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1.xml" ContentType="application/vnd.openxmlformats-officedocument.presentationml.notesSlide+xml"/>
  <Override PartName="/ppt/tags/tag91.xml" ContentType="application/vnd.openxmlformats-officedocument.presentationml.tags+xml"/>
  <Override PartName="/ppt/notesSlides/notesSlide32.xml" ContentType="application/vnd.openxmlformats-officedocument.presentationml.notesSlide+xml"/>
  <Override PartName="/ppt/tags/tag92.xml" ContentType="application/vnd.openxmlformats-officedocument.presentationml.tags+xml"/>
  <Override PartName="/ppt/notesSlides/notesSlide33.xml" ContentType="application/vnd.openxmlformats-officedocument.presentationml.notesSlide+xml"/>
  <Override PartName="/ppt/tags/tag9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1.xml" ContentType="application/vnd.openxmlformats-officedocument.presentationml.notesSlide+xml"/>
  <Override PartName="/ppt/tags/tag102.xml" ContentType="application/vnd.openxmlformats-officedocument.presentationml.tags+xml"/>
  <Override PartName="/ppt/notesSlides/notesSlide4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4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66" r:id="rId1"/>
  </p:sldMasterIdLst>
  <p:notesMasterIdLst>
    <p:notesMasterId r:id="rId72"/>
  </p:notesMasterIdLst>
  <p:handoutMasterIdLst>
    <p:handoutMasterId r:id="rId73"/>
  </p:handoutMasterIdLst>
  <p:sldIdLst>
    <p:sldId id="517" r:id="rId2"/>
    <p:sldId id="577" r:id="rId3"/>
    <p:sldId id="435" r:id="rId4"/>
    <p:sldId id="436" r:id="rId5"/>
    <p:sldId id="437" r:id="rId6"/>
    <p:sldId id="438" r:id="rId7"/>
    <p:sldId id="439" r:id="rId8"/>
    <p:sldId id="440" r:id="rId9"/>
    <p:sldId id="441" r:id="rId10"/>
    <p:sldId id="442" r:id="rId11"/>
    <p:sldId id="443" r:id="rId12"/>
    <p:sldId id="444" r:id="rId13"/>
    <p:sldId id="445" r:id="rId14"/>
    <p:sldId id="521" r:id="rId15"/>
    <p:sldId id="576" r:id="rId16"/>
    <p:sldId id="499" r:id="rId17"/>
    <p:sldId id="500" r:id="rId18"/>
    <p:sldId id="574" r:id="rId19"/>
    <p:sldId id="516" r:id="rId20"/>
    <p:sldId id="579" r:id="rId21"/>
    <p:sldId id="509" r:id="rId22"/>
    <p:sldId id="578" r:id="rId23"/>
    <p:sldId id="575" r:id="rId24"/>
    <p:sldId id="299" r:id="rId25"/>
    <p:sldId id="354" r:id="rId26"/>
    <p:sldId id="301" r:id="rId27"/>
    <p:sldId id="303" r:id="rId28"/>
    <p:sldId id="304" r:id="rId29"/>
    <p:sldId id="333" r:id="rId30"/>
    <p:sldId id="306" r:id="rId31"/>
    <p:sldId id="307" r:id="rId32"/>
    <p:sldId id="580" r:id="rId33"/>
    <p:sldId id="361" r:id="rId34"/>
    <p:sldId id="312" r:id="rId35"/>
    <p:sldId id="358" r:id="rId36"/>
    <p:sldId id="359" r:id="rId37"/>
    <p:sldId id="581" r:id="rId38"/>
    <p:sldId id="393" r:id="rId39"/>
    <p:sldId id="320" r:id="rId40"/>
    <p:sldId id="322" r:id="rId41"/>
    <p:sldId id="323" r:id="rId42"/>
    <p:sldId id="425" r:id="rId43"/>
    <p:sldId id="360" r:id="rId44"/>
    <p:sldId id="587" r:id="rId45"/>
    <p:sldId id="432" r:id="rId46"/>
    <p:sldId id="483" r:id="rId47"/>
    <p:sldId id="583" r:id="rId48"/>
    <p:sldId id="584" r:id="rId49"/>
    <p:sldId id="585" r:id="rId50"/>
    <p:sldId id="586" r:id="rId51"/>
    <p:sldId id="462" r:id="rId52"/>
    <p:sldId id="473" r:id="rId53"/>
    <p:sldId id="464" r:id="rId54"/>
    <p:sldId id="474" r:id="rId55"/>
    <p:sldId id="465" r:id="rId56"/>
    <p:sldId id="475" r:id="rId57"/>
    <p:sldId id="466" r:id="rId58"/>
    <p:sldId id="476" r:id="rId59"/>
    <p:sldId id="467" r:id="rId60"/>
    <p:sldId id="477" r:id="rId61"/>
    <p:sldId id="468" r:id="rId62"/>
    <p:sldId id="478" r:id="rId63"/>
    <p:sldId id="469" r:id="rId64"/>
    <p:sldId id="479" r:id="rId65"/>
    <p:sldId id="470" r:id="rId66"/>
    <p:sldId id="480" r:id="rId67"/>
    <p:sldId id="471" r:id="rId68"/>
    <p:sldId id="481" r:id="rId69"/>
    <p:sldId id="472" r:id="rId70"/>
    <p:sldId id="482" r:id="rId71"/>
  </p:sldIdLst>
  <p:sldSz cx="9144000" cy="6858000" type="screen4x3"/>
  <p:notesSz cx="6858000" cy="9296400"/>
  <p:embeddedFontLst>
    <p:embeddedFont>
      <p:font typeface="Arial Narrow" pitchFamily="34" charset="0"/>
      <p:regular r:id="rId74"/>
      <p:bold r:id="rId75"/>
      <p:italic r:id="rId76"/>
      <p:boldItalic r:id="rId77"/>
    </p:embeddedFont>
    <p:embeddedFont>
      <p:font typeface="SAS Monospace" pitchFamily="49" charset="0"/>
      <p:regular r:id="rId78"/>
    </p:embeddedFont>
    <p:embeddedFont>
      <p:font typeface="Monotype Sorts" pitchFamily="2" charset="2"/>
      <p:regular r:id="rId79"/>
    </p:embeddedFont>
  </p:embeddedFontLst>
  <p:custDataLst>
    <p:tags r:id="rId80"/>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FF"/>
    <a:srgbClr val="009900"/>
    <a:srgbClr val="005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4609" autoAdjust="0"/>
  </p:normalViewPr>
  <p:slideViewPr>
    <p:cSldViewPr snapToGrid="0" showGuides="1">
      <p:cViewPr varScale="1">
        <p:scale>
          <a:sx n="10" d="100"/>
          <a:sy n="10" d="100"/>
        </p:scale>
        <p:origin x="-6" y="222"/>
      </p:cViewPr>
      <p:guideLst>
        <p:guide orient="horz" pos="713"/>
        <p:guide orient="horz" pos="506"/>
        <p:guide pos="2880"/>
        <p:guide pos="5331"/>
        <p:guide pos="722"/>
      </p:guideLst>
    </p:cSldViewPr>
  </p:slideViewPr>
  <p:notesTextViewPr>
    <p:cViewPr>
      <p:scale>
        <a:sx n="1" d="1"/>
        <a:sy n="1" d="1"/>
      </p:scale>
      <p:origin x="0" y="0"/>
    </p:cViewPr>
  </p:notesTextViewPr>
  <p:sorterViewPr>
    <p:cViewPr>
      <p:scale>
        <a:sx n="140" d="100"/>
        <a:sy n="140" d="100"/>
      </p:scale>
      <p:origin x="0" y="24348"/>
    </p:cViewPr>
  </p:sorterViewPr>
  <p:notesViewPr>
    <p:cSldViewPr snapToGrid="0">
      <p:cViewPr varScale="1">
        <p:scale>
          <a:sx n="78" d="100"/>
          <a:sy n="78" d="100"/>
        </p:scale>
        <p:origin x="-207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EB63DE0-B063-46A7-9734-DF9E9704B983}" type="datetimeFigureOut">
              <a:rPr lang="en-US" smtClean="0"/>
              <a:t>2/21/2013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3F8A95DD-14B3-4868-9664-F7E3F43124BB}" type="slidenum">
              <a:rPr lang="en-US" smtClean="0"/>
              <a:t>‹#›</a:t>
            </a:fld>
            <a:endParaRPr lang="en-US" dirty="0"/>
          </a:p>
        </p:txBody>
      </p:sp>
    </p:spTree>
    <p:extLst>
      <p:ext uri="{BB962C8B-B14F-4D97-AF65-F5344CB8AC3E}">
        <p14:creationId xmlns:p14="http://schemas.microsoft.com/office/powerpoint/2010/main" val="108163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1440" tIns="45720" rIns="91440" bIns="45720" rtlCol="0"/>
          <a:lstStyle>
            <a:lvl1pPr algn="r">
              <a:defRPr sz="1200">
                <a:latin typeface="Times New Roman"/>
              </a:defRPr>
            </a:lvl1pPr>
          </a:lstStyle>
          <a:p>
            <a:fld id="{49722716-B22D-497D-A16D-19373AE1DC73}"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6800"/>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1440" tIns="45720" rIns="91440" bIns="45720" rtlCol="0" anchor="b"/>
          <a:lstStyle>
            <a:lvl1pPr algn="r">
              <a:defRPr sz="1200">
                <a:latin typeface="Times New Roman"/>
              </a:defRPr>
            </a:lvl1pPr>
          </a:lstStyle>
          <a:p>
            <a:fld id="{50487CD4-3DE0-49C7-9831-CC475FAE4B56}" type="slidenum">
              <a:rPr lang="en-US" smtClean="0"/>
              <a:pPr/>
              <a:t>‹#›</a:t>
            </a:fld>
            <a:endParaRPr lang="en-US" dirty="0"/>
          </a:p>
        </p:txBody>
      </p:sp>
    </p:spTree>
    <p:extLst>
      <p:ext uri="{BB962C8B-B14F-4D97-AF65-F5344CB8AC3E}">
        <p14:creationId xmlns:p14="http://schemas.microsoft.com/office/powerpoint/2010/main" val="408097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In this chapter we’ll explore SAS Programs.  We’ll begin by taking a high level look at a program and define its components.  Next we’ll see how to submit a program and browse the results. Finally we’ll focus on program syntax.</a:t>
            </a:r>
          </a:p>
          <a:p>
            <a:endParaRPr lang="en-US" dirty="0" smtClean="0"/>
          </a:p>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9681A57-4357-4D96-AA7E-C0B2BFAC8472}" type="slidenum">
              <a:rPr lang="en-US" sz="1200" smtClean="0">
                <a:latin typeface="Times New Roman" pitchFamily="18" charset="0"/>
              </a:rPr>
              <a:pPr/>
              <a:t>10</a:t>
            </a:fld>
            <a:endParaRPr lang="en-US" sz="1200" dirty="0"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a:t>
            </a:r>
            <a:r>
              <a:rPr lang="en-US" dirty="0" smtClean="0">
                <a:latin typeface="Times New Roman" pitchFamily="18" charset="0"/>
              </a:rPr>
              <a:t>This PROC PRINT step is listing the</a:t>
            </a:r>
            <a:r>
              <a:rPr lang="en-US" baseline="0" dirty="0" smtClean="0">
                <a:latin typeface="Times New Roman" pitchFamily="18" charset="0"/>
              </a:rPr>
              <a:t> data set created in the DATA step. It generates a report.</a:t>
            </a:r>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1241860-9E4F-4E84-A002-C1ED85B69B39}" type="slidenum">
              <a:rPr lang="en-US" sz="1200" smtClean="0">
                <a:latin typeface="Times New Roman" pitchFamily="18" charset="0"/>
              </a:rPr>
              <a:pPr/>
              <a:t>11</a:t>
            </a:fld>
            <a:endParaRPr lang="en-US" sz="1200" dirty="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a:t>
            </a:r>
            <a:r>
              <a:rPr lang="en-US" dirty="0" smtClean="0">
                <a:latin typeface="Times New Roman" pitchFamily="18" charset="0"/>
              </a:rPr>
              <a:t>This PROC MEANS step is analyzing and summarizing the Salary variable in the work.newsalesemps data set that was just created. </a:t>
            </a:r>
            <a:r>
              <a:rPr lang="en-US" baseline="0" dirty="0" smtClean="0">
                <a:latin typeface="Times New Roman" pitchFamily="18" charset="0"/>
              </a:rPr>
              <a:t>It generates a report.</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7367BA4-05FE-4B56-883E-7A205E0E5C73}" type="slidenum">
              <a:rPr lang="en-US" sz="1200" smtClean="0">
                <a:latin typeface="Times New Roman" pitchFamily="18" charset="0"/>
              </a:rPr>
              <a:pPr/>
              <a:t>12</a:t>
            </a:fld>
            <a:endParaRPr lang="en-US" sz="1200" dirty="0"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DATA step ends at the</a:t>
            </a:r>
            <a:r>
              <a:rPr lang="en-US" b="1" baseline="0" dirty="0" smtClean="0"/>
              <a:t> first RUN statement.  </a:t>
            </a:r>
            <a:r>
              <a:rPr lang="en-US" b="1" dirty="0" smtClean="0"/>
              <a:t>The PROC PRINT step ends when the PROC MEANS is encountered.  The end of the PROC Means</a:t>
            </a:r>
            <a:r>
              <a:rPr lang="en-US" b="1" baseline="0" dirty="0" smtClean="0"/>
              <a:t> might or might not be detected. It depends on the mode in which the program was submitted.</a:t>
            </a:r>
          </a:p>
          <a:p>
            <a:r>
              <a:rPr lang="en-US" b="1" dirty="0" smtClean="0"/>
              <a:t> </a:t>
            </a:r>
          </a:p>
          <a:p>
            <a:r>
              <a:rPr lang="en-US" b="1" dirty="0" smtClean="0"/>
              <a:t>The</a:t>
            </a:r>
            <a:r>
              <a:rPr lang="en-US" b="1" baseline="0" dirty="0" smtClean="0"/>
              <a:t> final RUN statement is required in  an interactive  SAS environment, so in that environment this PROC step will not end. SAS will hang, waiting  for you to submit a RUN statement.</a:t>
            </a:r>
          </a:p>
          <a:p>
            <a:r>
              <a:rPr lang="en-US" b="1" baseline="0" dirty="0" smtClean="0"/>
              <a:t> </a:t>
            </a:r>
          </a:p>
          <a:p>
            <a:r>
              <a:rPr lang="en-US" b="1" baseline="0" dirty="0" smtClean="0"/>
              <a:t>However the program will run fine in SAS Enterprise Guide. Enterprise Guide encloses your SAS program in wrapper code, and the wrapper code added at the end of your program includes a final RUN statement.</a:t>
            </a:r>
          </a:p>
          <a:p>
            <a:r>
              <a:rPr lang="en-US" b="1" baseline="0" dirty="0" smtClean="0"/>
              <a:t> </a:t>
            </a:r>
          </a:p>
          <a:p>
            <a:r>
              <a:rPr lang="en-US" b="1" baseline="0" dirty="0" smtClean="0"/>
              <a:t>In a non-interactive environment, the end of file indicates the end of the PROC MEANS step.</a:t>
            </a:r>
          </a:p>
          <a:p>
            <a:r>
              <a:rPr lang="en-US" b="1" baseline="0" dirty="0" smtClean="0"/>
              <a:t> </a:t>
            </a:r>
          </a:p>
          <a:p>
            <a:r>
              <a:rPr lang="en-US" b="1" baseline="0" dirty="0" smtClean="0"/>
              <a:t>Let’s take a closer look at the different methods for running SAS programs.</a:t>
            </a:r>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7367BA4-05FE-4B56-883E-7A205E0E5C73}" type="slidenum">
              <a:rPr lang="en-US" sz="1200" smtClean="0">
                <a:latin typeface="Times New Roman" pitchFamily="18" charset="0"/>
              </a:rPr>
              <a:pPr/>
              <a:t>13</a:t>
            </a:fld>
            <a:endParaRPr lang="en-US" sz="1200" dirty="0"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DATA step ends at the</a:t>
            </a:r>
            <a:r>
              <a:rPr lang="en-US" b="1" baseline="0" dirty="0" smtClean="0"/>
              <a:t> first RUN statement.  </a:t>
            </a:r>
            <a:r>
              <a:rPr lang="en-US" b="1" dirty="0" smtClean="0"/>
              <a:t>The PROC PRINT step ends when the PROC MEANS is encountered.  The end of the PROC Means</a:t>
            </a:r>
            <a:r>
              <a:rPr lang="en-US" b="1" baseline="0" dirty="0" smtClean="0"/>
              <a:t> might or might not be detected. It depends on the mode in which the program was submitted.</a:t>
            </a:r>
          </a:p>
          <a:p>
            <a:r>
              <a:rPr lang="en-US" b="1" dirty="0" smtClean="0"/>
              <a:t> </a:t>
            </a:r>
          </a:p>
          <a:p>
            <a:r>
              <a:rPr lang="en-US" b="1" dirty="0" smtClean="0"/>
              <a:t>The</a:t>
            </a:r>
            <a:r>
              <a:rPr lang="en-US" b="1" baseline="0" dirty="0" smtClean="0"/>
              <a:t> final RUN statement is required in  an interactive  SAS environment, so in that environment this PROC step will not end. SAS will hang, waiting  for you to submit a RUN statement.</a:t>
            </a:r>
          </a:p>
          <a:p>
            <a:r>
              <a:rPr lang="en-US" b="1" baseline="0" dirty="0" smtClean="0"/>
              <a:t> </a:t>
            </a:r>
          </a:p>
          <a:p>
            <a:r>
              <a:rPr lang="en-US" b="1" baseline="0" dirty="0" smtClean="0"/>
              <a:t>However the program will run fine in SAS Enterprise Guide. Enterprise Guide encloses your SAS program in wrapper code, and the wrapper code added at the end of your program includes a final RUN statement.</a:t>
            </a:r>
          </a:p>
          <a:p>
            <a:r>
              <a:rPr lang="en-US" b="1" baseline="0" dirty="0" smtClean="0"/>
              <a:t> </a:t>
            </a:r>
          </a:p>
          <a:p>
            <a:r>
              <a:rPr lang="en-US" b="1" baseline="0" dirty="0" smtClean="0"/>
              <a:t>In a non-interactive environment, the end of file indicates the end of the PROC MEANS step.</a:t>
            </a:r>
          </a:p>
          <a:p>
            <a:r>
              <a:rPr lang="en-US" b="1" baseline="0" dirty="0" smtClean="0"/>
              <a:t> </a:t>
            </a:r>
          </a:p>
          <a:p>
            <a:r>
              <a:rPr lang="en-US" b="1" baseline="0" dirty="0" smtClean="0"/>
              <a:t>Let’s take a closer look at the different methods for running SAS programs.</a:t>
            </a:r>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14</a:t>
            </a:fld>
            <a:endParaRPr lang="en-US" sz="1200"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Now that we’ve looked at a program, lets see how to submit it and review the results.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15</a:t>
            </a:fld>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28A1F35-2A9F-4D3E-B933-8EF0DDD33254}" type="slidenum">
              <a:rPr lang="en-US" sz="1200" smtClean="0">
                <a:latin typeface="Times New Roman" pitchFamily="18" charset="0"/>
              </a:rPr>
              <a:pPr/>
              <a:t>16</a:t>
            </a:fld>
            <a:endParaRPr lang="en-US" sz="1200" dirty="0"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In this section we will open and submit a program using SAS Enterprise Guide and the SAS windowing environment.</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Orion Star programmers can use SAS Enterprise Guide or the SAS windowing environment to write and submit programs.  SAS</a:t>
            </a:r>
            <a:r>
              <a:rPr lang="en-US" baseline="0" dirty="0" smtClean="0"/>
              <a:t> Enterprise Guide is a point-and-click interface that generates SAS code for you, but you can also use it as your programming interface. </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17</a:t>
            </a:fld>
            <a:endParaRPr lang="en-US" dirty="0"/>
          </a:p>
        </p:txBody>
      </p:sp>
    </p:spTree>
    <p:extLst>
      <p:ext uri="{BB962C8B-B14F-4D97-AF65-F5344CB8AC3E}">
        <p14:creationId xmlns:p14="http://schemas.microsoft.com/office/powerpoint/2010/main" val="295078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Let’s take a look at both environments, beginning with Enterprise Guide. We will open and submit p102d01, the program we reviewed earlier.</a:t>
            </a:r>
          </a:p>
          <a:p>
            <a:endParaRPr lang="en-US" dirty="0" smtClean="0"/>
          </a:p>
          <a:p>
            <a:r>
              <a:rPr lang="en-US" dirty="0" smtClean="0"/>
              <a:t>Show the EG video or demo EG and SAS. If you prefer to demo on your own, use p102d01.sas. Also mention that students can access the YouTube video for this demo and a more advanced demo online.</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18</a:t>
            </a:fld>
            <a:endParaRPr lang="en-US" dirty="0"/>
          </a:p>
        </p:txBody>
      </p:sp>
    </p:spTree>
    <p:extLst>
      <p:ext uri="{BB962C8B-B14F-4D97-AF65-F5344CB8AC3E}">
        <p14:creationId xmlns:p14="http://schemas.microsoft.com/office/powerpoint/2010/main" val="108781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Let’s take a look at both environments, beginning with Enterprise Guide. We will open and submit p102d01, the program we reviewed earlier.</a:t>
            </a:r>
          </a:p>
          <a:p>
            <a:endParaRPr lang="en-US" dirty="0" smtClean="0"/>
          </a:p>
          <a:p>
            <a:r>
              <a:rPr lang="en-US" dirty="0" smtClean="0"/>
              <a:t>Show the EG video or demo EG and SAS. If you prefer to demo on your own, use p102d01.sas. Also mention that students can access the YouTube video for this demo and a more advanced demo online.</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20</a:t>
            </a:fld>
            <a:endParaRPr lang="en-US" dirty="0"/>
          </a:p>
        </p:txBody>
      </p:sp>
    </p:spTree>
    <p:extLst>
      <p:ext uri="{BB962C8B-B14F-4D97-AF65-F5344CB8AC3E}">
        <p14:creationId xmlns:p14="http://schemas.microsoft.com/office/powerpoint/2010/main" val="108781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Let’s get started by exploring a simple SAS program.</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BE1421-143A-413E-8C70-39351D50077C}" type="slidenum">
              <a:rPr lang="en-US" sz="1200"/>
              <a:pPr/>
              <a:t>21</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Answers will vary</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SAS program structure is flexible, but there are some rules that must be followed.  Lets explore program syntax.</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23</a:t>
            </a:fld>
            <a:endParaRPr lang="en-US" sz="1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427ACA8-A035-465E-B321-0AE57A60A3B9}" type="slidenum">
              <a:rPr lang="en-US" sz="1200" smtClean="0"/>
              <a:pPr/>
              <a:t>24</a:t>
            </a:fld>
            <a:endParaRPr lang="en-US" sz="1200"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TAG_Instructor:  </a:t>
            </a:r>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a:t>
            </a:r>
            <a:r>
              <a:rPr lang="en-US" baseline="0" dirty="0" smtClean="0"/>
              <a:t> Management wants the SAS programmers to write well-formatted, clearly documented code.  The programmers need to know the syntax rules for SAS programming  statements and comments.</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25</a:t>
            </a:fld>
            <a:endParaRPr lang="en-US" dirty="0"/>
          </a:p>
        </p:txBody>
      </p:sp>
    </p:spTree>
    <p:extLst>
      <p:ext uri="{BB962C8B-B14F-4D97-AF65-F5344CB8AC3E}">
        <p14:creationId xmlns:p14="http://schemas.microsoft.com/office/powerpoint/2010/main" val="745741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SAS statements usually begin with a keyword, and </a:t>
            </a:r>
            <a:r>
              <a:rPr lang="en-US" b="1" dirty="0" smtClean="0"/>
              <a:t>always</a:t>
            </a:r>
            <a:r>
              <a:rPr lang="en-US" dirty="0" smtClean="0"/>
              <a:t> end with a semi-colon.  The keywords</a:t>
            </a:r>
            <a:r>
              <a:rPr lang="en-US" baseline="0" dirty="0" smtClean="0"/>
              <a:t> and semi-colons are highlighted in this program.  K</a:t>
            </a:r>
            <a:r>
              <a:rPr lang="en-US" dirty="0" smtClean="0"/>
              <a:t>eywords</a:t>
            </a:r>
            <a:r>
              <a:rPr lang="en-US" baseline="0" dirty="0" smtClean="0"/>
              <a:t> identify the type of statement, and semi-colons end the statement.  </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26</a:t>
            </a:fld>
            <a:endParaRPr lang="en-US" dirty="0"/>
          </a:p>
        </p:txBody>
      </p:sp>
    </p:spTree>
    <p:extLst>
      <p:ext uri="{BB962C8B-B14F-4D97-AF65-F5344CB8AC3E}">
        <p14:creationId xmlns:p14="http://schemas.microsoft.com/office/powerpoint/2010/main" val="2126501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9677AC9-E2C6-4BC1-BC3E-C2F12E2E3565}" type="slidenum">
              <a:rPr lang="en-US" sz="1200" smtClean="0"/>
              <a:pPr/>
              <a:t>27</a:t>
            </a:fld>
            <a:endParaRPr lang="en-US" sz="1200"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c. 5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9031FF9-D160-467C-ABB0-7EE442444048}" type="slidenum">
              <a:rPr lang="en-US" sz="1200" smtClean="0"/>
              <a:pPr/>
              <a:t>28</a:t>
            </a:fld>
            <a:endParaRPr lang="en-US" sz="1200"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c. 5</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SAS is very flexible about spacing</a:t>
            </a:r>
            <a:r>
              <a:rPr lang="en-US" baseline="0" dirty="0" smtClean="0"/>
              <a:t> and program structure, but the flexibility can lead to programs that are difficult to read.  </a:t>
            </a:r>
          </a:p>
          <a:p>
            <a:r>
              <a:rPr lang="en-US" dirty="0" smtClean="0"/>
              <a:t>You could ask “How many steps are in this program” to stress that it</a:t>
            </a:r>
            <a:r>
              <a:rPr lang="en-US" baseline="0" dirty="0" smtClean="0"/>
              <a:t> is harder to read.  Give them a minute to read the program, then tell them it is the same program as the previous – with 3 steps.</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29</a:t>
            </a:fld>
            <a:endParaRPr lang="en-US" dirty="0"/>
          </a:p>
        </p:txBody>
      </p:sp>
    </p:spTree>
    <p:extLst>
      <p:ext uri="{BB962C8B-B14F-4D97-AF65-F5344CB8AC3E}">
        <p14:creationId xmlns:p14="http://schemas.microsoft.com/office/powerpoint/2010/main" val="422754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2D91D52-9CCF-4927-912D-8945018C4326}" type="slidenum">
              <a:rPr lang="en-US" sz="1200" smtClean="0"/>
              <a:pPr/>
              <a:t>30</a:t>
            </a:fld>
            <a:endParaRPr lang="en-US" sz="1200"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This program uses an unconventional formatting style. It takes advantage</a:t>
            </a:r>
            <a:r>
              <a:rPr lang="en-US" baseline="0" dirty="0" smtClean="0"/>
              <a:t> of the free-format style SAS permits, but at a cost of being hard to read.  Go thru the rules.</a:t>
            </a:r>
            <a:endParaRPr lang="en-US" dirty="0" smtClean="0"/>
          </a:p>
          <a:p>
            <a:pPr eaLnBrk="1" hangingPunct="1"/>
            <a:endParaRPr lang="en-US" dirty="0" smtClean="0">
              <a:latin typeface="Arial" pitchFamily="34" charset="0"/>
            </a:endParaRPr>
          </a:p>
          <a:p>
            <a:pPr eaLnBrk="1" hangingPunct="1"/>
            <a:r>
              <a:rPr lang="en-US" dirty="0" smtClean="0">
                <a:latin typeface="Arial" pitchFamily="34" charset="0"/>
              </a:rPr>
              <a:t>Sometimes we like to say that “just because you can does not mean you should.”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EDF6EEB-6382-4D16-B565-5E77E78F83A9}" type="slidenum">
              <a:rPr lang="en-US" sz="1200" smtClean="0"/>
              <a:pPr/>
              <a:t>31</a:t>
            </a:fld>
            <a:endParaRPr lang="en-US" sz="1200"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Notes: White space can be </a:t>
            </a:r>
            <a:r>
              <a:rPr lang="en-US" dirty="0" smtClean="0"/>
              <a:t>blanks, tabs, and new lines.  Add them as needed to increase</a:t>
            </a:r>
            <a:r>
              <a:rPr lang="en-US" baseline="0" dirty="0" smtClean="0"/>
              <a:t> the readability of the code.</a:t>
            </a:r>
            <a:r>
              <a:rPr lang="en-US" dirty="0" smtClean="0"/>
              <a:t> </a:t>
            </a:r>
          </a:p>
          <a:p>
            <a:pPr eaLnBrk="1" hangingPunct="1"/>
            <a:endParaRPr lang="en-US" dirty="0" smtClean="0">
              <a:latin typeface="Arial" pitchFamily="34" charset="0"/>
            </a:endParaRPr>
          </a:p>
          <a:p>
            <a:pPr eaLnBrk="1" hangingPunct="1"/>
            <a:r>
              <a:rPr lang="en-US" dirty="0" smtClean="0"/>
              <a:t>TAG_Instructor: </a:t>
            </a:r>
            <a:r>
              <a:rPr lang="en-US" dirty="0" smtClean="0">
                <a:latin typeface="Arial" pitchFamily="34" charset="0"/>
              </a:rPr>
              <a:t> Instead we</a:t>
            </a:r>
            <a:r>
              <a:rPr lang="en-US" baseline="0" dirty="0" smtClean="0">
                <a:latin typeface="Arial" pitchFamily="34" charset="0"/>
              </a:rPr>
              <a:t> recommend that you use a conventional programming style: add white space to make the program more readable.  We also recommend that you begin each statement on a new line, indent statements within a step, and indent continued lines in a multi-line statement.</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D152D8A-EA45-4CB1-A818-1E3F4F6E1E76}" type="slidenum">
              <a:rPr lang="en-US" sz="1200" smtClean="0">
                <a:latin typeface="Times New Roman" pitchFamily="18" charset="0"/>
              </a:rPr>
              <a:pPr/>
              <a:t>3</a:t>
            </a:fld>
            <a:endParaRPr lang="en-US" sz="1200" dirty="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We’ll look at the components of a SAS program.</a:t>
            </a:r>
            <a:endParaRPr lang="en-US"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TAG_Instructor:  </a:t>
            </a:r>
            <a:r>
              <a:rPr lang="en-US" dirty="0" smtClean="0">
                <a:latin typeface="Times New Roman" pitchFamily="18" charset="0"/>
              </a:rPr>
              <a:t>Comments are used to</a:t>
            </a:r>
            <a:r>
              <a:rPr lang="en-US" baseline="0" dirty="0" smtClean="0">
                <a:latin typeface="Times New Roman" pitchFamily="18" charset="0"/>
              </a:rPr>
              <a:t> document a program.  </a:t>
            </a:r>
            <a:r>
              <a:rPr lang="en-US" dirty="0" smtClean="0">
                <a:latin typeface="Times New Roman" pitchFamily="18" charset="0"/>
              </a:rPr>
              <a:t>For example, you can use comments at the beginning of a SAS program to document the purpose of the program, and anywhere in the program to explain segments of code, or mark SAS code as non-executing text. Using comments to mark SAS code as non-executing text is also called </a:t>
            </a:r>
            <a:r>
              <a:rPr lang="en-US" i="1" dirty="0" smtClean="0">
                <a:latin typeface="Times New Roman" pitchFamily="18" charset="0"/>
              </a:rPr>
              <a:t>commenting out code</a:t>
            </a:r>
            <a:r>
              <a:rPr lang="en-US" dirty="0" smtClean="0">
                <a:latin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33</a:t>
            </a:fld>
            <a:endParaRPr lang="en-US" dirty="0"/>
          </a:p>
        </p:txBody>
      </p:sp>
    </p:spTree>
    <p:extLst>
      <p:ext uri="{BB962C8B-B14F-4D97-AF65-F5344CB8AC3E}">
        <p14:creationId xmlns:p14="http://schemas.microsoft.com/office/powerpoint/2010/main" val="370178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FF5C52CA-B3CD-475E-9F23-8448C78BE8C8}" type="slidenum">
              <a:rPr lang="en-US" sz="1200" smtClean="0"/>
              <a:pPr/>
              <a:t>34</a:t>
            </a:fld>
            <a:endParaRPr lang="en-US" sz="1200"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TAG_Instructor:  </a:t>
            </a:r>
            <a:r>
              <a:rPr lang="en-US" dirty="0" smtClean="0">
                <a:latin typeface="Arial" pitchFamily="34" charset="0"/>
              </a:rPr>
              <a:t>This program contains four comments.  The first comment describes the program.  The second comment is within a statement. The third comment is commenting out a step.  The fourth comment is commenting out a statement. </a:t>
            </a:r>
          </a:p>
          <a:p>
            <a:pPr eaLnBrk="1" hangingPunct="1"/>
            <a:endParaRPr lang="en-US" dirty="0" smtClean="0">
              <a:latin typeface="Arial" pitchFamily="34" charset="0"/>
            </a:endParaRPr>
          </a:p>
          <a:p>
            <a:pPr eaLnBrk="1" hangingPunct="1"/>
            <a:r>
              <a:rPr lang="en-US" dirty="0" smtClean="0">
                <a:latin typeface="Arial" pitchFamily="34" charset="0"/>
              </a:rPr>
              <a:t>The</a:t>
            </a:r>
            <a:r>
              <a:rPr lang="en-US" baseline="0" dirty="0" smtClean="0">
                <a:latin typeface="Arial" pitchFamily="34" charset="0"/>
              </a:rPr>
              <a:t> comment statement cannot be used inside another statement.</a:t>
            </a:r>
            <a:r>
              <a:rPr lang="en-US" dirty="0" smtClean="0">
                <a:latin typeface="Arial" pitchFamily="34"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DCF6AA-0DBA-4A41-9A1C-AC6E60085938}" type="slidenum">
              <a:rPr lang="en-US" sz="1200"/>
              <a:pPr/>
              <a:t>35</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The DATA step and PROC PRINT</a:t>
            </a:r>
            <a:r>
              <a:rPr lang="en-US" baseline="0" dirty="0" smtClean="0"/>
              <a:t> step execute. The PROC MEANS step is commented out and will not execute.</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DCF6AA-0DBA-4A41-9A1C-AC6E60085938}" type="slidenum">
              <a:rPr lang="en-US" sz="1200"/>
              <a:pPr/>
              <a:t>36</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The DATA step and PROC PRINT</a:t>
            </a:r>
            <a:r>
              <a:rPr lang="en-US" baseline="0" dirty="0" smtClean="0"/>
              <a:t> step execute. The PROC MEANS step is commented out and will not execute.</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37</a:t>
            </a:fld>
            <a:endParaRPr lang="en-US" sz="120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TAG_Instructor:  A good programmer can identify and correct errors</a:t>
            </a:r>
            <a:r>
              <a:rPr lang="en-US" baseline="0" dirty="0" smtClean="0"/>
              <a:t> in their programs. </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38</a:t>
            </a:fld>
            <a:endParaRPr lang="en-US" dirty="0"/>
          </a:p>
        </p:txBody>
      </p:sp>
    </p:spTree>
    <p:extLst>
      <p:ext uri="{BB962C8B-B14F-4D97-AF65-F5344CB8AC3E}">
        <p14:creationId xmlns:p14="http://schemas.microsoft.com/office/powerpoint/2010/main" val="763768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F86D5C4-488D-4012-B606-304BAE58BC69}" type="slidenum">
              <a:rPr lang="en-US" sz="1200" smtClean="0"/>
              <a:pPr/>
              <a:t>39</a:t>
            </a:fld>
            <a:endParaRPr lang="en-US" sz="1200"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TAG_Instructor:  </a:t>
            </a:r>
            <a:r>
              <a:rPr lang="en-US" dirty="0" smtClean="0">
                <a:latin typeface="Arial" pitchFamily="34" charset="0"/>
              </a:rPr>
              <a:t>A syntax error is reported when a</a:t>
            </a:r>
            <a:r>
              <a:rPr lang="en-US" baseline="0" dirty="0" smtClean="0">
                <a:latin typeface="Arial" pitchFamily="34" charset="0"/>
              </a:rPr>
              <a:t> program statement violates the rules of the programming language.  Syntax errors are found during the compile phase, before SAS executes the program.</a:t>
            </a:r>
          </a:p>
          <a:p>
            <a:pPr eaLnBrk="1" hangingPunct="1"/>
            <a:endParaRPr lang="en-US" baseline="0" dirty="0" smtClean="0">
              <a:latin typeface="Arial" pitchFamily="34" charset="0"/>
            </a:endParaRPr>
          </a:p>
          <a:p>
            <a:pPr eaLnBrk="1" hangingPunct="1"/>
            <a:r>
              <a:rPr lang="en-US" baseline="0" dirty="0" smtClean="0">
                <a:latin typeface="Arial" pitchFamily="34" charset="0"/>
              </a:rPr>
              <a:t>Syntax errors in SAS are typically caused by misspelled keywords, unmatched quotation marks, missing semicolons or invalid options.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269AB9D-1A8E-4906-9518-C5D8A6003F28}" type="slidenum">
              <a:rPr lang="en-US" sz="1200" smtClean="0"/>
              <a:pPr/>
              <a:t>40</a:t>
            </a:fld>
            <a:endParaRPr lang="en-US" sz="1200"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daat instead of data</a:t>
            </a:r>
          </a:p>
          <a:p>
            <a:pPr eaLnBrk="1" hangingPunct="1"/>
            <a:r>
              <a:rPr lang="en-US" dirty="0" smtClean="0">
                <a:latin typeface="Arial" pitchFamily="34" charset="0"/>
              </a:rPr>
              <a:t>missing semi-colon</a:t>
            </a:r>
          </a:p>
          <a:p>
            <a:pPr eaLnBrk="1" hangingPunct="1"/>
            <a:r>
              <a:rPr lang="en-US" dirty="0" smtClean="0">
                <a:latin typeface="Arial" pitchFamily="34" charset="0"/>
              </a:rPr>
              <a:t>average instead of max</a:t>
            </a:r>
          </a:p>
          <a:p>
            <a:pPr eaLnBrk="1" hangingPunct="1"/>
            <a:r>
              <a:rPr lang="en-US" dirty="0" smtClean="0">
                <a:latin typeface="Arial" pitchFamily="34" charset="0"/>
              </a:rPr>
              <a:t>Based on your knowledge so far, do you see any errors?  </a:t>
            </a:r>
          </a:p>
          <a:p>
            <a:pPr eaLnBrk="1" hangingPunct="1"/>
            <a:r>
              <a:rPr lang="en-US" dirty="0" smtClean="0">
                <a:latin typeface="Arial" pitchFamily="34" charset="0"/>
              </a:rPr>
              <a:t>The first two errors should be apparent to the student. The error in PROC MEANS is really beyond the knowledge that they have so far,</a:t>
            </a:r>
            <a:r>
              <a:rPr lang="en-US" baseline="0" dirty="0" smtClean="0">
                <a:latin typeface="Arial" pitchFamily="34" charset="0"/>
              </a:rPr>
              <a:t> so it is shown from the start.</a:t>
            </a:r>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58CF5D9D-0323-419E-B8C0-F417271DF83D}" type="slidenum">
              <a:rPr lang="en-US" sz="1200" smtClean="0"/>
              <a:pPr/>
              <a:t>41</a:t>
            </a:fld>
            <a:endParaRPr lang="en-US" sz="1200"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daat instead of data</a:t>
            </a:r>
          </a:p>
          <a:p>
            <a:pPr eaLnBrk="1" hangingPunct="1"/>
            <a:r>
              <a:rPr lang="en-US" dirty="0" smtClean="0">
                <a:latin typeface="Arial" pitchFamily="34" charset="0"/>
              </a:rPr>
              <a:t>missing semicolon</a:t>
            </a:r>
          </a:p>
          <a:p>
            <a:pPr eaLnBrk="1" hangingPunct="1"/>
            <a:r>
              <a:rPr lang="en-US" dirty="0" smtClean="0">
                <a:latin typeface="Arial" pitchFamily="34" charset="0"/>
              </a:rPr>
              <a:t>average instead of mean</a:t>
            </a:r>
          </a:p>
          <a:p>
            <a:pPr eaLnBrk="1" hangingPunct="1"/>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TAG_Instructor:  </a:t>
            </a:r>
            <a:r>
              <a:rPr lang="en-US" dirty="0" smtClean="0">
                <a:latin typeface="Times New Roman" pitchFamily="18" charset="0"/>
              </a:rPr>
              <a:t>The Enhanced Editor uses the color red to indicate a potential error in your SAS code. Notice that the misspelled word </a:t>
            </a:r>
            <a:r>
              <a:rPr lang="en-US" b="1" dirty="0" smtClean="0">
                <a:latin typeface="Times New Roman" pitchFamily="18" charset="0"/>
              </a:rPr>
              <a:t>D-A-A-T</a:t>
            </a:r>
            <a:r>
              <a:rPr lang="en-US" dirty="0" smtClean="0">
                <a:latin typeface="Times New Roman" pitchFamily="18" charset="0"/>
              </a:rPr>
              <a:t> is displayed in red. This misspelling affects other statements following it</a:t>
            </a:r>
            <a:r>
              <a:rPr lang="en-US" baseline="0" dirty="0" smtClean="0">
                <a:latin typeface="Times New Roman" pitchFamily="18" charset="0"/>
              </a:rPr>
              <a:t> since those statements are only permitted in a DATA step, and this is not recognized as such.</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The RUN statement in the PROC PRINT step is not the correct font or color, and neither is the work average in the PROC MEANS statement.</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Code can also contain logic errors. You learn about logic errors later in this course.</a:t>
            </a:r>
            <a:endParaRPr lang="sv-SE"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42</a:t>
            </a:fld>
            <a:endParaRPr lang="en-US" dirty="0"/>
          </a:p>
        </p:txBody>
      </p:sp>
    </p:spTree>
    <p:extLst>
      <p:ext uri="{BB962C8B-B14F-4D97-AF65-F5344CB8AC3E}">
        <p14:creationId xmlns:p14="http://schemas.microsoft.com/office/powerpoint/2010/main" val="17710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F0AFAFB-8E6E-4573-B42B-D649A39C276F}" type="slidenum">
              <a:rPr lang="en-US" sz="1200" smtClean="0">
                <a:latin typeface="Times New Roman" pitchFamily="18" charset="0"/>
              </a:rPr>
              <a:pPr/>
              <a:t>4</a:t>
            </a:fld>
            <a:endParaRPr lang="en-US" sz="12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TAG_Instructor:  </a:t>
            </a:r>
            <a:r>
              <a:rPr lang="en-US" sz="1200" kern="1200" dirty="0" smtClean="0">
                <a:solidFill>
                  <a:schemeClr val="tx1"/>
                </a:solidFill>
                <a:effectLst/>
                <a:latin typeface="Times New Roman"/>
                <a:ea typeface="+mn-ea"/>
                <a:cs typeface="+mn-cs"/>
              </a:rPr>
              <a:t>A SAS program is a sequence of steps. There are only two types of steps in SAS: DATA and PROC steps</a:t>
            </a:r>
          </a:p>
          <a:p>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DATA steps read from an input source and create a SAS data set.  </a:t>
            </a:r>
          </a:p>
          <a:p>
            <a:r>
              <a:rPr lang="en-US" sz="1200" kern="1200" dirty="0" smtClean="0">
                <a:solidFill>
                  <a:schemeClr val="tx1"/>
                </a:solidFill>
                <a:effectLst/>
                <a:latin typeface="Times New Roman"/>
                <a:ea typeface="+mn-ea"/>
                <a:cs typeface="+mn-cs"/>
              </a:rPr>
              <a:t>PROC steps read and process a SAS data set, often generating an output report.</a:t>
            </a:r>
          </a:p>
          <a:p>
            <a:endParaRPr lang="en-US" sz="1200" kern="1200" dirty="0" smtClean="0">
              <a:solidFill>
                <a:schemeClr val="tx1"/>
              </a:solidFill>
              <a:effectLst/>
              <a:latin typeface="Times New Roman"/>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F86D5C4-488D-4012-B606-304BAE58BC69}" type="slidenum">
              <a:rPr lang="en-US" sz="1200" smtClean="0"/>
              <a:pPr/>
              <a:t>43</a:t>
            </a:fld>
            <a:endParaRPr lang="en-US" sz="1200"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TAG_Instructor:  </a:t>
            </a:r>
            <a:r>
              <a:rPr lang="en-US" dirty="0" smtClean="0">
                <a:latin typeface="Arial" pitchFamily="34" charset="0"/>
              </a:rPr>
              <a:t>Error message are written to the SAS log to describe syntax errors.  They are</a:t>
            </a:r>
            <a:r>
              <a:rPr lang="en-US" baseline="0" dirty="0" smtClean="0">
                <a:latin typeface="Arial" pitchFamily="34" charset="0"/>
              </a:rPr>
              <a:t> displayed in the color red and often </a:t>
            </a:r>
            <a:r>
              <a:rPr lang="en-US" dirty="0" smtClean="0">
                <a:latin typeface="Arial" pitchFamily="34" charset="0"/>
              </a:rPr>
              <a:t>identified</a:t>
            </a:r>
            <a:r>
              <a:rPr lang="en-US" baseline="0" dirty="0" smtClean="0">
                <a:latin typeface="Arial" pitchFamily="34" charset="0"/>
              </a:rPr>
              <a:t> by a number.  Here we see an example of an error and a warning message generated in the SAS windowing environment.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8A6E04-7778-4CC5-A706-1870F8C8AA46}" type="slidenum">
              <a:rPr lang="en-US" sz="1200"/>
              <a:pPr/>
              <a:t>45</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Unbalanced quotation mark</a:t>
            </a:r>
            <a:r>
              <a:rPr lang="en-US" baseline="0" dirty="0" smtClean="0"/>
              <a:t> after DLM=.</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8A6E04-7778-4CC5-A706-1870F8C8AA46}" type="slidenum">
              <a:rPr lang="en-US" sz="1200"/>
              <a:pPr/>
              <a:t>46</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Unbalanced quotation mark</a:t>
            </a:r>
            <a:r>
              <a:rPr lang="en-US" baseline="0" dirty="0" smtClean="0"/>
              <a:t> after DLM=.</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48</a:t>
            </a:fld>
            <a:endParaRPr lang="en-US" sz="1200"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A4B456-A5FD-4A4D-8903-FA419A4D2D2B}" type="slidenum">
              <a:rPr lang="en-US" sz="1200">
                <a:solidFill>
                  <a:prstClr val="black"/>
                </a:solidFill>
              </a:rPr>
              <a:pPr/>
              <a:t>50</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Would like a review of the exercises?</a:t>
            </a:r>
          </a:p>
          <a:p>
            <a:r>
              <a:rPr lang="en-US" dirty="0" smtClean="0"/>
              <a:t>Please answer with your Yes or No seat indicator.</a:t>
            </a:r>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CBBBB86-6E2C-4011-81C8-AA2931A23FC1}" type="slidenum">
              <a:rPr lang="en-US" sz="1200" smtClean="0"/>
              <a:pPr/>
              <a:t>51</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a:t>
            </a:r>
          </a:p>
          <a:p>
            <a:pPr eaLnBrk="1" hangingPunct="1"/>
            <a:r>
              <a:rPr lang="sv-SE" dirty="0" smtClean="0">
                <a:latin typeface="Times New Roman" pitchFamily="18" charset="0"/>
              </a:rPr>
              <a:t>RUN, QUIT, DATA, and PROC statements function as step boundaries, which determine when SAS statements take effect and indicate the end of the current step or the beginning of a new step.</a:t>
            </a:r>
          </a:p>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CBBBB86-6E2C-4011-81C8-AA2931A23FC1}" type="slidenum">
              <a:rPr lang="en-US" sz="1200" smtClean="0"/>
              <a:pPr/>
              <a:t>52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a:t>
            </a:r>
          </a:p>
          <a:p>
            <a:pPr eaLnBrk="1" hangingPunct="1"/>
            <a:r>
              <a:rPr lang="sv-SE" dirty="0" smtClean="0">
                <a:latin typeface="Times New Roman" pitchFamily="18" charset="0"/>
              </a:rPr>
              <a:t>RUN, QUIT, DATA, and PROC statements function as step boundaries, which determine when SAS statements take effect and indicate the end of the current step or the beginning of a new step.</a:t>
            </a:r>
          </a:p>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F0DEA4-FC63-4791-BBC7-A03C00052AC1}" type="slidenum">
              <a:rPr lang="en-US" sz="1200" smtClean="0"/>
              <a:pPr/>
              <a:t>53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d</a:t>
            </a:r>
            <a:endParaRPr lang="sv-SE" dirty="0" smtClean="0">
              <a:latin typeface="Times New Roman" pitchFamily="18" charset="0"/>
            </a:endParaRPr>
          </a:p>
          <a:p>
            <a:pPr eaLnBrk="1" hangingPunct="1"/>
            <a:r>
              <a:rPr lang="sv-SE" dirty="0" smtClean="0">
                <a:latin typeface="Times New Roman" pitchFamily="18" charset="0"/>
              </a:rPr>
              <a:t>All SAS statements must end with a semicolon, but they are free-format. You can begin or end them anywhere, separate steps with line spaces, and optionally end steps with a RUN statement.</a:t>
            </a:r>
          </a:p>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F0DEA4-FC63-4791-BBC7-A03C00052AC1}" type="slidenum">
              <a:rPr lang="en-US" sz="1200" smtClean="0"/>
              <a:pPr/>
              <a:t>54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d</a:t>
            </a:r>
            <a:endParaRPr lang="sv-SE" dirty="0" smtClean="0">
              <a:latin typeface="Times New Roman" pitchFamily="18" charset="0"/>
            </a:endParaRPr>
          </a:p>
          <a:p>
            <a:pPr eaLnBrk="1" hangingPunct="1"/>
            <a:r>
              <a:rPr lang="sv-SE" dirty="0" smtClean="0">
                <a:latin typeface="Times New Roman" pitchFamily="18" charset="0"/>
              </a:rPr>
              <a:t>All SAS statements must end with a semicolon, but they are free-format. You can begin or end them anywhere, separate steps with line spaces, and optionally end steps with a RUN statement.</a:t>
            </a:r>
          </a:p>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C4ECD7-BA5C-4FA0-9AFC-DED84BD2DF1D}" type="slidenum">
              <a:rPr lang="en-US" sz="1200" smtClean="0"/>
              <a:pPr/>
              <a:t>55</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defRPr/>
            </a:pPr>
            <a:r>
              <a:rPr lang="en-US" dirty="0" smtClean="0"/>
              <a:t>Correct answer: b</a:t>
            </a:r>
          </a:p>
          <a:p>
            <a:pPr eaLnBrk="1" hangingPunct="1">
              <a:defRPr/>
            </a:pPr>
            <a:r>
              <a:rPr lang="en-US" dirty="0" smtClean="0"/>
              <a:t>Feedback: PROC steps are typically used to process SAS</a:t>
            </a:r>
            <a:r>
              <a:rPr lang="en-US" baseline="0" dirty="0" smtClean="0"/>
              <a:t> data sets (that is, generate reports, graphs, and statistics).</a:t>
            </a:r>
            <a:endParaRPr lang="sv-SE" dirty="0" smtClean="0">
              <a:latin typeface="Times New Roman" pitchFamily="18" charset="0"/>
            </a:endParaRP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D07FF77-73F7-462E-B499-A7208FBD8D41}" type="slidenum">
              <a:rPr lang="en-US" sz="1200" smtClean="0"/>
              <a:pPr/>
              <a:t>5</a:t>
            </a:fld>
            <a:endParaRPr lang="en-US" sz="1200"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a:t>
            </a:r>
            <a:r>
              <a:rPr lang="en-US" sz="1200" kern="1200" dirty="0" smtClean="0">
                <a:solidFill>
                  <a:schemeClr val="tx1"/>
                </a:solidFill>
                <a:effectLst/>
                <a:latin typeface="Times New Roman"/>
                <a:ea typeface="+mn-ea"/>
                <a:cs typeface="+mn-cs"/>
              </a:rPr>
              <a:t>A program is a sequence of steps, and a step is a sequence of statements. This program contains the following statements: DATA, INFILE, INPUT,</a:t>
            </a:r>
            <a:r>
              <a:rPr lang="en-US" sz="1200" kern="1200" baseline="0" dirty="0" smtClean="0">
                <a:solidFill>
                  <a:schemeClr val="tx1"/>
                </a:solidFill>
                <a:effectLst/>
                <a:latin typeface="Times New Roman"/>
                <a:ea typeface="+mn-ea"/>
                <a:cs typeface="+mn-cs"/>
              </a:rPr>
              <a:t> </a:t>
            </a:r>
            <a:r>
              <a:rPr lang="en-US" sz="1200" kern="1200" dirty="0" smtClean="0">
                <a:solidFill>
                  <a:schemeClr val="tx1"/>
                </a:solidFill>
                <a:effectLst/>
                <a:latin typeface="Times New Roman"/>
                <a:ea typeface="+mn-ea"/>
                <a:cs typeface="+mn-cs"/>
              </a:rPr>
              <a:t>RUN and PROC.</a:t>
            </a:r>
          </a:p>
          <a:p>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Don’t go into detail about the statements -  the purpose of this slide is to introduce the term statement.</a:t>
            </a:r>
          </a:p>
          <a:p>
            <a:pPr eaLnBrk="1" hangingPunct="1"/>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C4ECD7-BA5C-4FA0-9AFC-DED84BD2DF1D}" type="slidenum">
              <a:rPr lang="en-US" sz="1200" smtClean="0"/>
              <a:pPr/>
              <a:t>56</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defRPr/>
            </a:pPr>
            <a:r>
              <a:rPr lang="en-US" dirty="0" smtClean="0"/>
              <a:t>Correct answer: b</a:t>
            </a:r>
          </a:p>
          <a:p>
            <a:pPr eaLnBrk="1" hangingPunct="1">
              <a:defRPr/>
            </a:pPr>
            <a:r>
              <a:rPr lang="en-US" dirty="0" smtClean="0"/>
              <a:t>Feedback: PROC steps are typically used to process SAS</a:t>
            </a:r>
            <a:r>
              <a:rPr lang="en-US" baseline="0" dirty="0" smtClean="0"/>
              <a:t> data sets (that is, generate reports, graphs, and statistics).</a:t>
            </a:r>
            <a:endParaRPr lang="sv-SE" dirty="0" smtClean="0">
              <a:latin typeface="Times New Roman" pitchFamily="18" charset="0"/>
            </a:endParaRPr>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41173A-D1DA-4CD7-BFBF-27B1F6BDBD05}" type="slidenum">
              <a:rPr lang="en-US" sz="1200" smtClean="0"/>
              <a:pPr/>
              <a:t>57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a</a:t>
            </a:r>
          </a:p>
          <a:p>
            <a:pPr eaLnBrk="1" hangingPunct="1"/>
            <a:r>
              <a:rPr lang="en-US" dirty="0" smtClean="0">
                <a:latin typeface="Times New Roman" pitchFamily="18" charset="0"/>
              </a:rPr>
              <a:t>A block comment can contain semicolons and unbalanced quotation marks, can appear anywhere, and doesn’t need a semicolon at the end.</a:t>
            </a:r>
          </a:p>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41173A-D1DA-4CD7-BFBF-27B1F6BDBD05}" type="slidenum">
              <a:rPr lang="en-US" sz="1200" smtClean="0"/>
              <a:pPr/>
              <a:t>58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a</a:t>
            </a:r>
          </a:p>
          <a:p>
            <a:pPr eaLnBrk="1" hangingPunct="1"/>
            <a:r>
              <a:rPr lang="en-US" dirty="0" smtClean="0">
                <a:latin typeface="Times New Roman" pitchFamily="18" charset="0"/>
              </a:rPr>
              <a:t>A block comment can contain semicolons and unbalanced quotation marks, can appear anywhere, and doesn’t need a semicolon at the end.</a:t>
            </a:r>
          </a:p>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7AE2F9-F118-4FDE-BB33-6E236CED38A0}" type="slidenum">
              <a:rPr lang="en-US" sz="1200" smtClean="0"/>
              <a:pPr/>
              <a:t>59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marL="0" lvl="1">
              <a:spcBef>
                <a:spcPct val="0"/>
              </a:spcBef>
            </a:pPr>
            <a:r>
              <a:rPr lang="en-US" dirty="0" smtClean="0">
                <a:latin typeface="Times New Roman" pitchFamily="18" charset="0"/>
              </a:rPr>
              <a:t>There is a missing</a:t>
            </a:r>
            <a:r>
              <a:rPr lang="en-US" baseline="0" dirty="0" smtClean="0">
                <a:latin typeface="Times New Roman" pitchFamily="18" charset="0"/>
              </a:rPr>
              <a:t> semicolon following the data set name. When this step runs, SAS will interpret the word RUN as an option in the PROC PRINT statement (because of the  missing semicolon). As a result, the PROC PRINT step will not execute and an error message will be displayed in the log.</a:t>
            </a:r>
            <a:endParaRPr lang="en-US" dirty="0" smtClean="0">
              <a:latin typeface="Times New Roman" pitchFamily="18" charset="0"/>
            </a:endParaRPr>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7AE2F9-F118-4FDE-BB33-6E236CED38A0}" type="slidenum">
              <a:rPr lang="en-US" sz="1200" smtClean="0"/>
              <a:pPr/>
              <a:t>60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marL="0" lvl="1">
              <a:spcBef>
                <a:spcPct val="0"/>
              </a:spcBef>
            </a:pPr>
            <a:r>
              <a:rPr lang="en-US" dirty="0" smtClean="0">
                <a:latin typeface="Times New Roman" pitchFamily="18" charset="0"/>
              </a:rPr>
              <a:t>There is a missing</a:t>
            </a:r>
            <a:r>
              <a:rPr lang="en-US" baseline="0" dirty="0" smtClean="0">
                <a:latin typeface="Times New Roman" pitchFamily="18" charset="0"/>
              </a:rPr>
              <a:t> semicolon following the data set name. When this step runs, SAS will interpret the word RUN as an option in the PROC PRINT statement (because of the  missing semicolon). As a result, the PROC PRINT step will not execute and an error message will be displayed in the log.</a:t>
            </a:r>
            <a:endParaRPr lang="en-US" dirty="0" smtClean="0">
              <a:latin typeface="Times New Roman" pitchFamily="18" charset="0"/>
            </a:endParaRPr>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59FC33-D884-492E-B492-52BC8780C693}" type="slidenum">
              <a:rPr lang="en-US" sz="1200" smtClean="0"/>
              <a:pPr/>
              <a:t>61</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78" indent="-232578">
              <a:defRPr/>
            </a:pPr>
            <a:r>
              <a:rPr lang="en-US" dirty="0" smtClean="0">
                <a:latin typeface="Times New Roman" pitchFamily="18" charset="0"/>
              </a:rPr>
              <a:t>C</a:t>
            </a:r>
            <a:r>
              <a:rPr lang="en-US" dirty="0" smtClean="0"/>
              <a:t>orrect answer: a</a:t>
            </a:r>
          </a:p>
          <a:p>
            <a:pPr>
              <a:defRPr/>
            </a:pPr>
            <a:r>
              <a:rPr lang="en-US" dirty="0" smtClean="0"/>
              <a:t>SAS keeps a running total of the number of quotation marks in your code. </a:t>
            </a:r>
            <a:r>
              <a:rPr lang="en-US" baseline="0" dirty="0" smtClean="0"/>
              <a:t>In the windowing environment, an odd number of quotation marks would cause the program to hang; you would have to stop the program before adding the missing quotation mark and resubmitting the program. In contrast, SAS Enterprise Guide automatically adds wrapper code that </a:t>
            </a:r>
            <a:r>
              <a:rPr lang="en-US" sz="1200" kern="1200" dirty="0" smtClean="0">
                <a:solidFill>
                  <a:schemeClr val="tx1"/>
                </a:solidFill>
                <a:effectLst/>
                <a:latin typeface="Times New Roman"/>
                <a:ea typeface="+mn-ea"/>
                <a:cs typeface="+mn-cs"/>
              </a:rPr>
              <a:t>programmatically balances quotations marks to prevent your program from hanging.</a:t>
            </a:r>
            <a:endParaRPr lang="en-US" dirty="0" smtClean="0"/>
          </a:p>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59FC33-D884-492E-B492-52BC8780C693}" type="slidenum">
              <a:rPr lang="en-US" sz="1200" smtClean="0"/>
              <a:pPr/>
              <a:t>62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78" indent="-232578">
              <a:defRPr/>
            </a:pPr>
            <a:r>
              <a:rPr lang="en-US" dirty="0" smtClean="0">
                <a:latin typeface="Times New Roman" pitchFamily="18" charset="0"/>
              </a:rPr>
              <a:t>C</a:t>
            </a:r>
            <a:r>
              <a:rPr lang="en-US" dirty="0" smtClean="0"/>
              <a:t>orrect answer: a</a:t>
            </a:r>
          </a:p>
          <a:p>
            <a:pPr>
              <a:defRPr/>
            </a:pPr>
            <a:r>
              <a:rPr lang="en-US" dirty="0" smtClean="0"/>
              <a:t>SAS keeps a running total of the number of quotation marks in your code. </a:t>
            </a:r>
            <a:r>
              <a:rPr lang="en-US" baseline="0" dirty="0" smtClean="0"/>
              <a:t>In the windowing environment, an odd number of quotation marks would cause the program to hang; you would have to stop the program before adding the missing quotation mark and resubmitting the program. In contrast, SAS Enterprise Guide automatically adds wrapper code that </a:t>
            </a:r>
            <a:r>
              <a:rPr lang="en-US" sz="1200" kern="1200" dirty="0" smtClean="0">
                <a:solidFill>
                  <a:schemeClr val="tx1"/>
                </a:solidFill>
                <a:effectLst/>
                <a:latin typeface="Times New Roman"/>
                <a:ea typeface="+mn-ea"/>
                <a:cs typeface="+mn-cs"/>
              </a:rPr>
              <a:t>programmatically balances quotations marks to prevent your program from hanging.</a:t>
            </a:r>
            <a:endParaRPr lang="en-US" dirty="0" smtClean="0"/>
          </a:p>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DF4583F-B874-4EF3-9222-89B3EB92DEC0}" type="slidenum">
              <a:rPr lang="en-US" sz="1200" smtClean="0"/>
              <a:pPr/>
              <a:t>63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78" indent="-232578">
              <a:defRPr/>
            </a:pPr>
            <a:r>
              <a:rPr lang="en-US" dirty="0" smtClean="0">
                <a:latin typeface="Times New Roman" pitchFamily="18" charset="0"/>
              </a:rPr>
              <a:t>C</a:t>
            </a:r>
            <a:r>
              <a:rPr lang="en-US" dirty="0" smtClean="0"/>
              <a:t>orrect answer: b</a:t>
            </a:r>
          </a:p>
          <a:p>
            <a:r>
              <a:rPr lang="en-US" dirty="0" smtClean="0"/>
              <a:t>The log will indicate that SAS assumed that the keyword PROC was misspelled, corrected it temporarily,</a:t>
            </a:r>
            <a:r>
              <a:rPr lang="en-US" baseline="0" dirty="0" smtClean="0"/>
              <a:t> and executed the PROC step.</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DF4583F-B874-4EF3-9222-89B3EB92DEC0}" type="slidenum">
              <a:rPr lang="en-US" sz="1200" smtClean="0"/>
              <a:pPr/>
              <a:t>64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78" indent="-232578">
              <a:defRPr/>
            </a:pPr>
            <a:r>
              <a:rPr lang="en-US" dirty="0" smtClean="0">
                <a:latin typeface="Times New Roman" pitchFamily="18" charset="0"/>
              </a:rPr>
              <a:t>C</a:t>
            </a:r>
            <a:r>
              <a:rPr lang="en-US" dirty="0" smtClean="0"/>
              <a:t>orrect answer: b</a:t>
            </a:r>
          </a:p>
          <a:p>
            <a:r>
              <a:rPr lang="en-US" dirty="0" smtClean="0"/>
              <a:t>The log will indicate that SAS assumed that the keyword PROC was misspelled, corrected it temporarily,</a:t>
            </a:r>
            <a:r>
              <a:rPr lang="en-US" baseline="0" dirty="0" smtClean="0"/>
              <a:t> and executed the PROC step.</a:t>
            </a: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763D19-580B-46E9-8F53-291DB20D8B1B}" type="slidenum">
              <a:rPr lang="en-US" sz="1200" smtClean="0"/>
              <a:pPr/>
              <a:t>65</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latin typeface="Times New Roman" pitchFamily="18" charset="0"/>
              </a:rPr>
              <a:t>Without a RUN statement (or a following DATA or PROC step), the DATA step doesn't execute. Unbalanced quotation marks can also cause the </a:t>
            </a:r>
            <a:r>
              <a:rPr lang="en-US" b="1" dirty="0" smtClean="0">
                <a:latin typeface="Times New Roman" pitchFamily="18" charset="0"/>
              </a:rPr>
              <a:t>DATA step running</a:t>
            </a:r>
            <a:r>
              <a:rPr lang="en-US" dirty="0" smtClean="0">
                <a:latin typeface="Times New Roman" pitchFamily="18" charset="0"/>
              </a:rPr>
              <a:t> message if relatively little code follows the unbalanced quotation mark. The other three problems above generate errors in the Log window.</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5769533-EE0B-40BC-A2EB-88E8A6AA90AB}" type="slidenum">
              <a:rPr lang="en-US" sz="1200" smtClean="0">
                <a:latin typeface="Times New Roman" pitchFamily="18" charset="0"/>
              </a:rPr>
              <a:pPr/>
              <a:t>6</a:t>
            </a:fld>
            <a:endParaRPr lang="en-US" sz="1200"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a:t>
            </a:r>
            <a:r>
              <a:rPr lang="en-US" sz="1200" kern="1200" dirty="0" smtClean="0">
                <a:solidFill>
                  <a:schemeClr val="tx1"/>
                </a:solidFill>
                <a:effectLst/>
                <a:latin typeface="Times New Roman"/>
                <a:ea typeface="+mn-ea"/>
                <a:cs typeface="+mn-cs"/>
              </a:rPr>
              <a:t>Every step has a beginning and ending boundary.</a:t>
            </a:r>
          </a:p>
          <a:p>
            <a:r>
              <a:rPr lang="en-US" sz="1200" kern="1200" dirty="0" smtClean="0">
                <a:solidFill>
                  <a:schemeClr val="tx1"/>
                </a:solidFill>
                <a:effectLst/>
                <a:latin typeface="Times New Roman"/>
                <a:ea typeface="+mn-ea"/>
                <a:cs typeface="+mn-cs"/>
              </a:rPr>
              <a:t>A DATA step begins with a DATA statement and a PROC step begins with a PROC statement.</a:t>
            </a:r>
          </a:p>
          <a:p>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A step can end in one of several ways. </a:t>
            </a:r>
          </a:p>
          <a:p>
            <a:r>
              <a:rPr lang="en-US" sz="1200" kern="1200" dirty="0" smtClean="0">
                <a:solidFill>
                  <a:schemeClr val="tx1"/>
                </a:solidFill>
                <a:effectLst/>
                <a:latin typeface="Times New Roman"/>
                <a:ea typeface="+mn-ea"/>
                <a:cs typeface="+mn-cs"/>
              </a:rPr>
              <a:t>Most steps end with a RUN statement. </a:t>
            </a:r>
          </a:p>
          <a:p>
            <a:r>
              <a:rPr lang="en-US" sz="1200" kern="1200" dirty="0" smtClean="0">
                <a:solidFill>
                  <a:schemeClr val="tx1"/>
                </a:solidFill>
                <a:effectLst/>
                <a:latin typeface="Times New Roman"/>
                <a:ea typeface="+mn-ea"/>
                <a:cs typeface="+mn-cs"/>
              </a:rPr>
              <a:t>Some PROC steps end with a QUIT statement.</a:t>
            </a:r>
          </a:p>
          <a:p>
            <a:r>
              <a:rPr lang="en-US" sz="1200" kern="1200" dirty="0" smtClean="0">
                <a:solidFill>
                  <a:schemeClr val="tx1"/>
                </a:solidFill>
                <a:effectLst/>
                <a:latin typeface="Times New Roman"/>
                <a:ea typeface="+mn-ea"/>
                <a:cs typeface="+mn-cs"/>
              </a:rPr>
              <a:t>Occasionally a user may omit a RUN or QUIT statement, and the step will end implicitly when the next step begins.</a:t>
            </a:r>
          </a:p>
          <a:p>
            <a:endParaRPr lang="en-US" dirty="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763D19-580B-46E9-8F53-291DB20D8B1B}" type="slidenum">
              <a:rPr lang="en-US" sz="1200" smtClean="0"/>
              <a:pPr/>
              <a:t>66</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latin typeface="Times New Roman" pitchFamily="18" charset="0"/>
              </a:rPr>
              <a:t>Without a RUN statement (or a following DATA or PROC step), the DATA step doesn't execute. Unbalanced quotation marks can also cause the </a:t>
            </a:r>
            <a:r>
              <a:rPr lang="en-US" b="1" dirty="0" smtClean="0">
                <a:latin typeface="Times New Roman" pitchFamily="18" charset="0"/>
              </a:rPr>
              <a:t>DATA step running</a:t>
            </a:r>
            <a:r>
              <a:rPr lang="en-US" dirty="0" smtClean="0">
                <a:latin typeface="Times New Roman" pitchFamily="18" charset="0"/>
              </a:rPr>
              <a:t> message if relatively little code follows the unbalanced quotation mark. The other three problems above generate errors in the Log window.</a:t>
            </a:r>
          </a:p>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1F5888-68FE-4788-985D-3673E5A8C26E}" type="slidenum">
              <a:rPr lang="en-US" sz="1200" smtClean="0"/>
              <a:pPr/>
              <a:t>67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90000"/>
              </a:lnSpc>
            </a:pPr>
            <a:r>
              <a:rPr lang="en-US" dirty="0" smtClean="0">
                <a:latin typeface="Times New Roman" pitchFamily="18" charset="0"/>
              </a:rPr>
              <a:t>Correct answer: c</a:t>
            </a:r>
          </a:p>
          <a:p>
            <a:pPr eaLnBrk="1" hangingPunct="1">
              <a:lnSpc>
                <a:spcPct val="90000"/>
              </a:lnSpc>
              <a:spcBef>
                <a:spcPct val="0"/>
              </a:spcBef>
            </a:pPr>
            <a:r>
              <a:rPr lang="en-US" dirty="0" smtClean="0">
                <a:latin typeface="Times New Roman" pitchFamily="18" charset="0"/>
              </a:rPr>
              <a:t>All SAS programs generate log messages. This program  creates a PROC PRINT report and moves the Results window to the front. The output appears in the corresponding window (the Output window for LISTING output, or the Results Viewer or browser window for HTML output).</a:t>
            </a:r>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1F5888-68FE-4788-985D-3673E5A8C26E}" type="slidenum">
              <a:rPr lang="en-US" sz="1200" smtClean="0"/>
              <a:pPr/>
              <a:t>68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90000"/>
              </a:lnSpc>
            </a:pPr>
            <a:r>
              <a:rPr lang="en-US" dirty="0" smtClean="0">
                <a:latin typeface="Times New Roman" pitchFamily="18" charset="0"/>
              </a:rPr>
              <a:t>Correct answer: c</a:t>
            </a:r>
          </a:p>
          <a:p>
            <a:pPr eaLnBrk="1" hangingPunct="1">
              <a:lnSpc>
                <a:spcPct val="90000"/>
              </a:lnSpc>
              <a:spcBef>
                <a:spcPct val="0"/>
              </a:spcBef>
            </a:pPr>
            <a:r>
              <a:rPr lang="en-US" dirty="0" smtClean="0">
                <a:latin typeface="Times New Roman" pitchFamily="18" charset="0"/>
              </a:rPr>
              <a:t>All SAS programs generate log messages. This program  creates a PROC PRINT report and moves the Results window to the front. The output appears in the corresponding window (the Output window for LISTING output, or the Results Viewer or browser window for HTML output).</a:t>
            </a:r>
          </a:p>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798E76-EDA0-46DA-8155-5EB97104F4ED}" type="slidenum">
              <a:rPr lang="en-US" sz="1200" smtClean="0"/>
              <a:pPr/>
              <a:t>69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55" indent="-232555">
              <a:lnSpc>
                <a:spcPct val="80000"/>
              </a:lnSpc>
              <a:defRPr/>
            </a:pPr>
            <a:r>
              <a:rPr lang="en-US" sz="1200" kern="1200" dirty="0" smtClean="0">
                <a:solidFill>
                  <a:schemeClr val="tx1"/>
                </a:solidFill>
                <a:latin typeface="Times New Roman"/>
                <a:ea typeface="+mn-ea"/>
                <a:cs typeface="+mn-cs"/>
              </a:rPr>
              <a:t>Correct answer: 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SAS Enterprise Guide 5.1 creates SAS Report output by default; you can change</a:t>
            </a:r>
            <a:r>
              <a:rPr lang="en-US" sz="1200" kern="1200" baseline="0" dirty="0" smtClean="0">
                <a:solidFill>
                  <a:schemeClr val="tx1"/>
                </a:solidFill>
                <a:effectLst/>
                <a:latin typeface="Times New Roman"/>
                <a:ea typeface="+mn-ea"/>
                <a:cs typeface="+mn-cs"/>
              </a:rPr>
              <a:t> the default output format and select additional output formats by selecting </a:t>
            </a:r>
            <a:r>
              <a:rPr lang="en-US" sz="1200" b="1" kern="1200" baseline="0" dirty="0" smtClean="0">
                <a:solidFill>
                  <a:schemeClr val="tx1"/>
                </a:solidFill>
                <a:effectLst/>
                <a:latin typeface="Times New Roman"/>
                <a:ea typeface="+mn-ea"/>
                <a:cs typeface="+mn-cs"/>
              </a:rPr>
              <a:t>Tools, Options, Results, Results General</a:t>
            </a:r>
            <a:r>
              <a:rPr lang="en-US" sz="1200" kern="1200" dirty="0" smtClean="0">
                <a:solidFill>
                  <a:schemeClr val="tx1"/>
                </a:solidFill>
                <a:effectLst/>
                <a:latin typeface="Times New Roman"/>
                <a:ea typeface="+mn-ea"/>
                <a:cs typeface="+mn-cs"/>
              </a:rPr>
              <a:t>. Other result formats that are available in SAS Enterprise Guide 5.1  include HTML, PDF, RTF, and Text or LISTING output. In the windowing</a:t>
            </a:r>
            <a:r>
              <a:rPr lang="en-US" sz="1200" kern="1200" baseline="0" dirty="0" smtClean="0">
                <a:solidFill>
                  <a:schemeClr val="tx1"/>
                </a:solidFill>
                <a:effectLst/>
                <a:latin typeface="Times New Roman"/>
                <a:ea typeface="+mn-ea"/>
                <a:cs typeface="+mn-cs"/>
              </a:rPr>
              <a:t> environment, SAS 9.3 displays </a:t>
            </a:r>
            <a:r>
              <a:rPr lang="en-US" sz="1200" kern="1200" dirty="0" smtClean="0">
                <a:solidFill>
                  <a:schemeClr val="tx1"/>
                </a:solidFill>
                <a:effectLst/>
                <a:latin typeface="Times New Roman"/>
                <a:ea typeface="+mn-ea"/>
                <a:cs typeface="+mn-cs"/>
              </a:rPr>
              <a:t>HTML output in the Results Viewer by default. You can choose </a:t>
            </a:r>
            <a:r>
              <a:rPr lang="en-US" sz="1200" kern="1200" baseline="0" dirty="0" smtClean="0">
                <a:solidFill>
                  <a:schemeClr val="tx1"/>
                </a:solidFill>
                <a:effectLst/>
                <a:latin typeface="Times New Roman"/>
                <a:ea typeface="+mn-ea"/>
                <a:cs typeface="+mn-cs"/>
              </a:rPr>
              <a:t>to have SAS display </a:t>
            </a:r>
            <a:r>
              <a:rPr lang="en-US" sz="1200" kern="1200" dirty="0" smtClean="0">
                <a:solidFill>
                  <a:schemeClr val="tx1"/>
                </a:solidFill>
                <a:effectLst/>
                <a:latin typeface="Times New Roman"/>
                <a:ea typeface="+mn-ea"/>
                <a:cs typeface="+mn-cs"/>
              </a:rPr>
              <a:t>LISTING output in addition to or instead of HTML output. To change</a:t>
            </a:r>
            <a:r>
              <a:rPr lang="en-US" sz="1200" kern="1200" baseline="0" dirty="0" smtClean="0">
                <a:solidFill>
                  <a:schemeClr val="tx1"/>
                </a:solidFill>
                <a:effectLst/>
                <a:latin typeface="Times New Roman"/>
                <a:ea typeface="+mn-ea"/>
                <a:cs typeface="+mn-cs"/>
              </a:rPr>
              <a:t> the result format, select </a:t>
            </a:r>
            <a:r>
              <a:rPr lang="en-US" sz="1200" b="1" kern="1200" baseline="0" dirty="0" smtClean="0">
                <a:solidFill>
                  <a:schemeClr val="tx1"/>
                </a:solidFill>
                <a:effectLst/>
                <a:latin typeface="Times New Roman"/>
                <a:ea typeface="+mn-ea"/>
                <a:cs typeface="+mn-cs"/>
              </a:rPr>
              <a:t>Tools, Options, Preferences</a:t>
            </a:r>
            <a:r>
              <a:rPr lang="en-US" sz="1200" kern="1200" baseline="0" dirty="0" smtClean="0">
                <a:solidFill>
                  <a:schemeClr val="tx1"/>
                </a:solidFill>
                <a:effectLst/>
                <a:latin typeface="Times New Roman"/>
                <a:ea typeface="+mn-ea"/>
                <a:cs typeface="+mn-cs"/>
              </a:rPr>
              <a:t>, and click the </a:t>
            </a:r>
            <a:r>
              <a:rPr lang="en-US" sz="1200" b="1" kern="1200" baseline="0" dirty="0" smtClean="0">
                <a:solidFill>
                  <a:schemeClr val="tx1"/>
                </a:solidFill>
                <a:effectLst/>
                <a:latin typeface="Times New Roman"/>
                <a:ea typeface="+mn-ea"/>
                <a:cs typeface="+mn-cs"/>
              </a:rPr>
              <a:t>Results</a:t>
            </a:r>
            <a:r>
              <a:rPr lang="en-US" sz="1200" kern="1200" baseline="0" dirty="0" smtClean="0">
                <a:solidFill>
                  <a:schemeClr val="tx1"/>
                </a:solidFill>
                <a:effectLst/>
                <a:latin typeface="Times New Roman"/>
                <a:ea typeface="+mn-ea"/>
                <a:cs typeface="+mn-cs"/>
              </a:rPr>
              <a:t> tab.</a:t>
            </a:r>
          </a:p>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798E76-EDA0-46DA-8155-5EB97104F4ED}" type="slidenum">
              <a:rPr lang="en-US" sz="1200" smtClean="0"/>
              <a:pPr/>
              <a:t>70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232555" indent="-232555">
              <a:lnSpc>
                <a:spcPct val="80000"/>
              </a:lnSpc>
              <a:defRPr/>
            </a:pPr>
            <a:r>
              <a:rPr lang="en-US" sz="1200" kern="1200" dirty="0" smtClean="0">
                <a:solidFill>
                  <a:schemeClr val="tx1"/>
                </a:solidFill>
                <a:latin typeface="Times New Roman"/>
                <a:ea typeface="+mn-ea"/>
                <a:cs typeface="+mn-cs"/>
              </a:rPr>
              <a:t>Correct answer: 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SAS Enterprise Guide 5.1 creates SAS Report output by default; you can change</a:t>
            </a:r>
            <a:r>
              <a:rPr lang="en-US" sz="1200" kern="1200" baseline="0" dirty="0" smtClean="0">
                <a:solidFill>
                  <a:schemeClr val="tx1"/>
                </a:solidFill>
                <a:effectLst/>
                <a:latin typeface="Times New Roman"/>
                <a:ea typeface="+mn-ea"/>
                <a:cs typeface="+mn-cs"/>
              </a:rPr>
              <a:t> the default output format and select additional output formats by selecting </a:t>
            </a:r>
            <a:r>
              <a:rPr lang="en-US" sz="1200" b="1" kern="1200" baseline="0" dirty="0" smtClean="0">
                <a:solidFill>
                  <a:schemeClr val="tx1"/>
                </a:solidFill>
                <a:effectLst/>
                <a:latin typeface="Times New Roman"/>
                <a:ea typeface="+mn-ea"/>
                <a:cs typeface="+mn-cs"/>
              </a:rPr>
              <a:t>Tools, Options, Results, Results General</a:t>
            </a:r>
            <a:r>
              <a:rPr lang="en-US" sz="1200" kern="1200" dirty="0" smtClean="0">
                <a:solidFill>
                  <a:schemeClr val="tx1"/>
                </a:solidFill>
                <a:effectLst/>
                <a:latin typeface="Times New Roman"/>
                <a:ea typeface="+mn-ea"/>
                <a:cs typeface="+mn-cs"/>
              </a:rPr>
              <a:t>. Other result formats that are available in SAS Enterprise Guide 5.1  include HTML, PDF, RTF, and Text or LISTING output. In the windowing</a:t>
            </a:r>
            <a:r>
              <a:rPr lang="en-US" sz="1200" kern="1200" baseline="0" dirty="0" smtClean="0">
                <a:solidFill>
                  <a:schemeClr val="tx1"/>
                </a:solidFill>
                <a:effectLst/>
                <a:latin typeface="Times New Roman"/>
                <a:ea typeface="+mn-ea"/>
                <a:cs typeface="+mn-cs"/>
              </a:rPr>
              <a:t> environment, SAS 9.3 displays </a:t>
            </a:r>
            <a:r>
              <a:rPr lang="en-US" sz="1200" kern="1200" dirty="0" smtClean="0">
                <a:solidFill>
                  <a:schemeClr val="tx1"/>
                </a:solidFill>
                <a:effectLst/>
                <a:latin typeface="Times New Roman"/>
                <a:ea typeface="+mn-ea"/>
                <a:cs typeface="+mn-cs"/>
              </a:rPr>
              <a:t>HTML output in the Results Viewer by default. You can choose </a:t>
            </a:r>
            <a:r>
              <a:rPr lang="en-US" sz="1200" kern="1200" baseline="0" dirty="0" smtClean="0">
                <a:solidFill>
                  <a:schemeClr val="tx1"/>
                </a:solidFill>
                <a:effectLst/>
                <a:latin typeface="Times New Roman"/>
                <a:ea typeface="+mn-ea"/>
                <a:cs typeface="+mn-cs"/>
              </a:rPr>
              <a:t>to have SAS display </a:t>
            </a:r>
            <a:r>
              <a:rPr lang="en-US" sz="1200" kern="1200" dirty="0" smtClean="0">
                <a:solidFill>
                  <a:schemeClr val="tx1"/>
                </a:solidFill>
                <a:effectLst/>
                <a:latin typeface="Times New Roman"/>
                <a:ea typeface="+mn-ea"/>
                <a:cs typeface="+mn-cs"/>
              </a:rPr>
              <a:t>LISTING output in addition to or instead of HTML output. To change</a:t>
            </a:r>
            <a:r>
              <a:rPr lang="en-US" sz="1200" kern="1200" baseline="0" dirty="0" smtClean="0">
                <a:solidFill>
                  <a:schemeClr val="tx1"/>
                </a:solidFill>
                <a:effectLst/>
                <a:latin typeface="Times New Roman"/>
                <a:ea typeface="+mn-ea"/>
                <a:cs typeface="+mn-cs"/>
              </a:rPr>
              <a:t> the result format, select </a:t>
            </a:r>
            <a:r>
              <a:rPr lang="en-US" sz="1200" b="1" kern="1200" baseline="0" dirty="0" smtClean="0">
                <a:solidFill>
                  <a:schemeClr val="tx1"/>
                </a:solidFill>
                <a:effectLst/>
                <a:latin typeface="Times New Roman"/>
                <a:ea typeface="+mn-ea"/>
                <a:cs typeface="+mn-cs"/>
              </a:rPr>
              <a:t>Tools, Options, Preferences</a:t>
            </a:r>
            <a:r>
              <a:rPr lang="en-US" sz="1200" kern="1200" baseline="0" dirty="0" smtClean="0">
                <a:solidFill>
                  <a:schemeClr val="tx1"/>
                </a:solidFill>
                <a:effectLst/>
                <a:latin typeface="Times New Roman"/>
                <a:ea typeface="+mn-ea"/>
                <a:cs typeface="+mn-cs"/>
              </a:rPr>
              <a:t>, and click the </a:t>
            </a:r>
            <a:r>
              <a:rPr lang="en-US" sz="1200" b="1" kern="1200" baseline="0" dirty="0" smtClean="0">
                <a:solidFill>
                  <a:schemeClr val="tx1"/>
                </a:solidFill>
                <a:effectLst/>
                <a:latin typeface="Times New Roman"/>
                <a:ea typeface="+mn-ea"/>
                <a:cs typeface="+mn-cs"/>
              </a:rPr>
              <a:t>Results</a:t>
            </a:r>
            <a:r>
              <a:rPr lang="en-US" sz="1200" kern="1200" baseline="0" dirty="0" smtClean="0">
                <a:solidFill>
                  <a:schemeClr val="tx1"/>
                </a:solidFill>
                <a:effectLst/>
                <a:latin typeface="Times New Roman"/>
                <a:ea typeface="+mn-ea"/>
                <a:cs typeface="+mn-cs"/>
              </a:rPr>
              <a:t> tab.</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B744737-3F13-4E28-B76E-3B4C727CBF72}" type="slidenum">
              <a:rPr lang="en-US" sz="1200" smtClean="0">
                <a:latin typeface="Times New Roman" pitchFamily="18" charset="0"/>
              </a:rPr>
              <a:pPr/>
              <a:t>7</a:t>
            </a:fld>
            <a:endParaRPr lang="en-US" sz="1200" dirty="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3 steps</a:t>
            </a:r>
          </a:p>
          <a:p>
            <a:r>
              <a:rPr lang="en-US" dirty="0" smtClean="0">
                <a:latin typeface="Times New Roman" pitchFamily="18" charset="0"/>
              </a:rPr>
              <a:t>Based on what you just learned about steps, how many steps do you think are in this program?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E4D9BC9-ACBA-446F-A89C-E2C83D92C9F5}" type="slidenum">
              <a:rPr lang="en-US" sz="1200" smtClean="0">
                <a:latin typeface="Times New Roman" pitchFamily="18" charset="0"/>
              </a:rPr>
              <a:pPr/>
              <a:t>8</a:t>
            </a:fld>
            <a:endParaRPr lang="en-US" sz="1200" dirty="0"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3 steps. One DATA step and two PROC steps.</a:t>
            </a:r>
          </a:p>
          <a:p>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47036A9-DACD-4839-A5A4-81BBCD4605B4}" type="slidenum">
              <a:rPr lang="en-US" sz="1200" smtClean="0">
                <a:latin typeface="Times New Roman" pitchFamily="18" charset="0"/>
              </a:rPr>
              <a:pPr/>
              <a:t>9</a:t>
            </a:fld>
            <a:endParaRPr lang="en-US" sz="1200" dirty="0"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TAG_Instructor:  </a:t>
            </a:r>
            <a:r>
              <a:rPr lang="en-US" dirty="0" smtClean="0">
                <a:latin typeface="Times New Roman" pitchFamily="18" charset="0"/>
              </a:rPr>
              <a:t>Let</a:t>
            </a:r>
            <a:r>
              <a:rPr lang="en-US" baseline="0" dirty="0" smtClean="0">
                <a:latin typeface="Times New Roman" pitchFamily="18" charset="0"/>
              </a:rPr>
              <a:t> </a:t>
            </a:r>
            <a:r>
              <a:rPr lang="en-US" dirty="0" smtClean="0">
                <a:latin typeface="Times New Roman" pitchFamily="18" charset="0"/>
              </a:rPr>
              <a:t>me briefly explain each step on the next three slides.  I want you to have an understanding of what the step is doing, but we aren’t discussing the syntax at this point.  </a:t>
            </a:r>
          </a:p>
          <a:p>
            <a:endParaRPr lang="en-US" dirty="0" smtClean="0">
              <a:latin typeface="Times New Roman" pitchFamily="18" charset="0"/>
            </a:endParaRPr>
          </a:p>
          <a:p>
            <a:r>
              <a:rPr lang="en-US" dirty="0" smtClean="0">
                <a:latin typeface="Times New Roman" pitchFamily="18" charset="0"/>
              </a:rPr>
              <a:t>The DATA step is reading</a:t>
            </a:r>
            <a:r>
              <a:rPr lang="en-US" baseline="0" dirty="0" smtClean="0">
                <a:latin typeface="Times New Roman" pitchFamily="18" charset="0"/>
              </a:rPr>
              <a:t> four fields from </a:t>
            </a:r>
            <a:r>
              <a:rPr lang="en-US" dirty="0" smtClean="0">
                <a:latin typeface="Times New Roman" pitchFamily="18" charset="0"/>
              </a:rPr>
              <a:t>the data file NEWEMPS.CSV, and creating a SAS</a:t>
            </a:r>
            <a:r>
              <a:rPr lang="en-US" baseline="0" dirty="0" smtClean="0">
                <a:latin typeface="Times New Roman" pitchFamily="18" charset="0"/>
              </a:rPr>
              <a:t> data set with </a:t>
            </a:r>
            <a:r>
              <a:rPr lang="en-US" dirty="0" smtClean="0">
                <a:latin typeface="Times New Roman" pitchFamily="18" charset="0"/>
              </a:rPr>
              <a:t>four variables: First_Name, Last_Name, Job_Title and Salary. The new data set is named work.newsalesemps.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sz="600" b="1">
                <a:solidFill>
                  <a:srgbClr val="B0B7BB"/>
                </a:solidFill>
                <a:latin typeface="Arial" pitchFamily="34" charset="0"/>
              </a:rPr>
              <a:t/>
            </a:r>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419580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smtClean="0"/>
              <a:t>Click to edit Master title style</a:t>
            </a:r>
            <a:endParaRPr lang="en-US" dirty="0" smtClean="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53299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5345110-B08A-493B-BDB8-D3918F547FB2}"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70805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BF48067F-2A7E-490C-B609-4CDD0CB8D056}"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38276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090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905757E4-1C39-4DEF-8C4F-13CE7AA32496}"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2A77A6F5-0DB6-4BAA-8ACE-FC1E4C6DB6F3}"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Title text should go here--one line only</a:t>
            </a:r>
            <a:br>
              <a:rPr lang="en-US" smtClean="0"/>
            </a:br>
            <a:endParaRPr lang="en-US" smtClean="0"/>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smtClean="0">
                <a:solidFill>
                  <a:srgbClr val="00539B">
                    <a:lumMod val="60000"/>
                    <a:lumOff val="40000"/>
                  </a:srgbClr>
                </a:solidFill>
              </a:rPr>
              <a:t>Copyright © 2012, SAS </a:t>
            </a:r>
            <a:r>
              <a:rPr lang="en-US" dirty="0">
                <a:solidFill>
                  <a:srgbClr val="00539B">
                    <a:lumMod val="60000"/>
                    <a:lumOff val="40000"/>
                  </a:srgbClr>
                </a:solidFill>
              </a:rPr>
              <a:t>Institute Inc. All rights reserved.</a:t>
            </a:r>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notesSlide" Target="../notesSlides/notesSlide17.xml"/><Relationship Id="rId10" Type="http://schemas.openxmlformats.org/officeDocument/2006/relationships/image" Target="../media/image15.png"/><Relationship Id="rId4" Type="http://schemas.openxmlformats.org/officeDocument/2006/relationships/slideLayout" Target="../slideLayouts/slideLayout4.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Layout" Target="../slideLayouts/slideLayout4.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notesSlide" Target="../notesSlides/notesSlide2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notesSlide" Target="../notesSlides/notesSlide26.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4.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65.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notesSlide" Target="../notesSlides/notesSlide30.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3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3" Type="http://schemas.openxmlformats.org/officeDocument/2006/relationships/tags" Target="../tags/tag73.xml"/><Relationship Id="rId21" Type="http://schemas.openxmlformats.org/officeDocument/2006/relationships/slideLayout" Target="../slideLayouts/slideLayout4.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tags" Target="../tags/tag89.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9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38.xml"/><Relationship Id="rId5" Type="http://schemas.openxmlformats.org/officeDocument/2006/relationships/slideLayout" Target="../slideLayouts/slideLayout4.xml"/><Relationship Id="rId4" Type="http://schemas.openxmlformats.org/officeDocument/2006/relationships/tags" Target="../tags/tag99.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00.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0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0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03.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04.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0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6.xml"/><Relationship Id="rId5" Type="http://schemas.openxmlformats.org/officeDocument/2006/relationships/image" Target="../media/image24.png"/><Relationship Id="rId4" Type="http://schemas.openxmlformats.org/officeDocument/2006/relationships/hyperlink" Target="http://support.sas.com/quiz/prg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2: SAS</a:t>
            </a:r>
            <a:r>
              <a:rPr lang="en-US" baseline="30000" dirty="0" smtClean="0">
                <a:solidFill>
                  <a:srgbClr val="0070C0"/>
                </a:solidFill>
              </a:rPr>
              <a:t>®</a:t>
            </a:r>
            <a:r>
              <a:rPr lang="en-US" dirty="0" smtClean="0">
                <a:solidFill>
                  <a:srgbClr val="0070C0"/>
                </a:solidFill>
              </a:rPr>
              <a:t> Programs</a:t>
            </a:r>
          </a:p>
        </p:txBody>
      </p:sp>
      <p:graphicFrame>
        <p:nvGraphicFramePr>
          <p:cNvPr id="7" name="Group Organizer"/>
          <p:cNvGraphicFramePr>
            <a:graphicFrameLocks noGrp="1"/>
          </p:cNvGraphicFramePr>
          <p:nvPr>
            <p:extLst>
              <p:ext uri="{D42A27DB-BD31-4B8C-83A1-F6EECF244321}">
                <p14:modId xmlns:p14="http://schemas.microsoft.com/office/powerpoint/2010/main" val="679259976"/>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2.1 Introduction to SAS Programs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2.2 Submitting a SAS Program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2.3 SAS Program Syntax</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2625" y="2037434"/>
            <a:ext cx="6373813" cy="376513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a:t>
            </a:r>
            <a:r>
              <a:rPr lang="en-US" sz="2000" b="1" dirty="0" smtClean="0">
                <a:latin typeface="Courier New" pitchFamily="49" charset="0"/>
              </a:rPr>
              <a:t>dlm</a:t>
            </a:r>
            <a:r>
              <a:rPr lang="en-US" sz="2000" b="1" dirty="0">
                <a:latin typeface="Courier New" pitchFamily="49" charset="0"/>
              </a:rPr>
              <a:t>=',';</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gn="l">
              <a:lnSpc>
                <a:spcPct val="85000"/>
              </a:lnSpc>
            </a:pPr>
            <a:r>
              <a:rPr lang="en-US" sz="2000" b="1" dirty="0">
                <a:latin typeface="Courier New" pitchFamily="49" charset="0"/>
              </a:rPr>
              <a:t>run;</a:t>
            </a:r>
          </a:p>
        </p:txBody>
      </p:sp>
      <p:sp>
        <p:nvSpPr>
          <p:cNvPr id="22530" name="Rectangle 2"/>
          <p:cNvSpPr>
            <a:spLocks noGrp="1" noChangeArrowheads="1"/>
          </p:cNvSpPr>
          <p:nvPr>
            <p:ph type="title"/>
          </p:nvPr>
        </p:nvSpPr>
        <p:spPr/>
        <p:txBody>
          <a:bodyPr/>
          <a:lstStyle/>
          <a:p>
            <a:pPr eaLnBrk="1" hangingPunct="1"/>
            <a:r>
              <a:rPr lang="en-US" dirty="0" smtClean="0"/>
              <a:t>SAS Program Example</a:t>
            </a:r>
          </a:p>
        </p:txBody>
      </p:sp>
      <p:sp>
        <p:nvSpPr>
          <p:cNvPr id="22531" name="Rectangle 3"/>
          <p:cNvSpPr>
            <a:spLocks noGrp="1" noChangeArrowheads="1"/>
          </p:cNvSpPr>
          <p:nvPr>
            <p:ph idx="1"/>
          </p:nvPr>
        </p:nvSpPr>
        <p:spPr/>
        <p:txBody>
          <a:bodyPr/>
          <a:lstStyle/>
          <a:p>
            <a:pPr marL="0" indent="0" eaLnBrk="1" hangingPunct="1"/>
            <a:r>
              <a:rPr lang="en-US" dirty="0" smtClean="0"/>
              <a:t>This PROC PRINT step lists the </a:t>
            </a:r>
            <a:r>
              <a:rPr lang="en-US" b="1" dirty="0" smtClean="0"/>
              <a:t>w</a:t>
            </a:r>
            <a:r>
              <a:rPr lang="en-US" b="1" dirty="0" smtClean="0">
                <a:latin typeface="Arial"/>
              </a:rPr>
              <a:t>ork.newsalesemps</a:t>
            </a:r>
            <a:r>
              <a:rPr lang="en-US" dirty="0" smtClean="0"/>
              <a:t> data set.</a:t>
            </a:r>
          </a:p>
        </p:txBody>
      </p:sp>
      <p:sp>
        <p:nvSpPr>
          <p:cNvPr id="7" name="Slide Number Placeholder 3"/>
          <p:cNvSpPr>
            <a:spLocks noGrp="1"/>
          </p:cNvSpPr>
          <p:nvPr>
            <p:ph type="sldNum" sz="quarter" idx="10"/>
          </p:nvPr>
        </p:nvSpPr>
        <p:spPr/>
        <p:txBody>
          <a:bodyPr/>
          <a:lstStyle/>
          <a:p>
            <a:pPr>
              <a:defRPr/>
            </a:pPr>
            <a:fld id="{0F669D2E-8123-4B31-880E-4A99E9348016}" type="slidenum">
              <a:rPr lang="en-US"/>
              <a:pPr>
                <a:defRPr/>
              </a:pPr>
              <a:t>10</a:t>
            </a:fld>
            <a:endParaRPr lang="en-US" b="0" dirty="0">
              <a:latin typeface="Times New Roman" pitchFamily="18" charset="0"/>
            </a:endParaRPr>
          </a:p>
        </p:txBody>
      </p:sp>
      <p:sp>
        <p:nvSpPr>
          <p:cNvPr id="22534" name="Rectangle 5"/>
          <p:cNvSpPr>
            <a:spLocks noChangeArrowheads="1"/>
          </p:cNvSpPr>
          <p:nvPr>
            <p:custDataLst>
              <p:tags r:id="rId1"/>
            </p:custDataLst>
          </p:nvPr>
        </p:nvSpPr>
        <p:spPr bwMode="auto">
          <a:xfrm>
            <a:off x="727075" y="4160855"/>
            <a:ext cx="5207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2535" name="Rectangle 6"/>
          <p:cNvSpPr>
            <a:spLocks noChangeArrowheads="1"/>
          </p:cNvSpPr>
          <p:nvPr>
            <p:custDataLst>
              <p:tags r:id="rId2"/>
            </p:custDataLst>
          </p:nvPr>
        </p:nvSpPr>
        <p:spPr bwMode="auto">
          <a:xfrm>
            <a:off x="727075" y="4419618"/>
            <a:ext cx="6350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9" name="Text Box 11"/>
          <p:cNvSpPr txBox="1">
            <a:spLocks noChangeArrowheads="1"/>
          </p:cNvSpPr>
          <p:nvPr/>
        </p:nvSpPr>
        <p:spPr bwMode="auto">
          <a:xfrm>
            <a:off x="7935780"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p102d01</a:t>
            </a:r>
            <a:endParaRPr lang="en-US" sz="1600" b="1" dirty="0"/>
          </a:p>
        </p:txBody>
      </p:sp>
    </p:spTree>
    <p:extLst>
      <p:ext uri="{BB962C8B-B14F-4D97-AF65-F5344CB8AC3E}">
        <p14:creationId xmlns:p14="http://schemas.microsoft.com/office/powerpoint/2010/main" val="729265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682625" y="2037434"/>
            <a:ext cx="6373813" cy="376513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a:t>
            </a:r>
            <a:r>
              <a:rPr lang="en-US" sz="2000" b="1" dirty="0" smtClean="0">
                <a:latin typeface="Courier New" pitchFamily="49" charset="0"/>
              </a:rPr>
              <a:t>dlm</a:t>
            </a:r>
            <a:r>
              <a:rPr lang="en-US" sz="2000" b="1" dirty="0">
                <a:latin typeface="Courier New" pitchFamily="49" charset="0"/>
              </a:rPr>
              <a:t>=',';</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gn="l">
              <a:lnSpc>
                <a:spcPct val="85000"/>
              </a:lnSpc>
            </a:pPr>
            <a:r>
              <a:rPr lang="en-US" sz="2000" b="1" dirty="0">
                <a:latin typeface="Courier New" pitchFamily="49" charset="0"/>
              </a:rPr>
              <a:t>run;</a:t>
            </a:r>
          </a:p>
        </p:txBody>
      </p:sp>
      <p:sp>
        <p:nvSpPr>
          <p:cNvPr id="23554" name="Rectangle 2"/>
          <p:cNvSpPr>
            <a:spLocks noGrp="1" noChangeArrowheads="1"/>
          </p:cNvSpPr>
          <p:nvPr>
            <p:ph type="title"/>
          </p:nvPr>
        </p:nvSpPr>
        <p:spPr/>
        <p:txBody>
          <a:bodyPr/>
          <a:lstStyle/>
          <a:p>
            <a:pPr eaLnBrk="1" hangingPunct="1"/>
            <a:r>
              <a:rPr lang="en-US" dirty="0" smtClean="0"/>
              <a:t>SAS Program Example</a:t>
            </a:r>
          </a:p>
        </p:txBody>
      </p:sp>
      <p:sp>
        <p:nvSpPr>
          <p:cNvPr id="23555" name="Rectangle 3"/>
          <p:cNvSpPr>
            <a:spLocks noGrp="1" noChangeArrowheads="1"/>
          </p:cNvSpPr>
          <p:nvPr>
            <p:ph idx="1"/>
          </p:nvPr>
        </p:nvSpPr>
        <p:spPr/>
        <p:txBody>
          <a:bodyPr/>
          <a:lstStyle/>
          <a:p>
            <a:r>
              <a:rPr lang="en-US" dirty="0" smtClean="0"/>
              <a:t>This PROC MEANS step summarizes the </a:t>
            </a:r>
            <a:r>
              <a:rPr lang="en-US" b="1" dirty="0" smtClean="0"/>
              <a:t>Salary </a:t>
            </a:r>
            <a:r>
              <a:rPr lang="en-US" dirty="0" smtClean="0"/>
              <a:t>variable</a:t>
            </a:r>
            <a:r>
              <a:rPr lang="en-US" b="1" dirty="0" smtClean="0"/>
              <a:t> </a:t>
            </a:r>
            <a:r>
              <a:rPr lang="en-US" dirty="0" smtClean="0"/>
              <a:t>in the</a:t>
            </a:r>
            <a:r>
              <a:rPr lang="en-US" b="1" dirty="0" smtClean="0"/>
              <a:t> work.newsalesemps</a:t>
            </a:r>
            <a:r>
              <a:rPr lang="en-US" dirty="0" smtClean="0"/>
              <a:t> data set.</a:t>
            </a:r>
          </a:p>
        </p:txBody>
      </p:sp>
      <p:sp>
        <p:nvSpPr>
          <p:cNvPr id="9" name="Slide Number Placeholder 3"/>
          <p:cNvSpPr>
            <a:spLocks noGrp="1"/>
          </p:cNvSpPr>
          <p:nvPr>
            <p:ph type="sldNum" sz="quarter" idx="10"/>
          </p:nvPr>
        </p:nvSpPr>
        <p:spPr/>
        <p:txBody>
          <a:bodyPr/>
          <a:lstStyle/>
          <a:p>
            <a:pPr>
              <a:defRPr/>
            </a:pPr>
            <a:fld id="{7FBE6D2D-6626-49DC-B17D-31993606E6EE}" type="slidenum">
              <a:rPr lang="en-US"/>
              <a:pPr>
                <a:defRPr/>
              </a:pPr>
              <a:t>11</a:t>
            </a:fld>
            <a:endParaRPr lang="en-US" b="0" dirty="0">
              <a:latin typeface="Times New Roman" pitchFamily="18" charset="0"/>
            </a:endParaRPr>
          </a:p>
        </p:txBody>
      </p:sp>
      <p:sp>
        <p:nvSpPr>
          <p:cNvPr id="23559" name="Rectangle 7"/>
          <p:cNvSpPr>
            <a:spLocks noChangeArrowheads="1"/>
          </p:cNvSpPr>
          <p:nvPr>
            <p:custDataLst>
              <p:tags r:id="rId1"/>
            </p:custDataLst>
          </p:nvPr>
        </p:nvSpPr>
        <p:spPr bwMode="auto">
          <a:xfrm>
            <a:off x="1193800" y="5212933"/>
            <a:ext cx="1701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3560" name="Rectangle 8"/>
          <p:cNvSpPr>
            <a:spLocks noChangeArrowheads="1"/>
          </p:cNvSpPr>
          <p:nvPr>
            <p:custDataLst>
              <p:tags r:id="rId2"/>
            </p:custDataLst>
          </p:nvPr>
        </p:nvSpPr>
        <p:spPr bwMode="auto">
          <a:xfrm>
            <a:off x="736600" y="5482984"/>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3561" name="Rectangle 9"/>
          <p:cNvSpPr>
            <a:spLocks noChangeArrowheads="1"/>
          </p:cNvSpPr>
          <p:nvPr>
            <p:custDataLst>
              <p:tags r:id="rId3"/>
            </p:custDataLst>
          </p:nvPr>
        </p:nvSpPr>
        <p:spPr bwMode="auto">
          <a:xfrm>
            <a:off x="736600" y="4928041"/>
            <a:ext cx="52070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1" name="Text Box 11"/>
          <p:cNvSpPr txBox="1">
            <a:spLocks noChangeArrowheads="1"/>
          </p:cNvSpPr>
          <p:nvPr/>
        </p:nvSpPr>
        <p:spPr bwMode="auto">
          <a:xfrm>
            <a:off x="7935780"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p102d01</a:t>
            </a:r>
            <a:endParaRPr lang="en-US" sz="1600" b="1" dirty="0"/>
          </a:p>
        </p:txBody>
      </p:sp>
    </p:spTree>
    <p:extLst>
      <p:ext uri="{BB962C8B-B14F-4D97-AF65-F5344CB8AC3E}">
        <p14:creationId xmlns:p14="http://schemas.microsoft.com/office/powerpoint/2010/main" val="225069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2.02 Quiz</a:t>
            </a:r>
            <a:endParaRPr lang="en-US" dirty="0" smtClean="0"/>
          </a:p>
        </p:txBody>
      </p:sp>
      <p:sp>
        <p:nvSpPr>
          <p:cNvPr id="27651" name="Rectangle 3"/>
          <p:cNvSpPr>
            <a:spLocks noGrp="1" noChangeArrowheads="1"/>
          </p:cNvSpPr>
          <p:nvPr>
            <p:ph idx="1"/>
          </p:nvPr>
        </p:nvSpPr>
        <p:spPr>
          <a:xfrm>
            <a:off x="685800" y="1071563"/>
            <a:ext cx="8167688" cy="4267200"/>
          </a:xfrm>
        </p:spPr>
        <p:txBody>
          <a:bodyPr/>
          <a:lstStyle/>
          <a:p>
            <a:r>
              <a:rPr lang="en-US" dirty="0" smtClean="0"/>
              <a:t>How does SAS detect the end of each step in this program?</a:t>
            </a:r>
          </a:p>
        </p:txBody>
      </p:sp>
      <p:sp>
        <p:nvSpPr>
          <p:cNvPr id="7" name="Slide Number Placeholder 3"/>
          <p:cNvSpPr>
            <a:spLocks noGrp="1"/>
          </p:cNvSpPr>
          <p:nvPr>
            <p:ph type="sldNum" sz="quarter" idx="10"/>
          </p:nvPr>
        </p:nvSpPr>
        <p:spPr/>
        <p:txBody>
          <a:bodyPr/>
          <a:lstStyle/>
          <a:p>
            <a:pPr>
              <a:defRPr/>
            </a:pPr>
            <a:fld id="{BE76DA4B-CFEF-4521-88F8-C68776C558F9}" type="slidenum">
              <a:rPr lang="en-US"/>
              <a:pPr>
                <a:defRPr/>
              </a:pPr>
              <a:t>12</a:t>
            </a:fld>
            <a:endParaRPr lang="en-US" b="0" dirty="0">
              <a:latin typeface="Times New Roman" pitchFamily="18" charset="0"/>
            </a:endParaRPr>
          </a:p>
        </p:txBody>
      </p:sp>
      <p:sp>
        <p:nvSpPr>
          <p:cNvPr id="8" name="Rectangle 4"/>
          <p:cNvSpPr>
            <a:spLocks noChangeArrowheads="1"/>
          </p:cNvSpPr>
          <p:nvPr/>
        </p:nvSpPr>
        <p:spPr bwMode="auto">
          <a:xfrm>
            <a:off x="1469389" y="1577311"/>
            <a:ext cx="6373812" cy="324191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smtClean="0">
              <a:latin typeface="Courier New" pitchFamily="49" charset="0"/>
            </a:endParaRPr>
          </a:p>
          <a:p>
            <a:pPr algn="l">
              <a:lnSpc>
                <a:spcPct val="85000"/>
              </a:lnSpc>
            </a:pPr>
            <a:r>
              <a:rPr lang="en-US" sz="2000" b="1" dirty="0" smtClean="0">
                <a:latin typeface="Courier New" pitchFamily="49" charset="0"/>
              </a:rPr>
              <a:t>proc </a:t>
            </a:r>
            <a:r>
              <a:rPr lang="en-US" sz="2000" b="1" dirty="0">
                <a:latin typeface="Courier New" pitchFamily="49" charset="0"/>
              </a:rPr>
              <a:t>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endParaRPr lang="en-US" sz="2000" b="1" dirty="0" smtClean="0">
              <a:latin typeface="Courier New" pitchFamily="49" charset="0"/>
            </a:endParaRPr>
          </a:p>
          <a:p>
            <a:pPr algn="l">
              <a:lnSpc>
                <a:spcPct val="85000"/>
              </a:lnSpc>
            </a:pPr>
            <a:r>
              <a:rPr lang="en-US" sz="2000" b="1" dirty="0" smtClean="0">
                <a:latin typeface="Courier New" pitchFamily="49" charset="0"/>
              </a:rPr>
              <a:t>proc </a:t>
            </a:r>
            <a:r>
              <a:rPr lang="en-US" sz="2000" b="1" dirty="0">
                <a:latin typeface="Courier New" pitchFamily="49" charset="0"/>
              </a:rPr>
              <a:t>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p:txBody>
      </p:sp>
    </p:spTree>
    <p:custDataLst>
      <p:tags r:id="rId1"/>
    </p:custDataLst>
    <p:extLst>
      <p:ext uri="{BB962C8B-B14F-4D97-AF65-F5344CB8AC3E}">
        <p14:creationId xmlns:p14="http://schemas.microsoft.com/office/powerpoint/2010/main" val="141667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2.02 Quiz </a:t>
            </a:r>
            <a:r>
              <a:rPr lang="en-US" dirty="0" smtClean="0"/>
              <a:t>– Correct Answer</a:t>
            </a:r>
          </a:p>
        </p:txBody>
      </p:sp>
      <p:sp>
        <p:nvSpPr>
          <p:cNvPr id="27651" name="Rectangle 3"/>
          <p:cNvSpPr>
            <a:spLocks noGrp="1" noChangeArrowheads="1"/>
          </p:cNvSpPr>
          <p:nvPr>
            <p:ph idx="1"/>
          </p:nvPr>
        </p:nvSpPr>
        <p:spPr>
          <a:xfrm>
            <a:off x="685800" y="1071563"/>
            <a:ext cx="8167688" cy="4267200"/>
          </a:xfrm>
        </p:spPr>
        <p:txBody>
          <a:bodyPr/>
          <a:lstStyle/>
          <a:p>
            <a:r>
              <a:rPr lang="en-US" dirty="0" smtClean="0"/>
              <a:t>How does SAS detect the end of each step in this program?</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endParaRPr lang="en-US" sz="2000" b="1" dirty="0" smtClean="0"/>
          </a:p>
          <a:p>
            <a:r>
              <a:rPr lang="en-US" sz="2200" b="1" dirty="0" smtClean="0"/>
              <a:t>The DATA step ends at the RUN statement. The PROC PRINT step ends at the PROC MEANS statement. The end of the PROC MEANS step might or might not be detected. A RUN statement is recommended.</a:t>
            </a:r>
          </a:p>
          <a:p>
            <a:pPr marL="0" indent="0" eaLnBrk="1" hangingPunct="1"/>
            <a:endParaRPr lang="en-US" dirty="0" smtClean="0"/>
          </a:p>
        </p:txBody>
      </p:sp>
      <p:sp>
        <p:nvSpPr>
          <p:cNvPr id="7" name="Slide Number Placeholder 3"/>
          <p:cNvSpPr>
            <a:spLocks noGrp="1"/>
          </p:cNvSpPr>
          <p:nvPr>
            <p:ph type="sldNum" sz="quarter" idx="10"/>
          </p:nvPr>
        </p:nvSpPr>
        <p:spPr/>
        <p:txBody>
          <a:bodyPr/>
          <a:lstStyle/>
          <a:p>
            <a:pPr>
              <a:defRPr/>
            </a:pPr>
            <a:fld id="{BE76DA4B-CFEF-4521-88F8-C68776C558F9}" type="slidenum">
              <a:rPr lang="en-US"/>
              <a:pPr>
                <a:defRPr/>
              </a:pPr>
              <a:t>13</a:t>
            </a:fld>
            <a:endParaRPr lang="en-US" b="0" dirty="0">
              <a:latin typeface="Times New Roman" pitchFamily="18" charset="0"/>
            </a:endParaRPr>
          </a:p>
        </p:txBody>
      </p:sp>
      <p:sp>
        <p:nvSpPr>
          <p:cNvPr id="27653" name="Rectangle 4"/>
          <p:cNvSpPr>
            <a:spLocks noChangeArrowheads="1"/>
          </p:cNvSpPr>
          <p:nvPr/>
        </p:nvSpPr>
        <p:spPr bwMode="auto">
          <a:xfrm>
            <a:off x="1469389" y="1577311"/>
            <a:ext cx="6373812" cy="324191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smtClean="0">
              <a:latin typeface="Courier New" pitchFamily="49" charset="0"/>
            </a:endParaRPr>
          </a:p>
          <a:p>
            <a:pPr algn="l">
              <a:lnSpc>
                <a:spcPct val="85000"/>
              </a:lnSpc>
            </a:pPr>
            <a:r>
              <a:rPr lang="en-US" sz="2000" b="1" dirty="0" smtClean="0">
                <a:latin typeface="Courier New" pitchFamily="49" charset="0"/>
              </a:rPr>
              <a:t>proc </a:t>
            </a:r>
            <a:r>
              <a:rPr lang="en-US" sz="2000" b="1" dirty="0">
                <a:latin typeface="Courier New" pitchFamily="49" charset="0"/>
              </a:rPr>
              <a:t>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endParaRPr lang="en-US" sz="2000" b="1" dirty="0" smtClean="0">
              <a:latin typeface="Courier New" pitchFamily="49" charset="0"/>
            </a:endParaRPr>
          </a:p>
          <a:p>
            <a:pPr algn="l">
              <a:lnSpc>
                <a:spcPct val="85000"/>
              </a:lnSpc>
            </a:pPr>
            <a:r>
              <a:rPr lang="en-US" sz="2000" b="1" dirty="0" smtClean="0">
                <a:latin typeface="Courier New" pitchFamily="49" charset="0"/>
              </a:rPr>
              <a:t>proc </a:t>
            </a:r>
            <a:r>
              <a:rPr lang="en-US" sz="2000" b="1" dirty="0">
                <a:latin typeface="Courier New" pitchFamily="49" charset="0"/>
              </a:rPr>
              <a:t>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p:txBody>
      </p:sp>
      <p:sp>
        <p:nvSpPr>
          <p:cNvPr id="6" name="Arc 5"/>
          <p:cNvSpPr/>
          <p:nvPr/>
        </p:nvSpPr>
        <p:spPr bwMode="auto">
          <a:xfrm rot="13142997">
            <a:off x="1243634" y="1211402"/>
            <a:ext cx="1801049" cy="2308780"/>
          </a:xfrm>
          <a:prstGeom prst="arc">
            <a:avLst>
              <a:gd name="adj1" fmla="val 16163530"/>
              <a:gd name="adj2" fmla="val 0"/>
            </a:avLst>
          </a:prstGeom>
          <a:noFill/>
          <a:ln w="19050" cap="flat" cmpd="sng" algn="ctr">
            <a:solidFill>
              <a:schemeClr val="tx1"/>
            </a:solidFill>
            <a:prstDash val="solid"/>
            <a:round/>
            <a:headEnd type="none" w="med" len="med"/>
            <a:tailEnd type="triangle" w="med" len="lg"/>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12" name="Arc 11"/>
          <p:cNvSpPr/>
          <p:nvPr/>
        </p:nvSpPr>
        <p:spPr bwMode="auto">
          <a:xfrm rot="13142997">
            <a:off x="1346584" y="3632952"/>
            <a:ext cx="719989" cy="873157"/>
          </a:xfrm>
          <a:prstGeom prst="arc">
            <a:avLst>
              <a:gd name="adj1" fmla="val 16163530"/>
              <a:gd name="adj2" fmla="val 0"/>
            </a:avLst>
          </a:prstGeom>
          <a:noFill/>
          <a:ln w="19050" cap="flat" cmpd="sng" algn="ctr">
            <a:solidFill>
              <a:schemeClr val="tx1"/>
            </a:solidFill>
            <a:prstDash val="solid"/>
            <a:round/>
            <a:headEnd type="none" w="med" len="med"/>
            <a:tailEnd type="triangle" w="med" len="lg"/>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Tree>
    <p:custDataLst>
      <p:tags r:id="rId1"/>
    </p:custDataLst>
    <p:extLst>
      <p:ext uri="{BB962C8B-B14F-4D97-AF65-F5344CB8AC3E}">
        <p14:creationId xmlns:p14="http://schemas.microsoft.com/office/powerpoint/2010/main" val="191288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2: SAS</a:t>
            </a:r>
            <a:r>
              <a:rPr lang="en-US" baseline="30000" dirty="0" smtClean="0">
                <a:solidFill>
                  <a:srgbClr val="0070C0"/>
                </a:solidFill>
              </a:rPr>
              <a:t>®</a:t>
            </a:r>
            <a:r>
              <a:rPr lang="en-US" dirty="0" smtClean="0">
                <a:solidFill>
                  <a:srgbClr val="0070C0"/>
                </a:solidFill>
              </a:rPr>
              <a:t> Programs</a:t>
            </a:r>
          </a:p>
        </p:txBody>
      </p:sp>
      <p:graphicFrame>
        <p:nvGraphicFramePr>
          <p:cNvPr id="7" name="Group Organizer"/>
          <p:cNvGraphicFramePr>
            <a:graphicFrameLocks noGrp="1"/>
          </p:cNvGraphicFramePr>
          <p:nvPr>
            <p:extLst>
              <p:ext uri="{D42A27DB-BD31-4B8C-83A1-F6EECF244321}">
                <p14:modId xmlns:p14="http://schemas.microsoft.com/office/powerpoint/2010/main" val="3086174932"/>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2.1 Introduction to SAS Programs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2.2 Submitting a SAS Program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2.3 SAS Program Syntax</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820212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dirty="0" smtClean="0"/>
              <a:t>Objectives</a:t>
            </a:r>
          </a:p>
        </p:txBody>
      </p:sp>
      <p:sp>
        <p:nvSpPr>
          <p:cNvPr id="39939" name="Rectangle 3"/>
          <p:cNvSpPr>
            <a:spLocks noGrp="1" noChangeArrowheads="1"/>
          </p:cNvSpPr>
          <p:nvPr>
            <p:ph idx="1"/>
          </p:nvPr>
        </p:nvSpPr>
        <p:spPr/>
        <p:txBody>
          <a:bodyPr/>
          <a:lstStyle/>
          <a:p>
            <a:pPr lvl="1"/>
            <a:r>
              <a:rPr lang="en-US" dirty="0"/>
              <a:t>Use SAS Enterprise </a:t>
            </a:r>
            <a:r>
              <a:rPr lang="en-US" dirty="0" smtClean="0"/>
              <a:t>Guide to open and submit a </a:t>
            </a:r>
            <a:br>
              <a:rPr lang="en-US" dirty="0" smtClean="0"/>
            </a:br>
            <a:r>
              <a:rPr lang="en-US" dirty="0" smtClean="0"/>
              <a:t>SAS program and browse the results.</a:t>
            </a:r>
          </a:p>
          <a:p>
            <a:pPr lvl="1"/>
            <a:r>
              <a:rPr lang="en-US" dirty="0"/>
              <a:t>Use the SAS windowing environment </a:t>
            </a:r>
            <a:r>
              <a:rPr lang="en-US" dirty="0" smtClean="0"/>
              <a:t>to </a:t>
            </a:r>
            <a:r>
              <a:rPr lang="en-US" dirty="0"/>
              <a:t>open and submit a SAS program and browse the results</a:t>
            </a:r>
            <a:r>
              <a:rPr lang="en-US" dirty="0" smtClean="0"/>
              <a:t>.</a:t>
            </a:r>
            <a:endParaRPr lang="en-US" dirty="0"/>
          </a:p>
        </p:txBody>
      </p:sp>
      <p:sp>
        <p:nvSpPr>
          <p:cNvPr id="5" name="Slide Number Placeholder 3"/>
          <p:cNvSpPr>
            <a:spLocks noGrp="1"/>
          </p:cNvSpPr>
          <p:nvPr>
            <p:ph type="sldNum" sz="quarter" idx="4294967295"/>
          </p:nvPr>
        </p:nvSpPr>
        <p:spPr>
          <a:xfrm>
            <a:off x="0" y="6770688"/>
            <a:ext cx="98425" cy="87312"/>
          </a:xfrm>
        </p:spPr>
        <p:txBody>
          <a:bodyPr/>
          <a:lstStyle/>
          <a:p>
            <a:pPr>
              <a:defRPr/>
            </a:pPr>
            <a:fld id="{2B49A9EA-016C-46DF-8AFB-A57A6A8CEE55}" type="slidenum">
              <a:rPr lang="en-US"/>
              <a:pPr>
                <a:defRPr/>
              </a:pPr>
              <a:t>16</a:t>
            </a:fld>
            <a:endParaRPr lang="en-US" b="0" dirty="0">
              <a:latin typeface="Times New Roman" pitchFamily="18" charset="0"/>
            </a:endParaRPr>
          </a:p>
        </p:txBody>
      </p:sp>
      <p:sp>
        <p:nvSpPr>
          <p:cNvPr id="39941" name="Rectangle 2"/>
          <p:cNvSpPr>
            <a:spLocks noChangeArrowheads="1"/>
          </p:cNvSpPr>
          <p:nvPr/>
        </p:nvSpPr>
        <p:spPr bwMode="auto">
          <a:xfrm>
            <a:off x="688975" y="3175"/>
            <a:ext cx="77739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34797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Orion Star programmers will create and execute SAS programs and view results in an interactive environment. They must become familiar with both environments.</a:t>
            </a:r>
            <a:endParaRPr lang="en-US" dirty="0"/>
          </a:p>
        </p:txBody>
      </p:sp>
      <p:sp>
        <p:nvSpPr>
          <p:cNvPr id="4" name="Slide Number Placeholder 3"/>
          <p:cNvSpPr>
            <a:spLocks noGrp="1"/>
          </p:cNvSpPr>
          <p:nvPr>
            <p:ph type="sldNum" sz="quarter" idx="10"/>
          </p:nvPr>
        </p:nvSpPr>
        <p:spPr/>
        <p:txBody>
          <a:bodyPr/>
          <a:lstStyle/>
          <a:p>
            <a:pPr>
              <a:defRPr/>
            </a:pPr>
            <a:fld id="{BF48067F-2A7E-490C-B609-4CDD0CB8D056}" type="slidenum">
              <a:rPr lang="en-US" smtClean="0"/>
              <a:pPr>
                <a:defRPr/>
              </a:pPr>
              <a:t>17</a:t>
            </a:fld>
            <a:endParaRPr lang="en-US" b="0" dirty="0">
              <a:latin typeface="Times New Roman" pitchFamily="18" charset="0"/>
            </a:endParaRPr>
          </a:p>
        </p:txBody>
      </p:sp>
      <p:grpSp>
        <p:nvGrpSpPr>
          <p:cNvPr id="9" name="Group 8"/>
          <p:cNvGrpSpPr/>
          <p:nvPr>
            <p:custDataLst>
              <p:tags r:id="rId1"/>
            </p:custDataLst>
          </p:nvPr>
        </p:nvGrpSpPr>
        <p:grpSpPr>
          <a:xfrm>
            <a:off x="2002806" y="2429247"/>
            <a:ext cx="5148048" cy="3324212"/>
            <a:chOff x="1876054" y="2528838"/>
            <a:chExt cx="5148048" cy="3324212"/>
          </a:xfrm>
        </p:grpSpPr>
        <p:pic>
          <p:nvPicPr>
            <p:cNvPr id="1028" name="Picture 4" descr="L:\TVAAS\images\people\person_deal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596" y="2528838"/>
              <a:ext cx="1392619" cy="16261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graphics\computer_blue_small_trans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553" y="3341894"/>
              <a:ext cx="1375512" cy="13990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shq\root\dept\PSD\GRAPHICS\Illustrations\Logos\sas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1978" y="3596180"/>
              <a:ext cx="1037953" cy="523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sashq\root\dept\PSD\GRAPHICS\Illustrations\Arrows\arrow_swoop_left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450056">
              <a:off x="2622734" y="4366067"/>
              <a:ext cx="10287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ashq\root\dept\PSD\GRAPHICS\Illustrations\Arrows\arrow_swoop_r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80960">
              <a:off x="5080519" y="4370571"/>
              <a:ext cx="1001061" cy="7322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custDataLst>
                <p:tags r:id="rId2"/>
              </p:custDataLst>
            </p:nvPr>
          </p:nvSpPr>
          <p:spPr bwMode="auto">
            <a:xfrm>
              <a:off x="1876054" y="5147729"/>
              <a:ext cx="2047034" cy="705321"/>
            </a:xfrm>
            <a:prstGeom prst="rect">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b="1" dirty="0"/>
                <a:t>SAS Enterprise</a:t>
              </a:r>
            </a:p>
            <a:p>
              <a:pPr algn="ctr"/>
              <a:r>
                <a:rPr lang="en-US" sz="2000" b="1" dirty="0"/>
                <a:t>Guide</a:t>
              </a:r>
            </a:p>
          </p:txBody>
        </p:sp>
        <p:sp>
          <p:nvSpPr>
            <p:cNvPr id="13" name="Rectangle 12"/>
            <p:cNvSpPr/>
            <p:nvPr>
              <p:custDataLst>
                <p:tags r:id="rId3"/>
              </p:custDataLst>
            </p:nvPr>
          </p:nvSpPr>
          <p:spPr bwMode="auto">
            <a:xfrm>
              <a:off x="4809393" y="5147729"/>
              <a:ext cx="2214709" cy="705321"/>
            </a:xfrm>
            <a:prstGeom prst="rect">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b="1" dirty="0"/>
                <a:t>SAS Windowing </a:t>
              </a:r>
              <a:r>
                <a:rPr lang="en-US" sz="2000" b="1" dirty="0" smtClean="0"/>
                <a:t/>
              </a:r>
              <a:br>
                <a:rPr lang="en-US" sz="2000" b="1" dirty="0" smtClean="0"/>
              </a:br>
              <a:r>
                <a:rPr lang="en-US" sz="2000" b="1" dirty="0" smtClean="0"/>
                <a:t>Environment</a:t>
              </a:r>
              <a:endParaRPr lang="en-US" sz="2000" b="1" dirty="0"/>
            </a:p>
          </p:txBody>
        </p:sp>
      </p:grpSp>
    </p:spTree>
    <p:extLst>
      <p:ext uri="{BB962C8B-B14F-4D97-AF65-F5344CB8AC3E}">
        <p14:creationId xmlns:p14="http://schemas.microsoft.com/office/powerpoint/2010/main" val="163143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099" y="1466850"/>
            <a:ext cx="6163129" cy="596900"/>
          </a:xfrm>
        </p:spPr>
        <p:txBody>
          <a:bodyPr/>
          <a:lstStyle/>
          <a:p>
            <a:pPr eaLnBrk="1" hangingPunct="1"/>
            <a:r>
              <a:rPr lang="en-US" dirty="0" smtClean="0">
                <a:solidFill>
                  <a:srgbClr val="0070C0"/>
                </a:solidFill>
              </a:rPr>
              <a:t>Submitting a SAS Program: </a:t>
            </a:r>
            <a:br>
              <a:rPr lang="en-US" dirty="0" smtClean="0">
                <a:solidFill>
                  <a:srgbClr val="0070C0"/>
                </a:solidFill>
              </a:rPr>
            </a:br>
            <a:r>
              <a:rPr lang="en-US" dirty="0" smtClean="0">
                <a:solidFill>
                  <a:srgbClr val="0070C0"/>
                </a:solidFill>
              </a:rPr>
              <a:t>SAS Enterprise Guide</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how to open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and submit a SAS program and view the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results using SAS Enterprise Guide.</a:t>
            </a: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7983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Idea Exchange</a:t>
            </a:r>
          </a:p>
        </p:txBody>
      </p:sp>
      <p:sp>
        <p:nvSpPr>
          <p:cNvPr id="16387" name="Rectangle 3"/>
          <p:cNvSpPr>
            <a:spLocks noGrp="1" noChangeArrowheads="1"/>
          </p:cNvSpPr>
          <p:nvPr>
            <p:ph idx="1"/>
          </p:nvPr>
        </p:nvSpPr>
        <p:spPr/>
        <p:txBody>
          <a:bodyPr/>
          <a:lstStyle/>
          <a:p>
            <a:pPr marL="4763" lvl="1" indent="0">
              <a:buFont typeface="Wingdings" pitchFamily="2" charset="2"/>
              <a:buNone/>
              <a:defRPr/>
            </a:pPr>
            <a:r>
              <a:rPr lang="en-US" dirty="0" smtClean="0"/>
              <a:t>Have you worked with SAS Enterprise Guide? If so, what do you like about it?</a:t>
            </a:r>
          </a:p>
          <a:p>
            <a:pPr lvl="1">
              <a:defRPr/>
            </a:pPr>
            <a:endParaRPr lang="en-US" dirty="0" smtClean="0"/>
          </a:p>
        </p:txBody>
      </p:sp>
      <p:sp>
        <p:nvSpPr>
          <p:cNvPr id="41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C84B373-FA41-4E71-8D82-26E7914CF6D5}" type="slidenum">
              <a:rPr lang="en-US" sz="100">
                <a:solidFill>
                  <a:srgbClr val="FFFFFF"/>
                </a:solidFill>
              </a:rPr>
              <a:pPr/>
              <a:t>19</a:t>
            </a:fld>
            <a:endParaRPr lang="en-US" sz="100" dirty="0">
              <a:solidFill>
                <a:srgbClr val="FFFFFF"/>
              </a:solidFill>
              <a:latin typeface="Times New Roman" pitchFamily="18" charset="0"/>
            </a:endParaRP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1488" y="4257675"/>
            <a:ext cx="4767262"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2: SAS</a:t>
            </a:r>
            <a:r>
              <a:rPr lang="en-US" baseline="30000" dirty="0" smtClean="0">
                <a:solidFill>
                  <a:srgbClr val="0070C0"/>
                </a:solidFill>
              </a:rPr>
              <a:t>®</a:t>
            </a:r>
            <a:r>
              <a:rPr lang="en-US" dirty="0" smtClean="0">
                <a:solidFill>
                  <a:srgbClr val="0070C0"/>
                </a:solidFill>
              </a:rPr>
              <a:t> Programs</a:t>
            </a:r>
          </a:p>
        </p:txBody>
      </p:sp>
      <p:graphicFrame>
        <p:nvGraphicFramePr>
          <p:cNvPr id="7" name="Group Organizer"/>
          <p:cNvGraphicFramePr>
            <a:graphicFrameLocks noGrp="1"/>
          </p:cNvGraphicFramePr>
          <p:nvPr>
            <p:extLst>
              <p:ext uri="{D42A27DB-BD31-4B8C-83A1-F6EECF244321}">
                <p14:modId xmlns:p14="http://schemas.microsoft.com/office/powerpoint/2010/main" val="2965950358"/>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2.1 Introduction to SAS Programs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2.2 Submitting a SAS Program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2.3 SAS Program Syntax</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82021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099" y="1466850"/>
            <a:ext cx="6163129" cy="596900"/>
          </a:xfrm>
        </p:spPr>
        <p:txBody>
          <a:bodyPr/>
          <a:lstStyle/>
          <a:p>
            <a:pPr eaLnBrk="1" hangingPunct="1"/>
            <a:r>
              <a:rPr lang="en-US" dirty="0" smtClean="0">
                <a:solidFill>
                  <a:srgbClr val="0070C0"/>
                </a:solidFill>
              </a:rPr>
              <a:t>Submitting a SAS Program: </a:t>
            </a:r>
            <a:br>
              <a:rPr lang="en-US" dirty="0" smtClean="0">
                <a:solidFill>
                  <a:srgbClr val="0070C0"/>
                </a:solidFill>
              </a:rPr>
            </a:br>
            <a:r>
              <a:rPr lang="en-US" dirty="0" smtClean="0">
                <a:solidFill>
                  <a:srgbClr val="0070C0"/>
                </a:solidFill>
              </a:rPr>
              <a:t>SAS Windowing Environment</a:t>
            </a: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how to open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and submit a SAS program and view the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results using </a:t>
            </a:r>
            <a:r>
              <a:rPr lang="en-US" dirty="0" smtClean="0">
                <a:solidFill>
                  <a:srgbClr val="000000"/>
                </a:solidFill>
                <a:latin typeface="Arial" pitchFamily="34" charset="0"/>
                <a:ea typeface="MS PGothic" pitchFamily="34" charset="-128"/>
              </a:rPr>
              <a:t>the SAS windowing environment.</a:t>
            </a:r>
            <a:endParaRPr lang="en-US" dirty="0">
              <a:solidFill>
                <a:srgbClr val="000000"/>
              </a:solidFill>
              <a:latin typeface="Arial" pitchFamily="34" charset="0"/>
              <a:ea typeface="MS PGothic" pitchFamily="34" charset="-128"/>
            </a:endParaRP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3896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2.03 Multiple </a:t>
            </a:r>
            <a:r>
              <a:rPr lang="en-US" dirty="0" smtClean="0"/>
              <a:t>Choice Poll</a:t>
            </a:r>
          </a:p>
        </p:txBody>
      </p:sp>
      <p:sp>
        <p:nvSpPr>
          <p:cNvPr id="2051" name="Rectangle 5"/>
          <p:cNvSpPr>
            <a:spLocks noGrp="1" noChangeArrowheads="1"/>
          </p:cNvSpPr>
          <p:nvPr>
            <p:ph idx="1"/>
          </p:nvPr>
        </p:nvSpPr>
        <p:spPr/>
        <p:txBody>
          <a:bodyPr/>
          <a:lstStyle/>
          <a:p>
            <a:r>
              <a:rPr lang="en-US" dirty="0" smtClean="0"/>
              <a:t>Which environment (or environments) will you use during this course?</a:t>
            </a:r>
          </a:p>
          <a:p>
            <a:pPr marL="0" indent="0"/>
            <a:endParaRPr lang="en-US" sz="800" b="1" dirty="0" smtClean="0"/>
          </a:p>
          <a:p>
            <a:pPr marL="571500" lvl="1" indent="-457200">
              <a:buClr>
                <a:schemeClr val="tx1"/>
              </a:buClr>
              <a:buSzTx/>
              <a:buFont typeface="Wingdings" pitchFamily="2" charset="2"/>
              <a:buAutoNum type="alphaLcPeriod"/>
            </a:pPr>
            <a:r>
              <a:rPr lang="en-US" dirty="0" smtClean="0"/>
              <a:t>SAS windowing environment</a:t>
            </a:r>
          </a:p>
          <a:p>
            <a:pPr marL="571500" lvl="1" indent="-457200">
              <a:buClr>
                <a:schemeClr val="tx1"/>
              </a:buClr>
              <a:buSzTx/>
              <a:buFont typeface="Wingdings" pitchFamily="2" charset="2"/>
              <a:buAutoNum type="alphaLcPeriod"/>
            </a:pPr>
            <a:r>
              <a:rPr lang="en-US" dirty="0" smtClean="0"/>
              <a:t>SAS Enterprise Guide</a:t>
            </a:r>
          </a:p>
          <a:p>
            <a:pPr marL="571500" lvl="1" indent="-457200">
              <a:buClr>
                <a:schemeClr val="tx1"/>
              </a:buClr>
              <a:buSzTx/>
              <a:buFont typeface="Wingdings" pitchFamily="2" charset="2"/>
              <a:buAutoNum type="alphaLcPeriod"/>
            </a:pPr>
            <a:r>
              <a:rPr lang="en-US" dirty="0" smtClean="0"/>
              <a:t>both the SAS windowing environment and </a:t>
            </a:r>
            <a:br>
              <a:rPr lang="en-US" dirty="0" smtClean="0"/>
            </a:br>
            <a:r>
              <a:rPr lang="en-US" dirty="0" smtClean="0"/>
              <a:t>SAS Enterprise Guide</a:t>
            </a:r>
          </a:p>
        </p:txBody>
      </p:sp>
    </p:spTree>
    <p:custDataLst>
      <p:tags r:id="rId1"/>
    </p:custDataLst>
    <p:extLst>
      <p:ext uri="{BB962C8B-B14F-4D97-AF65-F5344CB8AC3E}">
        <p14:creationId xmlns:p14="http://schemas.microsoft.com/office/powerpoint/2010/main" val="244521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2: SAS</a:t>
            </a:r>
            <a:r>
              <a:rPr lang="en-US" baseline="30000" dirty="0" smtClean="0">
                <a:solidFill>
                  <a:srgbClr val="0070C0"/>
                </a:solidFill>
              </a:rPr>
              <a:t>®</a:t>
            </a:r>
            <a:r>
              <a:rPr lang="en-US" dirty="0" smtClean="0">
                <a:solidFill>
                  <a:srgbClr val="0070C0"/>
                </a:solidFill>
              </a:rPr>
              <a:t> Programs</a:t>
            </a:r>
          </a:p>
        </p:txBody>
      </p:sp>
      <p:graphicFrame>
        <p:nvGraphicFramePr>
          <p:cNvPr id="7" name="Group Organizer"/>
          <p:cNvGraphicFramePr>
            <a:graphicFrameLocks noGrp="1"/>
          </p:cNvGraphicFramePr>
          <p:nvPr>
            <p:extLst>
              <p:ext uri="{D42A27DB-BD31-4B8C-83A1-F6EECF244321}">
                <p14:modId xmlns:p14="http://schemas.microsoft.com/office/powerpoint/2010/main" val="2987782822"/>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2.1 Introduction to SAS Programs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2.2 Submitting a SAS Program</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2.3 SAS Program Syntax</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bl>
          </a:graphicData>
        </a:graphic>
      </p:graphicFrame>
    </p:spTree>
    <p:custDataLst>
      <p:tags r:id="rId1"/>
    </p:custDataLst>
    <p:extLst>
      <p:ext uri="{BB962C8B-B14F-4D97-AF65-F5344CB8AC3E}">
        <p14:creationId xmlns:p14="http://schemas.microsoft.com/office/powerpoint/2010/main" val="820212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r>
              <a:rPr lang="en-US" dirty="0" smtClean="0"/>
              <a:t>Objectives</a:t>
            </a:r>
          </a:p>
        </p:txBody>
      </p:sp>
      <p:sp>
        <p:nvSpPr>
          <p:cNvPr id="15363" name="Rectangle 2"/>
          <p:cNvSpPr>
            <a:spLocks noGrp="1" noChangeArrowheads="1"/>
          </p:cNvSpPr>
          <p:nvPr>
            <p:ph idx="1"/>
          </p:nvPr>
        </p:nvSpPr>
        <p:spPr/>
        <p:txBody>
          <a:bodyPr/>
          <a:lstStyle/>
          <a:p>
            <a:pPr lvl="1"/>
            <a:r>
              <a:rPr lang="en-US" dirty="0" smtClean="0"/>
              <a:t>Identify the characteristics of SAS statements.</a:t>
            </a:r>
          </a:p>
          <a:p>
            <a:pPr lvl="1"/>
            <a:r>
              <a:rPr lang="en-US" dirty="0" smtClean="0"/>
              <a:t>Define SAS syntax rules.</a:t>
            </a:r>
          </a:p>
          <a:p>
            <a:pPr lvl="1"/>
            <a:r>
              <a:rPr lang="en-US" dirty="0" smtClean="0"/>
              <a:t>Document a program using comments.</a:t>
            </a:r>
          </a:p>
          <a:p>
            <a:pPr lvl="1"/>
            <a:r>
              <a:rPr lang="en-US" dirty="0" smtClean="0"/>
              <a:t>Diagnose and correct a program with errors.</a:t>
            </a:r>
          </a:p>
          <a:p>
            <a:pPr lvl="1"/>
            <a:r>
              <a:rPr lang="en-US" dirty="0" smtClean="0"/>
              <a:t>Save the corrected program.</a:t>
            </a:r>
          </a:p>
          <a:p>
            <a:pPr lvl="1"/>
            <a:endParaRPr lang="en-US" dirty="0" smtClean="0"/>
          </a:p>
        </p:txBody>
      </p:sp>
      <p:sp>
        <p:nvSpPr>
          <p:cNvPr id="4" name="Slide Number Placeholder 3"/>
          <p:cNvSpPr>
            <a:spLocks noGrp="1"/>
          </p:cNvSpPr>
          <p:nvPr>
            <p:ph type="sldNum" sz="quarter" idx="10"/>
          </p:nvPr>
        </p:nvSpPr>
        <p:spPr/>
        <p:txBody>
          <a:bodyPr/>
          <a:lstStyle/>
          <a:p>
            <a:fld id="{CDD7DC54-C436-4966-90DA-02247D24E639}"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Well-formatted, clearly documented SAS programs are </a:t>
            </a:r>
            <a:br>
              <a:rPr lang="en-US" dirty="0" smtClean="0"/>
            </a:br>
            <a:r>
              <a:rPr lang="en-US" dirty="0" smtClean="0"/>
              <a:t>an industry best practice.</a:t>
            </a:r>
            <a:endParaRPr lang="en-US" dirty="0"/>
          </a:p>
        </p:txBody>
      </p:sp>
      <p:sp>
        <p:nvSpPr>
          <p:cNvPr id="4" name="Slide Number Placeholder 3"/>
          <p:cNvSpPr>
            <a:spLocks noGrp="1"/>
          </p:cNvSpPr>
          <p:nvPr>
            <p:ph type="sldNum" sz="quarter" idx="10"/>
          </p:nvPr>
        </p:nvSpPr>
        <p:spPr/>
        <p:txBody>
          <a:bodyPr/>
          <a:lstStyle/>
          <a:p>
            <a:pPr>
              <a:defRPr/>
            </a:pPr>
            <a:fld id="{BF48067F-2A7E-490C-B609-4CDD0CB8D056}" type="slidenum">
              <a:rPr lang="en-US" smtClean="0"/>
              <a:pPr>
                <a:defRPr/>
              </a:pPr>
              <a:t>25</a:t>
            </a:fld>
            <a:endParaRPr lang="en-US" b="0" dirty="0">
              <a:latin typeface="Times New Roman" pitchFamily="18" charset="0"/>
            </a:endParaRPr>
          </a:p>
        </p:txBody>
      </p:sp>
      <p:pic>
        <p:nvPicPr>
          <p:cNvPr id="6" name="Picture 3" descr="L:\graphics\computer_blue_small_trans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069" y="2348303"/>
            <a:ext cx="2218611" cy="2256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TVAAS\images\people\person_deal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161" y="2961807"/>
            <a:ext cx="1593464" cy="18606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ashq\root\dept\PSD\GRAPHICS\Illustrations\Programming\code_generic_larg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625" y="2714757"/>
            <a:ext cx="788713" cy="96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72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SAS Syntax Rules: Statements</a:t>
            </a:r>
          </a:p>
        </p:txBody>
      </p:sp>
      <p:sp>
        <p:nvSpPr>
          <p:cNvPr id="17411" name="Rectangle 3"/>
          <p:cNvSpPr>
            <a:spLocks noGrp="1" noChangeArrowheads="1"/>
          </p:cNvSpPr>
          <p:nvPr>
            <p:ph idx="1"/>
          </p:nvPr>
        </p:nvSpPr>
        <p:spPr/>
        <p:txBody>
          <a:bodyPr/>
          <a:lstStyle/>
          <a:p>
            <a:pPr marL="0" indent="0" eaLnBrk="1" hangingPunct="1"/>
            <a:r>
              <a:rPr lang="en-US" i="1" dirty="0" smtClean="0"/>
              <a:t>SAS statements</a:t>
            </a:r>
            <a:endParaRPr lang="en-US" dirty="0" smtClean="0"/>
          </a:p>
          <a:p>
            <a:pPr lvl="1" eaLnBrk="1" hangingPunct="1"/>
            <a:r>
              <a:rPr lang="en-US" dirty="0" smtClean="0"/>
              <a:t>usually begin with an </a:t>
            </a:r>
            <a:r>
              <a:rPr lang="en-US" b="1" i="1" dirty="0" smtClean="0"/>
              <a:t>identifying keyword</a:t>
            </a:r>
          </a:p>
          <a:p>
            <a:pPr lvl="1" eaLnBrk="1" hangingPunct="1"/>
            <a:r>
              <a:rPr lang="en-US" dirty="0" smtClean="0"/>
              <a:t>always end with a </a:t>
            </a:r>
            <a:r>
              <a:rPr lang="en-US" b="1" i="1" dirty="0" smtClean="0"/>
              <a:t>semicolon</a:t>
            </a:r>
            <a:r>
              <a:rPr lang="en-US" dirty="0" smtClean="0"/>
              <a:t>.</a:t>
            </a:r>
          </a:p>
          <a:p>
            <a:pPr marL="0" indent="0" eaLnBrk="1" hangingPunct="1"/>
            <a:endParaRPr lang="en-US" dirty="0" smtClean="0"/>
          </a:p>
        </p:txBody>
      </p:sp>
      <p:sp>
        <p:nvSpPr>
          <p:cNvPr id="25" name="Slide Number Placeholder 3"/>
          <p:cNvSpPr>
            <a:spLocks noGrp="1"/>
          </p:cNvSpPr>
          <p:nvPr>
            <p:ph type="sldNum" sz="quarter" idx="10"/>
          </p:nvPr>
        </p:nvSpPr>
        <p:spPr/>
        <p:txBody>
          <a:bodyPr/>
          <a:lstStyle/>
          <a:p>
            <a:pPr>
              <a:defRPr/>
            </a:pPr>
            <a:fld id="{2591ABCF-29BF-4E0B-9EE2-C8A24FB41800}" type="slidenum">
              <a:rPr lang="en-US"/>
              <a:pPr>
                <a:defRPr/>
              </a:pPr>
              <a:t>26</a:t>
            </a:fld>
            <a:endParaRPr lang="en-US" b="0" dirty="0">
              <a:latin typeface="Times New Roman" pitchFamily="18" charset="0"/>
            </a:endParaRPr>
          </a:p>
        </p:txBody>
      </p:sp>
      <p:sp>
        <p:nvSpPr>
          <p:cNvPr id="17413" name="Rectangle 4"/>
          <p:cNvSpPr>
            <a:spLocks noChangeArrowheads="1"/>
          </p:cNvSpPr>
          <p:nvPr/>
        </p:nvSpPr>
        <p:spPr bwMode="auto">
          <a:xfrm>
            <a:off x="685800" y="2438400"/>
            <a:ext cx="6373813" cy="376513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nSpc>
                <a:spcPct val="85000"/>
              </a:lnSpc>
            </a:pPr>
            <a:r>
              <a:rPr lang="en-US" sz="2000" b="1" dirty="0">
                <a:solidFill>
                  <a:srgbClr val="000000"/>
                </a:solidFill>
                <a:latin typeface="Courier New" pitchFamily="49" charset="0"/>
              </a:rPr>
              <a:t>   length First_Name $ 12 </a:t>
            </a:r>
          </a:p>
          <a:p>
            <a:pPr>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 </a:t>
            </a:r>
            <a:r>
              <a:rPr lang="en-US" sz="2000" b="1" dirty="0">
                <a:latin typeface="Courier New" pitchFamily="49" charset="0"/>
              </a:rPr>
              <a:t>dlm=',';</a:t>
            </a:r>
          </a:p>
          <a:p>
            <a:pPr>
              <a:lnSpc>
                <a:spcPct val="85000"/>
              </a:lnSpc>
            </a:pPr>
            <a:r>
              <a:rPr lang="en-US" sz="2000" b="1" dirty="0">
                <a:latin typeface="Courier New" pitchFamily="49" charset="0"/>
              </a:rPr>
              <a:t>   input First_Name $ Last_Name $  </a:t>
            </a:r>
          </a:p>
          <a:p>
            <a:pPr>
              <a:lnSpc>
                <a:spcPct val="85000"/>
              </a:lnSpc>
            </a:pPr>
            <a:r>
              <a:rPr lang="en-US" sz="2000" b="1" dirty="0">
                <a:latin typeface="Courier New" pitchFamily="49" charset="0"/>
              </a:rPr>
              <a:t>         Job_Title $ Salary;</a:t>
            </a: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nSpc>
                <a:spcPct val="85000"/>
              </a:lnSpc>
            </a:pPr>
            <a:r>
              <a:rPr lang="en-US" sz="2000" b="1" dirty="0">
                <a:latin typeface="Courier New" pitchFamily="49" charset="0"/>
              </a:rPr>
              <a:t>run;</a:t>
            </a:r>
          </a:p>
        </p:txBody>
      </p:sp>
      <p:sp>
        <p:nvSpPr>
          <p:cNvPr id="17414" name="Rectangle 5"/>
          <p:cNvSpPr>
            <a:spLocks noChangeArrowheads="1"/>
          </p:cNvSpPr>
          <p:nvPr>
            <p:custDataLst>
              <p:tags r:id="rId1"/>
            </p:custDataLst>
          </p:nvPr>
        </p:nvSpPr>
        <p:spPr bwMode="auto">
          <a:xfrm>
            <a:off x="730250" y="2482850"/>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15" name="Rectangle 6"/>
          <p:cNvSpPr>
            <a:spLocks noChangeArrowheads="1"/>
          </p:cNvSpPr>
          <p:nvPr>
            <p:custDataLst>
              <p:tags r:id="rId2"/>
            </p:custDataLst>
          </p:nvPr>
        </p:nvSpPr>
        <p:spPr bwMode="auto">
          <a:xfrm>
            <a:off x="1187450" y="2741613"/>
            <a:ext cx="939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16" name="Rectangle 7"/>
          <p:cNvSpPr>
            <a:spLocks noChangeArrowheads="1"/>
          </p:cNvSpPr>
          <p:nvPr>
            <p:custDataLst>
              <p:tags r:id="rId3"/>
            </p:custDataLst>
          </p:nvPr>
        </p:nvSpPr>
        <p:spPr bwMode="auto">
          <a:xfrm>
            <a:off x="1187450" y="3259138"/>
            <a:ext cx="939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17" name="Rectangle 8"/>
          <p:cNvSpPr>
            <a:spLocks noChangeArrowheads="1"/>
          </p:cNvSpPr>
          <p:nvPr>
            <p:custDataLst>
              <p:tags r:id="rId4"/>
            </p:custDataLst>
          </p:nvPr>
        </p:nvSpPr>
        <p:spPr bwMode="auto">
          <a:xfrm>
            <a:off x="1187450" y="3517900"/>
            <a:ext cx="7874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18" name="Rectangle 9"/>
          <p:cNvSpPr>
            <a:spLocks noChangeArrowheads="1"/>
          </p:cNvSpPr>
          <p:nvPr>
            <p:custDataLst>
              <p:tags r:id="rId5"/>
            </p:custDataLst>
          </p:nvPr>
        </p:nvSpPr>
        <p:spPr bwMode="auto">
          <a:xfrm>
            <a:off x="730250" y="4811713"/>
            <a:ext cx="6350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19" name="Rectangle 10"/>
          <p:cNvSpPr>
            <a:spLocks noChangeArrowheads="1"/>
          </p:cNvSpPr>
          <p:nvPr>
            <p:custDataLst>
              <p:tags r:id="rId6"/>
            </p:custDataLst>
          </p:nvPr>
        </p:nvSpPr>
        <p:spPr bwMode="auto">
          <a:xfrm>
            <a:off x="730250" y="4552950"/>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0" name="Rectangle 11"/>
          <p:cNvSpPr>
            <a:spLocks noChangeArrowheads="1"/>
          </p:cNvSpPr>
          <p:nvPr>
            <p:custDataLst>
              <p:tags r:id="rId7"/>
            </p:custDataLst>
          </p:nvPr>
        </p:nvSpPr>
        <p:spPr bwMode="auto">
          <a:xfrm>
            <a:off x="5759450" y="4552950"/>
            <a:ext cx="1778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1" name="Rectangle 12"/>
          <p:cNvSpPr>
            <a:spLocks noChangeArrowheads="1"/>
          </p:cNvSpPr>
          <p:nvPr>
            <p:custDataLst>
              <p:tags r:id="rId8"/>
            </p:custDataLst>
          </p:nvPr>
        </p:nvSpPr>
        <p:spPr bwMode="auto">
          <a:xfrm>
            <a:off x="4845050" y="3776663"/>
            <a:ext cx="177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2" name="Rectangle 13"/>
          <p:cNvSpPr>
            <a:spLocks noChangeArrowheads="1"/>
          </p:cNvSpPr>
          <p:nvPr>
            <p:custDataLst>
              <p:tags r:id="rId9"/>
            </p:custDataLst>
          </p:nvPr>
        </p:nvSpPr>
        <p:spPr bwMode="auto">
          <a:xfrm>
            <a:off x="6377927" y="3284538"/>
            <a:ext cx="177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3" name="Rectangle 14"/>
          <p:cNvSpPr>
            <a:spLocks noChangeArrowheads="1"/>
          </p:cNvSpPr>
          <p:nvPr>
            <p:custDataLst>
              <p:tags r:id="rId10"/>
            </p:custDataLst>
          </p:nvPr>
        </p:nvSpPr>
        <p:spPr bwMode="auto">
          <a:xfrm>
            <a:off x="6673850" y="3000375"/>
            <a:ext cx="1778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4" name="Rectangle 15"/>
          <p:cNvSpPr>
            <a:spLocks noChangeArrowheads="1"/>
          </p:cNvSpPr>
          <p:nvPr>
            <p:custDataLst>
              <p:tags r:id="rId11"/>
            </p:custDataLst>
          </p:nvPr>
        </p:nvSpPr>
        <p:spPr bwMode="auto">
          <a:xfrm>
            <a:off x="4083050" y="2482850"/>
            <a:ext cx="1778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5" name="Rectangle 16"/>
          <p:cNvSpPr>
            <a:spLocks noChangeArrowheads="1"/>
          </p:cNvSpPr>
          <p:nvPr>
            <p:custDataLst>
              <p:tags r:id="rId12"/>
            </p:custDataLst>
          </p:nvPr>
        </p:nvSpPr>
        <p:spPr bwMode="auto">
          <a:xfrm>
            <a:off x="730250" y="4035425"/>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6" name="Rectangle 17"/>
          <p:cNvSpPr>
            <a:spLocks noChangeArrowheads="1"/>
          </p:cNvSpPr>
          <p:nvPr>
            <p:custDataLst>
              <p:tags r:id="rId13"/>
            </p:custDataLst>
          </p:nvPr>
        </p:nvSpPr>
        <p:spPr bwMode="auto">
          <a:xfrm>
            <a:off x="730250" y="5329238"/>
            <a:ext cx="6350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8" name="Rectangle 19"/>
          <p:cNvSpPr>
            <a:spLocks noChangeArrowheads="1"/>
          </p:cNvSpPr>
          <p:nvPr>
            <p:custDataLst>
              <p:tags r:id="rId14"/>
            </p:custDataLst>
          </p:nvPr>
        </p:nvSpPr>
        <p:spPr bwMode="auto">
          <a:xfrm>
            <a:off x="1174750" y="5591993"/>
            <a:ext cx="4826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29" name="Rectangle 20"/>
          <p:cNvSpPr>
            <a:spLocks noChangeArrowheads="1"/>
          </p:cNvSpPr>
          <p:nvPr>
            <p:custDataLst>
              <p:tags r:id="rId15"/>
            </p:custDataLst>
          </p:nvPr>
        </p:nvSpPr>
        <p:spPr bwMode="auto">
          <a:xfrm>
            <a:off x="717550" y="5862044"/>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31" name="Rectangle 22"/>
          <p:cNvSpPr>
            <a:spLocks noChangeArrowheads="1"/>
          </p:cNvSpPr>
          <p:nvPr>
            <p:custDataLst>
              <p:tags r:id="rId16"/>
            </p:custDataLst>
          </p:nvPr>
        </p:nvSpPr>
        <p:spPr bwMode="auto">
          <a:xfrm>
            <a:off x="2698750" y="5591993"/>
            <a:ext cx="177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432" name="Text Box 23"/>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p102d01</a:t>
            </a:r>
            <a:endParaRPr lang="en-US" sz="1600" b="1" dirty="0"/>
          </a:p>
        </p:txBody>
      </p:sp>
      <p:sp>
        <p:nvSpPr>
          <p:cNvPr id="17433" name="Rectangle 24"/>
          <p:cNvSpPr>
            <a:spLocks noChangeArrowheads="1"/>
          </p:cNvSpPr>
          <p:nvPr>
            <p:custDataLst>
              <p:tags r:id="rId17"/>
            </p:custDataLst>
          </p:nvPr>
        </p:nvSpPr>
        <p:spPr bwMode="auto">
          <a:xfrm>
            <a:off x="5759450" y="5329238"/>
            <a:ext cx="177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2.04 Quiz</a:t>
            </a:r>
            <a:endParaRPr lang="en-US" dirty="0" smtClean="0"/>
          </a:p>
        </p:txBody>
      </p:sp>
      <p:sp>
        <p:nvSpPr>
          <p:cNvPr id="19459" name="Rectangle 3"/>
          <p:cNvSpPr>
            <a:spLocks noGrp="1" noChangeArrowheads="1"/>
          </p:cNvSpPr>
          <p:nvPr>
            <p:ph idx="1"/>
          </p:nvPr>
        </p:nvSpPr>
        <p:spPr/>
        <p:txBody>
          <a:bodyPr/>
          <a:lstStyle/>
          <a:p>
            <a:pPr marL="0" indent="0" eaLnBrk="1" hangingPunct="1"/>
            <a:r>
              <a:rPr lang="en-US" dirty="0" smtClean="0"/>
              <a:t>How many statements make up this DATA step?</a:t>
            </a:r>
          </a:p>
          <a:p>
            <a:pPr marL="0" indent="0" eaLnBrk="1" hangingPunct="1"/>
            <a:endParaRPr lang="en-US" sz="800" b="1" dirty="0" smtClean="0"/>
          </a:p>
          <a:p>
            <a:pPr marL="566738" lvl="1" indent="-452438" eaLnBrk="1" hangingPunct="1">
              <a:buClr>
                <a:schemeClr val="tx1"/>
              </a:buClr>
              <a:buSzTx/>
              <a:buFont typeface="Wingdings" pitchFamily="2" charset="2"/>
              <a:buAutoNum type="alphaLcPeriod"/>
            </a:pPr>
            <a:r>
              <a:rPr lang="en-US" dirty="0" smtClean="0"/>
              <a:t>one</a:t>
            </a:r>
          </a:p>
          <a:p>
            <a:pPr marL="566738" lvl="1" indent="-452438" eaLnBrk="1" hangingPunct="1">
              <a:buClr>
                <a:schemeClr val="tx1"/>
              </a:buClr>
              <a:buSzTx/>
              <a:buFont typeface="Wingdings" pitchFamily="2" charset="2"/>
              <a:buAutoNum type="alphaLcPeriod"/>
            </a:pPr>
            <a:r>
              <a:rPr lang="en-US" dirty="0" smtClean="0"/>
              <a:t>three</a:t>
            </a:r>
          </a:p>
          <a:p>
            <a:pPr marL="566738" lvl="1" indent="-452438" eaLnBrk="1" hangingPunct="1">
              <a:buClr>
                <a:schemeClr val="tx1"/>
              </a:buClr>
              <a:buSzTx/>
              <a:buFont typeface="Wingdings" pitchFamily="2" charset="2"/>
              <a:buAutoNum type="alphaLcPeriod"/>
            </a:pPr>
            <a:r>
              <a:rPr lang="en-US" dirty="0" smtClean="0"/>
              <a:t>five</a:t>
            </a:r>
          </a:p>
          <a:p>
            <a:pPr marL="566738" lvl="1" indent="-452438" eaLnBrk="1" hangingPunct="1">
              <a:buClr>
                <a:schemeClr val="tx1"/>
              </a:buClr>
              <a:buSzTx/>
              <a:buFont typeface="Wingdings" pitchFamily="2" charset="2"/>
              <a:buAutoNum type="alphaLcPeriod"/>
            </a:pPr>
            <a:r>
              <a:rPr lang="en-US" dirty="0" smtClean="0"/>
              <a:t>seven</a:t>
            </a:r>
          </a:p>
        </p:txBody>
      </p:sp>
      <p:sp>
        <p:nvSpPr>
          <p:cNvPr id="5" name="Slide Number Placeholder 3"/>
          <p:cNvSpPr>
            <a:spLocks noGrp="1"/>
          </p:cNvSpPr>
          <p:nvPr>
            <p:ph type="sldNum" sz="quarter" idx="10"/>
          </p:nvPr>
        </p:nvSpPr>
        <p:spPr/>
        <p:txBody>
          <a:bodyPr/>
          <a:lstStyle/>
          <a:p>
            <a:pPr>
              <a:defRPr/>
            </a:pPr>
            <a:fld id="{F2B46929-CD82-4C4B-A8AE-60422E004C57}" type="slidenum">
              <a:rPr lang="en-US"/>
              <a:pPr>
                <a:defRPr/>
              </a:pPr>
              <a:t>27</a:t>
            </a:fld>
            <a:endParaRPr lang="en-US" b="0" dirty="0">
              <a:latin typeface="Times New Roman" pitchFamily="18" charset="0"/>
            </a:endParaRPr>
          </a:p>
        </p:txBody>
      </p:sp>
      <p:sp>
        <p:nvSpPr>
          <p:cNvPr id="7" name="Rectangle 4"/>
          <p:cNvSpPr>
            <a:spLocks noChangeArrowheads="1"/>
          </p:cNvSpPr>
          <p:nvPr/>
        </p:nvSpPr>
        <p:spPr bwMode="auto">
          <a:xfrm>
            <a:off x="703263" y="3854450"/>
            <a:ext cx="7467600" cy="2300117"/>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data </a:t>
            </a:r>
            <a:r>
              <a:rPr lang="en-US" b="1" dirty="0" smtClean="0">
                <a:solidFill>
                  <a:srgbClr val="000000"/>
                </a:solidFill>
                <a:latin typeface="Courier New" pitchFamily="49" charset="0"/>
              </a:rPr>
              <a:t>work.newsalesemps</a:t>
            </a:r>
            <a:r>
              <a:rPr lang="en-US" b="1" dirty="0">
                <a:solidFill>
                  <a:srgbClr val="000000"/>
                </a:solidFill>
                <a:latin typeface="Courier New" pitchFamily="49" charset="0"/>
              </a:rPr>
              <a:t>;</a:t>
            </a:r>
          </a:p>
          <a:p>
            <a:pPr>
              <a:lnSpc>
                <a:spcPct val="85000"/>
              </a:lnSpc>
            </a:pPr>
            <a:r>
              <a:rPr lang="en-US" b="1" dirty="0">
                <a:solidFill>
                  <a:srgbClr val="000000"/>
                </a:solidFill>
                <a:latin typeface="Courier New" pitchFamily="49" charset="0"/>
              </a:rPr>
              <a:t>   length First_Name $ 12 </a:t>
            </a:r>
          </a:p>
          <a:p>
            <a:pPr>
              <a:lnSpc>
                <a:spcPct val="85000"/>
              </a:lnSpc>
            </a:pPr>
            <a:r>
              <a:rPr lang="en-US" b="1" dirty="0">
                <a:solidFill>
                  <a:srgbClr val="000000"/>
                </a:solidFill>
                <a:latin typeface="Courier New" pitchFamily="49" charset="0"/>
              </a:rPr>
              <a:t>          Last_Name $ 18 Job_Title $ 25;</a:t>
            </a:r>
          </a:p>
          <a:p>
            <a:pPr>
              <a:lnSpc>
                <a:spcPct val="85000"/>
              </a:lnSpc>
            </a:pPr>
            <a:r>
              <a:rPr lang="en-US" b="1" dirty="0">
                <a:solidFill>
                  <a:srgbClr val="000000"/>
                </a:solidFill>
                <a:latin typeface="Courier New" pitchFamily="49" charset="0"/>
              </a:rPr>
              <a:t>   infile</a:t>
            </a:r>
            <a:r>
              <a:rPr lang="en-US" b="1" dirty="0">
                <a:latin typeface="Courier New" pitchFamily="49" charset="0"/>
              </a:rPr>
              <a:t> </a:t>
            </a:r>
            <a:r>
              <a:rPr lang="en-US" b="1" dirty="0" smtClean="0">
                <a:latin typeface="Courier New" pitchFamily="49" charset="0"/>
              </a:rPr>
              <a:t>"&amp;path\newemps.csv</a:t>
            </a:r>
            <a:r>
              <a:rPr lang="en-US" b="1" dirty="0">
                <a:latin typeface="Courier New" pitchFamily="49" charset="0"/>
              </a:rPr>
              <a:t>" dlm=',';</a:t>
            </a:r>
          </a:p>
          <a:p>
            <a:pPr>
              <a:lnSpc>
                <a:spcPct val="85000"/>
              </a:lnSpc>
            </a:pPr>
            <a:r>
              <a:rPr lang="en-US" b="1" dirty="0">
                <a:latin typeface="Courier New" pitchFamily="49" charset="0"/>
              </a:rPr>
              <a:t>   input First_Name $ Last_Name $  </a:t>
            </a:r>
          </a:p>
          <a:p>
            <a:pPr>
              <a:lnSpc>
                <a:spcPct val="85000"/>
              </a:lnSpc>
            </a:pPr>
            <a:r>
              <a:rPr lang="en-US" b="1" dirty="0">
                <a:latin typeface="Courier New" pitchFamily="49" charset="0"/>
              </a:rPr>
              <a:t>         Job_Title $ Salary;</a:t>
            </a:r>
          </a:p>
          <a:p>
            <a:pPr>
              <a:lnSpc>
                <a:spcPct val="85000"/>
              </a:lnSpc>
            </a:pPr>
            <a:r>
              <a:rPr lang="en-US" b="1" dirty="0">
                <a:latin typeface="Courier New" pitchFamily="49" charset="0"/>
              </a:rPr>
              <a:t>run;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2.04 Quiz </a:t>
            </a:r>
            <a:r>
              <a:rPr lang="en-US" dirty="0" smtClean="0"/>
              <a:t>– Correct Answer</a:t>
            </a:r>
          </a:p>
        </p:txBody>
      </p:sp>
      <p:sp>
        <p:nvSpPr>
          <p:cNvPr id="20483" name="Rectangle 3"/>
          <p:cNvSpPr>
            <a:spLocks noGrp="1" noChangeArrowheads="1"/>
          </p:cNvSpPr>
          <p:nvPr>
            <p:ph idx="1"/>
          </p:nvPr>
        </p:nvSpPr>
        <p:spPr/>
        <p:txBody>
          <a:bodyPr/>
          <a:lstStyle/>
          <a:p>
            <a:pPr marL="0" indent="0" eaLnBrk="1" hangingPunct="1"/>
            <a:r>
              <a:rPr lang="en-US" dirty="0" smtClean="0"/>
              <a:t>How many statements make up this DATA step?</a:t>
            </a:r>
          </a:p>
          <a:p>
            <a:pPr marL="0" indent="0" eaLnBrk="1" hangingPunct="1"/>
            <a:endParaRPr lang="en-US" sz="800" b="1" dirty="0" smtClean="0"/>
          </a:p>
          <a:p>
            <a:pPr marL="566738" lvl="1" indent="-452438" eaLnBrk="1" hangingPunct="1">
              <a:buClr>
                <a:schemeClr val="tx1"/>
              </a:buClr>
              <a:buSzTx/>
              <a:buFont typeface="Wingdings" pitchFamily="2" charset="2"/>
              <a:buAutoNum type="alphaLcPeriod"/>
            </a:pPr>
            <a:r>
              <a:rPr lang="en-US" dirty="0" smtClean="0"/>
              <a:t>one</a:t>
            </a:r>
          </a:p>
          <a:p>
            <a:pPr marL="566738" lvl="1" indent="-452438" eaLnBrk="1" hangingPunct="1">
              <a:buClr>
                <a:schemeClr val="tx1"/>
              </a:buClr>
              <a:buSzTx/>
              <a:buFont typeface="Wingdings" pitchFamily="2" charset="2"/>
              <a:buAutoNum type="alphaLcPeriod"/>
            </a:pPr>
            <a:r>
              <a:rPr lang="en-US" dirty="0" smtClean="0"/>
              <a:t>three</a:t>
            </a:r>
          </a:p>
          <a:p>
            <a:pPr marL="566738" lvl="1" indent="-452438" eaLnBrk="1" hangingPunct="1">
              <a:buClr>
                <a:schemeClr val="tx1"/>
              </a:buClr>
              <a:buSzTx/>
              <a:buFont typeface="Wingdings" pitchFamily="2" charset="2"/>
              <a:buAutoNum type="alphaLcPeriod"/>
            </a:pPr>
            <a:r>
              <a:rPr lang="en-US" dirty="0" smtClean="0"/>
              <a:t>five</a:t>
            </a:r>
          </a:p>
          <a:p>
            <a:pPr marL="566738" lvl="1" indent="-452438" eaLnBrk="1" hangingPunct="1">
              <a:buClr>
                <a:schemeClr val="tx1"/>
              </a:buClr>
              <a:buSzTx/>
              <a:buFont typeface="Wingdings" pitchFamily="2" charset="2"/>
              <a:buAutoNum type="alphaLcPeriod"/>
            </a:pPr>
            <a:r>
              <a:rPr lang="en-US" dirty="0" smtClean="0"/>
              <a:t>seven</a:t>
            </a:r>
          </a:p>
        </p:txBody>
      </p:sp>
      <p:sp>
        <p:nvSpPr>
          <p:cNvPr id="16" name="Slide Number Placeholder 3"/>
          <p:cNvSpPr>
            <a:spLocks noGrp="1"/>
          </p:cNvSpPr>
          <p:nvPr>
            <p:ph type="sldNum" sz="quarter" idx="10"/>
          </p:nvPr>
        </p:nvSpPr>
        <p:spPr/>
        <p:txBody>
          <a:bodyPr/>
          <a:lstStyle/>
          <a:p>
            <a:pPr>
              <a:defRPr/>
            </a:pPr>
            <a:fld id="{C73C34A7-ED35-4B53-A6AC-A8CD44C39E6C}" type="slidenum">
              <a:rPr lang="en-US"/>
              <a:pPr>
                <a:defRPr/>
              </a:pPr>
              <a:t>28</a:t>
            </a:fld>
            <a:endParaRPr lang="en-US" b="0" dirty="0">
              <a:latin typeface="Times New Roman" pitchFamily="18" charset="0"/>
            </a:endParaRPr>
          </a:p>
        </p:txBody>
      </p:sp>
      <p:sp>
        <p:nvSpPr>
          <p:cNvPr id="20485" name="Rectangle 4"/>
          <p:cNvSpPr>
            <a:spLocks noChangeArrowheads="1"/>
          </p:cNvSpPr>
          <p:nvPr/>
        </p:nvSpPr>
        <p:spPr bwMode="auto">
          <a:xfrm>
            <a:off x="703263" y="3854450"/>
            <a:ext cx="7467600" cy="231775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data work.NewSalesEmps;</a:t>
            </a:r>
          </a:p>
          <a:p>
            <a:pPr>
              <a:lnSpc>
                <a:spcPct val="85000"/>
              </a:lnSpc>
            </a:pPr>
            <a:r>
              <a:rPr lang="en-US" b="1" dirty="0">
                <a:solidFill>
                  <a:srgbClr val="000000"/>
                </a:solidFill>
                <a:latin typeface="Courier New" pitchFamily="49" charset="0"/>
              </a:rPr>
              <a:t>   length First_Name $ 12 </a:t>
            </a:r>
          </a:p>
          <a:p>
            <a:pPr>
              <a:lnSpc>
                <a:spcPct val="85000"/>
              </a:lnSpc>
            </a:pPr>
            <a:r>
              <a:rPr lang="en-US" b="1" dirty="0">
                <a:solidFill>
                  <a:srgbClr val="000000"/>
                </a:solidFill>
                <a:latin typeface="Courier New" pitchFamily="49" charset="0"/>
              </a:rPr>
              <a:t>          Last_Name $ 18 Job_Title $ 25;</a:t>
            </a:r>
          </a:p>
          <a:p>
            <a:pPr>
              <a:lnSpc>
                <a:spcPct val="85000"/>
              </a:lnSpc>
            </a:pPr>
            <a:r>
              <a:rPr lang="en-US" b="1" dirty="0">
                <a:solidFill>
                  <a:srgbClr val="000000"/>
                </a:solidFill>
                <a:latin typeface="Courier New" pitchFamily="49" charset="0"/>
              </a:rPr>
              <a:t>   infile</a:t>
            </a:r>
            <a:r>
              <a:rPr lang="en-US" b="1" dirty="0">
                <a:latin typeface="Courier New" pitchFamily="49" charset="0"/>
              </a:rPr>
              <a:t> 'newemps.csv' dlm=',';</a:t>
            </a:r>
          </a:p>
          <a:p>
            <a:pPr>
              <a:lnSpc>
                <a:spcPct val="85000"/>
              </a:lnSpc>
            </a:pPr>
            <a:r>
              <a:rPr lang="en-US" b="1" dirty="0">
                <a:latin typeface="Courier New" pitchFamily="49" charset="0"/>
              </a:rPr>
              <a:t>   input First_Name $ Last_Name $  </a:t>
            </a:r>
          </a:p>
          <a:p>
            <a:pPr>
              <a:lnSpc>
                <a:spcPct val="85000"/>
              </a:lnSpc>
            </a:pPr>
            <a:r>
              <a:rPr lang="en-US" b="1" dirty="0">
                <a:latin typeface="Courier New" pitchFamily="49" charset="0"/>
              </a:rPr>
              <a:t>         Job_Title $ Salary;</a:t>
            </a:r>
          </a:p>
          <a:p>
            <a:pPr>
              <a:lnSpc>
                <a:spcPct val="85000"/>
              </a:lnSpc>
            </a:pPr>
            <a:r>
              <a:rPr lang="en-US" b="1" dirty="0">
                <a:latin typeface="Courier New" pitchFamily="49" charset="0"/>
              </a:rPr>
              <a:t>run;</a:t>
            </a:r>
          </a:p>
        </p:txBody>
      </p:sp>
      <p:sp>
        <p:nvSpPr>
          <p:cNvPr id="20486" name="Rectangle 6"/>
          <p:cNvSpPr>
            <a:spLocks noChangeArrowheads="1"/>
          </p:cNvSpPr>
          <p:nvPr/>
        </p:nvSpPr>
        <p:spPr bwMode="auto">
          <a:xfrm>
            <a:off x="703263" y="3854450"/>
            <a:ext cx="7467600" cy="231775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data </a:t>
            </a:r>
            <a:r>
              <a:rPr lang="en-US" b="1" dirty="0" smtClean="0">
                <a:solidFill>
                  <a:srgbClr val="000000"/>
                </a:solidFill>
                <a:latin typeface="Courier New" pitchFamily="49" charset="0"/>
              </a:rPr>
              <a:t>work.newsalesemps</a:t>
            </a:r>
            <a:r>
              <a:rPr lang="en-US" b="1" dirty="0">
                <a:solidFill>
                  <a:srgbClr val="000000"/>
                </a:solidFill>
                <a:latin typeface="Courier New" pitchFamily="49" charset="0"/>
              </a:rPr>
              <a:t>;</a:t>
            </a:r>
          </a:p>
          <a:p>
            <a:pPr>
              <a:lnSpc>
                <a:spcPct val="85000"/>
              </a:lnSpc>
            </a:pPr>
            <a:r>
              <a:rPr lang="en-US" b="1" dirty="0">
                <a:solidFill>
                  <a:srgbClr val="000000"/>
                </a:solidFill>
                <a:latin typeface="Courier New" pitchFamily="49" charset="0"/>
              </a:rPr>
              <a:t>   length First_Name $ 12 </a:t>
            </a:r>
          </a:p>
          <a:p>
            <a:pPr>
              <a:lnSpc>
                <a:spcPct val="85000"/>
              </a:lnSpc>
            </a:pPr>
            <a:r>
              <a:rPr lang="en-US" b="1" dirty="0">
                <a:solidFill>
                  <a:srgbClr val="000000"/>
                </a:solidFill>
                <a:latin typeface="Courier New" pitchFamily="49" charset="0"/>
              </a:rPr>
              <a:t>          Last_Name $ 18 Job_Title $ 25;</a:t>
            </a:r>
          </a:p>
          <a:p>
            <a:pPr>
              <a:lnSpc>
                <a:spcPct val="85000"/>
              </a:lnSpc>
            </a:pPr>
            <a:r>
              <a:rPr lang="en-US" b="1" dirty="0">
                <a:solidFill>
                  <a:srgbClr val="000000"/>
                </a:solidFill>
                <a:latin typeface="Courier New" pitchFamily="49" charset="0"/>
              </a:rPr>
              <a:t>   infile</a:t>
            </a:r>
            <a:r>
              <a:rPr lang="en-US" b="1" dirty="0">
                <a:latin typeface="Courier New" pitchFamily="49" charset="0"/>
              </a:rPr>
              <a:t> </a:t>
            </a:r>
            <a:r>
              <a:rPr lang="en-US" b="1" dirty="0" smtClean="0">
                <a:latin typeface="Courier New" pitchFamily="49" charset="0"/>
              </a:rPr>
              <a:t>"&amp;path\newemps.csv</a:t>
            </a:r>
            <a:r>
              <a:rPr lang="en-US" b="1" dirty="0">
                <a:latin typeface="Courier New" pitchFamily="49" charset="0"/>
              </a:rPr>
              <a:t>" dlm=',';</a:t>
            </a:r>
          </a:p>
          <a:p>
            <a:pPr>
              <a:lnSpc>
                <a:spcPct val="85000"/>
              </a:lnSpc>
            </a:pPr>
            <a:r>
              <a:rPr lang="en-US" b="1" dirty="0">
                <a:latin typeface="Courier New" pitchFamily="49" charset="0"/>
              </a:rPr>
              <a:t>   input First_Name $ Last_Name $  </a:t>
            </a:r>
          </a:p>
          <a:p>
            <a:pPr>
              <a:lnSpc>
                <a:spcPct val="85000"/>
              </a:lnSpc>
            </a:pPr>
            <a:r>
              <a:rPr lang="en-US" b="1" dirty="0">
                <a:latin typeface="Courier New" pitchFamily="49" charset="0"/>
              </a:rPr>
              <a:t>         Job_Title $ Salary;</a:t>
            </a:r>
          </a:p>
          <a:p>
            <a:pPr>
              <a:lnSpc>
                <a:spcPct val="85000"/>
              </a:lnSpc>
            </a:pPr>
            <a:r>
              <a:rPr lang="en-US" b="1" dirty="0">
                <a:latin typeface="Courier New" pitchFamily="49" charset="0"/>
              </a:rPr>
              <a:t>run;</a:t>
            </a:r>
          </a:p>
        </p:txBody>
      </p:sp>
      <p:sp>
        <p:nvSpPr>
          <p:cNvPr id="20487" name="Oval 7"/>
          <p:cNvSpPr>
            <a:spLocks noChangeArrowheads="1"/>
          </p:cNvSpPr>
          <p:nvPr/>
        </p:nvSpPr>
        <p:spPr bwMode="auto">
          <a:xfrm>
            <a:off x="649576" y="2492566"/>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20488" name="Rectangle 8"/>
          <p:cNvSpPr>
            <a:spLocks noChangeArrowheads="1"/>
          </p:cNvSpPr>
          <p:nvPr>
            <p:custDataLst>
              <p:tags r:id="rId2"/>
            </p:custDataLst>
          </p:nvPr>
        </p:nvSpPr>
        <p:spPr bwMode="auto">
          <a:xfrm>
            <a:off x="747713" y="3898900"/>
            <a:ext cx="75565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89" name="Rectangle 9"/>
          <p:cNvSpPr>
            <a:spLocks noChangeArrowheads="1"/>
          </p:cNvSpPr>
          <p:nvPr>
            <p:custDataLst>
              <p:tags r:id="rId3"/>
            </p:custDataLst>
          </p:nvPr>
        </p:nvSpPr>
        <p:spPr bwMode="auto">
          <a:xfrm>
            <a:off x="1295401" y="4210050"/>
            <a:ext cx="112077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0" name="Rectangle 10"/>
          <p:cNvSpPr>
            <a:spLocks noChangeArrowheads="1"/>
          </p:cNvSpPr>
          <p:nvPr>
            <p:custDataLst>
              <p:tags r:id="rId4"/>
            </p:custDataLst>
          </p:nvPr>
        </p:nvSpPr>
        <p:spPr bwMode="auto">
          <a:xfrm>
            <a:off x="1295401" y="4832350"/>
            <a:ext cx="112077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1" name="Rectangle 11"/>
          <p:cNvSpPr>
            <a:spLocks noChangeArrowheads="1"/>
          </p:cNvSpPr>
          <p:nvPr>
            <p:custDataLst>
              <p:tags r:id="rId5"/>
            </p:custDataLst>
          </p:nvPr>
        </p:nvSpPr>
        <p:spPr bwMode="auto">
          <a:xfrm>
            <a:off x="1295401" y="5143500"/>
            <a:ext cx="93821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2" name="Rectangle 12"/>
          <p:cNvSpPr>
            <a:spLocks noChangeArrowheads="1"/>
          </p:cNvSpPr>
          <p:nvPr>
            <p:custDataLst>
              <p:tags r:id="rId6"/>
            </p:custDataLst>
          </p:nvPr>
        </p:nvSpPr>
        <p:spPr bwMode="auto">
          <a:xfrm>
            <a:off x="747713" y="5765800"/>
            <a:ext cx="75565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3" name="Rectangle 13"/>
          <p:cNvSpPr>
            <a:spLocks noChangeArrowheads="1"/>
          </p:cNvSpPr>
          <p:nvPr>
            <p:custDataLst>
              <p:tags r:id="rId7"/>
            </p:custDataLst>
          </p:nvPr>
        </p:nvSpPr>
        <p:spPr bwMode="auto">
          <a:xfrm>
            <a:off x="5676901" y="5454650"/>
            <a:ext cx="20796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4" name="Rectangle 14"/>
          <p:cNvSpPr>
            <a:spLocks noChangeArrowheads="1"/>
          </p:cNvSpPr>
          <p:nvPr>
            <p:custDataLst>
              <p:tags r:id="rId8"/>
            </p:custDataLst>
          </p:nvPr>
        </p:nvSpPr>
        <p:spPr bwMode="auto">
          <a:xfrm>
            <a:off x="7499105" y="4857750"/>
            <a:ext cx="20796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5" name="Rectangle 15"/>
          <p:cNvSpPr>
            <a:spLocks noChangeArrowheads="1"/>
          </p:cNvSpPr>
          <p:nvPr>
            <p:custDataLst>
              <p:tags r:id="rId9"/>
            </p:custDataLst>
          </p:nvPr>
        </p:nvSpPr>
        <p:spPr bwMode="auto">
          <a:xfrm>
            <a:off x="7867651" y="4521200"/>
            <a:ext cx="20796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0496" name="Rectangle 16"/>
          <p:cNvSpPr>
            <a:spLocks noChangeArrowheads="1"/>
          </p:cNvSpPr>
          <p:nvPr>
            <p:custDataLst>
              <p:tags r:id="rId10"/>
            </p:custDataLst>
          </p:nvPr>
        </p:nvSpPr>
        <p:spPr bwMode="auto">
          <a:xfrm>
            <a:off x="4764088" y="3898900"/>
            <a:ext cx="207963"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spcBef>
                <a:spcPct val="20000"/>
              </a:spcBef>
            </a:pPr>
            <a:r>
              <a:rPr lang="en-US" dirty="0" smtClean="0"/>
              <a:t>SAS Program Structure</a:t>
            </a:r>
            <a:endParaRPr lang="en-US" dirty="0"/>
          </a:p>
        </p:txBody>
      </p:sp>
      <p:sp>
        <p:nvSpPr>
          <p:cNvPr id="21507" name="Rectangle 3"/>
          <p:cNvSpPr>
            <a:spLocks noGrp="1" noChangeArrowheads="1"/>
          </p:cNvSpPr>
          <p:nvPr>
            <p:ph idx="1"/>
          </p:nvPr>
        </p:nvSpPr>
        <p:spPr/>
        <p:txBody>
          <a:bodyPr/>
          <a:lstStyle/>
          <a:p>
            <a:pPr marL="0" indent="0" eaLnBrk="1" hangingPunct="1"/>
            <a:r>
              <a:rPr lang="en-US" dirty="0" smtClean="0"/>
              <a:t>SAS code is free format. </a:t>
            </a:r>
          </a:p>
          <a:p>
            <a:pPr marL="0" indent="0" eaLnBrk="1" hangingPunct="1"/>
            <a:endParaRPr lang="en-US" dirty="0" smtClean="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r>
              <a:rPr lang="en-US" dirty="0" smtClean="0"/>
              <a:t>This program is syntactically correct but difficult to read.</a:t>
            </a:r>
            <a:endParaRPr lang="en-US" dirty="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p:txBody>
      </p:sp>
      <p:sp>
        <p:nvSpPr>
          <p:cNvPr id="6" name="Slide Number Placeholder 3"/>
          <p:cNvSpPr>
            <a:spLocks noGrp="1"/>
          </p:cNvSpPr>
          <p:nvPr>
            <p:ph type="sldNum" sz="quarter" idx="10"/>
          </p:nvPr>
        </p:nvSpPr>
        <p:spPr/>
        <p:txBody>
          <a:bodyPr/>
          <a:lstStyle/>
          <a:p>
            <a:pPr>
              <a:defRPr/>
            </a:pPr>
            <a:fld id="{8BA5DCB8-93EA-4AEE-BF79-2487B87A77CE}" type="slidenum">
              <a:rPr lang="en-US"/>
              <a:pPr>
                <a:defRPr/>
              </a:pPr>
              <a:t>29</a:t>
            </a:fld>
            <a:endParaRPr lang="en-US" b="0" dirty="0">
              <a:latin typeface="Times New Roman" pitchFamily="18" charset="0"/>
            </a:endParaRPr>
          </a:p>
        </p:txBody>
      </p:sp>
      <p:sp>
        <p:nvSpPr>
          <p:cNvPr id="7" name="Rectangle 2"/>
          <p:cNvSpPr>
            <a:spLocks noChangeArrowheads="1"/>
          </p:cNvSpPr>
          <p:nvPr/>
        </p:nvSpPr>
        <p:spPr bwMode="auto">
          <a:xfrm>
            <a:off x="703263" y="1720938"/>
            <a:ext cx="6373813" cy="245708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nSpc>
                <a:spcPct val="85000"/>
              </a:lnSpc>
            </a:pPr>
            <a:r>
              <a:rPr lang="en-US" sz="2000" b="1" dirty="0">
                <a:solidFill>
                  <a:srgbClr val="000000"/>
                </a:solidFill>
                <a:latin typeface="Courier New" pitchFamily="49" charset="0"/>
              </a:rPr>
              <a:t>length First_Name $ 12 </a:t>
            </a:r>
          </a:p>
          <a:p>
            <a:pPr>
              <a:lnSpc>
                <a:spcPct val="85000"/>
              </a:lnSpc>
            </a:pPr>
            <a:r>
              <a:rPr lang="en-US" sz="2000" b="1" dirty="0">
                <a:solidFill>
                  <a:srgbClr val="000000"/>
                </a:solidFill>
                <a:latin typeface="Courier New" pitchFamily="49" charset="0"/>
              </a:rPr>
              <a:t>Last_Name $ 18 Job_Title $ 25;</a:t>
            </a:r>
          </a:p>
          <a:p>
            <a:pPr>
              <a:lnSpc>
                <a:spcPct val="85000"/>
              </a:lnSpc>
            </a:pPr>
            <a:r>
              <a:rPr lang="en-US" sz="2000" b="1" dirty="0">
                <a:solidFill>
                  <a:srgbClr val="000000"/>
                </a:solidFill>
                <a:latin typeface="Courier New" pitchFamily="49" charset="0"/>
              </a:rPr>
              <a:t>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input First_Name $ Last_Name $  </a:t>
            </a:r>
          </a:p>
          <a:p>
            <a:pPr>
              <a:lnSpc>
                <a:spcPct val="85000"/>
              </a:lnSpc>
            </a:pPr>
            <a:r>
              <a:rPr lang="en-US" sz="2000" b="1" dirty="0">
                <a:latin typeface="Courier New" pitchFamily="49" charset="0"/>
              </a:rPr>
              <a:t>Job_Title $ </a:t>
            </a:r>
            <a:r>
              <a:rPr lang="en-US" sz="2000" b="1" dirty="0" smtClean="0">
                <a:latin typeface="Courier New" pitchFamily="49" charset="0"/>
              </a:rPr>
              <a:t>Salary;run</a:t>
            </a:r>
            <a:r>
              <a:rPr lang="en-US" sz="2000" b="1" dirty="0">
                <a:latin typeface="Courier New" pitchFamily="49" charset="0"/>
              </a:rPr>
              <a:t>;</a:t>
            </a:r>
          </a:p>
          <a:p>
            <a:pPr>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 run;</a:t>
            </a:r>
          </a:p>
          <a:p>
            <a:pPr>
              <a:lnSpc>
                <a:spcPct val="85000"/>
              </a:lnSpc>
            </a:pPr>
            <a:r>
              <a:rPr lang="en-US" sz="2000" b="1" dirty="0">
                <a:latin typeface="Courier New" pitchFamily="49" charset="0"/>
              </a:rPr>
              <a:t>   proc means data  =</a:t>
            </a:r>
            <a:r>
              <a:rPr lang="en-US" sz="2000" b="1" dirty="0" smtClean="0">
                <a:latin typeface="Courier New" pitchFamily="49" charset="0"/>
              </a:rPr>
              <a:t>work.newsalesemps</a:t>
            </a:r>
            <a:r>
              <a:rPr lang="en-US" sz="2000" b="1" dirty="0">
                <a:latin typeface="Courier New" pitchFamily="49" charset="0"/>
              </a:rPr>
              <a:t>;</a:t>
            </a:r>
          </a:p>
          <a:p>
            <a:pPr>
              <a:lnSpc>
                <a:spcPct val="85000"/>
              </a:lnSpc>
            </a:pP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Salary;run;</a:t>
            </a:r>
          </a:p>
        </p:txBody>
      </p:sp>
      <p:sp>
        <p:nvSpPr>
          <p:cNvPr id="2" name="Program Name"/>
          <p:cNvSpPr txBox="1"/>
          <p:nvPr/>
        </p:nvSpPr>
        <p:spPr>
          <a:xfrm>
            <a:off x="7925988" y="6324600"/>
            <a:ext cx="1003800" cy="338554"/>
          </a:xfrm>
          <a:prstGeom prst="rect">
            <a:avLst/>
          </a:prstGeom>
          <a:noFill/>
        </p:spPr>
        <p:txBody>
          <a:bodyPr vert="horz" wrap="none" rtlCol="0">
            <a:spAutoFit/>
          </a:bodyPr>
          <a:lstStyle/>
          <a:p>
            <a:pPr algn="r"/>
            <a:r>
              <a:rPr lang="en-US" sz="1600" b="1" dirty="0" smtClean="0"/>
              <a:t>p102d02</a:t>
            </a:r>
            <a:endParaRPr lang="en-US" sz="1600" b="1" dirty="0"/>
          </a:p>
        </p:txBody>
      </p:sp>
    </p:spTree>
    <p:extLst>
      <p:ext uri="{BB962C8B-B14F-4D97-AF65-F5344CB8AC3E}">
        <p14:creationId xmlns:p14="http://schemas.microsoft.com/office/powerpoint/2010/main" val="2242195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lstStyle/>
          <a:p>
            <a:pPr eaLnBrk="1" hangingPunct="1"/>
            <a:r>
              <a:rPr lang="en-US" dirty="0" smtClean="0"/>
              <a:t>Objectives</a:t>
            </a:r>
          </a:p>
        </p:txBody>
      </p:sp>
      <p:sp>
        <p:nvSpPr>
          <p:cNvPr id="16387" name="Rectangle 2"/>
          <p:cNvSpPr>
            <a:spLocks noGrp="1" noChangeArrowheads="1"/>
          </p:cNvSpPr>
          <p:nvPr>
            <p:ph idx="1"/>
          </p:nvPr>
        </p:nvSpPr>
        <p:spPr>
          <a:xfrm>
            <a:off x="688975" y="1068388"/>
            <a:ext cx="7845425" cy="2514600"/>
          </a:xfrm>
        </p:spPr>
        <p:txBody>
          <a:bodyPr/>
          <a:lstStyle/>
          <a:p>
            <a:pPr lvl="1" eaLnBrk="1" hangingPunct="1"/>
            <a:r>
              <a:rPr lang="en-US" dirty="0" smtClean="0"/>
              <a:t>List the components of a SAS program.</a:t>
            </a:r>
          </a:p>
        </p:txBody>
      </p:sp>
      <p:sp>
        <p:nvSpPr>
          <p:cNvPr id="4" name="Slide Number Placeholder 3"/>
          <p:cNvSpPr>
            <a:spLocks noGrp="1"/>
          </p:cNvSpPr>
          <p:nvPr>
            <p:ph type="sldNum" sz="quarter" idx="10"/>
          </p:nvPr>
        </p:nvSpPr>
        <p:spPr/>
        <p:txBody>
          <a:bodyPr/>
          <a:lstStyle/>
          <a:p>
            <a:pPr>
              <a:defRPr/>
            </a:pPr>
            <a:fld id="{B9F8A0B9-7434-44B2-B07F-C52F237A863C}" type="slidenum">
              <a:rPr lang="en-US"/>
              <a:pPr>
                <a:defRPr/>
              </a:pPr>
              <a:t>3</a:t>
            </a:fld>
            <a:endParaRPr lang="en-US" b="0" dirty="0">
              <a:latin typeface="Times New Roman" pitchFamily="18" charset="0"/>
            </a:endParaRPr>
          </a:p>
        </p:txBody>
      </p:sp>
    </p:spTree>
    <p:extLst>
      <p:ext uri="{BB962C8B-B14F-4D97-AF65-F5344CB8AC3E}">
        <p14:creationId xmlns:p14="http://schemas.microsoft.com/office/powerpoint/2010/main" val="12286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r>
              <a:rPr lang="en-US" dirty="0" smtClean="0"/>
              <a:t>SAS Program Structure</a:t>
            </a:r>
          </a:p>
        </p:txBody>
      </p:sp>
      <p:sp>
        <p:nvSpPr>
          <p:cNvPr id="22531" name="Rectangle 4"/>
          <p:cNvSpPr>
            <a:spLocks noGrp="1" noChangeArrowheads="1"/>
          </p:cNvSpPr>
          <p:nvPr>
            <p:ph idx="1"/>
          </p:nvPr>
        </p:nvSpPr>
        <p:spPr>
          <a:xfrm>
            <a:off x="685799" y="1074738"/>
            <a:ext cx="8273307" cy="4264025"/>
          </a:xfrm>
        </p:spPr>
        <p:txBody>
          <a:bodyPr/>
          <a:lstStyle/>
          <a:p>
            <a:r>
              <a:rPr lang="en-US" dirty="0" smtClean="0"/>
              <a:t>Rules for SAS Statements</a:t>
            </a:r>
          </a:p>
          <a:p>
            <a:pPr lvl="1"/>
            <a:r>
              <a:rPr lang="en-US" dirty="0" smtClean="0"/>
              <a:t>Statements can begin and end in any column.</a:t>
            </a:r>
          </a:p>
          <a:p>
            <a:pPr lvl="1"/>
            <a:r>
              <a:rPr lang="en-US" dirty="0" smtClean="0"/>
              <a:t>A single statement can span multiple lines.</a:t>
            </a:r>
          </a:p>
          <a:p>
            <a:pPr lvl="1"/>
            <a:r>
              <a:rPr lang="en-US" dirty="0" smtClean="0"/>
              <a:t>Several statements can appear on the same line.</a:t>
            </a:r>
          </a:p>
          <a:p>
            <a:pPr lvl="1"/>
            <a:r>
              <a:rPr lang="en-US" dirty="0" smtClean="0"/>
              <a:t>Unquoted values can be lowercase, uppercase, or </a:t>
            </a:r>
            <a:br>
              <a:rPr lang="en-US" dirty="0" smtClean="0"/>
            </a:br>
            <a:r>
              <a:rPr lang="en-US" dirty="0" smtClean="0"/>
              <a:t>mixed case.</a:t>
            </a:r>
          </a:p>
          <a:p>
            <a:pPr lvl="1"/>
            <a:endParaRPr lang="en-US" dirty="0" smtClean="0"/>
          </a:p>
          <a:p>
            <a:endParaRPr lang="en-US" dirty="0" smtClean="0"/>
          </a:p>
        </p:txBody>
      </p:sp>
      <p:sp>
        <p:nvSpPr>
          <p:cNvPr id="7" name="Slide Number Placeholder 3"/>
          <p:cNvSpPr>
            <a:spLocks noGrp="1"/>
          </p:cNvSpPr>
          <p:nvPr>
            <p:ph type="sldNum" sz="quarter" idx="10"/>
          </p:nvPr>
        </p:nvSpPr>
        <p:spPr/>
        <p:txBody>
          <a:bodyPr/>
          <a:lstStyle/>
          <a:p>
            <a:fld id="{92EF7D4A-7096-4003-BDE2-0CAE6ED09265}" type="slidenum">
              <a:rPr lang="en-US" smtClean="0"/>
              <a:pPr/>
              <a:t>30</a:t>
            </a:fld>
            <a:endParaRPr lang="en-US" dirty="0"/>
          </a:p>
        </p:txBody>
      </p:sp>
      <p:sp>
        <p:nvSpPr>
          <p:cNvPr id="22533" name="Rectangle 2"/>
          <p:cNvSpPr>
            <a:spLocks noChangeArrowheads="1"/>
          </p:cNvSpPr>
          <p:nvPr/>
        </p:nvSpPr>
        <p:spPr bwMode="auto">
          <a:xfrm>
            <a:off x="1173048" y="3815046"/>
            <a:ext cx="6373813" cy="245708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nSpc>
                <a:spcPct val="85000"/>
              </a:lnSpc>
            </a:pPr>
            <a:r>
              <a:rPr lang="en-US" sz="2000" b="1" dirty="0">
                <a:solidFill>
                  <a:srgbClr val="000000"/>
                </a:solidFill>
                <a:latin typeface="Courier New" pitchFamily="49" charset="0"/>
              </a:rPr>
              <a:t>length First_Name $ 12 </a:t>
            </a:r>
          </a:p>
          <a:p>
            <a:pPr>
              <a:lnSpc>
                <a:spcPct val="85000"/>
              </a:lnSpc>
            </a:pPr>
            <a:r>
              <a:rPr lang="en-US" sz="2000" b="1" dirty="0">
                <a:solidFill>
                  <a:srgbClr val="000000"/>
                </a:solidFill>
                <a:latin typeface="Courier New" pitchFamily="49" charset="0"/>
              </a:rPr>
              <a:t>Last_Name $ 18 </a:t>
            </a:r>
            <a:r>
              <a:rPr lang="en-US" sz="2000" b="1" dirty="0" smtClean="0">
                <a:solidFill>
                  <a:srgbClr val="000000"/>
                </a:solidFill>
                <a:latin typeface="Courier New" pitchFamily="49" charset="0"/>
              </a:rPr>
              <a:t>Job_Title </a:t>
            </a:r>
            <a:r>
              <a:rPr lang="en-US" sz="2000" b="1" dirty="0">
                <a:solidFill>
                  <a:srgbClr val="000000"/>
                </a:solidFill>
                <a:latin typeface="Courier New" pitchFamily="49" charset="0"/>
              </a:rPr>
              <a:t>$ 25;</a:t>
            </a:r>
          </a:p>
          <a:p>
            <a:pPr>
              <a:lnSpc>
                <a:spcPct val="85000"/>
              </a:lnSpc>
            </a:pPr>
            <a:r>
              <a:rPr lang="en-US" sz="2000" b="1" dirty="0">
                <a:solidFill>
                  <a:srgbClr val="000000"/>
                </a:solidFill>
                <a:latin typeface="Courier New" pitchFamily="49" charset="0"/>
              </a:rPr>
              <a:t>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input First_Name $ Last_Name $  </a:t>
            </a:r>
          </a:p>
          <a:p>
            <a:pPr>
              <a:lnSpc>
                <a:spcPct val="85000"/>
              </a:lnSpc>
            </a:pPr>
            <a:r>
              <a:rPr lang="en-US" sz="2000" b="1" dirty="0">
                <a:latin typeface="Courier New" pitchFamily="49" charset="0"/>
              </a:rPr>
              <a:t>Job_Title $ </a:t>
            </a:r>
            <a:r>
              <a:rPr lang="en-US" sz="2000" b="1" dirty="0" smtClean="0">
                <a:latin typeface="Courier New" pitchFamily="49" charset="0"/>
              </a:rPr>
              <a:t>Salary;run;</a:t>
            </a:r>
            <a:endParaRPr lang="en-US" sz="2000" b="1" dirty="0">
              <a:latin typeface="Courier New" pitchFamily="49" charset="0"/>
            </a:endParaRPr>
          </a:p>
          <a:p>
            <a:pPr>
              <a:lnSpc>
                <a:spcPct val="85000"/>
              </a:lnSpc>
            </a:pPr>
            <a:r>
              <a:rPr lang="en-US" sz="2000" b="1" dirty="0" smtClean="0">
                <a:latin typeface="Courier New" pitchFamily="49" charset="0"/>
              </a:rPr>
              <a:t>proc </a:t>
            </a:r>
            <a:r>
              <a:rPr lang="en-US" sz="2000" b="1" dirty="0">
                <a:latin typeface="Courier New" pitchFamily="49" charset="0"/>
              </a:rPr>
              <a:t>print </a:t>
            </a:r>
            <a:r>
              <a:rPr lang="en-US" sz="2000" b="1" dirty="0" smtClean="0">
                <a:latin typeface="Courier New" pitchFamily="49" charset="0"/>
              </a:rPr>
              <a:t>data=work.newsalesemps</a:t>
            </a:r>
            <a:r>
              <a:rPr lang="en-US" sz="2000" b="1" dirty="0">
                <a:latin typeface="Courier New" pitchFamily="49" charset="0"/>
              </a:rPr>
              <a:t>; run;</a:t>
            </a:r>
          </a:p>
          <a:p>
            <a:pPr>
              <a:lnSpc>
                <a:spcPct val="85000"/>
              </a:lnSpc>
            </a:pPr>
            <a:r>
              <a:rPr lang="en-US" sz="2000" b="1" dirty="0">
                <a:latin typeface="Courier New" pitchFamily="49" charset="0"/>
              </a:rPr>
              <a:t>   proc means data  =</a:t>
            </a:r>
            <a:r>
              <a:rPr lang="en-US" sz="2000" b="1" dirty="0" smtClean="0">
                <a:latin typeface="Courier New" pitchFamily="49" charset="0"/>
              </a:rPr>
              <a:t>work.newsalesemps</a:t>
            </a:r>
            <a:r>
              <a:rPr lang="en-US" sz="2000" b="1" dirty="0">
                <a:latin typeface="Courier New" pitchFamily="49" charset="0"/>
              </a:rPr>
              <a:t>;</a:t>
            </a:r>
          </a:p>
          <a:p>
            <a:pPr>
              <a:lnSpc>
                <a:spcPct val="85000"/>
              </a:lnSpc>
            </a:pP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Salary;run;</a:t>
            </a:r>
          </a:p>
        </p:txBody>
      </p:sp>
      <p:sp>
        <p:nvSpPr>
          <p:cNvPr id="3" name="TextBox 2"/>
          <p:cNvSpPr txBox="1"/>
          <p:nvPr>
            <p:custDataLst>
              <p:tags r:id="rId1"/>
            </p:custDataLst>
          </p:nvPr>
        </p:nvSpPr>
        <p:spPr bwMode="auto">
          <a:xfrm>
            <a:off x="6484938" y="3621941"/>
            <a:ext cx="2407771" cy="830997"/>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miter lim="800000"/>
            <a:headEnd type="none" w="med" len="med"/>
            <a:tailEnd type="none" w="med" len="med"/>
          </a:ln>
          <a:effectLst>
            <a:outerShdw blurRad="40005" dist="22860" dir="5400000" rotWithShape="0">
              <a:scrgbClr r="0" g="0" b="0">
                <a:alpha val="35000"/>
              </a:scrgbClr>
            </a:outerShdw>
          </a:effectLst>
          <a:extLst/>
        </p:spPr>
        <p:txBody>
          <a:bodyPr vert="horz" wrap="square" rtlCol="0" anchor="b">
            <a:spAutoFit/>
          </a:bodyPr>
          <a:lstStyle/>
          <a:p>
            <a:r>
              <a:rPr lang="en-US" dirty="0">
                <a:solidFill>
                  <a:srgbClr val="000000"/>
                </a:solidFill>
              </a:rPr>
              <a:t>unconventional formatting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r>
              <a:rPr lang="en-US" dirty="0" smtClean="0"/>
              <a:t>Recommended Formatting</a:t>
            </a:r>
          </a:p>
        </p:txBody>
      </p:sp>
      <p:sp>
        <p:nvSpPr>
          <p:cNvPr id="23555" name="Rectangle 4"/>
          <p:cNvSpPr>
            <a:spLocks noGrp="1" noChangeArrowheads="1"/>
          </p:cNvSpPr>
          <p:nvPr>
            <p:ph idx="1"/>
          </p:nvPr>
        </p:nvSpPr>
        <p:spPr/>
        <p:txBody>
          <a:bodyPr/>
          <a:lstStyle/>
          <a:p>
            <a:pPr lvl="1"/>
            <a:r>
              <a:rPr lang="en-US" dirty="0" smtClean="0"/>
              <a:t>Begin each statement on a new line.</a:t>
            </a:r>
          </a:p>
          <a:p>
            <a:pPr lvl="1"/>
            <a:r>
              <a:rPr lang="en-US" dirty="0" smtClean="0"/>
              <a:t>Use white space to separate words and steps.</a:t>
            </a:r>
          </a:p>
          <a:p>
            <a:pPr lvl="1"/>
            <a:r>
              <a:rPr lang="en-US" dirty="0" smtClean="0"/>
              <a:t>Indent statements within a step.</a:t>
            </a:r>
          </a:p>
          <a:p>
            <a:pPr lvl="1"/>
            <a:r>
              <a:rPr lang="en-US" dirty="0" smtClean="0"/>
              <a:t>Indent continued lines in multi-line statements.</a:t>
            </a:r>
          </a:p>
        </p:txBody>
      </p:sp>
      <p:sp>
        <p:nvSpPr>
          <p:cNvPr id="36" name="Slide Number Placeholder 3"/>
          <p:cNvSpPr>
            <a:spLocks noGrp="1"/>
          </p:cNvSpPr>
          <p:nvPr>
            <p:ph type="sldNum" sz="quarter" idx="10"/>
          </p:nvPr>
        </p:nvSpPr>
        <p:spPr/>
        <p:txBody>
          <a:bodyPr/>
          <a:lstStyle/>
          <a:p>
            <a:fld id="{8CAF4AA3-E74C-43DA-8CDC-7731CBA6DB82}" type="slidenum">
              <a:rPr lang="en-US" smtClean="0"/>
              <a:pPr/>
              <a:t>31</a:t>
            </a:fld>
            <a:endParaRPr lang="en-US" dirty="0"/>
          </a:p>
        </p:txBody>
      </p:sp>
      <p:sp>
        <p:nvSpPr>
          <p:cNvPr id="37" name="Rectangle 4"/>
          <p:cNvSpPr>
            <a:spLocks noChangeArrowheads="1"/>
          </p:cNvSpPr>
          <p:nvPr/>
        </p:nvSpPr>
        <p:spPr bwMode="auto">
          <a:xfrm>
            <a:off x="1171058" y="2817109"/>
            <a:ext cx="6373813" cy="376513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nSpc>
                <a:spcPct val="85000"/>
              </a:lnSpc>
            </a:pPr>
            <a:r>
              <a:rPr lang="en-US" sz="2000" b="1" dirty="0">
                <a:solidFill>
                  <a:srgbClr val="000000"/>
                </a:solidFill>
                <a:latin typeface="Courier New" pitchFamily="49" charset="0"/>
              </a:rPr>
              <a:t>   length First_Name $ 12 </a:t>
            </a:r>
          </a:p>
          <a:p>
            <a:pPr>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   input First_Name $ Last_Name $  </a:t>
            </a:r>
          </a:p>
          <a:p>
            <a:pPr>
              <a:lnSpc>
                <a:spcPct val="85000"/>
              </a:lnSpc>
            </a:pPr>
            <a:r>
              <a:rPr lang="en-US" sz="2000" b="1" dirty="0">
                <a:latin typeface="Courier New" pitchFamily="49" charset="0"/>
              </a:rPr>
              <a:t>         Job_Title $ Salary;</a:t>
            </a: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nSpc>
                <a:spcPct val="85000"/>
              </a:lnSpc>
            </a:pPr>
            <a:r>
              <a:rPr lang="en-US" sz="2000" b="1" dirty="0">
                <a:latin typeface="Courier New" pitchFamily="49" charset="0"/>
              </a:rPr>
              <a:t>run;</a:t>
            </a:r>
          </a:p>
        </p:txBody>
      </p:sp>
      <p:sp>
        <p:nvSpPr>
          <p:cNvPr id="7" name="TextBox 6"/>
          <p:cNvSpPr txBox="1"/>
          <p:nvPr>
            <p:custDataLst>
              <p:tags r:id="rId1"/>
            </p:custDataLst>
          </p:nvPr>
        </p:nvSpPr>
        <p:spPr bwMode="auto">
          <a:xfrm>
            <a:off x="6484938" y="4037439"/>
            <a:ext cx="2058147" cy="830997"/>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miter lim="800000"/>
            <a:headEnd type="none" w="med" len="med"/>
            <a:tailEnd type="none" w="med" len="med"/>
          </a:ln>
          <a:effectLst>
            <a:outerShdw blurRad="40005" dist="22860" dir="5400000" rotWithShape="0">
              <a:scrgbClr r="0" g="0" b="0">
                <a:alpha val="35000"/>
              </a:scrgbClr>
            </a:outerShdw>
          </a:effectLst>
          <a:extLst/>
        </p:spPr>
        <p:txBody>
          <a:bodyPr vert="horz" wrap="square" rtlCol="0" anchor="b">
            <a:spAutoFit/>
          </a:bodyPr>
          <a:lstStyle/>
          <a:p>
            <a:r>
              <a:rPr lang="en-US" dirty="0" smtClean="0">
                <a:solidFill>
                  <a:srgbClr val="000000"/>
                </a:solidFill>
              </a:rPr>
              <a:t>conventional </a:t>
            </a:r>
            <a:r>
              <a:rPr lang="en-US" dirty="0">
                <a:solidFill>
                  <a:srgbClr val="000000"/>
                </a:solidFill>
              </a:rPr>
              <a:t>formatting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r>
              <a:rPr lang="en-US" dirty="0" smtClean="0"/>
              <a:t>Automatic Formatting with </a:t>
            </a:r>
            <a:br>
              <a:rPr lang="en-US" dirty="0" smtClean="0"/>
            </a:br>
            <a:r>
              <a:rPr lang="en-US" dirty="0" smtClean="0"/>
              <a:t>SAS Enterprise Guide</a:t>
            </a:r>
            <a:endParaRPr lang="en-US" dirty="0" smtClean="0">
              <a:solidFill>
                <a:srgbClr val="0070C0"/>
              </a:solidFill>
            </a:endParaRPr>
          </a:p>
        </p:txBody>
      </p:sp>
      <p:pic>
        <p:nvPicPr>
          <p:cNvPr id="8195" name="Picture 3" descr="C:\Users\kaperk\Desktop\CDS_slides\PNG\dem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the use of </a:t>
            </a:r>
            <a:r>
              <a:rPr lang="en-US" dirty="0" smtClean="0">
                <a:solidFill>
                  <a:srgbClr val="000000"/>
                </a:solidFill>
                <a:latin typeface="Arial" pitchFamily="34" charset="0"/>
                <a:ea typeface="MS PGothic" pitchFamily="34" charset="-128"/>
              </a:rPr>
              <a:t/>
            </a:r>
            <a:br>
              <a:rPr lang="en-US" dirty="0" smtClean="0">
                <a:solidFill>
                  <a:srgbClr val="000000"/>
                </a:solidFill>
                <a:latin typeface="Arial" pitchFamily="34" charset="0"/>
                <a:ea typeface="MS PGothic" pitchFamily="34" charset="-128"/>
              </a:rPr>
            </a:br>
            <a:r>
              <a:rPr lang="en-US" dirty="0" smtClean="0">
                <a:solidFill>
                  <a:srgbClr val="000000"/>
                </a:solidFill>
                <a:latin typeface="Arial" pitchFamily="34" charset="0"/>
                <a:ea typeface="MS PGothic" pitchFamily="34" charset="-128"/>
              </a:rPr>
              <a:t>the </a:t>
            </a:r>
            <a:r>
              <a:rPr lang="en-US" dirty="0">
                <a:solidFill>
                  <a:srgbClr val="000000"/>
                </a:solidFill>
                <a:latin typeface="Arial" pitchFamily="34" charset="0"/>
                <a:ea typeface="MS PGothic" pitchFamily="34" charset="-128"/>
              </a:rPr>
              <a:t>auto-formatting tool in SAS Enterprise Guide.</a:t>
            </a:r>
          </a:p>
        </p:txBody>
      </p:sp>
      <p:pic>
        <p:nvPicPr>
          <p:cNvPr id="8197"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79831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Documentation</a:t>
            </a:r>
            <a:br>
              <a:rPr lang="en-US" dirty="0" smtClean="0"/>
            </a:br>
            <a:endParaRPr lang="en-US" dirty="0"/>
          </a:p>
        </p:txBody>
      </p:sp>
      <p:sp>
        <p:nvSpPr>
          <p:cNvPr id="3" name="Content Placeholder 2"/>
          <p:cNvSpPr>
            <a:spLocks noGrp="1"/>
          </p:cNvSpPr>
          <p:nvPr>
            <p:ph idx="1"/>
          </p:nvPr>
        </p:nvSpPr>
        <p:spPr/>
        <p:txBody>
          <a:bodyPr/>
          <a:lstStyle/>
          <a:p>
            <a:r>
              <a:rPr lang="en-US" dirty="0" smtClean="0"/>
              <a:t>You can embed comments in a program as explanatory text.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SAS ignores comments during </a:t>
            </a:r>
            <a:r>
              <a:rPr lang="en-US" dirty="0" smtClean="0"/>
              <a:t>processing </a:t>
            </a:r>
            <a:r>
              <a:rPr lang="en-US" dirty="0"/>
              <a:t>but writes them to the SAS log. </a:t>
            </a:r>
          </a:p>
          <a:p>
            <a:r>
              <a:rPr lang="en-US" dirty="0" smtClean="0"/>
              <a:t> </a:t>
            </a:r>
            <a:endParaRPr lang="en-US" dirty="0"/>
          </a:p>
        </p:txBody>
      </p:sp>
      <p:sp>
        <p:nvSpPr>
          <p:cNvPr id="4" name="Rectangle 4"/>
          <p:cNvSpPr>
            <a:spLocks noChangeArrowheads="1"/>
          </p:cNvSpPr>
          <p:nvPr/>
        </p:nvSpPr>
        <p:spPr bwMode="auto">
          <a:xfrm>
            <a:off x="727712" y="1903992"/>
            <a:ext cx="7901938" cy="2980303"/>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sz="2000" b="1" dirty="0" smtClean="0">
                <a:solidFill>
                  <a:srgbClr val="000000"/>
                </a:solidFill>
                <a:latin typeface="Courier New" pitchFamily="49" charset="0"/>
              </a:rPr>
              <a:t>  /* create a temporary data set, newsalesemps</a:t>
            </a:r>
            <a:r>
              <a:rPr lang="en-US" sz="2000" b="1" dirty="0" smtClean="0">
                <a:latin typeface="Courier New" pitchFamily="49" charset="0"/>
              </a:rPr>
              <a:t> */</a:t>
            </a:r>
          </a:p>
          <a:p>
            <a:pPr>
              <a:lnSpc>
                <a:spcPct val="85000"/>
              </a:lnSpc>
            </a:pPr>
            <a:r>
              <a:rPr lang="en-US" sz="2000" b="1" dirty="0" smtClean="0">
                <a:latin typeface="Courier New" pitchFamily="49" charset="0"/>
              </a:rPr>
              <a:t>  /* from the text file newemps.csv            */</a:t>
            </a:r>
          </a:p>
          <a:p>
            <a:pPr>
              <a:lnSpc>
                <a:spcPct val="85000"/>
              </a:lnSpc>
            </a:pPr>
            <a:endParaRPr lang="en-US" sz="2000" b="1" dirty="0" smtClean="0">
              <a:latin typeface="Courier New" pitchFamily="49" charset="0"/>
            </a:endParaRPr>
          </a:p>
          <a:p>
            <a:pPr>
              <a:lnSpc>
                <a:spcPct val="85000"/>
              </a:lnSpc>
            </a:pPr>
            <a:r>
              <a:rPr lang="en-US" sz="2000" b="1" dirty="0" smtClean="0">
                <a:latin typeface="Courier New" pitchFamily="49" charset="0"/>
              </a:rPr>
              <a:t>data work.newsalesemps</a:t>
            </a:r>
            <a:r>
              <a:rPr lang="en-US" sz="2000" b="1" dirty="0">
                <a:latin typeface="Courier New" pitchFamily="49" charset="0"/>
              </a:rPr>
              <a:t>;</a:t>
            </a:r>
          </a:p>
          <a:p>
            <a:pPr>
              <a:lnSpc>
                <a:spcPct val="85000"/>
              </a:lnSpc>
            </a:pPr>
            <a:r>
              <a:rPr lang="en-US" sz="2000" b="1" dirty="0">
                <a:latin typeface="Courier New" pitchFamily="49" charset="0"/>
              </a:rPr>
              <a:t>   length First_Name $ 12 </a:t>
            </a:r>
          </a:p>
          <a:p>
            <a:pPr>
              <a:lnSpc>
                <a:spcPct val="85000"/>
              </a:lnSpc>
            </a:pPr>
            <a:r>
              <a:rPr lang="en-US" sz="2000" b="1" dirty="0">
                <a:latin typeface="Courier New" pitchFamily="49" charset="0"/>
              </a:rPr>
              <a:t>          Last_Name $ 18 Job_Title $ 25</a:t>
            </a:r>
            <a:r>
              <a:rPr lang="en-US" sz="2000" b="1" dirty="0" smtClean="0">
                <a:latin typeface="Courier New" pitchFamily="49" charset="0"/>
              </a:rPr>
              <a:t>;</a:t>
            </a:r>
          </a:p>
          <a:p>
            <a:pPr>
              <a:lnSpc>
                <a:spcPct val="85000"/>
              </a:lnSpc>
            </a:pPr>
            <a:r>
              <a:rPr lang="en-US" sz="2000" b="1" dirty="0" smtClean="0">
                <a:latin typeface="Courier New" pitchFamily="49" charset="0"/>
              </a:rPr>
              <a:t>   *read a comma delimited file;</a:t>
            </a:r>
            <a:endParaRPr lang="en-US" sz="2000" b="1" dirty="0">
              <a:latin typeface="Courier New" pitchFamily="49" charset="0"/>
            </a:endParaRPr>
          </a:p>
          <a:p>
            <a:pPr>
              <a:lnSpc>
                <a:spcPct val="85000"/>
              </a:lnSpc>
            </a:pPr>
            <a:r>
              <a:rPr lang="en-US" sz="2000" b="1" dirty="0">
                <a:latin typeface="Courier New" pitchFamily="49" charset="0"/>
              </a:rPr>
              <a:t>   </a:t>
            </a:r>
            <a:r>
              <a:rPr lang="en-US" sz="2000" b="1" dirty="0">
                <a:solidFill>
                  <a:srgbClr val="000000"/>
                </a:solidFill>
                <a:latin typeface="Courier New" pitchFamily="49" charset="0"/>
              </a:rPr>
              <a:t>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   input First_Name $ Last_Name $  </a:t>
            </a:r>
          </a:p>
          <a:p>
            <a:pPr>
              <a:lnSpc>
                <a:spcPct val="85000"/>
              </a:lnSpc>
            </a:pPr>
            <a:r>
              <a:rPr lang="en-US" sz="2000" b="1" dirty="0">
                <a:latin typeface="Courier New" pitchFamily="49" charset="0"/>
              </a:rPr>
              <a:t>         Job_Title $ Salary;</a:t>
            </a:r>
          </a:p>
          <a:p>
            <a:pPr>
              <a:lnSpc>
                <a:spcPct val="85000"/>
              </a:lnSpc>
            </a:pPr>
            <a:r>
              <a:rPr lang="en-US" sz="2000" b="1" dirty="0">
                <a:latin typeface="Courier New" pitchFamily="49" charset="0"/>
              </a:rPr>
              <a:t>run</a:t>
            </a:r>
            <a:r>
              <a:rPr lang="en-US" sz="2000" b="1" dirty="0" smtClean="0">
                <a:latin typeface="Courier New" pitchFamily="49" charset="0"/>
              </a:rPr>
              <a:t>;</a:t>
            </a:r>
            <a:endParaRPr lang="en-US" sz="2000" b="1" dirty="0">
              <a:latin typeface="Courier New" pitchFamily="49" charset="0"/>
            </a:endParaRPr>
          </a:p>
        </p:txBody>
      </p:sp>
      <p:sp>
        <p:nvSpPr>
          <p:cNvPr id="5" name="Rectangle 4"/>
          <p:cNvSpPr/>
          <p:nvPr>
            <p:custDataLst>
              <p:tags r:id="rId1"/>
            </p:custDataLst>
          </p:nvPr>
        </p:nvSpPr>
        <p:spPr bwMode="auto">
          <a:xfrm>
            <a:off x="961392" y="1954792"/>
            <a:ext cx="7315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dirty="0" smtClean="0"/>
              <a:t> </a:t>
            </a:r>
            <a:endParaRPr lang="en-US" dirty="0"/>
          </a:p>
        </p:txBody>
      </p:sp>
      <p:sp>
        <p:nvSpPr>
          <p:cNvPr id="6" name="Rectangle 5"/>
          <p:cNvSpPr/>
          <p:nvPr>
            <p:custDataLst>
              <p:tags r:id="rId2"/>
            </p:custDataLst>
          </p:nvPr>
        </p:nvSpPr>
        <p:spPr bwMode="auto">
          <a:xfrm>
            <a:off x="961392" y="2213872"/>
            <a:ext cx="7315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3"/>
            </p:custDataLst>
          </p:nvPr>
        </p:nvSpPr>
        <p:spPr bwMode="auto">
          <a:xfrm>
            <a:off x="1235712" y="3509272"/>
            <a:ext cx="4479288"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TextBox 9"/>
          <p:cNvSpPr txBox="1"/>
          <p:nvPr>
            <p:custDataLst>
              <p:tags r:id="rId4"/>
            </p:custDataLst>
          </p:nvPr>
        </p:nvSpPr>
        <p:spPr>
          <a:xfrm>
            <a:off x="7098522" y="2600325"/>
            <a:ext cx="1713611"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dirty="0" smtClean="0">
                <a:solidFill>
                  <a:srgbClr val="000000"/>
                </a:solidFill>
              </a:rPr>
              <a:t>/* </a:t>
            </a:r>
            <a:r>
              <a:rPr lang="en-US" sz="2000" i="1" dirty="0" smtClean="0">
                <a:solidFill>
                  <a:srgbClr val="000000"/>
                </a:solidFill>
              </a:rPr>
              <a:t>comment</a:t>
            </a:r>
            <a:r>
              <a:rPr lang="en-US" sz="2000" dirty="0" smtClean="0">
                <a:solidFill>
                  <a:srgbClr val="000000"/>
                </a:solidFill>
              </a:rPr>
              <a:t> */</a:t>
            </a:r>
            <a:endParaRPr lang="en-US" sz="2000" dirty="0">
              <a:solidFill>
                <a:srgbClr val="000000"/>
              </a:solidFill>
            </a:endParaRPr>
          </a:p>
        </p:txBody>
      </p:sp>
      <p:sp>
        <p:nvSpPr>
          <p:cNvPr id="11" name="TextBox 10"/>
          <p:cNvSpPr txBox="1"/>
          <p:nvPr>
            <p:custDataLst>
              <p:tags r:id="rId5"/>
            </p:custDataLst>
          </p:nvPr>
        </p:nvSpPr>
        <p:spPr>
          <a:xfrm>
            <a:off x="6074204" y="4152900"/>
            <a:ext cx="2737929" cy="487313"/>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dirty="0" smtClean="0">
                <a:solidFill>
                  <a:srgbClr val="000000"/>
                </a:solidFill>
              </a:rPr>
              <a:t>* </a:t>
            </a:r>
            <a:r>
              <a:rPr lang="en-US" sz="2000" i="1" dirty="0" smtClean="0">
                <a:solidFill>
                  <a:srgbClr val="000000"/>
                </a:solidFill>
              </a:rPr>
              <a:t>comment statement </a:t>
            </a:r>
            <a:r>
              <a:rPr lang="en-US" sz="2000" dirty="0" smtClean="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2789095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SAS Comments</a:t>
            </a:r>
          </a:p>
        </p:txBody>
      </p:sp>
      <p:sp>
        <p:nvSpPr>
          <p:cNvPr id="28675" name="Rectangle 3"/>
          <p:cNvSpPr>
            <a:spLocks noGrp="1" noChangeArrowheads="1"/>
          </p:cNvSpPr>
          <p:nvPr>
            <p:ph idx="1"/>
          </p:nvPr>
        </p:nvSpPr>
        <p:spPr/>
        <p:txBody>
          <a:bodyPr/>
          <a:lstStyle/>
          <a:p>
            <a:pPr marL="0" indent="0" eaLnBrk="1" hangingPunct="1"/>
            <a:r>
              <a:rPr lang="en-US" dirty="0" smtClean="0"/>
              <a:t>This program contains four comments.</a:t>
            </a:r>
          </a:p>
        </p:txBody>
      </p:sp>
      <p:sp>
        <p:nvSpPr>
          <p:cNvPr id="16" name="Slide Number Placeholder 3"/>
          <p:cNvSpPr>
            <a:spLocks noGrp="1"/>
          </p:cNvSpPr>
          <p:nvPr>
            <p:ph type="sldNum" sz="quarter" idx="10"/>
          </p:nvPr>
        </p:nvSpPr>
        <p:spPr/>
        <p:txBody>
          <a:bodyPr/>
          <a:lstStyle/>
          <a:p>
            <a:pPr>
              <a:defRPr/>
            </a:pPr>
            <a:fld id="{E0C0E7A1-53FF-430C-9059-D98EFE7FAE8B}" type="slidenum">
              <a:rPr lang="en-US"/>
              <a:pPr>
                <a:defRPr/>
              </a:pPr>
              <a:t>34</a:t>
            </a:fld>
            <a:endParaRPr lang="en-US" b="0" dirty="0">
              <a:latin typeface="Times New Roman" pitchFamily="18" charset="0"/>
            </a:endParaRPr>
          </a:p>
        </p:txBody>
      </p:sp>
      <p:sp>
        <p:nvSpPr>
          <p:cNvPr id="28678" name="Text Box 5"/>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p102d03</a:t>
            </a:r>
            <a:endParaRPr lang="en-US" sz="1600" b="1" dirty="0"/>
          </a:p>
        </p:txBody>
      </p:sp>
      <p:sp>
        <p:nvSpPr>
          <p:cNvPr id="28679" name="Rectangle 7"/>
          <p:cNvSpPr>
            <a:spLocks noChangeArrowheads="1"/>
          </p:cNvSpPr>
          <p:nvPr>
            <p:custDataLst>
              <p:tags r:id="rId1"/>
            </p:custDataLst>
          </p:nvPr>
        </p:nvSpPr>
        <p:spPr bwMode="auto">
          <a:xfrm>
            <a:off x="730250" y="1644650"/>
            <a:ext cx="64262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0" name="Rectangle 8"/>
          <p:cNvSpPr>
            <a:spLocks noChangeArrowheads="1"/>
          </p:cNvSpPr>
          <p:nvPr>
            <p:custDataLst>
              <p:tags r:id="rId2"/>
            </p:custDataLst>
          </p:nvPr>
        </p:nvSpPr>
        <p:spPr bwMode="auto">
          <a:xfrm>
            <a:off x="730250" y="1903413"/>
            <a:ext cx="64262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1" name="Rectangle 9"/>
          <p:cNvSpPr>
            <a:spLocks noChangeArrowheads="1"/>
          </p:cNvSpPr>
          <p:nvPr>
            <p:custDataLst>
              <p:tags r:id="rId3"/>
            </p:custDataLst>
          </p:nvPr>
        </p:nvSpPr>
        <p:spPr bwMode="auto">
          <a:xfrm>
            <a:off x="730250" y="2162175"/>
            <a:ext cx="64262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2" name="Rectangle 10"/>
          <p:cNvSpPr>
            <a:spLocks noChangeArrowheads="1"/>
          </p:cNvSpPr>
          <p:nvPr>
            <p:custDataLst>
              <p:tags r:id="rId4"/>
            </p:custDataLst>
          </p:nvPr>
        </p:nvSpPr>
        <p:spPr bwMode="auto">
          <a:xfrm>
            <a:off x="730250" y="2420938"/>
            <a:ext cx="65786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3" name="Rectangle 11"/>
          <p:cNvSpPr>
            <a:spLocks noChangeArrowheads="1"/>
          </p:cNvSpPr>
          <p:nvPr>
            <p:custDataLst>
              <p:tags r:id="rId5"/>
            </p:custDataLst>
          </p:nvPr>
        </p:nvSpPr>
        <p:spPr bwMode="auto">
          <a:xfrm>
            <a:off x="4997450" y="3973513"/>
            <a:ext cx="17018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4" name="Rectangle 12"/>
          <p:cNvSpPr>
            <a:spLocks noChangeArrowheads="1"/>
          </p:cNvSpPr>
          <p:nvPr>
            <p:custDataLst>
              <p:tags r:id="rId6"/>
            </p:custDataLst>
          </p:nvPr>
        </p:nvSpPr>
        <p:spPr bwMode="auto">
          <a:xfrm>
            <a:off x="730250" y="4491038"/>
            <a:ext cx="3302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5" name="Rectangle 13"/>
          <p:cNvSpPr>
            <a:spLocks noChangeArrowheads="1"/>
          </p:cNvSpPr>
          <p:nvPr>
            <p:custDataLst>
              <p:tags r:id="rId7"/>
            </p:custDataLst>
          </p:nvPr>
        </p:nvSpPr>
        <p:spPr bwMode="auto">
          <a:xfrm>
            <a:off x="730250" y="4749800"/>
            <a:ext cx="5207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6" name="Rectangle 14"/>
          <p:cNvSpPr>
            <a:spLocks noChangeArrowheads="1"/>
          </p:cNvSpPr>
          <p:nvPr>
            <p:custDataLst>
              <p:tags r:id="rId8"/>
            </p:custDataLst>
          </p:nvPr>
        </p:nvSpPr>
        <p:spPr bwMode="auto">
          <a:xfrm>
            <a:off x="730250" y="5008563"/>
            <a:ext cx="6350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7" name="Rectangle 15"/>
          <p:cNvSpPr>
            <a:spLocks noChangeArrowheads="1"/>
          </p:cNvSpPr>
          <p:nvPr>
            <p:custDataLst>
              <p:tags r:id="rId9"/>
            </p:custDataLst>
          </p:nvPr>
        </p:nvSpPr>
        <p:spPr bwMode="auto">
          <a:xfrm>
            <a:off x="730250" y="5267325"/>
            <a:ext cx="3302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88" name="Rectangle 16"/>
          <p:cNvSpPr>
            <a:spLocks noChangeArrowheads="1"/>
          </p:cNvSpPr>
          <p:nvPr>
            <p:custDataLst>
              <p:tags r:id="rId10"/>
            </p:custDataLst>
          </p:nvPr>
        </p:nvSpPr>
        <p:spPr bwMode="auto">
          <a:xfrm>
            <a:off x="1187450" y="5784850"/>
            <a:ext cx="26162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8677" name="Rectangle 4"/>
          <p:cNvSpPr>
            <a:spLocks noChangeArrowheads="1"/>
          </p:cNvSpPr>
          <p:nvPr/>
        </p:nvSpPr>
        <p:spPr bwMode="auto">
          <a:xfrm>
            <a:off x="685800" y="1600200"/>
            <a:ext cx="6934200" cy="4811574"/>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a:t>
            </a:r>
          </a:p>
          <a:p>
            <a:pPr>
              <a:lnSpc>
                <a:spcPct val="85000"/>
              </a:lnSpc>
            </a:pPr>
            <a:r>
              <a:rPr lang="en-US" sz="2000" b="1" dirty="0">
                <a:solidFill>
                  <a:srgbClr val="000000"/>
                </a:solidFill>
                <a:latin typeface="Courier New" pitchFamily="49" charset="0"/>
              </a:rPr>
              <a:t>|   </a:t>
            </a:r>
            <a:r>
              <a:rPr lang="en-US" sz="2000" b="1" dirty="0" smtClean="0">
                <a:solidFill>
                  <a:srgbClr val="000000"/>
                </a:solidFill>
                <a:latin typeface="Courier New" pitchFamily="49" charset="0"/>
              </a:rPr>
              <a:t>This program creates </a:t>
            </a:r>
            <a:r>
              <a:rPr lang="en-US" sz="2000" b="1" dirty="0">
                <a:solidFill>
                  <a:srgbClr val="000000"/>
                </a:solidFill>
                <a:latin typeface="Courier New" pitchFamily="49" charset="0"/>
              </a:rPr>
              <a:t>and </a:t>
            </a:r>
            <a:r>
              <a:rPr lang="en-US" sz="2000" b="1" dirty="0" smtClean="0">
                <a:solidFill>
                  <a:srgbClr val="000000"/>
                </a:solidFill>
                <a:latin typeface="Courier New" pitchFamily="49" charset="0"/>
              </a:rPr>
              <a:t>uses </a:t>
            </a:r>
            <a:r>
              <a:rPr lang="en-US" sz="2000" b="1" dirty="0">
                <a:solidFill>
                  <a:srgbClr val="000000"/>
                </a:solidFill>
                <a:latin typeface="Courier New" pitchFamily="49" charset="0"/>
              </a:rPr>
              <a:t>the </a:t>
            </a:r>
            <a:r>
              <a:rPr lang="en-US" sz="2000" b="1" dirty="0" smtClean="0">
                <a:solidFill>
                  <a:srgbClr val="000000"/>
                </a:solidFill>
                <a:latin typeface="Courier New" pitchFamily="49" charset="0"/>
              </a:rPr>
              <a:t>   |</a:t>
            </a:r>
          </a:p>
          <a:p>
            <a:pPr>
              <a:lnSpc>
                <a:spcPct val="85000"/>
              </a:lnSpc>
            </a:pPr>
            <a:r>
              <a:rPr lang="en-US" sz="2000" b="1" dirty="0" smtClean="0">
                <a:solidFill>
                  <a:srgbClr val="000000"/>
                </a:solidFill>
                <a:latin typeface="Courier New" pitchFamily="49" charset="0"/>
              </a:rPr>
              <a:t>|   data set called work.newsalesemps.   |</a:t>
            </a:r>
          </a:p>
          <a:p>
            <a:pPr>
              <a:lnSpc>
                <a:spcPct val="85000"/>
              </a:lnSpc>
            </a:pPr>
            <a:r>
              <a:rPr lang="en-US" sz="2000" b="1" dirty="0" smtClean="0">
                <a:solidFill>
                  <a:srgbClr val="000000"/>
                </a:solidFill>
                <a:latin typeface="Courier New" pitchFamily="49" charset="0"/>
              </a:rPr>
              <a:t>*----------------------------------------*; </a:t>
            </a:r>
            <a:endParaRPr lang="en-US" sz="2000" b="1" dirty="0">
              <a:solidFill>
                <a:srgbClr val="000000"/>
              </a:solidFill>
              <a:latin typeface="Courier New" pitchFamily="49" charset="0"/>
            </a:endParaRPr>
          </a:p>
          <a:p>
            <a:pPr>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nSpc>
                <a:spcPct val="85000"/>
              </a:lnSpc>
            </a:pPr>
            <a:r>
              <a:rPr lang="en-US" sz="2000" b="1" dirty="0">
                <a:solidFill>
                  <a:srgbClr val="000000"/>
                </a:solidFill>
                <a:latin typeface="Courier New" pitchFamily="49" charset="0"/>
              </a:rPr>
              <a:t>   length First_Name $ 12 Last_Name $ 18</a:t>
            </a:r>
          </a:p>
          <a:p>
            <a:pPr>
              <a:lnSpc>
                <a:spcPct val="85000"/>
              </a:lnSpc>
            </a:pPr>
            <a:r>
              <a:rPr lang="en-US" sz="2000" b="1" dirty="0">
                <a:solidFill>
                  <a:srgbClr val="000000"/>
                </a:solidFill>
                <a:latin typeface="Courier New" pitchFamily="49" charset="0"/>
              </a:rPr>
              <a:t>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   input First_Name $ Last_Name $  </a:t>
            </a:r>
          </a:p>
          <a:p>
            <a:pPr>
              <a:lnSpc>
                <a:spcPct val="85000"/>
              </a:lnSpc>
            </a:pPr>
            <a:r>
              <a:rPr lang="en-US" sz="2000" b="1" dirty="0">
                <a:latin typeface="Courier New" pitchFamily="49" charset="0"/>
              </a:rPr>
              <a:t>         Job_Title $ Salary /*numeric*/;</a:t>
            </a:r>
          </a:p>
          <a:p>
            <a:pPr>
              <a:lnSpc>
                <a:spcPct val="85000"/>
              </a:lnSpc>
            </a:pPr>
            <a:r>
              <a:rPr lang="en-US" sz="2000" b="1" dirty="0">
                <a:latin typeface="Courier New" pitchFamily="49" charset="0"/>
              </a:rPr>
              <a:t>run;</a:t>
            </a:r>
          </a:p>
          <a:p>
            <a:pPr>
              <a:lnSpc>
                <a:spcPct val="85000"/>
              </a:lnSpc>
            </a:pPr>
            <a:r>
              <a:rPr lang="en-US" sz="2000" b="1" dirty="0" smtClean="0">
                <a:latin typeface="Courier New" pitchFamily="49" charset="0"/>
              </a:rPr>
              <a:t>  /*</a:t>
            </a:r>
            <a:endParaRPr lang="en-US" sz="2000" b="1" dirty="0">
              <a:latin typeface="Courier New" pitchFamily="49" charset="0"/>
            </a:endParaRPr>
          </a:p>
          <a:p>
            <a:pPr>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nSpc>
                <a:spcPct val="85000"/>
              </a:lnSpc>
            </a:pPr>
            <a:r>
              <a:rPr lang="en-US" sz="2000" b="1" dirty="0">
                <a:latin typeface="Courier New" pitchFamily="49" charset="0"/>
              </a:rPr>
              <a:t>run;</a:t>
            </a:r>
          </a:p>
          <a:p>
            <a:pPr>
              <a:lnSpc>
                <a:spcPct val="85000"/>
              </a:lnSpc>
            </a:pPr>
            <a:r>
              <a:rPr lang="en-US" sz="2000" b="1" dirty="0" smtClean="0">
                <a:latin typeface="Courier New" pitchFamily="49" charset="0"/>
              </a:rPr>
              <a:t>  */</a:t>
            </a:r>
            <a:endParaRPr lang="en-US" sz="2000" b="1" dirty="0">
              <a:latin typeface="Courier New" pitchFamily="49" charset="0"/>
            </a:endParaRPr>
          </a:p>
          <a:p>
            <a:pPr>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nSpc>
                <a:spcPct val="85000"/>
              </a:lnSpc>
            </a:pPr>
            <a:r>
              <a:rPr lang="en-US" sz="2000" b="1" dirty="0">
                <a:latin typeface="Courier New" pitchFamily="49" charset="0"/>
              </a:rPr>
              <a:t>run;</a:t>
            </a:r>
          </a:p>
        </p:txBody>
      </p:sp>
      <p:sp>
        <p:nvSpPr>
          <p:cNvPr id="2" name="Rectangle 1"/>
          <p:cNvSpPr/>
          <p:nvPr>
            <p:custDataLst>
              <p:tags r:id="rId11"/>
            </p:custDataLst>
          </p:nvPr>
        </p:nvSpPr>
        <p:spPr bwMode="auto">
          <a:xfrm>
            <a:off x="965200" y="4500880"/>
            <a:ext cx="457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12"/>
            </p:custDataLst>
          </p:nvPr>
        </p:nvSpPr>
        <p:spPr bwMode="auto">
          <a:xfrm>
            <a:off x="736600" y="4759960"/>
            <a:ext cx="53340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4" name="Rectangle 3"/>
          <p:cNvSpPr/>
          <p:nvPr>
            <p:custDataLst>
              <p:tags r:id="rId13"/>
            </p:custDataLst>
          </p:nvPr>
        </p:nvSpPr>
        <p:spPr bwMode="auto">
          <a:xfrm>
            <a:off x="736600" y="5019040"/>
            <a:ext cx="7620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14"/>
            </p:custDataLst>
          </p:nvPr>
        </p:nvSpPr>
        <p:spPr bwMode="auto">
          <a:xfrm>
            <a:off x="1041400" y="5280978"/>
            <a:ext cx="457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15"/>
            </p:custDataLst>
          </p:nvPr>
        </p:nvSpPr>
        <p:spPr bwMode="auto">
          <a:xfrm>
            <a:off x="736600" y="1651000"/>
            <a:ext cx="6553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16"/>
            </p:custDataLst>
          </p:nvPr>
        </p:nvSpPr>
        <p:spPr bwMode="auto">
          <a:xfrm>
            <a:off x="736600" y="1910080"/>
            <a:ext cx="6553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17"/>
            </p:custDataLst>
          </p:nvPr>
        </p:nvSpPr>
        <p:spPr bwMode="auto">
          <a:xfrm>
            <a:off x="736600" y="2169160"/>
            <a:ext cx="6553200"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18"/>
            </p:custDataLst>
          </p:nvPr>
        </p:nvSpPr>
        <p:spPr bwMode="auto">
          <a:xfrm>
            <a:off x="736600" y="2428240"/>
            <a:ext cx="6553264"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19"/>
            </p:custDataLst>
          </p:nvPr>
        </p:nvSpPr>
        <p:spPr bwMode="auto">
          <a:xfrm>
            <a:off x="1193800" y="5796279"/>
            <a:ext cx="1921933" cy="272733"/>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20"/>
            </p:custDataLst>
          </p:nvPr>
        </p:nvSpPr>
        <p:spPr bwMode="auto">
          <a:xfrm>
            <a:off x="5003800" y="3982720"/>
            <a:ext cx="1676464"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3" name="TextBox 12"/>
          <p:cNvSpPr txBox="1"/>
          <p:nvPr/>
        </p:nvSpPr>
        <p:spPr>
          <a:xfrm>
            <a:off x="8336575" y="2816809"/>
            <a:ext cx="447786" cy="461665"/>
          </a:xfrm>
          <a:prstGeom prst="rect">
            <a:avLst/>
          </a:prstGeom>
          <a:noFill/>
        </p:spPr>
        <p:txBody>
          <a:bodyPr wrap="square" rtlCol="0">
            <a:spAutoFit/>
          </a:bodyPr>
          <a:lstStyle/>
          <a:p>
            <a:r>
              <a:rPr lang="en-US" dirty="0" smtClean="0">
                <a:solidFill>
                  <a:srgbClr val="FFFFFF"/>
                </a:solidFill>
              </a:rPr>
              <a:t>1</a:t>
            </a:r>
            <a:endParaRPr lang="en-US" dirty="0">
              <a:solidFill>
                <a:srgbClr val="FFFFFF"/>
              </a:solidFill>
            </a:endParaRPr>
          </a:p>
        </p:txBody>
      </p:sp>
      <p:sp>
        <p:nvSpPr>
          <p:cNvPr id="14" name="TextBox 13"/>
          <p:cNvSpPr txBox="1"/>
          <p:nvPr/>
        </p:nvSpPr>
        <p:spPr>
          <a:xfrm>
            <a:off x="7197512" y="1919340"/>
            <a:ext cx="461727" cy="461665"/>
          </a:xfrm>
          <a:prstGeom prst="rect">
            <a:avLst/>
          </a:prstGeom>
          <a:noFill/>
        </p:spPr>
        <p:txBody>
          <a:bodyPr wrap="square" rtlCol="0">
            <a:spAutoFit/>
          </a:bodyPr>
          <a:lstStyle/>
          <a:p>
            <a:r>
              <a:rPr lang="en-US" dirty="0" smtClean="0">
                <a:sym typeface="Wingdings"/>
              </a:rPr>
              <a:t></a:t>
            </a:r>
            <a:endParaRPr lang="en-US" dirty="0"/>
          </a:p>
        </p:txBody>
      </p:sp>
      <p:sp>
        <p:nvSpPr>
          <p:cNvPr id="15" name="Rectangle 14"/>
          <p:cNvSpPr/>
          <p:nvPr/>
        </p:nvSpPr>
        <p:spPr>
          <a:xfrm>
            <a:off x="6721166" y="3868123"/>
            <a:ext cx="458780" cy="461665"/>
          </a:xfrm>
          <a:prstGeom prst="rect">
            <a:avLst/>
          </a:prstGeom>
        </p:spPr>
        <p:txBody>
          <a:bodyPr wrap="none">
            <a:spAutoFit/>
          </a:bodyPr>
          <a:lstStyle/>
          <a:p>
            <a:r>
              <a:rPr lang="en-US" dirty="0" smtClean="0">
                <a:sym typeface="Wingdings"/>
              </a:rPr>
              <a:t></a:t>
            </a:r>
            <a:endParaRPr lang="en-US" dirty="0"/>
          </a:p>
        </p:txBody>
      </p:sp>
      <p:sp>
        <p:nvSpPr>
          <p:cNvPr id="17" name="Rectangle 16"/>
          <p:cNvSpPr/>
          <p:nvPr/>
        </p:nvSpPr>
        <p:spPr>
          <a:xfrm>
            <a:off x="6018908" y="4646721"/>
            <a:ext cx="458780" cy="461665"/>
          </a:xfrm>
          <a:prstGeom prst="rect">
            <a:avLst/>
          </a:prstGeom>
        </p:spPr>
        <p:txBody>
          <a:bodyPr wrap="none">
            <a:spAutoFit/>
          </a:bodyPr>
          <a:lstStyle/>
          <a:p>
            <a:r>
              <a:rPr lang="en-US" dirty="0" smtClean="0">
                <a:sym typeface="Wingdings"/>
              </a:rPr>
              <a:t></a:t>
            </a:r>
            <a:endParaRPr lang="en-US" dirty="0"/>
          </a:p>
        </p:txBody>
      </p:sp>
      <p:sp>
        <p:nvSpPr>
          <p:cNvPr id="18" name="Rectangle 17"/>
          <p:cNvSpPr/>
          <p:nvPr/>
        </p:nvSpPr>
        <p:spPr>
          <a:xfrm>
            <a:off x="3066076" y="5696922"/>
            <a:ext cx="458780" cy="461665"/>
          </a:xfrm>
          <a:prstGeom prst="rect">
            <a:avLst/>
          </a:prstGeom>
        </p:spPr>
        <p:txBody>
          <a:bodyPr wrap="none">
            <a:spAutoFit/>
          </a:bodyPr>
          <a:lstStyle/>
          <a:p>
            <a:r>
              <a:rPr lang="en-US" dirty="0">
                <a:sym typeface="Wingdings"/>
              </a:rPr>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2.05 Quiz</a:t>
            </a:r>
            <a:endParaRPr lang="en-US" dirty="0" smtClean="0"/>
          </a:p>
        </p:txBody>
      </p:sp>
      <p:sp>
        <p:nvSpPr>
          <p:cNvPr id="2051" name="Rectangle 5"/>
          <p:cNvSpPr>
            <a:spLocks noGrp="1" noChangeArrowheads="1"/>
          </p:cNvSpPr>
          <p:nvPr>
            <p:ph idx="1"/>
          </p:nvPr>
        </p:nvSpPr>
        <p:spPr/>
        <p:txBody>
          <a:bodyPr/>
          <a:lstStyle/>
          <a:p>
            <a:pPr marL="0" indent="0"/>
            <a:r>
              <a:rPr lang="en-US" dirty="0" smtClean="0"/>
              <a:t>Open and examine </a:t>
            </a:r>
            <a:r>
              <a:rPr lang="en-US" b="1" dirty="0" smtClean="0">
                <a:latin typeface="Arial"/>
              </a:rPr>
              <a:t>p102a01</a:t>
            </a:r>
            <a:r>
              <a:rPr lang="en-US" dirty="0" smtClean="0"/>
              <a:t>. Based on the comments, which steps do you think will execute and what output will be generated? </a:t>
            </a:r>
          </a:p>
          <a:p>
            <a:pPr marL="0" indent="0"/>
            <a:endParaRPr lang="en-US" dirty="0"/>
          </a:p>
          <a:p>
            <a:pPr marL="0" indent="0"/>
            <a:r>
              <a:rPr lang="en-US" dirty="0" smtClean="0"/>
              <a:t>Submit the program. Which steps are executed?    </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2.05 Quiz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Open and examine </a:t>
            </a:r>
            <a:r>
              <a:rPr lang="en-US" b="1" dirty="0"/>
              <a:t>p102a01</a:t>
            </a:r>
            <a:r>
              <a:rPr lang="en-US" dirty="0" smtClean="0"/>
              <a:t>. Based on the comments, which steps do you think will execute and what output will be generated? </a:t>
            </a:r>
          </a:p>
          <a:p>
            <a:pPr marL="0" indent="0"/>
            <a:endParaRPr lang="en-US" dirty="0"/>
          </a:p>
          <a:p>
            <a:pPr marL="0" indent="0"/>
            <a:r>
              <a:rPr lang="en-US" dirty="0" smtClean="0"/>
              <a:t>Submit the program. Which steps are executed?</a:t>
            </a:r>
          </a:p>
          <a:p>
            <a:pPr marL="0" indent="0"/>
            <a:endParaRPr lang="en-US" dirty="0"/>
          </a:p>
          <a:p>
            <a:pPr lvl="1"/>
            <a:r>
              <a:rPr lang="en-US" b="1" dirty="0" smtClean="0"/>
              <a:t>The DATA step executes and creates an output data set. </a:t>
            </a:r>
          </a:p>
          <a:p>
            <a:pPr lvl="1"/>
            <a:r>
              <a:rPr lang="en-US" b="1" dirty="0" smtClean="0"/>
              <a:t>The PROC PRINT step executes and produces a report.</a:t>
            </a:r>
          </a:p>
          <a:p>
            <a:pPr lvl="1"/>
            <a:r>
              <a:rPr lang="en-US" b="1" dirty="0" smtClean="0"/>
              <a:t>The PROC MEANS step is “commented out” and therefore does not execute.  </a:t>
            </a:r>
          </a:p>
        </p:txBody>
      </p:sp>
    </p:spTree>
    <p:custDataLst>
      <p:tags r:id="rId1"/>
    </p:custDataLst>
    <p:extLst>
      <p:ext uri="{BB962C8B-B14F-4D97-AF65-F5344CB8AC3E}">
        <p14:creationId xmlns:p14="http://schemas.microsoft.com/office/powerpoint/2010/main" val="3120869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Orion Star programmers must be able to identify and correct syntax errors in a SAS program.</a:t>
            </a:r>
            <a:endParaRPr lang="en-US" dirty="0"/>
          </a:p>
        </p:txBody>
      </p:sp>
      <p:pic>
        <p:nvPicPr>
          <p:cNvPr id="6" name="Picture 3" descr="L:\graphics\computer_blue_small_trans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069" y="2348303"/>
            <a:ext cx="2218611" cy="2256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TVAAS\images\people\person_deal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161" y="2961807"/>
            <a:ext cx="1593464" cy="18606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shq\root\dept\PSD\GRAPHICS\Illustrations\Programming\code_generic_larg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625" y="2630040"/>
            <a:ext cx="907341" cy="111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2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Syntax Errors</a:t>
            </a:r>
          </a:p>
        </p:txBody>
      </p:sp>
      <p:sp>
        <p:nvSpPr>
          <p:cNvPr id="36867" name="Rectangle 3"/>
          <p:cNvSpPr>
            <a:spLocks noGrp="1" noChangeArrowheads="1"/>
          </p:cNvSpPr>
          <p:nvPr>
            <p:ph idx="1"/>
          </p:nvPr>
        </p:nvSpPr>
        <p:spPr>
          <a:xfrm>
            <a:off x="685800" y="1071563"/>
            <a:ext cx="7848600" cy="5481637"/>
          </a:xfrm>
        </p:spPr>
        <p:txBody>
          <a:bodyPr/>
          <a:lstStyle/>
          <a:p>
            <a:pPr marL="0" lvl="1" indent="0">
              <a:buClr>
                <a:schemeClr val="tx1"/>
              </a:buClr>
              <a:buSzTx/>
              <a:buNone/>
            </a:pPr>
            <a:r>
              <a:rPr lang="en-US" dirty="0" smtClean="0"/>
              <a:t>A </a:t>
            </a:r>
            <a:r>
              <a:rPr lang="en-US" i="1" dirty="0" smtClean="0"/>
              <a:t>syntax error </a:t>
            </a:r>
            <a:r>
              <a:rPr lang="en-US" dirty="0" smtClean="0"/>
              <a:t>is an </a:t>
            </a:r>
            <a:r>
              <a:rPr lang="en-US" dirty="0"/>
              <a:t>error in the spelling or grammar of </a:t>
            </a:r>
            <a:r>
              <a:rPr lang="en-US" dirty="0" smtClean="0"/>
              <a:t/>
            </a:r>
            <a:br>
              <a:rPr lang="en-US" dirty="0" smtClean="0"/>
            </a:br>
            <a:r>
              <a:rPr lang="en-US" dirty="0" smtClean="0"/>
              <a:t>a </a:t>
            </a:r>
            <a:r>
              <a:rPr lang="en-US" dirty="0"/>
              <a:t>SAS statement. </a:t>
            </a:r>
            <a:r>
              <a:rPr lang="en-US" dirty="0" smtClean="0"/>
              <a:t>SAS finds syntax errors as it compiles each SAS statement, before execution begins.</a:t>
            </a:r>
            <a:r>
              <a:rPr lang="en-US" b="1" dirty="0" smtClean="0"/>
              <a:t> </a:t>
            </a:r>
            <a:endParaRPr lang="en-US" sz="1400" dirty="0" smtClean="0"/>
          </a:p>
          <a:p>
            <a:endParaRPr lang="en-US" dirty="0" smtClean="0"/>
          </a:p>
          <a:p>
            <a:pPr marL="0" indent="0" eaLnBrk="1" hangingPunct="1"/>
            <a:r>
              <a:rPr lang="en-US" dirty="0" smtClean="0"/>
              <a:t>Examples of syntax errors: </a:t>
            </a:r>
          </a:p>
          <a:p>
            <a:pPr lvl="1" eaLnBrk="1" hangingPunct="1"/>
            <a:r>
              <a:rPr lang="en-US" dirty="0" smtClean="0"/>
              <a:t>misspelled keywords</a:t>
            </a:r>
          </a:p>
          <a:p>
            <a:pPr lvl="1" eaLnBrk="1" hangingPunct="1"/>
            <a:r>
              <a:rPr lang="en-US" dirty="0" smtClean="0"/>
              <a:t>unmatched quotation marks</a:t>
            </a:r>
          </a:p>
          <a:p>
            <a:pPr lvl="1" eaLnBrk="1" hangingPunct="1"/>
            <a:r>
              <a:rPr lang="en-US" dirty="0" smtClean="0"/>
              <a:t>missing semicolons</a:t>
            </a:r>
          </a:p>
          <a:p>
            <a:pPr lvl="1" eaLnBrk="1" hangingPunct="1"/>
            <a:r>
              <a:rPr lang="en-US" dirty="0" smtClean="0"/>
              <a:t>invalid options</a:t>
            </a:r>
          </a:p>
          <a:p>
            <a:pPr lvl="1" eaLnBrk="1" hangingPunct="1"/>
            <a:endParaRPr lang="en-US" dirty="0"/>
          </a:p>
          <a:p>
            <a:pPr marL="117475" lvl="1" indent="0" eaLnBrk="1" hangingPunct="1">
              <a:buNone/>
            </a:pPr>
            <a:endParaRPr lang="en-US" dirty="0" smtClean="0"/>
          </a:p>
          <a:p>
            <a:pPr marL="0" indent="0" eaLnBrk="1" hangingPunct="1"/>
            <a:endParaRPr lang="en-US" sz="1600" dirty="0" smtClean="0"/>
          </a:p>
        </p:txBody>
      </p:sp>
      <p:sp>
        <p:nvSpPr>
          <p:cNvPr id="8" name="Slide Number Placeholder 3"/>
          <p:cNvSpPr>
            <a:spLocks noGrp="1"/>
          </p:cNvSpPr>
          <p:nvPr>
            <p:ph type="sldNum" sz="quarter" idx="10"/>
          </p:nvPr>
        </p:nvSpPr>
        <p:spPr/>
        <p:txBody>
          <a:bodyPr/>
          <a:lstStyle/>
          <a:p>
            <a:pPr>
              <a:defRPr/>
            </a:pPr>
            <a:fld id="{59680180-878D-422D-89D9-F6945548C314}" type="slidenum">
              <a:rPr lang="en-US"/>
              <a:pPr>
                <a:defRPr/>
              </a:pPr>
              <a:t>39</a:t>
            </a:fld>
            <a:endParaRPr lang="en-US" b="0" dirty="0">
              <a:latin typeface="Times New Roman" pitchFamily="18" charset="0"/>
            </a:endParaRPr>
          </a:p>
        </p:txBody>
      </p:sp>
      <p:sp>
        <p:nvSpPr>
          <p:cNvPr id="36869" name="Text Box 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SAS Monospace" pitchFamily="49" charset="0"/>
            </a:endParaRPr>
          </a:p>
        </p:txBody>
      </p:sp>
      <p:sp>
        <p:nvSpPr>
          <p:cNvPr id="36870" name="Text Box 7"/>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SAS Monospace" pitchFamily="49" charset="0"/>
            </a:endParaRPr>
          </a:p>
        </p:txBody>
      </p:sp>
      <p:sp>
        <p:nvSpPr>
          <p:cNvPr id="36871" name="Text Box 10"/>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SAS Monospace"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8"/>
          <p:cNvSpPr>
            <a:spLocks noGrp="1" noChangeArrowheads="1"/>
          </p:cNvSpPr>
          <p:nvPr>
            <p:ph type="title"/>
          </p:nvPr>
        </p:nvSpPr>
        <p:spPr/>
        <p:txBody>
          <a:bodyPr/>
          <a:lstStyle/>
          <a:p>
            <a:r>
              <a:rPr lang="en-US" dirty="0" smtClean="0"/>
              <a:t>SAS Programs</a:t>
            </a:r>
          </a:p>
        </p:txBody>
      </p:sp>
      <p:sp>
        <p:nvSpPr>
          <p:cNvPr id="6" name="Content Placeholder 5"/>
          <p:cNvSpPr>
            <a:spLocks noGrp="1"/>
          </p:cNvSpPr>
          <p:nvPr>
            <p:ph idx="1"/>
          </p:nvPr>
        </p:nvSpPr>
        <p:spPr/>
        <p:txBody>
          <a:bodyPr/>
          <a:lstStyle/>
          <a:p>
            <a:r>
              <a:rPr lang="en-US" dirty="0"/>
              <a:t>A </a:t>
            </a:r>
            <a:r>
              <a:rPr lang="en-US" i="1" dirty="0"/>
              <a:t>SAS program </a:t>
            </a:r>
            <a:r>
              <a:rPr lang="en-US" dirty="0"/>
              <a:t>is a sequence of one or more steps.</a:t>
            </a:r>
          </a:p>
          <a:p>
            <a:endParaRPr lang="en-US" dirty="0" smtClean="0"/>
          </a:p>
          <a:p>
            <a:endParaRPr lang="en-US" sz="1600" dirty="0" smtClean="0"/>
          </a:p>
          <a:p>
            <a:pPr lvl="1"/>
            <a:endParaRPr lang="en-US" i="1" dirty="0" smtClean="0"/>
          </a:p>
          <a:p>
            <a:pPr lvl="1"/>
            <a:endParaRPr lang="en-US" i="1" dirty="0"/>
          </a:p>
          <a:p>
            <a:pPr lvl="1"/>
            <a:endParaRPr lang="en-US" i="1" dirty="0" smtClean="0"/>
          </a:p>
          <a:p>
            <a:pPr lvl="1"/>
            <a:endParaRPr lang="en-US" i="1" dirty="0"/>
          </a:p>
          <a:p>
            <a:pPr lvl="1"/>
            <a:endParaRPr lang="en-US" i="1" dirty="0" smtClean="0"/>
          </a:p>
          <a:p>
            <a:pPr lvl="1"/>
            <a:r>
              <a:rPr lang="en-US" i="1" dirty="0" smtClean="0"/>
              <a:t>DATA steps</a:t>
            </a:r>
            <a:r>
              <a:rPr lang="en-US" dirty="0" smtClean="0"/>
              <a:t> typically create SAS data sets.</a:t>
            </a:r>
          </a:p>
          <a:p>
            <a:pPr lvl="1"/>
            <a:r>
              <a:rPr lang="en-US" i="1" dirty="0" smtClean="0"/>
              <a:t>PROC steps</a:t>
            </a:r>
            <a:r>
              <a:rPr lang="en-US" dirty="0" smtClean="0"/>
              <a:t> typically process SAS data sets to generate reports and graphs, and to manage data.</a:t>
            </a:r>
          </a:p>
        </p:txBody>
      </p:sp>
      <p:sp>
        <p:nvSpPr>
          <p:cNvPr id="20" name="Slide Number Placeholder 2"/>
          <p:cNvSpPr>
            <a:spLocks noGrp="1"/>
          </p:cNvSpPr>
          <p:nvPr>
            <p:ph type="sldNum" sz="quarter" idx="4294967295"/>
          </p:nvPr>
        </p:nvSpPr>
        <p:spPr>
          <a:xfrm>
            <a:off x="0" y="6770688"/>
            <a:ext cx="98425" cy="87312"/>
          </a:xfrm>
        </p:spPr>
        <p:txBody>
          <a:bodyPr/>
          <a:lstStyle/>
          <a:p>
            <a:fld id="{13422105-1EF5-4E54-9D90-4F411BE07453}" type="slidenum">
              <a:rPr lang="en-US" smtClean="0"/>
              <a:pPr/>
              <a:t>4</a:t>
            </a:fld>
            <a:endParaRPr lang="en-US" dirty="0"/>
          </a:p>
        </p:txBody>
      </p:sp>
      <p:sp>
        <p:nvSpPr>
          <p:cNvPr id="17413" name="Line 4"/>
          <p:cNvSpPr>
            <a:spLocks noChangeShapeType="1"/>
          </p:cNvSpPr>
          <p:nvPr/>
        </p:nvSpPr>
        <p:spPr bwMode="auto">
          <a:xfrm>
            <a:off x="2033244" y="3048178"/>
            <a:ext cx="511796" cy="0"/>
          </a:xfrm>
          <a:prstGeom prst="line">
            <a:avLst/>
          </a:prstGeom>
          <a:noFill/>
          <a:ln w="1905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23" name="Group 22"/>
          <p:cNvGrpSpPr/>
          <p:nvPr/>
        </p:nvGrpSpPr>
        <p:grpSpPr>
          <a:xfrm>
            <a:off x="2431989" y="2348454"/>
            <a:ext cx="1438197" cy="1203342"/>
            <a:chOff x="244818" y="5426058"/>
            <a:chExt cx="1438197" cy="1203342"/>
          </a:xfrm>
        </p:grpSpPr>
        <p:pic>
          <p:nvPicPr>
            <p:cNvPr id="24" name="Picture 2" descr="L:\graphics\dataSte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95" y="5668803"/>
              <a:ext cx="1300201" cy="96059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44818" y="5426058"/>
              <a:ext cx="1438197" cy="400110"/>
            </a:xfrm>
            <a:prstGeom prst="rect">
              <a:avLst/>
            </a:prstGeom>
            <a:noFill/>
          </p:spPr>
          <p:txBody>
            <a:bodyPr wrap="square" rtlCol="0">
              <a:spAutoFit/>
            </a:bodyPr>
            <a:lstStyle/>
            <a:p>
              <a:pPr algn="ctr"/>
              <a:r>
                <a:rPr lang="en-US" sz="2000" dirty="0" smtClean="0">
                  <a:latin typeface="Arial" pitchFamily="34" charset="0"/>
                  <a:cs typeface="Arial" pitchFamily="34" charset="0"/>
                </a:rPr>
                <a:t>DATA Step</a:t>
              </a:r>
              <a:endParaRPr lang="en-US" sz="2000" dirty="0">
                <a:latin typeface="Arial" pitchFamily="34" charset="0"/>
                <a:cs typeface="Arial" pitchFamily="34" charset="0"/>
              </a:endParaRPr>
            </a:p>
          </p:txBody>
        </p:sp>
      </p:grpSp>
      <p:grpSp>
        <p:nvGrpSpPr>
          <p:cNvPr id="26" name="Group 25"/>
          <p:cNvGrpSpPr/>
          <p:nvPr/>
        </p:nvGrpSpPr>
        <p:grpSpPr>
          <a:xfrm>
            <a:off x="5479237" y="2341334"/>
            <a:ext cx="1819197" cy="1162052"/>
            <a:chOff x="1786449" y="5648323"/>
            <a:chExt cx="1819197" cy="1162052"/>
          </a:xfrm>
        </p:grpSpPr>
        <p:pic>
          <p:nvPicPr>
            <p:cNvPr id="27" name="Picture 3" descr="L:\graphics\procste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110" y="5934075"/>
              <a:ext cx="1266825" cy="8763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786449" y="5648323"/>
              <a:ext cx="1819197" cy="400110"/>
            </a:xfrm>
            <a:prstGeom prst="rect">
              <a:avLst/>
            </a:prstGeom>
            <a:noFill/>
          </p:spPr>
          <p:txBody>
            <a:bodyPr wrap="square" rtlCol="0">
              <a:spAutoFit/>
            </a:bodyPr>
            <a:lstStyle>
              <a:defPPr>
                <a:defRPr lang="en-US"/>
              </a:defPPr>
              <a:lvl1pPr algn="ctr">
                <a:defRPr sz="2000">
                  <a:latin typeface="Arial" pitchFamily="34" charset="0"/>
                  <a:cs typeface="Arial" pitchFamily="34" charset="0"/>
                </a:defRPr>
              </a:lvl1pPr>
            </a:lstStyle>
            <a:p>
              <a:r>
                <a:rPr lang="en-US" dirty="0"/>
                <a:t>PROC Step</a:t>
              </a:r>
            </a:p>
          </p:txBody>
        </p:sp>
      </p:grpSp>
      <p:pic>
        <p:nvPicPr>
          <p:cNvPr id="1026" name="Picture 2" descr="I:\Documents and Reports\report_med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154" y="2393791"/>
            <a:ext cx="990717" cy="12150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ashq\root\dept\PSD\GRAPHICS\Illustrations\Data\incoming_data_noarrow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28" y="1888048"/>
            <a:ext cx="1446157" cy="20276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073" y="2426284"/>
            <a:ext cx="1196897" cy="116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4"/>
          <p:cNvSpPr>
            <a:spLocks noChangeShapeType="1"/>
          </p:cNvSpPr>
          <p:nvPr/>
        </p:nvSpPr>
        <p:spPr bwMode="auto">
          <a:xfrm>
            <a:off x="3701750" y="3048178"/>
            <a:ext cx="511796" cy="0"/>
          </a:xfrm>
          <a:prstGeom prst="line">
            <a:avLst/>
          </a:prstGeom>
          <a:noFill/>
          <a:ln w="1905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9" name="Line 4"/>
          <p:cNvSpPr>
            <a:spLocks noChangeShapeType="1"/>
          </p:cNvSpPr>
          <p:nvPr/>
        </p:nvSpPr>
        <p:spPr bwMode="auto">
          <a:xfrm>
            <a:off x="5272543" y="3048178"/>
            <a:ext cx="511796" cy="0"/>
          </a:xfrm>
          <a:prstGeom prst="line">
            <a:avLst/>
          </a:prstGeom>
          <a:noFill/>
          <a:ln w="1905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21" name="Line 4"/>
          <p:cNvSpPr>
            <a:spLocks noChangeShapeType="1"/>
          </p:cNvSpPr>
          <p:nvPr/>
        </p:nvSpPr>
        <p:spPr bwMode="auto">
          <a:xfrm>
            <a:off x="6953692" y="3048178"/>
            <a:ext cx="511796" cy="0"/>
          </a:xfrm>
          <a:prstGeom prst="line">
            <a:avLst/>
          </a:prstGeom>
          <a:noFill/>
          <a:ln w="1905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733850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2.06 Quiz</a:t>
            </a:r>
            <a:endParaRPr lang="en-US" dirty="0" smtClean="0"/>
          </a:p>
        </p:txBody>
      </p:sp>
      <p:sp>
        <p:nvSpPr>
          <p:cNvPr id="38915" name="Rectangle 3"/>
          <p:cNvSpPr>
            <a:spLocks noGrp="1" noChangeArrowheads="1"/>
          </p:cNvSpPr>
          <p:nvPr>
            <p:ph idx="1"/>
          </p:nvPr>
        </p:nvSpPr>
        <p:spPr/>
        <p:txBody>
          <a:bodyPr/>
          <a:lstStyle/>
          <a:p>
            <a:pPr marL="0" indent="0" eaLnBrk="1" hangingPunct="1"/>
            <a:r>
              <a:rPr lang="en-US" dirty="0" smtClean="0"/>
              <a:t>This program includes three syntax errors. One is an invalid option. What are the other two syntax errors?</a:t>
            </a:r>
          </a:p>
          <a:p>
            <a:pPr marL="0" indent="0" eaLnBrk="1" hangingPunct="1"/>
            <a:endParaRPr lang="en-US" dirty="0" smtClean="0"/>
          </a:p>
        </p:txBody>
      </p:sp>
      <p:sp>
        <p:nvSpPr>
          <p:cNvPr id="6" name="Slide Number Placeholder 3"/>
          <p:cNvSpPr>
            <a:spLocks noGrp="1"/>
          </p:cNvSpPr>
          <p:nvPr>
            <p:ph type="sldNum" sz="quarter" idx="10"/>
          </p:nvPr>
        </p:nvSpPr>
        <p:spPr/>
        <p:txBody>
          <a:bodyPr/>
          <a:lstStyle/>
          <a:p>
            <a:pPr>
              <a:defRPr/>
            </a:pPr>
            <a:fld id="{A904B306-07B1-425A-B77A-476A150FD017}" type="slidenum">
              <a:rPr lang="en-US"/>
              <a:pPr>
                <a:defRPr/>
              </a:pPr>
              <a:t>40</a:t>
            </a:fld>
            <a:endParaRPr lang="en-US" b="0" dirty="0">
              <a:latin typeface="Times New Roman" pitchFamily="18" charset="0"/>
            </a:endParaRPr>
          </a:p>
        </p:txBody>
      </p:sp>
      <p:sp>
        <p:nvSpPr>
          <p:cNvPr id="38918" name="Text Box 5"/>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p102d04</a:t>
            </a:r>
            <a:endParaRPr lang="en-US" sz="1600" b="1" dirty="0"/>
          </a:p>
        </p:txBody>
      </p:sp>
      <p:sp>
        <p:nvSpPr>
          <p:cNvPr id="11" name="Rectangle 4"/>
          <p:cNvSpPr>
            <a:spLocks noChangeArrowheads="1"/>
          </p:cNvSpPr>
          <p:nvPr/>
        </p:nvSpPr>
        <p:spPr bwMode="auto">
          <a:xfrm>
            <a:off x="685800" y="2133600"/>
            <a:ext cx="7162800" cy="376513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daat</a:t>
            </a:r>
            <a:r>
              <a:rPr lang="en-US" sz="2000" b="1" dirty="0">
                <a:latin typeface="Courier New" pitchFamily="49" charset="0"/>
              </a:rPr>
              <a:t> </a:t>
            </a:r>
            <a:r>
              <a:rPr lang="en-US" sz="2000" b="1" dirty="0" smtClean="0">
                <a:latin typeface="Courier New" pitchFamily="49" charset="0"/>
              </a:rPr>
              <a:t>work.newsalesemps</a:t>
            </a:r>
            <a:r>
              <a:rPr lang="en-US" sz="2000" b="1" dirty="0">
                <a:latin typeface="Courier New" pitchFamily="49" charset="0"/>
              </a:rPr>
              <a:t>;</a:t>
            </a:r>
          </a:p>
          <a:p>
            <a:pPr>
              <a:lnSpc>
                <a:spcPct val="85000"/>
              </a:lnSpc>
            </a:pPr>
            <a:r>
              <a:rPr lang="en-US" sz="2000" b="1" dirty="0">
                <a:latin typeface="Courier New" pitchFamily="49" charset="0"/>
              </a:rPr>
              <a:t>   length First_Name $ 12 </a:t>
            </a:r>
          </a:p>
          <a:p>
            <a:pPr>
              <a:lnSpc>
                <a:spcPct val="85000"/>
              </a:lnSpc>
            </a:pPr>
            <a:r>
              <a:rPr lang="en-US" sz="2000" b="1" dirty="0">
                <a:latin typeface="Courier New" pitchFamily="49" charset="0"/>
              </a:rPr>
              <a:t>          Last_Name $ 18 Job_Title $ 25;</a:t>
            </a:r>
          </a:p>
          <a:p>
            <a:pPr>
              <a:lnSpc>
                <a:spcPct val="85000"/>
              </a:lnSpc>
            </a:pPr>
            <a:r>
              <a:rPr lang="en-US" sz="2000" b="1" dirty="0">
                <a:latin typeface="Courier New" pitchFamily="49" charset="0"/>
              </a:rPr>
              <a:t>   </a:t>
            </a:r>
            <a:r>
              <a:rPr lang="en-US" sz="2000" b="1" dirty="0">
                <a:solidFill>
                  <a:srgbClr val="000000"/>
                </a:solidFill>
                <a:latin typeface="Courier New" pitchFamily="49" charset="0"/>
              </a:rPr>
              <a:t>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   input First_Name $ Last_Name $  </a:t>
            </a:r>
          </a:p>
          <a:p>
            <a:pPr>
              <a:lnSpc>
                <a:spcPct val="85000"/>
              </a:lnSpc>
            </a:pPr>
            <a:r>
              <a:rPr lang="en-US" sz="2000" b="1" dirty="0">
                <a:latin typeface="Courier New" pitchFamily="49" charset="0"/>
              </a:rPr>
              <a:t>         Job_Title $ Salary;</a:t>
            </a: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print </a:t>
            </a:r>
            <a:r>
              <a:rPr lang="en-US" sz="2000" b="1" dirty="0" smtClean="0">
                <a:latin typeface="Courier New" pitchFamily="49" charset="0"/>
              </a:rPr>
              <a:t>data=work.newsalesemps</a:t>
            </a:r>
            <a:endParaRPr lang="en-US" sz="2000" b="1" dirty="0">
              <a:latin typeface="Courier New" pitchFamily="49" charset="0"/>
            </a:endParaRP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means </a:t>
            </a:r>
            <a:r>
              <a:rPr lang="en-US" sz="2000" b="1" dirty="0" smtClean="0">
                <a:latin typeface="Courier New" pitchFamily="49" charset="0"/>
              </a:rPr>
              <a:t>data=work.newsalesemps average min;</a:t>
            </a:r>
            <a:endParaRPr lang="en-US" sz="2000" b="1" dirty="0">
              <a:latin typeface="Courier New" pitchFamily="49" charset="0"/>
            </a:endParaRPr>
          </a:p>
          <a:p>
            <a:pPr>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nSpc>
                <a:spcPct val="85000"/>
              </a:lnSpc>
            </a:pPr>
            <a:r>
              <a:rPr lang="en-US" sz="2000" b="1" dirty="0">
                <a:latin typeface="Courier New" pitchFamily="49" charset="0"/>
              </a:rPr>
              <a:t>run;</a:t>
            </a:r>
          </a:p>
        </p:txBody>
      </p:sp>
      <p:sp>
        <p:nvSpPr>
          <p:cNvPr id="14" name="Rectangle 13"/>
          <p:cNvSpPr/>
          <p:nvPr>
            <p:custDataLst>
              <p:tags r:id="rId2"/>
            </p:custDataLst>
          </p:nvPr>
        </p:nvSpPr>
        <p:spPr bwMode="auto">
          <a:xfrm>
            <a:off x="5918200" y="5034280"/>
            <a:ext cx="1081314"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Line Callout 2 14"/>
          <p:cNvSpPr/>
          <p:nvPr/>
        </p:nvSpPr>
        <p:spPr bwMode="auto">
          <a:xfrm>
            <a:off x="6948535" y="4443772"/>
            <a:ext cx="1960075" cy="487313"/>
          </a:xfrm>
          <a:prstGeom prst="borderCallout2">
            <a:avLst>
              <a:gd name="adj1" fmla="val 18750"/>
              <a:gd name="adj2" fmla="val 0"/>
              <a:gd name="adj3" fmla="val 21356"/>
              <a:gd name="adj4" fmla="val -21941"/>
              <a:gd name="adj5" fmla="val 112500"/>
              <a:gd name="adj6" fmla="val -3833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a:solidFill>
                  <a:srgbClr val="FFFFFF"/>
                </a:solidFill>
              </a:rPr>
              <a:t>invalid option</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2.06 Quiz </a:t>
            </a:r>
            <a:r>
              <a:rPr lang="en-US" dirty="0" smtClean="0"/>
              <a:t>– Correct Answer</a:t>
            </a:r>
          </a:p>
        </p:txBody>
      </p:sp>
      <p:sp>
        <p:nvSpPr>
          <p:cNvPr id="39939" name="Rectangle 3"/>
          <p:cNvSpPr>
            <a:spLocks noGrp="1" noChangeArrowheads="1"/>
          </p:cNvSpPr>
          <p:nvPr>
            <p:ph idx="1"/>
          </p:nvPr>
        </p:nvSpPr>
        <p:spPr/>
        <p:txBody>
          <a:bodyPr/>
          <a:lstStyle/>
          <a:p>
            <a:r>
              <a:rPr lang="en-US" dirty="0" smtClean="0"/>
              <a:t>This program includes three syntax errors. One is an invalid option. What are the other two syntax errors?</a:t>
            </a:r>
          </a:p>
          <a:p>
            <a:pPr marL="0" indent="0" eaLnBrk="1" hangingPunct="1"/>
            <a:endParaRPr lang="en-US" dirty="0" smtClean="0"/>
          </a:p>
        </p:txBody>
      </p:sp>
      <p:sp>
        <p:nvSpPr>
          <p:cNvPr id="9" name="Slide Number Placeholder 3"/>
          <p:cNvSpPr>
            <a:spLocks noGrp="1"/>
          </p:cNvSpPr>
          <p:nvPr>
            <p:ph type="sldNum" sz="quarter" idx="10"/>
          </p:nvPr>
        </p:nvSpPr>
        <p:spPr/>
        <p:txBody>
          <a:bodyPr/>
          <a:lstStyle/>
          <a:p>
            <a:pPr>
              <a:defRPr/>
            </a:pPr>
            <a:fld id="{FC0EE157-DACD-4D31-BD21-0055DA5FC1DB}" type="slidenum">
              <a:rPr lang="en-US"/>
              <a:pPr>
                <a:defRPr/>
              </a:pPr>
              <a:t>41</a:t>
            </a:fld>
            <a:endParaRPr lang="en-US" b="0" dirty="0">
              <a:latin typeface="Times New Roman" pitchFamily="18" charset="0"/>
            </a:endParaRPr>
          </a:p>
        </p:txBody>
      </p:sp>
      <p:sp>
        <p:nvSpPr>
          <p:cNvPr id="39941" name="Rectangle 4"/>
          <p:cNvSpPr>
            <a:spLocks noChangeArrowheads="1"/>
          </p:cNvSpPr>
          <p:nvPr/>
        </p:nvSpPr>
        <p:spPr bwMode="auto">
          <a:xfrm>
            <a:off x="685800" y="2133600"/>
            <a:ext cx="7162800" cy="3765133"/>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sz="2000" b="1" dirty="0">
                <a:solidFill>
                  <a:srgbClr val="000000"/>
                </a:solidFill>
                <a:latin typeface="Courier New" pitchFamily="49" charset="0"/>
              </a:rPr>
              <a:t>daat</a:t>
            </a:r>
            <a:r>
              <a:rPr lang="en-US" sz="2000" b="1" dirty="0">
                <a:latin typeface="Courier New" pitchFamily="49" charset="0"/>
              </a:rPr>
              <a:t> </a:t>
            </a:r>
            <a:r>
              <a:rPr lang="en-US" sz="2000" b="1" dirty="0" smtClean="0">
                <a:latin typeface="Courier New" pitchFamily="49" charset="0"/>
              </a:rPr>
              <a:t>work.newsalesemps</a:t>
            </a:r>
            <a:r>
              <a:rPr lang="en-US" sz="2000" b="1" dirty="0">
                <a:latin typeface="Courier New" pitchFamily="49" charset="0"/>
              </a:rPr>
              <a:t>;</a:t>
            </a:r>
          </a:p>
          <a:p>
            <a:pPr>
              <a:lnSpc>
                <a:spcPct val="85000"/>
              </a:lnSpc>
            </a:pPr>
            <a:r>
              <a:rPr lang="en-US" sz="2000" b="1" dirty="0">
                <a:latin typeface="Courier New" pitchFamily="49" charset="0"/>
              </a:rPr>
              <a:t>   length First_Name $ 12 </a:t>
            </a:r>
          </a:p>
          <a:p>
            <a:pPr>
              <a:lnSpc>
                <a:spcPct val="85000"/>
              </a:lnSpc>
            </a:pPr>
            <a:r>
              <a:rPr lang="en-US" sz="2000" b="1" dirty="0">
                <a:latin typeface="Courier New" pitchFamily="49" charset="0"/>
              </a:rPr>
              <a:t>          Last_Name $ 18 Job_Title $ 25;</a:t>
            </a:r>
          </a:p>
          <a:p>
            <a:pPr>
              <a:lnSpc>
                <a:spcPct val="85000"/>
              </a:lnSpc>
            </a:pPr>
            <a:r>
              <a:rPr lang="en-US" sz="2000" b="1" dirty="0">
                <a:latin typeface="Courier New" pitchFamily="49" charset="0"/>
              </a:rPr>
              <a:t>   </a:t>
            </a:r>
            <a:r>
              <a:rPr lang="en-US" sz="2000" b="1" dirty="0">
                <a:solidFill>
                  <a:srgbClr val="000000"/>
                </a:solidFill>
                <a:latin typeface="Courier New" pitchFamily="49" charset="0"/>
              </a:rPr>
              <a:t>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nSpc>
                <a:spcPct val="85000"/>
              </a:lnSpc>
            </a:pPr>
            <a:r>
              <a:rPr lang="en-US" sz="2000" b="1" dirty="0">
                <a:latin typeface="Courier New" pitchFamily="49" charset="0"/>
              </a:rPr>
              <a:t>   input First_Name $ Last_Name $  </a:t>
            </a:r>
          </a:p>
          <a:p>
            <a:pPr>
              <a:lnSpc>
                <a:spcPct val="85000"/>
              </a:lnSpc>
            </a:pPr>
            <a:r>
              <a:rPr lang="en-US" sz="2000" b="1" dirty="0">
                <a:latin typeface="Courier New" pitchFamily="49" charset="0"/>
              </a:rPr>
              <a:t>         Job_Title $ Salary;</a:t>
            </a: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print </a:t>
            </a:r>
            <a:r>
              <a:rPr lang="en-US" sz="2000" b="1" dirty="0" smtClean="0">
                <a:latin typeface="Courier New" pitchFamily="49" charset="0"/>
              </a:rPr>
              <a:t>data=work.newsalesemps</a:t>
            </a:r>
            <a:endParaRPr lang="en-US" sz="2000" b="1" dirty="0">
              <a:latin typeface="Courier New" pitchFamily="49" charset="0"/>
            </a:endParaRPr>
          </a:p>
          <a:p>
            <a:pPr>
              <a:lnSpc>
                <a:spcPct val="85000"/>
              </a:lnSpc>
            </a:pPr>
            <a:r>
              <a:rPr lang="en-US" sz="2000" b="1" dirty="0">
                <a:latin typeface="Courier New" pitchFamily="49" charset="0"/>
              </a:rPr>
              <a:t>run;</a:t>
            </a:r>
          </a:p>
          <a:p>
            <a:pPr>
              <a:lnSpc>
                <a:spcPct val="85000"/>
              </a:lnSpc>
            </a:pPr>
            <a:endParaRPr lang="en-US" sz="2000" b="1" dirty="0">
              <a:latin typeface="Courier New" pitchFamily="49" charset="0"/>
            </a:endParaRPr>
          </a:p>
          <a:p>
            <a:pPr>
              <a:lnSpc>
                <a:spcPct val="85000"/>
              </a:lnSpc>
            </a:pPr>
            <a:r>
              <a:rPr lang="en-US" sz="2000" b="1" dirty="0">
                <a:latin typeface="Courier New" pitchFamily="49" charset="0"/>
              </a:rPr>
              <a:t>proc means </a:t>
            </a:r>
            <a:r>
              <a:rPr lang="en-US" sz="2000" b="1" dirty="0" smtClean="0">
                <a:latin typeface="Courier New" pitchFamily="49" charset="0"/>
              </a:rPr>
              <a:t>data=work.newsalesemps average min;</a:t>
            </a:r>
            <a:endParaRPr lang="en-US" sz="2000" b="1" dirty="0">
              <a:latin typeface="Courier New" pitchFamily="49" charset="0"/>
            </a:endParaRPr>
          </a:p>
          <a:p>
            <a:pPr>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nSpc>
                <a:spcPct val="85000"/>
              </a:lnSpc>
            </a:pPr>
            <a:r>
              <a:rPr lang="en-US" sz="2000" b="1" dirty="0">
                <a:latin typeface="Courier New" pitchFamily="49" charset="0"/>
              </a:rPr>
              <a:t>run;</a:t>
            </a:r>
          </a:p>
        </p:txBody>
      </p:sp>
      <p:sp>
        <p:nvSpPr>
          <p:cNvPr id="39942" name="Text Box 5"/>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p102d04</a:t>
            </a:r>
            <a:endParaRPr lang="en-US" sz="1600" b="1" dirty="0"/>
          </a:p>
        </p:txBody>
      </p:sp>
      <p:sp>
        <p:nvSpPr>
          <p:cNvPr id="39943" name="Rectangle 6"/>
          <p:cNvSpPr>
            <a:spLocks noChangeArrowheads="1"/>
          </p:cNvSpPr>
          <p:nvPr>
            <p:custDataLst>
              <p:tags r:id="rId2"/>
            </p:custDataLst>
          </p:nvPr>
        </p:nvSpPr>
        <p:spPr bwMode="auto">
          <a:xfrm>
            <a:off x="730250" y="2178050"/>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39944" name="Rectangle 7"/>
          <p:cNvSpPr>
            <a:spLocks noChangeArrowheads="1"/>
          </p:cNvSpPr>
          <p:nvPr>
            <p:custDataLst>
              <p:tags r:id="rId3"/>
            </p:custDataLst>
          </p:nvPr>
        </p:nvSpPr>
        <p:spPr bwMode="auto">
          <a:xfrm>
            <a:off x="5759450" y="4248150"/>
            <a:ext cx="1778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 name="Rectangle 1"/>
          <p:cNvSpPr/>
          <p:nvPr>
            <p:custDataLst>
              <p:tags r:id="rId4"/>
            </p:custDataLst>
          </p:nvPr>
        </p:nvSpPr>
        <p:spPr bwMode="auto">
          <a:xfrm>
            <a:off x="5918200" y="5034280"/>
            <a:ext cx="1081314" cy="2590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6" name="Line Callout 2 15"/>
          <p:cNvSpPr/>
          <p:nvPr/>
        </p:nvSpPr>
        <p:spPr bwMode="auto">
          <a:xfrm>
            <a:off x="6548674" y="3383029"/>
            <a:ext cx="1563231" cy="795089"/>
          </a:xfrm>
          <a:prstGeom prst="borderCallout2">
            <a:avLst>
              <a:gd name="adj1" fmla="val 18750"/>
              <a:gd name="adj2" fmla="val 0"/>
              <a:gd name="adj3" fmla="val 18750"/>
              <a:gd name="adj4" fmla="val -8334"/>
              <a:gd name="adj5" fmla="val 112500"/>
              <a:gd name="adj6" fmla="val -3833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a:solidFill>
                  <a:srgbClr val="FFFFFF"/>
                </a:solidFill>
              </a:rPr>
              <a:t>missing </a:t>
            </a:r>
            <a:r>
              <a:rPr lang="en-US" sz="2000" b="1" dirty="0" smtClean="0">
                <a:solidFill>
                  <a:srgbClr val="FFFFFF"/>
                </a:solidFill>
              </a:rPr>
              <a:t/>
            </a:r>
            <a:br>
              <a:rPr lang="en-US" sz="2000" b="1" dirty="0" smtClean="0">
                <a:solidFill>
                  <a:srgbClr val="FFFFFF"/>
                </a:solidFill>
              </a:rPr>
            </a:br>
            <a:r>
              <a:rPr lang="en-US" sz="2000" b="1" dirty="0" smtClean="0">
                <a:solidFill>
                  <a:srgbClr val="FFFFFF"/>
                </a:solidFill>
              </a:rPr>
              <a:t>semicolon</a:t>
            </a:r>
            <a:endParaRPr lang="en-US" sz="2000" b="1" dirty="0">
              <a:solidFill>
                <a:srgbClr val="FFFFFF"/>
              </a:solidFill>
            </a:endParaRPr>
          </a:p>
        </p:txBody>
      </p:sp>
      <p:sp>
        <p:nvSpPr>
          <p:cNvPr id="3" name="Line Callout 1 2"/>
          <p:cNvSpPr/>
          <p:nvPr/>
        </p:nvSpPr>
        <p:spPr bwMode="auto">
          <a:xfrm>
            <a:off x="2086824" y="1899772"/>
            <a:ext cx="1534562" cy="795089"/>
          </a:xfrm>
          <a:prstGeom prst="borderCallout1">
            <a:avLst>
              <a:gd name="adj1" fmla="val 18750"/>
              <a:gd name="adj2" fmla="val 0"/>
              <a:gd name="adj3" fmla="val 52150"/>
              <a:gd name="adj4" fmla="val -44749"/>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a:solidFill>
                  <a:srgbClr val="FFFFFF"/>
                </a:solidFill>
              </a:rPr>
              <a:t>misspelled keyword</a:t>
            </a:r>
          </a:p>
        </p:txBody>
      </p:sp>
      <p:sp>
        <p:nvSpPr>
          <p:cNvPr id="14" name="Line Callout 2 13"/>
          <p:cNvSpPr/>
          <p:nvPr/>
        </p:nvSpPr>
        <p:spPr bwMode="auto">
          <a:xfrm>
            <a:off x="6948535" y="4443772"/>
            <a:ext cx="1960075" cy="487313"/>
          </a:xfrm>
          <a:prstGeom prst="borderCallout2">
            <a:avLst>
              <a:gd name="adj1" fmla="val 18750"/>
              <a:gd name="adj2" fmla="val 0"/>
              <a:gd name="adj3" fmla="val 21356"/>
              <a:gd name="adj4" fmla="val -21941"/>
              <a:gd name="adj5" fmla="val 112500"/>
              <a:gd name="adj6" fmla="val -3833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a:solidFill>
                  <a:srgbClr val="FFFFFF"/>
                </a:solidFill>
              </a:rPr>
              <a:t>invalid option</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Errors</a:t>
            </a:r>
            <a:endParaRPr lang="en-US" dirty="0"/>
          </a:p>
        </p:txBody>
      </p:sp>
      <p:sp>
        <p:nvSpPr>
          <p:cNvPr id="3" name="Content Placeholder 2"/>
          <p:cNvSpPr>
            <a:spLocks noGrp="1"/>
          </p:cNvSpPr>
          <p:nvPr>
            <p:ph idx="1"/>
          </p:nvPr>
        </p:nvSpPr>
        <p:spPr/>
        <p:txBody>
          <a:bodyPr/>
          <a:lstStyle/>
          <a:p>
            <a:r>
              <a:rPr lang="en-US" dirty="0"/>
              <a:t>The Enhanced Editor in SAS and the </a:t>
            </a:r>
            <a:r>
              <a:rPr lang="en-US" dirty="0" smtClean="0"/>
              <a:t>Program </a:t>
            </a:r>
            <a:r>
              <a:rPr lang="en-US" dirty="0"/>
              <a:t>Editor </a:t>
            </a:r>
            <a:r>
              <a:rPr lang="en-US" dirty="0" smtClean="0"/>
              <a:t/>
            </a:r>
            <a:br>
              <a:rPr lang="en-US" dirty="0" smtClean="0"/>
            </a:br>
            <a:r>
              <a:rPr lang="en-US" dirty="0" smtClean="0"/>
              <a:t>in </a:t>
            </a:r>
            <a:r>
              <a:rPr lang="en-US" dirty="0"/>
              <a:t>SAS Enterprise Guide use the color red to indicate </a:t>
            </a:r>
            <a:r>
              <a:rPr lang="en-US" dirty="0" smtClean="0"/>
              <a:t/>
            </a:r>
            <a:br>
              <a:rPr lang="en-US" dirty="0" smtClean="0"/>
            </a:br>
            <a:r>
              <a:rPr lang="en-US" dirty="0" smtClean="0"/>
              <a:t>a </a:t>
            </a:r>
            <a:r>
              <a:rPr lang="en-US" dirty="0"/>
              <a:t>potential error in your SAS code.</a:t>
            </a:r>
          </a:p>
        </p:txBody>
      </p:sp>
      <p:sp>
        <p:nvSpPr>
          <p:cNvPr id="4" name="Slide Number Placeholder 3"/>
          <p:cNvSpPr>
            <a:spLocks noGrp="1"/>
          </p:cNvSpPr>
          <p:nvPr>
            <p:ph type="sldNum" sz="quarter" idx="10"/>
          </p:nvPr>
        </p:nvSpPr>
        <p:spPr/>
        <p:txBody>
          <a:bodyPr/>
          <a:lstStyle/>
          <a:p>
            <a:pPr>
              <a:defRPr/>
            </a:pPr>
            <a:fld id="{BF48067F-2A7E-490C-B609-4CDD0CB8D056}" type="slidenum">
              <a:rPr lang="en-US" smtClean="0"/>
              <a:pPr>
                <a:defRPr/>
              </a:pPr>
              <a:t>42</a:t>
            </a:fld>
            <a:endParaRPr lang="en-US" b="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438225"/>
            <a:ext cx="4936557" cy="379324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396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Syntax Errors</a:t>
            </a:r>
          </a:p>
        </p:txBody>
      </p:sp>
      <p:sp>
        <p:nvSpPr>
          <p:cNvPr id="36867" name="Rectangle 3"/>
          <p:cNvSpPr>
            <a:spLocks noGrp="1" noChangeArrowheads="1"/>
          </p:cNvSpPr>
          <p:nvPr>
            <p:ph idx="1"/>
          </p:nvPr>
        </p:nvSpPr>
        <p:spPr>
          <a:xfrm>
            <a:off x="685800" y="1071563"/>
            <a:ext cx="8249970" cy="5481637"/>
          </a:xfrm>
        </p:spPr>
        <p:txBody>
          <a:bodyPr/>
          <a:lstStyle/>
          <a:p>
            <a:pPr marL="0" indent="0" eaLnBrk="1" hangingPunct="1"/>
            <a:r>
              <a:rPr lang="en-US" dirty="0" smtClean="0"/>
              <a:t>When SAS encounters a syntax error, it writes a warning or error message to the log. </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smtClean="0"/>
          </a:p>
          <a:p>
            <a:pPr marL="625475"/>
            <a:r>
              <a:rPr lang="en-US" dirty="0" smtClean="0"/>
              <a:t>You </a:t>
            </a:r>
            <a:r>
              <a:rPr lang="en-US" dirty="0"/>
              <a:t>should always check the </a:t>
            </a:r>
            <a:r>
              <a:rPr lang="en-US" dirty="0" smtClean="0"/>
              <a:t>log </a:t>
            </a:r>
            <a:r>
              <a:rPr lang="en-US" dirty="0"/>
              <a:t>to make </a:t>
            </a:r>
            <a:r>
              <a:rPr lang="en-US" dirty="0" smtClean="0"/>
              <a:t>sure that the</a:t>
            </a:r>
            <a:br>
              <a:rPr lang="en-US" dirty="0" smtClean="0"/>
            </a:br>
            <a:r>
              <a:rPr lang="en-US" dirty="0" smtClean="0"/>
              <a:t>program </a:t>
            </a:r>
            <a:r>
              <a:rPr lang="en-US" dirty="0"/>
              <a:t>ran successfully, even if output is generated.</a:t>
            </a:r>
            <a:endParaRPr lang="en-US" dirty="0" smtClean="0"/>
          </a:p>
        </p:txBody>
      </p:sp>
      <p:sp>
        <p:nvSpPr>
          <p:cNvPr id="8" name="Slide Number Placeholder 3"/>
          <p:cNvSpPr>
            <a:spLocks noGrp="1"/>
          </p:cNvSpPr>
          <p:nvPr>
            <p:ph type="sldNum" sz="quarter" idx="10"/>
          </p:nvPr>
        </p:nvSpPr>
        <p:spPr/>
        <p:txBody>
          <a:bodyPr/>
          <a:lstStyle/>
          <a:p>
            <a:pPr>
              <a:defRPr/>
            </a:pPr>
            <a:fld id="{59680180-878D-422D-89D9-F6945548C314}" type="slidenum">
              <a:rPr lang="en-US"/>
              <a:pPr>
                <a:defRPr/>
              </a:pPr>
              <a:t>43</a:t>
            </a:fld>
            <a:endParaRPr lang="en-US" b="0" dirty="0">
              <a:latin typeface="Times New Roman" pitchFamily="18" charset="0"/>
            </a:endParaRPr>
          </a:p>
        </p:txBody>
      </p:sp>
      <p:sp>
        <p:nvSpPr>
          <p:cNvPr id="36872" name="Rectangle 11"/>
          <p:cNvSpPr>
            <a:spLocks noChangeArrowheads="1"/>
          </p:cNvSpPr>
          <p:nvPr/>
        </p:nvSpPr>
        <p:spPr bwMode="auto">
          <a:xfrm>
            <a:off x="693020" y="2163618"/>
            <a:ext cx="8153400" cy="873125"/>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990033"/>
                </a:solidFill>
                <a:latin typeface="SAS Monospace" pitchFamily="49" charset="0"/>
              </a:rPr>
              <a:t>ERROR 22-322: Syntax error, expecting one of the following:</a:t>
            </a:r>
          </a:p>
          <a:p>
            <a:r>
              <a:rPr lang="en-US" sz="1600" b="1" dirty="0">
                <a:solidFill>
                  <a:srgbClr val="990033"/>
                </a:solidFill>
                <a:latin typeface="SAS Monospace" pitchFamily="49" charset="0"/>
              </a:rPr>
              <a:t>              a name, a quoted string, (, /, ;, _DATA_, _LAST_,</a:t>
            </a:r>
          </a:p>
          <a:p>
            <a:r>
              <a:rPr lang="en-US" sz="1600" b="1" dirty="0">
                <a:solidFill>
                  <a:srgbClr val="990033"/>
                </a:solidFill>
                <a:latin typeface="SAS Monospace" pitchFamily="49" charset="0"/>
              </a:rPr>
              <a:t>              _NULL_.</a:t>
            </a:r>
          </a:p>
        </p:txBody>
      </p:sp>
      <p:sp>
        <p:nvSpPr>
          <p:cNvPr id="11" name="Rectangle 10"/>
          <p:cNvSpPr/>
          <p:nvPr/>
        </p:nvSpPr>
        <p:spPr>
          <a:xfrm>
            <a:off x="693020" y="3516872"/>
            <a:ext cx="8153400" cy="67197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9600"/>
                </a:solidFill>
                <a:latin typeface="SAS Monospace"/>
              </a:rPr>
              <a:t>WARNING: Data set WORK.TEST was not replaced because this step was stopped.</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17550" y="4750918"/>
            <a:ext cx="503174" cy="503174"/>
          </a:xfrm>
          <a:prstGeom prst="rect">
            <a:avLst/>
          </a:prstGeom>
        </p:spPr>
      </p:pic>
    </p:spTree>
    <p:extLst>
      <p:ext uri="{BB962C8B-B14F-4D97-AF65-F5344CB8AC3E}">
        <p14:creationId xmlns:p14="http://schemas.microsoft.com/office/powerpoint/2010/main" val="1765602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r>
              <a:rPr lang="en-US" dirty="0" smtClean="0">
                <a:solidFill>
                  <a:srgbClr val="0070C0"/>
                </a:solidFill>
              </a:rPr>
              <a:t>Diagnosing and Correcting Syntax Errors</a:t>
            </a:r>
          </a:p>
        </p:txBody>
      </p:sp>
      <p:pic>
        <p:nvPicPr>
          <p:cNvPr id="8195" name="Picture 3" descr="C:\Users\kaperk\Desktop\CDS_slides\PNG\dem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how to diagnose and correct syntax errors and resubmit and save the corrected program.</a:t>
            </a:r>
          </a:p>
        </p:txBody>
      </p:sp>
      <p:pic>
        <p:nvPicPr>
          <p:cNvPr id="8197"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descr="IconDemoEye"/>
          <p:cNvSpPr txBox="1">
            <a:spLocks noChangeArrowheads="1"/>
          </p:cNvSpPr>
          <p:nvPr/>
        </p:nvSpPr>
        <p:spPr bwMode="auto">
          <a:xfrm>
            <a:off x="7938955" y="6096000"/>
            <a:ext cx="998670" cy="42575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p102d04</a:t>
            </a:r>
            <a:endParaRPr lang="en-US" sz="1600" b="1" dirty="0"/>
          </a:p>
        </p:txBody>
      </p:sp>
    </p:spTree>
    <p:custDataLst>
      <p:tags r:id="rId1"/>
    </p:custDataLst>
    <p:extLst>
      <p:ext uri="{BB962C8B-B14F-4D97-AF65-F5344CB8AC3E}">
        <p14:creationId xmlns:p14="http://schemas.microsoft.com/office/powerpoint/2010/main" val="1763385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2.07 Quiz</a:t>
            </a:r>
            <a:endParaRPr lang="en-US" dirty="0" smtClean="0"/>
          </a:p>
        </p:txBody>
      </p:sp>
      <p:sp>
        <p:nvSpPr>
          <p:cNvPr id="2051" name="Rectangle 5"/>
          <p:cNvSpPr>
            <a:spLocks noGrp="1" noChangeArrowheads="1"/>
          </p:cNvSpPr>
          <p:nvPr>
            <p:ph idx="1"/>
          </p:nvPr>
        </p:nvSpPr>
        <p:spPr/>
        <p:txBody>
          <a:bodyPr/>
          <a:lstStyle/>
          <a:p>
            <a:pPr marL="0" indent="0"/>
            <a:r>
              <a:rPr lang="en-US" dirty="0" smtClean="0"/>
              <a:t>What is the syntax error in this program?</a:t>
            </a:r>
          </a:p>
        </p:txBody>
      </p:sp>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p102d05</a:t>
            </a:r>
            <a:endParaRPr lang="en-US" sz="1600" b="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83" y="1546711"/>
            <a:ext cx="4560888" cy="409687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2.07 Quiz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What is the syntax error in this program?</a:t>
            </a:r>
          </a:p>
          <a:p>
            <a:pPr marL="0" indent="0"/>
            <a:endParaRPr lang="en-US" dirty="0"/>
          </a:p>
          <a:p>
            <a:pPr marL="0" indent="0"/>
            <a:endParaRPr lang="en-US" dirty="0" smtClean="0"/>
          </a:p>
          <a:p>
            <a:pPr marL="0" indent="0"/>
            <a:endParaRPr lang="en-US" dirty="0"/>
          </a:p>
          <a:p>
            <a:pPr marL="0" indent="0"/>
            <a:endParaRPr lang="en-US" dirty="0" smtClean="0"/>
          </a:p>
          <a:p>
            <a:pPr marL="0" indent="0"/>
            <a:endParaRPr lang="en-US" dirty="0"/>
          </a:p>
          <a:p>
            <a:pPr marL="0" indent="0"/>
            <a:endParaRPr lang="en-US" dirty="0" smtClean="0"/>
          </a:p>
          <a:p>
            <a:pPr marL="0" indent="0"/>
            <a:endParaRPr lang="en-US" dirty="0"/>
          </a:p>
          <a:p>
            <a:pPr marL="0" indent="0"/>
            <a:endParaRPr lang="en-US" dirty="0" smtClean="0"/>
          </a:p>
          <a:p>
            <a:pPr marL="0" indent="0"/>
            <a:endParaRPr lang="en-US" dirty="0"/>
          </a:p>
          <a:p>
            <a:pPr marL="0" indent="0"/>
            <a:endParaRPr lang="en-US" dirty="0" smtClean="0"/>
          </a:p>
          <a:p>
            <a:r>
              <a:rPr lang="en-US" b="1" dirty="0" smtClean="0"/>
              <a:t>The</a:t>
            </a:r>
            <a:r>
              <a:rPr lang="en-US" b="1" baseline="0" dirty="0" smtClean="0"/>
              <a:t> program contains unbalanced quotation marks in the DLM= option in the INFILE statement.</a:t>
            </a:r>
            <a:endParaRPr lang="en-US" b="1" dirty="0" smtClean="0"/>
          </a:p>
          <a:p>
            <a:pPr marL="0" indent="0"/>
            <a:endParaRPr lang="en-US" dirty="0" smtClean="0"/>
          </a:p>
        </p:txBody>
      </p:sp>
      <p:sp>
        <p:nvSpPr>
          <p:cNvPr id="2"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p102d05</a:t>
            </a:r>
            <a:endParaRPr lang="en-US" sz="1600" b="1"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83" y="1546711"/>
            <a:ext cx="4560888" cy="409687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047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381073"/>
            <a:ext cx="6193274" cy="968480"/>
          </a:xfrm>
        </p:spPr>
        <p:txBody>
          <a:bodyPr/>
          <a:lstStyle/>
          <a:p>
            <a:r>
              <a:rPr lang="en-US" dirty="0" smtClean="0"/>
              <a:t>Correcting </a:t>
            </a:r>
            <a:r>
              <a:rPr lang="en-US" dirty="0"/>
              <a:t>Unbalanced Quotation </a:t>
            </a:r>
            <a:r>
              <a:rPr lang="en-US" dirty="0" smtClean="0"/>
              <a:t>Marks</a:t>
            </a:r>
            <a:endParaRPr lang="en-US" sz="2800" dirty="0" smtClean="0">
              <a:latin typeface="Arial" pitchFamily="34" charset="0"/>
            </a:endParaRPr>
          </a:p>
        </p:txBody>
      </p:sp>
      <p:pic>
        <p:nvPicPr>
          <p:cNvPr id="8195" name="Picture 3" descr="C:\Users\kaperk\Desktop\CDS_slides\PNG\dem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2" y="2919413"/>
            <a:ext cx="6002337"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the behavior of SAS and Enterprise Guide when a program contains unbalanced quotation marks.</a:t>
            </a:r>
          </a:p>
        </p:txBody>
      </p:sp>
      <p:pic>
        <p:nvPicPr>
          <p:cNvPr id="8197"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descr="IconDemoEye"/>
          <p:cNvSpPr txBox="1">
            <a:spLocks noChangeArrowheads="1"/>
          </p:cNvSpPr>
          <p:nvPr/>
        </p:nvSpPr>
        <p:spPr bwMode="auto">
          <a:xfrm>
            <a:off x="7938955" y="6096000"/>
            <a:ext cx="998670" cy="42575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p102d05</a:t>
            </a:r>
            <a:endParaRPr lang="en-US" sz="1600" b="1" dirty="0"/>
          </a:p>
        </p:txBody>
      </p:sp>
    </p:spTree>
    <p:custDataLst>
      <p:tags r:id="rId1"/>
    </p:custDataLst>
    <p:extLst>
      <p:ext uri="{BB962C8B-B14F-4D97-AF65-F5344CB8AC3E}">
        <p14:creationId xmlns:p14="http://schemas.microsoft.com/office/powerpoint/2010/main" val="879831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SAS Program Steps</a:t>
            </a:r>
          </a:p>
        </p:txBody>
      </p:sp>
      <p:sp>
        <p:nvSpPr>
          <p:cNvPr id="16387" name="Rectangle 3"/>
          <p:cNvSpPr>
            <a:spLocks noGrp="1" noChangeArrowheads="1"/>
          </p:cNvSpPr>
          <p:nvPr>
            <p:ph idx="1"/>
          </p:nvPr>
        </p:nvSpPr>
        <p:spPr>
          <a:xfrm>
            <a:off x="685800" y="1071564"/>
            <a:ext cx="7848600" cy="4817608"/>
          </a:xfrm>
        </p:spPr>
        <p:txBody>
          <a:bodyPr/>
          <a:lstStyle/>
          <a:p>
            <a:r>
              <a:rPr lang="en-US" dirty="0" smtClean="0"/>
              <a:t>A </a:t>
            </a:r>
            <a:r>
              <a:rPr lang="en-US" i="1" dirty="0" smtClean="0"/>
              <a:t>step</a:t>
            </a:r>
            <a:r>
              <a:rPr lang="en-US" dirty="0" smtClean="0"/>
              <a:t> is a sequence of SAS statements. This program has a DATA step and a PROC step.</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11" name="Slide Number Placeholder 3"/>
          <p:cNvSpPr>
            <a:spLocks noGrp="1"/>
          </p:cNvSpPr>
          <p:nvPr>
            <p:ph type="sldNum" sz="quarter" idx="10"/>
          </p:nvPr>
        </p:nvSpPr>
        <p:spPr/>
        <p:txBody>
          <a:bodyPr/>
          <a:lstStyle/>
          <a:p>
            <a:pPr>
              <a:defRPr/>
            </a:pPr>
            <a:fld id="{0839C325-C1CB-4CE1-97E2-DD1FAD9D1F2D}" type="slidenum">
              <a:rPr lang="en-US"/>
              <a:pPr>
                <a:defRPr/>
              </a:pPr>
              <a:t>5</a:t>
            </a:fld>
            <a:endParaRPr lang="en-US" b="0" dirty="0">
              <a:latin typeface="Times New Roman" pitchFamily="18" charset="0"/>
            </a:endParaRP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Rectangle 4"/>
          <p:cNvSpPr>
            <a:spLocks noChangeArrowheads="1"/>
          </p:cNvSpPr>
          <p:nvPr/>
        </p:nvSpPr>
        <p:spPr bwMode="auto">
          <a:xfrm>
            <a:off x="717550" y="2034539"/>
            <a:ext cx="6436285" cy="1933863"/>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work.newemps</a:t>
            </a:r>
            <a:r>
              <a:rPr lang="en-US" sz="2000" b="1" dirty="0">
                <a:solidFill>
                  <a:srgbClr val="000000"/>
                </a:solidFill>
                <a:latin typeface="Courier New" pitchFamily="49" charset="0"/>
              </a:rPr>
              <a:t>;</a:t>
            </a:r>
          </a:p>
          <a:p>
            <a:pPr algn="l">
              <a:lnSpc>
                <a:spcPct val="85000"/>
              </a:lnSpc>
            </a:pPr>
            <a:r>
              <a:rPr lang="en-US" sz="2000" b="1" dirty="0" smtClean="0">
                <a:solidFill>
                  <a:srgbClr val="000000"/>
                </a:solidFill>
                <a:latin typeface="Courier New" pitchFamily="49" charset="0"/>
              </a:rPr>
              <a:t>   infile</a:t>
            </a:r>
            <a:r>
              <a:rPr lang="en-US" sz="2000" b="1" dirty="0" smtClean="0">
                <a:latin typeface="Courier New" pitchFamily="49" charset="0"/>
              </a:rPr>
              <a:t> "&amp;path\newemps.csv" dlm=',';</a:t>
            </a:r>
          </a:p>
          <a:p>
            <a:pPr algn="l">
              <a:lnSpc>
                <a:spcPct val="85000"/>
              </a:lnSpc>
            </a:pPr>
            <a:r>
              <a:rPr lang="en-US" sz="2000" b="1" dirty="0" smtClean="0">
                <a:latin typeface="Courier New" pitchFamily="49" charset="0"/>
              </a:rPr>
              <a:t>   </a:t>
            </a:r>
            <a:r>
              <a:rPr lang="en-US" sz="2000" b="1" dirty="0">
                <a:latin typeface="Courier New" pitchFamily="49" charset="0"/>
              </a:rPr>
              <a:t>input </a:t>
            </a:r>
            <a:r>
              <a:rPr lang="en-US" sz="2000" b="1" dirty="0" smtClean="0">
                <a:latin typeface="Courier New" pitchFamily="49" charset="0"/>
              </a:rPr>
              <a:t>First </a:t>
            </a:r>
            <a:r>
              <a:rPr lang="en-US" sz="2000" b="1" dirty="0">
                <a:latin typeface="Courier New" pitchFamily="49" charset="0"/>
              </a:rPr>
              <a:t>$ </a:t>
            </a:r>
            <a:r>
              <a:rPr lang="en-US" sz="2000" b="1" dirty="0" smtClean="0">
                <a:latin typeface="Courier New" pitchFamily="49" charset="0"/>
              </a:rPr>
              <a:t>Last </a:t>
            </a:r>
            <a:r>
              <a:rPr lang="en-US" sz="2000" b="1" dirty="0">
                <a:latin typeface="Courier New" pitchFamily="49" charset="0"/>
              </a:rPr>
              <a:t>$ </a:t>
            </a:r>
            <a:r>
              <a:rPr lang="en-US" sz="2000" b="1" dirty="0" smtClean="0">
                <a:latin typeface="Courier New" pitchFamily="49" charset="0"/>
              </a:rPr>
              <a:t>Title </a:t>
            </a:r>
            <a:r>
              <a:rPr lang="en-US" sz="2000" b="1" dirty="0">
                <a:latin typeface="Courier New" pitchFamily="49" charset="0"/>
              </a:rPr>
              <a:t>$ Salary;</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print </a:t>
            </a:r>
            <a:r>
              <a:rPr lang="en-US" sz="2000" b="1" dirty="0" smtClean="0">
                <a:latin typeface="Courier New" pitchFamily="49" charset="0"/>
              </a:rPr>
              <a:t>data=work.newemps</a:t>
            </a:r>
            <a:r>
              <a:rPr lang="en-US" sz="2000" b="1" dirty="0">
                <a:latin typeface="Courier New" pitchFamily="49" charset="0"/>
              </a:rPr>
              <a:t>;</a:t>
            </a:r>
          </a:p>
          <a:p>
            <a:pPr algn="l">
              <a:lnSpc>
                <a:spcPct val="85000"/>
              </a:lnSpc>
            </a:pPr>
            <a:r>
              <a:rPr lang="en-US" sz="2000" b="1" dirty="0">
                <a:latin typeface="Courier New" pitchFamily="49" charset="0"/>
              </a:rPr>
              <a:t>run</a:t>
            </a:r>
            <a:r>
              <a:rPr lang="en-US" sz="2000" b="1" dirty="0" smtClean="0">
                <a:latin typeface="Courier New" pitchFamily="49" charset="0"/>
              </a:rPr>
              <a:t>;</a:t>
            </a:r>
            <a:endParaRPr lang="en-US" sz="2000" b="1" dirty="0">
              <a:latin typeface="Courier New" pitchFamily="49" charset="0"/>
            </a:endParaRPr>
          </a:p>
        </p:txBody>
      </p:sp>
    </p:spTree>
    <p:extLst>
      <p:ext uri="{BB962C8B-B14F-4D97-AF65-F5344CB8AC3E}">
        <p14:creationId xmlns:p14="http://schemas.microsoft.com/office/powerpoint/2010/main" val="32449242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a:defRPr/>
            </a:pPr>
            <a:r>
              <a:rPr lang="en-US" dirty="0" smtClean="0"/>
              <a:t>How many step boundaries does this program contain?</a:t>
            </a:r>
          </a:p>
          <a:p>
            <a:pPr marL="0" indent="0">
              <a:defRPr/>
            </a:pPr>
            <a:endParaRPr lang="en-US" sz="800" b="1" dirty="0" smtClean="0"/>
          </a:p>
          <a:p>
            <a:pPr marL="571500" lvl="1" indent="-454025">
              <a:buClr>
                <a:schemeClr val="tx1"/>
              </a:buClr>
              <a:buSzTx/>
              <a:buFont typeface="Wingdings" pitchFamily="2" charset="2"/>
              <a:buAutoNum type="alphaLcPeriod"/>
              <a:defRPr/>
            </a:pPr>
            <a:r>
              <a:rPr lang="en-US" dirty="0" smtClean="0"/>
              <a:t>four</a:t>
            </a:r>
          </a:p>
          <a:p>
            <a:pPr marL="571500" lvl="1" indent="-454025">
              <a:buClr>
                <a:schemeClr val="tx1"/>
              </a:buClr>
              <a:buSzTx/>
              <a:buFont typeface="Wingdings" pitchFamily="2" charset="2"/>
              <a:buAutoNum type="alphaLcPeriod"/>
              <a:defRPr/>
            </a:pPr>
            <a:r>
              <a:rPr lang="en-US" dirty="0" smtClean="0"/>
              <a:t>five</a:t>
            </a:r>
          </a:p>
          <a:p>
            <a:pPr marL="571500" lvl="1" indent="-454025">
              <a:buClr>
                <a:schemeClr val="tx1"/>
              </a:buClr>
              <a:buSzTx/>
              <a:buFont typeface="Wingdings" pitchFamily="2" charset="2"/>
              <a:buAutoNum type="alphaLcPeriod"/>
              <a:defRPr/>
            </a:pPr>
            <a:r>
              <a:rPr lang="en-US" dirty="0" smtClean="0"/>
              <a:t>six</a:t>
            </a:r>
          </a:p>
          <a:p>
            <a:pPr marL="571500" lvl="1" indent="-454025">
              <a:buClr>
                <a:schemeClr val="tx1"/>
              </a:buClr>
              <a:buSzTx/>
              <a:buFont typeface="Wingdings" pitchFamily="2" charset="2"/>
              <a:buAutoNum type="alphaLcPeriod"/>
              <a:defRPr/>
            </a:pPr>
            <a:r>
              <a:rPr lang="en-US" dirty="0" smtClean="0"/>
              <a:t>seven</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AutoShape 27"/>
          <p:cNvSpPr>
            <a:spLocks noChangeArrowheads="1"/>
          </p:cNvSpPr>
          <p:nvPr/>
        </p:nvSpPr>
        <p:spPr bwMode="auto">
          <a:xfrm>
            <a:off x="2202080" y="1393372"/>
            <a:ext cx="6798206" cy="5312228"/>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a:lnSpc>
                <a:spcPct val="85000"/>
              </a:lnSpc>
            </a:pPr>
            <a:endParaRPr lang="en-US" b="1" dirty="0">
              <a:solidFill>
                <a:srgbClr val="000000"/>
              </a:solidFill>
              <a:latin typeface="Courier New"/>
              <a:cs typeface="Courier New" pitchFamily="49" charset="0"/>
            </a:endParaRPr>
          </a:p>
          <a:p>
            <a:pPr defTabSz="876976">
              <a:lnSpc>
                <a:spcPct val="85000"/>
              </a:lnSpc>
            </a:pPr>
            <a:r>
              <a:rPr lang="en-US" b="1" dirty="0">
                <a:solidFill>
                  <a:srgbClr val="000000"/>
                </a:solidFill>
                <a:latin typeface="Courier New"/>
                <a:cs typeface="Courier New" pitchFamily="49" charset="0"/>
              </a:rPr>
              <a:t>data work.staff; </a:t>
            </a:r>
          </a:p>
          <a:p>
            <a:pPr defTabSz="876976">
              <a:lnSpc>
                <a:spcPct val="85000"/>
              </a:lnSpc>
            </a:pPr>
            <a:r>
              <a:rPr lang="en-US" b="1" dirty="0">
                <a:solidFill>
                  <a:srgbClr val="000000"/>
                </a:solidFill>
                <a:latin typeface="Courier New"/>
                <a:cs typeface="Courier New" pitchFamily="49" charset="0"/>
              </a:rPr>
              <a:t>   length First_Name $ 12</a:t>
            </a:r>
          </a:p>
          <a:p>
            <a:pPr defTabSz="876976">
              <a:lnSpc>
                <a:spcPct val="85000"/>
              </a:lnSpc>
            </a:pPr>
            <a:r>
              <a:rPr lang="en-US" b="1" dirty="0">
                <a:solidFill>
                  <a:srgbClr val="000000"/>
                </a:solidFill>
                <a:latin typeface="Courier New"/>
                <a:cs typeface="Courier New" pitchFamily="49" charset="0"/>
              </a:rPr>
              <a:t>          Last_Name $ 18 </a:t>
            </a:r>
            <a:endParaRPr lang="en-US" b="1" dirty="0" smtClean="0">
              <a:solidFill>
                <a:srgbClr val="000000"/>
              </a:solidFill>
              <a:latin typeface="Courier New"/>
              <a:cs typeface="Courier New" pitchFamily="49" charset="0"/>
            </a:endParaRPr>
          </a:p>
          <a:p>
            <a:pPr defTabSz="876976">
              <a:lnSpc>
                <a:spcPct val="85000"/>
              </a:lnSpc>
            </a:pPr>
            <a:r>
              <a:rPr lang="en-US" b="1" dirty="0">
                <a:solidFill>
                  <a:srgbClr val="000000"/>
                </a:solidFill>
                <a:latin typeface="Courier New"/>
                <a:cs typeface="Courier New" pitchFamily="49" charset="0"/>
              </a:rPr>
              <a:t> </a:t>
            </a:r>
            <a:r>
              <a:rPr lang="en-US" b="1" dirty="0" smtClean="0">
                <a:solidFill>
                  <a:srgbClr val="000000"/>
                </a:solidFill>
                <a:latin typeface="Courier New"/>
                <a:cs typeface="Courier New" pitchFamily="49" charset="0"/>
              </a:rPr>
              <a:t>         Job_Title </a:t>
            </a:r>
            <a:r>
              <a:rPr lang="en-US" b="1" dirty="0">
                <a:solidFill>
                  <a:srgbClr val="000000"/>
                </a:solidFill>
                <a:latin typeface="Courier New"/>
                <a:cs typeface="Courier New" pitchFamily="49" charset="0"/>
              </a:rPr>
              <a:t>$ 25;</a:t>
            </a:r>
          </a:p>
          <a:p>
            <a:pPr defTabSz="876976">
              <a:lnSpc>
                <a:spcPct val="85000"/>
              </a:lnSpc>
            </a:pPr>
            <a:r>
              <a:rPr lang="en-US" b="1" dirty="0">
                <a:solidFill>
                  <a:srgbClr val="000000"/>
                </a:solidFill>
                <a:latin typeface="Courier New"/>
                <a:cs typeface="Courier New" pitchFamily="49" charset="0"/>
              </a:rPr>
              <a:t>   infile</a:t>
            </a:r>
            <a:r>
              <a:rPr lang="en-US" b="1" dirty="0">
                <a:latin typeface="Courier New"/>
                <a:cs typeface="Courier New" pitchFamily="49" charset="0"/>
              </a:rPr>
              <a:t> </a:t>
            </a:r>
            <a:r>
              <a:rPr lang="en-US" b="1" dirty="0" smtClean="0">
                <a:latin typeface="Courier New"/>
                <a:cs typeface="Courier New" pitchFamily="49" charset="0"/>
              </a:rPr>
              <a:t>"&amp;path\newemployees.csv"</a:t>
            </a:r>
          </a:p>
          <a:p>
            <a:pPr defTabSz="876976">
              <a:lnSpc>
                <a:spcPct val="85000"/>
              </a:lnSpc>
            </a:pPr>
            <a:r>
              <a:rPr lang="en-US" b="1" dirty="0">
                <a:latin typeface="Courier New"/>
                <a:cs typeface="Courier New" pitchFamily="49" charset="0"/>
              </a:rPr>
              <a:t> </a:t>
            </a:r>
            <a:r>
              <a:rPr lang="en-US" b="1" dirty="0" smtClean="0">
                <a:latin typeface="Courier New"/>
                <a:cs typeface="Courier New" pitchFamily="49" charset="0"/>
              </a:rPr>
              <a:t>          dlm</a:t>
            </a:r>
            <a:r>
              <a:rPr lang="en-US" b="1" dirty="0">
                <a:latin typeface="Courier New"/>
                <a:cs typeface="Courier New" pitchFamily="49" charset="0"/>
              </a:rPr>
              <a:t>=',';</a:t>
            </a:r>
          </a:p>
          <a:p>
            <a:pPr defTabSz="876976">
              <a:lnSpc>
                <a:spcPct val="85000"/>
              </a:lnSpc>
            </a:pPr>
            <a:r>
              <a:rPr lang="en-US" b="1" dirty="0">
                <a:latin typeface="Courier New"/>
                <a:cs typeface="Courier New" pitchFamily="49" charset="0"/>
              </a:rPr>
              <a:t>   input First_Name $ Last_Name$</a:t>
            </a:r>
          </a:p>
          <a:p>
            <a:pPr defTabSz="876976">
              <a:lnSpc>
                <a:spcPct val="85000"/>
              </a:lnSpc>
            </a:pPr>
            <a:r>
              <a:rPr lang="en-US" b="1" dirty="0">
                <a:latin typeface="Courier New"/>
                <a:cs typeface="Courier New" pitchFamily="49" charset="0"/>
              </a:rPr>
              <a:t>         Job_Title $ Salary;</a:t>
            </a:r>
          </a:p>
          <a:p>
            <a:pPr defTabSz="876976">
              <a:lnSpc>
                <a:spcPct val="85000"/>
              </a:lnSpc>
            </a:pPr>
            <a:r>
              <a:rPr lang="en-US" b="1" dirty="0">
                <a:latin typeface="Courier New"/>
                <a:cs typeface="Courier New" pitchFamily="49" charset="0"/>
              </a:rPr>
              <a:t>run;</a:t>
            </a:r>
          </a:p>
          <a:p>
            <a:pPr defTabSz="876976">
              <a:lnSpc>
                <a:spcPct val="85000"/>
              </a:lnSpc>
            </a:pPr>
            <a:endParaRPr lang="en-US" b="1" dirty="0">
              <a:latin typeface="Courier New"/>
              <a:cs typeface="Courier New" pitchFamily="49" charset="0"/>
            </a:endParaRPr>
          </a:p>
          <a:p>
            <a:pPr defTabSz="876976">
              <a:lnSpc>
                <a:spcPct val="85000"/>
              </a:lnSpc>
            </a:pPr>
            <a:r>
              <a:rPr lang="en-US" b="1" dirty="0" smtClean="0">
                <a:latin typeface="Courier New"/>
                <a:cs typeface="Courier New" pitchFamily="49" charset="0"/>
              </a:rPr>
              <a:t>proc </a:t>
            </a:r>
            <a:r>
              <a:rPr lang="en-US" b="1" dirty="0">
                <a:latin typeface="Courier New"/>
                <a:cs typeface="Courier New" pitchFamily="49" charset="0"/>
              </a:rPr>
              <a:t>print data=work.staff;</a:t>
            </a:r>
          </a:p>
          <a:p>
            <a:pPr defTabSz="876976">
              <a:lnSpc>
                <a:spcPct val="85000"/>
              </a:lnSpc>
            </a:pPr>
            <a:r>
              <a:rPr lang="en-US" b="1" dirty="0">
                <a:latin typeface="Courier New"/>
                <a:cs typeface="Courier New" pitchFamily="49" charset="0"/>
              </a:rPr>
              <a:t>run;</a:t>
            </a:r>
          </a:p>
          <a:p>
            <a:pPr defTabSz="876976">
              <a:lnSpc>
                <a:spcPct val="85000"/>
              </a:lnSpc>
            </a:pPr>
            <a:endParaRPr lang="en-US" b="1" dirty="0">
              <a:latin typeface="Courier New"/>
              <a:cs typeface="Courier New" pitchFamily="49" charset="0"/>
            </a:endParaRPr>
          </a:p>
          <a:p>
            <a:pPr defTabSz="876976">
              <a:lnSpc>
                <a:spcPct val="85000"/>
              </a:lnSpc>
            </a:pPr>
            <a:r>
              <a:rPr lang="en-US" b="1" dirty="0">
                <a:latin typeface="Courier New"/>
                <a:cs typeface="Courier New" pitchFamily="49" charset="0"/>
              </a:rPr>
              <a:t>proc means data=work.staff;</a:t>
            </a:r>
          </a:p>
          <a:p>
            <a:pPr defTabSz="876976">
              <a:lnSpc>
                <a:spcPct val="85000"/>
              </a:lnSpc>
            </a:pPr>
            <a:r>
              <a:rPr lang="en-US" b="1" dirty="0" smtClean="0">
                <a:latin typeface="Courier New"/>
                <a:cs typeface="Courier New" pitchFamily="49" charset="0"/>
              </a:rPr>
              <a:t>   </a:t>
            </a:r>
            <a:r>
              <a:rPr lang="en-US" b="1" dirty="0" smtClean="0">
                <a:solidFill>
                  <a:srgbClr val="000000"/>
                </a:solidFill>
                <a:latin typeface="Courier New"/>
                <a:cs typeface="Courier New" pitchFamily="49" charset="0"/>
              </a:rPr>
              <a:t>var</a:t>
            </a:r>
            <a:r>
              <a:rPr lang="en-US" b="1" dirty="0" smtClean="0">
                <a:latin typeface="Courier New"/>
                <a:cs typeface="Courier New" pitchFamily="49" charset="0"/>
              </a:rPr>
              <a:t> </a:t>
            </a:r>
            <a:r>
              <a:rPr lang="en-US" b="1" dirty="0">
                <a:latin typeface="Courier New"/>
                <a:cs typeface="Courier New" pitchFamily="49" charset="0"/>
              </a:rPr>
              <a:t>Salary;</a:t>
            </a:r>
          </a:p>
          <a:p>
            <a:pPr defTabSz="876976">
              <a:lnSpc>
                <a:spcPct val="85000"/>
              </a:lnSpc>
            </a:pPr>
            <a:r>
              <a:rPr lang="en-US" b="1" dirty="0">
                <a:latin typeface="Courier New"/>
                <a:cs typeface="Courier New" pitchFamily="49" charset="0"/>
              </a:rPr>
              <a:t>run;</a:t>
            </a:r>
          </a:p>
          <a:p>
            <a:pPr defTabSz="876976">
              <a:lnSpc>
                <a:spcPct val="85000"/>
              </a:lnSpc>
            </a:pPr>
            <a:endParaRPr lang="en-US" b="1" dirty="0">
              <a:latin typeface="Courier New"/>
              <a:cs typeface="Courier New" pitchFamily="49"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a:defRPr/>
            </a:pPr>
            <a:r>
              <a:rPr lang="en-US" dirty="0" smtClean="0"/>
              <a:t>How many step boundaries does this program contain?</a:t>
            </a:r>
          </a:p>
          <a:p>
            <a:pPr marL="0" indent="0">
              <a:defRPr/>
            </a:pPr>
            <a:endParaRPr lang="en-US" sz="800" b="1" dirty="0" smtClean="0"/>
          </a:p>
          <a:p>
            <a:pPr marL="571500" lvl="1" indent="-454025">
              <a:buClr>
                <a:schemeClr val="tx1"/>
              </a:buClr>
              <a:buSzTx/>
              <a:buFont typeface="Wingdings" pitchFamily="2" charset="2"/>
              <a:buAutoNum type="alphaLcPeriod"/>
              <a:defRPr/>
            </a:pPr>
            <a:r>
              <a:rPr lang="en-US" dirty="0"/>
              <a:t>four</a:t>
            </a:r>
          </a:p>
          <a:p>
            <a:pPr marL="571500" lvl="1" indent="-454025">
              <a:buClr>
                <a:schemeClr val="tx1"/>
              </a:buClr>
              <a:buSzTx/>
              <a:buFont typeface="Wingdings" pitchFamily="2" charset="2"/>
              <a:buAutoNum type="alphaLcPeriod"/>
              <a:defRPr/>
            </a:pPr>
            <a:r>
              <a:rPr lang="en-US" dirty="0"/>
              <a:t>five</a:t>
            </a:r>
          </a:p>
          <a:p>
            <a:pPr marL="571500" lvl="1" indent="-454025">
              <a:buClr>
                <a:schemeClr val="tx1"/>
              </a:buClr>
              <a:buSzTx/>
              <a:buFont typeface="Wingdings" pitchFamily="2" charset="2"/>
              <a:buAutoNum type="alphaLcPeriod"/>
              <a:defRPr/>
            </a:pPr>
            <a:r>
              <a:rPr lang="en-US" dirty="0"/>
              <a:t>six</a:t>
            </a:r>
          </a:p>
          <a:p>
            <a:pPr marL="571500" lvl="1" indent="-454025">
              <a:buClr>
                <a:schemeClr val="tx1"/>
              </a:buClr>
              <a:buSzTx/>
              <a:buFont typeface="Wingdings" pitchFamily="2" charset="2"/>
              <a:buAutoNum type="alphaLcPeriod"/>
              <a:defRPr/>
            </a:pPr>
            <a:r>
              <a:rPr lang="en-US" dirty="0"/>
              <a:t>seven</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4" name="TextBox 3"/>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AutoShape 27"/>
          <p:cNvSpPr>
            <a:spLocks noChangeArrowheads="1"/>
          </p:cNvSpPr>
          <p:nvPr/>
        </p:nvSpPr>
        <p:spPr bwMode="auto">
          <a:xfrm>
            <a:off x="2201992" y="1393372"/>
            <a:ext cx="6803136" cy="5312228"/>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a:lnSpc>
                <a:spcPct val="85000"/>
              </a:lnSpc>
            </a:pPr>
            <a:endParaRPr lang="en-US" b="1" dirty="0">
              <a:solidFill>
                <a:srgbClr val="000000"/>
              </a:solidFill>
              <a:latin typeface="Courier New"/>
              <a:cs typeface="Courier New" pitchFamily="49" charset="0"/>
            </a:endParaRPr>
          </a:p>
          <a:p>
            <a:pPr defTabSz="876976">
              <a:lnSpc>
                <a:spcPct val="85000"/>
              </a:lnSpc>
            </a:pPr>
            <a:r>
              <a:rPr lang="en-US" b="1" dirty="0">
                <a:solidFill>
                  <a:srgbClr val="000000"/>
                </a:solidFill>
                <a:latin typeface="Courier New"/>
                <a:cs typeface="Courier New" pitchFamily="49" charset="0"/>
              </a:rPr>
              <a:t>data work.staff; </a:t>
            </a:r>
          </a:p>
          <a:p>
            <a:pPr defTabSz="876976">
              <a:lnSpc>
                <a:spcPct val="85000"/>
              </a:lnSpc>
            </a:pPr>
            <a:r>
              <a:rPr lang="en-US" b="1" dirty="0">
                <a:solidFill>
                  <a:srgbClr val="000000"/>
                </a:solidFill>
                <a:latin typeface="Courier New"/>
                <a:cs typeface="Courier New" pitchFamily="49" charset="0"/>
              </a:rPr>
              <a:t>   length First_Name $ 12</a:t>
            </a:r>
          </a:p>
          <a:p>
            <a:pPr defTabSz="876976">
              <a:lnSpc>
                <a:spcPct val="85000"/>
              </a:lnSpc>
            </a:pPr>
            <a:r>
              <a:rPr lang="en-US" b="1" dirty="0">
                <a:solidFill>
                  <a:srgbClr val="000000"/>
                </a:solidFill>
                <a:latin typeface="Courier New"/>
                <a:cs typeface="Courier New" pitchFamily="49" charset="0"/>
              </a:rPr>
              <a:t>          Last_Name $ 18 </a:t>
            </a:r>
            <a:endParaRPr lang="en-US" b="1" dirty="0" smtClean="0">
              <a:solidFill>
                <a:srgbClr val="000000"/>
              </a:solidFill>
              <a:latin typeface="Courier New"/>
              <a:cs typeface="Courier New" pitchFamily="49" charset="0"/>
            </a:endParaRPr>
          </a:p>
          <a:p>
            <a:pPr defTabSz="876976">
              <a:lnSpc>
                <a:spcPct val="85000"/>
              </a:lnSpc>
            </a:pPr>
            <a:r>
              <a:rPr lang="en-US" b="1" dirty="0">
                <a:solidFill>
                  <a:srgbClr val="000000"/>
                </a:solidFill>
                <a:latin typeface="Courier New"/>
                <a:cs typeface="Courier New" pitchFamily="49" charset="0"/>
              </a:rPr>
              <a:t> </a:t>
            </a:r>
            <a:r>
              <a:rPr lang="en-US" b="1" dirty="0" smtClean="0">
                <a:solidFill>
                  <a:srgbClr val="000000"/>
                </a:solidFill>
                <a:latin typeface="Courier New"/>
                <a:cs typeface="Courier New" pitchFamily="49" charset="0"/>
              </a:rPr>
              <a:t>         Job_Title </a:t>
            </a:r>
            <a:r>
              <a:rPr lang="en-US" b="1" dirty="0">
                <a:solidFill>
                  <a:srgbClr val="000000"/>
                </a:solidFill>
                <a:latin typeface="Courier New"/>
                <a:cs typeface="Courier New" pitchFamily="49" charset="0"/>
              </a:rPr>
              <a:t>$ 25;</a:t>
            </a:r>
          </a:p>
          <a:p>
            <a:pPr defTabSz="876976">
              <a:lnSpc>
                <a:spcPct val="85000"/>
              </a:lnSpc>
            </a:pPr>
            <a:r>
              <a:rPr lang="en-US" b="1" dirty="0">
                <a:solidFill>
                  <a:srgbClr val="000000"/>
                </a:solidFill>
                <a:latin typeface="Courier New"/>
                <a:cs typeface="Courier New" pitchFamily="49" charset="0"/>
              </a:rPr>
              <a:t>   infile</a:t>
            </a:r>
            <a:r>
              <a:rPr lang="en-US" b="1" dirty="0">
                <a:latin typeface="Courier New"/>
                <a:cs typeface="Courier New" pitchFamily="49" charset="0"/>
              </a:rPr>
              <a:t> </a:t>
            </a:r>
            <a:r>
              <a:rPr lang="en-US" b="1" dirty="0" smtClean="0">
                <a:latin typeface="Courier New"/>
                <a:cs typeface="Courier New" pitchFamily="49" charset="0"/>
              </a:rPr>
              <a:t>"&amp;path\newemployees.csv"</a:t>
            </a:r>
          </a:p>
          <a:p>
            <a:pPr defTabSz="876976">
              <a:lnSpc>
                <a:spcPct val="85000"/>
              </a:lnSpc>
            </a:pPr>
            <a:r>
              <a:rPr lang="en-US" b="1" dirty="0">
                <a:latin typeface="Courier New"/>
                <a:cs typeface="Courier New" pitchFamily="49" charset="0"/>
              </a:rPr>
              <a:t> </a:t>
            </a:r>
            <a:r>
              <a:rPr lang="en-US" b="1" dirty="0" smtClean="0">
                <a:latin typeface="Courier New"/>
                <a:cs typeface="Courier New" pitchFamily="49" charset="0"/>
              </a:rPr>
              <a:t>          dlm</a:t>
            </a:r>
            <a:r>
              <a:rPr lang="en-US" b="1" dirty="0">
                <a:latin typeface="Courier New"/>
                <a:cs typeface="Courier New" pitchFamily="49" charset="0"/>
              </a:rPr>
              <a:t>=',';</a:t>
            </a:r>
          </a:p>
          <a:p>
            <a:pPr defTabSz="876976">
              <a:lnSpc>
                <a:spcPct val="85000"/>
              </a:lnSpc>
            </a:pPr>
            <a:r>
              <a:rPr lang="en-US" b="1" dirty="0">
                <a:latin typeface="Courier New"/>
                <a:cs typeface="Courier New" pitchFamily="49" charset="0"/>
              </a:rPr>
              <a:t>   input First_Name $ Last_Name$</a:t>
            </a:r>
          </a:p>
          <a:p>
            <a:pPr defTabSz="876976">
              <a:lnSpc>
                <a:spcPct val="85000"/>
              </a:lnSpc>
            </a:pPr>
            <a:r>
              <a:rPr lang="en-US" b="1" dirty="0">
                <a:latin typeface="Courier New"/>
                <a:cs typeface="Courier New" pitchFamily="49" charset="0"/>
              </a:rPr>
              <a:t>         Job_Title $ Salary;</a:t>
            </a:r>
          </a:p>
          <a:p>
            <a:pPr defTabSz="876976">
              <a:lnSpc>
                <a:spcPct val="85000"/>
              </a:lnSpc>
            </a:pPr>
            <a:r>
              <a:rPr lang="en-US" b="1" dirty="0">
                <a:latin typeface="Courier New"/>
                <a:cs typeface="Courier New" pitchFamily="49" charset="0"/>
              </a:rPr>
              <a:t>run;</a:t>
            </a:r>
          </a:p>
          <a:p>
            <a:pPr defTabSz="876976">
              <a:lnSpc>
                <a:spcPct val="85000"/>
              </a:lnSpc>
            </a:pPr>
            <a:endParaRPr lang="en-US" b="1" dirty="0">
              <a:latin typeface="Courier New"/>
              <a:cs typeface="Courier New" pitchFamily="49" charset="0"/>
            </a:endParaRPr>
          </a:p>
          <a:p>
            <a:pPr defTabSz="876976">
              <a:lnSpc>
                <a:spcPct val="85000"/>
              </a:lnSpc>
            </a:pPr>
            <a:r>
              <a:rPr lang="en-US" b="1" dirty="0" smtClean="0">
                <a:latin typeface="Courier New"/>
                <a:cs typeface="Courier New" pitchFamily="49" charset="0"/>
              </a:rPr>
              <a:t>proc </a:t>
            </a:r>
            <a:r>
              <a:rPr lang="en-US" b="1" dirty="0">
                <a:latin typeface="Courier New"/>
                <a:cs typeface="Courier New" pitchFamily="49" charset="0"/>
              </a:rPr>
              <a:t>print data=work.staff;</a:t>
            </a:r>
          </a:p>
          <a:p>
            <a:pPr defTabSz="876976">
              <a:lnSpc>
                <a:spcPct val="85000"/>
              </a:lnSpc>
            </a:pPr>
            <a:r>
              <a:rPr lang="en-US" b="1" dirty="0">
                <a:latin typeface="Courier New"/>
                <a:cs typeface="Courier New" pitchFamily="49" charset="0"/>
              </a:rPr>
              <a:t>run;</a:t>
            </a:r>
          </a:p>
          <a:p>
            <a:pPr defTabSz="876976">
              <a:lnSpc>
                <a:spcPct val="85000"/>
              </a:lnSpc>
            </a:pPr>
            <a:endParaRPr lang="en-US" b="1" dirty="0">
              <a:latin typeface="Courier New"/>
              <a:cs typeface="Courier New" pitchFamily="49" charset="0"/>
            </a:endParaRPr>
          </a:p>
          <a:p>
            <a:pPr defTabSz="876976">
              <a:lnSpc>
                <a:spcPct val="85000"/>
              </a:lnSpc>
            </a:pPr>
            <a:r>
              <a:rPr lang="en-US" b="1" dirty="0">
                <a:latin typeface="Courier New"/>
                <a:cs typeface="Courier New" pitchFamily="49" charset="0"/>
              </a:rPr>
              <a:t>proc means data=work.staff;</a:t>
            </a:r>
          </a:p>
          <a:p>
            <a:pPr defTabSz="876976">
              <a:lnSpc>
                <a:spcPct val="85000"/>
              </a:lnSpc>
            </a:pPr>
            <a:r>
              <a:rPr lang="en-US" b="1" dirty="0" smtClean="0">
                <a:latin typeface="Courier New"/>
                <a:cs typeface="Courier New" pitchFamily="49" charset="0"/>
              </a:rPr>
              <a:t>   </a:t>
            </a:r>
            <a:r>
              <a:rPr lang="en-US" b="1" dirty="0" smtClean="0">
                <a:solidFill>
                  <a:srgbClr val="000000"/>
                </a:solidFill>
                <a:latin typeface="Courier New"/>
                <a:cs typeface="Courier New" pitchFamily="49" charset="0"/>
              </a:rPr>
              <a:t>var</a:t>
            </a:r>
            <a:r>
              <a:rPr lang="en-US" b="1" dirty="0" smtClean="0">
                <a:latin typeface="Courier New"/>
                <a:cs typeface="Courier New" pitchFamily="49" charset="0"/>
              </a:rPr>
              <a:t> </a:t>
            </a:r>
            <a:r>
              <a:rPr lang="en-US" b="1" dirty="0">
                <a:latin typeface="Courier New"/>
                <a:cs typeface="Courier New" pitchFamily="49" charset="0"/>
              </a:rPr>
              <a:t>Salary;</a:t>
            </a:r>
          </a:p>
          <a:p>
            <a:pPr defTabSz="876976">
              <a:lnSpc>
                <a:spcPct val="85000"/>
              </a:lnSpc>
            </a:pPr>
            <a:r>
              <a:rPr lang="en-US" b="1" dirty="0">
                <a:latin typeface="Courier New"/>
                <a:cs typeface="Courier New" pitchFamily="49" charset="0"/>
              </a:rPr>
              <a:t>run;</a:t>
            </a:r>
          </a:p>
          <a:p>
            <a:pPr defTabSz="876976">
              <a:lnSpc>
                <a:spcPct val="85000"/>
              </a:lnSpc>
            </a:pPr>
            <a:endParaRPr lang="en-US" b="1" dirty="0">
              <a:latin typeface="Courier New"/>
              <a:cs typeface="Courier New" pitchFamily="49" charset="0"/>
            </a:endParaRPr>
          </a:p>
        </p:txBody>
      </p:sp>
      <p:sp>
        <p:nvSpPr>
          <p:cNvPr id="3" name="Oval 2"/>
          <p:cNvSpPr/>
          <p:nvPr/>
        </p:nvSpPr>
        <p:spPr bwMode="auto">
          <a:xfrm>
            <a:off x="644271" y="2379713"/>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402455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2"/>
              <a:defRPr/>
            </a:pPr>
            <a:r>
              <a:rPr lang="en-US" dirty="0" smtClean="0"/>
              <a:t>Which of the following is a SAS syntax requirement?</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Begin each statement in column one.</a:t>
            </a:r>
          </a:p>
          <a:p>
            <a:pPr marL="914400" lvl="1" indent="-454025">
              <a:buClr>
                <a:schemeClr val="tx1"/>
              </a:buClr>
              <a:buSzTx/>
              <a:buFont typeface="Wingdings" pitchFamily="2" charset="2"/>
              <a:buAutoNum type="alphaLcPeriod"/>
              <a:defRPr/>
            </a:pPr>
            <a:r>
              <a:rPr lang="en-US" dirty="0" smtClean="0"/>
              <a:t>Put only one statement on each line.</a:t>
            </a:r>
          </a:p>
          <a:p>
            <a:pPr marL="914400" lvl="1" indent="-454025">
              <a:buClr>
                <a:schemeClr val="tx1"/>
              </a:buClr>
              <a:buSzTx/>
              <a:buFont typeface="Wingdings" pitchFamily="2" charset="2"/>
              <a:buAutoNum type="alphaLcPeriod"/>
              <a:defRPr/>
            </a:pPr>
            <a:r>
              <a:rPr lang="en-US" dirty="0" smtClean="0"/>
              <a:t>Separate each step with a line space.</a:t>
            </a:r>
          </a:p>
          <a:p>
            <a:pPr marL="914400" lvl="1" indent="-454025">
              <a:buClr>
                <a:schemeClr val="tx1"/>
              </a:buClr>
              <a:buSzTx/>
              <a:buFont typeface="Wingdings" pitchFamily="2" charset="2"/>
              <a:buAutoNum type="alphaLcPeriod"/>
              <a:defRPr/>
            </a:pPr>
            <a:r>
              <a:rPr lang="en-US" dirty="0" smtClean="0"/>
              <a:t>End each statement with a semicolon.</a:t>
            </a:r>
          </a:p>
          <a:p>
            <a:pPr marL="914400" lvl="1" indent="-454025">
              <a:buClr>
                <a:schemeClr val="tx1"/>
              </a:buClr>
              <a:buSzTx/>
              <a:buFont typeface="Wingdings" pitchFamily="2" charset="2"/>
              <a:buAutoNum type="alphaLcPeriod"/>
              <a:defRPr/>
            </a:pPr>
            <a:r>
              <a:rPr lang="en-US" dirty="0" smtClean="0"/>
              <a:t>Put a RUN statement after every DATA or </a:t>
            </a:r>
            <a:br>
              <a:rPr lang="en-US" dirty="0" smtClean="0"/>
            </a:br>
            <a:r>
              <a:rPr lang="en-US" dirty="0" smtClean="0"/>
              <a:t>PROC step.</a:t>
            </a:r>
          </a:p>
          <a:p>
            <a:pPr marL="0" indent="0">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2"/>
              <a:defRPr/>
            </a:pPr>
            <a:r>
              <a:rPr lang="en-US" dirty="0" smtClean="0"/>
              <a:t>Which of the following is a SAS syntax requirement?</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Begin each statement in column one.</a:t>
            </a:r>
          </a:p>
          <a:p>
            <a:pPr marL="914400" lvl="1" indent="-454025">
              <a:buClr>
                <a:schemeClr val="tx1"/>
              </a:buClr>
              <a:buSzTx/>
              <a:buFont typeface="Wingdings" pitchFamily="2" charset="2"/>
              <a:buAutoNum type="alphaLcPeriod"/>
              <a:defRPr/>
            </a:pPr>
            <a:r>
              <a:rPr lang="en-US" dirty="0" smtClean="0"/>
              <a:t>Put only one statement on each line.</a:t>
            </a:r>
          </a:p>
          <a:p>
            <a:pPr marL="914400" lvl="1" indent="-454025">
              <a:buClr>
                <a:schemeClr val="tx1"/>
              </a:buClr>
              <a:buSzTx/>
              <a:buFont typeface="Wingdings" pitchFamily="2" charset="2"/>
              <a:buAutoNum type="alphaLcPeriod"/>
              <a:defRPr/>
            </a:pPr>
            <a:r>
              <a:rPr lang="en-US" dirty="0" smtClean="0"/>
              <a:t>Separate each step with a line space.</a:t>
            </a:r>
          </a:p>
          <a:p>
            <a:pPr marL="914400" lvl="1" indent="-454025">
              <a:buClrTx/>
              <a:buSzTx/>
              <a:buFont typeface="Wingdings" pitchFamily="2" charset="2"/>
              <a:buAutoNum type="alphaLcPeriod"/>
              <a:defRPr/>
            </a:pPr>
            <a:r>
              <a:rPr lang="en-US" dirty="0" smtClean="0">
                <a:solidFill>
                  <a:schemeClr val="tx1"/>
                </a:solidFill>
              </a:rPr>
              <a:t>End each statement with a semicolon.</a:t>
            </a:r>
          </a:p>
          <a:p>
            <a:pPr marL="914400" lvl="1" indent="-454025">
              <a:buClr>
                <a:schemeClr val="tx1"/>
              </a:buClr>
              <a:buSzTx/>
              <a:buFont typeface="Wingdings" pitchFamily="2" charset="2"/>
              <a:buAutoNum type="alphaLcPeriod"/>
              <a:defRPr/>
            </a:pPr>
            <a:r>
              <a:rPr lang="en-US" dirty="0" smtClean="0"/>
              <a:t>Put a RUN statement after every DATA or </a:t>
            </a:r>
            <a:br>
              <a:rPr lang="en-US" dirty="0" smtClean="0"/>
            </a:br>
            <a:r>
              <a:rPr lang="en-US" dirty="0" smtClean="0"/>
              <a:t>PROC step.</a:t>
            </a:r>
          </a:p>
          <a:p>
            <a:pPr marL="803275" indent="-342900">
              <a:defRPr/>
            </a:pPr>
            <a:endParaRPr lang="en-US" dirty="0" smtClean="0"/>
          </a:p>
        </p:txBody>
      </p:sp>
      <p:sp>
        <p:nvSpPr>
          <p:cNvPr id="2" name="Oval 1"/>
          <p:cNvSpPr/>
          <p:nvPr/>
        </p:nvSpPr>
        <p:spPr bwMode="auto">
          <a:xfrm>
            <a:off x="987171" y="2423958"/>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4004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3"/>
              <a:defRPr/>
            </a:pPr>
            <a:r>
              <a:rPr lang="en-US" dirty="0" smtClean="0"/>
              <a:t>Which of the following steps is typically used to generate reports and graphs?</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DATA</a:t>
            </a:r>
          </a:p>
          <a:p>
            <a:pPr marL="914400" lvl="1" indent="-454025">
              <a:buClr>
                <a:schemeClr val="tx1"/>
              </a:buClr>
              <a:buSzTx/>
              <a:buFont typeface="Wingdings" pitchFamily="2" charset="2"/>
              <a:buAutoNum type="alphaLcPeriod"/>
              <a:defRPr/>
            </a:pPr>
            <a:r>
              <a:rPr lang="en-US" dirty="0" smtClean="0"/>
              <a:t>PROC</a:t>
            </a:r>
          </a:p>
          <a:p>
            <a:pPr marL="914400" lvl="1" indent="-454025">
              <a:buClr>
                <a:schemeClr val="tx1"/>
              </a:buClr>
              <a:buSzTx/>
              <a:buFont typeface="Wingdings" pitchFamily="2" charset="2"/>
              <a:buAutoNum type="alphaLcPeriod"/>
              <a:defRPr/>
            </a:pPr>
            <a:r>
              <a:rPr lang="en-US" dirty="0" smtClean="0"/>
              <a:t>REPORT</a:t>
            </a:r>
          </a:p>
          <a:p>
            <a:pPr marL="914400" lvl="1" indent="-454025">
              <a:buClr>
                <a:schemeClr val="tx1"/>
              </a:buClr>
              <a:buSzTx/>
              <a:buFont typeface="Wingdings" pitchFamily="2" charset="2"/>
              <a:buAutoNum type="alphaLcPeriod"/>
              <a:defRPr/>
            </a:pPr>
            <a:r>
              <a:rPr lang="en-US" dirty="0" smtClean="0"/>
              <a:t>RUN</a:t>
            </a:r>
          </a:p>
          <a:p>
            <a:pPr marL="0" indent="0">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3"/>
              <a:defRPr/>
            </a:pPr>
            <a:r>
              <a:rPr lang="en-US" dirty="0" smtClean="0"/>
              <a:t>Which of </a:t>
            </a:r>
            <a:r>
              <a:rPr lang="en-US" dirty="0"/>
              <a:t>the following steps is typically used to generate </a:t>
            </a:r>
            <a:r>
              <a:rPr lang="en-US" dirty="0" smtClean="0"/>
              <a:t>reports and graphs?</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DATA</a:t>
            </a:r>
          </a:p>
          <a:p>
            <a:pPr marL="914400" lvl="1" indent="-454025">
              <a:buClrTx/>
              <a:buSzTx/>
              <a:buFont typeface="Wingdings" pitchFamily="2" charset="2"/>
              <a:buAutoNum type="alphaLcPeriod"/>
              <a:defRPr/>
            </a:pPr>
            <a:r>
              <a:rPr lang="en-US" dirty="0" smtClean="0">
                <a:solidFill>
                  <a:schemeClr val="tx1"/>
                </a:solidFill>
              </a:rPr>
              <a:t>PROC</a:t>
            </a:r>
          </a:p>
          <a:p>
            <a:pPr marL="914400" lvl="1" indent="-454025">
              <a:buClr>
                <a:schemeClr val="tx1"/>
              </a:buClr>
              <a:buSzTx/>
              <a:buFont typeface="Wingdings" pitchFamily="2" charset="2"/>
              <a:buAutoNum type="alphaLcPeriod"/>
              <a:defRPr/>
            </a:pPr>
            <a:r>
              <a:rPr lang="en-US" dirty="0" smtClean="0"/>
              <a:t>REPORT</a:t>
            </a:r>
          </a:p>
          <a:p>
            <a:pPr marL="914400" lvl="1" indent="-454025">
              <a:buClr>
                <a:schemeClr val="tx1"/>
              </a:buClr>
              <a:buSzTx/>
              <a:buFont typeface="Wingdings" pitchFamily="2" charset="2"/>
              <a:buAutoNum type="alphaLcPeriod"/>
              <a:defRPr/>
            </a:pPr>
            <a:r>
              <a:rPr lang="en-US" dirty="0" smtClean="0"/>
              <a:t>RUN</a:t>
            </a:r>
          </a:p>
          <a:p>
            <a:pPr marL="0" indent="0">
              <a:defRPr/>
            </a:pPr>
            <a:endParaRPr lang="en-US" dirty="0" smtClean="0"/>
          </a:p>
        </p:txBody>
      </p:sp>
      <p:sp>
        <p:nvSpPr>
          <p:cNvPr id="2" name="Oval 1"/>
          <p:cNvSpPr/>
          <p:nvPr/>
        </p:nvSpPr>
        <p:spPr bwMode="auto">
          <a:xfrm>
            <a:off x="972883" y="1937261"/>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183767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4"/>
              <a:defRPr/>
            </a:pPr>
            <a:r>
              <a:rPr lang="en-US" dirty="0" smtClean="0"/>
              <a:t>Does this comment contain syntax errors?</a:t>
            </a:r>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smtClean="0"/>
          </a:p>
          <a:p>
            <a:pPr marL="0" indent="0">
              <a:defRPr/>
            </a:pPr>
            <a:endParaRPr lang="en-US" sz="800" b="1" dirty="0"/>
          </a:p>
          <a:p>
            <a:pPr marL="0" indent="0">
              <a:defRPr/>
            </a:pPr>
            <a:endParaRPr lang="en-US" sz="800" b="1" dirty="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No. The comment is correctly specified.</a:t>
            </a:r>
          </a:p>
          <a:p>
            <a:pPr marL="914400" lvl="1" indent="-454025">
              <a:buClr>
                <a:schemeClr val="tx1"/>
              </a:buClr>
              <a:buSzTx/>
              <a:buFont typeface="Wingdings" pitchFamily="2" charset="2"/>
              <a:buAutoNum type="alphaLcPeriod"/>
              <a:defRPr/>
            </a:pPr>
            <a:r>
              <a:rPr lang="en-US" dirty="0" smtClean="0"/>
              <a:t>Yes. Every comment line must end with a semicolon.</a:t>
            </a:r>
          </a:p>
          <a:p>
            <a:pPr marL="914400" lvl="1" indent="-454025">
              <a:buClr>
                <a:schemeClr val="tx1"/>
              </a:buClr>
              <a:buSzTx/>
              <a:buFont typeface="Wingdings" pitchFamily="2" charset="2"/>
              <a:buAutoNum type="alphaLcPeriod"/>
              <a:defRPr/>
            </a:pPr>
            <a:r>
              <a:rPr lang="en-US" dirty="0" smtClean="0"/>
              <a:t>Yes. The comment text incorrectly begins on </a:t>
            </a:r>
            <a:br>
              <a:rPr lang="en-US" dirty="0" smtClean="0"/>
            </a:br>
            <a:r>
              <a:rPr lang="en-US" dirty="0" smtClean="0"/>
              <a:t>line one.</a:t>
            </a:r>
          </a:p>
          <a:p>
            <a:pPr marL="914400" lvl="1" indent="-454025">
              <a:buClr>
                <a:schemeClr val="tx1"/>
              </a:buClr>
              <a:buSzTx/>
              <a:buFont typeface="Wingdings" pitchFamily="2" charset="2"/>
              <a:buAutoNum type="alphaLcPeriod"/>
              <a:defRPr/>
            </a:pPr>
            <a:r>
              <a:rPr lang="en-US" dirty="0" smtClean="0"/>
              <a:t>Yes. The comment contains a semicolon, which causes an error message.</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27"/>
          <p:cNvSpPr>
            <a:spLocks noChangeArrowheads="1"/>
          </p:cNvSpPr>
          <p:nvPr/>
        </p:nvSpPr>
        <p:spPr bwMode="auto">
          <a:xfrm>
            <a:off x="1171575" y="1131888"/>
            <a:ext cx="6372225" cy="1892531"/>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a:lnSpc>
                <a:spcPct val="85000"/>
              </a:lnSpc>
            </a:pPr>
            <a:r>
              <a:rPr lang="en-US" b="1" dirty="0">
                <a:latin typeface="Courier New"/>
              </a:rPr>
              <a:t>  /*</a:t>
            </a:r>
          </a:p>
          <a:p>
            <a:pPr defTabSz="876976">
              <a:lnSpc>
                <a:spcPct val="85000"/>
              </a:lnSpc>
            </a:pPr>
            <a:r>
              <a:rPr lang="en-US" b="1" dirty="0">
                <a:latin typeface="Courier New"/>
              </a:rPr>
              <a:t>Report created for budget</a:t>
            </a:r>
          </a:p>
          <a:p>
            <a:pPr defTabSz="876976">
              <a:lnSpc>
                <a:spcPct val="85000"/>
              </a:lnSpc>
            </a:pPr>
            <a:r>
              <a:rPr lang="en-US" b="1" dirty="0">
                <a:latin typeface="Courier New"/>
              </a:rPr>
              <a:t>presentation; revised October 15.</a:t>
            </a:r>
          </a:p>
          <a:p>
            <a:pPr defTabSz="876976">
              <a:lnSpc>
                <a:spcPct val="85000"/>
              </a:lnSpc>
            </a:pPr>
            <a:r>
              <a:rPr lang="en-US" b="1" dirty="0">
                <a:latin typeface="Courier New"/>
              </a:rPr>
              <a:t>  */</a:t>
            </a:r>
          </a:p>
          <a:p>
            <a:pPr defTabSz="876976">
              <a:lnSpc>
                <a:spcPct val="85000"/>
              </a:lnSpc>
            </a:pPr>
            <a:r>
              <a:rPr lang="en-US" b="1" dirty="0">
                <a:latin typeface="Courier New"/>
                <a:cs typeface="Courier New" pitchFamily="49" charset="0"/>
              </a:rPr>
              <a:t>proc print </a:t>
            </a:r>
            <a:r>
              <a:rPr lang="en-US" b="1" dirty="0" smtClean="0">
                <a:latin typeface="Courier New"/>
                <a:cs typeface="Courier New" pitchFamily="49" charset="0"/>
              </a:rPr>
              <a:t>data=work.newloan</a:t>
            </a:r>
            <a:r>
              <a:rPr lang="en-US" b="1" dirty="0">
                <a:latin typeface="Courier New"/>
                <a:cs typeface="Courier New" pitchFamily="49" charset="0"/>
              </a:rPr>
              <a:t>;</a:t>
            </a:r>
          </a:p>
          <a:p>
            <a:pPr defTabSz="876976">
              <a:lnSpc>
                <a:spcPct val="85000"/>
              </a:lnSpc>
            </a:pPr>
            <a:r>
              <a:rPr lang="en-US" b="1" dirty="0">
                <a:latin typeface="Courier New"/>
                <a:cs typeface="Courier New" pitchFamily="49" charset="0"/>
              </a:rPr>
              <a:t>run;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4"/>
              <a:defRPr/>
            </a:pPr>
            <a:r>
              <a:rPr lang="en-US" dirty="0" smtClean="0"/>
              <a:t>Does this comment contain syntax errors?</a:t>
            </a:r>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smtClean="0"/>
          </a:p>
          <a:p>
            <a:pPr marL="0" indent="0">
              <a:defRPr/>
            </a:pPr>
            <a:endParaRPr lang="en-US" sz="800" b="1" dirty="0"/>
          </a:p>
          <a:p>
            <a:pPr marL="0" indent="0">
              <a:defRPr/>
            </a:pPr>
            <a:endParaRPr lang="en-US" sz="800" b="1" dirty="0"/>
          </a:p>
          <a:p>
            <a:pPr marL="0" indent="0">
              <a:defRPr/>
            </a:pPr>
            <a:endParaRPr lang="en-US" sz="800" b="1" dirty="0" smtClean="0"/>
          </a:p>
          <a:p>
            <a:pPr marL="914400" lvl="1" indent="-454025">
              <a:buClrTx/>
              <a:buSzTx/>
              <a:buFont typeface="Wingdings" pitchFamily="2" charset="2"/>
              <a:buAutoNum type="alphaLcPeriod"/>
              <a:defRPr/>
            </a:pPr>
            <a:r>
              <a:rPr lang="en-US" dirty="0" smtClean="0">
                <a:solidFill>
                  <a:schemeClr val="tx1"/>
                </a:solidFill>
              </a:rPr>
              <a:t>No. The comment is correctly specified.</a:t>
            </a:r>
          </a:p>
          <a:p>
            <a:pPr marL="914400" lvl="1" indent="-454025">
              <a:buClr>
                <a:schemeClr val="tx1"/>
              </a:buClr>
              <a:buSzTx/>
              <a:buFont typeface="Wingdings" pitchFamily="2" charset="2"/>
              <a:buAutoNum type="alphaLcPeriod"/>
              <a:defRPr/>
            </a:pPr>
            <a:r>
              <a:rPr lang="en-US" dirty="0" smtClean="0"/>
              <a:t>Yes. Every comment line must end with a semicolon.</a:t>
            </a:r>
          </a:p>
          <a:p>
            <a:pPr marL="914400" lvl="1" indent="-454025">
              <a:buClr>
                <a:schemeClr val="tx1"/>
              </a:buClr>
              <a:buSzTx/>
              <a:buFont typeface="Wingdings" pitchFamily="2" charset="2"/>
              <a:buAutoNum type="alphaLcPeriod"/>
              <a:defRPr/>
            </a:pPr>
            <a:r>
              <a:rPr lang="en-US" dirty="0" smtClean="0"/>
              <a:t>Yes. The comment text incorrectly begins on </a:t>
            </a:r>
            <a:br>
              <a:rPr lang="en-US" dirty="0" smtClean="0"/>
            </a:br>
            <a:r>
              <a:rPr lang="en-US" dirty="0" smtClean="0"/>
              <a:t>line one.</a:t>
            </a:r>
          </a:p>
          <a:p>
            <a:pPr marL="914400" lvl="1" indent="-454025">
              <a:buClr>
                <a:schemeClr val="tx1"/>
              </a:buClr>
              <a:buSzTx/>
              <a:buFont typeface="Wingdings" pitchFamily="2" charset="2"/>
              <a:buAutoNum type="alphaLcPeriod"/>
              <a:defRPr/>
            </a:pPr>
            <a:r>
              <a:rPr lang="en-US" dirty="0" smtClean="0"/>
              <a:t>Yes. The comment contains a semicolon, which causes an error message.</a:t>
            </a:r>
          </a:p>
          <a:p>
            <a:pPr marL="0" indent="0">
              <a:defRPr/>
            </a:pPr>
            <a:endParaRPr lang="en-US" dirty="0" smtClean="0"/>
          </a:p>
        </p:txBody>
      </p:sp>
      <p:sp>
        <p:nvSpPr>
          <p:cNvPr id="3" name="Oval 2"/>
          <p:cNvSpPr/>
          <p:nvPr/>
        </p:nvSpPr>
        <p:spPr bwMode="auto">
          <a:xfrm>
            <a:off x="973344" y="3426850"/>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
        <p:nvSpPr>
          <p:cNvPr id="6" name="AutoShape 27"/>
          <p:cNvSpPr>
            <a:spLocks noChangeArrowheads="1"/>
          </p:cNvSpPr>
          <p:nvPr/>
        </p:nvSpPr>
        <p:spPr bwMode="auto">
          <a:xfrm>
            <a:off x="1171575" y="1131888"/>
            <a:ext cx="6372225" cy="1892531"/>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a:lnSpc>
                <a:spcPct val="85000"/>
              </a:lnSpc>
            </a:pPr>
            <a:r>
              <a:rPr lang="en-US" b="1" dirty="0">
                <a:latin typeface="Courier New"/>
              </a:rPr>
              <a:t>  /*</a:t>
            </a:r>
          </a:p>
          <a:p>
            <a:pPr defTabSz="876976">
              <a:lnSpc>
                <a:spcPct val="85000"/>
              </a:lnSpc>
            </a:pPr>
            <a:r>
              <a:rPr lang="en-US" b="1" dirty="0">
                <a:latin typeface="Courier New"/>
              </a:rPr>
              <a:t>Report created for budget</a:t>
            </a:r>
          </a:p>
          <a:p>
            <a:pPr defTabSz="876976">
              <a:lnSpc>
                <a:spcPct val="85000"/>
              </a:lnSpc>
            </a:pPr>
            <a:r>
              <a:rPr lang="en-US" b="1" dirty="0">
                <a:latin typeface="Courier New"/>
              </a:rPr>
              <a:t>presentation; revised October 15.</a:t>
            </a:r>
          </a:p>
          <a:p>
            <a:pPr defTabSz="876976">
              <a:lnSpc>
                <a:spcPct val="85000"/>
              </a:lnSpc>
            </a:pPr>
            <a:r>
              <a:rPr lang="en-US" b="1" dirty="0">
                <a:latin typeface="Courier New"/>
              </a:rPr>
              <a:t>  */</a:t>
            </a:r>
          </a:p>
          <a:p>
            <a:pPr defTabSz="876976">
              <a:lnSpc>
                <a:spcPct val="85000"/>
              </a:lnSpc>
            </a:pPr>
            <a:r>
              <a:rPr lang="en-US" b="1" dirty="0">
                <a:latin typeface="Courier New"/>
                <a:cs typeface="Courier New" pitchFamily="49" charset="0"/>
              </a:rPr>
              <a:t>proc print </a:t>
            </a:r>
            <a:r>
              <a:rPr lang="en-US" b="1" dirty="0" smtClean="0">
                <a:latin typeface="Courier New"/>
                <a:cs typeface="Courier New" pitchFamily="49" charset="0"/>
              </a:rPr>
              <a:t>data=work.newloan</a:t>
            </a:r>
            <a:r>
              <a:rPr lang="en-US" b="1" dirty="0">
                <a:latin typeface="Courier New"/>
                <a:cs typeface="Courier New" pitchFamily="49" charset="0"/>
              </a:rPr>
              <a:t>;</a:t>
            </a:r>
          </a:p>
          <a:p>
            <a:pPr defTabSz="876976">
              <a:lnSpc>
                <a:spcPct val="85000"/>
              </a:lnSpc>
            </a:pPr>
            <a:r>
              <a:rPr lang="en-US" b="1" dirty="0">
                <a:latin typeface="Courier New"/>
                <a:cs typeface="Courier New" pitchFamily="49" charset="0"/>
              </a:rPr>
              <a:t>run;</a:t>
            </a:r>
          </a:p>
        </p:txBody>
      </p:sp>
    </p:spTree>
    <p:extLst>
      <p:ext uri="{BB962C8B-B14F-4D97-AF65-F5344CB8AC3E}">
        <p14:creationId xmlns:p14="http://schemas.microsoft.com/office/powerpoint/2010/main" val="3544298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smtClean="0"/>
              <a:t>What result would you expect from submitting this step?</a:t>
            </a:r>
          </a:p>
          <a:p>
            <a:pPr marL="457200" indent="-457200">
              <a:buFont typeface="+mj-lt"/>
              <a:buAutoNum type="arabicPeriod" startAt="5"/>
              <a:defRPr/>
            </a:pPr>
            <a:endParaRPr lang="en-US" dirty="0"/>
          </a:p>
          <a:p>
            <a:pPr marL="457200" indent="-457200">
              <a:buFont typeface="+mj-lt"/>
              <a:buAutoNum type="arabicPeriod" startAt="5"/>
              <a:defRPr/>
            </a:pPr>
            <a:endParaRPr lang="en-US" dirty="0" smtClean="0"/>
          </a:p>
          <a:p>
            <a:pPr>
              <a:defRPr/>
            </a:pPr>
            <a:endParaRPr lang="en-US" dirty="0" smtClean="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an HTML report of the </a:t>
            </a:r>
            <a:r>
              <a:rPr lang="en-US" b="1" dirty="0" smtClean="0"/>
              <a:t>work.newsalesemps</a:t>
            </a:r>
            <a:r>
              <a:rPr lang="en-US" dirty="0" smtClean="0"/>
              <a:t> data set</a:t>
            </a:r>
          </a:p>
          <a:p>
            <a:pPr marL="914400" lvl="1" indent="-454025">
              <a:buClr>
                <a:schemeClr val="tx1"/>
              </a:buClr>
              <a:buSzTx/>
              <a:buFont typeface="Wingdings" pitchFamily="2" charset="2"/>
              <a:buAutoNum type="alphaLcPeriod"/>
              <a:defRPr/>
            </a:pPr>
            <a:r>
              <a:rPr lang="en-US" dirty="0" smtClean="0"/>
              <a:t>an error message in the log</a:t>
            </a:r>
          </a:p>
          <a:p>
            <a:pPr marL="914400" lvl="1" indent="-454025">
              <a:buClr>
                <a:schemeClr val="tx1"/>
              </a:buClr>
              <a:buSzTx/>
              <a:buFont typeface="Wingdings" pitchFamily="2" charset="2"/>
              <a:buAutoNum type="alphaLcPeriod"/>
              <a:defRPr/>
            </a:pPr>
            <a:r>
              <a:rPr lang="en-US" dirty="0" smtClean="0"/>
              <a:t>a LISTING report of the </a:t>
            </a:r>
            <a:r>
              <a:rPr lang="en-US" b="1" dirty="0" err="1" smtClean="0"/>
              <a:t>work.newsalesemps</a:t>
            </a:r>
            <a:r>
              <a:rPr lang="en-US" dirty="0" smtClean="0"/>
              <a:t> </a:t>
            </a:r>
            <a:br>
              <a:rPr lang="en-US" dirty="0" smtClean="0"/>
            </a:br>
            <a:r>
              <a:rPr lang="en-US" dirty="0" smtClean="0"/>
              <a:t>data set</a:t>
            </a:r>
          </a:p>
          <a:p>
            <a:pPr marL="914400" lvl="1" indent="-454025">
              <a:buClr>
                <a:schemeClr val="tx1"/>
              </a:buClr>
              <a:buSzTx/>
              <a:buFont typeface="Wingdings" pitchFamily="2" charset="2"/>
              <a:buAutoNum type="alphaLcPeriod"/>
              <a:defRPr/>
            </a:pPr>
            <a:r>
              <a:rPr lang="en-US" dirty="0" smtClean="0"/>
              <a:t>the creation of the temporary data set </a:t>
            </a:r>
            <a:r>
              <a:rPr lang="en-US" b="1" dirty="0" smtClean="0"/>
              <a:t>work.newsalesemps</a:t>
            </a:r>
            <a:endParaRPr lang="en-US" dirty="0" smtClean="0"/>
          </a:p>
          <a:p>
            <a:pPr marL="0" indent="0">
              <a:defRPr/>
            </a:pPr>
            <a:endParaRPr lang="en-US" dirty="0" smtClean="0"/>
          </a:p>
        </p:txBody>
      </p:sp>
      <p:sp>
        <p:nvSpPr>
          <p:cNvPr id="5" name="AutoShape 27"/>
          <p:cNvSpPr>
            <a:spLocks noChangeArrowheads="1"/>
          </p:cNvSpPr>
          <p:nvPr/>
        </p:nvSpPr>
        <p:spPr bwMode="auto">
          <a:xfrm>
            <a:off x="1146175" y="1600200"/>
            <a:ext cx="6448425" cy="701197"/>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a:lnSpc>
                <a:spcPct val="85000"/>
              </a:lnSpc>
            </a:pPr>
            <a:r>
              <a:rPr lang="en-US" b="1" dirty="0" smtClean="0">
                <a:latin typeface="Courier New"/>
                <a:cs typeface="Courier New" pitchFamily="49" charset="0"/>
              </a:rPr>
              <a:t>proc print data=work.newsalesemps </a:t>
            </a:r>
            <a:endParaRPr lang="en-US" b="1" dirty="0">
              <a:latin typeface="Courier New"/>
              <a:cs typeface="Courier New" pitchFamily="49" charset="0"/>
            </a:endParaRPr>
          </a:p>
          <a:p>
            <a:pPr>
              <a:lnSpc>
                <a:spcPct val="85000"/>
              </a:lnSpc>
            </a:pPr>
            <a:r>
              <a:rPr lang="en-US" b="1" dirty="0" smtClean="0">
                <a:latin typeface="Courier New"/>
                <a:cs typeface="Courier New" pitchFamily="49" charset="0"/>
              </a:rPr>
              <a:t>run;</a:t>
            </a:r>
            <a:endParaRPr lang="en-US" b="1" dirty="0">
              <a:latin typeface="Courier New"/>
              <a:cs typeface="Courier New" pitchFamily="49"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p:txBody>
          <a:bodyPr/>
          <a:lstStyle/>
          <a:p>
            <a:r>
              <a:rPr lang="en-US" dirty="0" smtClean="0"/>
              <a:t>Step Boundaries</a:t>
            </a:r>
          </a:p>
        </p:txBody>
      </p:sp>
      <p:sp>
        <p:nvSpPr>
          <p:cNvPr id="5" name="Content Placeholder 4"/>
          <p:cNvSpPr>
            <a:spLocks noGrp="1"/>
          </p:cNvSpPr>
          <p:nvPr>
            <p:ph idx="1"/>
          </p:nvPr>
        </p:nvSpPr>
        <p:spPr/>
        <p:txBody>
          <a:bodyPr/>
          <a:lstStyle/>
          <a:p>
            <a:r>
              <a:rPr lang="en-US" dirty="0" smtClean="0"/>
              <a:t>SAS steps begin with either of the following:</a:t>
            </a:r>
          </a:p>
          <a:p>
            <a:pPr lvl="1"/>
            <a:r>
              <a:rPr lang="en-US" dirty="0" smtClean="0"/>
              <a:t>a DATA statement</a:t>
            </a:r>
          </a:p>
          <a:p>
            <a:pPr lvl="1"/>
            <a:r>
              <a:rPr lang="en-US" dirty="0" smtClean="0"/>
              <a:t>a PROC statement</a:t>
            </a:r>
          </a:p>
          <a:p>
            <a:pPr marL="117475" lvl="1" indent="0">
              <a:buNone/>
            </a:pPr>
            <a:endParaRPr lang="en-US" dirty="0" smtClean="0"/>
          </a:p>
          <a:p>
            <a:r>
              <a:rPr lang="en-US" dirty="0" smtClean="0"/>
              <a:t>SAS detects the end of a step when it encounters </a:t>
            </a:r>
            <a:br>
              <a:rPr lang="en-US" dirty="0" smtClean="0"/>
            </a:br>
            <a:r>
              <a:rPr lang="en-US" dirty="0" smtClean="0"/>
              <a:t>one of the following:</a:t>
            </a:r>
          </a:p>
          <a:p>
            <a:pPr lvl="1"/>
            <a:r>
              <a:rPr lang="en-US" dirty="0" smtClean="0"/>
              <a:t>a RUN statement (for most steps)</a:t>
            </a:r>
          </a:p>
          <a:p>
            <a:pPr lvl="1"/>
            <a:r>
              <a:rPr lang="en-US" dirty="0" smtClean="0"/>
              <a:t>a QUIT statement (for some procedures)</a:t>
            </a:r>
          </a:p>
          <a:p>
            <a:pPr lvl="1"/>
            <a:r>
              <a:rPr lang="en-US" dirty="0" smtClean="0"/>
              <a:t>the beginning of another step (DATA statement </a:t>
            </a:r>
            <a:br>
              <a:rPr lang="en-US" dirty="0" smtClean="0"/>
            </a:br>
            <a:r>
              <a:rPr lang="en-US" dirty="0" smtClean="0"/>
              <a:t>or PROC statement)</a:t>
            </a:r>
          </a:p>
          <a:p>
            <a:endParaRPr lang="en-US" dirty="0"/>
          </a:p>
        </p:txBody>
      </p:sp>
      <p:sp>
        <p:nvSpPr>
          <p:cNvPr id="4" name="Slide Number Placeholder 3"/>
          <p:cNvSpPr>
            <a:spLocks noGrp="1"/>
          </p:cNvSpPr>
          <p:nvPr>
            <p:ph type="sldNum" sz="quarter" idx="10"/>
          </p:nvPr>
        </p:nvSpPr>
        <p:spPr/>
        <p:txBody>
          <a:bodyPr/>
          <a:lstStyle/>
          <a:p>
            <a:fld id="{0B064B96-3A36-40B4-9FFC-260010300E8A}" type="slidenum">
              <a:rPr lang="en-US" smtClean="0"/>
              <a:pPr/>
              <a:t>6</a:t>
            </a:fld>
            <a:endParaRPr lang="en-US" dirty="0"/>
          </a:p>
        </p:txBody>
      </p:sp>
    </p:spTree>
    <p:extLst>
      <p:ext uri="{BB962C8B-B14F-4D97-AF65-F5344CB8AC3E}">
        <p14:creationId xmlns:p14="http://schemas.microsoft.com/office/powerpoint/2010/main" val="4279609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smtClean="0"/>
              <a:t>What result would you expect from submitting this step?</a:t>
            </a:r>
          </a:p>
          <a:p>
            <a:pPr marL="457200" indent="-457200">
              <a:buFont typeface="+mj-lt"/>
              <a:buAutoNum type="arabicPeriod" startAt="5"/>
              <a:defRPr/>
            </a:pPr>
            <a:endParaRPr lang="en-US" dirty="0"/>
          </a:p>
          <a:p>
            <a:pPr marL="457200" indent="-457200">
              <a:buFont typeface="+mj-lt"/>
              <a:buAutoNum type="arabicPeriod" startAt="5"/>
              <a:defRPr/>
            </a:pPr>
            <a:endParaRPr lang="en-US" dirty="0" smtClean="0"/>
          </a:p>
          <a:p>
            <a:pPr>
              <a:defRPr/>
            </a:pPr>
            <a:endParaRPr lang="en-US" dirty="0" smtClean="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an HTML report of the </a:t>
            </a:r>
            <a:r>
              <a:rPr lang="en-US" b="1" dirty="0" smtClean="0"/>
              <a:t>work.newsalesemps</a:t>
            </a:r>
            <a:r>
              <a:rPr lang="en-US" dirty="0" smtClean="0"/>
              <a:t> data set</a:t>
            </a:r>
          </a:p>
          <a:p>
            <a:pPr marL="914400" lvl="1" indent="-454025">
              <a:buClrTx/>
              <a:buSzTx/>
              <a:buFont typeface="Wingdings" pitchFamily="2" charset="2"/>
              <a:buAutoNum type="alphaLcPeriod"/>
              <a:defRPr/>
            </a:pPr>
            <a:r>
              <a:rPr lang="en-US" dirty="0" smtClean="0">
                <a:solidFill>
                  <a:schemeClr val="tx1"/>
                </a:solidFill>
              </a:rPr>
              <a:t>an error message in the log</a:t>
            </a:r>
          </a:p>
          <a:p>
            <a:pPr marL="914400" lvl="1" indent="-454025">
              <a:buClr>
                <a:schemeClr val="tx1"/>
              </a:buClr>
              <a:buSzTx/>
              <a:buFont typeface="Wingdings" pitchFamily="2" charset="2"/>
              <a:buAutoNum type="alphaLcPeriod"/>
              <a:defRPr/>
            </a:pPr>
            <a:r>
              <a:rPr lang="en-US" dirty="0" smtClean="0"/>
              <a:t>a LISTING report of the </a:t>
            </a:r>
            <a:r>
              <a:rPr lang="en-US" b="1" dirty="0" err="1" smtClean="0"/>
              <a:t>work.newsalesemps</a:t>
            </a:r>
            <a:r>
              <a:rPr lang="en-US" dirty="0" smtClean="0"/>
              <a:t> </a:t>
            </a:r>
            <a:br>
              <a:rPr lang="en-US" dirty="0" smtClean="0"/>
            </a:br>
            <a:r>
              <a:rPr lang="en-US" dirty="0" smtClean="0"/>
              <a:t>data set</a:t>
            </a:r>
          </a:p>
          <a:p>
            <a:pPr marL="914400" lvl="1" indent="-454025">
              <a:buClr>
                <a:schemeClr val="tx1"/>
              </a:buClr>
              <a:buSzTx/>
              <a:buFont typeface="Wingdings" pitchFamily="2" charset="2"/>
              <a:buAutoNum type="alphaLcPeriod"/>
              <a:defRPr/>
            </a:pPr>
            <a:r>
              <a:rPr lang="en-US" dirty="0" smtClean="0"/>
              <a:t>the creation of the temporary data set </a:t>
            </a:r>
            <a:r>
              <a:rPr lang="en-US" b="1" dirty="0" smtClean="0"/>
              <a:t>work.newsalesemps</a:t>
            </a:r>
          </a:p>
          <a:p>
            <a:pPr marL="0" indent="0">
              <a:defRPr/>
            </a:pPr>
            <a:endParaRPr lang="en-US" dirty="0" smtClean="0"/>
          </a:p>
        </p:txBody>
      </p:sp>
      <p:sp>
        <p:nvSpPr>
          <p:cNvPr id="5" name="AutoShape 27"/>
          <p:cNvSpPr>
            <a:spLocks noChangeArrowheads="1"/>
          </p:cNvSpPr>
          <p:nvPr/>
        </p:nvSpPr>
        <p:spPr bwMode="auto">
          <a:xfrm>
            <a:off x="1146175" y="1600200"/>
            <a:ext cx="6448425" cy="701197"/>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a:lnSpc>
                <a:spcPct val="85000"/>
              </a:lnSpc>
            </a:pPr>
            <a:r>
              <a:rPr lang="en-US" b="1" dirty="0" smtClean="0">
                <a:latin typeface="Courier New"/>
                <a:cs typeface="Courier New" pitchFamily="49" charset="0"/>
              </a:rPr>
              <a:t>proc print data=work.newsalesemps </a:t>
            </a:r>
            <a:endParaRPr lang="en-US" b="1" dirty="0">
              <a:latin typeface="Courier New"/>
              <a:cs typeface="Courier New" pitchFamily="49" charset="0"/>
            </a:endParaRPr>
          </a:p>
          <a:p>
            <a:pPr>
              <a:lnSpc>
                <a:spcPct val="85000"/>
              </a:lnSpc>
            </a:pPr>
            <a:r>
              <a:rPr lang="en-US" b="1" dirty="0" smtClean="0">
                <a:latin typeface="Courier New"/>
                <a:cs typeface="Courier New" pitchFamily="49" charset="0"/>
              </a:rPr>
              <a:t>run;</a:t>
            </a:r>
            <a:endParaRPr lang="en-US" b="1" dirty="0">
              <a:latin typeface="Courier New"/>
              <a:cs typeface="Courier New" pitchFamily="49" charset="0"/>
            </a:endParaRPr>
          </a:p>
        </p:txBody>
      </p:sp>
      <p:sp>
        <p:nvSpPr>
          <p:cNvPr id="2" name="Oval 1"/>
          <p:cNvSpPr/>
          <p:nvPr/>
        </p:nvSpPr>
        <p:spPr bwMode="auto">
          <a:xfrm>
            <a:off x="965202" y="359092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9955715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smtClean="0"/>
              <a:t>If you submit a program containing unbalanced quotation marks in SAS Enterprise Guide, you can simply correct the error and resubmit the program.</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a:t>T</a:t>
            </a:r>
            <a:r>
              <a:rPr lang="en-US" dirty="0" smtClean="0"/>
              <a:t>rue</a:t>
            </a:r>
          </a:p>
          <a:p>
            <a:pPr marL="914400" lvl="1" indent="-454025">
              <a:buClr>
                <a:schemeClr val="tx1"/>
              </a:buClr>
              <a:buSzTx/>
              <a:buFont typeface="Wingdings" pitchFamily="2" charset="2"/>
              <a:buAutoNum type="alphaLcPeriod"/>
              <a:defRPr/>
            </a:pPr>
            <a:r>
              <a:rPr lang="en-US" dirty="0" smtClean="0"/>
              <a:t>False</a:t>
            </a:r>
          </a:p>
          <a:p>
            <a:pPr marL="0" indent="0">
              <a:defRPr/>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974721" y="187642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smtClean="0"/>
              <a:t>If you submit a program containing unbalanced quotation marks in SAS Enterprise Guide, you can simply correct the error and resubmit the program.</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a:t>True</a:t>
            </a:r>
          </a:p>
          <a:p>
            <a:pPr marL="914400" lvl="1" indent="-454025">
              <a:buClr>
                <a:schemeClr val="tx1"/>
              </a:buClr>
              <a:buSzTx/>
              <a:buFont typeface="Wingdings" pitchFamily="2" charset="2"/>
              <a:buAutoNum type="alphaLcPeriod"/>
              <a:defRPr/>
            </a:pPr>
            <a:r>
              <a:rPr lang="en-US" dirty="0"/>
              <a:t>False</a:t>
            </a:r>
          </a:p>
          <a:p>
            <a:pPr marL="0" indent="0">
              <a:defRPr/>
            </a:pPr>
            <a:endParaRPr lang="en-US" dirty="0" smtClean="0"/>
          </a:p>
        </p:txBody>
      </p:sp>
    </p:spTree>
    <p:extLst>
      <p:ext uri="{BB962C8B-B14F-4D97-AF65-F5344CB8AC3E}">
        <p14:creationId xmlns:p14="http://schemas.microsoft.com/office/powerpoint/2010/main" val="8317806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smtClean="0"/>
              <a:t>What happens if you submit the following program?</a:t>
            </a:r>
          </a:p>
          <a:p>
            <a:pPr marL="457200" indent="-457200">
              <a:buFont typeface="+mj-lt"/>
              <a:buAutoNum type="arabicPeriod" startAt="7"/>
              <a:defRPr/>
            </a:pPr>
            <a:endParaRPr lang="en-US" dirty="0"/>
          </a:p>
          <a:p>
            <a:pPr marL="457200" indent="-457200">
              <a:buFont typeface="+mj-lt"/>
              <a:buAutoNum type="arabicPeriod" startAt="7"/>
              <a:defRPr/>
            </a:pPr>
            <a:endParaRPr lang="en-US" dirty="0" smtClean="0"/>
          </a:p>
          <a:p>
            <a:pPr marL="457200" indent="-457200">
              <a:buFont typeface="+mj-lt"/>
              <a:buAutoNum type="arabicPeriod" startAt="7"/>
              <a:defRPr/>
            </a:pPr>
            <a:endParaRPr lang="en-US" dirty="0"/>
          </a:p>
          <a:p>
            <a:pPr>
              <a:defRPr/>
            </a:pPr>
            <a:endParaRPr lang="en-US" dirty="0" smtClean="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SAS does not execute the step.</a:t>
            </a:r>
          </a:p>
          <a:p>
            <a:pPr marL="914400" lvl="1" indent="-454025">
              <a:buClr>
                <a:schemeClr val="tx1"/>
              </a:buClr>
              <a:buSzTx/>
              <a:buFont typeface="Wingdings" pitchFamily="2" charset="2"/>
              <a:buAutoNum type="alphaLcPeriod"/>
              <a:defRPr/>
            </a:pPr>
            <a:r>
              <a:rPr lang="en-US" dirty="0" smtClean="0"/>
              <a:t>SAS assumes that the keyword PROC is misspelled and executes the PROC PRINT step.</a:t>
            </a:r>
          </a:p>
          <a:p>
            <a:pPr marL="0" indent="0">
              <a:defRPr/>
            </a:pPr>
            <a:endParaRPr lang="en-US" dirty="0" smtClean="0"/>
          </a:p>
        </p:txBody>
      </p:sp>
      <p:sp>
        <p:nvSpPr>
          <p:cNvPr id="6" name="AutoShape 27"/>
          <p:cNvSpPr>
            <a:spLocks noChangeArrowheads="1"/>
          </p:cNvSpPr>
          <p:nvPr/>
        </p:nvSpPr>
        <p:spPr bwMode="auto">
          <a:xfrm>
            <a:off x="1146175" y="1508603"/>
            <a:ext cx="6399197" cy="701197"/>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a:lnSpc>
                <a:spcPct val="85000"/>
              </a:lnSpc>
            </a:pPr>
            <a:r>
              <a:rPr lang="en-US" b="1" dirty="0" smtClean="0">
                <a:solidFill>
                  <a:srgbClr val="000000"/>
                </a:solidFill>
                <a:latin typeface="Courier New"/>
                <a:cs typeface="Courier New" pitchFamily="49" charset="0"/>
              </a:rPr>
              <a:t>porc</a:t>
            </a:r>
            <a:r>
              <a:rPr lang="en-US" b="1" dirty="0" smtClean="0">
                <a:latin typeface="Courier New"/>
                <a:cs typeface="Courier New" pitchFamily="49" charset="0"/>
              </a:rPr>
              <a:t> print data=work.newsalesemps; </a:t>
            </a:r>
            <a:endParaRPr lang="en-US" b="1" dirty="0">
              <a:latin typeface="Courier New"/>
              <a:cs typeface="Courier New" pitchFamily="49" charset="0"/>
            </a:endParaRPr>
          </a:p>
          <a:p>
            <a:pPr>
              <a:lnSpc>
                <a:spcPct val="85000"/>
              </a:lnSpc>
            </a:pPr>
            <a:r>
              <a:rPr lang="en-US" b="1" dirty="0" smtClean="0">
                <a:latin typeface="Courier New"/>
                <a:cs typeface="Courier New" pitchFamily="49" charset="0"/>
              </a:rPr>
              <a:t>run;</a:t>
            </a:r>
            <a:endParaRPr lang="en-US" b="1" dirty="0">
              <a:latin typeface="Courier New"/>
              <a:cs typeface="Courier New" pitchFamily="49"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smtClean="0"/>
              <a:t>What happens if you submit the following program?</a:t>
            </a:r>
          </a:p>
          <a:p>
            <a:pPr marL="457200" indent="-457200">
              <a:buFont typeface="+mj-lt"/>
              <a:buAutoNum type="arabicPeriod" startAt="7"/>
              <a:defRPr/>
            </a:pPr>
            <a:endParaRPr lang="en-US" dirty="0"/>
          </a:p>
          <a:p>
            <a:pPr marL="457200" indent="-457200">
              <a:buFont typeface="+mj-lt"/>
              <a:buAutoNum type="arabicPeriod" startAt="7"/>
              <a:defRPr/>
            </a:pPr>
            <a:endParaRPr lang="en-US" dirty="0" smtClean="0"/>
          </a:p>
          <a:p>
            <a:pPr marL="457200" indent="-457200">
              <a:buFont typeface="+mj-lt"/>
              <a:buAutoNum type="arabicPeriod" startAt="7"/>
              <a:defRPr/>
            </a:pPr>
            <a:endParaRPr lang="en-US" dirty="0"/>
          </a:p>
          <a:p>
            <a:pPr>
              <a:defRPr/>
            </a:pPr>
            <a:endParaRPr lang="en-US" dirty="0" smtClean="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SAS does not execute the step.</a:t>
            </a:r>
          </a:p>
          <a:p>
            <a:pPr marL="914400" lvl="1" indent="-454025">
              <a:buClr>
                <a:schemeClr val="tx1"/>
              </a:buClr>
              <a:buSzTx/>
              <a:buFont typeface="Wingdings" pitchFamily="2" charset="2"/>
              <a:buAutoNum type="alphaLcPeriod"/>
              <a:defRPr/>
            </a:pPr>
            <a:r>
              <a:rPr lang="en-US" dirty="0"/>
              <a:t>SAS assumes that the keyword PROC is misspelled and executes the PROC PRINT step.</a:t>
            </a:r>
          </a:p>
          <a:p>
            <a:pPr marL="0" indent="0">
              <a:defRPr/>
            </a:pPr>
            <a:endParaRPr lang="en-US" dirty="0" smtClean="0"/>
          </a:p>
        </p:txBody>
      </p:sp>
      <p:sp>
        <p:nvSpPr>
          <p:cNvPr id="5" name="AutoShape 27"/>
          <p:cNvSpPr>
            <a:spLocks noChangeArrowheads="1"/>
          </p:cNvSpPr>
          <p:nvPr/>
        </p:nvSpPr>
        <p:spPr bwMode="auto">
          <a:xfrm>
            <a:off x="1146175" y="1508603"/>
            <a:ext cx="6399197" cy="701197"/>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a:lnSpc>
                <a:spcPct val="85000"/>
              </a:lnSpc>
            </a:pPr>
            <a:r>
              <a:rPr lang="en-US" b="1" dirty="0" smtClean="0">
                <a:solidFill>
                  <a:srgbClr val="000000"/>
                </a:solidFill>
                <a:latin typeface="Courier New"/>
                <a:cs typeface="Courier New" pitchFamily="49" charset="0"/>
              </a:rPr>
              <a:t>porc</a:t>
            </a:r>
            <a:r>
              <a:rPr lang="en-US" b="1" dirty="0" smtClean="0">
                <a:latin typeface="Courier New"/>
                <a:cs typeface="Courier New" pitchFamily="49" charset="0"/>
              </a:rPr>
              <a:t> print data=work.newsalesemps; </a:t>
            </a:r>
            <a:endParaRPr lang="en-US" b="1" dirty="0">
              <a:latin typeface="Courier New"/>
              <a:cs typeface="Courier New" pitchFamily="49" charset="0"/>
            </a:endParaRPr>
          </a:p>
          <a:p>
            <a:pPr>
              <a:lnSpc>
                <a:spcPct val="85000"/>
              </a:lnSpc>
            </a:pPr>
            <a:r>
              <a:rPr lang="en-US" b="1" dirty="0" smtClean="0">
                <a:latin typeface="Courier New"/>
                <a:cs typeface="Courier New" pitchFamily="49" charset="0"/>
              </a:rPr>
              <a:t>run;</a:t>
            </a:r>
            <a:endParaRPr lang="en-US" b="1" dirty="0">
              <a:latin typeface="Courier New"/>
              <a:cs typeface="Courier New" pitchFamily="49" charset="0"/>
            </a:endParaRPr>
          </a:p>
        </p:txBody>
      </p:sp>
      <p:sp>
        <p:nvSpPr>
          <p:cNvPr id="3" name="Oval 2"/>
          <p:cNvSpPr/>
          <p:nvPr/>
        </p:nvSpPr>
        <p:spPr bwMode="auto">
          <a:xfrm>
            <a:off x="974735" y="3290890"/>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4137180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8"/>
              <a:defRPr/>
            </a:pPr>
            <a:r>
              <a:rPr lang="en-US" dirty="0" smtClean="0"/>
              <a:t>Suppose you submit a short, simple DATA step. If the active window displays the message </a:t>
            </a:r>
            <a:r>
              <a:rPr lang="en-US" b="1" dirty="0" smtClean="0"/>
              <a:t>DATA step running</a:t>
            </a:r>
            <a:r>
              <a:rPr lang="en-US" dirty="0" smtClean="0"/>
              <a:t> for a long time, what probably happened?</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You misspelled a keyword.</a:t>
            </a:r>
          </a:p>
          <a:p>
            <a:pPr marL="914400" lvl="1" indent="-454025">
              <a:buClr>
                <a:schemeClr val="tx1"/>
              </a:buClr>
              <a:buSzTx/>
              <a:buFont typeface="Wingdings" pitchFamily="2" charset="2"/>
              <a:buAutoNum type="alphaLcPeriod"/>
              <a:defRPr/>
            </a:pPr>
            <a:r>
              <a:rPr lang="en-US" dirty="0" smtClean="0"/>
              <a:t>You forgot to end the DATA step with a RUN statement.</a:t>
            </a:r>
          </a:p>
          <a:p>
            <a:pPr marL="914400" lvl="1" indent="-454025">
              <a:buClr>
                <a:schemeClr val="tx1"/>
              </a:buClr>
              <a:buSzTx/>
              <a:buFont typeface="Wingdings" pitchFamily="2" charset="2"/>
              <a:buAutoNum type="alphaLcPeriod"/>
              <a:defRPr/>
            </a:pPr>
            <a:r>
              <a:rPr lang="en-US" dirty="0" smtClean="0"/>
              <a:t>You specified an invalid data set option.</a:t>
            </a:r>
          </a:p>
          <a:p>
            <a:pPr marL="914400" lvl="1" indent="-454025">
              <a:buClr>
                <a:schemeClr val="tx1"/>
              </a:buClr>
              <a:buSzTx/>
              <a:buFont typeface="Wingdings" pitchFamily="2" charset="2"/>
              <a:buAutoNum type="alphaLcPeriod"/>
              <a:defRPr/>
            </a:pPr>
            <a:r>
              <a:rPr lang="en-US" dirty="0" smtClean="0"/>
              <a:t>Some data values were not appropriate for the </a:t>
            </a:r>
            <a:br>
              <a:rPr lang="en-US" dirty="0" smtClean="0"/>
            </a:br>
            <a:r>
              <a:rPr lang="en-US" dirty="0" smtClean="0"/>
              <a:t>SAS statements that you specified.</a:t>
            </a:r>
          </a:p>
          <a:p>
            <a:pPr marL="0" indent="0">
              <a:defRPr/>
            </a:pP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8"/>
              <a:defRPr/>
            </a:pPr>
            <a:r>
              <a:rPr lang="en-US" dirty="0"/>
              <a:t>Suppose you </a:t>
            </a:r>
            <a:r>
              <a:rPr lang="en-US" dirty="0" smtClean="0"/>
              <a:t>submit a short, simple DATA step. If the active window displays the message </a:t>
            </a:r>
            <a:r>
              <a:rPr lang="en-US" b="1" dirty="0" smtClean="0"/>
              <a:t>DATA step running</a:t>
            </a:r>
            <a:r>
              <a:rPr lang="en-US" dirty="0" smtClean="0"/>
              <a:t> for a long time, what probably happened?</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You misspelled a keyword.</a:t>
            </a:r>
          </a:p>
          <a:p>
            <a:pPr marL="914400" lvl="1" indent="-454025">
              <a:buClr>
                <a:schemeClr val="tx1"/>
              </a:buClr>
              <a:buSzTx/>
              <a:buFont typeface="Wingdings" pitchFamily="2" charset="2"/>
              <a:buAutoNum type="alphaLcPeriod"/>
              <a:defRPr/>
            </a:pPr>
            <a:r>
              <a:rPr lang="en-US" dirty="0"/>
              <a:t>You forgot to end the DATA step with a RUN statement.</a:t>
            </a:r>
          </a:p>
          <a:p>
            <a:pPr marL="914400" lvl="1" indent="-454025">
              <a:buClr>
                <a:schemeClr val="tx1"/>
              </a:buClr>
              <a:buSzTx/>
              <a:buFont typeface="Wingdings" pitchFamily="2" charset="2"/>
              <a:buAutoNum type="alphaLcPeriod"/>
              <a:defRPr/>
            </a:pPr>
            <a:r>
              <a:rPr lang="en-US" dirty="0" smtClean="0"/>
              <a:t>You specified an invalid data set option.</a:t>
            </a:r>
          </a:p>
          <a:p>
            <a:pPr marL="914400" lvl="1" indent="-454025">
              <a:buClr>
                <a:schemeClr val="tx1"/>
              </a:buClr>
              <a:buSzTx/>
              <a:buFont typeface="Wingdings" pitchFamily="2" charset="2"/>
              <a:buAutoNum type="alphaLcPeriod"/>
              <a:defRPr/>
            </a:pPr>
            <a:r>
              <a:rPr lang="en-US" dirty="0" smtClean="0"/>
              <a:t>Some data values were not appropriate for the </a:t>
            </a:r>
            <a:br>
              <a:rPr lang="en-US" dirty="0" smtClean="0"/>
            </a:br>
            <a:r>
              <a:rPr lang="en-US" dirty="0" smtClean="0"/>
              <a:t>SAS statements that you specified.</a:t>
            </a:r>
          </a:p>
          <a:p>
            <a:pPr marL="0" indent="0">
              <a:defRPr/>
            </a:pPr>
            <a:endParaRPr lang="en-US" dirty="0" smtClean="0"/>
          </a:p>
        </p:txBody>
      </p:sp>
      <p:sp>
        <p:nvSpPr>
          <p:cNvPr id="3" name="Oval 2"/>
          <p:cNvSpPr/>
          <p:nvPr/>
        </p:nvSpPr>
        <p:spPr bwMode="auto">
          <a:xfrm>
            <a:off x="965202" y="2305053"/>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4723968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9"/>
              <a:defRPr/>
            </a:pPr>
            <a:r>
              <a:rPr lang="en-US" dirty="0"/>
              <a:t>Suppose that </a:t>
            </a:r>
            <a:r>
              <a:rPr lang="en-US" dirty="0" smtClean="0"/>
              <a:t>this program contains no errors. </a:t>
            </a:r>
            <a:br>
              <a:rPr lang="en-US" dirty="0" smtClean="0"/>
            </a:br>
            <a:r>
              <a:rPr lang="en-US" dirty="0" smtClean="0"/>
              <a:t>What happens when you submit the program in </a:t>
            </a:r>
            <a:br>
              <a:rPr lang="en-US" dirty="0" smtClean="0"/>
            </a:br>
            <a:r>
              <a:rPr lang="en-US" dirty="0" smtClean="0"/>
              <a:t>the SAS windowing environment?</a:t>
            </a:r>
          </a:p>
          <a:p>
            <a:pPr marL="457200" indent="-457200">
              <a:buFont typeface="+mj-lt"/>
              <a:buAutoNum type="arabicPeriod" startAt="9"/>
              <a:defRPr/>
            </a:pPr>
            <a:endParaRPr lang="en-US" dirty="0"/>
          </a:p>
          <a:p>
            <a:pPr marL="457200" indent="-457200">
              <a:buFont typeface="+mj-lt"/>
              <a:buAutoNum type="arabicPeriod" startAt="9"/>
              <a:defRPr/>
            </a:pPr>
            <a:endParaRPr lang="en-US" dirty="0" smtClean="0"/>
          </a:p>
          <a:p>
            <a:pPr marL="457200" indent="-457200">
              <a:buFont typeface="+mj-lt"/>
              <a:buAutoNum type="arabicPeriod" startAt="9"/>
              <a:defRPr/>
            </a:pPr>
            <a:endParaRPr lang="en-US" dirty="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Messages appear in the Log window, and the Explorer window moves to the front.</a:t>
            </a:r>
          </a:p>
          <a:p>
            <a:pPr marL="914400" lvl="1" indent="-454025">
              <a:buClr>
                <a:schemeClr val="tx1"/>
              </a:buClr>
              <a:buSzTx/>
              <a:buFont typeface="Wingdings" pitchFamily="2" charset="2"/>
              <a:buAutoNum type="alphaLcPeriod"/>
              <a:defRPr/>
            </a:pPr>
            <a:r>
              <a:rPr lang="en-US" dirty="0" smtClean="0"/>
              <a:t>Any HTML output appears in the Output window or a browser window, and any LISTING output appears in the Results Viewer window.</a:t>
            </a:r>
          </a:p>
          <a:p>
            <a:pPr marL="914400" lvl="1" indent="-454025">
              <a:buClr>
                <a:schemeClr val="tx1"/>
              </a:buClr>
              <a:buSzTx/>
              <a:buFont typeface="Wingdings" pitchFamily="2" charset="2"/>
              <a:buAutoNum type="alphaLcPeriod"/>
              <a:defRPr/>
            </a:pPr>
            <a:r>
              <a:rPr lang="en-US" dirty="0" smtClean="0"/>
              <a:t>Any HTML output appears in the Results Viewer window or a browser window, and any LISTING output appears in the Output window.</a:t>
            </a:r>
          </a:p>
          <a:p>
            <a:pPr marL="117475" lvl="1" indent="0">
              <a:buClr>
                <a:schemeClr val="tx1"/>
              </a:buClr>
              <a:buSzTx/>
              <a:buNone/>
              <a:defRPr/>
            </a:pPr>
            <a:endParaRPr lang="en-US" dirty="0" smtClean="0"/>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 Box 5"/>
          <p:cNvSpPr txBox="1">
            <a:spLocks noChangeArrowheads="1"/>
          </p:cNvSpPr>
          <p:nvPr/>
        </p:nvSpPr>
        <p:spPr bwMode="auto">
          <a:xfrm>
            <a:off x="1146175" y="2038350"/>
            <a:ext cx="5829299" cy="807401"/>
          </a:xfrm>
          <a:prstGeom prst="rect">
            <a:avLst/>
          </a:prstGeom>
          <a:solidFill>
            <a:srgbClr val="FFFFFF"/>
          </a:solidFill>
          <a:ln w="38100" cmpd="sng">
            <a:solidFill>
              <a:schemeClr val="tx2"/>
            </a:solidFill>
            <a:miter lim="800000"/>
            <a:headEnd type="none" w="sm" len="sm"/>
            <a:tailEnd type="none" w="sm" len="sm"/>
          </a:ln>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nSpc>
                <a:spcPct val="85000"/>
              </a:lnSpc>
            </a:pPr>
            <a:r>
              <a:rPr lang="en-US" sz="2400" b="1" dirty="0">
                <a:latin typeface="Courier New"/>
              </a:rPr>
              <a:t>proc print </a:t>
            </a:r>
            <a:r>
              <a:rPr lang="en-US" sz="2400" b="1" dirty="0" smtClean="0">
                <a:latin typeface="Courier New"/>
              </a:rPr>
              <a:t>data=work.sales</a:t>
            </a:r>
            <a:r>
              <a:rPr lang="en-US" sz="2400" b="1" dirty="0">
                <a:latin typeface="Courier New"/>
              </a:rPr>
              <a:t>;</a:t>
            </a:r>
          </a:p>
          <a:p>
            <a:pPr>
              <a:lnSpc>
                <a:spcPct val="85000"/>
              </a:lnSpc>
            </a:pPr>
            <a:r>
              <a:rPr lang="en-US" sz="2400" b="1" dirty="0">
                <a:latin typeface="Courier New"/>
              </a:rPr>
              <a:t>run;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9"/>
              <a:defRPr/>
            </a:pPr>
            <a:r>
              <a:rPr lang="en-US" dirty="0"/>
              <a:t>Suppose that </a:t>
            </a:r>
            <a:r>
              <a:rPr lang="en-US" dirty="0" smtClean="0"/>
              <a:t>this program contains no errors. </a:t>
            </a:r>
            <a:br>
              <a:rPr lang="en-US" dirty="0" smtClean="0"/>
            </a:br>
            <a:r>
              <a:rPr lang="en-US" dirty="0" smtClean="0"/>
              <a:t>What happens when you submit the program in </a:t>
            </a:r>
            <a:br>
              <a:rPr lang="en-US" dirty="0" smtClean="0"/>
            </a:br>
            <a:r>
              <a:rPr lang="en-US" dirty="0" smtClean="0"/>
              <a:t>the SAS windowing environment?</a:t>
            </a:r>
          </a:p>
          <a:p>
            <a:pPr marL="457200" indent="-457200">
              <a:buFont typeface="+mj-lt"/>
              <a:buAutoNum type="arabicPeriod" startAt="9"/>
              <a:defRPr/>
            </a:pPr>
            <a:endParaRPr lang="en-US" dirty="0"/>
          </a:p>
          <a:p>
            <a:pPr marL="457200" indent="-457200">
              <a:buFont typeface="+mj-lt"/>
              <a:buAutoNum type="arabicPeriod" startAt="9"/>
              <a:defRPr/>
            </a:pPr>
            <a:endParaRPr lang="en-US" dirty="0" smtClean="0"/>
          </a:p>
          <a:p>
            <a:pPr marL="457200" indent="-457200">
              <a:buFont typeface="+mj-lt"/>
              <a:buAutoNum type="arabicPeriod" startAt="9"/>
              <a:defRPr/>
            </a:pPr>
            <a:endParaRPr lang="en-US" dirty="0"/>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Messages appear in the Log window, and the Explorer window moves to the front.</a:t>
            </a:r>
          </a:p>
          <a:p>
            <a:pPr marL="914400" lvl="1" indent="-454025">
              <a:buClr>
                <a:schemeClr val="tx1"/>
              </a:buClr>
              <a:buSzTx/>
              <a:buFont typeface="Wingdings" pitchFamily="2" charset="2"/>
              <a:buAutoNum type="alphaLcPeriod"/>
              <a:defRPr/>
            </a:pPr>
            <a:r>
              <a:rPr lang="en-US" dirty="0" smtClean="0"/>
              <a:t>Any HTML output appears in the Output window or a browser window, and any LISTING output appears in the Results Viewer window.</a:t>
            </a:r>
          </a:p>
          <a:p>
            <a:pPr marL="914400" lvl="1" indent="-454025">
              <a:buClr>
                <a:schemeClr val="tx1"/>
              </a:buClr>
              <a:buSzTx/>
              <a:buFont typeface="Wingdings" pitchFamily="2" charset="2"/>
              <a:buAutoNum type="alphaLcPeriod"/>
              <a:defRPr/>
            </a:pPr>
            <a:r>
              <a:rPr lang="en-US" dirty="0"/>
              <a:t>Any HTML output appears in the Results Viewer window or a browser window, and any LISTING output appears in the Output window.</a:t>
            </a:r>
          </a:p>
          <a:p>
            <a:pPr marL="117475" lvl="1" indent="0">
              <a:buClr>
                <a:schemeClr val="tx1"/>
              </a:buClr>
              <a:buSzTx/>
              <a:buNone/>
              <a:defRPr/>
            </a:pPr>
            <a:endParaRPr lang="en-US" dirty="0" smtClean="0"/>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 Box 5"/>
          <p:cNvSpPr txBox="1">
            <a:spLocks noChangeArrowheads="1"/>
          </p:cNvSpPr>
          <p:nvPr/>
        </p:nvSpPr>
        <p:spPr bwMode="auto">
          <a:xfrm>
            <a:off x="1146175" y="2038350"/>
            <a:ext cx="5829299" cy="807401"/>
          </a:xfrm>
          <a:prstGeom prst="rect">
            <a:avLst/>
          </a:prstGeom>
          <a:solidFill>
            <a:srgbClr val="FFFFFF"/>
          </a:solidFill>
          <a:ln w="38100" cmpd="sng">
            <a:solidFill>
              <a:schemeClr val="tx2"/>
            </a:solidFill>
            <a:miter lim="800000"/>
            <a:headEnd type="none" w="sm" len="sm"/>
            <a:tailEnd type="none" w="sm" len="sm"/>
          </a:ln>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nSpc>
                <a:spcPct val="85000"/>
              </a:lnSpc>
            </a:pPr>
            <a:r>
              <a:rPr lang="en-US" sz="2400" b="1" dirty="0">
                <a:latin typeface="Courier New"/>
              </a:rPr>
              <a:t>proc print </a:t>
            </a:r>
            <a:r>
              <a:rPr lang="en-US" sz="2400" b="1" dirty="0" smtClean="0">
                <a:latin typeface="Courier New"/>
              </a:rPr>
              <a:t>data=work.sales</a:t>
            </a:r>
            <a:r>
              <a:rPr lang="en-US" sz="2400" b="1" dirty="0">
                <a:latin typeface="Courier New"/>
              </a:rPr>
              <a:t>;</a:t>
            </a:r>
          </a:p>
          <a:p>
            <a:pPr>
              <a:lnSpc>
                <a:spcPct val="85000"/>
              </a:lnSpc>
            </a:pPr>
            <a:r>
              <a:rPr lang="en-US" sz="2400" b="1" dirty="0">
                <a:latin typeface="Courier New"/>
              </a:rPr>
              <a:t>run;</a:t>
            </a:r>
          </a:p>
        </p:txBody>
      </p:sp>
      <p:sp>
        <p:nvSpPr>
          <p:cNvPr id="6" name="Oval 5"/>
          <p:cNvSpPr/>
          <p:nvPr/>
        </p:nvSpPr>
        <p:spPr bwMode="auto">
          <a:xfrm>
            <a:off x="979490" y="5119693"/>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0233897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smtClean="0"/>
              <a:t>Which of the following is a true statement about </a:t>
            </a:r>
            <a:br>
              <a:rPr lang="en-US" dirty="0" smtClean="0"/>
            </a:br>
            <a:r>
              <a:rPr lang="en-US" dirty="0" smtClean="0"/>
              <a:t>SAS output?</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SAS </a:t>
            </a:r>
            <a:r>
              <a:rPr lang="en-US" dirty="0"/>
              <a:t>Enterprise Guide 5.1 displays </a:t>
            </a:r>
            <a:r>
              <a:rPr lang="en-US" dirty="0" smtClean="0"/>
              <a:t>text </a:t>
            </a:r>
            <a:r>
              <a:rPr lang="en-US" dirty="0"/>
              <a:t>or </a:t>
            </a:r>
            <a:r>
              <a:rPr lang="en-US" dirty="0" smtClean="0"/>
              <a:t>LISTING output </a:t>
            </a:r>
            <a:r>
              <a:rPr lang="en-US" dirty="0"/>
              <a:t>by default.</a:t>
            </a:r>
          </a:p>
          <a:p>
            <a:pPr marL="914400" lvl="1" indent="-454025">
              <a:buClr>
                <a:schemeClr val="tx1"/>
              </a:buClr>
              <a:buSzTx/>
              <a:buFont typeface="Wingdings" pitchFamily="2" charset="2"/>
              <a:buAutoNum type="alphaLcPeriod"/>
              <a:defRPr/>
            </a:pPr>
            <a:r>
              <a:rPr lang="en-US" dirty="0" smtClean="0"/>
              <a:t>SAS </a:t>
            </a:r>
            <a:r>
              <a:rPr lang="en-US" dirty="0"/>
              <a:t>Enterprise Guide 5.1 displays HTML output by default.</a:t>
            </a:r>
          </a:p>
          <a:p>
            <a:pPr marL="914400" lvl="1" indent="-454025">
              <a:buClr>
                <a:schemeClr val="tx1"/>
              </a:buClr>
              <a:buSzTx/>
              <a:buFont typeface="Wingdings" pitchFamily="2" charset="2"/>
              <a:buAutoNum type="alphaLcPeriod"/>
              <a:defRPr/>
            </a:pPr>
            <a:r>
              <a:rPr lang="en-US" dirty="0" smtClean="0"/>
              <a:t>SAS </a:t>
            </a:r>
            <a:r>
              <a:rPr lang="en-US" dirty="0"/>
              <a:t>9.3 in the </a:t>
            </a:r>
            <a:r>
              <a:rPr lang="en-US" dirty="0" smtClean="0"/>
              <a:t>windowing </a:t>
            </a:r>
            <a:r>
              <a:rPr lang="en-US" dirty="0"/>
              <a:t>environment displays </a:t>
            </a:r>
            <a:r>
              <a:rPr lang="en-US" dirty="0" smtClean="0"/>
              <a:t>LISTING </a:t>
            </a:r>
            <a:r>
              <a:rPr lang="en-US" dirty="0"/>
              <a:t>output by default.</a:t>
            </a:r>
          </a:p>
          <a:p>
            <a:pPr marL="914400" lvl="1" indent="-454025">
              <a:buClr>
                <a:schemeClr val="tx1"/>
              </a:buClr>
              <a:buSzTx/>
              <a:buFont typeface="Wingdings" pitchFamily="2" charset="2"/>
              <a:buAutoNum type="alphaLcPeriod"/>
              <a:defRPr/>
            </a:pPr>
            <a:r>
              <a:rPr lang="en-US" dirty="0" smtClean="0"/>
              <a:t>SAS </a:t>
            </a:r>
            <a:r>
              <a:rPr lang="en-US" dirty="0"/>
              <a:t>9.3 in the </a:t>
            </a:r>
            <a:r>
              <a:rPr lang="en-US" dirty="0" smtClean="0"/>
              <a:t>windowing </a:t>
            </a:r>
            <a:r>
              <a:rPr lang="en-US" dirty="0"/>
              <a:t>environment displays HTML output by default.</a:t>
            </a:r>
          </a:p>
          <a:p>
            <a:pPr lvl="1">
              <a:buClr>
                <a:schemeClr val="tx1"/>
              </a:buClr>
              <a:buSzTx/>
              <a:buFont typeface="Wingdings" pitchFamily="2" charset="2"/>
              <a:buAutoNum type="alphaLcPeriod"/>
              <a:defRPr/>
            </a:pPr>
            <a:endParaRPr lang="en-US" dirty="0" smtClean="0"/>
          </a:p>
          <a:p>
            <a:pPr marL="0" indent="0">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2.01 Quiz</a:t>
            </a:r>
            <a:endParaRPr lang="en-US" dirty="0" smtClean="0"/>
          </a:p>
        </p:txBody>
      </p:sp>
      <p:sp>
        <p:nvSpPr>
          <p:cNvPr id="19459" name="Rectangle 3"/>
          <p:cNvSpPr>
            <a:spLocks noGrp="1" noChangeArrowheads="1"/>
          </p:cNvSpPr>
          <p:nvPr>
            <p:ph idx="1"/>
          </p:nvPr>
        </p:nvSpPr>
        <p:spPr/>
        <p:txBody>
          <a:bodyPr/>
          <a:lstStyle/>
          <a:p>
            <a:r>
              <a:rPr lang="en-US" dirty="0" smtClean="0"/>
              <a:t>How many steps are in this program?</a:t>
            </a:r>
          </a:p>
        </p:txBody>
      </p:sp>
      <p:sp>
        <p:nvSpPr>
          <p:cNvPr id="6" name="Slide Number Placeholder 3"/>
          <p:cNvSpPr>
            <a:spLocks noGrp="1"/>
          </p:cNvSpPr>
          <p:nvPr>
            <p:ph type="sldNum" sz="quarter" idx="10"/>
          </p:nvPr>
        </p:nvSpPr>
        <p:spPr/>
        <p:txBody>
          <a:bodyPr/>
          <a:lstStyle/>
          <a:p>
            <a:fld id="{464F82B5-F965-4F94-9383-B5F4C909B8A8}" type="slidenum">
              <a:rPr lang="en-US" smtClean="0"/>
              <a:pPr/>
              <a:t>7</a:t>
            </a:fld>
            <a:endParaRPr lang="en-US" dirty="0"/>
          </a:p>
        </p:txBody>
      </p:sp>
      <p:sp>
        <p:nvSpPr>
          <p:cNvPr id="19461" name="Rectangle 4"/>
          <p:cNvSpPr>
            <a:spLocks noChangeArrowheads="1"/>
          </p:cNvSpPr>
          <p:nvPr/>
        </p:nvSpPr>
        <p:spPr bwMode="auto">
          <a:xfrm>
            <a:off x="682625" y="1657350"/>
            <a:ext cx="6373813" cy="376513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gn="l">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 </a:t>
            </a:r>
            <a:r>
              <a:rPr lang="en-US" sz="2000" b="1" dirty="0">
                <a:latin typeface="Courier New" pitchFamily="49" charset="0"/>
              </a:rPr>
              <a:t>dlm=',';</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gn="l">
              <a:lnSpc>
                <a:spcPct val="85000"/>
              </a:lnSpc>
            </a:pPr>
            <a:r>
              <a:rPr lang="en-US" sz="2000" b="1" dirty="0">
                <a:latin typeface="Courier New" pitchFamily="49" charset="0"/>
              </a:rPr>
              <a:t>run;</a:t>
            </a:r>
          </a:p>
        </p:txBody>
      </p:sp>
      <p:sp>
        <p:nvSpPr>
          <p:cNvPr id="19462" name="Text Box 5"/>
          <p:cNvSpPr txBox="1">
            <a:spLocks noChangeArrowheads="1"/>
          </p:cNvSpPr>
          <p:nvPr/>
        </p:nvSpPr>
        <p:spPr bwMode="auto">
          <a:xfrm>
            <a:off x="7935780"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p102d01</a:t>
            </a:r>
            <a:endParaRPr lang="en-US" sz="1600" b="1" dirty="0"/>
          </a:p>
        </p:txBody>
      </p:sp>
    </p:spTree>
    <p:custDataLst>
      <p:tags r:id="rId1"/>
    </p:custDataLst>
    <p:extLst>
      <p:ext uri="{BB962C8B-B14F-4D97-AF65-F5344CB8AC3E}">
        <p14:creationId xmlns:p14="http://schemas.microsoft.com/office/powerpoint/2010/main" val="16295603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smtClean="0"/>
              <a:t>Which of the following is a true statement about </a:t>
            </a:r>
            <a:br>
              <a:rPr lang="en-US" dirty="0" smtClean="0"/>
            </a:br>
            <a:r>
              <a:rPr lang="en-US" dirty="0" smtClean="0"/>
              <a:t>SAS output?</a:t>
            </a:r>
          </a:p>
          <a:p>
            <a:pPr marL="0" indent="0">
              <a:defRPr/>
            </a:pPr>
            <a:endParaRPr lang="en-US" sz="800" b="1" dirty="0" smtClean="0"/>
          </a:p>
          <a:p>
            <a:pPr marL="914400" lvl="1" indent="-454025">
              <a:buClr>
                <a:schemeClr val="tx1"/>
              </a:buClr>
              <a:buSzTx/>
              <a:buFont typeface="Wingdings" pitchFamily="2" charset="2"/>
              <a:buAutoNum type="alphaLcPeriod"/>
              <a:defRPr/>
            </a:pPr>
            <a:r>
              <a:rPr lang="en-US" dirty="0" smtClean="0"/>
              <a:t>SAS </a:t>
            </a:r>
            <a:r>
              <a:rPr lang="en-US" dirty="0"/>
              <a:t>Enterprise Guide 5.1 displays </a:t>
            </a:r>
            <a:r>
              <a:rPr lang="en-US" dirty="0" smtClean="0"/>
              <a:t>text </a:t>
            </a:r>
            <a:r>
              <a:rPr lang="en-US" dirty="0"/>
              <a:t>or </a:t>
            </a:r>
            <a:r>
              <a:rPr lang="en-US" dirty="0" smtClean="0"/>
              <a:t>LISTING </a:t>
            </a:r>
            <a:r>
              <a:rPr lang="en-US" dirty="0"/>
              <a:t>output by default.</a:t>
            </a:r>
          </a:p>
          <a:p>
            <a:pPr marL="914400" lvl="1" indent="-454025">
              <a:buClr>
                <a:schemeClr val="tx1"/>
              </a:buClr>
              <a:buSzTx/>
              <a:buFont typeface="Wingdings" pitchFamily="2" charset="2"/>
              <a:buAutoNum type="alphaLcPeriod"/>
              <a:defRPr/>
            </a:pPr>
            <a:r>
              <a:rPr lang="en-US" dirty="0" smtClean="0"/>
              <a:t>SAS </a:t>
            </a:r>
            <a:r>
              <a:rPr lang="en-US" dirty="0"/>
              <a:t>Enterprise Guide 5.1 displays HTML output by default.</a:t>
            </a:r>
          </a:p>
          <a:p>
            <a:pPr marL="914400" lvl="1" indent="-454025">
              <a:buClr>
                <a:schemeClr val="tx1"/>
              </a:buClr>
              <a:buSzTx/>
              <a:buFont typeface="Wingdings" pitchFamily="2" charset="2"/>
              <a:buAutoNum type="alphaLcPeriod"/>
              <a:defRPr/>
            </a:pPr>
            <a:r>
              <a:rPr lang="en-US" dirty="0" smtClean="0"/>
              <a:t>SAS </a:t>
            </a:r>
            <a:r>
              <a:rPr lang="en-US" dirty="0"/>
              <a:t>9.3 in the </a:t>
            </a:r>
            <a:r>
              <a:rPr lang="en-US" dirty="0" smtClean="0"/>
              <a:t>windowing </a:t>
            </a:r>
            <a:r>
              <a:rPr lang="en-US" dirty="0"/>
              <a:t>environment displays </a:t>
            </a:r>
            <a:r>
              <a:rPr lang="en-US" dirty="0" smtClean="0"/>
              <a:t>LISTING </a:t>
            </a:r>
            <a:r>
              <a:rPr lang="en-US" dirty="0"/>
              <a:t>output by default.</a:t>
            </a:r>
          </a:p>
          <a:p>
            <a:pPr marL="914400" lvl="1" indent="-454025">
              <a:buClr>
                <a:schemeClr val="tx1"/>
              </a:buClr>
              <a:buSzTx/>
              <a:buFont typeface="Wingdings" pitchFamily="2" charset="2"/>
              <a:buAutoNum type="alphaLcPeriod"/>
              <a:defRPr/>
            </a:pPr>
            <a:r>
              <a:rPr lang="en-US" dirty="0"/>
              <a:t>SAS 9.3 in the windowing environment displays HTML output by default.</a:t>
            </a:r>
          </a:p>
          <a:p>
            <a:pPr lvl="1">
              <a:buClr>
                <a:schemeClr val="tx1"/>
              </a:buClr>
              <a:buSzTx/>
              <a:buFont typeface="Wingdings" pitchFamily="2" charset="2"/>
              <a:buAutoNum type="alphaLcPeriod"/>
              <a:defRPr/>
            </a:pPr>
            <a:endParaRPr lang="en-US" dirty="0" smtClean="0"/>
          </a:p>
          <a:p>
            <a:pPr marL="0" indent="0">
              <a:defRPr/>
            </a:pPr>
            <a:endParaRPr lang="en-US" dirty="0" smtClean="0"/>
          </a:p>
        </p:txBody>
      </p:sp>
      <p:sp>
        <p:nvSpPr>
          <p:cNvPr id="4" name="Oval 3"/>
          <p:cNvSpPr/>
          <p:nvPr/>
        </p:nvSpPr>
        <p:spPr bwMode="auto">
          <a:xfrm>
            <a:off x="979490" y="390525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424898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2.01 Quiz </a:t>
            </a:r>
            <a:r>
              <a:rPr lang="en-US" dirty="0" smtClean="0"/>
              <a:t>– Correct Answer</a:t>
            </a:r>
          </a:p>
        </p:txBody>
      </p:sp>
      <p:sp>
        <p:nvSpPr>
          <p:cNvPr id="20483" name="Rectangle 3"/>
          <p:cNvSpPr>
            <a:spLocks noGrp="1" noChangeArrowheads="1"/>
          </p:cNvSpPr>
          <p:nvPr>
            <p:ph idx="1"/>
          </p:nvPr>
        </p:nvSpPr>
        <p:spPr/>
        <p:txBody>
          <a:bodyPr/>
          <a:lstStyle/>
          <a:p>
            <a:r>
              <a:rPr lang="en-US" dirty="0" smtClean="0"/>
              <a:t>How many steps are in this program?</a:t>
            </a:r>
            <a:r>
              <a:rPr lang="en-US" b="1" dirty="0" smtClean="0"/>
              <a:t>  three</a:t>
            </a:r>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12" name="Slide Number Placeholder 3"/>
          <p:cNvSpPr>
            <a:spLocks noGrp="1"/>
          </p:cNvSpPr>
          <p:nvPr>
            <p:ph type="sldNum" sz="quarter" idx="10"/>
          </p:nvPr>
        </p:nvSpPr>
        <p:spPr/>
        <p:txBody>
          <a:bodyPr/>
          <a:lstStyle/>
          <a:p>
            <a:pPr>
              <a:defRPr/>
            </a:pPr>
            <a:fld id="{747D371E-3E95-43B2-BD29-18FE0CC7999B}" type="slidenum">
              <a:rPr lang="en-US"/>
              <a:pPr>
                <a:defRPr/>
              </a:pPr>
              <a:t>8</a:t>
            </a:fld>
            <a:endParaRPr lang="en-US" b="0" dirty="0">
              <a:latin typeface="Times New Roman" pitchFamily="18" charset="0"/>
            </a:endParaRPr>
          </a:p>
        </p:txBody>
      </p:sp>
      <p:sp>
        <p:nvSpPr>
          <p:cNvPr id="20485" name="Rectangle 4"/>
          <p:cNvSpPr>
            <a:spLocks noChangeArrowheads="1"/>
          </p:cNvSpPr>
          <p:nvPr/>
        </p:nvSpPr>
        <p:spPr bwMode="auto">
          <a:xfrm>
            <a:off x="682625" y="1657350"/>
            <a:ext cx="6373813" cy="376513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dlm=',';</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gn="l">
              <a:lnSpc>
                <a:spcPct val="85000"/>
              </a:lnSpc>
            </a:pPr>
            <a:r>
              <a:rPr lang="en-US" sz="2000" b="1" dirty="0">
                <a:latin typeface="Courier New" pitchFamily="49" charset="0"/>
              </a:rPr>
              <a:t>run;</a:t>
            </a:r>
          </a:p>
        </p:txBody>
      </p:sp>
      <p:sp>
        <p:nvSpPr>
          <p:cNvPr id="20489" name="Text Box 11"/>
          <p:cNvSpPr txBox="1">
            <a:spLocks noChangeArrowheads="1"/>
          </p:cNvSpPr>
          <p:nvPr/>
        </p:nvSpPr>
        <p:spPr bwMode="auto">
          <a:xfrm>
            <a:off x="7935780"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p102d01</a:t>
            </a:r>
            <a:endParaRPr lang="en-US" sz="1600" b="1" dirty="0"/>
          </a:p>
        </p:txBody>
      </p:sp>
      <p:sp>
        <p:nvSpPr>
          <p:cNvPr id="20490" name="Right Brace 12"/>
          <p:cNvSpPr>
            <a:spLocks/>
          </p:cNvSpPr>
          <p:nvPr/>
        </p:nvSpPr>
        <p:spPr bwMode="auto">
          <a:xfrm>
            <a:off x="7099394" y="4558343"/>
            <a:ext cx="291482" cy="781301"/>
          </a:xfrm>
          <a:prstGeom prst="rightBrace">
            <a:avLst>
              <a:gd name="adj1" fmla="val 8339"/>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itchFamily="18" charset="0"/>
            </a:endParaRPr>
          </a:p>
        </p:txBody>
      </p:sp>
      <p:sp>
        <p:nvSpPr>
          <p:cNvPr id="20491" name="Right Brace 13"/>
          <p:cNvSpPr>
            <a:spLocks/>
          </p:cNvSpPr>
          <p:nvPr/>
        </p:nvSpPr>
        <p:spPr bwMode="auto">
          <a:xfrm>
            <a:off x="7093064" y="3628319"/>
            <a:ext cx="278784" cy="617381"/>
          </a:xfrm>
          <a:prstGeom prst="rightBrace">
            <a:avLst>
              <a:gd name="adj1" fmla="val 8339"/>
              <a:gd name="adj2" fmla="val 46221"/>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itchFamily="18" charset="0"/>
            </a:endParaRPr>
          </a:p>
        </p:txBody>
      </p:sp>
      <p:sp>
        <p:nvSpPr>
          <p:cNvPr id="20492" name="Right Brace 14"/>
          <p:cNvSpPr>
            <a:spLocks/>
          </p:cNvSpPr>
          <p:nvPr/>
        </p:nvSpPr>
        <p:spPr bwMode="auto">
          <a:xfrm>
            <a:off x="7079667" y="1763714"/>
            <a:ext cx="284668" cy="1600460"/>
          </a:xfrm>
          <a:prstGeom prst="rightBrace">
            <a:avLst>
              <a:gd name="adj1" fmla="val 8319"/>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itchFamily="18" charset="0"/>
            </a:endParaRPr>
          </a:p>
        </p:txBody>
      </p:sp>
      <p:grpSp>
        <p:nvGrpSpPr>
          <p:cNvPr id="14" name="Group 13"/>
          <p:cNvGrpSpPr/>
          <p:nvPr/>
        </p:nvGrpSpPr>
        <p:grpSpPr>
          <a:xfrm>
            <a:off x="7245135" y="1899668"/>
            <a:ext cx="1689315" cy="1219200"/>
            <a:chOff x="187662" y="5410200"/>
            <a:chExt cx="1689315" cy="1219200"/>
          </a:xfrm>
        </p:grpSpPr>
        <p:pic>
          <p:nvPicPr>
            <p:cNvPr id="15" name="Picture 2" descr="L:\graphics\dataSte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72" y="5668803"/>
              <a:ext cx="1300201" cy="9605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7662" y="5410200"/>
              <a:ext cx="1689315" cy="400110"/>
            </a:xfrm>
            <a:prstGeom prst="rect">
              <a:avLst/>
            </a:prstGeom>
            <a:noFill/>
          </p:spPr>
          <p:txBody>
            <a:bodyPr wrap="square" rtlCol="0">
              <a:spAutoFit/>
            </a:bodyPr>
            <a:lstStyle/>
            <a:p>
              <a:pPr algn="ctr"/>
              <a:r>
                <a:rPr lang="en-US" sz="2000" dirty="0" smtClean="0">
                  <a:latin typeface="Arial" pitchFamily="34" charset="0"/>
                  <a:cs typeface="Arial" pitchFamily="34" charset="0"/>
                </a:rPr>
                <a:t>DATA Step</a:t>
              </a:r>
              <a:endParaRPr lang="en-US" sz="2000" dirty="0">
                <a:latin typeface="Arial" pitchFamily="34" charset="0"/>
                <a:cs typeface="Arial" pitchFamily="34" charset="0"/>
              </a:endParaRPr>
            </a:p>
          </p:txBody>
        </p:sp>
      </p:grpSp>
      <p:grpSp>
        <p:nvGrpSpPr>
          <p:cNvPr id="23" name="Group 22"/>
          <p:cNvGrpSpPr/>
          <p:nvPr/>
        </p:nvGrpSpPr>
        <p:grpSpPr>
          <a:xfrm>
            <a:off x="7317613" y="4318292"/>
            <a:ext cx="1535112" cy="1179429"/>
            <a:chOff x="1911253" y="5630946"/>
            <a:chExt cx="1535112" cy="1179429"/>
          </a:xfrm>
        </p:grpSpPr>
        <p:sp>
          <p:nvSpPr>
            <p:cNvPr id="24" name="TextBox 23"/>
            <p:cNvSpPr txBox="1"/>
            <p:nvPr/>
          </p:nvSpPr>
          <p:spPr>
            <a:xfrm>
              <a:off x="1911253" y="5630946"/>
              <a:ext cx="1535112" cy="400110"/>
            </a:xfrm>
            <a:prstGeom prst="rect">
              <a:avLst/>
            </a:prstGeom>
            <a:solidFill>
              <a:srgbClr val="FFFFFF"/>
            </a:solidFill>
          </p:spPr>
          <p:txBody>
            <a:bodyPr wrap="square" rtlCol="0">
              <a:spAutoFit/>
            </a:bodyPr>
            <a:lstStyle>
              <a:defPPr>
                <a:defRPr lang="en-US"/>
              </a:defPPr>
              <a:lvl1pPr algn="ctr">
                <a:defRPr sz="2000">
                  <a:latin typeface="Arial" pitchFamily="34" charset="0"/>
                  <a:cs typeface="Arial" pitchFamily="34" charset="0"/>
                </a:defRPr>
              </a:lvl1pPr>
            </a:lstStyle>
            <a:p>
              <a:r>
                <a:rPr lang="en-US" dirty="0"/>
                <a:t>PROC Step</a:t>
              </a:r>
            </a:p>
          </p:txBody>
        </p:sp>
        <p:pic>
          <p:nvPicPr>
            <p:cNvPr id="25" name="Picture 3" descr="L:\graphics\procste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110" y="5934075"/>
              <a:ext cx="1266825" cy="876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7311812" y="3134826"/>
            <a:ext cx="1535112" cy="1170376"/>
            <a:chOff x="1924502" y="5639999"/>
            <a:chExt cx="1535112" cy="1170376"/>
          </a:xfrm>
        </p:grpSpPr>
        <p:sp>
          <p:nvSpPr>
            <p:cNvPr id="30" name="TextBox 29"/>
            <p:cNvSpPr txBox="1"/>
            <p:nvPr/>
          </p:nvSpPr>
          <p:spPr>
            <a:xfrm>
              <a:off x="1924502" y="5639999"/>
              <a:ext cx="1535112" cy="400110"/>
            </a:xfrm>
            <a:prstGeom prst="rect">
              <a:avLst/>
            </a:prstGeom>
            <a:solidFill>
              <a:srgbClr val="FFFFFF"/>
            </a:solidFill>
          </p:spPr>
          <p:txBody>
            <a:bodyPr wrap="square" rtlCol="0">
              <a:spAutoFit/>
            </a:bodyPr>
            <a:lstStyle>
              <a:defPPr>
                <a:defRPr lang="en-US"/>
              </a:defPPr>
              <a:lvl1pPr algn="ctr">
                <a:defRPr sz="2000">
                  <a:latin typeface="Arial" pitchFamily="34" charset="0"/>
                  <a:cs typeface="Arial" pitchFamily="34" charset="0"/>
                </a:defRPr>
              </a:lvl1pPr>
            </a:lstStyle>
            <a:p>
              <a:r>
                <a:rPr lang="en-US" dirty="0"/>
                <a:t>PROC Step</a:t>
              </a:r>
            </a:p>
          </p:txBody>
        </p:sp>
        <p:pic>
          <p:nvPicPr>
            <p:cNvPr id="31" name="Picture 3" descr="L:\graphics\procste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110" y="5934075"/>
              <a:ext cx="1266825" cy="8763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32270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SAS Program Example</a:t>
            </a:r>
          </a:p>
        </p:txBody>
      </p:sp>
      <p:sp>
        <p:nvSpPr>
          <p:cNvPr id="21507" name="Rectangle 3"/>
          <p:cNvSpPr>
            <a:spLocks noGrp="1" noChangeArrowheads="1"/>
          </p:cNvSpPr>
          <p:nvPr>
            <p:ph idx="1"/>
          </p:nvPr>
        </p:nvSpPr>
        <p:spPr/>
        <p:txBody>
          <a:bodyPr/>
          <a:lstStyle/>
          <a:p>
            <a:pPr marL="0" indent="0" eaLnBrk="1" hangingPunct="1"/>
            <a:r>
              <a:rPr lang="en-US" dirty="0" smtClean="0"/>
              <a:t>This DATA step creates a temporary SAS data set named </a:t>
            </a:r>
            <a:r>
              <a:rPr lang="en-US" b="1" dirty="0" smtClean="0"/>
              <a:t>w</a:t>
            </a:r>
            <a:r>
              <a:rPr lang="en-US" b="1" dirty="0" smtClean="0">
                <a:latin typeface="Arial"/>
              </a:rPr>
              <a:t>ork.newsalesemps</a:t>
            </a:r>
            <a:r>
              <a:rPr lang="en-US" dirty="0" smtClean="0"/>
              <a:t> by reading four fields from a file.</a:t>
            </a:r>
          </a:p>
        </p:txBody>
      </p:sp>
      <p:sp>
        <p:nvSpPr>
          <p:cNvPr id="12" name="Slide Number Placeholder 3"/>
          <p:cNvSpPr>
            <a:spLocks noGrp="1"/>
          </p:cNvSpPr>
          <p:nvPr>
            <p:ph type="sldNum" sz="quarter" idx="10"/>
          </p:nvPr>
        </p:nvSpPr>
        <p:spPr/>
        <p:txBody>
          <a:bodyPr/>
          <a:lstStyle/>
          <a:p>
            <a:pPr>
              <a:defRPr/>
            </a:pPr>
            <a:fld id="{50DF9D23-C12D-498E-9ACB-31CEFBA9515B}" type="slidenum">
              <a:rPr lang="en-US"/>
              <a:pPr>
                <a:defRPr/>
              </a:pPr>
              <a:t>9</a:t>
            </a:fld>
            <a:endParaRPr lang="en-US" b="0" dirty="0">
              <a:latin typeface="Times New Roman" pitchFamily="18" charset="0"/>
            </a:endParaRPr>
          </a:p>
        </p:txBody>
      </p:sp>
      <p:sp>
        <p:nvSpPr>
          <p:cNvPr id="21509" name="Rectangle 4"/>
          <p:cNvSpPr>
            <a:spLocks noChangeArrowheads="1"/>
          </p:cNvSpPr>
          <p:nvPr/>
        </p:nvSpPr>
        <p:spPr bwMode="auto">
          <a:xfrm>
            <a:off x="682625" y="2037434"/>
            <a:ext cx="6373813" cy="3765133"/>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a:lnSpc>
                <a:spcPct val="85000"/>
              </a:lnSpc>
            </a:pPr>
            <a:r>
              <a:rPr lang="en-US" sz="2000" b="1" dirty="0">
                <a:solidFill>
                  <a:srgbClr val="000000"/>
                </a:solidFill>
                <a:latin typeface="Courier New" pitchFamily="49" charset="0"/>
              </a:rPr>
              <a:t>data </a:t>
            </a:r>
            <a:r>
              <a:rPr lang="en-US" sz="2000" b="1" dirty="0" smtClean="0">
                <a:solidFill>
                  <a:srgbClr val="000000"/>
                </a:solidFill>
                <a:latin typeface="Courier New" pitchFamily="49" charset="0"/>
              </a:rPr>
              <a:t>work.newsalesemps</a:t>
            </a:r>
            <a:r>
              <a:rPr lang="en-US" sz="2000" b="1" dirty="0">
                <a:solidFill>
                  <a:srgbClr val="000000"/>
                </a:solidFill>
                <a:latin typeface="Courier New" pitchFamily="49" charset="0"/>
              </a:rPr>
              <a:t>;</a:t>
            </a:r>
          </a:p>
          <a:p>
            <a:pPr algn="l">
              <a:lnSpc>
                <a:spcPct val="85000"/>
              </a:lnSpc>
            </a:pPr>
            <a:r>
              <a:rPr lang="en-US" sz="2000" b="1" dirty="0">
                <a:solidFill>
                  <a:srgbClr val="000000"/>
                </a:solidFill>
                <a:latin typeface="Courier New" pitchFamily="49" charset="0"/>
              </a:rPr>
              <a:t>   length First_Name $ 12 </a:t>
            </a:r>
          </a:p>
          <a:p>
            <a:pPr algn="l">
              <a:lnSpc>
                <a:spcPct val="85000"/>
              </a:lnSpc>
            </a:pPr>
            <a:r>
              <a:rPr lang="en-US" sz="2000" b="1" dirty="0">
                <a:solidFill>
                  <a:srgbClr val="000000"/>
                </a:solidFill>
                <a:latin typeface="Courier New" pitchFamily="49" charset="0"/>
              </a:rPr>
              <a:t>          Last_Name $ 18 Job_Title $ 25;</a:t>
            </a:r>
          </a:p>
          <a:p>
            <a:pPr>
              <a:lnSpc>
                <a:spcPct val="85000"/>
              </a:lnSpc>
            </a:pPr>
            <a:r>
              <a:rPr lang="en-US" sz="2000" b="1" dirty="0">
                <a:solidFill>
                  <a:srgbClr val="000000"/>
                </a:solidFill>
                <a:latin typeface="Courier New" pitchFamily="49" charset="0"/>
              </a:rPr>
              <a:t>   infile</a:t>
            </a:r>
            <a:r>
              <a:rPr lang="en-US" sz="2000" b="1" dirty="0">
                <a:latin typeface="Courier New" pitchFamily="49" charset="0"/>
              </a:rPr>
              <a:t> </a:t>
            </a:r>
            <a:r>
              <a:rPr lang="en-US" sz="2000" b="1" dirty="0" smtClean="0">
                <a:latin typeface="Courier New" pitchFamily="49" charset="0"/>
              </a:rPr>
              <a:t>"&amp;path\newemps.csv</a:t>
            </a:r>
            <a:r>
              <a:rPr lang="en-US" sz="2000" b="1" dirty="0">
                <a:latin typeface="Courier New" pitchFamily="49" charset="0"/>
              </a:rPr>
              <a:t>" </a:t>
            </a:r>
            <a:r>
              <a:rPr lang="en-US" sz="2000" b="1" dirty="0" smtClean="0">
                <a:latin typeface="Courier New" pitchFamily="49" charset="0"/>
              </a:rPr>
              <a:t>dlm</a:t>
            </a:r>
            <a:r>
              <a:rPr lang="en-US" sz="2000" b="1" dirty="0">
                <a:latin typeface="Courier New" pitchFamily="49" charset="0"/>
              </a:rPr>
              <a:t>=',';</a:t>
            </a:r>
          </a:p>
          <a:p>
            <a:pPr algn="l">
              <a:lnSpc>
                <a:spcPct val="85000"/>
              </a:lnSpc>
            </a:pPr>
            <a:r>
              <a:rPr lang="en-US" sz="2000" b="1" dirty="0">
                <a:latin typeface="Courier New" pitchFamily="49" charset="0"/>
              </a:rPr>
              <a:t>   input First_Name $ Last_Name $  </a:t>
            </a:r>
          </a:p>
          <a:p>
            <a:pPr algn="l">
              <a:lnSpc>
                <a:spcPct val="85000"/>
              </a:lnSpc>
            </a:pPr>
            <a:r>
              <a:rPr lang="en-US" sz="2000" b="1" dirty="0">
                <a:latin typeface="Courier New" pitchFamily="49" charset="0"/>
              </a:rPr>
              <a:t>         Job_Title $ Salary;</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print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a:latin typeface="Courier New" pitchFamily="49" charset="0"/>
              </a:rPr>
              <a:t>run;</a:t>
            </a:r>
          </a:p>
          <a:p>
            <a:pPr algn="l">
              <a:lnSpc>
                <a:spcPct val="85000"/>
              </a:lnSpc>
            </a:pPr>
            <a:endParaRPr lang="en-US" sz="2000" b="1" dirty="0">
              <a:latin typeface="Courier New" pitchFamily="49" charset="0"/>
            </a:endParaRPr>
          </a:p>
          <a:p>
            <a:pPr algn="l">
              <a:lnSpc>
                <a:spcPct val="85000"/>
              </a:lnSpc>
            </a:pPr>
            <a:r>
              <a:rPr lang="en-US" sz="2000" b="1" dirty="0">
                <a:latin typeface="Courier New" pitchFamily="49" charset="0"/>
              </a:rPr>
              <a:t>proc means </a:t>
            </a:r>
            <a:r>
              <a:rPr lang="en-US" sz="2000" b="1" dirty="0" smtClean="0">
                <a:latin typeface="Courier New" pitchFamily="49" charset="0"/>
              </a:rPr>
              <a:t>data=work.newsalesemps</a:t>
            </a:r>
            <a:r>
              <a:rPr lang="en-US" sz="2000" b="1" dirty="0">
                <a:latin typeface="Courier New" pitchFamily="49" charset="0"/>
              </a:rPr>
              <a:t>;</a:t>
            </a:r>
          </a:p>
          <a:p>
            <a:pPr algn="l">
              <a:lnSpc>
                <a:spcPct val="85000"/>
              </a:lnSpc>
            </a:pPr>
            <a:r>
              <a:rPr lang="en-US" sz="2000" b="1" dirty="0" smtClean="0">
                <a:latin typeface="Courier New" pitchFamily="49" charset="0"/>
              </a:rPr>
              <a:t>   </a:t>
            </a:r>
            <a:r>
              <a:rPr lang="en-US" sz="2000" b="1" dirty="0" smtClean="0">
                <a:solidFill>
                  <a:srgbClr val="000000"/>
                </a:solidFill>
                <a:latin typeface="Courier New" pitchFamily="49" charset="0"/>
              </a:rPr>
              <a:t>var</a:t>
            </a:r>
            <a:r>
              <a:rPr lang="en-US" sz="2000" b="1" dirty="0" smtClean="0">
                <a:latin typeface="Courier New" pitchFamily="49" charset="0"/>
              </a:rPr>
              <a:t> </a:t>
            </a:r>
            <a:r>
              <a:rPr lang="en-US" sz="2000" b="1" dirty="0">
                <a:latin typeface="Courier New" pitchFamily="49" charset="0"/>
              </a:rPr>
              <a:t>Salary;</a:t>
            </a:r>
          </a:p>
          <a:p>
            <a:pPr algn="l">
              <a:lnSpc>
                <a:spcPct val="85000"/>
              </a:lnSpc>
            </a:pPr>
            <a:r>
              <a:rPr lang="en-US" sz="2000" b="1" dirty="0">
                <a:latin typeface="Courier New" pitchFamily="49" charset="0"/>
              </a:rPr>
              <a:t>run;</a:t>
            </a:r>
          </a:p>
        </p:txBody>
      </p:sp>
      <p:sp>
        <p:nvSpPr>
          <p:cNvPr id="21510" name="Rectangle 5"/>
          <p:cNvSpPr>
            <a:spLocks noChangeArrowheads="1"/>
          </p:cNvSpPr>
          <p:nvPr>
            <p:custDataLst>
              <p:tags r:id="rId1"/>
            </p:custDataLst>
          </p:nvPr>
        </p:nvSpPr>
        <p:spPr bwMode="auto">
          <a:xfrm>
            <a:off x="727075" y="2081884"/>
            <a:ext cx="35306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1511" name="Rectangle 6"/>
          <p:cNvSpPr>
            <a:spLocks noChangeArrowheads="1"/>
          </p:cNvSpPr>
          <p:nvPr>
            <p:custDataLst>
              <p:tags r:id="rId2"/>
            </p:custDataLst>
          </p:nvPr>
        </p:nvSpPr>
        <p:spPr bwMode="auto">
          <a:xfrm>
            <a:off x="1184275" y="2340647"/>
            <a:ext cx="35306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1512" name="Rectangle 7"/>
          <p:cNvSpPr>
            <a:spLocks noChangeArrowheads="1"/>
          </p:cNvSpPr>
          <p:nvPr>
            <p:custDataLst>
              <p:tags r:id="rId3"/>
            </p:custDataLst>
          </p:nvPr>
        </p:nvSpPr>
        <p:spPr bwMode="auto">
          <a:xfrm>
            <a:off x="2251075" y="2585122"/>
            <a:ext cx="4630738" cy="2984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1513" name="Rectangle 8"/>
          <p:cNvSpPr>
            <a:spLocks noChangeArrowheads="1"/>
          </p:cNvSpPr>
          <p:nvPr>
            <p:custDataLst>
              <p:tags r:id="rId4"/>
            </p:custDataLst>
          </p:nvPr>
        </p:nvSpPr>
        <p:spPr bwMode="auto">
          <a:xfrm>
            <a:off x="1184274" y="2858172"/>
            <a:ext cx="5479075"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1514" name="Rectangle 9"/>
          <p:cNvSpPr>
            <a:spLocks noChangeArrowheads="1"/>
          </p:cNvSpPr>
          <p:nvPr>
            <p:custDataLst>
              <p:tags r:id="rId5"/>
            </p:custDataLst>
          </p:nvPr>
        </p:nvSpPr>
        <p:spPr bwMode="auto">
          <a:xfrm>
            <a:off x="1184275" y="3116934"/>
            <a:ext cx="45974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1515" name="Rectangle 10"/>
          <p:cNvSpPr>
            <a:spLocks noChangeArrowheads="1"/>
          </p:cNvSpPr>
          <p:nvPr>
            <p:custDataLst>
              <p:tags r:id="rId6"/>
            </p:custDataLst>
          </p:nvPr>
        </p:nvSpPr>
        <p:spPr bwMode="auto">
          <a:xfrm>
            <a:off x="2098675" y="3375697"/>
            <a:ext cx="29210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21516" name="Rectangle 11"/>
          <p:cNvSpPr>
            <a:spLocks noChangeArrowheads="1"/>
          </p:cNvSpPr>
          <p:nvPr>
            <p:custDataLst>
              <p:tags r:id="rId7"/>
            </p:custDataLst>
          </p:nvPr>
        </p:nvSpPr>
        <p:spPr bwMode="auto">
          <a:xfrm>
            <a:off x="727075" y="3634459"/>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3" name="Text Box 11"/>
          <p:cNvSpPr txBox="1">
            <a:spLocks noChangeArrowheads="1"/>
          </p:cNvSpPr>
          <p:nvPr/>
        </p:nvSpPr>
        <p:spPr bwMode="auto">
          <a:xfrm>
            <a:off x="7935780"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p102d01</a:t>
            </a:r>
            <a:endParaRPr lang="en-US" sz="1600" b="1" dirty="0"/>
          </a:p>
        </p:txBody>
      </p:sp>
    </p:spTree>
    <p:extLst>
      <p:ext uri="{BB962C8B-B14F-4D97-AF65-F5344CB8AC3E}">
        <p14:creationId xmlns:p14="http://schemas.microsoft.com/office/powerpoint/2010/main" val="12929782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SAS(R) Programs&quot;/&gt;&lt;property id=&quot;20148&quot; value=&quot;5&quot;/&gt;&lt;property id=&quot;20184&quot; value=&quot;7&quot;/&gt;&lt;property id=&quot;20191&quot; value=&quot;SAS Server&quot;/&gt;&lt;property id=&quot;20192&quot; value=&quot;https://sas.connectsolutions.com&quot;/&gt;&lt;property id=&quot;20250&quot; value=&quot;6&quot;/&gt;&lt;property id=&quot;20251&quot; value=&quot;0&quot;/&gt;&lt;property id=&quot;20259&quot; value=&quot;0&quot;/&gt;&lt;object type=&quot;8&quot; unique_id=&quot;10002&quot;&gt;&lt;/object&gt;&lt;object type=&quot;2&quot; unique_id=&quot;10005&quot;&gt;&lt;object type=&quot;3&quot; unique_id=&quot;10064&quot;&gt;&lt;property id=&quot;20148&quot; value=&quot;5&quot;/&gt;&lt;property id=&quot;20300&quot; value=&quot;Slide 24 - &amp;quot;Objectives&amp;quot;&quot;/&gt;&lt;property id=&quot;20307&quot; value=&quot;299&quot;/&gt;&lt;property id=&quot;20309&quot; value=&quot;-1&quot;/&gt;&lt;/object&gt;&lt;object type=&quot;3&quot; unique_id=&quot;10065&quot;&gt;&lt;property id=&quot;20148&quot; value=&quot;5&quot;/&gt;&lt;property id=&quot;20300&quot; value=&quot;Slide 25 - &amp;quot;Business Scenario&amp;quot;&quot;/&gt;&lt;property id=&quot;20307&quot; value=&quot;354&quot;/&gt;&lt;property id=&quot;20309&quot; value=&quot;-1&quot;/&gt;&lt;/object&gt;&lt;object type=&quot;3&quot; unique_id=&quot;10067&quot;&gt;&lt;property id=&quot;20148&quot; value=&quot;5&quot;/&gt;&lt;property id=&quot;20300&quot; value=&quot;Slide 26 - &amp;quot;SAS Syntax Rules: Statements&amp;quot;&quot;/&gt;&lt;property id=&quot;20307&quot; value=&quot;301&quot;/&gt;&lt;property id=&quot;20309&quot; value=&quot;-1&quot;/&gt;&lt;/object&gt;&lt;object type=&quot;3&quot; unique_id=&quot;10068&quot;&gt;&lt;property id=&quot;20148&quot; value=&quot;5&quot;/&gt;&lt;property id=&quot;20300&quot; value=&quot;Slide 27 - &amp;quot;2.04 Quiz&amp;quot;&quot;/&gt;&lt;property id=&quot;20307&quot; value=&quot;303&quot;/&gt;&lt;property id=&quot;20309&quot; value=&quot;-1&quot;/&gt;&lt;/object&gt;&lt;object type=&quot;3&quot; unique_id=&quot;10069&quot;&gt;&lt;property id=&quot;20148&quot; value=&quot;5&quot;/&gt;&lt;property id=&quot;20300&quot; value=&quot;Slide 28 - &amp;quot;2.04 Quiz – Correct Answer&amp;quot;&quot;/&gt;&lt;property id=&quot;20307&quot; value=&quot;304&quot;/&gt;&lt;property id=&quot;20309&quot; value=&quot;-1&quot;/&gt;&lt;/object&gt;&lt;object type=&quot;3&quot; unique_id=&quot;10070&quot;&gt;&lt;property id=&quot;20148&quot; value=&quot;5&quot;/&gt;&lt;property id=&quot;20300&quot; value=&quot;Slide 29 - &amp;quot;SAS Program Structure&amp;quot;&quot;/&gt;&lt;property id=&quot;20307&quot; value=&quot;333&quot;/&gt;&lt;property id=&quot;20309&quot; value=&quot;-1&quot;/&gt;&lt;/object&gt;&lt;object type=&quot;3&quot; unique_id=&quot;10071&quot;&gt;&lt;property id=&quot;20148&quot; value=&quot;5&quot;/&gt;&lt;property id=&quot;20300&quot; value=&quot;Slide 30 - &amp;quot;SAS Program Structure&amp;quot;&quot;/&gt;&lt;property id=&quot;20307&quot; value=&quot;306&quot;/&gt;&lt;property id=&quot;20309&quot; value=&quot;-1&quot;/&gt;&lt;/object&gt;&lt;object type=&quot;3&quot; unique_id=&quot;10072&quot;&gt;&lt;property id=&quot;20148&quot; value=&quot;5&quot;/&gt;&lt;property id=&quot;20300&quot; value=&quot;Slide 31 - &amp;quot;Recommended Formatting&amp;quot;&quot;/&gt;&lt;property id=&quot;20307&quot; value=&quot;307&quot;/&gt;&lt;property id=&quot;20309&quot; value=&quot;-1&quot;/&gt;&lt;/object&gt;&lt;object type=&quot;3&quot; unique_id=&quot;10073&quot;&gt;&lt;property id=&quot;20148&quot; value=&quot;5&quot;/&gt;&lt;property id=&quot;20300&quot; value=&quot;Slide 33 - &amp;quot;Program Documentation&amp;#x0D;&amp;#x0A;&amp;quot;&quot;/&gt;&lt;property id=&quot;20307&quot; value=&quot;361&quot;/&gt;&lt;property id=&quot;20309&quot; value=&quot;-1&quot;/&gt;&lt;/object&gt;&lt;object type=&quot;3&quot; unique_id=&quot;10074&quot;&gt;&lt;property id=&quot;20148&quot; value=&quot;5&quot;/&gt;&lt;property id=&quot;20300&quot; value=&quot;Slide 34 - &amp;quot;SAS Comments&amp;quot;&quot;/&gt;&lt;property id=&quot;20307&quot; value=&quot;312&quot;/&gt;&lt;property id=&quot;20309&quot; value=&quot;-1&quot;/&gt;&lt;/object&gt;&lt;object type=&quot;3&quot; unique_id=&quot;10075&quot;&gt;&lt;property id=&quot;20148&quot; value=&quot;5&quot;/&gt;&lt;property id=&quot;20300&quot; value=&quot;Slide 35 - &amp;quot;2.05 Quiz&amp;quot;&quot;/&gt;&lt;property id=&quot;20307&quot; value=&quot;358&quot;/&gt;&lt;property id=&quot;20309&quot; value=&quot;-1&quot;/&gt;&lt;/object&gt;&lt;object type=&quot;3&quot; unique_id=&quot;10076&quot;&gt;&lt;property id=&quot;20148&quot; value=&quot;5&quot;/&gt;&lt;property id=&quot;20300&quot; value=&quot;Slide 36 - &amp;quot;2.05 Quiz – Correct Answer&amp;quot;&quot;/&gt;&lt;property id=&quot;20307&quot; value=&quot;359&quot;/&gt;&lt;property id=&quot;20309&quot; value=&quot;-1&quot;/&gt;&lt;/object&gt;&lt;object type=&quot;3&quot; unique_id=&quot;10078&quot;&gt;&lt;property id=&quot;20148&quot; value=&quot;5&quot;/&gt;&lt;property id=&quot;20300&quot; value=&quot;Slide 38 - &amp;quot;Business Scenario&amp;quot;&quot;/&gt;&lt;property id=&quot;20307&quot; value=&quot;393&quot;/&gt;&lt;property id=&quot;20309&quot; value=&quot;-1&quot;/&gt;&lt;/object&gt;&lt;object type=&quot;3&quot; unique_id=&quot;10079&quot;&gt;&lt;property id=&quot;20148&quot; value=&quot;5&quot;/&gt;&lt;property id=&quot;20300&quot; value=&quot;Slide 39 - &amp;quot;Syntax Errors&amp;quot;&quot;/&gt;&lt;property id=&quot;20307&quot; value=&quot;320&quot;/&gt;&lt;property id=&quot;20309&quot; value=&quot;-1&quot;/&gt;&lt;/object&gt;&lt;object type=&quot;3&quot; unique_id=&quot;10080&quot;&gt;&lt;property id=&quot;20148&quot; value=&quot;5&quot;/&gt;&lt;property id=&quot;20300&quot; value=&quot;Slide 43 - &amp;quot;Syntax Errors&amp;quot;&quot;/&gt;&lt;property id=&quot;20307&quot; value=&quot;360&quot;/&gt;&lt;property id=&quot;20309&quot; value=&quot;-1&quot;/&gt;&lt;/object&gt;&lt;object type=&quot;3&quot; unique_id=&quot;10081&quot;&gt;&lt;property id=&quot;20148&quot; value=&quot;5&quot;/&gt;&lt;property id=&quot;20300&quot; value=&quot;Slide 40 - &amp;quot;2.06 Quiz&amp;quot;&quot;/&gt;&lt;property id=&quot;20307&quot; value=&quot;322&quot;/&gt;&lt;property id=&quot;20309&quot; value=&quot;-1&quot;/&gt;&lt;/object&gt;&lt;object type=&quot;3&quot; unique_id=&quot;10082&quot;&gt;&lt;property id=&quot;20148&quot; value=&quot;5&quot;/&gt;&lt;property id=&quot;20300&quot; value=&quot;Slide 41 - &amp;quot;2.06 Quiz – Correct Answer&amp;quot;&quot;/&gt;&lt;property id=&quot;20307&quot; value=&quot;323&quot;/&gt;&lt;property id=&quot;20309&quot; value=&quot;-1&quot;/&gt;&lt;/object&gt;&lt;object type=&quot;3&quot; unique_id=&quot;10295&quot;&gt;&lt;property id=&quot;20148&quot; value=&quot;5&quot;/&gt;&lt;property id=&quot;20300&quot; value=&quot;Slide 3 - &amp;quot;Objectives&amp;quot;&quot;/&gt;&lt;property id=&quot;20307&quot; value=&quot;435&quot;/&gt;&lt;property id=&quot;20309&quot; value=&quot;-1&quot;/&gt;&lt;/object&gt;&lt;object type=&quot;3&quot; unique_id=&quot;10296&quot;&gt;&lt;property id=&quot;20148&quot; value=&quot;5&quot;/&gt;&lt;property id=&quot;20300&quot; value=&quot;Slide 4 - &amp;quot;SAS Programs&amp;quot;&quot;/&gt;&lt;property id=&quot;20307&quot; value=&quot;436&quot;/&gt;&lt;property id=&quot;20309&quot; value=&quot;-1&quot;/&gt;&lt;/object&gt;&lt;object type=&quot;3&quot; unique_id=&quot;10297&quot;&gt;&lt;property id=&quot;20148&quot; value=&quot;5&quot;/&gt;&lt;property id=&quot;20300&quot; value=&quot;Slide 5 - &amp;quot;SAS Program Steps&amp;quot;&quot;/&gt;&lt;property id=&quot;20307&quot; value=&quot;437&quot;/&gt;&lt;property id=&quot;20309&quot; value=&quot;-1&quot;/&gt;&lt;/object&gt;&lt;object type=&quot;3&quot; unique_id=&quot;10298&quot;&gt;&lt;property id=&quot;20148&quot; value=&quot;5&quot;/&gt;&lt;property id=&quot;20300&quot; value=&quot;Slide 6 - &amp;quot;Step Boundaries&amp;quot;&quot;/&gt;&lt;property id=&quot;20307&quot; value=&quot;438&quot;/&gt;&lt;property id=&quot;20309&quot; value=&quot;-1&quot;/&gt;&lt;/object&gt;&lt;object type=&quot;3&quot; unique_id=&quot;10299&quot;&gt;&lt;property id=&quot;20148&quot; value=&quot;5&quot;/&gt;&lt;property id=&quot;20300&quot; value=&quot;Slide 7 - &amp;quot;2.01 Quiz&amp;quot;&quot;/&gt;&lt;property id=&quot;20307&quot; value=&quot;439&quot;/&gt;&lt;property id=&quot;20309&quot; value=&quot;-1&quot;/&gt;&lt;/object&gt;&lt;object type=&quot;3&quot; unique_id=&quot;10300&quot;&gt;&lt;property id=&quot;20148&quot; value=&quot;5&quot;/&gt;&lt;property id=&quot;20300&quot; value=&quot;Slide 8 - &amp;quot;2.01 Quiz – Correct Answer&amp;quot;&quot;/&gt;&lt;property id=&quot;20307&quot; value=&quot;440&quot;/&gt;&lt;property id=&quot;20309&quot; value=&quot;-1&quot;/&gt;&lt;/object&gt;&lt;object type=&quot;3&quot; unique_id=&quot;10301&quot;&gt;&lt;property id=&quot;20148&quot; value=&quot;5&quot;/&gt;&lt;property id=&quot;20300&quot; value=&quot;Slide 9 - &amp;quot;SAS Program Example&amp;quot;&quot;/&gt;&lt;property id=&quot;20307&quot; value=&quot;441&quot;/&gt;&lt;property id=&quot;20309&quot; value=&quot;-1&quot;/&gt;&lt;/object&gt;&lt;object type=&quot;3&quot; unique_id=&quot;10302&quot;&gt;&lt;property id=&quot;20148&quot; value=&quot;5&quot;/&gt;&lt;property id=&quot;20300&quot; value=&quot;Slide 10 - &amp;quot;SAS Program Example&amp;quot;&quot;/&gt;&lt;property id=&quot;20307&quot; value=&quot;442&quot;/&gt;&lt;property id=&quot;20309&quot; value=&quot;-1&quot;/&gt;&lt;/object&gt;&lt;object type=&quot;3&quot; unique_id=&quot;10303&quot;&gt;&lt;property id=&quot;20148&quot; value=&quot;5&quot;/&gt;&lt;property id=&quot;20300&quot; value=&quot;Slide 11 - &amp;quot;SAS Program Example&amp;quot;&quot;/&gt;&lt;property id=&quot;20307&quot; value=&quot;443&quot;/&gt;&lt;property id=&quot;20309&quot; value=&quot;-1&quot;/&gt;&lt;/object&gt;&lt;object type=&quot;3&quot; unique_id=&quot;10304&quot;&gt;&lt;property id=&quot;20148&quot; value=&quot;5&quot;/&gt;&lt;property id=&quot;20300&quot; value=&quot;Slide 12 - &amp;quot;2.02 Quiz&amp;quot;&quot;/&gt;&lt;property id=&quot;20307&quot; value=&quot;444&quot;/&gt;&lt;property id=&quot;20309&quot; value=&quot;-1&quot;/&gt;&lt;/object&gt;&lt;object type=&quot;3&quot; unique_id=&quot;10305&quot;&gt;&lt;property id=&quot;20148&quot; value=&quot;5&quot;/&gt;&lt;property id=&quot;20300&quot; value=&quot;Slide 13 - &amp;quot;2.02 Quiz – Correct Answer&amp;quot;&quot;/&gt;&lt;property id=&quot;20307&quot; value=&quot;445&quot;/&gt;&lt;property id=&quot;20309&quot; value=&quot;-1&quot;/&gt;&lt;/object&gt;&lt;object type=&quot;3&quot; unique_id=&quot;10308&quot;&gt;&lt;property id=&quot;20148&quot; value=&quot;5&quot;/&gt;&lt;property id=&quot;20300&quot; value=&quot;Slide 16 - &amp;quot;Objectives&amp;quot;&quot;/&gt;&lt;property id=&quot;20307&quot; value=&quot;499&quot;/&gt;&lt;property id=&quot;20309&quot; value=&quot;-1&quot;/&gt;&lt;/object&gt;&lt;object type=&quot;3&quot; unique_id=&quot;10309&quot;&gt;&lt;property id=&quot;20148&quot; value=&quot;5&quot;/&gt;&lt;property id=&quot;20300&quot; value=&quot;Slide 17 - &amp;quot;Business Scenario&amp;quot;&quot;/&gt;&lt;property id=&quot;20307&quot; value=&quot;500&quot;/&gt;&lt;property id=&quot;20309&quot; value=&quot;-1&quot;/&gt;&lt;/object&gt;&lt;object type=&quot;3&quot; unique_id=&quot;10311&quot;&gt;&lt;property id=&quot;20148&quot; value=&quot;5&quot;/&gt;&lt;property id=&quot;20300&quot; value=&quot;Slide 21 - &amp;quot;2.03 Multiple Choice Poll&amp;quot;&quot;/&gt;&lt;property id=&quot;20307&quot; value=&quot;509&quot;/&gt;&lt;property id=&quot;20309&quot; value=&quot;-1&quot;/&gt;&lt;/object&gt;&lt;object type=&quot;3&quot; unique_id=&quot;10315&quot;&gt;&lt;property id=&quot;20148&quot; value=&quot;5&quot;/&gt;&lt;property id=&quot;20300&quot; value=&quot;Slide 42 - &amp;quot;Syntax Errors&amp;quot;&quot;/&gt;&lt;property id=&quot;20307&quot; value=&quot;425&quot;/&gt;&lt;property id=&quot;20309&quot; value=&quot;-1&quot;/&gt;&lt;/object&gt;&lt;object type=&quot;3&quot; unique_id=&quot;10316&quot;&gt;&lt;property id=&quot;20148&quot; value=&quot;5&quot;/&gt;&lt;property id=&quot;20300&quot; value=&quot;Slide 45 - &amp;quot;2.07 Quiz&amp;quot;&quot;/&gt;&lt;property id=&quot;20307&quot; value=&quot;432&quot;/&gt;&lt;property id=&quot;20309&quot; value=&quot;-1&quot;/&gt;&lt;/object&gt;&lt;object type=&quot;3&quot; unique_id=&quot;10317&quot;&gt;&lt;property id=&quot;20148&quot; value=&quot;5&quot;/&gt;&lt;property id=&quot;20300&quot; value=&quot;Slide 46 - &amp;quot;2.07 Quiz – Correct Answer&amp;quot;&quot;/&gt;&lt;property id=&quot;20307&quot; value=&quot;483&quot;/&gt;&lt;property id=&quot;20309&quot; value=&quot;-1&quot;/&gt;&lt;/object&gt;&lt;object type=&quot;3&quot; unique_id=&quot;10320&quot;&gt;&lt;property id=&quot;20148&quot; value=&quot;5&quot;/&gt;&lt;property id=&quot;20300&quot; value=&quot;Slide 51&quot;/&gt;&lt;property id=&quot;20307&quot; value=&quot;462&quot;/&gt;&lt;property id=&quot;20309&quot; value=&quot;-1&quot;/&gt;&lt;/object&gt;&lt;object type=&quot;3&quot; unique_id=&quot;10321&quot;&gt;&lt;property id=&quot;20148&quot; value=&quot;5&quot;/&gt;&lt;property id=&quot;20300&quot; value=&quot;Slide 52&quot;/&gt;&lt;property id=&quot;20307&quot; value=&quot;473&quot;/&gt;&lt;property id=&quot;20309&quot; value=&quot;-1&quot;/&gt;&lt;/object&gt;&lt;object type=&quot;3&quot; unique_id=&quot;10322&quot;&gt;&lt;property id=&quot;20148&quot; value=&quot;5&quot;/&gt;&lt;property id=&quot;20300&quot; value=&quot;Slide 53&quot;/&gt;&lt;property id=&quot;20307&quot; value=&quot;464&quot;/&gt;&lt;property id=&quot;20309&quot; value=&quot;-1&quot;/&gt;&lt;/object&gt;&lt;object type=&quot;3&quot; unique_id=&quot;10323&quot;&gt;&lt;property id=&quot;20148&quot; value=&quot;5&quot;/&gt;&lt;property id=&quot;20300&quot; value=&quot;Slide 54&quot;/&gt;&lt;property id=&quot;20307&quot; value=&quot;474&quot;/&gt;&lt;property id=&quot;20309&quot; value=&quot;-1&quot;/&gt;&lt;/object&gt;&lt;object type=&quot;3&quot; unique_id=&quot;10324&quot;&gt;&lt;property id=&quot;20148&quot; value=&quot;5&quot;/&gt;&lt;property id=&quot;20300&quot; value=&quot;Slide 55&quot;/&gt;&lt;property id=&quot;20307&quot; value=&quot;465&quot;/&gt;&lt;property id=&quot;20309&quot; value=&quot;-1&quot;/&gt;&lt;/object&gt;&lt;object type=&quot;3&quot; unique_id=&quot;10325&quot;&gt;&lt;property id=&quot;20148&quot; value=&quot;5&quot;/&gt;&lt;property id=&quot;20300&quot; value=&quot;Slide 56&quot;/&gt;&lt;property id=&quot;20307&quot; value=&quot;475&quot;/&gt;&lt;property id=&quot;20309&quot; value=&quot;-1&quot;/&gt;&lt;/object&gt;&lt;object type=&quot;3&quot; unique_id=&quot;10326&quot;&gt;&lt;property id=&quot;20148&quot; value=&quot;5&quot;/&gt;&lt;property id=&quot;20300&quot; value=&quot;Slide 57&quot;/&gt;&lt;property id=&quot;20307&quot; value=&quot;466&quot;/&gt;&lt;property id=&quot;20309&quot; value=&quot;-1&quot;/&gt;&lt;/object&gt;&lt;object type=&quot;3&quot; unique_id=&quot;10327&quot;&gt;&lt;property id=&quot;20148&quot; value=&quot;5&quot;/&gt;&lt;property id=&quot;20300&quot; value=&quot;Slide 58&quot;/&gt;&lt;property id=&quot;20307&quot; value=&quot;476&quot;/&gt;&lt;property id=&quot;20309&quot; value=&quot;-1&quot;/&gt;&lt;/object&gt;&lt;object type=&quot;3&quot; unique_id=&quot;10328&quot;&gt;&lt;property id=&quot;20148&quot; value=&quot;5&quot;/&gt;&lt;property id=&quot;20300&quot; value=&quot;Slide 59&quot;/&gt;&lt;property id=&quot;20307&quot; value=&quot;467&quot;/&gt;&lt;property id=&quot;20309&quot; value=&quot;-1&quot;/&gt;&lt;/object&gt;&lt;object type=&quot;3&quot; unique_id=&quot;10329&quot;&gt;&lt;property id=&quot;20148&quot; value=&quot;5&quot;/&gt;&lt;property id=&quot;20300&quot; value=&quot;Slide 60&quot;/&gt;&lt;property id=&quot;20307&quot; value=&quot;477&quot;/&gt;&lt;property id=&quot;20309&quot; value=&quot;-1&quot;/&gt;&lt;/object&gt;&lt;object type=&quot;3&quot; unique_id=&quot;10330&quot;&gt;&lt;property id=&quot;20148&quot; value=&quot;5&quot;/&gt;&lt;property id=&quot;20300&quot; value=&quot;Slide 61&quot;/&gt;&lt;property id=&quot;20307&quot; value=&quot;468&quot;/&gt;&lt;property id=&quot;20309&quot; value=&quot;-1&quot;/&gt;&lt;/object&gt;&lt;object type=&quot;3&quot; unique_id=&quot;10331&quot;&gt;&lt;property id=&quot;20148&quot; value=&quot;5&quot;/&gt;&lt;property id=&quot;20300&quot; value=&quot;Slide 62&quot;/&gt;&lt;property id=&quot;20307&quot; value=&quot;478&quot;/&gt;&lt;property id=&quot;20309&quot; value=&quot;-1&quot;/&gt;&lt;/object&gt;&lt;object type=&quot;3&quot; unique_id=&quot;10332&quot;&gt;&lt;property id=&quot;20148&quot; value=&quot;5&quot;/&gt;&lt;property id=&quot;20300&quot; value=&quot;Slide 63&quot;/&gt;&lt;property id=&quot;20307&quot; value=&quot;469&quot;/&gt;&lt;property id=&quot;20309&quot; value=&quot;-1&quot;/&gt;&lt;/object&gt;&lt;object type=&quot;3&quot; unique_id=&quot;10333&quot;&gt;&lt;property id=&quot;20148&quot; value=&quot;5&quot;/&gt;&lt;property id=&quot;20300&quot; value=&quot;Slide 64&quot;/&gt;&lt;property id=&quot;20307&quot; value=&quot;479&quot;/&gt;&lt;property id=&quot;20309&quot; value=&quot;-1&quot;/&gt;&lt;/object&gt;&lt;object type=&quot;3&quot; unique_id=&quot;10334&quot;&gt;&lt;property id=&quot;20148&quot; value=&quot;5&quot;/&gt;&lt;property id=&quot;20300&quot; value=&quot;Slide 65&quot;/&gt;&lt;property id=&quot;20307&quot; value=&quot;470&quot;/&gt;&lt;property id=&quot;20309&quot; value=&quot;-1&quot;/&gt;&lt;/object&gt;&lt;object type=&quot;3&quot; unique_id=&quot;10335&quot;&gt;&lt;property id=&quot;20148&quot; value=&quot;5&quot;/&gt;&lt;property id=&quot;20300&quot; value=&quot;Slide 66&quot;/&gt;&lt;property id=&quot;20307&quot; value=&quot;480&quot;/&gt;&lt;property id=&quot;20309&quot; value=&quot;-1&quot;/&gt;&lt;/object&gt;&lt;object type=&quot;3&quot; unique_id=&quot;10336&quot;&gt;&lt;property id=&quot;20148&quot; value=&quot;5&quot;/&gt;&lt;property id=&quot;20300&quot; value=&quot;Slide 67&quot;/&gt;&lt;property id=&quot;20307&quot; value=&quot;471&quot;/&gt;&lt;property id=&quot;20309&quot; value=&quot;-1&quot;/&gt;&lt;/object&gt;&lt;object type=&quot;3&quot; unique_id=&quot;10337&quot;&gt;&lt;property id=&quot;20148&quot; value=&quot;5&quot;/&gt;&lt;property id=&quot;20300&quot; value=&quot;Slide 68&quot;/&gt;&lt;property id=&quot;20307&quot; value=&quot;481&quot;/&gt;&lt;property id=&quot;20309&quot; value=&quot;-1&quot;/&gt;&lt;/object&gt;&lt;object type=&quot;3&quot; unique_id=&quot;10338&quot;&gt;&lt;property id=&quot;20148&quot; value=&quot;5&quot;/&gt;&lt;property id=&quot;20300&quot; value=&quot;Slide 69&quot;/&gt;&lt;property id=&quot;20307&quot; value=&quot;472&quot;/&gt;&lt;property id=&quot;20309&quot; value=&quot;-1&quot;/&gt;&lt;/object&gt;&lt;object type=&quot;3&quot; unique_id=&quot;10339&quot;&gt;&lt;property id=&quot;20148&quot; value=&quot;5&quot;/&gt;&lt;property id=&quot;20300&quot; value=&quot;Slide 70&quot;/&gt;&lt;property id=&quot;20307&quot; value=&quot;482&quot;/&gt;&lt;property id=&quot;20309&quot; value=&quot;-1&quot;/&gt;&lt;/object&gt;&lt;object type=&quot;3&quot; unique_id=&quot;10340&quot;&gt;&lt;property id=&quot;20148&quot; value=&quot;5&quot;/&gt;&lt;property id=&quot;20300&quot; value=&quot;Slide 1 - &amp;quot;Chapter 2: SAS® Programs&amp;quot;&quot;/&gt;&lt;property id=&quot;20307&quot; value=&quot;517&quot;/&gt;&lt;property id=&quot;20309&quot; value=&quot;-1&quot;/&gt;&lt;/object&gt;&lt;object type=&quot;3&quot; unique_id=&quot;10341&quot;&gt;&lt;property id=&quot;20148&quot; value=&quot;5&quot;/&gt;&lt;property id=&quot;20300&quot; value=&quot;Slide 2 - &amp;quot;Chapter 2: SAS® Programs&amp;quot;&quot;/&gt;&lt;property id=&quot;20307&quot; value=&quot;577&quot;/&gt;&lt;property id=&quot;20309&quot; value=&quot;-1&quot;/&gt;&lt;/object&gt;&lt;object type=&quot;3&quot; unique_id=&quot;10342&quot;&gt;&lt;property id=&quot;20148&quot; value=&quot;5&quot;/&gt;&lt;property id=&quot;20300&quot; value=&quot;Slide 14&quot;/&gt;&lt;property id=&quot;20307&quot; value=&quot;521&quot;/&gt;&lt;property id=&quot;20309&quot; value=&quot;-1&quot;/&gt;&lt;/object&gt;&lt;object type=&quot;3&quot; unique_id=&quot;10343&quot;&gt;&lt;property id=&quot;20148&quot; value=&quot;5&quot;/&gt;&lt;property id=&quot;20300&quot; value=&quot;Slide 15 - &amp;quot;Chapter 2: SAS® Programs&amp;quot;&quot;/&gt;&lt;property id=&quot;20307&quot; value=&quot;576&quot;/&gt;&lt;property id=&quot;20309&quot; value=&quot;-1&quot;/&gt;&lt;/object&gt;&lt;object type=&quot;3&quot; unique_id=&quot;10344&quot;&gt;&lt;property id=&quot;20148&quot; value=&quot;5&quot;/&gt;&lt;property id=&quot;20300&quot; value=&quot;Slide 18 - &amp;quot;Submitting a SAS Program: &amp;#x0D;&amp;#x0A;SAS Enterprise Guide&amp;quot;&quot;/&gt;&lt;property id=&quot;20307&quot; value=&quot;574&quot;/&gt;&lt;property id=&quot;20309&quot; value=&quot;-1&quot;/&gt;&lt;/object&gt;&lt;object type=&quot;3&quot; unique_id=&quot;10345&quot;&gt;&lt;property id=&quot;20148&quot; value=&quot;5&quot;/&gt;&lt;property id=&quot;20300&quot; value=&quot;Slide 19 - &amp;quot;Idea Exchange&amp;quot;&quot;/&gt;&lt;property id=&quot;20307&quot; value=&quot;516&quot;/&gt;&lt;property id=&quot;20309&quot; value=&quot;-1&quot;/&gt;&lt;/object&gt;&lt;object type=&quot;3&quot; unique_id=&quot;10346&quot;&gt;&lt;property id=&quot;20148&quot; value=&quot;5&quot;/&gt;&lt;property id=&quot;20300&quot; value=&quot;Slide 20 - &amp;quot;Submitting a SAS Program: &amp;#x0D;&amp;#x0A;SAS Windowing Environment&amp;quot;&quot;/&gt;&lt;property id=&quot;20307&quot; value=&quot;579&quot;/&gt;&lt;property id=&quot;20309&quot; value=&quot;-1&quot;/&gt;&lt;/object&gt;&lt;object type=&quot;3&quot; unique_id=&quot;10347&quot;&gt;&lt;property id=&quot;20148&quot; value=&quot;5&quot;/&gt;&lt;property id=&quot;20300&quot; value=&quot;Slide 22 - &amp;quot;Exercise&amp;quot;&quot;/&gt;&lt;property id=&quot;20307&quot; value=&quot;578&quot;/&gt;&lt;property id=&quot;20309&quot; value=&quot;-1&quot;/&gt;&lt;/object&gt;&lt;object type=&quot;3&quot; unique_id=&quot;10348&quot;&gt;&lt;property id=&quot;20148&quot; value=&quot;5&quot;/&gt;&lt;property id=&quot;20300&quot; value=&quot;Slide 23 - &amp;quot;Chapter 2: SAS® Programs&amp;quot;&quot;/&gt;&lt;property id=&quot;20307&quot; value=&quot;575&quot;/&gt;&lt;property id=&quot;20309&quot; value=&quot;-1&quot;/&gt;&lt;/object&gt;&lt;object type=&quot;3&quot; unique_id=&quot;10349&quot;&gt;&lt;property id=&quot;20148&quot; value=&quot;5&quot;/&gt;&lt;property id=&quot;20300&quot; value=&quot;Slide 32 - &amp;quot;Automatic Formatting with &amp;#x0D;&amp;#x0A;SAS Enterprise Guide&amp;quot;&quot;/&gt;&lt;property id=&quot;20307&quot; value=&quot;580&quot;/&gt;&lt;property id=&quot;20309&quot; value=&quot;-1&quot;/&gt;&lt;/object&gt;&lt;object type=&quot;3&quot; unique_id=&quot;10350&quot;&gt;&lt;property id=&quot;20148&quot; value=&quot;5&quot;/&gt;&lt;property id=&quot;20300&quot; value=&quot;Slide 37&quot;/&gt;&lt;property id=&quot;20307&quot; value=&quot;581&quot;/&gt;&lt;property id=&quot;20309&quot; value=&quot;-1&quot;/&gt;&lt;/object&gt;&lt;object type=&quot;3&quot; unique_id=&quot;10352&quot;&gt;&lt;property id=&quot;20148&quot; value=&quot;5&quot;/&gt;&lt;property id=&quot;20300&quot; value=&quot;Slide 47 - &amp;quot;Correcting Unbalanced Quotation Marks&amp;quot;&quot;/&gt;&lt;property id=&quot;20307&quot; value=&quot;583&quot;/&gt;&lt;property id=&quot;20309&quot; value=&quot;-1&quot;/&gt;&lt;/object&gt;&lt;object type=&quot;3&quot; unique_id=&quot;10353&quot;&gt;&lt;property id=&quot;20148&quot; value=&quot;5&quot;/&gt;&lt;property id=&quot;20300&quot; value=&quot;Slide 48&quot;/&gt;&lt;property id=&quot;20307&quot; value=&quot;584&quot;/&gt;&lt;property id=&quot;20309&quot; value=&quot;-1&quot;/&gt;&lt;/object&gt;&lt;object type=&quot;3&quot; unique_id=&quot;10354&quot;&gt;&lt;property id=&quot;20148&quot; value=&quot;5&quot;/&gt;&lt;property id=&quot;20300&quot; value=&quot;Slide 49 - &amp;quot;Exercise&amp;quot;&quot;/&gt;&lt;property id=&quot;20307&quot; value=&quot;585&quot;/&gt;&lt;property id=&quot;20309&quot; value=&quot;-1&quot;/&gt;&lt;/object&gt;&lt;object type=&quot;3&quot; unique_id=&quot;10355&quot;&gt;&lt;property id=&quot;20148&quot; value=&quot;5&quot;/&gt;&lt;property id=&quot;20300&quot; value=&quot;Slide 50&quot;/&gt;&lt;property id=&quot;20307&quot; value=&quot;586&quot;/&gt;&lt;property id=&quot;20309&quot; value=&quot;-1&quot;/&gt;&lt;/object&gt;&lt;object type=&quot;3&quot; unique_id=&quot;10644&quot;&gt;&lt;property id=&quot;20148&quot; value=&quot;5&quot;/&gt;&lt;property id=&quot;20300&quot; value=&quot;Slide 44 - &amp;quot;Diagnosing and Correcting Syntax Errors&amp;quot;&quot;/&gt;&lt;property id=&quot;20307&quot; value=&quot;587&quot;/&gt;&lt;property id=&quot;20309&quot; value=&quot;-1&quot;/&gt;&lt;/object&gt;&lt;/object&gt;&lt;object type=&quot;10&quot; unique_id=&quot;10861&quot;&gt;&lt;object type=&quot;11&quot; unique_id=&quot;10862&quot;&gt;&lt;/object&gt;&lt;object type=&quot;12&quot; unique_id=&quot;10864&quot;&gt;&lt;/object&gt;&lt;/object&gt;&lt;object type=&quot;4&quot; unique_id=&quot;10863&quot;&gt;&lt;/object&gt;&lt;/object&gt;&lt;/database&gt;"/>
  <p:tag name="CHAPTERTITLE" val="SAS(R) Programs"/>
  <p:tag name="CHAPTERHEADING" val="Chapter 2"/>
  <p:tag name="CHAPTERNUMBER" val="2"/>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IGHLIGHT" val="YES"/>
</p:tagLst>
</file>

<file path=ppt/tags/tag100.xml><?xml version="1.0" encoding="utf-8"?>
<p:tagLst xmlns:a="http://schemas.openxmlformats.org/drawingml/2006/main" xmlns:r="http://schemas.openxmlformats.org/officeDocument/2006/relationships" xmlns:p="http://schemas.openxmlformats.org/presentationml/2006/main">
  <p:tag name="SLIDETYPE" val="Demo"/>
</p:tagLst>
</file>

<file path=ppt/tags/tag101.xml><?xml version="1.0" encoding="utf-8"?>
<p:tagLst xmlns:a="http://schemas.openxmlformats.org/drawingml/2006/main" xmlns:r="http://schemas.openxmlformats.org/officeDocument/2006/relationships" xmlns:p="http://schemas.openxmlformats.org/presentationml/2006/main">
  <p:tag name="SLIDETYPE" val="Quiz"/>
</p:tagLst>
</file>

<file path=ppt/tags/tag102.xml><?xml version="1.0" encoding="utf-8"?>
<p:tagLst xmlns:a="http://schemas.openxmlformats.org/drawingml/2006/main" xmlns:r="http://schemas.openxmlformats.org/officeDocument/2006/relationships" xmlns:p="http://schemas.openxmlformats.org/presentationml/2006/main">
  <p:tag name="SLIDETYPE" val="Quiz"/>
</p:tagLst>
</file>

<file path=ppt/tags/tag103.xml><?xml version="1.0" encoding="utf-8"?>
<p:tagLst xmlns:a="http://schemas.openxmlformats.org/drawingml/2006/main" xmlns:r="http://schemas.openxmlformats.org/officeDocument/2006/relationships" xmlns:p="http://schemas.openxmlformats.org/presentationml/2006/main">
  <p:tag name="SLIDETYPE" val="Demo"/>
</p:tagLst>
</file>

<file path=ppt/tags/tag104.xml><?xml version="1.0" encoding="utf-8"?>
<p:tagLst xmlns:a="http://schemas.openxmlformats.org/drawingml/2006/main" xmlns:r="http://schemas.openxmlformats.org/officeDocument/2006/relationships" xmlns:p="http://schemas.openxmlformats.org/presentationml/2006/main">
  <p:tag name="SLIDETYPE" val="QA"/>
</p:tagLst>
</file>

<file path=ppt/tags/tag105.xml><?xml version="1.0" encoding="utf-8"?>
<p:tagLst xmlns:a="http://schemas.openxmlformats.org/drawingml/2006/main" xmlns:r="http://schemas.openxmlformats.org/officeDocument/2006/relationships" xmlns:p="http://schemas.openxmlformats.org/presentationml/2006/main">
  <p:tag name="SLIDETYPE" val="Exercise"/>
</p:tagLst>
</file>

<file path=ppt/tags/tag106.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11.xml><?xml version="1.0" encoding="utf-8"?>
<p:tagLst xmlns:a="http://schemas.openxmlformats.org/drawingml/2006/main" xmlns:r="http://schemas.openxmlformats.org/officeDocument/2006/relationships" xmlns:p="http://schemas.openxmlformats.org/presentationml/2006/main">
  <p:tag name="HIGHLIGHT" val="YES"/>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HIGHLIGHT" val="YES"/>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COLOR" val="16777215"/>
  <p:tag name="HIGHLIGHT_FONT_SIZE" val="24"/>
  <p:tag name="HIGHLIGHT_FONT_COLOR" val="12611584"/>
  <p:tag name="SECTIONCOUNT" val="3"/>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SLIDETYPE" val="Quiz"/>
</p:tagLst>
</file>

<file path=ppt/tags/tag21.xml><?xml version="1.0" encoding="utf-8"?>
<p:tagLst xmlns:a="http://schemas.openxmlformats.org/drawingml/2006/main" xmlns:r="http://schemas.openxmlformats.org/officeDocument/2006/relationships" xmlns:p="http://schemas.openxmlformats.org/presentationml/2006/main">
  <p:tag name="SLIDETYPE" val="Quiz"/>
</p:tagLst>
</file>

<file path=ppt/tags/tag22.xml><?xml version="1.0" encoding="utf-8"?>
<p:tagLst xmlns:a="http://schemas.openxmlformats.org/drawingml/2006/main" xmlns:r="http://schemas.openxmlformats.org/officeDocument/2006/relationships" xmlns:p="http://schemas.openxmlformats.org/presentationml/2006/main">
  <p:tag name="SLIDETYPE" val="QA"/>
</p:tagLst>
</file>

<file path=ppt/tags/tag23.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3"/>
  <p:tag name="SECTIONNUMBER" val="0"/>
  <p:tag name="SHAPETABLE" val="Group Organizer"/>
  <p:tag name="SLIDETYPE" val="Organizer"/>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151164-CDC0-40C9-848D-4D4DA6EB4221}&quot;/&gt;&lt;isInvalidForFieldText val=&quot;0&quot;/&gt;&lt;Image&gt;&lt;filename val=&quot;C:\Users\sassnh\AppData\Local\Temp\PR\data\asimages\{12151164-CDC0-40C9-848D-4D4DA6EB4221}_15.png&quot;/&gt;&lt;left val=&quot;97&quot;/&gt;&lt;top val=&quot;124&quot;/&gt;&lt;width val=&quot;525&quot;/&gt;&lt;height val=&quot;36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5A6E09-9EB8-4D7F-92D6-FB20744E7FC6}&quot;/&gt;&lt;isInvalidForFieldText val=&quot;0&quot;/&gt;&lt;Image&gt;&lt;filename val=&quot;C:\Users\sassnh\AppData\Local\Temp\PR\data\asimages\{695A6E09-9EB8-4D7F-92D6-FB20744E7FC6}_17.png&quot;/&gt;&lt;left val=&quot;150&quot;/&gt;&lt;top val=&quot;191&quot;/&gt;&lt;width val=&quot;424&quot;/&gt;&lt;height val=&quot;27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OBJECTTYPE" val="FlowchartBox"/>
</p:tagLst>
</file>

<file path=ppt/tags/tag27.xml><?xml version="1.0" encoding="utf-8"?>
<p:tagLst xmlns:a="http://schemas.openxmlformats.org/drawingml/2006/main" xmlns:r="http://schemas.openxmlformats.org/officeDocument/2006/relationships" xmlns:p="http://schemas.openxmlformats.org/presentationml/2006/main">
  <p:tag name="OBJECTTYPE" val="FlowchartBox"/>
</p:tagLst>
</file>

<file path=ppt/tags/tag28.xml><?xml version="1.0" encoding="utf-8"?>
<p:tagLst xmlns:a="http://schemas.openxmlformats.org/drawingml/2006/main" xmlns:r="http://schemas.openxmlformats.org/officeDocument/2006/relationships" xmlns:p="http://schemas.openxmlformats.org/presentationml/2006/main">
  <p:tag name="SLIDETYPE" val="Demo"/>
</p:tagLst>
</file>

<file path=ppt/tags/tag29.xml><?xml version="1.0" encoding="utf-8"?>
<p:tagLst xmlns:a="http://schemas.openxmlformats.org/drawingml/2006/main" xmlns:r="http://schemas.openxmlformats.org/officeDocument/2006/relationships" xmlns:p="http://schemas.openxmlformats.org/presentationml/2006/main">
  <p:tag name="SLIDETYPE" val="CourseLogistics"/>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F3F439-BF8B-40D9-8E1B-C5A52709903B}&quot;/&gt;&lt;isInvalidForFieldText val=&quot;0&quot;/&gt;&lt;Image&gt;&lt;filename val=&quot;C:\Users\sassnh\AppData\Local\Temp\PR\data\asimages\{0CF3F439-BF8B-40D9-8E1B-C5A52709903B}_1.png&quot;/&gt;&lt;left val=&quot;97&quot;/&gt;&lt;top val=&quot;124&quot;/&gt;&lt;width val=&quot;525&quot;/&gt;&lt;height val=&quot;3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SLIDETYPE" val="Demo"/>
</p:tagLst>
</file>

<file path=ppt/tags/tag31.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32.xml><?xml version="1.0" encoding="utf-8"?>
<p:tagLst xmlns:a="http://schemas.openxmlformats.org/drawingml/2006/main" xmlns:r="http://schemas.openxmlformats.org/officeDocument/2006/relationships" xmlns:p="http://schemas.openxmlformats.org/presentationml/2006/main">
  <p:tag name="SLIDETYPE" val="Exercise"/>
</p:tagLst>
</file>

<file path=ppt/tags/tag33.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3"/>
  <p:tag name="SECTIONNUMBER" val="0"/>
  <p:tag name="SHAPETABLE" val="Group Organizer"/>
  <p:tag name="SLIDETYPE" val="Organizer"/>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8F2ADB-9E11-44C3-A817-AAD90A2EFBF9}&quot;/&gt;&lt;isInvalidForFieldText val=&quot;0&quot;/&gt;&lt;Image&gt;&lt;filename val=&quot;C:\Users\sassnh\AppData\Local\Temp\PR\data\asimages\{E28F2ADB-9E11-44C3-A817-AAD90A2EFBF9}_23.png&quot;/&gt;&lt;left val=&quot;97&quot;/&gt;&lt;top val=&quot;124&quot;/&gt;&lt;width val=&quot;525&quot;/&gt;&lt;height val=&quot;36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HIGHLIGHT" val="YES"/>
</p:tagLst>
</file>

<file path=ppt/tags/tag36.xml><?xml version="1.0" encoding="utf-8"?>
<p:tagLst xmlns:a="http://schemas.openxmlformats.org/drawingml/2006/main" xmlns:r="http://schemas.openxmlformats.org/officeDocument/2006/relationships" xmlns:p="http://schemas.openxmlformats.org/presentationml/2006/main">
  <p:tag name="HIGHLIGHT" val="YES"/>
</p:tagLst>
</file>

<file path=ppt/tags/tag37.xml><?xml version="1.0" encoding="utf-8"?>
<p:tagLst xmlns:a="http://schemas.openxmlformats.org/drawingml/2006/main" xmlns:r="http://schemas.openxmlformats.org/officeDocument/2006/relationships" xmlns:p="http://schemas.openxmlformats.org/presentationml/2006/main">
  <p:tag name="HIGHLIGHT" val="YES"/>
</p:tagLst>
</file>

<file path=ppt/tags/tag38.xml><?xml version="1.0" encoding="utf-8"?>
<p:tagLst xmlns:a="http://schemas.openxmlformats.org/drawingml/2006/main" xmlns:r="http://schemas.openxmlformats.org/officeDocument/2006/relationships" xmlns:p="http://schemas.openxmlformats.org/presentationml/2006/main">
  <p:tag name="HIGHLIGHT" val="YES"/>
</p:tagLst>
</file>

<file path=ppt/tags/tag39.xml><?xml version="1.0" encoding="utf-8"?>
<p:tagLst xmlns:a="http://schemas.openxmlformats.org/drawingml/2006/main" xmlns:r="http://schemas.openxmlformats.org/officeDocument/2006/relationships" xmlns:p="http://schemas.openxmlformats.org/presentationml/2006/main">
  <p:tag name="HIGHLIGHT" val="YES"/>
</p:tagLst>
</file>

<file path=ppt/tags/tag4.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3"/>
  <p:tag name="SECTIONNUMBER" val="0"/>
  <p:tag name="SHAPETABLE" val="Group Organizer"/>
  <p:tag name="SLIDETYPE" val="Organizer"/>
</p:tagLst>
</file>

<file path=ppt/tags/tag40.xml><?xml version="1.0" encoding="utf-8"?>
<p:tagLst xmlns:a="http://schemas.openxmlformats.org/drawingml/2006/main" xmlns:r="http://schemas.openxmlformats.org/officeDocument/2006/relationships" xmlns:p="http://schemas.openxmlformats.org/presentationml/2006/main">
  <p:tag name="HIGHLIGHT" val="YES"/>
</p:tagLst>
</file>

<file path=ppt/tags/tag41.xml><?xml version="1.0" encoding="utf-8"?>
<p:tagLst xmlns:a="http://schemas.openxmlformats.org/drawingml/2006/main" xmlns:r="http://schemas.openxmlformats.org/officeDocument/2006/relationships" xmlns:p="http://schemas.openxmlformats.org/presentationml/2006/main">
  <p:tag name="HIGHLIGHT" val="YES"/>
</p:tagLst>
</file>

<file path=ppt/tags/tag42.xml><?xml version="1.0" encoding="utf-8"?>
<p:tagLst xmlns:a="http://schemas.openxmlformats.org/drawingml/2006/main" xmlns:r="http://schemas.openxmlformats.org/officeDocument/2006/relationships" xmlns:p="http://schemas.openxmlformats.org/presentationml/2006/main">
  <p:tag name="HIGHLIGHT" val="YES"/>
</p:tagLst>
</file>

<file path=ppt/tags/tag43.xml><?xml version="1.0" encoding="utf-8"?>
<p:tagLst xmlns:a="http://schemas.openxmlformats.org/drawingml/2006/main" xmlns:r="http://schemas.openxmlformats.org/officeDocument/2006/relationships" xmlns:p="http://schemas.openxmlformats.org/presentationml/2006/main">
  <p:tag name="HIGHLIGHT" val="YES"/>
</p:tagLst>
</file>

<file path=ppt/tags/tag44.xml><?xml version="1.0" encoding="utf-8"?>
<p:tagLst xmlns:a="http://schemas.openxmlformats.org/drawingml/2006/main" xmlns:r="http://schemas.openxmlformats.org/officeDocument/2006/relationships" xmlns:p="http://schemas.openxmlformats.org/presentationml/2006/main">
  <p:tag name="HIGHLIGHT" val="YES"/>
</p:tagLst>
</file>

<file path=ppt/tags/tag45.xml><?xml version="1.0" encoding="utf-8"?>
<p:tagLst xmlns:a="http://schemas.openxmlformats.org/drawingml/2006/main" xmlns:r="http://schemas.openxmlformats.org/officeDocument/2006/relationships" xmlns:p="http://schemas.openxmlformats.org/presentationml/2006/main">
  <p:tag name="HIGHLIGHT" val="YES"/>
</p:tagLst>
</file>

<file path=ppt/tags/tag46.xml><?xml version="1.0" encoding="utf-8"?>
<p:tagLst xmlns:a="http://schemas.openxmlformats.org/drawingml/2006/main" xmlns:r="http://schemas.openxmlformats.org/officeDocument/2006/relationships" xmlns:p="http://schemas.openxmlformats.org/presentationml/2006/main">
  <p:tag name="HIGHLIGHT" val="YES"/>
</p:tagLst>
</file>

<file path=ppt/tags/tag47.xml><?xml version="1.0" encoding="utf-8"?>
<p:tagLst xmlns:a="http://schemas.openxmlformats.org/drawingml/2006/main" xmlns:r="http://schemas.openxmlformats.org/officeDocument/2006/relationships" xmlns:p="http://schemas.openxmlformats.org/presentationml/2006/main">
  <p:tag name="HIGHLIGHT" val="YES"/>
</p:tagLst>
</file>

<file path=ppt/tags/tag48.xml><?xml version="1.0" encoding="utf-8"?>
<p:tagLst xmlns:a="http://schemas.openxmlformats.org/drawingml/2006/main" xmlns:r="http://schemas.openxmlformats.org/officeDocument/2006/relationships" xmlns:p="http://schemas.openxmlformats.org/presentationml/2006/main">
  <p:tag name="HIGHLIGHT" val="YES"/>
</p:tagLst>
</file>

<file path=ppt/tags/tag49.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8F326C-FE8D-4D27-9FFD-64650D2D145B}&quot;/&gt;&lt;isInvalidForFieldText val=&quot;0&quot;/&gt;&lt;Image&gt;&lt;filename val=&quot;C:\Users\sassnh\AppData\Local\Temp\PR\data\asimages\{6F8F326C-FE8D-4D27-9FFD-64650D2D145B}_2.png&quot;/&gt;&lt;left val=&quot;97&quot;/&gt;&lt;top val=&quot;124&quot;/&gt;&lt;width val=&quot;525&quot;/&gt;&lt;height val=&quot;360&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HIGHLIGHT" val="YES"/>
</p:tagLst>
</file>

<file path=ppt/tags/tag51.xml><?xml version="1.0" encoding="utf-8"?>
<p:tagLst xmlns:a="http://schemas.openxmlformats.org/drawingml/2006/main" xmlns:r="http://schemas.openxmlformats.org/officeDocument/2006/relationships" xmlns:p="http://schemas.openxmlformats.org/presentationml/2006/main">
  <p:tag name="HIGHLIGHT" val="YES"/>
</p:tagLst>
</file>

<file path=ppt/tags/tag52.xml><?xml version="1.0" encoding="utf-8"?>
<p:tagLst xmlns:a="http://schemas.openxmlformats.org/drawingml/2006/main" xmlns:r="http://schemas.openxmlformats.org/officeDocument/2006/relationships" xmlns:p="http://schemas.openxmlformats.org/presentationml/2006/main">
  <p:tag name="SLIDETYPE" val="Quiz"/>
</p:tagLst>
</file>

<file path=ppt/tags/tag53.xml><?xml version="1.0" encoding="utf-8"?>
<p:tagLst xmlns:a="http://schemas.openxmlformats.org/drawingml/2006/main" xmlns:r="http://schemas.openxmlformats.org/officeDocument/2006/relationships" xmlns:p="http://schemas.openxmlformats.org/presentationml/2006/main">
  <p:tag name="SLIDETYPE" val="Quiz"/>
</p:tagLst>
</file>

<file path=ppt/tags/tag54.xml><?xml version="1.0" encoding="utf-8"?>
<p:tagLst xmlns:a="http://schemas.openxmlformats.org/drawingml/2006/main" xmlns:r="http://schemas.openxmlformats.org/officeDocument/2006/relationships" xmlns:p="http://schemas.openxmlformats.org/presentationml/2006/main">
  <p:tag name="HIGHLIGHT" val="YES"/>
</p:tagLst>
</file>

<file path=ppt/tags/tag55.xml><?xml version="1.0" encoding="utf-8"?>
<p:tagLst xmlns:a="http://schemas.openxmlformats.org/drawingml/2006/main" xmlns:r="http://schemas.openxmlformats.org/officeDocument/2006/relationships" xmlns:p="http://schemas.openxmlformats.org/presentationml/2006/main">
  <p:tag name="HIGHLIGHT" val="YES"/>
</p:tagLst>
</file>

<file path=ppt/tags/tag56.xml><?xml version="1.0" encoding="utf-8"?>
<p:tagLst xmlns:a="http://schemas.openxmlformats.org/drawingml/2006/main" xmlns:r="http://schemas.openxmlformats.org/officeDocument/2006/relationships" xmlns:p="http://schemas.openxmlformats.org/presentationml/2006/main">
  <p:tag name="HIGHLIGHT" val="YES"/>
</p:tagLst>
</file>

<file path=ppt/tags/tag57.xml><?xml version="1.0" encoding="utf-8"?>
<p:tagLst xmlns:a="http://schemas.openxmlformats.org/drawingml/2006/main" xmlns:r="http://schemas.openxmlformats.org/officeDocument/2006/relationships" xmlns:p="http://schemas.openxmlformats.org/presentationml/2006/main">
  <p:tag name="HIGHLIGHT" val="YES"/>
</p:tagLst>
</file>

<file path=ppt/tags/tag58.xml><?xml version="1.0" encoding="utf-8"?>
<p:tagLst xmlns:a="http://schemas.openxmlformats.org/drawingml/2006/main" xmlns:r="http://schemas.openxmlformats.org/officeDocument/2006/relationships" xmlns:p="http://schemas.openxmlformats.org/presentationml/2006/main">
  <p:tag name="HIGHLIGHT" val="YES"/>
</p:tagLst>
</file>

<file path=ppt/tags/tag59.xml><?xml version="1.0" encoding="utf-8"?>
<p:tagLst xmlns:a="http://schemas.openxmlformats.org/drawingml/2006/main" xmlns:r="http://schemas.openxmlformats.org/officeDocument/2006/relationships" xmlns:p="http://schemas.openxmlformats.org/presentationml/2006/main">
  <p:tag name="HIGHLIGHT" val="YES"/>
</p:tagLst>
</file>

<file path=ppt/tags/tag6.xml><?xml version="1.0" encoding="utf-8"?>
<p:tagLst xmlns:a="http://schemas.openxmlformats.org/drawingml/2006/main" xmlns:r="http://schemas.openxmlformats.org/officeDocument/2006/relationships" xmlns:p="http://schemas.openxmlformats.org/presentationml/2006/main">
  <p:tag name="SLIDETYPE" val="Quiz"/>
</p:tagLst>
</file>

<file path=ppt/tags/tag60.xml><?xml version="1.0" encoding="utf-8"?>
<p:tagLst xmlns:a="http://schemas.openxmlformats.org/drawingml/2006/main" xmlns:r="http://schemas.openxmlformats.org/officeDocument/2006/relationships" xmlns:p="http://schemas.openxmlformats.org/presentationml/2006/main">
  <p:tag name="HIGHLIGHT" val="YES"/>
</p:tagLst>
</file>

<file path=ppt/tags/tag61.xml><?xml version="1.0" encoding="utf-8"?>
<p:tagLst xmlns:a="http://schemas.openxmlformats.org/drawingml/2006/main" xmlns:r="http://schemas.openxmlformats.org/officeDocument/2006/relationships" xmlns:p="http://schemas.openxmlformats.org/presentationml/2006/main">
  <p:tag name="HIGHLIGHT" val="YES"/>
</p:tagLst>
</file>

<file path=ppt/tags/tag62.xml><?xml version="1.0" encoding="utf-8"?>
<p:tagLst xmlns:a="http://schemas.openxmlformats.org/drawingml/2006/main" xmlns:r="http://schemas.openxmlformats.org/officeDocument/2006/relationships" xmlns:p="http://schemas.openxmlformats.org/presentationml/2006/main">
  <p:tag name="HIGHLIGHT" val="YES"/>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39F799-5A62-465C-AF20-577751A88CB7}&quot;/&gt;&lt;isInvalidForFieldText val=&quot;0&quot;/&gt;&lt;Image&gt;&lt;filename val=&quot;C:\Users\sassnh\AppData\Local\Temp\PR\data\asimages\{8939F799-5A62-465C-AF20-577751A88CB7}_30.png&quot;/&gt;&lt;left val=&quot;500&quot;/&gt;&lt;top val=&quot;281&quot;/&gt;&lt;width val=&quot;205&quot;/&gt;&lt;height val=&quot;8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1EE35B-661D-482C-B9DD-F7C85C42F615}&quot;/&gt;&lt;isInvalidForFieldText val=&quot;0&quot;/&gt;&lt;Image&gt;&lt;filename val=&quot;C:\Users\sassnh\AppData\Local\Temp\PR\data\asimages\{5E1EE35B-661D-482C-B9DD-F7C85C42F615}_31.png&quot;/&gt;&lt;left val=&quot;500&quot;/&gt;&lt;top val=&quot;313&quot;/&gt;&lt;width val=&quot;178&quot;/&gt;&lt;height val=&quot;8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SLIDETYPE" val="Demo"/>
</p:tagLst>
</file>

<file path=ppt/tags/tag66.xml><?xml version="1.0" encoding="utf-8"?>
<p:tagLst xmlns:a="http://schemas.openxmlformats.org/drawingml/2006/main" xmlns:r="http://schemas.openxmlformats.org/officeDocument/2006/relationships" xmlns:p="http://schemas.openxmlformats.org/presentationml/2006/main">
  <p:tag name="HIGHLIGHT" val="YES"/>
</p:tagLst>
</file>

<file path=ppt/tags/tag67.xml><?xml version="1.0" encoding="utf-8"?>
<p:tagLst xmlns:a="http://schemas.openxmlformats.org/drawingml/2006/main" xmlns:r="http://schemas.openxmlformats.org/officeDocument/2006/relationships" xmlns:p="http://schemas.openxmlformats.org/presentationml/2006/main">
  <p:tag name="HIGHLIGHT" val="YES"/>
</p:tagLst>
</file>

<file path=ppt/tags/tag68.xml><?xml version="1.0" encoding="utf-8"?>
<p:tagLst xmlns:a="http://schemas.openxmlformats.org/drawingml/2006/main" xmlns:r="http://schemas.openxmlformats.org/officeDocument/2006/relationships" xmlns:p="http://schemas.openxmlformats.org/presentationml/2006/main">
  <p:tag name="HIGHLIGHT" val="YES"/>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E6F175-3956-4152-B638-C7AD135B82D5}&quot;/&gt;&lt;isInvalidForFieldText val=&quot;0&quot;/&gt;&lt;Image&gt;&lt;filename val=&quot;C:\Users\sassnh\AppData\Local\Temp\PR\data\asimages\{A1E6F175-3956-4152-B638-C7AD135B82D5}_33.png&quot;/&gt;&lt;left val=&quot;553&quot;/&gt;&lt;top val=&quot;204&quot;/&gt;&lt;width val=&quot;156&quot;/&gt;&lt;height val=&quot;5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SLIDETYPE" val="Quiz"/>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EF71F5-5F16-4182-A401-FC42C45D0A62}&quot;/&gt;&lt;isInvalidForFieldText val=&quot;0&quot;/&gt;&lt;Image&gt;&lt;filename val=&quot;C:\Users\sassnh\AppData\Local\Temp\PR\data\asimages\{7DEF71F5-5F16-4182-A401-FC42C45D0A62}_33.png&quot;/&gt;&lt;left val=&quot;473&quot;/&gt;&lt;top val=&quot;326&quot;/&gt;&lt;width val=&quot;235&quot;/&gt;&lt;height val=&quot;5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HIGHLIGHT" val="YES"/>
</p:tagLst>
</file>

<file path=ppt/tags/tag72.xml><?xml version="1.0" encoding="utf-8"?>
<p:tagLst xmlns:a="http://schemas.openxmlformats.org/drawingml/2006/main" xmlns:r="http://schemas.openxmlformats.org/officeDocument/2006/relationships" xmlns:p="http://schemas.openxmlformats.org/presentationml/2006/main">
  <p:tag name="HIGHLIGHT" val="YES"/>
</p:tagLst>
</file>

<file path=ppt/tags/tag73.xml><?xml version="1.0" encoding="utf-8"?>
<p:tagLst xmlns:a="http://schemas.openxmlformats.org/drawingml/2006/main" xmlns:r="http://schemas.openxmlformats.org/officeDocument/2006/relationships" xmlns:p="http://schemas.openxmlformats.org/presentationml/2006/main">
  <p:tag name="HIGHLIGHT" val="YES"/>
</p:tagLst>
</file>

<file path=ppt/tags/tag74.xml><?xml version="1.0" encoding="utf-8"?>
<p:tagLst xmlns:a="http://schemas.openxmlformats.org/drawingml/2006/main" xmlns:r="http://schemas.openxmlformats.org/officeDocument/2006/relationships" xmlns:p="http://schemas.openxmlformats.org/presentationml/2006/main">
  <p:tag name="HIGHLIGHT" val="YES"/>
</p:tagLst>
</file>

<file path=ppt/tags/tag75.xml><?xml version="1.0" encoding="utf-8"?>
<p:tagLst xmlns:a="http://schemas.openxmlformats.org/drawingml/2006/main" xmlns:r="http://schemas.openxmlformats.org/officeDocument/2006/relationships" xmlns:p="http://schemas.openxmlformats.org/presentationml/2006/main">
  <p:tag name="HIGHLIGHT" val="YES"/>
</p:tagLst>
</file>

<file path=ppt/tags/tag76.xml><?xml version="1.0" encoding="utf-8"?>
<p:tagLst xmlns:a="http://schemas.openxmlformats.org/drawingml/2006/main" xmlns:r="http://schemas.openxmlformats.org/officeDocument/2006/relationships" xmlns:p="http://schemas.openxmlformats.org/presentationml/2006/main">
  <p:tag name="HIGHLIGHT" val="YES"/>
</p:tagLst>
</file>

<file path=ppt/tags/tag77.xml><?xml version="1.0" encoding="utf-8"?>
<p:tagLst xmlns:a="http://schemas.openxmlformats.org/drawingml/2006/main" xmlns:r="http://schemas.openxmlformats.org/officeDocument/2006/relationships" xmlns:p="http://schemas.openxmlformats.org/presentationml/2006/main">
  <p:tag name="HIGHLIGHT" val="YES"/>
</p:tagLst>
</file>

<file path=ppt/tags/tag78.xml><?xml version="1.0" encoding="utf-8"?>
<p:tagLst xmlns:a="http://schemas.openxmlformats.org/drawingml/2006/main" xmlns:r="http://schemas.openxmlformats.org/officeDocument/2006/relationships" xmlns:p="http://schemas.openxmlformats.org/presentationml/2006/main">
  <p:tag name="HIGHLIGHT" val="YES"/>
</p:tagLst>
</file>

<file path=ppt/tags/tag79.xml><?xml version="1.0" encoding="utf-8"?>
<p:tagLst xmlns:a="http://schemas.openxmlformats.org/drawingml/2006/main" xmlns:r="http://schemas.openxmlformats.org/officeDocument/2006/relationships" xmlns:p="http://schemas.openxmlformats.org/presentationml/2006/main">
  <p:tag name="HIGHLIGHT" val="YES"/>
</p:tagLst>
</file>

<file path=ppt/tags/tag8.xml><?xml version="1.0" encoding="utf-8"?>
<p:tagLst xmlns:a="http://schemas.openxmlformats.org/drawingml/2006/main" xmlns:r="http://schemas.openxmlformats.org/officeDocument/2006/relationships" xmlns:p="http://schemas.openxmlformats.org/presentationml/2006/main">
  <p:tag name="HIGHLIGHT" val="YES"/>
</p:tagLst>
</file>

<file path=ppt/tags/tag80.xml><?xml version="1.0" encoding="utf-8"?>
<p:tagLst xmlns:a="http://schemas.openxmlformats.org/drawingml/2006/main" xmlns:r="http://schemas.openxmlformats.org/officeDocument/2006/relationships" xmlns:p="http://schemas.openxmlformats.org/presentationml/2006/main">
  <p:tag name="HIGHLIGHT" val="YES"/>
</p:tagLst>
</file>

<file path=ppt/tags/tag81.xml><?xml version="1.0" encoding="utf-8"?>
<p:tagLst xmlns:a="http://schemas.openxmlformats.org/drawingml/2006/main" xmlns:r="http://schemas.openxmlformats.org/officeDocument/2006/relationships" xmlns:p="http://schemas.openxmlformats.org/presentationml/2006/main">
  <p:tag name="HIGHLIGHT" val="YES"/>
</p:tagLst>
</file>

<file path=ppt/tags/tag82.xml><?xml version="1.0" encoding="utf-8"?>
<p:tagLst xmlns:a="http://schemas.openxmlformats.org/drawingml/2006/main" xmlns:r="http://schemas.openxmlformats.org/officeDocument/2006/relationships" xmlns:p="http://schemas.openxmlformats.org/presentationml/2006/main">
  <p:tag name="HIGHLIGHT" val="YES"/>
</p:tagLst>
</file>

<file path=ppt/tags/tag83.xml><?xml version="1.0" encoding="utf-8"?>
<p:tagLst xmlns:a="http://schemas.openxmlformats.org/drawingml/2006/main" xmlns:r="http://schemas.openxmlformats.org/officeDocument/2006/relationships" xmlns:p="http://schemas.openxmlformats.org/presentationml/2006/main">
  <p:tag name="HIGHLIGHT" val="YES"/>
</p:tagLst>
</file>

<file path=ppt/tags/tag84.xml><?xml version="1.0" encoding="utf-8"?>
<p:tagLst xmlns:a="http://schemas.openxmlformats.org/drawingml/2006/main" xmlns:r="http://schemas.openxmlformats.org/officeDocument/2006/relationships" xmlns:p="http://schemas.openxmlformats.org/presentationml/2006/main">
  <p:tag name="HIGHLIGHT" val="YES"/>
</p:tagLst>
</file>

<file path=ppt/tags/tag85.xml><?xml version="1.0" encoding="utf-8"?>
<p:tagLst xmlns:a="http://schemas.openxmlformats.org/drawingml/2006/main" xmlns:r="http://schemas.openxmlformats.org/officeDocument/2006/relationships" xmlns:p="http://schemas.openxmlformats.org/presentationml/2006/main">
  <p:tag name="HIGHLIGHT" val="YES"/>
</p:tagLst>
</file>

<file path=ppt/tags/tag86.xml><?xml version="1.0" encoding="utf-8"?>
<p:tagLst xmlns:a="http://schemas.openxmlformats.org/drawingml/2006/main" xmlns:r="http://schemas.openxmlformats.org/officeDocument/2006/relationships" xmlns:p="http://schemas.openxmlformats.org/presentationml/2006/main">
  <p:tag name="HIGHLIGHT" val="YES"/>
</p:tagLst>
</file>

<file path=ppt/tags/tag87.xml><?xml version="1.0" encoding="utf-8"?>
<p:tagLst xmlns:a="http://schemas.openxmlformats.org/drawingml/2006/main" xmlns:r="http://schemas.openxmlformats.org/officeDocument/2006/relationships" xmlns:p="http://schemas.openxmlformats.org/presentationml/2006/main">
  <p:tag name="HIGHLIGHT" val="YES"/>
</p:tagLst>
</file>

<file path=ppt/tags/tag88.xml><?xml version="1.0" encoding="utf-8"?>
<p:tagLst xmlns:a="http://schemas.openxmlformats.org/drawingml/2006/main" xmlns:r="http://schemas.openxmlformats.org/officeDocument/2006/relationships" xmlns:p="http://schemas.openxmlformats.org/presentationml/2006/main">
  <p:tag name="HIGHLIGHT" val="YES"/>
</p:tagLst>
</file>

<file path=ppt/tags/tag89.xml><?xml version="1.0" encoding="utf-8"?>
<p:tagLst xmlns:a="http://schemas.openxmlformats.org/drawingml/2006/main" xmlns:r="http://schemas.openxmlformats.org/officeDocument/2006/relationships" xmlns:p="http://schemas.openxmlformats.org/presentationml/2006/main">
  <p:tag name="HIGHLIGHT" val="YES"/>
</p:tagLst>
</file>

<file path=ppt/tags/tag9.xml><?xml version="1.0" encoding="utf-8"?>
<p:tagLst xmlns:a="http://schemas.openxmlformats.org/drawingml/2006/main" xmlns:r="http://schemas.openxmlformats.org/officeDocument/2006/relationships" xmlns:p="http://schemas.openxmlformats.org/presentationml/2006/main">
  <p:tag name="HIGHLIGHT" val="YES"/>
</p:tagLst>
</file>

<file path=ppt/tags/tag90.xml><?xml version="1.0" encoding="utf-8"?>
<p:tagLst xmlns:a="http://schemas.openxmlformats.org/drawingml/2006/main" xmlns:r="http://schemas.openxmlformats.org/officeDocument/2006/relationships" xmlns:p="http://schemas.openxmlformats.org/presentationml/2006/main">
  <p:tag name="HIGHLIGHT" val="YES"/>
</p:tagLst>
</file>

<file path=ppt/tags/tag91.xml><?xml version="1.0" encoding="utf-8"?>
<p:tagLst xmlns:a="http://schemas.openxmlformats.org/drawingml/2006/main" xmlns:r="http://schemas.openxmlformats.org/officeDocument/2006/relationships" xmlns:p="http://schemas.openxmlformats.org/presentationml/2006/main">
  <p:tag name="SLIDETYPE" val="Quiz"/>
</p:tagLst>
</file>

<file path=ppt/tags/tag92.xml><?xml version="1.0" encoding="utf-8"?>
<p:tagLst xmlns:a="http://schemas.openxmlformats.org/drawingml/2006/main" xmlns:r="http://schemas.openxmlformats.org/officeDocument/2006/relationships" xmlns:p="http://schemas.openxmlformats.org/presentationml/2006/main">
  <p:tag name="SLIDETYPE" val="Quiz"/>
</p:tagLst>
</file>

<file path=ppt/tags/tag93.xml><?xml version="1.0" encoding="utf-8"?>
<p:tagLst xmlns:a="http://schemas.openxmlformats.org/drawingml/2006/main" xmlns:r="http://schemas.openxmlformats.org/officeDocument/2006/relationships" xmlns:p="http://schemas.openxmlformats.org/presentationml/2006/main">
  <p:tag name="SLIDETYPE" val="QA"/>
</p:tagLst>
</file>

<file path=ppt/tags/tag94.xml><?xml version="1.0" encoding="utf-8"?>
<p:tagLst xmlns:a="http://schemas.openxmlformats.org/drawingml/2006/main" xmlns:r="http://schemas.openxmlformats.org/officeDocument/2006/relationships" xmlns:p="http://schemas.openxmlformats.org/presentationml/2006/main">
  <p:tag name="SLIDETYPE" val="Quiz"/>
</p:tagLst>
</file>

<file path=ppt/tags/tag95.xml><?xml version="1.0" encoding="utf-8"?>
<p:tagLst xmlns:a="http://schemas.openxmlformats.org/drawingml/2006/main" xmlns:r="http://schemas.openxmlformats.org/officeDocument/2006/relationships" xmlns:p="http://schemas.openxmlformats.org/presentationml/2006/main">
  <p:tag name="HIGHLIGHT" val="YES"/>
</p:tagLst>
</file>

<file path=ppt/tags/tag96.xml><?xml version="1.0" encoding="utf-8"?>
<p:tagLst xmlns:a="http://schemas.openxmlformats.org/drawingml/2006/main" xmlns:r="http://schemas.openxmlformats.org/officeDocument/2006/relationships" xmlns:p="http://schemas.openxmlformats.org/presentationml/2006/main">
  <p:tag name="SLIDETYPE" val="Quiz"/>
</p:tagLst>
</file>

<file path=ppt/tags/tag97.xml><?xml version="1.0" encoding="utf-8"?>
<p:tagLst xmlns:a="http://schemas.openxmlformats.org/drawingml/2006/main" xmlns:r="http://schemas.openxmlformats.org/officeDocument/2006/relationships" xmlns:p="http://schemas.openxmlformats.org/presentationml/2006/main">
  <p:tag name="HIGHLIGHT" val="YES"/>
</p:tagLst>
</file>

<file path=ppt/tags/tag98.xml><?xml version="1.0" encoding="utf-8"?>
<p:tagLst xmlns:a="http://schemas.openxmlformats.org/drawingml/2006/main" xmlns:r="http://schemas.openxmlformats.org/officeDocument/2006/relationships" xmlns:p="http://schemas.openxmlformats.org/presentationml/2006/main">
  <p:tag name="HIGHLIGHT" val="YES"/>
</p:tagLst>
</file>

<file path=ppt/tags/tag99.xml><?xml version="1.0" encoding="utf-8"?>
<p:tagLst xmlns:a="http://schemas.openxmlformats.org/drawingml/2006/main" xmlns:r="http://schemas.openxmlformats.org/officeDocument/2006/relationships" xmlns:p="http://schemas.openxmlformats.org/presentationml/2006/main">
  <p:tag name="HIGHLIGHT" val="YES"/>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12142</TotalTime>
  <Words>5679</Words>
  <Application>Microsoft Office PowerPoint</Application>
  <PresentationFormat>On-screen Show (4:3)</PresentationFormat>
  <Paragraphs>952</Paragraphs>
  <Slides>70</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Narrow</vt:lpstr>
      <vt:lpstr>SAS Monospace</vt:lpstr>
      <vt:lpstr>Courier New</vt:lpstr>
      <vt:lpstr>Times New Roman</vt:lpstr>
      <vt:lpstr>MS PGothic</vt:lpstr>
      <vt:lpstr>Wingdings</vt:lpstr>
      <vt:lpstr>Monotype Sorts</vt:lpstr>
      <vt:lpstr>SAS2010</vt:lpstr>
      <vt:lpstr>Chapter 2: SAS® Programs</vt:lpstr>
      <vt:lpstr>Chapter 2: SAS® Programs</vt:lpstr>
      <vt:lpstr>Objectives</vt:lpstr>
      <vt:lpstr>SAS Programs</vt:lpstr>
      <vt:lpstr>SAS Program Steps</vt:lpstr>
      <vt:lpstr>Step Boundaries</vt:lpstr>
      <vt:lpstr>2.01 Quiz</vt:lpstr>
      <vt:lpstr>2.01 Quiz – Correct Answer</vt:lpstr>
      <vt:lpstr>SAS Program Example</vt:lpstr>
      <vt:lpstr>SAS Program Example</vt:lpstr>
      <vt:lpstr>SAS Program Example</vt:lpstr>
      <vt:lpstr>2.02 Quiz</vt:lpstr>
      <vt:lpstr>2.02 Quiz – Correct Answer</vt:lpstr>
      <vt:lpstr>PowerPoint Presentation</vt:lpstr>
      <vt:lpstr>Chapter 2: SAS® Programs</vt:lpstr>
      <vt:lpstr>Objectives</vt:lpstr>
      <vt:lpstr>Business Scenario</vt:lpstr>
      <vt:lpstr>Submitting a SAS Program:  SAS Enterprise Guide</vt:lpstr>
      <vt:lpstr>Idea Exchange</vt:lpstr>
      <vt:lpstr>Submitting a SAS Program:  SAS Windowing Environment</vt:lpstr>
      <vt:lpstr>2.03 Multiple Choice Poll</vt:lpstr>
      <vt:lpstr>Exercise</vt:lpstr>
      <vt:lpstr>Chapter 2: SAS® Programs</vt:lpstr>
      <vt:lpstr>Objectives</vt:lpstr>
      <vt:lpstr>Business Scenario</vt:lpstr>
      <vt:lpstr>SAS Syntax Rules: Statements</vt:lpstr>
      <vt:lpstr>2.04 Quiz</vt:lpstr>
      <vt:lpstr>2.04 Quiz – Correct Answer</vt:lpstr>
      <vt:lpstr>SAS Program Structure</vt:lpstr>
      <vt:lpstr>SAS Program Structure</vt:lpstr>
      <vt:lpstr>Recommended Formatting</vt:lpstr>
      <vt:lpstr>Automatic Formatting with  SAS Enterprise Guide</vt:lpstr>
      <vt:lpstr>Program Documentation </vt:lpstr>
      <vt:lpstr>SAS Comments</vt:lpstr>
      <vt:lpstr>2.05 Quiz</vt:lpstr>
      <vt:lpstr>2.05 Quiz – Correct Answer</vt:lpstr>
      <vt:lpstr>PowerPoint Presentation</vt:lpstr>
      <vt:lpstr>Business Scenario</vt:lpstr>
      <vt:lpstr>Syntax Errors</vt:lpstr>
      <vt:lpstr>2.06 Quiz</vt:lpstr>
      <vt:lpstr>2.06 Quiz – Correct Answer</vt:lpstr>
      <vt:lpstr>Syntax Errors</vt:lpstr>
      <vt:lpstr>Syntax Errors</vt:lpstr>
      <vt:lpstr>Diagnosing and Correcting Syntax Errors</vt:lpstr>
      <vt:lpstr>2.07 Quiz</vt:lpstr>
      <vt:lpstr>2.07 Quiz – Correct Answer</vt:lpstr>
      <vt:lpstr>Correcting Unbalanced Quotation Marks</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A Bayo</dc:creator>
  <cp:lastModifiedBy>Deborah A Bayo</cp:lastModifiedBy>
  <cp:revision>305</cp:revision>
  <cp:lastPrinted>2012-07-09T18:39:33Z</cp:lastPrinted>
  <dcterms:created xsi:type="dcterms:W3CDTF">2012-02-15T15:18:32Z</dcterms:created>
  <dcterms:modified xsi:type="dcterms:W3CDTF">2013-02-21T22:34:29Z</dcterms:modified>
</cp:coreProperties>
</file>