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735" r:id="rId5"/>
    <p:sldMasterId id="2147483748" r:id="rId6"/>
  </p:sldMasterIdLst>
  <p:notesMasterIdLst>
    <p:notesMasterId r:id="rId30"/>
  </p:notesMasterIdLst>
  <p:handoutMasterIdLst>
    <p:handoutMasterId r:id="rId31"/>
  </p:handoutMasterIdLst>
  <p:sldIdLst>
    <p:sldId id="257" r:id="rId7"/>
    <p:sldId id="384" r:id="rId8"/>
    <p:sldId id="279" r:id="rId9"/>
    <p:sldId id="1034" r:id="rId10"/>
    <p:sldId id="1036" r:id="rId11"/>
    <p:sldId id="960" r:id="rId12"/>
    <p:sldId id="961" r:id="rId13"/>
    <p:sldId id="962" r:id="rId14"/>
    <p:sldId id="665" r:id="rId15"/>
    <p:sldId id="666" r:id="rId16"/>
    <p:sldId id="667" r:id="rId17"/>
    <p:sldId id="1037" r:id="rId18"/>
    <p:sldId id="1038" r:id="rId19"/>
    <p:sldId id="571" r:id="rId20"/>
    <p:sldId id="1023" r:id="rId21"/>
    <p:sldId id="1024" r:id="rId22"/>
    <p:sldId id="1025" r:id="rId23"/>
    <p:sldId id="1026" r:id="rId24"/>
    <p:sldId id="756" r:id="rId25"/>
    <p:sldId id="1027" r:id="rId26"/>
    <p:sldId id="1028" r:id="rId27"/>
    <p:sldId id="321" r:id="rId28"/>
    <p:sldId id="39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25" autoAdjust="0"/>
  </p:normalViewPr>
  <p:slideViewPr>
    <p:cSldViewPr snapToGrid="0">
      <p:cViewPr varScale="1">
        <p:scale>
          <a:sx n="66" d="100"/>
          <a:sy n="66" d="100"/>
        </p:scale>
        <p:origin x="816" y="8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91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C1D-F243-42AB-ADF2-E7CB4E04900E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DBB5-5B4A-4483-935D-A7393518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E34E-5667-4A32-A6BA-10C7A552BC6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34D-CFF1-4FFE-815B-D050E7ED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3A999-5E0E-42CA-8400-604AE921F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470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9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Jugindar Singh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2830-FEB4-40A7-8580-A1BD52BB0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64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Jugindar Singh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2830-FEB4-40A7-8580-A1BD52BB0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34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Jugindar Singh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2830-FEB4-40A7-8580-A1BD52BB0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0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Jugindar Singh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2830-FEB4-40A7-8580-A1BD52BB0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68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Jugindar Singh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2830-FEB4-40A7-8580-A1BD52BB0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58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Jugindar Singh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2830-FEB4-40A7-8580-A1BD52BB0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29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Jugindar Singh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2830-FEB4-40A7-8580-A1BD52BB0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35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Jugindar Singh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2830-FEB4-40A7-8580-A1BD52BB0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47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Jugindar Singh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2830-FEB4-40A7-8580-A1BD52BB0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19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Jugindar Singh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2830-FEB4-40A7-8580-A1BD52BB0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8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Jugindar Singh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2830-FEB4-40A7-8580-A1BD52BB0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4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Dr Jugindar Singh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1BABC1-7B95-4427-A721-42829C389C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85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3429000"/>
          </a:xfrm>
          <a:prstGeom prst="rect">
            <a:avLst/>
          </a:prstGeom>
          <a:solidFill>
            <a:srgbClr val="C44C4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10" descr="ucti_logo_transparent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17763"/>
            <a:ext cx="3170767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38575"/>
            <a:ext cx="31623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85584" y="1952626"/>
            <a:ext cx="9006416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66533" y="3886200"/>
            <a:ext cx="9025467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370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04599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983256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9817" y="16970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7817" y="16970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27556811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531230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2666877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263412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13460141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839271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19500541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7" y="274638"/>
            <a:ext cx="2743200" cy="594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274638"/>
            <a:ext cx="8028517" cy="594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661320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931FDC-28D5-43EB-954B-4A98207FB63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37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>
            <a:noAutofit/>
          </a:bodyPr>
          <a:lstStyle/>
          <a:p>
            <a:r>
              <a:rPr lang="en-US" dirty="0"/>
              <a:t>Team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 Jugindar Singh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42830-FEB4-40A7-8580-A1BD52BB0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7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152" y="0"/>
            <a:ext cx="2101849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6621464"/>
            <a:ext cx="12192000" cy="236537"/>
          </a:xfrm>
          <a:prstGeom prst="rect">
            <a:avLst/>
          </a:prstGeom>
          <a:solidFill>
            <a:srgbClr val="C44C4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0767" y="173672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274638"/>
            <a:ext cx="93895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6597650"/>
            <a:ext cx="361526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Module Code and Module Title</a:t>
            </a:r>
          </a:p>
        </p:txBody>
      </p:sp>
      <p:sp>
        <p:nvSpPr>
          <p:cNvPr id="860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31200" y="6623050"/>
            <a:ext cx="38608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4233333" y="6597650"/>
            <a:ext cx="361526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Title of Slides</a:t>
            </a:r>
          </a:p>
        </p:txBody>
      </p:sp>
      <p:pic>
        <p:nvPicPr>
          <p:cNvPr id="1033" name="Picture 20"/>
          <p:cNvPicPr>
            <a:picLocks noChangeAspect="1" noChangeArrowheads="1"/>
          </p:cNvPicPr>
          <p:nvPr userDrawn="1"/>
        </p:nvPicPr>
        <p:blipFill>
          <a:blip r:embed="rId14">
            <a:lum bright="72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4739"/>
            <a:ext cx="6697133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40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rmAutofit/>
          </a:bodyPr>
          <a:lstStyle/>
          <a:p>
            <a:r>
              <a:rPr lang="en-US" dirty="0"/>
              <a:t>Preliminary Research </a:t>
            </a:r>
          </a:p>
        </p:txBody>
      </p:sp>
      <p:pic>
        <p:nvPicPr>
          <p:cNvPr id="14" name="Picture Placeholder 13" descr="Data Points Digital background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45236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rmAutofit/>
          </a:bodyPr>
          <a:lstStyle/>
          <a:p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09800" y="288925"/>
            <a:ext cx="7772400" cy="609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sz="3200" dirty="0">
                <a:solidFill>
                  <a:srgbClr val="FF0000"/>
                </a:solidFill>
                <a:latin typeface="Arial" charset="0"/>
              </a:rPr>
              <a:t>Using secondary data for research (2)</a:t>
            </a:r>
          </a:p>
        </p:txBody>
      </p:sp>
      <p:pic>
        <p:nvPicPr>
          <p:cNvPr id="6148" name="Picture 1028" descr="M08NF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437"/>
            <a:ext cx="121920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1029"/>
          <p:cNvSpPr txBox="1">
            <a:spLocks noChangeArrowheads="1"/>
          </p:cNvSpPr>
          <p:nvPr/>
        </p:nvSpPr>
        <p:spPr bwMode="auto">
          <a:xfrm>
            <a:off x="2043114" y="6126163"/>
            <a:ext cx="8085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Figure 8.1  Types of secondary data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B75D80-A623-4A35-A64C-FCE4FD5DB39D}"/>
              </a:ext>
            </a:extLst>
          </p:cNvPr>
          <p:cNvSpPr txBox="1"/>
          <p:nvPr/>
        </p:nvSpPr>
        <p:spPr>
          <a:xfrm>
            <a:off x="7433187" y="632301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Saunders</a:t>
            </a:r>
          </a:p>
        </p:txBody>
      </p:sp>
    </p:spTree>
    <p:extLst>
      <p:ext uri="{BB962C8B-B14F-4D97-AF65-F5344CB8AC3E}">
        <p14:creationId xmlns:p14="http://schemas.microsoft.com/office/powerpoint/2010/main" val="230491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Secondary data Sources in Malaysia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364" y="1697038"/>
            <a:ext cx="5456237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Department of Statistics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9" y="2281238"/>
            <a:ext cx="6347791" cy="442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1" y="1403866"/>
            <a:ext cx="3495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https://www.statistics.gov.my/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383" y="1150374"/>
            <a:ext cx="5107808" cy="555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10400" y="1588532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Share prices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1803636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7E2CA-9886-44C2-8F17-8A83D8E2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" y="0"/>
            <a:ext cx="12109767" cy="609600"/>
          </a:xfrm>
        </p:spPr>
        <p:txBody>
          <a:bodyPr/>
          <a:lstStyle/>
          <a:p>
            <a:r>
              <a:rPr lang="en-US" sz="2800" dirty="0"/>
              <a:t>Example: Background information on the organization</a:t>
            </a:r>
            <a:endParaRPr lang="en-MY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63C10-C1EB-415C-B94D-C2C792DDA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0D9B0-881C-4D9C-8FF3-946861B5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8A083-0257-496B-9E0D-C8A32F7A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D80139-0C09-4720-9A88-7A8FE492ABEF}"/>
              </a:ext>
            </a:extLst>
          </p:cNvPr>
          <p:cNvSpPr txBox="1"/>
          <p:nvPr/>
        </p:nvSpPr>
        <p:spPr>
          <a:xfrm>
            <a:off x="0" y="630156"/>
            <a:ext cx="12150883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0" u="none" strike="noStrike" baseline="0" dirty="0">
                <a:solidFill>
                  <a:srgbClr val="B6111A"/>
                </a:solidFill>
                <a:latin typeface="CronosPro-Bold"/>
              </a:rPr>
              <a:t>CRITERIA FOR EVALUATING SECONDARY DATA</a:t>
            </a:r>
          </a:p>
          <a:p>
            <a:pPr algn="just"/>
            <a:r>
              <a:rPr lang="en-US" sz="2200" b="1" i="0" u="none" strike="noStrike" baseline="0" dirty="0">
                <a:latin typeface="MinionPro-Bold"/>
              </a:rPr>
              <a:t>Timeliness of the data. </a:t>
            </a:r>
            <a:r>
              <a:rPr lang="en-US" sz="2200" b="0" i="1" u="none" strike="noStrike" baseline="0" dirty="0">
                <a:latin typeface="MinionPro-It"/>
              </a:rPr>
              <a:t>When were the data collected? </a:t>
            </a:r>
            <a:r>
              <a:rPr lang="en-US" sz="2200" b="0" i="0" u="none" strike="noStrike" baseline="0" dirty="0">
                <a:latin typeface="MinionPro-Regular"/>
              </a:rPr>
              <a:t>It is important that the data are up‐to‐date.</a:t>
            </a:r>
          </a:p>
          <a:p>
            <a:pPr algn="just"/>
            <a:r>
              <a:rPr lang="en-US" sz="2200" b="0" i="0" u="none" strike="noStrike" baseline="0" dirty="0">
                <a:latin typeface="MinionPro-Regular"/>
              </a:rPr>
              <a:t>Check the dates on all of your secondary data to make sure that you have the newest information </a:t>
            </a:r>
            <a:r>
              <a:rPr lang="en-MY" sz="2200" b="0" i="0" u="none" strike="noStrike" baseline="0" dirty="0">
                <a:latin typeface="MinionPro-Regular"/>
              </a:rPr>
              <a:t>available.</a:t>
            </a:r>
          </a:p>
          <a:p>
            <a:pPr algn="just"/>
            <a:r>
              <a:rPr lang="en-US" sz="2200" b="1" i="0" u="none" strike="noStrike" baseline="0" dirty="0">
                <a:latin typeface="MinionPro-Bold"/>
              </a:rPr>
              <a:t>Accuracy of the data. </a:t>
            </a:r>
            <a:r>
              <a:rPr lang="en-US" sz="2200" b="0" i="1" u="none" strike="noStrike" baseline="0" dirty="0">
                <a:latin typeface="MinionPro-It"/>
              </a:rPr>
              <a:t>What was the purpose of (presenting) the data? </a:t>
            </a:r>
            <a:r>
              <a:rPr lang="en-US" sz="2200" b="0" i="0" u="none" strike="noStrike" baseline="0" dirty="0">
                <a:latin typeface="MinionPro-Regular"/>
              </a:rPr>
              <a:t>Web pages are created with a specific purpose in mind. Commercial organizations oft </a:t>
            </a:r>
            <a:r>
              <a:rPr lang="en-US" sz="2200" b="0" i="0" u="none" strike="noStrike" baseline="0" dirty="0" err="1">
                <a:latin typeface="MinionPro-Regular"/>
              </a:rPr>
              <a:t>en</a:t>
            </a:r>
            <a:r>
              <a:rPr lang="en-US" sz="2200" b="0" i="0" u="none" strike="noStrike" baseline="0" dirty="0">
                <a:latin typeface="MinionPro-Regular"/>
              </a:rPr>
              <a:t> post information online that might favor them in some way or represent their own interests. </a:t>
            </a:r>
          </a:p>
          <a:p>
            <a:pPr algn="just"/>
            <a:r>
              <a:rPr lang="en-US" sz="2200" b="1" i="1" u="none" strike="noStrike" baseline="0" dirty="0">
                <a:latin typeface="MinionPro-It"/>
              </a:rPr>
              <a:t>Who collected the data</a:t>
            </a:r>
            <a:r>
              <a:rPr lang="en-US" sz="2200" b="0" i="1" u="none" strike="noStrike" baseline="0" dirty="0">
                <a:latin typeface="MinionPro-It"/>
              </a:rPr>
              <a:t>? How were the data collected? </a:t>
            </a:r>
          </a:p>
          <a:p>
            <a:pPr algn="just"/>
            <a:r>
              <a:rPr lang="en-US" sz="2200" b="1" i="1" u="none" strike="noStrike" baseline="0" dirty="0">
                <a:latin typeface="MinionPro-It"/>
              </a:rPr>
              <a:t>What are the author </a:t>
            </a:r>
            <a:r>
              <a:rPr lang="en-US" sz="2200" b="0" i="1" u="none" strike="noStrike" baseline="0" dirty="0">
                <a:latin typeface="MinionPro-It"/>
              </a:rPr>
              <a:t>’ s credentials on this subject? </a:t>
            </a:r>
            <a:r>
              <a:rPr lang="en-US" sz="2200" b="0" i="0" u="none" strike="noStrike" baseline="0" dirty="0">
                <a:latin typeface="MinionPro-Regular"/>
              </a:rPr>
              <a:t>Th e accuracy of data can be impacted by who collected it and how the data were collected. </a:t>
            </a:r>
          </a:p>
          <a:p>
            <a:pPr algn="just"/>
            <a:r>
              <a:rPr lang="en-US" sz="2200" b="0" i="1" u="none" strike="noStrike" baseline="0" dirty="0">
                <a:latin typeface="MinionPro-It"/>
              </a:rPr>
              <a:t>Are the data consistent with data from other sources? </a:t>
            </a:r>
            <a:r>
              <a:rPr lang="en-US" sz="2200" b="0" i="0" u="none" strike="noStrike" baseline="0" dirty="0">
                <a:latin typeface="MinionPro-Regular"/>
              </a:rPr>
              <a:t>If specific c information varies</a:t>
            </a:r>
          </a:p>
          <a:p>
            <a:pPr algn="just"/>
            <a:r>
              <a:rPr lang="en-US" sz="2200" b="0" i="0" u="none" strike="noStrike" baseline="0" dirty="0">
                <a:latin typeface="MinionPro-Regular"/>
              </a:rPr>
              <a:t>from source to source, you need to find out which information is more accurate.</a:t>
            </a:r>
          </a:p>
          <a:p>
            <a:pPr algn="just"/>
            <a:r>
              <a:rPr lang="en-US" sz="2200" b="1" i="0" u="none" strike="noStrike" baseline="0" dirty="0">
                <a:latin typeface="MinionPro-Bold"/>
              </a:rPr>
              <a:t>Relevance of the data. </a:t>
            </a:r>
            <a:r>
              <a:rPr lang="en-US" sz="2200" b="0" i="0" u="none" strike="noStrike" baseline="0" dirty="0">
                <a:latin typeface="MinionPro-Regular"/>
              </a:rPr>
              <a:t>Not all of the secondary data you find will be relevant to your particular needs.</a:t>
            </a:r>
          </a:p>
          <a:p>
            <a:pPr algn="just"/>
            <a:r>
              <a:rPr lang="en-US" sz="2200" b="0" i="0" u="none" strike="noStrike" baseline="0" dirty="0">
                <a:latin typeface="MinionPro-Regular"/>
              </a:rPr>
              <a:t>Data may be accurate and up‐to‐date but not applicable to your research objective(s) and research</a:t>
            </a:r>
          </a:p>
          <a:p>
            <a:pPr algn="just"/>
            <a:r>
              <a:rPr lang="en-MY" sz="2200" b="0" i="0" u="none" strike="noStrike" baseline="0" dirty="0">
                <a:latin typeface="MinionPro-Regular"/>
              </a:rPr>
              <a:t>questions.</a:t>
            </a:r>
          </a:p>
          <a:p>
            <a:pPr algn="just"/>
            <a:r>
              <a:rPr lang="en-US" sz="2200" b="1" i="0" u="none" strike="noStrike" baseline="0" dirty="0">
                <a:latin typeface="MinionPro-Bold"/>
              </a:rPr>
              <a:t>Costs of the data. </a:t>
            </a:r>
            <a:r>
              <a:rPr lang="en-US" sz="2200" b="0" i="0" u="none" strike="noStrike" baseline="0" dirty="0">
                <a:latin typeface="MinionPro-Regular"/>
              </a:rPr>
              <a:t>How much do the data cost? Do the benefits outweigh the costs? Are you better off</a:t>
            </a:r>
          </a:p>
          <a:p>
            <a:pPr algn="just"/>
            <a:r>
              <a:rPr lang="en-US" sz="2200" b="0" i="0" u="none" strike="noStrike" baseline="0" dirty="0">
                <a:latin typeface="MinionPro-Regular"/>
              </a:rPr>
              <a:t>collecting other data? Are you better off using other (primary?) methods of data collection?</a:t>
            </a:r>
            <a:endParaRPr lang="en-MY" sz="2200" dirty="0"/>
          </a:p>
        </p:txBody>
      </p:sp>
    </p:spTree>
    <p:extLst>
      <p:ext uri="{BB962C8B-B14F-4D97-AF65-F5344CB8AC3E}">
        <p14:creationId xmlns:p14="http://schemas.microsoft.com/office/powerpoint/2010/main" val="3404485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1D186-4E0A-49B6-81E6-A1D4A7580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Sources of Data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4A21A-4EF8-476D-9981-1A5B16065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6E098-3D2D-4187-AEBA-28E6C4191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57A40-9A8E-4A9F-A070-68A98F7F8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15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775" y="274638"/>
            <a:ext cx="7042150" cy="715962"/>
          </a:xfrm>
        </p:spPr>
        <p:txBody>
          <a:bodyPr/>
          <a:lstStyle/>
          <a:p>
            <a:r>
              <a:rPr lang="en-US" dirty="0"/>
              <a:t>Search University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4" y="990601"/>
            <a:ext cx="12053455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5201" y="6220691"/>
            <a:ext cx="54614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Emerald,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ProQuest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Science Direct,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SpringerLink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eBrary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s-MY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Jugindar Singh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7B88F-AAB5-4B76-ADBE-2BE1B567F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242830-FEB4-40A7-8580-A1BD52BB08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719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2"/>
            <a:ext cx="12192000" cy="1904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s-MY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Jugindar Singh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A8A301-1675-4986-9C1D-92CCCC24D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14400"/>
            <a:ext cx="12039600" cy="59436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0CF42-DC38-492C-A0CC-266D9D94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242830-FEB4-40A7-8580-A1BD52BB08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197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DAF51-40CE-4345-8F36-03BE5C115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FC824-860A-4AA0-8CF7-4E4FE5F24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499393-F7F5-4F05-8437-D36F41AB87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Jugindar Singh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FE28BE-E354-484D-9972-54C0A3B0D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85983" cy="67818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51B99-866F-4873-9583-321FFD10E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242830-FEB4-40A7-8580-A1BD52BB08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825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35C2-F241-4C4B-AD19-EFADF9E2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2A6F-9539-47BC-BEBA-7426D788A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434630-A799-4B3D-B47D-4570E775F0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Jugindar Singh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27CDDD-5566-4C57-8F1C-F943CD5F4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5A8A6-A235-4673-93E0-4199662E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242830-FEB4-40A7-8580-A1BD52BB08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511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9" y="1066800"/>
            <a:ext cx="11769634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Jugindar Singh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152401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Gate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6DA21-7000-46CD-A1A6-4D30F4B27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242830-FEB4-40A7-8580-A1BD52BB08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477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E3A5C-4557-48D3-ABE2-BFE325082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1B38B-A7DB-4CEE-81A0-B4107513F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1C6E56-2FF3-448D-A876-8ACB875B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Jugindar Singh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78379-7C76-4A42-ACBC-7F68F3D7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242830-FEB4-40A7-8580-A1BD52BB08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99F994-F95C-4B91-822F-829412FBB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525"/>
            <a:ext cx="12192000" cy="647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3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18" name="Picture Placeholder 17" descr="A group of people sitting at a table">
            <a:extLst>
              <a:ext uri="{FF2B5EF4-FFF2-40B4-BE49-F238E27FC236}">
                <a16:creationId xmlns:a16="http://schemas.microsoft.com/office/drawing/2014/main" id="{E2536017-F539-430C-A901-70AB81CA61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0" y="0"/>
            <a:ext cx="3054096" cy="3776472"/>
          </a:xfrm>
        </p:spPr>
      </p:pic>
      <p:pic>
        <p:nvPicPr>
          <p:cNvPr id="20" name="Picture Placeholder 19" descr="Data Points Digital background">
            <a:extLst>
              <a:ext uri="{FF2B5EF4-FFF2-40B4-BE49-F238E27FC236}">
                <a16:creationId xmlns:a16="http://schemas.microsoft.com/office/drawing/2014/main" id="{528A7D8D-1AB5-46C4-93FA-D92C2FD5169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3054096" y="0"/>
            <a:ext cx="3054096" cy="3776472"/>
          </a:xfrm>
        </p:spPr>
      </p:pic>
      <p:pic>
        <p:nvPicPr>
          <p:cNvPr id="25" name="Picture Placeholder 24" descr="Digital Graph Screen">
            <a:extLst>
              <a:ext uri="{FF2B5EF4-FFF2-40B4-BE49-F238E27FC236}">
                <a16:creationId xmlns:a16="http://schemas.microsoft.com/office/drawing/2014/main" id="{B7353C46-ACC1-4078-85C2-26B57B0E58B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9137904" y="0"/>
            <a:ext cx="3054096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  <a:alpha val="8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Tuesday, February 2, 20XX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  <a:alpha val="80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  <a:alpha val="8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1B0FB-D917-4C8C-928F-313BD683BF3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  <a:alpha val="8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  <a:alpha val="80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23" name="Picture Placeholder 22" descr="A person drawing on a white board">
            <a:extLst>
              <a:ext uri="{FF2B5EF4-FFF2-40B4-BE49-F238E27FC236}">
                <a16:creationId xmlns:a16="http://schemas.microsoft.com/office/drawing/2014/main" id="{2B3C4F95-A0FA-45D9-BF43-1C398F65B89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6083808" y="0"/>
            <a:ext cx="3054096" cy="3776472"/>
          </a:xfr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5127060-CDBF-435F-9009-A5451CCE30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96228" y="3776472"/>
            <a:ext cx="7895771" cy="292764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Preliminary research should help the researcher to gain a better understanding of the problem and to narrow the problem down to a researchable topic for study. Preliminary research should help the researcher to find answers to questions such as: “What is the problem?”; “Why does the problem exist?”; “Is the problem important?”; and “What are the benefits of solving the problem?”</a:t>
            </a:r>
          </a:p>
        </p:txBody>
      </p:sp>
    </p:spTree>
    <p:extLst>
      <p:ext uri="{BB962C8B-B14F-4D97-AF65-F5344CB8AC3E}">
        <p14:creationId xmlns:p14="http://schemas.microsoft.com/office/powerpoint/2010/main" val="331467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A6237-205D-4C83-AFA6-408E1FE61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Find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894DD-CFC5-4205-8DF9-C9F77CAC3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F01E21-B3D0-4EF8-8B69-E49F55024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Jugindar Singh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3F80B-78C9-41D1-9BF5-C199B5AD4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242830-FEB4-40A7-8580-A1BD52BB08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C874804-5207-471E-A1EC-99F01C898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395412"/>
            <a:ext cx="11506200" cy="532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44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9D1B4-B639-48BD-B601-FE3458D19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75"/>
            <a:ext cx="10515600" cy="915988"/>
          </a:xfrm>
        </p:spPr>
        <p:txBody>
          <a:bodyPr/>
          <a:lstStyle/>
          <a:p>
            <a:r>
              <a:rPr lang="en-MY" dirty="0"/>
              <a:t>Find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398F9-7835-4D50-985A-C1D536C1E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694FB7-1994-4B17-8098-6DD14C4C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Jugindar Singh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CF6D5C-2194-459E-98EF-41E56E475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242830-FEB4-40A7-8580-A1BD52BB08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85B8FFF-08C0-4575-804A-7DAE4CB95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812800"/>
            <a:ext cx="11868150" cy="590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11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81E8936-2270-47FE-94A4-398CB123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0287FEC-3826-4868-8D93-52429C6156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Preliminary research should help the researcher to gain a better understanding of the problem and to narrow the problem down to a researchable topic for study.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61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8FAEED9-1ECD-45F9-87A0-9394BAEAB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27" name="Picture Placeholder 26" descr="Data Points Digital background">
            <a:extLst>
              <a:ext uri="{FF2B5EF4-FFF2-40B4-BE49-F238E27FC236}">
                <a16:creationId xmlns:a16="http://schemas.microsoft.com/office/drawing/2014/main" id="{9E660784-34E2-4CDA-926A-DDD6AAF350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548640"/>
            <a:ext cx="5084064" cy="2880360"/>
          </a:xfrm>
        </p:spPr>
      </p:pic>
      <p:pic>
        <p:nvPicPr>
          <p:cNvPr id="33" name="Picture Placeholder 32" descr="Data Points Digital background">
            <a:extLst>
              <a:ext uri="{FF2B5EF4-FFF2-40B4-BE49-F238E27FC236}">
                <a16:creationId xmlns:a16="http://schemas.microsoft.com/office/drawing/2014/main" id="{48106962-23C6-4DFE-BB3A-E5FFF03F38C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3429000"/>
            <a:ext cx="5084064" cy="288036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3E305-6365-4345-8BD1-4A31C61D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7A3FF-ED32-4C4A-A21F-848A3BF6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60F23-FB58-4EF8-82FD-E86CED25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C15EE852-24F1-4643-8082-AB45CFF2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>
            <a:normAutofit/>
          </a:bodyPr>
          <a:lstStyle/>
          <a:p>
            <a:r>
              <a:rPr lang="en-US" dirty="0"/>
              <a:t>The way to get started is to quit talking and begin doing.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139825C-53C7-44F4-A064-9795CECD08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/>
          <a:lstStyle/>
          <a:p>
            <a:r>
              <a:rPr lang="en-US" dirty="0"/>
              <a:t>Walt Disney</a:t>
            </a:r>
          </a:p>
          <a:p>
            <a:endParaRPr lang="en-US" dirty="0"/>
          </a:p>
        </p:txBody>
      </p:sp>
      <p:pic>
        <p:nvPicPr>
          <p:cNvPr id="18" name="Picture Placeholder 17" descr="A person drawing on a white board">
            <a:extLst>
              <a:ext uri="{FF2B5EF4-FFF2-40B4-BE49-F238E27FC236}">
                <a16:creationId xmlns:a16="http://schemas.microsoft.com/office/drawing/2014/main" id="{301557C2-9072-409B-88EC-E8577CEFCA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5809" y="656633"/>
            <a:ext cx="5132388" cy="5132388"/>
          </a:xfrm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386DB667-0553-4FB8-B0E0-77653993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  <a:alpha val="8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Tuesday, February 2, 20XX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  <a:alpha val="80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C77C6228-C5A8-44DC-ABD7-A22A4475D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  <a:alpha val="8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C563B34-DD53-4FB1-B8C2-8914E01C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1B0FB-D917-4C8C-928F-313BD683BF3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  <a:alpha val="8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  <a:alpha val="80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228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7E2CA-9886-44C2-8F17-8A83D8E2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" y="44451"/>
            <a:ext cx="12109767" cy="1189264"/>
          </a:xfrm>
        </p:spPr>
        <p:txBody>
          <a:bodyPr/>
          <a:lstStyle/>
          <a:p>
            <a:r>
              <a:rPr lang="en-US" dirty="0"/>
              <a:t>Preliminary Research ?</a:t>
            </a:r>
            <a:br>
              <a:rPr lang="en-US" dirty="0"/>
            </a:br>
            <a:endParaRPr lang="en-MY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63C10-C1EB-415C-B94D-C2C792DDA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0D9B0-881C-4D9C-8FF3-946861B5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8A083-0257-496B-9E0D-C8A32F7A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D80139-0C09-4720-9A88-7A8FE492ABEF}"/>
              </a:ext>
            </a:extLst>
          </p:cNvPr>
          <p:cNvSpPr txBox="1"/>
          <p:nvPr/>
        </p:nvSpPr>
        <p:spPr>
          <a:xfrm>
            <a:off x="0" y="813346"/>
            <a:ext cx="1202753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Preliminary research should help the researcher to gain a better understanding of the problem and to narrow the problem down to a researchable topic for study.</a:t>
            </a:r>
          </a:p>
          <a:p>
            <a:endParaRPr lang="en-US" sz="2800" dirty="0"/>
          </a:p>
          <a:p>
            <a:r>
              <a:rPr lang="en-US" sz="2800" dirty="0"/>
              <a:t>Preliminary research should help the researcher to find answers to questions such as: </a:t>
            </a:r>
          </a:p>
          <a:p>
            <a:r>
              <a:rPr lang="en-US" sz="2800" dirty="0"/>
              <a:t>“What is the problem?”; </a:t>
            </a:r>
          </a:p>
          <a:p>
            <a:r>
              <a:rPr lang="en-US" sz="2800" dirty="0"/>
              <a:t>“Why does the problem exist?”; </a:t>
            </a:r>
          </a:p>
          <a:p>
            <a:r>
              <a:rPr lang="en-US" sz="2800" dirty="0"/>
              <a:t>“Is the problem important?”; </a:t>
            </a:r>
          </a:p>
          <a:p>
            <a:r>
              <a:rPr lang="en-US" sz="2800" dirty="0"/>
              <a:t>“What are the benefits of solving the problem?” </a:t>
            </a:r>
          </a:p>
          <a:p>
            <a:r>
              <a:rPr lang="en-US" sz="2800" dirty="0"/>
              <a:t>Classified under two headings:</a:t>
            </a:r>
          </a:p>
          <a:p>
            <a:r>
              <a:rPr lang="en-US" sz="2800" dirty="0"/>
              <a:t>1. Information on the organization and its environment – that is, the contextual factors.</a:t>
            </a:r>
          </a:p>
          <a:p>
            <a:r>
              <a:rPr lang="en-US" sz="2800" dirty="0"/>
              <a:t>2. Information on the topic of interest.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260974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7E2CA-9886-44C2-8F17-8A83D8E2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" y="0"/>
            <a:ext cx="12109767" cy="609600"/>
          </a:xfrm>
        </p:spPr>
        <p:txBody>
          <a:bodyPr/>
          <a:lstStyle/>
          <a:p>
            <a:r>
              <a:rPr lang="en-US" sz="2800" dirty="0"/>
              <a:t>Example: Background information on the organization</a:t>
            </a:r>
            <a:endParaRPr lang="en-MY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63C10-C1EB-415C-B94D-C2C792DDA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0D9B0-881C-4D9C-8FF3-946861B5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8A083-0257-496B-9E0D-C8A32F7A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D80139-0C09-4720-9A88-7A8FE492ABEF}"/>
              </a:ext>
            </a:extLst>
          </p:cNvPr>
          <p:cNvSpPr txBox="1"/>
          <p:nvPr/>
        </p:nvSpPr>
        <p:spPr>
          <a:xfrm>
            <a:off x="0" y="630156"/>
            <a:ext cx="1215088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Information gathered on relevant contextual factors will be useful in talking knowledgeably with managers and</a:t>
            </a:r>
          </a:p>
          <a:p>
            <a:r>
              <a:rPr lang="en-US" sz="2400" dirty="0"/>
              <a:t>other employees in the company and raising the appropriate issues related to the problem. </a:t>
            </a:r>
          </a:p>
          <a:p>
            <a:endParaRPr lang="en-US" sz="2400" dirty="0"/>
          </a:p>
          <a:p>
            <a:r>
              <a:rPr lang="en-US" sz="2400" dirty="0"/>
              <a:t>1. The origin and history of the company – when it came into being, business it is in, rate of growth,</a:t>
            </a:r>
          </a:p>
          <a:p>
            <a:r>
              <a:rPr lang="en-US" sz="2400" dirty="0"/>
              <a:t>ownership and control, and so on.</a:t>
            </a:r>
          </a:p>
          <a:p>
            <a:r>
              <a:rPr lang="en-US" sz="2400" dirty="0"/>
              <a:t>2. Size in terms of employees, assets, or both.</a:t>
            </a:r>
          </a:p>
          <a:p>
            <a:r>
              <a:rPr lang="en-US" sz="2400" dirty="0"/>
              <a:t>3. Charter – purpose and ideology.</a:t>
            </a:r>
          </a:p>
          <a:p>
            <a:r>
              <a:rPr lang="en-US" sz="2400" dirty="0"/>
              <a:t>4. Location – regional, national, or other.</a:t>
            </a:r>
          </a:p>
          <a:p>
            <a:r>
              <a:rPr lang="en-US" sz="2400" dirty="0"/>
              <a:t>5. Resources – human and others.</a:t>
            </a:r>
          </a:p>
          <a:p>
            <a:r>
              <a:rPr lang="en-US" sz="2400" dirty="0"/>
              <a:t>6. Interdependent relationships with other institutions and the external environment.</a:t>
            </a:r>
          </a:p>
          <a:p>
            <a:r>
              <a:rPr lang="en-US" sz="2400" dirty="0"/>
              <a:t>7. Financial position during the previous five to ten years, and relevant financial data.</a:t>
            </a:r>
          </a:p>
          <a:p>
            <a:r>
              <a:rPr lang="en-US" sz="2400" dirty="0"/>
              <a:t>8. Information on structural factors (</a:t>
            </a:r>
            <a:r>
              <a:rPr lang="en-US" sz="2400" dirty="0" err="1"/>
              <a:t>eg</a:t>
            </a:r>
            <a:r>
              <a:rPr lang="en-US" sz="2400" dirty="0"/>
              <a:t>, roles and positions in the organization and number of employees at each job level, communication channels, control systems, workflow systems).</a:t>
            </a:r>
          </a:p>
          <a:p>
            <a:r>
              <a:rPr lang="en-US" sz="2400" dirty="0"/>
              <a:t>9. Information on the management philosophy.</a:t>
            </a:r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22221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16C97-984E-4A41-9D35-678D0F83A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chemeClr val="bg1"/>
          </a:solidFill>
        </p:spPr>
        <p:txBody>
          <a:bodyPr/>
          <a:lstStyle/>
          <a:p>
            <a:r>
              <a:rPr lang="en-MY" sz="5400" b="1" dirty="0">
                <a:solidFill>
                  <a:srgbClr val="FF0000"/>
                </a:solidFill>
              </a:rPr>
              <a:t>Types of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17002-AEE6-44A4-9332-F0194DF45A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424D99-4517-404C-BBCA-D1C82419DB82}"/>
              </a:ext>
            </a:extLst>
          </p:cNvPr>
          <p:cNvSpPr/>
          <p:nvPr/>
        </p:nvSpPr>
        <p:spPr bwMode="auto">
          <a:xfrm>
            <a:off x="-1" y="914400"/>
            <a:ext cx="4895557" cy="272299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Primary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MY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First-hand data gathered by the researcher himself</a:t>
            </a:r>
            <a:endParaRPr kumimoji="0" lang="en-MY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MY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23DD35-1984-466A-9C34-2338F087850D}"/>
              </a:ext>
            </a:extLst>
          </p:cNvPr>
          <p:cNvSpPr/>
          <p:nvPr/>
        </p:nvSpPr>
        <p:spPr bwMode="auto">
          <a:xfrm>
            <a:off x="-1" y="3762331"/>
            <a:ext cx="4895557" cy="249299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Secondary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MY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 collected by someone else earlier.</a:t>
            </a:r>
            <a:endParaRPr kumimoji="0" lang="en-MY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060D96-3CD4-44E0-8F9F-2D373C8F9D70}"/>
              </a:ext>
            </a:extLst>
          </p:cNvPr>
          <p:cNvSpPr txBox="1"/>
          <p:nvPr/>
        </p:nvSpPr>
        <p:spPr>
          <a:xfrm>
            <a:off x="4895556" y="914400"/>
            <a:ext cx="7296444" cy="267765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originated by a researcher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the specific purpose of addressing the research problem.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Included among primary sources are interviews, observations etc.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Example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Questionnaire to collect data on students' satisfaction with online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C5C8F8-A432-4786-AE39-EDF7447D5EE0}"/>
              </a:ext>
            </a:extLst>
          </p:cNvPr>
          <p:cNvSpPr txBox="1"/>
          <p:nvPr/>
        </p:nvSpPr>
        <p:spPr>
          <a:xfrm>
            <a:off x="4895555" y="3762330"/>
            <a:ext cx="7296443" cy="24929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 that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have been previously collected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some purpose Included among secondary data are reports available in the libraries/ internet, magazines, newspapers etc.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Example: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 from Statistics Department website on GDP, inflation rate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etc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281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Primary Data Collection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Primary data – data you collect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Surveys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Focus groups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Personal interviews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Experiments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Observational study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274912-23B9-4216-B1AB-0BBD6C6E2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563" y="1417638"/>
            <a:ext cx="47625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2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3329"/>
            <a:ext cx="12046225" cy="68326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Secondary data Collection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someone else has collected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Internal company Records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Stock Exchange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Internal computer databases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 Reports and publications of government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agencies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 Other publications.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6. Computerized databases.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data for the research work is collected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source like EBSCO, PROQUEST,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Emerald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8B9B24-3E6A-4E2E-8F99-7F20FFADB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948" y="471488"/>
            <a:ext cx="4862052" cy="58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96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A Classification of Published Secondary Sources</a:t>
            </a:r>
          </a:p>
        </p:txBody>
      </p:sp>
      <p:grpSp>
        <p:nvGrpSpPr>
          <p:cNvPr id="61488" name="Group 48"/>
          <p:cNvGrpSpPr>
            <a:grpSpLocks/>
          </p:cNvGrpSpPr>
          <p:nvPr/>
        </p:nvGrpSpPr>
        <p:grpSpPr bwMode="auto">
          <a:xfrm>
            <a:off x="1546226" y="4483100"/>
            <a:ext cx="8929688" cy="1149350"/>
            <a:chOff x="14" y="2824"/>
            <a:chExt cx="5625" cy="724"/>
          </a:xfrm>
        </p:grpSpPr>
        <p:sp>
          <p:nvSpPr>
            <p:cNvPr id="61444" name="Rectangle 4"/>
            <p:cNvSpPr>
              <a:spLocks noChangeArrowheads="1"/>
            </p:cNvSpPr>
            <p:nvPr/>
          </p:nvSpPr>
          <p:spPr bwMode="auto">
            <a:xfrm>
              <a:off x="2693" y="2836"/>
              <a:ext cx="952" cy="472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Statistical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Data</a:t>
              </a:r>
            </a:p>
          </p:txBody>
        </p:sp>
        <p:sp>
          <p:nvSpPr>
            <p:cNvPr id="61458" name="Rectangle 18"/>
            <p:cNvSpPr>
              <a:spLocks noChangeArrowheads="1"/>
            </p:cNvSpPr>
            <p:nvPr/>
          </p:nvSpPr>
          <p:spPr bwMode="auto">
            <a:xfrm>
              <a:off x="53" y="2836"/>
              <a:ext cx="664" cy="32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459" name="Rectangle 19"/>
            <p:cNvSpPr>
              <a:spLocks noChangeArrowheads="1"/>
            </p:cNvSpPr>
            <p:nvPr/>
          </p:nvSpPr>
          <p:spPr bwMode="auto">
            <a:xfrm>
              <a:off x="14" y="2872"/>
              <a:ext cx="6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Guides</a:t>
              </a:r>
            </a:p>
          </p:txBody>
        </p:sp>
        <p:sp>
          <p:nvSpPr>
            <p:cNvPr id="61461" name="Rectangle 21"/>
            <p:cNvSpPr>
              <a:spLocks noChangeArrowheads="1"/>
            </p:cNvSpPr>
            <p:nvPr/>
          </p:nvSpPr>
          <p:spPr bwMode="auto">
            <a:xfrm>
              <a:off x="821" y="2836"/>
              <a:ext cx="1000" cy="32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462" name="Rectangle 22"/>
            <p:cNvSpPr>
              <a:spLocks noChangeArrowheads="1"/>
            </p:cNvSpPr>
            <p:nvPr/>
          </p:nvSpPr>
          <p:spPr bwMode="auto">
            <a:xfrm>
              <a:off x="848" y="2872"/>
              <a:ext cx="95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Directories</a:t>
              </a:r>
            </a:p>
          </p:txBody>
        </p:sp>
        <p:sp>
          <p:nvSpPr>
            <p:cNvPr id="61464" name="Rectangle 24"/>
            <p:cNvSpPr>
              <a:spLocks noChangeArrowheads="1"/>
            </p:cNvSpPr>
            <p:nvPr/>
          </p:nvSpPr>
          <p:spPr bwMode="auto">
            <a:xfrm>
              <a:off x="1907" y="2836"/>
              <a:ext cx="712" cy="32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465" name="Rectangle 25"/>
            <p:cNvSpPr>
              <a:spLocks noChangeArrowheads="1"/>
            </p:cNvSpPr>
            <p:nvPr/>
          </p:nvSpPr>
          <p:spPr bwMode="auto">
            <a:xfrm>
              <a:off x="1924" y="2855"/>
              <a:ext cx="7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Indexes</a:t>
              </a:r>
            </a:p>
          </p:txBody>
        </p:sp>
        <p:sp>
          <p:nvSpPr>
            <p:cNvPr id="61468" name="Rectangle 28"/>
            <p:cNvSpPr>
              <a:spLocks noChangeArrowheads="1"/>
            </p:cNvSpPr>
            <p:nvPr/>
          </p:nvSpPr>
          <p:spPr bwMode="auto">
            <a:xfrm>
              <a:off x="3749" y="2836"/>
              <a:ext cx="664" cy="472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469" name="Rectangle 29"/>
            <p:cNvSpPr>
              <a:spLocks noChangeArrowheads="1"/>
            </p:cNvSpPr>
            <p:nvPr/>
          </p:nvSpPr>
          <p:spPr bwMode="auto">
            <a:xfrm>
              <a:off x="3737" y="2824"/>
              <a:ext cx="750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Census Data</a:t>
              </a:r>
            </a:p>
          </p:txBody>
        </p:sp>
        <p:sp>
          <p:nvSpPr>
            <p:cNvPr id="61470" name="Rectangle 30"/>
            <p:cNvSpPr>
              <a:spLocks noChangeArrowheads="1"/>
            </p:cNvSpPr>
            <p:nvPr/>
          </p:nvSpPr>
          <p:spPr bwMode="auto">
            <a:xfrm>
              <a:off x="4469" y="2836"/>
              <a:ext cx="1144" cy="712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471" name="Rectangle 31"/>
            <p:cNvSpPr>
              <a:spLocks noChangeArrowheads="1"/>
            </p:cNvSpPr>
            <p:nvPr/>
          </p:nvSpPr>
          <p:spPr bwMode="auto">
            <a:xfrm>
              <a:off x="4409" y="2824"/>
              <a:ext cx="1230" cy="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Other Government Publications</a:t>
              </a:r>
            </a:p>
          </p:txBody>
        </p:sp>
      </p:grp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4192588" y="2743200"/>
            <a:ext cx="4267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5105401" y="1606550"/>
            <a:ext cx="2506663" cy="825500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5018088" y="1587500"/>
            <a:ext cx="2730500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Published Secondary Data</a:t>
            </a:r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6326188" y="243840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473" name="Line 33"/>
          <p:cNvSpPr>
            <a:spLocks noChangeShapeType="1"/>
          </p:cNvSpPr>
          <p:nvPr/>
        </p:nvSpPr>
        <p:spPr bwMode="auto">
          <a:xfrm>
            <a:off x="8459788" y="274320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474" name="Line 34"/>
          <p:cNvSpPr>
            <a:spLocks noChangeShapeType="1"/>
          </p:cNvSpPr>
          <p:nvPr/>
        </p:nvSpPr>
        <p:spPr bwMode="auto">
          <a:xfrm>
            <a:off x="4192588" y="274320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3132138" y="3054350"/>
            <a:ext cx="2546350" cy="825500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3076576" y="3035300"/>
            <a:ext cx="2867025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General Business Sources</a:t>
            </a: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7475538" y="3054350"/>
            <a:ext cx="2044700" cy="825500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7532688" y="3035300"/>
            <a:ext cx="1968500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Government Sources</a:t>
            </a:r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4192588" y="388620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456" name="Line 16"/>
          <p:cNvSpPr>
            <a:spLocks noChangeShapeType="1"/>
          </p:cNvSpPr>
          <p:nvPr/>
        </p:nvSpPr>
        <p:spPr bwMode="auto">
          <a:xfrm>
            <a:off x="2135188" y="4191000"/>
            <a:ext cx="449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466" name="Line 26"/>
          <p:cNvSpPr>
            <a:spLocks noChangeShapeType="1"/>
          </p:cNvSpPr>
          <p:nvPr/>
        </p:nvSpPr>
        <p:spPr bwMode="auto">
          <a:xfrm>
            <a:off x="8764588" y="388620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467" name="Line 27"/>
          <p:cNvSpPr>
            <a:spLocks noChangeShapeType="1"/>
          </p:cNvSpPr>
          <p:nvPr/>
        </p:nvSpPr>
        <p:spPr bwMode="auto">
          <a:xfrm>
            <a:off x="8002588" y="4191000"/>
            <a:ext cx="1524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475" name="Line 35"/>
          <p:cNvSpPr>
            <a:spLocks noChangeShapeType="1"/>
          </p:cNvSpPr>
          <p:nvPr/>
        </p:nvSpPr>
        <p:spPr bwMode="auto">
          <a:xfrm>
            <a:off x="2135188" y="419100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476" name="Line 36"/>
          <p:cNvSpPr>
            <a:spLocks noChangeShapeType="1"/>
          </p:cNvSpPr>
          <p:nvPr/>
        </p:nvSpPr>
        <p:spPr bwMode="auto">
          <a:xfrm>
            <a:off x="3582988" y="419100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477" name="Line 37"/>
          <p:cNvSpPr>
            <a:spLocks noChangeShapeType="1"/>
          </p:cNvSpPr>
          <p:nvPr/>
        </p:nvSpPr>
        <p:spPr bwMode="auto">
          <a:xfrm>
            <a:off x="5183188" y="419100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478" name="Line 38"/>
          <p:cNvSpPr>
            <a:spLocks noChangeShapeType="1"/>
          </p:cNvSpPr>
          <p:nvPr/>
        </p:nvSpPr>
        <p:spPr bwMode="auto">
          <a:xfrm>
            <a:off x="6630988" y="419100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479" name="Line 39"/>
          <p:cNvSpPr>
            <a:spLocks noChangeShapeType="1"/>
          </p:cNvSpPr>
          <p:nvPr/>
        </p:nvSpPr>
        <p:spPr bwMode="auto">
          <a:xfrm>
            <a:off x="8002588" y="419100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480" name="Line 40"/>
          <p:cNvSpPr>
            <a:spLocks noChangeShapeType="1"/>
          </p:cNvSpPr>
          <p:nvPr/>
        </p:nvSpPr>
        <p:spPr bwMode="auto">
          <a:xfrm>
            <a:off x="9526588" y="419100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7606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UCTI-Template-level-3">
  <a:themeElements>
    <a:clrScheme name="UCTI-Template-foundation-lev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CTI-Template-foundation-l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CTI-Template-foundation-lev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{E8BF5A1A-FC7E-4C09-8D9E-AB9FFA3DBDC4}tf33713516_win32</Template>
  <TotalTime>46</TotalTime>
  <Words>1059</Words>
  <Application>Microsoft Office PowerPoint</Application>
  <PresentationFormat>Widescreen</PresentationFormat>
  <Paragraphs>154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Calibri</vt:lpstr>
      <vt:lpstr>Calibri Light</vt:lpstr>
      <vt:lpstr>CronosPro-Bold</vt:lpstr>
      <vt:lpstr>Gill Sans MT</vt:lpstr>
      <vt:lpstr>MinionPro-Bold</vt:lpstr>
      <vt:lpstr>MinionPro-It</vt:lpstr>
      <vt:lpstr>MinionPro-Regular</vt:lpstr>
      <vt:lpstr>Walbaum Display</vt:lpstr>
      <vt:lpstr>3DFloatVTI</vt:lpstr>
      <vt:lpstr>1_Office Theme</vt:lpstr>
      <vt:lpstr>UCTI-Template-level-3</vt:lpstr>
      <vt:lpstr>Preliminary Research </vt:lpstr>
      <vt:lpstr>Introduction</vt:lpstr>
      <vt:lpstr>The way to get started is to quit talking and begin doing.</vt:lpstr>
      <vt:lpstr>Preliminary Research ? </vt:lpstr>
      <vt:lpstr>Example: Background information on the organization</vt:lpstr>
      <vt:lpstr>Types of Data</vt:lpstr>
      <vt:lpstr>Primary Data Collection</vt:lpstr>
      <vt:lpstr>PowerPoint Presentation</vt:lpstr>
      <vt:lpstr>A Classification of Published Secondary Sources</vt:lpstr>
      <vt:lpstr>Using secondary data for research (2)</vt:lpstr>
      <vt:lpstr>Secondary data Sources in Malaysia</vt:lpstr>
      <vt:lpstr>Example: Background information on the organization</vt:lpstr>
      <vt:lpstr>Sources of Data</vt:lpstr>
      <vt:lpstr>Search University Databases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 books</vt:lpstr>
      <vt:lpstr>Find books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Research</dc:title>
  <dc:creator>jugindar singh</dc:creator>
  <cp:lastModifiedBy>jugindar singh</cp:lastModifiedBy>
  <cp:revision>7</cp:revision>
  <dcterms:created xsi:type="dcterms:W3CDTF">2022-04-01T05:42:38Z</dcterms:created>
  <dcterms:modified xsi:type="dcterms:W3CDTF">2022-04-02T00:34:23Z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