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8" r:id="rId3"/>
    <p:sldMasterId id="2147483710" r:id="rId4"/>
    <p:sldMasterId id="2147483722" r:id="rId5"/>
    <p:sldMasterId id="2147483734" r:id="rId6"/>
  </p:sldMasterIdLst>
  <p:notesMasterIdLst>
    <p:notesMasterId r:id="rId96"/>
  </p:notesMasterIdLst>
  <p:sldIdLst>
    <p:sldId id="256" r:id="rId7"/>
    <p:sldId id="976" r:id="rId8"/>
    <p:sldId id="556" r:id="rId9"/>
    <p:sldId id="557" r:id="rId10"/>
    <p:sldId id="864" r:id="rId11"/>
    <p:sldId id="910" r:id="rId12"/>
    <p:sldId id="479" r:id="rId13"/>
    <p:sldId id="858" r:id="rId14"/>
    <p:sldId id="868" r:id="rId15"/>
    <p:sldId id="865" r:id="rId16"/>
    <p:sldId id="1130" r:id="rId17"/>
    <p:sldId id="867" r:id="rId18"/>
    <p:sldId id="869" r:id="rId19"/>
    <p:sldId id="870" r:id="rId20"/>
    <p:sldId id="1125" r:id="rId21"/>
    <p:sldId id="911" r:id="rId22"/>
    <p:sldId id="757" r:id="rId23"/>
    <p:sldId id="758" r:id="rId24"/>
    <p:sldId id="934" r:id="rId25"/>
    <p:sldId id="823" r:id="rId26"/>
    <p:sldId id="760" r:id="rId27"/>
    <p:sldId id="761" r:id="rId28"/>
    <p:sldId id="989" r:id="rId29"/>
    <p:sldId id="915" r:id="rId30"/>
    <p:sldId id="1124" r:id="rId31"/>
    <p:sldId id="764" r:id="rId32"/>
    <p:sldId id="765" r:id="rId33"/>
    <p:sldId id="763" r:id="rId34"/>
    <p:sldId id="1129" r:id="rId35"/>
    <p:sldId id="873" r:id="rId36"/>
    <p:sldId id="1135" r:id="rId37"/>
    <p:sldId id="518" r:id="rId38"/>
    <p:sldId id="1140" r:id="rId39"/>
    <p:sldId id="583" r:id="rId40"/>
    <p:sldId id="584" r:id="rId41"/>
    <p:sldId id="548" r:id="rId42"/>
    <p:sldId id="523" r:id="rId43"/>
    <p:sldId id="527" r:id="rId44"/>
    <p:sldId id="904" r:id="rId45"/>
    <p:sldId id="906" r:id="rId46"/>
    <p:sldId id="857" r:id="rId47"/>
    <p:sldId id="1141" r:id="rId48"/>
    <p:sldId id="830" r:id="rId49"/>
    <p:sldId id="891" r:id="rId50"/>
    <p:sldId id="835" r:id="rId51"/>
    <p:sldId id="893" r:id="rId52"/>
    <p:sldId id="979" r:id="rId53"/>
    <p:sldId id="838" r:id="rId54"/>
    <p:sldId id="863" r:id="rId55"/>
    <p:sldId id="878" r:id="rId56"/>
    <p:sldId id="843" r:id="rId57"/>
    <p:sldId id="987" r:id="rId58"/>
    <p:sldId id="975" r:id="rId59"/>
    <p:sldId id="988" r:id="rId60"/>
    <p:sldId id="882" r:id="rId61"/>
    <p:sldId id="842" r:id="rId62"/>
    <p:sldId id="526" r:id="rId63"/>
    <p:sldId id="1142" r:id="rId64"/>
    <p:sldId id="533" r:id="rId65"/>
    <p:sldId id="1143" r:id="rId66"/>
    <p:sldId id="560" r:id="rId67"/>
    <p:sldId id="778" r:id="rId68"/>
    <p:sldId id="874" r:id="rId69"/>
    <p:sldId id="1144" r:id="rId70"/>
    <p:sldId id="782" r:id="rId71"/>
    <p:sldId id="783" r:id="rId72"/>
    <p:sldId id="1145" r:id="rId73"/>
    <p:sldId id="1147" r:id="rId74"/>
    <p:sldId id="950" r:id="rId75"/>
    <p:sldId id="916" r:id="rId76"/>
    <p:sldId id="809" r:id="rId77"/>
    <p:sldId id="817" r:id="rId78"/>
    <p:sldId id="1146" r:id="rId79"/>
    <p:sldId id="920" r:id="rId80"/>
    <p:sldId id="923" r:id="rId81"/>
    <p:sldId id="924" r:id="rId82"/>
    <p:sldId id="925" r:id="rId83"/>
    <p:sldId id="926" r:id="rId84"/>
    <p:sldId id="927" r:id="rId85"/>
    <p:sldId id="928" r:id="rId86"/>
    <p:sldId id="917" r:id="rId87"/>
    <p:sldId id="918" r:id="rId88"/>
    <p:sldId id="896" r:id="rId89"/>
    <p:sldId id="899" r:id="rId90"/>
    <p:sldId id="900" r:id="rId91"/>
    <p:sldId id="898" r:id="rId92"/>
    <p:sldId id="901" r:id="rId93"/>
    <p:sldId id="819" r:id="rId94"/>
    <p:sldId id="907"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8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066E2F-F134-4F15-B1ED-E4DE85AAB9D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A11D52-E0B3-4586-9A18-006291379C61}">
      <dgm:prSet custT="1"/>
      <dgm:spPr/>
      <dgm:t>
        <a:bodyPr/>
        <a:lstStyle/>
        <a:p>
          <a:r>
            <a:rPr lang="en-GB" sz="2400" b="1" dirty="0"/>
            <a:t>Explores a central phenomenon (one key concept) </a:t>
          </a:r>
          <a:endParaRPr lang="en-US" sz="2400" dirty="0"/>
        </a:p>
      </dgm:t>
    </dgm:pt>
    <dgm:pt modelId="{92CD20AA-5E14-4F25-9819-D62F9F807F77}" type="parTrans" cxnId="{0F057835-B934-48DD-9A1D-1CC4AC4CA723}">
      <dgm:prSet/>
      <dgm:spPr/>
      <dgm:t>
        <a:bodyPr/>
        <a:lstStyle/>
        <a:p>
          <a:endParaRPr lang="en-US"/>
        </a:p>
      </dgm:t>
    </dgm:pt>
    <dgm:pt modelId="{5B8B31EE-E698-4A6B-83C7-703BDB96D596}" type="sibTrans" cxnId="{0F057835-B934-48DD-9A1D-1CC4AC4CA723}">
      <dgm:prSet/>
      <dgm:spPr/>
      <dgm:t>
        <a:bodyPr/>
        <a:lstStyle/>
        <a:p>
          <a:endParaRPr lang="en-US"/>
        </a:p>
      </dgm:t>
    </dgm:pt>
    <dgm:pt modelId="{ED4C200A-2EB9-4517-B38A-09D925D639CB}">
      <dgm:prSet custT="1"/>
      <dgm:spPr/>
      <dgm:t>
        <a:bodyPr/>
        <a:lstStyle/>
        <a:p>
          <a:r>
            <a:rPr lang="en-GB" sz="2400" b="1" dirty="0"/>
            <a:t>Asks participants broad, general questions</a:t>
          </a:r>
          <a:endParaRPr lang="en-US" sz="2400" dirty="0"/>
        </a:p>
      </dgm:t>
    </dgm:pt>
    <dgm:pt modelId="{3F77F7F2-6960-4277-AB62-80DDBDF5CA8B}" type="parTrans" cxnId="{422D40B2-AF7D-4F82-9AA4-026ACD2C3225}">
      <dgm:prSet/>
      <dgm:spPr/>
      <dgm:t>
        <a:bodyPr/>
        <a:lstStyle/>
        <a:p>
          <a:endParaRPr lang="en-US"/>
        </a:p>
      </dgm:t>
    </dgm:pt>
    <dgm:pt modelId="{F2345353-7E7D-46B1-9567-722055472C50}" type="sibTrans" cxnId="{422D40B2-AF7D-4F82-9AA4-026ACD2C3225}">
      <dgm:prSet/>
      <dgm:spPr/>
      <dgm:t>
        <a:bodyPr/>
        <a:lstStyle/>
        <a:p>
          <a:endParaRPr lang="en-US"/>
        </a:p>
      </dgm:t>
    </dgm:pt>
    <dgm:pt modelId="{F273B1C6-1FF5-439C-B0E4-31F90B44DF39}">
      <dgm:prSet custT="1"/>
      <dgm:spPr/>
      <dgm:t>
        <a:bodyPr/>
        <a:lstStyle/>
        <a:p>
          <a:r>
            <a:rPr lang="en-GB" sz="2400" b="1" dirty="0"/>
            <a:t>Collects detailed views of participants in the form of words or images</a:t>
          </a:r>
          <a:endParaRPr lang="en-US" sz="2400" dirty="0"/>
        </a:p>
      </dgm:t>
    </dgm:pt>
    <dgm:pt modelId="{D177390E-47D9-458A-9FD7-7C0A77446CFC}" type="parTrans" cxnId="{B1C9019B-FE80-4959-993F-964CB4D176B3}">
      <dgm:prSet/>
      <dgm:spPr/>
      <dgm:t>
        <a:bodyPr/>
        <a:lstStyle/>
        <a:p>
          <a:endParaRPr lang="en-US"/>
        </a:p>
      </dgm:t>
    </dgm:pt>
    <dgm:pt modelId="{37274D52-4969-4879-A07B-E03F58FF2C67}" type="sibTrans" cxnId="{B1C9019B-FE80-4959-993F-964CB4D176B3}">
      <dgm:prSet/>
      <dgm:spPr/>
      <dgm:t>
        <a:bodyPr/>
        <a:lstStyle/>
        <a:p>
          <a:endParaRPr lang="en-US"/>
        </a:p>
      </dgm:t>
    </dgm:pt>
    <dgm:pt modelId="{18E241BD-15DF-4FA5-8CD3-089AAD924208}">
      <dgm:prSet custT="1"/>
      <dgm:spPr/>
      <dgm:t>
        <a:bodyPr/>
        <a:lstStyle/>
        <a:p>
          <a:r>
            <a:rPr lang="en-GB" sz="2400" b="1" dirty="0"/>
            <a:t>Analyses and codes the data for description and themes</a:t>
          </a:r>
          <a:endParaRPr lang="en-US" sz="2400" dirty="0"/>
        </a:p>
      </dgm:t>
    </dgm:pt>
    <dgm:pt modelId="{6C209417-B15F-422F-A137-25CE892C0AC0}" type="parTrans" cxnId="{9B26C0D9-6ED8-45F3-ABCE-03AFF8DE001B}">
      <dgm:prSet/>
      <dgm:spPr/>
      <dgm:t>
        <a:bodyPr/>
        <a:lstStyle/>
        <a:p>
          <a:endParaRPr lang="en-MY"/>
        </a:p>
      </dgm:t>
    </dgm:pt>
    <dgm:pt modelId="{51A4BF50-FCA6-4F91-9362-9B1353109182}" type="sibTrans" cxnId="{9B26C0D9-6ED8-45F3-ABCE-03AFF8DE001B}">
      <dgm:prSet/>
      <dgm:spPr/>
      <dgm:t>
        <a:bodyPr/>
        <a:lstStyle/>
        <a:p>
          <a:endParaRPr lang="en-MY"/>
        </a:p>
      </dgm:t>
    </dgm:pt>
    <dgm:pt modelId="{9D40E3AA-8615-4CC4-8EF9-ADFD94792715}">
      <dgm:prSet custT="1"/>
      <dgm:spPr/>
      <dgm:t>
        <a:bodyPr/>
        <a:lstStyle/>
        <a:p>
          <a:r>
            <a:rPr lang="en-GB" sz="2400" b="1" dirty="0"/>
            <a:t>Interprets the meaning of the Information drawing on personal reflections and past research</a:t>
          </a:r>
          <a:endParaRPr lang="en-US" sz="2400" dirty="0"/>
        </a:p>
      </dgm:t>
    </dgm:pt>
    <dgm:pt modelId="{61C51793-4266-443E-A6B0-61ED7A799540}" type="parTrans" cxnId="{BF4993D6-02B1-4CE3-B136-6858D0EB7C3F}">
      <dgm:prSet/>
      <dgm:spPr/>
      <dgm:t>
        <a:bodyPr/>
        <a:lstStyle/>
        <a:p>
          <a:endParaRPr lang="en-MY"/>
        </a:p>
      </dgm:t>
    </dgm:pt>
    <dgm:pt modelId="{496B5DE5-44C1-4DD6-98F1-0D6F527710CA}" type="sibTrans" cxnId="{BF4993D6-02B1-4CE3-B136-6858D0EB7C3F}">
      <dgm:prSet/>
      <dgm:spPr/>
      <dgm:t>
        <a:bodyPr/>
        <a:lstStyle/>
        <a:p>
          <a:endParaRPr lang="en-MY"/>
        </a:p>
      </dgm:t>
    </dgm:pt>
    <dgm:pt modelId="{4EC2D36C-6D60-4B38-96E1-49DBCF87E7B8}">
      <dgm:prSet custT="1"/>
      <dgm:spPr/>
      <dgm:t>
        <a:bodyPr/>
        <a:lstStyle/>
        <a:p>
          <a:r>
            <a:rPr lang="en-GB" sz="2400" b="1" dirty="0"/>
            <a:t>Writes a Final Report</a:t>
          </a:r>
          <a:endParaRPr lang="en-US" sz="2400" dirty="0"/>
        </a:p>
      </dgm:t>
    </dgm:pt>
    <dgm:pt modelId="{942192AF-D4E6-40AE-A78C-15B01C8D0E9C}" type="parTrans" cxnId="{22B247F3-1A20-4F32-926E-ABF8842056DD}">
      <dgm:prSet/>
      <dgm:spPr/>
      <dgm:t>
        <a:bodyPr/>
        <a:lstStyle/>
        <a:p>
          <a:endParaRPr lang="en-MY"/>
        </a:p>
      </dgm:t>
    </dgm:pt>
    <dgm:pt modelId="{F74F358D-06FA-4B60-BBF4-DE6FBE5C009B}" type="sibTrans" cxnId="{22B247F3-1A20-4F32-926E-ABF8842056DD}">
      <dgm:prSet/>
      <dgm:spPr/>
      <dgm:t>
        <a:bodyPr/>
        <a:lstStyle/>
        <a:p>
          <a:endParaRPr lang="en-MY"/>
        </a:p>
      </dgm:t>
    </dgm:pt>
    <dgm:pt modelId="{04C03C62-24A4-418D-8CF3-3122519722D2}" type="pres">
      <dgm:prSet presAssocID="{F3066E2F-F134-4F15-B1ED-E4DE85AAB9D8}" presName="linear" presStyleCnt="0">
        <dgm:presLayoutVars>
          <dgm:animLvl val="lvl"/>
          <dgm:resizeHandles val="exact"/>
        </dgm:presLayoutVars>
      </dgm:prSet>
      <dgm:spPr/>
    </dgm:pt>
    <dgm:pt modelId="{C65356E5-4F07-48C0-B6BC-CE67F1AC0CF0}" type="pres">
      <dgm:prSet presAssocID="{56A11D52-E0B3-4586-9A18-006291379C61}" presName="parentText" presStyleLbl="node1" presStyleIdx="0" presStyleCnt="6" custScaleY="74104">
        <dgm:presLayoutVars>
          <dgm:chMax val="0"/>
          <dgm:bulletEnabled val="1"/>
        </dgm:presLayoutVars>
      </dgm:prSet>
      <dgm:spPr/>
    </dgm:pt>
    <dgm:pt modelId="{F39C5AF0-0943-4D94-9FDD-BA64839A2967}" type="pres">
      <dgm:prSet presAssocID="{5B8B31EE-E698-4A6B-83C7-703BDB96D596}" presName="spacer" presStyleCnt="0"/>
      <dgm:spPr/>
    </dgm:pt>
    <dgm:pt modelId="{4B513EFD-BBD2-4EDD-B94F-9A57817D1521}" type="pres">
      <dgm:prSet presAssocID="{ED4C200A-2EB9-4517-B38A-09D925D639CB}" presName="parentText" presStyleLbl="node1" presStyleIdx="1" presStyleCnt="6" custScaleY="83327" custLinFactNeighborX="0" custLinFactNeighborY="-46125">
        <dgm:presLayoutVars>
          <dgm:chMax val="0"/>
          <dgm:bulletEnabled val="1"/>
        </dgm:presLayoutVars>
      </dgm:prSet>
      <dgm:spPr/>
    </dgm:pt>
    <dgm:pt modelId="{DD1C5066-BF49-40CE-94CF-B14642C0E2A1}" type="pres">
      <dgm:prSet presAssocID="{F2345353-7E7D-46B1-9567-722055472C50}" presName="spacer" presStyleCnt="0"/>
      <dgm:spPr/>
    </dgm:pt>
    <dgm:pt modelId="{F6357047-579D-424E-9497-E2FCB8237CFF}" type="pres">
      <dgm:prSet presAssocID="{F273B1C6-1FF5-439C-B0E4-31F90B44DF39}" presName="parentText" presStyleLbl="node1" presStyleIdx="2" presStyleCnt="6" custScaleY="83148" custLinFactNeighborX="0" custLinFactNeighborY="-48924">
        <dgm:presLayoutVars>
          <dgm:chMax val="0"/>
          <dgm:bulletEnabled val="1"/>
        </dgm:presLayoutVars>
      </dgm:prSet>
      <dgm:spPr/>
    </dgm:pt>
    <dgm:pt modelId="{5AF3CDE9-9580-40A2-908B-B63AF9704F34}" type="pres">
      <dgm:prSet presAssocID="{37274D52-4969-4879-A07B-E03F58FF2C67}" presName="spacer" presStyleCnt="0"/>
      <dgm:spPr/>
    </dgm:pt>
    <dgm:pt modelId="{B3741B1B-F76B-4D09-BE27-42E310436B89}" type="pres">
      <dgm:prSet presAssocID="{18E241BD-15DF-4FA5-8CD3-089AAD924208}" presName="parentText" presStyleLbl="node1" presStyleIdx="3" presStyleCnt="6" custScaleY="102156">
        <dgm:presLayoutVars>
          <dgm:chMax val="0"/>
          <dgm:bulletEnabled val="1"/>
        </dgm:presLayoutVars>
      </dgm:prSet>
      <dgm:spPr/>
    </dgm:pt>
    <dgm:pt modelId="{382EE048-6468-433C-9CA2-0211851F9173}" type="pres">
      <dgm:prSet presAssocID="{51A4BF50-FCA6-4F91-9362-9B1353109182}" presName="spacer" presStyleCnt="0"/>
      <dgm:spPr/>
    </dgm:pt>
    <dgm:pt modelId="{13ED5631-A917-457B-991D-9B1704CA1DFB}" type="pres">
      <dgm:prSet presAssocID="{9D40E3AA-8615-4CC4-8EF9-ADFD94792715}" presName="parentText" presStyleLbl="node1" presStyleIdx="4" presStyleCnt="6" custScaleY="73631">
        <dgm:presLayoutVars>
          <dgm:chMax val="0"/>
          <dgm:bulletEnabled val="1"/>
        </dgm:presLayoutVars>
      </dgm:prSet>
      <dgm:spPr/>
    </dgm:pt>
    <dgm:pt modelId="{A3D89913-D5CB-49AA-8007-5634A2504D21}" type="pres">
      <dgm:prSet presAssocID="{496B5DE5-44C1-4DD6-98F1-0D6F527710CA}" presName="spacer" presStyleCnt="0"/>
      <dgm:spPr/>
    </dgm:pt>
    <dgm:pt modelId="{551F294F-9B58-4A4D-9A5C-783F2FFE03BF}" type="pres">
      <dgm:prSet presAssocID="{4EC2D36C-6D60-4B38-96E1-49DBCF87E7B8}" presName="parentText" presStyleLbl="node1" presStyleIdx="5" presStyleCnt="6" custScaleY="73631">
        <dgm:presLayoutVars>
          <dgm:chMax val="0"/>
          <dgm:bulletEnabled val="1"/>
        </dgm:presLayoutVars>
      </dgm:prSet>
      <dgm:spPr/>
    </dgm:pt>
  </dgm:ptLst>
  <dgm:cxnLst>
    <dgm:cxn modelId="{4854C028-92D3-46F6-B0F0-562131B371A7}" type="presOf" srcId="{F3066E2F-F134-4F15-B1ED-E4DE85AAB9D8}" destId="{04C03C62-24A4-418D-8CF3-3122519722D2}" srcOrd="0" destOrd="0" presId="urn:microsoft.com/office/officeart/2005/8/layout/vList2"/>
    <dgm:cxn modelId="{0F057835-B934-48DD-9A1D-1CC4AC4CA723}" srcId="{F3066E2F-F134-4F15-B1ED-E4DE85AAB9D8}" destId="{56A11D52-E0B3-4586-9A18-006291379C61}" srcOrd="0" destOrd="0" parTransId="{92CD20AA-5E14-4F25-9819-D62F9F807F77}" sibTransId="{5B8B31EE-E698-4A6B-83C7-703BDB96D596}"/>
    <dgm:cxn modelId="{FA883F44-4A39-4D6B-88BC-CA1C07A57410}" type="presOf" srcId="{9D40E3AA-8615-4CC4-8EF9-ADFD94792715}" destId="{13ED5631-A917-457B-991D-9B1704CA1DFB}" srcOrd="0" destOrd="0" presId="urn:microsoft.com/office/officeart/2005/8/layout/vList2"/>
    <dgm:cxn modelId="{6B0D8251-9134-4BEB-8C8B-22823F6AA0CB}" type="presOf" srcId="{18E241BD-15DF-4FA5-8CD3-089AAD924208}" destId="{B3741B1B-F76B-4D09-BE27-42E310436B89}" srcOrd="0" destOrd="0" presId="urn:microsoft.com/office/officeart/2005/8/layout/vList2"/>
    <dgm:cxn modelId="{FEF5E085-9088-4D97-B7FA-0B0D9C907BAB}" type="presOf" srcId="{ED4C200A-2EB9-4517-B38A-09D925D639CB}" destId="{4B513EFD-BBD2-4EDD-B94F-9A57817D1521}" srcOrd="0" destOrd="0" presId="urn:microsoft.com/office/officeart/2005/8/layout/vList2"/>
    <dgm:cxn modelId="{B1C9019B-FE80-4959-993F-964CB4D176B3}" srcId="{F3066E2F-F134-4F15-B1ED-E4DE85AAB9D8}" destId="{F273B1C6-1FF5-439C-B0E4-31F90B44DF39}" srcOrd="2" destOrd="0" parTransId="{D177390E-47D9-458A-9FD7-7C0A77446CFC}" sibTransId="{37274D52-4969-4879-A07B-E03F58FF2C67}"/>
    <dgm:cxn modelId="{4990169B-287A-435B-9D09-AE098A980115}" type="presOf" srcId="{4EC2D36C-6D60-4B38-96E1-49DBCF87E7B8}" destId="{551F294F-9B58-4A4D-9A5C-783F2FFE03BF}" srcOrd="0" destOrd="0" presId="urn:microsoft.com/office/officeart/2005/8/layout/vList2"/>
    <dgm:cxn modelId="{422D40B2-AF7D-4F82-9AA4-026ACD2C3225}" srcId="{F3066E2F-F134-4F15-B1ED-E4DE85AAB9D8}" destId="{ED4C200A-2EB9-4517-B38A-09D925D639CB}" srcOrd="1" destOrd="0" parTransId="{3F77F7F2-6960-4277-AB62-80DDBDF5CA8B}" sibTransId="{F2345353-7E7D-46B1-9567-722055472C50}"/>
    <dgm:cxn modelId="{D8D541C0-D922-4CFF-BED2-1ECE2BC05983}" type="presOf" srcId="{56A11D52-E0B3-4586-9A18-006291379C61}" destId="{C65356E5-4F07-48C0-B6BC-CE67F1AC0CF0}" srcOrd="0" destOrd="0" presId="urn:microsoft.com/office/officeart/2005/8/layout/vList2"/>
    <dgm:cxn modelId="{154F17CB-7F5A-4D8C-A230-9725986B5599}" type="presOf" srcId="{F273B1C6-1FF5-439C-B0E4-31F90B44DF39}" destId="{F6357047-579D-424E-9497-E2FCB8237CFF}" srcOrd="0" destOrd="0" presId="urn:microsoft.com/office/officeart/2005/8/layout/vList2"/>
    <dgm:cxn modelId="{BF4993D6-02B1-4CE3-B136-6858D0EB7C3F}" srcId="{F3066E2F-F134-4F15-B1ED-E4DE85AAB9D8}" destId="{9D40E3AA-8615-4CC4-8EF9-ADFD94792715}" srcOrd="4" destOrd="0" parTransId="{61C51793-4266-443E-A6B0-61ED7A799540}" sibTransId="{496B5DE5-44C1-4DD6-98F1-0D6F527710CA}"/>
    <dgm:cxn modelId="{9B26C0D9-6ED8-45F3-ABCE-03AFF8DE001B}" srcId="{F3066E2F-F134-4F15-B1ED-E4DE85AAB9D8}" destId="{18E241BD-15DF-4FA5-8CD3-089AAD924208}" srcOrd="3" destOrd="0" parTransId="{6C209417-B15F-422F-A137-25CE892C0AC0}" sibTransId="{51A4BF50-FCA6-4F91-9362-9B1353109182}"/>
    <dgm:cxn modelId="{22B247F3-1A20-4F32-926E-ABF8842056DD}" srcId="{F3066E2F-F134-4F15-B1ED-E4DE85AAB9D8}" destId="{4EC2D36C-6D60-4B38-96E1-49DBCF87E7B8}" srcOrd="5" destOrd="0" parTransId="{942192AF-D4E6-40AE-A78C-15B01C8D0E9C}" sibTransId="{F74F358D-06FA-4B60-BBF4-DE6FBE5C009B}"/>
    <dgm:cxn modelId="{7E16FD2B-0DD3-46E1-8FCD-2CC37E99586A}" type="presParOf" srcId="{04C03C62-24A4-418D-8CF3-3122519722D2}" destId="{C65356E5-4F07-48C0-B6BC-CE67F1AC0CF0}" srcOrd="0" destOrd="0" presId="urn:microsoft.com/office/officeart/2005/8/layout/vList2"/>
    <dgm:cxn modelId="{77861BF3-77E9-4763-AE5A-ED4130D891CD}" type="presParOf" srcId="{04C03C62-24A4-418D-8CF3-3122519722D2}" destId="{F39C5AF0-0943-4D94-9FDD-BA64839A2967}" srcOrd="1" destOrd="0" presId="urn:microsoft.com/office/officeart/2005/8/layout/vList2"/>
    <dgm:cxn modelId="{213AB001-2CB3-4A21-9FFB-D4FEBE0CDC1F}" type="presParOf" srcId="{04C03C62-24A4-418D-8CF3-3122519722D2}" destId="{4B513EFD-BBD2-4EDD-B94F-9A57817D1521}" srcOrd="2" destOrd="0" presId="urn:microsoft.com/office/officeart/2005/8/layout/vList2"/>
    <dgm:cxn modelId="{DBFBE840-444D-48A6-B053-F230EC01BAF4}" type="presParOf" srcId="{04C03C62-24A4-418D-8CF3-3122519722D2}" destId="{DD1C5066-BF49-40CE-94CF-B14642C0E2A1}" srcOrd="3" destOrd="0" presId="urn:microsoft.com/office/officeart/2005/8/layout/vList2"/>
    <dgm:cxn modelId="{00524B46-D59B-4ED5-A527-418C4914FE26}" type="presParOf" srcId="{04C03C62-24A4-418D-8CF3-3122519722D2}" destId="{F6357047-579D-424E-9497-E2FCB8237CFF}" srcOrd="4" destOrd="0" presId="urn:microsoft.com/office/officeart/2005/8/layout/vList2"/>
    <dgm:cxn modelId="{CC46EFF9-4EEF-4884-8BC1-AEDBC875E907}" type="presParOf" srcId="{04C03C62-24A4-418D-8CF3-3122519722D2}" destId="{5AF3CDE9-9580-40A2-908B-B63AF9704F34}" srcOrd="5" destOrd="0" presId="urn:microsoft.com/office/officeart/2005/8/layout/vList2"/>
    <dgm:cxn modelId="{A980B2BC-783B-44D6-9958-3A5BC23D06F0}" type="presParOf" srcId="{04C03C62-24A4-418D-8CF3-3122519722D2}" destId="{B3741B1B-F76B-4D09-BE27-42E310436B89}" srcOrd="6" destOrd="0" presId="urn:microsoft.com/office/officeart/2005/8/layout/vList2"/>
    <dgm:cxn modelId="{D6CE2807-8250-4A16-BE02-442F6E884B19}" type="presParOf" srcId="{04C03C62-24A4-418D-8CF3-3122519722D2}" destId="{382EE048-6468-433C-9CA2-0211851F9173}" srcOrd="7" destOrd="0" presId="urn:microsoft.com/office/officeart/2005/8/layout/vList2"/>
    <dgm:cxn modelId="{7D1442A6-15A2-4691-8E47-024FDD00C761}" type="presParOf" srcId="{04C03C62-24A4-418D-8CF3-3122519722D2}" destId="{13ED5631-A917-457B-991D-9B1704CA1DFB}" srcOrd="8" destOrd="0" presId="urn:microsoft.com/office/officeart/2005/8/layout/vList2"/>
    <dgm:cxn modelId="{7D158491-66B5-4E5D-A911-DCBF0101B009}" type="presParOf" srcId="{04C03C62-24A4-418D-8CF3-3122519722D2}" destId="{A3D89913-D5CB-49AA-8007-5634A2504D21}" srcOrd="9" destOrd="0" presId="urn:microsoft.com/office/officeart/2005/8/layout/vList2"/>
    <dgm:cxn modelId="{900434F3-F4EB-407A-A232-F2243B6E9025}" type="presParOf" srcId="{04C03C62-24A4-418D-8CF3-3122519722D2}" destId="{551F294F-9B58-4A4D-9A5C-783F2FFE03B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55466F-0002-E742-B562-2727ECF27166}" type="doc">
      <dgm:prSet loTypeId="urn:microsoft.com/office/officeart/2005/8/layout/venn1" loCatId="relationship" qsTypeId="urn:microsoft.com/office/officeart/2005/8/quickstyle/simple4" qsCatId="simple" csTypeId="urn:microsoft.com/office/officeart/2005/8/colors/accent1_2" csCatId="accent1" phldr="1"/>
      <dgm:spPr/>
      <dgm:t>
        <a:bodyPr/>
        <a:lstStyle/>
        <a:p>
          <a:endParaRPr lang="en-US"/>
        </a:p>
      </dgm:t>
    </dgm:pt>
    <dgm:pt modelId="{62CBAEE9-8109-2746-8BF1-DDB190FEE5AE}">
      <dgm:prSet phldrT="[Text]"/>
      <dgm:spPr/>
      <dgm:t>
        <a:bodyPr/>
        <a:lstStyle/>
        <a:p>
          <a:r>
            <a:rPr lang="en-US" b="1" dirty="0"/>
            <a:t>Ontology</a:t>
          </a:r>
        </a:p>
      </dgm:t>
    </dgm:pt>
    <dgm:pt modelId="{749A6741-02CC-5A4C-8AA3-0634DA814908}" type="parTrans" cxnId="{94DB7895-F955-1C44-9D88-38C2AF6F4820}">
      <dgm:prSet/>
      <dgm:spPr/>
      <dgm:t>
        <a:bodyPr/>
        <a:lstStyle/>
        <a:p>
          <a:endParaRPr lang="en-US"/>
        </a:p>
      </dgm:t>
    </dgm:pt>
    <dgm:pt modelId="{3FBE4342-0161-1F46-9994-118A4E493330}" type="sibTrans" cxnId="{94DB7895-F955-1C44-9D88-38C2AF6F4820}">
      <dgm:prSet/>
      <dgm:spPr/>
      <dgm:t>
        <a:bodyPr/>
        <a:lstStyle/>
        <a:p>
          <a:endParaRPr lang="en-US"/>
        </a:p>
      </dgm:t>
    </dgm:pt>
    <dgm:pt modelId="{1A2649E8-A934-3842-B130-EC0551ECB9B5}">
      <dgm:prSet phldrT="[Text]"/>
      <dgm:spPr/>
      <dgm:t>
        <a:bodyPr/>
        <a:lstStyle/>
        <a:p>
          <a:r>
            <a:rPr lang="en-US" b="1" dirty="0">
              <a:solidFill>
                <a:schemeClr val="accent5">
                  <a:lumMod val="50000"/>
                </a:schemeClr>
              </a:solidFill>
            </a:rPr>
            <a:t>Epistemology</a:t>
          </a:r>
        </a:p>
      </dgm:t>
    </dgm:pt>
    <dgm:pt modelId="{82FE9E7C-EA40-6647-8FEC-A5DA1C7D912B}" type="parTrans" cxnId="{6386D6F4-8F98-2B47-8859-590E9EF2330B}">
      <dgm:prSet/>
      <dgm:spPr/>
      <dgm:t>
        <a:bodyPr/>
        <a:lstStyle/>
        <a:p>
          <a:endParaRPr lang="en-US"/>
        </a:p>
      </dgm:t>
    </dgm:pt>
    <dgm:pt modelId="{298D3A93-C4E8-EE49-8DA9-ECF481388EE8}" type="sibTrans" cxnId="{6386D6F4-8F98-2B47-8859-590E9EF2330B}">
      <dgm:prSet/>
      <dgm:spPr/>
      <dgm:t>
        <a:bodyPr/>
        <a:lstStyle/>
        <a:p>
          <a:endParaRPr lang="en-US"/>
        </a:p>
      </dgm:t>
    </dgm:pt>
    <dgm:pt modelId="{5D4EA000-3B83-BB4D-8866-614643B281C9}">
      <dgm:prSet/>
      <dgm:spPr/>
      <dgm:t>
        <a:bodyPr/>
        <a:lstStyle/>
        <a:p>
          <a:r>
            <a:rPr lang="en-US" b="1" dirty="0"/>
            <a:t>Axiology</a:t>
          </a:r>
        </a:p>
      </dgm:t>
    </dgm:pt>
    <dgm:pt modelId="{ED369436-C2F9-334D-9121-6093962DC4AD}" type="parTrans" cxnId="{79B2C511-2B53-A04D-8DB2-5C8A08AC3FB6}">
      <dgm:prSet/>
      <dgm:spPr/>
      <dgm:t>
        <a:bodyPr/>
        <a:lstStyle/>
        <a:p>
          <a:endParaRPr lang="en-US"/>
        </a:p>
      </dgm:t>
    </dgm:pt>
    <dgm:pt modelId="{7FEA8F48-2458-2B44-A79C-B41D905CE60E}" type="sibTrans" cxnId="{79B2C511-2B53-A04D-8DB2-5C8A08AC3FB6}">
      <dgm:prSet/>
      <dgm:spPr/>
      <dgm:t>
        <a:bodyPr/>
        <a:lstStyle/>
        <a:p>
          <a:endParaRPr lang="en-US"/>
        </a:p>
      </dgm:t>
    </dgm:pt>
    <dgm:pt modelId="{4AF1A7D5-D3EC-8241-86B2-0EAC2190FCEF}" type="pres">
      <dgm:prSet presAssocID="{1A55466F-0002-E742-B562-2727ECF27166}" presName="compositeShape" presStyleCnt="0">
        <dgm:presLayoutVars>
          <dgm:chMax val="7"/>
          <dgm:dir/>
          <dgm:resizeHandles val="exact"/>
        </dgm:presLayoutVars>
      </dgm:prSet>
      <dgm:spPr/>
    </dgm:pt>
    <dgm:pt modelId="{3024048E-0E20-1A43-911C-28741634BA7A}" type="pres">
      <dgm:prSet presAssocID="{62CBAEE9-8109-2746-8BF1-DDB190FEE5AE}" presName="circ1" presStyleLbl="vennNode1" presStyleIdx="0" presStyleCnt="3" custScaleX="98742" custLinFactNeighborX="-1313" custLinFactNeighborY="-451"/>
      <dgm:spPr/>
    </dgm:pt>
    <dgm:pt modelId="{8DC6DA6D-CB09-1C4E-AB43-A160833E8E02}" type="pres">
      <dgm:prSet presAssocID="{62CBAEE9-8109-2746-8BF1-DDB190FEE5AE}" presName="circ1Tx" presStyleLbl="revTx" presStyleIdx="0" presStyleCnt="0">
        <dgm:presLayoutVars>
          <dgm:chMax val="0"/>
          <dgm:chPref val="0"/>
          <dgm:bulletEnabled val="1"/>
        </dgm:presLayoutVars>
      </dgm:prSet>
      <dgm:spPr/>
    </dgm:pt>
    <dgm:pt modelId="{97E432E8-3A85-BD4C-8FC8-3F5B2A60D800}" type="pres">
      <dgm:prSet presAssocID="{1A2649E8-A934-3842-B130-EC0551ECB9B5}" presName="circ2" presStyleLbl="vennNode1" presStyleIdx="1" presStyleCnt="3"/>
      <dgm:spPr/>
    </dgm:pt>
    <dgm:pt modelId="{D25647D0-8D42-1F4A-8DED-A0F3A4D410CF}" type="pres">
      <dgm:prSet presAssocID="{1A2649E8-A934-3842-B130-EC0551ECB9B5}" presName="circ2Tx" presStyleLbl="revTx" presStyleIdx="0" presStyleCnt="0">
        <dgm:presLayoutVars>
          <dgm:chMax val="0"/>
          <dgm:chPref val="0"/>
          <dgm:bulletEnabled val="1"/>
        </dgm:presLayoutVars>
      </dgm:prSet>
      <dgm:spPr/>
    </dgm:pt>
    <dgm:pt modelId="{3D163218-905A-A04B-99D1-5ECB0984CC32}" type="pres">
      <dgm:prSet presAssocID="{5D4EA000-3B83-BB4D-8866-614643B281C9}" presName="circ3" presStyleLbl="vennNode1" presStyleIdx="2" presStyleCnt="3"/>
      <dgm:spPr/>
    </dgm:pt>
    <dgm:pt modelId="{FB58E901-F0FF-414F-A771-8D31DFE260A9}" type="pres">
      <dgm:prSet presAssocID="{5D4EA000-3B83-BB4D-8866-614643B281C9}" presName="circ3Tx" presStyleLbl="revTx" presStyleIdx="0" presStyleCnt="0">
        <dgm:presLayoutVars>
          <dgm:chMax val="0"/>
          <dgm:chPref val="0"/>
          <dgm:bulletEnabled val="1"/>
        </dgm:presLayoutVars>
      </dgm:prSet>
      <dgm:spPr/>
    </dgm:pt>
  </dgm:ptLst>
  <dgm:cxnLst>
    <dgm:cxn modelId="{79B2C511-2B53-A04D-8DB2-5C8A08AC3FB6}" srcId="{1A55466F-0002-E742-B562-2727ECF27166}" destId="{5D4EA000-3B83-BB4D-8866-614643B281C9}" srcOrd="2" destOrd="0" parTransId="{ED369436-C2F9-334D-9121-6093962DC4AD}" sibTransId="{7FEA8F48-2458-2B44-A79C-B41D905CE60E}"/>
    <dgm:cxn modelId="{1043D98B-38E6-4D5D-AC67-3350154F9D5A}" type="presOf" srcId="{1A2649E8-A934-3842-B130-EC0551ECB9B5}" destId="{97E432E8-3A85-BD4C-8FC8-3F5B2A60D800}" srcOrd="0" destOrd="0" presId="urn:microsoft.com/office/officeart/2005/8/layout/venn1"/>
    <dgm:cxn modelId="{153DAB91-4330-4098-B1F0-1F6C4F7BF2FE}" type="presOf" srcId="{62CBAEE9-8109-2746-8BF1-DDB190FEE5AE}" destId="{8DC6DA6D-CB09-1C4E-AB43-A160833E8E02}" srcOrd="1" destOrd="0" presId="urn:microsoft.com/office/officeart/2005/8/layout/venn1"/>
    <dgm:cxn modelId="{94DB7895-F955-1C44-9D88-38C2AF6F4820}" srcId="{1A55466F-0002-E742-B562-2727ECF27166}" destId="{62CBAEE9-8109-2746-8BF1-DDB190FEE5AE}" srcOrd="0" destOrd="0" parTransId="{749A6741-02CC-5A4C-8AA3-0634DA814908}" sibTransId="{3FBE4342-0161-1F46-9994-118A4E493330}"/>
    <dgm:cxn modelId="{31981B9D-D893-4A9F-9346-321648806DAF}" type="presOf" srcId="{1A2649E8-A934-3842-B130-EC0551ECB9B5}" destId="{D25647D0-8D42-1F4A-8DED-A0F3A4D410CF}" srcOrd="1" destOrd="0" presId="urn:microsoft.com/office/officeart/2005/8/layout/venn1"/>
    <dgm:cxn modelId="{CF5265A2-7DAB-420A-81A4-37E0DDE990DE}" type="presOf" srcId="{62CBAEE9-8109-2746-8BF1-DDB190FEE5AE}" destId="{3024048E-0E20-1A43-911C-28741634BA7A}" srcOrd="0" destOrd="0" presId="urn:microsoft.com/office/officeart/2005/8/layout/venn1"/>
    <dgm:cxn modelId="{E9A480B2-9A7F-4E13-A802-01BA6ABAAE31}" type="presOf" srcId="{1A55466F-0002-E742-B562-2727ECF27166}" destId="{4AF1A7D5-D3EC-8241-86B2-0EAC2190FCEF}" srcOrd="0" destOrd="0" presId="urn:microsoft.com/office/officeart/2005/8/layout/venn1"/>
    <dgm:cxn modelId="{F80BD7C8-423C-4200-9F84-195F6E97B0D4}" type="presOf" srcId="{5D4EA000-3B83-BB4D-8866-614643B281C9}" destId="{3D163218-905A-A04B-99D1-5ECB0984CC32}" srcOrd="0" destOrd="0" presId="urn:microsoft.com/office/officeart/2005/8/layout/venn1"/>
    <dgm:cxn modelId="{1AFEF4D6-DEAE-46C3-97CF-A7754ACFE295}" type="presOf" srcId="{5D4EA000-3B83-BB4D-8866-614643B281C9}" destId="{FB58E901-F0FF-414F-A771-8D31DFE260A9}" srcOrd="1" destOrd="0" presId="urn:microsoft.com/office/officeart/2005/8/layout/venn1"/>
    <dgm:cxn modelId="{6386D6F4-8F98-2B47-8859-590E9EF2330B}" srcId="{1A55466F-0002-E742-B562-2727ECF27166}" destId="{1A2649E8-A934-3842-B130-EC0551ECB9B5}" srcOrd="1" destOrd="0" parTransId="{82FE9E7C-EA40-6647-8FEC-A5DA1C7D912B}" sibTransId="{298D3A93-C4E8-EE49-8DA9-ECF481388EE8}"/>
    <dgm:cxn modelId="{1F4D22CE-4C6C-44CC-989C-BBA82ACED5EC}" type="presParOf" srcId="{4AF1A7D5-D3EC-8241-86B2-0EAC2190FCEF}" destId="{3024048E-0E20-1A43-911C-28741634BA7A}" srcOrd="0" destOrd="0" presId="urn:microsoft.com/office/officeart/2005/8/layout/venn1"/>
    <dgm:cxn modelId="{F77A6AE5-9BC0-4145-A87C-FC101340136B}" type="presParOf" srcId="{4AF1A7D5-D3EC-8241-86B2-0EAC2190FCEF}" destId="{8DC6DA6D-CB09-1C4E-AB43-A160833E8E02}" srcOrd="1" destOrd="0" presId="urn:microsoft.com/office/officeart/2005/8/layout/venn1"/>
    <dgm:cxn modelId="{A09B5C20-0E86-41F7-8D05-24E66F2F059B}" type="presParOf" srcId="{4AF1A7D5-D3EC-8241-86B2-0EAC2190FCEF}" destId="{97E432E8-3A85-BD4C-8FC8-3F5B2A60D800}" srcOrd="2" destOrd="0" presId="urn:microsoft.com/office/officeart/2005/8/layout/venn1"/>
    <dgm:cxn modelId="{F5693351-43BB-42D3-A96F-4F01BEE7153B}" type="presParOf" srcId="{4AF1A7D5-D3EC-8241-86B2-0EAC2190FCEF}" destId="{D25647D0-8D42-1F4A-8DED-A0F3A4D410CF}" srcOrd="3" destOrd="0" presId="urn:microsoft.com/office/officeart/2005/8/layout/venn1"/>
    <dgm:cxn modelId="{6B6BC518-C896-478E-80A2-1D4E2484DE71}" type="presParOf" srcId="{4AF1A7D5-D3EC-8241-86B2-0EAC2190FCEF}" destId="{3D163218-905A-A04B-99D1-5ECB0984CC32}" srcOrd="4" destOrd="0" presId="urn:microsoft.com/office/officeart/2005/8/layout/venn1"/>
    <dgm:cxn modelId="{3CBA7900-8FAF-4426-A088-7BE3649093D1}" type="presParOf" srcId="{4AF1A7D5-D3EC-8241-86B2-0EAC2190FCEF}" destId="{FB58E901-F0FF-414F-A771-8D31DFE260A9}"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9145EF-512F-4212-B599-D91D967B268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024D184-9893-4660-AAFD-78EC289B4171}">
      <dgm:prSet/>
      <dgm:spPr/>
      <dgm:t>
        <a:bodyPr/>
        <a:lstStyle/>
        <a:p>
          <a:r>
            <a:rPr lang="en-US"/>
            <a:t>Basic qualitative research,</a:t>
          </a:r>
        </a:p>
      </dgm:t>
    </dgm:pt>
    <dgm:pt modelId="{75BCB8B4-4B42-47FF-A789-9EE1D6266C69}" type="parTrans" cxnId="{99F02017-2408-4A60-9CD9-C533C40C82EA}">
      <dgm:prSet/>
      <dgm:spPr/>
      <dgm:t>
        <a:bodyPr/>
        <a:lstStyle/>
        <a:p>
          <a:endParaRPr lang="en-US"/>
        </a:p>
      </dgm:t>
    </dgm:pt>
    <dgm:pt modelId="{1B961D7D-76FF-451B-890A-37AE5554A616}" type="sibTrans" cxnId="{99F02017-2408-4A60-9CD9-C533C40C82EA}">
      <dgm:prSet/>
      <dgm:spPr/>
      <dgm:t>
        <a:bodyPr/>
        <a:lstStyle/>
        <a:p>
          <a:endParaRPr lang="en-US"/>
        </a:p>
      </dgm:t>
    </dgm:pt>
    <dgm:pt modelId="{EA476F64-E1EE-428C-9DE5-97FC29DB0191}">
      <dgm:prSet/>
      <dgm:spPr/>
      <dgm:t>
        <a:bodyPr/>
        <a:lstStyle/>
        <a:p>
          <a:r>
            <a:rPr lang="en-US"/>
            <a:t>Phenomenology, </a:t>
          </a:r>
        </a:p>
      </dgm:t>
    </dgm:pt>
    <dgm:pt modelId="{DA19D8C0-E2BD-4001-BBD0-BCD0A274E57B}" type="parTrans" cxnId="{7D2DA2B3-3173-4001-A927-992E530EB177}">
      <dgm:prSet/>
      <dgm:spPr/>
      <dgm:t>
        <a:bodyPr/>
        <a:lstStyle/>
        <a:p>
          <a:endParaRPr lang="en-US"/>
        </a:p>
      </dgm:t>
    </dgm:pt>
    <dgm:pt modelId="{F55F8CC6-C062-4D23-9953-284C03497AC3}" type="sibTrans" cxnId="{7D2DA2B3-3173-4001-A927-992E530EB177}">
      <dgm:prSet/>
      <dgm:spPr/>
      <dgm:t>
        <a:bodyPr/>
        <a:lstStyle/>
        <a:p>
          <a:endParaRPr lang="en-US"/>
        </a:p>
      </dgm:t>
    </dgm:pt>
    <dgm:pt modelId="{AE4D5961-9091-4742-BB44-3BACA21147D4}">
      <dgm:prSet/>
      <dgm:spPr/>
      <dgm:t>
        <a:bodyPr/>
        <a:lstStyle/>
        <a:p>
          <a:r>
            <a:rPr lang="en-US"/>
            <a:t>Grounded theory, </a:t>
          </a:r>
        </a:p>
      </dgm:t>
    </dgm:pt>
    <dgm:pt modelId="{65FBB312-B21A-43B0-B163-344336437BD1}" type="parTrans" cxnId="{2F1D4559-6946-46FE-92A6-6C90EECFAF19}">
      <dgm:prSet/>
      <dgm:spPr/>
      <dgm:t>
        <a:bodyPr/>
        <a:lstStyle/>
        <a:p>
          <a:endParaRPr lang="en-US"/>
        </a:p>
      </dgm:t>
    </dgm:pt>
    <dgm:pt modelId="{86C6B018-A50C-406E-97BC-B62A55FE29E5}" type="sibTrans" cxnId="{2F1D4559-6946-46FE-92A6-6C90EECFAF19}">
      <dgm:prSet/>
      <dgm:spPr/>
      <dgm:t>
        <a:bodyPr/>
        <a:lstStyle/>
        <a:p>
          <a:endParaRPr lang="en-US"/>
        </a:p>
      </dgm:t>
    </dgm:pt>
    <dgm:pt modelId="{4DC70059-6187-4F0B-BA00-56B8CC7AAF6B}">
      <dgm:prSet/>
      <dgm:spPr/>
      <dgm:t>
        <a:bodyPr/>
        <a:lstStyle/>
        <a:p>
          <a:r>
            <a:rPr lang="en-US"/>
            <a:t>Ethnography,</a:t>
          </a:r>
        </a:p>
      </dgm:t>
    </dgm:pt>
    <dgm:pt modelId="{8C1F8DDC-2F88-4F3D-B456-3B6A5B7DD383}" type="parTrans" cxnId="{392E555F-3526-46F6-8596-6EFC9D593F12}">
      <dgm:prSet/>
      <dgm:spPr/>
      <dgm:t>
        <a:bodyPr/>
        <a:lstStyle/>
        <a:p>
          <a:endParaRPr lang="en-US"/>
        </a:p>
      </dgm:t>
    </dgm:pt>
    <dgm:pt modelId="{3E53B5F0-63F8-423F-9C07-BB40105FAC74}" type="sibTrans" cxnId="{392E555F-3526-46F6-8596-6EFC9D593F12}">
      <dgm:prSet/>
      <dgm:spPr/>
      <dgm:t>
        <a:bodyPr/>
        <a:lstStyle/>
        <a:p>
          <a:endParaRPr lang="en-US"/>
        </a:p>
      </dgm:t>
    </dgm:pt>
    <dgm:pt modelId="{045226A9-462B-43EB-A7E4-4883D9182E65}">
      <dgm:prSet/>
      <dgm:spPr/>
      <dgm:t>
        <a:bodyPr/>
        <a:lstStyle/>
        <a:p>
          <a:r>
            <a:rPr lang="en-US"/>
            <a:t>Narrative analysis, </a:t>
          </a:r>
        </a:p>
      </dgm:t>
    </dgm:pt>
    <dgm:pt modelId="{A237799F-9AA5-4D30-9568-2D2DEED58B25}" type="parTrans" cxnId="{1CFEAA7D-17DF-4403-A08B-AF02B33BDAD4}">
      <dgm:prSet/>
      <dgm:spPr/>
      <dgm:t>
        <a:bodyPr/>
        <a:lstStyle/>
        <a:p>
          <a:endParaRPr lang="en-US"/>
        </a:p>
      </dgm:t>
    </dgm:pt>
    <dgm:pt modelId="{6DC93086-A29F-4525-8A4B-AA2B1FF2CB59}" type="sibTrans" cxnId="{1CFEAA7D-17DF-4403-A08B-AF02B33BDAD4}">
      <dgm:prSet/>
      <dgm:spPr/>
      <dgm:t>
        <a:bodyPr/>
        <a:lstStyle/>
        <a:p>
          <a:endParaRPr lang="en-US"/>
        </a:p>
      </dgm:t>
    </dgm:pt>
    <dgm:pt modelId="{783C976B-D2B8-43E7-9490-C30607C8343E}">
      <dgm:prSet/>
      <dgm:spPr/>
      <dgm:t>
        <a:bodyPr/>
        <a:lstStyle/>
        <a:p>
          <a:r>
            <a:rPr lang="en-US"/>
            <a:t>Qualitative case study</a:t>
          </a:r>
        </a:p>
      </dgm:t>
    </dgm:pt>
    <dgm:pt modelId="{AF68E7C8-2F43-4BED-8E6E-1F3A973DBAEF}" type="parTrans" cxnId="{F4E74CB9-61E2-44CD-89A4-22CC79AF8165}">
      <dgm:prSet/>
      <dgm:spPr/>
      <dgm:t>
        <a:bodyPr/>
        <a:lstStyle/>
        <a:p>
          <a:endParaRPr lang="en-US"/>
        </a:p>
      </dgm:t>
    </dgm:pt>
    <dgm:pt modelId="{0BE155E2-87D0-46C5-A963-A5CF8A2DF460}" type="sibTrans" cxnId="{F4E74CB9-61E2-44CD-89A4-22CC79AF8165}">
      <dgm:prSet/>
      <dgm:spPr/>
      <dgm:t>
        <a:bodyPr/>
        <a:lstStyle/>
        <a:p>
          <a:endParaRPr lang="en-US"/>
        </a:p>
      </dgm:t>
    </dgm:pt>
    <dgm:pt modelId="{543FC437-B589-45F0-B0C4-5D40B76A4121}" type="pres">
      <dgm:prSet presAssocID="{B39145EF-512F-4212-B599-D91D967B2687}" presName="vert0" presStyleCnt="0">
        <dgm:presLayoutVars>
          <dgm:dir/>
          <dgm:animOne val="branch"/>
          <dgm:animLvl val="lvl"/>
        </dgm:presLayoutVars>
      </dgm:prSet>
      <dgm:spPr/>
    </dgm:pt>
    <dgm:pt modelId="{A41A62BA-3A15-4C1C-87F7-88282480D456}" type="pres">
      <dgm:prSet presAssocID="{2024D184-9893-4660-AAFD-78EC289B4171}" presName="thickLine" presStyleLbl="alignNode1" presStyleIdx="0" presStyleCnt="6"/>
      <dgm:spPr/>
    </dgm:pt>
    <dgm:pt modelId="{0CF8EEDF-E866-417A-94FB-56BAD2BA8DD4}" type="pres">
      <dgm:prSet presAssocID="{2024D184-9893-4660-AAFD-78EC289B4171}" presName="horz1" presStyleCnt="0"/>
      <dgm:spPr/>
    </dgm:pt>
    <dgm:pt modelId="{70625C27-F9B8-42BB-BF15-7A8AA1146397}" type="pres">
      <dgm:prSet presAssocID="{2024D184-9893-4660-AAFD-78EC289B4171}" presName="tx1" presStyleLbl="revTx" presStyleIdx="0" presStyleCnt="6"/>
      <dgm:spPr/>
    </dgm:pt>
    <dgm:pt modelId="{2B20A0C1-01FF-43F0-9B63-281585B7F758}" type="pres">
      <dgm:prSet presAssocID="{2024D184-9893-4660-AAFD-78EC289B4171}" presName="vert1" presStyleCnt="0"/>
      <dgm:spPr/>
    </dgm:pt>
    <dgm:pt modelId="{54E5EBA4-84E9-463B-98CF-A27972D7596B}" type="pres">
      <dgm:prSet presAssocID="{EA476F64-E1EE-428C-9DE5-97FC29DB0191}" presName="thickLine" presStyleLbl="alignNode1" presStyleIdx="1" presStyleCnt="6"/>
      <dgm:spPr/>
    </dgm:pt>
    <dgm:pt modelId="{E4E95E06-0614-4C0A-B7FF-4B7351A9445B}" type="pres">
      <dgm:prSet presAssocID="{EA476F64-E1EE-428C-9DE5-97FC29DB0191}" presName="horz1" presStyleCnt="0"/>
      <dgm:spPr/>
    </dgm:pt>
    <dgm:pt modelId="{904980D2-4AA9-42E9-AD58-71E61204D1BA}" type="pres">
      <dgm:prSet presAssocID="{EA476F64-E1EE-428C-9DE5-97FC29DB0191}" presName="tx1" presStyleLbl="revTx" presStyleIdx="1" presStyleCnt="6"/>
      <dgm:spPr/>
    </dgm:pt>
    <dgm:pt modelId="{361007F7-1921-4AA2-BD00-F7BBEF58BAB4}" type="pres">
      <dgm:prSet presAssocID="{EA476F64-E1EE-428C-9DE5-97FC29DB0191}" presName="vert1" presStyleCnt="0"/>
      <dgm:spPr/>
    </dgm:pt>
    <dgm:pt modelId="{FEA3D07B-CDAC-4079-9609-6587A101F443}" type="pres">
      <dgm:prSet presAssocID="{AE4D5961-9091-4742-BB44-3BACA21147D4}" presName="thickLine" presStyleLbl="alignNode1" presStyleIdx="2" presStyleCnt="6"/>
      <dgm:spPr/>
    </dgm:pt>
    <dgm:pt modelId="{A45BC0DE-37FE-4690-8482-536C7F10B3DD}" type="pres">
      <dgm:prSet presAssocID="{AE4D5961-9091-4742-BB44-3BACA21147D4}" presName="horz1" presStyleCnt="0"/>
      <dgm:spPr/>
    </dgm:pt>
    <dgm:pt modelId="{B404EEA7-22E8-4782-8684-1FB1B2C2CE8F}" type="pres">
      <dgm:prSet presAssocID="{AE4D5961-9091-4742-BB44-3BACA21147D4}" presName="tx1" presStyleLbl="revTx" presStyleIdx="2" presStyleCnt="6"/>
      <dgm:spPr/>
    </dgm:pt>
    <dgm:pt modelId="{9B6F66EB-CD57-4BC7-9682-11183486C4F2}" type="pres">
      <dgm:prSet presAssocID="{AE4D5961-9091-4742-BB44-3BACA21147D4}" presName="vert1" presStyleCnt="0"/>
      <dgm:spPr/>
    </dgm:pt>
    <dgm:pt modelId="{44E242A9-B2EE-40CB-BDBE-AD1AEBB59E33}" type="pres">
      <dgm:prSet presAssocID="{4DC70059-6187-4F0B-BA00-56B8CC7AAF6B}" presName="thickLine" presStyleLbl="alignNode1" presStyleIdx="3" presStyleCnt="6"/>
      <dgm:spPr/>
    </dgm:pt>
    <dgm:pt modelId="{ABE3D969-CBE4-4A8C-BC79-381E735A17BE}" type="pres">
      <dgm:prSet presAssocID="{4DC70059-6187-4F0B-BA00-56B8CC7AAF6B}" presName="horz1" presStyleCnt="0"/>
      <dgm:spPr/>
    </dgm:pt>
    <dgm:pt modelId="{54F9C9BB-FFD4-4540-9CB1-C213CD99E6DE}" type="pres">
      <dgm:prSet presAssocID="{4DC70059-6187-4F0B-BA00-56B8CC7AAF6B}" presName="tx1" presStyleLbl="revTx" presStyleIdx="3" presStyleCnt="6"/>
      <dgm:spPr/>
    </dgm:pt>
    <dgm:pt modelId="{63238DA1-1295-4ABF-B663-828BF82CF533}" type="pres">
      <dgm:prSet presAssocID="{4DC70059-6187-4F0B-BA00-56B8CC7AAF6B}" presName="vert1" presStyleCnt="0"/>
      <dgm:spPr/>
    </dgm:pt>
    <dgm:pt modelId="{38B944CB-142E-4179-B0D9-F161CDB3F0A8}" type="pres">
      <dgm:prSet presAssocID="{045226A9-462B-43EB-A7E4-4883D9182E65}" presName="thickLine" presStyleLbl="alignNode1" presStyleIdx="4" presStyleCnt="6"/>
      <dgm:spPr/>
    </dgm:pt>
    <dgm:pt modelId="{8390B8D8-D595-4773-99E2-106CAC0D91C4}" type="pres">
      <dgm:prSet presAssocID="{045226A9-462B-43EB-A7E4-4883D9182E65}" presName="horz1" presStyleCnt="0"/>
      <dgm:spPr/>
    </dgm:pt>
    <dgm:pt modelId="{BD7E39FA-ABDB-4E75-B6A4-F2BEDAD228E8}" type="pres">
      <dgm:prSet presAssocID="{045226A9-462B-43EB-A7E4-4883D9182E65}" presName="tx1" presStyleLbl="revTx" presStyleIdx="4" presStyleCnt="6"/>
      <dgm:spPr/>
    </dgm:pt>
    <dgm:pt modelId="{2D4BEAD9-155C-44BE-A7A1-4E43C1C8EBF8}" type="pres">
      <dgm:prSet presAssocID="{045226A9-462B-43EB-A7E4-4883D9182E65}" presName="vert1" presStyleCnt="0"/>
      <dgm:spPr/>
    </dgm:pt>
    <dgm:pt modelId="{1432534D-3F62-41BC-B954-6CFC16727555}" type="pres">
      <dgm:prSet presAssocID="{783C976B-D2B8-43E7-9490-C30607C8343E}" presName="thickLine" presStyleLbl="alignNode1" presStyleIdx="5" presStyleCnt="6"/>
      <dgm:spPr/>
    </dgm:pt>
    <dgm:pt modelId="{3A319E19-F2F3-4F54-A171-218CF27A99D9}" type="pres">
      <dgm:prSet presAssocID="{783C976B-D2B8-43E7-9490-C30607C8343E}" presName="horz1" presStyleCnt="0"/>
      <dgm:spPr/>
    </dgm:pt>
    <dgm:pt modelId="{541FBACD-C1C3-4468-8C7E-2191B69AB2F6}" type="pres">
      <dgm:prSet presAssocID="{783C976B-D2B8-43E7-9490-C30607C8343E}" presName="tx1" presStyleLbl="revTx" presStyleIdx="5" presStyleCnt="6"/>
      <dgm:spPr/>
    </dgm:pt>
    <dgm:pt modelId="{19C42A3B-80DC-4EEB-B3FE-C57385F6C74C}" type="pres">
      <dgm:prSet presAssocID="{783C976B-D2B8-43E7-9490-C30607C8343E}" presName="vert1" presStyleCnt="0"/>
      <dgm:spPr/>
    </dgm:pt>
  </dgm:ptLst>
  <dgm:cxnLst>
    <dgm:cxn modelId="{7A84F810-12CD-4A69-92CF-9208205BE6F9}" type="presOf" srcId="{2024D184-9893-4660-AAFD-78EC289B4171}" destId="{70625C27-F9B8-42BB-BF15-7A8AA1146397}" srcOrd="0" destOrd="0" presId="urn:microsoft.com/office/officeart/2008/layout/LinedList"/>
    <dgm:cxn modelId="{99F02017-2408-4A60-9CD9-C533C40C82EA}" srcId="{B39145EF-512F-4212-B599-D91D967B2687}" destId="{2024D184-9893-4660-AAFD-78EC289B4171}" srcOrd="0" destOrd="0" parTransId="{75BCB8B4-4B42-47FF-A789-9EE1D6266C69}" sibTransId="{1B961D7D-76FF-451B-890A-37AE5554A616}"/>
    <dgm:cxn modelId="{62616319-BEF8-45F6-9F9E-6A3684D6193C}" type="presOf" srcId="{045226A9-462B-43EB-A7E4-4883D9182E65}" destId="{BD7E39FA-ABDB-4E75-B6A4-F2BEDAD228E8}" srcOrd="0" destOrd="0" presId="urn:microsoft.com/office/officeart/2008/layout/LinedList"/>
    <dgm:cxn modelId="{14C77F31-8DD4-4619-BDDC-9DBE2141EB55}" type="presOf" srcId="{AE4D5961-9091-4742-BB44-3BACA21147D4}" destId="{B404EEA7-22E8-4782-8684-1FB1B2C2CE8F}" srcOrd="0" destOrd="0" presId="urn:microsoft.com/office/officeart/2008/layout/LinedList"/>
    <dgm:cxn modelId="{E871F23E-9A6E-48BA-A996-62BE78652639}" type="presOf" srcId="{783C976B-D2B8-43E7-9490-C30607C8343E}" destId="{541FBACD-C1C3-4468-8C7E-2191B69AB2F6}" srcOrd="0" destOrd="0" presId="urn:microsoft.com/office/officeart/2008/layout/LinedList"/>
    <dgm:cxn modelId="{392E555F-3526-46F6-8596-6EFC9D593F12}" srcId="{B39145EF-512F-4212-B599-D91D967B2687}" destId="{4DC70059-6187-4F0B-BA00-56B8CC7AAF6B}" srcOrd="3" destOrd="0" parTransId="{8C1F8DDC-2F88-4F3D-B456-3B6A5B7DD383}" sibTransId="{3E53B5F0-63F8-423F-9C07-BB40105FAC74}"/>
    <dgm:cxn modelId="{3646E64A-1B4F-432A-B2AA-2A42633EAD57}" type="presOf" srcId="{EA476F64-E1EE-428C-9DE5-97FC29DB0191}" destId="{904980D2-4AA9-42E9-AD58-71E61204D1BA}" srcOrd="0" destOrd="0" presId="urn:microsoft.com/office/officeart/2008/layout/LinedList"/>
    <dgm:cxn modelId="{2F1D4559-6946-46FE-92A6-6C90EECFAF19}" srcId="{B39145EF-512F-4212-B599-D91D967B2687}" destId="{AE4D5961-9091-4742-BB44-3BACA21147D4}" srcOrd="2" destOrd="0" parTransId="{65FBB312-B21A-43B0-B163-344336437BD1}" sibTransId="{86C6B018-A50C-406E-97BC-B62A55FE29E5}"/>
    <dgm:cxn modelId="{1CFEAA7D-17DF-4403-A08B-AF02B33BDAD4}" srcId="{B39145EF-512F-4212-B599-D91D967B2687}" destId="{045226A9-462B-43EB-A7E4-4883D9182E65}" srcOrd="4" destOrd="0" parTransId="{A237799F-9AA5-4D30-9568-2D2DEED58B25}" sibTransId="{6DC93086-A29F-4525-8A4B-AA2B1FF2CB59}"/>
    <dgm:cxn modelId="{1C08C985-3B59-49C4-8D15-DD0A36CA3DC9}" type="presOf" srcId="{B39145EF-512F-4212-B599-D91D967B2687}" destId="{543FC437-B589-45F0-B0C4-5D40B76A4121}" srcOrd="0" destOrd="0" presId="urn:microsoft.com/office/officeart/2008/layout/LinedList"/>
    <dgm:cxn modelId="{7D2DA2B3-3173-4001-A927-992E530EB177}" srcId="{B39145EF-512F-4212-B599-D91D967B2687}" destId="{EA476F64-E1EE-428C-9DE5-97FC29DB0191}" srcOrd="1" destOrd="0" parTransId="{DA19D8C0-E2BD-4001-BBD0-BCD0A274E57B}" sibTransId="{F55F8CC6-C062-4D23-9953-284C03497AC3}"/>
    <dgm:cxn modelId="{F4E74CB9-61E2-44CD-89A4-22CC79AF8165}" srcId="{B39145EF-512F-4212-B599-D91D967B2687}" destId="{783C976B-D2B8-43E7-9490-C30607C8343E}" srcOrd="5" destOrd="0" parTransId="{AF68E7C8-2F43-4BED-8E6E-1F3A973DBAEF}" sibTransId="{0BE155E2-87D0-46C5-A963-A5CF8A2DF460}"/>
    <dgm:cxn modelId="{2FBC9EE3-57ED-4C83-AE64-A9300EA6077E}" type="presOf" srcId="{4DC70059-6187-4F0B-BA00-56B8CC7AAF6B}" destId="{54F9C9BB-FFD4-4540-9CB1-C213CD99E6DE}" srcOrd="0" destOrd="0" presId="urn:microsoft.com/office/officeart/2008/layout/LinedList"/>
    <dgm:cxn modelId="{96F5B8EF-6A36-4B65-B298-F46A67001AF2}" type="presParOf" srcId="{543FC437-B589-45F0-B0C4-5D40B76A4121}" destId="{A41A62BA-3A15-4C1C-87F7-88282480D456}" srcOrd="0" destOrd="0" presId="urn:microsoft.com/office/officeart/2008/layout/LinedList"/>
    <dgm:cxn modelId="{607EB8AC-2C58-4749-AF9A-BF23006D393A}" type="presParOf" srcId="{543FC437-B589-45F0-B0C4-5D40B76A4121}" destId="{0CF8EEDF-E866-417A-94FB-56BAD2BA8DD4}" srcOrd="1" destOrd="0" presId="urn:microsoft.com/office/officeart/2008/layout/LinedList"/>
    <dgm:cxn modelId="{D6CA3D57-08EB-4D76-8489-BB0AFFA18751}" type="presParOf" srcId="{0CF8EEDF-E866-417A-94FB-56BAD2BA8DD4}" destId="{70625C27-F9B8-42BB-BF15-7A8AA1146397}" srcOrd="0" destOrd="0" presId="urn:microsoft.com/office/officeart/2008/layout/LinedList"/>
    <dgm:cxn modelId="{E44EF2B2-BDA7-4F26-A747-D448B73FB053}" type="presParOf" srcId="{0CF8EEDF-E866-417A-94FB-56BAD2BA8DD4}" destId="{2B20A0C1-01FF-43F0-9B63-281585B7F758}" srcOrd="1" destOrd="0" presId="urn:microsoft.com/office/officeart/2008/layout/LinedList"/>
    <dgm:cxn modelId="{82551837-F70A-4076-BC97-E260BD387EF4}" type="presParOf" srcId="{543FC437-B589-45F0-B0C4-5D40B76A4121}" destId="{54E5EBA4-84E9-463B-98CF-A27972D7596B}" srcOrd="2" destOrd="0" presId="urn:microsoft.com/office/officeart/2008/layout/LinedList"/>
    <dgm:cxn modelId="{AAED5E9D-0BFA-417A-B0D7-C679FFA64858}" type="presParOf" srcId="{543FC437-B589-45F0-B0C4-5D40B76A4121}" destId="{E4E95E06-0614-4C0A-B7FF-4B7351A9445B}" srcOrd="3" destOrd="0" presId="urn:microsoft.com/office/officeart/2008/layout/LinedList"/>
    <dgm:cxn modelId="{2B9CE8E4-746D-41CE-ADFB-EAA903BC474A}" type="presParOf" srcId="{E4E95E06-0614-4C0A-B7FF-4B7351A9445B}" destId="{904980D2-4AA9-42E9-AD58-71E61204D1BA}" srcOrd="0" destOrd="0" presId="urn:microsoft.com/office/officeart/2008/layout/LinedList"/>
    <dgm:cxn modelId="{62B1C908-D987-4B10-A801-7CBEC7F8AFA4}" type="presParOf" srcId="{E4E95E06-0614-4C0A-B7FF-4B7351A9445B}" destId="{361007F7-1921-4AA2-BD00-F7BBEF58BAB4}" srcOrd="1" destOrd="0" presId="urn:microsoft.com/office/officeart/2008/layout/LinedList"/>
    <dgm:cxn modelId="{5B9F59EB-A312-4C95-8158-C4AF7A321142}" type="presParOf" srcId="{543FC437-B589-45F0-B0C4-5D40B76A4121}" destId="{FEA3D07B-CDAC-4079-9609-6587A101F443}" srcOrd="4" destOrd="0" presId="urn:microsoft.com/office/officeart/2008/layout/LinedList"/>
    <dgm:cxn modelId="{21C969AD-A84D-42B7-897A-09C41519FAD2}" type="presParOf" srcId="{543FC437-B589-45F0-B0C4-5D40B76A4121}" destId="{A45BC0DE-37FE-4690-8482-536C7F10B3DD}" srcOrd="5" destOrd="0" presId="urn:microsoft.com/office/officeart/2008/layout/LinedList"/>
    <dgm:cxn modelId="{B4865AF1-6CF5-4F51-8858-6A815BC28199}" type="presParOf" srcId="{A45BC0DE-37FE-4690-8482-536C7F10B3DD}" destId="{B404EEA7-22E8-4782-8684-1FB1B2C2CE8F}" srcOrd="0" destOrd="0" presId="urn:microsoft.com/office/officeart/2008/layout/LinedList"/>
    <dgm:cxn modelId="{E8B9B0E8-FCC8-49FB-8C22-60FBCC13009D}" type="presParOf" srcId="{A45BC0DE-37FE-4690-8482-536C7F10B3DD}" destId="{9B6F66EB-CD57-4BC7-9682-11183486C4F2}" srcOrd="1" destOrd="0" presId="urn:microsoft.com/office/officeart/2008/layout/LinedList"/>
    <dgm:cxn modelId="{E935836F-0F6C-4388-8465-E21DC28C746A}" type="presParOf" srcId="{543FC437-B589-45F0-B0C4-5D40B76A4121}" destId="{44E242A9-B2EE-40CB-BDBE-AD1AEBB59E33}" srcOrd="6" destOrd="0" presId="urn:microsoft.com/office/officeart/2008/layout/LinedList"/>
    <dgm:cxn modelId="{3FA6017B-965A-409A-8CDA-272FAFFE4F45}" type="presParOf" srcId="{543FC437-B589-45F0-B0C4-5D40B76A4121}" destId="{ABE3D969-CBE4-4A8C-BC79-381E735A17BE}" srcOrd="7" destOrd="0" presId="urn:microsoft.com/office/officeart/2008/layout/LinedList"/>
    <dgm:cxn modelId="{8A42BE4D-D699-4DBA-AF3E-D3782174DFA8}" type="presParOf" srcId="{ABE3D969-CBE4-4A8C-BC79-381E735A17BE}" destId="{54F9C9BB-FFD4-4540-9CB1-C213CD99E6DE}" srcOrd="0" destOrd="0" presId="urn:microsoft.com/office/officeart/2008/layout/LinedList"/>
    <dgm:cxn modelId="{E0304FDE-C511-46BC-9939-8D3D0C820D9B}" type="presParOf" srcId="{ABE3D969-CBE4-4A8C-BC79-381E735A17BE}" destId="{63238DA1-1295-4ABF-B663-828BF82CF533}" srcOrd="1" destOrd="0" presId="urn:microsoft.com/office/officeart/2008/layout/LinedList"/>
    <dgm:cxn modelId="{51168EBE-36B3-40EA-BED1-5C35BDB1BB18}" type="presParOf" srcId="{543FC437-B589-45F0-B0C4-5D40B76A4121}" destId="{38B944CB-142E-4179-B0D9-F161CDB3F0A8}" srcOrd="8" destOrd="0" presId="urn:microsoft.com/office/officeart/2008/layout/LinedList"/>
    <dgm:cxn modelId="{0A9F46ED-7248-4D82-A264-E1B4E785A443}" type="presParOf" srcId="{543FC437-B589-45F0-B0C4-5D40B76A4121}" destId="{8390B8D8-D595-4773-99E2-106CAC0D91C4}" srcOrd="9" destOrd="0" presId="urn:microsoft.com/office/officeart/2008/layout/LinedList"/>
    <dgm:cxn modelId="{28F9961C-FBFB-4B4A-9A41-7AF8A4DA22D5}" type="presParOf" srcId="{8390B8D8-D595-4773-99E2-106CAC0D91C4}" destId="{BD7E39FA-ABDB-4E75-B6A4-F2BEDAD228E8}" srcOrd="0" destOrd="0" presId="urn:microsoft.com/office/officeart/2008/layout/LinedList"/>
    <dgm:cxn modelId="{14A7CAF8-BDD4-4FB2-AE00-0AD3BF45E94D}" type="presParOf" srcId="{8390B8D8-D595-4773-99E2-106CAC0D91C4}" destId="{2D4BEAD9-155C-44BE-A7A1-4E43C1C8EBF8}" srcOrd="1" destOrd="0" presId="urn:microsoft.com/office/officeart/2008/layout/LinedList"/>
    <dgm:cxn modelId="{3B86F6B2-8071-48A8-A2F6-32902AA48A24}" type="presParOf" srcId="{543FC437-B589-45F0-B0C4-5D40B76A4121}" destId="{1432534D-3F62-41BC-B954-6CFC16727555}" srcOrd="10" destOrd="0" presId="urn:microsoft.com/office/officeart/2008/layout/LinedList"/>
    <dgm:cxn modelId="{479E13F2-106E-4FED-8E80-6C804927A1C1}" type="presParOf" srcId="{543FC437-B589-45F0-B0C4-5D40B76A4121}" destId="{3A319E19-F2F3-4F54-A171-218CF27A99D9}" srcOrd="11" destOrd="0" presId="urn:microsoft.com/office/officeart/2008/layout/LinedList"/>
    <dgm:cxn modelId="{E95BC4AD-4B58-4299-8769-CB27DDEA0157}" type="presParOf" srcId="{3A319E19-F2F3-4F54-A171-218CF27A99D9}" destId="{541FBACD-C1C3-4468-8C7E-2191B69AB2F6}" srcOrd="0" destOrd="0" presId="urn:microsoft.com/office/officeart/2008/layout/LinedList"/>
    <dgm:cxn modelId="{DC98B9E7-B6E8-4362-BCAC-8A1121D873C8}" type="presParOf" srcId="{3A319E19-F2F3-4F54-A171-218CF27A99D9}" destId="{19C42A3B-80DC-4EEB-B3FE-C57385F6C74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44E57A-00F5-4DFD-B165-3FE73087BDD5}"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0135A4C-907B-4103-8F45-D2D2BA922CBC}">
      <dgm:prSet/>
      <dgm:spPr/>
      <dgm:t>
        <a:bodyPr/>
        <a:lstStyle/>
        <a:p>
          <a:r>
            <a:rPr lang="en-US" b="0" i="0" baseline="0"/>
            <a:t>Three main methods used: Survey, field study, historical info</a:t>
          </a:r>
          <a:endParaRPr lang="en-US"/>
        </a:p>
      </dgm:t>
    </dgm:pt>
    <dgm:pt modelId="{9265FD6A-AA8B-4B66-AD07-E98D4F35054E}" type="parTrans" cxnId="{97987F30-E536-42B9-ACBD-E85DA5A475AD}">
      <dgm:prSet/>
      <dgm:spPr/>
      <dgm:t>
        <a:bodyPr/>
        <a:lstStyle/>
        <a:p>
          <a:endParaRPr lang="en-US"/>
        </a:p>
      </dgm:t>
    </dgm:pt>
    <dgm:pt modelId="{729795FE-68CE-493D-B2BD-26886F7DBE75}" type="sibTrans" cxnId="{97987F30-E536-42B9-ACBD-E85DA5A475AD}">
      <dgm:prSet/>
      <dgm:spPr/>
      <dgm:t>
        <a:bodyPr/>
        <a:lstStyle/>
        <a:p>
          <a:endParaRPr lang="en-US"/>
        </a:p>
      </dgm:t>
    </dgm:pt>
    <dgm:pt modelId="{66C03193-9AB2-4289-94DD-599A62339833}">
      <dgm:prSet custT="1"/>
      <dgm:spPr/>
      <dgm:t>
        <a:bodyPr/>
        <a:lstStyle/>
        <a:p>
          <a:r>
            <a:rPr lang="en-US" sz="2400" dirty="0">
              <a:solidFill>
                <a:srgbClr val="0070C0"/>
              </a:solidFill>
            </a:rPr>
            <a:t>Direct observations </a:t>
          </a:r>
          <a:r>
            <a:rPr lang="en-US" sz="2400" dirty="0"/>
            <a:t>(e.g., human actions or a physical environment) </a:t>
          </a:r>
        </a:p>
      </dgm:t>
    </dgm:pt>
    <dgm:pt modelId="{415B6A15-B79F-4087-9F8D-15D157A1C2D8}" type="parTrans" cxnId="{C321CCE1-505E-4D7D-A7F6-55DE63BC6594}">
      <dgm:prSet/>
      <dgm:spPr/>
      <dgm:t>
        <a:bodyPr/>
        <a:lstStyle/>
        <a:p>
          <a:endParaRPr lang="en-US"/>
        </a:p>
      </dgm:t>
    </dgm:pt>
    <dgm:pt modelId="{1865E1B3-71A1-4FD9-8243-FDE3885697AD}" type="sibTrans" cxnId="{C321CCE1-505E-4D7D-A7F6-55DE63BC6594}">
      <dgm:prSet/>
      <dgm:spPr/>
      <dgm:t>
        <a:bodyPr/>
        <a:lstStyle/>
        <a:p>
          <a:endParaRPr lang="en-US"/>
        </a:p>
      </dgm:t>
    </dgm:pt>
    <dgm:pt modelId="{92B8FA17-3B16-4CAB-8EA6-C25352713C5A}">
      <dgm:prSet custT="1"/>
      <dgm:spPr/>
      <dgm:t>
        <a:bodyPr/>
        <a:lstStyle/>
        <a:p>
          <a:r>
            <a:rPr lang="en-US" sz="2400" dirty="0">
              <a:solidFill>
                <a:srgbClr val="0070C0"/>
              </a:solidFill>
            </a:rPr>
            <a:t>Interviews </a:t>
          </a:r>
          <a:r>
            <a:rPr lang="en-US" sz="2400" dirty="0"/>
            <a:t>(e.g., open-ended conversations with key participants) </a:t>
          </a:r>
        </a:p>
      </dgm:t>
    </dgm:pt>
    <dgm:pt modelId="{4501098C-D467-4D40-B903-0B3865CA7C83}" type="parTrans" cxnId="{7428F76B-D922-4F68-8E5A-AF8CDB69163D}">
      <dgm:prSet/>
      <dgm:spPr/>
      <dgm:t>
        <a:bodyPr/>
        <a:lstStyle/>
        <a:p>
          <a:endParaRPr lang="en-US"/>
        </a:p>
      </dgm:t>
    </dgm:pt>
    <dgm:pt modelId="{4666E629-6CAE-433E-9562-2FCC1915325E}" type="sibTrans" cxnId="{7428F76B-D922-4F68-8E5A-AF8CDB69163D}">
      <dgm:prSet/>
      <dgm:spPr/>
      <dgm:t>
        <a:bodyPr/>
        <a:lstStyle/>
        <a:p>
          <a:endParaRPr lang="en-US"/>
        </a:p>
      </dgm:t>
    </dgm:pt>
    <dgm:pt modelId="{B9352C63-944D-4C51-AD4E-513770B7A476}">
      <dgm:prSet custT="1"/>
      <dgm:spPr/>
      <dgm:t>
        <a:bodyPr/>
        <a:lstStyle/>
        <a:p>
          <a:r>
            <a:rPr lang="en-US" sz="2400" dirty="0">
              <a:solidFill>
                <a:srgbClr val="0070C0"/>
              </a:solidFill>
            </a:rPr>
            <a:t>Archival records </a:t>
          </a:r>
          <a:r>
            <a:rPr lang="en-US" sz="2400" dirty="0"/>
            <a:t>(e.g., student records) </a:t>
          </a:r>
        </a:p>
      </dgm:t>
    </dgm:pt>
    <dgm:pt modelId="{B3901559-84D6-40B8-9982-DE2CCE3567FE}" type="parTrans" cxnId="{B8110342-3AB7-48F6-9AA1-ABA82DAA7DB8}">
      <dgm:prSet/>
      <dgm:spPr/>
      <dgm:t>
        <a:bodyPr/>
        <a:lstStyle/>
        <a:p>
          <a:endParaRPr lang="en-US"/>
        </a:p>
      </dgm:t>
    </dgm:pt>
    <dgm:pt modelId="{E3FED2F1-AC5F-46D2-93D2-22F700B27854}" type="sibTrans" cxnId="{B8110342-3AB7-48F6-9AA1-ABA82DAA7DB8}">
      <dgm:prSet/>
      <dgm:spPr/>
      <dgm:t>
        <a:bodyPr/>
        <a:lstStyle/>
        <a:p>
          <a:endParaRPr lang="en-US"/>
        </a:p>
      </dgm:t>
    </dgm:pt>
    <dgm:pt modelId="{FADE44F5-7168-4F23-924F-858226B97EB4}">
      <dgm:prSet custT="1"/>
      <dgm:spPr/>
      <dgm:t>
        <a:bodyPr/>
        <a:lstStyle/>
        <a:p>
          <a:r>
            <a:rPr lang="en-US" sz="2400" dirty="0">
              <a:solidFill>
                <a:srgbClr val="0070C0"/>
              </a:solidFill>
            </a:rPr>
            <a:t>Documents </a:t>
          </a:r>
          <a:r>
            <a:rPr lang="en-US" sz="2400" dirty="0"/>
            <a:t>(e.g., newspaper articles, letters and e-mails, reports) </a:t>
          </a:r>
        </a:p>
      </dgm:t>
    </dgm:pt>
    <dgm:pt modelId="{F51A0E1D-154C-4F72-A0BB-280511D89325}" type="parTrans" cxnId="{8C3A727E-06A7-47AE-9DC5-FACC35468061}">
      <dgm:prSet/>
      <dgm:spPr/>
      <dgm:t>
        <a:bodyPr/>
        <a:lstStyle/>
        <a:p>
          <a:endParaRPr lang="en-US"/>
        </a:p>
      </dgm:t>
    </dgm:pt>
    <dgm:pt modelId="{DF4AF8B2-A91B-48EA-83AD-5CF8906F2EDF}" type="sibTrans" cxnId="{8C3A727E-06A7-47AE-9DC5-FACC35468061}">
      <dgm:prSet/>
      <dgm:spPr/>
      <dgm:t>
        <a:bodyPr/>
        <a:lstStyle/>
        <a:p>
          <a:endParaRPr lang="en-US"/>
        </a:p>
      </dgm:t>
    </dgm:pt>
    <dgm:pt modelId="{BD93FDE8-EE4F-4797-AE00-A84999723017}">
      <dgm:prSet custT="1"/>
      <dgm:spPr/>
      <dgm:t>
        <a:bodyPr/>
        <a:lstStyle/>
        <a:p>
          <a:r>
            <a:rPr lang="en-US" sz="2400" dirty="0">
              <a:solidFill>
                <a:srgbClr val="0070C0"/>
              </a:solidFill>
            </a:rPr>
            <a:t>Participant-observation</a:t>
          </a:r>
          <a:r>
            <a:rPr lang="en-US" sz="2400" dirty="0"/>
            <a:t> (e.g., being identified as a researcher but also filling a real-life role in the scene being studied) </a:t>
          </a:r>
        </a:p>
      </dgm:t>
    </dgm:pt>
    <dgm:pt modelId="{0C04444E-A8D2-44CA-8DA5-116C2167826A}" type="parTrans" cxnId="{D7E89EE5-1C10-49B8-99A8-F7C634845AB5}">
      <dgm:prSet/>
      <dgm:spPr/>
      <dgm:t>
        <a:bodyPr/>
        <a:lstStyle/>
        <a:p>
          <a:endParaRPr lang="en-US"/>
        </a:p>
      </dgm:t>
    </dgm:pt>
    <dgm:pt modelId="{78387873-634C-4299-9713-8E8000C87240}" type="sibTrans" cxnId="{D7E89EE5-1C10-49B8-99A8-F7C634845AB5}">
      <dgm:prSet/>
      <dgm:spPr/>
      <dgm:t>
        <a:bodyPr/>
        <a:lstStyle/>
        <a:p>
          <a:endParaRPr lang="en-US"/>
        </a:p>
      </dgm:t>
    </dgm:pt>
    <dgm:pt modelId="{CDBE0AAE-481D-454B-B123-94FB13931E1E}">
      <dgm:prSet custT="1"/>
      <dgm:spPr/>
      <dgm:t>
        <a:bodyPr/>
        <a:lstStyle/>
        <a:p>
          <a:r>
            <a:rPr lang="en-US" sz="2400" dirty="0">
              <a:solidFill>
                <a:srgbClr val="0070C0"/>
              </a:solidFill>
            </a:rPr>
            <a:t>Physical artifacts </a:t>
          </a:r>
          <a:r>
            <a:rPr lang="en-US" sz="2400" dirty="0"/>
            <a:t>(e.g., computer downloads of employees’ work)</a:t>
          </a:r>
          <a:endParaRPr lang="en-US" sz="2300" dirty="0"/>
        </a:p>
      </dgm:t>
    </dgm:pt>
    <dgm:pt modelId="{164C29D1-98FA-48E4-9EA0-6ED626C635EE}" type="parTrans" cxnId="{43DB38E3-EF92-4D68-BD1C-56E6BDBFD9FB}">
      <dgm:prSet/>
      <dgm:spPr/>
      <dgm:t>
        <a:bodyPr/>
        <a:lstStyle/>
        <a:p>
          <a:endParaRPr lang="en-US"/>
        </a:p>
      </dgm:t>
    </dgm:pt>
    <dgm:pt modelId="{407EBBA1-6B6C-4F8A-8481-85EC86D8A153}" type="sibTrans" cxnId="{43DB38E3-EF92-4D68-BD1C-56E6BDBFD9FB}">
      <dgm:prSet/>
      <dgm:spPr/>
      <dgm:t>
        <a:bodyPr/>
        <a:lstStyle/>
        <a:p>
          <a:endParaRPr lang="en-US"/>
        </a:p>
      </dgm:t>
    </dgm:pt>
    <dgm:pt modelId="{D862F5D9-8CAE-4C02-AFC6-5AEEDB299E5A}" type="pres">
      <dgm:prSet presAssocID="{FD44E57A-00F5-4DFD-B165-3FE73087BDD5}" presName="linear" presStyleCnt="0">
        <dgm:presLayoutVars>
          <dgm:animLvl val="lvl"/>
          <dgm:resizeHandles val="exact"/>
        </dgm:presLayoutVars>
      </dgm:prSet>
      <dgm:spPr/>
    </dgm:pt>
    <dgm:pt modelId="{E6CAE3F3-AD53-4725-9878-657EFAE76FEB}" type="pres">
      <dgm:prSet presAssocID="{30135A4C-907B-4103-8F45-D2D2BA922CBC}" presName="parentText" presStyleLbl="node1" presStyleIdx="0" presStyleCnt="1">
        <dgm:presLayoutVars>
          <dgm:chMax val="0"/>
          <dgm:bulletEnabled val="1"/>
        </dgm:presLayoutVars>
      </dgm:prSet>
      <dgm:spPr/>
    </dgm:pt>
    <dgm:pt modelId="{2CC9C9CF-6182-47EA-BE60-99316ACFBE9C}" type="pres">
      <dgm:prSet presAssocID="{30135A4C-907B-4103-8F45-D2D2BA922CBC}" presName="childText" presStyleLbl="revTx" presStyleIdx="0" presStyleCnt="1">
        <dgm:presLayoutVars>
          <dgm:bulletEnabled val="1"/>
        </dgm:presLayoutVars>
      </dgm:prSet>
      <dgm:spPr/>
    </dgm:pt>
  </dgm:ptLst>
  <dgm:cxnLst>
    <dgm:cxn modelId="{AFD0140D-6F6B-45DF-895C-9AB1AD136ACB}" type="presOf" srcId="{FD44E57A-00F5-4DFD-B165-3FE73087BDD5}" destId="{D862F5D9-8CAE-4C02-AFC6-5AEEDB299E5A}" srcOrd="0" destOrd="0" presId="urn:microsoft.com/office/officeart/2005/8/layout/vList2"/>
    <dgm:cxn modelId="{97987F30-E536-42B9-ACBD-E85DA5A475AD}" srcId="{FD44E57A-00F5-4DFD-B165-3FE73087BDD5}" destId="{30135A4C-907B-4103-8F45-D2D2BA922CBC}" srcOrd="0" destOrd="0" parTransId="{9265FD6A-AA8B-4B66-AD07-E98D4F35054E}" sibTransId="{729795FE-68CE-493D-B2BD-26886F7DBE75}"/>
    <dgm:cxn modelId="{B8110342-3AB7-48F6-9AA1-ABA82DAA7DB8}" srcId="{30135A4C-907B-4103-8F45-D2D2BA922CBC}" destId="{B9352C63-944D-4C51-AD4E-513770B7A476}" srcOrd="2" destOrd="0" parTransId="{B3901559-84D6-40B8-9982-DE2CCE3567FE}" sibTransId="{E3FED2F1-AC5F-46D2-93D2-22F700B27854}"/>
    <dgm:cxn modelId="{0FF94B4A-BAA2-418E-9C28-B6BFD38F3D0C}" type="presOf" srcId="{BD93FDE8-EE4F-4797-AE00-A84999723017}" destId="{2CC9C9CF-6182-47EA-BE60-99316ACFBE9C}" srcOrd="0" destOrd="4" presId="urn:microsoft.com/office/officeart/2005/8/layout/vList2"/>
    <dgm:cxn modelId="{7428F76B-D922-4F68-8E5A-AF8CDB69163D}" srcId="{30135A4C-907B-4103-8F45-D2D2BA922CBC}" destId="{92B8FA17-3B16-4CAB-8EA6-C25352713C5A}" srcOrd="1" destOrd="0" parTransId="{4501098C-D467-4D40-B903-0B3865CA7C83}" sibTransId="{4666E629-6CAE-433E-9562-2FCC1915325E}"/>
    <dgm:cxn modelId="{D8314170-0DE6-4946-AFDF-051E584B1DC8}" type="presOf" srcId="{30135A4C-907B-4103-8F45-D2D2BA922CBC}" destId="{E6CAE3F3-AD53-4725-9878-657EFAE76FEB}" srcOrd="0" destOrd="0" presId="urn:microsoft.com/office/officeart/2005/8/layout/vList2"/>
    <dgm:cxn modelId="{8C3A727E-06A7-47AE-9DC5-FACC35468061}" srcId="{30135A4C-907B-4103-8F45-D2D2BA922CBC}" destId="{FADE44F5-7168-4F23-924F-858226B97EB4}" srcOrd="3" destOrd="0" parTransId="{F51A0E1D-154C-4F72-A0BB-280511D89325}" sibTransId="{DF4AF8B2-A91B-48EA-83AD-5CF8906F2EDF}"/>
    <dgm:cxn modelId="{6E0438A0-7C97-4A96-8301-733C032D8F7F}" type="presOf" srcId="{92B8FA17-3B16-4CAB-8EA6-C25352713C5A}" destId="{2CC9C9CF-6182-47EA-BE60-99316ACFBE9C}" srcOrd="0" destOrd="1" presId="urn:microsoft.com/office/officeart/2005/8/layout/vList2"/>
    <dgm:cxn modelId="{E548DEB6-29A3-406A-9F79-98555E832B2C}" type="presOf" srcId="{CDBE0AAE-481D-454B-B123-94FB13931E1E}" destId="{2CC9C9CF-6182-47EA-BE60-99316ACFBE9C}" srcOrd="0" destOrd="5" presId="urn:microsoft.com/office/officeart/2005/8/layout/vList2"/>
    <dgm:cxn modelId="{EEC76AB9-928D-48C2-AFBF-52ACC62CDA94}" type="presOf" srcId="{FADE44F5-7168-4F23-924F-858226B97EB4}" destId="{2CC9C9CF-6182-47EA-BE60-99316ACFBE9C}" srcOrd="0" destOrd="3" presId="urn:microsoft.com/office/officeart/2005/8/layout/vList2"/>
    <dgm:cxn modelId="{8BE098C2-D832-46E5-A40C-29557B08ED27}" type="presOf" srcId="{66C03193-9AB2-4289-94DD-599A62339833}" destId="{2CC9C9CF-6182-47EA-BE60-99316ACFBE9C}" srcOrd="0" destOrd="0" presId="urn:microsoft.com/office/officeart/2005/8/layout/vList2"/>
    <dgm:cxn modelId="{AA2C59DE-ECF6-4F5F-83A3-427596C810AC}" type="presOf" srcId="{B9352C63-944D-4C51-AD4E-513770B7A476}" destId="{2CC9C9CF-6182-47EA-BE60-99316ACFBE9C}" srcOrd="0" destOrd="2" presId="urn:microsoft.com/office/officeart/2005/8/layout/vList2"/>
    <dgm:cxn modelId="{C321CCE1-505E-4D7D-A7F6-55DE63BC6594}" srcId="{30135A4C-907B-4103-8F45-D2D2BA922CBC}" destId="{66C03193-9AB2-4289-94DD-599A62339833}" srcOrd="0" destOrd="0" parTransId="{415B6A15-B79F-4087-9F8D-15D157A1C2D8}" sibTransId="{1865E1B3-71A1-4FD9-8243-FDE3885697AD}"/>
    <dgm:cxn modelId="{43DB38E3-EF92-4D68-BD1C-56E6BDBFD9FB}" srcId="{30135A4C-907B-4103-8F45-D2D2BA922CBC}" destId="{CDBE0AAE-481D-454B-B123-94FB13931E1E}" srcOrd="5" destOrd="0" parTransId="{164C29D1-98FA-48E4-9EA0-6ED626C635EE}" sibTransId="{407EBBA1-6B6C-4F8A-8481-85EC86D8A153}"/>
    <dgm:cxn modelId="{D7E89EE5-1C10-49B8-99A8-F7C634845AB5}" srcId="{30135A4C-907B-4103-8F45-D2D2BA922CBC}" destId="{BD93FDE8-EE4F-4797-AE00-A84999723017}" srcOrd="4" destOrd="0" parTransId="{0C04444E-A8D2-44CA-8DA5-116C2167826A}" sibTransId="{78387873-634C-4299-9713-8E8000C87240}"/>
    <dgm:cxn modelId="{D0EC59D7-B73A-4853-887E-0DD2CC943139}" type="presParOf" srcId="{D862F5D9-8CAE-4C02-AFC6-5AEEDB299E5A}" destId="{E6CAE3F3-AD53-4725-9878-657EFAE76FEB}" srcOrd="0" destOrd="0" presId="urn:microsoft.com/office/officeart/2005/8/layout/vList2"/>
    <dgm:cxn modelId="{5C34BA70-B2A4-4467-8C1E-EF0542EA7E49}" type="presParOf" srcId="{D862F5D9-8CAE-4C02-AFC6-5AEEDB299E5A}" destId="{2CC9C9CF-6182-47EA-BE60-99316ACFBE9C}"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5B4BA7-2523-4E87-96AE-B1F4E1628D06}"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3280BF1-C7B2-4634-99D5-2A58A8242584}">
      <dgm:prSet/>
      <dgm:spPr/>
      <dgm:t>
        <a:bodyPr/>
        <a:lstStyle/>
        <a:p>
          <a:r>
            <a:rPr lang="en-CA"/>
            <a:t>Disciplined inquiry into practices undertaken by those involved in them</a:t>
          </a:r>
          <a:endParaRPr lang="en-US"/>
        </a:p>
      </dgm:t>
    </dgm:pt>
    <dgm:pt modelId="{10886820-767A-413A-B578-32F20CD5C366}" type="parTrans" cxnId="{F46127D2-EC37-4343-A04F-9120D6041CFE}">
      <dgm:prSet/>
      <dgm:spPr/>
      <dgm:t>
        <a:bodyPr/>
        <a:lstStyle/>
        <a:p>
          <a:endParaRPr lang="en-US"/>
        </a:p>
      </dgm:t>
    </dgm:pt>
    <dgm:pt modelId="{F8404AD8-677A-4341-8FBD-255CDAD2E932}" type="sibTrans" cxnId="{F46127D2-EC37-4343-A04F-9120D6041CFE}">
      <dgm:prSet/>
      <dgm:spPr/>
      <dgm:t>
        <a:bodyPr/>
        <a:lstStyle/>
        <a:p>
          <a:endParaRPr lang="en-US"/>
        </a:p>
      </dgm:t>
    </dgm:pt>
    <dgm:pt modelId="{A9413FD1-CDA8-4BE2-8834-14EA52E1AC90}">
      <dgm:prSet/>
      <dgm:spPr/>
      <dgm:t>
        <a:bodyPr/>
        <a:lstStyle/>
        <a:p>
          <a:r>
            <a:rPr lang="en-CA"/>
            <a:t>Done to inform and change the practice studied. To address problems</a:t>
          </a:r>
          <a:endParaRPr lang="en-US"/>
        </a:p>
      </dgm:t>
    </dgm:pt>
    <dgm:pt modelId="{FC55BA97-DF17-4522-A3DA-C5A894BE91C9}" type="parTrans" cxnId="{33FD1629-C354-431B-9D3F-1219A4B0F4CA}">
      <dgm:prSet/>
      <dgm:spPr/>
      <dgm:t>
        <a:bodyPr/>
        <a:lstStyle/>
        <a:p>
          <a:endParaRPr lang="en-US"/>
        </a:p>
      </dgm:t>
    </dgm:pt>
    <dgm:pt modelId="{DE659BFD-654B-4572-8F52-889D27D4FF0A}" type="sibTrans" cxnId="{33FD1629-C354-431B-9D3F-1219A4B0F4CA}">
      <dgm:prSet/>
      <dgm:spPr/>
      <dgm:t>
        <a:bodyPr/>
        <a:lstStyle/>
        <a:p>
          <a:endParaRPr lang="en-US"/>
        </a:p>
      </dgm:t>
    </dgm:pt>
    <dgm:pt modelId="{0417AE9E-92BE-4CB0-9707-C3F4425EFA8D}">
      <dgm:prSet/>
      <dgm:spPr/>
      <dgm:t>
        <a:bodyPr/>
        <a:lstStyle/>
        <a:p>
          <a:r>
            <a:rPr lang="en-CA"/>
            <a:t>Often undertaken as a collaborative activity among colleagues</a:t>
          </a:r>
          <a:endParaRPr lang="en-US"/>
        </a:p>
      </dgm:t>
    </dgm:pt>
    <dgm:pt modelId="{675843F9-676D-4B67-A2F7-89E7CB09EBD8}" type="parTrans" cxnId="{014E7413-27C7-4457-BBF8-AE3E58739E9F}">
      <dgm:prSet/>
      <dgm:spPr/>
      <dgm:t>
        <a:bodyPr/>
        <a:lstStyle/>
        <a:p>
          <a:endParaRPr lang="en-US"/>
        </a:p>
      </dgm:t>
    </dgm:pt>
    <dgm:pt modelId="{CA43AE5D-6125-4DA8-8C20-588A964F05A8}" type="sibTrans" cxnId="{014E7413-27C7-4457-BBF8-AE3E58739E9F}">
      <dgm:prSet/>
      <dgm:spPr/>
      <dgm:t>
        <a:bodyPr/>
        <a:lstStyle/>
        <a:p>
          <a:endParaRPr lang="en-US"/>
        </a:p>
      </dgm:t>
    </dgm:pt>
    <dgm:pt modelId="{95767249-A36A-4F0E-815B-E4931DB53F8C}">
      <dgm:prSet/>
      <dgm:spPr/>
      <dgm:t>
        <a:bodyPr/>
        <a:lstStyle/>
        <a:p>
          <a:r>
            <a:rPr lang="en-CA"/>
            <a:t>Often undertaken </a:t>
          </a:r>
          <a:r>
            <a:rPr lang="en-CA" i="1"/>
            <a:t>in situ</a:t>
          </a:r>
          <a:endParaRPr lang="en-US"/>
        </a:p>
      </dgm:t>
    </dgm:pt>
    <dgm:pt modelId="{805CA2CB-BA83-401C-9939-B9D7A8840386}" type="parTrans" cxnId="{AD351311-2C10-4A81-B781-8C697120C4FA}">
      <dgm:prSet/>
      <dgm:spPr/>
      <dgm:t>
        <a:bodyPr/>
        <a:lstStyle/>
        <a:p>
          <a:endParaRPr lang="en-US"/>
        </a:p>
      </dgm:t>
    </dgm:pt>
    <dgm:pt modelId="{AEC961AB-2A2E-4DBD-A337-512FC26F661E}" type="sibTrans" cxnId="{AD351311-2C10-4A81-B781-8C697120C4FA}">
      <dgm:prSet/>
      <dgm:spPr/>
      <dgm:t>
        <a:bodyPr/>
        <a:lstStyle/>
        <a:p>
          <a:endParaRPr lang="en-US"/>
        </a:p>
      </dgm:t>
    </dgm:pt>
    <dgm:pt modelId="{797C8955-3593-4A7D-82FA-BE8671A0D5FF}">
      <dgm:prSet/>
      <dgm:spPr/>
      <dgm:t>
        <a:bodyPr/>
        <a:lstStyle/>
        <a:p>
          <a:r>
            <a:rPr lang="en-CA"/>
            <a:t>Could focus on a single issue in a classroom, a program, etc.</a:t>
          </a:r>
          <a:endParaRPr lang="en-US"/>
        </a:p>
      </dgm:t>
    </dgm:pt>
    <dgm:pt modelId="{8F9AA370-2949-4D8E-9541-06E8109C8DDA}" type="parTrans" cxnId="{4679F9F8-C3D3-4705-B189-560E30AA1B61}">
      <dgm:prSet/>
      <dgm:spPr/>
      <dgm:t>
        <a:bodyPr/>
        <a:lstStyle/>
        <a:p>
          <a:endParaRPr lang="en-US"/>
        </a:p>
      </dgm:t>
    </dgm:pt>
    <dgm:pt modelId="{17DBD280-795E-4BA6-B40F-1754F7234E23}" type="sibTrans" cxnId="{4679F9F8-C3D3-4705-B189-560E30AA1B61}">
      <dgm:prSet/>
      <dgm:spPr/>
      <dgm:t>
        <a:bodyPr/>
        <a:lstStyle/>
        <a:p>
          <a:endParaRPr lang="en-US"/>
        </a:p>
      </dgm:t>
    </dgm:pt>
    <dgm:pt modelId="{A21556DB-E743-4CA8-989B-90F8539F83B7}" type="pres">
      <dgm:prSet presAssocID="{B45B4BA7-2523-4E87-96AE-B1F4E1628D06}" presName="vert0" presStyleCnt="0">
        <dgm:presLayoutVars>
          <dgm:dir/>
          <dgm:animOne val="branch"/>
          <dgm:animLvl val="lvl"/>
        </dgm:presLayoutVars>
      </dgm:prSet>
      <dgm:spPr/>
    </dgm:pt>
    <dgm:pt modelId="{C4F96881-324F-4DBB-8400-7CAB28BDC6BF}" type="pres">
      <dgm:prSet presAssocID="{F3280BF1-C7B2-4634-99D5-2A58A8242584}" presName="thickLine" presStyleLbl="alignNode1" presStyleIdx="0" presStyleCnt="5"/>
      <dgm:spPr/>
    </dgm:pt>
    <dgm:pt modelId="{BC3BEA9A-D90F-4D4B-9668-CCE3BEA6EB56}" type="pres">
      <dgm:prSet presAssocID="{F3280BF1-C7B2-4634-99D5-2A58A8242584}" presName="horz1" presStyleCnt="0"/>
      <dgm:spPr/>
    </dgm:pt>
    <dgm:pt modelId="{934CE38C-5B64-49D8-9141-5401958A9B96}" type="pres">
      <dgm:prSet presAssocID="{F3280BF1-C7B2-4634-99D5-2A58A8242584}" presName="tx1" presStyleLbl="revTx" presStyleIdx="0" presStyleCnt="5"/>
      <dgm:spPr/>
    </dgm:pt>
    <dgm:pt modelId="{85DBA1A9-68CD-4839-ABA6-B88132D74265}" type="pres">
      <dgm:prSet presAssocID="{F3280BF1-C7B2-4634-99D5-2A58A8242584}" presName="vert1" presStyleCnt="0"/>
      <dgm:spPr/>
    </dgm:pt>
    <dgm:pt modelId="{8041017E-FCC3-45AC-AB38-4F35177107A1}" type="pres">
      <dgm:prSet presAssocID="{A9413FD1-CDA8-4BE2-8834-14EA52E1AC90}" presName="thickLine" presStyleLbl="alignNode1" presStyleIdx="1" presStyleCnt="5"/>
      <dgm:spPr/>
    </dgm:pt>
    <dgm:pt modelId="{B2ADB977-4146-4B53-9B1C-0FB53120679E}" type="pres">
      <dgm:prSet presAssocID="{A9413FD1-CDA8-4BE2-8834-14EA52E1AC90}" presName="horz1" presStyleCnt="0"/>
      <dgm:spPr/>
    </dgm:pt>
    <dgm:pt modelId="{117F1DBD-4440-4AE0-A5C3-E3738959F98F}" type="pres">
      <dgm:prSet presAssocID="{A9413FD1-CDA8-4BE2-8834-14EA52E1AC90}" presName="tx1" presStyleLbl="revTx" presStyleIdx="1" presStyleCnt="5"/>
      <dgm:spPr/>
    </dgm:pt>
    <dgm:pt modelId="{D577EC28-53D6-40EE-AE13-972162C39E77}" type="pres">
      <dgm:prSet presAssocID="{A9413FD1-CDA8-4BE2-8834-14EA52E1AC90}" presName="vert1" presStyleCnt="0"/>
      <dgm:spPr/>
    </dgm:pt>
    <dgm:pt modelId="{CEEED7C9-0C5F-4E91-98F4-D6026646A2FC}" type="pres">
      <dgm:prSet presAssocID="{0417AE9E-92BE-4CB0-9707-C3F4425EFA8D}" presName="thickLine" presStyleLbl="alignNode1" presStyleIdx="2" presStyleCnt="5"/>
      <dgm:spPr/>
    </dgm:pt>
    <dgm:pt modelId="{BED7C803-33D8-4F42-A7AF-4A195E174267}" type="pres">
      <dgm:prSet presAssocID="{0417AE9E-92BE-4CB0-9707-C3F4425EFA8D}" presName="horz1" presStyleCnt="0"/>
      <dgm:spPr/>
    </dgm:pt>
    <dgm:pt modelId="{63A2BDDF-0BAA-48D9-AE57-D45031B0DBEF}" type="pres">
      <dgm:prSet presAssocID="{0417AE9E-92BE-4CB0-9707-C3F4425EFA8D}" presName="tx1" presStyleLbl="revTx" presStyleIdx="2" presStyleCnt="5"/>
      <dgm:spPr/>
    </dgm:pt>
    <dgm:pt modelId="{BAAFED32-5DF8-4AB7-AA2C-B80BE86F7BAC}" type="pres">
      <dgm:prSet presAssocID="{0417AE9E-92BE-4CB0-9707-C3F4425EFA8D}" presName="vert1" presStyleCnt="0"/>
      <dgm:spPr/>
    </dgm:pt>
    <dgm:pt modelId="{7ACCACC7-E0CB-4263-9BFF-9217CAF92099}" type="pres">
      <dgm:prSet presAssocID="{95767249-A36A-4F0E-815B-E4931DB53F8C}" presName="thickLine" presStyleLbl="alignNode1" presStyleIdx="3" presStyleCnt="5"/>
      <dgm:spPr/>
    </dgm:pt>
    <dgm:pt modelId="{76CABDC2-D9AC-417D-9A9C-DE56F23398DD}" type="pres">
      <dgm:prSet presAssocID="{95767249-A36A-4F0E-815B-E4931DB53F8C}" presName="horz1" presStyleCnt="0"/>
      <dgm:spPr/>
    </dgm:pt>
    <dgm:pt modelId="{38E57DD7-8293-4648-BEAC-A5966C117A38}" type="pres">
      <dgm:prSet presAssocID="{95767249-A36A-4F0E-815B-E4931DB53F8C}" presName="tx1" presStyleLbl="revTx" presStyleIdx="3" presStyleCnt="5"/>
      <dgm:spPr/>
    </dgm:pt>
    <dgm:pt modelId="{7EDAD2C0-44CA-4B4B-93BD-6DF7DA0153AE}" type="pres">
      <dgm:prSet presAssocID="{95767249-A36A-4F0E-815B-E4931DB53F8C}" presName="vert1" presStyleCnt="0"/>
      <dgm:spPr/>
    </dgm:pt>
    <dgm:pt modelId="{C69C0343-7CF9-408C-9861-46C51C77DF26}" type="pres">
      <dgm:prSet presAssocID="{797C8955-3593-4A7D-82FA-BE8671A0D5FF}" presName="thickLine" presStyleLbl="alignNode1" presStyleIdx="4" presStyleCnt="5"/>
      <dgm:spPr/>
    </dgm:pt>
    <dgm:pt modelId="{A83799C6-0427-47E9-9001-F8C194344169}" type="pres">
      <dgm:prSet presAssocID="{797C8955-3593-4A7D-82FA-BE8671A0D5FF}" presName="horz1" presStyleCnt="0"/>
      <dgm:spPr/>
    </dgm:pt>
    <dgm:pt modelId="{F107E374-C80B-47F2-A331-38F5B6ADC271}" type="pres">
      <dgm:prSet presAssocID="{797C8955-3593-4A7D-82FA-BE8671A0D5FF}" presName="tx1" presStyleLbl="revTx" presStyleIdx="4" presStyleCnt="5"/>
      <dgm:spPr/>
    </dgm:pt>
    <dgm:pt modelId="{5A19C0F6-FAEF-4F0E-96D8-2BC08233752F}" type="pres">
      <dgm:prSet presAssocID="{797C8955-3593-4A7D-82FA-BE8671A0D5FF}" presName="vert1" presStyleCnt="0"/>
      <dgm:spPr/>
    </dgm:pt>
  </dgm:ptLst>
  <dgm:cxnLst>
    <dgm:cxn modelId="{AD351311-2C10-4A81-B781-8C697120C4FA}" srcId="{B45B4BA7-2523-4E87-96AE-B1F4E1628D06}" destId="{95767249-A36A-4F0E-815B-E4931DB53F8C}" srcOrd="3" destOrd="0" parTransId="{805CA2CB-BA83-401C-9939-B9D7A8840386}" sibTransId="{AEC961AB-2A2E-4DBD-A337-512FC26F661E}"/>
    <dgm:cxn modelId="{014E7413-27C7-4457-BBF8-AE3E58739E9F}" srcId="{B45B4BA7-2523-4E87-96AE-B1F4E1628D06}" destId="{0417AE9E-92BE-4CB0-9707-C3F4425EFA8D}" srcOrd="2" destOrd="0" parTransId="{675843F9-676D-4B67-A2F7-89E7CB09EBD8}" sibTransId="{CA43AE5D-6125-4DA8-8C20-588A964F05A8}"/>
    <dgm:cxn modelId="{3F6BCE24-D6C8-48DF-837E-E4CD37C3A5F8}" type="presOf" srcId="{A9413FD1-CDA8-4BE2-8834-14EA52E1AC90}" destId="{117F1DBD-4440-4AE0-A5C3-E3738959F98F}" srcOrd="0" destOrd="0" presId="urn:microsoft.com/office/officeart/2008/layout/LinedList"/>
    <dgm:cxn modelId="{33FD1629-C354-431B-9D3F-1219A4B0F4CA}" srcId="{B45B4BA7-2523-4E87-96AE-B1F4E1628D06}" destId="{A9413FD1-CDA8-4BE2-8834-14EA52E1AC90}" srcOrd="1" destOrd="0" parTransId="{FC55BA97-DF17-4522-A3DA-C5A894BE91C9}" sibTransId="{DE659BFD-654B-4572-8F52-889D27D4FF0A}"/>
    <dgm:cxn modelId="{1BBE0B8F-24E9-40E5-8C80-3745FA5517D2}" type="presOf" srcId="{B45B4BA7-2523-4E87-96AE-B1F4E1628D06}" destId="{A21556DB-E743-4CA8-989B-90F8539F83B7}" srcOrd="0" destOrd="0" presId="urn:microsoft.com/office/officeart/2008/layout/LinedList"/>
    <dgm:cxn modelId="{5705C2B0-A7FD-478D-BAAF-B865611A78D4}" type="presOf" srcId="{F3280BF1-C7B2-4634-99D5-2A58A8242584}" destId="{934CE38C-5B64-49D8-9141-5401958A9B96}" srcOrd="0" destOrd="0" presId="urn:microsoft.com/office/officeart/2008/layout/LinedList"/>
    <dgm:cxn modelId="{F46127D2-EC37-4343-A04F-9120D6041CFE}" srcId="{B45B4BA7-2523-4E87-96AE-B1F4E1628D06}" destId="{F3280BF1-C7B2-4634-99D5-2A58A8242584}" srcOrd="0" destOrd="0" parTransId="{10886820-767A-413A-B578-32F20CD5C366}" sibTransId="{F8404AD8-677A-4341-8FBD-255CDAD2E932}"/>
    <dgm:cxn modelId="{8CB668DD-E4F1-4096-B63E-EDBC422105F5}" type="presOf" srcId="{797C8955-3593-4A7D-82FA-BE8671A0D5FF}" destId="{F107E374-C80B-47F2-A331-38F5B6ADC271}" srcOrd="0" destOrd="0" presId="urn:microsoft.com/office/officeart/2008/layout/LinedList"/>
    <dgm:cxn modelId="{9DC9E0EA-E1D9-4982-BC3D-668A82802199}" type="presOf" srcId="{95767249-A36A-4F0E-815B-E4931DB53F8C}" destId="{38E57DD7-8293-4648-BEAC-A5966C117A38}" srcOrd="0" destOrd="0" presId="urn:microsoft.com/office/officeart/2008/layout/LinedList"/>
    <dgm:cxn modelId="{4679F9F8-C3D3-4705-B189-560E30AA1B61}" srcId="{B45B4BA7-2523-4E87-96AE-B1F4E1628D06}" destId="{797C8955-3593-4A7D-82FA-BE8671A0D5FF}" srcOrd="4" destOrd="0" parTransId="{8F9AA370-2949-4D8E-9541-06E8109C8DDA}" sibTransId="{17DBD280-795E-4BA6-B40F-1754F7234E23}"/>
    <dgm:cxn modelId="{D26DDCFC-9545-442E-B71A-A84C0DC7F739}" type="presOf" srcId="{0417AE9E-92BE-4CB0-9707-C3F4425EFA8D}" destId="{63A2BDDF-0BAA-48D9-AE57-D45031B0DBEF}" srcOrd="0" destOrd="0" presId="urn:microsoft.com/office/officeart/2008/layout/LinedList"/>
    <dgm:cxn modelId="{A3C65C23-F5C0-4BC3-952C-55A84A84264C}" type="presParOf" srcId="{A21556DB-E743-4CA8-989B-90F8539F83B7}" destId="{C4F96881-324F-4DBB-8400-7CAB28BDC6BF}" srcOrd="0" destOrd="0" presId="urn:microsoft.com/office/officeart/2008/layout/LinedList"/>
    <dgm:cxn modelId="{4E3BA1CE-C735-41D0-9FC9-3ABEFC84B6AB}" type="presParOf" srcId="{A21556DB-E743-4CA8-989B-90F8539F83B7}" destId="{BC3BEA9A-D90F-4D4B-9668-CCE3BEA6EB56}" srcOrd="1" destOrd="0" presId="urn:microsoft.com/office/officeart/2008/layout/LinedList"/>
    <dgm:cxn modelId="{F1459CBE-BDCE-462E-AD4A-D7F2F6ACF576}" type="presParOf" srcId="{BC3BEA9A-D90F-4D4B-9668-CCE3BEA6EB56}" destId="{934CE38C-5B64-49D8-9141-5401958A9B96}" srcOrd="0" destOrd="0" presId="urn:microsoft.com/office/officeart/2008/layout/LinedList"/>
    <dgm:cxn modelId="{D6793897-2237-4711-A695-3FA24D96301D}" type="presParOf" srcId="{BC3BEA9A-D90F-4D4B-9668-CCE3BEA6EB56}" destId="{85DBA1A9-68CD-4839-ABA6-B88132D74265}" srcOrd="1" destOrd="0" presId="urn:microsoft.com/office/officeart/2008/layout/LinedList"/>
    <dgm:cxn modelId="{EB316052-6003-4DD6-AF4F-6B22FC3A90EC}" type="presParOf" srcId="{A21556DB-E743-4CA8-989B-90F8539F83B7}" destId="{8041017E-FCC3-45AC-AB38-4F35177107A1}" srcOrd="2" destOrd="0" presId="urn:microsoft.com/office/officeart/2008/layout/LinedList"/>
    <dgm:cxn modelId="{221E0A6A-F082-4ACD-ACF4-8E60DB0CB6D5}" type="presParOf" srcId="{A21556DB-E743-4CA8-989B-90F8539F83B7}" destId="{B2ADB977-4146-4B53-9B1C-0FB53120679E}" srcOrd="3" destOrd="0" presId="urn:microsoft.com/office/officeart/2008/layout/LinedList"/>
    <dgm:cxn modelId="{A5A4C285-B125-4FE2-9595-830A2FD77C89}" type="presParOf" srcId="{B2ADB977-4146-4B53-9B1C-0FB53120679E}" destId="{117F1DBD-4440-4AE0-A5C3-E3738959F98F}" srcOrd="0" destOrd="0" presId="urn:microsoft.com/office/officeart/2008/layout/LinedList"/>
    <dgm:cxn modelId="{A21BBF05-0D6C-4101-B58A-DC754F5F7A0D}" type="presParOf" srcId="{B2ADB977-4146-4B53-9B1C-0FB53120679E}" destId="{D577EC28-53D6-40EE-AE13-972162C39E77}" srcOrd="1" destOrd="0" presId="urn:microsoft.com/office/officeart/2008/layout/LinedList"/>
    <dgm:cxn modelId="{F158008F-9EFC-4470-B87D-3F57645533D8}" type="presParOf" srcId="{A21556DB-E743-4CA8-989B-90F8539F83B7}" destId="{CEEED7C9-0C5F-4E91-98F4-D6026646A2FC}" srcOrd="4" destOrd="0" presId="urn:microsoft.com/office/officeart/2008/layout/LinedList"/>
    <dgm:cxn modelId="{F7CBD0A8-5A5B-46C9-A0F4-E177F900669F}" type="presParOf" srcId="{A21556DB-E743-4CA8-989B-90F8539F83B7}" destId="{BED7C803-33D8-4F42-A7AF-4A195E174267}" srcOrd="5" destOrd="0" presId="urn:microsoft.com/office/officeart/2008/layout/LinedList"/>
    <dgm:cxn modelId="{42BE57FD-2D63-4B33-AF21-2E3E0667F899}" type="presParOf" srcId="{BED7C803-33D8-4F42-A7AF-4A195E174267}" destId="{63A2BDDF-0BAA-48D9-AE57-D45031B0DBEF}" srcOrd="0" destOrd="0" presId="urn:microsoft.com/office/officeart/2008/layout/LinedList"/>
    <dgm:cxn modelId="{AA58AAB5-F74A-4DEC-B6AC-E7821DD9D0ED}" type="presParOf" srcId="{BED7C803-33D8-4F42-A7AF-4A195E174267}" destId="{BAAFED32-5DF8-4AB7-AA2C-B80BE86F7BAC}" srcOrd="1" destOrd="0" presId="urn:microsoft.com/office/officeart/2008/layout/LinedList"/>
    <dgm:cxn modelId="{20B292AA-71E2-49B9-9D1A-98824D179392}" type="presParOf" srcId="{A21556DB-E743-4CA8-989B-90F8539F83B7}" destId="{7ACCACC7-E0CB-4263-9BFF-9217CAF92099}" srcOrd="6" destOrd="0" presId="urn:microsoft.com/office/officeart/2008/layout/LinedList"/>
    <dgm:cxn modelId="{15CB3DFD-3931-46C5-93E1-E7E0D30ED459}" type="presParOf" srcId="{A21556DB-E743-4CA8-989B-90F8539F83B7}" destId="{76CABDC2-D9AC-417D-9A9C-DE56F23398DD}" srcOrd="7" destOrd="0" presId="urn:microsoft.com/office/officeart/2008/layout/LinedList"/>
    <dgm:cxn modelId="{0A39DAC7-6487-4A6F-A933-47C743B51272}" type="presParOf" srcId="{76CABDC2-D9AC-417D-9A9C-DE56F23398DD}" destId="{38E57DD7-8293-4648-BEAC-A5966C117A38}" srcOrd="0" destOrd="0" presId="urn:microsoft.com/office/officeart/2008/layout/LinedList"/>
    <dgm:cxn modelId="{399F1DD0-4412-4076-BB44-6D37790CF4F5}" type="presParOf" srcId="{76CABDC2-D9AC-417D-9A9C-DE56F23398DD}" destId="{7EDAD2C0-44CA-4B4B-93BD-6DF7DA0153AE}" srcOrd="1" destOrd="0" presId="urn:microsoft.com/office/officeart/2008/layout/LinedList"/>
    <dgm:cxn modelId="{9E124F3A-8546-432F-A345-4A23F83FD5BF}" type="presParOf" srcId="{A21556DB-E743-4CA8-989B-90F8539F83B7}" destId="{C69C0343-7CF9-408C-9861-46C51C77DF26}" srcOrd="8" destOrd="0" presId="urn:microsoft.com/office/officeart/2008/layout/LinedList"/>
    <dgm:cxn modelId="{257CEF0F-9137-4623-9066-F8117433BFA8}" type="presParOf" srcId="{A21556DB-E743-4CA8-989B-90F8539F83B7}" destId="{A83799C6-0427-47E9-9001-F8C194344169}" srcOrd="9" destOrd="0" presId="urn:microsoft.com/office/officeart/2008/layout/LinedList"/>
    <dgm:cxn modelId="{DCD043E0-8E98-4B79-AB6C-A3E03B4D7239}" type="presParOf" srcId="{A83799C6-0427-47E9-9001-F8C194344169}" destId="{F107E374-C80B-47F2-A331-38F5B6ADC271}" srcOrd="0" destOrd="0" presId="urn:microsoft.com/office/officeart/2008/layout/LinedList"/>
    <dgm:cxn modelId="{AE3CB838-F4DB-477A-9F87-F6023F369294}" type="presParOf" srcId="{A83799C6-0427-47E9-9001-F8C194344169}" destId="{5A19C0F6-FAEF-4F0E-96D8-2BC08233752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5356E5-4F07-48C0-B6BC-CE67F1AC0CF0}">
      <dsp:nvSpPr>
        <dsp:cNvPr id="0" name=""/>
        <dsp:cNvSpPr/>
      </dsp:nvSpPr>
      <dsp:spPr>
        <a:xfrm>
          <a:off x="0" y="28218"/>
          <a:ext cx="9187543" cy="70228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Explores a central phenomenon (one key concept) </a:t>
          </a:r>
          <a:endParaRPr lang="en-US" sz="2400" kern="1200" dirty="0"/>
        </a:p>
      </dsp:txBody>
      <dsp:txXfrm>
        <a:off x="34283" y="62501"/>
        <a:ext cx="9118977" cy="633717"/>
      </dsp:txXfrm>
    </dsp:sp>
    <dsp:sp modelId="{4B513EFD-BBD2-4EDD-B94F-9A57817D1521}">
      <dsp:nvSpPr>
        <dsp:cNvPr id="0" name=""/>
        <dsp:cNvSpPr/>
      </dsp:nvSpPr>
      <dsp:spPr>
        <a:xfrm>
          <a:off x="0" y="800324"/>
          <a:ext cx="9187543" cy="7896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Asks participants broad, general questions</a:t>
          </a:r>
          <a:endParaRPr lang="en-US" sz="2400" kern="1200" dirty="0"/>
        </a:p>
      </dsp:txBody>
      <dsp:txXfrm>
        <a:off x="38549" y="838873"/>
        <a:ext cx="9110445" cy="712591"/>
      </dsp:txXfrm>
    </dsp:sp>
    <dsp:sp modelId="{F6357047-579D-424E-9497-E2FCB8237CFF}">
      <dsp:nvSpPr>
        <dsp:cNvPr id="0" name=""/>
        <dsp:cNvSpPr/>
      </dsp:nvSpPr>
      <dsp:spPr>
        <a:xfrm>
          <a:off x="0" y="1715986"/>
          <a:ext cx="9187543" cy="78799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Collects detailed views of participants in the form of words or images</a:t>
          </a:r>
          <a:endParaRPr lang="en-US" sz="2400" kern="1200" dirty="0"/>
        </a:p>
      </dsp:txBody>
      <dsp:txXfrm>
        <a:off x="38467" y="1754453"/>
        <a:ext cx="9110609" cy="711059"/>
      </dsp:txXfrm>
    </dsp:sp>
    <dsp:sp modelId="{B3741B1B-F76B-4D09-BE27-42E310436B89}">
      <dsp:nvSpPr>
        <dsp:cNvPr id="0" name=""/>
        <dsp:cNvSpPr/>
      </dsp:nvSpPr>
      <dsp:spPr>
        <a:xfrm>
          <a:off x="0" y="2696985"/>
          <a:ext cx="9187543" cy="9681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Analyses and codes the data for description and themes</a:t>
          </a:r>
          <a:endParaRPr lang="en-US" sz="2400" kern="1200" dirty="0"/>
        </a:p>
      </dsp:txBody>
      <dsp:txXfrm>
        <a:off x="47260" y="2744245"/>
        <a:ext cx="9093023" cy="873612"/>
      </dsp:txXfrm>
    </dsp:sp>
    <dsp:sp modelId="{13ED5631-A917-457B-991D-9B1704CA1DFB}">
      <dsp:nvSpPr>
        <dsp:cNvPr id="0" name=""/>
        <dsp:cNvSpPr/>
      </dsp:nvSpPr>
      <dsp:spPr>
        <a:xfrm>
          <a:off x="0" y="3794718"/>
          <a:ext cx="9187543" cy="6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Interprets the meaning of the Information drawing on personal reflections and past research</a:t>
          </a:r>
          <a:endParaRPr lang="en-US" sz="2400" kern="1200" dirty="0"/>
        </a:p>
      </dsp:txBody>
      <dsp:txXfrm>
        <a:off x="34064" y="3828782"/>
        <a:ext cx="9119415" cy="629672"/>
      </dsp:txXfrm>
    </dsp:sp>
    <dsp:sp modelId="{551F294F-9B58-4A4D-9A5C-783F2FFE03BF}">
      <dsp:nvSpPr>
        <dsp:cNvPr id="0" name=""/>
        <dsp:cNvSpPr/>
      </dsp:nvSpPr>
      <dsp:spPr>
        <a:xfrm>
          <a:off x="0" y="4622119"/>
          <a:ext cx="9187543" cy="6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b="1" kern="1200" dirty="0"/>
            <a:t>Writes a Final Report</a:t>
          </a:r>
          <a:endParaRPr lang="en-US" sz="2400" kern="1200" dirty="0"/>
        </a:p>
      </dsp:txBody>
      <dsp:txXfrm>
        <a:off x="34064" y="4656183"/>
        <a:ext cx="9119415" cy="629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4048E-0E20-1A43-911C-28741634BA7A}">
      <dsp:nvSpPr>
        <dsp:cNvPr id="0" name=""/>
        <dsp:cNvSpPr/>
      </dsp:nvSpPr>
      <dsp:spPr>
        <a:xfrm>
          <a:off x="2193027" y="58211"/>
          <a:ext cx="3521297"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t>Ontology</a:t>
          </a:r>
        </a:p>
      </dsp:txBody>
      <dsp:txXfrm>
        <a:off x="2662533" y="682289"/>
        <a:ext cx="2582284" cy="1604772"/>
      </dsp:txXfrm>
    </dsp:sp>
    <dsp:sp modelId="{97E432E8-3A85-BD4C-8FC8-3F5B2A60D800}">
      <dsp:nvSpPr>
        <dsp:cNvPr id="0" name=""/>
        <dsp:cNvSpPr/>
      </dsp:nvSpPr>
      <dsp:spPr>
        <a:xfrm>
          <a:off x="3504209" y="2303145"/>
          <a:ext cx="3566160"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5">
                  <a:lumMod val="50000"/>
                </a:schemeClr>
              </a:solidFill>
            </a:rPr>
            <a:t>Epistemology</a:t>
          </a:r>
        </a:p>
      </dsp:txBody>
      <dsp:txXfrm>
        <a:off x="4594860" y="3224403"/>
        <a:ext cx="2139696" cy="1961388"/>
      </dsp:txXfrm>
    </dsp:sp>
    <dsp:sp modelId="{3D163218-905A-A04B-99D1-5ECB0984CC32}">
      <dsp:nvSpPr>
        <dsp:cNvPr id="0" name=""/>
        <dsp:cNvSpPr/>
      </dsp:nvSpPr>
      <dsp:spPr>
        <a:xfrm>
          <a:off x="930630" y="2303145"/>
          <a:ext cx="3566160" cy="356616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n-US" sz="3000" b="1" kern="1200" dirty="0"/>
            <a:t>Axiology</a:t>
          </a:r>
        </a:p>
      </dsp:txBody>
      <dsp:txXfrm>
        <a:off x="1266443" y="3224403"/>
        <a:ext cx="2139696" cy="1961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1A62BA-3A15-4C1C-87F7-88282480D456}">
      <dsp:nvSpPr>
        <dsp:cNvPr id="0" name=""/>
        <dsp:cNvSpPr/>
      </dsp:nvSpPr>
      <dsp:spPr>
        <a:xfrm>
          <a:off x="0" y="2124"/>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625C27-F9B8-42BB-BF15-7A8AA1146397}">
      <dsp:nvSpPr>
        <dsp:cNvPr id="0" name=""/>
        <dsp:cNvSpPr/>
      </dsp:nvSpPr>
      <dsp:spPr>
        <a:xfrm>
          <a:off x="0" y="2124"/>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Basic qualitative research,</a:t>
          </a:r>
        </a:p>
      </dsp:txBody>
      <dsp:txXfrm>
        <a:off x="0" y="2124"/>
        <a:ext cx="4838258" cy="724514"/>
      </dsp:txXfrm>
    </dsp:sp>
    <dsp:sp modelId="{54E5EBA4-84E9-463B-98CF-A27972D7596B}">
      <dsp:nvSpPr>
        <dsp:cNvPr id="0" name=""/>
        <dsp:cNvSpPr/>
      </dsp:nvSpPr>
      <dsp:spPr>
        <a:xfrm>
          <a:off x="0" y="726639"/>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4980D2-4AA9-42E9-AD58-71E61204D1BA}">
      <dsp:nvSpPr>
        <dsp:cNvPr id="0" name=""/>
        <dsp:cNvSpPr/>
      </dsp:nvSpPr>
      <dsp:spPr>
        <a:xfrm>
          <a:off x="0" y="726639"/>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Phenomenology, </a:t>
          </a:r>
        </a:p>
      </dsp:txBody>
      <dsp:txXfrm>
        <a:off x="0" y="726639"/>
        <a:ext cx="4838258" cy="724514"/>
      </dsp:txXfrm>
    </dsp:sp>
    <dsp:sp modelId="{FEA3D07B-CDAC-4079-9609-6587A101F443}">
      <dsp:nvSpPr>
        <dsp:cNvPr id="0" name=""/>
        <dsp:cNvSpPr/>
      </dsp:nvSpPr>
      <dsp:spPr>
        <a:xfrm>
          <a:off x="0" y="1451154"/>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4EEA7-22E8-4782-8684-1FB1B2C2CE8F}">
      <dsp:nvSpPr>
        <dsp:cNvPr id="0" name=""/>
        <dsp:cNvSpPr/>
      </dsp:nvSpPr>
      <dsp:spPr>
        <a:xfrm>
          <a:off x="0" y="1451154"/>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Grounded theory, </a:t>
          </a:r>
        </a:p>
      </dsp:txBody>
      <dsp:txXfrm>
        <a:off x="0" y="1451154"/>
        <a:ext cx="4838258" cy="724514"/>
      </dsp:txXfrm>
    </dsp:sp>
    <dsp:sp modelId="{44E242A9-B2EE-40CB-BDBE-AD1AEBB59E33}">
      <dsp:nvSpPr>
        <dsp:cNvPr id="0" name=""/>
        <dsp:cNvSpPr/>
      </dsp:nvSpPr>
      <dsp:spPr>
        <a:xfrm>
          <a:off x="0" y="2175669"/>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F9C9BB-FFD4-4540-9CB1-C213CD99E6DE}">
      <dsp:nvSpPr>
        <dsp:cNvPr id="0" name=""/>
        <dsp:cNvSpPr/>
      </dsp:nvSpPr>
      <dsp:spPr>
        <a:xfrm>
          <a:off x="0" y="2175669"/>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Ethnography,</a:t>
          </a:r>
        </a:p>
      </dsp:txBody>
      <dsp:txXfrm>
        <a:off x="0" y="2175669"/>
        <a:ext cx="4838258" cy="724514"/>
      </dsp:txXfrm>
    </dsp:sp>
    <dsp:sp modelId="{38B944CB-142E-4179-B0D9-F161CDB3F0A8}">
      <dsp:nvSpPr>
        <dsp:cNvPr id="0" name=""/>
        <dsp:cNvSpPr/>
      </dsp:nvSpPr>
      <dsp:spPr>
        <a:xfrm>
          <a:off x="0" y="2900183"/>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E39FA-ABDB-4E75-B6A4-F2BEDAD228E8}">
      <dsp:nvSpPr>
        <dsp:cNvPr id="0" name=""/>
        <dsp:cNvSpPr/>
      </dsp:nvSpPr>
      <dsp:spPr>
        <a:xfrm>
          <a:off x="0" y="2900183"/>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Narrative analysis, </a:t>
          </a:r>
        </a:p>
      </dsp:txBody>
      <dsp:txXfrm>
        <a:off x="0" y="2900183"/>
        <a:ext cx="4838258" cy="724514"/>
      </dsp:txXfrm>
    </dsp:sp>
    <dsp:sp modelId="{1432534D-3F62-41BC-B954-6CFC16727555}">
      <dsp:nvSpPr>
        <dsp:cNvPr id="0" name=""/>
        <dsp:cNvSpPr/>
      </dsp:nvSpPr>
      <dsp:spPr>
        <a:xfrm>
          <a:off x="0" y="3624698"/>
          <a:ext cx="48382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1FBACD-C1C3-4468-8C7E-2191B69AB2F6}">
      <dsp:nvSpPr>
        <dsp:cNvPr id="0" name=""/>
        <dsp:cNvSpPr/>
      </dsp:nvSpPr>
      <dsp:spPr>
        <a:xfrm>
          <a:off x="0" y="3624698"/>
          <a:ext cx="4838258"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a:t>Qualitative case study</a:t>
          </a:r>
        </a:p>
      </dsp:txBody>
      <dsp:txXfrm>
        <a:off x="0" y="3624698"/>
        <a:ext cx="4838258" cy="724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AE3F3-AD53-4725-9878-657EFAE76FEB}">
      <dsp:nvSpPr>
        <dsp:cNvPr id="0" name=""/>
        <dsp:cNvSpPr/>
      </dsp:nvSpPr>
      <dsp:spPr>
        <a:xfrm>
          <a:off x="0" y="77388"/>
          <a:ext cx="7249922" cy="15912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0" i="0" kern="1200" baseline="0"/>
            <a:t>Three main methods used: Survey, field study, historical info</a:t>
          </a:r>
          <a:endParaRPr lang="en-US" sz="4000" kern="1200"/>
        </a:p>
      </dsp:txBody>
      <dsp:txXfrm>
        <a:off x="77676" y="155064"/>
        <a:ext cx="7094570" cy="1435848"/>
      </dsp:txXfrm>
    </dsp:sp>
    <dsp:sp modelId="{2CC9C9CF-6182-47EA-BE60-99316ACFBE9C}">
      <dsp:nvSpPr>
        <dsp:cNvPr id="0" name=""/>
        <dsp:cNvSpPr/>
      </dsp:nvSpPr>
      <dsp:spPr>
        <a:xfrm>
          <a:off x="0" y="1668588"/>
          <a:ext cx="7249922" cy="447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185"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srgbClr val="0070C0"/>
              </a:solidFill>
            </a:rPr>
            <a:t>Direct observations </a:t>
          </a:r>
          <a:r>
            <a:rPr lang="en-US" sz="2400" kern="1200" dirty="0"/>
            <a:t>(e.g., human actions or a physical environment) </a:t>
          </a:r>
        </a:p>
        <a:p>
          <a:pPr marL="228600" lvl="1" indent="-228600" algn="l" defTabSz="1066800">
            <a:lnSpc>
              <a:spcPct val="90000"/>
            </a:lnSpc>
            <a:spcBef>
              <a:spcPct val="0"/>
            </a:spcBef>
            <a:spcAft>
              <a:spcPct val="20000"/>
            </a:spcAft>
            <a:buChar char="•"/>
          </a:pPr>
          <a:r>
            <a:rPr lang="en-US" sz="2400" kern="1200" dirty="0">
              <a:solidFill>
                <a:srgbClr val="0070C0"/>
              </a:solidFill>
            </a:rPr>
            <a:t>Interviews </a:t>
          </a:r>
          <a:r>
            <a:rPr lang="en-US" sz="2400" kern="1200" dirty="0"/>
            <a:t>(e.g., open-ended conversations with key participants) </a:t>
          </a:r>
        </a:p>
        <a:p>
          <a:pPr marL="228600" lvl="1" indent="-228600" algn="l" defTabSz="1066800">
            <a:lnSpc>
              <a:spcPct val="90000"/>
            </a:lnSpc>
            <a:spcBef>
              <a:spcPct val="0"/>
            </a:spcBef>
            <a:spcAft>
              <a:spcPct val="20000"/>
            </a:spcAft>
            <a:buChar char="•"/>
          </a:pPr>
          <a:r>
            <a:rPr lang="en-US" sz="2400" kern="1200" dirty="0">
              <a:solidFill>
                <a:srgbClr val="0070C0"/>
              </a:solidFill>
            </a:rPr>
            <a:t>Archival records </a:t>
          </a:r>
          <a:r>
            <a:rPr lang="en-US" sz="2400" kern="1200" dirty="0"/>
            <a:t>(e.g., student records) </a:t>
          </a:r>
        </a:p>
        <a:p>
          <a:pPr marL="228600" lvl="1" indent="-228600" algn="l" defTabSz="1066800">
            <a:lnSpc>
              <a:spcPct val="90000"/>
            </a:lnSpc>
            <a:spcBef>
              <a:spcPct val="0"/>
            </a:spcBef>
            <a:spcAft>
              <a:spcPct val="20000"/>
            </a:spcAft>
            <a:buChar char="•"/>
          </a:pPr>
          <a:r>
            <a:rPr lang="en-US" sz="2400" kern="1200" dirty="0">
              <a:solidFill>
                <a:srgbClr val="0070C0"/>
              </a:solidFill>
            </a:rPr>
            <a:t>Documents </a:t>
          </a:r>
          <a:r>
            <a:rPr lang="en-US" sz="2400" kern="1200" dirty="0"/>
            <a:t>(e.g., newspaper articles, letters and e-mails, reports) </a:t>
          </a:r>
        </a:p>
        <a:p>
          <a:pPr marL="228600" lvl="1" indent="-228600" algn="l" defTabSz="1066800">
            <a:lnSpc>
              <a:spcPct val="90000"/>
            </a:lnSpc>
            <a:spcBef>
              <a:spcPct val="0"/>
            </a:spcBef>
            <a:spcAft>
              <a:spcPct val="20000"/>
            </a:spcAft>
            <a:buChar char="•"/>
          </a:pPr>
          <a:r>
            <a:rPr lang="en-US" sz="2400" kern="1200" dirty="0">
              <a:solidFill>
                <a:srgbClr val="0070C0"/>
              </a:solidFill>
            </a:rPr>
            <a:t>Participant-observation</a:t>
          </a:r>
          <a:r>
            <a:rPr lang="en-US" sz="2400" kern="1200" dirty="0"/>
            <a:t> (e.g., being identified as a researcher but also filling a real-life role in the scene being studied) </a:t>
          </a:r>
        </a:p>
        <a:p>
          <a:pPr marL="228600" lvl="1" indent="-228600" algn="l" defTabSz="1066800">
            <a:lnSpc>
              <a:spcPct val="90000"/>
            </a:lnSpc>
            <a:spcBef>
              <a:spcPct val="0"/>
            </a:spcBef>
            <a:spcAft>
              <a:spcPct val="20000"/>
            </a:spcAft>
            <a:buChar char="•"/>
          </a:pPr>
          <a:r>
            <a:rPr lang="en-US" sz="2400" kern="1200" dirty="0">
              <a:solidFill>
                <a:srgbClr val="0070C0"/>
              </a:solidFill>
            </a:rPr>
            <a:t>Physical artifacts </a:t>
          </a:r>
          <a:r>
            <a:rPr lang="en-US" sz="2400" kern="1200" dirty="0"/>
            <a:t>(e.g., computer downloads of employees’ work)</a:t>
          </a:r>
          <a:endParaRPr lang="en-US" sz="2300" kern="1200" dirty="0"/>
        </a:p>
      </dsp:txBody>
      <dsp:txXfrm>
        <a:off x="0" y="1668588"/>
        <a:ext cx="7249922" cy="4471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96881-324F-4DBB-8400-7CAB28BDC6BF}">
      <dsp:nvSpPr>
        <dsp:cNvPr id="0" name=""/>
        <dsp:cNvSpPr/>
      </dsp:nvSpPr>
      <dsp:spPr>
        <a:xfrm>
          <a:off x="0" y="679"/>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4CE38C-5B64-49D8-9141-5401958A9B96}">
      <dsp:nvSpPr>
        <dsp:cNvPr id="0" name=""/>
        <dsp:cNvSpPr/>
      </dsp:nvSpPr>
      <dsp:spPr>
        <a:xfrm>
          <a:off x="0" y="679"/>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Disciplined inquiry into practices undertaken by those involved in them</a:t>
          </a:r>
          <a:endParaRPr lang="en-US" sz="3100" kern="1200"/>
        </a:p>
      </dsp:txBody>
      <dsp:txXfrm>
        <a:off x="0" y="679"/>
        <a:ext cx="7025640" cy="1112248"/>
      </dsp:txXfrm>
    </dsp:sp>
    <dsp:sp modelId="{8041017E-FCC3-45AC-AB38-4F35177107A1}">
      <dsp:nvSpPr>
        <dsp:cNvPr id="0" name=""/>
        <dsp:cNvSpPr/>
      </dsp:nvSpPr>
      <dsp:spPr>
        <a:xfrm>
          <a:off x="0" y="1112927"/>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7F1DBD-4440-4AE0-A5C3-E3738959F98F}">
      <dsp:nvSpPr>
        <dsp:cNvPr id="0" name=""/>
        <dsp:cNvSpPr/>
      </dsp:nvSpPr>
      <dsp:spPr>
        <a:xfrm>
          <a:off x="0" y="1112927"/>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Done to inform and change the practice studied. To address problems</a:t>
          </a:r>
          <a:endParaRPr lang="en-US" sz="3100" kern="1200"/>
        </a:p>
      </dsp:txBody>
      <dsp:txXfrm>
        <a:off x="0" y="1112927"/>
        <a:ext cx="7025640" cy="1112248"/>
      </dsp:txXfrm>
    </dsp:sp>
    <dsp:sp modelId="{CEEED7C9-0C5F-4E91-98F4-D6026646A2FC}">
      <dsp:nvSpPr>
        <dsp:cNvPr id="0" name=""/>
        <dsp:cNvSpPr/>
      </dsp:nvSpPr>
      <dsp:spPr>
        <a:xfrm>
          <a:off x="0" y="2225175"/>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A2BDDF-0BAA-48D9-AE57-D45031B0DBEF}">
      <dsp:nvSpPr>
        <dsp:cNvPr id="0" name=""/>
        <dsp:cNvSpPr/>
      </dsp:nvSpPr>
      <dsp:spPr>
        <a:xfrm>
          <a:off x="0" y="2225175"/>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Often undertaken as a collaborative activity among colleagues</a:t>
          </a:r>
          <a:endParaRPr lang="en-US" sz="3100" kern="1200"/>
        </a:p>
      </dsp:txBody>
      <dsp:txXfrm>
        <a:off x="0" y="2225175"/>
        <a:ext cx="7025640" cy="1112248"/>
      </dsp:txXfrm>
    </dsp:sp>
    <dsp:sp modelId="{7ACCACC7-E0CB-4263-9BFF-9217CAF92099}">
      <dsp:nvSpPr>
        <dsp:cNvPr id="0" name=""/>
        <dsp:cNvSpPr/>
      </dsp:nvSpPr>
      <dsp:spPr>
        <a:xfrm>
          <a:off x="0" y="3337424"/>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E57DD7-8293-4648-BEAC-A5966C117A38}">
      <dsp:nvSpPr>
        <dsp:cNvPr id="0" name=""/>
        <dsp:cNvSpPr/>
      </dsp:nvSpPr>
      <dsp:spPr>
        <a:xfrm>
          <a:off x="0" y="3337424"/>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Often undertaken </a:t>
          </a:r>
          <a:r>
            <a:rPr lang="en-CA" sz="3100" i="1" kern="1200"/>
            <a:t>in situ</a:t>
          </a:r>
          <a:endParaRPr lang="en-US" sz="3100" kern="1200"/>
        </a:p>
      </dsp:txBody>
      <dsp:txXfrm>
        <a:off x="0" y="3337424"/>
        <a:ext cx="7025640" cy="1112248"/>
      </dsp:txXfrm>
    </dsp:sp>
    <dsp:sp modelId="{C69C0343-7CF9-408C-9861-46C51C77DF26}">
      <dsp:nvSpPr>
        <dsp:cNvPr id="0" name=""/>
        <dsp:cNvSpPr/>
      </dsp:nvSpPr>
      <dsp:spPr>
        <a:xfrm>
          <a:off x="0" y="4449672"/>
          <a:ext cx="70256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07E374-C80B-47F2-A331-38F5B6ADC271}">
      <dsp:nvSpPr>
        <dsp:cNvPr id="0" name=""/>
        <dsp:cNvSpPr/>
      </dsp:nvSpPr>
      <dsp:spPr>
        <a:xfrm>
          <a:off x="0" y="4449672"/>
          <a:ext cx="7025640" cy="11122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CA" sz="3100" kern="1200"/>
            <a:t>Could focus on a single issue in a classroom, a program, etc.</a:t>
          </a:r>
          <a:endParaRPr lang="en-US" sz="3100" kern="1200"/>
        </a:p>
      </dsp:txBody>
      <dsp:txXfrm>
        <a:off x="0" y="4449672"/>
        <a:ext cx="7025640" cy="11122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5938F-14B1-43C6-BCBF-0B41E9330D3C}" type="datetimeFigureOut">
              <a:rPr lang="en-MY" smtClean="0"/>
              <a:t>5/4/2022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4B394-109E-4671-A35E-0A9A8083D810}" type="slidenum">
              <a:rPr lang="en-MY" smtClean="0"/>
              <a:t>‹#›</a:t>
            </a:fld>
            <a:endParaRPr lang="en-MY"/>
          </a:p>
        </p:txBody>
      </p:sp>
    </p:spTree>
    <p:extLst>
      <p:ext uri="{BB962C8B-B14F-4D97-AF65-F5344CB8AC3E}">
        <p14:creationId xmlns:p14="http://schemas.microsoft.com/office/powerpoint/2010/main" val="1619340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fld id="{1E15C85C-EFC6-4DF6-9B54-4DF39ACC3CE2}" type="slidenum">
              <a:rPr lang="en-US"/>
              <a:pPr/>
              <a:t>7</a:t>
            </a:fld>
            <a:endParaRPr lang="en-US"/>
          </a:p>
        </p:txBody>
      </p:sp>
      <p:sp>
        <p:nvSpPr>
          <p:cNvPr id="405506" name="Rectangle 2"/>
          <p:cNvSpPr>
            <a:spLocks noGrp="1" noRot="1" noChangeAspect="1" noChangeArrowheads="1" noTextEdit="1"/>
          </p:cNvSpPr>
          <p:nvPr>
            <p:ph type="sldImg"/>
          </p:nvPr>
        </p:nvSpPr>
        <p:spPr>
          <a:xfrm>
            <a:off x="525463" y="1093788"/>
            <a:ext cx="6662737" cy="3748087"/>
          </a:xfrm>
          <a:solidFill>
            <a:srgbClr val="FFFFFF"/>
          </a:solidFill>
          <a:ln/>
        </p:spPr>
      </p:sp>
      <p:sp>
        <p:nvSpPr>
          <p:cNvPr id="405507" name="Rectangle 3"/>
          <p:cNvSpPr txBox="1">
            <a:spLocks noGrp="1" noChangeArrowheads="1"/>
          </p:cNvSpPr>
          <p:nvPr>
            <p:ph type="body" idx="1"/>
          </p:nvPr>
        </p:nvSpPr>
        <p:spPr>
          <a:xfrm>
            <a:off x="1177337" y="5204538"/>
            <a:ext cx="5366858" cy="4159544"/>
          </a:xfrm>
          <a:ln/>
        </p:spPr>
        <p:txBody>
          <a:bodyPr wrap="none" anchor="ct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6A14597-891B-4FE2-A51D-821721AF3762}"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32131" name="Rectangle 2"/>
          <p:cNvSpPr>
            <a:spLocks noGrp="1" noRot="1" noChangeAspect="1" noChangeArrowheads="1" noTextEdit="1"/>
          </p:cNvSpPr>
          <p:nvPr>
            <p:ph type="sldImg"/>
          </p:nvPr>
        </p:nvSpPr>
        <p:spPr>
          <a:ln/>
        </p:spPr>
      </p:sp>
      <p:sp>
        <p:nvSpPr>
          <p:cNvPr id="432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ms-MY"/>
          </a:p>
        </p:txBody>
      </p:sp>
    </p:spTree>
    <p:extLst>
      <p:ext uri="{BB962C8B-B14F-4D97-AF65-F5344CB8AC3E}">
        <p14:creationId xmlns:p14="http://schemas.microsoft.com/office/powerpoint/2010/main" val="2930561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20A8A6-DBFE-45A1-9893-ADCCE05B6679}"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73449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9"/>
          <p:cNvSpPr>
            <a:spLocks noGrp="1" noChangeArrowheads="1"/>
          </p:cNvSpPr>
          <p:nvPr>
            <p:ph type="sldNum" sz="quarter" idx="5"/>
          </p:nvPr>
        </p:nvSpPr>
        <p:spPr>
          <a:ln/>
        </p:spPr>
        <p:txBody>
          <a:bodyPr/>
          <a:lstStyle/>
          <a:p>
            <a:fld id="{1E15C85C-EFC6-4DF6-9B54-4DF39ACC3CE2}" type="slidenum">
              <a:rPr lang="en-US"/>
              <a:pPr/>
              <a:t>8</a:t>
            </a:fld>
            <a:endParaRPr lang="en-US"/>
          </a:p>
        </p:txBody>
      </p:sp>
      <p:sp>
        <p:nvSpPr>
          <p:cNvPr id="405506" name="Rectangle 2"/>
          <p:cNvSpPr>
            <a:spLocks noGrp="1" noRot="1" noChangeAspect="1" noChangeArrowheads="1" noTextEdit="1"/>
          </p:cNvSpPr>
          <p:nvPr>
            <p:ph type="sldImg"/>
          </p:nvPr>
        </p:nvSpPr>
        <p:spPr>
          <a:xfrm>
            <a:off x="525463" y="1093788"/>
            <a:ext cx="6662737" cy="3748087"/>
          </a:xfrm>
          <a:solidFill>
            <a:srgbClr val="FFFFFF"/>
          </a:solidFill>
          <a:ln/>
        </p:spPr>
      </p:sp>
      <p:sp>
        <p:nvSpPr>
          <p:cNvPr id="405507" name="Rectangle 3"/>
          <p:cNvSpPr txBox="1">
            <a:spLocks noGrp="1" noChangeArrowheads="1"/>
          </p:cNvSpPr>
          <p:nvPr>
            <p:ph type="body" idx="1"/>
          </p:nvPr>
        </p:nvSpPr>
        <p:spPr>
          <a:xfrm>
            <a:off x="1177337" y="5204538"/>
            <a:ext cx="5366858" cy="4159544"/>
          </a:xfrm>
          <a:ln/>
        </p:spPr>
        <p:txBody>
          <a:bodyPr wrap="none" anchor="ctr"/>
          <a:lstStyle/>
          <a:p>
            <a:endParaRPr lang="en-US" dirty="0"/>
          </a:p>
        </p:txBody>
      </p:sp>
    </p:spTree>
    <p:extLst>
      <p:ext uri="{BB962C8B-B14F-4D97-AF65-F5344CB8AC3E}">
        <p14:creationId xmlns:p14="http://schemas.microsoft.com/office/powerpoint/2010/main" val="4266807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2EF6E5-F1C7-452F-8987-66C78C4A604A}" type="slidenum">
              <a:rPr lang="en-US" smtClean="0"/>
              <a:t>9</a:t>
            </a:fld>
            <a:endParaRPr lang="en-US"/>
          </a:p>
        </p:txBody>
      </p:sp>
    </p:spTree>
    <p:extLst>
      <p:ext uri="{BB962C8B-B14F-4D97-AF65-F5344CB8AC3E}">
        <p14:creationId xmlns:p14="http://schemas.microsoft.com/office/powerpoint/2010/main" val="2970852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A7D0B4-82B8-4E94-81B3-97046E22C559}" type="slidenum">
              <a:rPr lang="en-US" altLang="en-US" sz="1200"/>
              <a:pPr/>
              <a:t>12</a:t>
            </a:fld>
            <a:endParaRPr lang="en-US" altLang="en-US" sz="1200"/>
          </a:p>
        </p:txBody>
      </p:sp>
    </p:spTree>
    <p:extLst>
      <p:ext uri="{BB962C8B-B14F-4D97-AF65-F5344CB8AC3E}">
        <p14:creationId xmlns:p14="http://schemas.microsoft.com/office/powerpoint/2010/main" val="300325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9EF456-5E6F-4E08-90A9-2CE900C4FD9B}" type="slidenum">
              <a:rPr lang="en-US"/>
              <a:pPr/>
              <a:t>26</a:t>
            </a:fld>
            <a:endParaRPr lang="en-US"/>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C6A5931-6A28-47EF-856A-F1245C309FD8}" type="slidenum">
              <a:rPr kumimoji="0" lang="en-US"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91712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E26BB65-C0AF-4272-A54C-BAAE2DCD0AC5}" type="slidenum">
              <a:rPr lang="en-US" smtClean="0">
                <a:latin typeface="Times New Roman" pitchFamily="18" charset="0"/>
              </a:rPr>
              <a:pPr/>
              <a:t>48</a:t>
            </a:fld>
            <a:endParaRPr lang="en-US">
              <a:latin typeface="Times New Roman" pitchFamily="18" charset="0"/>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F6607-9666-43C9-B5B0-61F7852A2180}" type="slidenum">
              <a:rPr lang="en-US"/>
              <a:pPr/>
              <a:t>51</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5FE3D1-1D3E-4524-A9DD-492C419CACDA}" type="slidenum">
              <a:rPr lang="en-CA"/>
              <a:pPr eaLnBrk="1" hangingPunct="1"/>
              <a:t>56</a:t>
            </a:fld>
            <a:endParaRPr lang="en-CA"/>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008320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385F-1B5C-4D2B-A86B-ED1C00395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59B4DC51-C3C6-4189-BADB-2AC6365B19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B23CDE3A-5AB1-4347-BEF3-BBC3EA4C7AAB}"/>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5" name="Footer Placeholder 4">
            <a:extLst>
              <a:ext uri="{FF2B5EF4-FFF2-40B4-BE49-F238E27FC236}">
                <a16:creationId xmlns:a16="http://schemas.microsoft.com/office/drawing/2014/main" id="{A12E8EAD-3D9B-4A77-9173-37B787DD658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CF7816A1-0E74-4E69-8F66-ADF253FB16E3}"/>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36955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8AD43-80BB-4E7F-8BDF-9E1C5178D023}"/>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BC8819F-44BF-44A8-BDC3-B8DA0C5AF4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520B53A-B7E1-4822-8ABD-487051714F25}"/>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5" name="Footer Placeholder 4">
            <a:extLst>
              <a:ext uri="{FF2B5EF4-FFF2-40B4-BE49-F238E27FC236}">
                <a16:creationId xmlns:a16="http://schemas.microsoft.com/office/drawing/2014/main" id="{B267F972-87FD-4F66-897A-2A2788166C13}"/>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F0B08EDE-9446-4289-B3D1-F143EA21F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98829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7E39B-B1C9-4B4F-84D7-6F6963A184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94DFE3AE-A2BB-4DCD-9F0E-006D4F64C0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6B9B47F6-B318-451E-8526-D1EACCEBF711}"/>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5" name="Footer Placeholder 4">
            <a:extLst>
              <a:ext uri="{FF2B5EF4-FFF2-40B4-BE49-F238E27FC236}">
                <a16:creationId xmlns:a16="http://schemas.microsoft.com/office/drawing/2014/main" id="{C218A5FB-7275-4DA2-B507-F909863B2411}"/>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9BB933B-DD1C-459D-8DED-886A174D2ED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431151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a:lstStyle/>
          <a:p>
            <a:pPr lvl="0"/>
            <a:endParaRPr lang="en-US" noProof="0"/>
          </a:p>
        </p:txBody>
      </p:sp>
      <p:sp>
        <p:nvSpPr>
          <p:cNvPr id="4" name="Rectangle 2"/>
          <p:cNvSpPr>
            <a:spLocks noGrp="1" noChangeArrowheads="1"/>
          </p:cNvSpPr>
          <p:nvPr>
            <p:ph type="ftr" sz="quarter" idx="10"/>
          </p:nvPr>
        </p:nvSpPr>
        <p:spPr/>
        <p:txBody>
          <a:bodyPr/>
          <a:lstStyle>
            <a:lvl1pPr>
              <a:defRPr/>
            </a:lvl1pPr>
          </a:lstStyle>
          <a:p>
            <a:pPr>
              <a:defRPr/>
            </a:pPr>
            <a:r>
              <a:rPr lang="en-US">
                <a:solidFill>
                  <a:srgbClr val="000000"/>
                </a:solidFill>
              </a:rPr>
              <a:t>Dr Jugindar Singh</a:t>
            </a:r>
          </a:p>
        </p:txBody>
      </p:sp>
      <p:sp>
        <p:nvSpPr>
          <p:cNvPr id="5" name="Rectangle 3"/>
          <p:cNvSpPr>
            <a:spLocks noGrp="1" noChangeArrowheads="1"/>
          </p:cNvSpPr>
          <p:nvPr>
            <p:ph type="sldNum" sz="quarter" idx="11"/>
          </p:nvPr>
        </p:nvSpPr>
        <p:spPr>
          <a:xfrm>
            <a:off x="8737600" y="6248400"/>
            <a:ext cx="2844800" cy="457200"/>
          </a:xfrm>
          <a:prstGeom prst="rect">
            <a:avLst/>
          </a:prstGeom>
        </p:spPr>
        <p:txBody>
          <a:bodyPr/>
          <a:lstStyle>
            <a:lvl1pPr>
              <a:defRPr>
                <a:latin typeface="Arial" charset="0"/>
              </a:defRPr>
            </a:lvl1pPr>
          </a:lstStyle>
          <a:p>
            <a:pPr fontAlgn="base">
              <a:spcBef>
                <a:spcPct val="0"/>
              </a:spcBef>
              <a:spcAft>
                <a:spcPct val="0"/>
              </a:spcAft>
              <a:defRPr/>
            </a:pPr>
            <a:fld id="{D7931FDC-28D5-43EB-954B-4A98207FB63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 name="Rectangle 16"/>
          <p:cNvSpPr>
            <a:spLocks noGrp="1" noChangeArrowheads="1"/>
          </p:cNvSpPr>
          <p:nvPr>
            <p:ph type="dt" sz="half" idx="12"/>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2911241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641973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35973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3599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0258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10998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177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559965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00160-02F5-4DC7-8394-3C96D137A34E}"/>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9708D613-6696-419E-B380-C0D4EB501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90D6462-36C5-4A60-935A-F4861404A7E7}"/>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5" name="Footer Placeholder 4">
            <a:extLst>
              <a:ext uri="{FF2B5EF4-FFF2-40B4-BE49-F238E27FC236}">
                <a16:creationId xmlns:a16="http://schemas.microsoft.com/office/drawing/2014/main" id="{F124010F-5F9C-417C-BC25-7F4B10CE441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B32CDB9C-E50D-4A18-AE11-9D649102C1D8}"/>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7162436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759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033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69104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4/5/2022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6755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52C5D2F6-581D-47F1-8B1A-86FDBBC9B90C}" type="datetime1">
              <a:rPr lang="en-US" smtClean="0"/>
              <a:t>4/5/2022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0132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611A8422-6479-4BF5-81A8-2897B3A4277B}" type="datetime1">
              <a:rPr lang="en-US" smtClean="0"/>
              <a:t>4/5/2022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544756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6379643-15C8-4229-84E3-F66E83161475}" type="datetime1">
              <a:rPr lang="en-US" smtClean="0"/>
              <a:t>4/5/2022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528058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585BE14A-3C57-4A0F-BF8A-EB4B37D3A47D}" type="datetime1">
              <a:rPr lang="en-US" smtClean="0"/>
              <a:t>4/5/2022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679266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DD900260-446D-48DB-AE0B-5DC147F9D693}" type="datetime1">
              <a:rPr lang="en-US" smtClean="0"/>
              <a:t>4/5/2022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33454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FCDD459B-678A-48C7-9FBE-761445FBEA0E}" type="datetime1">
              <a:rPr lang="en-US" smtClean="0"/>
              <a:t>4/5/2022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4082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47394-0883-42E7-9827-BC0F889392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72E2D33D-1F21-4C76-94A1-C5E185F0D8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D3B43-5821-43CE-A6B3-7993A20DF275}"/>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5" name="Footer Placeholder 4">
            <a:extLst>
              <a:ext uri="{FF2B5EF4-FFF2-40B4-BE49-F238E27FC236}">
                <a16:creationId xmlns:a16="http://schemas.microsoft.com/office/drawing/2014/main" id="{5B013C4E-026E-49FD-A133-0EB6490D6DB6}"/>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49B4593-666E-4592-A4C1-087B2C1B7AA2}"/>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465040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016FAE87-CE0C-4B51-848A-5B10C2ED92A6}" type="datetime1">
              <a:rPr lang="en-US" smtClean="0"/>
              <a:t>4/5/2022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24241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2129E083-7363-473F-881B-6635010CA8BF}" type="datetime1">
              <a:rPr lang="en-US" smtClean="0"/>
              <a:t>4/5/2022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926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94E0A20C-1932-484B-ABB8-B6531B80A8E9}" type="datetime1">
              <a:rPr lang="en-US" smtClean="0"/>
              <a:t>4/5/2022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2875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B0FCC2F6-1E14-4D12-9E00-1C7644BBAB99}" type="datetime1">
              <a:rPr lang="en-US" smtClean="0"/>
              <a:t>4/5/2022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903549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0A503707-53A1-4443-8AC3-F87491E176D4}" type="datetime1">
              <a:rPr lang="en-US" smtClean="0"/>
              <a:t>4/5/2022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585112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8"/>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3547458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0969078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41697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800068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73800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3CA07-108D-40DF-B740-6B0759516CF4}"/>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1BEAD539-BDE5-43D9-8258-A16502CC34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B875529-C0DE-4ADE-BB68-50B6A1AECE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AE41CEFB-ADCA-472B-9315-84C6ACDC6238}"/>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6" name="Footer Placeholder 5">
            <a:extLst>
              <a:ext uri="{FF2B5EF4-FFF2-40B4-BE49-F238E27FC236}">
                <a16:creationId xmlns:a16="http://schemas.microsoft.com/office/drawing/2014/main" id="{CB0F7F68-D2B7-418D-A66F-8353874E2D2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167A52A7-5184-445E-88EF-54AF9B8A18AD}"/>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2379712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057557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329734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5617723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2749582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6403553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532019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6"/>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1226391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653684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2440032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73902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F6939-12D7-4A1E-92E6-AD5E1AF0534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3318E6AB-9A55-4EF5-A28F-63676E55C8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353609-4094-4947-B409-D2D6D2F1FC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5168DD0C-81E9-4E1E-8FF6-F0BAFFDAF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92C1B1-0C74-4917-9A95-EFB948C651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8E18F26F-6A25-4DA1-994B-952C889FB1B1}"/>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8" name="Footer Placeholder 7">
            <a:extLst>
              <a:ext uri="{FF2B5EF4-FFF2-40B4-BE49-F238E27FC236}">
                <a16:creationId xmlns:a16="http://schemas.microsoft.com/office/drawing/2014/main" id="{D3C4A4EF-E8B5-4DFE-9E4C-09C84AB2E4EB}"/>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92C7174D-3382-4B3E-8FF0-94285F7A822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196748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665311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1516432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0600208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284059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50267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870583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553200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F17D6-3A06-4B50-9036-624F0EACBA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B08ADF53-40A7-4607-9F07-A3452BEB47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226FC447-0200-4E02-8FEA-6A76BD082240}"/>
              </a:ext>
            </a:extLst>
          </p:cNvPr>
          <p:cNvSpPr>
            <a:spLocks noGrp="1"/>
          </p:cNvSpPr>
          <p:nvPr>
            <p:ph type="dt" sz="half" idx="10"/>
          </p:nvPr>
        </p:nvSpPr>
        <p:spPr/>
        <p:txBody>
          <a:bodyPr/>
          <a:lstStyle/>
          <a:p>
            <a:fld id="{A2D5F0CE-F1D2-44A5-9D31-7547E756459E}" type="datetime1">
              <a:rPr lang="en-MY" smtClean="0"/>
              <a:t>5/4/2022</a:t>
            </a:fld>
            <a:endParaRPr lang="en-MY"/>
          </a:p>
        </p:txBody>
      </p:sp>
      <p:sp>
        <p:nvSpPr>
          <p:cNvPr id="5" name="Footer Placeholder 4">
            <a:extLst>
              <a:ext uri="{FF2B5EF4-FFF2-40B4-BE49-F238E27FC236}">
                <a16:creationId xmlns:a16="http://schemas.microsoft.com/office/drawing/2014/main" id="{D68F3096-C29E-4399-96C2-D692968C8857}"/>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288A192F-E4C9-460D-A5CF-27AF4438525C}"/>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578926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03C22-678F-4C27-8EFC-3A9490525128}"/>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766AB2B4-5211-4D48-93C6-804FAB4D21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22E290F-DE03-41BA-B6DA-ED3E3D495BC8}"/>
              </a:ext>
            </a:extLst>
          </p:cNvPr>
          <p:cNvSpPr>
            <a:spLocks noGrp="1"/>
          </p:cNvSpPr>
          <p:nvPr>
            <p:ph type="dt" sz="half" idx="10"/>
          </p:nvPr>
        </p:nvSpPr>
        <p:spPr/>
        <p:txBody>
          <a:bodyPr/>
          <a:lstStyle/>
          <a:p>
            <a:fld id="{90749494-420D-40B4-83AD-9BE99982E4AE}" type="datetime1">
              <a:rPr lang="en-MY" smtClean="0"/>
              <a:t>5/4/2022</a:t>
            </a:fld>
            <a:endParaRPr lang="en-MY"/>
          </a:p>
        </p:txBody>
      </p:sp>
      <p:sp>
        <p:nvSpPr>
          <p:cNvPr id="5" name="Footer Placeholder 4">
            <a:extLst>
              <a:ext uri="{FF2B5EF4-FFF2-40B4-BE49-F238E27FC236}">
                <a16:creationId xmlns:a16="http://schemas.microsoft.com/office/drawing/2014/main" id="{E554696A-D3B0-4E34-9336-75BDAE1B7724}"/>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E593F7E6-EFB5-4A4D-9BBB-ACA70CB55FA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4172461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A6E8-3462-4CC9-B134-2AD79FBB01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FCBF6F89-49E7-4390-8E6C-4EC9909E63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C76C25-D2BC-4B23-9494-33B90BAC36F4}"/>
              </a:ext>
            </a:extLst>
          </p:cNvPr>
          <p:cNvSpPr>
            <a:spLocks noGrp="1"/>
          </p:cNvSpPr>
          <p:nvPr>
            <p:ph type="dt" sz="half" idx="10"/>
          </p:nvPr>
        </p:nvSpPr>
        <p:spPr/>
        <p:txBody>
          <a:bodyPr/>
          <a:lstStyle/>
          <a:p>
            <a:fld id="{4332C9AA-EA30-4641-93F3-9715AC2884E2}" type="datetime1">
              <a:rPr lang="en-MY" smtClean="0"/>
              <a:t>5/4/2022</a:t>
            </a:fld>
            <a:endParaRPr lang="en-MY"/>
          </a:p>
        </p:txBody>
      </p:sp>
      <p:sp>
        <p:nvSpPr>
          <p:cNvPr id="5" name="Footer Placeholder 4">
            <a:extLst>
              <a:ext uri="{FF2B5EF4-FFF2-40B4-BE49-F238E27FC236}">
                <a16:creationId xmlns:a16="http://schemas.microsoft.com/office/drawing/2014/main" id="{2B333AE5-79CD-4A17-AA44-3B6F929270C1}"/>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1ED18C41-1218-4755-A577-75E01B7A20B4}"/>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72142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E6A9-E08B-4475-B5B2-DDBDA7C9ECF9}"/>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9365A4C6-371D-4AF7-9EF0-8DA2107BE5C7}"/>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4" name="Footer Placeholder 3">
            <a:extLst>
              <a:ext uri="{FF2B5EF4-FFF2-40B4-BE49-F238E27FC236}">
                <a16:creationId xmlns:a16="http://schemas.microsoft.com/office/drawing/2014/main" id="{E55F2EE9-8F77-42C8-AF0E-F250AD8A2E52}"/>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51E5DC03-808B-46AC-852D-AB68B16F1A10}"/>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42544797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CC78E-C3D6-4CF2-B9E0-FB1C8A09530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E2A97E3F-81C6-41B9-A8F6-C19707AEF2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05868BC3-27B0-4A4E-A6FE-9105AEFCAC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51293E54-7E6E-444A-894A-219AEA757126}"/>
              </a:ext>
            </a:extLst>
          </p:cNvPr>
          <p:cNvSpPr>
            <a:spLocks noGrp="1"/>
          </p:cNvSpPr>
          <p:nvPr>
            <p:ph type="dt" sz="half" idx="10"/>
          </p:nvPr>
        </p:nvSpPr>
        <p:spPr/>
        <p:txBody>
          <a:bodyPr/>
          <a:lstStyle/>
          <a:p>
            <a:fld id="{74B83B87-102D-487D-8175-BBCE42897892}" type="datetime1">
              <a:rPr lang="en-MY" smtClean="0"/>
              <a:t>5/4/2022</a:t>
            </a:fld>
            <a:endParaRPr lang="en-MY"/>
          </a:p>
        </p:txBody>
      </p:sp>
      <p:sp>
        <p:nvSpPr>
          <p:cNvPr id="6" name="Footer Placeholder 5">
            <a:extLst>
              <a:ext uri="{FF2B5EF4-FFF2-40B4-BE49-F238E27FC236}">
                <a16:creationId xmlns:a16="http://schemas.microsoft.com/office/drawing/2014/main" id="{DE011EB0-B04D-4D09-9C85-26833186802A}"/>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E3A3C61B-E635-4A98-9B69-57882B51F425}"/>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22046712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D13C9-ED47-4F52-BBDC-E721207E7872}"/>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DB3949C-3584-4932-8EBD-404A0BC1A0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DAA4862-EE3F-4304-B661-07EF1706E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4B16B499-0D36-4881-B689-98BE37E23D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849B93-5A00-483F-8FFB-BCD1D1973F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29F61DF7-3673-491F-A07C-43DE7775A1D2}"/>
              </a:ext>
            </a:extLst>
          </p:cNvPr>
          <p:cNvSpPr>
            <a:spLocks noGrp="1"/>
          </p:cNvSpPr>
          <p:nvPr>
            <p:ph type="dt" sz="half" idx="10"/>
          </p:nvPr>
        </p:nvSpPr>
        <p:spPr/>
        <p:txBody>
          <a:bodyPr/>
          <a:lstStyle/>
          <a:p>
            <a:fld id="{4A7F9265-07BD-4F7A-9519-77D35877AF2E}" type="datetime1">
              <a:rPr lang="en-MY" smtClean="0"/>
              <a:t>5/4/2022</a:t>
            </a:fld>
            <a:endParaRPr lang="en-MY"/>
          </a:p>
        </p:txBody>
      </p:sp>
      <p:sp>
        <p:nvSpPr>
          <p:cNvPr id="8" name="Footer Placeholder 7">
            <a:extLst>
              <a:ext uri="{FF2B5EF4-FFF2-40B4-BE49-F238E27FC236}">
                <a16:creationId xmlns:a16="http://schemas.microsoft.com/office/drawing/2014/main" id="{3608519D-4B28-4724-87F4-FF19AFE82EC3}"/>
              </a:ext>
            </a:extLst>
          </p:cNvPr>
          <p:cNvSpPr>
            <a:spLocks noGrp="1"/>
          </p:cNvSpPr>
          <p:nvPr>
            <p:ph type="ftr" sz="quarter" idx="11"/>
          </p:nvPr>
        </p:nvSpPr>
        <p:spPr/>
        <p:txBody>
          <a:bodyPr/>
          <a:lstStyle/>
          <a:p>
            <a:r>
              <a:rPr lang="en-MY"/>
              <a:t>Dr Jugindar Singh</a:t>
            </a:r>
          </a:p>
        </p:txBody>
      </p:sp>
      <p:sp>
        <p:nvSpPr>
          <p:cNvPr id="9" name="Slide Number Placeholder 8">
            <a:extLst>
              <a:ext uri="{FF2B5EF4-FFF2-40B4-BE49-F238E27FC236}">
                <a16:creationId xmlns:a16="http://schemas.microsoft.com/office/drawing/2014/main" id="{25BB10FD-D3E4-47A7-B373-B9989E5DE4B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1613993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FF09-2B60-486A-8D31-8A113280DB9B}"/>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098A5723-AB6D-41F9-88CB-394096755324}"/>
              </a:ext>
            </a:extLst>
          </p:cNvPr>
          <p:cNvSpPr>
            <a:spLocks noGrp="1"/>
          </p:cNvSpPr>
          <p:nvPr>
            <p:ph type="dt" sz="half" idx="10"/>
          </p:nvPr>
        </p:nvSpPr>
        <p:spPr/>
        <p:txBody>
          <a:bodyPr/>
          <a:lstStyle/>
          <a:p>
            <a:fld id="{6568216A-EC59-4A77-BD99-9F07555EAB57}" type="datetime1">
              <a:rPr lang="en-MY" smtClean="0"/>
              <a:t>5/4/2022</a:t>
            </a:fld>
            <a:endParaRPr lang="en-MY"/>
          </a:p>
        </p:txBody>
      </p:sp>
      <p:sp>
        <p:nvSpPr>
          <p:cNvPr id="4" name="Footer Placeholder 3">
            <a:extLst>
              <a:ext uri="{FF2B5EF4-FFF2-40B4-BE49-F238E27FC236}">
                <a16:creationId xmlns:a16="http://schemas.microsoft.com/office/drawing/2014/main" id="{51924F50-D023-4E01-A146-B216579AB611}"/>
              </a:ext>
            </a:extLst>
          </p:cNvPr>
          <p:cNvSpPr>
            <a:spLocks noGrp="1"/>
          </p:cNvSpPr>
          <p:nvPr>
            <p:ph type="ftr" sz="quarter" idx="11"/>
          </p:nvPr>
        </p:nvSpPr>
        <p:spPr/>
        <p:txBody>
          <a:bodyPr/>
          <a:lstStyle/>
          <a:p>
            <a:r>
              <a:rPr lang="en-MY"/>
              <a:t>Dr Jugindar Singh</a:t>
            </a:r>
          </a:p>
        </p:txBody>
      </p:sp>
      <p:sp>
        <p:nvSpPr>
          <p:cNvPr id="5" name="Slide Number Placeholder 4">
            <a:extLst>
              <a:ext uri="{FF2B5EF4-FFF2-40B4-BE49-F238E27FC236}">
                <a16:creationId xmlns:a16="http://schemas.microsoft.com/office/drawing/2014/main" id="{B66298ED-931B-4ABD-AAD7-AA02B8E4D349}"/>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37339139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9CA80D-E509-45FF-9D88-FC258D36FD54}"/>
              </a:ext>
            </a:extLst>
          </p:cNvPr>
          <p:cNvSpPr>
            <a:spLocks noGrp="1"/>
          </p:cNvSpPr>
          <p:nvPr>
            <p:ph type="dt" sz="half" idx="10"/>
          </p:nvPr>
        </p:nvSpPr>
        <p:spPr/>
        <p:txBody>
          <a:bodyPr/>
          <a:lstStyle/>
          <a:p>
            <a:fld id="{82D866F1-CC91-4B96-85E3-2116CCEAC460}" type="datetime1">
              <a:rPr lang="en-MY" smtClean="0"/>
              <a:t>5/4/2022</a:t>
            </a:fld>
            <a:endParaRPr lang="en-MY"/>
          </a:p>
        </p:txBody>
      </p:sp>
      <p:sp>
        <p:nvSpPr>
          <p:cNvPr id="3" name="Footer Placeholder 2">
            <a:extLst>
              <a:ext uri="{FF2B5EF4-FFF2-40B4-BE49-F238E27FC236}">
                <a16:creationId xmlns:a16="http://schemas.microsoft.com/office/drawing/2014/main" id="{93C87931-6837-4778-B34B-6E2EE98D1E33}"/>
              </a:ext>
            </a:extLst>
          </p:cNvPr>
          <p:cNvSpPr>
            <a:spLocks noGrp="1"/>
          </p:cNvSpPr>
          <p:nvPr>
            <p:ph type="ftr" sz="quarter" idx="11"/>
          </p:nvPr>
        </p:nvSpPr>
        <p:spPr/>
        <p:txBody>
          <a:bodyPr/>
          <a:lstStyle/>
          <a:p>
            <a:r>
              <a:rPr lang="en-MY"/>
              <a:t>Dr Jugindar Singh</a:t>
            </a:r>
          </a:p>
        </p:txBody>
      </p:sp>
      <p:sp>
        <p:nvSpPr>
          <p:cNvPr id="4" name="Slide Number Placeholder 3">
            <a:extLst>
              <a:ext uri="{FF2B5EF4-FFF2-40B4-BE49-F238E27FC236}">
                <a16:creationId xmlns:a16="http://schemas.microsoft.com/office/drawing/2014/main" id="{D5DFC0D5-E10D-4E57-999E-EF3762390E16}"/>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1409556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D8F73-5FE1-43A8-A149-A0B7ADF58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D3CF0BDF-1B73-4E46-870C-C9056BB1E8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412B59C9-52A2-45FC-A581-C7B850190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2A6E6-AE60-4C82-AA6F-221B98867004}"/>
              </a:ext>
            </a:extLst>
          </p:cNvPr>
          <p:cNvSpPr>
            <a:spLocks noGrp="1"/>
          </p:cNvSpPr>
          <p:nvPr>
            <p:ph type="dt" sz="half" idx="10"/>
          </p:nvPr>
        </p:nvSpPr>
        <p:spPr/>
        <p:txBody>
          <a:bodyPr/>
          <a:lstStyle/>
          <a:p>
            <a:fld id="{9497F85C-F16B-4D78-8333-D8A567B731D6}" type="datetime1">
              <a:rPr lang="en-MY" smtClean="0"/>
              <a:t>5/4/2022</a:t>
            </a:fld>
            <a:endParaRPr lang="en-MY"/>
          </a:p>
        </p:txBody>
      </p:sp>
      <p:sp>
        <p:nvSpPr>
          <p:cNvPr id="6" name="Footer Placeholder 5">
            <a:extLst>
              <a:ext uri="{FF2B5EF4-FFF2-40B4-BE49-F238E27FC236}">
                <a16:creationId xmlns:a16="http://schemas.microsoft.com/office/drawing/2014/main" id="{8C7BF3DF-ABD0-4F2F-A54E-FAF223A32F3B}"/>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B73E4EBB-3C86-44E1-978E-0DB7D9EFCADF}"/>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2521420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241EA-BA8D-4049-B79E-2995B5FA08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910C5005-9314-4AF2-A973-9EDF72727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9203836-539A-43F5-B0CE-97CDDB5D02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6D1645-F2F7-4FC8-B3AB-7DD1E5694653}"/>
              </a:ext>
            </a:extLst>
          </p:cNvPr>
          <p:cNvSpPr>
            <a:spLocks noGrp="1"/>
          </p:cNvSpPr>
          <p:nvPr>
            <p:ph type="dt" sz="half" idx="10"/>
          </p:nvPr>
        </p:nvSpPr>
        <p:spPr/>
        <p:txBody>
          <a:bodyPr/>
          <a:lstStyle/>
          <a:p>
            <a:fld id="{1962DC9F-B953-46DF-945D-F151352A0ACB}" type="datetime1">
              <a:rPr lang="en-MY" smtClean="0"/>
              <a:t>5/4/2022</a:t>
            </a:fld>
            <a:endParaRPr lang="en-MY"/>
          </a:p>
        </p:txBody>
      </p:sp>
      <p:sp>
        <p:nvSpPr>
          <p:cNvPr id="6" name="Footer Placeholder 5">
            <a:extLst>
              <a:ext uri="{FF2B5EF4-FFF2-40B4-BE49-F238E27FC236}">
                <a16:creationId xmlns:a16="http://schemas.microsoft.com/office/drawing/2014/main" id="{718F6F4B-41EA-4351-BEE0-D386546C922C}"/>
              </a:ext>
            </a:extLst>
          </p:cNvPr>
          <p:cNvSpPr>
            <a:spLocks noGrp="1"/>
          </p:cNvSpPr>
          <p:nvPr>
            <p:ph type="ftr" sz="quarter" idx="11"/>
          </p:nvPr>
        </p:nvSpPr>
        <p:spPr/>
        <p:txBody>
          <a:bodyPr/>
          <a:lstStyle/>
          <a:p>
            <a:r>
              <a:rPr lang="en-MY"/>
              <a:t>Dr Jugindar Singh</a:t>
            </a:r>
          </a:p>
        </p:txBody>
      </p:sp>
      <p:sp>
        <p:nvSpPr>
          <p:cNvPr id="7" name="Slide Number Placeholder 6">
            <a:extLst>
              <a:ext uri="{FF2B5EF4-FFF2-40B4-BE49-F238E27FC236}">
                <a16:creationId xmlns:a16="http://schemas.microsoft.com/office/drawing/2014/main" id="{C854F004-E8CC-4569-853B-300792D5A4F7}"/>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2069730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5048-102E-4FEF-BF15-53F8762D9F0D}"/>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FA2A14E0-0AEB-400C-9CDB-EA21C3DD3A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1CBD3EE6-8278-4028-87DC-3A8952EEC0F6}"/>
              </a:ext>
            </a:extLst>
          </p:cNvPr>
          <p:cNvSpPr>
            <a:spLocks noGrp="1"/>
          </p:cNvSpPr>
          <p:nvPr>
            <p:ph type="dt" sz="half" idx="10"/>
          </p:nvPr>
        </p:nvSpPr>
        <p:spPr/>
        <p:txBody>
          <a:bodyPr/>
          <a:lstStyle/>
          <a:p>
            <a:fld id="{C4985FEE-D4BF-4019-A88E-57FCFD20B7EF}" type="datetime1">
              <a:rPr lang="en-MY" smtClean="0"/>
              <a:t>5/4/2022</a:t>
            </a:fld>
            <a:endParaRPr lang="en-MY"/>
          </a:p>
        </p:txBody>
      </p:sp>
      <p:sp>
        <p:nvSpPr>
          <p:cNvPr id="5" name="Footer Placeholder 4">
            <a:extLst>
              <a:ext uri="{FF2B5EF4-FFF2-40B4-BE49-F238E27FC236}">
                <a16:creationId xmlns:a16="http://schemas.microsoft.com/office/drawing/2014/main" id="{803C37FF-A26F-4880-AA64-995996DDAA8F}"/>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A3A0176F-B256-4967-872C-E609D19BA914}"/>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14711727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8E816E-9A8D-43A2-8BD9-C5761B58BB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871390CD-87C4-422B-BC3A-F61E3CA02D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27230472-6F65-4AD0-8DEA-C244102DB70A}"/>
              </a:ext>
            </a:extLst>
          </p:cNvPr>
          <p:cNvSpPr>
            <a:spLocks noGrp="1"/>
          </p:cNvSpPr>
          <p:nvPr>
            <p:ph type="dt" sz="half" idx="10"/>
          </p:nvPr>
        </p:nvSpPr>
        <p:spPr/>
        <p:txBody>
          <a:bodyPr/>
          <a:lstStyle/>
          <a:p>
            <a:fld id="{D89BA010-18F7-400A-9FB7-A24EF85F25D6}" type="datetime1">
              <a:rPr lang="en-MY" smtClean="0"/>
              <a:t>5/4/2022</a:t>
            </a:fld>
            <a:endParaRPr lang="en-MY"/>
          </a:p>
        </p:txBody>
      </p:sp>
      <p:sp>
        <p:nvSpPr>
          <p:cNvPr id="5" name="Footer Placeholder 4">
            <a:extLst>
              <a:ext uri="{FF2B5EF4-FFF2-40B4-BE49-F238E27FC236}">
                <a16:creationId xmlns:a16="http://schemas.microsoft.com/office/drawing/2014/main" id="{EA523C84-47D1-4A6D-9FE9-8CCB0832A79B}"/>
              </a:ext>
            </a:extLst>
          </p:cNvPr>
          <p:cNvSpPr>
            <a:spLocks noGrp="1"/>
          </p:cNvSpPr>
          <p:nvPr>
            <p:ph type="ftr" sz="quarter" idx="11"/>
          </p:nvPr>
        </p:nvSpPr>
        <p:spPr/>
        <p:txBody>
          <a:bodyPr/>
          <a:lstStyle/>
          <a:p>
            <a:r>
              <a:rPr lang="en-MY"/>
              <a:t>Dr Jugindar Singh</a:t>
            </a:r>
          </a:p>
        </p:txBody>
      </p:sp>
      <p:sp>
        <p:nvSpPr>
          <p:cNvPr id="6" name="Slide Number Placeholder 5">
            <a:extLst>
              <a:ext uri="{FF2B5EF4-FFF2-40B4-BE49-F238E27FC236}">
                <a16:creationId xmlns:a16="http://schemas.microsoft.com/office/drawing/2014/main" id="{1006C064-B154-4884-A9C7-FF13D4EC1DDA}"/>
              </a:ext>
            </a:extLst>
          </p:cNvPr>
          <p:cNvSpPr>
            <a:spLocks noGrp="1"/>
          </p:cNvSpPr>
          <p:nvPr>
            <p:ph type="sldNum" sz="quarter" idx="12"/>
          </p:nvPr>
        </p:nvSpPr>
        <p:spPr/>
        <p:txBody>
          <a:bodyPr/>
          <a:lstStyle/>
          <a:p>
            <a:fld id="{64A90BE9-DDF7-453E-839E-57B6B292D82F}" type="slidenum">
              <a:rPr lang="en-MY" smtClean="0"/>
              <a:t>‹#›</a:t>
            </a:fld>
            <a:endParaRPr lang="en-MY"/>
          </a:p>
        </p:txBody>
      </p:sp>
    </p:spTree>
    <p:extLst>
      <p:ext uri="{BB962C8B-B14F-4D97-AF65-F5344CB8AC3E}">
        <p14:creationId xmlns:p14="http://schemas.microsoft.com/office/powerpoint/2010/main" val="55111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313BA-875C-4764-AD95-6F7E0C0E7DA0}"/>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3" name="Footer Placeholder 2">
            <a:extLst>
              <a:ext uri="{FF2B5EF4-FFF2-40B4-BE49-F238E27FC236}">
                <a16:creationId xmlns:a16="http://schemas.microsoft.com/office/drawing/2014/main" id="{C7AFEEE6-25AF-43C5-BBAC-D1A3D5CF8768}"/>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F2F5E7A2-3800-4B5B-9996-E5238FD0949C}"/>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298135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ED70A-77CF-4D2E-B707-CF685ADC4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EC0891C1-BE39-4710-AE6E-5F4129AF39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28BE47BF-013E-486B-B07B-997589BB76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C3CD6-C928-4F58-B0DB-6AB426313624}"/>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6" name="Footer Placeholder 5">
            <a:extLst>
              <a:ext uri="{FF2B5EF4-FFF2-40B4-BE49-F238E27FC236}">
                <a16:creationId xmlns:a16="http://schemas.microsoft.com/office/drawing/2014/main" id="{1CA923FF-0021-4977-BCDB-A2D3BFC73155}"/>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C06E3326-3A7E-4F62-9DFD-6ED3C5F1D55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1422494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E3B3-E01C-47E6-8701-8DABF7942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F4FB023C-B357-4336-A07C-A7CBE2AB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91EC00FA-1ADB-4008-9867-CC75CCAA9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D2FB2-AE48-4C4B-9E40-FCE2408DA6B6}"/>
              </a:ext>
            </a:extLst>
          </p:cNvPr>
          <p:cNvSpPr>
            <a:spLocks noGrp="1"/>
          </p:cNvSpPr>
          <p:nvPr>
            <p:ph type="dt" sz="half" idx="10"/>
          </p:nvPr>
        </p:nvSpPr>
        <p:spPr/>
        <p:txBody>
          <a:bodyPr/>
          <a:lstStyle/>
          <a:p>
            <a:fld id="{4A1ED296-E122-40C3-A269-2A819429CA23}" type="datetimeFigureOut">
              <a:rPr lang="en-MY" smtClean="0"/>
              <a:t>5/4/2022</a:t>
            </a:fld>
            <a:endParaRPr lang="en-MY"/>
          </a:p>
        </p:txBody>
      </p:sp>
      <p:sp>
        <p:nvSpPr>
          <p:cNvPr id="6" name="Footer Placeholder 5">
            <a:extLst>
              <a:ext uri="{FF2B5EF4-FFF2-40B4-BE49-F238E27FC236}">
                <a16:creationId xmlns:a16="http://schemas.microsoft.com/office/drawing/2014/main" id="{BF10D1F9-2DB7-4A4E-9689-5C84FF0C5E42}"/>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7FEFF588-3397-4E44-B4A9-06A4EF624DF6}"/>
              </a:ext>
            </a:extLst>
          </p:cNvPr>
          <p:cNvSpPr>
            <a:spLocks noGrp="1"/>
          </p:cNvSpPr>
          <p:nvPr>
            <p:ph type="sldNum" sz="quarter" idx="12"/>
          </p:nvPr>
        </p:nvSpPr>
        <p:spPr/>
        <p:txBody>
          <a:bodyPr/>
          <a:lstStyle/>
          <a:p>
            <a:fld id="{288C9D22-4E3E-45BF-82DF-42686DF65625}" type="slidenum">
              <a:rPr lang="en-MY" smtClean="0"/>
              <a:t>‹#›</a:t>
            </a:fld>
            <a:endParaRPr lang="en-MY"/>
          </a:p>
        </p:txBody>
      </p:sp>
    </p:spTree>
    <p:extLst>
      <p:ext uri="{BB962C8B-B14F-4D97-AF65-F5344CB8AC3E}">
        <p14:creationId xmlns:p14="http://schemas.microsoft.com/office/powerpoint/2010/main" val="383465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B95DFD-68ED-45B9-B960-6FBC621D8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0DFD221-F418-459F-B201-3E1987D651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9B1CE2F0-916E-4202-9C25-6A26F481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1ED296-E122-40C3-A269-2A819429CA23}" type="datetimeFigureOut">
              <a:rPr lang="en-MY" smtClean="0"/>
              <a:t>5/4/2022</a:t>
            </a:fld>
            <a:endParaRPr lang="en-MY"/>
          </a:p>
        </p:txBody>
      </p:sp>
      <p:sp>
        <p:nvSpPr>
          <p:cNvPr id="5" name="Footer Placeholder 4">
            <a:extLst>
              <a:ext uri="{FF2B5EF4-FFF2-40B4-BE49-F238E27FC236}">
                <a16:creationId xmlns:a16="http://schemas.microsoft.com/office/drawing/2014/main" id="{D5E8634B-9335-4BCC-AC02-046D3CE436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BD8CBE44-DC68-4E63-9D6A-048282BACC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C9D22-4E3E-45BF-82DF-42686DF65625}" type="slidenum">
              <a:rPr lang="en-MY" smtClean="0"/>
              <a:t>‹#›</a:t>
            </a:fld>
            <a:endParaRPr lang="en-MY"/>
          </a:p>
        </p:txBody>
      </p:sp>
    </p:spTree>
    <p:extLst>
      <p:ext uri="{BB962C8B-B14F-4D97-AF65-F5344CB8AC3E}">
        <p14:creationId xmlns:p14="http://schemas.microsoft.com/office/powerpoint/2010/main" val="1091471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4/5/2022</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4671341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43708C7-7F87-44BF-96C7-20B0D63E7B83}" type="datetime1">
              <a:rPr lang="en-US" smtClean="0"/>
              <a:t>4/5/2022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338527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hf hdr="0" ftr="0" dt="0"/>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90153"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6"/>
            <a:ext cx="12192000" cy="236537"/>
          </a:xfrm>
          <a:prstGeom prst="rect">
            <a:avLst/>
          </a:prstGeom>
          <a:solidFill>
            <a:srgbClr val="C44C4C"/>
          </a:solidFill>
          <a:ln w="9525">
            <a:noFill/>
            <a:miter lim="800000"/>
            <a:headEnd/>
            <a:tailE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028" name="Rectangle 4"/>
          <p:cNvSpPr>
            <a:spLocks noGrp="1" noChangeArrowheads="1"/>
          </p:cNvSpPr>
          <p:nvPr>
            <p:ph type="body" idx="1"/>
          </p:nvPr>
        </p:nvSpPr>
        <p:spPr bwMode="auto">
          <a:xfrm>
            <a:off x="630767" y="1736728"/>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1" y="6597650"/>
            <a:ext cx="3615267" cy="260350"/>
          </a:xfrm>
          <a:prstGeom prst="rect">
            <a:avLst/>
          </a:prstGeom>
          <a:noFill/>
          <a:ln w="9525">
            <a:noFill/>
            <a:miter lim="800000"/>
            <a:headEnd/>
            <a:tailEn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Title of Slides</a:t>
            </a:r>
          </a:p>
        </p:txBody>
      </p:sp>
      <p:pic>
        <p:nvPicPr>
          <p:cNvPr id="1033" name="Picture 20"/>
          <p:cNvPicPr>
            <a:picLocks noChangeAspect="1" noChangeArrowheads="1"/>
          </p:cNvPicPr>
          <p:nvPr userDrawn="1"/>
        </p:nvPicPr>
        <p:blipFill>
          <a:blip r:embed="rId13">
            <a:lum bright="72000" contrast="-64000"/>
            <a:extLst>
              <a:ext uri="{28A0092B-C50C-407E-A947-70E740481C1C}">
                <a14:useLocalDpi xmlns:a14="http://schemas.microsoft.com/office/drawing/2010/main" val="0"/>
              </a:ext>
            </a:extLst>
          </a:blip>
          <a:srcRect/>
          <a:stretch>
            <a:fillRect/>
          </a:stretch>
        </p:blipFill>
        <p:spPr bwMode="auto">
          <a:xfrm>
            <a:off x="0" y="2344741"/>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0671607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dt="0"/>
  <p:txStyles>
    <p:titleStyle>
      <a:lvl1pPr algn="ctr" rtl="0" fontAlgn="base">
        <a:spcBef>
          <a:spcPct val="0"/>
        </a:spcBef>
        <a:spcAft>
          <a:spcPct val="0"/>
        </a:spcAft>
        <a:defRPr sz="2700">
          <a:solidFill>
            <a:schemeClr val="tx2"/>
          </a:solidFill>
          <a:latin typeface="+mj-lt"/>
          <a:ea typeface="+mj-ea"/>
          <a:cs typeface="+mj-cs"/>
        </a:defRPr>
      </a:lvl1pPr>
      <a:lvl2pPr algn="ctr" rtl="0" fontAlgn="base">
        <a:spcBef>
          <a:spcPct val="0"/>
        </a:spcBef>
        <a:spcAft>
          <a:spcPct val="0"/>
        </a:spcAft>
        <a:defRPr sz="2700">
          <a:solidFill>
            <a:schemeClr val="tx2"/>
          </a:solidFill>
          <a:latin typeface="Arial" charset="0"/>
        </a:defRPr>
      </a:lvl2pPr>
      <a:lvl3pPr algn="ctr" rtl="0" fontAlgn="base">
        <a:spcBef>
          <a:spcPct val="0"/>
        </a:spcBef>
        <a:spcAft>
          <a:spcPct val="0"/>
        </a:spcAft>
        <a:defRPr sz="2700">
          <a:solidFill>
            <a:schemeClr val="tx2"/>
          </a:solidFill>
          <a:latin typeface="Arial" charset="0"/>
        </a:defRPr>
      </a:lvl3pPr>
      <a:lvl4pPr algn="ctr" rtl="0" fontAlgn="base">
        <a:spcBef>
          <a:spcPct val="0"/>
        </a:spcBef>
        <a:spcAft>
          <a:spcPct val="0"/>
        </a:spcAft>
        <a:defRPr sz="2700">
          <a:solidFill>
            <a:schemeClr val="tx2"/>
          </a:solidFill>
          <a:latin typeface="Arial" charset="0"/>
        </a:defRPr>
      </a:lvl4pPr>
      <a:lvl5pPr algn="ctr" rtl="0" fontAlgn="base">
        <a:spcBef>
          <a:spcPct val="0"/>
        </a:spcBef>
        <a:spcAft>
          <a:spcPct val="0"/>
        </a:spcAft>
        <a:defRPr sz="2700">
          <a:solidFill>
            <a:schemeClr val="tx2"/>
          </a:solidFill>
          <a:latin typeface="Arial" charset="0"/>
        </a:defRPr>
      </a:lvl5pPr>
      <a:lvl6pPr marL="342900" algn="ctr" rtl="0" eaLnBrk="1" fontAlgn="base" hangingPunct="1">
        <a:spcBef>
          <a:spcPct val="0"/>
        </a:spcBef>
        <a:spcAft>
          <a:spcPct val="0"/>
        </a:spcAft>
        <a:defRPr sz="2700">
          <a:solidFill>
            <a:schemeClr val="tx2"/>
          </a:solidFill>
          <a:latin typeface="Arial" charset="0"/>
        </a:defRPr>
      </a:lvl6pPr>
      <a:lvl7pPr marL="685800" algn="ctr" rtl="0" eaLnBrk="1" fontAlgn="base" hangingPunct="1">
        <a:spcBef>
          <a:spcPct val="0"/>
        </a:spcBef>
        <a:spcAft>
          <a:spcPct val="0"/>
        </a:spcAft>
        <a:defRPr sz="2700">
          <a:solidFill>
            <a:schemeClr val="tx2"/>
          </a:solidFill>
          <a:latin typeface="Arial" charset="0"/>
        </a:defRPr>
      </a:lvl7pPr>
      <a:lvl8pPr marL="1028700" algn="ctr" rtl="0" eaLnBrk="1" fontAlgn="base" hangingPunct="1">
        <a:spcBef>
          <a:spcPct val="0"/>
        </a:spcBef>
        <a:spcAft>
          <a:spcPct val="0"/>
        </a:spcAft>
        <a:defRPr sz="2700">
          <a:solidFill>
            <a:schemeClr val="tx2"/>
          </a:solidFill>
          <a:latin typeface="Arial" charset="0"/>
        </a:defRPr>
      </a:lvl8pPr>
      <a:lvl9pPr marL="1371600" algn="ctr" rtl="0" eaLnBrk="1" fontAlgn="base" hangingPunct="1">
        <a:spcBef>
          <a:spcPct val="0"/>
        </a:spcBef>
        <a:spcAft>
          <a:spcPct val="0"/>
        </a:spcAft>
        <a:defRPr sz="27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90152"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4"/>
            <a:ext cx="12192000" cy="236537"/>
          </a:xfrm>
          <a:prstGeom prst="rect">
            <a:avLst/>
          </a:prstGeom>
          <a:solidFill>
            <a:srgbClr val="C44C4C"/>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 name="Rectangle 4"/>
          <p:cNvSpPr>
            <a:spLocks noGrp="1" noChangeArrowheads="1"/>
          </p:cNvSpPr>
          <p:nvPr>
            <p:ph type="body" idx="1"/>
          </p:nvPr>
        </p:nvSpPr>
        <p:spPr bwMode="auto">
          <a:xfrm>
            <a:off x="630767" y="17367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0" y="6597650"/>
            <a:ext cx="3615267" cy="26035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Title of Slides</a:t>
            </a:r>
          </a:p>
        </p:txBody>
      </p:sp>
      <p:pic>
        <p:nvPicPr>
          <p:cNvPr id="1033" name="Picture 20"/>
          <p:cNvPicPr>
            <a:picLocks noChangeAspect="1" noChangeArrowheads="1"/>
          </p:cNvPicPr>
          <p:nvPr userDrawn="1"/>
        </p:nvPicPr>
        <p:blipFill>
          <a:blip r:embed="rId13">
            <a:lum bright="72000" contrast="-64000"/>
            <a:extLst>
              <a:ext uri="{28A0092B-C50C-407E-A947-70E740481C1C}">
                <a14:useLocalDpi xmlns:a14="http://schemas.microsoft.com/office/drawing/2010/main" val="0"/>
              </a:ext>
            </a:extLst>
          </a:blip>
          <a:srcRect/>
          <a:stretch>
            <a:fillRect/>
          </a:stretch>
        </p:blipFill>
        <p:spPr bwMode="auto">
          <a:xfrm>
            <a:off x="0" y="2344739"/>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7639474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F01AB-951C-48B1-BE70-462F9E260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B4EFCDEC-FFAE-4627-814D-CA623A6F7C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3E8D0DA-7F8A-491F-B1D6-0070A77E9B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741D17-4F67-4F43-9762-E370DF562981}" type="datetime1">
              <a:rPr lang="en-MY" smtClean="0"/>
              <a:t>5/4/2022</a:t>
            </a:fld>
            <a:endParaRPr lang="en-MY"/>
          </a:p>
        </p:txBody>
      </p:sp>
      <p:sp>
        <p:nvSpPr>
          <p:cNvPr id="5" name="Footer Placeholder 4">
            <a:extLst>
              <a:ext uri="{FF2B5EF4-FFF2-40B4-BE49-F238E27FC236}">
                <a16:creationId xmlns:a16="http://schemas.microsoft.com/office/drawing/2014/main" id="{9437B798-591C-4B41-A6E5-F307F4E99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MY"/>
              <a:t>Dr Jugindar Singh</a:t>
            </a:r>
          </a:p>
        </p:txBody>
      </p:sp>
      <p:sp>
        <p:nvSpPr>
          <p:cNvPr id="6" name="Slide Number Placeholder 5">
            <a:extLst>
              <a:ext uri="{FF2B5EF4-FFF2-40B4-BE49-F238E27FC236}">
                <a16:creationId xmlns:a16="http://schemas.microsoft.com/office/drawing/2014/main" id="{1BB352B5-B25D-404B-AB59-398BA153AC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A90BE9-DDF7-453E-839E-57B6B292D82F}" type="slidenum">
              <a:rPr lang="en-MY" smtClean="0"/>
              <a:t>‹#›</a:t>
            </a:fld>
            <a:endParaRPr lang="en-MY"/>
          </a:p>
        </p:txBody>
      </p:sp>
    </p:spTree>
    <p:extLst>
      <p:ext uri="{BB962C8B-B14F-4D97-AF65-F5344CB8AC3E}">
        <p14:creationId xmlns:p14="http://schemas.microsoft.com/office/powerpoint/2010/main" val="389808979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7.png"/></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9.pn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scribbr.com/methodology/transcribe-interview/"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A stone footpath on the grassy field against the sky">
            <a:extLst>
              <a:ext uri="{FF2B5EF4-FFF2-40B4-BE49-F238E27FC236}">
                <a16:creationId xmlns:a16="http://schemas.microsoft.com/office/drawing/2014/main" id="{9AD117F3-FB5C-4FC8-9ECA-9DDCF1D6EF23}"/>
              </a:ext>
            </a:extLst>
          </p:cNvPr>
          <p:cNvPicPr>
            <a:picLocks noChangeAspect="1"/>
          </p:cNvPicPr>
          <p:nvPr/>
        </p:nvPicPr>
        <p:blipFill rotWithShape="1">
          <a:blip r:embed="rId2">
            <a:alphaModFix amt="50000"/>
          </a:blip>
          <a:srcRect t="14438" r="-1" b="10543"/>
          <a:stretch/>
        </p:blipFill>
        <p:spPr>
          <a:xfrm>
            <a:off x="20" y="10"/>
            <a:ext cx="12188930" cy="6857990"/>
          </a:xfrm>
          <a:prstGeom prst="rect">
            <a:avLst/>
          </a:prstGeom>
        </p:spPr>
      </p:pic>
      <p:sp>
        <p:nvSpPr>
          <p:cNvPr id="2" name="Title 1">
            <a:extLst>
              <a:ext uri="{FF2B5EF4-FFF2-40B4-BE49-F238E27FC236}">
                <a16:creationId xmlns:a16="http://schemas.microsoft.com/office/drawing/2014/main" id="{0845E3FF-FA11-43C7-807D-3BA60C286713}"/>
              </a:ext>
            </a:extLst>
          </p:cNvPr>
          <p:cNvSpPr>
            <a:spLocks noGrp="1"/>
          </p:cNvSpPr>
          <p:nvPr>
            <p:ph type="ctrTitle"/>
          </p:nvPr>
        </p:nvSpPr>
        <p:spPr>
          <a:xfrm>
            <a:off x="0" y="27432"/>
            <a:ext cx="12003314" cy="4158171"/>
          </a:xfrm>
        </p:spPr>
        <p:txBody>
          <a:bodyPr>
            <a:normAutofit/>
          </a:bodyPr>
          <a:lstStyle/>
          <a:p>
            <a:pPr algn="ctr">
              <a:lnSpc>
                <a:spcPct val="90000"/>
              </a:lnSpc>
            </a:pPr>
            <a:r>
              <a:rPr lang="en-US" sz="10800" dirty="0"/>
              <a:t>Qualitative method</a:t>
            </a:r>
            <a:endParaRPr lang="en-MY" sz="10800" dirty="0"/>
          </a:p>
        </p:txBody>
      </p:sp>
      <p:sp>
        <p:nvSpPr>
          <p:cNvPr id="3" name="Subtitle 2">
            <a:extLst>
              <a:ext uri="{FF2B5EF4-FFF2-40B4-BE49-F238E27FC236}">
                <a16:creationId xmlns:a16="http://schemas.microsoft.com/office/drawing/2014/main" id="{372F7725-8BC7-494B-AEE6-38ADA3D4DFEA}"/>
              </a:ext>
            </a:extLst>
          </p:cNvPr>
          <p:cNvSpPr>
            <a:spLocks noGrp="1"/>
          </p:cNvSpPr>
          <p:nvPr>
            <p:ph type="subTitle" idx="1"/>
          </p:nvPr>
        </p:nvSpPr>
        <p:spPr>
          <a:xfrm>
            <a:off x="0" y="6296158"/>
            <a:ext cx="12188930" cy="561832"/>
          </a:xfrm>
        </p:spPr>
        <p:txBody>
          <a:bodyPr>
            <a:normAutofit fontScale="92500" lnSpcReduction="10000"/>
          </a:bodyPr>
          <a:lstStyle/>
          <a:p>
            <a:pPr algn="ctr"/>
            <a:r>
              <a:rPr lang="en-MY" sz="3200"/>
              <a:t>Dr Jugindar Singh</a:t>
            </a:r>
          </a:p>
        </p:txBody>
      </p:sp>
      <p:sp>
        <p:nvSpPr>
          <p:cNvPr id="2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7" name="Picture 6">
            <a:extLst>
              <a:ext uri="{FF2B5EF4-FFF2-40B4-BE49-F238E27FC236}">
                <a16:creationId xmlns:a16="http://schemas.microsoft.com/office/drawing/2014/main" id="{99109B1D-4AAD-4E4C-AB9A-8E77812DE7CE}"/>
              </a:ext>
            </a:extLst>
          </p:cNvPr>
          <p:cNvPicPr>
            <a:picLocks noChangeAspect="1"/>
          </p:cNvPicPr>
          <p:nvPr/>
        </p:nvPicPr>
        <p:blipFill>
          <a:blip r:embed="rId3"/>
          <a:stretch>
            <a:fillRect/>
          </a:stretch>
        </p:blipFill>
        <p:spPr>
          <a:xfrm>
            <a:off x="10058215" y="4553502"/>
            <a:ext cx="2133785" cy="2304488"/>
          </a:xfrm>
          <a:prstGeom prst="rect">
            <a:avLst/>
          </a:prstGeom>
        </p:spPr>
      </p:pic>
    </p:spTree>
    <p:extLst>
      <p:ext uri="{BB962C8B-B14F-4D97-AF65-F5344CB8AC3E}">
        <p14:creationId xmlns:p14="http://schemas.microsoft.com/office/powerpoint/2010/main" val="2990252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Qualitative VS Quantitative Research | Research Methods | MIM Learnovate -  YouTube">
            <a:extLst>
              <a:ext uri="{FF2B5EF4-FFF2-40B4-BE49-F238E27FC236}">
                <a16:creationId xmlns:a16="http://schemas.microsoft.com/office/drawing/2014/main" id="{316A5E13-49CF-4E86-BDC7-29D7E496D0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200" y="5320142"/>
            <a:ext cx="12395199" cy="814710"/>
          </a:xfrm>
        </p:spPr>
        <p:txBody>
          <a:bodyPr vert="horz" lIns="91440" tIns="45720" rIns="91440" bIns="45720" rtlCol="0" anchor="ctr">
            <a:noAutofit/>
          </a:bodyPr>
          <a:lstStyle/>
          <a:p>
            <a:pPr algn="ctr"/>
            <a:r>
              <a:rPr lang="en-US" sz="3200" b="1" dirty="0">
                <a:solidFill>
                  <a:schemeClr val="tx1">
                    <a:lumMod val="85000"/>
                    <a:lumOff val="15000"/>
                  </a:schemeClr>
                </a:solidFill>
                <a:latin typeface="Aharoni" panose="02010803020104030203" pitchFamily="2" charset="-79"/>
                <a:cs typeface="Aharoni" panose="02010803020104030203" pitchFamily="2" charset="-79"/>
              </a:rPr>
              <a:t>What is the Difference between Qualitative and Quantitative </a:t>
            </a:r>
          </a:p>
        </p:txBody>
      </p:sp>
      <p:cxnSp>
        <p:nvCxnSpPr>
          <p:cNvPr id="73" name="Straight Connector 7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0"/>
          </p:nvPr>
        </p:nvSpPr>
        <p:spPr>
          <a:xfrm>
            <a:off x="4038600" y="6356350"/>
            <a:ext cx="4114800" cy="365125"/>
          </a:xfrm>
        </p:spPr>
        <p:txBody>
          <a:bodyPr vert="horz" lIns="91440" tIns="45720" rIns="91440" bIns="45720" rtlCol="0" anchor="ctr">
            <a:normAutofit/>
          </a:bodyPr>
          <a:lstStyle/>
          <a:p>
            <a:pPr algn="ctr" defTabSz="457200">
              <a:spcAft>
                <a:spcPts val="600"/>
              </a:spcAft>
            </a:pPr>
            <a:r>
              <a:rPr lang="en-US" kern="1200">
                <a:solidFill>
                  <a:srgbClr val="FFFFFF"/>
                </a:solidFill>
                <a:latin typeface="+mn-lt"/>
                <a:ea typeface="+mn-ea"/>
                <a:cs typeface="+mn-cs"/>
              </a:rPr>
              <a:t>Dr Jugindar Singh</a:t>
            </a:r>
          </a:p>
        </p:txBody>
      </p:sp>
    </p:spTree>
    <p:extLst>
      <p:ext uri="{BB962C8B-B14F-4D97-AF65-F5344CB8AC3E}">
        <p14:creationId xmlns:p14="http://schemas.microsoft.com/office/powerpoint/2010/main" val="1116477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5144928C-8ED1-4D79-9787-CEB561BA60E6}"/>
              </a:ext>
            </a:extLst>
          </p:cNvPr>
          <p:cNvPicPr>
            <a:picLocks noGrp="1" noChangeAspect="1"/>
          </p:cNvPicPr>
          <p:nvPr>
            <p:ph idx="1"/>
          </p:nvPr>
        </p:nvPicPr>
        <p:blipFill rotWithShape="1">
          <a:blip r:embed="rId2"/>
          <a:srcRect l="426" r="-1" b="-1"/>
          <a:stretch/>
        </p:blipFill>
        <p:spPr>
          <a:xfrm>
            <a:off x="20" y="1282"/>
            <a:ext cx="12191980" cy="6856718"/>
          </a:xfrm>
          <a:prstGeom prst="rect">
            <a:avLst/>
          </a:prstGeom>
        </p:spPr>
      </p:pic>
    </p:spTree>
    <p:extLst>
      <p:ext uri="{BB962C8B-B14F-4D97-AF65-F5344CB8AC3E}">
        <p14:creationId xmlns:p14="http://schemas.microsoft.com/office/powerpoint/2010/main" val="1343887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18" name="Rectangle 1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66" name="Rectangle 2"/>
          <p:cNvSpPr>
            <a:spLocks noGrp="1" noChangeArrowheads="1"/>
          </p:cNvSpPr>
          <p:nvPr>
            <p:ph type="title"/>
          </p:nvPr>
        </p:nvSpPr>
        <p:spPr>
          <a:xfrm>
            <a:off x="-1" y="45964"/>
            <a:ext cx="12191999" cy="386064"/>
          </a:xfrm>
        </p:spPr>
        <p:txBody>
          <a:bodyPr vert="horz" lIns="91440" tIns="45720" rIns="91440" bIns="45720" rtlCol="0" anchor="ctr">
            <a:noAutofit/>
          </a:bodyPr>
          <a:lstStyle/>
          <a:p>
            <a:r>
              <a:rPr lang="en-US" altLang="en-US" sz="3600" b="1" kern="1200" dirty="0">
                <a:solidFill>
                  <a:srgbClr val="FF0000"/>
                </a:solidFill>
                <a:latin typeface="Aharoni" panose="02010803020104030203" pitchFamily="2" charset="-79"/>
                <a:cs typeface="Aharoni" panose="02010803020104030203" pitchFamily="2" charset="-79"/>
              </a:rPr>
              <a:t>Qualitative vs Quantitative Research</a:t>
            </a:r>
          </a:p>
        </p:txBody>
      </p:sp>
      <p:grpSp>
        <p:nvGrpSpPr>
          <p:cNvPr id="11319" name="Group 12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4" name="Isosceles Triangle 12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28" name="Rectangle 12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315" name="Slide Number Placeholder 5"/>
          <p:cNvSpPr>
            <a:spLocks noGrp="1"/>
          </p:cNvSpPr>
          <p:nvPr>
            <p:ph type="sldNum" sz="quarter" idx="4294967295"/>
          </p:nvPr>
        </p:nvSpPr>
        <p:spPr>
          <a:xfrm>
            <a:off x="8805333"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Aft>
                <a:spcPts val="600"/>
              </a:spcAft>
            </a:pPr>
            <a:fld id="{9973DB48-F7BC-4DDB-BBD7-6EC82C1C4DA9}" type="slidenum">
              <a:rPr lang="en-US" altLang="en-US" sz="1200" smtClean="0">
                <a:solidFill>
                  <a:schemeClr val="tx1">
                    <a:tint val="75000"/>
                  </a:schemeClr>
                </a:solidFill>
                <a:latin typeface="+mn-lt"/>
                <a:ea typeface="+mn-ea"/>
              </a:rPr>
              <a:pPr>
                <a:spcAft>
                  <a:spcPts val="600"/>
                </a:spcAft>
              </a:pPr>
              <a:t>12</a:t>
            </a:fld>
            <a:endParaRPr lang="en-US" altLang="en-US" sz="1200">
              <a:solidFill>
                <a:schemeClr val="tx1">
                  <a:tint val="75000"/>
                </a:schemeClr>
              </a:solidFill>
              <a:latin typeface="+mn-lt"/>
              <a:ea typeface="+mn-ea"/>
            </a:endParaRPr>
          </a:p>
        </p:txBody>
      </p:sp>
      <p:graphicFrame>
        <p:nvGraphicFramePr>
          <p:cNvPr id="35" name="Table 34"/>
          <p:cNvGraphicFramePr>
            <a:graphicFrameLocks noGrp="1"/>
          </p:cNvGraphicFramePr>
          <p:nvPr>
            <p:extLst>
              <p:ext uri="{D42A27DB-BD31-4B8C-83A1-F6EECF244321}">
                <p14:modId xmlns:p14="http://schemas.microsoft.com/office/powerpoint/2010/main" val="693676459"/>
              </p:ext>
            </p:extLst>
          </p:nvPr>
        </p:nvGraphicFramePr>
        <p:xfrm>
          <a:off x="0" y="477992"/>
          <a:ext cx="12192001" cy="6480512"/>
        </p:xfrm>
        <a:graphic>
          <a:graphicData uri="http://schemas.openxmlformats.org/drawingml/2006/table">
            <a:tbl>
              <a:tblPr firstRow="1" bandRow="1">
                <a:noFill/>
              </a:tblPr>
              <a:tblGrid>
                <a:gridCol w="2857500">
                  <a:extLst>
                    <a:ext uri="{9D8B030D-6E8A-4147-A177-3AD203B41FA5}">
                      <a16:colId xmlns:a16="http://schemas.microsoft.com/office/drawing/2014/main" val="20000"/>
                    </a:ext>
                  </a:extLst>
                </a:gridCol>
                <a:gridCol w="4356100">
                  <a:extLst>
                    <a:ext uri="{9D8B030D-6E8A-4147-A177-3AD203B41FA5}">
                      <a16:colId xmlns:a16="http://schemas.microsoft.com/office/drawing/2014/main" val="20001"/>
                    </a:ext>
                  </a:extLst>
                </a:gridCol>
                <a:gridCol w="4978401">
                  <a:extLst>
                    <a:ext uri="{9D8B030D-6E8A-4147-A177-3AD203B41FA5}">
                      <a16:colId xmlns:a16="http://schemas.microsoft.com/office/drawing/2014/main" val="20002"/>
                    </a:ext>
                  </a:extLst>
                </a:gridCol>
              </a:tblGrid>
              <a:tr h="475423">
                <a:tc>
                  <a:txBody>
                    <a:bodyPr/>
                    <a:lstStyle/>
                    <a:p>
                      <a:pPr marL="0" marR="0">
                        <a:lnSpc>
                          <a:spcPct val="115000"/>
                        </a:lnSpc>
                        <a:spcBef>
                          <a:spcPts val="0"/>
                        </a:spcBef>
                        <a:spcAft>
                          <a:spcPts val="0"/>
                        </a:spcAft>
                      </a:pPr>
                      <a:endParaRPr lang="en-US" sz="2400" b="0" cap="none" spc="0" dirty="0">
                        <a:solidFill>
                          <a:srgbClr val="FF0000"/>
                        </a:solidFill>
                        <a:latin typeface="Calibri"/>
                        <a:ea typeface="Calibri"/>
                        <a:cs typeface="Times New Roman"/>
                      </a:endParaRP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400" b="1" cap="none" spc="0" dirty="0">
                          <a:solidFill>
                            <a:srgbClr val="FF0000"/>
                          </a:solidFill>
                          <a:latin typeface="Calibri"/>
                          <a:ea typeface="Calibri"/>
                          <a:cs typeface="Times New Roman"/>
                        </a:rPr>
                        <a:t>Qualitative</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400" b="1" cap="none" spc="0" dirty="0">
                          <a:solidFill>
                            <a:srgbClr val="FF0000"/>
                          </a:solidFill>
                          <a:latin typeface="Calibri"/>
                          <a:ea typeface="Calibri"/>
                          <a:cs typeface="Times New Roman"/>
                        </a:rPr>
                        <a:t>Quantitative</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99363">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Focus of Research</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Understand and interpret</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Describe, explain, and predict</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86236">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Researcher Involvement</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High </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Limited, controlled to prevent bias</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468551">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Research Purpose</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In-depth understanding</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Describe or predict, built and test theory</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86236">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Sample Design</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Non-probability, purposive</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Probability</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86236">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Sample Size</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Small</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Large</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933821">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Data Type and Preparation</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Verbal or pictorial description</a:t>
                      </a:r>
                    </a:p>
                    <a:p>
                      <a:pPr marL="0" marR="0">
                        <a:lnSpc>
                          <a:spcPct val="100000"/>
                        </a:lnSpc>
                        <a:spcBef>
                          <a:spcPts val="0"/>
                        </a:spcBef>
                        <a:spcAft>
                          <a:spcPts val="0"/>
                        </a:spcAft>
                      </a:pPr>
                      <a:r>
                        <a:rPr lang="en-US" sz="2200" cap="none" spc="0" dirty="0">
                          <a:solidFill>
                            <a:schemeClr val="tx1"/>
                          </a:solidFill>
                          <a:latin typeface="Calibri"/>
                          <a:ea typeface="Calibri"/>
                          <a:cs typeface="Times New Roman"/>
                        </a:rPr>
                        <a:t>Reduced to verbal codes</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Reduced to numerical codes for computerized analysis</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854875">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Feedback Turnaround</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Smaller sample sizes make data collection faster</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Larger sample sizes lengthen data collection</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86236">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Research Design</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Longitudinal, Multi Method</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Cross-sectional or longitudinal, Single method</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1276706">
                <a:tc>
                  <a:txBody>
                    <a:bodyPr/>
                    <a:lstStyle/>
                    <a:p>
                      <a:pPr marL="0" marR="0">
                        <a:lnSpc>
                          <a:spcPct val="100000"/>
                        </a:lnSpc>
                        <a:spcBef>
                          <a:spcPts val="0"/>
                        </a:spcBef>
                        <a:spcAft>
                          <a:spcPts val="0"/>
                        </a:spcAft>
                      </a:pPr>
                      <a:r>
                        <a:rPr lang="en-US" sz="2000" b="1" cap="none" spc="0" dirty="0">
                          <a:solidFill>
                            <a:srgbClr val="002060"/>
                          </a:solidFill>
                          <a:latin typeface="Calibri"/>
                          <a:ea typeface="Calibri"/>
                          <a:cs typeface="Times New Roman"/>
                        </a:rPr>
                        <a:t>Data Analysis</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0000"/>
                        </a:lnSpc>
                        <a:spcBef>
                          <a:spcPts val="0"/>
                        </a:spcBef>
                        <a:spcAft>
                          <a:spcPts val="0"/>
                        </a:spcAft>
                      </a:pPr>
                      <a:r>
                        <a:rPr lang="en-US" sz="2200" cap="none" spc="0" dirty="0">
                          <a:solidFill>
                            <a:schemeClr val="tx1"/>
                          </a:solidFill>
                          <a:latin typeface="Calibri"/>
                          <a:ea typeface="Calibri"/>
                          <a:cs typeface="Times New Roman"/>
                        </a:rPr>
                        <a:t>Non-quantitative; human</a:t>
                      </a:r>
                    </a:p>
                    <a:p>
                      <a:pPr marL="0" marR="0">
                        <a:lnSpc>
                          <a:spcPct val="100000"/>
                        </a:lnSpc>
                        <a:spcBef>
                          <a:spcPts val="0"/>
                        </a:spcBef>
                        <a:spcAft>
                          <a:spcPts val="0"/>
                        </a:spcAft>
                      </a:pPr>
                      <a:r>
                        <a:rPr lang="en-US" sz="2200" cap="none" spc="0" dirty="0">
                          <a:solidFill>
                            <a:schemeClr val="tx1"/>
                          </a:solidFill>
                          <a:latin typeface="Calibri"/>
                          <a:ea typeface="Calibri"/>
                          <a:cs typeface="Times New Roman"/>
                        </a:rPr>
                        <a:t>Judgment mixed with fact</a:t>
                      </a:r>
                    </a:p>
                    <a:p>
                      <a:pPr marL="0" marR="0">
                        <a:lnSpc>
                          <a:spcPct val="100000"/>
                        </a:lnSpc>
                        <a:spcBef>
                          <a:spcPts val="0"/>
                        </a:spcBef>
                        <a:spcAft>
                          <a:spcPts val="0"/>
                        </a:spcAft>
                      </a:pPr>
                      <a:r>
                        <a:rPr lang="en-US" sz="2200" cap="none" spc="0" dirty="0">
                          <a:solidFill>
                            <a:schemeClr val="tx1"/>
                          </a:solidFill>
                          <a:latin typeface="Calibri"/>
                          <a:ea typeface="Calibri"/>
                          <a:cs typeface="Times New Roman"/>
                        </a:rPr>
                        <a:t>Emphasis on themes</a:t>
                      </a: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lang="en-US" sz="2200" cap="none" spc="0" dirty="0">
                          <a:solidFill>
                            <a:schemeClr val="tx1"/>
                          </a:solidFill>
                          <a:latin typeface="Calibri" pitchFamily="34" charset="0"/>
                        </a:rPr>
                        <a:t>Computerized analysis</a:t>
                      </a:r>
                    </a:p>
                    <a:p>
                      <a:pPr>
                        <a:lnSpc>
                          <a:spcPct val="100000"/>
                        </a:lnSpc>
                      </a:pPr>
                      <a:r>
                        <a:rPr lang="en-US" sz="2200" cap="none" spc="0" dirty="0">
                          <a:solidFill>
                            <a:schemeClr val="tx1"/>
                          </a:solidFill>
                          <a:latin typeface="Calibri" pitchFamily="34" charset="0"/>
                        </a:rPr>
                        <a:t>Facts distinguished</a:t>
                      </a:r>
                    </a:p>
                    <a:p>
                      <a:pPr>
                        <a:lnSpc>
                          <a:spcPct val="100000"/>
                        </a:lnSpc>
                      </a:pPr>
                      <a:r>
                        <a:rPr lang="en-US" sz="2200" cap="none" spc="0" dirty="0">
                          <a:solidFill>
                            <a:schemeClr val="tx1"/>
                          </a:solidFill>
                          <a:latin typeface="Calibri" pitchFamily="34" charset="0"/>
                        </a:rPr>
                        <a:t>Emphasis on counts</a:t>
                      </a:r>
                      <a:endParaRPr lang="en-US" sz="2200" cap="none" spc="0" dirty="0">
                        <a:solidFill>
                          <a:schemeClr val="tx1"/>
                        </a:solidFill>
                        <a:latin typeface="Calibri" pitchFamily="34" charset="0"/>
                        <a:ea typeface="Calibri"/>
                        <a:cs typeface="Times New Roman"/>
                      </a:endParaRPr>
                    </a:p>
                  </a:txBody>
                  <a:tcPr marL="48116" marR="48116" marT="44913" marB="449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610034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One big red drawing pin in front of many smaller black drawing pins">
            <a:extLst>
              <a:ext uri="{FF2B5EF4-FFF2-40B4-BE49-F238E27FC236}">
                <a16:creationId xmlns:a16="http://schemas.microsoft.com/office/drawing/2014/main" id="{FDD61CEB-6EFC-4B44-8E56-40EC18AAF893}"/>
              </a:ext>
            </a:extLst>
          </p:cNvPr>
          <p:cNvPicPr>
            <a:picLocks noChangeAspect="1"/>
          </p:cNvPicPr>
          <p:nvPr/>
        </p:nvPicPr>
        <p:blipFill rotWithShape="1">
          <a:blip r:embed="rId2"/>
          <a:srcRect l="13366" r="-1" b="-1"/>
          <a:stretch/>
        </p:blipFill>
        <p:spPr>
          <a:xfrm>
            <a:off x="4038599" y="10"/>
            <a:ext cx="8160026" cy="6875809"/>
          </a:xfrm>
          <a:prstGeom prst="rect">
            <a:avLst/>
          </a:prstGeom>
        </p:spPr>
      </p:pic>
      <p:sp>
        <p:nvSpPr>
          <p:cNvPr id="29" name="Freeform: Shape 28">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8766" y="2950387"/>
            <a:ext cx="4152605" cy="3531403"/>
          </a:xfrm>
        </p:spPr>
        <p:txBody>
          <a:bodyPr vert="horz" lIns="91440" tIns="45720" rIns="91440" bIns="45720" rtlCol="0" anchor="t">
            <a:normAutofit/>
          </a:bodyPr>
          <a:lstStyle/>
          <a:p>
            <a:r>
              <a:rPr lang="en-US" sz="4000" dirty="0">
                <a:solidFill>
                  <a:srgbClr val="FFFFFF"/>
                </a:solidFill>
              </a:rPr>
              <a:t>Research Problem</a:t>
            </a:r>
            <a:br>
              <a:rPr lang="en-US" sz="4000" dirty="0">
                <a:solidFill>
                  <a:srgbClr val="FFFFFF"/>
                </a:solidFill>
              </a:rPr>
            </a:br>
            <a:r>
              <a:rPr lang="en-US" sz="4000" dirty="0">
                <a:solidFill>
                  <a:srgbClr val="FFFFFF"/>
                </a:solidFill>
              </a:rPr>
              <a:t>Purpose Statement</a:t>
            </a:r>
            <a:br>
              <a:rPr lang="en-US" sz="4000" dirty="0">
                <a:solidFill>
                  <a:srgbClr val="FFFFFF"/>
                </a:solidFill>
              </a:rPr>
            </a:br>
            <a:r>
              <a:rPr lang="en-US" sz="4000" dirty="0">
                <a:solidFill>
                  <a:srgbClr val="FFFFFF"/>
                </a:solidFill>
              </a:rPr>
              <a:t>Research Questions</a:t>
            </a:r>
          </a:p>
        </p:txBody>
      </p:sp>
      <p:sp>
        <p:nvSpPr>
          <p:cNvPr id="4" name="Footer Placeholder 3"/>
          <p:cNvSpPr>
            <a:spLocks noGrp="1"/>
          </p:cNvSpPr>
          <p:nvPr>
            <p:ph type="ftr" sz="quarter" idx="10"/>
          </p:nvPr>
        </p:nvSpPr>
        <p:spPr>
          <a:xfrm rot="5400000">
            <a:off x="-1822362" y="2005663"/>
            <a:ext cx="4114800" cy="444320"/>
          </a:xfrm>
        </p:spPr>
        <p:txBody>
          <a:bodyPr vert="horz" lIns="91440" tIns="45720" rIns="91440" bIns="45720" rtlCol="0" anchor="ctr">
            <a:normAutofit/>
          </a:bodyPr>
          <a:lstStyle/>
          <a:p>
            <a:pPr>
              <a:spcAft>
                <a:spcPts val="600"/>
              </a:spcAft>
              <a:defRPr/>
            </a:pPr>
            <a:r>
              <a:rPr lang="en-US" sz="1100" kern="1200">
                <a:solidFill>
                  <a:srgbClr val="FFFFFF"/>
                </a:solidFill>
                <a:latin typeface="Calibri" panose="020F0502020204030204"/>
                <a:ea typeface="+mn-ea"/>
                <a:cs typeface="+mn-cs"/>
              </a:rPr>
              <a:t>Dr Jugindar Singh</a:t>
            </a:r>
          </a:p>
        </p:txBody>
      </p:sp>
    </p:spTree>
    <p:extLst>
      <p:ext uri="{BB962C8B-B14F-4D97-AF65-F5344CB8AC3E}">
        <p14:creationId xmlns:p14="http://schemas.microsoft.com/office/powerpoint/2010/main" val="337214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0" y="152400"/>
            <a:ext cx="12075886" cy="857250"/>
          </a:xfrm>
          <a:solidFill>
            <a:srgbClr val="00B0F0"/>
          </a:solidFill>
        </p:spPr>
        <p:txBody>
          <a:bodyPr>
            <a:normAutofit/>
          </a:bodyPr>
          <a:lstStyle/>
          <a:p>
            <a:r>
              <a:rPr lang="en-US" sz="4000" b="1" dirty="0">
                <a:solidFill>
                  <a:schemeClr val="bg1"/>
                </a:solidFill>
              </a:rPr>
              <a:t>Problem Identification</a:t>
            </a:r>
            <a:r>
              <a:rPr lang="en-US" sz="2800" b="1" dirty="0">
                <a:solidFill>
                  <a:schemeClr val="bg1"/>
                </a:solidFill>
              </a:rPr>
              <a:t> Is a</a:t>
            </a:r>
            <a:r>
              <a:rPr lang="en-US" sz="2000" b="1" dirty="0">
                <a:solidFill>
                  <a:schemeClr val="bg1"/>
                </a:solidFill>
              </a:rPr>
              <a:t> </a:t>
            </a:r>
            <a:r>
              <a:rPr lang="en-US" sz="2800" b="1" i="1" dirty="0">
                <a:solidFill>
                  <a:schemeClr val="bg1"/>
                </a:solidFill>
              </a:rPr>
              <a:t>Research</a:t>
            </a:r>
            <a:r>
              <a:rPr lang="en-US" sz="2000" b="1" dirty="0">
                <a:solidFill>
                  <a:schemeClr val="bg1"/>
                </a:solidFill>
              </a:rPr>
              <a:t> </a:t>
            </a:r>
            <a:r>
              <a:rPr lang="en-US" sz="2800" b="1" dirty="0">
                <a:solidFill>
                  <a:schemeClr val="bg1"/>
                </a:solidFill>
              </a:rPr>
              <a:t>Problem? - </a:t>
            </a:r>
            <a:r>
              <a:rPr lang="en-US" sz="2800" b="1" dirty="0" err="1">
                <a:solidFill>
                  <a:schemeClr val="bg1"/>
                </a:solidFill>
              </a:rPr>
              <a:t>Cresswell</a:t>
            </a:r>
            <a:endParaRPr lang="en-US" sz="2800" b="1" dirty="0">
              <a:solidFill>
                <a:schemeClr val="bg1"/>
              </a:solidFill>
            </a:endParaRPr>
          </a:p>
        </p:txBody>
      </p:sp>
      <p:sp>
        <p:nvSpPr>
          <p:cNvPr id="190467" name="Rectangle 3"/>
          <p:cNvSpPr>
            <a:spLocks noGrp="1" noChangeArrowheads="1"/>
          </p:cNvSpPr>
          <p:nvPr>
            <p:ph type="body" idx="1"/>
          </p:nvPr>
        </p:nvSpPr>
        <p:spPr>
          <a:xfrm>
            <a:off x="0" y="1143000"/>
            <a:ext cx="7381464" cy="1485899"/>
          </a:xfrm>
          <a:ln>
            <a:solidFill>
              <a:srgbClr val="FF0000"/>
            </a:solidFill>
          </a:ln>
        </p:spPr>
        <p:txBody>
          <a:bodyPr>
            <a:normAutofit fontScale="92500" lnSpcReduction="10000"/>
          </a:bodyPr>
          <a:lstStyle/>
          <a:p>
            <a:pPr>
              <a:buFontTx/>
              <a:buNone/>
            </a:pPr>
            <a:r>
              <a:rPr lang="en-US" sz="2000" i="1" dirty="0"/>
              <a:t>    </a:t>
            </a:r>
            <a:r>
              <a:rPr lang="en-US" i="1" dirty="0">
                <a:solidFill>
                  <a:srgbClr val="002060"/>
                </a:solidFill>
              </a:rPr>
              <a:t>A research problem is an educational </a:t>
            </a:r>
            <a:r>
              <a:rPr lang="en-US" b="1" i="1" dirty="0">
                <a:solidFill>
                  <a:srgbClr val="002060"/>
                </a:solidFill>
              </a:rPr>
              <a:t>issue or concern </a:t>
            </a:r>
            <a:r>
              <a:rPr lang="en-US" i="1" dirty="0">
                <a:solidFill>
                  <a:srgbClr val="002060"/>
                </a:solidFill>
              </a:rPr>
              <a:t>that an investigator presents and </a:t>
            </a:r>
            <a:r>
              <a:rPr lang="en-US" b="1" i="1" dirty="0">
                <a:solidFill>
                  <a:srgbClr val="002060"/>
                </a:solidFill>
              </a:rPr>
              <a:t>justifies</a:t>
            </a:r>
            <a:r>
              <a:rPr lang="en-US" i="1" dirty="0">
                <a:solidFill>
                  <a:srgbClr val="002060"/>
                </a:solidFill>
              </a:rPr>
              <a:t> in a research study.  </a:t>
            </a:r>
          </a:p>
          <a:p>
            <a:pPr>
              <a:buFontTx/>
              <a:buNone/>
            </a:pPr>
            <a:r>
              <a:rPr lang="en-US" sz="2000" i="1" dirty="0" err="1">
                <a:solidFill>
                  <a:srgbClr val="FF0000"/>
                </a:solidFill>
              </a:rPr>
              <a:t>Cresswell</a:t>
            </a:r>
            <a:r>
              <a:rPr lang="en-US" sz="2000" i="1" dirty="0">
                <a:solidFill>
                  <a:srgbClr val="FF0000"/>
                </a:solidFill>
              </a:rPr>
              <a:t>, 2002</a:t>
            </a:r>
          </a:p>
        </p:txBody>
      </p:sp>
      <p:sp>
        <p:nvSpPr>
          <p:cNvPr id="3" name="Rectangle 2"/>
          <p:cNvSpPr/>
          <p:nvPr/>
        </p:nvSpPr>
        <p:spPr>
          <a:xfrm>
            <a:off x="0" y="2705608"/>
            <a:ext cx="7381463" cy="2677656"/>
          </a:xfrm>
          <a:prstGeom prst="rect">
            <a:avLst/>
          </a:prstGeom>
          <a:ln>
            <a:solidFill>
              <a:srgbClr val="FF0000"/>
            </a:solidFill>
          </a:ln>
        </p:spPr>
        <p:txBody>
          <a:bodyPr wrap="square">
            <a:spAutoFit/>
          </a:bodyPr>
          <a:lstStyle/>
          <a:p>
            <a:pPr defTabSz="342900"/>
            <a:r>
              <a:rPr lang="en-US" sz="2400" b="1" i="1" dirty="0">
                <a:solidFill>
                  <a:srgbClr val="FF0000"/>
                </a:solidFill>
                <a:latin typeface="Gill Sans MT" panose="020B0502020104020203"/>
              </a:rPr>
              <a:t>A statement of the problem is an </a:t>
            </a:r>
            <a:r>
              <a:rPr lang="en-US" sz="2400" b="1" i="1" dirty="0">
                <a:solidFill>
                  <a:srgbClr val="002060"/>
                </a:solidFill>
                <a:latin typeface="Gill Sans MT" panose="020B0502020104020203"/>
              </a:rPr>
              <a:t>argument</a:t>
            </a:r>
            <a:r>
              <a:rPr lang="en-US" sz="2400" b="1" i="1" dirty="0">
                <a:solidFill>
                  <a:srgbClr val="FF0000"/>
                </a:solidFill>
                <a:latin typeface="Gill Sans MT" panose="020B0502020104020203"/>
              </a:rPr>
              <a:t> at the beginning of a research report that </a:t>
            </a:r>
            <a:r>
              <a:rPr lang="en-US" sz="2400" b="1" i="1" dirty="0">
                <a:solidFill>
                  <a:srgbClr val="002060"/>
                </a:solidFill>
                <a:latin typeface="Gill Sans MT" panose="020B0502020104020203"/>
              </a:rPr>
              <a:t>justifies</a:t>
            </a:r>
            <a:r>
              <a:rPr lang="en-US" sz="2400" b="1" i="1" dirty="0">
                <a:solidFill>
                  <a:srgbClr val="FF0000"/>
                </a:solidFill>
                <a:latin typeface="Gill Sans MT" panose="020B0502020104020203"/>
              </a:rPr>
              <a:t> why the research study was needed. </a:t>
            </a:r>
          </a:p>
          <a:p>
            <a:pPr defTabSz="342900"/>
            <a:r>
              <a:rPr lang="en-US" sz="2400" dirty="0">
                <a:solidFill>
                  <a:srgbClr val="0070C0"/>
                </a:solidFill>
                <a:latin typeface="Gill Sans MT" panose="020B0502020104020203"/>
              </a:rPr>
              <a:t>It is called the “statement of the problem” because the researcher identifies a problem and argues that a particular research study is needed to address this problem</a:t>
            </a:r>
            <a:r>
              <a:rPr lang="en-US" sz="2400" b="1" i="1" dirty="0">
                <a:solidFill>
                  <a:srgbClr val="0070C0"/>
                </a:solidFill>
                <a:latin typeface="Gill Sans MT" panose="020B0502020104020203"/>
              </a:rPr>
              <a:t>     </a:t>
            </a:r>
            <a:r>
              <a:rPr lang="en-US" sz="2400" b="1" i="1" dirty="0">
                <a:solidFill>
                  <a:srgbClr val="FF0000"/>
                </a:solidFill>
                <a:latin typeface="Gill Sans MT" panose="020B0502020104020203"/>
              </a:rPr>
              <a:t>Clark &amp; </a:t>
            </a:r>
            <a:r>
              <a:rPr lang="en-US" sz="2400" b="1" i="1" dirty="0" err="1">
                <a:solidFill>
                  <a:srgbClr val="FF0000"/>
                </a:solidFill>
                <a:latin typeface="Gill Sans MT" panose="020B0502020104020203"/>
              </a:rPr>
              <a:t>Cresswell</a:t>
            </a:r>
            <a:r>
              <a:rPr lang="en-US" sz="2400" b="1" i="1" dirty="0">
                <a:solidFill>
                  <a:srgbClr val="FF0000"/>
                </a:solidFill>
                <a:latin typeface="Gill Sans MT" panose="020B0502020104020203"/>
              </a:rPr>
              <a:t> (2015)</a:t>
            </a:r>
          </a:p>
        </p:txBody>
      </p:sp>
      <p:sp>
        <p:nvSpPr>
          <p:cNvPr id="6" name="Rectangle 5"/>
          <p:cNvSpPr/>
          <p:nvPr/>
        </p:nvSpPr>
        <p:spPr>
          <a:xfrm>
            <a:off x="-1" y="5459973"/>
            <a:ext cx="7381463" cy="1200329"/>
          </a:xfrm>
          <a:prstGeom prst="rect">
            <a:avLst/>
          </a:prstGeom>
          <a:solidFill>
            <a:schemeClr val="bg1"/>
          </a:solidFill>
          <a:ln>
            <a:solidFill>
              <a:srgbClr val="FF0000"/>
            </a:solidFill>
          </a:ln>
        </p:spPr>
        <p:txBody>
          <a:bodyPr wrap="square">
            <a:spAutoFit/>
          </a:bodyPr>
          <a:lstStyle/>
          <a:p>
            <a:pPr defTabSz="342900"/>
            <a:r>
              <a:rPr lang="en-US" sz="2400" b="1" dirty="0">
                <a:solidFill>
                  <a:srgbClr val="0070C0"/>
                </a:solidFill>
                <a:latin typeface="Gill Sans MT" panose="020B0502020104020203"/>
              </a:rPr>
              <a:t>A Research problem is the </a:t>
            </a:r>
            <a:r>
              <a:rPr lang="en-US" sz="2400" b="1" dirty="0">
                <a:solidFill>
                  <a:srgbClr val="FF0000"/>
                </a:solidFill>
                <a:latin typeface="Gill Sans MT" panose="020B0502020104020203"/>
              </a:rPr>
              <a:t>issue, controversy, or concern</a:t>
            </a:r>
            <a:r>
              <a:rPr lang="en-US" sz="2400" b="1" dirty="0">
                <a:solidFill>
                  <a:srgbClr val="0070C0"/>
                </a:solidFill>
                <a:latin typeface="Gill Sans MT" panose="020B0502020104020203"/>
              </a:rPr>
              <a:t> that guides the need for a study</a:t>
            </a:r>
          </a:p>
          <a:p>
            <a:pPr defTabSz="342900"/>
            <a:r>
              <a:rPr lang="en-US" sz="2400" b="1" dirty="0">
                <a:solidFill>
                  <a:srgbClr val="FF0000"/>
                </a:solidFill>
                <a:latin typeface="Gill Sans MT" panose="020B0502020104020203"/>
              </a:rPr>
              <a:t>(Clark and </a:t>
            </a:r>
            <a:r>
              <a:rPr lang="en-US" sz="2400" b="1" dirty="0" err="1">
                <a:solidFill>
                  <a:srgbClr val="FF0000"/>
                </a:solidFill>
                <a:latin typeface="Gill Sans MT" panose="020B0502020104020203"/>
              </a:rPr>
              <a:t>Cresswell</a:t>
            </a:r>
            <a:r>
              <a:rPr lang="en-US" sz="2400" b="1" dirty="0">
                <a:solidFill>
                  <a:srgbClr val="FF0000"/>
                </a:solidFill>
                <a:latin typeface="Gill Sans MT" panose="020B0502020104020203"/>
              </a:rPr>
              <a:t>, 2015)</a:t>
            </a:r>
          </a:p>
        </p:txBody>
      </p:sp>
      <p:sp>
        <p:nvSpPr>
          <p:cNvPr id="2" name="TextBox 1">
            <a:extLst>
              <a:ext uri="{FF2B5EF4-FFF2-40B4-BE49-F238E27FC236}">
                <a16:creationId xmlns:a16="http://schemas.microsoft.com/office/drawing/2014/main" id="{B262E8EB-483B-420A-9B80-9D237848F500}"/>
              </a:ext>
            </a:extLst>
          </p:cNvPr>
          <p:cNvSpPr txBox="1"/>
          <p:nvPr/>
        </p:nvSpPr>
        <p:spPr>
          <a:xfrm>
            <a:off x="7477539" y="1925977"/>
            <a:ext cx="4656404" cy="1569660"/>
          </a:xfrm>
          <a:prstGeom prst="rect">
            <a:avLst/>
          </a:prstGeom>
          <a:noFill/>
          <a:ln>
            <a:solidFill>
              <a:schemeClr val="accent1"/>
            </a:solidFill>
          </a:ln>
        </p:spPr>
        <p:txBody>
          <a:bodyPr wrap="square" rtlCol="0">
            <a:spAutoFit/>
          </a:bodyPr>
          <a:lstStyle/>
          <a:p>
            <a:pPr defTabSz="342900"/>
            <a:r>
              <a:rPr lang="en-US" sz="3200" dirty="0">
                <a:solidFill>
                  <a:srgbClr val="000000"/>
                </a:solidFill>
                <a:latin typeface="Gill Sans MT" panose="020B0502020104020203"/>
              </a:rPr>
              <a:t>The lived experience of parents with autistic children</a:t>
            </a:r>
          </a:p>
        </p:txBody>
      </p:sp>
      <p:sp>
        <p:nvSpPr>
          <p:cNvPr id="7" name="Speech Bubble: Oval 6">
            <a:extLst>
              <a:ext uri="{FF2B5EF4-FFF2-40B4-BE49-F238E27FC236}">
                <a16:creationId xmlns:a16="http://schemas.microsoft.com/office/drawing/2014/main" id="{AAA1537B-2A46-4E39-BD9A-104A536440B0}"/>
              </a:ext>
            </a:extLst>
          </p:cNvPr>
          <p:cNvSpPr/>
          <p:nvPr/>
        </p:nvSpPr>
        <p:spPr>
          <a:xfrm>
            <a:off x="7381463" y="4411964"/>
            <a:ext cx="4752480" cy="2627465"/>
          </a:xfrm>
          <a:prstGeom prst="wedgeEllipseCallout">
            <a:avLst>
              <a:gd name="adj1" fmla="val -25140"/>
              <a:gd name="adj2" fmla="val -880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r>
              <a:rPr lang="en-US" dirty="0">
                <a:solidFill>
                  <a:srgbClr val="FF0000"/>
                </a:solidFill>
                <a:latin typeface="Gill Sans MT" panose="020B0502020104020203"/>
              </a:rPr>
              <a:t>However, </a:t>
            </a:r>
            <a:r>
              <a:rPr lang="en-US" sz="2000" dirty="0">
                <a:solidFill>
                  <a:srgbClr val="002060"/>
                </a:solidFill>
                <a:latin typeface="Gill Sans MT" panose="020B0502020104020203"/>
              </a:rPr>
              <a:t>little research has explored parents’ experiences raising a child with autism using qualitative methods, and the meanings of the experiences</a:t>
            </a:r>
          </a:p>
          <a:p>
            <a:pPr algn="ctr" defTabSz="342900"/>
            <a:r>
              <a:rPr lang="en-US" sz="2000" dirty="0">
                <a:solidFill>
                  <a:srgbClr val="002060"/>
                </a:solidFill>
                <a:latin typeface="Gill Sans MT" panose="020B0502020104020203"/>
              </a:rPr>
              <a:t>for parents are unknown</a:t>
            </a:r>
          </a:p>
          <a:p>
            <a:pPr algn="ctr" defTabSz="342900"/>
            <a:endParaRPr lang="en-US" dirty="0">
              <a:solidFill>
                <a:srgbClr val="FF0000"/>
              </a:solidFill>
              <a:latin typeface="Gill Sans MT" panose="020B0502020104020203"/>
            </a:endParaRPr>
          </a:p>
        </p:txBody>
      </p:sp>
      <p:sp>
        <p:nvSpPr>
          <p:cNvPr id="5" name="Slide Number Placeholder 4">
            <a:extLst>
              <a:ext uri="{FF2B5EF4-FFF2-40B4-BE49-F238E27FC236}">
                <a16:creationId xmlns:a16="http://schemas.microsoft.com/office/drawing/2014/main" id="{2360162A-F1CE-4B39-BE57-3A21FD9A1942}"/>
              </a:ext>
            </a:extLst>
          </p:cNvPr>
          <p:cNvSpPr>
            <a:spLocks noGrp="1"/>
          </p:cNvSpPr>
          <p:nvPr>
            <p:ph type="sldNum" sz="quarter" idx="4294967295"/>
          </p:nvPr>
        </p:nvSpPr>
        <p:spPr>
          <a:xfrm>
            <a:off x="9745593" y="6065519"/>
            <a:ext cx="274320" cy="365760"/>
          </a:xfrm>
        </p:spPr>
        <p:txBody>
          <a:bodyPr/>
          <a:lstStyle/>
          <a:p>
            <a:pPr defTabSz="342900"/>
            <a:fld id="{8A7A6979-0714-4377-B894-6BE4C2D6E202}" type="slidenum">
              <a:rPr lang="en-US" sz="2000">
                <a:latin typeface="Gill Sans MT" panose="020B0502020104020203"/>
              </a:rPr>
              <a:pPr defTabSz="342900"/>
              <a:t>14</a:t>
            </a:fld>
            <a:endParaRPr lang="en-US" sz="2000" dirty="0">
              <a:latin typeface="Gill Sans MT" panose="020B0502020104020203"/>
            </a:endParaRPr>
          </a:p>
        </p:txBody>
      </p:sp>
    </p:spTree>
    <p:extLst>
      <p:ext uri="{BB962C8B-B14F-4D97-AF65-F5344CB8AC3E}">
        <p14:creationId xmlns:p14="http://schemas.microsoft.com/office/powerpoint/2010/main" val="2649746144"/>
      </p:ext>
    </p:extLst>
  </p:cSld>
  <p:clrMapOvr>
    <a:masterClrMapping/>
  </p:clrMapOvr>
  <p:transition>
    <p:zoom dir="in"/>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1"/>
            <a:ext cx="12192000" cy="432475"/>
          </a:xfrm>
          <a:solidFill>
            <a:srgbClr val="0070C0"/>
          </a:solidFill>
        </p:spPr>
        <p:txBody>
          <a:bodyPr>
            <a:normAutofit/>
          </a:bodyPr>
          <a:lstStyle/>
          <a:p>
            <a:r>
              <a:rPr lang="en-US" sz="2000" b="1" dirty="0">
                <a:solidFill>
                  <a:schemeClr val="bg1"/>
                </a:solidFill>
              </a:rPr>
              <a:t>Deficiency Model - </a:t>
            </a:r>
            <a:r>
              <a:rPr lang="en-US" sz="2000" b="1" dirty="0" err="1">
                <a:solidFill>
                  <a:schemeClr val="bg1"/>
                </a:solidFill>
              </a:rPr>
              <a:t>Cresswell</a:t>
            </a:r>
            <a:endParaRPr lang="en-US" sz="2000" b="1" dirty="0">
              <a:solidFill>
                <a:schemeClr val="bg1"/>
              </a:solidFill>
            </a:endParaRPr>
          </a:p>
        </p:txBody>
      </p:sp>
      <p:sp>
        <p:nvSpPr>
          <p:cNvPr id="206851" name="Text Box 3"/>
          <p:cNvSpPr txBox="1">
            <a:spLocks noChangeArrowheads="1"/>
          </p:cNvSpPr>
          <p:nvPr/>
        </p:nvSpPr>
        <p:spPr bwMode="auto">
          <a:xfrm>
            <a:off x="539852" y="1082667"/>
            <a:ext cx="1524000" cy="338554"/>
          </a:xfrm>
          <a:prstGeom prst="rect">
            <a:avLst/>
          </a:prstGeom>
          <a:solidFill>
            <a:srgbClr val="0070C0"/>
          </a:solidFill>
          <a:ln>
            <a:noFill/>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square">
            <a:spAutoFit/>
            <a:flatTx/>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Topic</a:t>
            </a:r>
          </a:p>
        </p:txBody>
      </p:sp>
      <p:sp>
        <p:nvSpPr>
          <p:cNvPr id="206852" name="Text Box 4"/>
          <p:cNvSpPr txBox="1">
            <a:spLocks noChangeArrowheads="1"/>
          </p:cNvSpPr>
          <p:nvPr/>
        </p:nvSpPr>
        <p:spPr bwMode="auto">
          <a:xfrm>
            <a:off x="2644880" y="987508"/>
            <a:ext cx="1057982" cy="584775"/>
          </a:xfrm>
          <a:prstGeom prst="rect">
            <a:avLst/>
          </a:prstGeom>
          <a:solidFill>
            <a:srgbClr val="0070C0"/>
          </a:solidFill>
          <a:ln>
            <a:noFill/>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spAutoFit/>
            <a:flatTx/>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Research</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Problem</a:t>
            </a:r>
          </a:p>
        </p:txBody>
      </p:sp>
      <p:sp>
        <p:nvSpPr>
          <p:cNvPr id="206853" name="Text Box 5"/>
          <p:cNvSpPr txBox="1">
            <a:spLocks noChangeArrowheads="1"/>
          </p:cNvSpPr>
          <p:nvPr/>
        </p:nvSpPr>
        <p:spPr bwMode="auto">
          <a:xfrm>
            <a:off x="4135808" y="806449"/>
            <a:ext cx="1702946" cy="830997"/>
          </a:xfrm>
          <a:prstGeom prst="rect">
            <a:avLst/>
          </a:prstGeom>
          <a:solidFill>
            <a:srgbClr val="0070C0"/>
          </a:solidFill>
          <a:ln>
            <a:noFill/>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square">
            <a:spAutoFit/>
            <a:flatTx/>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Justification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 for Research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Problem</a:t>
            </a:r>
          </a:p>
        </p:txBody>
      </p:sp>
      <p:sp>
        <p:nvSpPr>
          <p:cNvPr id="206854" name="Text Box 6"/>
          <p:cNvSpPr txBox="1">
            <a:spLocks noChangeArrowheads="1"/>
          </p:cNvSpPr>
          <p:nvPr/>
        </p:nvSpPr>
        <p:spPr bwMode="auto">
          <a:xfrm>
            <a:off x="6799754" y="924359"/>
            <a:ext cx="1632009" cy="584775"/>
          </a:xfrm>
          <a:prstGeom prst="rect">
            <a:avLst/>
          </a:prstGeom>
          <a:solidFill>
            <a:srgbClr val="0070C0"/>
          </a:solidFill>
          <a:ln>
            <a:noFill/>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square">
            <a:spAutoFit/>
            <a:flatTx/>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Deficiencies in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Gill Sans MT" panose="020B0502020104020203"/>
                <a:ea typeface="+mn-ea"/>
                <a:cs typeface="+mn-cs"/>
              </a:rPr>
              <a:t>the Evidence</a:t>
            </a:r>
          </a:p>
        </p:txBody>
      </p:sp>
      <p:sp>
        <p:nvSpPr>
          <p:cNvPr id="206855" name="Text Box 7"/>
          <p:cNvSpPr txBox="1">
            <a:spLocks noChangeArrowheads="1"/>
          </p:cNvSpPr>
          <p:nvPr/>
        </p:nvSpPr>
        <p:spPr bwMode="auto">
          <a:xfrm>
            <a:off x="8861253" y="848285"/>
            <a:ext cx="1422505" cy="830997"/>
          </a:xfrm>
          <a:prstGeom prst="rect">
            <a:avLst/>
          </a:prstGeom>
          <a:solidFill>
            <a:srgbClr val="0070C0"/>
          </a:solidFill>
          <a:ln>
            <a:noFill/>
          </a:ln>
          <a:effectLst/>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spAutoFit/>
            <a:flatTx/>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Gill Sans MT" panose="020B0502020104020203"/>
                <a:ea typeface="+mn-ea"/>
                <a:cs typeface="+mn-cs"/>
              </a:rPr>
              <a:t>Relating the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Gill Sans MT" panose="020B0502020104020203"/>
                <a:ea typeface="+mn-ea"/>
                <a:cs typeface="+mn-cs"/>
              </a:rPr>
              <a:t>Discussion</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Gill Sans MT" panose="020B0502020104020203"/>
                <a:ea typeface="+mn-ea"/>
                <a:cs typeface="+mn-cs"/>
              </a:rPr>
              <a:t>to Audiences</a:t>
            </a:r>
          </a:p>
        </p:txBody>
      </p:sp>
      <p:sp>
        <p:nvSpPr>
          <p:cNvPr id="206856" name="Text Box 8"/>
          <p:cNvSpPr txBox="1">
            <a:spLocks noChangeArrowheads="1"/>
          </p:cNvSpPr>
          <p:nvPr/>
        </p:nvSpPr>
        <p:spPr bwMode="auto">
          <a:xfrm>
            <a:off x="446628" y="1667724"/>
            <a:ext cx="9044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Subject</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area</a:t>
            </a:r>
          </a:p>
        </p:txBody>
      </p:sp>
      <p:sp>
        <p:nvSpPr>
          <p:cNvPr id="206857" name="Text Box 9"/>
          <p:cNvSpPr txBox="1">
            <a:spLocks noChangeArrowheads="1"/>
          </p:cNvSpPr>
          <p:nvPr/>
        </p:nvSpPr>
        <p:spPr bwMode="auto">
          <a:xfrm>
            <a:off x="2204429" y="1804609"/>
            <a:ext cx="186920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Concern or issue</a:t>
            </a:r>
          </a:p>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A problem</a:t>
            </a:r>
          </a:p>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Something that needs a solution</a:t>
            </a:r>
          </a:p>
        </p:txBody>
      </p:sp>
      <p:sp>
        <p:nvSpPr>
          <p:cNvPr id="206858" name="Text Box 10"/>
          <p:cNvSpPr txBox="1">
            <a:spLocks noChangeArrowheads="1"/>
          </p:cNvSpPr>
          <p:nvPr/>
        </p:nvSpPr>
        <p:spPr bwMode="auto">
          <a:xfrm>
            <a:off x="4135807" y="1690211"/>
            <a:ext cx="210376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Evidence from the</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literature</a:t>
            </a:r>
          </a:p>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Evidence from </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practical experience</a:t>
            </a:r>
          </a:p>
        </p:txBody>
      </p:sp>
      <p:sp>
        <p:nvSpPr>
          <p:cNvPr id="206859" name="Text Box 11"/>
          <p:cNvSpPr txBox="1">
            <a:spLocks noChangeArrowheads="1"/>
          </p:cNvSpPr>
          <p:nvPr/>
        </p:nvSpPr>
        <p:spPr bwMode="auto">
          <a:xfrm>
            <a:off x="6530409" y="1667724"/>
            <a:ext cx="20470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In this body of </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evidence what is</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missing or what </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do we need to </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know more about?</a:t>
            </a:r>
          </a:p>
        </p:txBody>
      </p:sp>
      <p:sp>
        <p:nvSpPr>
          <p:cNvPr id="206860" name="Text Box 12"/>
          <p:cNvSpPr txBox="1">
            <a:spLocks noChangeArrowheads="1"/>
          </p:cNvSpPr>
          <p:nvPr/>
        </p:nvSpPr>
        <p:spPr bwMode="auto">
          <a:xfrm>
            <a:off x="8978625" y="1743509"/>
            <a:ext cx="2934076" cy="1569660"/>
          </a:xfrm>
          <a:prstGeom prst="rect">
            <a:avLst/>
          </a:prstGeom>
          <a:solidFill>
            <a:schemeClr val="bg1"/>
          </a:solidFill>
          <a:ln>
            <a:noFill/>
          </a:ln>
          <a:effec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How will addressing</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what we need to know  </a:t>
            </a:r>
          </a:p>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help  researchers, </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educators, policy</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makers, and other </a:t>
            </a:r>
            <a:b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br>
            <a:r>
              <a:rPr kumimoji="0" lang="en-US" sz="1600" b="1" i="0" u="none" strike="noStrike" kern="1200" cap="none" spc="0" normalizeH="0" baseline="0" noProof="0" dirty="0">
                <a:ln>
                  <a:noFill/>
                </a:ln>
                <a:solidFill>
                  <a:srgbClr val="002060"/>
                </a:solidFill>
                <a:effectLst/>
                <a:uLnTx/>
                <a:uFillTx/>
                <a:latin typeface="Gill Sans MT" panose="020B0502020104020203"/>
                <a:ea typeface="+mn-ea"/>
                <a:cs typeface="+mn-cs"/>
              </a:rPr>
              <a:t> individuals?</a:t>
            </a:r>
          </a:p>
        </p:txBody>
      </p:sp>
      <p:sp>
        <p:nvSpPr>
          <p:cNvPr id="206862" name="Text Box 14"/>
          <p:cNvSpPr txBox="1">
            <a:spLocks noChangeArrowheads="1"/>
          </p:cNvSpPr>
          <p:nvPr/>
        </p:nvSpPr>
        <p:spPr bwMode="auto">
          <a:xfrm>
            <a:off x="279299" y="3099659"/>
            <a:ext cx="1524000" cy="255454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Qualitative Study</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about Parents Raising</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Children </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Gill Sans MT" panose="020B0502020104020203"/>
                <a:ea typeface="+mn-ea"/>
                <a:cs typeface="+mn-cs"/>
              </a:rPr>
              <a:t>with Autism</a:t>
            </a:r>
          </a:p>
        </p:txBody>
      </p:sp>
      <p:sp>
        <p:nvSpPr>
          <p:cNvPr id="206863" name="AutoShape 15"/>
          <p:cNvSpPr>
            <a:spLocks noChangeArrowheads="1"/>
          </p:cNvSpPr>
          <p:nvPr/>
        </p:nvSpPr>
        <p:spPr bwMode="auto">
          <a:xfrm>
            <a:off x="-1" y="381000"/>
            <a:ext cx="12191999" cy="431017"/>
          </a:xfrm>
          <a:prstGeom prst="rightArrow">
            <a:avLst>
              <a:gd name="adj1" fmla="val 50000"/>
              <a:gd name="adj2" fmla="val 35714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Gill Sans MT" panose="020B0502020104020203"/>
                <a:ea typeface="+mn-ea"/>
                <a:cs typeface="+mn-cs"/>
              </a:rPr>
              <a:t>Flow of Ideas</a:t>
            </a:r>
          </a:p>
        </p:txBody>
      </p:sp>
      <p:sp>
        <p:nvSpPr>
          <p:cNvPr id="206864" name="Text Box 16"/>
          <p:cNvSpPr txBox="1">
            <a:spLocks noChangeArrowheads="1"/>
          </p:cNvSpPr>
          <p:nvPr/>
        </p:nvSpPr>
        <p:spPr bwMode="auto">
          <a:xfrm>
            <a:off x="2204429" y="3351527"/>
            <a:ext cx="1781646" cy="3170099"/>
          </a:xfrm>
          <a:prstGeom prst="rect">
            <a:avLst/>
          </a:prstGeom>
          <a:solidFill>
            <a:schemeClr val="bg1"/>
          </a:solidFill>
          <a:ln>
            <a:solidFill>
              <a:schemeClr val="accent1"/>
            </a:solidFill>
          </a:ln>
          <a:effec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Raising a child with autism can be stressful for parents and parent stress can affect the well being of the whole family</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(Citation)</a:t>
            </a:r>
            <a:endParaRPr kumimoji="0" lang="en-US" sz="1600" b="1" i="0" u="none" strike="noStrike" kern="1200" cap="none" spc="0" normalizeH="0" baseline="0" noProof="0" dirty="0">
              <a:ln>
                <a:noFill/>
              </a:ln>
              <a:solidFill>
                <a:srgbClr val="002060"/>
              </a:solidFill>
              <a:effectLst/>
              <a:uLnTx/>
              <a:uFillTx/>
              <a:latin typeface="Arial Narrow" pitchFamily="34" charset="0"/>
              <a:ea typeface="+mn-ea"/>
              <a:cs typeface="+mn-cs"/>
            </a:endParaRPr>
          </a:p>
        </p:txBody>
      </p:sp>
      <p:sp>
        <p:nvSpPr>
          <p:cNvPr id="206865" name="Text Box 17"/>
          <p:cNvSpPr txBox="1">
            <a:spLocks noChangeArrowheads="1"/>
          </p:cNvSpPr>
          <p:nvPr/>
        </p:nvSpPr>
        <p:spPr bwMode="auto">
          <a:xfrm>
            <a:off x="6353248" y="3351526"/>
            <a:ext cx="2508005" cy="3170099"/>
          </a:xfrm>
          <a:prstGeom prst="rect">
            <a:avLst/>
          </a:prstGeom>
          <a:solidFill>
            <a:schemeClr val="bg1"/>
          </a:solidFill>
          <a:ln>
            <a:solidFill>
              <a:schemeClr val="accent1"/>
            </a:solidFill>
          </a:ln>
          <a:effec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Narrow" pitchFamily="34" charset="0"/>
                <a:ea typeface="+mn-ea"/>
                <a:cs typeface="+mn-cs"/>
              </a:rPr>
              <a:t>However</a:t>
            </a: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 little research has explored parents’ experiences raising</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a child with autism using qualitative methods, and the</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meanings of the experiences</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for parents are unknown</a:t>
            </a:r>
            <a:endParaRPr kumimoji="0" lang="en-US" sz="1600" b="1" i="0" u="none" strike="noStrike" kern="1200" cap="none" spc="0" normalizeH="0" baseline="0" noProof="0" dirty="0">
              <a:ln>
                <a:noFill/>
              </a:ln>
              <a:solidFill>
                <a:srgbClr val="002060"/>
              </a:solidFill>
              <a:effectLst/>
              <a:uLnTx/>
              <a:uFillTx/>
              <a:latin typeface="Arial Narrow" pitchFamily="34" charset="0"/>
              <a:ea typeface="+mn-ea"/>
              <a:cs typeface="+mn-cs"/>
            </a:endParaRPr>
          </a:p>
        </p:txBody>
      </p:sp>
      <p:sp>
        <p:nvSpPr>
          <p:cNvPr id="206867" name="Text Box 19"/>
          <p:cNvSpPr txBox="1">
            <a:spLocks noChangeArrowheads="1"/>
          </p:cNvSpPr>
          <p:nvPr/>
        </p:nvSpPr>
        <p:spPr bwMode="auto">
          <a:xfrm>
            <a:off x="8978624" y="3351526"/>
            <a:ext cx="2603775" cy="2862322"/>
          </a:xfrm>
          <a:prstGeom prst="rect">
            <a:avLst/>
          </a:prstGeom>
          <a:solidFill>
            <a:schemeClr val="bg1"/>
          </a:solidFill>
          <a:ln w="9525">
            <a:solidFill>
              <a:schemeClr val="accent1"/>
            </a:solidFill>
            <a:miter lim="800000"/>
            <a:headEnd/>
            <a:tailEnd/>
          </a:ln>
          <a:effectLst/>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Char char="•"/>
              <a:tabLst/>
              <a:defRPr/>
            </a:pP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By better understanding</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rial Narrow" pitchFamily="34" charset="0"/>
                <a:ea typeface="+mn-ea"/>
                <a:cs typeface="+mn-cs"/>
              </a:rPr>
              <a:t>parent experiences, those working with parents of children with disabilities could better develop effective interventions and support systems</a:t>
            </a:r>
          </a:p>
        </p:txBody>
      </p:sp>
      <p:sp>
        <p:nvSpPr>
          <p:cNvPr id="206868" name="AutoShape 20"/>
          <p:cNvSpPr>
            <a:spLocks noChangeArrowheads="1"/>
          </p:cNvSpPr>
          <p:nvPr/>
        </p:nvSpPr>
        <p:spPr bwMode="auto">
          <a:xfrm>
            <a:off x="2184674" y="1162113"/>
            <a:ext cx="342900" cy="204788"/>
          </a:xfrm>
          <a:prstGeom prst="rightArrow">
            <a:avLst>
              <a:gd name="adj1" fmla="val 50000"/>
              <a:gd name="adj2" fmla="val 25000"/>
            </a:avLst>
          </a:prstGeom>
          <a:solidFill>
            <a:srgbClr val="FFC0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6869" name="AutoShape 21"/>
          <p:cNvSpPr>
            <a:spLocks noChangeArrowheads="1"/>
          </p:cNvSpPr>
          <p:nvPr/>
        </p:nvSpPr>
        <p:spPr bwMode="auto">
          <a:xfrm>
            <a:off x="3733718" y="1178489"/>
            <a:ext cx="278514" cy="210310"/>
          </a:xfrm>
          <a:prstGeom prst="rightArrow">
            <a:avLst>
              <a:gd name="adj1" fmla="val 50000"/>
              <a:gd name="adj2" fmla="val 25000"/>
            </a:avLst>
          </a:prstGeom>
          <a:solidFill>
            <a:srgbClr val="FFC0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06870" name="AutoShape 22"/>
          <p:cNvSpPr>
            <a:spLocks noChangeArrowheads="1"/>
          </p:cNvSpPr>
          <p:nvPr/>
        </p:nvSpPr>
        <p:spPr bwMode="auto">
          <a:xfrm>
            <a:off x="6013155" y="1155801"/>
            <a:ext cx="340093" cy="190626"/>
          </a:xfrm>
          <a:prstGeom prst="rightArrow">
            <a:avLst>
              <a:gd name="adj1" fmla="val 50000"/>
              <a:gd name="adj2" fmla="val 25000"/>
            </a:avLst>
          </a:prstGeom>
          <a:solidFill>
            <a:srgbClr val="FFC0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06871" name="AutoShape 23"/>
          <p:cNvSpPr>
            <a:spLocks noChangeArrowheads="1"/>
          </p:cNvSpPr>
          <p:nvPr/>
        </p:nvSpPr>
        <p:spPr bwMode="auto">
          <a:xfrm>
            <a:off x="7810501" y="1066800"/>
            <a:ext cx="530327" cy="190626"/>
          </a:xfrm>
          <a:prstGeom prst="rightArrow">
            <a:avLst>
              <a:gd name="adj1" fmla="val 50000"/>
              <a:gd name="adj2" fmla="val 25000"/>
            </a:avLst>
          </a:prstGeom>
          <a:solidFill>
            <a:srgbClr val="FFC000"/>
          </a:solidFill>
          <a:ln w="9525">
            <a:solidFill>
              <a:schemeClr val="tx1"/>
            </a:solidFill>
            <a:miter lim="800000"/>
            <a:headEnd/>
            <a:tailEnd/>
          </a:ln>
          <a:effectLst>
            <a:prstShdw prst="shdw17" dist="17961" dir="2700000">
              <a:schemeClr val="tx1">
                <a:gamma/>
                <a:shade val="60000"/>
                <a:invGamma/>
              </a:schemeClr>
            </a:prstShdw>
          </a:effectLst>
        </p:spPr>
        <p:txBody>
          <a:bodyPr wrap="none"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2" name="Rectangle 1"/>
          <p:cNvSpPr/>
          <p:nvPr/>
        </p:nvSpPr>
        <p:spPr>
          <a:xfrm>
            <a:off x="4039781" y="3351526"/>
            <a:ext cx="2143420" cy="2554545"/>
          </a:xfrm>
          <a:prstGeom prst="rect">
            <a:avLst/>
          </a:prstGeom>
          <a:solidFill>
            <a:schemeClr val="bg1"/>
          </a:solidFill>
          <a:ln>
            <a:solidFill>
              <a:schemeClr val="accent1"/>
            </a:solidFill>
          </a:ln>
        </p:spPr>
        <p:txBody>
          <a:bodyPr wrap="squar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itchFamily="34" charset="0"/>
                <a:ea typeface="+mn-ea"/>
                <a:cs typeface="+mn-cs"/>
              </a:rPr>
              <a:t>Literature documents the sources of stress for parents raising a child with a disability and the effects of stress on families (citation)</a:t>
            </a:r>
            <a:endParaRPr kumimoji="0" lang="en-US" sz="1600" b="1" i="0" u="none" strike="noStrike" kern="1200" cap="none" spc="0" normalizeH="0" baseline="0" noProof="0" dirty="0">
              <a:ln>
                <a:noFill/>
              </a:ln>
              <a:solidFill>
                <a:srgbClr val="000000"/>
              </a:solidFill>
              <a:effectLst/>
              <a:uLnTx/>
              <a:uFillTx/>
              <a:latin typeface="Arial Narrow" pitchFamily="34" charset="0"/>
              <a:ea typeface="+mn-ea"/>
              <a:cs typeface="+mn-cs"/>
            </a:endParaRPr>
          </a:p>
        </p:txBody>
      </p:sp>
    </p:spTree>
    <p:extLst>
      <p:ext uri="{BB962C8B-B14F-4D97-AF65-F5344CB8AC3E}">
        <p14:creationId xmlns:p14="http://schemas.microsoft.com/office/powerpoint/2010/main" val="653453032"/>
      </p:ext>
    </p:extLst>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6862"/>
                                        </p:tgtEl>
                                        <p:attrNameLst>
                                          <p:attrName>style.visibility</p:attrName>
                                        </p:attrNameLst>
                                      </p:cBhvr>
                                      <p:to>
                                        <p:strVal val="visible"/>
                                      </p:to>
                                    </p:set>
                                    <p:animEffect transition="in" filter="circle(in)">
                                      <p:cBhvr>
                                        <p:cTn id="7" dur="2000"/>
                                        <p:tgtEl>
                                          <p:spTgt spid="20686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6864"/>
                                        </p:tgtEl>
                                        <p:attrNameLst>
                                          <p:attrName>style.visibility</p:attrName>
                                        </p:attrNameLst>
                                      </p:cBhvr>
                                      <p:to>
                                        <p:strVal val="visible"/>
                                      </p:to>
                                    </p:set>
                                    <p:animEffect transition="in" filter="circle(in)">
                                      <p:cBhvr>
                                        <p:cTn id="10" dur="2000"/>
                                        <p:tgtEl>
                                          <p:spTgt spid="20686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6865"/>
                                        </p:tgtEl>
                                        <p:attrNameLst>
                                          <p:attrName>style.visibility</p:attrName>
                                        </p:attrNameLst>
                                      </p:cBhvr>
                                      <p:to>
                                        <p:strVal val="visible"/>
                                      </p:to>
                                    </p:set>
                                    <p:animEffect transition="in" filter="circle(in)">
                                      <p:cBhvr>
                                        <p:cTn id="13" dur="2000"/>
                                        <p:tgtEl>
                                          <p:spTgt spid="20686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6867"/>
                                        </p:tgtEl>
                                        <p:attrNameLst>
                                          <p:attrName>style.visibility</p:attrName>
                                        </p:attrNameLst>
                                      </p:cBhvr>
                                      <p:to>
                                        <p:strVal val="visible"/>
                                      </p:to>
                                    </p:set>
                                    <p:animEffect transition="in" filter="circle(in)">
                                      <p:cBhvr>
                                        <p:cTn id="16" dur="2000"/>
                                        <p:tgtEl>
                                          <p:spTgt spid="20686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62" grpId="0" animBg="1"/>
      <p:bldP spid="206864" grpId="0" animBg="1"/>
      <p:bldP spid="206865" grpId="0" animBg="1"/>
      <p:bldP spid="206867"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D44074-0B69-4F0C-A7B3-5645CE40D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0"/>
            <a:ext cx="465734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D80E8C1-8D95-4350-806C-DCAD9F767ABC}"/>
              </a:ext>
            </a:extLst>
          </p:cNvPr>
          <p:cNvSpPr/>
          <p:nvPr/>
        </p:nvSpPr>
        <p:spPr>
          <a:xfrm>
            <a:off x="32132" y="5781207"/>
            <a:ext cx="12127736" cy="1076793"/>
          </a:xfrm>
          <a:prstGeom prst="rect">
            <a:avLst/>
          </a:prstGeom>
          <a:solidFill>
            <a:schemeClr val="accent2"/>
          </a:solidFill>
        </p:spPr>
        <p:txBody>
          <a:bodyPr wrap="square" anchor="t">
            <a:normAutofit/>
          </a:bodyPr>
          <a:lstStyle/>
          <a:p>
            <a:pPr>
              <a:lnSpc>
                <a:spcPct val="90000"/>
              </a:lnSpc>
              <a:spcAft>
                <a:spcPts val="600"/>
              </a:spcAft>
            </a:pPr>
            <a:r>
              <a:rPr lang="en-US" sz="2800" dirty="0"/>
              <a:t>Use words such as </a:t>
            </a:r>
            <a:r>
              <a:rPr lang="en-US" sz="2800" b="1" dirty="0"/>
              <a:t>purpose</a:t>
            </a:r>
            <a:r>
              <a:rPr lang="en-US" sz="2800" dirty="0"/>
              <a:t>, intent, study aim, or objective to signal attention to this statement as the central controlling idea.</a:t>
            </a:r>
            <a:endParaRPr lang="en-MY" sz="2800" dirty="0"/>
          </a:p>
        </p:txBody>
      </p:sp>
      <p:sp>
        <p:nvSpPr>
          <p:cNvPr id="2" name="Title 1">
            <a:extLst>
              <a:ext uri="{FF2B5EF4-FFF2-40B4-BE49-F238E27FC236}">
                <a16:creationId xmlns:a16="http://schemas.microsoft.com/office/drawing/2014/main" id="{9174096C-6856-48E2-94B6-3F96AA614336}"/>
              </a:ext>
            </a:extLst>
          </p:cNvPr>
          <p:cNvSpPr>
            <a:spLocks noGrp="1"/>
          </p:cNvSpPr>
          <p:nvPr>
            <p:ph type="title"/>
          </p:nvPr>
        </p:nvSpPr>
        <p:spPr>
          <a:xfrm>
            <a:off x="0" y="0"/>
            <a:ext cx="6501636" cy="2505855"/>
          </a:xfrm>
        </p:spPr>
        <p:txBody>
          <a:bodyPr vert="horz" lIns="91440" tIns="45720" rIns="91440" bIns="45720" rtlCol="0" anchor="ctr">
            <a:normAutofit/>
          </a:bodyPr>
          <a:lstStyle/>
          <a:p>
            <a:r>
              <a:rPr lang="en-US" sz="7200" b="1" kern="1200" dirty="0">
                <a:solidFill>
                  <a:srgbClr val="FF0000"/>
                </a:solidFill>
                <a:latin typeface="Aharoni" panose="02010803020104030203" pitchFamily="2" charset="-79"/>
                <a:cs typeface="Aharoni" panose="02010803020104030203" pitchFamily="2" charset="-79"/>
              </a:rPr>
              <a:t>Purpose Statement</a:t>
            </a:r>
          </a:p>
        </p:txBody>
      </p:sp>
      <p:sp>
        <p:nvSpPr>
          <p:cNvPr id="3" name="Content Placeholder 2">
            <a:extLst>
              <a:ext uri="{FF2B5EF4-FFF2-40B4-BE49-F238E27FC236}">
                <a16:creationId xmlns:a16="http://schemas.microsoft.com/office/drawing/2014/main" id="{1C1CD17B-E999-4076-97B2-A5FB6C6C2B18}"/>
              </a:ext>
            </a:extLst>
          </p:cNvPr>
          <p:cNvSpPr>
            <a:spLocks noGrp="1"/>
          </p:cNvSpPr>
          <p:nvPr>
            <p:ph idx="1"/>
          </p:nvPr>
        </p:nvSpPr>
        <p:spPr>
          <a:xfrm>
            <a:off x="6533768" y="0"/>
            <a:ext cx="5626100" cy="5781207"/>
          </a:xfrm>
          <a:solidFill>
            <a:schemeClr val="bg1"/>
          </a:solidFill>
        </p:spPr>
        <p:txBody>
          <a:bodyPr wrap="square" anchor="t">
            <a:normAutofit/>
          </a:bodyPr>
          <a:lstStyle/>
          <a:p>
            <a:pPr marL="0" indent="0" algn="l">
              <a:buNone/>
            </a:pPr>
            <a:r>
              <a:rPr lang="en-US" sz="3200" b="0" i="0" u="none" strike="noStrike" baseline="0" dirty="0">
                <a:latin typeface="MeridienLTStd-Roman"/>
              </a:rPr>
              <a:t>The </a:t>
            </a:r>
            <a:r>
              <a:rPr lang="en-US" sz="3200" b="1" i="0" u="none" strike="noStrike" baseline="0" dirty="0">
                <a:solidFill>
                  <a:srgbClr val="FF0000"/>
                </a:solidFill>
                <a:latin typeface="MeridienLTStd-Bold"/>
              </a:rPr>
              <a:t>purpose statement </a:t>
            </a:r>
            <a:r>
              <a:rPr lang="en-US" sz="3200" b="0" i="0" u="none" strike="noStrike" baseline="0" dirty="0">
                <a:latin typeface="MeridienLTStd-Roman"/>
              </a:rPr>
              <a:t>is a statement that advances the overall direction for a </a:t>
            </a:r>
            <a:r>
              <a:rPr lang="en-MY" sz="3200" b="0" i="0" u="none" strike="noStrike" baseline="0" dirty="0">
                <a:latin typeface="MeridienLTStd-Roman"/>
              </a:rPr>
              <a:t>study.</a:t>
            </a:r>
          </a:p>
          <a:p>
            <a:pPr marL="0" indent="0" algn="l">
              <a:buNone/>
            </a:pPr>
            <a:r>
              <a:rPr lang="en-US" dirty="0"/>
              <a:t>Typically identify the focus and </a:t>
            </a:r>
            <a:r>
              <a:rPr lang="en-US" dirty="0">
                <a:solidFill>
                  <a:srgbClr val="FF0000"/>
                </a:solidFill>
              </a:rPr>
              <a:t>intent for the study</a:t>
            </a:r>
            <a:r>
              <a:rPr lang="en-US" dirty="0"/>
              <a:t>, and may mention the participants, setting, and the researcher’s framework.</a:t>
            </a:r>
            <a:br>
              <a:rPr lang="en-US" dirty="0"/>
            </a:br>
            <a:endParaRPr lang="en-US" dirty="0"/>
          </a:p>
          <a:p>
            <a:pPr marL="0" indent="0" algn="l">
              <a:buNone/>
            </a:pPr>
            <a:r>
              <a:rPr lang="en-US" dirty="0">
                <a:solidFill>
                  <a:srgbClr val="FF0000"/>
                </a:solidFill>
              </a:rPr>
              <a:t>Example</a:t>
            </a:r>
            <a:r>
              <a:rPr lang="en-US" dirty="0"/>
              <a:t>: The purpose of this qualitative study is to explore the effect of Covid 19 on the business of tour operators in Seychelles.  </a:t>
            </a:r>
            <a:endParaRPr lang="en-MY" dirty="0"/>
          </a:p>
        </p:txBody>
      </p:sp>
      <p:sp>
        <p:nvSpPr>
          <p:cNvPr id="8" name="TextBox 7">
            <a:extLst>
              <a:ext uri="{FF2B5EF4-FFF2-40B4-BE49-F238E27FC236}">
                <a16:creationId xmlns:a16="http://schemas.microsoft.com/office/drawing/2014/main" id="{3402C954-EC6C-4164-9799-F3AC256AD6DD}"/>
              </a:ext>
            </a:extLst>
          </p:cNvPr>
          <p:cNvSpPr txBox="1"/>
          <p:nvPr/>
        </p:nvSpPr>
        <p:spPr>
          <a:xfrm>
            <a:off x="0" y="2243725"/>
            <a:ext cx="6057970" cy="3322961"/>
          </a:xfrm>
          <a:prstGeom prst="rect">
            <a:avLst/>
          </a:prstGeom>
          <a:noFill/>
        </p:spPr>
        <p:txBody>
          <a:bodyPr wrap="square">
            <a:spAutoFit/>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Is the central controlling idea in a study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Is written in a sentence or several sentences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Sets the objectives, the intent, or the major idea of a proposal or a study</a:t>
            </a:r>
          </a:p>
        </p:txBody>
      </p:sp>
    </p:spTree>
    <p:extLst>
      <p:ext uri="{BB962C8B-B14F-4D97-AF65-F5344CB8AC3E}">
        <p14:creationId xmlns:p14="http://schemas.microsoft.com/office/powerpoint/2010/main" val="2468412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a:spLocks noGrp="1" noChangeArrowheads="1"/>
          </p:cNvSpPr>
          <p:nvPr/>
        </p:nvSpPr>
        <p:spPr bwMode="auto">
          <a:xfrm>
            <a:off x="5468548" y="0"/>
            <a:ext cx="6723452" cy="484188"/>
          </a:xfrm>
          <a:prstGeom prst="rect">
            <a:avLst/>
          </a:prstGeom>
          <a:solidFill>
            <a:schemeClr val="bg1"/>
          </a:solidFill>
          <a:ln>
            <a:noFill/>
          </a:ln>
        </p:spPr>
        <p:txBody>
          <a:bodyPr vert="horz" wrap="square" lIns="91440" tIns="45720" rIns="91440" bIns="45720" numCol="1" anchor="t" anchorCtr="0" compatLnSpc="1">
            <a:prstTxWarp prst="textNoShape">
              <a:avLst/>
            </a:prstTxWarp>
            <a:normAutofit fontScale="92500"/>
          </a:bodyPr>
          <a:lstStyle>
            <a:lvl1pPr algn="l" rtl="0" fontAlgn="base">
              <a:lnSpc>
                <a:spcPct val="85000"/>
              </a:lnSpc>
              <a:spcBef>
                <a:spcPct val="0"/>
              </a:spcBef>
              <a:spcAft>
                <a:spcPct val="0"/>
              </a:spcAft>
              <a:defRPr sz="4200">
                <a:solidFill>
                  <a:schemeClr val="tx2"/>
                </a:solidFill>
                <a:latin typeface="+mj-lt"/>
                <a:ea typeface="+mj-ea"/>
                <a:cs typeface="+mj-cs"/>
              </a:defRPr>
            </a:lvl1pPr>
            <a:lvl2pPr algn="l" rtl="0" fontAlgn="base">
              <a:lnSpc>
                <a:spcPct val="85000"/>
              </a:lnSpc>
              <a:spcBef>
                <a:spcPct val="0"/>
              </a:spcBef>
              <a:spcAft>
                <a:spcPct val="0"/>
              </a:spcAft>
              <a:defRPr sz="4200">
                <a:solidFill>
                  <a:schemeClr val="tx2"/>
                </a:solidFill>
                <a:latin typeface="Arial" charset="0"/>
              </a:defRPr>
            </a:lvl2pPr>
            <a:lvl3pPr algn="l" rtl="0" fontAlgn="base">
              <a:lnSpc>
                <a:spcPct val="85000"/>
              </a:lnSpc>
              <a:spcBef>
                <a:spcPct val="0"/>
              </a:spcBef>
              <a:spcAft>
                <a:spcPct val="0"/>
              </a:spcAft>
              <a:defRPr sz="4200">
                <a:solidFill>
                  <a:schemeClr val="tx2"/>
                </a:solidFill>
                <a:latin typeface="Arial" charset="0"/>
              </a:defRPr>
            </a:lvl3pPr>
            <a:lvl4pPr algn="l" rtl="0" fontAlgn="base">
              <a:lnSpc>
                <a:spcPct val="85000"/>
              </a:lnSpc>
              <a:spcBef>
                <a:spcPct val="0"/>
              </a:spcBef>
              <a:spcAft>
                <a:spcPct val="0"/>
              </a:spcAft>
              <a:defRPr sz="4200">
                <a:solidFill>
                  <a:schemeClr val="tx2"/>
                </a:solidFill>
                <a:latin typeface="Arial" charset="0"/>
              </a:defRPr>
            </a:lvl4pPr>
            <a:lvl5pPr algn="l" rtl="0" fontAlgn="base">
              <a:lnSpc>
                <a:spcPct val="85000"/>
              </a:lnSpc>
              <a:spcBef>
                <a:spcPct val="0"/>
              </a:spcBef>
              <a:spcAft>
                <a:spcPct val="0"/>
              </a:spcAft>
              <a:defRPr sz="4200">
                <a:solidFill>
                  <a:schemeClr val="tx2"/>
                </a:solidFill>
                <a:latin typeface="Arial" charset="0"/>
              </a:defRPr>
            </a:lvl5pPr>
            <a:lvl6pPr marL="457200" algn="l" rtl="0" fontAlgn="base">
              <a:lnSpc>
                <a:spcPct val="85000"/>
              </a:lnSpc>
              <a:spcBef>
                <a:spcPct val="0"/>
              </a:spcBef>
              <a:spcAft>
                <a:spcPct val="0"/>
              </a:spcAft>
              <a:defRPr sz="4200">
                <a:solidFill>
                  <a:schemeClr val="tx2"/>
                </a:solidFill>
                <a:latin typeface="Arial" charset="0"/>
              </a:defRPr>
            </a:lvl6pPr>
            <a:lvl7pPr marL="914400" algn="l" rtl="0" fontAlgn="base">
              <a:lnSpc>
                <a:spcPct val="85000"/>
              </a:lnSpc>
              <a:spcBef>
                <a:spcPct val="0"/>
              </a:spcBef>
              <a:spcAft>
                <a:spcPct val="0"/>
              </a:spcAft>
              <a:defRPr sz="4200">
                <a:solidFill>
                  <a:schemeClr val="tx2"/>
                </a:solidFill>
                <a:latin typeface="Arial" charset="0"/>
              </a:defRPr>
            </a:lvl7pPr>
            <a:lvl8pPr marL="1371600" algn="l" rtl="0" fontAlgn="base">
              <a:lnSpc>
                <a:spcPct val="85000"/>
              </a:lnSpc>
              <a:spcBef>
                <a:spcPct val="0"/>
              </a:spcBef>
              <a:spcAft>
                <a:spcPct val="0"/>
              </a:spcAft>
              <a:defRPr sz="4200">
                <a:solidFill>
                  <a:schemeClr val="tx2"/>
                </a:solidFill>
                <a:latin typeface="Arial" charset="0"/>
              </a:defRPr>
            </a:lvl8pPr>
            <a:lvl9pPr marL="1828800" algn="l" rtl="0" fontAlgn="base">
              <a:lnSpc>
                <a:spcPct val="85000"/>
              </a:lnSpc>
              <a:spcBef>
                <a:spcPct val="0"/>
              </a:spcBef>
              <a:spcAft>
                <a:spcPct val="0"/>
              </a:spcAft>
              <a:defRPr sz="4200">
                <a:solidFill>
                  <a:schemeClr val="tx2"/>
                </a:solidFill>
                <a:latin typeface="Arial" charset="0"/>
              </a:defRPr>
            </a:lvl9pPr>
          </a:lstStyle>
          <a:p>
            <a:pPr>
              <a:spcAft>
                <a:spcPts val="600"/>
              </a:spcAft>
            </a:pPr>
            <a:r>
              <a:rPr lang="en-US" sz="2400" b="1" dirty="0">
                <a:solidFill>
                  <a:srgbClr val="FF0000"/>
                </a:solidFill>
              </a:rPr>
              <a:t>Here is a script for a good qualitative purpose statement</a:t>
            </a:r>
            <a:r>
              <a:rPr lang="en-US" sz="2400" b="1" dirty="0"/>
              <a:t>:</a:t>
            </a:r>
          </a:p>
        </p:txBody>
      </p:sp>
      <p:sp>
        <p:nvSpPr>
          <p:cNvPr id="15" name="Rectangle 14"/>
          <p:cNvSpPr>
            <a:spLocks noGrp="1" noChangeArrowheads="1"/>
          </p:cNvSpPr>
          <p:nvPr/>
        </p:nvSpPr>
        <p:spPr bwMode="auto">
          <a:xfrm>
            <a:off x="5468548" y="483869"/>
            <a:ext cx="6723452" cy="2757805"/>
          </a:xfrm>
          <a:prstGeom prst="rect">
            <a:avLst/>
          </a:prstGeom>
          <a:solidFill>
            <a:schemeClr val="bg1"/>
          </a:solidFill>
          <a:ln w="9525">
            <a:solidFill>
              <a:schemeClr val="accent2"/>
            </a:solidFill>
            <a:miter lim="800000"/>
            <a:headEnd/>
            <a:tailEnd/>
          </a:ln>
          <a:effectLst/>
        </p:spPr>
        <p:txBody>
          <a:bodyPr vert="horz" wrap="square" lIns="91440" tIns="45720" rIns="91440" bIns="45720" numCol="1" anchor="t" anchorCtr="0" compatLnSpc="1">
            <a:prstTxWarp prst="textNoShape">
              <a:avLst/>
            </a:prstTxWarp>
            <a:normAutofit fontScale="92500" lnSpcReduction="10000"/>
          </a:bodyPr>
          <a:lstStyle>
            <a:lvl1pPr marL="342900" indent="-342900" algn="l" rtl="0" fontAlgn="base">
              <a:spcBef>
                <a:spcPct val="60000"/>
              </a:spcBef>
              <a:spcAft>
                <a:spcPct val="0"/>
              </a:spcAft>
              <a:buClr>
                <a:schemeClr val="tx1"/>
              </a:buClr>
              <a:buChar char="•"/>
              <a:defRPr sz="3000">
                <a:solidFill>
                  <a:schemeClr val="tx1"/>
                </a:solidFill>
                <a:latin typeface="+mn-lt"/>
                <a:ea typeface="+mn-ea"/>
                <a:cs typeface="+mn-cs"/>
              </a:defRPr>
            </a:lvl1pPr>
            <a:lvl2pPr marL="742950" indent="-285750" algn="l" rtl="0" fontAlgn="base">
              <a:spcBef>
                <a:spcPct val="40000"/>
              </a:spcBef>
              <a:spcAft>
                <a:spcPct val="0"/>
              </a:spcAft>
              <a:buClr>
                <a:schemeClr val="tx1"/>
              </a:buClr>
              <a:buChar char="–"/>
              <a:defRPr sz="2600">
                <a:solidFill>
                  <a:schemeClr val="tx1"/>
                </a:solidFill>
                <a:latin typeface="+mn-lt"/>
              </a:defRPr>
            </a:lvl2pPr>
            <a:lvl3pPr marL="1143000" indent="-228600" algn="l" rtl="0" fontAlgn="base">
              <a:lnSpc>
                <a:spcPct val="95000"/>
              </a:lnSpc>
              <a:spcBef>
                <a:spcPct val="35000"/>
              </a:spcBef>
              <a:spcAft>
                <a:spcPct val="0"/>
              </a:spcAft>
              <a:buClr>
                <a:schemeClr val="tx1"/>
              </a:buClr>
              <a:buChar char="•"/>
              <a:defRPr sz="2400">
                <a:solidFill>
                  <a:schemeClr val="tx1"/>
                </a:solidFill>
                <a:latin typeface="+mn-lt"/>
              </a:defRPr>
            </a:lvl3pPr>
            <a:lvl4pPr marL="1600200" indent="-228600" algn="l" rtl="0" fontAlgn="base">
              <a:lnSpc>
                <a:spcPct val="75000"/>
              </a:lnSpc>
              <a:spcBef>
                <a:spcPct val="30000"/>
              </a:spcBef>
              <a:spcAft>
                <a:spcPct val="0"/>
              </a:spcAft>
              <a:buClr>
                <a:schemeClr val="tx1"/>
              </a:buClr>
              <a:buChar char="–"/>
              <a:defRPr sz="2000">
                <a:solidFill>
                  <a:schemeClr val="tx1"/>
                </a:solidFill>
                <a:latin typeface="+mn-lt"/>
              </a:defRPr>
            </a:lvl4pPr>
            <a:lvl5pPr marL="2057400" indent="-228600" algn="l" rtl="0" fontAlgn="base">
              <a:lnSpc>
                <a:spcPct val="75000"/>
              </a:lnSpc>
              <a:spcBef>
                <a:spcPct val="30000"/>
              </a:spcBef>
              <a:spcAft>
                <a:spcPct val="0"/>
              </a:spcAft>
              <a:buClr>
                <a:schemeClr val="tx1"/>
              </a:buClr>
              <a:buChar char="»"/>
              <a:defRPr>
                <a:solidFill>
                  <a:schemeClr val="tx1"/>
                </a:solidFill>
                <a:latin typeface="+mn-lt"/>
              </a:defRPr>
            </a:lvl5pPr>
            <a:lvl6pPr marL="2514600" indent="-228600" algn="l" rtl="0" fontAlgn="base">
              <a:lnSpc>
                <a:spcPct val="75000"/>
              </a:lnSpc>
              <a:spcBef>
                <a:spcPct val="30000"/>
              </a:spcBef>
              <a:spcAft>
                <a:spcPct val="0"/>
              </a:spcAft>
              <a:buClr>
                <a:schemeClr val="tx1"/>
              </a:buClr>
              <a:buChar char="»"/>
              <a:defRPr>
                <a:solidFill>
                  <a:schemeClr val="tx1"/>
                </a:solidFill>
                <a:latin typeface="+mn-lt"/>
              </a:defRPr>
            </a:lvl6pPr>
            <a:lvl7pPr marL="2971800" indent="-228600" algn="l" rtl="0" fontAlgn="base">
              <a:lnSpc>
                <a:spcPct val="75000"/>
              </a:lnSpc>
              <a:spcBef>
                <a:spcPct val="30000"/>
              </a:spcBef>
              <a:spcAft>
                <a:spcPct val="0"/>
              </a:spcAft>
              <a:buClr>
                <a:schemeClr val="tx1"/>
              </a:buClr>
              <a:buChar char="»"/>
              <a:defRPr>
                <a:solidFill>
                  <a:schemeClr val="tx1"/>
                </a:solidFill>
                <a:latin typeface="+mn-lt"/>
              </a:defRPr>
            </a:lvl7pPr>
            <a:lvl8pPr marL="3429000" indent="-228600" algn="l" rtl="0" fontAlgn="base">
              <a:lnSpc>
                <a:spcPct val="75000"/>
              </a:lnSpc>
              <a:spcBef>
                <a:spcPct val="30000"/>
              </a:spcBef>
              <a:spcAft>
                <a:spcPct val="0"/>
              </a:spcAft>
              <a:buClr>
                <a:schemeClr val="tx1"/>
              </a:buClr>
              <a:buChar char="»"/>
              <a:defRPr>
                <a:solidFill>
                  <a:schemeClr val="tx1"/>
                </a:solidFill>
                <a:latin typeface="+mn-lt"/>
              </a:defRPr>
            </a:lvl8pPr>
            <a:lvl9pPr marL="3886200" indent="-228600" algn="l" rtl="0" fontAlgn="base">
              <a:lnSpc>
                <a:spcPct val="75000"/>
              </a:lnSpc>
              <a:spcBef>
                <a:spcPct val="30000"/>
              </a:spcBef>
              <a:spcAft>
                <a:spcPct val="0"/>
              </a:spcAft>
              <a:buClr>
                <a:schemeClr val="tx1"/>
              </a:buClr>
              <a:buChar char="»"/>
              <a:defRPr>
                <a:solidFill>
                  <a:schemeClr val="tx1"/>
                </a:solidFill>
                <a:latin typeface="+mn-lt"/>
              </a:defRPr>
            </a:lvl9pPr>
          </a:lstStyle>
          <a:p>
            <a:pPr>
              <a:lnSpc>
                <a:spcPct val="80000"/>
              </a:lnSpc>
              <a:buFontTx/>
              <a:buNone/>
            </a:pPr>
            <a:r>
              <a:rPr lang="en-US" sz="3200" b="1" dirty="0">
                <a:solidFill>
                  <a:srgbClr val="002060"/>
                </a:solidFill>
              </a:rPr>
              <a:t>“The purpose of this qualitative study (replace later with type of qualitative tradition) will be to ______(understand, describe, develop, discover) the ________(central focus) for _______(participants:  person, process, groups) at ______________(site)." </a:t>
            </a:r>
          </a:p>
        </p:txBody>
      </p:sp>
      <p:sp>
        <p:nvSpPr>
          <p:cNvPr id="2" name="Rectangle 1"/>
          <p:cNvSpPr/>
          <p:nvPr/>
        </p:nvSpPr>
        <p:spPr>
          <a:xfrm>
            <a:off x="5631544" y="3261361"/>
            <a:ext cx="6560456" cy="3460114"/>
          </a:xfrm>
          <a:prstGeom prst="rect">
            <a:avLst/>
          </a:prstGeom>
          <a:solidFill>
            <a:schemeClr val="bg1"/>
          </a:solidFill>
        </p:spPr>
        <p:txBody>
          <a:bodyPr wrap="square" anchor="t">
            <a:normAutofit/>
          </a:bodyPr>
          <a:lstStyle/>
          <a:p>
            <a:pPr>
              <a:lnSpc>
                <a:spcPct val="90000"/>
              </a:lnSpc>
              <a:spcAft>
                <a:spcPts val="600"/>
              </a:spcAft>
            </a:pPr>
            <a:r>
              <a:rPr lang="en-US" sz="2400" b="1" dirty="0">
                <a:solidFill>
                  <a:srgbClr val="FF0000"/>
                </a:solidFill>
              </a:rPr>
              <a:t>Example: </a:t>
            </a:r>
          </a:p>
          <a:p>
            <a:pPr>
              <a:lnSpc>
                <a:spcPct val="90000"/>
              </a:lnSpc>
              <a:spcAft>
                <a:spcPts val="600"/>
              </a:spcAft>
            </a:pPr>
            <a:r>
              <a:rPr lang="en-US" sz="2400" b="1" dirty="0"/>
              <a:t>Perception of Employers towards hiring of ex-offenders</a:t>
            </a:r>
          </a:p>
          <a:p>
            <a:pPr>
              <a:lnSpc>
                <a:spcPct val="90000"/>
              </a:lnSpc>
              <a:spcAft>
                <a:spcPts val="600"/>
              </a:spcAft>
            </a:pPr>
            <a:r>
              <a:rPr lang="en-US" sz="3200" b="1" dirty="0">
                <a:solidFill>
                  <a:srgbClr val="002060"/>
                </a:solidFill>
              </a:rPr>
              <a:t>Purpose Statement</a:t>
            </a:r>
          </a:p>
          <a:p>
            <a:pPr>
              <a:lnSpc>
                <a:spcPct val="90000"/>
              </a:lnSpc>
              <a:spcAft>
                <a:spcPts val="600"/>
              </a:spcAft>
            </a:pPr>
            <a:r>
              <a:rPr lang="en-US" sz="2400" b="1" dirty="0">
                <a:solidFill>
                  <a:srgbClr val="002060"/>
                </a:solidFill>
              </a:rPr>
              <a:t>The purpose of this qualitative study will be to understand the  perception of employers towards hiring of ex-offenders in the education sector in Kuala Lumpur </a:t>
            </a:r>
          </a:p>
        </p:txBody>
      </p:sp>
      <p:sp>
        <p:nvSpPr>
          <p:cNvPr id="13" name="Footer Placeholder 12"/>
          <p:cNvSpPr>
            <a:spLocks noGrp="1"/>
          </p:cNvSpPr>
          <p:nvPr>
            <p:ph type="ftr" sz="quarter" idx="10"/>
          </p:nvPr>
        </p:nvSpPr>
        <p:spPr>
          <a:xfrm>
            <a:off x="590550" y="6356350"/>
            <a:ext cx="4114800" cy="365125"/>
          </a:xfrm>
        </p:spPr>
        <p:txBody>
          <a:bodyPr vert="horz" lIns="91440" tIns="45720" rIns="91440" bIns="45720" rtlCol="0" anchor="ctr">
            <a:normAutofit/>
          </a:bodyPr>
          <a:lstStyle/>
          <a:p>
            <a:pPr>
              <a:spcAft>
                <a:spcPts val="600"/>
              </a:spcAft>
            </a:pPr>
            <a:r>
              <a:rPr lang="en-US" kern="1200">
                <a:solidFill>
                  <a:srgbClr val="FFFFFF">
                    <a:alpha val="80000"/>
                  </a:srgbClr>
                </a:solidFill>
                <a:latin typeface="+mn-lt"/>
                <a:ea typeface="+mn-ea"/>
                <a:cs typeface="+mn-cs"/>
              </a:rPr>
              <a:t>Dr Jugindar Singh</a:t>
            </a:r>
          </a:p>
        </p:txBody>
      </p:sp>
      <p:sp>
        <p:nvSpPr>
          <p:cNvPr id="587780" name="Rectangle 4"/>
          <p:cNvSpPr>
            <a:spLocks noGrp="1" noChangeArrowheads="1"/>
          </p:cNvSpPr>
          <p:nvPr>
            <p:ph type="title"/>
          </p:nvPr>
        </p:nvSpPr>
        <p:spPr>
          <a:xfrm>
            <a:off x="621629" y="640080"/>
            <a:ext cx="4225290" cy="5578816"/>
          </a:xfrm>
          <a:prstGeom prst="rect">
            <a:avLst/>
          </a:prstGeom>
        </p:spPr>
        <p:txBody>
          <a:bodyPr vert="horz" lIns="91440" tIns="45720" rIns="91440" bIns="45720" rtlCol="0" anchor="ctr">
            <a:normAutofit/>
          </a:bodyPr>
          <a:lstStyle/>
          <a:p>
            <a:pPr algn="ctr"/>
            <a:r>
              <a:rPr lang="en-US" b="1" kern="1200">
                <a:solidFill>
                  <a:srgbClr val="FFFFFF"/>
                </a:solidFill>
                <a:latin typeface="+mj-lt"/>
                <a:ea typeface="+mj-ea"/>
                <a:cs typeface="+mj-cs"/>
              </a:rPr>
              <a:t>Purpose Statement</a:t>
            </a:r>
            <a:endParaRPr lang="en-US" kern="1200">
              <a:solidFill>
                <a:srgbClr val="FFFFFF"/>
              </a:solidFill>
              <a:latin typeface="+mj-lt"/>
              <a:ea typeface="+mj-ea"/>
              <a:cs typeface="+mj-cs"/>
            </a:endParaRPr>
          </a:p>
        </p:txBody>
      </p:sp>
    </p:spTree>
    <p:extLst>
      <p:ext uri="{BB962C8B-B14F-4D97-AF65-F5344CB8AC3E}">
        <p14:creationId xmlns:p14="http://schemas.microsoft.com/office/powerpoint/2010/main" val="2186566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86" y="0"/>
            <a:ext cx="12003314" cy="641679"/>
          </a:xfrm>
          <a:solidFill>
            <a:schemeClr val="bg1"/>
          </a:solidFill>
        </p:spPr>
        <p:txBody>
          <a:bodyPr>
            <a:normAutofit/>
          </a:bodyPr>
          <a:lstStyle/>
          <a:p>
            <a:r>
              <a:rPr lang="en-US" sz="3200" b="1" dirty="0">
                <a:solidFill>
                  <a:srgbClr val="FF0000"/>
                </a:solidFill>
                <a:latin typeface="Aharoni" panose="02010803020104030203" pitchFamily="2" charset="-79"/>
                <a:cs typeface="Aharoni" panose="02010803020104030203" pitchFamily="2" charset="-79"/>
              </a:rPr>
              <a:t>Lived experiences of first-time mothers</a:t>
            </a:r>
          </a:p>
        </p:txBody>
      </p:sp>
      <p:sp>
        <p:nvSpPr>
          <p:cNvPr id="3" name="Rectangle 2"/>
          <p:cNvSpPr/>
          <p:nvPr/>
        </p:nvSpPr>
        <p:spPr bwMode="auto">
          <a:xfrm rot="16200000">
            <a:off x="-2057400" y="3200400"/>
            <a:ext cx="4953000" cy="8382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4000" b="1" dirty="0">
                <a:latin typeface="Arial" charset="0"/>
              </a:rPr>
              <a:t>Example</a:t>
            </a:r>
          </a:p>
        </p:txBody>
      </p:sp>
      <p:sp>
        <p:nvSpPr>
          <p:cNvPr id="4" name="Footer Placeholder 3"/>
          <p:cNvSpPr>
            <a:spLocks noGrp="1"/>
          </p:cNvSpPr>
          <p:nvPr>
            <p:ph type="ftr" sz="quarter" idx="10"/>
          </p:nvPr>
        </p:nvSpPr>
        <p:spPr/>
        <p:txBody>
          <a:bodyPr/>
          <a:lstStyle/>
          <a:p>
            <a:r>
              <a:rPr lang="en-US">
                <a:solidFill>
                  <a:srgbClr val="000000"/>
                </a:solidFill>
              </a:rPr>
              <a:t>Dr Jugindar Singh</a:t>
            </a:r>
          </a:p>
        </p:txBody>
      </p:sp>
      <p:sp>
        <p:nvSpPr>
          <p:cNvPr id="7" name="Rectangle 6">
            <a:extLst>
              <a:ext uri="{FF2B5EF4-FFF2-40B4-BE49-F238E27FC236}">
                <a16:creationId xmlns:a16="http://schemas.microsoft.com/office/drawing/2014/main" id="{9F02806E-32C8-4485-AD8C-B3F72DF3248E}"/>
              </a:ext>
            </a:extLst>
          </p:cNvPr>
          <p:cNvSpPr/>
          <p:nvPr/>
        </p:nvSpPr>
        <p:spPr>
          <a:xfrm>
            <a:off x="838200" y="3319335"/>
            <a:ext cx="11353800" cy="3416320"/>
          </a:xfrm>
          <a:prstGeom prst="rect">
            <a:avLst/>
          </a:prstGeom>
          <a:ln>
            <a:solidFill>
              <a:schemeClr val="accent1"/>
            </a:solidFill>
          </a:ln>
        </p:spPr>
        <p:txBody>
          <a:bodyPr wrap="square">
            <a:spAutoFit/>
          </a:bodyPr>
          <a:lstStyle/>
          <a:p>
            <a:r>
              <a:rPr lang="en-US" sz="2400" dirty="0">
                <a:solidFill>
                  <a:srgbClr val="FF0000"/>
                </a:solidFill>
                <a:latin typeface="LiberationSerif"/>
              </a:rPr>
              <a:t>Another way of writing</a:t>
            </a:r>
            <a:br>
              <a:rPr lang="en-US" sz="2400" dirty="0">
                <a:latin typeface="LiberationSerif"/>
              </a:rPr>
            </a:br>
            <a:r>
              <a:rPr lang="en-US" sz="2400" dirty="0">
                <a:latin typeface="LiberationSerif"/>
              </a:rPr>
              <a:t>The phenomenological inquiry, as part of uncovering meaning, articulated “essences” of meaning in mothers’ lived experiences becoming first time mothers. Using the lens of the feminist perspective, the focus was on mothers’ memories and their “living through” experience. This perspective facilitated breaking through the silence surrounding mothers’ experiences; it assisted in articulating and amplifying mothers’ memories and their stories. Methods of inquiry included phenomenological reflection on data elicited by existential investigation of mothers’ experiences, and investigation of the phenomenon in the creative arts</a:t>
            </a:r>
            <a:r>
              <a:rPr lang="en-US" sz="2000" dirty="0">
                <a:latin typeface="LiberationSerif"/>
              </a:rPr>
              <a:t>. </a:t>
            </a:r>
            <a:endParaRPr lang="en-MY" sz="2000" dirty="0"/>
          </a:p>
        </p:txBody>
      </p:sp>
      <p:sp>
        <p:nvSpPr>
          <p:cNvPr id="8" name="Rectangle 7">
            <a:extLst>
              <a:ext uri="{FF2B5EF4-FFF2-40B4-BE49-F238E27FC236}">
                <a16:creationId xmlns:a16="http://schemas.microsoft.com/office/drawing/2014/main" id="{648E380B-6B26-456C-8DDE-35542ADFAD1D}"/>
              </a:ext>
            </a:extLst>
          </p:cNvPr>
          <p:cNvSpPr/>
          <p:nvPr/>
        </p:nvSpPr>
        <p:spPr>
          <a:xfrm>
            <a:off x="876300" y="641679"/>
            <a:ext cx="11315700" cy="2677656"/>
          </a:xfrm>
          <a:prstGeom prst="rect">
            <a:avLst/>
          </a:prstGeom>
          <a:solidFill>
            <a:schemeClr val="bg1">
              <a:lumMod val="95000"/>
            </a:schemeClr>
          </a:solidFill>
          <a:ln>
            <a:solidFill>
              <a:schemeClr val="accent1"/>
            </a:solidFill>
          </a:ln>
        </p:spPr>
        <p:txBody>
          <a:bodyPr wrap="square">
            <a:spAutoFit/>
          </a:bodyPr>
          <a:lstStyle/>
          <a:p>
            <a:pPr algn="just"/>
            <a:r>
              <a:rPr lang="en-US" sz="2800" dirty="0">
                <a:solidFill>
                  <a:srgbClr val="002060"/>
                </a:solidFill>
              </a:rPr>
              <a:t>The purpose (or study aim) of this </a:t>
            </a:r>
            <a:r>
              <a:rPr lang="en-US" sz="2800" dirty="0">
                <a:solidFill>
                  <a:srgbClr val="FF0000"/>
                </a:solidFill>
              </a:rPr>
              <a:t>phenomenology_</a:t>
            </a:r>
            <a:r>
              <a:rPr lang="en-US" sz="2800" dirty="0">
                <a:solidFill>
                  <a:srgbClr val="002060"/>
                </a:solidFill>
              </a:rPr>
              <a:t>____ (strategy of inquiry, such as ethnography, case study, or other type) study is (was? </a:t>
            </a:r>
            <a:r>
              <a:rPr lang="en-US" sz="2800" dirty="0">
                <a:solidFill>
                  <a:srgbClr val="FF0000"/>
                </a:solidFill>
              </a:rPr>
              <a:t>will be</a:t>
            </a:r>
            <a:r>
              <a:rPr lang="en-US" sz="2800" dirty="0">
                <a:solidFill>
                  <a:srgbClr val="002060"/>
                </a:solidFill>
              </a:rPr>
              <a:t>?) to </a:t>
            </a:r>
            <a:r>
              <a:rPr lang="en-US" sz="2800" dirty="0">
                <a:solidFill>
                  <a:srgbClr val="FF0000"/>
                </a:solidFill>
              </a:rPr>
              <a:t>explore</a:t>
            </a:r>
            <a:r>
              <a:rPr lang="en-US" sz="2800" dirty="0">
                <a:solidFill>
                  <a:srgbClr val="002060"/>
                </a:solidFill>
              </a:rPr>
              <a:t>____ (understand? explore? develop? generate? discover?) the </a:t>
            </a:r>
            <a:r>
              <a:rPr lang="en-US" sz="2800" dirty="0">
                <a:solidFill>
                  <a:srgbClr val="FF0000"/>
                </a:solidFill>
              </a:rPr>
              <a:t>lived experience of becoming first time mothers</a:t>
            </a:r>
            <a:r>
              <a:rPr lang="en-US" sz="2800" dirty="0">
                <a:solidFill>
                  <a:srgbClr val="002060"/>
                </a:solidFill>
              </a:rPr>
              <a:t>_____ (central phenomenon being studied) for </a:t>
            </a:r>
            <a:r>
              <a:rPr lang="en-US" sz="2800" dirty="0">
                <a:solidFill>
                  <a:srgbClr val="FF0000"/>
                </a:solidFill>
              </a:rPr>
              <a:t>mothers______ </a:t>
            </a:r>
            <a:r>
              <a:rPr lang="en-US" sz="2800" dirty="0">
                <a:solidFill>
                  <a:srgbClr val="002060"/>
                </a:solidFill>
              </a:rPr>
              <a:t>(the participants, such as the individual, groups, organization) at/in </a:t>
            </a:r>
            <a:r>
              <a:rPr lang="en-US" sz="2800" dirty="0">
                <a:solidFill>
                  <a:srgbClr val="FF0000"/>
                </a:solidFill>
              </a:rPr>
              <a:t>Kuala Lumpur</a:t>
            </a:r>
            <a:r>
              <a:rPr lang="en-US" sz="2800" dirty="0">
                <a:solidFill>
                  <a:srgbClr val="002060"/>
                </a:solidFill>
              </a:rPr>
              <a:t>_______ (research site). </a:t>
            </a:r>
            <a:endParaRPr lang="en-MY" sz="2800" dirty="0">
              <a:solidFill>
                <a:srgbClr val="002060"/>
              </a:solidFill>
            </a:endParaRPr>
          </a:p>
        </p:txBody>
      </p:sp>
    </p:spTree>
    <p:extLst>
      <p:ext uri="{BB962C8B-B14F-4D97-AF65-F5344CB8AC3E}">
        <p14:creationId xmlns:p14="http://schemas.microsoft.com/office/powerpoint/2010/main" val="4204587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420D4F-75FC-4C2D-AF08-559255599231}"/>
              </a:ext>
            </a:extLst>
          </p:cNvPr>
          <p:cNvSpPr>
            <a:spLocks noGrp="1"/>
          </p:cNvSpPr>
          <p:nvPr>
            <p:ph type="title"/>
          </p:nvPr>
        </p:nvSpPr>
        <p:spPr>
          <a:xfrm>
            <a:off x="5596501" y="489508"/>
            <a:ext cx="5754896" cy="1667569"/>
          </a:xfrm>
        </p:spPr>
        <p:txBody>
          <a:bodyPr vert="horz" lIns="91440" tIns="45720" rIns="91440" bIns="45720" rtlCol="0" anchor="b">
            <a:normAutofit fontScale="90000"/>
          </a:bodyPr>
          <a:lstStyle/>
          <a:p>
            <a:r>
              <a:rPr lang="en-US" sz="6000" b="1" kern="1200" dirty="0">
                <a:solidFill>
                  <a:srgbClr val="FF0000"/>
                </a:solidFill>
                <a:latin typeface="+mj-lt"/>
                <a:ea typeface="+mj-ea"/>
                <a:cs typeface="+mj-cs"/>
              </a:rPr>
              <a:t>Research Questions</a:t>
            </a:r>
          </a:p>
        </p:txBody>
      </p:sp>
      <p:pic>
        <p:nvPicPr>
          <p:cNvPr id="2050" name="Picture 2" descr="Questions GIFs | Tenor">
            <a:extLst>
              <a:ext uri="{FF2B5EF4-FFF2-40B4-BE49-F238E27FC236}">
                <a16:creationId xmlns:a16="http://schemas.microsoft.com/office/drawing/2014/main" id="{1D470F10-18B7-437D-A8CF-E3A5348977E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1072141" y="918640"/>
            <a:ext cx="3868143" cy="4589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C80556A-FEF2-4044-8E5E-2D091639BFCD}"/>
              </a:ext>
            </a:extLst>
          </p:cNvPr>
          <p:cNvSpPr txBox="1"/>
          <p:nvPr/>
        </p:nvSpPr>
        <p:spPr>
          <a:xfrm>
            <a:off x="5596502" y="2405894"/>
            <a:ext cx="5754896" cy="3197464"/>
          </a:xfrm>
          <a:prstGeom prst="rect">
            <a:avLst/>
          </a:prstGeom>
        </p:spPr>
        <p:txBody>
          <a:bodyPr vert="horz" lIns="91440" tIns="45720" rIns="91440" bIns="45720" rtlCol="0" anchor="t">
            <a:normAutofit/>
          </a:bodyPr>
          <a:lstStyle/>
          <a:p>
            <a:pPr>
              <a:lnSpc>
                <a:spcPct val="90000"/>
              </a:lnSpc>
              <a:spcAft>
                <a:spcPts val="600"/>
              </a:spcAft>
            </a:pPr>
            <a:r>
              <a:rPr lang="en-US" sz="3600" dirty="0"/>
              <a:t>Research questions are statements </a:t>
            </a:r>
            <a:r>
              <a:rPr lang="en-US" sz="3600" dirty="0">
                <a:solidFill>
                  <a:srgbClr val="FF0000"/>
                </a:solidFill>
              </a:rPr>
              <a:t>used to narrow the purpose statement to specific questions that the researcher seeks to answer </a:t>
            </a:r>
            <a:r>
              <a:rPr lang="en-US" sz="3600" dirty="0"/>
              <a:t>by conducting a study.</a:t>
            </a:r>
          </a:p>
        </p:txBody>
      </p:sp>
      <p:sp>
        <p:nvSpPr>
          <p:cNvPr id="73" name="Rectangle 7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872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erson with a beard&#10;&#10;Description automatically generated with low confidence">
            <a:extLst>
              <a:ext uri="{FF2B5EF4-FFF2-40B4-BE49-F238E27FC236}">
                <a16:creationId xmlns:a16="http://schemas.microsoft.com/office/drawing/2014/main" id="{1F7844A9-8514-4DB6-848B-06B337E4E6D9}"/>
              </a:ext>
            </a:extLst>
          </p:cNvPr>
          <p:cNvPicPr>
            <a:picLocks noChangeAspect="1"/>
          </p:cNvPicPr>
          <p:nvPr/>
        </p:nvPicPr>
        <p:blipFill rotWithShape="1">
          <a:blip r:embed="rId2">
            <a:alphaModFix amt="50000"/>
          </a:blip>
          <a:srcRect t="10714"/>
          <a:stretch/>
        </p:blipFill>
        <p:spPr>
          <a:xfrm>
            <a:off x="20" y="1"/>
            <a:ext cx="12191980" cy="6857999"/>
          </a:xfrm>
          <a:prstGeom prst="rect">
            <a:avLst/>
          </a:prstGeom>
        </p:spPr>
      </p:pic>
      <p:sp>
        <p:nvSpPr>
          <p:cNvPr id="3074" name="Title 1"/>
          <p:cNvSpPr>
            <a:spLocks noGrp="1"/>
          </p:cNvSpPr>
          <p:nvPr>
            <p:ph type="ctrTitle"/>
          </p:nvPr>
        </p:nvSpPr>
        <p:spPr>
          <a:xfrm>
            <a:off x="215704" y="3593302"/>
            <a:ext cx="9144000" cy="2900518"/>
          </a:xfrm>
        </p:spPr>
        <p:txBody>
          <a:bodyPr>
            <a:normAutofit/>
          </a:bodyPr>
          <a:lstStyle/>
          <a:p>
            <a:r>
              <a:rPr lang="en-US" b="1" dirty="0">
                <a:solidFill>
                  <a:srgbClr val="FFFFFF"/>
                </a:solidFill>
              </a:rPr>
              <a:t>Qualitative Research </a:t>
            </a:r>
            <a:endParaRPr lang="en-US" dirty="0">
              <a:solidFill>
                <a:srgbClr val="FFFFFF"/>
              </a:solidFill>
            </a:endParaRPr>
          </a:p>
        </p:txBody>
      </p:sp>
      <p:sp>
        <p:nvSpPr>
          <p:cNvPr id="2" name="TextBox 1">
            <a:extLst>
              <a:ext uri="{FF2B5EF4-FFF2-40B4-BE49-F238E27FC236}">
                <a16:creationId xmlns:a16="http://schemas.microsoft.com/office/drawing/2014/main" id="{2BBA5D90-FB7C-4D93-A7DA-7AAEA8F84759}"/>
              </a:ext>
            </a:extLst>
          </p:cNvPr>
          <p:cNvSpPr txBox="1"/>
          <p:nvPr/>
        </p:nvSpPr>
        <p:spPr>
          <a:xfrm>
            <a:off x="0" y="6309154"/>
            <a:ext cx="110258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6014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074"/>
                                        </p:tgtEl>
                                        <p:attrNameLst>
                                          <p:attrName>style.visibility</p:attrName>
                                        </p:attrNameLst>
                                      </p:cBhvr>
                                      <p:to>
                                        <p:strVal val="visible"/>
                                      </p:to>
                                    </p:set>
                                    <p:animEffect transition="in" filter="fade">
                                      <p:cBhvr>
                                        <p:cTn id="7" dur="7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Dr Jugindar Singh</a:t>
            </a:r>
          </a:p>
        </p:txBody>
      </p:sp>
      <p:sp>
        <p:nvSpPr>
          <p:cNvPr id="534530" name="Rectangle 2"/>
          <p:cNvSpPr>
            <a:spLocks noGrp="1" noChangeArrowheads="1"/>
          </p:cNvSpPr>
          <p:nvPr>
            <p:ph type="title"/>
          </p:nvPr>
        </p:nvSpPr>
        <p:spPr>
          <a:xfrm>
            <a:off x="2009775" y="274638"/>
            <a:ext cx="7972425" cy="715962"/>
          </a:xfrm>
        </p:spPr>
        <p:txBody>
          <a:bodyPr>
            <a:normAutofit fontScale="90000"/>
          </a:bodyPr>
          <a:lstStyle/>
          <a:p>
            <a:r>
              <a:rPr lang="en-US" sz="4800" b="1" dirty="0">
                <a:solidFill>
                  <a:srgbClr val="FF0000"/>
                </a:solidFill>
              </a:rPr>
              <a:t>Research questions </a:t>
            </a:r>
          </a:p>
        </p:txBody>
      </p:sp>
      <p:sp>
        <p:nvSpPr>
          <p:cNvPr id="534531" name="Rectangle 3"/>
          <p:cNvSpPr>
            <a:spLocks noGrp="1" noChangeArrowheads="1"/>
          </p:cNvSpPr>
          <p:nvPr>
            <p:ph type="body" idx="1"/>
          </p:nvPr>
        </p:nvSpPr>
        <p:spPr>
          <a:xfrm>
            <a:off x="106017" y="1371600"/>
            <a:ext cx="6904383" cy="5029200"/>
          </a:xfrm>
        </p:spPr>
        <p:txBody>
          <a:bodyPr>
            <a:normAutofit/>
          </a:bodyPr>
          <a:lstStyle/>
          <a:p>
            <a:pPr marL="514350" indent="-457200">
              <a:buFont typeface="Wingdings" pitchFamily="2" charset="2"/>
              <a:buChar char="§"/>
            </a:pPr>
            <a:r>
              <a:rPr lang="en-US" sz="3200" dirty="0">
                <a:solidFill>
                  <a:srgbClr val="FF0000"/>
                </a:solidFill>
              </a:rPr>
              <a:t>Central question</a:t>
            </a:r>
          </a:p>
          <a:p>
            <a:pPr lvl="2"/>
            <a:r>
              <a:rPr lang="en-US" sz="2400" dirty="0"/>
              <a:t>a broad question that asks for an exploration of the central phenomenon or concept in a study</a:t>
            </a:r>
          </a:p>
          <a:p>
            <a:pPr>
              <a:buFont typeface="Wingdings" pitchFamily="2" charset="2"/>
              <a:buChar char="§"/>
            </a:pPr>
            <a:r>
              <a:rPr lang="en-US" sz="3200" dirty="0">
                <a:solidFill>
                  <a:srgbClr val="FF0000"/>
                </a:solidFill>
              </a:rPr>
              <a:t>Sub questions</a:t>
            </a:r>
          </a:p>
          <a:p>
            <a:pPr lvl="1"/>
            <a:r>
              <a:rPr lang="en-US" sz="2800" dirty="0"/>
              <a:t>Sub-divides central question into more specific topics questions</a:t>
            </a:r>
          </a:p>
          <a:p>
            <a:pPr lvl="1"/>
            <a:r>
              <a:rPr lang="en-US" sz="2800" dirty="0"/>
              <a:t>Limited number </a:t>
            </a:r>
          </a:p>
        </p:txBody>
      </p:sp>
      <p:sp>
        <p:nvSpPr>
          <p:cNvPr id="2" name="Rectangle 1"/>
          <p:cNvSpPr/>
          <p:nvPr/>
        </p:nvSpPr>
        <p:spPr>
          <a:xfrm>
            <a:off x="81437" y="990600"/>
            <a:ext cx="10357964" cy="523220"/>
          </a:xfrm>
          <a:prstGeom prst="rect">
            <a:avLst/>
          </a:prstGeom>
        </p:spPr>
        <p:txBody>
          <a:bodyPr wrap="square">
            <a:spAutoFit/>
          </a:bodyPr>
          <a:lstStyle/>
          <a:p>
            <a:r>
              <a:rPr lang="en-US" sz="2800" dirty="0"/>
              <a:t>These research questions assume two forms:</a:t>
            </a:r>
          </a:p>
        </p:txBody>
      </p:sp>
      <p:sp>
        <p:nvSpPr>
          <p:cNvPr id="3" name="Rectangle 2"/>
          <p:cNvSpPr/>
          <p:nvPr/>
        </p:nvSpPr>
        <p:spPr>
          <a:xfrm>
            <a:off x="53008" y="4975729"/>
            <a:ext cx="12085983" cy="892552"/>
          </a:xfrm>
          <a:prstGeom prst="rect">
            <a:avLst/>
          </a:prstGeom>
        </p:spPr>
        <p:txBody>
          <a:bodyPr wrap="square">
            <a:spAutoFit/>
          </a:bodyPr>
          <a:lstStyle/>
          <a:p>
            <a:r>
              <a:rPr lang="en-US" sz="2400" b="1" i="1" dirty="0">
                <a:solidFill>
                  <a:srgbClr val="0070C0"/>
                </a:solidFill>
              </a:rPr>
              <a:t>Begin the research questions with the words </a:t>
            </a:r>
            <a:r>
              <a:rPr lang="en-US" sz="2800" b="1" i="1" dirty="0">
                <a:solidFill>
                  <a:srgbClr val="FF0000"/>
                </a:solidFill>
              </a:rPr>
              <a:t>what or how </a:t>
            </a:r>
            <a:r>
              <a:rPr lang="en-US" sz="2400" b="1" i="1" dirty="0">
                <a:solidFill>
                  <a:srgbClr val="0070C0"/>
                </a:solidFill>
              </a:rPr>
              <a:t>to convey an open and emerging design</a:t>
            </a:r>
          </a:p>
        </p:txBody>
      </p:sp>
      <p:sp>
        <p:nvSpPr>
          <p:cNvPr id="5" name="TextBox 4"/>
          <p:cNvSpPr txBox="1"/>
          <p:nvPr/>
        </p:nvSpPr>
        <p:spPr>
          <a:xfrm>
            <a:off x="0" y="5985301"/>
            <a:ext cx="12085983" cy="830997"/>
          </a:xfrm>
          <a:prstGeom prst="rect">
            <a:avLst/>
          </a:prstGeom>
          <a:solidFill>
            <a:schemeClr val="accent2"/>
          </a:solidFill>
        </p:spPr>
        <p:txBody>
          <a:bodyPr wrap="square" rtlCol="0">
            <a:spAutoFit/>
          </a:bodyPr>
          <a:lstStyle/>
          <a:p>
            <a:r>
              <a:rPr lang="en-US" sz="2400" b="1" dirty="0">
                <a:solidFill>
                  <a:schemeClr val="bg1"/>
                </a:solidFill>
              </a:rPr>
              <a:t>Use Verbs like: To explore.. To Discover….</a:t>
            </a:r>
          </a:p>
          <a:p>
            <a:r>
              <a:rPr lang="en-US" sz="2400" b="1" dirty="0">
                <a:solidFill>
                  <a:schemeClr val="bg1"/>
                </a:solidFill>
              </a:rPr>
              <a:t>Do not use Verbs lime Relate, Influence, Impact, Cause, Effect (quantitative)</a:t>
            </a:r>
          </a:p>
        </p:txBody>
      </p:sp>
      <p:pic>
        <p:nvPicPr>
          <p:cNvPr id="6" name="Picture 5">
            <a:extLst>
              <a:ext uri="{FF2B5EF4-FFF2-40B4-BE49-F238E27FC236}">
                <a16:creationId xmlns:a16="http://schemas.microsoft.com/office/drawing/2014/main" id="{C6501D50-B6FB-4E92-80E3-E31A9AA9D53E}"/>
              </a:ext>
            </a:extLst>
          </p:cNvPr>
          <p:cNvPicPr>
            <a:picLocks noChangeAspect="1"/>
          </p:cNvPicPr>
          <p:nvPr/>
        </p:nvPicPr>
        <p:blipFill>
          <a:blip r:embed="rId2"/>
          <a:stretch>
            <a:fillRect/>
          </a:stretch>
        </p:blipFill>
        <p:spPr>
          <a:xfrm>
            <a:off x="7529038" y="792162"/>
            <a:ext cx="4381500" cy="3286125"/>
          </a:xfrm>
          <a:prstGeom prst="rect">
            <a:avLst/>
          </a:prstGeom>
        </p:spPr>
      </p:pic>
    </p:spTree>
    <p:extLst>
      <p:ext uri="{BB962C8B-B14F-4D97-AF65-F5344CB8AC3E}">
        <p14:creationId xmlns:p14="http://schemas.microsoft.com/office/powerpoint/2010/main" val="902763732"/>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3202" name="Rectangle 2"/>
          <p:cNvSpPr>
            <a:spLocks noGrp="1" noChangeArrowheads="1"/>
          </p:cNvSpPr>
          <p:nvPr>
            <p:ph type="title"/>
          </p:nvPr>
        </p:nvSpPr>
        <p:spPr>
          <a:xfrm>
            <a:off x="686834" y="1153572"/>
            <a:ext cx="3200400" cy="4461163"/>
          </a:xfrm>
        </p:spPr>
        <p:txBody>
          <a:bodyPr>
            <a:normAutofit/>
          </a:bodyPr>
          <a:lstStyle/>
          <a:p>
            <a:r>
              <a:rPr lang="en-US" b="1">
                <a:solidFill>
                  <a:srgbClr val="FFFFFF"/>
                </a:solidFill>
              </a:rPr>
              <a:t>Scripts to help design qualitative central questions and sub-questions</a:t>
            </a:r>
            <a:r>
              <a:rPr lang="en-US">
                <a:solidFill>
                  <a:srgbClr val="FFFFFF"/>
                </a:solidFill>
              </a:rPr>
              <a:t>:</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63203" name="Rectangle 3"/>
          <p:cNvSpPr>
            <a:spLocks noGrp="1" noChangeArrowheads="1"/>
          </p:cNvSpPr>
          <p:nvPr>
            <p:ph type="body" idx="1"/>
          </p:nvPr>
        </p:nvSpPr>
        <p:spPr>
          <a:xfrm>
            <a:off x="4447308" y="591344"/>
            <a:ext cx="7741644" cy="5585619"/>
          </a:xfrm>
        </p:spPr>
        <p:txBody>
          <a:bodyPr anchor="ctr">
            <a:normAutofit/>
          </a:bodyPr>
          <a:lstStyle/>
          <a:p>
            <a:pPr>
              <a:buFontTx/>
              <a:buNone/>
            </a:pPr>
            <a:r>
              <a:rPr lang="en-US" b="1" dirty="0">
                <a:solidFill>
                  <a:srgbClr val="FF0000"/>
                </a:solidFill>
              </a:rPr>
              <a:t>Central Question Script</a:t>
            </a:r>
            <a:r>
              <a:rPr lang="en-US" b="1" dirty="0"/>
              <a:t>: (usually write only one)</a:t>
            </a:r>
          </a:p>
          <a:p>
            <a:pPr>
              <a:buFontTx/>
              <a:buNone/>
            </a:pPr>
            <a:r>
              <a:rPr lang="en-US" b="1" dirty="0"/>
              <a:t>“What does it mean to ______________ (central phenomenon)?”</a:t>
            </a:r>
          </a:p>
          <a:p>
            <a:pPr>
              <a:buFontTx/>
              <a:buNone/>
            </a:pPr>
            <a:endParaRPr lang="en-US" b="1" dirty="0"/>
          </a:p>
          <a:p>
            <a:pPr>
              <a:buFontTx/>
              <a:buNone/>
            </a:pPr>
            <a:r>
              <a:rPr lang="en-US" b="1" dirty="0"/>
              <a:t>“How would _________ (participants) describe __________ (central phenomenon)?“</a:t>
            </a:r>
          </a:p>
          <a:p>
            <a:pPr>
              <a:buFontTx/>
              <a:buNone/>
            </a:pPr>
            <a:endParaRPr lang="en-US" b="1" dirty="0"/>
          </a:p>
          <a:p>
            <a:pPr>
              <a:buFontTx/>
              <a:buNone/>
            </a:pPr>
            <a:r>
              <a:rPr lang="en-US" b="1" dirty="0">
                <a:solidFill>
                  <a:srgbClr val="FF0000"/>
                </a:solidFill>
              </a:rPr>
              <a:t>Sub-Question Script</a:t>
            </a:r>
            <a:r>
              <a:rPr lang="en-US" b="1" dirty="0"/>
              <a:t>:</a:t>
            </a:r>
          </a:p>
          <a:p>
            <a:pPr>
              <a:buFontTx/>
              <a:buNone/>
            </a:pPr>
            <a:r>
              <a:rPr lang="en-US" b="1" dirty="0"/>
              <a:t>“(What) ______________ (aspect)  does ______ (participant) engage in as a  _____________(central phenomenon)?”</a:t>
            </a:r>
          </a:p>
          <a:p>
            <a:pPr>
              <a:buFontTx/>
              <a:buNone/>
            </a:pPr>
            <a:r>
              <a:rPr lang="en-US" sz="2600" b="1" dirty="0"/>
              <a:t> </a:t>
            </a:r>
          </a:p>
        </p:txBody>
      </p:sp>
      <p:sp>
        <p:nvSpPr>
          <p:cNvPr id="4" name="Footer Placeholder 3"/>
          <p:cNvSpPr>
            <a:spLocks noGrp="1"/>
          </p:cNvSpPr>
          <p:nvPr>
            <p:ph type="ftr" sz="quarter" idx="10"/>
          </p:nvPr>
        </p:nvSpPr>
        <p:spPr>
          <a:xfrm>
            <a:off x="4038600" y="6356350"/>
            <a:ext cx="5251174" cy="365125"/>
          </a:xfrm>
        </p:spPr>
        <p:txBody>
          <a:bodyPr>
            <a:normAutofit/>
          </a:bodyPr>
          <a:lstStyle/>
          <a:p>
            <a:pPr>
              <a:spcAft>
                <a:spcPts val="600"/>
              </a:spcAft>
            </a:pPr>
            <a:r>
              <a:rPr lang="en-US"/>
              <a:t>Dr Jugindar Singh</a:t>
            </a:r>
          </a:p>
        </p:txBody>
      </p:sp>
    </p:spTree>
    <p:extLst>
      <p:ext uri="{BB962C8B-B14F-4D97-AF65-F5344CB8AC3E}">
        <p14:creationId xmlns:p14="http://schemas.microsoft.com/office/powerpoint/2010/main" val="2884658978"/>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447" y="-94308"/>
            <a:ext cx="1269899" cy="461665"/>
          </a:xfrm>
          <a:prstGeom prst="rect">
            <a:avLst/>
          </a:prstGeom>
          <a:solidFill>
            <a:schemeClr val="tx1">
              <a:lumMod val="65000"/>
              <a:lumOff val="35000"/>
            </a:schemeClr>
          </a:solidFill>
        </p:spPr>
        <p:txBody>
          <a:bodyPr wrap="none" rtlCol="0">
            <a:spAutoFit/>
          </a:bodyPr>
          <a:lstStyle/>
          <a:p>
            <a:r>
              <a:rPr lang="en-US" sz="2400" b="1" dirty="0">
                <a:solidFill>
                  <a:schemeClr val="bg1"/>
                </a:solidFill>
              </a:rPr>
              <a:t>Example</a:t>
            </a:r>
          </a:p>
        </p:txBody>
      </p:sp>
      <p:sp>
        <p:nvSpPr>
          <p:cNvPr id="6" name="Footer Placeholder 5"/>
          <p:cNvSpPr>
            <a:spLocks noGrp="1"/>
          </p:cNvSpPr>
          <p:nvPr>
            <p:ph type="ftr" sz="quarter" idx="10"/>
          </p:nvPr>
        </p:nvSpPr>
        <p:spPr/>
        <p:txBody>
          <a:bodyPr/>
          <a:lstStyle/>
          <a:p>
            <a:r>
              <a:rPr lang="en-US">
                <a:solidFill>
                  <a:srgbClr val="000000"/>
                </a:solidFill>
              </a:rPr>
              <a:t>Dr Jugindar Singh</a:t>
            </a:r>
          </a:p>
        </p:txBody>
      </p:sp>
      <p:sp>
        <p:nvSpPr>
          <p:cNvPr id="8" name="TextBox 7">
            <a:extLst>
              <a:ext uri="{FF2B5EF4-FFF2-40B4-BE49-F238E27FC236}">
                <a16:creationId xmlns:a16="http://schemas.microsoft.com/office/drawing/2014/main" id="{984A0255-A00A-4E5A-AB5A-420AE2847459}"/>
              </a:ext>
            </a:extLst>
          </p:cNvPr>
          <p:cNvSpPr txBox="1"/>
          <p:nvPr/>
        </p:nvSpPr>
        <p:spPr>
          <a:xfrm>
            <a:off x="1" y="417929"/>
            <a:ext cx="12192000" cy="6432530"/>
          </a:xfrm>
          <a:prstGeom prst="rect">
            <a:avLst/>
          </a:prstGeom>
          <a:noFill/>
        </p:spPr>
        <p:txBody>
          <a:bodyPr wrap="square">
            <a:spAutoFit/>
          </a:bodyPr>
          <a:lstStyle/>
          <a:p>
            <a:pPr>
              <a:spcAft>
                <a:spcPts val="800"/>
              </a:spcAft>
            </a:pPr>
            <a:r>
              <a:rPr lang="en-US" sz="3200" b="1" dirty="0">
                <a:solidFill>
                  <a:srgbClr val="FF0000"/>
                </a:solidFill>
                <a:effectLst/>
                <a:ea typeface="Calibri" panose="020F0502020204030204" pitchFamily="34" charset="0"/>
                <a:cs typeface="Times New Roman" panose="02020603050405020304" pitchFamily="18" charset="0"/>
              </a:rPr>
              <a:t>Research Topic</a:t>
            </a:r>
            <a:endParaRPr lang="en-MY" sz="2800" dirty="0">
              <a:solidFill>
                <a:srgbClr val="FF0000"/>
              </a:solidFill>
              <a:effectLst/>
              <a:ea typeface="Calibri" panose="020F0502020204030204" pitchFamily="34" charset="0"/>
              <a:cs typeface="Times New Roman" panose="02020603050405020304" pitchFamily="18" charset="0"/>
            </a:endParaRPr>
          </a:p>
          <a:p>
            <a:pPr>
              <a:spcAft>
                <a:spcPts val="800"/>
              </a:spcAft>
            </a:pPr>
            <a:r>
              <a:rPr lang="en-US" sz="2800" b="1" dirty="0">
                <a:effectLst/>
                <a:ea typeface="Calibri" panose="020F0502020204030204" pitchFamily="34" charset="0"/>
                <a:cs typeface="Times New Roman" panose="02020603050405020304" pitchFamily="18" charset="0"/>
              </a:rPr>
              <a:t> Exploring the Impact of Online Learning on the Psychological Wellbeing of University Students:  A Qualitative Study </a:t>
            </a:r>
            <a:endParaRPr lang="en-MY" sz="2400" dirty="0">
              <a:effectLst/>
              <a:ea typeface="Calibri" panose="020F0502020204030204" pitchFamily="34" charset="0"/>
              <a:cs typeface="Times New Roman" panose="02020603050405020304" pitchFamily="18" charset="0"/>
            </a:endParaRPr>
          </a:p>
          <a:p>
            <a:pPr>
              <a:spcAft>
                <a:spcPts val="800"/>
              </a:spcAft>
            </a:pPr>
            <a:r>
              <a:rPr lang="en-US" sz="2800" dirty="0">
                <a:effectLst/>
                <a:ea typeface="Calibri" panose="020F0502020204030204" pitchFamily="34" charset="0"/>
                <a:cs typeface="Times New Roman" panose="02020603050405020304" pitchFamily="18" charset="0"/>
              </a:rPr>
              <a:t> </a:t>
            </a:r>
            <a:r>
              <a:rPr lang="en-US" sz="2800" b="1" dirty="0">
                <a:solidFill>
                  <a:srgbClr val="FF0000"/>
                </a:solidFill>
                <a:effectLst/>
                <a:ea typeface="Calibri" panose="020F0502020204030204" pitchFamily="34" charset="0"/>
                <a:cs typeface="Times New Roman" panose="02020603050405020304" pitchFamily="18" charset="0"/>
              </a:rPr>
              <a:t>Purpose/Aim of Study (from the gaps in the literature): </a:t>
            </a:r>
            <a:endParaRPr lang="en-MY" sz="2400" b="1" dirty="0">
              <a:solidFill>
                <a:srgbClr val="FF0000"/>
              </a:solidFill>
              <a:effectLst/>
              <a:ea typeface="Calibri" panose="020F0502020204030204" pitchFamily="34" charset="0"/>
              <a:cs typeface="Times New Roman" panose="02020603050405020304" pitchFamily="18" charset="0"/>
            </a:endParaRPr>
          </a:p>
          <a:p>
            <a:pPr>
              <a:spcAft>
                <a:spcPts val="800"/>
              </a:spcAft>
            </a:pPr>
            <a:r>
              <a:rPr lang="en-US" sz="2800" dirty="0">
                <a:solidFill>
                  <a:srgbClr val="000000"/>
                </a:solidFill>
                <a:effectLst/>
                <a:ea typeface="Calibri" panose="020F0502020204030204" pitchFamily="34" charset="0"/>
                <a:cs typeface="Times New Roman" panose="02020603050405020304" pitchFamily="18" charset="0"/>
              </a:rPr>
              <a:t>The purpose of this </a:t>
            </a:r>
            <a:r>
              <a:rPr lang="en-US" sz="2800" dirty="0">
                <a:solidFill>
                  <a:srgbClr val="FF0000"/>
                </a:solidFill>
                <a:effectLst/>
                <a:ea typeface="Calibri" panose="020F0502020204030204" pitchFamily="34" charset="0"/>
                <a:cs typeface="Times New Roman" panose="02020603050405020304" pitchFamily="18" charset="0"/>
              </a:rPr>
              <a:t>qualitative study </a:t>
            </a:r>
            <a:r>
              <a:rPr lang="en-US" sz="2800" dirty="0">
                <a:solidFill>
                  <a:srgbClr val="000000"/>
                </a:solidFill>
                <a:effectLst/>
                <a:ea typeface="Calibri" panose="020F0502020204030204" pitchFamily="34" charset="0"/>
                <a:cs typeface="Times New Roman" panose="02020603050405020304" pitchFamily="18" charset="0"/>
              </a:rPr>
              <a:t>is to understand the </a:t>
            </a:r>
            <a:r>
              <a:rPr lang="en-US" sz="2800" dirty="0">
                <a:solidFill>
                  <a:srgbClr val="FF0000"/>
                </a:solidFill>
                <a:effectLst/>
                <a:ea typeface="Calibri" panose="020F0502020204030204" pitchFamily="34" charset="0"/>
                <a:cs typeface="Times New Roman" panose="02020603050405020304" pitchFamily="18" charset="0"/>
              </a:rPr>
              <a:t>major stressors associated with online learning </a:t>
            </a:r>
            <a:r>
              <a:rPr lang="en-US" sz="2800" dirty="0">
                <a:solidFill>
                  <a:srgbClr val="000000"/>
                </a:solidFill>
                <a:effectLst/>
                <a:ea typeface="Calibri" panose="020F0502020204030204" pitchFamily="34" charset="0"/>
                <a:cs typeface="Times New Roman" panose="02020603050405020304" pitchFamily="18" charset="0"/>
              </a:rPr>
              <a:t>that are experienced by </a:t>
            </a:r>
            <a:r>
              <a:rPr lang="en-US" sz="2800" dirty="0">
                <a:solidFill>
                  <a:srgbClr val="FF0000"/>
                </a:solidFill>
                <a:effectLst/>
                <a:ea typeface="Calibri" panose="020F0502020204030204" pitchFamily="34" charset="0"/>
                <a:cs typeface="Times New Roman" panose="02020603050405020304" pitchFamily="18" charset="0"/>
              </a:rPr>
              <a:t>students</a:t>
            </a:r>
            <a:r>
              <a:rPr lang="en-US" sz="2800" dirty="0">
                <a:solidFill>
                  <a:srgbClr val="000000"/>
                </a:solidFill>
                <a:effectLst/>
                <a:ea typeface="Calibri" panose="020F0502020204030204" pitchFamily="34" charset="0"/>
                <a:cs typeface="Times New Roman" panose="02020603050405020304" pitchFamily="18" charset="0"/>
              </a:rPr>
              <a:t> during the COVID-19 pandemic in </a:t>
            </a:r>
            <a:r>
              <a:rPr lang="en-US" sz="2800" dirty="0">
                <a:solidFill>
                  <a:srgbClr val="FF0000"/>
                </a:solidFill>
                <a:effectLst/>
                <a:ea typeface="Calibri" panose="020F0502020204030204" pitchFamily="34" charset="0"/>
                <a:cs typeface="Times New Roman" panose="02020603050405020304" pitchFamily="18" charset="0"/>
              </a:rPr>
              <a:t>Malaysia</a:t>
            </a:r>
            <a:r>
              <a:rPr lang="en-US" sz="2800" dirty="0">
                <a:solidFill>
                  <a:srgbClr val="000000"/>
                </a:solidFill>
                <a:effectLst/>
                <a:ea typeface="Calibri" panose="020F0502020204030204" pitchFamily="34" charset="0"/>
                <a:cs typeface="Times New Roman" panose="02020603050405020304" pitchFamily="18" charset="0"/>
              </a:rPr>
              <a:t>. In addition, this study will explore the effects of online learning on students’ mental health and wellbeing.</a:t>
            </a:r>
            <a:endParaRPr lang="en-MY" sz="2400" dirty="0">
              <a:effectLst/>
              <a:ea typeface="Calibri" panose="020F0502020204030204" pitchFamily="34" charset="0"/>
              <a:cs typeface="Times New Roman" panose="02020603050405020304" pitchFamily="18" charset="0"/>
            </a:endParaRPr>
          </a:p>
          <a:p>
            <a:pPr>
              <a:spcAft>
                <a:spcPts val="800"/>
              </a:spcAft>
            </a:pPr>
            <a:r>
              <a:rPr lang="en-US" sz="2800" b="1" dirty="0">
                <a:solidFill>
                  <a:srgbClr val="FF0000"/>
                </a:solidFill>
                <a:effectLst/>
                <a:ea typeface="Calibri" panose="020F0502020204030204" pitchFamily="34" charset="0"/>
                <a:cs typeface="Times New Roman" panose="02020603050405020304" pitchFamily="18" charset="0"/>
              </a:rPr>
              <a:t> </a:t>
            </a:r>
            <a:r>
              <a:rPr lang="en-US" sz="3200" b="1" dirty="0">
                <a:solidFill>
                  <a:srgbClr val="FF0000"/>
                </a:solidFill>
                <a:ea typeface="Calibri" panose="020F0502020204030204" pitchFamily="34" charset="0"/>
                <a:cs typeface="Times New Roman" panose="02020603050405020304" pitchFamily="18" charset="0"/>
              </a:rPr>
              <a:t>Research Questions</a:t>
            </a:r>
            <a:endParaRPr lang="en-MY" sz="2400" dirty="0">
              <a:solidFill>
                <a:srgbClr val="FF0000"/>
              </a:solidFill>
              <a:effectLst/>
              <a:ea typeface="Calibri" panose="020F0502020204030204" pitchFamily="34" charset="0"/>
              <a:cs typeface="Times New Roman" panose="02020603050405020304" pitchFamily="18" charset="0"/>
            </a:endParaRPr>
          </a:p>
          <a:p>
            <a:pPr>
              <a:spcAft>
                <a:spcPts val="800"/>
              </a:spcAft>
            </a:pPr>
            <a:r>
              <a:rPr lang="en-US" sz="2800" b="1" dirty="0">
                <a:solidFill>
                  <a:srgbClr val="002060"/>
                </a:solidFill>
                <a:effectLst/>
                <a:ea typeface="Calibri" panose="020F0502020204030204" pitchFamily="34" charset="0"/>
                <a:cs typeface="Times New Roman" panose="02020603050405020304" pitchFamily="18" charset="0"/>
              </a:rPr>
              <a:t>Research Question 1: </a:t>
            </a:r>
            <a:r>
              <a:rPr lang="en-US" sz="2800" dirty="0">
                <a:solidFill>
                  <a:srgbClr val="FF0000"/>
                </a:solidFill>
                <a:effectLst/>
                <a:ea typeface="Calibri" panose="020F0502020204030204" pitchFamily="34" charset="0"/>
                <a:cs typeface="Times New Roman" panose="02020603050405020304" pitchFamily="18" charset="0"/>
              </a:rPr>
              <a:t>What</a:t>
            </a:r>
            <a:r>
              <a:rPr lang="en-US" sz="2800" dirty="0">
                <a:solidFill>
                  <a:srgbClr val="002060"/>
                </a:solidFill>
                <a:effectLst/>
                <a:ea typeface="Calibri" panose="020F0502020204030204" pitchFamily="34" charset="0"/>
                <a:cs typeface="Times New Roman" panose="02020603050405020304" pitchFamily="18" charset="0"/>
              </a:rPr>
              <a:t> are students major stressors associated with the online learning during the COVID-19 pandemic? Stress Attributes </a:t>
            </a:r>
            <a:endParaRPr lang="en-MY" sz="2400" dirty="0">
              <a:solidFill>
                <a:srgbClr val="002060"/>
              </a:solidFill>
              <a:effectLst/>
              <a:ea typeface="Calibri" panose="020F0502020204030204" pitchFamily="34" charset="0"/>
              <a:cs typeface="Times New Roman" panose="02020603050405020304" pitchFamily="18" charset="0"/>
            </a:endParaRPr>
          </a:p>
          <a:p>
            <a:pPr>
              <a:spcAft>
                <a:spcPts val="800"/>
              </a:spcAft>
            </a:pPr>
            <a:r>
              <a:rPr lang="en-US" sz="2800" dirty="0">
                <a:solidFill>
                  <a:srgbClr val="002060"/>
                </a:solidFill>
                <a:effectLst/>
                <a:ea typeface="Calibri" panose="020F0502020204030204" pitchFamily="34" charset="0"/>
                <a:cs typeface="Times New Roman" panose="02020603050405020304" pitchFamily="18" charset="0"/>
              </a:rPr>
              <a:t> </a:t>
            </a:r>
            <a:r>
              <a:rPr lang="en-US" sz="2800" b="1" dirty="0">
                <a:solidFill>
                  <a:srgbClr val="002060"/>
                </a:solidFill>
                <a:effectLst/>
                <a:ea typeface="Calibri" panose="020F0502020204030204" pitchFamily="34" charset="0"/>
              </a:rPr>
              <a:t>Research Question 2</a:t>
            </a:r>
            <a:r>
              <a:rPr lang="en-US" sz="2800" dirty="0">
                <a:solidFill>
                  <a:srgbClr val="002060"/>
                </a:solidFill>
                <a:effectLst/>
                <a:ea typeface="Calibri" panose="020F0502020204030204" pitchFamily="34" charset="0"/>
              </a:rPr>
              <a:t>: </a:t>
            </a:r>
            <a:r>
              <a:rPr lang="en-US" sz="2800" dirty="0">
                <a:solidFill>
                  <a:srgbClr val="FF0000"/>
                </a:solidFill>
                <a:effectLst/>
                <a:ea typeface="Calibri" panose="020F0502020204030204" pitchFamily="34" charset="0"/>
              </a:rPr>
              <a:t>How</a:t>
            </a:r>
            <a:r>
              <a:rPr lang="en-US" sz="2800" dirty="0">
                <a:solidFill>
                  <a:srgbClr val="002060"/>
                </a:solidFill>
                <a:effectLst/>
                <a:ea typeface="Calibri" panose="020F0502020204030204" pitchFamily="34" charset="0"/>
              </a:rPr>
              <a:t> has the current situation affected the students’ mental health and wellbeing? </a:t>
            </a:r>
            <a:r>
              <a:rPr lang="en-US" sz="2800" dirty="0">
                <a:solidFill>
                  <a:srgbClr val="FFFFFF"/>
                </a:solidFill>
                <a:effectLst/>
                <a:ea typeface="Calibri" panose="020F0502020204030204" pitchFamily="34" charset="0"/>
              </a:rPr>
              <a:t>Imp</a:t>
            </a:r>
            <a:endParaRPr lang="en-MY" sz="2800" dirty="0"/>
          </a:p>
        </p:txBody>
      </p:sp>
    </p:spTree>
    <p:extLst>
      <p:ext uri="{BB962C8B-B14F-4D97-AF65-F5344CB8AC3E}">
        <p14:creationId xmlns:p14="http://schemas.microsoft.com/office/powerpoint/2010/main" val="3324153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3447" y="-94308"/>
            <a:ext cx="1269899" cy="461665"/>
          </a:xfrm>
          <a:prstGeom prst="rect">
            <a:avLst/>
          </a:prstGeom>
          <a:solidFill>
            <a:schemeClr val="tx1">
              <a:lumMod val="65000"/>
              <a:lumOff val="35000"/>
            </a:schemeClr>
          </a:solidFill>
        </p:spPr>
        <p:txBody>
          <a:bodyPr wrap="none" rtlCol="0">
            <a:spAutoFit/>
          </a:bodyPr>
          <a:lstStyle/>
          <a:p>
            <a:r>
              <a:rPr lang="en-US" sz="2400" b="1">
                <a:solidFill>
                  <a:schemeClr val="bg1"/>
                </a:solidFill>
              </a:rPr>
              <a:t>Example</a:t>
            </a:r>
            <a:endParaRPr lang="en-US" sz="2400" b="1" dirty="0">
              <a:solidFill>
                <a:schemeClr val="bg1"/>
              </a:solidFill>
            </a:endParaRPr>
          </a:p>
        </p:txBody>
      </p:sp>
      <p:sp>
        <p:nvSpPr>
          <p:cNvPr id="6" name="Footer Placeholder 5"/>
          <p:cNvSpPr>
            <a:spLocks noGrp="1"/>
          </p:cNvSpPr>
          <p:nvPr>
            <p:ph type="ftr" sz="quarter" idx="10"/>
          </p:nvPr>
        </p:nvSpPr>
        <p:spPr/>
        <p:txBody>
          <a:bodyPr/>
          <a:lstStyle/>
          <a:p>
            <a:r>
              <a:rPr lang="en-US">
                <a:solidFill>
                  <a:srgbClr val="000000"/>
                </a:solidFill>
              </a:rPr>
              <a:t>Dr Jugindar Singh</a:t>
            </a:r>
          </a:p>
        </p:txBody>
      </p:sp>
      <p:sp>
        <p:nvSpPr>
          <p:cNvPr id="8" name="TextBox 7">
            <a:extLst>
              <a:ext uri="{FF2B5EF4-FFF2-40B4-BE49-F238E27FC236}">
                <a16:creationId xmlns:a16="http://schemas.microsoft.com/office/drawing/2014/main" id="{984A0255-A00A-4E5A-AB5A-420AE2847459}"/>
              </a:ext>
            </a:extLst>
          </p:cNvPr>
          <p:cNvSpPr txBox="1"/>
          <p:nvPr/>
        </p:nvSpPr>
        <p:spPr>
          <a:xfrm>
            <a:off x="83447" y="417929"/>
            <a:ext cx="12108553" cy="6001643"/>
          </a:xfrm>
          <a:prstGeom prst="rect">
            <a:avLst/>
          </a:prstGeom>
          <a:noFill/>
        </p:spPr>
        <p:txBody>
          <a:bodyPr wrap="square">
            <a:spAutoFit/>
          </a:bodyPr>
          <a:lstStyle/>
          <a:p>
            <a:r>
              <a:rPr lang="en-US" sz="2800" b="1" dirty="0">
                <a:solidFill>
                  <a:srgbClr val="FF0000"/>
                </a:solidFill>
                <a:effectLst/>
                <a:ea typeface="Calibri" panose="020F0502020204030204" pitchFamily="34" charset="0"/>
                <a:cs typeface="Times New Roman" panose="02020603050405020304" pitchFamily="18" charset="0"/>
              </a:rPr>
              <a:t>Research Topic</a:t>
            </a:r>
            <a:endParaRPr lang="en-MY" sz="2400" dirty="0">
              <a:solidFill>
                <a:srgbClr val="FF0000"/>
              </a:solidFill>
              <a:effectLst/>
              <a:ea typeface="Calibri" panose="020F0502020204030204" pitchFamily="34" charset="0"/>
              <a:cs typeface="Times New Roman" panose="02020603050405020304" pitchFamily="18" charset="0"/>
            </a:endParaRPr>
          </a:p>
          <a:p>
            <a:r>
              <a:rPr lang="en-US" sz="2800" b="1" dirty="0">
                <a:effectLst/>
                <a:ea typeface="Calibri" panose="020F0502020204030204" pitchFamily="34" charset="0"/>
                <a:cs typeface="Times New Roman" panose="02020603050405020304" pitchFamily="18" charset="0"/>
              </a:rPr>
              <a:t> </a:t>
            </a:r>
            <a:r>
              <a:rPr lang="en-US" sz="2800" dirty="0">
                <a:effectLst/>
                <a:ea typeface="Calibri" panose="020F0502020204030204" pitchFamily="34" charset="0"/>
                <a:cs typeface="Times New Roman" panose="02020603050405020304" pitchFamily="18" charset="0"/>
              </a:rPr>
              <a:t>A case study on strategies to deal with the impacts of COVID-19 pandemic by SMEs in the food and beverage industry</a:t>
            </a:r>
          </a:p>
          <a:p>
            <a:endParaRPr lang="en-MY" sz="2400" dirty="0">
              <a:effectLst/>
              <a:ea typeface="Calibri" panose="020F0502020204030204" pitchFamily="34" charset="0"/>
              <a:cs typeface="Times New Roman" panose="02020603050405020304" pitchFamily="18" charset="0"/>
            </a:endParaRPr>
          </a:p>
          <a:p>
            <a:r>
              <a:rPr lang="en-US" sz="2800" dirty="0">
                <a:effectLst/>
                <a:ea typeface="Calibri" panose="020F0502020204030204" pitchFamily="34" charset="0"/>
                <a:cs typeface="Times New Roman" panose="02020603050405020304" pitchFamily="18" charset="0"/>
              </a:rPr>
              <a:t> </a:t>
            </a:r>
            <a:r>
              <a:rPr lang="en-US" sz="2800" b="1" dirty="0">
                <a:solidFill>
                  <a:srgbClr val="FF0000"/>
                </a:solidFill>
                <a:effectLst/>
                <a:ea typeface="Calibri" panose="020F0502020204030204" pitchFamily="34" charset="0"/>
                <a:cs typeface="Times New Roman" panose="02020603050405020304" pitchFamily="18" charset="0"/>
              </a:rPr>
              <a:t>Purpose/Aim of Study (from the gaps in the literature): </a:t>
            </a:r>
            <a:endParaRPr lang="en-MY" sz="2400" dirty="0">
              <a:solidFill>
                <a:srgbClr val="FF0000"/>
              </a:solidFill>
              <a:effectLst/>
              <a:ea typeface="Calibri" panose="020F0502020204030204" pitchFamily="34" charset="0"/>
              <a:cs typeface="Times New Roman" panose="02020603050405020304" pitchFamily="18" charset="0"/>
            </a:endParaRPr>
          </a:p>
          <a:p>
            <a:r>
              <a:rPr lang="en-US" sz="2800" dirty="0">
                <a:solidFill>
                  <a:srgbClr val="000000"/>
                </a:solidFill>
                <a:effectLst/>
                <a:ea typeface="Calibri" panose="020F0502020204030204" pitchFamily="34" charset="0"/>
                <a:cs typeface="Times New Roman" panose="02020603050405020304" pitchFamily="18" charset="0"/>
              </a:rPr>
              <a:t>The purpose of this qualitative study is to explore the impact of the pandemic and strategies to dea</a:t>
            </a:r>
            <a:r>
              <a:rPr lang="en-US" sz="2800" dirty="0">
                <a:solidFill>
                  <a:srgbClr val="000000"/>
                </a:solidFill>
                <a:ea typeface="Calibri" panose="020F0502020204030204" pitchFamily="34" charset="0"/>
                <a:cs typeface="Times New Roman" panose="02020603050405020304" pitchFamily="18" charset="0"/>
              </a:rPr>
              <a:t>l with the impact by SMEs in Bangladesh</a:t>
            </a:r>
          </a:p>
          <a:p>
            <a:endParaRPr lang="en-MY" sz="2400" dirty="0">
              <a:effectLst/>
              <a:ea typeface="Calibri" panose="020F0502020204030204" pitchFamily="34" charset="0"/>
              <a:cs typeface="Times New Roman" panose="02020603050405020304" pitchFamily="18" charset="0"/>
            </a:endParaRPr>
          </a:p>
          <a:p>
            <a:r>
              <a:rPr lang="en-US" sz="2800" b="1" dirty="0">
                <a:solidFill>
                  <a:srgbClr val="FF0000"/>
                </a:solidFill>
                <a:effectLst/>
                <a:ea typeface="Calibri" panose="020F0502020204030204" pitchFamily="34" charset="0"/>
                <a:cs typeface="Times New Roman" panose="02020603050405020304" pitchFamily="18" charset="0"/>
              </a:rPr>
              <a:t> </a:t>
            </a:r>
            <a:r>
              <a:rPr lang="en-US" sz="2800" b="1" dirty="0">
                <a:solidFill>
                  <a:srgbClr val="FF0000"/>
                </a:solidFill>
                <a:ea typeface="Calibri" panose="020F0502020204030204" pitchFamily="34" charset="0"/>
                <a:cs typeface="Times New Roman" panose="02020603050405020304" pitchFamily="18" charset="0"/>
              </a:rPr>
              <a:t>Research Questions</a:t>
            </a:r>
          </a:p>
          <a:p>
            <a:pPr algn="l"/>
            <a:r>
              <a:rPr lang="en-US" sz="2800" b="1" i="0" u="none" strike="noStrike" baseline="0" dirty="0">
                <a:solidFill>
                  <a:srgbClr val="002060"/>
                </a:solidFill>
                <a:latin typeface="HbkxdhAdvTT50a2f13e.I"/>
              </a:rPr>
              <a:t>RQ1</a:t>
            </a:r>
            <a:r>
              <a:rPr lang="en-US" sz="2800" b="0" i="0" u="none" strike="noStrike" baseline="0" dirty="0">
                <a:solidFill>
                  <a:srgbClr val="002060"/>
                </a:solidFill>
                <a:latin typeface="HbkxdhAdvTT50a2f13e.I"/>
              </a:rPr>
              <a:t>: </a:t>
            </a:r>
            <a:r>
              <a:rPr lang="en-US" sz="2800" b="0" i="0" u="none" strike="noStrike" baseline="0" dirty="0">
                <a:solidFill>
                  <a:srgbClr val="FF0000"/>
                </a:solidFill>
                <a:latin typeface="HbkxdhAdvTT50a2f13e.I"/>
              </a:rPr>
              <a:t>What</a:t>
            </a:r>
            <a:r>
              <a:rPr lang="en-US" sz="2800" b="0" i="0" u="none" strike="noStrike" baseline="0" dirty="0">
                <a:solidFill>
                  <a:srgbClr val="002060"/>
                </a:solidFill>
                <a:latin typeface="HbkxdhAdvTT50a2f13e.I"/>
              </a:rPr>
              <a:t> are the potential impacts of COVID-19 pandemic on the food and beverage industry during and after </a:t>
            </a:r>
            <a:r>
              <a:rPr lang="en-MY" sz="2800" b="0" i="0" u="none" strike="noStrike" baseline="0" dirty="0">
                <a:solidFill>
                  <a:srgbClr val="002060"/>
                </a:solidFill>
                <a:latin typeface="HbkxdhAdvTT50a2f13e.I"/>
              </a:rPr>
              <a:t>the pandemic?</a:t>
            </a:r>
          </a:p>
          <a:p>
            <a:pPr algn="l"/>
            <a:endParaRPr lang="en-MY" sz="2800" b="0" i="0" u="none" strike="noStrike" baseline="0" dirty="0">
              <a:solidFill>
                <a:srgbClr val="002060"/>
              </a:solidFill>
              <a:latin typeface="HbkxdhAdvTT50a2f13e.I"/>
            </a:endParaRPr>
          </a:p>
          <a:p>
            <a:pPr algn="l"/>
            <a:r>
              <a:rPr lang="en-US" sz="2800" b="1" i="0" u="none" strike="noStrike" baseline="0" dirty="0">
                <a:solidFill>
                  <a:srgbClr val="002060"/>
                </a:solidFill>
                <a:latin typeface="HbkxdhAdvTT50a2f13e.I"/>
              </a:rPr>
              <a:t>RQ2</a:t>
            </a:r>
            <a:r>
              <a:rPr lang="en-US" sz="2800" b="0" i="0" u="none" strike="noStrike" baseline="0" dirty="0">
                <a:solidFill>
                  <a:srgbClr val="002060"/>
                </a:solidFill>
                <a:latin typeface="HbkxdhAdvTT50a2f13e.I"/>
              </a:rPr>
              <a:t>: </a:t>
            </a:r>
            <a:r>
              <a:rPr lang="en-US" sz="2800" b="0" i="0" u="none" strike="noStrike" baseline="0" dirty="0">
                <a:solidFill>
                  <a:srgbClr val="FF0000"/>
                </a:solidFill>
                <a:latin typeface="HbkxdhAdvTT50a2f13e.I"/>
              </a:rPr>
              <a:t>What</a:t>
            </a:r>
            <a:r>
              <a:rPr lang="en-US" sz="2800" b="0" i="0" u="none" strike="noStrike" baseline="0" dirty="0">
                <a:solidFill>
                  <a:srgbClr val="002060"/>
                </a:solidFill>
                <a:latin typeface="HbkxdhAdvTT50a2f13e.I"/>
              </a:rPr>
              <a:t> are some potential strategies for dealing with the impacts of COVID-19 pandemic and for improving </a:t>
            </a:r>
            <a:r>
              <a:rPr lang="en-MY" sz="2800" b="0" i="0" u="none" strike="noStrike" baseline="0" dirty="0">
                <a:solidFill>
                  <a:srgbClr val="002060"/>
                </a:solidFill>
                <a:latin typeface="HbkxdhAdvTT50a2f13e.I"/>
              </a:rPr>
              <a:t>resilience in this sector?</a:t>
            </a:r>
            <a:endParaRPr lang="en-MY" sz="2800" dirty="0">
              <a:solidFill>
                <a:srgbClr val="002060"/>
              </a:solidFill>
            </a:endParaRPr>
          </a:p>
        </p:txBody>
      </p:sp>
    </p:spTree>
    <p:extLst>
      <p:ext uri="{BB962C8B-B14F-4D97-AF65-F5344CB8AC3E}">
        <p14:creationId xmlns:p14="http://schemas.microsoft.com/office/powerpoint/2010/main" val="1289833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922101" y="846988"/>
            <a:ext cx="1269899" cy="461665"/>
          </a:xfrm>
          <a:prstGeom prst="rect">
            <a:avLst/>
          </a:prstGeom>
          <a:solidFill>
            <a:schemeClr val="tx1">
              <a:lumMod val="65000"/>
              <a:lumOff val="35000"/>
            </a:schemeClr>
          </a:solidFill>
        </p:spPr>
        <p:txBody>
          <a:bodyPr wrap="none" rtlCol="0">
            <a:spAutoFit/>
          </a:bodyPr>
          <a:lstStyle/>
          <a:p>
            <a:r>
              <a:rPr lang="en-US" sz="2400" b="1" dirty="0">
                <a:solidFill>
                  <a:schemeClr val="bg1"/>
                </a:solidFill>
              </a:rPr>
              <a:t>Example</a:t>
            </a:r>
          </a:p>
        </p:txBody>
      </p:sp>
      <p:sp>
        <p:nvSpPr>
          <p:cNvPr id="3" name="Rectangle 2"/>
          <p:cNvSpPr/>
          <p:nvPr/>
        </p:nvSpPr>
        <p:spPr>
          <a:xfrm>
            <a:off x="1175599" y="889496"/>
            <a:ext cx="11016402" cy="5262979"/>
          </a:xfrm>
          <a:prstGeom prst="rect">
            <a:avLst/>
          </a:prstGeom>
        </p:spPr>
        <p:txBody>
          <a:bodyPr wrap="square">
            <a:spAutoFit/>
          </a:bodyPr>
          <a:lstStyle/>
          <a:p>
            <a:r>
              <a:rPr lang="en-US" sz="2800" b="1" dirty="0">
                <a:solidFill>
                  <a:srgbClr val="FF0000"/>
                </a:solidFill>
              </a:rPr>
              <a:t>Research Questions</a:t>
            </a:r>
          </a:p>
          <a:p>
            <a:r>
              <a:rPr lang="en-US" sz="2800" b="1" dirty="0"/>
              <a:t>1. </a:t>
            </a:r>
            <a:r>
              <a:rPr lang="en-US" sz="2800" b="1" dirty="0">
                <a:solidFill>
                  <a:srgbClr val="002060"/>
                </a:solidFill>
              </a:rPr>
              <a:t>What</a:t>
            </a:r>
            <a:r>
              <a:rPr lang="en-US" sz="2800" b="1" dirty="0"/>
              <a:t> motivates older adults to take control of their learning regarding health care?</a:t>
            </a:r>
          </a:p>
          <a:p>
            <a:endParaRPr lang="en-US" sz="2800" b="1" dirty="0"/>
          </a:p>
          <a:p>
            <a:r>
              <a:rPr lang="en-US" sz="2800" b="1" dirty="0"/>
              <a:t>2. </a:t>
            </a:r>
            <a:r>
              <a:rPr lang="en-US" sz="2800" b="1" dirty="0">
                <a:solidFill>
                  <a:srgbClr val="002060"/>
                </a:solidFill>
              </a:rPr>
              <a:t>What</a:t>
            </a:r>
            <a:r>
              <a:rPr lang="en-US" sz="2800" b="1" dirty="0"/>
              <a:t> health care behaviors are controlled by self-directed learners?</a:t>
            </a:r>
          </a:p>
          <a:p>
            <a:endParaRPr lang="en-US" sz="2800" b="1" dirty="0"/>
          </a:p>
          <a:p>
            <a:r>
              <a:rPr lang="en-US" sz="2800" b="1" dirty="0"/>
              <a:t>3. </a:t>
            </a:r>
            <a:r>
              <a:rPr lang="en-US" sz="2800" b="1" dirty="0">
                <a:solidFill>
                  <a:srgbClr val="002060"/>
                </a:solidFill>
              </a:rPr>
              <a:t>What</a:t>
            </a:r>
            <a:r>
              <a:rPr lang="en-US" sz="2800" b="1" dirty="0"/>
              <a:t> contextual factors are controlled by self-directed learners?</a:t>
            </a:r>
          </a:p>
          <a:p>
            <a:endParaRPr lang="en-US" sz="2800" b="1" dirty="0"/>
          </a:p>
          <a:p>
            <a:r>
              <a:rPr lang="en-US" sz="2800" b="1" dirty="0"/>
              <a:t>4. </a:t>
            </a:r>
            <a:r>
              <a:rPr lang="en-US" sz="2800" b="1" dirty="0">
                <a:solidFill>
                  <a:srgbClr val="002060"/>
                </a:solidFill>
              </a:rPr>
              <a:t>What </a:t>
            </a:r>
            <a:r>
              <a:rPr lang="en-US" sz="2800" b="1" dirty="0"/>
              <a:t>is the process of self-directed learning of one’s health care?</a:t>
            </a:r>
          </a:p>
          <a:p>
            <a:endParaRPr lang="en-US" sz="2800" b="1" dirty="0"/>
          </a:p>
          <a:p>
            <a:r>
              <a:rPr lang="en-US" sz="2800" b="1" dirty="0"/>
              <a:t>5. How does self-directed learning affect one’s health care?</a:t>
            </a:r>
          </a:p>
          <a:p>
            <a:r>
              <a:rPr lang="en-US" sz="2800" b="1" dirty="0">
                <a:solidFill>
                  <a:srgbClr val="FF0000"/>
                </a:solidFill>
              </a:rPr>
              <a:t>Source: Valente (2005). </a:t>
            </a:r>
          </a:p>
        </p:txBody>
      </p:sp>
      <p:sp>
        <p:nvSpPr>
          <p:cNvPr id="4" name="Rectangle 3"/>
          <p:cNvSpPr/>
          <p:nvPr/>
        </p:nvSpPr>
        <p:spPr bwMode="auto">
          <a:xfrm rot="16200000">
            <a:off x="-2927339" y="2971800"/>
            <a:ext cx="6858000"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600" b="1" dirty="0">
                <a:latin typeface="Arial" charset="0"/>
              </a:rPr>
              <a:t>Example</a:t>
            </a:r>
          </a:p>
        </p:txBody>
      </p:sp>
      <p:sp>
        <p:nvSpPr>
          <p:cNvPr id="6" name="Footer Placeholder 5"/>
          <p:cNvSpPr>
            <a:spLocks noGrp="1"/>
          </p:cNvSpPr>
          <p:nvPr>
            <p:ph type="ftr" sz="quarter" idx="10"/>
          </p:nvPr>
        </p:nvSpPr>
        <p:spPr/>
        <p:txBody>
          <a:bodyPr/>
          <a:lstStyle/>
          <a:p>
            <a:r>
              <a:rPr lang="en-US">
                <a:solidFill>
                  <a:srgbClr val="000000"/>
                </a:solidFill>
              </a:rPr>
              <a:t>Dr Jugindar Singh</a:t>
            </a:r>
          </a:p>
        </p:txBody>
      </p:sp>
      <p:sp>
        <p:nvSpPr>
          <p:cNvPr id="9" name="TextBox 8">
            <a:extLst>
              <a:ext uri="{FF2B5EF4-FFF2-40B4-BE49-F238E27FC236}">
                <a16:creationId xmlns:a16="http://schemas.microsoft.com/office/drawing/2014/main" id="{72D7D424-C9D5-4E4B-B6F1-EA589D22AF3B}"/>
              </a:ext>
            </a:extLst>
          </p:cNvPr>
          <p:cNvSpPr txBox="1"/>
          <p:nvPr/>
        </p:nvSpPr>
        <p:spPr>
          <a:xfrm>
            <a:off x="9336472" y="6414853"/>
            <a:ext cx="2700611" cy="369332"/>
          </a:xfrm>
          <a:prstGeom prst="rect">
            <a:avLst/>
          </a:prstGeom>
          <a:noFill/>
        </p:spPr>
        <p:txBody>
          <a:bodyPr wrap="none" rtlCol="0">
            <a:spAutoFit/>
          </a:bodyPr>
          <a:lstStyle/>
          <a:p>
            <a:r>
              <a:rPr lang="en-MY" dirty="0"/>
              <a:t>Not more than 5 questions</a:t>
            </a:r>
          </a:p>
        </p:txBody>
      </p:sp>
      <p:sp>
        <p:nvSpPr>
          <p:cNvPr id="2" name="Title 1"/>
          <p:cNvSpPr>
            <a:spLocks noGrp="1"/>
          </p:cNvSpPr>
          <p:nvPr>
            <p:ph type="title"/>
          </p:nvPr>
        </p:nvSpPr>
        <p:spPr>
          <a:xfrm>
            <a:off x="44460" y="29089"/>
            <a:ext cx="12147540" cy="715962"/>
          </a:xfrm>
          <a:solidFill>
            <a:srgbClr val="002060"/>
          </a:solidFill>
        </p:spPr>
        <p:txBody>
          <a:bodyPr>
            <a:normAutofit fontScale="90000"/>
          </a:bodyPr>
          <a:lstStyle/>
          <a:p>
            <a:r>
              <a:rPr lang="en-US" sz="2800" b="1" dirty="0">
                <a:solidFill>
                  <a:schemeClr val="bg1"/>
                </a:solidFill>
                <a:latin typeface="Aharoni" panose="02010803020104030203" pitchFamily="2" charset="-79"/>
                <a:cs typeface="Aharoni" panose="02010803020104030203" pitchFamily="2" charset="-79"/>
              </a:rPr>
              <a:t>Title: </a:t>
            </a:r>
            <a:r>
              <a:rPr lang="en-US" sz="2700" b="1" dirty="0">
                <a:solidFill>
                  <a:schemeClr val="bg1"/>
                </a:solidFill>
                <a:latin typeface="Aharoni" panose="02010803020104030203" pitchFamily="2" charset="-79"/>
                <a:cs typeface="Aharoni" panose="02010803020104030203" pitchFamily="2" charset="-79"/>
              </a:rPr>
              <a:t>THE ROLE OF SELF-DIRECTED LEARNING IN OLDER ADULTS’ HEALTH CARE.</a:t>
            </a:r>
            <a:endParaRPr lang="en-US" sz="2800" b="1"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438694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F707A-1144-4484-B664-4B6BC9FD689C}"/>
              </a:ext>
            </a:extLst>
          </p:cNvPr>
          <p:cNvSpPr>
            <a:spLocks noGrp="1"/>
          </p:cNvSpPr>
          <p:nvPr>
            <p:ph type="title"/>
          </p:nvPr>
        </p:nvSpPr>
        <p:spPr>
          <a:xfrm>
            <a:off x="0" y="0"/>
            <a:ext cx="12192000" cy="758371"/>
          </a:xfrm>
        </p:spPr>
        <p:txBody>
          <a:bodyPr/>
          <a:lstStyle/>
          <a:p>
            <a:r>
              <a:rPr lang="en-MY" sz="4800" b="1" dirty="0">
                <a:solidFill>
                  <a:srgbClr val="002060"/>
                </a:solidFill>
              </a:rPr>
              <a:t>Chapter 2 Literature Review</a:t>
            </a:r>
          </a:p>
        </p:txBody>
      </p:sp>
      <p:sp>
        <p:nvSpPr>
          <p:cNvPr id="4" name="Footer Placeholder 3">
            <a:extLst>
              <a:ext uri="{FF2B5EF4-FFF2-40B4-BE49-F238E27FC236}">
                <a16:creationId xmlns:a16="http://schemas.microsoft.com/office/drawing/2014/main" id="{B8D49F4F-75E4-492C-9727-4FD01A525A6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10" name="TextBox 9">
            <a:extLst>
              <a:ext uri="{FF2B5EF4-FFF2-40B4-BE49-F238E27FC236}">
                <a16:creationId xmlns:a16="http://schemas.microsoft.com/office/drawing/2014/main" id="{A15B722C-344A-4E9B-A386-5E5B2C8337D0}"/>
              </a:ext>
            </a:extLst>
          </p:cNvPr>
          <p:cNvSpPr txBox="1"/>
          <p:nvPr/>
        </p:nvSpPr>
        <p:spPr>
          <a:xfrm>
            <a:off x="0" y="1109452"/>
            <a:ext cx="5544456" cy="1569660"/>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REVIEW OF LITERATURE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2.1 (Varies according to the research)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2.3</a:t>
            </a:r>
            <a:endParaRPr kumimoji="0" lang="en-MY" sz="2400" b="0" i="0" u="none" strike="noStrike" kern="1200" cap="none" spc="0" normalizeH="0" baseline="0" noProof="0" dirty="0">
              <a:ln>
                <a:noFill/>
              </a:ln>
              <a:solidFill>
                <a:srgbClr val="FF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5A3373BB-099D-4D98-8A73-5334B10E1D05}"/>
              </a:ext>
            </a:extLst>
          </p:cNvPr>
          <p:cNvSpPr txBox="1"/>
          <p:nvPr/>
        </p:nvSpPr>
        <p:spPr>
          <a:xfrm>
            <a:off x="5544456" y="597556"/>
            <a:ext cx="6647544" cy="5847755"/>
          </a:xfrm>
          <a:prstGeom prst="rect">
            <a:avLst/>
          </a:prstGeom>
          <a:solidFill>
            <a:schemeClr val="bg1"/>
          </a:solidFill>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a:ea typeface="+mn-ea"/>
                <a:cs typeface="+mn-cs"/>
              </a:rPr>
              <a:t>The main purpose of Chapter Two is to </a:t>
            </a:r>
            <a:r>
              <a:rPr kumimoji="0" lang="en-US" sz="2200" b="0" i="0" u="none" strike="noStrike" kern="1200" cap="none" spc="0" normalizeH="0" baseline="0" noProof="0" dirty="0">
                <a:ln>
                  <a:noFill/>
                </a:ln>
                <a:solidFill>
                  <a:srgbClr val="FF0000"/>
                </a:solidFill>
                <a:effectLst/>
                <a:uLnTx/>
                <a:uFillTx/>
                <a:latin typeface="Arial"/>
                <a:ea typeface="+mn-ea"/>
                <a:cs typeface="+mn-cs"/>
              </a:rPr>
              <a:t>critically review the published work in the area of study which the student is undertaking</a:t>
            </a:r>
            <a:r>
              <a:rPr kumimoji="0" lang="en-US" sz="2200" b="0" i="0" u="none" strike="noStrike" kern="1200" cap="none" spc="0" normalizeH="0" baseline="0" noProof="0" dirty="0">
                <a:ln>
                  <a:noFill/>
                </a:ln>
                <a:solidFill>
                  <a:srgbClr val="002060"/>
                </a:solidFill>
                <a:effectLst/>
                <a:uLnTx/>
                <a:uFillTx/>
                <a:latin typeface="Arial"/>
                <a:ea typeface="+mn-ea"/>
                <a:cs typeface="+mn-cs"/>
              </a:rPr>
              <a:t>. The learner will have to look at the concepts, theoretical development and empirical and non-empirical studies done to explain the phenomenon of interest. The result of the review would indicate the current state of knowledge in the area in terms of its breadth and depth of research, the strengths and weaknesses of previous research and the knowledge gap which needs further study.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Arial"/>
                <a:ea typeface="+mn-ea"/>
                <a:cs typeface="+mn-cs"/>
              </a:rPr>
              <a:t>Although books can be used as references, it is preferable that learners use as much of the references as possible from the journals which are well recognized and known in the area. The references used should be as current or most up-to-date as possible.</a:t>
            </a:r>
            <a:endParaRPr kumimoji="0" lang="en-MY" sz="2200" b="0" i="0" u="none" strike="noStrike" kern="1200" cap="none" spc="0" normalizeH="0" baseline="0" noProof="0" dirty="0">
              <a:ln>
                <a:noFill/>
              </a:ln>
              <a:solidFill>
                <a:srgbClr val="002060"/>
              </a:solidFill>
              <a:effectLst/>
              <a:uLnTx/>
              <a:uFillTx/>
              <a:latin typeface="Arial"/>
              <a:ea typeface="+mn-ea"/>
              <a:cs typeface="+mn-cs"/>
            </a:endParaRPr>
          </a:p>
        </p:txBody>
      </p:sp>
      <p:sp>
        <p:nvSpPr>
          <p:cNvPr id="13" name="Arrow: Left 12">
            <a:extLst>
              <a:ext uri="{FF2B5EF4-FFF2-40B4-BE49-F238E27FC236}">
                <a16:creationId xmlns:a16="http://schemas.microsoft.com/office/drawing/2014/main" id="{E381E5CD-9826-465D-809A-BED2E4EA4D3B}"/>
              </a:ext>
            </a:extLst>
          </p:cNvPr>
          <p:cNvSpPr/>
          <p:nvPr/>
        </p:nvSpPr>
        <p:spPr bwMode="auto">
          <a:xfrm>
            <a:off x="4746169" y="1920741"/>
            <a:ext cx="798287" cy="758371"/>
          </a:xfrm>
          <a:prstGeom prst="lef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33875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6" name="Rectangle 2"/>
          <p:cNvSpPr>
            <a:spLocks noGrp="1" noChangeArrowheads="1"/>
          </p:cNvSpPr>
          <p:nvPr>
            <p:ph type="title"/>
          </p:nvPr>
        </p:nvSpPr>
        <p:spPr>
          <a:xfrm>
            <a:off x="686834" y="591344"/>
            <a:ext cx="3200400" cy="5585619"/>
          </a:xfrm>
        </p:spPr>
        <p:txBody>
          <a:bodyPr>
            <a:normAutofit/>
          </a:bodyPr>
          <a:lstStyle/>
          <a:p>
            <a:r>
              <a:rPr lang="en-US" b="1" dirty="0">
                <a:solidFill>
                  <a:srgbClr val="FFFFFF"/>
                </a:solidFill>
              </a:rPr>
              <a:t>Qualitative Approach: What is Literature Review</a:t>
            </a:r>
          </a:p>
        </p:txBody>
      </p:sp>
      <p:sp>
        <p:nvSpPr>
          <p:cNvPr id="5" name="Footer Placeholder 4"/>
          <p:cNvSpPr>
            <a:spLocks noGrp="1"/>
          </p:cNvSpPr>
          <p:nvPr>
            <p:ph type="ftr" sz="quarter" idx="4294967295"/>
          </p:nvPr>
        </p:nvSpPr>
        <p:spPr>
          <a:xfrm>
            <a:off x="4447308" y="6356350"/>
            <a:ext cx="4842466" cy="365125"/>
          </a:xfrm>
          <a:prstGeom prst="rect">
            <a:avLst/>
          </a:prstGeom>
        </p:spPr>
        <p:txBody>
          <a:bodyPr>
            <a:normAutofit/>
          </a:bodyPr>
          <a:lstStyle/>
          <a:p>
            <a:pPr>
              <a:spcAft>
                <a:spcPts val="600"/>
              </a:spcAft>
            </a:pPr>
            <a:r>
              <a:rPr lang="en-US"/>
              <a:t>Dr Jugindar Singh</a:t>
            </a:r>
          </a:p>
        </p:txBody>
      </p:sp>
      <p:sp>
        <p:nvSpPr>
          <p:cNvPr id="4" name="Slide Number Placeholder 3"/>
          <p:cNvSpPr>
            <a:spLocks noGrp="1"/>
          </p:cNvSpPr>
          <p:nvPr>
            <p:ph type="sldNum" sz="quarter" idx="4294967295"/>
          </p:nvPr>
        </p:nvSpPr>
        <p:spPr>
          <a:xfrm>
            <a:off x="9819860" y="6356350"/>
            <a:ext cx="1533939" cy="365125"/>
          </a:xfrm>
          <a:prstGeom prst="rect">
            <a:avLst/>
          </a:prstGeom>
        </p:spPr>
        <p:txBody>
          <a:bodyPr>
            <a:normAutofit/>
          </a:bodyPr>
          <a:lstStyle/>
          <a:p>
            <a:pPr>
              <a:spcAft>
                <a:spcPts val="600"/>
              </a:spcAft>
            </a:pPr>
            <a:r>
              <a:rPr lang="en-US"/>
              <a:t>6-</a:t>
            </a:r>
            <a:fld id="{5EFC5690-E6B0-41E4-8519-2C76DAB023D0}" type="slidenum">
              <a:rPr lang="en-US"/>
              <a:pPr>
                <a:spcAft>
                  <a:spcPts val="600"/>
                </a:spcAft>
              </a:pPr>
              <a:t>26</a:t>
            </a:fld>
            <a:endParaRPr lang="en-US"/>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3667" name="Rectangle 3"/>
          <p:cNvSpPr>
            <a:spLocks noGrp="1" noChangeArrowheads="1"/>
          </p:cNvSpPr>
          <p:nvPr>
            <p:ph type="body" idx="1"/>
          </p:nvPr>
        </p:nvSpPr>
        <p:spPr>
          <a:xfrm>
            <a:off x="4167268" y="376459"/>
            <a:ext cx="7186531" cy="6176963"/>
          </a:xfrm>
        </p:spPr>
        <p:txBody>
          <a:bodyPr anchor="ctr">
            <a:normAutofit lnSpcReduction="10000"/>
          </a:bodyPr>
          <a:lstStyle/>
          <a:p>
            <a:r>
              <a:rPr lang="en-US" sz="3200" b="1" dirty="0">
                <a:solidFill>
                  <a:srgbClr val="FF0000"/>
                </a:solidFill>
              </a:rPr>
              <a:t>What do we already know about the topic</a:t>
            </a:r>
            <a:r>
              <a:rPr lang="en-US" sz="3200" dirty="0">
                <a:solidFill>
                  <a:srgbClr val="FF0000"/>
                </a:solidFill>
              </a:rPr>
              <a:t>?</a:t>
            </a:r>
          </a:p>
          <a:p>
            <a:r>
              <a:rPr lang="en-US" sz="3200" dirty="0">
                <a:solidFill>
                  <a:srgbClr val="002060"/>
                </a:solidFill>
              </a:rPr>
              <a:t>A literature review is </a:t>
            </a:r>
            <a:r>
              <a:rPr lang="en-US" sz="3200" dirty="0">
                <a:solidFill>
                  <a:srgbClr val="002060"/>
                </a:solidFill>
                <a:highlight>
                  <a:srgbClr val="FFFF00"/>
                </a:highlight>
              </a:rPr>
              <a:t>an account of what has been published on a topic </a:t>
            </a:r>
            <a:r>
              <a:rPr lang="en-US" sz="3200" dirty="0">
                <a:solidFill>
                  <a:srgbClr val="002060"/>
                </a:solidFill>
              </a:rPr>
              <a:t>by accredited scholars and researchers</a:t>
            </a:r>
            <a:r>
              <a:rPr lang="en-US" sz="3200" dirty="0">
                <a:solidFill>
                  <a:srgbClr val="FF0000"/>
                </a:solidFill>
              </a:rPr>
              <a:t>. </a:t>
            </a:r>
          </a:p>
          <a:p>
            <a:r>
              <a:rPr lang="en-US" sz="3200" dirty="0"/>
              <a:t>What do you have to say critically about what is already known? </a:t>
            </a:r>
          </a:p>
          <a:p>
            <a:r>
              <a:rPr lang="en-US" sz="3200" dirty="0"/>
              <a:t>Has anyone else done anything similar or related to what you propose?</a:t>
            </a:r>
          </a:p>
          <a:p>
            <a:r>
              <a:rPr lang="en-US" sz="3200" dirty="0"/>
              <a:t>Why is your research worth doing, in the light of what has already been done?</a:t>
            </a:r>
          </a:p>
          <a:p>
            <a:pPr lvl="1"/>
            <a:r>
              <a:rPr lang="en-US" sz="2800" dirty="0"/>
              <a:t>To show how current findings fit into what is already known</a:t>
            </a:r>
          </a:p>
        </p:txBody>
      </p:sp>
    </p:spTree>
    <p:extLst>
      <p:ext uri="{BB962C8B-B14F-4D97-AF65-F5344CB8AC3E}">
        <p14:creationId xmlns:p14="http://schemas.microsoft.com/office/powerpoint/2010/main" val="1079992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686834" y="591344"/>
            <a:ext cx="3200400" cy="5585619"/>
          </a:xfrm>
        </p:spPr>
        <p:txBody>
          <a:bodyPr>
            <a:normAutofit/>
          </a:bodyPr>
          <a:lstStyle/>
          <a:p>
            <a:pPr eaLnBrk="1" hangingPunct="1"/>
            <a:r>
              <a:rPr lang="en-US" b="1">
                <a:solidFill>
                  <a:srgbClr val="FFFFFF"/>
                </a:solidFill>
                <a:latin typeface="Arial" charset="0"/>
                <a:ea typeface="ＭＳ Ｐゴシック" pitchFamily="64" charset="-128"/>
              </a:rPr>
              <a:t>Literature Review in a Qualitative Study</a:t>
            </a:r>
          </a:p>
        </p:txBody>
      </p:sp>
      <p:sp>
        <p:nvSpPr>
          <p:cNvPr id="2" name="Footer Placeholder 1"/>
          <p:cNvSpPr>
            <a:spLocks noGrp="1"/>
          </p:cNvSpPr>
          <p:nvPr>
            <p:ph type="ftr" sz="quarter" idx="10"/>
          </p:nvPr>
        </p:nvSpPr>
        <p:spPr>
          <a:xfrm>
            <a:off x="4447308" y="6356350"/>
            <a:ext cx="4842466" cy="365125"/>
          </a:xfrm>
        </p:spPr>
        <p:txBody>
          <a:bodyPr>
            <a:normAutofit/>
          </a:bodyPr>
          <a:lstStyle/>
          <a:p>
            <a:pPr>
              <a:spcAft>
                <a:spcPts val="600"/>
              </a:spcAft>
            </a:pPr>
            <a:r>
              <a:rPr lang="en-US"/>
              <a:t>Dr Jugindar Singh</a:t>
            </a:r>
          </a:p>
        </p:txBody>
      </p:sp>
      <p:sp>
        <p:nvSpPr>
          <p:cNvPr id="76" name="Arc 7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71" name="Rectangle 3"/>
          <p:cNvSpPr>
            <a:spLocks noGrp="1" noChangeArrowheads="1"/>
          </p:cNvSpPr>
          <p:nvPr>
            <p:ph type="body" idx="1"/>
          </p:nvPr>
        </p:nvSpPr>
        <p:spPr>
          <a:xfrm>
            <a:off x="4447308" y="591344"/>
            <a:ext cx="6906491" cy="5585619"/>
          </a:xfrm>
        </p:spPr>
        <p:txBody>
          <a:bodyPr anchor="ctr">
            <a:normAutofit/>
          </a:bodyPr>
          <a:lstStyle/>
          <a:p>
            <a:pPr eaLnBrk="1" hangingPunct="1"/>
            <a:r>
              <a:rPr lang="en-US" dirty="0">
                <a:latin typeface="Arial" charset="0"/>
                <a:ea typeface="ＭＳ Ｐゴシック" pitchFamily="64" charset="-128"/>
              </a:rPr>
              <a:t>Documents the importance of the research problem at the beginning of the study</a:t>
            </a:r>
          </a:p>
          <a:p>
            <a:pPr eaLnBrk="1" hangingPunct="1"/>
            <a:endParaRPr lang="en-US" dirty="0">
              <a:latin typeface="Arial" charset="0"/>
              <a:ea typeface="ＭＳ Ｐゴシック" pitchFamily="64" charset="-128"/>
            </a:endParaRPr>
          </a:p>
          <a:p>
            <a:pPr eaLnBrk="1" hangingPunct="1"/>
            <a:r>
              <a:rPr lang="en-US" dirty="0">
                <a:latin typeface="Arial" charset="0"/>
                <a:ea typeface="ＭＳ Ｐゴシック" pitchFamily="64" charset="-128"/>
              </a:rPr>
              <a:t>Does not foreshadow the research questions (which are broad in scope to encourage participants to provide their own views)</a:t>
            </a:r>
          </a:p>
          <a:p>
            <a:pPr eaLnBrk="1" hangingPunct="1"/>
            <a:endParaRPr lang="en-US" dirty="0">
              <a:latin typeface="Arial" charset="0"/>
              <a:ea typeface="ＭＳ Ｐゴシック" pitchFamily="64" charset="-128"/>
            </a:endParaRPr>
          </a:p>
          <a:p>
            <a:pPr eaLnBrk="1" hangingPunct="1"/>
            <a:r>
              <a:rPr lang="en-US" dirty="0">
                <a:latin typeface="Arial" charset="0"/>
                <a:ea typeface="ＭＳ Ｐゴシック" pitchFamily="64" charset="-128"/>
              </a:rPr>
              <a:t>Is used to compare and contrast with other studies at the end of the study</a:t>
            </a:r>
          </a:p>
        </p:txBody>
      </p:sp>
    </p:spTree>
    <p:extLst>
      <p:ext uri="{BB962C8B-B14F-4D97-AF65-F5344CB8AC3E}">
        <p14:creationId xmlns:p14="http://schemas.microsoft.com/office/powerpoint/2010/main" val="2221870396"/>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86834" y="591344"/>
            <a:ext cx="3200400" cy="5585619"/>
          </a:xfrm>
        </p:spPr>
        <p:txBody>
          <a:bodyPr vert="horz" lIns="91440" tIns="45720" rIns="91440" bIns="45720" rtlCol="0" anchor="ctr">
            <a:normAutofit/>
          </a:bodyPr>
          <a:lstStyle/>
          <a:p>
            <a:r>
              <a:rPr lang="en-US" b="1" kern="1200" dirty="0">
                <a:solidFill>
                  <a:srgbClr val="FFFFFF"/>
                </a:solidFill>
                <a:latin typeface="+mj-lt"/>
                <a:ea typeface="+mj-ea"/>
                <a:cs typeface="+mj-cs"/>
              </a:rPr>
              <a:t>What Literature Review</a:t>
            </a:r>
            <a:br>
              <a:rPr lang="en-US" b="1" kern="1200" dirty="0">
                <a:solidFill>
                  <a:srgbClr val="FFFFFF"/>
                </a:solidFill>
                <a:latin typeface="+mj-lt"/>
                <a:ea typeface="+mj-ea"/>
                <a:cs typeface="+mj-cs"/>
              </a:rPr>
            </a:br>
            <a:r>
              <a:rPr lang="en-US" b="1" kern="1200" dirty="0">
                <a:solidFill>
                  <a:srgbClr val="FFFFFF"/>
                </a:solidFill>
                <a:latin typeface="+mj-lt"/>
                <a:ea typeface="+mj-ea"/>
                <a:cs typeface="+mj-cs"/>
              </a:rPr>
              <a:t>must do?</a:t>
            </a:r>
          </a:p>
        </p:txBody>
      </p:sp>
      <p:sp>
        <p:nvSpPr>
          <p:cNvPr id="4" name="Footer Placeholder 3"/>
          <p:cNvSpPr>
            <a:spLocks noGrp="1"/>
          </p:cNvSpPr>
          <p:nvPr>
            <p:ph type="ftr" sz="quarter" idx="10"/>
          </p:nvPr>
        </p:nvSpPr>
        <p:spPr>
          <a:xfrm>
            <a:off x="4447308" y="6356350"/>
            <a:ext cx="4842466"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Jugindar Singh</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F91073B-9D24-4699-8FFF-F943D55C5459}"/>
              </a:ext>
            </a:extLst>
          </p:cNvPr>
          <p:cNvSpPr txBox="1"/>
          <p:nvPr/>
        </p:nvSpPr>
        <p:spPr>
          <a:xfrm>
            <a:off x="4500878" y="836407"/>
            <a:ext cx="7400836"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A literature review must do these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Be organized around and related directly to the thesis or research question you are developing</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Synthesize results into a summary of what is and is not known</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Identify areas of controversy in the literature</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Formulate questions that need further research</a:t>
            </a:r>
            <a:endPar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414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A575D88-D306-4E8A-A866-C059A85A9CCB}"/>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CDB20CF3-5AD8-4447-BB6C-A3D9A37CFC6B}"/>
              </a:ext>
            </a:extLst>
          </p:cNvPr>
          <p:cNvSpPr txBox="1"/>
          <p:nvPr/>
        </p:nvSpPr>
        <p:spPr>
          <a:xfrm>
            <a:off x="5646057" y="0"/>
            <a:ext cx="6545942" cy="6740307"/>
          </a:xfrm>
          <a:prstGeom prst="rect">
            <a:avLst/>
          </a:prstGeom>
          <a:solidFill>
            <a:schemeClr val="bg1"/>
          </a:solidFill>
          <a:ln>
            <a:solidFill>
              <a:srgbClr val="C0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Detail the methodology to be used in the pursuit of the research.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The objective here is to convince the reader that your overall research design and methods of analysis will correctly address the problem and that the methods will provide the means to interpret the potential results effectively.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Your design and methods should be unmistakably tied to the specific aims of your study.</a:t>
            </a:r>
            <a:endParaRPr kumimoji="0" lang="en-MY"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MY"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Consider research philosophy, research approach, research strategy, research choice, sampling method, data collection and data analysis. Keep in mind that a methodology is not just a list of tasks; it is an argument as to why these tasks add up to the best way to investigate the research problem. </a:t>
            </a:r>
            <a:endParaRPr kumimoji="0" lang="en-MY"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73C869C0-0CB6-4A17-8420-13389089650E}"/>
              </a:ext>
            </a:extLst>
          </p:cNvPr>
          <p:cNvSpPr txBox="1"/>
          <p:nvPr/>
        </p:nvSpPr>
        <p:spPr>
          <a:xfrm>
            <a:off x="1" y="665936"/>
            <a:ext cx="5080000" cy="5747535"/>
          </a:xfrm>
          <a:prstGeom prst="rect">
            <a:avLst/>
          </a:prstGeom>
          <a:noFill/>
          <a:ln>
            <a:solidFill>
              <a:srgbClr val="E4650E"/>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1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 Introduction/Research design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3.2 Research Philosophy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3.3 Research Approach</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3.4 Research Strategy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3.5 Research Choices </a:t>
            </a:r>
            <a:endParaRPr kumimoji="0" lang="en-GB" sz="2000" b="0" i="1"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3.6 Time Horizon </a:t>
            </a:r>
            <a:endParaRPr kumimoji="0" lang="en-GB" sz="2000" b="0" i="1"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3.7 Data type (Primary or Secondary)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3.8 Instrumentation</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3.9 Sampling technique and sample size</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3.10 Data collection</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3.11 Data processing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3.12 Data Analysis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3.13 Ethical Consideration</a:t>
            </a:r>
            <a:endParaRPr kumimoji="0" lang="en-MY" sz="24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ts val="1000"/>
              </a:lnSpc>
              <a:spcBef>
                <a:spcPts val="0"/>
              </a:spcBef>
              <a:spcAft>
                <a:spcPts val="60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References</a:t>
            </a:r>
            <a:endParaRPr kumimoji="0" lang="en-MY" sz="20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415" lvl="0" indent="0" algn="just" defTabSz="914400" rtl="0" eaLnBrk="1" fontAlgn="auto" latinLnBrk="0" hangingPunct="1">
              <a:lnSpc>
                <a:spcPts val="1000"/>
              </a:lnSpc>
              <a:spcBef>
                <a:spcPts val="0"/>
              </a:spcBef>
              <a:spcAft>
                <a:spcPts val="0"/>
              </a:spcAft>
              <a:buClrTx/>
              <a:buSzTx/>
              <a:buFontTx/>
              <a:buNone/>
              <a:tabLst>
                <a:tab pos="5257800" algn="l"/>
                <a:tab pos="5486400" algn="l"/>
              </a:tabLst>
              <a:defRPr/>
            </a:pPr>
            <a:r>
              <a:rPr kumimoji="0" lang="en-US" sz="20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Appendices </a:t>
            </a:r>
            <a:endParaRPr kumimoji="0" lang="en-MY" sz="1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523CA019-CA65-4B8F-83AA-71F72C084800}"/>
              </a:ext>
            </a:extLst>
          </p:cNvPr>
          <p:cNvSpPr txBox="1"/>
          <p:nvPr/>
        </p:nvSpPr>
        <p:spPr>
          <a:xfrm>
            <a:off x="0" y="132913"/>
            <a:ext cx="535576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1"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CHAPTER 3	METHODOLOGY</a:t>
            </a:r>
            <a:endParaRPr kumimoji="0" lang="en-MY" sz="2400" b="0" i="0" u="none" strike="noStrike" kern="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
        <p:nvSpPr>
          <p:cNvPr id="11" name="Arrow: Left 10">
            <a:extLst>
              <a:ext uri="{FF2B5EF4-FFF2-40B4-BE49-F238E27FC236}">
                <a16:creationId xmlns:a16="http://schemas.microsoft.com/office/drawing/2014/main" id="{89238C2B-7365-4F65-8078-57468A757EFA}"/>
              </a:ext>
            </a:extLst>
          </p:cNvPr>
          <p:cNvSpPr/>
          <p:nvPr/>
        </p:nvSpPr>
        <p:spPr bwMode="auto">
          <a:xfrm>
            <a:off x="5080001" y="2220686"/>
            <a:ext cx="566055" cy="1074057"/>
          </a:xfrm>
          <a:prstGeom prst="lef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MY"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715963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9B37F8-E99F-4C8C-A1F1-A4859404EA71}"/>
              </a:ext>
            </a:extLst>
          </p:cNvPr>
          <p:cNvSpPr txBox="1"/>
          <p:nvPr/>
        </p:nvSpPr>
        <p:spPr>
          <a:xfrm>
            <a:off x="43544" y="0"/>
            <a:ext cx="6792684" cy="6186309"/>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TABLE OF CONTENTS</a:t>
            </a:r>
            <a:endParaRPr kumimoji="0" lang="en-MY"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TITLE PAGE	 				                                                      </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TABLE OF CONTENTS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LIST OF TABLES                           </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LIST OF FIGURES</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LIST OF ABBREVIATIONS</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800100" algn="l"/>
                <a:tab pos="1143000" algn="l"/>
              </a:tabLst>
              <a:defRPr/>
            </a:pPr>
            <a:r>
              <a:rPr kumimoji="0" lang="en-GB" sz="1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CHAPTER 1	INTRODUCTION</a:t>
            </a:r>
            <a:endParaRPr kumimoji="0" lang="en-MY" sz="16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1.1	Background to the Study</a:t>
            </a: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Problem Statement	</a:t>
            </a: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1.3    Purpose Statement	</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1.4	Research Questions                               </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1.5	Significance of the Study	    </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2286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1.6	Scope of the Study</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2286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1.7   Limitations                                                       </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1.8</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Definitions of Terms</a:t>
            </a: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CHAPTER 2 	REVIEW OF LITERATURE</a:t>
            </a:r>
            <a:endParaRPr kumimoji="0" lang="en-MY"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1143000" marR="0" lvl="0" indent="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Depends on Type of study</a:t>
            </a:r>
          </a:p>
          <a:p>
            <a:pPr marL="1143000" marR="0" lvl="0" indent="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2.1</a:t>
            </a:r>
          </a:p>
          <a:p>
            <a:pPr marL="1143000" marR="0" lvl="0" indent="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2.2    	</a:t>
            </a:r>
          </a:p>
          <a:p>
            <a:pPr marL="1143000" marR="0" lvl="0" indent="0" algn="l" defTabSz="914400" rtl="0" eaLnBrk="1" fontAlgn="auto" latinLnBrk="0" hangingPunct="1">
              <a:lnSpc>
                <a:spcPct val="100000"/>
              </a:lnSpc>
              <a:spcBef>
                <a:spcPts val="0"/>
              </a:spcBef>
              <a:spcAft>
                <a:spcPts val="0"/>
              </a:spcAft>
              <a:buClrTx/>
              <a:buSzTx/>
              <a:buFontTx/>
              <a:buNone/>
              <a:tabLst>
                <a:tab pos="1028700" algn="l"/>
                <a:tab pos="1485900" algn="l"/>
              </a:tabLst>
              <a:defRPr/>
            </a:pP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C12E32E3-30B5-429C-B302-16CD8E18D4AF}"/>
              </a:ext>
            </a:extLst>
          </p:cNvPr>
          <p:cNvSpPr txBox="1"/>
          <p:nvPr/>
        </p:nvSpPr>
        <p:spPr>
          <a:xfrm>
            <a:off x="6836228" y="0"/>
            <a:ext cx="5355771" cy="6559809"/>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TABLE OF CONTENTS</a:t>
            </a: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CHAPTER 3	METHODOLOGY</a:t>
            </a:r>
            <a:endParaRPr kumimoji="0" lang="en-MY" sz="24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 Introduction/Research design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3.2 Research Philosophy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3.3 Research Approach</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3.4 Research Strategy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3.5 Research Choices </a:t>
            </a:r>
            <a:endParaRPr kumimoji="0" lang="en-GB" sz="20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3.6 Time Horizon </a:t>
            </a:r>
            <a:endParaRPr kumimoji="0" lang="en-GB" sz="20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3.7 Data type (Primary or Secondary)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3.8 Instrumentation/ Questionnaire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3.9 Sampling technique and sample size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3.10 Data collection</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3.11 Data processing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3.12 Data Analysis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3.13 Ethical Consideration</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ts val="1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References</a:t>
            </a:r>
            <a:endParaRPr kumimoji="0" lang="en-MY"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415" lvl="0" indent="0" algn="just" defTabSz="914400" rtl="0" eaLnBrk="1" fontAlgn="auto" latinLnBrk="0" hangingPunct="1">
              <a:lnSpc>
                <a:spcPts val="1000"/>
              </a:lnSpc>
              <a:spcBef>
                <a:spcPts val="0"/>
              </a:spcBef>
              <a:spcAft>
                <a:spcPts val="0"/>
              </a:spcAft>
              <a:buClrTx/>
              <a:buSzTx/>
              <a:buFontTx/>
              <a:buNone/>
              <a:tabLst>
                <a:tab pos="5257800" algn="l"/>
                <a:tab pos="5486400" algn="l"/>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Appendices </a:t>
            </a: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Slide Number Placeholder 1">
            <a:extLst>
              <a:ext uri="{FF2B5EF4-FFF2-40B4-BE49-F238E27FC236}">
                <a16:creationId xmlns:a16="http://schemas.microsoft.com/office/drawing/2014/main" id="{3D644D25-56FD-4B1A-BFD5-2AE94525C9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D31F4-64FA-4BA0-9498-67783267A8C8}" type="slidenum">
              <a:rPr kumimoji="0" lang="en-US" sz="1600" b="0" i="0" u="none" strike="noStrike" kern="1200" cap="none" spc="0" normalizeH="0" baseline="0" noProof="0" smtClean="0">
                <a:ln>
                  <a:noFill/>
                </a:ln>
                <a:solidFill>
                  <a:prstClr val="black">
                    <a:tint val="75000"/>
                  </a:prstClr>
                </a:solidFill>
                <a:effectLst/>
                <a:uLnTx/>
                <a:uFillTx/>
                <a:latin typeface="The Hand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prstClr val="black">
                  <a:tint val="75000"/>
                </a:prstClr>
              </a:solidFill>
              <a:effectLst/>
              <a:uLnTx/>
              <a:uFillTx/>
              <a:latin typeface="The Hand Bold"/>
              <a:ea typeface="+mn-ea"/>
              <a:cs typeface="+mn-cs"/>
            </a:endParaRPr>
          </a:p>
        </p:txBody>
      </p:sp>
    </p:spTree>
    <p:extLst>
      <p:ext uri="{BB962C8B-B14F-4D97-AF65-F5344CB8AC3E}">
        <p14:creationId xmlns:p14="http://schemas.microsoft.com/office/powerpoint/2010/main" val="3007810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33400"/>
          </a:xfrm>
        </p:spPr>
        <p:txBody>
          <a:bodyPr>
            <a:normAutofit fontScale="90000"/>
          </a:bodyPr>
          <a:lstStyle/>
          <a:p>
            <a:r>
              <a:rPr lang="en-US" b="1" dirty="0">
                <a:solidFill>
                  <a:srgbClr val="FF0000"/>
                </a:solidFill>
              </a:rPr>
              <a:t>The Research Methodology – </a:t>
            </a:r>
            <a:r>
              <a:rPr lang="en-US" sz="3100" b="1" dirty="0">
                <a:solidFill>
                  <a:srgbClr val="002060"/>
                </a:solidFill>
              </a:rPr>
              <a:t>The Research Onion</a:t>
            </a:r>
            <a:endParaRPr lang="en-US" b="1" dirty="0">
              <a:solidFill>
                <a:srgbClr val="002060"/>
              </a:solidFill>
            </a:endParaRPr>
          </a:p>
        </p:txBody>
      </p:sp>
      <p:sp>
        <p:nvSpPr>
          <p:cNvPr id="7" name="Oval 5"/>
          <p:cNvSpPr>
            <a:spLocks noChangeAspect="1" noChangeArrowheads="1"/>
          </p:cNvSpPr>
          <p:nvPr/>
        </p:nvSpPr>
        <p:spPr bwMode="auto">
          <a:xfrm>
            <a:off x="3352800" y="3048000"/>
            <a:ext cx="3735388" cy="2228850"/>
          </a:xfrm>
          <a:prstGeom prst="ellipse">
            <a:avLst/>
          </a:prstGeom>
          <a:solidFill>
            <a:srgbClr val="3366FF">
              <a:alpha val="50195"/>
            </a:srgbClr>
          </a:solidFill>
          <a:ln w="9525">
            <a:solidFill>
              <a:srgbClr val="0000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 name="Text Box 7"/>
          <p:cNvSpPr txBox="1">
            <a:spLocks noChangeArrowheads="1"/>
          </p:cNvSpPr>
          <p:nvPr/>
        </p:nvSpPr>
        <p:spPr bwMode="auto">
          <a:xfrm>
            <a:off x="5165725" y="1479551"/>
            <a:ext cx="12234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Positivism</a:t>
            </a:r>
          </a:p>
        </p:txBody>
      </p:sp>
      <p:sp>
        <p:nvSpPr>
          <p:cNvPr id="10" name="Text Box 9"/>
          <p:cNvSpPr txBox="1">
            <a:spLocks noChangeArrowheads="1"/>
          </p:cNvSpPr>
          <p:nvPr/>
        </p:nvSpPr>
        <p:spPr bwMode="auto">
          <a:xfrm>
            <a:off x="4876800" y="1981201"/>
            <a:ext cx="184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endParaRPr>
          </a:p>
        </p:txBody>
      </p:sp>
      <p:sp>
        <p:nvSpPr>
          <p:cNvPr id="11" name="Text Box 10"/>
          <p:cNvSpPr txBox="1">
            <a:spLocks noChangeArrowheads="1"/>
          </p:cNvSpPr>
          <p:nvPr/>
        </p:nvSpPr>
        <p:spPr bwMode="auto">
          <a:xfrm>
            <a:off x="4784726" y="2012951"/>
            <a:ext cx="11897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Deductive</a:t>
            </a:r>
          </a:p>
        </p:txBody>
      </p:sp>
      <p:sp>
        <p:nvSpPr>
          <p:cNvPr id="13" name="Text Box 12"/>
          <p:cNvSpPr txBox="1">
            <a:spLocks noChangeArrowheads="1"/>
          </p:cNvSpPr>
          <p:nvPr/>
        </p:nvSpPr>
        <p:spPr bwMode="auto">
          <a:xfrm>
            <a:off x="4403725" y="2622551"/>
            <a:ext cx="13372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experiment</a:t>
            </a:r>
          </a:p>
        </p:txBody>
      </p:sp>
      <p:sp>
        <p:nvSpPr>
          <p:cNvPr id="14" name="Text Box 13"/>
          <p:cNvSpPr txBox="1">
            <a:spLocks noChangeArrowheads="1"/>
          </p:cNvSpPr>
          <p:nvPr/>
        </p:nvSpPr>
        <p:spPr bwMode="auto">
          <a:xfrm>
            <a:off x="6003926" y="2698751"/>
            <a:ext cx="8611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survey</a:t>
            </a:r>
          </a:p>
        </p:txBody>
      </p:sp>
      <p:sp>
        <p:nvSpPr>
          <p:cNvPr id="15" name="Text Box 14"/>
          <p:cNvSpPr txBox="1">
            <a:spLocks noChangeArrowheads="1"/>
          </p:cNvSpPr>
          <p:nvPr/>
        </p:nvSpPr>
        <p:spPr bwMode="auto">
          <a:xfrm>
            <a:off x="7070726" y="3308350"/>
            <a:ext cx="7425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case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study</a:t>
            </a:r>
          </a:p>
        </p:txBody>
      </p:sp>
      <p:sp>
        <p:nvSpPr>
          <p:cNvPr id="16" name="Text Box 15"/>
          <p:cNvSpPr txBox="1">
            <a:spLocks noChangeArrowheads="1"/>
          </p:cNvSpPr>
          <p:nvPr/>
        </p:nvSpPr>
        <p:spPr bwMode="auto">
          <a:xfrm>
            <a:off x="7146926" y="4375150"/>
            <a:ext cx="11480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grounded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theory</a:t>
            </a:r>
          </a:p>
        </p:txBody>
      </p:sp>
      <p:sp>
        <p:nvSpPr>
          <p:cNvPr id="17" name="Text Box 16"/>
          <p:cNvSpPr txBox="1">
            <a:spLocks noChangeArrowheads="1"/>
          </p:cNvSpPr>
          <p:nvPr/>
        </p:nvSpPr>
        <p:spPr bwMode="auto">
          <a:xfrm>
            <a:off x="6248400" y="5095876"/>
            <a:ext cx="14702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ethnography</a:t>
            </a:r>
          </a:p>
        </p:txBody>
      </p:sp>
      <p:sp>
        <p:nvSpPr>
          <p:cNvPr id="18" name="Text Box 17"/>
          <p:cNvSpPr txBox="1">
            <a:spLocks noChangeArrowheads="1"/>
          </p:cNvSpPr>
          <p:nvPr/>
        </p:nvSpPr>
        <p:spPr bwMode="auto">
          <a:xfrm>
            <a:off x="3962401" y="5172076"/>
            <a:ext cx="17427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a:ln>
                  <a:noFill/>
                </a:ln>
                <a:solidFill>
                  <a:srgbClr val="000000"/>
                </a:solidFill>
                <a:effectLst/>
                <a:uLnTx/>
                <a:uFillTx/>
                <a:latin typeface="Verdana" pitchFamily="34" charset="0"/>
                <a:ea typeface="+mn-ea"/>
                <a:cs typeface="Times New Roman" pitchFamily="18" charset="0"/>
              </a:rPr>
              <a:t>action research</a:t>
            </a:r>
          </a:p>
        </p:txBody>
      </p:sp>
      <p:sp>
        <p:nvSpPr>
          <p:cNvPr id="19" name="Text Box 18"/>
          <p:cNvSpPr txBox="1">
            <a:spLocks noChangeArrowheads="1"/>
          </p:cNvSpPr>
          <p:nvPr/>
        </p:nvSpPr>
        <p:spPr bwMode="auto">
          <a:xfrm>
            <a:off x="4078996" y="3323847"/>
            <a:ext cx="20377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bg2"/>
                </a:solidFill>
                <a:latin typeface="Comic Sans MS" pitchFamily="66" charset="0"/>
              </a:defRPr>
            </a:lvl1pPr>
            <a:lvl2pPr marL="742950" indent="-285750">
              <a:defRPr sz="2000">
                <a:solidFill>
                  <a:schemeClr val="bg2"/>
                </a:solidFill>
                <a:latin typeface="Comic Sans MS" pitchFamily="66" charset="0"/>
              </a:defRPr>
            </a:lvl2pPr>
            <a:lvl3pPr marL="1143000" indent="-228600">
              <a:defRPr sz="2000">
                <a:solidFill>
                  <a:schemeClr val="bg2"/>
                </a:solidFill>
                <a:latin typeface="Comic Sans MS" pitchFamily="66" charset="0"/>
              </a:defRPr>
            </a:lvl3pPr>
            <a:lvl4pPr marL="1600200" indent="-228600">
              <a:defRPr sz="2000">
                <a:solidFill>
                  <a:schemeClr val="bg2"/>
                </a:solidFill>
                <a:latin typeface="Comic Sans MS" pitchFamily="66" charset="0"/>
              </a:defRPr>
            </a:lvl4pPr>
            <a:lvl5pPr marL="2057400" indent="-228600">
              <a:defRPr sz="2000">
                <a:solidFill>
                  <a:schemeClr val="bg2"/>
                </a:solidFill>
                <a:latin typeface="Comic Sans MS" pitchFamily="66" charset="0"/>
              </a:defRPr>
            </a:lvl5pPr>
            <a:lvl6pPr marL="2514600" indent="-228600" algn="ctr" eaLnBrk="0" fontAlgn="base" hangingPunct="0">
              <a:spcBef>
                <a:spcPct val="50000"/>
              </a:spcBef>
              <a:spcAft>
                <a:spcPct val="0"/>
              </a:spcAft>
              <a:defRPr sz="2000">
                <a:solidFill>
                  <a:schemeClr val="bg2"/>
                </a:solidFill>
                <a:latin typeface="Comic Sans MS" pitchFamily="66" charset="0"/>
              </a:defRPr>
            </a:lvl6pPr>
            <a:lvl7pPr marL="2971800" indent="-228600" algn="ctr" eaLnBrk="0" fontAlgn="base" hangingPunct="0">
              <a:spcBef>
                <a:spcPct val="50000"/>
              </a:spcBef>
              <a:spcAft>
                <a:spcPct val="0"/>
              </a:spcAft>
              <a:defRPr sz="2000">
                <a:solidFill>
                  <a:schemeClr val="bg2"/>
                </a:solidFill>
                <a:latin typeface="Comic Sans MS" pitchFamily="66" charset="0"/>
              </a:defRPr>
            </a:lvl7pPr>
            <a:lvl8pPr marL="3429000" indent="-228600" algn="ctr" eaLnBrk="0" fontAlgn="base" hangingPunct="0">
              <a:spcBef>
                <a:spcPct val="50000"/>
              </a:spcBef>
              <a:spcAft>
                <a:spcPct val="0"/>
              </a:spcAft>
              <a:defRPr sz="2000">
                <a:solidFill>
                  <a:schemeClr val="bg2"/>
                </a:solidFill>
                <a:latin typeface="Comic Sans MS" pitchFamily="66" charset="0"/>
              </a:defRPr>
            </a:lvl8pPr>
            <a:lvl9pPr marL="3886200" indent="-228600" algn="ctr" eaLnBrk="0" fontAlgn="base" hangingPunct="0">
              <a:spcBef>
                <a:spcPct val="50000"/>
              </a:spcBef>
              <a:spcAft>
                <a:spcPct val="0"/>
              </a:spcAft>
              <a:defRPr sz="2000">
                <a:solidFill>
                  <a:schemeClr val="bg2"/>
                </a:solidFill>
                <a:latin typeface="Comic Sans MS"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Verdana" pitchFamily="34" charset="0"/>
                <a:ea typeface="+mn-ea"/>
                <a:cs typeface="Times New Roman" pitchFamily="18" charset="0"/>
              </a:rPr>
              <a:t>Data Collection</a:t>
            </a:r>
          </a:p>
          <a:p>
            <a:pPr marL="285750" marR="0" lvl="0" indent="-2857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1400" b="1" i="0" u="none" strike="noStrike" kern="0" cap="none" spc="0" normalizeH="0" baseline="0" noProof="0" dirty="0">
                <a:ln>
                  <a:noFill/>
                </a:ln>
                <a:solidFill>
                  <a:srgbClr val="000000"/>
                </a:solidFill>
                <a:effectLst/>
                <a:uLnTx/>
                <a:uFillTx/>
                <a:latin typeface="Verdana" pitchFamily="34" charset="0"/>
                <a:ea typeface="+mn-ea"/>
                <a:cs typeface="Times New Roman" pitchFamily="18" charset="0"/>
              </a:rPr>
              <a:t>Secondary data</a:t>
            </a:r>
          </a:p>
          <a:p>
            <a:pPr marL="285750" marR="0" lvl="0" indent="-2857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1400" b="1" i="0" u="none" strike="noStrike" kern="0" cap="none" spc="0" normalizeH="0" baseline="0" noProof="0" dirty="0">
                <a:ln>
                  <a:noFill/>
                </a:ln>
                <a:solidFill>
                  <a:srgbClr val="000000"/>
                </a:solidFill>
                <a:effectLst/>
                <a:uLnTx/>
                <a:uFillTx/>
                <a:latin typeface="Verdana" pitchFamily="34" charset="0"/>
                <a:ea typeface="+mn-ea"/>
                <a:cs typeface="Times New Roman" pitchFamily="18" charset="0"/>
              </a:rPr>
              <a:t>Observation</a:t>
            </a:r>
          </a:p>
          <a:p>
            <a:pPr marL="285750" marR="0" lvl="0" indent="-2857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1400" b="1" i="0" u="none" strike="noStrike" kern="0" cap="none" spc="0" normalizeH="0" baseline="0" noProof="0" dirty="0">
                <a:ln>
                  <a:noFill/>
                </a:ln>
                <a:solidFill>
                  <a:srgbClr val="000000"/>
                </a:solidFill>
                <a:effectLst/>
                <a:uLnTx/>
                <a:uFillTx/>
                <a:latin typeface="Verdana" pitchFamily="34" charset="0"/>
                <a:ea typeface="+mn-ea"/>
                <a:cs typeface="Times New Roman" pitchFamily="18" charset="0"/>
              </a:rPr>
              <a:t>Interviews</a:t>
            </a:r>
          </a:p>
          <a:p>
            <a:pPr marL="285750" marR="0" lvl="0" indent="-285750" algn="l" defTabSz="914400" rtl="0" eaLnBrk="1" fontAlgn="auto" latinLnBrk="0" hangingPunct="1">
              <a:lnSpc>
                <a:spcPct val="100000"/>
              </a:lnSpc>
              <a:spcBef>
                <a:spcPct val="0"/>
              </a:spcBef>
              <a:spcAft>
                <a:spcPts val="0"/>
              </a:spcAft>
              <a:buClrTx/>
              <a:buSzTx/>
              <a:buFont typeface="Arial" pitchFamily="34" charset="0"/>
              <a:buChar char="•"/>
              <a:tabLst/>
              <a:defRPr/>
            </a:pPr>
            <a:r>
              <a:rPr kumimoji="0" lang="en-GB" sz="1400" b="1" i="0" u="none" strike="noStrike" kern="0" cap="none" spc="0" normalizeH="0" baseline="0" noProof="0" dirty="0">
                <a:ln>
                  <a:noFill/>
                </a:ln>
                <a:solidFill>
                  <a:srgbClr val="000000"/>
                </a:solidFill>
                <a:effectLst/>
                <a:uLnTx/>
                <a:uFillTx/>
                <a:latin typeface="Verdana" pitchFamily="34" charset="0"/>
                <a:ea typeface="+mn-ea"/>
                <a:cs typeface="Times New Roman" pitchFamily="18" charset="0"/>
              </a:rPr>
              <a:t>Questionnaires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1400" b="1" i="0" u="none" strike="noStrike" kern="0" cap="none" spc="0" normalizeH="0" baseline="0" noProof="0" dirty="0">
                <a:ln>
                  <a:noFill/>
                </a:ln>
                <a:solidFill>
                  <a:srgbClr val="000000"/>
                </a:solidFill>
                <a:effectLst/>
                <a:uLnTx/>
                <a:uFillTx/>
                <a:latin typeface="Verdana" pitchFamily="34" charset="0"/>
                <a:ea typeface="+mn-ea"/>
                <a:cs typeface="Times New Roman" pitchFamily="18" charset="0"/>
              </a:rPr>
              <a:t>Data Analysis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8294997"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86000" y="6324600"/>
            <a:ext cx="28764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Source: Saunders et al, 2012</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
        <p:nvSpPr>
          <p:cNvPr id="5" name="TextBox 4"/>
          <p:cNvSpPr txBox="1"/>
          <p:nvPr/>
        </p:nvSpPr>
        <p:spPr>
          <a:xfrm>
            <a:off x="3107541" y="4571315"/>
            <a:ext cx="154561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phenomenology</a:t>
            </a:r>
          </a:p>
        </p:txBody>
      </p:sp>
      <p:sp>
        <p:nvSpPr>
          <p:cNvPr id="20" name="TextBox 19">
            <a:extLst>
              <a:ext uri="{FF2B5EF4-FFF2-40B4-BE49-F238E27FC236}">
                <a16:creationId xmlns:a16="http://schemas.microsoft.com/office/drawing/2014/main" id="{A352E500-DCF3-4942-ABF3-E641110B423A}"/>
              </a:ext>
            </a:extLst>
          </p:cNvPr>
          <p:cNvSpPr txBox="1"/>
          <p:nvPr/>
        </p:nvSpPr>
        <p:spPr>
          <a:xfrm>
            <a:off x="8521413" y="723644"/>
            <a:ext cx="3670587" cy="5410712"/>
          </a:xfrm>
          <a:prstGeom prst="rect">
            <a:avLst/>
          </a:prstGeom>
          <a:noFill/>
          <a:ln>
            <a:solidFill>
              <a:schemeClr val="accent1"/>
            </a:solidFill>
          </a:ln>
        </p:spPr>
        <p:txBody>
          <a:bodyPr wrap="square">
            <a:spAutoFit/>
          </a:bodyPr>
          <a:lstStyle/>
          <a:p>
            <a:pPr>
              <a:lnSpc>
                <a:spcPct val="90000"/>
              </a:lnSpc>
            </a:pPr>
            <a:r>
              <a:rPr lang="en-US" sz="2400" b="1" dirty="0"/>
              <a:t>1. Philosophy</a:t>
            </a:r>
          </a:p>
          <a:p>
            <a:pPr>
              <a:lnSpc>
                <a:spcPct val="90000"/>
              </a:lnSpc>
            </a:pPr>
            <a:endParaRPr lang="en-US" sz="2400" b="1" dirty="0"/>
          </a:p>
          <a:p>
            <a:pPr>
              <a:lnSpc>
                <a:spcPct val="90000"/>
              </a:lnSpc>
            </a:pPr>
            <a:r>
              <a:rPr lang="en-US" sz="2400" b="1" dirty="0"/>
              <a:t>2. Research Approach</a:t>
            </a:r>
          </a:p>
          <a:p>
            <a:pPr>
              <a:lnSpc>
                <a:spcPct val="90000"/>
              </a:lnSpc>
            </a:pPr>
            <a:endParaRPr lang="en-US" sz="2400" b="1" dirty="0"/>
          </a:p>
          <a:p>
            <a:pPr>
              <a:lnSpc>
                <a:spcPct val="90000"/>
              </a:lnSpc>
            </a:pPr>
            <a:r>
              <a:rPr lang="en-US" sz="2400" b="1" dirty="0"/>
              <a:t>3. Research Strategy</a:t>
            </a:r>
          </a:p>
          <a:p>
            <a:pPr>
              <a:lnSpc>
                <a:spcPct val="90000"/>
              </a:lnSpc>
            </a:pPr>
            <a:endParaRPr lang="en-US" sz="2400" b="1" dirty="0"/>
          </a:p>
          <a:p>
            <a:pPr>
              <a:lnSpc>
                <a:spcPct val="90000"/>
              </a:lnSpc>
            </a:pPr>
            <a:r>
              <a:rPr lang="en-US" sz="2400" b="1" dirty="0"/>
              <a:t>4. Methodological Choice</a:t>
            </a:r>
          </a:p>
          <a:p>
            <a:pPr>
              <a:lnSpc>
                <a:spcPct val="90000"/>
              </a:lnSpc>
            </a:pPr>
            <a:endParaRPr lang="en-US" sz="2400" b="1" dirty="0"/>
          </a:p>
          <a:p>
            <a:pPr>
              <a:lnSpc>
                <a:spcPct val="90000"/>
              </a:lnSpc>
            </a:pPr>
            <a:r>
              <a:rPr lang="en-US" sz="2400" b="1" dirty="0"/>
              <a:t>5. Time Horizon</a:t>
            </a:r>
          </a:p>
          <a:p>
            <a:pPr>
              <a:lnSpc>
                <a:spcPct val="90000"/>
              </a:lnSpc>
            </a:pPr>
            <a:endParaRPr lang="en-US" sz="2400" b="1" dirty="0"/>
          </a:p>
          <a:p>
            <a:pPr>
              <a:lnSpc>
                <a:spcPct val="90000"/>
              </a:lnSpc>
            </a:pPr>
            <a:endParaRPr lang="en-US" sz="2400" b="1" dirty="0"/>
          </a:p>
          <a:p>
            <a:pPr>
              <a:lnSpc>
                <a:spcPct val="90000"/>
              </a:lnSpc>
            </a:pPr>
            <a:r>
              <a:rPr lang="en-US" sz="2400" b="1" dirty="0"/>
              <a:t>6. Data Collection and Data</a:t>
            </a:r>
          </a:p>
          <a:p>
            <a:pPr>
              <a:lnSpc>
                <a:spcPct val="90000"/>
              </a:lnSpc>
            </a:pPr>
            <a:r>
              <a:rPr lang="en-US" sz="2400" b="1" dirty="0"/>
              <a:t>     Analysis</a:t>
            </a:r>
          </a:p>
          <a:p>
            <a:pPr marL="742950" lvl="1" indent="-285750">
              <a:lnSpc>
                <a:spcPct val="90000"/>
              </a:lnSpc>
              <a:buFont typeface="Arial" panose="020B0604020202020204" pitchFamily="34" charset="0"/>
              <a:buChar char="•"/>
            </a:pPr>
            <a:r>
              <a:rPr lang="en-US" b="1" dirty="0"/>
              <a:t>Sampling</a:t>
            </a:r>
          </a:p>
          <a:p>
            <a:pPr marL="742950" lvl="1" indent="-285750">
              <a:lnSpc>
                <a:spcPct val="90000"/>
              </a:lnSpc>
              <a:buFont typeface="Arial" panose="020B0604020202020204" pitchFamily="34" charset="0"/>
              <a:buChar char="•"/>
            </a:pPr>
            <a:r>
              <a:rPr lang="en-US" b="1" dirty="0"/>
              <a:t>Data collection</a:t>
            </a:r>
          </a:p>
          <a:p>
            <a:pPr marL="742950" lvl="1" indent="-285750">
              <a:lnSpc>
                <a:spcPct val="90000"/>
              </a:lnSpc>
              <a:buFont typeface="Arial" panose="020B0604020202020204" pitchFamily="34" charset="0"/>
              <a:buChar char="•"/>
            </a:pPr>
            <a:r>
              <a:rPr lang="en-US" b="1" dirty="0"/>
              <a:t>Data analysis</a:t>
            </a:r>
          </a:p>
          <a:p>
            <a:pPr marL="742950" lvl="1" indent="-285750">
              <a:lnSpc>
                <a:spcPct val="90000"/>
              </a:lnSpc>
              <a:buFont typeface="Arial" panose="020B0604020202020204" pitchFamily="34" charset="0"/>
              <a:buChar char="•"/>
            </a:pPr>
            <a:r>
              <a:rPr lang="en-US" b="1" dirty="0"/>
              <a:t>Data validity and reliability </a:t>
            </a:r>
          </a:p>
        </p:txBody>
      </p:sp>
      <p:cxnSp>
        <p:nvCxnSpPr>
          <p:cNvPr id="12" name="Straight Arrow Connector 11">
            <a:extLst>
              <a:ext uri="{FF2B5EF4-FFF2-40B4-BE49-F238E27FC236}">
                <a16:creationId xmlns:a16="http://schemas.microsoft.com/office/drawing/2014/main" id="{3E195082-8815-43FB-89AB-8CE2FC3C00E3}"/>
              </a:ext>
            </a:extLst>
          </p:cNvPr>
          <p:cNvCxnSpPr/>
          <p:nvPr/>
        </p:nvCxnSpPr>
        <p:spPr>
          <a:xfrm flipH="1">
            <a:off x="5427603" y="856343"/>
            <a:ext cx="3173183" cy="4007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ACA2E2A-F854-4E88-9616-00E366F40FBE}"/>
              </a:ext>
            </a:extLst>
          </p:cNvPr>
          <p:cNvCxnSpPr>
            <a:cxnSpLocks/>
          </p:cNvCxnSpPr>
          <p:nvPr/>
        </p:nvCxnSpPr>
        <p:spPr>
          <a:xfrm flipH="1">
            <a:off x="5228049" y="1650675"/>
            <a:ext cx="3372737" cy="5089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4F26D19-22B0-44CE-8983-7A7767B1B283}"/>
              </a:ext>
            </a:extLst>
          </p:cNvPr>
          <p:cNvCxnSpPr>
            <a:cxnSpLocks/>
          </p:cNvCxnSpPr>
          <p:nvPr/>
        </p:nvCxnSpPr>
        <p:spPr>
          <a:xfrm flipH="1">
            <a:off x="4403725" y="2288978"/>
            <a:ext cx="4197061" cy="3077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B8E48F3-5B6E-4F62-84A7-502F9AFAD21D}"/>
              </a:ext>
            </a:extLst>
          </p:cNvPr>
          <p:cNvCxnSpPr/>
          <p:nvPr/>
        </p:nvCxnSpPr>
        <p:spPr>
          <a:xfrm flipH="1">
            <a:off x="2931886" y="3585029"/>
            <a:ext cx="56689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FBF62F02-7110-4683-A981-092C20A7B404}"/>
              </a:ext>
            </a:extLst>
          </p:cNvPr>
          <p:cNvCxnSpPr/>
          <p:nvPr/>
        </p:nvCxnSpPr>
        <p:spPr>
          <a:xfrm flipH="1">
            <a:off x="3846286" y="2930328"/>
            <a:ext cx="4754500" cy="1176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1AB1627-B28E-4CD3-B61A-9C1F824D35DB}"/>
              </a:ext>
            </a:extLst>
          </p:cNvPr>
          <p:cNvCxnSpPr/>
          <p:nvPr/>
        </p:nvCxnSpPr>
        <p:spPr>
          <a:xfrm flipH="1" flipV="1">
            <a:off x="2145991" y="3831570"/>
            <a:ext cx="6454795" cy="7397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0160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B545A-F481-4F8F-AB21-A251E4738EF4}"/>
              </a:ext>
            </a:extLst>
          </p:cNvPr>
          <p:cNvSpPr>
            <a:spLocks noGrp="1"/>
          </p:cNvSpPr>
          <p:nvPr>
            <p:ph type="title"/>
          </p:nvPr>
        </p:nvSpPr>
        <p:spPr>
          <a:xfrm>
            <a:off x="170543" y="0"/>
            <a:ext cx="10515600" cy="766989"/>
          </a:xfrm>
        </p:spPr>
        <p:txBody>
          <a:bodyPr/>
          <a:lstStyle/>
          <a:p>
            <a:r>
              <a:rPr lang="en-MY" dirty="0"/>
              <a:t>1</a:t>
            </a:r>
            <a:r>
              <a:rPr lang="en-MY" b="1" dirty="0">
                <a:solidFill>
                  <a:srgbClr val="FF0000"/>
                </a:solidFill>
                <a:latin typeface="Aharoni" panose="02010803020104030203" pitchFamily="2" charset="-79"/>
                <a:cs typeface="Aharoni" panose="02010803020104030203" pitchFamily="2" charset="-79"/>
              </a:rPr>
              <a:t>. Research Philosophy</a:t>
            </a:r>
          </a:p>
        </p:txBody>
      </p:sp>
      <p:sp>
        <p:nvSpPr>
          <p:cNvPr id="3" name="Content Placeholder 2">
            <a:extLst>
              <a:ext uri="{FF2B5EF4-FFF2-40B4-BE49-F238E27FC236}">
                <a16:creationId xmlns:a16="http://schemas.microsoft.com/office/drawing/2014/main" id="{66AD1D34-BD12-44F7-A7B3-008DFE35AF3C}"/>
              </a:ext>
            </a:extLst>
          </p:cNvPr>
          <p:cNvSpPr>
            <a:spLocks noGrp="1"/>
          </p:cNvSpPr>
          <p:nvPr>
            <p:ph idx="1"/>
          </p:nvPr>
        </p:nvSpPr>
        <p:spPr>
          <a:xfrm>
            <a:off x="0" y="618624"/>
            <a:ext cx="12192000" cy="934405"/>
          </a:xfrm>
        </p:spPr>
        <p:txBody>
          <a:bodyPr>
            <a:normAutofit lnSpcReduction="10000"/>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GB" altLang="en-US"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n-ea"/>
                <a:cs typeface="+mn-cs"/>
              </a:rPr>
              <a:t>Research philosophy is an over-arching term relating to the development of knowledge and the nature of that knowledge</a:t>
            </a:r>
            <a:r>
              <a:rPr kumimoji="0" lang="en-GB" altLang="en-US"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en-GB" alt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Adapted from Saunders </a:t>
            </a:r>
            <a:r>
              <a:rPr kumimoji="0" lang="en-GB"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et al</a:t>
            </a:r>
            <a:r>
              <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(2016)</a:t>
            </a:r>
            <a:endParaRPr lang="en-MY" dirty="0"/>
          </a:p>
        </p:txBody>
      </p:sp>
      <p:sp>
        <p:nvSpPr>
          <p:cNvPr id="5" name="TextBox 4">
            <a:extLst>
              <a:ext uri="{FF2B5EF4-FFF2-40B4-BE49-F238E27FC236}">
                <a16:creationId xmlns:a16="http://schemas.microsoft.com/office/drawing/2014/main" id="{008CD46E-416D-49AB-8888-BE98BCE73103}"/>
              </a:ext>
            </a:extLst>
          </p:cNvPr>
          <p:cNvSpPr txBox="1"/>
          <p:nvPr/>
        </p:nvSpPr>
        <p:spPr>
          <a:xfrm>
            <a:off x="0" y="1518463"/>
            <a:ext cx="6778171" cy="3929281"/>
          </a:xfrm>
          <a:prstGeom prst="rect">
            <a:avLst/>
          </a:prstGeom>
          <a:noFill/>
          <a:ln>
            <a:solidFill>
              <a:schemeClr val="accent1"/>
            </a:solidFill>
          </a:ln>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What you are doing when embarking on research –  </a:t>
            </a:r>
            <a:r>
              <a:rPr kumimoji="0" lang="en-US" sz="2400" b="1" i="0" u="none" strike="noStrike" kern="1200" cap="none" spc="0" normalizeH="0" baseline="0" noProof="0" dirty="0">
                <a:ln>
                  <a:noFill/>
                </a:ln>
                <a:solidFill>
                  <a:srgbClr val="FF0000"/>
                </a:solidFill>
                <a:effectLst/>
                <a:uLnTx/>
                <a:uFillTx/>
                <a:latin typeface="Arial" charset="0"/>
                <a:ea typeface="+mn-ea"/>
                <a:cs typeface="+mn-cs"/>
              </a:rPr>
              <a:t>developing  knowledge in a particular field</a:t>
            </a: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Philosophy you adopt contains important </a:t>
            </a:r>
            <a:r>
              <a:rPr kumimoji="0" lang="en-US" sz="2400" b="1" i="0" u="none" strike="noStrike" kern="1200" cap="none" spc="0" normalizeH="0" baseline="0" noProof="0" dirty="0">
                <a:ln>
                  <a:noFill/>
                </a:ln>
                <a:solidFill>
                  <a:srgbClr val="FF0000"/>
                </a:solidFill>
                <a:effectLst/>
                <a:uLnTx/>
                <a:uFillTx/>
                <a:latin typeface="Arial" charset="0"/>
                <a:ea typeface="+mn-ea"/>
                <a:cs typeface="+mn-cs"/>
              </a:rPr>
              <a:t>assumptions about the  way in which you view the world.</a:t>
            </a: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Arial" charset="0"/>
                <a:ea typeface="+mn-ea"/>
                <a:cs typeface="+mn-cs"/>
              </a:rPr>
              <a:t> </a:t>
            </a:r>
            <a:r>
              <a:rPr kumimoji="0" lang="en-GB" sz="2400" b="0" i="1" u="none" strike="noStrike" kern="1200" cap="none" spc="0" normalizeH="0" baseline="0" noProof="0" dirty="0" err="1">
                <a:ln>
                  <a:noFill/>
                </a:ln>
                <a:solidFill>
                  <a:prstClr val="black"/>
                </a:solidFill>
                <a:effectLst/>
                <a:uLnTx/>
                <a:uFillTx/>
                <a:latin typeface="Arial" charset="0"/>
                <a:ea typeface="+mn-ea"/>
                <a:cs typeface="+mn-cs"/>
              </a:rPr>
              <a:t>Eg</a:t>
            </a:r>
            <a:r>
              <a:rPr kumimoji="0" lang="en-GB" sz="2400" b="0" i="1" u="none" strike="noStrike" kern="1200" cap="none" spc="0" normalizeH="0" baseline="0" noProof="0" dirty="0">
                <a:ln>
                  <a:noFill/>
                </a:ln>
                <a:solidFill>
                  <a:prstClr val="black"/>
                </a:solidFill>
                <a:effectLst/>
                <a:uLnTx/>
                <a:uFillTx/>
                <a:latin typeface="Arial" charset="0"/>
                <a:ea typeface="+mn-ea"/>
                <a:cs typeface="+mn-cs"/>
              </a:rPr>
              <a:t>: </a:t>
            </a:r>
            <a:r>
              <a:rPr kumimoji="0" lang="en-GB" sz="2400" b="1" i="1" u="none" strike="noStrike" kern="1200" cap="none" spc="0" normalizeH="0" baseline="0" noProof="0" dirty="0">
                <a:ln>
                  <a:noFill/>
                </a:ln>
                <a:solidFill>
                  <a:srgbClr val="FF0000"/>
                </a:solidFill>
                <a:effectLst/>
                <a:uLnTx/>
                <a:uFillTx/>
                <a:latin typeface="Arial Narrow" panose="020B0606020202030204" pitchFamily="34" charset="0"/>
              </a:rPr>
              <a:t>Concerned with Feelings and attitudes  OR Facts </a:t>
            </a:r>
            <a:endParaRPr kumimoji="0" lang="en-US" sz="2400" b="1" i="0" u="none" strike="noStrike" kern="1200" cap="none" spc="0" normalizeH="0" baseline="0" noProof="0" dirty="0">
              <a:ln>
                <a:noFill/>
              </a:ln>
              <a:solidFill>
                <a:srgbClr val="FF0000"/>
              </a:solidFill>
              <a:effectLst/>
              <a:uLnTx/>
              <a:uFillTx/>
              <a:latin typeface="Arial Narrow" panose="020B0606020202030204" pitchFamily="34" charset="0"/>
            </a:endParaRPr>
          </a:p>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mn-ea"/>
                <a:cs typeface="+mn-cs"/>
              </a:rPr>
              <a:t>Your particular view of the relationship between knowledge and the process by which it is developed.   </a:t>
            </a:r>
            <a:r>
              <a:rPr kumimoji="0" lang="en-GB" sz="2000" b="0" i="1" u="none" strike="noStrike" kern="1200" cap="none" spc="0" normalizeH="0" baseline="0" noProof="0" dirty="0">
                <a:ln>
                  <a:noFill/>
                </a:ln>
                <a:solidFill>
                  <a:prstClr val="black"/>
                </a:solidFill>
                <a:effectLst/>
                <a:uLnTx/>
                <a:uFillTx/>
                <a:latin typeface="Arial" charset="0"/>
                <a:ea typeface="+mn-ea"/>
                <a:cs typeface="+mn-cs"/>
              </a:rPr>
              <a:t>-Adapted from Saunders et al, (2016)</a:t>
            </a:r>
            <a:endParaRPr lang="en-MY" dirty="0"/>
          </a:p>
        </p:txBody>
      </p:sp>
      <p:pic>
        <p:nvPicPr>
          <p:cNvPr id="6" name="Picture 5">
            <a:extLst>
              <a:ext uri="{FF2B5EF4-FFF2-40B4-BE49-F238E27FC236}">
                <a16:creationId xmlns:a16="http://schemas.microsoft.com/office/drawing/2014/main" id="{F1B01D34-DC50-4005-9466-694606564EFA}"/>
              </a:ext>
            </a:extLst>
          </p:cNvPr>
          <p:cNvPicPr>
            <a:picLocks noChangeAspect="1"/>
          </p:cNvPicPr>
          <p:nvPr/>
        </p:nvPicPr>
        <p:blipFill>
          <a:blip r:embed="rId2"/>
          <a:stretch>
            <a:fillRect/>
          </a:stretch>
        </p:blipFill>
        <p:spPr>
          <a:xfrm>
            <a:off x="6778171" y="1518463"/>
            <a:ext cx="5413828" cy="3929281"/>
          </a:xfrm>
          <a:prstGeom prst="rect">
            <a:avLst/>
          </a:prstGeom>
          <a:ln>
            <a:solidFill>
              <a:schemeClr val="accent1"/>
            </a:solidFill>
          </a:ln>
        </p:spPr>
      </p:pic>
      <p:sp>
        <p:nvSpPr>
          <p:cNvPr id="8" name="TextBox 7">
            <a:extLst>
              <a:ext uri="{FF2B5EF4-FFF2-40B4-BE49-F238E27FC236}">
                <a16:creationId xmlns:a16="http://schemas.microsoft.com/office/drawing/2014/main" id="{A3F4E02D-8C23-4881-AC27-C54F4AB3F90F}"/>
              </a:ext>
            </a:extLst>
          </p:cNvPr>
          <p:cNvSpPr txBox="1"/>
          <p:nvPr/>
        </p:nvSpPr>
        <p:spPr>
          <a:xfrm>
            <a:off x="1" y="5599053"/>
            <a:ext cx="12191999" cy="1200329"/>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These include assumptions about human knowledge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about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realities you encounter in your research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ontological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 and the extent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ways your own values influence your research process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axiological assumptions</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0240482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981200" y="533400"/>
          <a:ext cx="8001000" cy="5943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11" name="TextBox 2"/>
          <p:cNvSpPr txBox="1">
            <a:spLocks noChangeArrowheads="1"/>
          </p:cNvSpPr>
          <p:nvPr/>
        </p:nvSpPr>
        <p:spPr bwMode="auto">
          <a:xfrm>
            <a:off x="4572000" y="3429001"/>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Research Paradigm</a:t>
            </a:r>
          </a:p>
        </p:txBody>
      </p:sp>
      <p:sp>
        <p:nvSpPr>
          <p:cNvPr id="3" name="Rectangle 2"/>
          <p:cNvSpPr/>
          <p:nvPr/>
        </p:nvSpPr>
        <p:spPr>
          <a:xfrm>
            <a:off x="6384032" y="72249"/>
            <a:ext cx="5807967" cy="120032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Ontology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ways of constructing reality, “</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things really are”</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“how things really work”.. </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Denzin and Lincoln, (1998; 2010) </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a:off x="8695914" y="2748878"/>
            <a:ext cx="3448052" cy="246221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Epistemology</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different forms of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knowledge</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of that reality.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Ways of knowing – that is, how do we know what we know? What constitutes acceptable knowledge, </a:t>
            </a:r>
          </a:p>
        </p:txBody>
      </p:sp>
      <p:sp>
        <p:nvSpPr>
          <p:cNvPr id="5" name="Rectangle 4"/>
          <p:cNvSpPr/>
          <p:nvPr/>
        </p:nvSpPr>
        <p:spPr>
          <a:xfrm>
            <a:off x="0" y="6346597"/>
            <a:ext cx="12136709" cy="461665"/>
          </a:xfrm>
          <a:prstGeom prst="rect">
            <a:avLst/>
          </a:prstGeom>
          <a:solidFill>
            <a:schemeClr val="accent2"/>
          </a:solidFill>
          <a:ln>
            <a:solidFill>
              <a:schemeClr val="accent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5B9BD5">
                    <a:lumMod val="50000"/>
                  </a:srgbClr>
                </a:solidFill>
                <a:effectLst/>
                <a:uLnTx/>
                <a:uFillTx/>
                <a:latin typeface="Arial" panose="020B0604020202020204" pitchFamily="34" charset="0"/>
                <a:ea typeface="+mn-ea"/>
                <a:cs typeface="Arial" panose="020B0604020202020204" pitchFamily="34" charset="0"/>
              </a:rPr>
              <a:t>Methodology: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tools do we use to know  that reality</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8" name="TextBox 7">
            <a:extLst>
              <a:ext uri="{FF2B5EF4-FFF2-40B4-BE49-F238E27FC236}">
                <a16:creationId xmlns:a16="http://schemas.microsoft.com/office/drawing/2014/main" id="{29C90BA2-F700-41D1-A7B1-72BF0594161D}"/>
              </a:ext>
            </a:extLst>
          </p:cNvPr>
          <p:cNvSpPr txBox="1"/>
          <p:nvPr/>
        </p:nvSpPr>
        <p:spPr>
          <a:xfrm>
            <a:off x="6843712" y="1272064"/>
            <a:ext cx="534828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Research objects include organizations, management, individuals’ working lives and organizational events and artefacts.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alibri" panose="020F0502020204030204"/>
              </a:rPr>
              <a:t>One reality or More than one reality</a:t>
            </a:r>
            <a:endParaRPr kumimoji="0" lang="en-MY"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05875C2-0051-427C-85E0-50B2DFB5BF04}"/>
              </a:ext>
            </a:extLst>
          </p:cNvPr>
          <p:cNvSpPr txBox="1"/>
          <p:nvPr/>
        </p:nvSpPr>
        <p:spPr>
          <a:xfrm>
            <a:off x="7283054" y="5153561"/>
            <a:ext cx="4908946"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Different types of knowledge numerical data to textual and visual data, from facts to interpretations, and including narratives, stories and even fictional accounts –</a:t>
            </a:r>
            <a:endParaRPr kumimoji="0" lang="en-MY"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5087E4C-AD1A-40B4-AAB7-3AF2C156FFC6}"/>
              </a:ext>
            </a:extLst>
          </p:cNvPr>
          <p:cNvSpPr txBox="1"/>
          <p:nvPr/>
        </p:nvSpPr>
        <p:spPr>
          <a:xfrm>
            <a:off x="1" y="2653536"/>
            <a:ext cx="3448052" cy="30777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Axiology:</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role of values and ethics within the research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This incorporates questions about how we, as researchers, deal with both our own values and those of our research participants</a:t>
            </a:r>
            <a:endParaRPr kumimoji="0" lang="en-MY" sz="20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69225B8-7D40-4336-8490-05829B21F791}"/>
              </a:ext>
            </a:extLst>
          </p:cNvPr>
          <p:cNvSpPr txBox="1"/>
          <p:nvPr/>
        </p:nvSpPr>
        <p:spPr>
          <a:xfrm>
            <a:off x="84536" y="5565413"/>
            <a:ext cx="357306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rPr>
              <a:t>: you value personal interaction</a:t>
            </a:r>
          </a:p>
        </p:txBody>
      </p:sp>
    </p:spTree>
    <p:extLst>
      <p:ext uri="{BB962C8B-B14F-4D97-AF65-F5344CB8AC3E}">
        <p14:creationId xmlns:p14="http://schemas.microsoft.com/office/powerpoint/2010/main" val="4039704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14" name="Rectangle 2">
            <a:extLst>
              <a:ext uri="{FF2B5EF4-FFF2-40B4-BE49-F238E27FC236}">
                <a16:creationId xmlns:a16="http://schemas.microsoft.com/office/drawing/2014/main" id="{11167079-C9B0-4022-A1C0-2F41EB35987B}"/>
              </a:ext>
            </a:extLst>
          </p:cNvPr>
          <p:cNvSpPr>
            <a:spLocks noGrp="1" noChangeArrowheads="1"/>
          </p:cNvSpPr>
          <p:nvPr>
            <p:ph type="title"/>
          </p:nvPr>
        </p:nvSpPr>
        <p:spPr>
          <a:xfrm>
            <a:off x="62588" y="-17595"/>
            <a:ext cx="12129411" cy="1121483"/>
          </a:xfrm>
        </p:spPr>
        <p:txBody>
          <a:bodyPr>
            <a:normAutofit/>
          </a:bodyPr>
          <a:lstStyle/>
          <a:p>
            <a:pPr eaLnBrk="1" hangingPunct="1"/>
            <a:r>
              <a:rPr lang="en-GB" altLang="en-US" sz="3600">
                <a:solidFill>
                  <a:srgbClr val="FF0000"/>
                </a:solidFill>
                <a:latin typeface="Arial" panose="020B0604020202020204" pitchFamily="34" charset="0"/>
                <a:cs typeface="Arial" panose="020B0604020202020204" pitchFamily="34" charset="0"/>
              </a:rPr>
              <a:t>Main research philosophies</a:t>
            </a:r>
            <a:endParaRPr lang="en-GB" altLang="en-US" sz="3600" dirty="0">
              <a:solidFill>
                <a:srgbClr val="FF0000"/>
              </a:solidFill>
              <a:latin typeface="Arial" panose="020B0604020202020204" pitchFamily="34" charset="0"/>
              <a:cs typeface="Arial" panose="020B0604020202020204" pitchFamily="34" charset="0"/>
            </a:endParaRPr>
          </a:p>
        </p:txBody>
      </p:sp>
      <p:sp>
        <p:nvSpPr>
          <p:cNvPr id="13315" name="Rectangle 3">
            <a:extLst>
              <a:ext uri="{FF2B5EF4-FFF2-40B4-BE49-F238E27FC236}">
                <a16:creationId xmlns:a16="http://schemas.microsoft.com/office/drawing/2014/main" id="{7713A47E-BA06-499A-9C94-AC45B88F5C45}"/>
              </a:ext>
            </a:extLst>
          </p:cNvPr>
          <p:cNvSpPr>
            <a:spLocks noGrp="1" noChangeArrowheads="1"/>
          </p:cNvSpPr>
          <p:nvPr>
            <p:ph type="body" idx="1"/>
          </p:nvPr>
        </p:nvSpPr>
        <p:spPr>
          <a:xfrm>
            <a:off x="62587" y="799899"/>
            <a:ext cx="7557413" cy="6075696"/>
          </a:xfrm>
          <a:ln>
            <a:solidFill>
              <a:schemeClr val="accent1"/>
            </a:solidFill>
          </a:ln>
        </p:spPr>
        <p:txBody>
          <a:bodyPr>
            <a:normAutofit/>
          </a:bodyPr>
          <a:lstStyle/>
          <a:p>
            <a:pPr marL="514350" indent="-514350" eaLnBrk="1" hangingPunct="1">
              <a:buFont typeface="+mj-lt"/>
              <a:buAutoNum type="arabicPeriod"/>
            </a:pPr>
            <a:r>
              <a:rPr lang="en-GB" altLang="en-US" sz="3400" b="1" dirty="0">
                <a:solidFill>
                  <a:srgbClr val="FF0000"/>
                </a:solidFill>
                <a:latin typeface="Arial" panose="020B0604020202020204" pitchFamily="34" charset="0"/>
              </a:rPr>
              <a:t>Positivism</a:t>
            </a:r>
            <a:r>
              <a:rPr lang="en-GB" altLang="en-US" sz="3400" dirty="0">
                <a:latin typeface="Arial" panose="020B0604020202020204" pitchFamily="34" charset="0"/>
              </a:rPr>
              <a:t> -   </a:t>
            </a:r>
          </a:p>
          <a:p>
            <a:pPr marL="457200" lvl="1" indent="0">
              <a:buNone/>
            </a:pPr>
            <a:r>
              <a:rPr lang="en-GB" altLang="en-US" sz="2900" dirty="0">
                <a:latin typeface="Arial" panose="020B0604020202020204" pitchFamily="34" charset="0"/>
              </a:rPr>
              <a:t>The stance of the natural scientist. </a:t>
            </a:r>
          </a:p>
          <a:p>
            <a:pPr marL="0" indent="0">
              <a:buNone/>
            </a:pPr>
            <a:r>
              <a:rPr lang="en-GB" altLang="en-US" sz="3300" b="1" dirty="0">
                <a:solidFill>
                  <a:srgbClr val="FF0000"/>
                </a:solidFill>
                <a:latin typeface="Arial" panose="020B0604020202020204" pitchFamily="34" charset="0"/>
              </a:rPr>
              <a:t>2. </a:t>
            </a:r>
            <a:r>
              <a:rPr lang="en-GB" altLang="en-US" sz="3800" b="1" dirty="0">
                <a:solidFill>
                  <a:srgbClr val="FF0000"/>
                </a:solidFill>
                <a:latin typeface="Arial" panose="020B0604020202020204" pitchFamily="34" charset="0"/>
              </a:rPr>
              <a:t>Realism</a:t>
            </a:r>
            <a:r>
              <a:rPr lang="en-GB" altLang="en-US" sz="3800" dirty="0">
                <a:latin typeface="Arial" panose="020B0604020202020204" pitchFamily="34" charset="0"/>
              </a:rPr>
              <a:t> </a:t>
            </a:r>
          </a:p>
          <a:p>
            <a:pPr marL="457200" lvl="1" indent="0">
              <a:buNone/>
            </a:pPr>
            <a:r>
              <a:rPr lang="en-GB" altLang="en-US" sz="3400" dirty="0">
                <a:solidFill>
                  <a:srgbClr val="002060"/>
                </a:solidFill>
                <a:latin typeface="Arial" panose="020B0604020202020204" pitchFamily="34" charset="0"/>
              </a:rPr>
              <a:t>W</a:t>
            </a:r>
            <a:r>
              <a:rPr lang="en-US" altLang="en-US" sz="3400" dirty="0">
                <a:solidFill>
                  <a:srgbClr val="002060"/>
                </a:solidFill>
                <a:latin typeface="Arial" panose="020B0604020202020204" pitchFamily="34" charset="0"/>
              </a:rPr>
              <a:t>hat the senses show us as reality is the truth</a:t>
            </a:r>
            <a:r>
              <a:rPr lang="en-US" altLang="en-US" sz="3400" dirty="0">
                <a:latin typeface="Arial" panose="020B0604020202020204" pitchFamily="34" charset="0"/>
              </a:rPr>
              <a:t>;</a:t>
            </a:r>
          </a:p>
          <a:p>
            <a:pPr marL="514350" indent="-514350" eaLnBrk="1" hangingPunct="1">
              <a:buAutoNum type="arabicPeriod" startAt="3"/>
            </a:pPr>
            <a:r>
              <a:rPr lang="en-GB" altLang="en-US" sz="3400" b="1" dirty="0">
                <a:solidFill>
                  <a:srgbClr val="FF0000"/>
                </a:solidFill>
                <a:latin typeface="Arial" panose="020B0604020202020204" pitchFamily="34" charset="0"/>
              </a:rPr>
              <a:t>Interpretivism</a:t>
            </a:r>
            <a:r>
              <a:rPr lang="en-GB" altLang="en-US" sz="3400" dirty="0">
                <a:latin typeface="Arial" panose="020B0604020202020204" pitchFamily="34" charset="0"/>
              </a:rPr>
              <a:t> </a:t>
            </a:r>
          </a:p>
          <a:p>
            <a:pPr marL="457200" lvl="1" indent="0">
              <a:buNone/>
            </a:pPr>
            <a:r>
              <a:rPr lang="en-GB" altLang="en-US" sz="3400" dirty="0">
                <a:latin typeface="Arial" panose="020B0604020202020204" pitchFamily="34" charset="0"/>
              </a:rPr>
              <a:t>Researchers as ‘social actors’ </a:t>
            </a:r>
          </a:p>
          <a:p>
            <a:pPr marL="514350" indent="-514350" eaLnBrk="1" hangingPunct="1">
              <a:buAutoNum type="arabicPeriod" startAt="4"/>
            </a:pPr>
            <a:r>
              <a:rPr lang="en-GB" altLang="en-US" sz="3400" b="1" dirty="0">
                <a:solidFill>
                  <a:srgbClr val="FF0000"/>
                </a:solidFill>
                <a:latin typeface="Arial" panose="020B0604020202020204" pitchFamily="34" charset="0"/>
              </a:rPr>
              <a:t>Pragmatism</a:t>
            </a:r>
          </a:p>
          <a:p>
            <a:pPr marL="457200" lvl="1" indent="0">
              <a:buNone/>
            </a:pPr>
            <a:r>
              <a:rPr lang="en-US" altLang="en-US" sz="2900" dirty="0">
                <a:latin typeface="Arial" panose="020B0604020202020204" pitchFamily="34" charset="0"/>
              </a:rPr>
              <a:t>Pragmatism asserts that </a:t>
            </a:r>
            <a:r>
              <a:rPr lang="en-US" altLang="en-US" sz="2900" dirty="0">
                <a:solidFill>
                  <a:srgbClr val="002060"/>
                </a:solidFill>
                <a:latin typeface="Arial" panose="020B0604020202020204" pitchFamily="34" charset="0"/>
              </a:rPr>
              <a:t>concepts are only relevant where they support action </a:t>
            </a:r>
            <a:r>
              <a:rPr lang="en-US" altLang="en-US" sz="2600" dirty="0">
                <a:latin typeface="Arial" panose="020B0604020202020204" pitchFamily="34" charset="0"/>
              </a:rPr>
              <a:t>(</a:t>
            </a:r>
            <a:r>
              <a:rPr lang="en-US" altLang="en-US" sz="2000" dirty="0">
                <a:latin typeface="Arial" panose="020B0604020202020204" pitchFamily="34" charset="0"/>
              </a:rPr>
              <a:t>Kelemen and Rumens 2008).</a:t>
            </a:r>
            <a:r>
              <a:rPr lang="en-US" altLang="en-US" sz="2600" dirty="0">
                <a:latin typeface="Arial" panose="020B0604020202020204" pitchFamily="34" charset="0"/>
              </a:rPr>
              <a:t> </a:t>
            </a:r>
          </a:p>
          <a:p>
            <a:pPr eaLnBrk="1" hangingPunct="1"/>
            <a:endParaRPr lang="en-GB" altLang="en-US" sz="2900" dirty="0">
              <a:latin typeface="Arial" panose="020B0604020202020204" pitchFamily="34" charset="0"/>
            </a:endParaRPr>
          </a:p>
          <a:p>
            <a:pPr eaLnBrk="1" hangingPunct="1"/>
            <a:endParaRPr lang="en-GB" altLang="en-US" sz="2000" dirty="0">
              <a:latin typeface="Arial" panose="020B0604020202020204" pitchFamily="34" charset="0"/>
            </a:endParaRP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71CC2E2-F0A9-4C89-A5A6-C5210328B14D}"/>
              </a:ext>
            </a:extLst>
          </p:cNvPr>
          <p:cNvPicPr>
            <a:picLocks noChangeAspect="1"/>
          </p:cNvPicPr>
          <p:nvPr/>
        </p:nvPicPr>
        <p:blipFill>
          <a:blip r:embed="rId2"/>
          <a:stretch>
            <a:fillRect/>
          </a:stretch>
        </p:blipFill>
        <p:spPr>
          <a:xfrm>
            <a:off x="7682587" y="17595"/>
            <a:ext cx="4435816"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6D5F2868-DE9E-48AE-9401-E530BAB4ECB9}"/>
              </a:ext>
            </a:extLst>
          </p:cNvPr>
          <p:cNvSpPr/>
          <p:nvPr/>
        </p:nvSpPr>
        <p:spPr>
          <a:xfrm>
            <a:off x="78194" y="0"/>
            <a:ext cx="2321170" cy="188507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Ontology</a:t>
            </a:r>
          </a:p>
        </p:txBody>
      </p:sp>
      <p:sp>
        <p:nvSpPr>
          <p:cNvPr id="3" name="Flowchart: Connector 2">
            <a:extLst>
              <a:ext uri="{FF2B5EF4-FFF2-40B4-BE49-F238E27FC236}">
                <a16:creationId xmlns:a16="http://schemas.microsoft.com/office/drawing/2014/main" id="{3AE2AF39-45ED-42DD-83A6-04D717A9B9C7}"/>
              </a:ext>
            </a:extLst>
          </p:cNvPr>
          <p:cNvSpPr/>
          <p:nvPr/>
        </p:nvSpPr>
        <p:spPr>
          <a:xfrm>
            <a:off x="56271" y="3784212"/>
            <a:ext cx="2321170" cy="20679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Epistemology</a:t>
            </a:r>
          </a:p>
        </p:txBody>
      </p:sp>
      <p:sp>
        <p:nvSpPr>
          <p:cNvPr id="5" name="Cross 4">
            <a:extLst>
              <a:ext uri="{FF2B5EF4-FFF2-40B4-BE49-F238E27FC236}">
                <a16:creationId xmlns:a16="http://schemas.microsoft.com/office/drawing/2014/main" id="{9CA6E890-0A30-4F4A-80B7-AAA1BD79F2D6}"/>
              </a:ext>
            </a:extLst>
          </p:cNvPr>
          <p:cNvSpPr/>
          <p:nvPr/>
        </p:nvSpPr>
        <p:spPr>
          <a:xfrm>
            <a:off x="914400" y="2377441"/>
            <a:ext cx="914400" cy="914400"/>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Right 5">
            <a:extLst>
              <a:ext uri="{FF2B5EF4-FFF2-40B4-BE49-F238E27FC236}">
                <a16:creationId xmlns:a16="http://schemas.microsoft.com/office/drawing/2014/main" id="{11FAC3DB-624F-4302-9232-8BA8304E7A05}"/>
              </a:ext>
            </a:extLst>
          </p:cNvPr>
          <p:cNvSpPr/>
          <p:nvPr/>
        </p:nvSpPr>
        <p:spPr>
          <a:xfrm>
            <a:off x="3180119" y="2433711"/>
            <a:ext cx="576776" cy="8018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62465B2-2533-4DCB-8380-3BA4E946B285}"/>
              </a:ext>
            </a:extLst>
          </p:cNvPr>
          <p:cNvSpPr/>
          <p:nvPr/>
        </p:nvSpPr>
        <p:spPr>
          <a:xfrm>
            <a:off x="4443867" y="2478847"/>
            <a:ext cx="3588785"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Research Philosophy</a:t>
            </a:r>
          </a:p>
        </p:txBody>
      </p:sp>
      <p:sp>
        <p:nvSpPr>
          <p:cNvPr id="8" name="TextBox 7">
            <a:extLst>
              <a:ext uri="{FF2B5EF4-FFF2-40B4-BE49-F238E27FC236}">
                <a16:creationId xmlns:a16="http://schemas.microsoft.com/office/drawing/2014/main" id="{B7E38DB5-863F-4FF6-BC49-DAE260FE2479}"/>
              </a:ext>
            </a:extLst>
          </p:cNvPr>
          <p:cNvSpPr txBox="1"/>
          <p:nvPr/>
        </p:nvSpPr>
        <p:spPr>
          <a:xfrm>
            <a:off x="2518118" y="11132"/>
            <a:ext cx="5134707" cy="2308324"/>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FF0000"/>
                </a:solidFill>
                <a:effectLst/>
                <a:uLnTx/>
                <a:uFillTx/>
                <a:latin typeface="Calibri" panose="020F0502020204030204"/>
                <a:ea typeface="+mn-ea"/>
                <a:cs typeface="+mn-cs"/>
              </a:rPr>
              <a:t>Ontology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is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shapes reality</a:t>
            </a:r>
            <a:b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rPr>
              <a:t>What is happening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 What is the problem/what are the solutions</a:t>
            </a:r>
          </a:p>
        </p:txBody>
      </p:sp>
      <p:sp>
        <p:nvSpPr>
          <p:cNvPr id="9" name="TextBox 8">
            <a:extLst>
              <a:ext uri="{FF2B5EF4-FFF2-40B4-BE49-F238E27FC236}">
                <a16:creationId xmlns:a16="http://schemas.microsoft.com/office/drawing/2014/main" id="{61B9C559-08B5-447C-9FE3-E455A9BC3279}"/>
              </a:ext>
            </a:extLst>
          </p:cNvPr>
          <p:cNvSpPr txBox="1"/>
          <p:nvPr/>
        </p:nvSpPr>
        <p:spPr>
          <a:xfrm>
            <a:off x="2399364" y="3851615"/>
            <a:ext cx="5253461" cy="1384995"/>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err="1">
                <a:ln>
                  <a:noFill/>
                </a:ln>
                <a:solidFill>
                  <a:srgbClr val="FF0000"/>
                </a:solidFill>
                <a:effectLst/>
                <a:uLnTx/>
                <a:uFillTx/>
                <a:latin typeface="Calibri" panose="020F0502020204030204"/>
                <a:ea typeface="+mn-ea"/>
                <a:cs typeface="+mn-cs"/>
              </a:rPr>
              <a:t>Epistomology</a:t>
            </a:r>
            <a:endPar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of the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do we collect knowledge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0175DE6-614E-4640-A37A-84BE2C08875D}"/>
              </a:ext>
            </a:extLst>
          </p:cNvPr>
          <p:cNvSpPr txBox="1"/>
          <p:nvPr/>
        </p:nvSpPr>
        <p:spPr>
          <a:xfrm>
            <a:off x="7913898" y="-31711"/>
            <a:ext cx="4235898" cy="2369880"/>
          </a:xfrm>
          <a:prstGeom prst="rect">
            <a:avLst/>
          </a:prstGeom>
          <a:solidFill>
            <a:schemeClr val="bg1"/>
          </a:solidFill>
          <a:ln>
            <a:solidFill>
              <a:schemeClr val="accent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Singularity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There is only one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Only one set of solution to the 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2. More than one Reality</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Depends on how people perceive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people are shaping the reality</a:t>
            </a:r>
          </a:p>
        </p:txBody>
      </p:sp>
      <p:cxnSp>
        <p:nvCxnSpPr>
          <p:cNvPr id="12" name="Straight Arrow Connector 11">
            <a:extLst>
              <a:ext uri="{FF2B5EF4-FFF2-40B4-BE49-F238E27FC236}">
                <a16:creationId xmlns:a16="http://schemas.microsoft.com/office/drawing/2014/main" id="{9714B177-580F-4F1E-941F-EE7091549251}"/>
              </a:ext>
            </a:extLst>
          </p:cNvPr>
          <p:cNvCxnSpPr>
            <a:stCxn id="8" idx="3"/>
            <a:endCxn id="10" idx="1"/>
          </p:cNvCxnSpPr>
          <p:nvPr/>
        </p:nvCxnSpPr>
        <p:spPr>
          <a:xfrm flipV="1">
            <a:off x="7652825" y="1153229"/>
            <a:ext cx="261073" cy="120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B0A9161-10D0-4CB0-B7AF-735432DC5D9E}"/>
              </a:ext>
            </a:extLst>
          </p:cNvPr>
          <p:cNvSpPr txBox="1"/>
          <p:nvPr/>
        </p:nvSpPr>
        <p:spPr>
          <a:xfrm>
            <a:off x="7913898" y="3851615"/>
            <a:ext cx="4221831" cy="1384995"/>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err="1">
                <a:ln>
                  <a:noFill/>
                </a:ln>
                <a:solidFill>
                  <a:srgbClr val="FF0000"/>
                </a:solidFill>
                <a:effectLst/>
                <a:uLnTx/>
                <a:uFillTx/>
                <a:latin typeface="Calibri" panose="020F0502020204030204"/>
                <a:ea typeface="+mn-ea"/>
                <a:cs typeface="+mn-cs"/>
              </a:rPr>
              <a:t>Epistomology</a:t>
            </a:r>
            <a:endPar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measured</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interpreted</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144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6D5F2868-DE9E-48AE-9401-E530BAB4ECB9}"/>
              </a:ext>
            </a:extLst>
          </p:cNvPr>
          <p:cNvSpPr/>
          <p:nvPr/>
        </p:nvSpPr>
        <p:spPr>
          <a:xfrm>
            <a:off x="78194" y="0"/>
            <a:ext cx="2321170" cy="188507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Ontology</a:t>
            </a:r>
          </a:p>
        </p:txBody>
      </p:sp>
      <p:sp>
        <p:nvSpPr>
          <p:cNvPr id="3" name="Flowchart: Connector 2">
            <a:extLst>
              <a:ext uri="{FF2B5EF4-FFF2-40B4-BE49-F238E27FC236}">
                <a16:creationId xmlns:a16="http://schemas.microsoft.com/office/drawing/2014/main" id="{3AE2AF39-45ED-42DD-83A6-04D717A9B9C7}"/>
              </a:ext>
            </a:extLst>
          </p:cNvPr>
          <p:cNvSpPr/>
          <p:nvPr/>
        </p:nvSpPr>
        <p:spPr>
          <a:xfrm>
            <a:off x="5162021" y="11131"/>
            <a:ext cx="2321170" cy="2067951"/>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dirty="0">
                <a:ln>
                  <a:noFill/>
                </a:ln>
                <a:solidFill>
                  <a:prstClr val="white"/>
                </a:solidFill>
                <a:effectLst/>
                <a:uLnTx/>
                <a:uFillTx/>
                <a:latin typeface="Calibri" panose="020F0502020204030204"/>
                <a:ea typeface="+mn-ea"/>
                <a:cs typeface="+mn-cs"/>
              </a:rPr>
              <a:t>Epistemology</a:t>
            </a:r>
          </a:p>
        </p:txBody>
      </p:sp>
      <p:sp>
        <p:nvSpPr>
          <p:cNvPr id="5" name="Cross 4">
            <a:extLst>
              <a:ext uri="{FF2B5EF4-FFF2-40B4-BE49-F238E27FC236}">
                <a16:creationId xmlns:a16="http://schemas.microsoft.com/office/drawing/2014/main" id="{9CA6E890-0A30-4F4A-80B7-AAA1BD79F2D6}"/>
              </a:ext>
            </a:extLst>
          </p:cNvPr>
          <p:cNvSpPr/>
          <p:nvPr/>
        </p:nvSpPr>
        <p:spPr>
          <a:xfrm>
            <a:off x="3224607" y="587907"/>
            <a:ext cx="914400" cy="914400"/>
          </a:xfrm>
          <a:prstGeom prst="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62465B2-2533-4DCB-8380-3BA4E946B285}"/>
              </a:ext>
            </a:extLst>
          </p:cNvPr>
          <p:cNvSpPr/>
          <p:nvPr/>
        </p:nvSpPr>
        <p:spPr>
          <a:xfrm>
            <a:off x="8904849" y="517569"/>
            <a:ext cx="2858907" cy="105507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Philosophy</a:t>
            </a:r>
          </a:p>
        </p:txBody>
      </p:sp>
      <p:sp>
        <p:nvSpPr>
          <p:cNvPr id="10" name="TextBox 9">
            <a:extLst>
              <a:ext uri="{FF2B5EF4-FFF2-40B4-BE49-F238E27FC236}">
                <a16:creationId xmlns:a16="http://schemas.microsoft.com/office/drawing/2014/main" id="{80175DE6-614E-4640-A37A-84BE2C08875D}"/>
              </a:ext>
            </a:extLst>
          </p:cNvPr>
          <p:cNvSpPr txBox="1"/>
          <p:nvPr/>
        </p:nvSpPr>
        <p:spPr>
          <a:xfrm>
            <a:off x="78194" y="2387379"/>
            <a:ext cx="3677880" cy="1384995"/>
          </a:xfrm>
          <a:prstGeom prst="rect">
            <a:avLst/>
          </a:prstGeom>
          <a:solidFill>
            <a:schemeClr val="bg1"/>
          </a:solidFill>
          <a:ln>
            <a:solidFill>
              <a:schemeClr val="accent1"/>
            </a:solid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Singularity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There is only one reality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Only one set of solution to the problem</a:t>
            </a:r>
          </a:p>
        </p:txBody>
      </p:sp>
      <p:sp>
        <p:nvSpPr>
          <p:cNvPr id="13" name="TextBox 12">
            <a:extLst>
              <a:ext uri="{FF2B5EF4-FFF2-40B4-BE49-F238E27FC236}">
                <a16:creationId xmlns:a16="http://schemas.microsoft.com/office/drawing/2014/main" id="{FB0A9161-10D0-4CB0-B7AF-735432DC5D9E}"/>
              </a:ext>
            </a:extLst>
          </p:cNvPr>
          <p:cNvSpPr txBox="1"/>
          <p:nvPr/>
        </p:nvSpPr>
        <p:spPr>
          <a:xfrm>
            <a:off x="4819004" y="2717540"/>
            <a:ext cx="3283987" cy="769441"/>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measured</a:t>
            </a:r>
          </a:p>
        </p:txBody>
      </p:sp>
      <p:sp>
        <p:nvSpPr>
          <p:cNvPr id="16" name="TextBox 15">
            <a:extLst>
              <a:ext uri="{FF2B5EF4-FFF2-40B4-BE49-F238E27FC236}">
                <a16:creationId xmlns:a16="http://schemas.microsoft.com/office/drawing/2014/main" id="{5E40DD5B-0CF4-452E-BB8E-B9B99647E01C}"/>
              </a:ext>
            </a:extLst>
          </p:cNvPr>
          <p:cNvSpPr txBox="1"/>
          <p:nvPr/>
        </p:nvSpPr>
        <p:spPr>
          <a:xfrm>
            <a:off x="78194" y="4587609"/>
            <a:ext cx="3677880" cy="1384995"/>
          </a:xfrm>
          <a:prstGeom prst="rect">
            <a:avLst/>
          </a:prstGeom>
          <a:solidFill>
            <a:schemeClr val="bg1"/>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2. More than one Reality</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Depends on how people perceive</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How people are shaping the reality</a:t>
            </a:r>
          </a:p>
        </p:txBody>
      </p:sp>
      <p:sp>
        <p:nvSpPr>
          <p:cNvPr id="17" name="TextBox 16">
            <a:extLst>
              <a:ext uri="{FF2B5EF4-FFF2-40B4-BE49-F238E27FC236}">
                <a16:creationId xmlns:a16="http://schemas.microsoft.com/office/drawing/2014/main" id="{9BAA2AD8-4735-47FE-9FE1-59DF890C8550}"/>
              </a:ext>
            </a:extLst>
          </p:cNvPr>
          <p:cNvSpPr txBox="1"/>
          <p:nvPr/>
        </p:nvSpPr>
        <p:spPr>
          <a:xfrm>
            <a:off x="4819004" y="4652853"/>
            <a:ext cx="3452799" cy="1077218"/>
          </a:xfrm>
          <a:prstGeom prst="rect">
            <a:avLst/>
          </a:prstGeom>
          <a:noFill/>
          <a:ln>
            <a:solidFill>
              <a:schemeClr val="accent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FF0000"/>
                </a:solidFill>
                <a:effectLst/>
                <a:uLnTx/>
                <a:uFillTx/>
                <a:latin typeface="Calibri" panose="020F0502020204030204"/>
                <a:ea typeface="+mn-ea"/>
                <a:cs typeface="+mn-cs"/>
              </a:rPr>
              <a:t>Epistemology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t>Knowledge can be interpreted</a:t>
            </a:r>
            <a:br>
              <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Cross 17">
            <a:extLst>
              <a:ext uri="{FF2B5EF4-FFF2-40B4-BE49-F238E27FC236}">
                <a16:creationId xmlns:a16="http://schemas.microsoft.com/office/drawing/2014/main" id="{D5BE81C2-65D5-424F-8C4F-E8BE9B2D9986}"/>
              </a:ext>
            </a:extLst>
          </p:cNvPr>
          <p:cNvSpPr/>
          <p:nvPr/>
        </p:nvSpPr>
        <p:spPr>
          <a:xfrm>
            <a:off x="3984673" y="2812757"/>
            <a:ext cx="605732" cy="534238"/>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Equals 18">
            <a:extLst>
              <a:ext uri="{FF2B5EF4-FFF2-40B4-BE49-F238E27FC236}">
                <a16:creationId xmlns:a16="http://schemas.microsoft.com/office/drawing/2014/main" id="{79174329-CD35-4598-8087-9624F6B24CCD}"/>
              </a:ext>
            </a:extLst>
          </p:cNvPr>
          <p:cNvSpPr/>
          <p:nvPr/>
        </p:nvSpPr>
        <p:spPr>
          <a:xfrm>
            <a:off x="7591805" y="672312"/>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Equals 19">
            <a:extLst>
              <a:ext uri="{FF2B5EF4-FFF2-40B4-BE49-F238E27FC236}">
                <a16:creationId xmlns:a16="http://schemas.microsoft.com/office/drawing/2014/main" id="{FAC96495-59E0-4ED7-AF1B-09ACA682D8A9}"/>
              </a:ext>
            </a:extLst>
          </p:cNvPr>
          <p:cNvSpPr/>
          <p:nvPr/>
        </p:nvSpPr>
        <p:spPr>
          <a:xfrm>
            <a:off x="8112310" y="2602501"/>
            <a:ext cx="914400" cy="914400"/>
          </a:xfrm>
          <a:prstGeom prst="mathEqua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Equals 20">
            <a:extLst>
              <a:ext uri="{FF2B5EF4-FFF2-40B4-BE49-F238E27FC236}">
                <a16:creationId xmlns:a16="http://schemas.microsoft.com/office/drawing/2014/main" id="{BD1DBABA-2161-4F03-BED1-766B890B20EE}"/>
              </a:ext>
            </a:extLst>
          </p:cNvPr>
          <p:cNvSpPr/>
          <p:nvPr/>
        </p:nvSpPr>
        <p:spPr>
          <a:xfrm>
            <a:off x="8271803" y="4741276"/>
            <a:ext cx="914400" cy="914400"/>
          </a:xfrm>
          <a:prstGeom prst="mathEqual">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ross 21">
            <a:extLst>
              <a:ext uri="{FF2B5EF4-FFF2-40B4-BE49-F238E27FC236}">
                <a16:creationId xmlns:a16="http://schemas.microsoft.com/office/drawing/2014/main" id="{E0CC51A5-6A1D-48B9-808B-7D15C9D91A70}"/>
              </a:ext>
            </a:extLst>
          </p:cNvPr>
          <p:cNvSpPr/>
          <p:nvPr/>
        </p:nvSpPr>
        <p:spPr>
          <a:xfrm>
            <a:off x="3984673" y="5012987"/>
            <a:ext cx="605732" cy="534238"/>
          </a:xfrm>
          <a:prstGeom prst="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15E9A3F-49A1-401A-AF71-21E1666B4A52}"/>
              </a:ext>
            </a:extLst>
          </p:cNvPr>
          <p:cNvSpPr/>
          <p:nvPr/>
        </p:nvSpPr>
        <p:spPr>
          <a:xfrm>
            <a:off x="9036029" y="2505107"/>
            <a:ext cx="2858907"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Positivism</a:t>
            </a:r>
          </a:p>
        </p:txBody>
      </p:sp>
      <p:sp>
        <p:nvSpPr>
          <p:cNvPr id="24" name="Rectangle 23">
            <a:extLst>
              <a:ext uri="{FF2B5EF4-FFF2-40B4-BE49-F238E27FC236}">
                <a16:creationId xmlns:a16="http://schemas.microsoft.com/office/drawing/2014/main" id="{38B00443-C1A6-4F59-B75E-994A148B3429}"/>
              </a:ext>
            </a:extLst>
          </p:cNvPr>
          <p:cNvSpPr/>
          <p:nvPr/>
        </p:nvSpPr>
        <p:spPr>
          <a:xfrm>
            <a:off x="9186203" y="4600600"/>
            <a:ext cx="2858907" cy="105507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prstClr val="white"/>
                </a:solidFill>
                <a:effectLst/>
                <a:uLnTx/>
                <a:uFillTx/>
                <a:latin typeface="Calibri" panose="020F0502020204030204"/>
                <a:ea typeface="+mn-ea"/>
                <a:cs typeface="+mn-cs"/>
              </a:rPr>
              <a:t>Interpretivism</a:t>
            </a:r>
          </a:p>
        </p:txBody>
      </p:sp>
      <p:cxnSp>
        <p:nvCxnSpPr>
          <p:cNvPr id="26" name="Straight Connector 25">
            <a:extLst>
              <a:ext uri="{FF2B5EF4-FFF2-40B4-BE49-F238E27FC236}">
                <a16:creationId xmlns:a16="http://schemas.microsoft.com/office/drawing/2014/main" id="{3E17ADF7-82AF-4CBE-B12F-342913E53ECD}"/>
              </a:ext>
            </a:extLst>
          </p:cNvPr>
          <p:cNvCxnSpPr/>
          <p:nvPr/>
        </p:nvCxnSpPr>
        <p:spPr>
          <a:xfrm>
            <a:off x="0" y="2135354"/>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B03268-1FED-44C5-88D7-29684240B688}"/>
              </a:ext>
            </a:extLst>
          </p:cNvPr>
          <p:cNvCxnSpPr/>
          <p:nvPr/>
        </p:nvCxnSpPr>
        <p:spPr>
          <a:xfrm>
            <a:off x="0" y="4276578"/>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C087540-5399-46D8-9306-DB9EDCF31C8B}"/>
              </a:ext>
            </a:extLst>
          </p:cNvPr>
          <p:cNvSpPr txBox="1"/>
          <p:nvPr/>
        </p:nvSpPr>
        <p:spPr>
          <a:xfrm>
            <a:off x="0" y="6017657"/>
            <a:ext cx="12135576" cy="830997"/>
          </a:xfrm>
          <a:prstGeom prst="rect">
            <a:avLst/>
          </a:prstGeom>
          <a:solidFill>
            <a:schemeClr val="accent5">
              <a:lumMod val="40000"/>
              <a:lumOff val="60000"/>
            </a:schemeClr>
          </a:solidFill>
          <a:ln>
            <a:solidFill>
              <a:schemeClr val="accent1"/>
            </a:solidFill>
          </a:ln>
        </p:spPr>
        <p:txBody>
          <a:bodyPr wrap="square">
            <a:spAutoFit/>
          </a:bodyPr>
          <a:lstStyle/>
          <a:p>
            <a:pPr marL="0" indent="0">
              <a:buNone/>
            </a:pPr>
            <a:r>
              <a:rPr lang="en-US" sz="2400" dirty="0"/>
              <a:t>Assumes that reality is socially constructed, that is, there is no single, observable reality.</a:t>
            </a:r>
          </a:p>
          <a:p>
            <a:pPr marL="0" indent="0">
              <a:buNone/>
            </a:pPr>
            <a:r>
              <a:rPr lang="en-US" sz="2400" dirty="0"/>
              <a:t>Rather, there are multiple realities, or interpretations, of a single event</a:t>
            </a:r>
            <a:endParaRPr lang="en-MY" sz="2400" dirty="0"/>
          </a:p>
        </p:txBody>
      </p:sp>
      <p:sp>
        <p:nvSpPr>
          <p:cNvPr id="6" name="Arrow: Curved Down 5">
            <a:extLst>
              <a:ext uri="{FF2B5EF4-FFF2-40B4-BE49-F238E27FC236}">
                <a16:creationId xmlns:a16="http://schemas.microsoft.com/office/drawing/2014/main" id="{76FA6115-F63F-4EB2-AF75-6E9BC6FEE1FD}"/>
              </a:ext>
            </a:extLst>
          </p:cNvPr>
          <p:cNvSpPr/>
          <p:nvPr/>
        </p:nvSpPr>
        <p:spPr>
          <a:xfrm>
            <a:off x="10491652" y="5971939"/>
            <a:ext cx="45719" cy="45719"/>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8" name="Arrow: Down 7">
            <a:extLst>
              <a:ext uri="{FF2B5EF4-FFF2-40B4-BE49-F238E27FC236}">
                <a16:creationId xmlns:a16="http://schemas.microsoft.com/office/drawing/2014/main" id="{F3E44573-8946-4817-8285-423DEAA044AD}"/>
              </a:ext>
            </a:extLst>
          </p:cNvPr>
          <p:cNvSpPr/>
          <p:nvPr/>
        </p:nvSpPr>
        <p:spPr>
          <a:xfrm>
            <a:off x="10319657" y="5700729"/>
            <a:ext cx="624114" cy="4253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1364695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2171"/>
          </a:xfrm>
          <a:ln>
            <a:solidFill>
              <a:schemeClr val="accent1"/>
            </a:solidFill>
          </a:ln>
        </p:spPr>
        <p:txBody>
          <a:bodyPr>
            <a:normAutofit/>
          </a:bodyPr>
          <a:lstStyle/>
          <a:p>
            <a:r>
              <a:rPr lang="en-US" sz="3600" b="1" dirty="0">
                <a:solidFill>
                  <a:srgbClr val="FF0000"/>
                </a:solidFill>
                <a:latin typeface="Aharoni" panose="02010803020104030203" pitchFamily="2" charset="-79"/>
                <a:cs typeface="Aharoni" panose="02010803020104030203" pitchFamily="2" charset="-79"/>
              </a:rPr>
              <a:t>Interpretivism/Constructivism </a:t>
            </a:r>
            <a:r>
              <a:rPr lang="en-US" sz="2400" b="1" dirty="0">
                <a:solidFill>
                  <a:srgbClr val="002060"/>
                </a:solidFill>
                <a:latin typeface="Aharoni" panose="02010803020104030203" pitchFamily="2" charset="-79"/>
                <a:cs typeface="Aharoni" panose="02010803020104030203" pitchFamily="2" charset="-79"/>
              </a:rPr>
              <a:t>Focus on meaning. </a:t>
            </a:r>
            <a:endParaRPr lang="en-US" sz="3600" b="1" dirty="0">
              <a:solidFill>
                <a:srgbClr val="002060"/>
              </a:solidFill>
              <a:latin typeface="Aharoni" panose="02010803020104030203" pitchFamily="2" charset="-79"/>
              <a:cs typeface="Aharoni" panose="02010803020104030203" pitchFamily="2" charset="-79"/>
            </a:endParaRP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0" y="798287"/>
            <a:ext cx="8074561" cy="4989978"/>
          </a:xfrm>
          <a:solidFill>
            <a:schemeClr val="bg1"/>
          </a:solidFill>
        </p:spPr>
        <p:txBody>
          <a:bodyPr>
            <a:normAutofit/>
          </a:bodyPr>
          <a:lstStyle/>
          <a:p>
            <a:pPr marL="0" indent="0">
              <a:buNone/>
            </a:pPr>
            <a:r>
              <a:rPr lang="en-US" b="1" dirty="0">
                <a:solidFill>
                  <a:srgbClr val="002060"/>
                </a:solidFill>
              </a:rPr>
              <a:t>Interpreted by the individual according to his or her  ideological positions</a:t>
            </a:r>
          </a:p>
          <a:p>
            <a:pPr lvl="1"/>
            <a:r>
              <a:rPr lang="en-US" sz="2800" dirty="0"/>
              <a:t>Reality is </a:t>
            </a:r>
            <a:r>
              <a:rPr lang="en-US" sz="2800" b="1" dirty="0"/>
              <a:t>subjective and multiple</a:t>
            </a:r>
          </a:p>
          <a:p>
            <a:pPr lvl="1"/>
            <a:r>
              <a:rPr lang="en-US" sz="2800" dirty="0"/>
              <a:t>Seek to </a:t>
            </a:r>
            <a:r>
              <a:rPr lang="en-US" sz="2800" b="1" dirty="0"/>
              <a:t>understand meaning as experie</a:t>
            </a:r>
            <a:r>
              <a:rPr lang="en-US" sz="2800" dirty="0"/>
              <a:t>nced by participants. Researcher as a social actor to appreciate differences between people</a:t>
            </a:r>
          </a:p>
          <a:p>
            <a:pPr lvl="1"/>
            <a:r>
              <a:rPr lang="en-US" sz="2800" dirty="0"/>
              <a:t>Meaning of events is mediated by interactions with others, and social and cultural context</a:t>
            </a:r>
          </a:p>
          <a:p>
            <a:pPr lvl="1"/>
            <a:r>
              <a:rPr lang="en-US" sz="2800" dirty="0"/>
              <a:t>Start with o</a:t>
            </a:r>
            <a:r>
              <a:rPr lang="en-US" sz="2800" b="1" dirty="0"/>
              <a:t>pen-ended</a:t>
            </a:r>
            <a:r>
              <a:rPr lang="en-US" sz="2800" dirty="0"/>
              <a:t> inquiry and result in hypothesis</a:t>
            </a:r>
          </a:p>
          <a:p>
            <a:pPr marL="0" indent="0">
              <a:buNone/>
            </a:pPr>
            <a:r>
              <a:rPr lang="en-US" dirty="0" err="1"/>
              <a:t>Eg</a:t>
            </a:r>
            <a:r>
              <a:rPr lang="en-US" dirty="0"/>
              <a:t>: </a:t>
            </a:r>
            <a:r>
              <a:rPr lang="en-US" i="1" dirty="0">
                <a:solidFill>
                  <a:schemeClr val="accent1">
                    <a:lumMod val="50000"/>
                  </a:schemeClr>
                </a:solidFill>
              </a:rPr>
              <a:t>Lived Experience of first-time mothers</a:t>
            </a:r>
          </a:p>
          <a:p>
            <a:pPr marL="0" indent="0">
              <a:buNone/>
            </a:pPr>
            <a:endParaRPr lang="en-US" sz="1800" dirty="0"/>
          </a:p>
          <a:p>
            <a:pPr marL="0" indent="0">
              <a:buNone/>
            </a:pPr>
            <a:endParaRPr lang="en-US" sz="1800" dirty="0"/>
          </a:p>
        </p:txBody>
      </p:sp>
      <p:sp>
        <p:nvSpPr>
          <p:cNvPr id="7" name="TextBox 6">
            <a:extLst>
              <a:ext uri="{FF2B5EF4-FFF2-40B4-BE49-F238E27FC236}">
                <a16:creationId xmlns:a16="http://schemas.microsoft.com/office/drawing/2014/main" id="{21F8F6C1-32ED-413F-BC4C-B8843A6B976E}"/>
              </a:ext>
            </a:extLst>
          </p:cNvPr>
          <p:cNvSpPr txBox="1"/>
          <p:nvPr/>
        </p:nvSpPr>
        <p:spPr>
          <a:xfrm>
            <a:off x="-32826" y="5657671"/>
            <a:ext cx="12257649" cy="1200329"/>
          </a:xfrm>
          <a:prstGeom prst="rect">
            <a:avLst/>
          </a:prstGeom>
          <a:solidFill>
            <a:schemeClr val="bg1">
              <a:lumMod val="85000"/>
            </a:schemeClr>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Interpretivisim</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advocates it is necessary for  the researcher to understand differences between humans in our role as social actors. Interpretive research is </a:t>
            </a:r>
            <a:r>
              <a:rPr kumimoji="0" lang="en-US" altLang="en-US" sz="2400" b="1" i="0" u="none" strike="noStrike" kern="1200" cap="none" spc="0" normalizeH="0" baseline="0" noProof="0" dirty="0">
                <a:ln>
                  <a:noFill/>
                </a:ln>
                <a:solidFill>
                  <a:srgbClr val="FF0000"/>
                </a:solidFill>
                <a:effectLst/>
                <a:uLnTx/>
                <a:uFillTx/>
                <a:latin typeface="Calibri" panose="020F0502020204030204"/>
                <a:ea typeface="+mn-ea"/>
                <a:cs typeface="+mn-cs"/>
              </a:rPr>
              <a:t>concerned with the meanings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that people attach to norms, rules, and values that regulate their interactions</a:t>
            </a:r>
            <a:endParaRPr kumimoji="0" lang="ar-SA" alt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5" name="Picture 4">
            <a:extLst>
              <a:ext uri="{FF2B5EF4-FFF2-40B4-BE49-F238E27FC236}">
                <a16:creationId xmlns:a16="http://schemas.microsoft.com/office/drawing/2014/main" id="{A00F6F62-D430-41C9-AC81-289A79FA8717}"/>
              </a:ext>
            </a:extLst>
          </p:cNvPr>
          <p:cNvPicPr>
            <a:picLocks noChangeAspect="1"/>
          </p:cNvPicPr>
          <p:nvPr/>
        </p:nvPicPr>
        <p:blipFill>
          <a:blip r:embed="rId2"/>
          <a:stretch>
            <a:fillRect/>
          </a:stretch>
        </p:blipFill>
        <p:spPr>
          <a:xfrm>
            <a:off x="7794171" y="798287"/>
            <a:ext cx="4397829" cy="4873862"/>
          </a:xfrm>
          <a:prstGeom prst="rect">
            <a:avLst/>
          </a:prstGeom>
        </p:spPr>
      </p:pic>
    </p:spTree>
    <p:extLst>
      <p:ext uri="{BB962C8B-B14F-4D97-AF65-F5344CB8AC3E}">
        <p14:creationId xmlns:p14="http://schemas.microsoft.com/office/powerpoint/2010/main" val="4203396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1841"/>
            <a:ext cx="5632175" cy="2246769"/>
          </a:xfrm>
          <a:prstGeom prst="rect">
            <a:avLst/>
          </a:prstGeom>
          <a:solidFill>
            <a:schemeClr val="bg1"/>
          </a:solidFill>
          <a:ln>
            <a:solidFill>
              <a:srgbClr val="FF0000"/>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Inductive means that you are researching to create theory.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The process of going from observations to conclusions.</a:t>
            </a:r>
            <a:endParaRPr kumimoji="0" lang="en-US" sz="24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4" name="Rectangle 3"/>
          <p:cNvSpPr/>
          <p:nvPr/>
        </p:nvSpPr>
        <p:spPr>
          <a:xfrm>
            <a:off x="0" y="2013214"/>
            <a:ext cx="5552662" cy="707886"/>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GB" sz="4000" b="1" i="0" u="none" strike="noStrike" kern="0" cap="none" spc="0" normalizeH="0" baseline="0" noProof="0" dirty="0">
                <a:ln>
                  <a:noFill/>
                </a:ln>
                <a:solidFill>
                  <a:srgbClr val="0070C0"/>
                </a:solidFill>
                <a:effectLst/>
                <a:uLnTx/>
                <a:uFillTx/>
                <a:latin typeface="Arial" charset="0"/>
                <a:ea typeface="+mn-ea"/>
                <a:cs typeface="+mn-cs"/>
              </a:rPr>
              <a:t>Inductive Approach</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072663"/>
            <a:ext cx="12192000" cy="1752709"/>
          </a:xfrm>
          <a:prstGeom prst="rect">
            <a:avLst/>
          </a:prstGeom>
          <a:solidFill>
            <a:schemeClr val="bg1"/>
          </a:solidFill>
          <a:ln>
            <a:solidFill>
              <a:srgbClr val="FF0000"/>
            </a:solidFill>
          </a:ln>
          <a:effectLst/>
        </p:spPr>
      </p:pic>
      <p:sp>
        <p:nvSpPr>
          <p:cNvPr id="2" name="Rectangle 1"/>
          <p:cNvSpPr/>
          <p:nvPr/>
        </p:nvSpPr>
        <p:spPr>
          <a:xfrm>
            <a:off x="993110" y="5416867"/>
            <a:ext cx="184731" cy="461665"/>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2175" y="1229219"/>
            <a:ext cx="6559824" cy="38760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5632175" y="4343294"/>
            <a:ext cx="6559825" cy="7620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Induction: building theory</a:t>
            </a:r>
          </a:p>
        </p:txBody>
      </p:sp>
      <p:sp>
        <p:nvSpPr>
          <p:cNvPr id="9" name="TextBox 8">
            <a:extLst>
              <a:ext uri="{FF2B5EF4-FFF2-40B4-BE49-F238E27FC236}">
                <a16:creationId xmlns:a16="http://schemas.microsoft.com/office/drawing/2014/main" id="{D9EA9E35-F640-41B5-A3FB-9CDEEFD282BF}"/>
              </a:ext>
            </a:extLst>
          </p:cNvPr>
          <p:cNvSpPr txBox="1"/>
          <p:nvPr/>
        </p:nvSpPr>
        <p:spPr>
          <a:xfrm>
            <a:off x="5632175" y="28891"/>
            <a:ext cx="6559824" cy="1200329"/>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Starts with the observations and theories are proposed towards the end of the research process as a result of observations </a:t>
            </a:r>
            <a:r>
              <a:rPr kumimoji="0" lang="sv-SE" sz="1600" b="0" i="0" u="none" strike="noStrike" kern="1200" cap="none" spc="0" normalizeH="0" baseline="0" noProof="0" dirty="0">
                <a:ln>
                  <a:noFill/>
                </a:ln>
                <a:solidFill>
                  <a:srgbClr val="212529"/>
                </a:solidFill>
                <a:effectLst/>
                <a:uLnTx/>
                <a:uFillTx/>
                <a:latin typeface="Helvetica" panose="020B0604020202020204" pitchFamily="34" charset="0"/>
                <a:ea typeface="+mn-ea"/>
                <a:cs typeface="+mn-cs"/>
              </a:rPr>
              <a:t>Goddard, W. &amp; Melville, S. (2004)</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32CA9EC-72FD-4A96-8445-EA9DB0B90EC8}"/>
              </a:ext>
            </a:extLst>
          </p:cNvPr>
          <p:cNvSpPr txBox="1"/>
          <p:nvPr/>
        </p:nvSpPr>
        <p:spPr>
          <a:xfrm>
            <a:off x="0" y="28891"/>
            <a:ext cx="5406888" cy="769441"/>
          </a:xfrm>
          <a:prstGeom prst="rect">
            <a:avLst/>
          </a:prstGeom>
          <a:noFill/>
        </p:spPr>
        <p:txBody>
          <a:bodyPr wrap="square" rtlCol="0">
            <a:spAutoFit/>
          </a:bodyPr>
          <a:lstStyle/>
          <a:p>
            <a:r>
              <a:rPr lang="en-MY" sz="4400" dirty="0">
                <a:solidFill>
                  <a:srgbClr val="FF0000"/>
                </a:solidFill>
              </a:rPr>
              <a:t>2. Research Approach </a:t>
            </a:r>
          </a:p>
        </p:txBody>
      </p:sp>
      <p:sp>
        <p:nvSpPr>
          <p:cNvPr id="11" name="TextBox 10">
            <a:extLst>
              <a:ext uri="{FF2B5EF4-FFF2-40B4-BE49-F238E27FC236}">
                <a16:creationId xmlns:a16="http://schemas.microsoft.com/office/drawing/2014/main" id="{631E35C5-A7EB-4954-BADD-BF603B4B26D1}"/>
              </a:ext>
            </a:extLst>
          </p:cNvPr>
          <p:cNvSpPr txBox="1"/>
          <p:nvPr/>
        </p:nvSpPr>
        <p:spPr>
          <a:xfrm>
            <a:off x="19878" y="620943"/>
            <a:ext cx="5592418" cy="1569660"/>
          </a:xfrm>
          <a:prstGeom prst="rect">
            <a:avLst/>
          </a:prstGeom>
          <a:noFill/>
        </p:spPr>
        <p:txBody>
          <a:bodyPr wrap="square">
            <a:spAutoFit/>
          </a:bodyPr>
          <a:lstStyle/>
          <a:p>
            <a:r>
              <a:rPr lang="en-US" sz="2400" dirty="0"/>
              <a:t>It is a plan and procedure that consists of the steps of broad assumptions to detailed methods of data collection, analysis, and interpretation. </a:t>
            </a:r>
            <a:endParaRPr lang="en-MY" sz="2400" dirty="0"/>
          </a:p>
        </p:txBody>
      </p:sp>
    </p:spTree>
    <p:extLst>
      <p:ext uri="{BB962C8B-B14F-4D97-AF65-F5344CB8AC3E}">
        <p14:creationId xmlns:p14="http://schemas.microsoft.com/office/powerpoint/2010/main" val="2602851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90" name="Rectangle 2"/>
          <p:cNvSpPr>
            <a:spLocks noGrp="1" noChangeArrowheads="1"/>
          </p:cNvSpPr>
          <p:nvPr>
            <p:ph type="title"/>
          </p:nvPr>
        </p:nvSpPr>
        <p:spPr>
          <a:xfrm>
            <a:off x="260964" y="400277"/>
            <a:ext cx="3197013" cy="2743200"/>
          </a:xfrm>
        </p:spPr>
        <p:txBody>
          <a:bodyPr anchor="t">
            <a:normAutofit/>
          </a:bodyPr>
          <a:lstStyle/>
          <a:p>
            <a:pPr algn="ctr" eaLnBrk="1" hangingPunct="1"/>
            <a:r>
              <a:rPr lang="en-GB" sz="4800" b="1" dirty="0">
                <a:solidFill>
                  <a:schemeClr val="bg1"/>
                </a:solidFill>
                <a:latin typeface="Arial" charset="0"/>
              </a:rPr>
              <a:t>3 Research Strategies </a:t>
            </a:r>
          </a:p>
        </p:txBody>
      </p:sp>
      <p:sp>
        <p:nvSpPr>
          <p:cNvPr id="3" name="Rectangle 2"/>
          <p:cNvSpPr/>
          <p:nvPr/>
        </p:nvSpPr>
        <p:spPr>
          <a:xfrm>
            <a:off x="3957399" y="0"/>
            <a:ext cx="8234601" cy="2046714"/>
          </a:xfrm>
          <a:prstGeom prst="rect">
            <a:avLst/>
          </a:prstGeom>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 research strategy usually has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goal: something it can be used for</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procedure: steps to follow to achieve results</a:t>
            </a:r>
          </a:p>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 A set of techniques involved in the procedure</a:t>
            </a:r>
            <a:r>
              <a:rPr kumimoji="0" lang="en-US" sz="2800" b="0" i="0" u="none" strike="noStrike" kern="1200" cap="none" spc="0" normalizeH="0" baseline="0" noProof="0" dirty="0">
                <a:ln>
                  <a:noFill/>
                </a:ln>
                <a:solidFill>
                  <a:srgbClr val="0070C0"/>
                </a:solidFill>
                <a:effectLst/>
                <a:uLnTx/>
                <a:uFillTx/>
                <a:latin typeface="Calibri" panose="020F0502020204030204"/>
                <a:ea typeface="+mn-ea"/>
                <a:cs typeface="+mn-cs"/>
              </a:rPr>
              <a:t>s</a:t>
            </a:r>
          </a:p>
        </p:txBody>
      </p:sp>
      <p:graphicFrame>
        <p:nvGraphicFramePr>
          <p:cNvPr id="12292" name="Content Placeholder 2">
            <a:extLst>
              <a:ext uri="{FF2B5EF4-FFF2-40B4-BE49-F238E27FC236}">
                <a16:creationId xmlns:a16="http://schemas.microsoft.com/office/drawing/2014/main" id="{8C8888F9-95DA-DE4C-07E4-85ABFE62C168}"/>
              </a:ext>
            </a:extLst>
          </p:cNvPr>
          <p:cNvGraphicFramePr>
            <a:graphicFrameLocks noGrp="1"/>
          </p:cNvGraphicFramePr>
          <p:nvPr>
            <p:ph idx="1"/>
          </p:nvPr>
        </p:nvGraphicFramePr>
        <p:xfrm>
          <a:off x="3957399" y="2362654"/>
          <a:ext cx="4838258"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EC8CFB7F-20D5-401F-A1A7-320D73BB35AE}"/>
              </a:ext>
            </a:extLst>
          </p:cNvPr>
          <p:cNvPicPr>
            <a:picLocks noChangeAspect="1"/>
          </p:cNvPicPr>
          <p:nvPr/>
        </p:nvPicPr>
        <p:blipFill rotWithShape="1">
          <a:blip r:embed="rId8"/>
          <a:srcRect r="2" b="1250"/>
          <a:stretch/>
        </p:blipFill>
        <p:spPr>
          <a:xfrm>
            <a:off x="8795657" y="2176685"/>
            <a:ext cx="3396343" cy="4351338"/>
          </a:xfrm>
          <a:prstGeom prst="rect">
            <a:avLst/>
          </a:prstGeom>
          <a:effectLst/>
        </p:spPr>
      </p:pic>
      <p:pic>
        <p:nvPicPr>
          <p:cNvPr id="7" name="Picture 2">
            <a:extLst>
              <a:ext uri="{FF2B5EF4-FFF2-40B4-BE49-F238E27FC236}">
                <a16:creationId xmlns:a16="http://schemas.microsoft.com/office/drawing/2014/main" id="{29A8F23A-0581-429C-83DB-F6EAF6D736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2583542"/>
            <a:ext cx="3957398" cy="3741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5413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1E6C-FBA7-4278-A283-C5846E0D021E}"/>
              </a:ext>
            </a:extLst>
          </p:cNvPr>
          <p:cNvSpPr>
            <a:spLocks noGrp="1"/>
          </p:cNvSpPr>
          <p:nvPr>
            <p:ph type="title"/>
          </p:nvPr>
        </p:nvSpPr>
        <p:spPr/>
        <p:txBody>
          <a:bodyPr/>
          <a:lstStyle/>
          <a:p>
            <a:endParaRPr lang="en-MY"/>
          </a:p>
        </p:txBody>
      </p:sp>
      <p:sp>
        <p:nvSpPr>
          <p:cNvPr id="3" name="Table Placeholder 2">
            <a:extLst>
              <a:ext uri="{FF2B5EF4-FFF2-40B4-BE49-F238E27FC236}">
                <a16:creationId xmlns:a16="http://schemas.microsoft.com/office/drawing/2014/main" id="{C4F7550E-6D3F-4E45-9659-D7F32681A9FC}"/>
              </a:ext>
            </a:extLst>
          </p:cNvPr>
          <p:cNvSpPr>
            <a:spLocks noGrp="1"/>
          </p:cNvSpPr>
          <p:nvPr>
            <p:ph type="tbl" idx="1"/>
          </p:nvPr>
        </p:nvSpPr>
        <p:spPr/>
      </p:sp>
      <p:sp>
        <p:nvSpPr>
          <p:cNvPr id="4" name="Footer Placeholder 3">
            <a:extLst>
              <a:ext uri="{FF2B5EF4-FFF2-40B4-BE49-F238E27FC236}">
                <a16:creationId xmlns:a16="http://schemas.microsoft.com/office/drawing/2014/main" id="{98A97A4C-5AF6-40BA-AC78-26E7D7BC59A0}"/>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
        <p:nvSpPr>
          <p:cNvPr id="5" name="Slide Number Placeholder 4">
            <a:extLst>
              <a:ext uri="{FF2B5EF4-FFF2-40B4-BE49-F238E27FC236}">
                <a16:creationId xmlns:a16="http://schemas.microsoft.com/office/drawing/2014/main" id="{01648D98-6B79-44AC-876E-FB24165EECF9}"/>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D038FB-5A0B-4AD1-9D50-CA6EBEE4B87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C6F9C36F-6833-480B-B64F-DCBCA6F6E24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76984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FEF2A-5D5A-400A-9383-308EF32594AE}"/>
              </a:ext>
            </a:extLst>
          </p:cNvPr>
          <p:cNvSpPr>
            <a:spLocks noGrp="1"/>
          </p:cNvSpPr>
          <p:nvPr>
            <p:ph type="title"/>
          </p:nvPr>
        </p:nvSpPr>
        <p:spPr/>
        <p:txBody>
          <a:bodyPr/>
          <a:lstStyle/>
          <a:p>
            <a:r>
              <a:rPr lang="en-MY" dirty="0">
                <a:solidFill>
                  <a:srgbClr val="FF0000"/>
                </a:solidFill>
              </a:rPr>
              <a:t>Chapter 1: Introduction</a:t>
            </a:r>
          </a:p>
        </p:txBody>
      </p:sp>
      <p:sp>
        <p:nvSpPr>
          <p:cNvPr id="5" name="TextBox 4">
            <a:extLst>
              <a:ext uri="{FF2B5EF4-FFF2-40B4-BE49-F238E27FC236}">
                <a16:creationId xmlns:a16="http://schemas.microsoft.com/office/drawing/2014/main" id="{87AA84C9-48CD-4D04-902C-D6F3F5BC22A0}"/>
              </a:ext>
            </a:extLst>
          </p:cNvPr>
          <p:cNvSpPr txBox="1"/>
          <p:nvPr/>
        </p:nvSpPr>
        <p:spPr>
          <a:xfrm>
            <a:off x="275771" y="1866466"/>
            <a:ext cx="6458858" cy="3970318"/>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800100" algn="l"/>
                <a:tab pos="1143000" algn="l"/>
              </a:tabLs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CHAPTER 1	INTRODUCTION</a:t>
            </a:r>
            <a:endParaRPr kumimoji="0" lang="en-MY"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1.1	Background to the Study</a:t>
            </a: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Problem Statement		</a:t>
            </a: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1.3	Purpose statement	</a:t>
            </a:r>
            <a:endParaRPr kumimoji="0" lang="en-MY"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1.4	Research Questions</a:t>
            </a:r>
            <a:endParaRPr kumimoji="0" lang="en-MY"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1.6	Significance of the Study	</a:t>
            </a:r>
            <a:endParaRPr kumimoji="0" lang="en-MY"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2286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1.7	Scope of the Study	</a:t>
            </a:r>
            <a:endParaRPr kumimoji="0" lang="en-MY"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2286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1.8   Limitations</a:t>
            </a:r>
            <a:endParaRPr kumimoji="0" lang="en-MY"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	Definitions of  Key Term</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s</a:t>
            </a:r>
            <a:endParaRPr kumimoji="0" lang="en-MY" sz="1800" b="0" i="0" u="none" strike="noStrike" kern="1200" cap="none" spc="0" normalizeH="0" baseline="0" noProof="0" dirty="0">
              <a:ln>
                <a:noFill/>
              </a:ln>
              <a:solidFill>
                <a:prstClr val="black"/>
              </a:solidFill>
              <a:effectLst/>
              <a:uLnTx/>
              <a:uFillTx/>
              <a:latin typeface="The Hand Bold"/>
              <a:ea typeface="+mn-ea"/>
              <a:cs typeface="+mn-cs"/>
            </a:endParaRPr>
          </a:p>
        </p:txBody>
      </p:sp>
      <p:sp>
        <p:nvSpPr>
          <p:cNvPr id="7" name="TextBox 6">
            <a:extLst>
              <a:ext uri="{FF2B5EF4-FFF2-40B4-BE49-F238E27FC236}">
                <a16:creationId xmlns:a16="http://schemas.microsoft.com/office/drawing/2014/main" id="{51FF910C-4500-4A3F-AF02-CF3C09221E93}"/>
              </a:ext>
            </a:extLst>
          </p:cNvPr>
          <p:cNvSpPr txBox="1"/>
          <p:nvPr/>
        </p:nvSpPr>
        <p:spPr>
          <a:xfrm>
            <a:off x="7286170" y="1866466"/>
            <a:ext cx="4789716" cy="4031873"/>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This chapter explains the background of the study, statement of the problem,  purpose statement, research questions, significance of the study, scope of study, limitations of the study, and the definitions of  key terms</a:t>
            </a:r>
            <a:endParaRPr kumimoji="0" lang="en-MY" sz="3200" b="0"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p:txBody>
      </p:sp>
      <p:sp>
        <p:nvSpPr>
          <p:cNvPr id="9" name="Arrow: Left 8">
            <a:extLst>
              <a:ext uri="{FF2B5EF4-FFF2-40B4-BE49-F238E27FC236}">
                <a16:creationId xmlns:a16="http://schemas.microsoft.com/office/drawing/2014/main" id="{468657DC-C0A5-41CD-926C-E189D2F2776C}"/>
              </a:ext>
            </a:extLst>
          </p:cNvPr>
          <p:cNvSpPr/>
          <p:nvPr/>
        </p:nvSpPr>
        <p:spPr>
          <a:xfrm>
            <a:off x="6923314" y="3077029"/>
            <a:ext cx="362856" cy="13255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3" name="Slide Number Placeholder 2">
            <a:extLst>
              <a:ext uri="{FF2B5EF4-FFF2-40B4-BE49-F238E27FC236}">
                <a16:creationId xmlns:a16="http://schemas.microsoft.com/office/drawing/2014/main" id="{09631F25-B6D9-46D4-8623-44AF90263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CD31F4-64FA-4BA0-9498-67783267A8C8}" type="slidenum">
              <a:rPr kumimoji="0" lang="en-US" sz="1600" b="0" i="0" u="none" strike="noStrike" kern="1200" cap="none" spc="0" normalizeH="0" baseline="0" noProof="0" smtClean="0">
                <a:ln>
                  <a:noFill/>
                </a:ln>
                <a:solidFill>
                  <a:prstClr val="black">
                    <a:tint val="75000"/>
                  </a:prstClr>
                </a:solidFill>
                <a:effectLst/>
                <a:uLnTx/>
                <a:uFillTx/>
                <a:latin typeface="The Hand Bol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black">
                  <a:tint val="75000"/>
                </a:prstClr>
              </a:solidFill>
              <a:effectLst/>
              <a:uLnTx/>
              <a:uFillTx/>
              <a:latin typeface="The Hand Bold"/>
              <a:ea typeface="+mn-ea"/>
              <a:cs typeface="+mn-cs"/>
            </a:endParaRPr>
          </a:p>
        </p:txBody>
      </p:sp>
    </p:spTree>
    <p:extLst>
      <p:ext uri="{BB962C8B-B14F-4D97-AF65-F5344CB8AC3E}">
        <p14:creationId xmlns:p14="http://schemas.microsoft.com/office/powerpoint/2010/main" val="18620725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7FFA90-E307-420C-BCD4-B1AC9F6CB3A8}"/>
              </a:ext>
            </a:extLst>
          </p:cNvPr>
          <p:cNvSpPr>
            <a:spLocks noGrp="1"/>
          </p:cNvSpPr>
          <p:nvPr>
            <p:ph type="title"/>
          </p:nvPr>
        </p:nvSpPr>
        <p:spPr>
          <a:xfrm>
            <a:off x="826396" y="586855"/>
            <a:ext cx="4230100"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Research Strategy Examples</a:t>
            </a:r>
          </a:p>
        </p:txBody>
      </p:sp>
      <p:sp>
        <p:nvSpPr>
          <p:cNvPr id="4" name="Footer Placeholder 3">
            <a:extLst>
              <a:ext uri="{FF2B5EF4-FFF2-40B4-BE49-F238E27FC236}">
                <a16:creationId xmlns:a16="http://schemas.microsoft.com/office/drawing/2014/main" id="{816AA899-B644-4259-ACA2-BDD01BDADC1B}"/>
              </a:ext>
            </a:extLst>
          </p:cNvPr>
          <p:cNvSpPr>
            <a:spLocks noGrp="1"/>
          </p:cNvSpPr>
          <p:nvPr>
            <p:ph type="ftr" sz="quarter" idx="10"/>
          </p:nvPr>
        </p:nvSpPr>
        <p:spPr>
          <a:xfrm rot="5400000">
            <a:off x="-1828800" y="1984248"/>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sz="1100" b="0" i="0" u="none" strike="noStrike" kern="1200" cap="none" spc="0" normalizeH="0" baseline="0" noProof="0">
                <a:ln>
                  <a:noFill/>
                </a:ln>
                <a:solidFill>
                  <a:srgbClr val="FFFFFF"/>
                </a:solidFill>
                <a:effectLst/>
                <a:uLnTx/>
                <a:uFillTx/>
                <a:latin typeface="+mn-lt"/>
                <a:ea typeface="+mn-ea"/>
                <a:cs typeface="+mn-cs"/>
              </a:rPr>
              <a:t>Dr Jugindar Singh</a:t>
            </a:r>
          </a:p>
        </p:txBody>
      </p:sp>
      <p:sp>
        <p:nvSpPr>
          <p:cNvPr id="5" name="Rectangle 4">
            <a:extLst>
              <a:ext uri="{FF2B5EF4-FFF2-40B4-BE49-F238E27FC236}">
                <a16:creationId xmlns:a16="http://schemas.microsoft.com/office/drawing/2014/main" id="{0A28FFBE-A1F9-47E9-8CB3-027A2F3947E4}"/>
              </a:ext>
            </a:extLst>
          </p:cNvPr>
          <p:cNvSpPr/>
          <p:nvPr/>
        </p:nvSpPr>
        <p:spPr>
          <a:xfrm>
            <a:off x="5762172" y="649480"/>
            <a:ext cx="5603434" cy="5546047"/>
          </a:xfrm>
          <a:prstGeom prst="rect">
            <a:avLst/>
          </a:prstGeom>
        </p:spPr>
        <p:txBody>
          <a:bodyPr vert="horz" lIns="91440" tIns="45720" rIns="91440" bIns="45720" rtlCol="0" anchor="ctr">
            <a:normAutofit fontScale="85000" lnSpcReduction="10000"/>
          </a:bodyPr>
          <a:lstStyle/>
          <a:p>
            <a:pPr marR="0" lvl="0" fontAlgn="auto">
              <a:lnSpc>
                <a:spcPct val="90000"/>
              </a:lnSpc>
              <a:spcBef>
                <a:spcPts val="0"/>
              </a:spcBef>
              <a:spcAft>
                <a:spcPts val="600"/>
              </a:spcAft>
              <a:buClrTx/>
              <a:buSzTx/>
              <a:tabLst/>
              <a:defRPr/>
            </a:pPr>
            <a:r>
              <a:rPr kumimoji="0" lang="en-US" sz="2800" b="1" i="0" u="none" strike="noStrike" cap="none" spc="0" normalizeH="0" baseline="0" noProof="0" dirty="0">
                <a:ln>
                  <a:noFill/>
                </a:ln>
                <a:effectLst/>
                <a:uLnTx/>
                <a:uFillTx/>
              </a:rPr>
              <a:t>Basic Qualitative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a:ln>
                  <a:noFill/>
                </a:ln>
                <a:effectLst/>
                <a:uLnTx/>
                <a:uFillTx/>
              </a:rPr>
              <a:t>Motivation of females to choose to work in gig economy in Malaysia</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r>
              <a:rPr kumimoji="0" lang="en-US" sz="2800" b="1" i="0" u="none" strike="noStrike" cap="none" spc="0" normalizeH="0" baseline="0" noProof="0" dirty="0">
                <a:ln>
                  <a:noFill/>
                </a:ln>
                <a:effectLst/>
                <a:uLnTx/>
                <a:uFillTx/>
              </a:rPr>
              <a:t>Phenomenology:</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a:ln>
                  <a:noFill/>
                </a:ln>
                <a:effectLst/>
                <a:uLnTx/>
                <a:uFillTx/>
              </a:rPr>
              <a:t>Lived experience of female students who have been physically assaulted by students</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cap="none" spc="0" normalizeH="0" baseline="0" noProof="0" dirty="0">
              <a:ln>
                <a:noFill/>
              </a:ln>
              <a:effectLst/>
              <a:uLnTx/>
              <a:uFillTx/>
            </a:endParaRPr>
          </a:p>
          <a:p>
            <a:pPr marR="0" lvl="0" fontAlgn="auto">
              <a:lnSpc>
                <a:spcPct val="90000"/>
              </a:lnSpc>
              <a:spcBef>
                <a:spcPts val="0"/>
              </a:spcBef>
              <a:spcAft>
                <a:spcPts val="600"/>
              </a:spcAft>
              <a:buClrTx/>
              <a:buSzTx/>
              <a:tabLst/>
              <a:defRPr/>
            </a:pPr>
            <a:r>
              <a:rPr kumimoji="0" lang="en-US" sz="2800" b="1" i="0" u="none" strike="noStrike" cap="none" spc="0" normalizeH="0" baseline="0" noProof="0" dirty="0">
                <a:ln>
                  <a:noFill/>
                </a:ln>
                <a:effectLst/>
                <a:uLnTx/>
                <a:uFillTx/>
              </a:rPr>
              <a:t>Qualitative Case study:</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b="0" i="0" u="none" strike="noStrike" cap="none" spc="0" normalizeH="0" baseline="0" noProof="0" dirty="0">
                <a:ln>
                  <a:noFill/>
                </a:ln>
                <a:effectLst/>
                <a:uLnTx/>
                <a:uFillTx/>
              </a:rPr>
              <a:t>What strategies are being used by small businesses that have effective and viable workplace wellness programs?</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lang="en-US" sz="2800" dirty="0"/>
          </a:p>
          <a:p>
            <a:pPr marR="0" lvl="0" fontAlgn="auto">
              <a:lnSpc>
                <a:spcPct val="90000"/>
              </a:lnSpc>
              <a:spcBef>
                <a:spcPts val="0"/>
              </a:spcBef>
              <a:spcAft>
                <a:spcPts val="600"/>
              </a:spcAft>
              <a:buClrTx/>
              <a:buSzTx/>
              <a:tabLst/>
              <a:defRPr/>
            </a:pPr>
            <a:r>
              <a:rPr kumimoji="0" lang="en-US" sz="2800" b="1" i="0" u="none" strike="noStrike" cap="none" spc="0" normalizeH="0" baseline="0" noProof="0" dirty="0">
                <a:ln>
                  <a:noFill/>
                </a:ln>
                <a:effectLst/>
                <a:uLnTx/>
                <a:uFillTx/>
              </a:rPr>
              <a:t>Grounded Theory</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800" i="0" u="none" strike="noStrike" cap="none" spc="0" normalizeH="0" baseline="0" noProof="0" dirty="0">
                <a:ln>
                  <a:noFill/>
                </a:ln>
                <a:effectLst/>
                <a:uLnTx/>
                <a:uFillTx/>
              </a:rPr>
              <a:t>Victimizing of School Bullying: a Grounded Theory</a:t>
            </a:r>
            <a:endParaRPr kumimoji="0" lang="en-US" sz="2000" i="0" u="none" strike="noStrike" cap="none" spc="0" normalizeH="0" baseline="0" noProof="0" dirty="0">
              <a:ln>
                <a:noFill/>
              </a:ln>
              <a:effectLst/>
              <a:uLnTx/>
              <a:uFillTx/>
            </a:endParaRPr>
          </a:p>
        </p:txBody>
      </p:sp>
    </p:spTree>
    <p:extLst>
      <p:ext uri="{BB962C8B-B14F-4D97-AF65-F5344CB8AC3E}">
        <p14:creationId xmlns:p14="http://schemas.microsoft.com/office/powerpoint/2010/main" val="459492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0367A9-1DF9-4940-BF15-A290AAD05485}"/>
              </a:ext>
            </a:extLst>
          </p:cNvPr>
          <p:cNvSpPr/>
          <p:nvPr/>
        </p:nvSpPr>
        <p:spPr>
          <a:xfrm>
            <a:off x="0" y="1422401"/>
            <a:ext cx="12188952" cy="4568824"/>
          </a:xfrm>
          <a:prstGeom prst="rect">
            <a:avLst/>
          </a:prstGeom>
          <a:solidFill>
            <a:schemeClr val="bg1"/>
          </a:solidFill>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A central characteristic of all qualitative research is that individuals construct reality in interaction with their social worlds. - </a:t>
            </a:r>
            <a:r>
              <a:rPr kumimoji="0" lang="en-US" sz="2400" b="0"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Interpretivism</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The researcher is interested in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understanding the meaning a phenomenon </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has for those involved.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Meaning, however, “is not discovered but constructed.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(1) how people interpret their experiences,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(2) how they construct their worlds,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(3) what meaning they attribute to their experiences.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The overall purpose is to understand how people make sense of their lives and their experiences</a:t>
            </a:r>
          </a:p>
        </p:txBody>
      </p:sp>
      <p:sp>
        <p:nvSpPr>
          <p:cNvPr id="7" name="Rectangle 6">
            <a:extLst>
              <a:ext uri="{FF2B5EF4-FFF2-40B4-BE49-F238E27FC236}">
                <a16:creationId xmlns:a16="http://schemas.microsoft.com/office/drawing/2014/main" id="{8E110253-E573-4C8C-9ECC-C5A6B1090FAB}"/>
              </a:ext>
            </a:extLst>
          </p:cNvPr>
          <p:cNvSpPr/>
          <p:nvPr/>
        </p:nvSpPr>
        <p:spPr>
          <a:xfrm>
            <a:off x="0" y="5991225"/>
            <a:ext cx="12191999" cy="866775"/>
          </a:xfrm>
          <a:prstGeom prst="rect">
            <a:avLst/>
          </a:prstGeom>
          <a:solidFill>
            <a:schemeClr val="bg1"/>
          </a:solidFill>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Example: a qualitative study to uncover the process Malaysian retirees engaged in in transitioning into a postretirement second career</a:t>
            </a:r>
          </a:p>
        </p:txBody>
      </p:sp>
      <p:sp>
        <p:nvSpPr>
          <p:cNvPr id="2" name="Title 1">
            <a:extLst>
              <a:ext uri="{FF2B5EF4-FFF2-40B4-BE49-F238E27FC236}">
                <a16:creationId xmlns:a16="http://schemas.microsoft.com/office/drawing/2014/main" id="{DA8C680B-882A-459E-A6A3-BFC7F4F3C756}"/>
              </a:ext>
            </a:extLst>
          </p:cNvPr>
          <p:cNvSpPr>
            <a:spLocks noGrp="1"/>
          </p:cNvSpPr>
          <p:nvPr>
            <p:ph type="title"/>
          </p:nvPr>
        </p:nvSpPr>
        <p:spPr>
          <a:xfrm>
            <a:off x="838200" y="184805"/>
            <a:ext cx="10515600" cy="1101071"/>
          </a:xfrm>
        </p:spPr>
        <p:txBody>
          <a:bodyPr vert="horz" lIns="91440" tIns="45720" rIns="91440" bIns="45720" rtlCol="0" anchor="ctr">
            <a:normAutofit/>
          </a:bodyPr>
          <a:lstStyle/>
          <a:p>
            <a:r>
              <a:rPr lang="en-US" sz="5200" b="1" kern="1200" dirty="0">
                <a:solidFill>
                  <a:srgbClr val="FF0000"/>
                </a:solidFill>
                <a:latin typeface="+mj-lt"/>
                <a:ea typeface="+mj-ea"/>
                <a:cs typeface="+mj-cs"/>
              </a:rPr>
              <a:t>Basic Qualitative Research</a:t>
            </a:r>
          </a:p>
        </p:txBody>
      </p:sp>
      <p:sp>
        <p:nvSpPr>
          <p:cNvPr id="4" name="Footer Placeholder 3">
            <a:extLst>
              <a:ext uri="{FF2B5EF4-FFF2-40B4-BE49-F238E27FC236}">
                <a16:creationId xmlns:a16="http://schemas.microsoft.com/office/drawing/2014/main" id="{F4A0DAB0-D3B1-445B-B224-AD5A91CE5628}"/>
              </a:ext>
            </a:extLst>
          </p:cNvPr>
          <p:cNvSpPr>
            <a:spLocks noGrp="1"/>
          </p:cNvSpPr>
          <p:nvPr>
            <p:ph type="ftr" sz="quarter" idx="10"/>
          </p:nvPr>
        </p:nvSpPr>
        <p:spPr>
          <a:xfrm>
            <a:off x="4038600" y="6356350"/>
            <a:ext cx="4114800" cy="365125"/>
          </a:xfrm>
        </p:spPr>
        <p:txBody>
          <a:bodyPr vert="horz" lIns="91440" tIns="45720" rIns="91440" bIns="45720" rtlCol="0" anchor="ctr">
            <a:normAutofit/>
          </a:bodyPr>
          <a:lstStyle/>
          <a:p>
            <a:pPr marR="0" lvl="0" indent="0"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Dr Jugindar Singh</a:t>
            </a:r>
          </a:p>
        </p:txBody>
      </p:sp>
      <p:sp>
        <p:nvSpPr>
          <p:cNvPr id="5" name="Slide Number Placeholder 4">
            <a:extLst>
              <a:ext uri="{FF2B5EF4-FFF2-40B4-BE49-F238E27FC236}">
                <a16:creationId xmlns:a16="http://schemas.microsoft.com/office/drawing/2014/main" id="{CC889834-57D7-4DF4-81ED-8B4F2620B971}"/>
              </a:ext>
            </a:extLst>
          </p:cNvPr>
          <p:cNvSpPr>
            <a:spLocks noGrp="1"/>
          </p:cNvSpPr>
          <p:nvPr>
            <p:ph type="sldNum" sz="quarter" idx="11"/>
          </p:nvPr>
        </p:nvSpPr>
        <p:spPr>
          <a:xfrm>
            <a:off x="8610600" y="6356350"/>
            <a:ext cx="2743200" cy="365125"/>
          </a:xfrm>
        </p:spPr>
        <p:txBody>
          <a:bodyPr vert="horz" lIns="91440" tIns="45720" rIns="91440" bIns="45720" rtlCol="0" anchor="ctr">
            <a:normAutofit/>
          </a:bodyPr>
          <a:lstStyle/>
          <a:p>
            <a:pPr marR="0" lvl="0" indent="0" fontAlgn="base">
              <a:spcBef>
                <a:spcPct val="0"/>
              </a:spcBef>
              <a:spcAft>
                <a:spcPts val="600"/>
              </a:spcAft>
              <a:buClrTx/>
              <a:buSzTx/>
              <a:buFontTx/>
              <a:buNone/>
              <a:tabLst/>
              <a:defRPr/>
            </a:pPr>
            <a:fld id="{B2D038FB-5A0B-4AD1-9D50-CA6EBEE4B87A}" type="slidenum">
              <a:rPr kumimoji="0" lang="en-US" b="0" i="0" u="none" strike="noStrike" cap="none" spc="0" normalizeH="0" baseline="0" noProof="0">
                <a:ln>
                  <a:noFill/>
                </a:ln>
                <a:effectLst/>
                <a:uLnTx/>
                <a:uFillTx/>
                <a:latin typeface="+mn-lt"/>
              </a:rPr>
              <a:pPr marR="0" lvl="0" indent="0" fontAlgn="base">
                <a:spcBef>
                  <a:spcPct val="0"/>
                </a:spcBef>
                <a:spcAft>
                  <a:spcPts val="600"/>
                </a:spcAft>
                <a:buClrTx/>
                <a:buSzTx/>
                <a:buFontTx/>
                <a:buNone/>
                <a:tabLst/>
                <a:defRPr/>
              </a:pPr>
              <a:t>41</a:t>
            </a:fld>
            <a:endParaRPr kumimoji="0" lang="en-US" b="0" i="0" u="none" strike="noStrike" cap="none" spc="0" normalizeH="0" baseline="0" noProof="0">
              <a:ln>
                <a:noFill/>
              </a:ln>
              <a:effectLst/>
              <a:uLnTx/>
              <a:uFillTx/>
              <a:latin typeface="+mn-lt"/>
            </a:endParaRPr>
          </a:p>
        </p:txBody>
      </p:sp>
    </p:spTree>
    <p:extLst>
      <p:ext uri="{BB962C8B-B14F-4D97-AF65-F5344CB8AC3E}">
        <p14:creationId xmlns:p14="http://schemas.microsoft.com/office/powerpoint/2010/main" val="3356669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955291" y="1267278"/>
            <a:ext cx="4221163" cy="1129280"/>
          </a:xfrm>
          <a:prstGeom prst="rect">
            <a:avLst/>
          </a:prstGeom>
          <a:ln>
            <a:solidFill>
              <a:schemeClr val="accent1"/>
            </a:solidFill>
          </a:ln>
        </p:spPr>
        <p:txBody>
          <a:bodyPr wrap="square" anchor="t">
            <a:normAutofit/>
          </a:bodyPr>
          <a:lstStyle/>
          <a:p>
            <a:pPr marL="457200" marR="0" lvl="0" indent="-457200" algn="l" defTabSz="914400" rtl="0" eaLnBrk="1" fontAlgn="auto" latinLnBrk="0" hangingPunct="1">
              <a:lnSpc>
                <a:spcPct val="9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Single individual</a:t>
            </a:r>
          </a:p>
          <a:p>
            <a:pPr marL="457200" marR="0" lvl="0" indent="-457200" algn="l" defTabSz="914400" rtl="0" eaLnBrk="1" fontAlgn="auto" latinLnBrk="0" hangingPunct="1">
              <a:lnSpc>
                <a:spcPct val="90000"/>
              </a:lnSpc>
              <a:spcBef>
                <a:spcPts val="0"/>
              </a:spcBef>
              <a:spcAft>
                <a:spcPts val="600"/>
              </a:spcAft>
              <a:buClrTx/>
              <a:buSzTx/>
              <a:buFont typeface="Arial" pitchFamily="34" charset="0"/>
              <a:buChar char="•"/>
              <a:tabLst/>
              <a:defRPr/>
            </a:pPr>
            <a:r>
              <a:rPr kumimoji="0" lang="en-US" sz="2000" b="0" i="0" u="none" strike="noStrike" kern="1200" cap="none" spc="0" normalizeH="0" baseline="0" noProof="0" dirty="0">
                <a:ln>
                  <a:noFill/>
                </a:ln>
                <a:solidFill>
                  <a:srgbClr val="002060"/>
                </a:solidFill>
                <a:effectLst/>
                <a:uLnTx/>
                <a:uFillTx/>
                <a:latin typeface="Calibri" panose="020F0502020204030204"/>
                <a:ea typeface="+mn-ea"/>
                <a:cs typeface="+mn-cs"/>
              </a:rPr>
              <a:t>Interested in exploring the experiences of that individ</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ual</a:t>
            </a:r>
          </a:p>
        </p:txBody>
      </p:sp>
      <p:sp>
        <p:nvSpPr>
          <p:cNvPr id="3" name="Rectangle 2"/>
          <p:cNvSpPr/>
          <p:nvPr/>
        </p:nvSpPr>
        <p:spPr>
          <a:xfrm>
            <a:off x="7058025" y="2533083"/>
            <a:ext cx="4221163" cy="4324917"/>
          </a:xfrm>
          <a:prstGeom prst="rect">
            <a:avLst/>
          </a:prstGeom>
          <a:solidFill>
            <a:schemeClr val="bg2">
              <a:lumMod val="90000"/>
            </a:schemeClr>
          </a:solidFill>
          <a:ln>
            <a:solidFill>
              <a:schemeClr val="accent1"/>
            </a:solidFill>
          </a:ln>
        </p:spPr>
        <p:txBody>
          <a:bodyPr wrap="square"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Examples of Narrative Research:</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i="0" u="none" strike="noStrike" kern="1200" cap="none" spc="0" normalizeH="0" baseline="0" noProof="0" dirty="0">
                <a:ln>
                  <a:noFill/>
                </a:ln>
                <a:solidFill>
                  <a:srgbClr val="0070C0"/>
                </a:solidFill>
                <a:effectLst/>
                <a:uLnTx/>
                <a:uFillTx/>
                <a:latin typeface="Calibri" panose="020F0502020204030204"/>
                <a:ea typeface="+mn-ea"/>
                <a:cs typeface="+mn-cs"/>
              </a:rPr>
              <a:t>A study of the experiences of an autistic student who has moved from a self-contained program to an inclusion setting </a:t>
            </a:r>
          </a:p>
          <a:p>
            <a:pPr marL="342900" marR="0" lvl="0" indent="-342900" algn="l" defTabSz="914400" rtl="0" eaLnBrk="1" fontAlgn="auto" latinLnBrk="0" hangingPunct="1">
              <a:lnSpc>
                <a:spcPct val="90000"/>
              </a:lnSpc>
              <a:spcBef>
                <a:spcPts val="0"/>
              </a:spcBef>
              <a:spcAft>
                <a:spcPts val="600"/>
              </a:spcAft>
              <a:buClrTx/>
              <a:buSzTx/>
              <a:buFont typeface="+mj-lt"/>
              <a:buAutoNum type="arabicPeriod"/>
              <a:tabLst/>
              <a:defRPr/>
            </a:pPr>
            <a:r>
              <a:rPr kumimoji="0" lang="en-US" sz="2400" i="0" u="none" strike="noStrike" kern="1200" cap="none" spc="0" normalizeH="0" baseline="0" noProof="0" dirty="0">
                <a:ln>
                  <a:noFill/>
                </a:ln>
                <a:solidFill>
                  <a:srgbClr val="0070C0"/>
                </a:solidFill>
                <a:effectLst/>
                <a:uLnTx/>
                <a:uFillTx/>
                <a:latin typeface="Calibri" panose="020F0502020204030204"/>
                <a:ea typeface="+mn-ea"/>
                <a:cs typeface="+mn-cs"/>
              </a:rPr>
              <a:t> A study of the experiences of a high school track star who has been moved on to a championship-winning university track team </a:t>
            </a:r>
          </a:p>
        </p:txBody>
      </p:sp>
      <p:sp>
        <p:nvSpPr>
          <p:cNvPr id="4" name="Footer Placeholder 3"/>
          <p:cNvSpPr>
            <a:spLocks noGrp="1"/>
          </p:cNvSpPr>
          <p:nvPr>
            <p:ph type="ftr" sz="quarter" idx="10"/>
          </p:nvPr>
        </p:nvSpPr>
        <p:spPr>
          <a:xfrm>
            <a:off x="4038600" y="6356350"/>
            <a:ext cx="4114800" cy="365125"/>
          </a:xfrm>
        </p:spPr>
        <p:txBody>
          <a:bodyPr vert="horz" lIns="91440" tIns="45720" rIns="91440" bIns="45720" rtlCol="0" anchor="ctr">
            <a:normAutofit/>
          </a:bodyPr>
          <a:lstStyle/>
          <a:p>
            <a:pPr marR="0" lvl="0" indent="0" algn="ctr" fontAlgn="auto">
              <a:spcBef>
                <a:spcPts val="0"/>
              </a:spcBef>
              <a:spcAft>
                <a:spcPts val="600"/>
              </a:spcAft>
              <a:buClrTx/>
              <a:buSzTx/>
              <a:buFontTx/>
              <a:buNone/>
              <a:tabLst/>
              <a:defRPr/>
            </a:pPr>
            <a:r>
              <a:rPr kumimoji="0" lang="en-US" b="0" i="0" u="none" strike="noStrike" kern="1200" cap="none" spc="0" normalizeH="0" baseline="0" noProof="0">
                <a:ln>
                  <a:noFill/>
                </a:ln>
                <a:solidFill>
                  <a:schemeClr val="tx1">
                    <a:tint val="75000"/>
                  </a:schemeClr>
                </a:solidFill>
                <a:effectLst/>
                <a:uLnTx/>
                <a:uFillTx/>
                <a:latin typeface="+mn-lt"/>
                <a:ea typeface="+mn-ea"/>
                <a:cs typeface="+mn-cs"/>
              </a:rPr>
              <a:t>Educational Research 2e:  Creswell</a:t>
            </a:r>
          </a:p>
        </p:txBody>
      </p:sp>
      <p:sp>
        <p:nvSpPr>
          <p:cNvPr id="115714" name="Rectangle 2"/>
          <p:cNvSpPr>
            <a:spLocks noGrp="1" noChangeArrowheads="1"/>
          </p:cNvSpPr>
          <p:nvPr>
            <p:ph type="title"/>
          </p:nvPr>
        </p:nvSpPr>
        <p:spPr>
          <a:xfrm>
            <a:off x="101601" y="184805"/>
            <a:ext cx="11252200" cy="941413"/>
          </a:xfrm>
        </p:spPr>
        <p:txBody>
          <a:bodyPr vert="horz" lIns="91440" tIns="45720" rIns="91440" bIns="45720" rtlCol="0" anchor="ctr">
            <a:normAutofit/>
          </a:bodyPr>
          <a:lstStyle/>
          <a:p>
            <a:r>
              <a:rPr lang="en-US" sz="5200" b="1" kern="1200" dirty="0">
                <a:solidFill>
                  <a:srgbClr val="FF0000"/>
                </a:solidFill>
                <a:latin typeface="+mj-lt"/>
                <a:ea typeface="+mj-ea"/>
                <a:cs typeface="+mj-cs"/>
              </a:rPr>
              <a:t>Narrative research</a:t>
            </a:r>
          </a:p>
        </p:txBody>
      </p:sp>
      <p:sp>
        <p:nvSpPr>
          <p:cNvPr id="115715" name="Rectangle 3"/>
          <p:cNvSpPr>
            <a:spLocks noGrp="1" noChangeArrowheads="1"/>
          </p:cNvSpPr>
          <p:nvPr>
            <p:ph type="body" idx="1"/>
          </p:nvPr>
        </p:nvSpPr>
        <p:spPr>
          <a:xfrm>
            <a:off x="101600" y="1262743"/>
            <a:ext cx="6956425" cy="5595257"/>
          </a:xfrm>
          <a:solidFill>
            <a:schemeClr val="bg1"/>
          </a:solidFill>
          <a:ln>
            <a:solidFill>
              <a:srgbClr val="FF0000"/>
            </a:solidFill>
          </a:ln>
        </p:spPr>
        <p:txBody>
          <a:bodyPr wrap="square" anchor="t">
            <a:normAutofit/>
          </a:bodyPr>
          <a:lstStyle/>
          <a:p>
            <a:r>
              <a:rPr lang="en-US" dirty="0"/>
              <a:t>In </a:t>
            </a:r>
            <a:r>
              <a:rPr lang="en-US" b="1" dirty="0"/>
              <a:t>narrative research,</a:t>
            </a:r>
            <a:r>
              <a:rPr lang="en-US" dirty="0"/>
              <a:t> researchers describe the lives of individuals, collect and tell stories about people’s lives, and write narratives of individual experiences. </a:t>
            </a:r>
          </a:p>
          <a:p>
            <a:r>
              <a:rPr lang="en-US" dirty="0"/>
              <a:t>Focuses on studying a single person, gathering data through the collection of stories, reporting individual experiences, and discussing the meaning of those experiences for the individual. </a:t>
            </a:r>
            <a:r>
              <a:rPr lang="en-US" i="1" dirty="0">
                <a:solidFill>
                  <a:srgbClr val="0070C0"/>
                </a:solidFill>
              </a:rPr>
              <a:t>Creswell, 2008</a:t>
            </a:r>
          </a:p>
          <a:p>
            <a:r>
              <a:rPr lang="en-US" b="1" dirty="0">
                <a:solidFill>
                  <a:srgbClr val="FF0000"/>
                </a:solidFill>
              </a:rPr>
              <a:t>Spoken or written text giving an account of an event/action or series of events/actions, chronologically connected (</a:t>
            </a:r>
            <a:r>
              <a:rPr lang="en-US" b="1" dirty="0" err="1">
                <a:solidFill>
                  <a:srgbClr val="FF0000"/>
                </a:solidFill>
              </a:rPr>
              <a:t>Czarniawska</a:t>
            </a:r>
            <a:r>
              <a:rPr lang="en-US" b="1" dirty="0">
                <a:solidFill>
                  <a:srgbClr val="FF0000"/>
                </a:solidFill>
              </a:rPr>
              <a:t>, 2004, p. 17)</a:t>
            </a:r>
            <a:endParaRPr lang="en-US" b="1" i="1" dirty="0">
              <a:solidFill>
                <a:srgbClr val="FF0000"/>
              </a:solidFill>
            </a:endParaRPr>
          </a:p>
        </p:txBody>
      </p:sp>
    </p:spTree>
    <p:extLst>
      <p:ext uri="{BB962C8B-B14F-4D97-AF65-F5344CB8AC3E}">
        <p14:creationId xmlns:p14="http://schemas.microsoft.com/office/powerpoint/2010/main" val="4122796696"/>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3" y="-1"/>
            <a:ext cx="12099234" cy="1006277"/>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solidFill>
                  <a:srgbClr val="FF0000"/>
                </a:solidFill>
              </a:rPr>
            </a:br>
            <a:br>
              <a:rPr lang="en-US" b="1" dirty="0">
                <a:solidFill>
                  <a:srgbClr val="FF0000"/>
                </a:solidFill>
              </a:rPr>
            </a:br>
            <a:r>
              <a:rPr lang="en-US" b="1" dirty="0">
                <a:solidFill>
                  <a:srgbClr val="FF0000"/>
                </a:solidFill>
              </a:rPr>
              <a:t>Phenomenology:</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Phenomenologists are interested in our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chemeClr val="accent4">
                    <a:lumMod val="50000"/>
                  </a:schemeClr>
                </a:solidFill>
                <a:effectLst/>
                <a:uLnTx/>
                <a:uFillTx/>
                <a:latin typeface="Calibri" panose="020F0502020204030204"/>
                <a:ea typeface="+mn-ea"/>
                <a:cs typeface="+mn-cs"/>
              </a:rPr>
              <a:t>lived experience</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b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(Van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Manen</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2014),</a:t>
            </a:r>
            <a:br>
              <a:rPr lang="en-US" b="1" dirty="0">
                <a:solidFill>
                  <a:srgbClr val="FF0000"/>
                </a:solidFill>
              </a:rPr>
            </a:br>
            <a:br>
              <a:rPr lang="en-US" dirty="0"/>
            </a:br>
            <a:endParaRPr lang="en-US" dirty="0"/>
          </a:p>
        </p:txBody>
      </p:sp>
      <p:sp>
        <p:nvSpPr>
          <p:cNvPr id="4" name="Rectangle 3"/>
          <p:cNvSpPr/>
          <p:nvPr/>
        </p:nvSpPr>
        <p:spPr>
          <a:xfrm>
            <a:off x="1" y="1075201"/>
            <a:ext cx="8650513" cy="5260414"/>
          </a:xfrm>
          <a:prstGeom prst="rect">
            <a:avLst/>
          </a:prstGeom>
          <a:solidFill>
            <a:schemeClr val="bg1"/>
          </a:solidFill>
          <a:ln>
            <a:solidFill>
              <a:schemeClr val="accent1"/>
            </a:solidFill>
          </a:ln>
        </p:spPr>
        <p:txBody>
          <a:bodyPr wrap="square">
            <a:spAutoFit/>
          </a:bodyPr>
          <a:lstStyle/>
          <a:p>
            <a:pPr marL="285750" marR="0" lvl="0" indent="-28575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Describes the meaning of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lived experiences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for several individuals </a:t>
            </a: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Describes </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what the participants have in common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as   they experience a phenomenon</a:t>
            </a: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The purpose is to reduce the experiences of the participants with a  phenomenon to a description of a universal essence </a:t>
            </a: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ts val="31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Phenomenological reduction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is the process of continually returning to the essence of the experience to derive the inner structure or meaning in and of itself </a:t>
            </a:r>
          </a:p>
        </p:txBody>
      </p:sp>
      <p:sp>
        <p:nvSpPr>
          <p:cNvPr id="3" name="Rectangle 2">
            <a:extLst>
              <a:ext uri="{FF2B5EF4-FFF2-40B4-BE49-F238E27FC236}">
                <a16:creationId xmlns:a16="http://schemas.microsoft.com/office/drawing/2014/main" id="{6A2D6994-B511-4D09-ADD5-E759AE4346DF}"/>
              </a:ext>
            </a:extLst>
          </p:cNvPr>
          <p:cNvSpPr/>
          <p:nvPr/>
        </p:nvSpPr>
        <p:spPr>
          <a:xfrm>
            <a:off x="0" y="6334780"/>
            <a:ext cx="12191999" cy="523220"/>
          </a:xfrm>
          <a:prstGeom prst="rect">
            <a:avLst/>
          </a:prstGeom>
          <a:solidFill>
            <a:schemeClr val="bg2">
              <a:lumMod val="90000"/>
            </a:schemeClr>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Phenomenologists are interested in our </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“lived experience”</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(Van </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mn-cs"/>
              </a:rPr>
              <a:t>Manen</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rPr>
              <a:t>, 2014),</a:t>
            </a:r>
          </a:p>
        </p:txBody>
      </p:sp>
      <p:sp>
        <p:nvSpPr>
          <p:cNvPr id="6" name="TextBox 5">
            <a:extLst>
              <a:ext uri="{FF2B5EF4-FFF2-40B4-BE49-F238E27FC236}">
                <a16:creationId xmlns:a16="http://schemas.microsoft.com/office/drawing/2014/main" id="{001E1122-14D8-49A0-92E5-E346F2E91E70}"/>
              </a:ext>
            </a:extLst>
          </p:cNvPr>
          <p:cNvSpPr txBox="1"/>
          <p:nvPr/>
        </p:nvSpPr>
        <p:spPr>
          <a:xfrm>
            <a:off x="8650513" y="957754"/>
            <a:ext cx="3448721" cy="4229171"/>
          </a:xfrm>
          <a:prstGeom prst="rect">
            <a:avLst/>
          </a:prstGeom>
          <a:noFill/>
        </p:spPr>
        <p:txBody>
          <a:bodyPr wrap="square">
            <a:sp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Example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The essence of being a mother for the first time</a:t>
            </a: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 A Phenomenological Study of the Experiences of employees  with Disabilities</a:t>
            </a: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endParaRPr>
          </a:p>
          <a:p>
            <a:pPr marL="342900" marR="0" lvl="0" indent="-342900" algn="l" defTabSz="914400" rtl="0" eaLnBrk="1" fontAlgn="auto" latinLnBrk="0" hangingPunct="1">
              <a:lnSpc>
                <a:spcPts val="2300"/>
              </a:lnSpc>
              <a:spcBef>
                <a:spcPts val="0"/>
              </a:spcBef>
              <a:spcAft>
                <a:spcPts val="0"/>
              </a:spcAft>
              <a:buClrTx/>
              <a:buSzTx/>
              <a:buFont typeface="+mj-lt"/>
              <a:buAutoNum type="arabicPeriod"/>
              <a:tabLst/>
              <a:defRPr/>
            </a:pPr>
            <a:r>
              <a:rPr kumimoji="0" lang="en-US" sz="2400" b="1" i="0" u="none" strike="noStrike" kern="1200" cap="none" spc="0" normalizeH="0" baseline="0" noProof="0" dirty="0">
                <a:ln>
                  <a:noFill/>
                </a:ln>
                <a:solidFill>
                  <a:srgbClr val="FFC000">
                    <a:lumMod val="50000"/>
                  </a:srgbClr>
                </a:solidFill>
                <a:effectLst/>
                <a:uLnTx/>
                <a:uFillTx/>
                <a:latin typeface="Calibri" panose="020F0502020204030204"/>
                <a:ea typeface="+mn-ea"/>
                <a:cs typeface="+mn-cs"/>
              </a:rPr>
              <a:t>A phenomenological  study on drug usage by employees</a:t>
            </a:r>
          </a:p>
        </p:txBody>
      </p:sp>
    </p:spTree>
    <p:extLst>
      <p:ext uri="{BB962C8B-B14F-4D97-AF65-F5344CB8AC3E}">
        <p14:creationId xmlns:p14="http://schemas.microsoft.com/office/powerpoint/2010/main" val="74815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073" y="21021"/>
            <a:ext cx="12192000" cy="753504"/>
          </a:xfrm>
        </p:spPr>
        <p:txBody>
          <a:bodyPr>
            <a:normAutofit fontScale="90000"/>
          </a:bodyPr>
          <a:lstStyle/>
          <a:p>
            <a:r>
              <a:rPr lang="en-US" sz="4000" b="1" dirty="0">
                <a:solidFill>
                  <a:srgbClr val="FF0000"/>
                </a:solidFill>
              </a:rPr>
              <a:t>Grounded Theory</a:t>
            </a:r>
            <a:r>
              <a:rPr kumimoji="0" lang="en-US" sz="2400" b="1" i="0" u="none" strike="noStrike" kern="1200" cap="none" spc="0" normalizeH="0" baseline="0" noProof="0" dirty="0">
                <a:ln>
                  <a:noFill/>
                </a:ln>
                <a:solidFill>
                  <a:srgbClr val="002060"/>
                </a:solidFill>
                <a:effectLst/>
                <a:uLnTx/>
                <a:uFillTx/>
                <a:latin typeface="Calibri" panose="020F0502020204030204"/>
                <a:ea typeface="+mn-ea"/>
                <a:cs typeface="+mn-cs"/>
              </a:rPr>
              <a:t> Glaser and Strauss (1967</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developed a pioneering book that expounded in detail on their grounded theory procedures, </a:t>
            </a:r>
            <a: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t>The Discovery of Grounded Theory</a:t>
            </a:r>
            <a:endParaRPr lang="en-US" sz="4000" b="1" dirty="0">
              <a:solidFill>
                <a:srgbClr val="FF0000"/>
              </a:solidFill>
            </a:endParaRPr>
          </a:p>
        </p:txBody>
      </p:sp>
      <p:sp>
        <p:nvSpPr>
          <p:cNvPr id="4" name="Footer Placeholder 3"/>
          <p:cNvSpPr>
            <a:spLocks noGrp="1"/>
          </p:cNvSpPr>
          <p:nvPr>
            <p:ph type="ftr" sz="quarter" idx="10"/>
          </p:nvPr>
        </p:nvSpPr>
        <p:spPr/>
        <p:txBody>
          <a:bodyPr/>
          <a:lstStyle/>
          <a:p>
            <a:r>
              <a:rPr lang="en-US">
                <a:solidFill>
                  <a:srgbClr val="000000"/>
                </a:solidFill>
              </a:rPr>
              <a:t>Dr Jugindar Singh</a:t>
            </a:r>
          </a:p>
        </p:txBody>
      </p:sp>
      <p:sp>
        <p:nvSpPr>
          <p:cNvPr id="6" name="Rectangle 5"/>
          <p:cNvSpPr/>
          <p:nvPr/>
        </p:nvSpPr>
        <p:spPr>
          <a:xfrm>
            <a:off x="14506" y="5621839"/>
            <a:ext cx="12075886" cy="1200329"/>
          </a:xfrm>
          <a:prstGeom prst="rect">
            <a:avLst/>
          </a:prstGeom>
          <a:solidFill>
            <a:schemeClr val="bg2">
              <a:lumMod val="90000"/>
            </a:schemeClr>
          </a:solidFill>
          <a:ln>
            <a:solidFill>
              <a:srgbClr val="FF0000"/>
            </a:solidFill>
          </a:ln>
        </p:spPr>
        <p:txBody>
          <a:bodyPr wrap="square">
            <a:spAutoFit/>
          </a:bodyPr>
          <a:lstStyle/>
          <a:p>
            <a:r>
              <a:rPr lang="en-US" sz="2400" dirty="0">
                <a:solidFill>
                  <a:srgbClr val="0070C0"/>
                </a:solidFill>
              </a:rPr>
              <a:t>The purpose of grounded theory research in education and management is to develop </a:t>
            </a:r>
            <a:r>
              <a:rPr lang="en-US" sz="2400" b="1" dirty="0">
                <a:solidFill>
                  <a:srgbClr val="FF0000"/>
                </a:solidFill>
              </a:rPr>
              <a:t>new concepts and theories </a:t>
            </a:r>
            <a:r>
              <a:rPr lang="en-US" sz="2400" dirty="0">
                <a:solidFill>
                  <a:srgbClr val="0070C0"/>
                </a:solidFill>
              </a:rPr>
              <a:t>of education/management related phenomena, where these concepts and theories are firmly </a:t>
            </a:r>
            <a:r>
              <a:rPr lang="en-US" sz="2400" dirty="0">
                <a:solidFill>
                  <a:srgbClr val="FF0000"/>
                </a:solidFill>
              </a:rPr>
              <a:t>grounded in qualitative data</a:t>
            </a:r>
          </a:p>
        </p:txBody>
      </p:sp>
      <p:sp>
        <p:nvSpPr>
          <p:cNvPr id="8" name="TextBox 7">
            <a:extLst>
              <a:ext uri="{FF2B5EF4-FFF2-40B4-BE49-F238E27FC236}">
                <a16:creationId xmlns:a16="http://schemas.microsoft.com/office/drawing/2014/main" id="{128D8B50-CD4E-4A6F-9E5A-D9A1F6E29029}"/>
              </a:ext>
            </a:extLst>
          </p:cNvPr>
          <p:cNvSpPr txBox="1"/>
          <p:nvPr/>
        </p:nvSpPr>
        <p:spPr>
          <a:xfrm>
            <a:off x="0" y="797510"/>
            <a:ext cx="12133927" cy="4832092"/>
          </a:xfrm>
          <a:prstGeom prst="rect">
            <a:avLst/>
          </a:prstGeom>
          <a:noFill/>
          <a:ln>
            <a:solidFill>
              <a:schemeClr val="accent1"/>
            </a:solidFill>
          </a:ln>
        </p:spPr>
        <p:txBody>
          <a:bodyPr wrap="square">
            <a:spAutoFit/>
          </a:bodyPr>
          <a:lstStyle/>
          <a:p>
            <a:r>
              <a:rPr lang="en-US" sz="2800" b="1" dirty="0">
                <a:solidFill>
                  <a:srgbClr val="FF0000"/>
                </a:solidFill>
              </a:rPr>
              <a:t>Creswell (2009), </a:t>
            </a:r>
            <a:r>
              <a:rPr lang="en-US" sz="2800" dirty="0">
                <a:solidFill>
                  <a:srgbClr val="002060"/>
                </a:solidFill>
              </a:rPr>
              <a:t>“a qualitative strategy of inquiry in which the researcher derives a general, abstract theory of process, action, or interaction grounded in the views of participants in a study.” (p. 13 &amp; 229) </a:t>
            </a:r>
          </a:p>
          <a:p>
            <a:endParaRPr lang="en-US" sz="2800" dirty="0">
              <a:solidFill>
                <a:srgbClr val="002060"/>
              </a:solidFill>
            </a:endParaRPr>
          </a:p>
          <a:p>
            <a:r>
              <a:rPr lang="en-US" sz="2800" dirty="0">
                <a:solidFill>
                  <a:srgbClr val="002060"/>
                </a:solidFill>
              </a:rPr>
              <a:t>This process involves using multiple stages of data collection and the refinement and interrelationships of categories of information (</a:t>
            </a:r>
            <a:r>
              <a:rPr lang="en-US" sz="2800" dirty="0">
                <a:solidFill>
                  <a:srgbClr val="FF0000"/>
                </a:solidFill>
              </a:rPr>
              <a:t>Charmaz, 2006; Strauss and Corbin, 1990, 1998</a:t>
            </a:r>
            <a:r>
              <a:rPr lang="en-US" sz="2800" dirty="0">
                <a:solidFill>
                  <a:srgbClr val="002060"/>
                </a:solidFill>
              </a:rPr>
              <a:t>). </a:t>
            </a:r>
          </a:p>
          <a:p>
            <a:r>
              <a:rPr lang="en-US" sz="2800" dirty="0">
                <a:solidFill>
                  <a:srgbClr val="002060"/>
                </a:solidFill>
              </a:rPr>
              <a:t>A grounded theory design is a systematic, qualitative or quantitative procedure used to generate a theory that explains, at a broad conceptual level, a process of an action, or an interaction about a substantive topic (</a:t>
            </a:r>
            <a:r>
              <a:rPr lang="en-US" sz="2800" dirty="0">
                <a:solidFill>
                  <a:srgbClr val="FF0000"/>
                </a:solidFill>
              </a:rPr>
              <a:t>Glaser and Strauss, 1999).</a:t>
            </a:r>
            <a:r>
              <a:rPr lang="en-US" sz="2800" dirty="0">
                <a:solidFill>
                  <a:srgbClr val="002060"/>
                </a:solidFill>
              </a:rPr>
              <a:t> </a:t>
            </a:r>
          </a:p>
          <a:p>
            <a:r>
              <a:rPr lang="en-US" sz="2800" b="1" dirty="0">
                <a:solidFill>
                  <a:srgbClr val="FF0000"/>
                </a:solidFill>
              </a:rPr>
              <a:t>Iteration and Constant Comparison</a:t>
            </a:r>
          </a:p>
        </p:txBody>
      </p:sp>
    </p:spTree>
    <p:extLst>
      <p:ext uri="{BB962C8B-B14F-4D97-AF65-F5344CB8AC3E}">
        <p14:creationId xmlns:p14="http://schemas.microsoft.com/office/powerpoint/2010/main" val="21568614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1600200" y="152400"/>
            <a:ext cx="4800600" cy="381000"/>
          </a:xfrm>
        </p:spPr>
        <p:txBody>
          <a:bodyPr vert="horz" lIns="0" tIns="45720" rIns="0" bIns="0" rtlCol="0" anchor="b">
            <a:normAutofit fontScale="90000"/>
          </a:bodyPr>
          <a:lstStyle/>
          <a:p>
            <a:pPr algn="l" eaLnBrk="1" hangingPunct="1"/>
            <a:r>
              <a:rPr lang="en-US" b="1" dirty="0">
                <a:solidFill>
                  <a:srgbClr val="FF0000"/>
                </a:solidFill>
              </a:rPr>
              <a:t>Grounded theory</a:t>
            </a:r>
          </a:p>
        </p:txBody>
      </p:sp>
      <p:sp>
        <p:nvSpPr>
          <p:cNvPr id="19459" name="Rectangle 3"/>
          <p:cNvSpPr>
            <a:spLocks noGrp="1" noChangeArrowheads="1"/>
          </p:cNvSpPr>
          <p:nvPr>
            <p:ph idx="4294967295"/>
          </p:nvPr>
        </p:nvSpPr>
        <p:spPr>
          <a:xfrm>
            <a:off x="92765" y="533400"/>
            <a:ext cx="6308035" cy="4621696"/>
          </a:xfrm>
          <a:ln>
            <a:solidFill>
              <a:srgbClr val="FF0000"/>
            </a:solidFill>
          </a:ln>
        </p:spPr>
        <p:txBody>
          <a:bodyPr>
            <a:normAutofit/>
          </a:bodyPr>
          <a:lstStyle/>
          <a:p>
            <a:pPr marL="514350" lvl="1" indent="-514350">
              <a:buClr>
                <a:schemeClr val="bg2"/>
              </a:buClr>
              <a:buSzPct val="75000"/>
              <a:buFont typeface="+mj-lt"/>
              <a:buAutoNum type="arabicPeriod"/>
              <a:defRPr/>
            </a:pPr>
            <a:r>
              <a:rPr lang="en-US" sz="2800" dirty="0"/>
              <a:t>Intends to generate or </a:t>
            </a:r>
            <a:r>
              <a:rPr lang="en-US" sz="2800" dirty="0">
                <a:solidFill>
                  <a:srgbClr val="0070C0"/>
                </a:solidFill>
              </a:rPr>
              <a:t>discover a theory </a:t>
            </a:r>
            <a:r>
              <a:rPr lang="en-US" sz="2800" dirty="0"/>
              <a:t>that relates to a particular situation.</a:t>
            </a:r>
          </a:p>
          <a:p>
            <a:pPr marL="514350" lvl="1" indent="-514350">
              <a:buClr>
                <a:schemeClr val="bg2"/>
              </a:buClr>
              <a:buSzPct val="75000"/>
              <a:buFont typeface="+mj-lt"/>
              <a:buAutoNum type="arabicPeriod"/>
              <a:defRPr/>
            </a:pPr>
            <a:r>
              <a:rPr lang="en-US" sz="2800" dirty="0"/>
              <a:t>If little is known about a topic, grounded theory is especially useful.</a:t>
            </a:r>
          </a:p>
          <a:p>
            <a:pPr marL="514350" lvl="1" indent="-514350">
              <a:buClr>
                <a:schemeClr val="bg2"/>
              </a:buClr>
              <a:buSzPct val="75000"/>
              <a:buFont typeface="+mj-lt"/>
              <a:buAutoNum type="arabicPeriod"/>
              <a:defRPr/>
            </a:pPr>
            <a:r>
              <a:rPr lang="en-US" sz="2800" dirty="0"/>
              <a:t>Because the </a:t>
            </a:r>
            <a:r>
              <a:rPr lang="en-US" sz="2800" dirty="0">
                <a:solidFill>
                  <a:srgbClr val="0070C0"/>
                </a:solidFill>
              </a:rPr>
              <a:t>theory emerges from the data</a:t>
            </a:r>
            <a:r>
              <a:rPr lang="en-US" sz="2800" dirty="0"/>
              <a:t>, it is said to be </a:t>
            </a:r>
            <a:r>
              <a:rPr lang="en-US" sz="2800" i="1" dirty="0"/>
              <a:t>grounded</a:t>
            </a:r>
            <a:r>
              <a:rPr lang="en-US" sz="2800" dirty="0"/>
              <a:t> in the data.</a:t>
            </a:r>
          </a:p>
          <a:p>
            <a:pPr marL="514350" lvl="1" indent="-514350">
              <a:buClr>
                <a:schemeClr val="bg2"/>
              </a:buClr>
              <a:buSzPct val="75000"/>
              <a:buFont typeface="+mj-lt"/>
              <a:buAutoNum type="arabicPeriod"/>
              <a:defRPr/>
            </a:pPr>
            <a:r>
              <a:rPr lang="en-US" sz="2800" dirty="0">
                <a:solidFill>
                  <a:srgbClr val="FF0000"/>
                </a:solidFill>
              </a:rPr>
              <a:t>Data collection and analysis occur simultaneously</a:t>
            </a:r>
            <a:r>
              <a:rPr lang="en-US" sz="2800" dirty="0"/>
              <a:t>, until “saturation” is reached.</a:t>
            </a:r>
          </a:p>
        </p:txBody>
      </p:sp>
      <p:sp>
        <p:nvSpPr>
          <p:cNvPr id="18436" name="Slide Number Placeholder 3"/>
          <p:cNvSpPr>
            <a:spLocks noGrp="1"/>
          </p:cNvSpPr>
          <p:nvPr>
            <p:ph type="sldNum" sz="quarter" idx="4294967295"/>
          </p:nvPr>
        </p:nvSpPr>
        <p:spPr>
          <a:xfrm>
            <a:off x="8077200" y="6248400"/>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31C2C9D-ACAD-41AE-A4B7-06C9F2FF7EC8}" type="slidenum">
              <a:rPr lang="en-US" smtClean="0">
                <a:latin typeface="Arial Black" pitchFamily="34" charset="0"/>
              </a:rPr>
              <a:pPr/>
              <a:t>45</a:t>
            </a:fld>
            <a:endParaRPr lang="en-US">
              <a:latin typeface="Arial Black" pitchFamily="34" charset="0"/>
            </a:endParaRPr>
          </a:p>
        </p:txBody>
      </p:sp>
      <p:sp>
        <p:nvSpPr>
          <p:cNvPr id="3" name="Rectangle 2"/>
          <p:cNvSpPr/>
          <p:nvPr/>
        </p:nvSpPr>
        <p:spPr>
          <a:xfrm>
            <a:off x="6400800" y="1441408"/>
            <a:ext cx="5773992" cy="1200329"/>
          </a:xfrm>
          <a:prstGeom prst="rect">
            <a:avLst/>
          </a:prstGeom>
          <a:ln>
            <a:solidFill>
              <a:srgbClr val="FFC000"/>
            </a:solidFill>
          </a:ln>
        </p:spPr>
        <p:txBody>
          <a:bodyPr wrap="square">
            <a:spAutoFit/>
          </a:bodyPr>
          <a:lstStyle/>
          <a:p>
            <a:r>
              <a:rPr lang="en-US" sz="2400" dirty="0"/>
              <a:t>A specific  methodology developed by Glaser and Strauss (1967) for the purpose of </a:t>
            </a:r>
            <a:r>
              <a:rPr lang="en-US" sz="2400" dirty="0">
                <a:solidFill>
                  <a:srgbClr val="FF0000"/>
                </a:solidFill>
              </a:rPr>
              <a:t>building theory from data.  </a:t>
            </a:r>
            <a:r>
              <a:rPr lang="en-US" sz="1600" b="1" i="1" dirty="0">
                <a:solidFill>
                  <a:srgbClr val="0070C0"/>
                </a:solidFill>
              </a:rPr>
              <a:t>(Corbin &amp; Strauss, 2008)</a:t>
            </a:r>
          </a:p>
        </p:txBody>
      </p:sp>
      <p:sp>
        <p:nvSpPr>
          <p:cNvPr id="4" name="Rectangle 3"/>
          <p:cNvSpPr/>
          <p:nvPr/>
        </p:nvSpPr>
        <p:spPr>
          <a:xfrm>
            <a:off x="54986" y="5505271"/>
            <a:ext cx="12082027" cy="1200329"/>
          </a:xfrm>
          <a:prstGeom prst="rect">
            <a:avLst/>
          </a:prstGeom>
          <a:solidFill>
            <a:schemeClr val="bg2">
              <a:lumMod val="90000"/>
            </a:schemeClr>
          </a:solidFill>
          <a:ln>
            <a:solidFill>
              <a:srgbClr val="FF0000"/>
            </a:solidFill>
          </a:ln>
        </p:spPr>
        <p:txBody>
          <a:bodyPr wrap="square">
            <a:spAutoFit/>
          </a:bodyPr>
          <a:lstStyle/>
          <a:p>
            <a:r>
              <a:rPr lang="en-US" sz="2400" b="1" dirty="0"/>
              <a:t>Example: </a:t>
            </a:r>
            <a:r>
              <a:rPr lang="en-US" sz="2400" b="1" dirty="0">
                <a:solidFill>
                  <a:srgbClr val="FF0000"/>
                </a:solidFill>
              </a:rPr>
              <a:t>Toward a Theory of Culturally Relevant Pedagogy</a:t>
            </a:r>
          </a:p>
          <a:p>
            <a:r>
              <a:rPr lang="en-US" sz="2400" b="1" dirty="0">
                <a:solidFill>
                  <a:srgbClr val="002060"/>
                </a:solidFill>
              </a:rPr>
              <a:t>Examined the pedagogical practices of eight elementary school teachers in a small town in North Carolina</a:t>
            </a:r>
          </a:p>
        </p:txBody>
      </p:sp>
      <p:sp>
        <p:nvSpPr>
          <p:cNvPr id="5" name="Rectangle 4"/>
          <p:cNvSpPr/>
          <p:nvPr/>
        </p:nvSpPr>
        <p:spPr>
          <a:xfrm>
            <a:off x="6418007" y="165356"/>
            <a:ext cx="5773993" cy="830997"/>
          </a:xfrm>
          <a:prstGeom prst="rect">
            <a:avLst/>
          </a:prstGeom>
          <a:solidFill>
            <a:schemeClr val="bg2">
              <a:lumMod val="90000"/>
            </a:schemeClr>
          </a:solidFill>
        </p:spPr>
        <p:txBody>
          <a:bodyPr wrap="square">
            <a:spAutoFit/>
          </a:bodyPr>
          <a:lstStyle/>
          <a:p>
            <a:r>
              <a:rPr lang="en-US" sz="2400" b="1" dirty="0">
                <a:solidFill>
                  <a:srgbClr val="0070C0"/>
                </a:solidFill>
              </a:rPr>
              <a:t>Move beyond description and to generate or discover a theory</a:t>
            </a:r>
            <a:r>
              <a:rPr lang="en-US" b="1" dirty="0">
                <a:solidFill>
                  <a:srgbClr val="0070C0"/>
                </a:solidFill>
              </a:rPr>
              <a:t>.  Strauss &amp; Corbin 1998)</a:t>
            </a:r>
          </a:p>
        </p:txBody>
      </p:sp>
      <p:sp>
        <p:nvSpPr>
          <p:cNvPr id="2" name="Rectangle 1"/>
          <p:cNvSpPr/>
          <p:nvPr/>
        </p:nvSpPr>
        <p:spPr>
          <a:xfrm>
            <a:off x="6435214" y="2929281"/>
            <a:ext cx="5756786" cy="2308324"/>
          </a:xfrm>
          <a:prstGeom prst="rect">
            <a:avLst/>
          </a:prstGeom>
          <a:ln>
            <a:solidFill>
              <a:srgbClr val="FF0000"/>
            </a:solidFill>
          </a:ln>
        </p:spPr>
        <p:txBody>
          <a:bodyPr wrap="square">
            <a:spAutoFit/>
          </a:bodyPr>
          <a:lstStyle/>
          <a:p>
            <a:r>
              <a:rPr lang="en-US" sz="2400" b="1" dirty="0">
                <a:solidFill>
                  <a:srgbClr val="002060"/>
                </a:solidFill>
              </a:rPr>
              <a:t>The overall object of this analysis is to identify patterns in the data. </a:t>
            </a:r>
          </a:p>
          <a:p>
            <a:endParaRPr lang="en-US" sz="2400" b="1" dirty="0">
              <a:solidFill>
                <a:srgbClr val="002060"/>
              </a:solidFill>
            </a:endParaRPr>
          </a:p>
          <a:p>
            <a:r>
              <a:rPr lang="en-US" sz="2400" b="1" dirty="0">
                <a:solidFill>
                  <a:srgbClr val="002060"/>
                </a:solidFill>
              </a:rPr>
              <a:t>These patterns are arranged in relationships to each other in the building of a grounded theory</a:t>
            </a:r>
            <a:endParaRPr lang="en-US" b="1" dirty="0">
              <a:solidFill>
                <a:srgbClr val="002060"/>
              </a:solidFill>
            </a:endParaRPr>
          </a:p>
        </p:txBody>
      </p:sp>
    </p:spTree>
    <p:extLst>
      <p:ext uri="{BB962C8B-B14F-4D97-AF65-F5344CB8AC3E}">
        <p14:creationId xmlns:p14="http://schemas.microsoft.com/office/powerpoint/2010/main" val="41820040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solidFill>
                  <a:srgbClr val="000000"/>
                </a:solidFill>
              </a:rPr>
              <a:t>Dr Jugindar Singh</a:t>
            </a:r>
          </a:p>
        </p:txBody>
      </p:sp>
      <p:pic>
        <p:nvPicPr>
          <p:cNvPr id="3" name="Picture 2"/>
          <p:cNvPicPr>
            <a:picLocks noChangeAspect="1"/>
          </p:cNvPicPr>
          <p:nvPr/>
        </p:nvPicPr>
        <p:blipFill>
          <a:blip r:embed="rId2"/>
          <a:stretch>
            <a:fillRect/>
          </a:stretch>
        </p:blipFill>
        <p:spPr>
          <a:xfrm>
            <a:off x="0" y="1404938"/>
            <a:ext cx="8316686" cy="5218113"/>
          </a:xfrm>
          <a:prstGeom prst="rect">
            <a:avLst/>
          </a:prstGeom>
        </p:spPr>
      </p:pic>
      <p:sp>
        <p:nvSpPr>
          <p:cNvPr id="4" name="TextBox 3"/>
          <p:cNvSpPr txBox="1"/>
          <p:nvPr/>
        </p:nvSpPr>
        <p:spPr>
          <a:xfrm>
            <a:off x="107822" y="52160"/>
            <a:ext cx="5988178" cy="646331"/>
          </a:xfrm>
          <a:prstGeom prst="rect">
            <a:avLst/>
          </a:prstGeom>
          <a:noFill/>
        </p:spPr>
        <p:txBody>
          <a:bodyPr wrap="none" rtlCol="0">
            <a:spAutoFit/>
          </a:bodyPr>
          <a:lstStyle/>
          <a:p>
            <a:r>
              <a:rPr lang="en-US" sz="3600" b="1" dirty="0"/>
              <a:t>How to do a Grounded Theory</a:t>
            </a:r>
          </a:p>
        </p:txBody>
      </p:sp>
      <p:sp>
        <p:nvSpPr>
          <p:cNvPr id="6" name="TextBox 5">
            <a:extLst>
              <a:ext uri="{FF2B5EF4-FFF2-40B4-BE49-F238E27FC236}">
                <a16:creationId xmlns:a16="http://schemas.microsoft.com/office/drawing/2014/main" id="{7D653056-5747-4F7A-8EF6-7976735D2699}"/>
              </a:ext>
            </a:extLst>
          </p:cNvPr>
          <p:cNvSpPr txBox="1"/>
          <p:nvPr/>
        </p:nvSpPr>
        <p:spPr>
          <a:xfrm>
            <a:off x="0" y="553348"/>
            <a:ext cx="7910286"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The data is collected mainly through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20- 30 interviews </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during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multiple visits to the field to saturate categories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(happenings, events, documents)</a:t>
            </a:r>
          </a:p>
        </p:txBody>
      </p:sp>
      <p:sp>
        <p:nvSpPr>
          <p:cNvPr id="8" name="TextBox 7">
            <a:extLst>
              <a:ext uri="{FF2B5EF4-FFF2-40B4-BE49-F238E27FC236}">
                <a16:creationId xmlns:a16="http://schemas.microsoft.com/office/drawing/2014/main" id="{18D28238-548A-49EF-ABBB-A6193E09500D}"/>
              </a:ext>
            </a:extLst>
          </p:cNvPr>
          <p:cNvSpPr txBox="1"/>
          <p:nvPr/>
        </p:nvSpPr>
        <p:spPr>
          <a:xfrm>
            <a:off x="8186056" y="553348"/>
            <a:ext cx="4078515" cy="6186309"/>
          </a:xfrm>
          <a:prstGeom prst="rect">
            <a:avLst/>
          </a:prstGeom>
          <a:noFill/>
          <a:ln>
            <a:solidFill>
              <a:schemeClr val="accent1"/>
            </a:solidFill>
          </a:ln>
        </p:spPr>
        <p:txBody>
          <a:bodyPr wrap="square">
            <a:spAutoFit/>
          </a:bodyPr>
          <a:lstStyle/>
          <a:p>
            <a:r>
              <a:rPr lang="en-US" sz="2200" dirty="0"/>
              <a:t>Focus research questions on </a:t>
            </a:r>
            <a:r>
              <a:rPr lang="en-US" sz="2200" dirty="0">
                <a:solidFill>
                  <a:srgbClr val="002060"/>
                </a:solidFill>
              </a:rPr>
              <a:t>understanding how individuals experience </a:t>
            </a:r>
            <a:r>
              <a:rPr lang="en-US" sz="2200" dirty="0"/>
              <a:t>the process and identify the steps in the process</a:t>
            </a:r>
          </a:p>
          <a:p>
            <a:endParaRPr lang="en-US" sz="2200" dirty="0"/>
          </a:p>
          <a:p>
            <a:r>
              <a:rPr lang="en-US" sz="2200" dirty="0"/>
              <a:t>Interviews with </a:t>
            </a:r>
            <a:r>
              <a:rPr lang="en-US" sz="2200" dirty="0">
                <a:solidFill>
                  <a:srgbClr val="002060"/>
                </a:solidFill>
              </a:rPr>
              <a:t>20-30 participants</a:t>
            </a:r>
          </a:p>
          <a:p>
            <a:r>
              <a:rPr lang="en-US" sz="2200" dirty="0"/>
              <a:t>Questions focus on the steps in the process</a:t>
            </a:r>
          </a:p>
          <a:p>
            <a:endParaRPr lang="en-US" sz="2200" dirty="0"/>
          </a:p>
          <a:p>
            <a:r>
              <a:rPr lang="en-US" sz="2200" dirty="0"/>
              <a:t>Additional questions focus on what was central to the process, the causes of the phenomenon, the strategies employed during the process, and the effects or consequences that occurred</a:t>
            </a:r>
          </a:p>
          <a:p>
            <a:endParaRPr lang="en-US" sz="2200" dirty="0"/>
          </a:p>
          <a:p>
            <a:r>
              <a:rPr lang="en-US" sz="2200" dirty="0"/>
              <a:t>Data collection occurs until there is </a:t>
            </a:r>
            <a:r>
              <a:rPr lang="en-US" sz="2200" dirty="0">
                <a:solidFill>
                  <a:srgbClr val="002060"/>
                </a:solidFill>
              </a:rPr>
              <a:t>saturation</a:t>
            </a:r>
          </a:p>
        </p:txBody>
      </p:sp>
      <p:sp>
        <p:nvSpPr>
          <p:cNvPr id="10" name="TextBox 9">
            <a:extLst>
              <a:ext uri="{FF2B5EF4-FFF2-40B4-BE49-F238E27FC236}">
                <a16:creationId xmlns:a16="http://schemas.microsoft.com/office/drawing/2014/main" id="{691272BB-8A33-4B0C-BB62-BC617AB6B4D1}"/>
              </a:ext>
            </a:extLst>
          </p:cNvPr>
          <p:cNvSpPr txBox="1"/>
          <p:nvPr/>
        </p:nvSpPr>
        <p:spPr>
          <a:xfrm>
            <a:off x="0" y="6488668"/>
            <a:ext cx="6183084" cy="461665"/>
          </a:xfrm>
          <a:prstGeom prst="rect">
            <a:avLst/>
          </a:prstGeom>
          <a:noFill/>
        </p:spPr>
        <p:txBody>
          <a:bodyPr wrap="square">
            <a:spAutoFit/>
          </a:bodyPr>
          <a:lstStyle/>
          <a:p>
            <a:r>
              <a:rPr lang="en-US" sz="2400" dirty="0"/>
              <a:t>Grounded theory is an </a:t>
            </a:r>
            <a:r>
              <a:rPr lang="en-US" sz="2400" dirty="0">
                <a:solidFill>
                  <a:srgbClr val="FF0000"/>
                </a:solidFill>
              </a:rPr>
              <a:t>inductive methodology</a:t>
            </a:r>
            <a:r>
              <a:rPr lang="en-US" sz="1800" dirty="0"/>
              <a:t>. </a:t>
            </a:r>
          </a:p>
        </p:txBody>
      </p:sp>
    </p:spTree>
    <p:extLst>
      <p:ext uri="{BB962C8B-B14F-4D97-AF65-F5344CB8AC3E}">
        <p14:creationId xmlns:p14="http://schemas.microsoft.com/office/powerpoint/2010/main" val="2180404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CCDE6-C60D-4C21-AFA8-60B29FCD06BF}"/>
              </a:ext>
            </a:extLst>
          </p:cNvPr>
          <p:cNvSpPr>
            <a:spLocks noGrp="1"/>
          </p:cNvSpPr>
          <p:nvPr>
            <p:ph type="title"/>
          </p:nvPr>
        </p:nvSpPr>
        <p:spPr/>
        <p:txBody>
          <a:bodyPr/>
          <a:lstStyle/>
          <a:p>
            <a:r>
              <a:rPr lang="en-MY" dirty="0">
                <a:solidFill>
                  <a:srgbClr val="FF0000"/>
                </a:solidFill>
              </a:rPr>
              <a:t>Example of Grounded Theory</a:t>
            </a:r>
          </a:p>
        </p:txBody>
      </p:sp>
      <p:sp>
        <p:nvSpPr>
          <p:cNvPr id="3" name="Content Placeholder 2">
            <a:extLst>
              <a:ext uri="{FF2B5EF4-FFF2-40B4-BE49-F238E27FC236}">
                <a16:creationId xmlns:a16="http://schemas.microsoft.com/office/drawing/2014/main" id="{F9046E8F-F211-4C33-BD07-780C36A727FF}"/>
              </a:ext>
            </a:extLst>
          </p:cNvPr>
          <p:cNvSpPr>
            <a:spLocks noGrp="1"/>
          </p:cNvSpPr>
          <p:nvPr>
            <p:ph idx="1"/>
          </p:nvPr>
        </p:nvSpPr>
        <p:spPr/>
        <p:txBody>
          <a:bodyPr/>
          <a:lstStyle/>
          <a:p>
            <a:pPr marL="0" indent="0" algn="l">
              <a:buNone/>
            </a:pPr>
            <a:r>
              <a:rPr lang="en-US" b="1" i="0" dirty="0">
                <a:solidFill>
                  <a:srgbClr val="222222"/>
                </a:solidFill>
                <a:effectLst/>
                <a:latin typeface="Crimson Text"/>
              </a:rPr>
              <a:t>“Victimizing of School Bullying: a Grounded Theory” by Robert </a:t>
            </a:r>
            <a:r>
              <a:rPr lang="en-US" sz="2000" b="1" i="0" dirty="0" err="1">
                <a:solidFill>
                  <a:srgbClr val="222222"/>
                </a:solidFill>
                <a:effectLst/>
                <a:latin typeface="Crimson Text"/>
              </a:rPr>
              <a:t>Thornberg</a:t>
            </a:r>
            <a:r>
              <a:rPr lang="en-US" sz="2000" b="1" i="0" dirty="0">
                <a:solidFill>
                  <a:srgbClr val="222222"/>
                </a:solidFill>
                <a:effectLst/>
                <a:latin typeface="Crimson Text"/>
              </a:rPr>
              <a:t>, Karolina </a:t>
            </a:r>
            <a:r>
              <a:rPr lang="en-US" sz="2000" b="1" i="0" dirty="0" err="1">
                <a:solidFill>
                  <a:srgbClr val="222222"/>
                </a:solidFill>
                <a:effectLst/>
                <a:latin typeface="Crimson Text"/>
              </a:rPr>
              <a:t>Halldin</a:t>
            </a:r>
            <a:r>
              <a:rPr lang="en-US" sz="2000" b="1" i="0" dirty="0">
                <a:solidFill>
                  <a:srgbClr val="222222"/>
                </a:solidFill>
                <a:effectLst/>
                <a:latin typeface="Crimson Text"/>
              </a:rPr>
              <a:t>, Natalie </a:t>
            </a:r>
            <a:r>
              <a:rPr lang="en-US" sz="2000" b="1" i="0" dirty="0" err="1">
                <a:solidFill>
                  <a:srgbClr val="222222"/>
                </a:solidFill>
                <a:effectLst/>
                <a:latin typeface="Crimson Text"/>
              </a:rPr>
              <a:t>Bolmsjö</a:t>
            </a:r>
            <a:r>
              <a:rPr lang="en-US" sz="2000" b="1" i="0" dirty="0">
                <a:solidFill>
                  <a:srgbClr val="222222"/>
                </a:solidFill>
                <a:effectLst/>
                <a:latin typeface="Crimson Text"/>
              </a:rPr>
              <a:t> &amp; </a:t>
            </a:r>
            <a:r>
              <a:rPr lang="en-US" sz="2000" b="1" i="0" dirty="0" err="1">
                <a:solidFill>
                  <a:srgbClr val="222222"/>
                </a:solidFill>
                <a:effectLst/>
                <a:latin typeface="Crimson Text"/>
              </a:rPr>
              <a:t>Annelie</a:t>
            </a:r>
            <a:r>
              <a:rPr lang="en-US" sz="2000" b="1" i="0" dirty="0">
                <a:solidFill>
                  <a:srgbClr val="222222"/>
                </a:solidFill>
                <a:effectLst/>
                <a:latin typeface="Crimson Text"/>
              </a:rPr>
              <a:t> </a:t>
            </a:r>
            <a:r>
              <a:rPr lang="en-US" sz="2000" b="1" i="0" dirty="0" err="1">
                <a:solidFill>
                  <a:srgbClr val="222222"/>
                </a:solidFill>
                <a:effectLst/>
                <a:latin typeface="Crimson Text"/>
              </a:rPr>
              <a:t>Petersson</a:t>
            </a:r>
            <a:endParaRPr lang="en-US" sz="2000" b="1" i="0" dirty="0">
              <a:solidFill>
                <a:srgbClr val="222222"/>
              </a:solidFill>
              <a:effectLst/>
              <a:latin typeface="Crimson Text"/>
            </a:endParaRPr>
          </a:p>
          <a:p>
            <a:pPr marL="0" indent="0" algn="l">
              <a:buNone/>
            </a:pPr>
            <a:endParaRPr lang="en-US" b="0" i="0" dirty="0">
              <a:solidFill>
                <a:srgbClr val="222222"/>
              </a:solidFill>
              <a:effectLst/>
              <a:latin typeface="Crimson Text"/>
            </a:endParaRPr>
          </a:p>
          <a:p>
            <a:pPr marL="0" indent="0" algn="l">
              <a:buNone/>
            </a:pPr>
            <a:r>
              <a:rPr lang="en-US" b="0" i="0" dirty="0">
                <a:solidFill>
                  <a:srgbClr val="222222"/>
                </a:solidFill>
                <a:effectLst/>
                <a:latin typeface="Crimson Text"/>
              </a:rPr>
              <a:t>This study analyses the experiences and perceptions of victims of bullying in elementary schools in Sweden. The study’s initial goal was to “investigate how individuals, who had been victims of school bullying perceived their bullying experiences and how these had affected them, as well as to generate a grounded theory of being a victim of bullying at school” (</a:t>
            </a:r>
            <a:r>
              <a:rPr lang="en-US" b="0" i="0" dirty="0" err="1">
                <a:solidFill>
                  <a:srgbClr val="222222"/>
                </a:solidFill>
                <a:effectLst/>
                <a:latin typeface="Crimson Text"/>
              </a:rPr>
              <a:t>Thornberg</a:t>
            </a:r>
            <a:r>
              <a:rPr lang="en-US" b="0" i="0" dirty="0">
                <a:solidFill>
                  <a:srgbClr val="222222"/>
                </a:solidFill>
                <a:effectLst/>
                <a:latin typeface="Crimson Text"/>
              </a:rPr>
              <a:t> et al., 2011, p. 311).</a:t>
            </a:r>
          </a:p>
          <a:p>
            <a:pPr marL="0" indent="0">
              <a:buNone/>
            </a:pPr>
            <a:endParaRPr lang="en-MY" dirty="0"/>
          </a:p>
        </p:txBody>
      </p:sp>
    </p:spTree>
    <p:extLst>
      <p:ext uri="{BB962C8B-B14F-4D97-AF65-F5344CB8AC3E}">
        <p14:creationId xmlns:p14="http://schemas.microsoft.com/office/powerpoint/2010/main" val="3533315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1905000" y="304800"/>
            <a:ext cx="8229600" cy="457200"/>
          </a:xfrm>
        </p:spPr>
        <p:txBody>
          <a:bodyPr vert="horz" lIns="0" tIns="45720" rIns="0" bIns="0" rtlCol="0" anchor="b">
            <a:normAutofit fontScale="90000"/>
          </a:bodyPr>
          <a:lstStyle/>
          <a:p>
            <a:pPr algn="l" eaLnBrk="1" hangingPunct="1"/>
            <a:r>
              <a:rPr lang="en-US" b="1" dirty="0">
                <a:solidFill>
                  <a:srgbClr val="FF0000"/>
                </a:solidFill>
              </a:rPr>
              <a:t>Ethnography</a:t>
            </a:r>
          </a:p>
        </p:txBody>
      </p:sp>
      <p:sp>
        <p:nvSpPr>
          <p:cNvPr id="23555" name="Rectangle 3"/>
          <p:cNvSpPr>
            <a:spLocks noGrp="1" noChangeArrowheads="1"/>
          </p:cNvSpPr>
          <p:nvPr>
            <p:ph idx="4294967295"/>
          </p:nvPr>
        </p:nvSpPr>
        <p:spPr>
          <a:xfrm>
            <a:off x="119270" y="762000"/>
            <a:ext cx="12072730" cy="4114800"/>
          </a:xfrm>
        </p:spPr>
        <p:txBody>
          <a:bodyPr>
            <a:normAutofit/>
          </a:bodyPr>
          <a:lstStyle/>
          <a:p>
            <a:pPr marL="342900" lvl="1" indent="-342900">
              <a:buClr>
                <a:schemeClr val="bg2"/>
              </a:buClr>
              <a:buSzPct val="75000"/>
              <a:buFont typeface="Wingdings" pitchFamily="2" charset="2"/>
              <a:buChar char="n"/>
              <a:defRPr/>
            </a:pPr>
            <a:r>
              <a:rPr lang="en-US" sz="2800" dirty="0">
                <a:ea typeface="+mn-ea"/>
                <a:cs typeface="+mn-cs"/>
              </a:rPr>
              <a:t>A description and </a:t>
            </a:r>
            <a:r>
              <a:rPr lang="en-US" sz="2800" dirty="0">
                <a:solidFill>
                  <a:srgbClr val="FF0000"/>
                </a:solidFill>
                <a:ea typeface="+mn-ea"/>
                <a:cs typeface="+mn-cs"/>
              </a:rPr>
              <a:t>interpretation of a cultural or social group or system</a:t>
            </a:r>
            <a:r>
              <a:rPr lang="en-US" sz="2800" dirty="0">
                <a:ea typeface="+mn-ea"/>
                <a:cs typeface="+mn-cs"/>
              </a:rPr>
              <a:t>.</a:t>
            </a:r>
          </a:p>
          <a:p>
            <a:pPr marL="342900" lvl="1" indent="-342900">
              <a:buClr>
                <a:schemeClr val="bg2"/>
              </a:buClr>
              <a:buSzPct val="75000"/>
              <a:buFont typeface="Wingdings" pitchFamily="2" charset="2"/>
              <a:buChar char="n"/>
              <a:defRPr/>
            </a:pPr>
            <a:r>
              <a:rPr lang="en-US" sz="2800" dirty="0">
                <a:ea typeface="+mn-ea"/>
                <a:cs typeface="+mn-cs"/>
              </a:rPr>
              <a:t>The researcher examines the group’s observable patterns of behavior, customs, and ways of life.</a:t>
            </a:r>
          </a:p>
          <a:p>
            <a:pPr marL="342900" lvl="1" indent="-342900">
              <a:buClr>
                <a:schemeClr val="bg2"/>
              </a:buClr>
              <a:buSzPct val="75000"/>
              <a:buFont typeface="Wingdings" pitchFamily="2" charset="2"/>
              <a:buChar char="n"/>
              <a:defRPr/>
            </a:pPr>
            <a:r>
              <a:rPr lang="en-US" sz="2800" dirty="0">
                <a:ea typeface="+mn-ea"/>
                <a:cs typeface="+mn-cs"/>
              </a:rPr>
              <a:t>Involves prolonged observation of the group, typically through participant observation. </a:t>
            </a:r>
          </a:p>
        </p:txBody>
      </p:sp>
      <p:sp>
        <p:nvSpPr>
          <p:cNvPr id="19460" name="Slide Number Placeholder 3"/>
          <p:cNvSpPr>
            <a:spLocks noGrp="1"/>
          </p:cNvSpPr>
          <p:nvPr>
            <p:ph type="sldNum" sz="quarter" idx="4294967295"/>
          </p:nvPr>
        </p:nvSpPr>
        <p:spPr>
          <a:xfrm>
            <a:off x="8077200" y="6248400"/>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65B392BB-2DBF-403A-9EA1-30B554745516}" type="slidenum">
              <a:rPr lang="en-US" smtClean="0">
                <a:latin typeface="Arial Black" pitchFamily="34" charset="0"/>
              </a:rPr>
              <a:pPr/>
              <a:t>48</a:t>
            </a:fld>
            <a:endParaRPr lang="en-US">
              <a:latin typeface="Arial Black" pitchFamily="34" charset="0"/>
            </a:endParaRPr>
          </a:p>
        </p:txBody>
      </p:sp>
      <p:sp>
        <p:nvSpPr>
          <p:cNvPr id="3" name="Rectangle 2"/>
          <p:cNvSpPr/>
          <p:nvPr/>
        </p:nvSpPr>
        <p:spPr>
          <a:xfrm>
            <a:off x="119270" y="3548897"/>
            <a:ext cx="11953459" cy="1077218"/>
          </a:xfrm>
          <a:prstGeom prst="rect">
            <a:avLst/>
          </a:prstGeom>
          <a:solidFill>
            <a:schemeClr val="bg2">
              <a:lumMod val="90000"/>
            </a:schemeClr>
          </a:solidFill>
        </p:spPr>
        <p:txBody>
          <a:bodyPr wrap="square">
            <a:spAutoFit/>
          </a:bodyPr>
          <a:lstStyle/>
          <a:p>
            <a:r>
              <a:rPr lang="en-US" sz="3200" b="1" dirty="0">
                <a:solidFill>
                  <a:srgbClr val="FF0000"/>
                </a:solidFill>
              </a:rPr>
              <a:t>Focus:</a:t>
            </a:r>
            <a:r>
              <a:rPr lang="en-US" sz="3200" b="1" dirty="0"/>
              <a:t> study human </a:t>
            </a:r>
            <a:r>
              <a:rPr lang="en-US" sz="3200" b="1" dirty="0" err="1"/>
              <a:t>behaviour</a:t>
            </a:r>
            <a:r>
              <a:rPr lang="en-US" sz="3200" b="1" dirty="0"/>
              <a:t> in the cultural context in which it is embedded</a:t>
            </a:r>
          </a:p>
        </p:txBody>
      </p:sp>
      <p:sp>
        <p:nvSpPr>
          <p:cNvPr id="2" name="Rectangle 1"/>
          <p:cNvSpPr/>
          <p:nvPr/>
        </p:nvSpPr>
        <p:spPr>
          <a:xfrm>
            <a:off x="-1" y="5334000"/>
            <a:ext cx="12072729" cy="1384995"/>
          </a:xfrm>
          <a:prstGeom prst="rect">
            <a:avLst/>
          </a:prstGeom>
          <a:ln>
            <a:solidFill>
              <a:schemeClr val="accent1"/>
            </a:solidFill>
          </a:ln>
        </p:spPr>
        <p:txBody>
          <a:bodyPr wrap="square">
            <a:spAutoFit/>
          </a:bodyPr>
          <a:lstStyle/>
          <a:p>
            <a:r>
              <a:rPr lang="en-US" sz="2800" b="1" dirty="0">
                <a:solidFill>
                  <a:srgbClr val="0070C0"/>
                </a:solidFill>
              </a:rPr>
              <a:t>Example:</a:t>
            </a:r>
          </a:p>
          <a:p>
            <a:r>
              <a:rPr lang="en-US" sz="2800" b="1" dirty="0">
                <a:solidFill>
                  <a:srgbClr val="002060"/>
                </a:solidFill>
              </a:rPr>
              <a:t>Study with the purpose of understanding a very isolated tribe in the Amazon basin</a:t>
            </a:r>
          </a:p>
        </p:txBody>
      </p:sp>
    </p:spTree>
    <p:extLst>
      <p:ext uri="{BB962C8B-B14F-4D97-AF65-F5344CB8AC3E}">
        <p14:creationId xmlns:p14="http://schemas.microsoft.com/office/powerpoint/2010/main" val="3715460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solidFill>
                  <a:srgbClr val="000000"/>
                </a:solidFill>
              </a:rPr>
              <a:t>Dr Jugindar Singh</a:t>
            </a:r>
          </a:p>
        </p:txBody>
      </p:sp>
      <p:sp>
        <p:nvSpPr>
          <p:cNvPr id="4" name="TextBox 3"/>
          <p:cNvSpPr txBox="1"/>
          <p:nvPr/>
        </p:nvSpPr>
        <p:spPr>
          <a:xfrm>
            <a:off x="0" y="55668"/>
            <a:ext cx="2861681" cy="769441"/>
          </a:xfrm>
          <a:prstGeom prst="rect">
            <a:avLst/>
          </a:prstGeom>
          <a:noFill/>
        </p:spPr>
        <p:txBody>
          <a:bodyPr wrap="none" rtlCol="0">
            <a:spAutoFit/>
          </a:bodyPr>
          <a:lstStyle/>
          <a:p>
            <a:r>
              <a:rPr lang="en-US" sz="4400" b="1" dirty="0">
                <a:solidFill>
                  <a:srgbClr val="FF0000"/>
                </a:solidFill>
              </a:rPr>
              <a:t>Case Study </a:t>
            </a:r>
          </a:p>
        </p:txBody>
      </p:sp>
      <p:sp>
        <p:nvSpPr>
          <p:cNvPr id="5" name="Rectangle 4"/>
          <p:cNvSpPr/>
          <p:nvPr/>
        </p:nvSpPr>
        <p:spPr>
          <a:xfrm>
            <a:off x="1" y="1046910"/>
            <a:ext cx="12191999" cy="5755422"/>
          </a:xfrm>
          <a:prstGeom prst="rect">
            <a:avLst/>
          </a:prstGeom>
          <a:solidFill>
            <a:schemeClr val="bg1"/>
          </a:solidFill>
          <a:ln>
            <a:solidFill>
              <a:schemeClr val="accent1"/>
            </a:solidFill>
          </a:ln>
        </p:spPr>
        <p:txBody>
          <a:bodyPr wrap="square">
            <a:spAutoFit/>
          </a:bodyPr>
          <a:lstStyle/>
          <a:p>
            <a:r>
              <a:rPr lang="en-US" sz="3200" b="1" dirty="0">
                <a:solidFill>
                  <a:srgbClr val="0070C0"/>
                </a:solidFill>
              </a:rPr>
              <a:t>A case study is an in-depth inquiry into a topic or phenomenon within its real-life setting (Yin 2014).</a:t>
            </a:r>
          </a:p>
          <a:p>
            <a:r>
              <a:rPr lang="en-US" sz="3200" b="1" dirty="0">
                <a:solidFill>
                  <a:srgbClr val="0070C0"/>
                </a:solidFill>
              </a:rPr>
              <a:t>“A case study is an empirical study that investigates a contemporary phenomenon in depth and with its real-life context” (Yin, 2009, p18)</a:t>
            </a:r>
          </a:p>
          <a:p>
            <a:endParaRPr lang="en-US" sz="3200" b="1" dirty="0">
              <a:solidFill>
                <a:srgbClr val="0070C0"/>
              </a:solidFill>
            </a:endParaRPr>
          </a:p>
          <a:p>
            <a:r>
              <a:rPr lang="en-US" sz="3200" i="1" dirty="0"/>
              <a:t>Patton (1990) suggests that case studies are valuable in creating </a:t>
            </a:r>
            <a:r>
              <a:rPr lang="en-US" sz="3200" i="1" dirty="0">
                <a:solidFill>
                  <a:srgbClr val="FF0000"/>
                </a:solidFill>
              </a:rPr>
              <a:t>deep understanding of particular people, problems or situations</a:t>
            </a:r>
            <a:r>
              <a:rPr lang="en-US" sz="3200" i="1" dirty="0"/>
              <a:t> in comprehensive ways. </a:t>
            </a:r>
          </a:p>
          <a:p>
            <a:endParaRPr lang="en-US" sz="2800" dirty="0"/>
          </a:p>
          <a:p>
            <a:endParaRPr lang="en-US" sz="2800" dirty="0"/>
          </a:p>
          <a:p>
            <a:r>
              <a:rPr lang="en-US" sz="2800" dirty="0"/>
              <a:t>Once defined, case study research sets out to understand the dynamics of the topic being studied within its setting or context</a:t>
            </a:r>
          </a:p>
        </p:txBody>
      </p:sp>
      <p:sp>
        <p:nvSpPr>
          <p:cNvPr id="6" name="TextBox 5"/>
          <p:cNvSpPr txBox="1"/>
          <p:nvPr/>
        </p:nvSpPr>
        <p:spPr>
          <a:xfrm>
            <a:off x="8001001" y="6400800"/>
            <a:ext cx="1568891" cy="369332"/>
          </a:xfrm>
          <a:prstGeom prst="rect">
            <a:avLst/>
          </a:prstGeom>
          <a:noFill/>
        </p:spPr>
        <p:txBody>
          <a:bodyPr wrap="none" rtlCol="0">
            <a:spAutoFit/>
          </a:bodyPr>
          <a:lstStyle/>
          <a:p>
            <a:r>
              <a:rPr lang="en-US" dirty="0"/>
              <a:t>Saunders 2016</a:t>
            </a:r>
          </a:p>
        </p:txBody>
      </p:sp>
    </p:spTree>
    <p:extLst>
      <p:ext uri="{BB962C8B-B14F-4D97-AF65-F5344CB8AC3E}">
        <p14:creationId xmlns:p14="http://schemas.microsoft.com/office/powerpoint/2010/main" val="3340838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45136" y="1028700"/>
            <a:ext cx="9947305" cy="2322618"/>
          </a:xfrm>
        </p:spPr>
        <p:txBody>
          <a:bodyPr vert="horz" lIns="91440" tIns="45720" rIns="91440" bIns="45720" rtlCol="0" anchor="b">
            <a:noAutofit/>
          </a:bodyPr>
          <a:lstStyle/>
          <a:p>
            <a:pPr algn="ctr"/>
            <a:r>
              <a:rPr lang="en-US" sz="6000" b="1" dirty="0">
                <a:solidFill>
                  <a:srgbClr val="FFFFFF"/>
                </a:solidFill>
              </a:rPr>
              <a:t>1. Definition of Qualitative Research</a:t>
            </a:r>
            <a:br>
              <a:rPr lang="en-US" sz="6000" b="1" dirty="0">
                <a:solidFill>
                  <a:srgbClr val="FFFFFF"/>
                </a:solidFill>
              </a:rPr>
            </a:br>
            <a:r>
              <a:rPr lang="en-US" sz="6000" b="1" dirty="0">
                <a:solidFill>
                  <a:srgbClr val="FFC000"/>
                </a:solidFill>
              </a:rPr>
              <a:t>What is Qualitative Research</a:t>
            </a:r>
          </a:p>
        </p:txBody>
      </p:sp>
      <p:sp>
        <p:nvSpPr>
          <p:cNvPr id="4" name="Footer Placeholder 3"/>
          <p:cNvSpPr>
            <a:spLocks noGrp="1"/>
          </p:cNvSpPr>
          <p:nvPr>
            <p:ph type="ftr" sz="quarter" idx="10"/>
          </p:nvPr>
        </p:nvSpPr>
        <p:spPr>
          <a:xfrm rot="5400000">
            <a:off x="-1828800" y="2002536"/>
            <a:ext cx="4114800" cy="365125"/>
          </a:xfrm>
        </p:spPr>
        <p:txBody>
          <a:bodyPr vert="horz" lIns="91440" tIns="45720" rIns="91440" bIns="45720" rtlCol="0" anchor="ctr">
            <a:normAutofit/>
          </a:bodyPr>
          <a:lstStyle/>
          <a:p>
            <a:pPr>
              <a:spcAft>
                <a:spcPts val="600"/>
              </a:spcAft>
              <a:defRPr/>
            </a:pPr>
            <a:r>
              <a:rPr lang="en-US" sz="1100" kern="1200">
                <a:solidFill>
                  <a:srgbClr val="FFFFFF"/>
                </a:solidFill>
                <a:latin typeface="Calibri" panose="020F0502020204030204"/>
                <a:ea typeface="+mn-ea"/>
                <a:cs typeface="+mn-cs"/>
              </a:rPr>
              <a:t>Dr Jugindar Singh</a:t>
            </a:r>
          </a:p>
        </p:txBody>
      </p:sp>
      <p:sp>
        <p:nvSpPr>
          <p:cNvPr id="27" name="Freeform: Shape 26">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 up of a logo&#10;&#10;Description automatically generated">
            <a:extLst>
              <a:ext uri="{FF2B5EF4-FFF2-40B4-BE49-F238E27FC236}">
                <a16:creationId xmlns:a16="http://schemas.microsoft.com/office/drawing/2014/main" id="{31FEA35D-55A9-42AE-82BF-A170BDFCADE5}"/>
              </a:ext>
            </a:extLst>
          </p:cNvPr>
          <p:cNvPicPr>
            <a:picLocks noChangeAspect="1"/>
          </p:cNvPicPr>
          <p:nvPr/>
        </p:nvPicPr>
        <p:blipFill rotWithShape="1">
          <a:blip r:embed="rId2"/>
          <a:srcRect r="1" b="25395"/>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101866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925" y="591344"/>
            <a:ext cx="3842309" cy="55856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mj-lt"/>
                <a:ea typeface="+mj-ea"/>
                <a:cs typeface="+mj-cs"/>
              </a:rPr>
              <a:t>Case Studies</a:t>
            </a:r>
          </a:p>
          <a:p>
            <a:pPr algn="ctr">
              <a:lnSpc>
                <a:spcPct val="90000"/>
              </a:lnSpc>
              <a:spcBef>
                <a:spcPct val="0"/>
              </a:spcBef>
              <a:spcAft>
                <a:spcPts val="600"/>
              </a:spcAft>
            </a:pPr>
            <a:r>
              <a:rPr lang="en-US" sz="3600" b="1" dirty="0">
                <a:solidFill>
                  <a:srgbClr val="0070C0"/>
                </a:solidFill>
                <a:latin typeface="+mj-lt"/>
                <a:ea typeface="+mj-ea"/>
                <a:cs typeface="+mj-cs"/>
              </a:rPr>
              <a:t>Bounded</a:t>
            </a:r>
            <a:r>
              <a:rPr lang="en-US" sz="3600" b="1" kern="1200" dirty="0">
                <a:solidFill>
                  <a:srgbClr val="0070C0"/>
                </a:solidFill>
                <a:latin typeface="+mj-lt"/>
                <a:ea typeface="+mj-ea"/>
                <a:cs typeface="+mj-cs"/>
              </a:rPr>
              <a:t> </a:t>
            </a:r>
          </a:p>
          <a:p>
            <a:pPr algn="ctr">
              <a:lnSpc>
                <a:spcPct val="90000"/>
              </a:lnSpc>
              <a:spcBef>
                <a:spcPct val="0"/>
              </a:spcBef>
              <a:spcAft>
                <a:spcPts val="600"/>
              </a:spcAft>
            </a:pPr>
            <a:r>
              <a:rPr lang="en-US" sz="3600" b="1" dirty="0">
                <a:solidFill>
                  <a:srgbClr val="0070C0"/>
                </a:solidFill>
                <a:latin typeface="+mj-lt"/>
                <a:ea typeface="+mj-ea"/>
                <a:cs typeface="+mj-cs"/>
              </a:rPr>
              <a:t>system</a:t>
            </a:r>
            <a:endParaRPr lang="en-US" sz="3600" b="1" kern="1200" dirty="0">
              <a:solidFill>
                <a:srgbClr val="0070C0"/>
              </a:solidFill>
              <a:latin typeface="+mj-lt"/>
              <a:ea typeface="+mj-ea"/>
              <a:cs typeface="+mj-cs"/>
            </a:endParaRPr>
          </a:p>
        </p:txBody>
      </p:sp>
      <p:sp>
        <p:nvSpPr>
          <p:cNvPr id="2" name="Footer Placeholder 1"/>
          <p:cNvSpPr>
            <a:spLocks noGrp="1"/>
          </p:cNvSpPr>
          <p:nvPr>
            <p:ph type="ftr" sz="quarter" idx="10"/>
          </p:nvPr>
        </p:nvSpPr>
        <p:spPr>
          <a:xfrm>
            <a:off x="4447308" y="6356350"/>
            <a:ext cx="4842466" cy="365125"/>
          </a:xfrm>
        </p:spPr>
        <p:txBody>
          <a:bodyPr vert="horz" lIns="91440" tIns="45720" rIns="91440" bIns="45720" rtlCol="0" anchor="ctr">
            <a:normAutofit/>
          </a:bodyPr>
          <a:lstStyle/>
          <a:p>
            <a:pPr algn="ctr">
              <a:spcAft>
                <a:spcPts val="600"/>
              </a:spcAft>
            </a:pPr>
            <a:r>
              <a:rPr lang="en-US" kern="1200" dirty="0">
                <a:solidFill>
                  <a:schemeClr val="tx1">
                    <a:tint val="75000"/>
                  </a:schemeClr>
                </a:solidFill>
                <a:latin typeface="+mn-lt"/>
                <a:ea typeface="+mn-ea"/>
                <a:cs typeface="+mn-cs"/>
              </a:rPr>
              <a:t>Dr Jugindar Singh</a:t>
            </a: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Rectangle 2"/>
          <p:cNvSpPr/>
          <p:nvPr/>
        </p:nvSpPr>
        <p:spPr>
          <a:xfrm>
            <a:off x="4167269" y="1"/>
            <a:ext cx="7979806" cy="5653378"/>
          </a:xfrm>
          <a:prstGeom prst="rect">
            <a:avLst/>
          </a:prstGeom>
        </p:spPr>
        <p:txBody>
          <a:bodyPr vert="horz" lIns="91440" tIns="45720" rIns="91440" bIns="45720" rtlCol="0" anchor="ctr">
            <a:normAutofit fontScale="92500"/>
          </a:bodyPr>
          <a:lstStyle/>
          <a:p>
            <a:pPr>
              <a:lnSpc>
                <a:spcPct val="90000"/>
              </a:lnSpc>
              <a:spcAft>
                <a:spcPts val="600"/>
              </a:spcAft>
            </a:pPr>
            <a:r>
              <a:rPr lang="en-US" sz="2800" dirty="0"/>
              <a:t>Creswell (2002) "an in-depth </a:t>
            </a:r>
            <a:r>
              <a:rPr lang="en-US" sz="2800" dirty="0">
                <a:solidFill>
                  <a:srgbClr val="FF0000"/>
                </a:solidFill>
              </a:rPr>
              <a:t>exploration of a bounded system </a:t>
            </a:r>
            <a:r>
              <a:rPr lang="en-US" sz="2800" dirty="0"/>
              <a:t>(e.g., an activity, event, process, or individuals) based on extensive data collection" (p. 485).  </a:t>
            </a:r>
          </a:p>
          <a:p>
            <a:pPr>
              <a:lnSpc>
                <a:spcPct val="90000"/>
              </a:lnSpc>
              <a:spcAft>
                <a:spcPts val="600"/>
              </a:spcAft>
            </a:pPr>
            <a:endParaRPr lang="en-US" sz="2800" dirty="0"/>
          </a:p>
          <a:p>
            <a:pPr>
              <a:lnSpc>
                <a:spcPct val="90000"/>
              </a:lnSpc>
              <a:spcAft>
                <a:spcPts val="600"/>
              </a:spcAft>
            </a:pPr>
            <a:r>
              <a:rPr lang="en-US" sz="2800" dirty="0"/>
              <a:t>Creswell recommends case study as a methodology if the problem to be studied "relates to d</a:t>
            </a:r>
            <a:r>
              <a:rPr lang="en-US" sz="2800" dirty="0">
                <a:solidFill>
                  <a:srgbClr val="FF0000"/>
                </a:solidFill>
              </a:rPr>
              <a:t>eveloping an in-depth understanding of a 'case' or bounded system</a:t>
            </a:r>
            <a:r>
              <a:rPr lang="en-US" sz="2800" dirty="0"/>
              <a:t>" (p. 496) and if the purpose is to understand "an event, activity, process, or one or more individuals" (p. 496).  </a:t>
            </a:r>
          </a:p>
          <a:p>
            <a:pPr>
              <a:lnSpc>
                <a:spcPct val="90000"/>
              </a:lnSpc>
              <a:spcAft>
                <a:spcPts val="600"/>
              </a:spcAft>
            </a:pPr>
            <a:endParaRPr lang="en-US" sz="2800" dirty="0"/>
          </a:p>
          <a:p>
            <a:pPr>
              <a:lnSpc>
                <a:spcPct val="90000"/>
              </a:lnSpc>
              <a:spcAft>
                <a:spcPts val="600"/>
              </a:spcAft>
            </a:pPr>
            <a:r>
              <a:rPr lang="en-US" sz="2800" dirty="0"/>
              <a:t>Cases are </a:t>
            </a:r>
            <a:r>
              <a:rPr lang="en-US" sz="2800" dirty="0">
                <a:solidFill>
                  <a:srgbClr val="FF0000"/>
                </a:solidFill>
              </a:rPr>
              <a:t>bounded by time and activity</a:t>
            </a:r>
            <a:r>
              <a:rPr lang="en-US" sz="2800" dirty="0"/>
              <a:t>, and researchers collect detailed information using a variety of data collection procedures over a sustained period of time (Stake, 1995; Yin, 2009, 2012).</a:t>
            </a:r>
          </a:p>
        </p:txBody>
      </p:sp>
      <p:sp>
        <p:nvSpPr>
          <p:cNvPr id="11" name="TextBox 10">
            <a:extLst>
              <a:ext uri="{FF2B5EF4-FFF2-40B4-BE49-F238E27FC236}">
                <a16:creationId xmlns:a16="http://schemas.microsoft.com/office/drawing/2014/main" id="{F64A600C-0B42-4BB1-965C-8AD0ED5AEEDF}"/>
              </a:ext>
            </a:extLst>
          </p:cNvPr>
          <p:cNvSpPr txBox="1"/>
          <p:nvPr/>
        </p:nvSpPr>
        <p:spPr>
          <a:xfrm>
            <a:off x="0" y="5653378"/>
            <a:ext cx="12192000" cy="1200329"/>
          </a:xfrm>
          <a:prstGeom prst="rect">
            <a:avLst/>
          </a:prstGeom>
          <a:solidFill>
            <a:schemeClr val="bg1"/>
          </a:solidFill>
          <a:ln>
            <a:solidFill>
              <a:srgbClr val="002060"/>
            </a:solidFill>
          </a:ln>
        </p:spPr>
        <p:txBody>
          <a:bodyPr wrap="square">
            <a:spAutoFit/>
          </a:bodyPr>
          <a:lstStyle/>
          <a:p>
            <a:r>
              <a:rPr lang="en-US" b="0" i="0" dirty="0">
                <a:solidFill>
                  <a:srgbClr val="000000"/>
                </a:solidFill>
                <a:effectLst/>
                <a:latin typeface="Times New Roman" panose="02020603050405020304" pitchFamily="18" charset="0"/>
              </a:rPr>
              <a:t>"</a:t>
            </a:r>
            <a:r>
              <a:rPr lang="en-US" sz="2400" b="0" i="0" dirty="0">
                <a:solidFill>
                  <a:srgbClr val="FF0000"/>
                </a:solidFill>
                <a:effectLst/>
                <a:latin typeface="Times New Roman" panose="02020603050405020304" pitchFamily="18" charset="0"/>
              </a:rPr>
              <a:t>'Bounded' means </a:t>
            </a:r>
            <a:r>
              <a:rPr lang="en-US" sz="2400" b="0" i="0" dirty="0">
                <a:solidFill>
                  <a:srgbClr val="000000"/>
                </a:solidFill>
                <a:effectLst/>
                <a:latin typeface="Times New Roman" panose="02020603050405020304" pitchFamily="18" charset="0"/>
              </a:rPr>
              <a:t>that the case is separated out for research in terms of time, place, or some physical boundaries" (</a:t>
            </a:r>
            <a:r>
              <a:rPr lang="en-US" sz="2400" b="0" i="0" dirty="0" err="1">
                <a:solidFill>
                  <a:srgbClr val="000000"/>
                </a:solidFill>
                <a:effectLst/>
                <a:latin typeface="Times New Roman" panose="02020603050405020304" pitchFamily="18" charset="0"/>
              </a:rPr>
              <a:t>Cresswell</a:t>
            </a:r>
            <a:r>
              <a:rPr lang="en-US" sz="2400" b="0" i="0" dirty="0">
                <a:solidFill>
                  <a:srgbClr val="000000"/>
                </a:solidFill>
                <a:effectLst/>
                <a:latin typeface="Times New Roman" panose="02020603050405020304" pitchFamily="18" charset="0"/>
              </a:rPr>
              <a:t> p. 485).  </a:t>
            </a:r>
          </a:p>
          <a:p>
            <a:r>
              <a:rPr lang="en-US" sz="2400" b="0" i="0" dirty="0">
                <a:solidFill>
                  <a:srgbClr val="000000"/>
                </a:solidFill>
                <a:effectLst/>
                <a:latin typeface="Times New Roman" panose="02020603050405020304" pitchFamily="18" charset="0"/>
              </a:rPr>
              <a:t>In other words, it is possible to create limits around the object to be studied (Merriam, 1998)</a:t>
            </a:r>
            <a:endParaRPr lang="en-MY" dirty="0"/>
          </a:p>
        </p:txBody>
      </p:sp>
    </p:spTree>
    <p:extLst>
      <p:ext uri="{BB962C8B-B14F-4D97-AF65-F5344CB8AC3E}">
        <p14:creationId xmlns:p14="http://schemas.microsoft.com/office/powerpoint/2010/main" val="37605174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 y="0"/>
            <a:ext cx="12191999" cy="715962"/>
          </a:xfrm>
        </p:spPr>
        <p:txBody>
          <a:bodyPr>
            <a:normAutofit/>
          </a:bodyPr>
          <a:lstStyle/>
          <a:p>
            <a:r>
              <a:rPr lang="en-US" altLang="en-US" b="1" dirty="0">
                <a:solidFill>
                  <a:srgbClr val="FF0000"/>
                </a:solidFill>
              </a:rPr>
              <a:t>CASE STUDIES - Cases are units of investigation </a:t>
            </a:r>
          </a:p>
        </p:txBody>
      </p:sp>
      <p:sp>
        <p:nvSpPr>
          <p:cNvPr id="24579" name="Rectangle 3"/>
          <p:cNvSpPr>
            <a:spLocks noGrp="1" noChangeArrowheads="1"/>
          </p:cNvSpPr>
          <p:nvPr>
            <p:ph type="body" idx="1"/>
          </p:nvPr>
        </p:nvSpPr>
        <p:spPr>
          <a:xfrm>
            <a:off x="-1" y="566057"/>
            <a:ext cx="12191999" cy="5337836"/>
          </a:xfrm>
        </p:spPr>
        <p:txBody>
          <a:bodyPr>
            <a:normAutofit/>
          </a:bodyPr>
          <a:lstStyle/>
          <a:p>
            <a:pPr marL="0" indent="0">
              <a:buNone/>
            </a:pPr>
            <a:r>
              <a:rPr lang="en-US" altLang="en-US" sz="3200" dirty="0"/>
              <a:t>Cases can be </a:t>
            </a:r>
          </a:p>
          <a:p>
            <a:pPr lvl="1"/>
            <a:r>
              <a:rPr lang="en-US" altLang="en-US" sz="2800" b="1" dirty="0">
                <a:solidFill>
                  <a:srgbClr val="0070C0"/>
                </a:solidFill>
              </a:rPr>
              <a:t>Person/persons</a:t>
            </a:r>
          </a:p>
          <a:p>
            <a:pPr lvl="1"/>
            <a:r>
              <a:rPr lang="en-US" altLang="en-US" sz="2800" b="1" dirty="0">
                <a:solidFill>
                  <a:srgbClr val="0070C0"/>
                </a:solidFill>
              </a:rPr>
              <a:t>Group/groups</a:t>
            </a:r>
          </a:p>
          <a:p>
            <a:pPr lvl="1"/>
            <a:r>
              <a:rPr lang="en-US" altLang="en-US" sz="2800" b="1" dirty="0">
                <a:solidFill>
                  <a:srgbClr val="0070C0"/>
                </a:solidFill>
              </a:rPr>
              <a:t>Organization/organizations</a:t>
            </a:r>
          </a:p>
          <a:p>
            <a:pPr lvl="1"/>
            <a:r>
              <a:rPr lang="en-US" altLang="en-US" sz="2800" b="1" dirty="0">
                <a:solidFill>
                  <a:srgbClr val="0070C0"/>
                </a:solidFill>
              </a:rPr>
              <a:t>Institution/institutions</a:t>
            </a:r>
          </a:p>
          <a:p>
            <a:pPr lvl="1"/>
            <a:r>
              <a:rPr lang="en-US" altLang="en-US" sz="2800" b="1" dirty="0">
                <a:solidFill>
                  <a:srgbClr val="0070C0"/>
                </a:solidFill>
              </a:rPr>
              <a:t>Event/events.</a:t>
            </a:r>
          </a:p>
          <a:p>
            <a:pPr lvl="1"/>
            <a:r>
              <a:rPr lang="en-US" altLang="en-US" sz="2800" b="1" dirty="0">
                <a:solidFill>
                  <a:srgbClr val="0070C0"/>
                </a:solidFill>
              </a:rPr>
              <a:t>Employee/group employees</a:t>
            </a:r>
          </a:p>
          <a:p>
            <a:pPr lvl="1"/>
            <a:r>
              <a:rPr lang="en-US" altLang="en-US" sz="2800" b="1" dirty="0">
                <a:solidFill>
                  <a:srgbClr val="0070C0"/>
                </a:solidFill>
              </a:rPr>
              <a:t>Student/group of students</a:t>
            </a:r>
          </a:p>
          <a:p>
            <a:pPr marL="0" indent="0">
              <a:buNone/>
            </a:pPr>
            <a:endParaRPr lang="en-US" altLang="en-US" dirty="0"/>
          </a:p>
          <a:p>
            <a:pPr>
              <a:buFont typeface="Wingdings" pitchFamily="2" charset="2"/>
              <a:buNone/>
            </a:pPr>
            <a:endParaRPr lang="en-US" altLang="en-US" dirty="0"/>
          </a:p>
          <a:p>
            <a:pPr>
              <a:buFont typeface="Wingdings" pitchFamily="2" charset="2"/>
              <a:buNone/>
            </a:pPr>
            <a:endParaRPr lang="en-US" altLang="en-US" dirty="0"/>
          </a:p>
        </p:txBody>
      </p:sp>
      <p:sp>
        <p:nvSpPr>
          <p:cNvPr id="3" name="Rectangle 2">
            <a:extLst>
              <a:ext uri="{FF2B5EF4-FFF2-40B4-BE49-F238E27FC236}">
                <a16:creationId xmlns:a16="http://schemas.microsoft.com/office/drawing/2014/main" id="{6CE361F1-8428-4BA4-B8DF-C6D5AF674A0F}"/>
              </a:ext>
            </a:extLst>
          </p:cNvPr>
          <p:cNvSpPr/>
          <p:nvPr/>
        </p:nvSpPr>
        <p:spPr>
          <a:xfrm>
            <a:off x="44925" y="5626327"/>
            <a:ext cx="12102148" cy="830997"/>
          </a:xfrm>
          <a:prstGeom prst="rect">
            <a:avLst/>
          </a:prstGeom>
          <a:solidFill>
            <a:schemeClr val="bg1">
              <a:lumMod val="95000"/>
            </a:schemeClr>
          </a:solidFill>
          <a:ln>
            <a:solidFill>
              <a:schemeClr val="accent1"/>
            </a:solidFill>
          </a:ln>
        </p:spPr>
        <p:txBody>
          <a:bodyPr wrap="square">
            <a:spAutoFit/>
          </a:bodyPr>
          <a:lstStyle/>
          <a:p>
            <a:r>
              <a:rPr lang="en-US" sz="2400" b="1" dirty="0">
                <a:solidFill>
                  <a:srgbClr val="002060"/>
                </a:solidFill>
              </a:rPr>
              <a:t>A case study is an in-depth description and analysis of a bounded system. </a:t>
            </a:r>
          </a:p>
          <a:p>
            <a:r>
              <a:rPr lang="en-US" sz="2400" b="1" dirty="0">
                <a:solidFill>
                  <a:srgbClr val="002060"/>
                </a:solidFill>
              </a:rPr>
              <a:t>A single entity, a unit around which there are boundaries.</a:t>
            </a:r>
          </a:p>
        </p:txBody>
      </p:sp>
      <p:sp>
        <p:nvSpPr>
          <p:cNvPr id="5" name="TextBox 4">
            <a:extLst>
              <a:ext uri="{FF2B5EF4-FFF2-40B4-BE49-F238E27FC236}">
                <a16:creationId xmlns:a16="http://schemas.microsoft.com/office/drawing/2014/main" id="{39680B56-C684-47DC-8095-0BC0D8F2554C}"/>
              </a:ext>
            </a:extLst>
          </p:cNvPr>
          <p:cNvSpPr txBox="1"/>
          <p:nvPr/>
        </p:nvSpPr>
        <p:spPr>
          <a:xfrm>
            <a:off x="-2" y="6468471"/>
            <a:ext cx="12147075" cy="369332"/>
          </a:xfrm>
          <a:prstGeom prst="rect">
            <a:avLst/>
          </a:prstGeom>
          <a:solidFill>
            <a:schemeClr val="bg1"/>
          </a:solidFill>
          <a:ln>
            <a:solidFill>
              <a:srgbClr val="002060"/>
            </a:solidFill>
          </a:ln>
        </p:spPr>
        <p:txBody>
          <a:bodyPr wrap="square">
            <a:spAutoFit/>
          </a:bodyPr>
          <a:lstStyle/>
          <a:p>
            <a:pPr>
              <a:lnSpc>
                <a:spcPct val="90000"/>
              </a:lnSpc>
              <a:spcAft>
                <a:spcPts val="600"/>
              </a:spcAft>
            </a:pPr>
            <a:r>
              <a:rPr lang="en-US" sz="2000" b="1" dirty="0">
                <a:solidFill>
                  <a:srgbClr val="0070C0"/>
                </a:solidFill>
              </a:rPr>
              <a:t>An in-depth analysis of a case, often a p</a:t>
            </a:r>
            <a:r>
              <a:rPr lang="en-US" sz="2000" b="1" dirty="0">
                <a:solidFill>
                  <a:srgbClr val="FF0000"/>
                </a:solidFill>
              </a:rPr>
              <a:t>rogram, event, activity, process, or one or more individual</a:t>
            </a:r>
            <a:r>
              <a:rPr lang="en-US" sz="2000" dirty="0">
                <a:solidFill>
                  <a:srgbClr val="FF0000"/>
                </a:solidFill>
              </a:rPr>
              <a:t>s. </a:t>
            </a:r>
          </a:p>
        </p:txBody>
      </p:sp>
      <p:sp>
        <p:nvSpPr>
          <p:cNvPr id="7" name="TextBox 6">
            <a:extLst>
              <a:ext uri="{FF2B5EF4-FFF2-40B4-BE49-F238E27FC236}">
                <a16:creationId xmlns:a16="http://schemas.microsoft.com/office/drawing/2014/main" id="{8ED0C8E4-55B5-4550-B0AA-38AF148C7E92}"/>
              </a:ext>
            </a:extLst>
          </p:cNvPr>
          <p:cNvSpPr txBox="1"/>
          <p:nvPr/>
        </p:nvSpPr>
        <p:spPr>
          <a:xfrm>
            <a:off x="22460" y="4108408"/>
            <a:ext cx="12147075" cy="1569660"/>
          </a:xfrm>
          <a:prstGeom prst="rect">
            <a:avLst/>
          </a:prstGeom>
          <a:noFill/>
          <a:ln>
            <a:solidFill>
              <a:srgbClr val="002060"/>
            </a:solidFill>
          </a:ln>
        </p:spPr>
        <p:txBody>
          <a:bodyPr wrap="square">
            <a:spAutoFit/>
          </a:bodyPr>
          <a:lstStyle/>
          <a:p>
            <a:r>
              <a:rPr lang="en-US" sz="2400" dirty="0"/>
              <a:t>The ‘case’ in case study research may refer to a person (e.g. a manager), a group (e.g. a work team), an </a:t>
            </a:r>
            <a:r>
              <a:rPr lang="en-US" sz="2400" dirty="0" err="1"/>
              <a:t>organisation</a:t>
            </a:r>
            <a:r>
              <a:rPr lang="en-US" sz="2400" dirty="0"/>
              <a:t> (e.g. a business), an association (e.g. a joint venture), a change process (e.g. restructuring a company), an event (e.g. an annual general meeting) as well as many other types of case subject</a:t>
            </a:r>
          </a:p>
        </p:txBody>
      </p:sp>
    </p:spTree>
    <p:extLst>
      <p:ext uri="{BB962C8B-B14F-4D97-AF65-F5344CB8AC3E}">
        <p14:creationId xmlns:p14="http://schemas.microsoft.com/office/powerpoint/2010/main" val="28200348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4A8BAB-0E45-4E14-B72E-68A00D591C5A}"/>
              </a:ext>
            </a:extLst>
          </p:cNvPr>
          <p:cNvSpPr>
            <a:spLocks noGrp="1"/>
          </p:cNvSpPr>
          <p:nvPr>
            <p:ph type="title"/>
          </p:nvPr>
        </p:nvSpPr>
        <p:spPr>
          <a:xfrm>
            <a:off x="635000" y="640823"/>
            <a:ext cx="3418659" cy="5583148"/>
          </a:xfrm>
        </p:spPr>
        <p:txBody>
          <a:bodyPr vert="horz" lIns="91440" tIns="45720" rIns="91440" bIns="45720" rtlCol="0" anchor="ctr">
            <a:normAutofit/>
          </a:bodyPr>
          <a:lstStyle/>
          <a:p>
            <a:pPr algn="ctr"/>
            <a:r>
              <a:rPr lang="en-US" sz="5400" b="1" kern="1200" dirty="0">
                <a:solidFill>
                  <a:srgbClr val="FF0000"/>
                </a:solidFill>
                <a:latin typeface="+mj-lt"/>
                <a:ea typeface="+mj-ea"/>
                <a:cs typeface="+mj-cs"/>
              </a:rPr>
              <a:t>Case study </a:t>
            </a:r>
            <a:r>
              <a:rPr lang="en-US" sz="4000" b="1" kern="1200" dirty="0">
                <a:solidFill>
                  <a:schemeClr val="tx1"/>
                </a:solidFill>
                <a:latin typeface="+mj-lt"/>
                <a:ea typeface="+mj-ea"/>
                <a:cs typeface="+mj-cs"/>
              </a:rPr>
              <a:t>Collection of data</a:t>
            </a:r>
            <a:endParaRPr lang="en-US" sz="5400" b="1"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id="{C27E69B6-F00C-4C14-B6E5-C13A9795FE25}"/>
              </a:ext>
            </a:extLst>
          </p:cNvPr>
          <p:cNvGraphicFramePr/>
          <p:nvPr>
            <p:extLst>
              <p:ext uri="{D42A27DB-BD31-4B8C-83A1-F6EECF244321}">
                <p14:modId xmlns:p14="http://schemas.microsoft.com/office/powerpoint/2010/main" val="1857028058"/>
              </p:ext>
            </p:extLst>
          </p:nvPr>
        </p:nvGraphicFramePr>
        <p:xfrm>
          <a:off x="4648018" y="640822"/>
          <a:ext cx="7249922" cy="6217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0159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86C112-0619-447D-8C23-F540C8120341}"/>
              </a:ext>
            </a:extLst>
          </p:cNvPr>
          <p:cNvPicPr>
            <a:picLocks noChangeAspect="1"/>
          </p:cNvPicPr>
          <p:nvPr/>
        </p:nvPicPr>
        <p:blipFill>
          <a:blip r:embed="rId2"/>
          <a:stretch>
            <a:fillRect/>
          </a:stretch>
        </p:blipFill>
        <p:spPr>
          <a:xfrm>
            <a:off x="8468751" y="4091132"/>
            <a:ext cx="3653053" cy="2038983"/>
          </a:xfrm>
          <a:prstGeom prst="rect">
            <a:avLst/>
          </a:prstGeom>
        </p:spPr>
      </p:pic>
      <p:sp>
        <p:nvSpPr>
          <p:cNvPr id="2" name="TextBox 1">
            <a:extLst>
              <a:ext uri="{FF2B5EF4-FFF2-40B4-BE49-F238E27FC236}">
                <a16:creationId xmlns:a16="http://schemas.microsoft.com/office/drawing/2014/main" id="{AF44A805-EAAD-4F73-9529-EA88AF8366E2}"/>
              </a:ext>
            </a:extLst>
          </p:cNvPr>
          <p:cNvSpPr txBox="1"/>
          <p:nvPr/>
        </p:nvSpPr>
        <p:spPr>
          <a:xfrm>
            <a:off x="0" y="0"/>
            <a:ext cx="12192000" cy="954107"/>
          </a:xfrm>
          <a:prstGeom prst="rect">
            <a:avLst/>
          </a:prstGeom>
          <a:solidFill>
            <a:schemeClr val="accent5"/>
          </a:solidFill>
        </p:spPr>
        <p:txBody>
          <a:bodyPr wrap="square" rtlCol="0">
            <a:spAutoFit/>
          </a:bodyPr>
          <a:lstStyle/>
          <a:p>
            <a:r>
              <a:rPr lang="en-MY" sz="2800" b="1" dirty="0">
                <a:solidFill>
                  <a:srgbClr val="FFFF00"/>
                </a:solidFill>
              </a:rPr>
              <a:t>Title: Exploring Principals leadership style and teachers commitment in High Performing Schools in Kuala Lumpur</a:t>
            </a:r>
          </a:p>
        </p:txBody>
      </p:sp>
      <p:sp>
        <p:nvSpPr>
          <p:cNvPr id="4" name="TextBox 3">
            <a:extLst>
              <a:ext uri="{FF2B5EF4-FFF2-40B4-BE49-F238E27FC236}">
                <a16:creationId xmlns:a16="http://schemas.microsoft.com/office/drawing/2014/main" id="{FD7A801D-A02F-403E-9B35-711C86FAAECC}"/>
              </a:ext>
            </a:extLst>
          </p:cNvPr>
          <p:cNvSpPr txBox="1"/>
          <p:nvPr/>
        </p:nvSpPr>
        <p:spPr>
          <a:xfrm>
            <a:off x="0" y="875087"/>
            <a:ext cx="12192000" cy="369332"/>
          </a:xfrm>
          <a:prstGeom prst="rect">
            <a:avLst/>
          </a:prstGeom>
          <a:noFill/>
        </p:spPr>
        <p:txBody>
          <a:bodyPr wrap="square" rtlCol="0">
            <a:spAutoFit/>
          </a:bodyPr>
          <a:lstStyle/>
          <a:p>
            <a:r>
              <a:rPr lang="en-MY" b="1" dirty="0"/>
              <a:t>RQ1: What are the leadership styles in High performing schools?</a:t>
            </a:r>
          </a:p>
        </p:txBody>
      </p:sp>
      <p:graphicFrame>
        <p:nvGraphicFramePr>
          <p:cNvPr id="5" name="Table 5">
            <a:extLst>
              <a:ext uri="{FF2B5EF4-FFF2-40B4-BE49-F238E27FC236}">
                <a16:creationId xmlns:a16="http://schemas.microsoft.com/office/drawing/2014/main" id="{43C27123-A1BC-4CAC-ADFA-D86508F82F50}"/>
              </a:ext>
            </a:extLst>
          </p:cNvPr>
          <p:cNvGraphicFramePr>
            <a:graphicFrameLocks noGrp="1"/>
          </p:cNvGraphicFramePr>
          <p:nvPr>
            <p:extLst>
              <p:ext uri="{D42A27DB-BD31-4B8C-83A1-F6EECF244321}">
                <p14:modId xmlns:p14="http://schemas.microsoft.com/office/powerpoint/2010/main" val="3618081455"/>
              </p:ext>
            </p:extLst>
          </p:nvPr>
        </p:nvGraphicFramePr>
        <p:xfrm>
          <a:off x="0" y="1621265"/>
          <a:ext cx="12192000" cy="2469867"/>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217736956"/>
                    </a:ext>
                  </a:extLst>
                </a:gridCol>
                <a:gridCol w="3048000">
                  <a:extLst>
                    <a:ext uri="{9D8B030D-6E8A-4147-A177-3AD203B41FA5}">
                      <a16:colId xmlns:a16="http://schemas.microsoft.com/office/drawing/2014/main" val="3566840434"/>
                    </a:ext>
                  </a:extLst>
                </a:gridCol>
                <a:gridCol w="3048000">
                  <a:extLst>
                    <a:ext uri="{9D8B030D-6E8A-4147-A177-3AD203B41FA5}">
                      <a16:colId xmlns:a16="http://schemas.microsoft.com/office/drawing/2014/main" val="971276114"/>
                    </a:ext>
                  </a:extLst>
                </a:gridCol>
                <a:gridCol w="3048000">
                  <a:extLst>
                    <a:ext uri="{9D8B030D-6E8A-4147-A177-3AD203B41FA5}">
                      <a16:colId xmlns:a16="http://schemas.microsoft.com/office/drawing/2014/main" val="2232594962"/>
                    </a:ext>
                  </a:extLst>
                </a:gridCol>
              </a:tblGrid>
              <a:tr h="344007">
                <a:tc>
                  <a:txBody>
                    <a:bodyPr/>
                    <a:lstStyle/>
                    <a:p>
                      <a:r>
                        <a:rPr lang="en-MY" dirty="0"/>
                        <a:t>Units of Analysis</a:t>
                      </a:r>
                    </a:p>
                  </a:txBody>
                  <a:tcPr/>
                </a:tc>
                <a:tc>
                  <a:txBody>
                    <a:bodyPr/>
                    <a:lstStyle/>
                    <a:p>
                      <a:r>
                        <a:rPr lang="en-MY" dirty="0"/>
                        <a:t>School A</a:t>
                      </a:r>
                    </a:p>
                  </a:txBody>
                  <a:tcPr/>
                </a:tc>
                <a:tc>
                  <a:txBody>
                    <a:bodyPr/>
                    <a:lstStyle/>
                    <a:p>
                      <a:r>
                        <a:rPr lang="en-MY" dirty="0"/>
                        <a:t>School B</a:t>
                      </a:r>
                    </a:p>
                  </a:txBody>
                  <a:tcPr/>
                </a:tc>
                <a:tc>
                  <a:txBody>
                    <a:bodyPr/>
                    <a:lstStyle/>
                    <a:p>
                      <a:r>
                        <a:rPr lang="en-MY" dirty="0"/>
                        <a:t>School C</a:t>
                      </a:r>
                    </a:p>
                  </a:txBody>
                  <a:tcPr/>
                </a:tc>
                <a:extLst>
                  <a:ext uri="{0D108BD9-81ED-4DB2-BD59-A6C34878D82A}">
                    <a16:rowId xmlns:a16="http://schemas.microsoft.com/office/drawing/2014/main" val="396036363"/>
                  </a:ext>
                </a:extLst>
              </a:tr>
              <a:tr h="591003">
                <a:tc>
                  <a:txBody>
                    <a:bodyPr/>
                    <a:lstStyle/>
                    <a:p>
                      <a:r>
                        <a:rPr lang="en-MY" b="1" dirty="0"/>
                        <a:t>Principals </a:t>
                      </a:r>
                    </a:p>
                  </a:txBody>
                  <a:tcPr/>
                </a:tc>
                <a:tc>
                  <a:txBody>
                    <a:bodyPr/>
                    <a:lstStyle/>
                    <a:p>
                      <a:r>
                        <a:rPr lang="en-MY" dirty="0"/>
                        <a:t>What</a:t>
                      </a:r>
                    </a:p>
                  </a:txBody>
                  <a:tcPr/>
                </a:tc>
                <a:tc>
                  <a:txBody>
                    <a:bodyPr/>
                    <a:lstStyle/>
                    <a:p>
                      <a:r>
                        <a:rPr lang="en-MY" dirty="0"/>
                        <a:t>What</a:t>
                      </a:r>
                    </a:p>
                  </a:txBody>
                  <a:tcPr/>
                </a:tc>
                <a:tc>
                  <a:txBody>
                    <a:bodyPr/>
                    <a:lstStyle/>
                    <a:p>
                      <a:r>
                        <a:rPr lang="en-MY" dirty="0"/>
                        <a:t>What</a:t>
                      </a:r>
                    </a:p>
                  </a:txBody>
                  <a:tcPr/>
                </a:tc>
                <a:extLst>
                  <a:ext uri="{0D108BD9-81ED-4DB2-BD59-A6C34878D82A}">
                    <a16:rowId xmlns:a16="http://schemas.microsoft.com/office/drawing/2014/main" val="1758939409"/>
                  </a:ext>
                </a:extLst>
              </a:tr>
              <a:tr h="769118">
                <a:tc>
                  <a:txBody>
                    <a:bodyPr/>
                    <a:lstStyle/>
                    <a:p>
                      <a:r>
                        <a:rPr lang="en-MY" b="1" dirty="0"/>
                        <a:t>Teachers</a:t>
                      </a:r>
                    </a:p>
                  </a:txBody>
                  <a:tcPr/>
                </a:tc>
                <a:tc>
                  <a:txBody>
                    <a:bodyPr/>
                    <a:lstStyle/>
                    <a:p>
                      <a:r>
                        <a:rPr lang="en-MY" dirty="0"/>
                        <a:t>What</a:t>
                      </a:r>
                    </a:p>
                  </a:txBody>
                  <a:tcPr/>
                </a:tc>
                <a:tc>
                  <a:txBody>
                    <a:bodyPr/>
                    <a:lstStyle/>
                    <a:p>
                      <a:r>
                        <a:rPr lang="en-MY" dirty="0"/>
                        <a:t>What</a:t>
                      </a:r>
                    </a:p>
                  </a:txBody>
                  <a:tcPr/>
                </a:tc>
                <a:tc>
                  <a:txBody>
                    <a:bodyPr/>
                    <a:lstStyle/>
                    <a:p>
                      <a:r>
                        <a:rPr lang="en-MY" dirty="0"/>
                        <a:t>What</a:t>
                      </a:r>
                    </a:p>
                  </a:txBody>
                  <a:tcPr/>
                </a:tc>
                <a:extLst>
                  <a:ext uri="{0D108BD9-81ED-4DB2-BD59-A6C34878D82A}">
                    <a16:rowId xmlns:a16="http://schemas.microsoft.com/office/drawing/2014/main" val="558778801"/>
                  </a:ext>
                </a:extLst>
              </a:tr>
              <a:tr h="743986">
                <a:tc>
                  <a:txBody>
                    <a:bodyPr/>
                    <a:lstStyle/>
                    <a:p>
                      <a:r>
                        <a:rPr lang="en-MY" b="1" dirty="0"/>
                        <a:t>Students Admin</a:t>
                      </a:r>
                    </a:p>
                  </a:txBody>
                  <a:tcPr/>
                </a:tc>
                <a:tc>
                  <a:txBody>
                    <a:bodyPr/>
                    <a:lstStyle/>
                    <a:p>
                      <a:r>
                        <a:rPr lang="en-MY" dirty="0"/>
                        <a:t>What</a:t>
                      </a:r>
                    </a:p>
                  </a:txBody>
                  <a:tcPr/>
                </a:tc>
                <a:tc>
                  <a:txBody>
                    <a:bodyPr/>
                    <a:lstStyle/>
                    <a:p>
                      <a:r>
                        <a:rPr lang="en-MY" dirty="0"/>
                        <a:t>What</a:t>
                      </a:r>
                    </a:p>
                  </a:txBody>
                  <a:tcPr/>
                </a:tc>
                <a:tc>
                  <a:txBody>
                    <a:bodyPr/>
                    <a:lstStyle/>
                    <a:p>
                      <a:endParaRPr lang="en-MY" dirty="0"/>
                    </a:p>
                  </a:txBody>
                  <a:tcPr/>
                </a:tc>
                <a:extLst>
                  <a:ext uri="{0D108BD9-81ED-4DB2-BD59-A6C34878D82A}">
                    <a16:rowId xmlns:a16="http://schemas.microsoft.com/office/drawing/2014/main" val="1680637369"/>
                  </a:ext>
                </a:extLst>
              </a:tr>
            </a:tbl>
          </a:graphicData>
        </a:graphic>
      </p:graphicFrame>
      <p:sp>
        <p:nvSpPr>
          <p:cNvPr id="6" name="TextBox 5">
            <a:extLst>
              <a:ext uri="{FF2B5EF4-FFF2-40B4-BE49-F238E27FC236}">
                <a16:creationId xmlns:a16="http://schemas.microsoft.com/office/drawing/2014/main" id="{5489AD85-5583-4882-A4EA-F846D22A2552}"/>
              </a:ext>
            </a:extLst>
          </p:cNvPr>
          <p:cNvSpPr txBox="1"/>
          <p:nvPr/>
        </p:nvSpPr>
        <p:spPr>
          <a:xfrm>
            <a:off x="4430747" y="4595280"/>
            <a:ext cx="3478773" cy="646331"/>
          </a:xfrm>
          <a:prstGeom prst="rect">
            <a:avLst/>
          </a:prstGeom>
          <a:noFill/>
          <a:ln>
            <a:solidFill>
              <a:schemeClr val="accent5">
                <a:lumMod val="50000"/>
              </a:schemeClr>
            </a:solidFill>
          </a:ln>
        </p:spPr>
        <p:txBody>
          <a:bodyPr wrap="none" rtlCol="0">
            <a:spAutoFit/>
          </a:bodyPr>
          <a:lstStyle/>
          <a:p>
            <a:r>
              <a:rPr lang="en-MY" b="1" dirty="0">
                <a:solidFill>
                  <a:srgbClr val="FF0000"/>
                </a:solidFill>
              </a:rPr>
              <a:t>Single Case Vs Multiple Case Study</a:t>
            </a:r>
          </a:p>
          <a:p>
            <a:r>
              <a:rPr lang="en-MY" b="1" dirty="0">
                <a:solidFill>
                  <a:srgbClr val="FF0000"/>
                </a:solidFill>
              </a:rPr>
              <a:t>(across cases)</a:t>
            </a:r>
          </a:p>
        </p:txBody>
      </p:sp>
      <p:sp>
        <p:nvSpPr>
          <p:cNvPr id="7" name="TextBox 6">
            <a:extLst>
              <a:ext uri="{FF2B5EF4-FFF2-40B4-BE49-F238E27FC236}">
                <a16:creationId xmlns:a16="http://schemas.microsoft.com/office/drawing/2014/main" id="{8B93300F-ACDD-42C1-B7B5-35CCA1D0543F}"/>
              </a:ext>
            </a:extLst>
          </p:cNvPr>
          <p:cNvSpPr txBox="1"/>
          <p:nvPr/>
        </p:nvSpPr>
        <p:spPr>
          <a:xfrm>
            <a:off x="70196" y="4595280"/>
            <a:ext cx="1519454" cy="646331"/>
          </a:xfrm>
          <a:prstGeom prst="rect">
            <a:avLst/>
          </a:prstGeom>
          <a:noFill/>
          <a:ln>
            <a:solidFill>
              <a:schemeClr val="accent1"/>
            </a:solidFill>
          </a:ln>
        </p:spPr>
        <p:txBody>
          <a:bodyPr wrap="square" rtlCol="0">
            <a:spAutoFit/>
          </a:bodyPr>
          <a:lstStyle/>
          <a:p>
            <a:r>
              <a:rPr lang="en-MY" b="1" dirty="0">
                <a:ln w="0"/>
                <a:solidFill>
                  <a:srgbClr val="FF0000"/>
                </a:solidFill>
                <a:effectLst>
                  <a:outerShdw blurRad="38100" dist="25400" dir="5400000" algn="ctr" rotWithShape="0">
                    <a:srgbClr val="6E747A">
                      <a:alpha val="43000"/>
                    </a:srgbClr>
                  </a:outerShdw>
                </a:effectLst>
              </a:rPr>
              <a:t>Data Triangulation</a:t>
            </a:r>
          </a:p>
        </p:txBody>
      </p:sp>
      <p:sp>
        <p:nvSpPr>
          <p:cNvPr id="8" name="TextBox 7">
            <a:extLst>
              <a:ext uri="{FF2B5EF4-FFF2-40B4-BE49-F238E27FC236}">
                <a16:creationId xmlns:a16="http://schemas.microsoft.com/office/drawing/2014/main" id="{57854691-B602-4560-8D94-0406297E8FAD}"/>
              </a:ext>
            </a:extLst>
          </p:cNvPr>
          <p:cNvSpPr txBox="1"/>
          <p:nvPr/>
        </p:nvSpPr>
        <p:spPr>
          <a:xfrm>
            <a:off x="2161192" y="4634706"/>
            <a:ext cx="1848099" cy="1138773"/>
          </a:xfrm>
          <a:prstGeom prst="rect">
            <a:avLst/>
          </a:prstGeom>
          <a:noFill/>
          <a:ln>
            <a:solidFill>
              <a:schemeClr val="accent5">
                <a:lumMod val="50000"/>
              </a:schemeClr>
            </a:solidFill>
          </a:ln>
        </p:spPr>
        <p:txBody>
          <a:bodyPr wrap="square" rtlCol="0">
            <a:spAutoFit/>
          </a:bodyPr>
          <a:lstStyle/>
          <a:p>
            <a:r>
              <a:rPr lang="en-MY" b="1" dirty="0">
                <a:solidFill>
                  <a:srgbClr val="FF0000"/>
                </a:solidFill>
              </a:rPr>
              <a:t>Holistic or Embedded </a:t>
            </a:r>
            <a:r>
              <a:rPr lang="en-MY" sz="1600" b="1" dirty="0">
                <a:solidFill>
                  <a:srgbClr val="FF0000"/>
                </a:solidFill>
              </a:rPr>
              <a:t>(within the Case study)</a:t>
            </a:r>
            <a:endParaRPr lang="en-MY" b="1" dirty="0">
              <a:solidFill>
                <a:srgbClr val="FF0000"/>
              </a:solidFill>
            </a:endParaRPr>
          </a:p>
        </p:txBody>
      </p:sp>
      <p:sp>
        <p:nvSpPr>
          <p:cNvPr id="9" name="TextBox 8">
            <a:extLst>
              <a:ext uri="{FF2B5EF4-FFF2-40B4-BE49-F238E27FC236}">
                <a16:creationId xmlns:a16="http://schemas.microsoft.com/office/drawing/2014/main" id="{46CE6980-79FC-4967-9ED2-12AD30328F99}"/>
              </a:ext>
            </a:extLst>
          </p:cNvPr>
          <p:cNvSpPr txBox="1"/>
          <p:nvPr/>
        </p:nvSpPr>
        <p:spPr>
          <a:xfrm>
            <a:off x="6583680" y="1015663"/>
            <a:ext cx="3297634" cy="369332"/>
          </a:xfrm>
          <a:prstGeom prst="rect">
            <a:avLst/>
          </a:prstGeom>
          <a:noFill/>
        </p:spPr>
        <p:txBody>
          <a:bodyPr wrap="none" rtlCol="0">
            <a:spAutoFit/>
          </a:bodyPr>
          <a:lstStyle/>
          <a:p>
            <a:r>
              <a:rPr lang="en-MY" b="1" dirty="0">
                <a:solidFill>
                  <a:srgbClr val="FF0000"/>
                </a:solidFill>
              </a:rPr>
              <a:t>Homogeneous or Heterogeneous</a:t>
            </a:r>
          </a:p>
        </p:txBody>
      </p:sp>
      <p:sp>
        <p:nvSpPr>
          <p:cNvPr id="10" name="Speech Bubble: Oval 9">
            <a:extLst>
              <a:ext uri="{FF2B5EF4-FFF2-40B4-BE49-F238E27FC236}">
                <a16:creationId xmlns:a16="http://schemas.microsoft.com/office/drawing/2014/main" id="{34A8FB30-0F15-4AA3-B26C-5EBBBF3601FC}"/>
              </a:ext>
            </a:extLst>
          </p:cNvPr>
          <p:cNvSpPr/>
          <p:nvPr/>
        </p:nvSpPr>
        <p:spPr>
          <a:xfrm>
            <a:off x="1626761" y="1151931"/>
            <a:ext cx="1068862" cy="612648"/>
          </a:xfrm>
          <a:prstGeom prst="wedgeEllipseCallout">
            <a:avLst>
              <a:gd name="adj1" fmla="val -22149"/>
              <a:gd name="adj2" fmla="val 13827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MY" dirty="0"/>
              <a:t>WHO</a:t>
            </a:r>
          </a:p>
        </p:txBody>
      </p:sp>
      <p:cxnSp>
        <p:nvCxnSpPr>
          <p:cNvPr id="12" name="Straight Arrow Connector 11">
            <a:extLst>
              <a:ext uri="{FF2B5EF4-FFF2-40B4-BE49-F238E27FC236}">
                <a16:creationId xmlns:a16="http://schemas.microsoft.com/office/drawing/2014/main" id="{DC184310-D75C-4D63-A54B-381402B06467}"/>
              </a:ext>
            </a:extLst>
          </p:cNvPr>
          <p:cNvCxnSpPr>
            <a:cxnSpLocks/>
          </p:cNvCxnSpPr>
          <p:nvPr/>
        </p:nvCxnSpPr>
        <p:spPr>
          <a:xfrm flipV="1">
            <a:off x="506437" y="3798277"/>
            <a:ext cx="239151" cy="797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14F382D-7B59-4E86-947F-D293A3B9FBFE}"/>
              </a:ext>
            </a:extLst>
          </p:cNvPr>
          <p:cNvCxnSpPr>
            <a:stCxn id="6" idx="0"/>
          </p:cNvCxnSpPr>
          <p:nvPr/>
        </p:nvCxnSpPr>
        <p:spPr>
          <a:xfrm flipV="1">
            <a:off x="6170134" y="4196778"/>
            <a:ext cx="0" cy="398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AEB6BAC-6414-4C4F-AD56-C8D992480142}"/>
              </a:ext>
            </a:extLst>
          </p:cNvPr>
          <p:cNvCxnSpPr>
            <a:cxnSpLocks/>
            <a:stCxn id="8" idx="0"/>
          </p:cNvCxnSpPr>
          <p:nvPr/>
        </p:nvCxnSpPr>
        <p:spPr>
          <a:xfrm flipH="1" flipV="1">
            <a:off x="2391512" y="4091132"/>
            <a:ext cx="693730" cy="5435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42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79086C-2D96-4CB4-A9DA-67F3554C4D1A}"/>
              </a:ext>
            </a:extLst>
          </p:cNvPr>
          <p:cNvSpPr txBox="1"/>
          <p:nvPr/>
        </p:nvSpPr>
        <p:spPr>
          <a:xfrm>
            <a:off x="6533" y="593052"/>
            <a:ext cx="4834561" cy="4278905"/>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2600" b="1" dirty="0">
                <a:solidFill>
                  <a:srgbClr val="FF0000"/>
                </a:solidFill>
              </a:rPr>
              <a:t>A single or multiple cases</a:t>
            </a:r>
          </a:p>
          <a:p>
            <a:pPr>
              <a:lnSpc>
                <a:spcPct val="90000"/>
              </a:lnSpc>
              <a:spcAft>
                <a:spcPts val="600"/>
              </a:spcAft>
            </a:pPr>
            <a:r>
              <a:rPr lang="en-US" sz="2000" b="1" dirty="0">
                <a:solidFill>
                  <a:srgbClr val="FF0000"/>
                </a:solidFill>
              </a:rPr>
              <a:t>Single case</a:t>
            </a:r>
            <a:r>
              <a:rPr lang="en-US" sz="2000" b="1" dirty="0"/>
              <a:t>: allow for an in-depth understanding of the single phenomenon</a:t>
            </a:r>
          </a:p>
          <a:p>
            <a:pPr>
              <a:lnSpc>
                <a:spcPct val="90000"/>
              </a:lnSpc>
              <a:spcAft>
                <a:spcPts val="600"/>
              </a:spcAft>
            </a:pPr>
            <a:r>
              <a:rPr lang="en-US" sz="2000" b="1" dirty="0">
                <a:solidFill>
                  <a:srgbClr val="FF0000"/>
                </a:solidFill>
              </a:rPr>
              <a:t>Multiple</a:t>
            </a:r>
            <a:r>
              <a:rPr lang="en-US" sz="2000" b="1" dirty="0"/>
              <a:t>: allows for a more in-depth understanding of the cases as a unit,</a:t>
            </a:r>
          </a:p>
          <a:p>
            <a:pPr>
              <a:lnSpc>
                <a:spcPct val="90000"/>
              </a:lnSpc>
              <a:spcAft>
                <a:spcPts val="600"/>
              </a:spcAft>
            </a:pPr>
            <a:r>
              <a:rPr lang="en-US" sz="2000" b="1" dirty="0"/>
              <a:t>through comparison of similarities and differences </a:t>
            </a:r>
          </a:p>
          <a:p>
            <a:pPr>
              <a:lnSpc>
                <a:spcPct val="90000"/>
              </a:lnSpc>
              <a:spcAft>
                <a:spcPts val="600"/>
              </a:spcAft>
            </a:pPr>
            <a:endParaRPr lang="en-US" sz="2600" b="1" dirty="0"/>
          </a:p>
          <a:p>
            <a:pPr>
              <a:lnSpc>
                <a:spcPct val="90000"/>
              </a:lnSpc>
              <a:spcAft>
                <a:spcPts val="600"/>
              </a:spcAft>
            </a:pPr>
            <a:r>
              <a:rPr lang="en-US" sz="2600" b="1" dirty="0">
                <a:solidFill>
                  <a:srgbClr val="FF0000"/>
                </a:solidFill>
              </a:rPr>
              <a:t>Holistic or embedded</a:t>
            </a:r>
          </a:p>
          <a:p>
            <a:pPr>
              <a:lnSpc>
                <a:spcPct val="90000"/>
              </a:lnSpc>
              <a:spcAft>
                <a:spcPts val="600"/>
              </a:spcAft>
            </a:pPr>
            <a:r>
              <a:rPr lang="en-US" sz="2000" b="1" dirty="0">
                <a:solidFill>
                  <a:srgbClr val="FF0000"/>
                </a:solidFill>
              </a:rPr>
              <a:t>Holistic case studies </a:t>
            </a:r>
            <a:r>
              <a:rPr lang="en-US" sz="2000" dirty="0"/>
              <a:t>- </a:t>
            </a:r>
            <a:r>
              <a:rPr lang="en-US" sz="2200" dirty="0"/>
              <a:t>where the case is studied as a whole, </a:t>
            </a:r>
            <a:endParaRPr lang="en-US" sz="2000" dirty="0"/>
          </a:p>
          <a:p>
            <a:pPr>
              <a:lnSpc>
                <a:spcPct val="90000"/>
              </a:lnSpc>
              <a:spcAft>
                <a:spcPts val="600"/>
              </a:spcAft>
            </a:pPr>
            <a:endParaRPr lang="en-US" sz="2000" dirty="0"/>
          </a:p>
          <a:p>
            <a:pPr>
              <a:lnSpc>
                <a:spcPct val="90000"/>
              </a:lnSpc>
              <a:spcAft>
                <a:spcPts val="600"/>
              </a:spcAft>
            </a:pPr>
            <a:r>
              <a:rPr lang="en-US" sz="2000" b="1" dirty="0">
                <a:solidFill>
                  <a:srgbClr val="FF0000"/>
                </a:solidFill>
              </a:rPr>
              <a:t>Embedded case studies </a:t>
            </a:r>
            <a:r>
              <a:rPr lang="en-US" sz="2000" dirty="0"/>
              <a:t>- </a:t>
            </a:r>
            <a:r>
              <a:rPr lang="en-US" sz="2200" dirty="0"/>
              <a:t>where multiple units of analysis are studied within a case</a:t>
            </a:r>
            <a:endParaRPr lang="en-US" sz="2000" dirty="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id="{876C4F27-9827-47D2-A127-DA69D5806044}"/>
              </a:ext>
            </a:extLst>
          </p:cNvPr>
          <p:cNvPicPr>
            <a:picLocks noChangeAspect="1"/>
          </p:cNvPicPr>
          <p:nvPr/>
        </p:nvPicPr>
        <p:blipFill>
          <a:blip r:embed="rId2"/>
          <a:stretch>
            <a:fillRect/>
          </a:stretch>
        </p:blipFill>
        <p:spPr>
          <a:xfrm>
            <a:off x="5405862" y="816493"/>
            <a:ext cx="6019331" cy="5221768"/>
          </a:xfrm>
          <a:prstGeom prst="rect">
            <a:avLst/>
          </a:prstGeom>
          <a:effectLst/>
        </p:spPr>
      </p:pic>
      <p:sp>
        <p:nvSpPr>
          <p:cNvPr id="2" name="TextBox 1">
            <a:extLst>
              <a:ext uri="{FF2B5EF4-FFF2-40B4-BE49-F238E27FC236}">
                <a16:creationId xmlns:a16="http://schemas.microsoft.com/office/drawing/2014/main" id="{41D4352F-11C9-4FE8-8AFF-5DBDA242E716}"/>
              </a:ext>
            </a:extLst>
          </p:cNvPr>
          <p:cNvSpPr txBox="1"/>
          <p:nvPr/>
        </p:nvSpPr>
        <p:spPr>
          <a:xfrm>
            <a:off x="0" y="-3245"/>
            <a:ext cx="9173029" cy="596297"/>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4100" b="1" kern="1200" dirty="0">
                <a:solidFill>
                  <a:srgbClr val="FF0000"/>
                </a:solidFill>
                <a:latin typeface="+mj-lt"/>
                <a:ea typeface="+mj-ea"/>
                <a:cs typeface="+mj-cs"/>
              </a:rPr>
              <a:t>Types of Case Studies Designs</a:t>
            </a:r>
          </a:p>
        </p:txBody>
      </p:sp>
      <p:pic>
        <p:nvPicPr>
          <p:cNvPr id="8" name="Picture 7">
            <a:extLst>
              <a:ext uri="{FF2B5EF4-FFF2-40B4-BE49-F238E27FC236}">
                <a16:creationId xmlns:a16="http://schemas.microsoft.com/office/drawing/2014/main" id="{CAAE9204-FB66-48E5-830B-C0711317FC2F}"/>
              </a:ext>
            </a:extLst>
          </p:cNvPr>
          <p:cNvPicPr>
            <a:picLocks noChangeAspect="1"/>
          </p:cNvPicPr>
          <p:nvPr/>
        </p:nvPicPr>
        <p:blipFill>
          <a:blip r:embed="rId3"/>
          <a:stretch>
            <a:fillRect/>
          </a:stretch>
        </p:blipFill>
        <p:spPr>
          <a:xfrm>
            <a:off x="6532" y="4739641"/>
            <a:ext cx="4632523" cy="2118360"/>
          </a:xfrm>
          <a:prstGeom prst="rect">
            <a:avLst/>
          </a:prstGeom>
        </p:spPr>
      </p:pic>
    </p:spTree>
    <p:extLst>
      <p:ext uri="{BB962C8B-B14F-4D97-AF65-F5344CB8AC3E}">
        <p14:creationId xmlns:p14="http://schemas.microsoft.com/office/powerpoint/2010/main" val="35982647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84" name="Rectangle 2"/>
          <p:cNvSpPr>
            <a:spLocks noGrp="1" noChangeArrowheads="1"/>
          </p:cNvSpPr>
          <p:nvPr>
            <p:ph type="title"/>
          </p:nvPr>
        </p:nvSpPr>
        <p:spPr>
          <a:xfrm>
            <a:off x="686834" y="1153572"/>
            <a:ext cx="3200400" cy="4461163"/>
          </a:xfrm>
        </p:spPr>
        <p:txBody>
          <a:bodyPr>
            <a:normAutofit/>
          </a:bodyPr>
          <a:lstStyle/>
          <a:p>
            <a:pPr eaLnBrk="1" hangingPunct="1"/>
            <a:r>
              <a:rPr lang="en-US" altLang="en-US" b="1">
                <a:solidFill>
                  <a:srgbClr val="FFFFFF"/>
                </a:solidFill>
              </a:rPr>
              <a:t>Types of Case Studies</a:t>
            </a:r>
          </a:p>
        </p:txBody>
      </p:sp>
      <p:sp>
        <p:nvSpPr>
          <p:cNvPr id="78" name="Arc 7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085" name="Rectangle 3"/>
          <p:cNvSpPr>
            <a:spLocks noGrp="1" noChangeArrowheads="1"/>
          </p:cNvSpPr>
          <p:nvPr>
            <p:ph type="body" idx="1"/>
          </p:nvPr>
        </p:nvSpPr>
        <p:spPr>
          <a:xfrm>
            <a:off x="4469540" y="0"/>
            <a:ext cx="7719412" cy="6721475"/>
          </a:xfrm>
        </p:spPr>
        <p:txBody>
          <a:bodyPr anchor="ctr">
            <a:normAutofit/>
          </a:bodyPr>
          <a:lstStyle/>
          <a:p>
            <a:pPr marL="0" indent="0">
              <a:buNone/>
            </a:pPr>
            <a:r>
              <a:rPr lang="en-US" altLang="en-US" b="1" dirty="0">
                <a:solidFill>
                  <a:srgbClr val="FF0000"/>
                </a:solidFill>
              </a:rPr>
              <a:t>Intrinsic case study </a:t>
            </a:r>
            <a:endParaRPr lang="en-US" altLang="en-US" dirty="0">
              <a:solidFill>
                <a:srgbClr val="FF0000"/>
              </a:solidFill>
            </a:endParaRPr>
          </a:p>
          <a:p>
            <a:pPr lvl="1">
              <a:buFont typeface="Arial" pitchFamily="34" charset="0"/>
              <a:buChar char="•"/>
            </a:pPr>
            <a:r>
              <a:rPr lang="en-US" altLang="en-US" dirty="0"/>
              <a:t>Researcher wants to understand a particular  case in-depth</a:t>
            </a:r>
          </a:p>
          <a:p>
            <a:pPr marL="457200" lvl="1" indent="0">
              <a:buNone/>
            </a:pPr>
            <a:r>
              <a:rPr lang="en-US" altLang="en-US" dirty="0"/>
              <a:t>     </a:t>
            </a:r>
            <a:r>
              <a:rPr lang="en-US" altLang="en-US" dirty="0" err="1">
                <a:solidFill>
                  <a:srgbClr val="002060"/>
                </a:solidFill>
              </a:rPr>
              <a:t>Eg</a:t>
            </a:r>
            <a:r>
              <a:rPr lang="en-US" altLang="en-US" dirty="0">
                <a:solidFill>
                  <a:srgbClr val="002060"/>
                </a:solidFill>
              </a:rPr>
              <a:t>: A case of discipline in an institution</a:t>
            </a:r>
          </a:p>
          <a:p>
            <a:pPr marL="0" indent="0">
              <a:buNone/>
            </a:pPr>
            <a:r>
              <a:rPr lang="en-US" altLang="en-US" b="1" dirty="0">
                <a:solidFill>
                  <a:srgbClr val="FF0000"/>
                </a:solidFill>
              </a:rPr>
              <a:t>Instrumental case study </a:t>
            </a:r>
            <a:r>
              <a:rPr lang="en-US" altLang="en-US" dirty="0">
                <a:solidFill>
                  <a:srgbClr val="FF0000"/>
                </a:solidFill>
              </a:rPr>
              <a:t>– </a:t>
            </a:r>
          </a:p>
          <a:p>
            <a:pPr lvl="1">
              <a:buFont typeface="Arial" pitchFamily="34" charset="0"/>
              <a:buChar char="•"/>
            </a:pPr>
            <a:r>
              <a:rPr lang="en-US" altLang="en-US" dirty="0"/>
              <a:t>Carried out to understand a theory or a theory related problem</a:t>
            </a:r>
          </a:p>
          <a:p>
            <a:pPr lvl="1">
              <a:buFont typeface="Arial" pitchFamily="34" charset="0"/>
              <a:buChar char="•"/>
            </a:pPr>
            <a:r>
              <a:rPr lang="en-US" altLang="en-US" dirty="0"/>
              <a:t>Collect rich data related to a theory</a:t>
            </a:r>
          </a:p>
          <a:p>
            <a:pPr marL="457200" lvl="1" indent="0">
              <a:buNone/>
            </a:pPr>
            <a:r>
              <a:rPr lang="en-US" altLang="en-US" dirty="0" err="1"/>
              <a:t>Eg</a:t>
            </a:r>
            <a:r>
              <a:rPr lang="en-US" altLang="en-US" dirty="0">
                <a:solidFill>
                  <a:srgbClr val="002060"/>
                </a:solidFill>
              </a:rPr>
              <a:t>: Case study on implementation of transformational leadership style of a manager to increase performance</a:t>
            </a:r>
          </a:p>
          <a:p>
            <a:pPr marL="0" indent="0">
              <a:buNone/>
            </a:pPr>
            <a:r>
              <a:rPr lang="en-US" altLang="en-US" b="1" dirty="0">
                <a:solidFill>
                  <a:srgbClr val="FF0000"/>
                </a:solidFill>
              </a:rPr>
              <a:t>Collective or multiple instrumental case study </a:t>
            </a:r>
            <a:endParaRPr lang="en-US" altLang="en-US" dirty="0">
              <a:solidFill>
                <a:srgbClr val="FF0000"/>
              </a:solidFill>
            </a:endParaRPr>
          </a:p>
          <a:p>
            <a:pPr lvl="1">
              <a:buFont typeface="Arial" pitchFamily="34" charset="0"/>
              <a:buChar char="•"/>
            </a:pPr>
            <a:r>
              <a:rPr lang="en-US" altLang="en-US" dirty="0"/>
              <a:t>A combination of a number of instrumental case studies – in depth</a:t>
            </a:r>
          </a:p>
          <a:p>
            <a:pPr lvl="1">
              <a:buFont typeface="Arial" pitchFamily="34" charset="0"/>
              <a:buChar char="•"/>
            </a:pPr>
            <a:r>
              <a:rPr lang="en-US" altLang="en-US" dirty="0"/>
              <a:t>Understand theory from a larger context</a:t>
            </a:r>
          </a:p>
          <a:p>
            <a:pPr marL="457200" lvl="1" indent="0">
              <a:buNone/>
            </a:pPr>
            <a:r>
              <a:rPr lang="en-US" altLang="en-US" dirty="0" err="1"/>
              <a:t>Eg</a:t>
            </a:r>
            <a:r>
              <a:rPr lang="en-US" altLang="en-US" dirty="0"/>
              <a:t>: A collective case study to understand the reasons for the defeat of a political party. Research carried on a number of single cases (instrumental case studies)</a:t>
            </a:r>
          </a:p>
        </p:txBody>
      </p:sp>
      <p:sp>
        <p:nvSpPr>
          <p:cNvPr id="46082" name="Footer Placeholder 3"/>
          <p:cNvSpPr>
            <a:spLocks noGrp="1"/>
          </p:cNvSpPr>
          <p:nvPr>
            <p:ph type="ftr" sz="quarter" idx="10"/>
          </p:nvPr>
        </p:nvSpPr>
        <p:spPr>
          <a:xfrm>
            <a:off x="4038600" y="6356350"/>
            <a:ext cx="525117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800">
                <a:solidFill>
                  <a:schemeClr val="bg1"/>
                </a:solidFill>
                <a:latin typeface="Arial" pitchFamily="34" charset="0"/>
                <a:cs typeface="Arial" pitchFamily="34" charset="0"/>
              </a:defRPr>
            </a:lvl1pPr>
            <a:lvl2pPr>
              <a:defRPr sz="2400">
                <a:solidFill>
                  <a:schemeClr val="bg1"/>
                </a:solidFill>
                <a:latin typeface="Arial" pitchFamily="34" charset="0"/>
                <a:cs typeface="Arial" pitchFamily="34" charset="0"/>
              </a:defRPr>
            </a:lvl2pPr>
            <a:lvl3pPr>
              <a:defRPr sz="20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sz="1600">
                <a:solidFill>
                  <a:schemeClr val="bg1"/>
                </a:solidFill>
                <a:latin typeface="Arial" pitchFamily="34" charset="0"/>
                <a:cs typeface="Arial" pitchFamily="34" charset="0"/>
              </a:defRPr>
            </a:lvl5pPr>
            <a:lvl6pPr eaLnBrk="0" hangingPunct="0">
              <a:defRPr sz="1600">
                <a:solidFill>
                  <a:schemeClr val="bg1"/>
                </a:solidFill>
                <a:latin typeface="Arial" pitchFamily="34" charset="0"/>
                <a:cs typeface="Arial" pitchFamily="34" charset="0"/>
              </a:defRPr>
            </a:lvl6pPr>
            <a:lvl7pPr eaLnBrk="0" hangingPunct="0">
              <a:defRPr sz="1600">
                <a:solidFill>
                  <a:schemeClr val="bg1"/>
                </a:solidFill>
                <a:latin typeface="Arial" pitchFamily="34" charset="0"/>
                <a:cs typeface="Arial" pitchFamily="34" charset="0"/>
              </a:defRPr>
            </a:lvl7pPr>
            <a:lvl8pPr eaLnBrk="0" hangingPunct="0">
              <a:defRPr sz="1600">
                <a:solidFill>
                  <a:schemeClr val="bg1"/>
                </a:solidFill>
                <a:latin typeface="Arial" pitchFamily="34" charset="0"/>
                <a:cs typeface="Arial" pitchFamily="34" charset="0"/>
              </a:defRPr>
            </a:lvl8pPr>
            <a:lvl9pPr eaLnBrk="0" hangingPunct="0">
              <a:defRPr sz="1600">
                <a:solidFill>
                  <a:schemeClr val="bg1"/>
                </a:solidFill>
                <a:latin typeface="Arial" pitchFamily="34" charset="0"/>
                <a:cs typeface="Arial" pitchFamily="34" charset="0"/>
              </a:defRPr>
            </a:lvl9pPr>
          </a:lstStyle>
          <a:p>
            <a:pPr>
              <a:lnSpc>
                <a:spcPct val="90000"/>
              </a:lnSpc>
              <a:spcAft>
                <a:spcPts val="600"/>
              </a:spcAft>
            </a:pPr>
            <a:r>
              <a:rPr lang="en-US" altLang="en-US" sz="1800"/>
              <a:t>Creswell </a:t>
            </a:r>
            <a:r>
              <a:rPr lang="en-US" altLang="en-US" sz="1800" i="1"/>
              <a:t>Qualitative Inquiry</a:t>
            </a:r>
            <a:r>
              <a:rPr lang="en-US" altLang="en-US" sz="1800"/>
              <a:t> 2e</a:t>
            </a:r>
          </a:p>
        </p:txBody>
      </p:sp>
      <p:sp>
        <p:nvSpPr>
          <p:cNvPr id="46083" name="Slide Number Placeholder 4"/>
          <p:cNvSpPr>
            <a:spLocks noGrp="1"/>
          </p:cNvSpPr>
          <p:nvPr>
            <p:ph type="sldNum" sz="quarter" idx="4294967295"/>
          </p:nvPr>
        </p:nvSpPr>
        <p:spPr>
          <a:xfrm>
            <a:off x="9541564" y="6356350"/>
            <a:ext cx="1812235"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sz="2800">
                <a:solidFill>
                  <a:schemeClr val="bg1"/>
                </a:solidFill>
                <a:latin typeface="Arial" pitchFamily="34" charset="0"/>
                <a:cs typeface="Arial" pitchFamily="34" charset="0"/>
              </a:defRPr>
            </a:lvl1pPr>
            <a:lvl2pPr>
              <a:defRPr sz="2400">
                <a:solidFill>
                  <a:schemeClr val="bg1"/>
                </a:solidFill>
                <a:latin typeface="Arial" pitchFamily="34" charset="0"/>
                <a:cs typeface="Arial" pitchFamily="34" charset="0"/>
              </a:defRPr>
            </a:lvl2pPr>
            <a:lvl3pPr>
              <a:defRPr sz="2000">
                <a:solidFill>
                  <a:schemeClr val="bg1"/>
                </a:solidFill>
                <a:latin typeface="Arial" pitchFamily="34" charset="0"/>
                <a:cs typeface="Arial" pitchFamily="34" charset="0"/>
              </a:defRPr>
            </a:lvl3pPr>
            <a:lvl4pPr>
              <a:defRPr sz="2000">
                <a:solidFill>
                  <a:schemeClr val="bg1"/>
                </a:solidFill>
                <a:latin typeface="Arial" pitchFamily="34" charset="0"/>
                <a:cs typeface="Arial" pitchFamily="34" charset="0"/>
              </a:defRPr>
            </a:lvl4pPr>
            <a:lvl5pPr>
              <a:defRPr sz="1600">
                <a:solidFill>
                  <a:schemeClr val="bg1"/>
                </a:solidFill>
                <a:latin typeface="Arial" pitchFamily="34" charset="0"/>
                <a:cs typeface="Arial" pitchFamily="34" charset="0"/>
              </a:defRPr>
            </a:lvl5pPr>
            <a:lvl6pPr eaLnBrk="0" hangingPunct="0">
              <a:defRPr sz="1600">
                <a:solidFill>
                  <a:schemeClr val="bg1"/>
                </a:solidFill>
                <a:latin typeface="Arial" pitchFamily="34" charset="0"/>
                <a:cs typeface="Arial" pitchFamily="34" charset="0"/>
              </a:defRPr>
            </a:lvl6pPr>
            <a:lvl7pPr eaLnBrk="0" hangingPunct="0">
              <a:defRPr sz="1600">
                <a:solidFill>
                  <a:schemeClr val="bg1"/>
                </a:solidFill>
                <a:latin typeface="Arial" pitchFamily="34" charset="0"/>
                <a:cs typeface="Arial" pitchFamily="34" charset="0"/>
              </a:defRPr>
            </a:lvl7pPr>
            <a:lvl8pPr eaLnBrk="0" hangingPunct="0">
              <a:defRPr sz="1600">
                <a:solidFill>
                  <a:schemeClr val="bg1"/>
                </a:solidFill>
                <a:latin typeface="Arial" pitchFamily="34" charset="0"/>
                <a:cs typeface="Arial" pitchFamily="34" charset="0"/>
              </a:defRPr>
            </a:lvl8pPr>
            <a:lvl9pPr eaLnBrk="0" hangingPunct="0">
              <a:defRPr sz="1600">
                <a:solidFill>
                  <a:schemeClr val="bg1"/>
                </a:solidFill>
                <a:latin typeface="Arial" pitchFamily="34" charset="0"/>
                <a:cs typeface="Arial" pitchFamily="34" charset="0"/>
              </a:defRPr>
            </a:lvl9pPr>
          </a:lstStyle>
          <a:p>
            <a:pPr>
              <a:lnSpc>
                <a:spcPct val="90000"/>
              </a:lnSpc>
              <a:spcAft>
                <a:spcPts val="600"/>
              </a:spcAft>
            </a:pPr>
            <a:r>
              <a:rPr lang="en-US" altLang="en-US" sz="1800"/>
              <a:t>4.</a:t>
            </a:r>
            <a:fld id="{EA0DF09F-16F3-485A-B706-38A93104F86F}" type="slidenum">
              <a:rPr lang="en-US" altLang="en-US" sz="1800"/>
              <a:pPr>
                <a:lnSpc>
                  <a:spcPct val="90000"/>
                </a:lnSpc>
                <a:spcAft>
                  <a:spcPts val="600"/>
                </a:spcAft>
              </a:pPr>
              <a:t>55</a:t>
            </a:fld>
            <a:endParaRPr lang="en-US" altLang="en-US" sz="1800"/>
          </a:p>
        </p:txBody>
      </p:sp>
    </p:spTree>
    <p:extLst>
      <p:ext uri="{BB962C8B-B14F-4D97-AF65-F5344CB8AC3E}">
        <p14:creationId xmlns:p14="http://schemas.microsoft.com/office/powerpoint/2010/main" val="446515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01600" y="1"/>
            <a:ext cx="6618514" cy="728662"/>
          </a:xfrm>
        </p:spPr>
        <p:txBody>
          <a:bodyPr>
            <a:normAutofit/>
          </a:bodyPr>
          <a:lstStyle/>
          <a:p>
            <a:pPr eaLnBrk="1" hangingPunct="1"/>
            <a:r>
              <a:rPr lang="en-CA" b="1" dirty="0">
                <a:solidFill>
                  <a:srgbClr val="FF0000"/>
                </a:solidFill>
              </a:rPr>
              <a:t>Action Research</a:t>
            </a:r>
          </a:p>
        </p:txBody>
      </p:sp>
      <p:sp>
        <p:nvSpPr>
          <p:cNvPr id="2" name="Rectangle 1"/>
          <p:cNvSpPr/>
          <p:nvPr/>
        </p:nvSpPr>
        <p:spPr>
          <a:xfrm>
            <a:off x="0" y="6138932"/>
            <a:ext cx="12192000" cy="707886"/>
          </a:xfrm>
          <a:prstGeom prst="rect">
            <a:avLst/>
          </a:prstGeom>
          <a:ln>
            <a:solidFill>
              <a:schemeClr val="accent1"/>
            </a:solidFill>
          </a:ln>
        </p:spPr>
        <p:txBody>
          <a:bodyPr wrap="square">
            <a:spAutoFit/>
          </a:bodyPr>
          <a:lstStyle/>
          <a:p>
            <a:r>
              <a:rPr lang="en-US" sz="2000" b="1" dirty="0" err="1">
                <a:solidFill>
                  <a:srgbClr val="FF0000"/>
                </a:solidFill>
              </a:rPr>
              <a:t>Denscombe</a:t>
            </a:r>
            <a:r>
              <a:rPr lang="en-US" sz="2000" b="1" dirty="0">
                <a:solidFill>
                  <a:srgbClr val="FF0000"/>
                </a:solidFill>
              </a:rPr>
              <a:t> (2010, p. 6) - An action research strategy's purpose is to solve a particular problem and to produce guidelines for best practice.</a:t>
            </a:r>
          </a:p>
        </p:txBody>
      </p:sp>
      <p:pic>
        <p:nvPicPr>
          <p:cNvPr id="3" name="Picture 2">
            <a:extLst>
              <a:ext uri="{FF2B5EF4-FFF2-40B4-BE49-F238E27FC236}">
                <a16:creationId xmlns:a16="http://schemas.microsoft.com/office/drawing/2014/main" id="{F0FEA7BA-1B3B-4902-B5AE-3A9B18C8376E}"/>
              </a:ext>
            </a:extLst>
          </p:cNvPr>
          <p:cNvPicPr>
            <a:picLocks noChangeAspect="1"/>
          </p:cNvPicPr>
          <p:nvPr/>
        </p:nvPicPr>
        <p:blipFill>
          <a:blip r:embed="rId3"/>
          <a:stretch>
            <a:fillRect/>
          </a:stretch>
        </p:blipFill>
        <p:spPr>
          <a:xfrm>
            <a:off x="7141028" y="728662"/>
            <a:ext cx="5050971" cy="5400675"/>
          </a:xfrm>
          <a:prstGeom prst="rect">
            <a:avLst/>
          </a:prstGeom>
        </p:spPr>
      </p:pic>
      <p:graphicFrame>
        <p:nvGraphicFramePr>
          <p:cNvPr id="9223" name="Rectangle 3">
            <a:extLst>
              <a:ext uri="{FF2B5EF4-FFF2-40B4-BE49-F238E27FC236}">
                <a16:creationId xmlns:a16="http://schemas.microsoft.com/office/drawing/2014/main" id="{A5AEA9A4-1BD3-4563-8CCC-B177F70DC5F6}"/>
              </a:ext>
            </a:extLst>
          </p:cNvPr>
          <p:cNvGraphicFramePr/>
          <p:nvPr/>
        </p:nvGraphicFramePr>
        <p:xfrm>
          <a:off x="0" y="738258"/>
          <a:ext cx="702564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637141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3650" name="Text Box 11"/>
          <p:cNvSpPr txBox="1">
            <a:spLocks noChangeArrowheads="1"/>
          </p:cNvSpPr>
          <p:nvPr/>
        </p:nvSpPr>
        <p:spPr bwMode="auto">
          <a:xfrm>
            <a:off x="312723" y="2636162"/>
            <a:ext cx="3197013" cy="1152751"/>
          </a:xfrm>
          <a:prstGeom prst="rect">
            <a:avLst/>
          </a:prstGeom>
        </p:spPr>
        <p:txBody>
          <a:bodyPr vert="horz" lIns="91440" tIns="45720" rIns="91440" bIns="45720" rtlCol="0" anchor="t">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Light" panose="020F0302020204030204"/>
                <a:ea typeface="+mn-ea"/>
                <a:cs typeface="+mn-cs"/>
              </a:rPr>
              <a:t>Qualitative</a:t>
            </a:r>
            <a:endParaRPr kumimoji="0" lang="en-US" sz="48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3" name="Rectangle 2"/>
          <p:cNvSpPr/>
          <p:nvPr/>
        </p:nvSpPr>
        <p:spPr>
          <a:xfrm>
            <a:off x="3864635" y="221226"/>
            <a:ext cx="8014642" cy="651878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Qualitative research: Exploratory</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Associated with an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interpretive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philosophy</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Studies participants’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meanings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the relationships between them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Small samples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data</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in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words or voice</a:t>
            </a:r>
          </a:p>
          <a:p>
            <a:pPr marL="8001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Data collection through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interviews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etc. </a:t>
            </a:r>
          </a:p>
          <a:p>
            <a:pPr marL="5715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structured interviews</a:t>
            </a:r>
          </a:p>
          <a:p>
            <a:pPr marL="45720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Exampl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 Lived experience of first-time mothers</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quantitative approach: Interview first time</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mothers</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rPr>
              <a:t>qualitative approach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understand the experience  – Interview (words, voice)</a:t>
            </a:r>
          </a:p>
        </p:txBody>
      </p:sp>
      <p:sp>
        <p:nvSpPr>
          <p:cNvPr id="4" name="Rectangle 3">
            <a:extLst>
              <a:ext uri="{FF2B5EF4-FFF2-40B4-BE49-F238E27FC236}">
                <a16:creationId xmlns:a16="http://schemas.microsoft.com/office/drawing/2014/main" id="{36FD05BC-904E-407E-B83B-9E8BA05A8322}"/>
              </a:ext>
            </a:extLst>
          </p:cNvPr>
          <p:cNvSpPr/>
          <p:nvPr/>
        </p:nvSpPr>
        <p:spPr>
          <a:xfrm>
            <a:off x="0" y="962139"/>
            <a:ext cx="3864634" cy="1509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3600" b="0" i="0" u="none" strike="noStrike" kern="1200" cap="none" spc="0" normalizeH="0" baseline="0" noProof="0" dirty="0">
                <a:ln>
                  <a:noFill/>
                </a:ln>
                <a:solidFill>
                  <a:prstClr val="black"/>
                </a:solidFill>
                <a:effectLst/>
                <a:uLnTx/>
                <a:uFillTx/>
                <a:latin typeface="Calibri" panose="020F0502020204030204"/>
                <a:ea typeface="+mn-ea"/>
                <a:cs typeface="+mn-cs"/>
              </a:rPr>
              <a:t>4</a:t>
            </a:r>
            <a:r>
              <a:rPr kumimoji="0" lang="en-MY" sz="6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MY" sz="3600" b="1" i="0" u="none" strike="noStrike" kern="1200" cap="none" spc="0" normalizeH="0" baseline="0" noProof="0" dirty="0">
                <a:ln>
                  <a:noFill/>
                </a:ln>
                <a:solidFill>
                  <a:srgbClr val="FF0000"/>
                </a:solidFill>
                <a:effectLst/>
                <a:uLnTx/>
                <a:uFillTx/>
                <a:latin typeface="Calibri" panose="020F0502020204030204"/>
                <a:ea typeface="+mn-ea"/>
                <a:cs typeface="+mn-cs"/>
              </a:rPr>
              <a:t>Methodological Choice</a:t>
            </a:r>
            <a:endParaRPr kumimoji="0" lang="en-MY"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5EF289A-E3E7-4981-B207-EDDA8F9AD271}"/>
              </a:ext>
            </a:extLst>
          </p:cNvPr>
          <p:cNvSpPr txBox="1"/>
          <p:nvPr/>
        </p:nvSpPr>
        <p:spPr>
          <a:xfrm>
            <a:off x="0" y="4010139"/>
            <a:ext cx="3864634" cy="2585323"/>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Allows researchers to have a deeper understanding of the research area by taking into account the perspective of the study population and the context in which they live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Hennink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Hutter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&amp; Bailey, 2011). </a:t>
            </a:r>
          </a:p>
        </p:txBody>
      </p:sp>
    </p:spTree>
    <p:extLst>
      <p:ext uri="{BB962C8B-B14F-4D97-AF65-F5344CB8AC3E}">
        <p14:creationId xmlns:p14="http://schemas.microsoft.com/office/powerpoint/2010/main" val="31196803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8DD5-B47D-4639-B17C-498C77411378}"/>
              </a:ext>
            </a:extLst>
          </p:cNvPr>
          <p:cNvSpPr>
            <a:spLocks noGrp="1"/>
          </p:cNvSpPr>
          <p:nvPr>
            <p:ph type="title"/>
          </p:nvPr>
        </p:nvSpPr>
        <p:spPr>
          <a:xfrm>
            <a:off x="0" y="1"/>
            <a:ext cx="11353800" cy="1001486"/>
          </a:xfrm>
        </p:spPr>
        <p:txBody>
          <a:bodyPr/>
          <a:lstStyle/>
          <a:p>
            <a:r>
              <a:rPr lang="en-MY" b="1" dirty="0">
                <a:solidFill>
                  <a:srgbClr val="002060"/>
                </a:solidFill>
                <a:latin typeface="Aharoni" panose="02010803020104030203" pitchFamily="2" charset="-79"/>
                <a:cs typeface="Aharoni" panose="02010803020104030203" pitchFamily="2" charset="-79"/>
              </a:rPr>
              <a:t>5. Time Horizon</a:t>
            </a:r>
          </a:p>
        </p:txBody>
      </p:sp>
      <p:pic>
        <p:nvPicPr>
          <p:cNvPr id="4" name="Content Placeholder 3" descr="A close up of a logo&#10;&#10;Description automatically generated">
            <a:extLst>
              <a:ext uri="{FF2B5EF4-FFF2-40B4-BE49-F238E27FC236}">
                <a16:creationId xmlns:a16="http://schemas.microsoft.com/office/drawing/2014/main" id="{E9519F7A-4988-4E24-A05C-F8B0DC37A99D}"/>
              </a:ext>
            </a:extLst>
          </p:cNvPr>
          <p:cNvPicPr>
            <a:picLocks noChangeAspect="1"/>
          </p:cNvPicPr>
          <p:nvPr/>
        </p:nvPicPr>
        <p:blipFill rotWithShape="1">
          <a:blip r:embed="rId2"/>
          <a:srcRect r="10650"/>
          <a:stretch/>
        </p:blipFill>
        <p:spPr>
          <a:xfrm>
            <a:off x="20" y="856343"/>
            <a:ext cx="7257123" cy="6001657"/>
          </a:xfrm>
          <a:prstGeom prst="rect">
            <a:avLst/>
          </a:prstGeom>
          <a:ln>
            <a:solidFill>
              <a:schemeClr val="accent1"/>
            </a:solidFill>
          </a:ln>
        </p:spPr>
      </p:pic>
      <p:sp>
        <p:nvSpPr>
          <p:cNvPr id="5" name="TextBox 4">
            <a:extLst>
              <a:ext uri="{FF2B5EF4-FFF2-40B4-BE49-F238E27FC236}">
                <a16:creationId xmlns:a16="http://schemas.microsoft.com/office/drawing/2014/main" id="{03BC3E35-7DBA-4C9E-8B79-A9201E4EB913}"/>
              </a:ext>
            </a:extLst>
          </p:cNvPr>
          <p:cNvSpPr txBox="1"/>
          <p:nvPr/>
        </p:nvSpPr>
        <p:spPr>
          <a:xfrm>
            <a:off x="7474857" y="733246"/>
            <a:ext cx="4717123" cy="6124754"/>
          </a:xfrm>
          <a:prstGeom prst="rect">
            <a:avLst/>
          </a:prstGeom>
          <a:noFill/>
          <a:ln>
            <a:solidFill>
              <a:schemeClr val="accent1"/>
            </a:solidFill>
          </a:ln>
        </p:spPr>
        <p:txBody>
          <a:bodyPr wrap="square" rtlCol="0">
            <a:spAutoFit/>
          </a:bodyPr>
          <a:lstStyle/>
          <a:p>
            <a:r>
              <a:rPr lang="en-MY" sz="2400" b="1" dirty="0">
                <a:solidFill>
                  <a:srgbClr val="002060"/>
                </a:solidFill>
              </a:rPr>
              <a:t>Cross Sectional</a:t>
            </a:r>
          </a:p>
          <a:p>
            <a:r>
              <a:rPr lang="en-MY" sz="2400" dirty="0"/>
              <a:t> </a:t>
            </a:r>
            <a:r>
              <a:rPr lang="en-US" sz="2400" dirty="0"/>
              <a:t>A study can be done in which data are gathered just once, perhaps over a period of days or weeks or months, in order to answer a research question</a:t>
            </a:r>
          </a:p>
          <a:p>
            <a:endParaRPr lang="en-US" sz="2400" dirty="0"/>
          </a:p>
          <a:p>
            <a:r>
              <a:rPr lang="en-US" sz="2400" b="1" dirty="0">
                <a:solidFill>
                  <a:srgbClr val="002060"/>
                </a:solidFill>
              </a:rPr>
              <a:t>Longitudinal</a:t>
            </a:r>
          </a:p>
          <a:p>
            <a:r>
              <a:rPr lang="en-US" sz="2400" dirty="0"/>
              <a:t>The researcher might want to study people or phenomena at more than one point in time in order to answer the research question. </a:t>
            </a:r>
          </a:p>
          <a:p>
            <a:r>
              <a:rPr lang="en-US" sz="2400" dirty="0" err="1">
                <a:solidFill>
                  <a:srgbClr val="FF0000"/>
                </a:solidFill>
              </a:rPr>
              <a:t>Eg</a:t>
            </a:r>
            <a:r>
              <a:rPr lang="en-US" sz="2400" dirty="0">
                <a:solidFill>
                  <a:srgbClr val="FF0000"/>
                </a:solidFill>
              </a:rPr>
              <a:t>: </a:t>
            </a:r>
            <a:r>
              <a:rPr lang="en-US" sz="2000" dirty="0"/>
              <a:t>To study employees‘ behavior before and after a change in the top management, so as to know what effects the change accomplished. Data are gathered at two different points in time</a:t>
            </a:r>
            <a:endParaRPr lang="en-MY" sz="2400" dirty="0"/>
          </a:p>
        </p:txBody>
      </p:sp>
      <p:sp>
        <p:nvSpPr>
          <p:cNvPr id="6" name="Arrow: Left 5">
            <a:extLst>
              <a:ext uri="{FF2B5EF4-FFF2-40B4-BE49-F238E27FC236}">
                <a16:creationId xmlns:a16="http://schemas.microsoft.com/office/drawing/2014/main" id="{75014FD3-35AE-4E69-8752-5492FE888253}"/>
              </a:ext>
            </a:extLst>
          </p:cNvPr>
          <p:cNvSpPr/>
          <p:nvPr/>
        </p:nvSpPr>
        <p:spPr>
          <a:xfrm>
            <a:off x="2757734" y="3265714"/>
            <a:ext cx="4717123" cy="1632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039740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500" name="Line 28">
            <a:extLst>
              <a:ext uri="{FF2B5EF4-FFF2-40B4-BE49-F238E27FC236}">
                <a16:creationId xmlns:a16="http://schemas.microsoft.com/office/drawing/2014/main" id="{05C7CEBB-C832-405C-A614-A72A5E8E9CD1}"/>
              </a:ext>
            </a:extLst>
          </p:cNvPr>
          <p:cNvSpPr>
            <a:spLocks noChangeShapeType="1"/>
          </p:cNvSpPr>
          <p:nvPr/>
        </p:nvSpPr>
        <p:spPr bwMode="auto">
          <a:xfrm>
            <a:off x="83820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5" name="Line 33">
            <a:extLst>
              <a:ext uri="{FF2B5EF4-FFF2-40B4-BE49-F238E27FC236}">
                <a16:creationId xmlns:a16="http://schemas.microsoft.com/office/drawing/2014/main" id="{D40BC1D9-D46D-4562-99E2-18BB008EE547}"/>
              </a:ext>
            </a:extLst>
          </p:cNvPr>
          <p:cNvSpPr>
            <a:spLocks noChangeShapeType="1"/>
          </p:cNvSpPr>
          <p:nvPr/>
        </p:nvSpPr>
        <p:spPr bwMode="auto">
          <a:xfrm>
            <a:off x="4343400" y="54102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6" name="Line 34">
            <a:extLst>
              <a:ext uri="{FF2B5EF4-FFF2-40B4-BE49-F238E27FC236}">
                <a16:creationId xmlns:a16="http://schemas.microsoft.com/office/drawing/2014/main" id="{2AE318A6-5959-4248-8E98-EE2A94A363F8}"/>
              </a:ext>
            </a:extLst>
          </p:cNvPr>
          <p:cNvSpPr>
            <a:spLocks noChangeShapeType="1"/>
          </p:cNvSpPr>
          <p:nvPr/>
        </p:nvSpPr>
        <p:spPr bwMode="auto">
          <a:xfrm>
            <a:off x="5715000" y="5105400"/>
            <a:ext cx="0" cy="3048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9" name="Line 37">
            <a:extLst>
              <a:ext uri="{FF2B5EF4-FFF2-40B4-BE49-F238E27FC236}">
                <a16:creationId xmlns:a16="http://schemas.microsoft.com/office/drawing/2014/main" id="{CAEBC9A7-7FE5-46C4-A301-D1DE64AAF053}"/>
              </a:ext>
            </a:extLst>
          </p:cNvPr>
          <p:cNvSpPr>
            <a:spLocks noChangeShapeType="1"/>
          </p:cNvSpPr>
          <p:nvPr/>
        </p:nvSpPr>
        <p:spPr bwMode="auto">
          <a:xfrm>
            <a:off x="7772400" y="3200400"/>
            <a:ext cx="0" cy="2133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10" name="Line 38">
            <a:extLst>
              <a:ext uri="{FF2B5EF4-FFF2-40B4-BE49-F238E27FC236}">
                <a16:creationId xmlns:a16="http://schemas.microsoft.com/office/drawing/2014/main" id="{DC09341B-9801-4B37-8EFC-DA11C4F62D7E}"/>
              </a:ext>
            </a:extLst>
          </p:cNvPr>
          <p:cNvSpPr>
            <a:spLocks noChangeShapeType="1"/>
          </p:cNvSpPr>
          <p:nvPr/>
        </p:nvSpPr>
        <p:spPr bwMode="auto">
          <a:xfrm>
            <a:off x="9144000" y="3200400"/>
            <a:ext cx="0" cy="2133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504" name="Line 32">
            <a:extLst>
              <a:ext uri="{FF2B5EF4-FFF2-40B4-BE49-F238E27FC236}">
                <a16:creationId xmlns:a16="http://schemas.microsoft.com/office/drawing/2014/main" id="{4C8C6232-1B75-446A-97D9-E1625E4796BD}"/>
              </a:ext>
            </a:extLst>
          </p:cNvPr>
          <p:cNvSpPr>
            <a:spLocks noChangeShapeType="1"/>
          </p:cNvSpPr>
          <p:nvPr/>
        </p:nvSpPr>
        <p:spPr bwMode="auto">
          <a:xfrm>
            <a:off x="2971800" y="5181600"/>
            <a:ext cx="0" cy="3048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0248" name="Rectangle 2">
            <a:extLst>
              <a:ext uri="{FF2B5EF4-FFF2-40B4-BE49-F238E27FC236}">
                <a16:creationId xmlns:a16="http://schemas.microsoft.com/office/drawing/2014/main" id="{FDFE98C1-FEEC-4FAB-9938-4E9CFB6EB6E8}"/>
              </a:ext>
            </a:extLst>
          </p:cNvPr>
          <p:cNvSpPr>
            <a:spLocks noGrp="1" noChangeArrowheads="1"/>
          </p:cNvSpPr>
          <p:nvPr>
            <p:ph type="title"/>
          </p:nvPr>
        </p:nvSpPr>
        <p:spPr>
          <a:xfrm>
            <a:off x="2674939" y="0"/>
            <a:ext cx="7793037" cy="1066800"/>
          </a:xfrm>
        </p:spPr>
        <p:txBody>
          <a:bodyPr/>
          <a:lstStyle/>
          <a:p>
            <a:r>
              <a:rPr lang="en-US" altLang="en-US" b="1" dirty="0">
                <a:solidFill>
                  <a:srgbClr val="FF0000"/>
                </a:solidFill>
                <a:latin typeface="Arial" panose="020B0604020202020204" pitchFamily="34" charset="0"/>
                <a:ea typeface="ＭＳ Ｐゴシック" panose="020B0600070205080204" pitchFamily="34" charset="-128"/>
              </a:rPr>
              <a:t>Time Horizon</a:t>
            </a:r>
          </a:p>
        </p:txBody>
      </p:sp>
      <p:sp>
        <p:nvSpPr>
          <p:cNvPr id="10249" name="Line 3">
            <a:extLst>
              <a:ext uri="{FF2B5EF4-FFF2-40B4-BE49-F238E27FC236}">
                <a16:creationId xmlns:a16="http://schemas.microsoft.com/office/drawing/2014/main" id="{70FA0598-CAB0-42CA-BA04-C07CF157774D}"/>
              </a:ext>
            </a:extLst>
          </p:cNvPr>
          <p:cNvSpPr>
            <a:spLocks noChangeShapeType="1"/>
          </p:cNvSpPr>
          <p:nvPr/>
        </p:nvSpPr>
        <p:spPr bwMode="auto">
          <a:xfrm>
            <a:off x="9753600" y="37338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0" name="Line 4">
            <a:extLst>
              <a:ext uri="{FF2B5EF4-FFF2-40B4-BE49-F238E27FC236}">
                <a16:creationId xmlns:a16="http://schemas.microsoft.com/office/drawing/2014/main" id="{A9648E28-0865-468E-87F7-8DDF98B3BF28}"/>
              </a:ext>
            </a:extLst>
          </p:cNvPr>
          <p:cNvSpPr>
            <a:spLocks noChangeShapeType="1"/>
          </p:cNvSpPr>
          <p:nvPr/>
        </p:nvSpPr>
        <p:spPr bwMode="auto">
          <a:xfrm>
            <a:off x="8686800" y="27432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1" name="Line 5">
            <a:extLst>
              <a:ext uri="{FF2B5EF4-FFF2-40B4-BE49-F238E27FC236}">
                <a16:creationId xmlns:a16="http://schemas.microsoft.com/office/drawing/2014/main" id="{654667F4-3389-4069-882D-1BC5BDA8CBB0}"/>
              </a:ext>
            </a:extLst>
          </p:cNvPr>
          <p:cNvSpPr>
            <a:spLocks noChangeShapeType="1"/>
          </p:cNvSpPr>
          <p:nvPr/>
        </p:nvSpPr>
        <p:spPr bwMode="auto">
          <a:xfrm>
            <a:off x="4191000" y="2438400"/>
            <a:ext cx="0" cy="228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478" name="Line 6">
            <a:extLst>
              <a:ext uri="{FF2B5EF4-FFF2-40B4-BE49-F238E27FC236}">
                <a16:creationId xmlns:a16="http://schemas.microsoft.com/office/drawing/2014/main" id="{5915EF64-42A6-4DFD-AE37-5D3771E292A5}"/>
              </a:ext>
            </a:extLst>
          </p:cNvPr>
          <p:cNvSpPr>
            <a:spLocks noChangeShapeType="1"/>
          </p:cNvSpPr>
          <p:nvPr/>
        </p:nvSpPr>
        <p:spPr bwMode="auto">
          <a:xfrm>
            <a:off x="8610600" y="29718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79" name="Line 7">
            <a:extLst>
              <a:ext uri="{FF2B5EF4-FFF2-40B4-BE49-F238E27FC236}">
                <a16:creationId xmlns:a16="http://schemas.microsoft.com/office/drawing/2014/main" id="{BC0BEF14-A90D-45F4-AB81-57CB5AF999EB}"/>
              </a:ext>
            </a:extLst>
          </p:cNvPr>
          <p:cNvSpPr>
            <a:spLocks noChangeShapeType="1"/>
          </p:cNvSpPr>
          <p:nvPr/>
        </p:nvSpPr>
        <p:spPr bwMode="auto">
          <a:xfrm>
            <a:off x="56388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0" name="Line 8">
            <a:extLst>
              <a:ext uri="{FF2B5EF4-FFF2-40B4-BE49-F238E27FC236}">
                <a16:creationId xmlns:a16="http://schemas.microsoft.com/office/drawing/2014/main" id="{F91DE94F-C374-47B8-9862-A01EB94932C3}"/>
              </a:ext>
            </a:extLst>
          </p:cNvPr>
          <p:cNvSpPr>
            <a:spLocks noChangeShapeType="1"/>
          </p:cNvSpPr>
          <p:nvPr/>
        </p:nvSpPr>
        <p:spPr bwMode="auto">
          <a:xfrm>
            <a:off x="25908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1" name="Line 9">
            <a:extLst>
              <a:ext uri="{FF2B5EF4-FFF2-40B4-BE49-F238E27FC236}">
                <a16:creationId xmlns:a16="http://schemas.microsoft.com/office/drawing/2014/main" id="{0AEBA159-1684-4C77-9AA5-F5EEA8CD6BC9}"/>
              </a:ext>
            </a:extLst>
          </p:cNvPr>
          <p:cNvSpPr>
            <a:spLocks noChangeShapeType="1"/>
          </p:cNvSpPr>
          <p:nvPr/>
        </p:nvSpPr>
        <p:spPr bwMode="auto">
          <a:xfrm>
            <a:off x="8686800" y="2133600"/>
            <a:ext cx="0" cy="4572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2" name="Line 10">
            <a:extLst>
              <a:ext uri="{FF2B5EF4-FFF2-40B4-BE49-F238E27FC236}">
                <a16:creationId xmlns:a16="http://schemas.microsoft.com/office/drawing/2014/main" id="{070B6B55-1262-41D7-8E66-8785DAF79F10}"/>
              </a:ext>
            </a:extLst>
          </p:cNvPr>
          <p:cNvSpPr>
            <a:spLocks noChangeShapeType="1"/>
          </p:cNvSpPr>
          <p:nvPr/>
        </p:nvSpPr>
        <p:spPr bwMode="auto">
          <a:xfrm>
            <a:off x="4191000" y="2133600"/>
            <a:ext cx="0" cy="4572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8203" name="Rectangle 11">
            <a:extLst>
              <a:ext uri="{FF2B5EF4-FFF2-40B4-BE49-F238E27FC236}">
                <a16:creationId xmlns:a16="http://schemas.microsoft.com/office/drawing/2014/main" id="{960BFCF3-48AA-4C56-94DE-0FBF7674CA22}"/>
              </a:ext>
            </a:extLst>
          </p:cNvPr>
          <p:cNvSpPr>
            <a:spLocks noChangeArrowheads="1"/>
          </p:cNvSpPr>
          <p:nvPr/>
        </p:nvSpPr>
        <p:spPr bwMode="auto">
          <a:xfrm>
            <a:off x="3581400" y="3429000"/>
            <a:ext cx="1600200" cy="1905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Changes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in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subpopulation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group identified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by a 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characteristic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10258" name="Text Box 12">
            <a:extLst>
              <a:ext uri="{FF2B5EF4-FFF2-40B4-BE49-F238E27FC236}">
                <a16:creationId xmlns:a16="http://schemas.microsoft.com/office/drawing/2014/main" id="{A896FB33-25C9-45D7-B82C-255F20850F84}"/>
              </a:ext>
            </a:extLst>
          </p:cNvPr>
          <p:cNvSpPr txBox="1">
            <a:spLocks noChangeArrowheads="1"/>
          </p:cNvSpPr>
          <p:nvPr/>
        </p:nvSpPr>
        <p:spPr bwMode="auto">
          <a:xfrm>
            <a:off x="4406900" y="1447800"/>
            <a:ext cx="3290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 of Data Collection</a:t>
            </a:r>
          </a:p>
        </p:txBody>
      </p:sp>
      <p:sp>
        <p:nvSpPr>
          <p:cNvPr id="233485" name="Line 13">
            <a:extLst>
              <a:ext uri="{FF2B5EF4-FFF2-40B4-BE49-F238E27FC236}">
                <a16:creationId xmlns:a16="http://schemas.microsoft.com/office/drawing/2014/main" id="{CD460895-279B-42F8-A333-ABDBD5ACD469}"/>
              </a:ext>
            </a:extLst>
          </p:cNvPr>
          <p:cNvSpPr>
            <a:spLocks noChangeShapeType="1"/>
          </p:cNvSpPr>
          <p:nvPr/>
        </p:nvSpPr>
        <p:spPr bwMode="auto">
          <a:xfrm>
            <a:off x="6248400" y="19050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86" name="Line 14">
            <a:extLst>
              <a:ext uri="{FF2B5EF4-FFF2-40B4-BE49-F238E27FC236}">
                <a16:creationId xmlns:a16="http://schemas.microsoft.com/office/drawing/2014/main" id="{4A85B65D-FBEE-449A-BA91-2BAB969193AD}"/>
              </a:ext>
            </a:extLst>
          </p:cNvPr>
          <p:cNvSpPr>
            <a:spLocks noChangeShapeType="1"/>
          </p:cNvSpPr>
          <p:nvPr/>
        </p:nvSpPr>
        <p:spPr bwMode="auto">
          <a:xfrm>
            <a:off x="4191000" y="2133600"/>
            <a:ext cx="44958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10261" name="Text Box 15">
            <a:extLst>
              <a:ext uri="{FF2B5EF4-FFF2-40B4-BE49-F238E27FC236}">
                <a16:creationId xmlns:a16="http://schemas.microsoft.com/office/drawing/2014/main" id="{CFFF0F17-CB60-45E0-A4AE-74DEA866A697}"/>
              </a:ext>
            </a:extLst>
          </p:cNvPr>
          <p:cNvSpPr txBox="1">
            <a:spLocks noChangeArrowheads="1"/>
          </p:cNvSpPr>
          <p:nvPr/>
        </p:nvSpPr>
        <p:spPr bwMode="auto">
          <a:xfrm>
            <a:off x="1981201" y="1981201"/>
            <a:ext cx="2060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Study Over Time</a:t>
            </a:r>
          </a:p>
        </p:txBody>
      </p:sp>
      <p:sp>
        <p:nvSpPr>
          <p:cNvPr id="10262" name="Text Box 16">
            <a:extLst>
              <a:ext uri="{FF2B5EF4-FFF2-40B4-BE49-F238E27FC236}">
                <a16:creationId xmlns:a16="http://schemas.microsoft.com/office/drawing/2014/main" id="{49B0960C-9218-404B-A4B6-96B79BDB8DA4}"/>
              </a:ext>
            </a:extLst>
          </p:cNvPr>
          <p:cNvSpPr txBox="1">
            <a:spLocks noChangeArrowheads="1"/>
          </p:cNvSpPr>
          <p:nvPr/>
        </p:nvSpPr>
        <p:spPr bwMode="auto">
          <a:xfrm>
            <a:off x="8839200" y="1752601"/>
            <a:ext cx="1828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Study at One Point in Time</a:t>
            </a:r>
          </a:p>
        </p:txBody>
      </p:sp>
      <p:sp>
        <p:nvSpPr>
          <p:cNvPr id="8209" name="Rectangle 17">
            <a:extLst>
              <a:ext uri="{FF2B5EF4-FFF2-40B4-BE49-F238E27FC236}">
                <a16:creationId xmlns:a16="http://schemas.microsoft.com/office/drawing/2014/main" id="{D5171E76-C300-4DFB-80FE-191E538E328F}"/>
              </a:ext>
            </a:extLst>
          </p:cNvPr>
          <p:cNvSpPr>
            <a:spLocks noChangeArrowheads="1"/>
          </p:cNvSpPr>
          <p:nvPr/>
        </p:nvSpPr>
        <p:spPr bwMode="auto">
          <a:xfrm>
            <a:off x="3505200" y="2590800"/>
            <a:ext cx="14478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ＭＳ Ｐゴシック" charset="0"/>
                <a:cs typeface="ＭＳ Ｐゴシック" charset="0"/>
              </a:rPr>
              <a:t>Longitudinal</a:t>
            </a:r>
          </a:p>
        </p:txBody>
      </p:sp>
      <p:sp>
        <p:nvSpPr>
          <p:cNvPr id="8210" name="Rectangle 18">
            <a:extLst>
              <a:ext uri="{FF2B5EF4-FFF2-40B4-BE49-F238E27FC236}">
                <a16:creationId xmlns:a16="http://schemas.microsoft.com/office/drawing/2014/main" id="{F7D94A01-0ECF-4E88-8DFB-AB0E58D0497A}"/>
              </a:ext>
            </a:extLst>
          </p:cNvPr>
          <p:cNvSpPr>
            <a:spLocks noChangeArrowheads="1"/>
          </p:cNvSpPr>
          <p:nvPr/>
        </p:nvSpPr>
        <p:spPr bwMode="auto">
          <a:xfrm>
            <a:off x="7620000" y="2590800"/>
            <a:ext cx="18288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imes New Roman" charset="0"/>
                <a:ea typeface="ＭＳ Ｐゴシック" charset="0"/>
                <a:cs typeface="ＭＳ Ｐゴシック" charset="0"/>
              </a:rPr>
              <a:t>Cross-sectional</a:t>
            </a:r>
          </a:p>
        </p:txBody>
      </p:sp>
      <p:sp>
        <p:nvSpPr>
          <p:cNvPr id="8211" name="Rectangle 19">
            <a:extLst>
              <a:ext uri="{FF2B5EF4-FFF2-40B4-BE49-F238E27FC236}">
                <a16:creationId xmlns:a16="http://schemas.microsoft.com/office/drawing/2014/main" id="{B1B261F4-000E-409A-A8BC-38C49F6B0221}"/>
              </a:ext>
            </a:extLst>
          </p:cNvPr>
          <p:cNvSpPr>
            <a:spLocks noChangeArrowheads="1"/>
          </p:cNvSpPr>
          <p:nvPr/>
        </p:nvSpPr>
        <p:spPr bwMode="auto">
          <a:xfrm>
            <a:off x="5334000" y="3429000"/>
            <a:ext cx="990600" cy="16002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Changes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in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8212" name="Rectangle 20">
            <a:extLst>
              <a:ext uri="{FF2B5EF4-FFF2-40B4-BE49-F238E27FC236}">
                <a16:creationId xmlns:a16="http://schemas.microsoft.com/office/drawing/2014/main" id="{78A3A751-2639-44BD-802C-99A8C6A1CF55}"/>
              </a:ext>
            </a:extLst>
          </p:cNvPr>
          <p:cNvSpPr>
            <a:spLocks noChangeArrowheads="1"/>
          </p:cNvSpPr>
          <p:nvPr/>
        </p:nvSpPr>
        <p:spPr bwMode="auto">
          <a:xfrm>
            <a:off x="1905000" y="3429000"/>
            <a:ext cx="16002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Trends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the same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over time</a:t>
            </a:r>
          </a:p>
        </p:txBody>
      </p:sp>
      <p:sp>
        <p:nvSpPr>
          <p:cNvPr id="8213" name="Rectangle 21">
            <a:extLst>
              <a:ext uri="{FF2B5EF4-FFF2-40B4-BE49-F238E27FC236}">
                <a16:creationId xmlns:a16="http://schemas.microsoft.com/office/drawing/2014/main" id="{AC55C058-0FC7-4BC2-BE34-B4AD8AA92E95}"/>
              </a:ext>
            </a:extLst>
          </p:cNvPr>
          <p:cNvSpPr>
            <a:spLocks noChangeArrowheads="1"/>
          </p:cNvSpPr>
          <p:nvPr/>
        </p:nvSpPr>
        <p:spPr bwMode="auto">
          <a:xfrm>
            <a:off x="6705600" y="3429000"/>
            <a:ext cx="9906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Attitudes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Practices</a:t>
            </a:r>
          </a:p>
        </p:txBody>
      </p:sp>
      <p:sp>
        <p:nvSpPr>
          <p:cNvPr id="8214" name="Rectangle 22">
            <a:extLst>
              <a:ext uri="{FF2B5EF4-FFF2-40B4-BE49-F238E27FC236}">
                <a16:creationId xmlns:a16="http://schemas.microsoft.com/office/drawing/2014/main" id="{28802243-33CB-43ED-82D2-D0A96C0F483B}"/>
              </a:ext>
            </a:extLst>
          </p:cNvPr>
          <p:cNvSpPr>
            <a:spLocks noChangeArrowheads="1"/>
          </p:cNvSpPr>
          <p:nvPr/>
        </p:nvSpPr>
        <p:spPr bwMode="auto">
          <a:xfrm>
            <a:off x="7924800" y="3429000"/>
            <a:ext cx="1143000"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Customer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 Satisfaction</a:t>
            </a:r>
          </a:p>
        </p:txBody>
      </p:sp>
      <p:sp>
        <p:nvSpPr>
          <p:cNvPr id="8215" name="Rectangle 23">
            <a:extLst>
              <a:ext uri="{FF2B5EF4-FFF2-40B4-BE49-F238E27FC236}">
                <a16:creationId xmlns:a16="http://schemas.microsoft.com/office/drawing/2014/main" id="{8457DD3E-27A4-4D03-8A79-B9752C037E8F}"/>
              </a:ext>
            </a:extLst>
          </p:cNvPr>
          <p:cNvSpPr>
            <a:spLocks noChangeArrowheads="1"/>
          </p:cNvSpPr>
          <p:nvPr/>
        </p:nvSpPr>
        <p:spPr bwMode="auto">
          <a:xfrm>
            <a:off x="9220199" y="3429000"/>
            <a:ext cx="1447795" cy="16764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Evaluation</a:t>
            </a:r>
          </a:p>
        </p:txBody>
      </p:sp>
      <p:sp>
        <p:nvSpPr>
          <p:cNvPr id="233496" name="Line 24">
            <a:extLst>
              <a:ext uri="{FF2B5EF4-FFF2-40B4-BE49-F238E27FC236}">
                <a16:creationId xmlns:a16="http://schemas.microsoft.com/office/drawing/2014/main" id="{8F42EF61-C345-4937-AEC1-9849971C2BBC}"/>
              </a:ext>
            </a:extLst>
          </p:cNvPr>
          <p:cNvSpPr>
            <a:spLocks noChangeShapeType="1"/>
          </p:cNvSpPr>
          <p:nvPr/>
        </p:nvSpPr>
        <p:spPr bwMode="auto">
          <a:xfrm>
            <a:off x="2590800" y="3200400"/>
            <a:ext cx="30480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7" name="Line 25">
            <a:extLst>
              <a:ext uri="{FF2B5EF4-FFF2-40B4-BE49-F238E27FC236}">
                <a16:creationId xmlns:a16="http://schemas.microsoft.com/office/drawing/2014/main" id="{A2D49A7D-49B5-44A7-9544-9663D309ACB5}"/>
              </a:ext>
            </a:extLst>
          </p:cNvPr>
          <p:cNvSpPr>
            <a:spLocks noChangeShapeType="1"/>
          </p:cNvSpPr>
          <p:nvPr/>
        </p:nvSpPr>
        <p:spPr bwMode="auto">
          <a:xfrm>
            <a:off x="7467600" y="3200400"/>
            <a:ext cx="2286000" cy="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8" name="Line 26">
            <a:extLst>
              <a:ext uri="{FF2B5EF4-FFF2-40B4-BE49-F238E27FC236}">
                <a16:creationId xmlns:a16="http://schemas.microsoft.com/office/drawing/2014/main" id="{A92E79A6-E8CC-430E-BABF-D22CBD50D1FA}"/>
              </a:ext>
            </a:extLst>
          </p:cNvPr>
          <p:cNvSpPr>
            <a:spLocks noChangeShapeType="1"/>
          </p:cNvSpPr>
          <p:nvPr/>
        </p:nvSpPr>
        <p:spPr bwMode="auto">
          <a:xfrm>
            <a:off x="4191000" y="29718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233499" name="Line 27">
            <a:extLst>
              <a:ext uri="{FF2B5EF4-FFF2-40B4-BE49-F238E27FC236}">
                <a16:creationId xmlns:a16="http://schemas.microsoft.com/office/drawing/2014/main" id="{3C803E63-21C1-422F-B9BB-CFB8B49D927A}"/>
              </a:ext>
            </a:extLst>
          </p:cNvPr>
          <p:cNvSpPr>
            <a:spLocks noChangeShapeType="1"/>
          </p:cNvSpPr>
          <p:nvPr/>
        </p:nvSpPr>
        <p:spPr bwMode="auto">
          <a:xfrm>
            <a:off x="7467600" y="3200400"/>
            <a:ext cx="0" cy="228600"/>
          </a:xfrm>
          <a:prstGeom prst="line">
            <a:avLst/>
          </a:prstGeom>
          <a:noFill/>
          <a:ln w="57150">
            <a:solidFill>
              <a:srgbClr val="007254"/>
            </a:solidFill>
            <a:round/>
            <a:headEnd/>
            <a:tailEnd/>
          </a:ln>
          <a:effectLst>
            <a:prstShdw prst="shdw17" dist="17961" dir="2700000">
              <a:schemeClr val="accent1">
                <a:gamma/>
                <a:shade val="60000"/>
                <a:invGamma/>
                <a:alpha val="74998"/>
              </a:schemeClr>
            </a:prst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
        <p:nvSpPr>
          <p:cNvPr id="8221" name="Rectangle 29">
            <a:extLst>
              <a:ext uri="{FF2B5EF4-FFF2-40B4-BE49-F238E27FC236}">
                <a16:creationId xmlns:a16="http://schemas.microsoft.com/office/drawing/2014/main" id="{32693990-7DF3-40FA-AC45-ACEFB0A4E31B}"/>
              </a:ext>
            </a:extLst>
          </p:cNvPr>
          <p:cNvSpPr>
            <a:spLocks noChangeArrowheads="1"/>
          </p:cNvSpPr>
          <p:nvPr/>
        </p:nvSpPr>
        <p:spPr bwMode="auto">
          <a:xfrm>
            <a:off x="2514600" y="5486400"/>
            <a:ext cx="914400" cy="3048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Trend</a:t>
            </a:r>
          </a:p>
        </p:txBody>
      </p:sp>
      <p:sp>
        <p:nvSpPr>
          <p:cNvPr id="8222" name="Rectangle 30">
            <a:extLst>
              <a:ext uri="{FF2B5EF4-FFF2-40B4-BE49-F238E27FC236}">
                <a16:creationId xmlns:a16="http://schemas.microsoft.com/office/drawing/2014/main" id="{FDE799A1-96B0-4B77-B47F-9D557AC7CA87}"/>
              </a:ext>
            </a:extLst>
          </p:cNvPr>
          <p:cNvSpPr>
            <a:spLocks noChangeArrowheads="1"/>
          </p:cNvSpPr>
          <p:nvPr/>
        </p:nvSpPr>
        <p:spPr bwMode="auto">
          <a:xfrm>
            <a:off x="3886200" y="5638800"/>
            <a:ext cx="914400" cy="381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t>Cohort</a:t>
            </a:r>
          </a:p>
        </p:txBody>
      </p:sp>
      <p:sp>
        <p:nvSpPr>
          <p:cNvPr id="8223" name="Rectangle 31">
            <a:extLst>
              <a:ext uri="{FF2B5EF4-FFF2-40B4-BE49-F238E27FC236}">
                <a16:creationId xmlns:a16="http://schemas.microsoft.com/office/drawing/2014/main" id="{B87B6F93-EABA-42B8-AF93-88480A82960E}"/>
              </a:ext>
            </a:extLst>
          </p:cNvPr>
          <p:cNvSpPr>
            <a:spLocks noChangeArrowheads="1"/>
          </p:cNvSpPr>
          <p:nvPr/>
        </p:nvSpPr>
        <p:spPr bwMode="auto">
          <a:xfrm>
            <a:off x="5257800" y="5410200"/>
            <a:ext cx="914400" cy="3810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Panel</a:t>
            </a:r>
          </a:p>
        </p:txBody>
      </p:sp>
      <p:sp>
        <p:nvSpPr>
          <p:cNvPr id="8227" name="Rectangle 35">
            <a:extLst>
              <a:ext uri="{FF2B5EF4-FFF2-40B4-BE49-F238E27FC236}">
                <a16:creationId xmlns:a16="http://schemas.microsoft.com/office/drawing/2014/main" id="{4F98013A-E204-4035-8047-944573225AB1}"/>
              </a:ext>
            </a:extLst>
          </p:cNvPr>
          <p:cNvSpPr>
            <a:spLocks noChangeArrowheads="1"/>
          </p:cNvSpPr>
          <p:nvPr/>
        </p:nvSpPr>
        <p:spPr bwMode="auto">
          <a:xfrm>
            <a:off x="6934200" y="5334000"/>
            <a:ext cx="1447800" cy="6096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Comparisons</a:t>
            </a:r>
          </a:p>
        </p:txBody>
      </p:sp>
      <p:sp>
        <p:nvSpPr>
          <p:cNvPr id="8228" name="Rectangle 36">
            <a:extLst>
              <a:ext uri="{FF2B5EF4-FFF2-40B4-BE49-F238E27FC236}">
                <a16:creationId xmlns:a16="http://schemas.microsoft.com/office/drawing/2014/main" id="{DC765AAC-C40C-447B-BE13-930A270C8DAC}"/>
              </a:ext>
            </a:extLst>
          </p:cNvPr>
          <p:cNvSpPr>
            <a:spLocks noChangeArrowheads="1"/>
          </p:cNvSpPr>
          <p:nvPr/>
        </p:nvSpPr>
        <p:spPr bwMode="auto">
          <a:xfrm>
            <a:off x="8534400" y="5334000"/>
            <a:ext cx="1447800" cy="609600"/>
          </a:xfrm>
          <a:prstGeom prst="rect">
            <a:avLst/>
          </a:prstGeom>
          <a:solidFill>
            <a:schemeClr val="accent1">
              <a:lumMod val="20000"/>
              <a:lumOff val="80000"/>
            </a:schemeClr>
          </a:solidFill>
          <a:ln w="9525">
            <a:miter lim="800000"/>
            <a:headEnd/>
            <a:tailEnd/>
          </a:ln>
          <a:scene3d>
            <a:camera prst="legacyPerspectiveBottom"/>
            <a:lightRig rig="legacyFlat3" dir="t"/>
          </a:scene3d>
          <a:sp3d extrusionH="887400" prstMaterial="legacyMatte">
            <a:bevelT w="13500" h="13500" prst="angle"/>
            <a:bevelB w="13500" h="13500" prst="angle"/>
            <a:extrusionClr>
              <a:schemeClr val="accent1"/>
            </a:extrusionClr>
          </a:sp3d>
        </p:spPr>
        <p:txBody>
          <a:bodyPr wrap="none"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National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rPr>
              <a:t>Survey</a:t>
            </a:r>
          </a:p>
        </p:txBody>
      </p:sp>
      <p:sp>
        <p:nvSpPr>
          <p:cNvPr id="233511" name="Line 39">
            <a:extLst>
              <a:ext uri="{FF2B5EF4-FFF2-40B4-BE49-F238E27FC236}">
                <a16:creationId xmlns:a16="http://schemas.microsoft.com/office/drawing/2014/main" id="{B3879316-8577-4374-8FA8-551A10B1E3FC}"/>
              </a:ext>
            </a:extLst>
          </p:cNvPr>
          <p:cNvSpPr>
            <a:spLocks noChangeShapeType="1"/>
          </p:cNvSpPr>
          <p:nvPr/>
        </p:nvSpPr>
        <p:spPr bwMode="auto">
          <a:xfrm>
            <a:off x="9753600" y="3200400"/>
            <a:ext cx="0" cy="228600"/>
          </a:xfrm>
          <a:prstGeom prst="line">
            <a:avLst/>
          </a:prstGeom>
          <a:noFill/>
          <a:ln w="38100">
            <a:solidFill>
              <a:srgbClr val="007254"/>
            </a:solidFill>
            <a:round/>
            <a:headEnd/>
            <a:tailEnd/>
          </a:ln>
          <a:effectLst>
            <a:prstShdw prst="shdw17" dist="17961" dir="2700000">
              <a:schemeClr val="accent1">
                <a:gamma/>
                <a:shade val="60000"/>
                <a:invGamma/>
                <a:alpha val="74998"/>
              </a:schemeClr>
            </a:prst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ahoma" charset="0"/>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862B-8098-40DD-9170-42E535E0DABC}"/>
              </a:ext>
            </a:extLst>
          </p:cNvPr>
          <p:cNvSpPr>
            <a:spLocks noGrp="1"/>
          </p:cNvSpPr>
          <p:nvPr>
            <p:ph type="title"/>
          </p:nvPr>
        </p:nvSpPr>
        <p:spPr>
          <a:xfrm>
            <a:off x="4965430" y="629268"/>
            <a:ext cx="6586491" cy="1286160"/>
          </a:xfrm>
        </p:spPr>
        <p:txBody>
          <a:bodyPr anchor="b">
            <a:normAutofit/>
          </a:bodyPr>
          <a:lstStyle/>
          <a:p>
            <a:r>
              <a:rPr lang="en-MY" sz="4100" b="1">
                <a:latin typeface="Aharoni" panose="02010803020104030203" pitchFamily="2" charset="-79"/>
                <a:cs typeface="Aharoni" panose="02010803020104030203" pitchFamily="2" charset="-79"/>
              </a:rPr>
              <a:t>Definition of Qualitative : Creswell 2018</a:t>
            </a:r>
          </a:p>
        </p:txBody>
      </p:sp>
      <p:sp>
        <p:nvSpPr>
          <p:cNvPr id="3" name="Content Placeholder 2">
            <a:extLst>
              <a:ext uri="{FF2B5EF4-FFF2-40B4-BE49-F238E27FC236}">
                <a16:creationId xmlns:a16="http://schemas.microsoft.com/office/drawing/2014/main" id="{F8EA0B1A-31AE-4F46-80F5-D5822CD170F4}"/>
              </a:ext>
            </a:extLst>
          </p:cNvPr>
          <p:cNvSpPr>
            <a:spLocks noGrp="1"/>
          </p:cNvSpPr>
          <p:nvPr>
            <p:ph idx="1"/>
          </p:nvPr>
        </p:nvSpPr>
        <p:spPr>
          <a:xfrm>
            <a:off x="4635591" y="2115119"/>
            <a:ext cx="7556409" cy="4113614"/>
          </a:xfrm>
        </p:spPr>
        <p:txBody>
          <a:bodyPr>
            <a:normAutofit fontScale="92500" lnSpcReduction="10000"/>
          </a:bodyPr>
          <a:lstStyle/>
          <a:p>
            <a:pPr marL="0" indent="0">
              <a:buNone/>
            </a:pPr>
            <a:r>
              <a:rPr lang="en-US" b="1" dirty="0">
                <a:solidFill>
                  <a:srgbClr val="002060"/>
                </a:solidFill>
              </a:rPr>
              <a:t>Qualitative research is an approach for </a:t>
            </a:r>
            <a:r>
              <a:rPr lang="en-US" b="1" dirty="0">
                <a:solidFill>
                  <a:schemeClr val="accent4">
                    <a:lumMod val="50000"/>
                  </a:schemeClr>
                </a:solidFill>
              </a:rPr>
              <a:t>exploring and understanding the meaning</a:t>
            </a:r>
            <a:r>
              <a:rPr lang="en-US" b="1" dirty="0">
                <a:solidFill>
                  <a:srgbClr val="002060"/>
                </a:solidFill>
              </a:rPr>
              <a:t> individuals or groups ascribe to a social or human problem. </a:t>
            </a:r>
          </a:p>
          <a:p>
            <a:pPr marL="0" indent="0">
              <a:buNone/>
            </a:pPr>
            <a:r>
              <a:rPr lang="en-US" dirty="0"/>
              <a:t>The process of research involves:</a:t>
            </a:r>
          </a:p>
          <a:p>
            <a:r>
              <a:rPr lang="en-US" dirty="0"/>
              <a:t>Emerging questions and procedures, </a:t>
            </a:r>
          </a:p>
          <a:p>
            <a:r>
              <a:rPr lang="en-US" dirty="0"/>
              <a:t>Data typically collected in the participant’s setting</a:t>
            </a:r>
          </a:p>
          <a:p>
            <a:r>
              <a:rPr lang="en-US" dirty="0"/>
              <a:t>Data analysis inductively building from particulars to general themes, and the researcher making </a:t>
            </a:r>
            <a:r>
              <a:rPr lang="en-US" b="1" dirty="0">
                <a:solidFill>
                  <a:schemeClr val="accent4">
                    <a:lumMod val="50000"/>
                  </a:schemeClr>
                </a:solidFill>
              </a:rPr>
              <a:t>interpretations of the meaning of the data</a:t>
            </a:r>
            <a:r>
              <a:rPr lang="en-US" dirty="0"/>
              <a:t>. </a:t>
            </a:r>
          </a:p>
          <a:p>
            <a:pPr marL="0" indent="0">
              <a:buNone/>
            </a:pPr>
            <a:r>
              <a:rPr lang="en-US" dirty="0"/>
              <a:t>The final written report has a flexible structure</a:t>
            </a:r>
            <a:r>
              <a:rPr lang="en-US" sz="2400" dirty="0"/>
              <a:t>.</a:t>
            </a:r>
            <a:endParaRPr lang="en-MY" sz="2400" dirty="0"/>
          </a:p>
        </p:txBody>
      </p:sp>
      <p:pic>
        <p:nvPicPr>
          <p:cNvPr id="4" name="Picture 3" descr="A person sitting at a desk with books in front of him&#10;&#10;Description automatically generated with medium confidence">
            <a:extLst>
              <a:ext uri="{FF2B5EF4-FFF2-40B4-BE49-F238E27FC236}">
                <a16:creationId xmlns:a16="http://schemas.microsoft.com/office/drawing/2014/main" id="{90FE4FC8-6231-4362-AAAF-C0873863FE83}"/>
              </a:ext>
            </a:extLst>
          </p:cNvPr>
          <p:cNvPicPr>
            <a:picLocks noChangeAspect="1"/>
          </p:cNvPicPr>
          <p:nvPr/>
        </p:nvPicPr>
        <p:blipFill rotWithShape="1">
          <a:blip r:embed="rId2"/>
          <a:srcRect l="9537" r="6056" b="1"/>
          <a:stretch/>
        </p:blipFill>
        <p:spPr>
          <a:xfrm>
            <a:off x="20" y="10"/>
            <a:ext cx="4635571" cy="6857990"/>
          </a:xfrm>
          <a:prstGeom prst="rect">
            <a:avLst/>
          </a:prstGeom>
          <a:effectLst/>
        </p:spPr>
      </p:pic>
      <p:cxnSp>
        <p:nvCxnSpPr>
          <p:cNvPr id="17" name="Straight Connector 1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F593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88ED8A9-6BCD-49D7-A167-EC8F89DC0664}"/>
              </a:ext>
            </a:extLst>
          </p:cNvPr>
          <p:cNvSpPr/>
          <p:nvPr/>
        </p:nvSpPr>
        <p:spPr>
          <a:xfrm>
            <a:off x="-20" y="6245350"/>
            <a:ext cx="12192000" cy="629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2800" b="1" dirty="0"/>
              <a:t>Example: Explore the Lived experience of first-time mothers</a:t>
            </a:r>
          </a:p>
        </p:txBody>
      </p:sp>
    </p:spTree>
    <p:extLst>
      <p:ext uri="{BB962C8B-B14F-4D97-AF65-F5344CB8AC3E}">
        <p14:creationId xmlns:p14="http://schemas.microsoft.com/office/powerpoint/2010/main" val="2701462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C565-422B-43E2-A5E8-3F01F0431E00}"/>
              </a:ext>
            </a:extLst>
          </p:cNvPr>
          <p:cNvSpPr>
            <a:spLocks noGrp="1"/>
          </p:cNvSpPr>
          <p:nvPr>
            <p:ph type="title"/>
          </p:nvPr>
        </p:nvSpPr>
        <p:spPr>
          <a:xfrm>
            <a:off x="0" y="0"/>
            <a:ext cx="10987314" cy="1001487"/>
          </a:xfrm>
        </p:spPr>
        <p:txBody>
          <a:bodyPr>
            <a:normAutofit fontScale="90000"/>
          </a:bodyPr>
          <a:lstStyle/>
          <a:p>
            <a:r>
              <a:rPr lang="en-MY" sz="6700" dirty="0">
                <a:latin typeface="Aharoni" panose="02010803020104030203" pitchFamily="2" charset="-79"/>
                <a:cs typeface="Aharoni" panose="02010803020104030203" pitchFamily="2" charset="-79"/>
              </a:rPr>
              <a:t>6.</a:t>
            </a:r>
            <a:r>
              <a:rPr lang="en-MY" sz="3600" dirty="0">
                <a:latin typeface="Aharoni" panose="02010803020104030203" pitchFamily="2" charset="-79"/>
                <a:cs typeface="Aharoni" panose="02010803020104030203" pitchFamily="2" charset="-79"/>
              </a:rPr>
              <a:t> </a:t>
            </a:r>
            <a:r>
              <a:rPr lang="en-MY" dirty="0">
                <a:solidFill>
                  <a:srgbClr val="FF0000"/>
                </a:solidFill>
                <a:latin typeface="Aharoni" panose="02010803020104030203" pitchFamily="2" charset="-79"/>
                <a:cs typeface="Aharoni" panose="02010803020104030203" pitchFamily="2" charset="-79"/>
              </a:rPr>
              <a:t>Data Collection and Data Analysis</a:t>
            </a:r>
            <a:endParaRPr lang="en-MY" sz="3600" dirty="0">
              <a:solidFill>
                <a:srgbClr val="FF0000"/>
              </a:solidFill>
              <a:latin typeface="Aharoni" panose="02010803020104030203" pitchFamily="2" charset="-79"/>
              <a:cs typeface="Aharoni" panose="02010803020104030203" pitchFamily="2" charset="-79"/>
            </a:endParaRPr>
          </a:p>
        </p:txBody>
      </p:sp>
      <p:pic>
        <p:nvPicPr>
          <p:cNvPr id="3" name="Content Placeholder 3" descr="A close up of a logo&#10;&#10;Description automatically generated">
            <a:extLst>
              <a:ext uri="{FF2B5EF4-FFF2-40B4-BE49-F238E27FC236}">
                <a16:creationId xmlns:a16="http://schemas.microsoft.com/office/drawing/2014/main" id="{5991B985-97E5-4E1F-92DE-04A788FF0CC5}"/>
              </a:ext>
            </a:extLst>
          </p:cNvPr>
          <p:cNvPicPr>
            <a:picLocks noChangeAspect="1"/>
          </p:cNvPicPr>
          <p:nvPr/>
        </p:nvPicPr>
        <p:blipFill rotWithShape="1">
          <a:blip r:embed="rId2"/>
          <a:srcRect r="10650"/>
          <a:stretch/>
        </p:blipFill>
        <p:spPr>
          <a:xfrm>
            <a:off x="20" y="1001487"/>
            <a:ext cx="7416780" cy="5856514"/>
          </a:xfrm>
          <a:prstGeom prst="rect">
            <a:avLst/>
          </a:prstGeom>
          <a:ln>
            <a:solidFill>
              <a:schemeClr val="accent1"/>
            </a:solidFill>
          </a:ln>
        </p:spPr>
      </p:pic>
      <p:sp>
        <p:nvSpPr>
          <p:cNvPr id="4" name="TextBox 3">
            <a:extLst>
              <a:ext uri="{FF2B5EF4-FFF2-40B4-BE49-F238E27FC236}">
                <a16:creationId xmlns:a16="http://schemas.microsoft.com/office/drawing/2014/main" id="{E36331CD-8334-4845-9FD8-021923724C26}"/>
              </a:ext>
            </a:extLst>
          </p:cNvPr>
          <p:cNvSpPr txBox="1"/>
          <p:nvPr/>
        </p:nvSpPr>
        <p:spPr>
          <a:xfrm>
            <a:off x="7576457" y="1204686"/>
            <a:ext cx="4615543" cy="5109091"/>
          </a:xfrm>
          <a:prstGeom prst="rect">
            <a:avLst/>
          </a:prstGeom>
          <a:noFill/>
          <a:ln>
            <a:solidFill>
              <a:schemeClr val="accent1"/>
            </a:solidFill>
          </a:ln>
        </p:spPr>
        <p:txBody>
          <a:bodyPr wrap="square" rtlCol="0">
            <a:spAutoFit/>
          </a:bodyPr>
          <a:lstStyle/>
          <a:p>
            <a:pPr marL="342900" indent="-342900">
              <a:buAutoNum type="arabicPeriod"/>
            </a:pPr>
            <a:r>
              <a:rPr lang="en-MY" sz="2800" dirty="0"/>
              <a:t>Sampling – Sample Size</a:t>
            </a:r>
          </a:p>
          <a:p>
            <a:r>
              <a:rPr lang="en-MY" sz="2800" dirty="0"/>
              <a:t> </a:t>
            </a:r>
          </a:p>
          <a:p>
            <a:pPr marL="342900" indent="-342900">
              <a:buAutoNum type="arabicPeriod" startAt="2"/>
            </a:pPr>
            <a:r>
              <a:rPr lang="en-MY" sz="2800" dirty="0"/>
              <a:t>Data Collection Instrumentation</a:t>
            </a:r>
          </a:p>
          <a:p>
            <a:pPr marL="342900" indent="-342900">
              <a:buAutoNum type="arabicPeriod" startAt="2"/>
            </a:pPr>
            <a:endParaRPr lang="en-MY" sz="2800" dirty="0"/>
          </a:p>
          <a:p>
            <a:pPr marL="342900" indent="-342900">
              <a:buAutoNum type="arabicPeriod" startAt="2"/>
            </a:pPr>
            <a:r>
              <a:rPr lang="en-MY" sz="2800" dirty="0"/>
              <a:t>Data Processing</a:t>
            </a:r>
          </a:p>
          <a:p>
            <a:pPr marL="342900" indent="-342900">
              <a:buAutoNum type="arabicPeriod" startAt="2"/>
            </a:pPr>
            <a:endParaRPr lang="en-MY" sz="2800" dirty="0"/>
          </a:p>
          <a:p>
            <a:pPr marL="342900" indent="-342900">
              <a:buAutoNum type="arabicPeriod" startAt="2"/>
            </a:pPr>
            <a:r>
              <a:rPr lang="en-MY" sz="2800" dirty="0"/>
              <a:t>Data Analysis (Reliability and Validity)</a:t>
            </a:r>
            <a:br>
              <a:rPr lang="en-MY" sz="2800" dirty="0"/>
            </a:br>
            <a:endParaRPr lang="en-MY" sz="2800" dirty="0"/>
          </a:p>
          <a:p>
            <a:endParaRPr lang="en-MY" sz="2800" dirty="0"/>
          </a:p>
          <a:p>
            <a:pPr marL="342900" indent="-342900">
              <a:buAutoNum type="arabicPeriod"/>
            </a:pPr>
            <a:endParaRPr lang="en-MY" dirty="0"/>
          </a:p>
        </p:txBody>
      </p:sp>
      <p:sp>
        <p:nvSpPr>
          <p:cNvPr id="7" name="Arrow: Left 6">
            <a:extLst>
              <a:ext uri="{FF2B5EF4-FFF2-40B4-BE49-F238E27FC236}">
                <a16:creationId xmlns:a16="http://schemas.microsoft.com/office/drawing/2014/main" id="{23BD0F27-664F-488D-A8E6-F857E614E649}"/>
              </a:ext>
            </a:extLst>
          </p:cNvPr>
          <p:cNvSpPr/>
          <p:nvPr/>
        </p:nvSpPr>
        <p:spPr>
          <a:xfrm>
            <a:off x="1944914" y="3309257"/>
            <a:ext cx="5631543" cy="1197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437672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87AB981-C42E-40B3-9FC7-F1C73E9DD22C}"/>
              </a:ext>
            </a:extLst>
          </p:cNvPr>
          <p:cNvSpPr>
            <a:spLocks noGrp="1" noChangeArrowheads="1"/>
          </p:cNvSpPr>
          <p:nvPr>
            <p:ph type="title"/>
          </p:nvPr>
        </p:nvSpPr>
        <p:spPr>
          <a:xfrm>
            <a:off x="81281" y="619126"/>
            <a:ext cx="10397014" cy="906462"/>
          </a:xfrm>
        </p:spPr>
        <p:txBody>
          <a:bodyPr/>
          <a:lstStyle/>
          <a:p>
            <a:r>
              <a:rPr lang="en-US" altLang="en-US" dirty="0">
                <a:solidFill>
                  <a:schemeClr val="accent5">
                    <a:lumMod val="50000"/>
                  </a:schemeClr>
                </a:solidFill>
                <a:latin typeface="Arial" panose="020B0604020202020204" pitchFamily="34" charset="0"/>
                <a:ea typeface="ＭＳ Ｐゴシック" panose="020B0600070205080204" pitchFamily="34" charset="-128"/>
              </a:rPr>
              <a:t>Populations and Samples</a:t>
            </a:r>
          </a:p>
        </p:txBody>
      </p:sp>
      <p:sp>
        <p:nvSpPr>
          <p:cNvPr id="10243" name="Oval 3">
            <a:extLst>
              <a:ext uri="{FF2B5EF4-FFF2-40B4-BE49-F238E27FC236}">
                <a16:creationId xmlns:a16="http://schemas.microsoft.com/office/drawing/2014/main" id="{93EE2969-4971-4C92-9877-1273802BADB9}"/>
              </a:ext>
            </a:extLst>
          </p:cNvPr>
          <p:cNvSpPr>
            <a:spLocks noChangeArrowheads="1"/>
          </p:cNvSpPr>
          <p:nvPr/>
        </p:nvSpPr>
        <p:spPr bwMode="auto">
          <a:xfrm>
            <a:off x="647700" y="1525588"/>
            <a:ext cx="3200400" cy="2438400"/>
          </a:xfrm>
          <a:prstGeom prst="ellipse">
            <a:avLst/>
          </a:prstGeom>
          <a:solidFill>
            <a:schemeClr val="accent1"/>
          </a:solidFill>
          <a:ln w="9525">
            <a:round/>
            <a:headEnd/>
            <a:tailEnd/>
          </a:ln>
          <a:scene3d>
            <a:camera prst="legacyPerspectiveBottom"/>
            <a:lightRig rig="legacyFlat3" dir="t"/>
          </a:scene3d>
          <a:sp3d extrusionH="887400" prstMaterial="legacyMatte">
            <a:bevelT w="13500" h="13500" prst="angle"/>
            <a:bevelB w="13500" h="13500" prst="angle"/>
            <a:extrusionClr>
              <a:schemeClr val="accent1"/>
            </a:extrusionClr>
            <a:contourClr>
              <a:schemeClr val="accent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ＭＳ Ｐゴシック" panose="020B0600070205080204" pitchFamily="34" charset="-128"/>
              <a:cs typeface="+mn-cs"/>
            </a:endParaRPr>
          </a:p>
        </p:txBody>
      </p:sp>
      <p:sp>
        <p:nvSpPr>
          <p:cNvPr id="10244" name="Oval 4">
            <a:extLst>
              <a:ext uri="{FF2B5EF4-FFF2-40B4-BE49-F238E27FC236}">
                <a16:creationId xmlns:a16="http://schemas.microsoft.com/office/drawing/2014/main" id="{FD5242D0-FA8A-4445-A47E-5F4E60142FE5}"/>
              </a:ext>
            </a:extLst>
          </p:cNvPr>
          <p:cNvSpPr>
            <a:spLocks noChangeArrowheads="1"/>
          </p:cNvSpPr>
          <p:nvPr/>
        </p:nvSpPr>
        <p:spPr bwMode="auto">
          <a:xfrm>
            <a:off x="1371600" y="3071855"/>
            <a:ext cx="1752600" cy="685800"/>
          </a:xfrm>
          <a:prstGeom prst="ellipse">
            <a:avLst/>
          </a:prstGeom>
          <a:solidFill>
            <a:schemeClr val="bg1"/>
          </a:solidFill>
          <a:ln w="9525">
            <a:round/>
            <a:headEnd/>
            <a:tailEnd/>
          </a:ln>
          <a:scene3d>
            <a:camera prst="legacyPerspectiveBottom"/>
            <a:lightRig rig="legacyFlat3" dir="t"/>
          </a:scene3d>
          <a:sp3d extrusionH="887400" prstMaterial="legacyMatte">
            <a:bevelT w="13500" h="13500" prst="angle"/>
            <a:bevelB w="13500" h="13500" prst="angle"/>
            <a:extrusionClr>
              <a:schemeClr val="bg1"/>
            </a:extrusionClr>
            <a:contourClr>
              <a:schemeClr val="bg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a:ln>
                  <a:noFill/>
                </a:ln>
                <a:solidFill>
                  <a:srgbClr val="44546A"/>
                </a:solidFill>
                <a:effectLst/>
                <a:uLnTx/>
                <a:uFillTx/>
                <a:latin typeface="Arial" panose="020B0604020202020204" pitchFamily="34" charset="0"/>
                <a:ea typeface="ＭＳ Ｐゴシック" panose="020B0600070205080204" pitchFamily="34" charset="-128"/>
                <a:cs typeface="Arial" panose="020B0604020202020204" pitchFamily="34" charset="0"/>
              </a:rPr>
              <a:t>Sample</a:t>
            </a: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5" name="Text Box 5">
            <a:extLst>
              <a:ext uri="{FF2B5EF4-FFF2-40B4-BE49-F238E27FC236}">
                <a16:creationId xmlns:a16="http://schemas.microsoft.com/office/drawing/2014/main" id="{35B9370F-9FDD-4BFA-ACF4-ADC87D2A8398}"/>
              </a:ext>
            </a:extLst>
          </p:cNvPr>
          <p:cNvSpPr txBox="1">
            <a:spLocks noChangeArrowheads="1"/>
          </p:cNvSpPr>
          <p:nvPr/>
        </p:nvSpPr>
        <p:spPr bwMode="auto">
          <a:xfrm>
            <a:off x="1227931" y="2157455"/>
            <a:ext cx="20399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Target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Population</a:t>
            </a:r>
            <a:endParaRPr kumimoji="0" lang="en-US" alt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6" name="Oval 6">
            <a:extLst>
              <a:ext uri="{FF2B5EF4-FFF2-40B4-BE49-F238E27FC236}">
                <a16:creationId xmlns:a16="http://schemas.microsoft.com/office/drawing/2014/main" id="{4B2F2CD0-A4AE-4D12-B902-FBEA8B3779C4}"/>
              </a:ext>
            </a:extLst>
          </p:cNvPr>
          <p:cNvSpPr>
            <a:spLocks noChangeArrowheads="1"/>
          </p:cNvSpPr>
          <p:nvPr/>
        </p:nvSpPr>
        <p:spPr bwMode="auto">
          <a:xfrm>
            <a:off x="5634789" y="2448010"/>
            <a:ext cx="1752600" cy="685800"/>
          </a:xfrm>
          <a:prstGeom prst="ellipse">
            <a:avLst/>
          </a:prstGeom>
          <a:solidFill>
            <a:schemeClr val="bg1"/>
          </a:solidFill>
          <a:ln w="9525">
            <a:round/>
            <a:headEnd/>
            <a:tailEnd/>
          </a:ln>
          <a:scene3d>
            <a:camera prst="legacyPerspectiveBottom"/>
            <a:lightRig rig="legacyFlat3" dir="t"/>
          </a:scene3d>
          <a:sp3d extrusionH="887400" prstMaterial="legacyMatte">
            <a:bevelT w="13500" h="13500" prst="angle"/>
            <a:bevelB w="13500" h="13500" prst="angle"/>
            <a:extrusionClr>
              <a:schemeClr val="bg1"/>
            </a:extrusionClr>
            <a:contourClr>
              <a:schemeClr val="bg1"/>
            </a:contourClr>
          </a:sp3d>
        </p:spPr>
        <p:txBody>
          <a:bodyPr wrap="none" anchor="ctr">
            <a:flatTx/>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srgbClr val="44546A"/>
                </a:solidFill>
                <a:effectLst/>
                <a:uLnTx/>
                <a:uFillTx/>
                <a:latin typeface="Arial" panose="020B0604020202020204" pitchFamily="34" charset="0"/>
                <a:ea typeface="ＭＳ Ｐゴシック" panose="020B0600070205080204" pitchFamily="34" charset="-128"/>
                <a:cs typeface="Arial" panose="020B0604020202020204" pitchFamily="34" charset="0"/>
              </a:rPr>
              <a:t>Sample</a:t>
            </a: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247" name="AutoShape 7">
            <a:extLst>
              <a:ext uri="{FF2B5EF4-FFF2-40B4-BE49-F238E27FC236}">
                <a16:creationId xmlns:a16="http://schemas.microsoft.com/office/drawing/2014/main" id="{C7B387C5-BCFA-470E-817D-AC4009D160DA}"/>
              </a:ext>
            </a:extLst>
          </p:cNvPr>
          <p:cNvSpPr>
            <a:spLocks noChangeArrowheads="1"/>
          </p:cNvSpPr>
          <p:nvPr/>
        </p:nvSpPr>
        <p:spPr bwMode="auto">
          <a:xfrm>
            <a:off x="3471113" y="2608580"/>
            <a:ext cx="2209800" cy="381000"/>
          </a:xfrm>
          <a:prstGeom prst="rightArrow">
            <a:avLst>
              <a:gd name="adj1" fmla="val 50000"/>
              <a:gd name="adj2" fmla="val 145000"/>
            </a:avLst>
          </a:prstGeom>
          <a:solidFill>
            <a:schemeClr val="accent2"/>
          </a:solidFill>
          <a:ln w="9525">
            <a:solidFill>
              <a:schemeClr val="tx1"/>
            </a:solidFill>
            <a:miter lim="800000"/>
            <a:headEnd/>
            <a:tailEnd/>
          </a:ln>
        </p:spPr>
        <p:txBody>
          <a:bodyPr wrap="none" anchor="ct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78327558-9463-485A-B618-3ACF3B37141B}"/>
              </a:ext>
            </a:extLst>
          </p:cNvPr>
          <p:cNvSpPr txBox="1"/>
          <p:nvPr/>
        </p:nvSpPr>
        <p:spPr>
          <a:xfrm>
            <a:off x="162560" y="27057"/>
            <a:ext cx="537662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4400" b="1" i="0" u="none" strike="noStrike" kern="1200" cap="none" spc="0" normalizeH="0" baseline="0" noProof="0" dirty="0">
                <a:ln>
                  <a:noFill/>
                </a:ln>
                <a:solidFill>
                  <a:srgbClr val="FF0000"/>
                </a:solidFill>
                <a:effectLst/>
                <a:uLnTx/>
                <a:uFillTx/>
                <a:latin typeface="Calibri" panose="020F0502020204030204"/>
                <a:ea typeface="+mn-ea"/>
                <a:cs typeface="+mn-cs"/>
              </a:rPr>
              <a:t>Sampling </a:t>
            </a:r>
          </a:p>
        </p:txBody>
      </p:sp>
      <p:pic>
        <p:nvPicPr>
          <p:cNvPr id="3" name="Picture 2">
            <a:extLst>
              <a:ext uri="{FF2B5EF4-FFF2-40B4-BE49-F238E27FC236}">
                <a16:creationId xmlns:a16="http://schemas.microsoft.com/office/drawing/2014/main" id="{4848D7D5-0CEF-47BF-990C-86C7E06F57A9}"/>
              </a:ext>
            </a:extLst>
          </p:cNvPr>
          <p:cNvPicPr>
            <a:picLocks noChangeAspect="1"/>
          </p:cNvPicPr>
          <p:nvPr/>
        </p:nvPicPr>
        <p:blipFill>
          <a:blip r:embed="rId2"/>
          <a:stretch>
            <a:fillRect/>
          </a:stretch>
        </p:blipFill>
        <p:spPr>
          <a:xfrm>
            <a:off x="7692593" y="1"/>
            <a:ext cx="4531360" cy="3963987"/>
          </a:xfrm>
          <a:prstGeom prst="rect">
            <a:avLst/>
          </a:prstGeom>
        </p:spPr>
      </p:pic>
      <p:sp>
        <p:nvSpPr>
          <p:cNvPr id="13" name="TextBox 12">
            <a:extLst>
              <a:ext uri="{FF2B5EF4-FFF2-40B4-BE49-F238E27FC236}">
                <a16:creationId xmlns:a16="http://schemas.microsoft.com/office/drawing/2014/main" id="{3F8A2E64-8FC2-4989-BBE7-FE8927346E77}"/>
              </a:ext>
            </a:extLst>
          </p:cNvPr>
          <p:cNvSpPr txBox="1"/>
          <p:nvPr/>
        </p:nvSpPr>
        <p:spPr>
          <a:xfrm>
            <a:off x="0" y="4025943"/>
            <a:ext cx="12192000" cy="2803844"/>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Nonprobability sampling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Most common sampling methods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Purposive sampling/Judgement sampling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Select participants according to pre-selected criteria relevant to a particular research question.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Quota sampling</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If the researcher needs a specific number of participants, quota sampling is better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122238"/>
            <a:ext cx="12072730" cy="792161"/>
          </a:xfrm>
          <a:solidFill>
            <a:schemeClr val="bg1"/>
          </a:solidFill>
        </p:spPr>
        <p:txBody>
          <a:bodyPr>
            <a:normAutofit fontScale="90000"/>
          </a:bodyPr>
          <a:lstStyle/>
          <a:p>
            <a:pPr>
              <a:lnSpc>
                <a:spcPts val="2700"/>
              </a:lnSpc>
            </a:pPr>
            <a:r>
              <a:rPr lang="en-US" sz="4800" b="1" dirty="0">
                <a:solidFill>
                  <a:srgbClr val="FF0000"/>
                </a:solidFill>
                <a:latin typeface="Aharoni" panose="02010803020104030203" pitchFamily="2" charset="-79"/>
                <a:cs typeface="Aharoni" panose="02010803020104030203" pitchFamily="2" charset="-79"/>
              </a:rPr>
              <a:t>Sampling</a:t>
            </a:r>
            <a:r>
              <a:rPr lang="en-US" sz="4800" b="1" dirty="0">
                <a:solidFill>
                  <a:srgbClr val="FF0000"/>
                </a:solidFill>
              </a:rPr>
              <a:t>: Sample size</a:t>
            </a:r>
            <a:r>
              <a:rPr lang="en-US" b="1" dirty="0">
                <a:solidFill>
                  <a:srgbClr val="FF0000"/>
                </a:solidFill>
              </a:rPr>
              <a:t> </a:t>
            </a:r>
            <a:r>
              <a:rPr lang="en-US" sz="3100" b="1" dirty="0">
                <a:solidFill>
                  <a:srgbClr val="002060"/>
                </a:solidFill>
              </a:rPr>
              <a:t>Based on the phenomena to be studied</a:t>
            </a:r>
            <a:br>
              <a:rPr lang="en-US" b="1" dirty="0">
                <a:solidFill>
                  <a:srgbClr val="FF0000"/>
                </a:solidFill>
              </a:rPr>
            </a:br>
            <a:endParaRPr lang="en-US" sz="2800" b="1" dirty="0">
              <a:solidFill>
                <a:srgbClr val="FF0000"/>
              </a:solidFill>
            </a:endParaRPr>
          </a:p>
        </p:txBody>
      </p:sp>
      <p:sp>
        <p:nvSpPr>
          <p:cNvPr id="32771" name="Content Placeholder 2"/>
          <p:cNvSpPr>
            <a:spLocks noGrp="1"/>
          </p:cNvSpPr>
          <p:nvPr>
            <p:ph idx="1"/>
          </p:nvPr>
        </p:nvSpPr>
        <p:spPr>
          <a:xfrm>
            <a:off x="119270" y="914399"/>
            <a:ext cx="12072730" cy="3604591"/>
          </a:xfrm>
          <a:solidFill>
            <a:schemeClr val="bg1"/>
          </a:solidFill>
        </p:spPr>
        <p:txBody>
          <a:bodyPr>
            <a:normAutofit/>
          </a:bodyPr>
          <a:lstStyle/>
          <a:p>
            <a:pPr marL="285750" indent="-285750">
              <a:lnSpc>
                <a:spcPts val="2700"/>
              </a:lnSpc>
              <a:spcBef>
                <a:spcPts val="0"/>
              </a:spcBef>
            </a:pPr>
            <a:r>
              <a:rPr lang="en-US" b="1" dirty="0">
                <a:solidFill>
                  <a:srgbClr val="0070C0"/>
                </a:solidFill>
              </a:rPr>
              <a:t>There are no specific rules when determining an appropriate sample size in qualitative research.  Qualitative sample size may best be determined by the time allotted, resources available, and study objectives (Patton, 1990).</a:t>
            </a:r>
          </a:p>
          <a:p>
            <a:pPr>
              <a:lnSpc>
                <a:spcPts val="2900"/>
              </a:lnSpc>
            </a:pPr>
            <a:r>
              <a:rPr lang="en-US" sz="3200" dirty="0"/>
              <a:t>Two general guidelines: the number of participants is sufficient when…</a:t>
            </a:r>
          </a:p>
          <a:p>
            <a:pPr lvl="1">
              <a:lnSpc>
                <a:spcPts val="2900"/>
              </a:lnSpc>
            </a:pPr>
            <a:r>
              <a:rPr lang="en-US" dirty="0"/>
              <a:t>the extent to which the selected participants represent the range of potential participants in the setting</a:t>
            </a:r>
          </a:p>
          <a:p>
            <a:pPr lvl="1">
              <a:lnSpc>
                <a:spcPts val="2900"/>
              </a:lnSpc>
            </a:pPr>
            <a:r>
              <a:rPr lang="en-US" dirty="0"/>
              <a:t>the point at which the data gathered begin to be redundant </a:t>
            </a:r>
            <a:r>
              <a:rPr lang="en-US" b="1" dirty="0">
                <a:solidFill>
                  <a:srgbClr val="FF0000"/>
                </a:solidFill>
              </a:rPr>
              <a:t>(data saturation</a:t>
            </a:r>
            <a:r>
              <a:rPr lang="en-US" sz="2800" b="1" dirty="0">
                <a:solidFill>
                  <a:srgbClr val="FF0000"/>
                </a:solidFill>
              </a:rPr>
              <a:t>)</a:t>
            </a:r>
          </a:p>
        </p:txBody>
      </p:sp>
      <p:sp>
        <p:nvSpPr>
          <p:cNvPr id="2" name="Rectangle 1"/>
          <p:cNvSpPr/>
          <p:nvPr/>
        </p:nvSpPr>
        <p:spPr>
          <a:xfrm>
            <a:off x="59636" y="4734342"/>
            <a:ext cx="12191998" cy="2123658"/>
          </a:xfrm>
          <a:prstGeom prst="rect">
            <a:avLst/>
          </a:prstGeom>
          <a:solidFill>
            <a:schemeClr val="bg1"/>
          </a:solidFill>
          <a:ln>
            <a:solidFill>
              <a:schemeClr val="accent1"/>
            </a:solidFill>
          </a:ln>
        </p:spPr>
        <p:txBody>
          <a:bodyPr wrap="square">
            <a:spAutoFit/>
          </a:bodyPr>
          <a:lstStyle/>
          <a:p>
            <a:r>
              <a:rPr lang="en-US" sz="2800" b="1" dirty="0">
                <a:solidFill>
                  <a:srgbClr val="FF0000"/>
                </a:solidFill>
              </a:rPr>
              <a:t>Saturation</a:t>
            </a:r>
          </a:p>
          <a:p>
            <a:r>
              <a:rPr lang="en-US" sz="2800" dirty="0"/>
              <a:t>A situation in data analysis where participants’ descriptions become repetitive and confirm previously collected data</a:t>
            </a:r>
          </a:p>
          <a:p>
            <a:pPr marL="742950" lvl="1" indent="-285750">
              <a:buFont typeface="Arial" pitchFamily="34" charset="0"/>
              <a:buChar char="•"/>
            </a:pPr>
            <a:r>
              <a:rPr lang="en-US" sz="2400" b="1" dirty="0">
                <a:solidFill>
                  <a:srgbClr val="002060"/>
                </a:solidFill>
              </a:rPr>
              <a:t>An indication that data analysis is complete</a:t>
            </a:r>
          </a:p>
          <a:p>
            <a:pPr marL="742950" lvl="1" indent="-285750">
              <a:buFont typeface="Arial" pitchFamily="34" charset="0"/>
              <a:buChar char="•"/>
            </a:pPr>
            <a:r>
              <a:rPr lang="en-US" sz="2400" b="1" dirty="0">
                <a:solidFill>
                  <a:srgbClr val="002060"/>
                </a:solidFill>
              </a:rPr>
              <a:t>When data analysis is complete, data collection is terminated</a:t>
            </a:r>
          </a:p>
        </p:txBody>
      </p:sp>
      <p:sp>
        <p:nvSpPr>
          <p:cNvPr id="3" name="Footer Placeholder 2"/>
          <p:cNvSpPr>
            <a:spLocks noGrp="1"/>
          </p:cNvSpPr>
          <p:nvPr>
            <p:ph type="ftr" sz="quarter" idx="10"/>
          </p:nvPr>
        </p:nvSpPr>
        <p:spPr>
          <a:xfrm>
            <a:off x="9508434" y="6370637"/>
            <a:ext cx="2743200" cy="365125"/>
          </a:xfrm>
        </p:spPr>
        <p:txBody>
          <a:bodyPr/>
          <a:lstStyle/>
          <a:p>
            <a:r>
              <a:rPr lang="en-US" dirty="0">
                <a:solidFill>
                  <a:srgbClr val="000000"/>
                </a:solidFill>
              </a:rPr>
              <a:t>Dr Jugindar Singh</a:t>
            </a:r>
          </a:p>
        </p:txBody>
      </p:sp>
    </p:spTree>
    <p:extLst>
      <p:ext uri="{BB962C8B-B14F-4D97-AF65-F5344CB8AC3E}">
        <p14:creationId xmlns:p14="http://schemas.microsoft.com/office/powerpoint/2010/main" val="1663972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12544"/>
            <a:ext cx="12191999" cy="715962"/>
          </a:xfrm>
          <a:solidFill>
            <a:schemeClr val="bg1"/>
          </a:solidFill>
          <a:ln>
            <a:solidFill>
              <a:schemeClr val="accent1"/>
            </a:solidFill>
          </a:ln>
        </p:spPr>
        <p:txBody>
          <a:bodyPr>
            <a:normAutofit fontScale="90000"/>
          </a:bodyPr>
          <a:lstStyle/>
          <a:p>
            <a:pPr>
              <a:lnSpc>
                <a:spcPts val="2700"/>
              </a:lnSpc>
            </a:pPr>
            <a:br>
              <a:rPr lang="en-US" sz="4800" b="1" dirty="0">
                <a:solidFill>
                  <a:srgbClr val="FF0000"/>
                </a:solidFill>
                <a:latin typeface="Aharoni" panose="02010803020104030203" pitchFamily="2" charset="-79"/>
                <a:cs typeface="Aharoni" panose="02010803020104030203" pitchFamily="2" charset="-79"/>
              </a:rPr>
            </a:br>
            <a:r>
              <a:rPr lang="en-US" sz="4800" b="1" dirty="0">
                <a:solidFill>
                  <a:srgbClr val="FF0000"/>
                </a:solidFill>
                <a:latin typeface="Aharoni" panose="02010803020104030203" pitchFamily="2" charset="-79"/>
                <a:cs typeface="Aharoni" panose="02010803020104030203" pitchFamily="2" charset="-79"/>
              </a:rPr>
              <a:t>Sampling:</a:t>
            </a:r>
            <a:r>
              <a:rPr lang="en-US" sz="4800" b="1" dirty="0">
                <a:solidFill>
                  <a:srgbClr val="FF0000"/>
                </a:solidFill>
              </a:rPr>
              <a:t> Sample size </a:t>
            </a:r>
            <a:r>
              <a:rPr lang="en-US" sz="3100" b="1" dirty="0">
                <a:solidFill>
                  <a:srgbClr val="002060"/>
                </a:solidFill>
              </a:rPr>
              <a:t>Saunders et al., 2012</a:t>
            </a:r>
            <a:r>
              <a:rPr lang="en-US" sz="2700" b="1" dirty="0">
                <a:solidFill>
                  <a:srgbClr val="002060"/>
                </a:solidFill>
              </a:rPr>
              <a:t> </a:t>
            </a:r>
            <a:br>
              <a:rPr lang="en-US" b="1" dirty="0">
                <a:solidFill>
                  <a:srgbClr val="FF0000"/>
                </a:solidFill>
              </a:rPr>
            </a:br>
            <a:endParaRPr lang="en-US" sz="2800"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0" y="728506"/>
            <a:ext cx="12192000" cy="2914233"/>
          </a:xfrm>
          <a:prstGeom prst="rect">
            <a:avLst/>
          </a:prstGeom>
        </p:spPr>
      </p:pic>
      <p:sp>
        <p:nvSpPr>
          <p:cNvPr id="2" name="Rectangle 1"/>
          <p:cNvSpPr/>
          <p:nvPr/>
        </p:nvSpPr>
        <p:spPr>
          <a:xfrm>
            <a:off x="0" y="4229355"/>
            <a:ext cx="12192000" cy="2616101"/>
          </a:xfrm>
          <a:prstGeom prst="rect">
            <a:avLst/>
          </a:prstGeom>
          <a:solidFill>
            <a:schemeClr val="bg1"/>
          </a:solidFill>
          <a:ln>
            <a:solidFill>
              <a:schemeClr val="accent1"/>
            </a:solidFill>
          </a:ln>
        </p:spPr>
        <p:txBody>
          <a:bodyPr wrap="square">
            <a:spAutoFit/>
          </a:bodyPr>
          <a:lstStyle/>
          <a:p>
            <a:r>
              <a:rPr lang="en-US" sz="2800" b="1" dirty="0">
                <a:solidFill>
                  <a:srgbClr val="FF0000"/>
                </a:solidFill>
              </a:rPr>
              <a:t>Saturation</a:t>
            </a:r>
          </a:p>
          <a:p>
            <a:r>
              <a:rPr lang="en-US" sz="2400" dirty="0"/>
              <a:t>A situation in data analysis where participants’ descriptions become repetitive and confirm previously collected data</a:t>
            </a:r>
          </a:p>
          <a:p>
            <a:pPr marL="742950" lvl="1" indent="-285750">
              <a:buFont typeface="Arial" pitchFamily="34" charset="0"/>
              <a:buChar char="•"/>
            </a:pPr>
            <a:r>
              <a:rPr lang="en-US" sz="2000" b="1" dirty="0"/>
              <a:t>An indication that data analysis is complete</a:t>
            </a:r>
          </a:p>
          <a:p>
            <a:pPr marL="742950" lvl="1" indent="-285750">
              <a:buFont typeface="Arial" pitchFamily="34" charset="0"/>
              <a:buChar char="•"/>
            </a:pPr>
            <a:r>
              <a:rPr lang="en-US" sz="2000" b="1" dirty="0"/>
              <a:t>When data analysis is complete, data collection is terminated</a:t>
            </a:r>
          </a:p>
          <a:p>
            <a:r>
              <a:rPr lang="en-US" sz="2000" b="1" dirty="0">
                <a:solidFill>
                  <a:srgbClr val="FF0000"/>
                </a:solidFill>
              </a:rPr>
              <a:t>Saturation </a:t>
            </a:r>
            <a:r>
              <a:rPr lang="en-US" sz="2400" dirty="0">
                <a:solidFill>
                  <a:srgbClr val="002060"/>
                </a:solidFill>
              </a:rPr>
              <a:t>occurs when adding more participants to the study does not result in additional perspectives or information. </a:t>
            </a:r>
            <a:r>
              <a:rPr lang="de-DE" sz="2400" dirty="0">
                <a:solidFill>
                  <a:srgbClr val="002060"/>
                </a:solidFill>
              </a:rPr>
              <a:t>Glaser, B. &amp; Strauss, A</a:t>
            </a:r>
            <a:r>
              <a:rPr lang="de-DE" sz="2000" b="1" dirty="0">
                <a:solidFill>
                  <a:srgbClr val="0070C0"/>
                </a:solidFill>
              </a:rPr>
              <a:t>. (1967)</a:t>
            </a:r>
            <a:endParaRPr lang="en-US" sz="2000" b="1" dirty="0"/>
          </a:p>
        </p:txBody>
      </p:sp>
      <p:sp>
        <p:nvSpPr>
          <p:cNvPr id="3" name="Footer Placeholder 2"/>
          <p:cNvSpPr>
            <a:spLocks noGrp="1"/>
          </p:cNvSpPr>
          <p:nvPr>
            <p:ph type="ftr" sz="quarter" idx="10"/>
          </p:nvPr>
        </p:nvSpPr>
        <p:spPr>
          <a:xfrm>
            <a:off x="9448801" y="6548121"/>
            <a:ext cx="2743200" cy="365125"/>
          </a:xfrm>
        </p:spPr>
        <p:txBody>
          <a:bodyPr/>
          <a:lstStyle/>
          <a:p>
            <a:r>
              <a:rPr lang="en-US" dirty="0">
                <a:solidFill>
                  <a:srgbClr val="000000"/>
                </a:solidFill>
              </a:rPr>
              <a:t>Dr Jugindar Singh</a:t>
            </a:r>
          </a:p>
        </p:txBody>
      </p:sp>
      <p:sp>
        <p:nvSpPr>
          <p:cNvPr id="5" name="Rectangle 4"/>
          <p:cNvSpPr/>
          <p:nvPr/>
        </p:nvSpPr>
        <p:spPr>
          <a:xfrm>
            <a:off x="1" y="3429000"/>
            <a:ext cx="12191999" cy="830997"/>
          </a:xfrm>
          <a:prstGeom prst="rect">
            <a:avLst/>
          </a:prstGeom>
        </p:spPr>
        <p:txBody>
          <a:bodyPr wrap="square">
            <a:spAutoFit/>
          </a:bodyPr>
          <a:lstStyle/>
          <a:p>
            <a:r>
              <a:rPr lang="en-US" sz="2400" b="1" dirty="0">
                <a:solidFill>
                  <a:srgbClr val="FF0000"/>
                </a:solidFill>
                <a:latin typeface="SlimbachStd-Book"/>
              </a:rPr>
              <a:t>For a general study, you should expect to undertake between 5 and 30 interviews (Creswell 2013).</a:t>
            </a:r>
            <a:endParaRPr lang="en-US" sz="2400" b="1" dirty="0">
              <a:solidFill>
                <a:srgbClr val="FF0000"/>
              </a:solidFill>
            </a:endParaRPr>
          </a:p>
        </p:txBody>
      </p:sp>
    </p:spTree>
    <p:extLst>
      <p:ext uri="{BB962C8B-B14F-4D97-AF65-F5344CB8AC3E}">
        <p14:creationId xmlns:p14="http://schemas.microsoft.com/office/powerpoint/2010/main" val="806250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E2351-2991-467B-872D-531FFF3D2768}"/>
              </a:ext>
            </a:extLst>
          </p:cNvPr>
          <p:cNvSpPr>
            <a:spLocks noGrp="1"/>
          </p:cNvSpPr>
          <p:nvPr>
            <p:ph type="title"/>
          </p:nvPr>
        </p:nvSpPr>
        <p:spPr>
          <a:xfrm>
            <a:off x="0" y="20467"/>
            <a:ext cx="10515600" cy="315912"/>
          </a:xfrm>
        </p:spPr>
        <p:txBody>
          <a:bodyPr>
            <a:normAutofit fontScale="90000"/>
          </a:bodyPr>
          <a:lstStyle/>
          <a:p>
            <a:r>
              <a:rPr lang="en-MY" b="1" dirty="0">
                <a:solidFill>
                  <a:srgbClr val="FF0000"/>
                </a:solidFill>
              </a:rPr>
              <a:t>Sample Size </a:t>
            </a:r>
            <a:r>
              <a:rPr lang="en-MY" dirty="0"/>
              <a:t>– Rule of Thumb</a:t>
            </a:r>
          </a:p>
        </p:txBody>
      </p:sp>
      <p:sp>
        <p:nvSpPr>
          <p:cNvPr id="5" name="TextBox 4">
            <a:extLst>
              <a:ext uri="{FF2B5EF4-FFF2-40B4-BE49-F238E27FC236}">
                <a16:creationId xmlns:a16="http://schemas.microsoft.com/office/drawing/2014/main" id="{EFF3FB0C-01BA-4DF2-BF28-4FE31C7B7359}"/>
              </a:ext>
            </a:extLst>
          </p:cNvPr>
          <p:cNvSpPr txBox="1"/>
          <p:nvPr/>
        </p:nvSpPr>
        <p:spPr>
          <a:xfrm>
            <a:off x="0" y="336379"/>
            <a:ext cx="9231086" cy="6463308"/>
          </a:xfrm>
          <a:prstGeom prst="rect">
            <a:avLst/>
          </a:prstGeom>
          <a:noFill/>
          <a:ln>
            <a:solidFill>
              <a:schemeClr val="accent1"/>
            </a:solidFill>
          </a:ln>
        </p:spPr>
        <p:txBody>
          <a:bodyPr wrap="square">
            <a:spAutoFit/>
          </a:bodyPr>
          <a:lstStyle/>
          <a:p>
            <a:r>
              <a:rPr lang="en-US" b="1" dirty="0">
                <a:solidFill>
                  <a:srgbClr val="002060"/>
                </a:solidFill>
              </a:rPr>
              <a:t>Creswell (2013) </a:t>
            </a:r>
          </a:p>
          <a:p>
            <a:r>
              <a:rPr lang="en-US" dirty="0"/>
              <a:t>Recommends 20–30 informants for a grounded theory study, 4–5 cases per study for case study research and 2 or 3 for narrative research</a:t>
            </a:r>
          </a:p>
          <a:p>
            <a:r>
              <a:rPr lang="en-US" b="1" dirty="0">
                <a:solidFill>
                  <a:srgbClr val="002060"/>
                </a:solidFill>
              </a:rPr>
              <a:t>Dukes (1984) </a:t>
            </a:r>
          </a:p>
          <a:p>
            <a:r>
              <a:rPr lang="en-US" dirty="0"/>
              <a:t>Recommends 3–10 participants in a phenomenological study</a:t>
            </a:r>
          </a:p>
          <a:p>
            <a:r>
              <a:rPr lang="en-US" b="1" dirty="0" err="1">
                <a:solidFill>
                  <a:srgbClr val="002060"/>
                </a:solidFill>
              </a:rPr>
              <a:t>Kuzel</a:t>
            </a:r>
            <a:r>
              <a:rPr lang="en-US" b="1" dirty="0">
                <a:solidFill>
                  <a:srgbClr val="002060"/>
                </a:solidFill>
              </a:rPr>
              <a:t> (1999)</a:t>
            </a:r>
          </a:p>
          <a:p>
            <a:r>
              <a:rPr lang="en-US" dirty="0"/>
              <a:t>Recommends 5–8 participants in a homogeneous sample (or homogeneous subgroups within a sample) or 12–20 if looking for disconfirming evidence or to achieve maximum variation sampling</a:t>
            </a:r>
          </a:p>
          <a:p>
            <a:r>
              <a:rPr lang="en-US" b="1" dirty="0">
                <a:solidFill>
                  <a:srgbClr val="002060"/>
                </a:solidFill>
              </a:rPr>
              <a:t>Lincoln and Guba (1985, p. 235) </a:t>
            </a:r>
          </a:p>
          <a:p>
            <a:r>
              <a:rPr lang="en-US" dirty="0"/>
              <a:t>Recommend between 12 and 20 participants in interview studies</a:t>
            </a:r>
          </a:p>
          <a:p>
            <a:r>
              <a:rPr lang="en-US" b="1" dirty="0">
                <a:solidFill>
                  <a:srgbClr val="002060"/>
                </a:solidFill>
              </a:rPr>
              <a:t>Marshall, Cardon, Poddar, and Fontenot (2013)</a:t>
            </a:r>
          </a:p>
          <a:p>
            <a:r>
              <a:rPr lang="en-US" dirty="0"/>
              <a:t>Recommend 20–30 interviews for grounded theory studies and 15–30 for single-case studies</a:t>
            </a:r>
          </a:p>
          <a:p>
            <a:r>
              <a:rPr lang="en-US" b="1" dirty="0">
                <a:solidFill>
                  <a:srgbClr val="002060"/>
                </a:solidFill>
              </a:rPr>
              <a:t>Morse (1994, 2000) Morse (1994) </a:t>
            </a:r>
          </a:p>
          <a:p>
            <a:r>
              <a:rPr lang="en-US" dirty="0"/>
              <a:t>Recommends at least 6 participants for phenomenological studies and approximately 35 for studies based in grounded theory, ethnography and ethnoscience. T</a:t>
            </a:r>
            <a:r>
              <a:rPr lang="en-US" dirty="0">
                <a:solidFill>
                  <a:srgbClr val="FF0000"/>
                </a:solidFill>
              </a:rPr>
              <a:t>he number of interviews per informant is important, as well as the number of informants</a:t>
            </a:r>
          </a:p>
          <a:p>
            <a:r>
              <a:rPr lang="en-US" b="1" dirty="0">
                <a:solidFill>
                  <a:srgbClr val="002060"/>
                </a:solidFill>
              </a:rPr>
              <a:t>Parse (1990) </a:t>
            </a:r>
          </a:p>
          <a:p>
            <a:r>
              <a:rPr lang="en-US" dirty="0"/>
              <a:t>Recommends 2–10 participants in order to achieve ‘redundancy or saturation’ (p. 10)</a:t>
            </a:r>
          </a:p>
          <a:p>
            <a:r>
              <a:rPr lang="en-US" b="1" dirty="0">
                <a:solidFill>
                  <a:srgbClr val="002060"/>
                </a:solidFill>
              </a:rPr>
              <a:t>Ray (1994) </a:t>
            </a:r>
          </a:p>
          <a:p>
            <a:r>
              <a:rPr lang="en-US" dirty="0"/>
              <a:t>Suggests that phenomenological studies usually focus on a group of between 8 and 12 people, but may also focus on just a single person (p. 127)</a:t>
            </a:r>
          </a:p>
          <a:p>
            <a:r>
              <a:rPr lang="en-US" b="1" dirty="0">
                <a:solidFill>
                  <a:srgbClr val="002060"/>
                </a:solidFill>
              </a:rPr>
              <a:t>Sandelowski, 1995 </a:t>
            </a:r>
            <a:r>
              <a:rPr lang="en-US" dirty="0"/>
              <a:t>: Ten may be adequate for sampling among a homogenous population ().</a:t>
            </a:r>
          </a:p>
          <a:p>
            <a:endParaRPr lang="en-US" dirty="0"/>
          </a:p>
        </p:txBody>
      </p:sp>
      <p:sp>
        <p:nvSpPr>
          <p:cNvPr id="7" name="TextBox 6">
            <a:extLst>
              <a:ext uri="{FF2B5EF4-FFF2-40B4-BE49-F238E27FC236}">
                <a16:creationId xmlns:a16="http://schemas.microsoft.com/office/drawing/2014/main" id="{B18D5934-9B13-4106-8109-E2F9FDCA9E9A}"/>
              </a:ext>
            </a:extLst>
          </p:cNvPr>
          <p:cNvSpPr txBox="1"/>
          <p:nvPr/>
        </p:nvSpPr>
        <p:spPr>
          <a:xfrm>
            <a:off x="9231086" y="85262"/>
            <a:ext cx="2979056" cy="6370975"/>
          </a:xfrm>
          <a:prstGeom prst="rect">
            <a:avLst/>
          </a:prstGeom>
          <a:noFill/>
          <a:ln>
            <a:solidFill>
              <a:schemeClr val="accent1"/>
            </a:solidFill>
          </a:ln>
        </p:spPr>
        <p:txBody>
          <a:bodyPr wrap="square">
            <a:spAutoFit/>
          </a:bodyPr>
          <a:lstStyle/>
          <a:p>
            <a:r>
              <a:rPr lang="en-US" sz="2400" b="1" dirty="0">
                <a:solidFill>
                  <a:srgbClr val="FF0000"/>
                </a:solidFill>
              </a:rPr>
              <a:t>Saturation Point</a:t>
            </a:r>
          </a:p>
          <a:p>
            <a:r>
              <a:rPr lang="en-US" sz="2400" b="1" dirty="0">
                <a:solidFill>
                  <a:srgbClr val="002060"/>
                </a:solidFill>
              </a:rPr>
              <a:t>Urquhart </a:t>
            </a:r>
            <a:r>
              <a:rPr lang="en-US" sz="2000" b="1" dirty="0">
                <a:solidFill>
                  <a:srgbClr val="002060"/>
                </a:solidFill>
              </a:rPr>
              <a:t>(2013: p. 194) </a:t>
            </a:r>
            <a:r>
              <a:rPr lang="en-US" sz="2400" dirty="0"/>
              <a:t>defines saturation as: ‘the point in coding when you find that no new codes occur in the data. There are mounting instances of the same codes, but no new ones’, </a:t>
            </a:r>
          </a:p>
          <a:p>
            <a:endParaRPr lang="en-US" sz="2400" dirty="0"/>
          </a:p>
          <a:p>
            <a:r>
              <a:rPr lang="en-US" sz="2400" b="1" dirty="0">
                <a:solidFill>
                  <a:srgbClr val="002060"/>
                </a:solidFill>
              </a:rPr>
              <a:t>Given (2016: p. 135)</a:t>
            </a:r>
            <a:r>
              <a:rPr lang="en-US" sz="2400" dirty="0"/>
              <a:t> considers saturation as the point at which ‘additional data do not lead to any new emergent themes’</a:t>
            </a:r>
            <a:endParaRPr lang="en-MY" sz="2400" dirty="0"/>
          </a:p>
        </p:txBody>
      </p:sp>
    </p:spTree>
    <p:extLst>
      <p:ext uri="{BB962C8B-B14F-4D97-AF65-F5344CB8AC3E}">
        <p14:creationId xmlns:p14="http://schemas.microsoft.com/office/powerpoint/2010/main" val="2695720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609600"/>
          </a:xfrm>
        </p:spPr>
        <p:txBody>
          <a:bodyPr>
            <a:noAutofit/>
          </a:bodyPr>
          <a:lstStyle/>
          <a:p>
            <a:r>
              <a:rPr lang="en-US" sz="4000" b="1" dirty="0">
                <a:solidFill>
                  <a:srgbClr val="FF0000"/>
                </a:solidFill>
              </a:rPr>
              <a:t>Data Collection Methods</a:t>
            </a:r>
          </a:p>
        </p:txBody>
      </p:sp>
      <p:sp>
        <p:nvSpPr>
          <p:cNvPr id="3" name="Content Placeholder 2"/>
          <p:cNvSpPr>
            <a:spLocks noGrp="1"/>
          </p:cNvSpPr>
          <p:nvPr>
            <p:ph idx="1"/>
          </p:nvPr>
        </p:nvSpPr>
        <p:spPr>
          <a:xfrm>
            <a:off x="0" y="838200"/>
            <a:ext cx="6934200" cy="5404474"/>
          </a:xfrm>
          <a:ln>
            <a:solidFill>
              <a:srgbClr val="FF0000"/>
            </a:solidFill>
          </a:ln>
        </p:spPr>
        <p:txBody>
          <a:bodyPr>
            <a:normAutofit/>
          </a:bodyPr>
          <a:lstStyle/>
          <a:p>
            <a:r>
              <a:rPr lang="en-US" sz="2600" b="1" dirty="0">
                <a:solidFill>
                  <a:srgbClr val="002060"/>
                </a:solidFill>
                <a:latin typeface="Arial" pitchFamily="34" charset="0"/>
                <a:cs typeface="Arial" pitchFamily="34" charset="0"/>
              </a:rPr>
              <a:t>In-depth interviews </a:t>
            </a:r>
          </a:p>
          <a:p>
            <a:pPr lvl="1"/>
            <a:r>
              <a:rPr lang="en-US" dirty="0">
                <a:latin typeface="Arial" pitchFamily="34" charset="0"/>
                <a:cs typeface="Arial" pitchFamily="34" charset="0"/>
              </a:rPr>
              <a:t>Narratives, detailed responses to probing questions</a:t>
            </a:r>
          </a:p>
          <a:p>
            <a:r>
              <a:rPr lang="en-US" sz="2600" b="1" dirty="0">
                <a:solidFill>
                  <a:srgbClr val="002060"/>
                </a:solidFill>
                <a:latin typeface="Arial" pitchFamily="34" charset="0"/>
                <a:cs typeface="Arial" pitchFamily="34" charset="0"/>
              </a:rPr>
              <a:t>Direct observation</a:t>
            </a:r>
          </a:p>
          <a:p>
            <a:pPr lvl="1"/>
            <a:r>
              <a:rPr lang="en-US" dirty="0">
                <a:latin typeface="Arial" pitchFamily="34" charset="0"/>
                <a:cs typeface="Arial" pitchFamily="34" charset="0"/>
              </a:rPr>
              <a:t>Field notes containing descriptions of activities, behaviors, actions, interactions, and processes</a:t>
            </a:r>
          </a:p>
          <a:p>
            <a:r>
              <a:rPr lang="en-US" sz="2600" b="1" dirty="0">
                <a:solidFill>
                  <a:srgbClr val="002060"/>
                </a:solidFill>
                <a:latin typeface="Arial" pitchFamily="34" charset="0"/>
                <a:cs typeface="Arial" pitchFamily="34" charset="0"/>
              </a:rPr>
              <a:t>Document analysis </a:t>
            </a:r>
          </a:p>
          <a:p>
            <a:pPr lvl="1"/>
            <a:r>
              <a:rPr lang="en-US" dirty="0">
                <a:latin typeface="Arial" pitchFamily="34" charset="0"/>
                <a:cs typeface="Arial" pitchFamily="34" charset="0"/>
              </a:rPr>
              <a:t>Written documents: records, memoranda, correspondence, reports, diaries</a:t>
            </a:r>
          </a:p>
          <a:p>
            <a:r>
              <a:rPr lang="en-US" sz="2400" b="1" dirty="0">
                <a:solidFill>
                  <a:srgbClr val="002060"/>
                </a:solidFill>
                <a:latin typeface="Arial" pitchFamily="34" charset="0"/>
                <a:cs typeface="Arial" pitchFamily="34" charset="0"/>
              </a:rPr>
              <a:t>Focus Group</a:t>
            </a:r>
          </a:p>
          <a:p>
            <a:pPr lvl="1"/>
            <a:r>
              <a:rPr lang="en-US" dirty="0">
                <a:solidFill>
                  <a:srgbClr val="002060"/>
                </a:solidFill>
                <a:latin typeface="Arial" pitchFamily="34" charset="0"/>
                <a:cs typeface="Arial" pitchFamily="34" charset="0"/>
              </a:rPr>
              <a:t>Interview format, but in a group setting</a:t>
            </a:r>
          </a:p>
        </p:txBody>
      </p:sp>
      <p:sp>
        <p:nvSpPr>
          <p:cNvPr id="5" name="Rectangle 4"/>
          <p:cNvSpPr/>
          <p:nvPr/>
        </p:nvSpPr>
        <p:spPr>
          <a:xfrm>
            <a:off x="7086599" y="1676400"/>
            <a:ext cx="5105401" cy="3046988"/>
          </a:xfrm>
          <a:prstGeom prst="rect">
            <a:avLst/>
          </a:prstGeom>
          <a:ln>
            <a:solidFill>
              <a:schemeClr val="accent1"/>
            </a:solidFill>
          </a:ln>
        </p:spPr>
        <p:txBody>
          <a:bodyPr wrap="square">
            <a:spAutoFit/>
          </a:bodyPr>
          <a:lstStyle/>
          <a:p>
            <a:r>
              <a:rPr lang="en-US" sz="2400" b="1" dirty="0">
                <a:solidFill>
                  <a:srgbClr val="002060"/>
                </a:solidFill>
              </a:rPr>
              <a:t>John Creswell (1998) notes there are four basic types of data that may be collected, depending on the methodology used:</a:t>
            </a:r>
          </a:p>
          <a:p>
            <a:pPr marL="342900" indent="-342900">
              <a:buFont typeface="Arial" pitchFamily="34" charset="0"/>
              <a:buChar char="•"/>
            </a:pPr>
            <a:r>
              <a:rPr lang="en-US" sz="2400" b="1" dirty="0">
                <a:solidFill>
                  <a:srgbClr val="002060"/>
                </a:solidFill>
              </a:rPr>
              <a:t>Observations</a:t>
            </a:r>
          </a:p>
          <a:p>
            <a:pPr marL="342900" indent="-342900">
              <a:buFont typeface="Arial" pitchFamily="34" charset="0"/>
              <a:buChar char="•"/>
            </a:pPr>
            <a:r>
              <a:rPr lang="en-US" sz="2400" b="1" dirty="0">
                <a:solidFill>
                  <a:srgbClr val="002060"/>
                </a:solidFill>
              </a:rPr>
              <a:t>Interviews</a:t>
            </a:r>
          </a:p>
          <a:p>
            <a:pPr marL="342900" indent="-342900">
              <a:buFont typeface="Arial" pitchFamily="34" charset="0"/>
              <a:buChar char="•"/>
            </a:pPr>
            <a:r>
              <a:rPr lang="en-US" sz="2400" b="1" dirty="0">
                <a:solidFill>
                  <a:srgbClr val="002060"/>
                </a:solidFill>
              </a:rPr>
              <a:t>Documents</a:t>
            </a:r>
          </a:p>
          <a:p>
            <a:pPr marL="342900" indent="-342900">
              <a:buFont typeface="Arial" pitchFamily="34" charset="0"/>
              <a:buChar char="•"/>
            </a:pPr>
            <a:r>
              <a:rPr lang="en-US" sz="2400" b="1" dirty="0">
                <a:solidFill>
                  <a:srgbClr val="002060"/>
                </a:solidFill>
              </a:rPr>
              <a:t>Audio-visual materials</a:t>
            </a:r>
          </a:p>
        </p:txBody>
      </p:sp>
      <p:sp>
        <p:nvSpPr>
          <p:cNvPr id="6" name="Footer Placeholder 5"/>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832410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3385457" cy="852941"/>
          </a:xfrm>
        </p:spPr>
        <p:txBody>
          <a:bodyPr>
            <a:normAutofit/>
          </a:bodyPr>
          <a:lstStyle/>
          <a:p>
            <a:pPr eaLnBrk="1" hangingPunct="1"/>
            <a:r>
              <a:rPr lang="en-US" sz="4800" b="1" dirty="0">
                <a:solidFill>
                  <a:srgbClr val="FF0000"/>
                </a:solidFill>
              </a:rPr>
              <a:t>Observation</a:t>
            </a:r>
          </a:p>
        </p:txBody>
      </p:sp>
      <p:sp>
        <p:nvSpPr>
          <p:cNvPr id="41987" name="Rectangle 3"/>
          <p:cNvSpPr>
            <a:spLocks noGrp="1" noChangeArrowheads="1"/>
          </p:cNvSpPr>
          <p:nvPr>
            <p:ph type="body" idx="1"/>
          </p:nvPr>
        </p:nvSpPr>
        <p:spPr>
          <a:xfrm>
            <a:off x="1" y="635231"/>
            <a:ext cx="4027713" cy="5736994"/>
          </a:xfrm>
          <a:ln>
            <a:solidFill>
              <a:schemeClr val="accent1"/>
            </a:solidFill>
          </a:ln>
        </p:spPr>
        <p:txBody>
          <a:bodyPr>
            <a:normAutofit fontScale="92500" lnSpcReduction="10000"/>
          </a:bodyPr>
          <a:lstStyle/>
          <a:p>
            <a:pPr marL="514350" indent="-514350" eaLnBrk="1" hangingPunct="1">
              <a:buFont typeface="+mj-lt"/>
              <a:buAutoNum type="arabicPeriod"/>
            </a:pPr>
            <a:r>
              <a:rPr lang="en-US" dirty="0"/>
              <a:t>Intensive, usually long term, </a:t>
            </a:r>
            <a:r>
              <a:rPr lang="en-US" dirty="0">
                <a:solidFill>
                  <a:srgbClr val="FF0000"/>
                </a:solidFill>
              </a:rPr>
              <a:t>examination of a social group, an organization</a:t>
            </a:r>
            <a:r>
              <a:rPr lang="en-US" dirty="0"/>
              <a:t>, etc.</a:t>
            </a:r>
          </a:p>
          <a:p>
            <a:pPr marL="514350" indent="-514350" eaLnBrk="1" hangingPunct="1">
              <a:buFont typeface="+mj-lt"/>
              <a:buAutoNum type="arabicPeriod"/>
            </a:pPr>
            <a:r>
              <a:rPr lang="en-US" dirty="0"/>
              <a:t>Researcher becomes a participant in the lives of group members</a:t>
            </a:r>
          </a:p>
          <a:p>
            <a:pPr lvl="1"/>
            <a:r>
              <a:rPr lang="en-US" dirty="0"/>
              <a:t>Observes their behavior and learns meaning systems (which are tied to language)</a:t>
            </a:r>
          </a:p>
          <a:p>
            <a:pPr marL="514350" indent="-514350" eaLnBrk="1" hangingPunct="1">
              <a:buFont typeface="+mj-lt"/>
              <a:buAutoNum type="arabicPeriod"/>
            </a:pPr>
            <a:r>
              <a:rPr lang="en-US" dirty="0"/>
              <a:t>Most closely associated with Ethnography, as developed in Classical Anthropology</a:t>
            </a:r>
          </a:p>
          <a:p>
            <a:pPr marL="514350" indent="-514350" eaLnBrk="1" hangingPunct="1">
              <a:buFont typeface="+mj-lt"/>
              <a:buAutoNum type="arabicPeriod"/>
            </a:pPr>
            <a:r>
              <a:rPr lang="en-US" dirty="0"/>
              <a:t>Now done in a variety of disciplines</a:t>
            </a:r>
          </a:p>
          <a:p>
            <a:pPr eaLnBrk="1" hangingPunct="1"/>
            <a:endParaRPr lang="en-US" dirty="0"/>
          </a:p>
          <a:p>
            <a:pPr eaLnBrk="1" hangingPunct="1"/>
            <a:endParaRPr lang="en-US" dirty="0"/>
          </a:p>
        </p:txBody>
      </p:sp>
      <p:sp>
        <p:nvSpPr>
          <p:cNvPr id="41988" name="Slide Number Placeholder 5"/>
          <p:cNvSpPr>
            <a:spLocks noGrp="1"/>
          </p:cNvSpPr>
          <p:nvPr>
            <p:ph type="sldNum" sz="quarter" idx="4294967295"/>
          </p:nvPr>
        </p:nvSpPr>
        <p:spPr>
          <a:xfrm>
            <a:off x="8077200" y="6248400"/>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3845D73-2EBC-499F-85F3-8C971279F5D2}" type="slidenum">
              <a:rPr lang="en-US" smtClean="0">
                <a:solidFill>
                  <a:srgbClr val="000000"/>
                </a:solidFill>
                <a:latin typeface="Arial Black" pitchFamily="34" charset="0"/>
              </a:rPr>
              <a:pPr/>
              <a:t>66</a:t>
            </a:fld>
            <a:endParaRPr lang="en-US">
              <a:solidFill>
                <a:srgbClr val="000000"/>
              </a:solidFill>
              <a:latin typeface="Arial Black" pitchFamily="34" charset="0"/>
            </a:endParaRPr>
          </a:p>
        </p:txBody>
      </p:sp>
      <p:sp>
        <p:nvSpPr>
          <p:cNvPr id="6" name="Rectangle 2">
            <a:extLst>
              <a:ext uri="{FF2B5EF4-FFF2-40B4-BE49-F238E27FC236}">
                <a16:creationId xmlns:a16="http://schemas.microsoft.com/office/drawing/2014/main" id="{6E08556D-5656-4E99-896F-428C8100217C}"/>
              </a:ext>
            </a:extLst>
          </p:cNvPr>
          <p:cNvSpPr txBox="1">
            <a:spLocks noChangeArrowheads="1"/>
          </p:cNvSpPr>
          <p:nvPr/>
        </p:nvSpPr>
        <p:spPr>
          <a:xfrm>
            <a:off x="4655459" y="0"/>
            <a:ext cx="4151086" cy="852941"/>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FF0000"/>
                </a:solidFill>
              </a:rPr>
              <a:t>Interview</a:t>
            </a:r>
            <a:endParaRPr lang="en-US" sz="3600" b="1" dirty="0">
              <a:solidFill>
                <a:srgbClr val="FF0000"/>
              </a:solidFill>
            </a:endParaRPr>
          </a:p>
        </p:txBody>
      </p:sp>
      <p:sp>
        <p:nvSpPr>
          <p:cNvPr id="7" name="Rectangle 3">
            <a:extLst>
              <a:ext uri="{FF2B5EF4-FFF2-40B4-BE49-F238E27FC236}">
                <a16:creationId xmlns:a16="http://schemas.microsoft.com/office/drawing/2014/main" id="{D5740947-FA61-4F30-9147-6A61A3733E83}"/>
              </a:ext>
            </a:extLst>
          </p:cNvPr>
          <p:cNvSpPr txBox="1">
            <a:spLocks noChangeArrowheads="1"/>
          </p:cNvSpPr>
          <p:nvPr/>
        </p:nvSpPr>
        <p:spPr>
          <a:xfrm>
            <a:off x="4027715" y="635231"/>
            <a:ext cx="4390572" cy="5736994"/>
          </a:xfrm>
          <a:prstGeom prst="rect">
            <a:avLst/>
          </a:prstGeom>
          <a:solidFill>
            <a:schemeClr val="bg1"/>
          </a:solidFill>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en-US" sz="900" dirty="0"/>
          </a:p>
          <a:p>
            <a:pPr marL="514350" indent="-514350">
              <a:lnSpc>
                <a:spcPct val="80000"/>
              </a:lnSpc>
              <a:buFont typeface="+mj-lt"/>
              <a:buAutoNum type="arabicPeriod"/>
            </a:pPr>
            <a:r>
              <a:rPr lang="en-US" sz="2400" b="1" dirty="0"/>
              <a:t>Decide on the type of interview to use</a:t>
            </a:r>
          </a:p>
          <a:p>
            <a:pPr lvl="1">
              <a:lnSpc>
                <a:spcPct val="80000"/>
              </a:lnSpc>
            </a:pPr>
            <a:r>
              <a:rPr lang="en-US" dirty="0">
                <a:solidFill>
                  <a:srgbClr val="FF0000"/>
                </a:solidFill>
              </a:rPr>
              <a:t>Individual</a:t>
            </a:r>
          </a:p>
          <a:p>
            <a:pPr lvl="1">
              <a:lnSpc>
                <a:spcPct val="80000"/>
              </a:lnSpc>
            </a:pPr>
            <a:r>
              <a:rPr lang="en-US" dirty="0">
                <a:solidFill>
                  <a:srgbClr val="FF0000"/>
                </a:solidFill>
              </a:rPr>
              <a:t>Electronic </a:t>
            </a:r>
            <a:r>
              <a:rPr lang="en-US" dirty="0" err="1">
                <a:solidFill>
                  <a:srgbClr val="FF0000"/>
                </a:solidFill>
              </a:rPr>
              <a:t>Eg</a:t>
            </a:r>
            <a:r>
              <a:rPr lang="en-US" dirty="0">
                <a:solidFill>
                  <a:srgbClr val="FF0000"/>
                </a:solidFill>
              </a:rPr>
              <a:t>: Zoom</a:t>
            </a:r>
          </a:p>
          <a:p>
            <a:pPr lvl="1">
              <a:lnSpc>
                <a:spcPct val="80000"/>
              </a:lnSpc>
            </a:pPr>
            <a:r>
              <a:rPr lang="en-US" dirty="0">
                <a:solidFill>
                  <a:srgbClr val="FF0000"/>
                </a:solidFill>
              </a:rPr>
              <a:t>Telephone</a:t>
            </a:r>
          </a:p>
          <a:p>
            <a:pPr marL="514350" indent="-514350">
              <a:lnSpc>
                <a:spcPct val="80000"/>
              </a:lnSpc>
              <a:buFont typeface="+mj-lt"/>
              <a:buAutoNum type="arabicPeriod"/>
            </a:pPr>
            <a:r>
              <a:rPr lang="en-US" sz="2400" b="1" dirty="0"/>
              <a:t>Create an interview protocol</a:t>
            </a:r>
          </a:p>
          <a:p>
            <a:pPr marL="514350" indent="-514350">
              <a:lnSpc>
                <a:spcPct val="80000"/>
              </a:lnSpc>
              <a:buFont typeface="+mj-lt"/>
              <a:buAutoNum type="arabicPeriod"/>
            </a:pPr>
            <a:r>
              <a:rPr lang="en-US" sz="2400" b="1" dirty="0"/>
              <a:t>Ask open-ended questions </a:t>
            </a:r>
            <a:r>
              <a:rPr lang="en-US" sz="1800" b="1" dirty="0"/>
              <a:t>(5-7)</a:t>
            </a:r>
            <a:endParaRPr lang="en-US" sz="2400" b="1" dirty="0"/>
          </a:p>
          <a:p>
            <a:pPr lvl="1">
              <a:lnSpc>
                <a:spcPct val="80000"/>
              </a:lnSpc>
            </a:pPr>
            <a:r>
              <a:rPr lang="en-US" dirty="0"/>
              <a:t>allows the participant to create options for responding</a:t>
            </a:r>
          </a:p>
          <a:p>
            <a:pPr lvl="1">
              <a:lnSpc>
                <a:spcPct val="80000"/>
              </a:lnSpc>
            </a:pPr>
            <a:r>
              <a:rPr lang="en-US" dirty="0"/>
              <a:t>participants can voice their experiences and perspectives</a:t>
            </a:r>
          </a:p>
          <a:p>
            <a:pPr marL="514350" indent="-514350">
              <a:lnSpc>
                <a:spcPct val="80000"/>
              </a:lnSpc>
              <a:buFont typeface="+mj-lt"/>
              <a:buAutoNum type="arabicPeriod"/>
            </a:pPr>
            <a:r>
              <a:rPr lang="en-US" sz="2400" dirty="0"/>
              <a:t>If possible, tape record and transcribe for analysis </a:t>
            </a:r>
          </a:p>
        </p:txBody>
      </p:sp>
      <p:sp>
        <p:nvSpPr>
          <p:cNvPr id="8" name="Rectangle 3">
            <a:extLst>
              <a:ext uri="{FF2B5EF4-FFF2-40B4-BE49-F238E27FC236}">
                <a16:creationId xmlns:a16="http://schemas.microsoft.com/office/drawing/2014/main" id="{900315C5-1396-458B-AB69-6D487D6655A8}"/>
              </a:ext>
            </a:extLst>
          </p:cNvPr>
          <p:cNvSpPr txBox="1">
            <a:spLocks noChangeArrowheads="1"/>
          </p:cNvSpPr>
          <p:nvPr/>
        </p:nvSpPr>
        <p:spPr>
          <a:xfrm>
            <a:off x="8418287" y="651129"/>
            <a:ext cx="3773712" cy="5677671"/>
          </a:xfrm>
          <a:prstGeom prst="rect">
            <a:avLst/>
          </a:prstGeom>
          <a:ln>
            <a:solidFill>
              <a:schemeClr val="accent1"/>
            </a:solidFill>
          </a:ln>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1. Interview format, but in a group setting</a:t>
            </a:r>
          </a:p>
          <a:p>
            <a:pPr lvl="1"/>
            <a:r>
              <a:rPr lang="en-US" sz="3800" dirty="0"/>
              <a:t>6-12 participants with common experience</a:t>
            </a:r>
          </a:p>
          <a:p>
            <a:pPr marL="971550" lvl="1" indent="-514350">
              <a:buFont typeface="+mj-lt"/>
              <a:buAutoNum type="arabicPeriod"/>
            </a:pPr>
            <a:endParaRPr lang="en-US" sz="3200" dirty="0"/>
          </a:p>
          <a:p>
            <a:pPr marL="0" indent="0">
              <a:buNone/>
            </a:pPr>
            <a:r>
              <a:rPr lang="en-US" sz="3600" dirty="0"/>
              <a:t>2. Transcript of discussion is the data</a:t>
            </a:r>
          </a:p>
          <a:p>
            <a:pPr lvl="1"/>
            <a:endParaRPr lang="en-US" sz="3200" dirty="0"/>
          </a:p>
          <a:p>
            <a:pPr marL="0" indent="0">
              <a:buNone/>
            </a:pPr>
            <a:r>
              <a:rPr lang="en-US" sz="3600" dirty="0"/>
              <a:t>Focus groups: : 6-9 participants (Krueger, 2000); 6-  10 participants (Langford, Schoenfeld, &amp; Izzo, 2002;  Morgan, 1997); 6-12 participants (Johnson &amp; Christensen, 2004</a:t>
            </a:r>
            <a:r>
              <a:rPr lang="en-US" sz="3600" dirty="0">
                <a:solidFill>
                  <a:srgbClr val="FF0000"/>
                </a:solidFill>
              </a:rPr>
              <a:t>); 6-12 participants (Bernard, 1995</a:t>
            </a:r>
            <a:r>
              <a:rPr lang="en-US" sz="3600" dirty="0"/>
              <a:t>)</a:t>
            </a:r>
          </a:p>
          <a:p>
            <a:pPr marL="0" indent="0">
              <a:buNone/>
            </a:pPr>
            <a:endParaRPr lang="en-US" sz="3600" dirty="0"/>
          </a:p>
        </p:txBody>
      </p:sp>
      <p:sp>
        <p:nvSpPr>
          <p:cNvPr id="9" name="Rectangle 2">
            <a:extLst>
              <a:ext uri="{FF2B5EF4-FFF2-40B4-BE49-F238E27FC236}">
                <a16:creationId xmlns:a16="http://schemas.microsoft.com/office/drawing/2014/main" id="{BD6D3FC7-5801-4AE1-BE8F-F259E161FFD7}"/>
              </a:ext>
            </a:extLst>
          </p:cNvPr>
          <p:cNvSpPr txBox="1">
            <a:spLocks noChangeArrowheads="1"/>
          </p:cNvSpPr>
          <p:nvPr/>
        </p:nvSpPr>
        <p:spPr>
          <a:xfrm>
            <a:off x="8694057" y="10552"/>
            <a:ext cx="3458033" cy="6397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rPr>
              <a:t>Focus Group</a:t>
            </a:r>
          </a:p>
        </p:txBody>
      </p:sp>
      <p:sp>
        <p:nvSpPr>
          <p:cNvPr id="3" name="Rectangle 2">
            <a:extLst>
              <a:ext uri="{FF2B5EF4-FFF2-40B4-BE49-F238E27FC236}">
                <a16:creationId xmlns:a16="http://schemas.microsoft.com/office/drawing/2014/main" id="{64CC25F5-1DD6-43A3-A1CD-1877354A7261}"/>
              </a:ext>
            </a:extLst>
          </p:cNvPr>
          <p:cNvSpPr/>
          <p:nvPr/>
        </p:nvSpPr>
        <p:spPr>
          <a:xfrm>
            <a:off x="0" y="6372225"/>
            <a:ext cx="12152090" cy="485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b="1" dirty="0"/>
              <a:t>DATA COLLECTION METHODS</a:t>
            </a:r>
          </a:p>
        </p:txBody>
      </p:sp>
    </p:spTree>
    <p:extLst>
      <p:ext uri="{BB962C8B-B14F-4D97-AF65-F5344CB8AC3E}">
        <p14:creationId xmlns:p14="http://schemas.microsoft.com/office/powerpoint/2010/main" val="29074743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3385457" cy="852941"/>
          </a:xfrm>
        </p:spPr>
        <p:txBody>
          <a:bodyPr>
            <a:normAutofit/>
          </a:bodyPr>
          <a:lstStyle/>
          <a:p>
            <a:pPr eaLnBrk="1" hangingPunct="1"/>
            <a:r>
              <a:rPr lang="en-US" sz="4800" b="1" dirty="0">
                <a:solidFill>
                  <a:srgbClr val="FF0000"/>
                </a:solidFill>
              </a:rPr>
              <a:t>Structured</a:t>
            </a:r>
          </a:p>
        </p:txBody>
      </p:sp>
      <p:sp>
        <p:nvSpPr>
          <p:cNvPr id="41987" name="Rectangle 3"/>
          <p:cNvSpPr>
            <a:spLocks noGrp="1" noChangeArrowheads="1"/>
          </p:cNvSpPr>
          <p:nvPr>
            <p:ph type="body" idx="1"/>
          </p:nvPr>
        </p:nvSpPr>
        <p:spPr>
          <a:xfrm>
            <a:off x="65315" y="665388"/>
            <a:ext cx="4027713" cy="5943600"/>
          </a:xfrm>
          <a:ln>
            <a:solidFill>
              <a:schemeClr val="accent1"/>
            </a:solidFill>
          </a:ln>
        </p:spPr>
        <p:txBody>
          <a:bodyPr>
            <a:normAutofit/>
          </a:bodyPr>
          <a:lstStyle/>
          <a:p>
            <a:pPr eaLnBrk="1" hangingPunct="1"/>
            <a:r>
              <a:rPr lang="en-US" dirty="0">
                <a:solidFill>
                  <a:srgbClr val="FF0000"/>
                </a:solidFill>
              </a:rPr>
              <a:t>Questions are planned and created in advance</a:t>
            </a:r>
            <a:r>
              <a:rPr lang="en-US" sz="2400" dirty="0"/>
              <a:t>. </a:t>
            </a:r>
          </a:p>
          <a:p>
            <a:pPr eaLnBrk="1" hangingPunct="1"/>
            <a:r>
              <a:rPr lang="en-US" sz="2400" dirty="0"/>
              <a:t>All candidates are asked the same questions in the same order. </a:t>
            </a:r>
          </a:p>
          <a:p>
            <a:pPr eaLnBrk="1" hangingPunct="1"/>
            <a:r>
              <a:rPr lang="en-US" sz="2400" dirty="0"/>
              <a:t>These interviews are guided by a predefined and very rigorous set of questions to which the interviewers must restrict themselves. </a:t>
            </a:r>
          </a:p>
          <a:p>
            <a:pPr eaLnBrk="1" hangingPunct="1"/>
            <a:r>
              <a:rPr lang="en-US" sz="2400" dirty="0"/>
              <a:t>No room for improvisation! The aim here is to collect a maximum number of </a:t>
            </a:r>
            <a:r>
              <a:rPr lang="en-US" sz="2400" dirty="0" err="1"/>
              <a:t>standardised</a:t>
            </a:r>
            <a:r>
              <a:rPr lang="en-US" sz="2400" dirty="0"/>
              <a:t> answers.</a:t>
            </a:r>
          </a:p>
          <a:p>
            <a:pPr eaLnBrk="1" hangingPunct="1"/>
            <a:endParaRPr lang="en-US" dirty="0"/>
          </a:p>
          <a:p>
            <a:pPr eaLnBrk="1" hangingPunct="1"/>
            <a:endParaRPr lang="en-US" dirty="0"/>
          </a:p>
        </p:txBody>
      </p:sp>
      <p:sp>
        <p:nvSpPr>
          <p:cNvPr id="41988" name="Slide Number Placeholder 5"/>
          <p:cNvSpPr>
            <a:spLocks noGrp="1"/>
          </p:cNvSpPr>
          <p:nvPr>
            <p:ph type="sldNum" sz="quarter" idx="4294967295"/>
          </p:nvPr>
        </p:nvSpPr>
        <p:spPr>
          <a:xfrm>
            <a:off x="8077200" y="6248400"/>
            <a:ext cx="21336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83845D73-2EBC-499F-85F3-8C971279F5D2}" type="slidenum">
              <a:rPr lang="en-US" smtClean="0">
                <a:solidFill>
                  <a:srgbClr val="000000"/>
                </a:solidFill>
                <a:latin typeface="Arial Black" pitchFamily="34" charset="0"/>
              </a:rPr>
              <a:pPr/>
              <a:t>67</a:t>
            </a:fld>
            <a:endParaRPr lang="en-US">
              <a:solidFill>
                <a:srgbClr val="000000"/>
              </a:solidFill>
              <a:latin typeface="Arial Black" pitchFamily="34" charset="0"/>
            </a:endParaRP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
        <p:nvSpPr>
          <p:cNvPr id="6" name="Rectangle 2">
            <a:extLst>
              <a:ext uri="{FF2B5EF4-FFF2-40B4-BE49-F238E27FC236}">
                <a16:creationId xmlns:a16="http://schemas.microsoft.com/office/drawing/2014/main" id="{6E08556D-5656-4E99-896F-428C8100217C}"/>
              </a:ext>
            </a:extLst>
          </p:cNvPr>
          <p:cNvSpPr txBox="1">
            <a:spLocks noChangeArrowheads="1"/>
          </p:cNvSpPr>
          <p:nvPr/>
        </p:nvSpPr>
        <p:spPr>
          <a:xfrm>
            <a:off x="4147458" y="-17236"/>
            <a:ext cx="4151086" cy="852941"/>
          </a:xfrm>
          <a:prstGeom prst="rect">
            <a:avLst/>
          </a:prstGeom>
          <a:solidFill>
            <a:schemeClr val="bg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rgbClr val="FF0000"/>
                </a:solidFill>
              </a:rPr>
              <a:t>Semi structured</a:t>
            </a:r>
            <a:endParaRPr lang="en-US" sz="3600" b="1" dirty="0">
              <a:solidFill>
                <a:srgbClr val="FF0000"/>
              </a:solidFill>
            </a:endParaRPr>
          </a:p>
        </p:txBody>
      </p:sp>
      <p:sp>
        <p:nvSpPr>
          <p:cNvPr id="7" name="Rectangle 3">
            <a:extLst>
              <a:ext uri="{FF2B5EF4-FFF2-40B4-BE49-F238E27FC236}">
                <a16:creationId xmlns:a16="http://schemas.microsoft.com/office/drawing/2014/main" id="{D5740947-FA61-4F30-9147-6A61A3733E83}"/>
              </a:ext>
            </a:extLst>
          </p:cNvPr>
          <p:cNvSpPr txBox="1">
            <a:spLocks noChangeArrowheads="1"/>
          </p:cNvSpPr>
          <p:nvPr/>
        </p:nvSpPr>
        <p:spPr>
          <a:xfrm>
            <a:off x="4027715" y="665388"/>
            <a:ext cx="4390572" cy="5943600"/>
          </a:xfrm>
          <a:prstGeom prst="rect">
            <a:avLst/>
          </a:prstGeom>
          <a:solidFill>
            <a:schemeClr val="bg1"/>
          </a:solidFill>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endParaRPr lang="en-US" sz="900" dirty="0"/>
          </a:p>
          <a:p>
            <a:pPr marL="0" indent="0">
              <a:lnSpc>
                <a:spcPct val="80000"/>
              </a:lnSpc>
              <a:buNone/>
            </a:pPr>
            <a:r>
              <a:rPr lang="en-US" sz="2400" dirty="0"/>
              <a:t>A semi-structured interview is a type of interview in which the interviewer asks only </a:t>
            </a:r>
            <a:r>
              <a:rPr lang="en-US" dirty="0">
                <a:solidFill>
                  <a:srgbClr val="FF0000"/>
                </a:solidFill>
              </a:rPr>
              <a:t>a few predetermined questions</a:t>
            </a:r>
          </a:p>
          <a:p>
            <a:pPr marL="0" indent="0">
              <a:lnSpc>
                <a:spcPct val="80000"/>
              </a:lnSpc>
              <a:buNone/>
            </a:pPr>
            <a:r>
              <a:rPr lang="en-US" sz="2400" dirty="0">
                <a:solidFill>
                  <a:srgbClr val="002060"/>
                </a:solidFill>
              </a:rPr>
              <a:t>The interviewer can use cues or prompts</a:t>
            </a:r>
          </a:p>
          <a:p>
            <a:pPr marL="0" indent="0">
              <a:lnSpc>
                <a:spcPct val="80000"/>
              </a:lnSpc>
              <a:buNone/>
            </a:pPr>
            <a:endParaRPr lang="en-US" sz="2400" dirty="0">
              <a:solidFill>
                <a:srgbClr val="002060"/>
              </a:solidFill>
            </a:endParaRPr>
          </a:p>
          <a:p>
            <a:pPr marL="0" indent="0">
              <a:lnSpc>
                <a:spcPct val="80000"/>
              </a:lnSpc>
              <a:buNone/>
            </a:pPr>
            <a:r>
              <a:rPr lang="en-US" sz="2400" dirty="0">
                <a:solidFill>
                  <a:srgbClr val="002060"/>
                </a:solidFill>
              </a:rPr>
              <a:t>More structured than free interviews but more flexible than structured interviews.</a:t>
            </a:r>
          </a:p>
          <a:p>
            <a:pPr marL="0" indent="0">
              <a:lnSpc>
                <a:spcPct val="80000"/>
              </a:lnSpc>
              <a:buNone/>
            </a:pPr>
            <a:endParaRPr lang="en-US" sz="2400" b="1" dirty="0"/>
          </a:p>
        </p:txBody>
      </p:sp>
      <p:sp>
        <p:nvSpPr>
          <p:cNvPr id="8" name="Rectangle 3">
            <a:extLst>
              <a:ext uri="{FF2B5EF4-FFF2-40B4-BE49-F238E27FC236}">
                <a16:creationId xmlns:a16="http://schemas.microsoft.com/office/drawing/2014/main" id="{900315C5-1396-458B-AB69-6D487D6655A8}"/>
              </a:ext>
            </a:extLst>
          </p:cNvPr>
          <p:cNvSpPr txBox="1">
            <a:spLocks noChangeArrowheads="1"/>
          </p:cNvSpPr>
          <p:nvPr/>
        </p:nvSpPr>
        <p:spPr>
          <a:xfrm>
            <a:off x="8418288" y="671513"/>
            <a:ext cx="3773712" cy="5882141"/>
          </a:xfrm>
          <a:prstGeom prst="rect">
            <a:avLst/>
          </a:prstGeom>
          <a:ln>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i="0" dirty="0">
                <a:solidFill>
                  <a:srgbClr val="1F1F1F"/>
                </a:solidFill>
                <a:effectLst/>
                <a:latin typeface="europa"/>
              </a:rPr>
              <a:t>Type of interview in which </a:t>
            </a:r>
            <a:r>
              <a:rPr lang="en-US" sz="2400" b="0" i="0" dirty="0">
                <a:solidFill>
                  <a:srgbClr val="FF0000"/>
                </a:solidFill>
                <a:effectLst/>
                <a:latin typeface="europa"/>
              </a:rPr>
              <a:t>the interviewer asks questions which are </a:t>
            </a:r>
            <a:r>
              <a:rPr lang="en-US" sz="2400" b="0" i="1" dirty="0">
                <a:solidFill>
                  <a:srgbClr val="FF0000"/>
                </a:solidFill>
                <a:effectLst/>
                <a:latin typeface="europa"/>
              </a:rPr>
              <a:t>not</a:t>
            </a:r>
            <a:r>
              <a:rPr lang="en-US" sz="2400" b="0" i="0" dirty="0">
                <a:solidFill>
                  <a:srgbClr val="FF0000"/>
                </a:solidFill>
                <a:effectLst/>
                <a:latin typeface="europa"/>
              </a:rPr>
              <a:t> prepared in advance</a:t>
            </a:r>
            <a:r>
              <a:rPr lang="en-US" sz="2400" b="0" i="0" dirty="0">
                <a:solidFill>
                  <a:srgbClr val="1F1F1F"/>
                </a:solidFill>
                <a:effectLst/>
                <a:latin typeface="europa"/>
              </a:rPr>
              <a:t>.</a:t>
            </a:r>
          </a:p>
          <a:p>
            <a:pPr marL="0" indent="0">
              <a:buNone/>
            </a:pPr>
            <a:r>
              <a:rPr lang="en-US" sz="2400" dirty="0">
                <a:solidFill>
                  <a:srgbClr val="1F1F1F"/>
                </a:solidFill>
                <a:latin typeface="europa"/>
              </a:rPr>
              <a:t>Characterized by the complete absence of an interview guide or structure of any kind. The aim here is to take a vast sweep of a given subject.</a:t>
            </a:r>
          </a:p>
          <a:p>
            <a:pPr marL="0" indent="0">
              <a:buNone/>
            </a:pPr>
            <a:endParaRPr lang="en-US" sz="2400" b="0" i="0" dirty="0">
              <a:solidFill>
                <a:srgbClr val="1F1F1F"/>
              </a:solidFill>
              <a:effectLst/>
              <a:latin typeface="europa"/>
            </a:endParaRPr>
          </a:p>
          <a:p>
            <a:pPr marL="0" indent="0">
              <a:buNone/>
            </a:pPr>
            <a:r>
              <a:rPr lang="en-US" sz="2400" b="0" i="0" dirty="0">
                <a:solidFill>
                  <a:srgbClr val="1F1F1F"/>
                </a:solidFill>
                <a:effectLst/>
                <a:latin typeface="europa"/>
              </a:rPr>
              <a:t>Instead, questions arise spontaneously in a free-flowing conversation, and different candidates are asked different questions</a:t>
            </a:r>
            <a:endParaRPr lang="en-US" sz="3600" b="1" dirty="0"/>
          </a:p>
          <a:p>
            <a:pPr marL="0" indent="0">
              <a:buNone/>
            </a:pPr>
            <a:endParaRPr lang="en-US" sz="3600" dirty="0"/>
          </a:p>
        </p:txBody>
      </p:sp>
      <p:sp>
        <p:nvSpPr>
          <p:cNvPr id="9" name="Rectangle 2">
            <a:extLst>
              <a:ext uri="{FF2B5EF4-FFF2-40B4-BE49-F238E27FC236}">
                <a16:creationId xmlns:a16="http://schemas.microsoft.com/office/drawing/2014/main" id="{BD6D3FC7-5801-4AE1-BE8F-F259E161FFD7}"/>
              </a:ext>
            </a:extLst>
          </p:cNvPr>
          <p:cNvSpPr txBox="1">
            <a:spLocks noChangeArrowheads="1"/>
          </p:cNvSpPr>
          <p:nvPr/>
        </p:nvSpPr>
        <p:spPr>
          <a:xfrm>
            <a:off x="8694057" y="89354"/>
            <a:ext cx="3458033" cy="639762"/>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F0000"/>
                </a:solidFill>
              </a:rPr>
              <a:t>Unstructured</a:t>
            </a:r>
          </a:p>
        </p:txBody>
      </p:sp>
      <p:sp>
        <p:nvSpPr>
          <p:cNvPr id="10" name="Rectangle 9">
            <a:extLst>
              <a:ext uri="{FF2B5EF4-FFF2-40B4-BE49-F238E27FC236}">
                <a16:creationId xmlns:a16="http://schemas.microsoft.com/office/drawing/2014/main" id="{7E252DAB-A983-4309-BC85-EBF9C44D9BFD}"/>
              </a:ext>
            </a:extLst>
          </p:cNvPr>
          <p:cNvSpPr/>
          <p:nvPr/>
        </p:nvSpPr>
        <p:spPr>
          <a:xfrm>
            <a:off x="0" y="6372225"/>
            <a:ext cx="12152090" cy="485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sz="3200" b="1" dirty="0"/>
              <a:t>Types of Interviews</a:t>
            </a:r>
          </a:p>
        </p:txBody>
      </p:sp>
    </p:spTree>
    <p:extLst>
      <p:ext uri="{BB962C8B-B14F-4D97-AF65-F5344CB8AC3E}">
        <p14:creationId xmlns:p14="http://schemas.microsoft.com/office/powerpoint/2010/main" val="37411982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ranscription Definition - What Does 'Transcribe' Mean? - Fiverr">
            <a:extLst>
              <a:ext uri="{FF2B5EF4-FFF2-40B4-BE49-F238E27FC236}">
                <a16:creationId xmlns:a16="http://schemas.microsoft.com/office/drawing/2014/main" id="{D5F20D0A-2172-4AE8-9108-D62E35241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47" r="8192" b="909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1BE590-BB8A-436D-A81A-0FD9F6CE6A9A}"/>
              </a:ext>
            </a:extLst>
          </p:cNvPr>
          <p:cNvSpPr>
            <a:spLocks noGrp="1"/>
          </p:cNvSpPr>
          <p:nvPr>
            <p:ph type="title"/>
          </p:nvPr>
        </p:nvSpPr>
        <p:spPr>
          <a:xfrm>
            <a:off x="477981" y="1122363"/>
            <a:ext cx="4023360" cy="1648703"/>
          </a:xfrm>
        </p:spPr>
        <p:txBody>
          <a:bodyPr vert="horz" lIns="91440" tIns="45720" rIns="91440" bIns="45720" rtlCol="0" anchor="b">
            <a:normAutofit/>
          </a:bodyPr>
          <a:lstStyle/>
          <a:p>
            <a:r>
              <a:rPr lang="en-US" sz="4800" dirty="0">
                <a:solidFill>
                  <a:srgbClr val="FF0000"/>
                </a:solidFill>
              </a:rPr>
              <a:t>Data Processing</a:t>
            </a:r>
          </a:p>
        </p:txBody>
      </p:sp>
      <p:sp>
        <p:nvSpPr>
          <p:cNvPr id="3" name="Content Placeholder 2">
            <a:extLst>
              <a:ext uri="{FF2B5EF4-FFF2-40B4-BE49-F238E27FC236}">
                <a16:creationId xmlns:a16="http://schemas.microsoft.com/office/drawing/2014/main" id="{4308AF8E-519F-43DF-8DB3-C802AFE9864C}"/>
              </a:ext>
            </a:extLst>
          </p:cNvPr>
          <p:cNvSpPr>
            <a:spLocks noGrp="1"/>
          </p:cNvSpPr>
          <p:nvPr>
            <p:ph idx="1"/>
          </p:nvPr>
        </p:nvSpPr>
        <p:spPr>
          <a:xfrm>
            <a:off x="477980" y="4872922"/>
            <a:ext cx="4023359" cy="1208141"/>
          </a:xfrm>
        </p:spPr>
        <p:txBody>
          <a:bodyPr vert="horz" lIns="91440" tIns="45720" rIns="91440" bIns="45720" rtlCol="0">
            <a:normAutofit/>
          </a:bodyPr>
          <a:lstStyle/>
          <a:p>
            <a:pPr marL="0" indent="0">
              <a:buNone/>
            </a:pPr>
            <a:r>
              <a:rPr lang="en-US" sz="4000" dirty="0"/>
              <a:t>Transcribing your data</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6657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85928-6365-4B32-8B93-5041853A2E94}"/>
              </a:ext>
            </a:extLst>
          </p:cNvPr>
          <p:cNvSpPr>
            <a:spLocks noGrp="1"/>
          </p:cNvSpPr>
          <p:nvPr>
            <p:ph type="title"/>
          </p:nvPr>
        </p:nvSpPr>
        <p:spPr>
          <a:xfrm>
            <a:off x="0" y="365126"/>
            <a:ext cx="12192000" cy="509518"/>
          </a:xfrm>
        </p:spPr>
        <p:txBody>
          <a:bodyPr>
            <a:normAutofit fontScale="90000"/>
          </a:bodyPr>
          <a:lstStyle/>
          <a:p>
            <a:r>
              <a:rPr lang="en-MY" sz="4000" b="1" dirty="0">
                <a:solidFill>
                  <a:srgbClr val="FF0000"/>
                </a:solidFill>
              </a:rPr>
              <a:t>Transcribing your data </a:t>
            </a:r>
            <a:r>
              <a:rPr lang="en-US" sz="2700" dirty="0">
                <a:solidFill>
                  <a:srgbClr val="FF0000"/>
                </a:solidFill>
              </a:rPr>
              <a:t>Transcribing is converting speech to text word for word.</a:t>
            </a:r>
            <a:br>
              <a:rPr lang="en-US" dirty="0">
                <a:solidFill>
                  <a:srgbClr val="FF0000"/>
                </a:solidFill>
              </a:rPr>
            </a:br>
            <a:endParaRPr lang="en-MY" dirty="0">
              <a:solidFill>
                <a:srgbClr val="FF0000"/>
              </a:solidFill>
            </a:endParaRPr>
          </a:p>
        </p:txBody>
      </p:sp>
      <p:sp>
        <p:nvSpPr>
          <p:cNvPr id="5" name="TextBox 4">
            <a:extLst>
              <a:ext uri="{FF2B5EF4-FFF2-40B4-BE49-F238E27FC236}">
                <a16:creationId xmlns:a16="http://schemas.microsoft.com/office/drawing/2014/main" id="{1972536B-C340-4E1A-8BCD-8FF1FE47949C}"/>
              </a:ext>
            </a:extLst>
          </p:cNvPr>
          <p:cNvSpPr txBox="1"/>
          <p:nvPr/>
        </p:nvSpPr>
        <p:spPr>
          <a:xfrm>
            <a:off x="0" y="526782"/>
            <a:ext cx="6718852" cy="6740307"/>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Transcription methods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Verbatim transcription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Write down every single word, including pauses, the expression of emotions such as laughter, stuttering, and hesitations such as “uh”.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Intelligent verbatim transcription (most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common)</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Write down every word, but without irrelevant fillers like “uhm”, “yeah”, “you know” etc. To improve readability, you can also fix grammar mistakes, broken sentences and long paragraphs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Edited transcription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summarized and edited version of an intelligent verbatim transcript. In addition to omitting fillers like “you know”, irrelevant sentences can be omitted if it doesn’t change the meaning of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0C66996-CF21-49BD-B5C3-7BEA023B5E5F}"/>
              </a:ext>
            </a:extLst>
          </p:cNvPr>
          <p:cNvPicPr>
            <a:picLocks noChangeAspect="1"/>
          </p:cNvPicPr>
          <p:nvPr/>
        </p:nvPicPr>
        <p:blipFill>
          <a:blip r:embed="rId2"/>
          <a:stretch>
            <a:fillRect/>
          </a:stretch>
        </p:blipFill>
        <p:spPr>
          <a:xfrm>
            <a:off x="6718852" y="526782"/>
            <a:ext cx="5473148" cy="6370974"/>
          </a:xfrm>
          <a:prstGeom prst="rect">
            <a:avLst/>
          </a:prstGeom>
          <a:ln>
            <a:solidFill>
              <a:schemeClr val="accent1"/>
            </a:solidFill>
          </a:ln>
        </p:spPr>
      </p:pic>
    </p:spTree>
    <p:extLst>
      <p:ext uri="{BB962C8B-B14F-4D97-AF65-F5344CB8AC3E}">
        <p14:creationId xmlns:p14="http://schemas.microsoft.com/office/powerpoint/2010/main" val="762696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Dr Jugindar Singh</a:t>
            </a:r>
          </a:p>
        </p:txBody>
      </p:sp>
      <p:sp>
        <p:nvSpPr>
          <p:cNvPr id="404482" name="Rectangle 2"/>
          <p:cNvSpPr>
            <a:spLocks noGrp="1" noChangeArrowheads="1"/>
          </p:cNvSpPr>
          <p:nvPr>
            <p:ph type="title"/>
          </p:nvPr>
        </p:nvSpPr>
        <p:spPr>
          <a:xfrm>
            <a:off x="0" y="0"/>
            <a:ext cx="12192000" cy="762000"/>
          </a:xfrm>
          <a:solidFill>
            <a:schemeClr val="bg1">
              <a:lumMod val="95000"/>
            </a:schemeClr>
          </a:solidFill>
          <a:ln>
            <a:solidFill>
              <a:srgbClr val="FFC000"/>
            </a:solidFill>
          </a:ln>
        </p:spPr>
        <p:txBody>
          <a:bodyPr vert="horz" lIns="90000" tIns="46800" rIns="90000" bIns="46800" rtlCol="0" anchor="b">
            <a:normAutofit fontScale="90000"/>
          </a:bodyPr>
          <a:lstStyle/>
          <a:p>
            <a:pPr>
              <a:lnSpc>
                <a:spcPct val="93000"/>
              </a:lnSpc>
              <a:buClr>
                <a:srgbClr val="000000"/>
              </a:buClr>
              <a:buSzPct val="45000"/>
              <a:tabLst>
                <a:tab pos="723900" algn="l"/>
                <a:tab pos="1447800" algn="l"/>
                <a:tab pos="2171700" algn="l"/>
                <a:tab pos="2895600" algn="l"/>
                <a:tab pos="3619500" algn="l"/>
                <a:tab pos="4343400" algn="l"/>
                <a:tab pos="5067300" algn="l"/>
                <a:tab pos="5791200" algn="l"/>
                <a:tab pos="6515100" algn="l"/>
                <a:tab pos="7239000" algn="l"/>
              </a:tabLst>
            </a:pPr>
            <a:r>
              <a:rPr lang="en-GB" sz="4800" b="1" dirty="0">
                <a:solidFill>
                  <a:srgbClr val="FF0000"/>
                </a:solidFill>
              </a:rPr>
              <a:t>What is Qualitative Research</a:t>
            </a:r>
          </a:p>
        </p:txBody>
      </p:sp>
      <p:sp>
        <p:nvSpPr>
          <p:cNvPr id="2" name="Rectangle 1"/>
          <p:cNvSpPr/>
          <p:nvPr/>
        </p:nvSpPr>
        <p:spPr>
          <a:xfrm>
            <a:off x="8644875" y="58966"/>
            <a:ext cx="3547125" cy="369332"/>
          </a:xfrm>
          <a:prstGeom prst="rect">
            <a:avLst/>
          </a:prstGeom>
        </p:spPr>
        <p:txBody>
          <a:bodyPr wrap="none">
            <a:spAutoFit/>
          </a:bodyPr>
          <a:lstStyle/>
          <a:p>
            <a:r>
              <a:rPr lang="en-US" dirty="0"/>
              <a:t>(adapted from Creswell 2002, p. 58)</a:t>
            </a:r>
          </a:p>
        </p:txBody>
      </p:sp>
      <p:sp>
        <p:nvSpPr>
          <p:cNvPr id="3" name="TextBox 2"/>
          <p:cNvSpPr txBox="1"/>
          <p:nvPr/>
        </p:nvSpPr>
        <p:spPr>
          <a:xfrm>
            <a:off x="6965471" y="410155"/>
            <a:ext cx="1573188" cy="461665"/>
          </a:xfrm>
          <a:prstGeom prst="rect">
            <a:avLst/>
          </a:prstGeom>
          <a:noFill/>
        </p:spPr>
        <p:txBody>
          <a:bodyPr wrap="none" rtlCol="0">
            <a:spAutoFit/>
          </a:bodyPr>
          <a:lstStyle/>
          <a:p>
            <a:r>
              <a:rPr lang="en-US" sz="2400" b="1" dirty="0">
                <a:solidFill>
                  <a:srgbClr val="0070C0"/>
                </a:solidFill>
              </a:rPr>
              <a:t>Subjective </a:t>
            </a:r>
          </a:p>
        </p:txBody>
      </p:sp>
      <p:graphicFrame>
        <p:nvGraphicFramePr>
          <p:cNvPr id="404486" name="Rectangle 4">
            <a:extLst>
              <a:ext uri="{FF2B5EF4-FFF2-40B4-BE49-F238E27FC236}">
                <a16:creationId xmlns:a16="http://schemas.microsoft.com/office/drawing/2014/main" id="{67045F85-B786-4C38-A7AC-D6390501CB2C}"/>
              </a:ext>
            </a:extLst>
          </p:cNvPr>
          <p:cNvGraphicFramePr/>
          <p:nvPr>
            <p:extLst>
              <p:ext uri="{D42A27DB-BD31-4B8C-83A1-F6EECF244321}">
                <p14:modId xmlns:p14="http://schemas.microsoft.com/office/powerpoint/2010/main" val="2919856258"/>
              </p:ext>
            </p:extLst>
          </p:nvPr>
        </p:nvGraphicFramePr>
        <p:xfrm>
          <a:off x="-1" y="1633231"/>
          <a:ext cx="9187543" cy="5348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71F9D3C1-4B0F-4F26-8EB1-DAE81FB1B53D}"/>
              </a:ext>
            </a:extLst>
          </p:cNvPr>
          <p:cNvSpPr txBox="1"/>
          <p:nvPr/>
        </p:nvSpPr>
        <p:spPr>
          <a:xfrm>
            <a:off x="-2" y="913883"/>
            <a:ext cx="9811659" cy="523220"/>
          </a:xfrm>
          <a:prstGeom prst="rect">
            <a:avLst/>
          </a:prstGeom>
          <a:noFill/>
        </p:spPr>
        <p:txBody>
          <a:bodyPr wrap="square">
            <a:spAutoFit/>
          </a:bodyPr>
          <a:lstStyle/>
          <a:p>
            <a:r>
              <a:rPr lang="en-US" sz="2800" b="1" dirty="0">
                <a:solidFill>
                  <a:srgbClr val="002060"/>
                </a:solidFill>
              </a:rPr>
              <a:t>Qualitative research is an inquiry approach in which the inquirer:</a:t>
            </a:r>
          </a:p>
        </p:txBody>
      </p:sp>
      <p:pic>
        <p:nvPicPr>
          <p:cNvPr id="7" name="Picture 6">
            <a:extLst>
              <a:ext uri="{FF2B5EF4-FFF2-40B4-BE49-F238E27FC236}">
                <a16:creationId xmlns:a16="http://schemas.microsoft.com/office/drawing/2014/main" id="{68DD85A6-C6EB-4CEE-AB52-4B240CF6612B}"/>
              </a:ext>
            </a:extLst>
          </p:cNvPr>
          <p:cNvPicPr>
            <a:picLocks noChangeAspect="1"/>
          </p:cNvPicPr>
          <p:nvPr/>
        </p:nvPicPr>
        <p:blipFill>
          <a:blip r:embed="rId8"/>
          <a:stretch>
            <a:fillRect/>
          </a:stretch>
        </p:blipFill>
        <p:spPr>
          <a:xfrm>
            <a:off x="9289143" y="2002971"/>
            <a:ext cx="2641600" cy="3744686"/>
          </a:xfrm>
          <a:prstGeom prst="rect">
            <a:avLst/>
          </a:prstGeom>
        </p:spPr>
      </p:pic>
    </p:spTree>
    <p:extLst>
      <p:ext uri="{BB962C8B-B14F-4D97-AF65-F5344CB8AC3E}">
        <p14:creationId xmlns:p14="http://schemas.microsoft.com/office/powerpoint/2010/main" val="871778788"/>
      </p:ext>
    </p:extLst>
  </p:cSld>
  <p:clrMapOvr>
    <a:masterClrMapping/>
  </p:clrMapOvr>
  <p:transition>
    <p:zoom/>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6F60C-351B-4CE8-A183-21A528B95FDB}"/>
              </a:ext>
            </a:extLst>
          </p:cNvPr>
          <p:cNvSpPr>
            <a:spLocks noGrp="1"/>
          </p:cNvSpPr>
          <p:nvPr>
            <p:ph type="title"/>
          </p:nvPr>
        </p:nvSpPr>
        <p:spPr>
          <a:xfrm>
            <a:off x="4965430" y="629268"/>
            <a:ext cx="6586491" cy="1286160"/>
          </a:xfrm>
        </p:spPr>
        <p:txBody>
          <a:bodyPr anchor="b">
            <a:normAutofit/>
          </a:bodyPr>
          <a:lstStyle/>
          <a:p>
            <a:r>
              <a:rPr lang="en-MY" b="1" dirty="0">
                <a:solidFill>
                  <a:srgbClr val="FF0000"/>
                </a:solidFill>
              </a:rPr>
              <a:t>Data Analysis</a:t>
            </a:r>
          </a:p>
        </p:txBody>
      </p:sp>
      <p:sp>
        <p:nvSpPr>
          <p:cNvPr id="3" name="Content Placeholder 2">
            <a:extLst>
              <a:ext uri="{FF2B5EF4-FFF2-40B4-BE49-F238E27FC236}">
                <a16:creationId xmlns:a16="http://schemas.microsoft.com/office/drawing/2014/main" id="{9E62E24C-8D88-4716-943A-B370EDFAFF3F}"/>
              </a:ext>
            </a:extLst>
          </p:cNvPr>
          <p:cNvSpPr>
            <a:spLocks noGrp="1"/>
          </p:cNvSpPr>
          <p:nvPr>
            <p:ph idx="1"/>
          </p:nvPr>
        </p:nvSpPr>
        <p:spPr>
          <a:xfrm>
            <a:off x="4965431" y="2115117"/>
            <a:ext cx="7226549" cy="4742883"/>
          </a:xfrm>
        </p:spPr>
        <p:txBody>
          <a:bodyPr>
            <a:normAutofit fontScale="92500" lnSpcReduction="10000"/>
          </a:bodyPr>
          <a:lstStyle/>
          <a:p>
            <a:pPr marL="0" indent="0">
              <a:buNone/>
            </a:pPr>
            <a:r>
              <a:rPr lang="en-US" sz="3000" dirty="0"/>
              <a:t>Data analysis is the process of making sense out of the data. </a:t>
            </a:r>
          </a:p>
          <a:p>
            <a:pPr marL="0" indent="0">
              <a:buNone/>
            </a:pPr>
            <a:r>
              <a:rPr lang="en-US" sz="3000" dirty="0"/>
              <a:t>And making sense out of data involves:</a:t>
            </a:r>
          </a:p>
          <a:p>
            <a:pPr lvl="1"/>
            <a:r>
              <a:rPr lang="en-US" sz="3000" dirty="0"/>
              <a:t> consolidating, </a:t>
            </a:r>
          </a:p>
          <a:p>
            <a:pPr lvl="1"/>
            <a:r>
              <a:rPr lang="en-US" sz="3000" dirty="0"/>
              <a:t>reducing, </a:t>
            </a:r>
          </a:p>
          <a:p>
            <a:pPr lvl="1"/>
            <a:r>
              <a:rPr lang="en-US" sz="3000" dirty="0"/>
              <a:t>interpreting </a:t>
            </a:r>
          </a:p>
          <a:p>
            <a:pPr marL="0" indent="0">
              <a:buNone/>
            </a:pPr>
            <a:r>
              <a:rPr lang="en-US" sz="3000" dirty="0"/>
              <a:t>what people have said and what the researcher has seen and read—it is the process of making meaning</a:t>
            </a:r>
          </a:p>
          <a:p>
            <a:pPr marL="0" indent="0">
              <a:buNone/>
            </a:pPr>
            <a:endParaRPr lang="en-US" dirty="0"/>
          </a:p>
          <a:p>
            <a:pPr marL="0" indent="0">
              <a:buNone/>
            </a:pPr>
            <a:r>
              <a:rPr lang="en-US" sz="2000" i="1" dirty="0"/>
              <a:t>Merriam and </a:t>
            </a:r>
            <a:r>
              <a:rPr lang="en-US" sz="2000" i="1" dirty="0" err="1"/>
              <a:t>Tisdell</a:t>
            </a:r>
            <a:endParaRPr lang="en-MY" sz="2000" i="1" dirty="0"/>
          </a:p>
        </p:txBody>
      </p:sp>
      <p:pic>
        <p:nvPicPr>
          <p:cNvPr id="4" name="Picture 3">
            <a:extLst>
              <a:ext uri="{FF2B5EF4-FFF2-40B4-BE49-F238E27FC236}">
                <a16:creationId xmlns:a16="http://schemas.microsoft.com/office/drawing/2014/main" id="{9855EC9D-0B4C-4117-83A5-E595B79C68C0}"/>
              </a:ext>
            </a:extLst>
          </p:cNvPr>
          <p:cNvPicPr>
            <a:picLocks noChangeAspect="1"/>
          </p:cNvPicPr>
          <p:nvPr/>
        </p:nvPicPr>
        <p:blipFill rotWithShape="1">
          <a:blip r:embed="rId2"/>
          <a:srcRect l="27157" r="27723"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BA5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4966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09800" y="0"/>
            <a:ext cx="7042150" cy="1143000"/>
          </a:xfrm>
        </p:spPr>
        <p:txBody>
          <a:bodyPr>
            <a:normAutofit fontScale="90000"/>
          </a:bodyPr>
          <a:lstStyle/>
          <a:p>
            <a:r>
              <a:rPr lang="en-US" sz="8000" b="1" dirty="0">
                <a:solidFill>
                  <a:srgbClr val="FF0000"/>
                </a:solidFill>
              </a:rPr>
              <a:t>Data Analysis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362201"/>
            <a:ext cx="12192001" cy="4181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r>
              <a:rPr lang="en-US">
                <a:solidFill>
                  <a:srgbClr val="000000"/>
                </a:solidFill>
              </a:rPr>
              <a:t>Dr Jugindar Singh</a:t>
            </a:r>
          </a:p>
        </p:txBody>
      </p:sp>
      <p:sp>
        <p:nvSpPr>
          <p:cNvPr id="3" name="Rectangle 2"/>
          <p:cNvSpPr/>
          <p:nvPr/>
        </p:nvSpPr>
        <p:spPr>
          <a:xfrm>
            <a:off x="1491430" y="1230295"/>
            <a:ext cx="9209139" cy="954107"/>
          </a:xfrm>
          <a:prstGeom prst="rect">
            <a:avLst/>
          </a:prstGeom>
        </p:spPr>
        <p:txBody>
          <a:bodyPr wrap="square">
            <a:spAutoFit/>
          </a:bodyPr>
          <a:lstStyle/>
          <a:p>
            <a:r>
              <a:rPr lang="en-US" sz="3200" b="1" dirty="0">
                <a:solidFill>
                  <a:srgbClr val="FF0000"/>
                </a:solidFill>
              </a:rPr>
              <a:t>Coding </a:t>
            </a:r>
            <a:r>
              <a:rPr lang="en-US" sz="2400" b="1" dirty="0"/>
              <a:t>is the analytic process through which the qualitative data</a:t>
            </a:r>
          </a:p>
          <a:p>
            <a:r>
              <a:rPr lang="en-US" sz="2400" b="1" dirty="0"/>
              <a:t>that you have gathered are reduced</a:t>
            </a:r>
          </a:p>
        </p:txBody>
      </p:sp>
    </p:spTree>
    <p:extLst>
      <p:ext uri="{BB962C8B-B14F-4D97-AF65-F5344CB8AC3E}">
        <p14:creationId xmlns:p14="http://schemas.microsoft.com/office/powerpoint/2010/main" val="9227033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070" y="1659554"/>
            <a:ext cx="5077078" cy="4647426"/>
          </a:xfrm>
          <a:prstGeom prst="rect">
            <a:avLst/>
          </a:prstGeom>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 code in qualitative inquiry is most often </a:t>
            </a:r>
            <a:r>
              <a:rPr kumimoji="0" lang="en-US" sz="2800" b="1" i="0" u="none" strike="noStrike" kern="1200" cap="none" spc="0" normalizeH="0" baseline="0" noProof="0" dirty="0">
                <a:ln>
                  <a:noFill/>
                </a:ln>
                <a:solidFill>
                  <a:srgbClr val="002060"/>
                </a:solidFill>
                <a:effectLst/>
                <a:highlight>
                  <a:srgbClr val="FFFF00"/>
                </a:highlight>
                <a:uLnTx/>
                <a:uFillTx/>
                <a:latin typeface="Calibri" panose="020F0502020204030204"/>
                <a:ea typeface="+mn-ea"/>
                <a:cs typeface="+mn-cs"/>
              </a:rPr>
              <a:t>a word or short phrase </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that symbolically assigns a summative, salient, essence capturing, and/or evocative attribute for a portion of language-based or visual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a:t>
            </a:r>
            <a:r>
              <a:rPr kumimoji="0" lang="en-US" sz="2800" b="1" i="0" u="none" strike="noStrike" kern="1200" cap="none" spc="0" normalizeH="0" baseline="0" noProof="0" dirty="0" err="1">
                <a:ln>
                  <a:noFill/>
                </a:ln>
                <a:solidFill>
                  <a:srgbClr val="002060"/>
                </a:solidFill>
                <a:effectLst/>
                <a:uLnTx/>
                <a:uFillTx/>
                <a:latin typeface="Calibri" panose="020F0502020204030204"/>
                <a:ea typeface="+mn-ea"/>
                <a:cs typeface="+mn-cs"/>
              </a:rPr>
              <a:t>Saldaña</a:t>
            </a: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 2013)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4" name="Rectangle 3"/>
          <p:cNvSpPr/>
          <p:nvPr/>
        </p:nvSpPr>
        <p:spPr>
          <a:xfrm>
            <a:off x="5638799" y="1659553"/>
            <a:ext cx="6301409" cy="4278094"/>
          </a:xfrm>
          <a:prstGeom prst="rect">
            <a:avLst/>
          </a:prstGeom>
          <a:ln>
            <a:solidFill>
              <a:srgbClr val="FFC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‘(Q)</a:t>
            </a:r>
            <a:r>
              <a:rPr kumimoji="0" lang="en-US" sz="2800" b="1" i="0" u="none" strike="noStrike" kern="1200" cap="none" spc="0" normalizeH="0" baseline="0" noProof="0" dirty="0" err="1">
                <a:ln>
                  <a:noFill/>
                </a:ln>
                <a:solidFill>
                  <a:srgbClr val="0070C0"/>
                </a:solidFill>
                <a:effectLst/>
                <a:uLnTx/>
                <a:uFillTx/>
                <a:latin typeface="Calibri" panose="020F0502020204030204"/>
                <a:ea typeface="+mn-ea"/>
                <a:cs typeface="+mn-cs"/>
              </a:rPr>
              <a:t>ualitative</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codes are essence-capturing and essential elements of the research story, that, when </a:t>
            </a: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clustered together according to similarity</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and regularity (a pattern), they actively facilitate the development of categories and thus analysis of their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a:t>
            </a:r>
            <a:r>
              <a:rPr kumimoji="0" lang="en-US" sz="2800" b="1" i="0" u="none" strike="noStrike" kern="1200" cap="none" spc="0" normalizeH="0" baseline="0" noProof="0" dirty="0" err="1">
                <a:ln>
                  <a:noFill/>
                </a:ln>
                <a:solidFill>
                  <a:srgbClr val="0070C0"/>
                </a:solidFill>
                <a:effectLst/>
                <a:uLnTx/>
                <a:uFillTx/>
                <a:latin typeface="Calibri" panose="020F0502020204030204"/>
                <a:ea typeface="+mn-ea"/>
                <a:cs typeface="+mn-cs"/>
              </a:rPr>
              <a:t>Saldaña</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2013: 8)Ñ</a:t>
            </a: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5" name="Rectangle 4"/>
          <p:cNvSpPr/>
          <p:nvPr/>
        </p:nvSpPr>
        <p:spPr>
          <a:xfrm>
            <a:off x="0" y="592753"/>
            <a:ext cx="12192000" cy="830997"/>
          </a:xfrm>
          <a:prstGeom prst="rect">
            <a:avLst/>
          </a:prstGeom>
          <a:solidFill>
            <a:schemeClr val="bg1"/>
          </a:solidFill>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Coding is the process perusing data for categories and meanings (themes, ideas, etc.) and then systematically marking similar strings of text with a code label. </a:t>
            </a:r>
          </a:p>
        </p:txBody>
      </p:sp>
      <p:sp>
        <p:nvSpPr>
          <p:cNvPr id="6" name="TextBox 5"/>
          <p:cNvSpPr txBox="1"/>
          <p:nvPr/>
        </p:nvSpPr>
        <p:spPr>
          <a:xfrm>
            <a:off x="1752600" y="69534"/>
            <a:ext cx="175221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CODING</a:t>
            </a:r>
          </a:p>
        </p:txBody>
      </p:sp>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s-MY" sz="1200" b="0" i="0" u="none" strike="noStrike" kern="1200" cap="none" spc="0" normalizeH="0" baseline="0" noProof="0">
                <a:ln>
                  <a:noFill/>
                </a:ln>
                <a:solidFill>
                  <a:srgbClr val="000000"/>
                </a:solidFill>
                <a:effectLst/>
                <a:uLnTx/>
                <a:uFillTx/>
                <a:latin typeface="Calibri" panose="020F0502020204030204"/>
                <a:ea typeface="+mn-ea"/>
                <a:cs typeface="+mn-cs"/>
              </a:rPr>
              <a:t>Dr Jugindar Singh</a:t>
            </a:r>
          </a:p>
        </p:txBody>
      </p:sp>
    </p:spTree>
    <p:extLst>
      <p:ext uri="{BB962C8B-B14F-4D97-AF65-F5344CB8AC3E}">
        <p14:creationId xmlns:p14="http://schemas.microsoft.com/office/powerpoint/2010/main" val="28659083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Dr Jugindar Singh</a:t>
            </a:r>
          </a:p>
        </p:txBody>
      </p:sp>
      <p:sp>
        <p:nvSpPr>
          <p:cNvPr id="29698" name="Rectangle 2"/>
          <p:cNvSpPr>
            <a:spLocks noGrp="1" noChangeArrowheads="1"/>
          </p:cNvSpPr>
          <p:nvPr>
            <p:ph type="title"/>
          </p:nvPr>
        </p:nvSpPr>
        <p:spPr>
          <a:xfrm>
            <a:off x="1653253" y="0"/>
            <a:ext cx="7042150" cy="609600"/>
          </a:xfrm>
        </p:spPr>
        <p:txBody>
          <a:bodyPr>
            <a:normAutofit fontScale="90000"/>
          </a:bodyPr>
          <a:lstStyle/>
          <a:p>
            <a:r>
              <a:rPr lang="en-US" b="1" dirty="0">
                <a:solidFill>
                  <a:srgbClr val="FF0000"/>
                </a:solidFill>
              </a:rPr>
              <a:t>Steps in Coding</a:t>
            </a:r>
          </a:p>
        </p:txBody>
      </p:sp>
      <p:sp>
        <p:nvSpPr>
          <p:cNvPr id="29699" name="Rectangle 3"/>
          <p:cNvSpPr>
            <a:spLocks noGrp="1" noChangeArrowheads="1"/>
          </p:cNvSpPr>
          <p:nvPr>
            <p:ph type="body" idx="1"/>
          </p:nvPr>
        </p:nvSpPr>
        <p:spPr>
          <a:xfrm>
            <a:off x="0" y="578069"/>
            <a:ext cx="6553200" cy="5943600"/>
          </a:xfrm>
          <a:solidFill>
            <a:schemeClr val="bg1"/>
          </a:solidFill>
          <a:ln>
            <a:solidFill>
              <a:srgbClr val="FF0000"/>
            </a:solidFill>
          </a:ln>
        </p:spPr>
        <p:txBody>
          <a:bodyPr/>
          <a:lstStyle/>
          <a:p>
            <a:pPr marL="514350" indent="-514350">
              <a:buFont typeface="+mj-lt"/>
              <a:buAutoNum type="arabicPeriod"/>
            </a:pPr>
            <a:r>
              <a:rPr lang="en-US" dirty="0">
                <a:solidFill>
                  <a:srgbClr val="0070C0"/>
                </a:solidFill>
              </a:rPr>
              <a:t>Read through all transcripts</a:t>
            </a:r>
          </a:p>
          <a:p>
            <a:pPr marL="514350" indent="-514350">
              <a:buFont typeface="+mj-lt"/>
              <a:buAutoNum type="arabicPeriod"/>
            </a:pPr>
            <a:r>
              <a:rPr lang="en-US" dirty="0">
                <a:solidFill>
                  <a:srgbClr val="0070C0"/>
                </a:solidFill>
              </a:rPr>
              <a:t>Start with one transcript</a:t>
            </a:r>
          </a:p>
          <a:p>
            <a:pPr marL="514350" indent="-514350">
              <a:buFont typeface="+mj-lt"/>
              <a:buAutoNum type="arabicPeriod"/>
            </a:pPr>
            <a:r>
              <a:rPr lang="en-US" dirty="0">
                <a:solidFill>
                  <a:srgbClr val="0070C0"/>
                </a:solidFill>
              </a:rPr>
              <a:t>Identify text segments – ask “what is this person saying?”</a:t>
            </a:r>
          </a:p>
          <a:p>
            <a:pPr marL="514350" indent="-514350">
              <a:buFont typeface="+mj-lt"/>
              <a:buAutoNum type="arabicPeriod"/>
            </a:pPr>
            <a:r>
              <a:rPr lang="en-US" dirty="0">
                <a:solidFill>
                  <a:srgbClr val="0070C0"/>
                </a:solidFill>
              </a:rPr>
              <a:t>Bracket text segment</a:t>
            </a:r>
          </a:p>
          <a:p>
            <a:pPr marL="514350" indent="-514350">
              <a:buFont typeface="+mj-lt"/>
              <a:buAutoNum type="arabicPeriod"/>
            </a:pPr>
            <a:r>
              <a:rPr lang="en-US" dirty="0">
                <a:solidFill>
                  <a:srgbClr val="0070C0"/>
                </a:solidFill>
              </a:rPr>
              <a:t>Assign code word</a:t>
            </a:r>
          </a:p>
          <a:p>
            <a:pPr marL="514350" indent="-514350">
              <a:buFont typeface="+mj-lt"/>
              <a:buAutoNum type="arabicPeriod"/>
            </a:pPr>
            <a:r>
              <a:rPr lang="en-US" dirty="0">
                <a:solidFill>
                  <a:srgbClr val="0070C0"/>
                </a:solidFill>
              </a:rPr>
              <a:t>Reduce redundancy</a:t>
            </a:r>
          </a:p>
          <a:p>
            <a:pPr marL="514350" indent="-514350">
              <a:buFont typeface="+mj-lt"/>
              <a:buAutoNum type="arabicPeriod"/>
            </a:pPr>
            <a:r>
              <a:rPr lang="en-US" dirty="0">
                <a:solidFill>
                  <a:srgbClr val="0070C0"/>
                </a:solidFill>
              </a:rPr>
              <a:t>Collapse codes into themes</a:t>
            </a:r>
          </a:p>
        </p:txBody>
      </p:sp>
      <p:sp>
        <p:nvSpPr>
          <p:cNvPr id="2" name="Rectangle 1"/>
          <p:cNvSpPr/>
          <p:nvPr/>
        </p:nvSpPr>
        <p:spPr>
          <a:xfrm>
            <a:off x="6553199" y="609600"/>
            <a:ext cx="5493025" cy="1815882"/>
          </a:xfrm>
          <a:prstGeom prst="rect">
            <a:avLst/>
          </a:prstGeom>
          <a:solidFill>
            <a:schemeClr val="bg1">
              <a:lumMod val="95000"/>
            </a:schemeClr>
          </a:solidFill>
          <a:ln>
            <a:solidFill>
              <a:srgbClr val="FFC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A code is a word, phrase, or sentence that represents aspect(s) of a data or captures the essence or feature(s) of a data </a:t>
            </a:r>
          </a:p>
        </p:txBody>
      </p:sp>
      <p:sp>
        <p:nvSpPr>
          <p:cNvPr id="3" name="Rectangle 2"/>
          <p:cNvSpPr/>
          <p:nvPr/>
        </p:nvSpPr>
        <p:spPr bwMode="auto">
          <a:xfrm>
            <a:off x="7543800" y="0"/>
            <a:ext cx="3048000"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mn-cs"/>
              </a:rPr>
              <a:t>What is a code</a:t>
            </a:r>
          </a:p>
        </p:txBody>
      </p:sp>
      <p:pic>
        <p:nvPicPr>
          <p:cNvPr id="5" name="Picture 4"/>
          <p:cNvPicPr>
            <a:picLocks noChangeAspect="1"/>
          </p:cNvPicPr>
          <p:nvPr/>
        </p:nvPicPr>
        <p:blipFill>
          <a:blip r:embed="rId2"/>
          <a:stretch>
            <a:fillRect/>
          </a:stretch>
        </p:blipFill>
        <p:spPr>
          <a:xfrm>
            <a:off x="6553200" y="3318788"/>
            <a:ext cx="5493026" cy="3304262"/>
          </a:xfrm>
          <a:prstGeom prst="rect">
            <a:avLst/>
          </a:prstGeom>
          <a:ln>
            <a:solidFill>
              <a:schemeClr val="accent1"/>
            </a:solidFill>
          </a:ln>
        </p:spPr>
      </p:pic>
    </p:spTree>
    <p:extLst>
      <p:ext uri="{BB962C8B-B14F-4D97-AF65-F5344CB8AC3E}">
        <p14:creationId xmlns:p14="http://schemas.microsoft.com/office/powerpoint/2010/main" val="2460751724"/>
      </p:ext>
    </p:extLst>
  </p:cSld>
  <p:clrMapOvr>
    <a:masterClrMapping/>
  </p:clrMapOvr>
  <p:transition>
    <p:zoom/>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686834" y="591344"/>
            <a:ext cx="3200400" cy="5585619"/>
          </a:xfrm>
        </p:spPr>
        <p:txBody>
          <a:bodyPr>
            <a:normAutofit/>
          </a:bodyPr>
          <a:lstStyle/>
          <a:p>
            <a:r>
              <a:rPr lang="en-MY">
                <a:solidFill>
                  <a:srgbClr val="FFFFFF"/>
                </a:solidFill>
              </a:rPr>
              <a:t>Thematic Analysis – Braun and Clarke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447308" y="591344"/>
            <a:ext cx="6906491" cy="5585619"/>
          </a:xfrm>
        </p:spPr>
        <p:txBody>
          <a:bodyPr anchor="ctr">
            <a:normAutofit/>
          </a:bodyPr>
          <a:lstStyle/>
          <a:p>
            <a:pPr marL="0" indent="0">
              <a:buNone/>
            </a:pPr>
            <a:r>
              <a:rPr lang="en-US" dirty="0">
                <a:solidFill>
                  <a:srgbClr val="FF0000"/>
                </a:solidFill>
              </a:rPr>
              <a:t>Six-step process:</a:t>
            </a:r>
          </a:p>
          <a:p>
            <a:pPr marL="0" indent="0">
              <a:buNone/>
            </a:pPr>
            <a:endParaRPr lang="en-US" dirty="0"/>
          </a:p>
          <a:p>
            <a:pPr marL="514350" indent="-514350">
              <a:buFont typeface="+mj-lt"/>
              <a:buAutoNum type="arabicPeriod"/>
            </a:pPr>
            <a:r>
              <a:rPr lang="en-US" dirty="0"/>
              <a:t>Familiarization</a:t>
            </a:r>
          </a:p>
          <a:p>
            <a:pPr marL="514350" indent="-514350">
              <a:buFont typeface="+mj-lt"/>
              <a:buAutoNum type="arabicPeriod"/>
            </a:pPr>
            <a:r>
              <a:rPr lang="en-US" dirty="0"/>
              <a:t>Coding</a:t>
            </a:r>
          </a:p>
          <a:p>
            <a:pPr marL="514350" indent="-514350">
              <a:buFont typeface="+mj-lt"/>
              <a:buAutoNum type="arabicPeriod"/>
            </a:pPr>
            <a:r>
              <a:rPr lang="en-US" dirty="0"/>
              <a:t>Generating themes</a:t>
            </a:r>
          </a:p>
          <a:p>
            <a:pPr marL="514350" indent="-514350">
              <a:buFont typeface="+mj-lt"/>
              <a:buAutoNum type="arabicPeriod"/>
            </a:pPr>
            <a:r>
              <a:rPr lang="en-US" dirty="0"/>
              <a:t>Reviewing themes</a:t>
            </a:r>
          </a:p>
          <a:p>
            <a:pPr marL="514350" indent="-514350">
              <a:buFont typeface="+mj-lt"/>
              <a:buAutoNum type="arabicPeriod"/>
            </a:pPr>
            <a:r>
              <a:rPr lang="en-US" dirty="0"/>
              <a:t>Defining and naming themes</a:t>
            </a:r>
          </a:p>
          <a:p>
            <a:pPr marL="514350" indent="-514350">
              <a:buFont typeface="+mj-lt"/>
              <a:buAutoNum type="arabicPeriod"/>
            </a:pPr>
            <a:r>
              <a:rPr lang="en-US" dirty="0"/>
              <a:t>Writing up</a:t>
            </a:r>
            <a:endParaRPr lang="en-MY" dirty="0"/>
          </a:p>
        </p:txBody>
      </p:sp>
    </p:spTree>
    <p:extLst>
      <p:ext uri="{BB962C8B-B14F-4D97-AF65-F5344CB8AC3E}">
        <p14:creationId xmlns:p14="http://schemas.microsoft.com/office/powerpoint/2010/main" val="199621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686834" y="591344"/>
            <a:ext cx="3200400" cy="5585619"/>
          </a:xfrm>
        </p:spPr>
        <p:txBody>
          <a:bodyPr>
            <a:normAutofit/>
          </a:bodyPr>
          <a:lstStyle/>
          <a:p>
            <a:r>
              <a:rPr lang="en-MY">
                <a:solidFill>
                  <a:srgbClr val="FFFFFF"/>
                </a:solidFill>
              </a:rPr>
              <a:t>Thematic Analysis – Braun and Clarke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447308" y="591344"/>
            <a:ext cx="6906491" cy="5585619"/>
          </a:xfrm>
        </p:spPr>
        <p:txBody>
          <a:bodyPr anchor="ctr">
            <a:normAutofit/>
          </a:bodyPr>
          <a:lstStyle/>
          <a:p>
            <a:pPr marL="0" indent="0">
              <a:buNone/>
            </a:pPr>
            <a:r>
              <a:rPr lang="en-US" b="1" i="0" dirty="0">
                <a:solidFill>
                  <a:srgbClr val="FF0000"/>
                </a:solidFill>
                <a:effectLst/>
                <a:latin typeface="Circular-Bold"/>
              </a:rPr>
              <a:t>Step 1: Familiarization</a:t>
            </a:r>
          </a:p>
          <a:p>
            <a:r>
              <a:rPr lang="en-US" b="0" i="0" dirty="0">
                <a:effectLst/>
                <a:latin typeface="Arial Narrow" panose="020B0606020202030204" pitchFamily="34" charset="0"/>
              </a:rPr>
              <a:t>The first step is to get to know our data. It’s important to get a thorough overview of all the data we collected before we start analyzing individual items.</a:t>
            </a:r>
          </a:p>
          <a:p>
            <a:endParaRPr lang="en-US" b="0" i="0" dirty="0">
              <a:effectLst/>
              <a:latin typeface="Arial Narrow" panose="020B0606020202030204" pitchFamily="34" charset="0"/>
            </a:endParaRPr>
          </a:p>
          <a:p>
            <a:r>
              <a:rPr lang="en-US" b="0" i="0" dirty="0">
                <a:effectLst/>
                <a:latin typeface="Arial Narrow" panose="020B0606020202030204" pitchFamily="34" charset="0"/>
              </a:rPr>
              <a:t>This might involve </a:t>
            </a:r>
            <a:r>
              <a:rPr lang="en-US" b="0" i="0" u="none" strike="noStrike" dirty="0">
                <a:effectLst/>
                <a:latin typeface="Arial Narrow" panose="020B0606020202030204" pitchFamily="34" charset="0"/>
                <a:hlinkClick r:id="rId2"/>
              </a:rPr>
              <a:t>transcribing audio</a:t>
            </a:r>
            <a:r>
              <a:rPr lang="en-US" b="0" i="0" dirty="0">
                <a:effectLst/>
                <a:latin typeface="Arial Narrow" panose="020B0606020202030204" pitchFamily="34" charset="0"/>
              </a:rPr>
              <a:t>, reading through the text and taking initial notes, and generally looking through the data to get familiar with it.</a:t>
            </a:r>
          </a:p>
          <a:p>
            <a:pPr marL="0" indent="0">
              <a:buNone/>
            </a:pPr>
            <a:endParaRPr lang="en-MY" dirty="0"/>
          </a:p>
        </p:txBody>
      </p:sp>
      <p:sp>
        <p:nvSpPr>
          <p:cNvPr id="7" name="Rectangle 6">
            <a:extLst>
              <a:ext uri="{FF2B5EF4-FFF2-40B4-BE49-F238E27FC236}">
                <a16:creationId xmlns:a16="http://schemas.microsoft.com/office/drawing/2014/main" id="{4D342F6C-105D-4625-B33C-D687F2DEF8C9}"/>
              </a:ext>
            </a:extLst>
          </p:cNvPr>
          <p:cNvSpPr/>
          <p:nvPr/>
        </p:nvSpPr>
        <p:spPr>
          <a:xfrm>
            <a:off x="41302" y="6456791"/>
            <a:ext cx="12188952" cy="369332"/>
          </a:xfrm>
          <a:prstGeom prst="rect">
            <a:avLst/>
          </a:prstGeom>
          <a:ln>
            <a:solidFill>
              <a:schemeClr val="accent1"/>
            </a:solidFill>
          </a:ln>
        </p:spPr>
        <p:txBody>
          <a:bodyPr wrap="square">
            <a:spAutoFit/>
          </a:bodyPr>
          <a:lstStyle/>
          <a:p>
            <a:pPr marL="0" marR="0" lvl="0" indent="0" algn="l"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Braun, V., &amp; Clarke, V. (2006). Using thematic analysis in psychology. Qualitative Research in Psychology, 3, 77–101. </a:t>
            </a:r>
          </a:p>
        </p:txBody>
      </p:sp>
    </p:spTree>
    <p:extLst>
      <p:ext uri="{BB962C8B-B14F-4D97-AF65-F5344CB8AC3E}">
        <p14:creationId xmlns:p14="http://schemas.microsoft.com/office/powerpoint/2010/main" val="21802272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0" y="0"/>
            <a:ext cx="11353800" cy="562527"/>
          </a:xfrm>
        </p:spPr>
        <p:txBody>
          <a:bodyPr>
            <a:normAutofit fontScale="90000"/>
          </a:bodyPr>
          <a:lstStyle/>
          <a:p>
            <a:r>
              <a:rPr lang="en-MY" dirty="0">
                <a:solidFill>
                  <a:srgbClr val="FF0000"/>
                </a:solidFill>
              </a:rPr>
              <a:t>Thematic Analysis – </a:t>
            </a:r>
            <a:r>
              <a:rPr lang="en-MY" dirty="0">
                <a:solidFill>
                  <a:srgbClr val="002060"/>
                </a:solidFill>
              </a:rPr>
              <a:t>Braun and Clarke</a:t>
            </a: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0" y="562528"/>
            <a:ext cx="3803374" cy="6295472"/>
          </a:xfrm>
          <a:ln>
            <a:solidFill>
              <a:schemeClr val="accent1"/>
            </a:solidFill>
          </a:ln>
        </p:spPr>
        <p:txBody>
          <a:bodyPr>
            <a:normAutofit fontScale="77500" lnSpcReduction="20000"/>
          </a:bodyPr>
          <a:lstStyle/>
          <a:p>
            <a:pPr marL="0" indent="0" algn="l">
              <a:buNone/>
            </a:pPr>
            <a:r>
              <a:rPr lang="en-US" b="1" i="0" dirty="0">
                <a:solidFill>
                  <a:srgbClr val="1B2B68"/>
                </a:solidFill>
                <a:effectLst/>
                <a:latin typeface="Circular-Bold"/>
              </a:rPr>
              <a:t>Step 2: Coding</a:t>
            </a:r>
          </a:p>
          <a:p>
            <a:pPr marL="0" indent="0" algn="l">
              <a:lnSpc>
                <a:spcPct val="120000"/>
              </a:lnSpc>
              <a:buNone/>
            </a:pPr>
            <a:r>
              <a:rPr lang="en-US" sz="3100" b="0" i="0" dirty="0">
                <a:solidFill>
                  <a:srgbClr val="0D405F"/>
                </a:solidFill>
                <a:effectLst/>
                <a:latin typeface="Arial Narrow" panose="020B0606020202030204" pitchFamily="34" charset="0"/>
              </a:rPr>
              <a:t>Coding means highlighting sections of our text – usually phrases or sentences – and coming up with shorthand labels or “codes” to describe their content.</a:t>
            </a:r>
          </a:p>
          <a:p>
            <a:pPr marL="0" indent="0" algn="l">
              <a:lnSpc>
                <a:spcPct val="120000"/>
              </a:lnSpc>
              <a:buNone/>
            </a:pPr>
            <a:endParaRPr lang="en-US" sz="3100" b="0" i="0" dirty="0">
              <a:solidFill>
                <a:srgbClr val="0D405F"/>
              </a:solidFill>
              <a:effectLst/>
              <a:latin typeface="Noto Sans"/>
            </a:endParaRPr>
          </a:p>
          <a:p>
            <a:pPr marL="0" indent="0" algn="l">
              <a:lnSpc>
                <a:spcPct val="120000"/>
              </a:lnSpc>
              <a:buNone/>
            </a:pPr>
            <a:r>
              <a:rPr lang="en-US" sz="3100" b="0" i="0" dirty="0">
                <a:solidFill>
                  <a:srgbClr val="0D405F"/>
                </a:solidFill>
                <a:effectLst/>
                <a:latin typeface="Arial Narrow" panose="020B0606020202030204" pitchFamily="34" charset="0"/>
              </a:rPr>
              <a:t>Let’s take a short example text. Say we’re researching perceptions of climate change among conservative voters aged 50 and up, and we have collected data through a series of interviews. An extract from one interview looks like this:</a:t>
            </a:r>
          </a:p>
          <a:p>
            <a:pPr marL="0" indent="0">
              <a:buNone/>
            </a:pPr>
            <a:endParaRPr lang="en-MY" dirty="0"/>
          </a:p>
        </p:txBody>
      </p:sp>
      <p:pic>
        <p:nvPicPr>
          <p:cNvPr id="4" name="Picture 3">
            <a:extLst>
              <a:ext uri="{FF2B5EF4-FFF2-40B4-BE49-F238E27FC236}">
                <a16:creationId xmlns:a16="http://schemas.microsoft.com/office/drawing/2014/main" id="{6CA92256-BD62-4450-A19B-DE9757BA022C}"/>
              </a:ext>
            </a:extLst>
          </p:cNvPr>
          <p:cNvPicPr>
            <a:picLocks noChangeAspect="1"/>
          </p:cNvPicPr>
          <p:nvPr/>
        </p:nvPicPr>
        <p:blipFill>
          <a:blip r:embed="rId2"/>
          <a:stretch>
            <a:fillRect/>
          </a:stretch>
        </p:blipFill>
        <p:spPr>
          <a:xfrm>
            <a:off x="3803374" y="562526"/>
            <a:ext cx="8388626" cy="2684261"/>
          </a:xfrm>
          <a:prstGeom prst="rect">
            <a:avLst/>
          </a:prstGeom>
          <a:ln>
            <a:solidFill>
              <a:schemeClr val="accent1"/>
            </a:solidFill>
          </a:ln>
        </p:spPr>
      </p:pic>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 this extract, we’ve highlighted various phrases in different colors corresponding to different codes. Each code describes the idea or feeling expressed in that part of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this stage, we want to be thorough: we go through the transcript of every interview and highlight everything that jumps out as relevant or potentially interesting. As well as highlighting all the phrases and sentences that match these codes, we can keep adding new codes as we go through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After we’ve been through the text, we collate together all the data into groups identified by code. These codes allow us to gain a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condensed overview of the main points and common meanings that recur throughout the data.</a:t>
            </a: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7374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0" y="0"/>
            <a:ext cx="11353800" cy="562527"/>
          </a:xfrm>
        </p:spPr>
        <p:txBody>
          <a:bodyPr>
            <a:normAutofit fontScale="90000"/>
          </a:bodyPr>
          <a:lstStyle/>
          <a:p>
            <a:r>
              <a:rPr lang="en-MY" dirty="0">
                <a:solidFill>
                  <a:srgbClr val="FF0000"/>
                </a:solidFill>
              </a:rPr>
              <a:t>Thematic Analysis – </a:t>
            </a:r>
            <a:r>
              <a:rPr lang="en-MY" dirty="0">
                <a:solidFill>
                  <a:srgbClr val="002060"/>
                </a:solidFill>
              </a:rPr>
              <a:t>Braun and Clarke</a:t>
            </a: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0" y="562528"/>
            <a:ext cx="3803374" cy="6295472"/>
          </a:xfrm>
          <a:ln>
            <a:solidFill>
              <a:schemeClr val="accent1"/>
            </a:solidFill>
          </a:ln>
        </p:spPr>
        <p:txBody>
          <a:bodyPr>
            <a:normAutofit/>
          </a:bodyPr>
          <a:lstStyle/>
          <a:p>
            <a:pPr marL="0" indent="0">
              <a:buNone/>
            </a:pPr>
            <a:r>
              <a:rPr lang="en-US" dirty="0">
                <a:solidFill>
                  <a:srgbClr val="FF0000"/>
                </a:solidFill>
              </a:rPr>
              <a:t>Step 3: Generating themes</a:t>
            </a:r>
          </a:p>
          <a:p>
            <a:pPr marL="0" indent="0">
              <a:buNone/>
            </a:pPr>
            <a:r>
              <a:rPr lang="en-US" sz="2400" dirty="0">
                <a:latin typeface="Arial Narrow" panose="020B0606020202030204" pitchFamily="34" charset="0"/>
              </a:rPr>
              <a:t>Next</a:t>
            </a:r>
            <a:r>
              <a:rPr lang="en-US" sz="2400" dirty="0"/>
              <a:t>, we look over the codes we’ve created, identify patterns among them, and start </a:t>
            </a:r>
            <a:r>
              <a:rPr lang="en-US" sz="2400" dirty="0">
                <a:solidFill>
                  <a:srgbClr val="FF0000"/>
                </a:solidFill>
              </a:rPr>
              <a:t>coming up with themes</a:t>
            </a:r>
            <a:r>
              <a:rPr lang="en-US" sz="2400" dirty="0"/>
              <a:t>.</a:t>
            </a:r>
          </a:p>
          <a:p>
            <a:pPr marL="0" indent="0">
              <a:buNone/>
            </a:pPr>
            <a:endParaRPr lang="en-US" sz="2400" dirty="0"/>
          </a:p>
          <a:p>
            <a:pPr marL="0" indent="0">
              <a:buNone/>
            </a:pPr>
            <a:r>
              <a:rPr lang="en-US" sz="2400" dirty="0"/>
              <a:t>Themes are generally broader than codes. Most of the time, you’ll combine several codes into a single theme. In our example, we might start combining codes into themes like this:</a:t>
            </a:r>
            <a:endParaRPr lang="en-MY" dirty="0"/>
          </a:p>
        </p:txBody>
      </p: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BAA35FE-DD05-4EE1-A439-0BA7839C79E0}"/>
              </a:ext>
            </a:extLst>
          </p:cNvPr>
          <p:cNvPicPr>
            <a:picLocks noChangeAspect="1"/>
          </p:cNvPicPr>
          <p:nvPr/>
        </p:nvPicPr>
        <p:blipFill>
          <a:blip r:embed="rId2"/>
          <a:stretch>
            <a:fillRect/>
          </a:stretch>
        </p:blipFill>
        <p:spPr>
          <a:xfrm>
            <a:off x="3803374" y="562527"/>
            <a:ext cx="8388626" cy="3543300"/>
          </a:xfrm>
          <a:prstGeom prst="rect">
            <a:avLst/>
          </a:prstGeom>
          <a:ln>
            <a:solidFill>
              <a:schemeClr val="accent1"/>
            </a:solidFill>
          </a:ln>
        </p:spPr>
      </p:pic>
      <p:sp>
        <p:nvSpPr>
          <p:cNvPr id="8" name="TextBox 7">
            <a:extLst>
              <a:ext uri="{FF2B5EF4-FFF2-40B4-BE49-F238E27FC236}">
                <a16:creationId xmlns:a16="http://schemas.microsoft.com/office/drawing/2014/main" id="{5BC6299A-B58C-46E9-9491-1BD1238CF0B6}"/>
              </a:ext>
            </a:extLst>
          </p:cNvPr>
          <p:cNvSpPr txBox="1"/>
          <p:nvPr/>
        </p:nvSpPr>
        <p:spPr>
          <a:xfrm>
            <a:off x="3803374" y="4027003"/>
            <a:ext cx="838862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this stage, we might decide that some of our codes are too vague or not relevant enough (for example, because they don’t appear very often in the data), so they can be discarded.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Other codes might become themes in their own right. In our example, we decided that the code “uncertainty” made sense as a theme, with some other codes incorporated into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Again, what we decide will vary according to what we’re trying to find out. We want to create potential themes that tell us something helpful about the data for our purposes.</a:t>
            </a:r>
            <a:endParaRPr kumimoji="0" lang="en-MY"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6887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4965430" y="629268"/>
            <a:ext cx="6586491" cy="1286160"/>
          </a:xfrm>
        </p:spPr>
        <p:txBody>
          <a:bodyPr anchor="b">
            <a:normAutofit/>
          </a:bodyPr>
          <a:lstStyle/>
          <a:p>
            <a:r>
              <a:rPr lang="en-MY" sz="4100"/>
              <a:t>Thematic Analysis – Braun and Clarke</a:t>
            </a: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635591" y="2115118"/>
            <a:ext cx="7556389" cy="4742882"/>
          </a:xfrm>
        </p:spPr>
        <p:txBody>
          <a:bodyPr>
            <a:normAutofit/>
          </a:bodyPr>
          <a:lstStyle/>
          <a:p>
            <a:pPr marL="0" indent="0">
              <a:buNone/>
            </a:pPr>
            <a:r>
              <a:rPr lang="en-US" sz="2400" b="1" dirty="0">
                <a:solidFill>
                  <a:srgbClr val="FF0000"/>
                </a:solidFill>
              </a:rPr>
              <a:t>Step 4: Reviewing themes</a:t>
            </a:r>
          </a:p>
          <a:p>
            <a:pPr marL="0" indent="0">
              <a:buNone/>
            </a:pPr>
            <a:r>
              <a:rPr lang="en-US" sz="2000" dirty="0">
                <a:latin typeface="Arial Narrow" panose="020B0606020202030204" pitchFamily="34" charset="0"/>
              </a:rPr>
              <a:t>Now we have to make sure that our themes are useful and accurate representations of the data. Here, we return to the data set and compare our themes against it. Are we missing anything? Are these themes really present in the data? What can we change to make our themes work better?</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If we encounter problems with our themes, we might split them up, combine them, discard them or create new ones: whatever makes them more useful and accurate.</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For example, we might decide upon looking through the data that “changing terminology” fits better under the “uncertainty” theme than under “distrust of experts,” since the data labelled with this code involves confusion, not necessarily distrust.</a:t>
            </a:r>
            <a:endParaRPr lang="en-MY" sz="2000" dirty="0">
              <a:latin typeface="Arial Narrow" panose="020B0606020202030204" pitchFamily="34" charset="0"/>
            </a:endParaRPr>
          </a:p>
        </p:txBody>
      </p:sp>
      <p:pic>
        <p:nvPicPr>
          <p:cNvPr id="8" name="Picture 7" descr="Multi-coloured paper-craft art">
            <a:extLst>
              <a:ext uri="{FF2B5EF4-FFF2-40B4-BE49-F238E27FC236}">
                <a16:creationId xmlns:a16="http://schemas.microsoft.com/office/drawing/2014/main" id="{A065A33B-AED7-6402-2CEA-E07CC3B670FE}"/>
              </a:ext>
            </a:extLst>
          </p:cNvPr>
          <p:cNvPicPr>
            <a:picLocks noChangeAspect="1"/>
          </p:cNvPicPr>
          <p:nvPr/>
        </p:nvPicPr>
        <p:blipFill rotWithShape="1">
          <a:blip r:embed="rId2"/>
          <a:srcRect l="28559" r="26322"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FC3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694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4965430" y="629268"/>
            <a:ext cx="6586491" cy="1286160"/>
          </a:xfrm>
        </p:spPr>
        <p:txBody>
          <a:bodyPr anchor="b">
            <a:normAutofit/>
          </a:bodyPr>
          <a:lstStyle/>
          <a:p>
            <a:r>
              <a:rPr lang="en-MY" sz="4100"/>
              <a:t>Thematic Analysis – Braun and Clarke</a:t>
            </a:r>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4635591" y="2115118"/>
            <a:ext cx="7556389" cy="4742882"/>
          </a:xfrm>
        </p:spPr>
        <p:txBody>
          <a:bodyPr>
            <a:normAutofit/>
          </a:bodyPr>
          <a:lstStyle/>
          <a:p>
            <a:pPr marL="0" indent="0">
              <a:buNone/>
            </a:pPr>
            <a:r>
              <a:rPr lang="en-US" sz="2400" b="1" dirty="0">
                <a:solidFill>
                  <a:srgbClr val="FF0000"/>
                </a:solidFill>
              </a:rPr>
              <a:t>Step 5: Defining and naming themes</a:t>
            </a:r>
          </a:p>
          <a:p>
            <a:pPr marL="0" indent="0">
              <a:buNone/>
            </a:pPr>
            <a:r>
              <a:rPr lang="en-US" sz="2000" dirty="0">
                <a:latin typeface="Arial Narrow" panose="020B0606020202030204" pitchFamily="34" charset="0"/>
              </a:rPr>
              <a:t>Now that you have a final list of themes, it’s time to name and define each of them.</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Defining themes involves formulating exactly what we mean by each theme and figuring out how it helps us understand the data.</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Naming themes involves coming up with a succinct and easily understandable name for each theme.</a:t>
            </a:r>
          </a:p>
          <a:p>
            <a:pPr marL="0" indent="0">
              <a:buNone/>
            </a:pPr>
            <a:endParaRPr lang="en-US" sz="2000" dirty="0">
              <a:latin typeface="Arial Narrow" panose="020B0606020202030204" pitchFamily="34" charset="0"/>
            </a:endParaRPr>
          </a:p>
          <a:p>
            <a:pPr marL="0" indent="0">
              <a:buNone/>
            </a:pPr>
            <a:r>
              <a:rPr lang="en-US" sz="2000" dirty="0">
                <a:latin typeface="Arial Narrow" panose="020B0606020202030204" pitchFamily="34" charset="0"/>
              </a:rPr>
              <a:t>For example, we might look at “distrust of experts” and determine exactly who we mean by “experts” in this theme. We might decide that a better name for the theme is “distrust of authority” or “conspiracy thinking”.</a:t>
            </a:r>
            <a:endParaRPr lang="en-MY" sz="2000" dirty="0">
              <a:latin typeface="Arial Narrow" panose="020B0606020202030204" pitchFamily="34" charset="0"/>
            </a:endParaRPr>
          </a:p>
        </p:txBody>
      </p:sp>
      <p:pic>
        <p:nvPicPr>
          <p:cNvPr id="8" name="Picture 7" descr="An abstract design with lines and financial symbols">
            <a:extLst>
              <a:ext uri="{FF2B5EF4-FFF2-40B4-BE49-F238E27FC236}">
                <a16:creationId xmlns:a16="http://schemas.microsoft.com/office/drawing/2014/main" id="{49E7D5B6-F89D-902B-CEE2-9BE0A4A7A973}"/>
              </a:ext>
            </a:extLst>
          </p:cNvPr>
          <p:cNvPicPr>
            <a:picLocks noChangeAspect="1"/>
          </p:cNvPicPr>
          <p:nvPr/>
        </p:nvPicPr>
        <p:blipFill rotWithShape="1">
          <a:blip r:embed="rId2"/>
          <a:srcRect l="27079" r="2797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FA4E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401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t>Dr Jugindar Singh</a:t>
            </a:r>
          </a:p>
        </p:txBody>
      </p:sp>
      <p:sp>
        <p:nvSpPr>
          <p:cNvPr id="404482" name="Rectangle 2"/>
          <p:cNvSpPr>
            <a:spLocks noGrp="1" noChangeArrowheads="1"/>
          </p:cNvSpPr>
          <p:nvPr>
            <p:ph type="title"/>
          </p:nvPr>
        </p:nvSpPr>
        <p:spPr>
          <a:xfrm>
            <a:off x="0" y="42547"/>
            <a:ext cx="12059478" cy="660399"/>
          </a:xfrm>
          <a:solidFill>
            <a:schemeClr val="bg1">
              <a:lumMod val="95000"/>
            </a:schemeClr>
          </a:solidFill>
          <a:ln>
            <a:solidFill>
              <a:srgbClr val="FFC000"/>
            </a:solidFill>
          </a:ln>
        </p:spPr>
        <p:txBody>
          <a:bodyPr vert="horz" lIns="90000" tIns="46800" rIns="90000" bIns="46800" rtlCol="0" anchor="b">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4800" b="1" dirty="0">
                <a:solidFill>
                  <a:srgbClr val="FF0000"/>
                </a:solidFill>
              </a:rPr>
            </a:br>
            <a:br>
              <a:rPr lang="en-GB" sz="4800" b="1" dirty="0">
                <a:solidFill>
                  <a:srgbClr val="FF0000"/>
                </a:solidFill>
              </a:rPr>
            </a:br>
            <a:br>
              <a:rPr lang="en-GB" sz="4800" b="1" dirty="0">
                <a:solidFill>
                  <a:srgbClr val="FF0000"/>
                </a:solidFill>
              </a:rPr>
            </a:br>
            <a:br>
              <a:rPr lang="en-GB" sz="4800" b="1" dirty="0">
                <a:solidFill>
                  <a:srgbClr val="FF0000"/>
                </a:solidFill>
              </a:rPr>
            </a:br>
            <a:br>
              <a:rPr lang="en-GB" sz="4800" b="1" dirty="0">
                <a:solidFill>
                  <a:srgbClr val="FF0000"/>
                </a:solidFill>
              </a:rPr>
            </a:br>
            <a:b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br>
            <a:r>
              <a:rPr kumimoji="0" lang="en-GB" sz="4800" b="1" i="0" u="none" strike="noStrike" kern="1200" cap="none" spc="0" normalizeH="0" baseline="0" noProof="0" dirty="0">
                <a:ln>
                  <a:noFill/>
                </a:ln>
                <a:solidFill>
                  <a:srgbClr val="FF0000"/>
                </a:solidFill>
                <a:effectLst/>
                <a:uLnTx/>
                <a:uFillTx/>
                <a:latin typeface="Calibri Light" panose="020F0302020204030204"/>
                <a:ea typeface="+mj-ea"/>
                <a:cs typeface="+mj-cs"/>
              </a:rPr>
              <a:t>Definition </a:t>
            </a:r>
            <a:r>
              <a:rPr kumimoji="0" lang="sv-SE" sz="2400" b="1" i="0" u="none" strike="noStrike" kern="1200" cap="none" spc="0" normalizeH="0" baseline="0" noProof="0" dirty="0">
                <a:ln>
                  <a:noFill/>
                </a:ln>
                <a:solidFill>
                  <a:srgbClr val="0070C0"/>
                </a:solidFill>
                <a:effectLst/>
                <a:uLnTx/>
                <a:uFillTx/>
                <a:latin typeface="Calibri" panose="020F0502020204030204"/>
                <a:ea typeface="+mj-ea"/>
                <a:cs typeface="+mj-cs"/>
              </a:rPr>
              <a:t>Sharan B. Merriam, Elizabeth J. Tisdel</a:t>
            </a:r>
            <a:endParaRPr lang="en-GB" sz="4800" b="1" dirty="0">
              <a:solidFill>
                <a:srgbClr val="FF0000"/>
              </a:solidFill>
            </a:endParaRPr>
          </a:p>
        </p:txBody>
      </p:sp>
      <p:sp>
        <p:nvSpPr>
          <p:cNvPr id="404484" name="Rectangle 4"/>
          <p:cNvSpPr>
            <a:spLocks noGrp="1" noChangeArrowheads="1"/>
          </p:cNvSpPr>
          <p:nvPr>
            <p:ph type="body" idx="2"/>
          </p:nvPr>
        </p:nvSpPr>
        <p:spPr>
          <a:xfrm>
            <a:off x="0" y="702947"/>
            <a:ext cx="9144000" cy="1617324"/>
          </a:xfrm>
          <a:ln w="9525">
            <a:solidFill>
              <a:srgbClr val="000000"/>
            </a:solidFill>
            <a:miter lim="800000"/>
            <a:headEnd/>
            <a:tailEnd/>
          </a:ln>
        </p:spPr>
        <p:txBody>
          <a:bodyPr vert="horz" lIns="90000" tIns="46800" rIns="90000" bIns="46800" rtlCol="0">
            <a:normAutofit fontScale="92500" lnSpcReduction="10000"/>
          </a:bodyPr>
          <a:lstStyle/>
          <a:p>
            <a:pPr hangingPunct="0">
              <a:lnSpc>
                <a:spcPct val="93000"/>
              </a:lnSpc>
              <a:spcBef>
                <a:spcPts val="688"/>
              </a:spcBef>
              <a:buNone/>
              <a:tabLst>
                <a:tab pos="723900" algn="l"/>
                <a:tab pos="1447800" algn="l"/>
                <a:tab pos="2171700" algn="l"/>
                <a:tab pos="2895600" algn="l"/>
                <a:tab pos="3619500" algn="l"/>
              </a:tabLst>
            </a:pPr>
            <a:r>
              <a:rPr lang="en-GB" sz="3200" b="1" dirty="0"/>
              <a:t>  </a:t>
            </a:r>
            <a:r>
              <a:rPr lang="en-US" sz="3200" b="1" dirty="0">
                <a:solidFill>
                  <a:schemeClr val="accent1">
                    <a:lumMod val="50000"/>
                  </a:schemeClr>
                </a:solidFill>
              </a:rPr>
              <a:t>Qualitative research is based on the belief that </a:t>
            </a:r>
            <a:r>
              <a:rPr lang="en-US" sz="3200" b="1" dirty="0">
                <a:solidFill>
                  <a:srgbClr val="00B0F0"/>
                </a:solidFill>
              </a:rPr>
              <a:t>knowledge is constructed </a:t>
            </a:r>
            <a:r>
              <a:rPr lang="en-US" sz="3200" b="1" dirty="0">
                <a:solidFill>
                  <a:schemeClr val="accent1">
                    <a:lumMod val="50000"/>
                  </a:schemeClr>
                </a:solidFill>
              </a:rPr>
              <a:t>by people in an ongoing fashion as they engage in and make </a:t>
            </a:r>
            <a:r>
              <a:rPr lang="en-US" sz="3200" b="1" dirty="0">
                <a:solidFill>
                  <a:srgbClr val="00B0F0"/>
                </a:solidFill>
              </a:rPr>
              <a:t>meaning of an activity, experience, or phenomenon</a:t>
            </a:r>
          </a:p>
          <a:p>
            <a:pPr hangingPunct="0">
              <a:lnSpc>
                <a:spcPct val="93000"/>
              </a:lnSpc>
              <a:spcBef>
                <a:spcPts val="688"/>
              </a:spcBef>
              <a:buNone/>
              <a:tabLst>
                <a:tab pos="723900" algn="l"/>
                <a:tab pos="1447800" algn="l"/>
                <a:tab pos="2171700" algn="l"/>
                <a:tab pos="2895600" algn="l"/>
                <a:tab pos="3619500" algn="l"/>
              </a:tabLst>
            </a:pPr>
            <a:endParaRPr lang="en-US" sz="3200" b="1" dirty="0">
              <a:solidFill>
                <a:srgbClr val="0070C0"/>
              </a:solidFill>
            </a:endParaRPr>
          </a:p>
        </p:txBody>
      </p:sp>
      <p:sp>
        <p:nvSpPr>
          <p:cNvPr id="2" name="Rectangle 1"/>
          <p:cNvSpPr/>
          <p:nvPr/>
        </p:nvSpPr>
        <p:spPr>
          <a:xfrm>
            <a:off x="6094614" y="6204466"/>
            <a:ext cx="261610" cy="369332"/>
          </a:xfrm>
          <a:prstGeom prst="rect">
            <a:avLst/>
          </a:prstGeom>
        </p:spPr>
        <p:txBody>
          <a:bodyPr wrap="none">
            <a:spAutoFit/>
          </a:bodyPr>
          <a:lstStyle/>
          <a:p>
            <a:r>
              <a:rPr lang="en-US" dirty="0"/>
              <a:t>(</a:t>
            </a:r>
          </a:p>
        </p:txBody>
      </p:sp>
      <p:sp>
        <p:nvSpPr>
          <p:cNvPr id="5" name="Rectangle 4">
            <a:extLst>
              <a:ext uri="{FF2B5EF4-FFF2-40B4-BE49-F238E27FC236}">
                <a16:creationId xmlns:a16="http://schemas.microsoft.com/office/drawing/2014/main" id="{63A36780-4D96-4E12-92ED-B9737DECF3DF}"/>
              </a:ext>
            </a:extLst>
          </p:cNvPr>
          <p:cNvSpPr/>
          <p:nvPr/>
        </p:nvSpPr>
        <p:spPr>
          <a:xfrm>
            <a:off x="0" y="2363379"/>
            <a:ext cx="9144000" cy="4401205"/>
          </a:xfrm>
          <a:prstGeom prst="rect">
            <a:avLst/>
          </a:prstGeom>
          <a:ln>
            <a:solidFill>
              <a:schemeClr val="accent1"/>
            </a:solidFill>
          </a:ln>
        </p:spPr>
        <p:txBody>
          <a:bodyPr wrap="square">
            <a:spAutoFit/>
          </a:bodyPr>
          <a:lstStyle/>
          <a:p>
            <a:r>
              <a:rPr lang="en-US" sz="2400" b="1" dirty="0">
                <a:solidFill>
                  <a:schemeClr val="accent4">
                    <a:lumMod val="50000"/>
                  </a:schemeClr>
                </a:solidFill>
              </a:rPr>
              <a:t>U</a:t>
            </a:r>
            <a:r>
              <a:rPr lang="en-US" sz="2800" b="1" dirty="0">
                <a:solidFill>
                  <a:schemeClr val="accent4">
                    <a:lumMod val="50000"/>
                  </a:schemeClr>
                </a:solidFill>
              </a:rPr>
              <a:t>nderstanding how people </a:t>
            </a:r>
            <a:r>
              <a:rPr lang="en-US" sz="2800" b="1" dirty="0">
                <a:solidFill>
                  <a:schemeClr val="accent4">
                    <a:lumMod val="50000"/>
                  </a:schemeClr>
                </a:solidFill>
                <a:highlight>
                  <a:srgbClr val="FFFF00"/>
                </a:highlight>
              </a:rPr>
              <a:t>interpret their experiences</a:t>
            </a:r>
            <a:r>
              <a:rPr lang="en-US" sz="2800" b="1" dirty="0">
                <a:solidFill>
                  <a:schemeClr val="accent4">
                    <a:lumMod val="50000"/>
                  </a:schemeClr>
                </a:solidFill>
              </a:rPr>
              <a:t>, how they construct their worlds, and what meaning they attribute to their experiences. </a:t>
            </a:r>
            <a:endParaRPr lang="en-US" sz="2400" b="1" dirty="0">
              <a:solidFill>
                <a:schemeClr val="accent4">
                  <a:lumMod val="50000"/>
                </a:schemeClr>
              </a:solidFill>
            </a:endParaRPr>
          </a:p>
          <a:p>
            <a:r>
              <a:rPr lang="en-US" sz="2800" dirty="0">
                <a:solidFill>
                  <a:srgbClr val="FF0000"/>
                </a:solidFill>
              </a:rPr>
              <a:t>Example: </a:t>
            </a:r>
          </a:p>
          <a:p>
            <a:r>
              <a:rPr lang="en-US" sz="2800" dirty="0"/>
              <a:t>Rather than finding out how many retired folks take on part - time jobs after retirement, which could be done through a survey, we might be more interested </a:t>
            </a:r>
            <a:r>
              <a:rPr lang="en-US" sz="2800" dirty="0">
                <a:solidFill>
                  <a:schemeClr val="accent4">
                    <a:lumMod val="50000"/>
                  </a:schemeClr>
                </a:solidFill>
              </a:rPr>
              <a:t>in how people adjust to retirement, how they think about this phase of their lives, the process they engaged in when moving from full - time work to retirement, and so on</a:t>
            </a:r>
          </a:p>
        </p:txBody>
      </p:sp>
      <p:pic>
        <p:nvPicPr>
          <p:cNvPr id="2050" name="Picture 2" descr="Qualitative Research: A Guide to Design and Implementation, 4th Edition |  Wiley">
            <a:extLst>
              <a:ext uri="{FF2B5EF4-FFF2-40B4-BE49-F238E27FC236}">
                <a16:creationId xmlns:a16="http://schemas.microsoft.com/office/drawing/2014/main" id="{9B102B8A-F6D0-460F-85E0-D0C800CE7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630" y="1799337"/>
            <a:ext cx="2784848" cy="400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592395"/>
      </p:ext>
    </p:extLst>
  </p:cSld>
  <p:clrMapOvr>
    <a:masterClrMapping/>
  </p:clrMapOvr>
  <p:transition>
    <p:zo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5FCE9-A748-4137-86EA-2A23B9B6C61D}"/>
              </a:ext>
            </a:extLst>
          </p:cNvPr>
          <p:cNvSpPr>
            <a:spLocks noGrp="1"/>
          </p:cNvSpPr>
          <p:nvPr>
            <p:ph type="title"/>
          </p:nvPr>
        </p:nvSpPr>
        <p:spPr>
          <a:xfrm>
            <a:off x="838200" y="365125"/>
            <a:ext cx="10515600" cy="1325563"/>
          </a:xfrm>
        </p:spPr>
        <p:txBody>
          <a:bodyPr>
            <a:normAutofit/>
          </a:bodyPr>
          <a:lstStyle/>
          <a:p>
            <a:r>
              <a:rPr lang="en-MY" sz="5400"/>
              <a:t>Thematic Analysis – Braun and Clarke</a:t>
            </a:r>
          </a:p>
        </p:txBody>
      </p:sp>
      <p:sp>
        <p:nvSpPr>
          <p:cNvPr id="13"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D146D0-C88D-4E85-B748-81B9563DA7A3}"/>
              </a:ext>
            </a:extLst>
          </p:cNvPr>
          <p:cNvSpPr>
            <a:spLocks noGrp="1"/>
          </p:cNvSpPr>
          <p:nvPr>
            <p:ph idx="1"/>
          </p:nvPr>
        </p:nvSpPr>
        <p:spPr>
          <a:xfrm>
            <a:off x="96012" y="1695660"/>
            <a:ext cx="11979874" cy="5162339"/>
          </a:xfrm>
        </p:spPr>
        <p:txBody>
          <a:bodyPr>
            <a:normAutofit fontScale="92500" lnSpcReduction="10000"/>
          </a:bodyPr>
          <a:lstStyle/>
          <a:p>
            <a:pPr marL="0" indent="0">
              <a:buNone/>
            </a:pPr>
            <a:r>
              <a:rPr lang="en-US" sz="2600" b="1" dirty="0">
                <a:solidFill>
                  <a:srgbClr val="FF0000"/>
                </a:solidFill>
              </a:rPr>
              <a:t>Step 6: Writing up</a:t>
            </a:r>
          </a:p>
          <a:p>
            <a:pPr marL="0" indent="0">
              <a:buNone/>
            </a:pPr>
            <a:r>
              <a:rPr lang="en-US" sz="2400" dirty="0"/>
              <a:t>Writing up a thematic analysis requires an introduction to establish our research question, aims and approach.</a:t>
            </a:r>
          </a:p>
          <a:p>
            <a:pPr marL="0" indent="0">
              <a:buNone/>
            </a:pPr>
            <a:endParaRPr lang="en-US" sz="2400" dirty="0"/>
          </a:p>
          <a:p>
            <a:pPr marL="0" indent="0">
              <a:buNone/>
            </a:pPr>
            <a:r>
              <a:rPr lang="en-US" sz="2400" dirty="0"/>
              <a:t>Include a methodology section, describing how we collected the data (e.g. through semi-structured interviews or open-ended survey questions) and explaining how we conducted the thematic analysis itself.</a:t>
            </a:r>
          </a:p>
          <a:p>
            <a:pPr marL="0" indent="0">
              <a:buNone/>
            </a:pPr>
            <a:endParaRPr lang="en-US" sz="2400" dirty="0"/>
          </a:p>
          <a:p>
            <a:pPr marL="0" indent="0">
              <a:buNone/>
            </a:pPr>
            <a:r>
              <a:rPr lang="en-US" sz="2400" dirty="0"/>
              <a:t>The results or findings section usually addresses each theme in turn. We describe how often the themes come up and what they mean, including examples from the data as evidence. Finally, our conclusion explains the main takeaways and shows how the analysis has answered our research question.</a:t>
            </a:r>
          </a:p>
          <a:p>
            <a:pPr marL="0" indent="0">
              <a:buNone/>
            </a:pPr>
            <a:endParaRPr lang="en-US" sz="2400" dirty="0"/>
          </a:p>
          <a:p>
            <a:pPr marL="0" indent="0">
              <a:buNone/>
            </a:pPr>
            <a:r>
              <a:rPr lang="en-US" sz="2400" dirty="0"/>
              <a:t>In our example, we might argue that conspiracy thinking about climate change is widespread among older conservative voters, point out the uncertainty with which many voters view the issue, and discuss the role of misinformation in respondents’ perceptions.</a:t>
            </a:r>
          </a:p>
          <a:p>
            <a:pPr marL="0" indent="0">
              <a:buNone/>
            </a:pPr>
            <a:endParaRPr lang="en-US" sz="2000" dirty="0"/>
          </a:p>
          <a:p>
            <a:pPr marL="0" indent="0">
              <a:buNone/>
            </a:pPr>
            <a:endParaRPr lang="en-MY" sz="1700" dirty="0"/>
          </a:p>
        </p:txBody>
      </p:sp>
      <p:sp>
        <p:nvSpPr>
          <p:cNvPr id="6" name="TextBox 5">
            <a:extLst>
              <a:ext uri="{FF2B5EF4-FFF2-40B4-BE49-F238E27FC236}">
                <a16:creationId xmlns:a16="http://schemas.microsoft.com/office/drawing/2014/main" id="{A9B4C002-EAB5-43C7-99B6-2A27921E4BC6}"/>
              </a:ext>
            </a:extLst>
          </p:cNvPr>
          <p:cNvSpPr txBox="1"/>
          <p:nvPr/>
        </p:nvSpPr>
        <p:spPr>
          <a:xfrm>
            <a:off x="3803374" y="3172825"/>
            <a:ext cx="838862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MY"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83416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73655" y="-39141"/>
            <a:ext cx="4818345" cy="4750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Sample</a:t>
            </a:r>
          </a:p>
        </p:txBody>
      </p:sp>
      <p:pic>
        <p:nvPicPr>
          <p:cNvPr id="4" name="Picture 3">
            <a:extLst>
              <a:ext uri="{FF2B5EF4-FFF2-40B4-BE49-F238E27FC236}">
                <a16:creationId xmlns:a16="http://schemas.microsoft.com/office/drawing/2014/main" id="{867A7718-7ACE-4DEE-B010-C01F3703190D}"/>
              </a:ext>
            </a:extLst>
          </p:cNvPr>
          <p:cNvPicPr>
            <a:picLocks noChangeAspect="1"/>
          </p:cNvPicPr>
          <p:nvPr/>
        </p:nvPicPr>
        <p:blipFill>
          <a:blip r:embed="rId2"/>
          <a:stretch>
            <a:fillRect/>
          </a:stretch>
        </p:blipFill>
        <p:spPr>
          <a:xfrm>
            <a:off x="0" y="902728"/>
            <a:ext cx="12284764" cy="5955272"/>
          </a:xfrm>
          <a:prstGeom prst="rect">
            <a:avLst/>
          </a:prstGeom>
        </p:spPr>
      </p:pic>
      <p:sp>
        <p:nvSpPr>
          <p:cNvPr id="2" name="TextBox 1">
            <a:extLst>
              <a:ext uri="{FF2B5EF4-FFF2-40B4-BE49-F238E27FC236}">
                <a16:creationId xmlns:a16="http://schemas.microsoft.com/office/drawing/2014/main" id="{9DF697D0-BBFA-4A77-9284-CF771CC898C2}"/>
              </a:ext>
            </a:extLst>
          </p:cNvPr>
          <p:cNvSpPr txBox="1"/>
          <p:nvPr/>
        </p:nvSpPr>
        <p:spPr>
          <a:xfrm>
            <a:off x="46382" y="502618"/>
            <a:ext cx="12192000" cy="400110"/>
          </a:xfrm>
          <a:prstGeom prst="rect">
            <a:avLst/>
          </a:prstGeom>
          <a:solidFill>
            <a:schemeClr val="bg1">
              <a:lumMod val="95000"/>
            </a:schemeClr>
          </a:solidFill>
          <a:ln>
            <a:solidFill>
              <a:schemeClr val="accent1"/>
            </a:solidFill>
          </a:ln>
        </p:spPr>
        <p:txBody>
          <a:bodyPr wrap="square" rtlCol="0">
            <a:spAutoFit/>
          </a:bodyPr>
          <a:lstStyle/>
          <a:p>
            <a:r>
              <a:rPr lang="en-MY" sz="2000" dirty="0">
                <a:solidFill>
                  <a:srgbClr val="FF0000"/>
                </a:solidFill>
              </a:rPr>
              <a:t>RQ1: How to learn what to do in business</a:t>
            </a:r>
          </a:p>
        </p:txBody>
      </p:sp>
      <p:sp>
        <p:nvSpPr>
          <p:cNvPr id="5" name="Rectangle 4">
            <a:extLst>
              <a:ext uri="{FF2B5EF4-FFF2-40B4-BE49-F238E27FC236}">
                <a16:creationId xmlns:a16="http://schemas.microsoft.com/office/drawing/2014/main" id="{3BCF7AB0-29E9-4BEC-B94A-23B7DE8F41E0}"/>
              </a:ext>
            </a:extLst>
          </p:cNvPr>
          <p:cNvSpPr/>
          <p:nvPr/>
        </p:nvSpPr>
        <p:spPr>
          <a:xfrm>
            <a:off x="11277600" y="1444487"/>
            <a:ext cx="914400" cy="278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t>Codes</a:t>
            </a:r>
          </a:p>
        </p:txBody>
      </p:sp>
      <p:cxnSp>
        <p:nvCxnSpPr>
          <p:cNvPr id="7" name="Straight Arrow Connector 6">
            <a:extLst>
              <a:ext uri="{FF2B5EF4-FFF2-40B4-BE49-F238E27FC236}">
                <a16:creationId xmlns:a16="http://schemas.microsoft.com/office/drawing/2014/main" id="{391B58A3-315D-46C0-BE54-39CD58F6F51C}"/>
              </a:ext>
            </a:extLst>
          </p:cNvPr>
          <p:cNvCxnSpPr>
            <a:stCxn id="5" idx="2"/>
          </p:cNvCxnSpPr>
          <p:nvPr/>
        </p:nvCxnSpPr>
        <p:spPr>
          <a:xfrm flipH="1">
            <a:off x="11357113" y="1722783"/>
            <a:ext cx="377687" cy="1219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0321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5517B0-160F-4EB3-8AD9-32DBB7652FB9}"/>
              </a:ext>
            </a:extLst>
          </p:cNvPr>
          <p:cNvPicPr>
            <a:picLocks noChangeAspect="1"/>
          </p:cNvPicPr>
          <p:nvPr/>
        </p:nvPicPr>
        <p:blipFill rotWithShape="1">
          <a:blip r:embed="rId2"/>
          <a:srcRect b="8537"/>
          <a:stretch/>
        </p:blipFill>
        <p:spPr>
          <a:xfrm>
            <a:off x="33347" y="211026"/>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3727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1959771" cy="563562"/>
          </a:xfrm>
        </p:spPr>
        <p:txBody>
          <a:bodyPr>
            <a:noAutofit/>
          </a:bodyPr>
          <a:lstStyle/>
          <a:p>
            <a:r>
              <a:rPr lang="en-US" sz="4800" b="1" dirty="0">
                <a:solidFill>
                  <a:srgbClr val="FF0000"/>
                </a:solidFill>
              </a:rPr>
              <a:t>Trustworthiness</a:t>
            </a:r>
            <a:r>
              <a:rPr lang="en-US" sz="4800" b="1" dirty="0"/>
              <a:t> </a:t>
            </a:r>
          </a:p>
        </p:txBody>
      </p:sp>
      <p:sp>
        <p:nvSpPr>
          <p:cNvPr id="3" name="Content Placeholder 2"/>
          <p:cNvSpPr>
            <a:spLocks noGrp="1"/>
          </p:cNvSpPr>
          <p:nvPr>
            <p:ph idx="1"/>
          </p:nvPr>
        </p:nvSpPr>
        <p:spPr>
          <a:xfrm>
            <a:off x="119270" y="843456"/>
            <a:ext cx="12072730" cy="4033345"/>
          </a:xfrm>
        </p:spPr>
        <p:txBody>
          <a:bodyPr/>
          <a:lstStyle/>
          <a:p>
            <a:pPr marL="0" indent="0">
              <a:buNone/>
            </a:pPr>
            <a:r>
              <a:rPr lang="en-US" dirty="0"/>
              <a:t>Trustworthiness is important to ensure the findings are worthy of attention (Lincoln &amp; Guba, 1985). </a:t>
            </a:r>
          </a:p>
          <a:p>
            <a:pPr marL="0" indent="0">
              <a:buNone/>
            </a:pPr>
            <a:endParaRPr lang="en-US" dirty="0"/>
          </a:p>
          <a:p>
            <a:pPr marL="0" indent="0">
              <a:buNone/>
            </a:pPr>
            <a:r>
              <a:rPr lang="en-US" dirty="0"/>
              <a:t>Lincoln and </a:t>
            </a:r>
            <a:r>
              <a:rPr lang="en-US" dirty="0" err="1"/>
              <a:t>Guba</a:t>
            </a:r>
            <a:r>
              <a:rPr lang="en-US" dirty="0"/>
              <a:t> (1985) introduced the criteria of:</a:t>
            </a:r>
          </a:p>
          <a:p>
            <a:pPr marL="566928" indent="-457200">
              <a:defRPr/>
            </a:pPr>
            <a:r>
              <a:rPr lang="en-US" dirty="0">
                <a:solidFill>
                  <a:srgbClr val="002060"/>
                </a:solidFill>
              </a:rPr>
              <a:t>a) </a:t>
            </a:r>
            <a:r>
              <a:rPr lang="en-US" b="1" dirty="0">
                <a:solidFill>
                  <a:srgbClr val="002060"/>
                </a:solidFill>
              </a:rPr>
              <a:t>credibility</a:t>
            </a:r>
            <a:r>
              <a:rPr lang="en-US" dirty="0">
                <a:solidFill>
                  <a:srgbClr val="002060"/>
                </a:solidFill>
              </a:rPr>
              <a:t> (in preference to internal validity);</a:t>
            </a:r>
          </a:p>
          <a:p>
            <a:pPr marL="566928" indent="-457200">
              <a:defRPr/>
            </a:pPr>
            <a:r>
              <a:rPr lang="en-US" dirty="0">
                <a:solidFill>
                  <a:srgbClr val="002060"/>
                </a:solidFill>
              </a:rPr>
              <a:t>b) t</a:t>
            </a:r>
            <a:r>
              <a:rPr lang="en-US" b="1" dirty="0">
                <a:solidFill>
                  <a:srgbClr val="002060"/>
                </a:solidFill>
              </a:rPr>
              <a:t>ransferability</a:t>
            </a:r>
            <a:r>
              <a:rPr lang="en-US" dirty="0">
                <a:solidFill>
                  <a:srgbClr val="002060"/>
                </a:solidFill>
              </a:rPr>
              <a:t> (in preference to external validity/</a:t>
            </a:r>
            <a:r>
              <a:rPr lang="en-US" dirty="0" err="1">
                <a:solidFill>
                  <a:srgbClr val="002060"/>
                </a:solidFill>
              </a:rPr>
              <a:t>generalisability</a:t>
            </a:r>
            <a:r>
              <a:rPr lang="en-US" dirty="0">
                <a:solidFill>
                  <a:srgbClr val="002060"/>
                </a:solidFill>
              </a:rPr>
              <a:t>);</a:t>
            </a:r>
          </a:p>
          <a:p>
            <a:pPr marL="566928" indent="-457200">
              <a:defRPr/>
            </a:pPr>
            <a:r>
              <a:rPr lang="en-US" dirty="0">
                <a:solidFill>
                  <a:srgbClr val="002060"/>
                </a:solidFill>
              </a:rPr>
              <a:t>c) </a:t>
            </a:r>
            <a:r>
              <a:rPr lang="en-US" b="1" dirty="0">
                <a:solidFill>
                  <a:srgbClr val="002060"/>
                </a:solidFill>
              </a:rPr>
              <a:t>dependability</a:t>
            </a:r>
            <a:r>
              <a:rPr lang="en-US" dirty="0">
                <a:solidFill>
                  <a:srgbClr val="002060"/>
                </a:solidFill>
              </a:rPr>
              <a:t> (in preference to reliability);</a:t>
            </a:r>
          </a:p>
          <a:p>
            <a:pPr marL="566928" indent="-457200">
              <a:defRPr/>
            </a:pPr>
            <a:r>
              <a:rPr lang="en-US" dirty="0">
                <a:solidFill>
                  <a:srgbClr val="002060"/>
                </a:solidFill>
              </a:rPr>
              <a:t>d) </a:t>
            </a:r>
            <a:r>
              <a:rPr lang="en-US" b="1" dirty="0">
                <a:solidFill>
                  <a:srgbClr val="002060"/>
                </a:solidFill>
              </a:rPr>
              <a:t>conﬁrmability</a:t>
            </a:r>
            <a:r>
              <a:rPr lang="en-US" dirty="0">
                <a:solidFill>
                  <a:srgbClr val="002060"/>
                </a:solidFill>
              </a:rPr>
              <a:t> (in preference to objectivity</a:t>
            </a:r>
            <a:r>
              <a:rPr lang="en-US" sz="3200" dirty="0">
                <a:solidFill>
                  <a:srgbClr val="002060"/>
                </a:solidFill>
              </a:rPr>
              <a:t>). </a:t>
            </a:r>
          </a:p>
          <a:p>
            <a:pPr lvl="1"/>
            <a:endParaRPr lang="en-US" dirty="0">
              <a:solidFill>
                <a:srgbClr val="FF0000"/>
              </a:solidFill>
            </a:endParaRPr>
          </a:p>
          <a:p>
            <a:pPr marL="0" indent="0">
              <a:buNone/>
            </a:pPr>
            <a:endParaRPr lang="en-US" sz="2400" dirty="0"/>
          </a:p>
        </p:txBody>
      </p:sp>
      <p:sp>
        <p:nvSpPr>
          <p:cNvPr id="4" name="Footer Placeholder 3"/>
          <p:cNvSpPr>
            <a:spLocks noGrp="1"/>
          </p:cNvSpPr>
          <p:nvPr>
            <p:ph type="ftr" sz="quarter" idx="10"/>
          </p:nvPr>
        </p:nvSpPr>
        <p:spPr/>
        <p:txBody>
          <a:bodyPr/>
          <a:lstStyle/>
          <a:p>
            <a:r>
              <a:rPr lang="en-US">
                <a:solidFill>
                  <a:srgbClr val="000000"/>
                </a:solidFill>
              </a:rPr>
              <a:t>Dr Jugindar Singh</a:t>
            </a:r>
          </a:p>
        </p:txBody>
      </p:sp>
      <p:sp>
        <p:nvSpPr>
          <p:cNvPr id="5" name="Rectangle 4"/>
          <p:cNvSpPr/>
          <p:nvPr/>
        </p:nvSpPr>
        <p:spPr>
          <a:xfrm>
            <a:off x="-101600" y="6014544"/>
            <a:ext cx="12293600" cy="830997"/>
          </a:xfrm>
          <a:prstGeom prst="rect">
            <a:avLst/>
          </a:prstGeom>
          <a:solidFill>
            <a:schemeClr val="tx2">
              <a:lumMod val="40000"/>
              <a:lumOff val="60000"/>
            </a:schemeClr>
          </a:solidFill>
          <a:ln>
            <a:solidFill>
              <a:schemeClr val="accent1"/>
            </a:solidFill>
          </a:ln>
        </p:spPr>
        <p:txBody>
          <a:bodyPr wrap="square">
            <a:spAutoFit/>
          </a:bodyPr>
          <a:lstStyle/>
          <a:p>
            <a:pPr marL="109728">
              <a:defRPr/>
            </a:pPr>
            <a:r>
              <a:rPr lang="en-US" sz="2400" b="1" dirty="0">
                <a:solidFill>
                  <a:srgbClr val="002060"/>
                </a:solidFill>
              </a:rPr>
              <a:t>The aim of trustworthiness in a qualitative inquiry is to support the argument that the inquiry’s findings are “worth paying attention to” (Lincoln &amp; </a:t>
            </a:r>
            <a:r>
              <a:rPr lang="en-US" sz="2400" b="1" dirty="0" err="1">
                <a:solidFill>
                  <a:srgbClr val="002060"/>
                </a:solidFill>
              </a:rPr>
              <a:t>Guba</a:t>
            </a:r>
            <a:r>
              <a:rPr lang="en-US" sz="2400" b="1" dirty="0">
                <a:solidFill>
                  <a:srgbClr val="002060"/>
                </a:solidFill>
              </a:rPr>
              <a:t>, 1981, p.290). </a:t>
            </a:r>
          </a:p>
        </p:txBody>
      </p:sp>
    </p:spTree>
    <p:extLst>
      <p:ext uri="{BB962C8B-B14F-4D97-AF65-F5344CB8AC3E}">
        <p14:creationId xmlns:p14="http://schemas.microsoft.com/office/powerpoint/2010/main" val="31357345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94481"/>
            <a:ext cx="8936421" cy="6105102"/>
          </a:xfrm>
        </p:spPr>
        <p:txBody>
          <a:bodyPr>
            <a:normAutofit lnSpcReduction="10000"/>
          </a:bodyPr>
          <a:lstStyle/>
          <a:p>
            <a:pPr marL="0" indent="0">
              <a:buNone/>
            </a:pPr>
            <a:r>
              <a:rPr lang="en-US" sz="2400" b="1" dirty="0">
                <a:solidFill>
                  <a:srgbClr val="FF0000"/>
                </a:solidFill>
              </a:rPr>
              <a:t>Credibility: </a:t>
            </a:r>
          </a:p>
          <a:p>
            <a:pPr marL="0" indent="0">
              <a:lnSpc>
                <a:spcPct val="100000"/>
              </a:lnSpc>
              <a:buNone/>
            </a:pPr>
            <a:r>
              <a:rPr lang="en-US" dirty="0"/>
              <a:t>Guba and Lincoln (1989), the credibility of this research was addressed through prolonged engagement with the respondents. </a:t>
            </a:r>
          </a:p>
          <a:p>
            <a:pPr marL="0" indent="0">
              <a:lnSpc>
                <a:spcPct val="100000"/>
              </a:lnSpc>
              <a:buNone/>
            </a:pPr>
            <a:r>
              <a:rPr lang="en-US" dirty="0" err="1"/>
              <a:t>Eg</a:t>
            </a:r>
            <a:r>
              <a:rPr lang="en-US" dirty="0"/>
              <a:t>; </a:t>
            </a:r>
            <a:r>
              <a:rPr lang="en-US" b="1" dirty="0">
                <a:solidFill>
                  <a:schemeClr val="accent5">
                    <a:lumMod val="10000"/>
                  </a:schemeClr>
                </a:solidFill>
              </a:rPr>
              <a:t>Member checking </a:t>
            </a:r>
            <a:r>
              <a:rPr lang="en-US" dirty="0"/>
              <a:t>to test the findings and interpretations with the participants (Lincoln and Guba, 1985). </a:t>
            </a:r>
          </a:p>
          <a:p>
            <a:pPr marL="0" indent="0">
              <a:lnSpc>
                <a:spcPct val="100000"/>
              </a:lnSpc>
              <a:buNone/>
            </a:pPr>
            <a:r>
              <a:rPr lang="en-US" b="1" dirty="0">
                <a:solidFill>
                  <a:srgbClr val="002060"/>
                </a:solidFill>
              </a:rPr>
              <a:t>The credibility criteria involves establishing that the results of qualitative research are credible or believable from the perspective of the participant in the research. </a:t>
            </a:r>
          </a:p>
          <a:p>
            <a:pPr marL="0" indent="0">
              <a:lnSpc>
                <a:spcPct val="100000"/>
              </a:lnSpc>
              <a:spcBef>
                <a:spcPts val="0"/>
              </a:spcBef>
              <a:buNone/>
            </a:pPr>
            <a:r>
              <a:rPr lang="en-US" dirty="0">
                <a:solidFill>
                  <a:srgbClr val="002060"/>
                </a:solidFill>
              </a:rPr>
              <a:t>How confident the qualitative researcher is in the truth of the research study’s findings.  </a:t>
            </a:r>
          </a:p>
          <a:p>
            <a:pPr marL="0" indent="0">
              <a:lnSpc>
                <a:spcPct val="100000"/>
              </a:lnSpc>
              <a:spcBef>
                <a:spcPts val="0"/>
              </a:spcBef>
              <a:buNone/>
            </a:pPr>
            <a:r>
              <a:rPr lang="en-US" dirty="0">
                <a:solidFill>
                  <a:srgbClr val="002060"/>
                </a:solidFill>
              </a:rPr>
              <a:t>How do you know that your findings are true and accurate? </a:t>
            </a:r>
          </a:p>
          <a:p>
            <a:pPr marL="0" indent="0">
              <a:lnSpc>
                <a:spcPct val="100000"/>
              </a:lnSpc>
              <a:spcBef>
                <a:spcPts val="0"/>
              </a:spcBef>
              <a:buNone/>
            </a:pPr>
            <a:r>
              <a:rPr lang="en-US" b="1" dirty="0">
                <a:solidFill>
                  <a:srgbClr val="002060"/>
                </a:solidFill>
              </a:rPr>
              <a:t>Use triangulation</a:t>
            </a:r>
          </a:p>
        </p:txBody>
      </p:sp>
      <p:sp>
        <p:nvSpPr>
          <p:cNvPr id="4" name="Footer Placeholder 3"/>
          <p:cNvSpPr>
            <a:spLocks noGrp="1"/>
          </p:cNvSpPr>
          <p:nvPr>
            <p:ph type="ftr" sz="quarter" idx="10"/>
          </p:nvPr>
        </p:nvSpPr>
        <p:spPr/>
        <p:txBody>
          <a:bodyPr/>
          <a:lstStyle/>
          <a:p>
            <a:r>
              <a:rPr lang="en-US">
                <a:solidFill>
                  <a:srgbClr val="000000"/>
                </a:solidFill>
              </a:rPr>
              <a:t>Dr Jugindar Singh</a:t>
            </a:r>
          </a:p>
        </p:txBody>
      </p:sp>
      <p:pic>
        <p:nvPicPr>
          <p:cNvPr id="5" name="Picture 4"/>
          <p:cNvPicPr>
            <a:picLocks noChangeAspect="1"/>
          </p:cNvPicPr>
          <p:nvPr/>
        </p:nvPicPr>
        <p:blipFill>
          <a:blip r:embed="rId2"/>
          <a:stretch>
            <a:fillRect/>
          </a:stretch>
        </p:blipFill>
        <p:spPr>
          <a:xfrm>
            <a:off x="9593771" y="828261"/>
            <a:ext cx="2106416" cy="4450466"/>
          </a:xfrm>
          <a:prstGeom prst="rect">
            <a:avLst/>
          </a:prstGeom>
        </p:spPr>
      </p:pic>
    </p:spTree>
    <p:extLst>
      <p:ext uri="{BB962C8B-B14F-4D97-AF65-F5344CB8AC3E}">
        <p14:creationId xmlns:p14="http://schemas.microsoft.com/office/powerpoint/2010/main" val="15155297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35" y="25298"/>
            <a:ext cx="12311270" cy="4525963"/>
          </a:xfrm>
        </p:spPr>
        <p:txBody>
          <a:bodyPr/>
          <a:lstStyle/>
          <a:p>
            <a:pPr marL="0" indent="0">
              <a:buNone/>
            </a:pPr>
            <a:r>
              <a:rPr lang="en-US" b="1" dirty="0">
                <a:solidFill>
                  <a:srgbClr val="FF0000"/>
                </a:solidFill>
              </a:rPr>
              <a:t>Dependability</a:t>
            </a:r>
            <a:r>
              <a:rPr lang="en-US" dirty="0">
                <a:solidFill>
                  <a:srgbClr val="FF0000"/>
                </a:solidFill>
              </a:rPr>
              <a:t>: </a:t>
            </a:r>
          </a:p>
          <a:p>
            <a:pPr marL="0" indent="0">
              <a:buNone/>
            </a:pPr>
            <a:r>
              <a:rPr lang="en-US" dirty="0"/>
              <a:t>To demonstrate the dependability of this study, an audit trail was maintained (Koch, 1994). </a:t>
            </a:r>
          </a:p>
          <a:p>
            <a:pPr marL="0" indent="0">
              <a:buNone/>
            </a:pPr>
            <a:r>
              <a:rPr lang="en-US" dirty="0"/>
              <a:t>To achieve dependability, the researcher kept records of the raw data, field notes, transcripts, and a reflexive journal. </a:t>
            </a:r>
          </a:p>
          <a:p>
            <a:pPr marL="0" indent="0">
              <a:buNone/>
            </a:pPr>
            <a:r>
              <a:rPr lang="en-US" dirty="0"/>
              <a:t>These activities enabled the researcher with ease of reporting and the ability to systemize, relate, and cross reference data (</a:t>
            </a:r>
            <a:r>
              <a:rPr lang="en-US" dirty="0" err="1"/>
              <a:t>Halpren</a:t>
            </a:r>
            <a:r>
              <a:rPr lang="en-US" dirty="0"/>
              <a:t>, 1983). </a:t>
            </a:r>
          </a:p>
          <a:p>
            <a:pPr marL="0" indent="0">
              <a:buNone/>
            </a:pPr>
            <a:endParaRPr lang="en-US" sz="2400" dirty="0"/>
          </a:p>
        </p:txBody>
      </p:sp>
      <p:sp>
        <p:nvSpPr>
          <p:cNvPr id="4" name="Footer Placeholder 3"/>
          <p:cNvSpPr>
            <a:spLocks noGrp="1"/>
          </p:cNvSpPr>
          <p:nvPr>
            <p:ph type="ftr" sz="quarter" idx="10"/>
          </p:nvPr>
        </p:nvSpPr>
        <p:spPr/>
        <p:txBody>
          <a:bodyPr/>
          <a:lstStyle/>
          <a:p>
            <a:r>
              <a:rPr lang="en-US">
                <a:solidFill>
                  <a:srgbClr val="000000"/>
                </a:solidFill>
              </a:rPr>
              <a:t>Dr Jugindar Singh</a:t>
            </a:r>
          </a:p>
        </p:txBody>
      </p:sp>
      <p:sp>
        <p:nvSpPr>
          <p:cNvPr id="5" name="Rectangle 4"/>
          <p:cNvSpPr/>
          <p:nvPr/>
        </p:nvSpPr>
        <p:spPr>
          <a:xfrm>
            <a:off x="-59636" y="3443088"/>
            <a:ext cx="12251635" cy="954107"/>
          </a:xfrm>
          <a:prstGeom prst="rect">
            <a:avLst/>
          </a:prstGeom>
          <a:ln>
            <a:solidFill>
              <a:schemeClr val="accent1"/>
            </a:solidFill>
          </a:ln>
        </p:spPr>
        <p:txBody>
          <a:bodyPr wrap="square">
            <a:spAutoFit/>
          </a:bodyPr>
          <a:lstStyle/>
          <a:p>
            <a:r>
              <a:rPr lang="en-US" sz="2800" b="1" dirty="0">
                <a:solidFill>
                  <a:srgbClr val="002060"/>
                </a:solidFill>
              </a:rPr>
              <a:t>Dependability is the extent that the study could be repeated by other researchers and that the findings would be consistent</a:t>
            </a:r>
          </a:p>
        </p:txBody>
      </p:sp>
      <p:pic>
        <p:nvPicPr>
          <p:cNvPr id="6" name="Picture 5"/>
          <p:cNvPicPr>
            <a:picLocks noChangeAspect="1"/>
          </p:cNvPicPr>
          <p:nvPr/>
        </p:nvPicPr>
        <p:blipFill>
          <a:blip r:embed="rId2"/>
          <a:stretch>
            <a:fillRect/>
          </a:stretch>
        </p:blipFill>
        <p:spPr>
          <a:xfrm>
            <a:off x="1512574" y="4637151"/>
            <a:ext cx="9107214" cy="2084324"/>
          </a:xfrm>
          <a:prstGeom prst="rect">
            <a:avLst/>
          </a:prstGeom>
          <a:solidFill>
            <a:schemeClr val="bg1"/>
          </a:solidFill>
        </p:spPr>
      </p:pic>
    </p:spTree>
    <p:extLst>
      <p:ext uri="{BB962C8B-B14F-4D97-AF65-F5344CB8AC3E}">
        <p14:creationId xmlns:p14="http://schemas.microsoft.com/office/powerpoint/2010/main" val="19661573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1" y="150957"/>
            <a:ext cx="12099235" cy="4525963"/>
          </a:xfrm>
        </p:spPr>
        <p:txBody>
          <a:bodyPr/>
          <a:lstStyle/>
          <a:p>
            <a:pPr marL="0" indent="0">
              <a:buNone/>
            </a:pPr>
            <a:r>
              <a:rPr lang="en-US" sz="3200" b="1" dirty="0">
                <a:solidFill>
                  <a:srgbClr val="FF0000"/>
                </a:solidFill>
              </a:rPr>
              <a:t>Confirmability: </a:t>
            </a:r>
          </a:p>
          <a:p>
            <a:pPr marL="0" indent="0">
              <a:buNone/>
            </a:pPr>
            <a:r>
              <a:rPr lang="en-US" dirty="0"/>
              <a:t>Concerned with establishing that the researcher’s interpretations and findings are clearly derived from the data (</a:t>
            </a:r>
            <a:r>
              <a:rPr lang="en-US" dirty="0" err="1"/>
              <a:t>Guba</a:t>
            </a:r>
            <a:r>
              <a:rPr lang="en-US" dirty="0"/>
              <a:t> and Lincoln, 1989). Throughout the study, the researcher included markers such as reasons analytical of methodological choices to ensure readers can understand why and how decisions were made (Koch, 1994). </a:t>
            </a:r>
          </a:p>
        </p:txBody>
      </p:sp>
      <p:sp>
        <p:nvSpPr>
          <p:cNvPr id="4" name="Footer Placeholder 3"/>
          <p:cNvSpPr>
            <a:spLocks noGrp="1"/>
          </p:cNvSpPr>
          <p:nvPr>
            <p:ph type="ftr" sz="quarter" idx="10"/>
          </p:nvPr>
        </p:nvSpPr>
        <p:spPr/>
        <p:txBody>
          <a:bodyPr/>
          <a:lstStyle/>
          <a:p>
            <a:r>
              <a:rPr lang="en-US">
                <a:solidFill>
                  <a:srgbClr val="000000"/>
                </a:solidFill>
              </a:rPr>
              <a:t>Dr Jugindar Singh</a:t>
            </a:r>
          </a:p>
        </p:txBody>
      </p:sp>
      <p:sp>
        <p:nvSpPr>
          <p:cNvPr id="5" name="Rectangle 4"/>
          <p:cNvSpPr/>
          <p:nvPr/>
        </p:nvSpPr>
        <p:spPr>
          <a:xfrm>
            <a:off x="0" y="3892090"/>
            <a:ext cx="12191999" cy="1569660"/>
          </a:xfrm>
          <a:prstGeom prst="rect">
            <a:avLst/>
          </a:prstGeom>
          <a:ln>
            <a:solidFill>
              <a:schemeClr val="accent1"/>
            </a:solidFill>
          </a:ln>
        </p:spPr>
        <p:txBody>
          <a:bodyPr wrap="square">
            <a:spAutoFit/>
          </a:bodyPr>
          <a:lstStyle/>
          <a:p>
            <a:r>
              <a:rPr lang="en-US" sz="2400" b="1" dirty="0">
                <a:solidFill>
                  <a:srgbClr val="002060"/>
                </a:solidFill>
              </a:rPr>
              <a:t>Degree of neutrality in the research study’s findings. </a:t>
            </a:r>
          </a:p>
          <a:p>
            <a:endParaRPr lang="en-US" sz="2400" b="1" dirty="0">
              <a:solidFill>
                <a:srgbClr val="002060"/>
              </a:solidFill>
            </a:endParaRPr>
          </a:p>
          <a:p>
            <a:r>
              <a:rPr lang="en-US" sz="2400" b="1" dirty="0">
                <a:solidFill>
                  <a:srgbClr val="002060"/>
                </a:solidFill>
              </a:rPr>
              <a:t>The findings are based on participants’ responses and not any potential bias or personal motivations of the researcher</a:t>
            </a:r>
          </a:p>
        </p:txBody>
      </p:sp>
    </p:spTree>
    <p:extLst>
      <p:ext uri="{BB962C8B-B14F-4D97-AF65-F5344CB8AC3E}">
        <p14:creationId xmlns:p14="http://schemas.microsoft.com/office/powerpoint/2010/main" val="36560604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r>
              <a:rPr lang="en-US">
                <a:solidFill>
                  <a:srgbClr val="000000"/>
                </a:solidFill>
              </a:rPr>
              <a:t>Dr Jugindar Singh</a:t>
            </a:r>
          </a:p>
        </p:txBody>
      </p:sp>
      <p:sp>
        <p:nvSpPr>
          <p:cNvPr id="6" name="Rectangle 5"/>
          <p:cNvSpPr/>
          <p:nvPr/>
        </p:nvSpPr>
        <p:spPr>
          <a:xfrm>
            <a:off x="0" y="235803"/>
            <a:ext cx="12046226" cy="4401205"/>
          </a:xfrm>
          <a:prstGeom prst="rect">
            <a:avLst/>
          </a:prstGeom>
          <a:solidFill>
            <a:schemeClr val="bg1"/>
          </a:solidFill>
        </p:spPr>
        <p:txBody>
          <a:bodyPr wrap="square">
            <a:spAutoFit/>
          </a:bodyPr>
          <a:lstStyle/>
          <a:p>
            <a:r>
              <a:rPr lang="en-US" sz="3200" b="1" dirty="0">
                <a:solidFill>
                  <a:srgbClr val="FF0000"/>
                </a:solidFill>
              </a:rPr>
              <a:t>Transferability </a:t>
            </a:r>
          </a:p>
          <a:p>
            <a:endParaRPr lang="en-US" sz="2400" dirty="0">
              <a:solidFill>
                <a:srgbClr val="002060"/>
              </a:solidFill>
            </a:endParaRPr>
          </a:p>
          <a:p>
            <a:r>
              <a:rPr lang="en-US" sz="2800" dirty="0">
                <a:solidFill>
                  <a:srgbClr val="002060"/>
                </a:solidFill>
              </a:rPr>
              <a:t>How the qualitative researcher demonstrates that the research study’s findings are applicable to other contexts. </a:t>
            </a:r>
          </a:p>
          <a:p>
            <a:endParaRPr lang="en-US" sz="2800" dirty="0">
              <a:solidFill>
                <a:srgbClr val="002060"/>
              </a:solidFill>
            </a:endParaRPr>
          </a:p>
          <a:p>
            <a:r>
              <a:rPr lang="en-US" sz="2800" dirty="0">
                <a:solidFill>
                  <a:srgbClr val="002060"/>
                </a:solidFill>
              </a:rPr>
              <a:t> In this case, “other contexts” can mean similar situations, similar populations, and similar phenomena. </a:t>
            </a:r>
          </a:p>
          <a:p>
            <a:endParaRPr lang="en-US" sz="2800" dirty="0">
              <a:solidFill>
                <a:srgbClr val="002060"/>
              </a:solidFill>
            </a:endParaRPr>
          </a:p>
          <a:p>
            <a:r>
              <a:rPr lang="en-US" sz="2800" dirty="0">
                <a:solidFill>
                  <a:srgbClr val="002060"/>
                </a:solidFill>
              </a:rPr>
              <a:t>Qualitative researchers can use thick description to show that the research study’s findings can be applicable to other contexts, circumstances, and situations.</a:t>
            </a:r>
          </a:p>
        </p:txBody>
      </p:sp>
      <p:sp>
        <p:nvSpPr>
          <p:cNvPr id="8" name="Rectangle 7"/>
          <p:cNvSpPr/>
          <p:nvPr/>
        </p:nvSpPr>
        <p:spPr>
          <a:xfrm>
            <a:off x="1676400" y="5450385"/>
            <a:ext cx="8991600" cy="830997"/>
          </a:xfrm>
          <a:prstGeom prst="rect">
            <a:avLst/>
          </a:prstGeom>
        </p:spPr>
        <p:txBody>
          <a:bodyPr wrap="square">
            <a:spAutoFit/>
          </a:bodyPr>
          <a:lstStyle/>
          <a:p>
            <a:r>
              <a:rPr lang="en-US" sz="2400" b="1" dirty="0">
                <a:solidFill>
                  <a:schemeClr val="accent5">
                    <a:lumMod val="10000"/>
                  </a:schemeClr>
                </a:solidFill>
              </a:rPr>
              <a:t>Purposive sampling</a:t>
            </a:r>
          </a:p>
          <a:p>
            <a:r>
              <a:rPr lang="en-US" sz="2400" b="1" dirty="0">
                <a:solidFill>
                  <a:schemeClr val="accent5">
                    <a:lumMod val="10000"/>
                  </a:schemeClr>
                </a:solidFill>
              </a:rPr>
              <a:t>Provide thick description</a:t>
            </a:r>
          </a:p>
        </p:txBody>
      </p:sp>
    </p:spTree>
    <p:extLst>
      <p:ext uri="{BB962C8B-B14F-4D97-AF65-F5344CB8AC3E}">
        <p14:creationId xmlns:p14="http://schemas.microsoft.com/office/powerpoint/2010/main" val="27498727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775" y="274638"/>
            <a:ext cx="8658225" cy="1143000"/>
          </a:xfrm>
          <a:solidFill>
            <a:schemeClr val="bg1"/>
          </a:solidFill>
        </p:spPr>
        <p:txBody>
          <a:bodyPr/>
          <a:lstStyle/>
          <a:p>
            <a:r>
              <a:rPr lang="en-US" sz="3200" b="1" dirty="0">
                <a:solidFill>
                  <a:srgbClr val="FF0000"/>
                </a:solidFill>
              </a:rPr>
              <a:t>Lincoln and </a:t>
            </a:r>
            <a:r>
              <a:rPr lang="en-US" sz="3200" b="1" dirty="0" err="1">
                <a:solidFill>
                  <a:srgbClr val="FF0000"/>
                </a:solidFill>
              </a:rPr>
              <a:t>Guba's</a:t>
            </a:r>
            <a:r>
              <a:rPr lang="en-US" sz="3200" b="1" dirty="0">
                <a:solidFill>
                  <a:srgbClr val="FF0000"/>
                </a:solidFill>
              </a:rPr>
              <a:t> Evaluative Criteria</a:t>
            </a:r>
            <a:br>
              <a:rPr lang="en-US" sz="3200" b="1" dirty="0">
                <a:solidFill>
                  <a:srgbClr val="FF0000"/>
                </a:solidFill>
              </a:rPr>
            </a:br>
            <a:endParaRPr lang="en-US" sz="3200" b="1" dirty="0">
              <a:solidFill>
                <a:srgbClr val="FF0000"/>
              </a:solidFill>
            </a:endParaRPr>
          </a:p>
        </p:txBody>
      </p:sp>
      <p:sp>
        <p:nvSpPr>
          <p:cNvPr id="3" name="Content Placeholder 2"/>
          <p:cNvSpPr>
            <a:spLocks noGrp="1"/>
          </p:cNvSpPr>
          <p:nvPr>
            <p:ph idx="1"/>
          </p:nvPr>
        </p:nvSpPr>
        <p:spPr>
          <a:xfrm>
            <a:off x="119270" y="838199"/>
            <a:ext cx="12072730" cy="6016892"/>
          </a:xfrm>
          <a:solidFill>
            <a:schemeClr val="bg1"/>
          </a:solidFill>
        </p:spPr>
        <p:txBody>
          <a:bodyPr/>
          <a:lstStyle/>
          <a:p>
            <a:pPr marL="0" indent="0">
              <a:buNone/>
            </a:pPr>
            <a:r>
              <a:rPr lang="en-US" sz="2400" dirty="0">
                <a:solidFill>
                  <a:srgbClr val="002060"/>
                </a:solidFill>
                <a:latin typeface="Verdana"/>
              </a:rPr>
              <a:t>Lincoln and </a:t>
            </a:r>
            <a:r>
              <a:rPr lang="en-US" sz="2400" dirty="0" err="1">
                <a:solidFill>
                  <a:srgbClr val="002060"/>
                </a:solidFill>
                <a:latin typeface="Verdana"/>
              </a:rPr>
              <a:t>Guba</a:t>
            </a:r>
            <a:r>
              <a:rPr lang="en-US" sz="2400" dirty="0">
                <a:solidFill>
                  <a:srgbClr val="002060"/>
                </a:solidFill>
                <a:latin typeface="Verdana"/>
              </a:rPr>
              <a:t> posit that trustworthiness of a research study is important to evaluating its worth.  Trustworthiness involves establishing:</a:t>
            </a:r>
          </a:p>
          <a:p>
            <a:pPr marL="0" indent="0">
              <a:buNone/>
            </a:pPr>
            <a:endParaRPr lang="en-US" sz="2400" dirty="0">
              <a:solidFill>
                <a:srgbClr val="002060"/>
              </a:solidFill>
              <a:latin typeface="Verdana"/>
            </a:endParaRPr>
          </a:p>
          <a:p>
            <a:pPr>
              <a:buFont typeface="Arial"/>
              <a:buChar char="•"/>
            </a:pPr>
            <a:r>
              <a:rPr lang="en-US" sz="2400" b="1" dirty="0">
                <a:solidFill>
                  <a:srgbClr val="002060"/>
                </a:solidFill>
                <a:latin typeface="Verdana"/>
              </a:rPr>
              <a:t>Credibility</a:t>
            </a:r>
            <a:r>
              <a:rPr lang="en-US" sz="2400" dirty="0">
                <a:solidFill>
                  <a:srgbClr val="002060"/>
                </a:solidFill>
                <a:latin typeface="Verdana"/>
              </a:rPr>
              <a:t> - confidence in the 'truth' of the findings</a:t>
            </a:r>
          </a:p>
          <a:p>
            <a:pPr>
              <a:buFont typeface="Arial"/>
              <a:buChar char="•"/>
            </a:pPr>
            <a:r>
              <a:rPr lang="en-US" sz="2400" b="1" dirty="0">
                <a:solidFill>
                  <a:srgbClr val="002060"/>
                </a:solidFill>
                <a:latin typeface="Verdana"/>
              </a:rPr>
              <a:t>Transferability</a:t>
            </a:r>
            <a:r>
              <a:rPr lang="en-US" sz="2400" dirty="0">
                <a:solidFill>
                  <a:srgbClr val="002060"/>
                </a:solidFill>
                <a:latin typeface="Verdana"/>
              </a:rPr>
              <a:t> - showing that the findings have applicability in other contexts</a:t>
            </a:r>
          </a:p>
          <a:p>
            <a:pPr>
              <a:buFont typeface="Arial"/>
              <a:buChar char="•"/>
            </a:pPr>
            <a:r>
              <a:rPr lang="en-US" sz="2400" b="1" dirty="0">
                <a:solidFill>
                  <a:srgbClr val="002060"/>
                </a:solidFill>
                <a:latin typeface="Verdana"/>
              </a:rPr>
              <a:t>Dependability</a:t>
            </a:r>
            <a:r>
              <a:rPr lang="en-US" sz="2400" dirty="0">
                <a:solidFill>
                  <a:srgbClr val="002060"/>
                </a:solidFill>
                <a:latin typeface="Verdana"/>
              </a:rPr>
              <a:t> - showing that the findings are consistent and could be repeated</a:t>
            </a:r>
          </a:p>
          <a:p>
            <a:pPr>
              <a:buFont typeface="Arial"/>
              <a:buChar char="•"/>
            </a:pPr>
            <a:r>
              <a:rPr lang="en-US" sz="2400" b="1" dirty="0">
                <a:solidFill>
                  <a:srgbClr val="002060"/>
                </a:solidFill>
                <a:latin typeface="Verdana"/>
              </a:rPr>
              <a:t>Confirmability</a:t>
            </a:r>
            <a:r>
              <a:rPr lang="en-US" sz="2400" dirty="0">
                <a:solidFill>
                  <a:srgbClr val="002060"/>
                </a:solidFill>
                <a:latin typeface="Verdana"/>
              </a:rPr>
              <a:t> - a degree of neutrality or the extent to which the findings of a study are shaped by the respondents and not resear</a:t>
            </a:r>
            <a:r>
              <a:rPr lang="en-US" dirty="0">
                <a:solidFill>
                  <a:srgbClr val="002060"/>
                </a:solidFill>
                <a:latin typeface="Verdana"/>
              </a:rPr>
              <a:t>cher bias, motivation, </a:t>
            </a:r>
            <a:r>
              <a:rPr lang="en-US" sz="2400" dirty="0">
                <a:solidFill>
                  <a:srgbClr val="002060"/>
                </a:solidFill>
                <a:latin typeface="Verdana"/>
              </a:rPr>
              <a:t>or interest.</a:t>
            </a:r>
          </a:p>
          <a:p>
            <a:pPr marL="0" indent="0">
              <a:buNone/>
            </a:pPr>
            <a:endParaRPr lang="en-US" dirty="0"/>
          </a:p>
        </p:txBody>
      </p:sp>
      <p:sp>
        <p:nvSpPr>
          <p:cNvPr id="4" name="Rectangle 3"/>
          <p:cNvSpPr/>
          <p:nvPr/>
        </p:nvSpPr>
        <p:spPr>
          <a:xfrm>
            <a:off x="6096000" y="5931762"/>
            <a:ext cx="4572000" cy="646331"/>
          </a:xfrm>
          <a:prstGeom prst="rect">
            <a:avLst/>
          </a:prstGeom>
        </p:spPr>
        <p:txBody>
          <a:bodyPr>
            <a:spAutoFit/>
          </a:bodyPr>
          <a:lstStyle/>
          <a:p>
            <a:r>
              <a:rPr lang="en-US" dirty="0"/>
              <a:t>Lincoln, YS. &amp; </a:t>
            </a:r>
            <a:r>
              <a:rPr lang="en-US" dirty="0" err="1"/>
              <a:t>Guba</a:t>
            </a:r>
            <a:r>
              <a:rPr lang="en-US" dirty="0"/>
              <a:t>, EG. (1985). Naturalistic Inquiry. Newbury Park, CA: Sage Publications.</a:t>
            </a:r>
          </a:p>
        </p:txBody>
      </p:sp>
      <p:sp>
        <p:nvSpPr>
          <p:cNvPr id="5" name="Footer Placeholder 4"/>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17441458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1A3E-A006-48B9-A4FB-C7598579F5FE}"/>
              </a:ext>
            </a:extLst>
          </p:cNvPr>
          <p:cNvSpPr>
            <a:spLocks noGrp="1"/>
          </p:cNvSpPr>
          <p:nvPr>
            <p:ph type="title"/>
          </p:nvPr>
        </p:nvSpPr>
        <p:spPr/>
        <p:txBody>
          <a:bodyPr/>
          <a:lstStyle/>
          <a:p>
            <a:r>
              <a:rPr lang="en-MY" dirty="0"/>
              <a:t>Thank You</a:t>
            </a:r>
          </a:p>
        </p:txBody>
      </p:sp>
      <p:sp>
        <p:nvSpPr>
          <p:cNvPr id="4" name="Footer Placeholder 3">
            <a:extLst>
              <a:ext uri="{FF2B5EF4-FFF2-40B4-BE49-F238E27FC236}">
                <a16:creationId xmlns:a16="http://schemas.microsoft.com/office/drawing/2014/main" id="{97C6BECE-3FD0-43F7-9CE0-3249E5E90EE8}"/>
              </a:ext>
            </a:extLst>
          </p:cNvPr>
          <p:cNvSpPr>
            <a:spLocks noGrp="1"/>
          </p:cNvSpPr>
          <p:nvPr>
            <p:ph type="ftr" sz="quarter" idx="10"/>
          </p:nvPr>
        </p:nvSpPr>
        <p:spPr/>
        <p:txBody>
          <a:bodyPr/>
          <a:lstStyle/>
          <a:p>
            <a:r>
              <a:rPr lang="en-US">
                <a:solidFill>
                  <a:srgbClr val="000000"/>
                </a:solidFill>
              </a:rPr>
              <a:t>Dr Jugindar Singh</a:t>
            </a:r>
          </a:p>
        </p:txBody>
      </p:sp>
    </p:spTree>
    <p:extLst>
      <p:ext uri="{BB962C8B-B14F-4D97-AF65-F5344CB8AC3E}">
        <p14:creationId xmlns:p14="http://schemas.microsoft.com/office/powerpoint/2010/main" val="248646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37767"/>
            <a:ext cx="8153400" cy="639762"/>
          </a:xfrm>
          <a:solidFill>
            <a:schemeClr val="bg1"/>
          </a:solidFill>
        </p:spPr>
        <p:txBody>
          <a:bodyPr>
            <a:normAutofit fontScale="90000"/>
          </a:bodyPr>
          <a:lstStyle/>
          <a:p>
            <a:r>
              <a:rPr lang="en-US" sz="4000" b="1" dirty="0">
                <a:solidFill>
                  <a:srgbClr val="FF0000"/>
                </a:solidFill>
              </a:rPr>
              <a:t>Qualitative Research Process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87" y="914400"/>
            <a:ext cx="6099313" cy="5715000"/>
          </a:xfrm>
          <a:prstGeom prst="rect">
            <a:avLst/>
          </a:prstGeom>
          <a:solidFill>
            <a:srgbClr val="FFC000"/>
          </a:solidFill>
          <a:ln>
            <a:solidFill>
              <a:srgbClr val="FF0000"/>
            </a:solidFill>
          </a:ln>
          <a:effectLst/>
        </p:spPr>
      </p:pic>
      <p:sp>
        <p:nvSpPr>
          <p:cNvPr id="6" name="object 4"/>
          <p:cNvSpPr>
            <a:spLocks/>
          </p:cNvSpPr>
          <p:nvPr/>
        </p:nvSpPr>
        <p:spPr bwMode="auto">
          <a:xfrm>
            <a:off x="8364352" y="5632450"/>
            <a:ext cx="116073" cy="273050"/>
          </a:xfrm>
          <a:custGeom>
            <a:avLst/>
            <a:gdLst>
              <a:gd name="T0" fmla="*/ 76199 w 127000"/>
              <a:gd name="T1" fmla="*/ 63214 h 274320"/>
              <a:gd name="T2" fmla="*/ 50779 w 127000"/>
              <a:gd name="T3" fmla="*/ 63214 h 274320"/>
              <a:gd name="T4" fmla="*/ 50779 w 127000"/>
              <a:gd name="T5" fmla="*/ 273001 h 274320"/>
              <a:gd name="T6" fmla="*/ 76199 w 127000"/>
              <a:gd name="T7" fmla="*/ 273001 h 274320"/>
              <a:gd name="T8" fmla="*/ 76199 w 127000"/>
              <a:gd name="T9" fmla="*/ 63214 h 274320"/>
              <a:gd name="T10" fmla="*/ 63489 w 127000"/>
              <a:gd name="T11" fmla="*/ 0 h 274320"/>
              <a:gd name="T12" fmla="*/ 0 w 127000"/>
              <a:gd name="T13" fmla="*/ 75846 h 274320"/>
              <a:gd name="T14" fmla="*/ 50779 w 127000"/>
              <a:gd name="T15" fmla="*/ 75846 h 274320"/>
              <a:gd name="T16" fmla="*/ 50779 w 127000"/>
              <a:gd name="T17" fmla="*/ 63214 h 274320"/>
              <a:gd name="T18" fmla="*/ 116404 w 127000"/>
              <a:gd name="T19" fmla="*/ 63214 h 274320"/>
              <a:gd name="T20" fmla="*/ 63489 w 127000"/>
              <a:gd name="T21" fmla="*/ 0 h 274320"/>
              <a:gd name="T22" fmla="*/ 116404 w 127000"/>
              <a:gd name="T23" fmla="*/ 63214 h 274320"/>
              <a:gd name="T24" fmla="*/ 76199 w 127000"/>
              <a:gd name="T25" fmla="*/ 63214 h 274320"/>
              <a:gd name="T26" fmla="*/ 76199 w 127000"/>
              <a:gd name="T27" fmla="*/ 75846 h 274320"/>
              <a:gd name="T28" fmla="*/ 126979 w 127000"/>
              <a:gd name="T29" fmla="*/ 75846 h 274320"/>
              <a:gd name="T30" fmla="*/ 116404 w 127000"/>
              <a:gd name="T31" fmla="*/ 63214 h 2743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000" h="274320">
                <a:moveTo>
                  <a:pt x="76199" y="63508"/>
                </a:moveTo>
                <a:lnTo>
                  <a:pt x="50779" y="63508"/>
                </a:lnTo>
                <a:lnTo>
                  <a:pt x="50779" y="274271"/>
                </a:lnTo>
                <a:lnTo>
                  <a:pt x="76199" y="274271"/>
                </a:lnTo>
                <a:lnTo>
                  <a:pt x="76199" y="63508"/>
                </a:lnTo>
                <a:close/>
              </a:path>
              <a:path w="127000" h="274320">
                <a:moveTo>
                  <a:pt x="63489" y="0"/>
                </a:moveTo>
                <a:lnTo>
                  <a:pt x="0" y="76199"/>
                </a:lnTo>
                <a:lnTo>
                  <a:pt x="50779" y="76199"/>
                </a:lnTo>
                <a:lnTo>
                  <a:pt x="50779" y="63508"/>
                </a:lnTo>
                <a:lnTo>
                  <a:pt x="116404" y="63508"/>
                </a:lnTo>
                <a:lnTo>
                  <a:pt x="63489" y="0"/>
                </a:lnTo>
                <a:close/>
              </a:path>
              <a:path w="127000" h="274320">
                <a:moveTo>
                  <a:pt x="116404" y="63508"/>
                </a:moveTo>
                <a:lnTo>
                  <a:pt x="76199" y="63508"/>
                </a:lnTo>
                <a:lnTo>
                  <a:pt x="76199" y="76199"/>
                </a:lnTo>
                <a:lnTo>
                  <a:pt x="126979" y="76199"/>
                </a:lnTo>
                <a:lnTo>
                  <a:pt x="116404" y="63508"/>
                </a:lnTo>
                <a:close/>
              </a:path>
            </a:pathLst>
          </a:custGeom>
          <a:solidFill>
            <a:srgbClr val="FFC000"/>
          </a:solidFill>
          <a:ln>
            <a:solidFill>
              <a:srgbClr val="FF0000"/>
            </a:solidFill>
          </a:ln>
        </p:spPr>
        <p:txBody>
          <a:bodyPr lIns="0" tIns="0" rIns="0" bIns="0"/>
          <a:lstStyle/>
          <a:p>
            <a:endParaRPr lang="en-US"/>
          </a:p>
        </p:txBody>
      </p:sp>
      <p:sp>
        <p:nvSpPr>
          <p:cNvPr id="7" name="object 5"/>
          <p:cNvSpPr>
            <a:spLocks/>
          </p:cNvSpPr>
          <p:nvPr/>
        </p:nvSpPr>
        <p:spPr bwMode="auto">
          <a:xfrm>
            <a:off x="8364352" y="4367214"/>
            <a:ext cx="116073" cy="331787"/>
          </a:xfrm>
          <a:custGeom>
            <a:avLst/>
            <a:gdLst>
              <a:gd name="T0" fmla="*/ 76199 w 127000"/>
              <a:gd name="T1" fmla="*/ 63678 h 330835"/>
              <a:gd name="T2" fmla="*/ 50779 w 127000"/>
              <a:gd name="T3" fmla="*/ 63678 h 330835"/>
              <a:gd name="T4" fmla="*/ 50779 w 127000"/>
              <a:gd name="T5" fmla="*/ 331659 h 330835"/>
              <a:gd name="T6" fmla="*/ 76199 w 127000"/>
              <a:gd name="T7" fmla="*/ 331659 h 330835"/>
              <a:gd name="T8" fmla="*/ 76199 w 127000"/>
              <a:gd name="T9" fmla="*/ 63678 h 330835"/>
              <a:gd name="T10" fmla="*/ 63489 w 127000"/>
              <a:gd name="T11" fmla="*/ 0 h 330835"/>
              <a:gd name="T12" fmla="*/ 0 w 127000"/>
              <a:gd name="T13" fmla="*/ 76418 h 330835"/>
              <a:gd name="T14" fmla="*/ 50779 w 127000"/>
              <a:gd name="T15" fmla="*/ 76418 h 330835"/>
              <a:gd name="T16" fmla="*/ 50779 w 127000"/>
              <a:gd name="T17" fmla="*/ 63678 h 330835"/>
              <a:gd name="T18" fmla="*/ 116394 w 127000"/>
              <a:gd name="T19" fmla="*/ 63678 h 330835"/>
              <a:gd name="T20" fmla="*/ 63489 w 127000"/>
              <a:gd name="T21" fmla="*/ 0 h 330835"/>
              <a:gd name="T22" fmla="*/ 116394 w 127000"/>
              <a:gd name="T23" fmla="*/ 63678 h 330835"/>
              <a:gd name="T24" fmla="*/ 76199 w 127000"/>
              <a:gd name="T25" fmla="*/ 63678 h 330835"/>
              <a:gd name="T26" fmla="*/ 76199 w 127000"/>
              <a:gd name="T27" fmla="*/ 76418 h 330835"/>
              <a:gd name="T28" fmla="*/ 126979 w 127000"/>
              <a:gd name="T29" fmla="*/ 76418 h 330835"/>
              <a:gd name="T30" fmla="*/ 116394 w 127000"/>
              <a:gd name="T31" fmla="*/ 63678 h 3308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000" h="330835">
                <a:moveTo>
                  <a:pt x="76199" y="63495"/>
                </a:moveTo>
                <a:lnTo>
                  <a:pt x="50779" y="63495"/>
                </a:lnTo>
                <a:lnTo>
                  <a:pt x="50779" y="330707"/>
                </a:lnTo>
                <a:lnTo>
                  <a:pt x="76199" y="330707"/>
                </a:lnTo>
                <a:lnTo>
                  <a:pt x="76199" y="63495"/>
                </a:lnTo>
                <a:close/>
              </a:path>
              <a:path w="127000" h="330835">
                <a:moveTo>
                  <a:pt x="63489" y="0"/>
                </a:moveTo>
                <a:lnTo>
                  <a:pt x="0" y="76199"/>
                </a:lnTo>
                <a:lnTo>
                  <a:pt x="50779" y="76199"/>
                </a:lnTo>
                <a:lnTo>
                  <a:pt x="50779" y="63495"/>
                </a:lnTo>
                <a:lnTo>
                  <a:pt x="116394" y="63495"/>
                </a:lnTo>
                <a:lnTo>
                  <a:pt x="63489" y="0"/>
                </a:lnTo>
                <a:close/>
              </a:path>
              <a:path w="127000" h="330835">
                <a:moveTo>
                  <a:pt x="116394" y="63495"/>
                </a:moveTo>
                <a:lnTo>
                  <a:pt x="76199" y="63495"/>
                </a:lnTo>
                <a:lnTo>
                  <a:pt x="76199" y="76199"/>
                </a:lnTo>
                <a:lnTo>
                  <a:pt x="126979" y="76199"/>
                </a:lnTo>
                <a:lnTo>
                  <a:pt x="116394" y="63495"/>
                </a:lnTo>
                <a:close/>
              </a:path>
            </a:pathLst>
          </a:custGeom>
          <a:solidFill>
            <a:srgbClr val="FFC000"/>
          </a:solidFill>
          <a:ln>
            <a:solidFill>
              <a:srgbClr val="FF0000"/>
            </a:solidFill>
          </a:ln>
        </p:spPr>
        <p:txBody>
          <a:bodyPr lIns="0" tIns="0" rIns="0" bIns="0"/>
          <a:lstStyle/>
          <a:p>
            <a:endParaRPr lang="en-US"/>
          </a:p>
        </p:txBody>
      </p:sp>
      <p:sp>
        <p:nvSpPr>
          <p:cNvPr id="8" name="object 6"/>
          <p:cNvSpPr>
            <a:spLocks/>
          </p:cNvSpPr>
          <p:nvPr/>
        </p:nvSpPr>
        <p:spPr bwMode="auto">
          <a:xfrm>
            <a:off x="8364352" y="3132138"/>
            <a:ext cx="116073" cy="303212"/>
          </a:xfrm>
          <a:custGeom>
            <a:avLst/>
            <a:gdLst>
              <a:gd name="T0" fmla="*/ 76199 w 127000"/>
              <a:gd name="T1" fmla="*/ 63586 h 302895"/>
              <a:gd name="T2" fmla="*/ 50779 w 127000"/>
              <a:gd name="T3" fmla="*/ 63586 h 302895"/>
              <a:gd name="T4" fmla="*/ 50779 w 127000"/>
              <a:gd name="T5" fmla="*/ 302830 h 302895"/>
              <a:gd name="T6" fmla="*/ 76199 w 127000"/>
              <a:gd name="T7" fmla="*/ 302830 h 302895"/>
              <a:gd name="T8" fmla="*/ 76199 w 127000"/>
              <a:gd name="T9" fmla="*/ 63586 h 302895"/>
              <a:gd name="T10" fmla="*/ 63489 w 127000"/>
              <a:gd name="T11" fmla="*/ 0 h 302895"/>
              <a:gd name="T12" fmla="*/ 0 w 127000"/>
              <a:gd name="T13" fmla="*/ 76279 h 302895"/>
              <a:gd name="T14" fmla="*/ 50779 w 127000"/>
              <a:gd name="T15" fmla="*/ 76279 h 302895"/>
              <a:gd name="T16" fmla="*/ 50779 w 127000"/>
              <a:gd name="T17" fmla="*/ 63586 h 302895"/>
              <a:gd name="T18" fmla="*/ 116414 w 127000"/>
              <a:gd name="T19" fmla="*/ 63586 h 302895"/>
              <a:gd name="T20" fmla="*/ 63489 w 127000"/>
              <a:gd name="T21" fmla="*/ 0 h 302895"/>
              <a:gd name="T22" fmla="*/ 116414 w 127000"/>
              <a:gd name="T23" fmla="*/ 63586 h 302895"/>
              <a:gd name="T24" fmla="*/ 76199 w 127000"/>
              <a:gd name="T25" fmla="*/ 63586 h 302895"/>
              <a:gd name="T26" fmla="*/ 76199 w 127000"/>
              <a:gd name="T27" fmla="*/ 76279 h 302895"/>
              <a:gd name="T28" fmla="*/ 126979 w 127000"/>
              <a:gd name="T29" fmla="*/ 76279 h 302895"/>
              <a:gd name="T30" fmla="*/ 116414 w 127000"/>
              <a:gd name="T31" fmla="*/ 63586 h 3028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000" h="302895">
                <a:moveTo>
                  <a:pt x="76199" y="63520"/>
                </a:moveTo>
                <a:lnTo>
                  <a:pt x="50779" y="63520"/>
                </a:lnTo>
                <a:lnTo>
                  <a:pt x="50779" y="302513"/>
                </a:lnTo>
                <a:lnTo>
                  <a:pt x="76199" y="302513"/>
                </a:lnTo>
                <a:lnTo>
                  <a:pt x="76199" y="63520"/>
                </a:lnTo>
                <a:close/>
              </a:path>
              <a:path w="127000" h="302895">
                <a:moveTo>
                  <a:pt x="63489" y="0"/>
                </a:moveTo>
                <a:lnTo>
                  <a:pt x="0" y="76199"/>
                </a:lnTo>
                <a:lnTo>
                  <a:pt x="50779" y="76199"/>
                </a:lnTo>
                <a:lnTo>
                  <a:pt x="50779" y="63520"/>
                </a:lnTo>
                <a:lnTo>
                  <a:pt x="116414" y="63520"/>
                </a:lnTo>
                <a:lnTo>
                  <a:pt x="63489" y="0"/>
                </a:lnTo>
                <a:close/>
              </a:path>
              <a:path w="127000" h="302895">
                <a:moveTo>
                  <a:pt x="116414" y="63520"/>
                </a:moveTo>
                <a:lnTo>
                  <a:pt x="76199" y="63520"/>
                </a:lnTo>
                <a:lnTo>
                  <a:pt x="76199" y="76199"/>
                </a:lnTo>
                <a:lnTo>
                  <a:pt x="126979" y="76199"/>
                </a:lnTo>
                <a:lnTo>
                  <a:pt x="116414" y="63520"/>
                </a:lnTo>
                <a:close/>
              </a:path>
            </a:pathLst>
          </a:custGeom>
          <a:solidFill>
            <a:srgbClr val="FFC000"/>
          </a:solidFill>
          <a:ln>
            <a:solidFill>
              <a:srgbClr val="FF0000"/>
            </a:solidFill>
          </a:ln>
        </p:spPr>
        <p:txBody>
          <a:bodyPr lIns="0" tIns="0" rIns="0" bIns="0"/>
          <a:lstStyle/>
          <a:p>
            <a:endParaRPr lang="en-US"/>
          </a:p>
        </p:txBody>
      </p:sp>
      <p:sp>
        <p:nvSpPr>
          <p:cNvPr id="9" name="object 7"/>
          <p:cNvSpPr>
            <a:spLocks/>
          </p:cNvSpPr>
          <p:nvPr/>
        </p:nvSpPr>
        <p:spPr bwMode="auto">
          <a:xfrm>
            <a:off x="8364352" y="1943101"/>
            <a:ext cx="116073" cy="301625"/>
          </a:xfrm>
          <a:custGeom>
            <a:avLst/>
            <a:gdLst>
              <a:gd name="T0" fmla="*/ 76199 w 127000"/>
              <a:gd name="T1" fmla="*/ 63223 h 302894"/>
              <a:gd name="T2" fmla="*/ 50779 w 127000"/>
              <a:gd name="T3" fmla="*/ 63223 h 302894"/>
              <a:gd name="T4" fmla="*/ 50779 w 127000"/>
              <a:gd name="T5" fmla="*/ 301246 h 302894"/>
              <a:gd name="T6" fmla="*/ 76199 w 127000"/>
              <a:gd name="T7" fmla="*/ 301246 h 302894"/>
              <a:gd name="T8" fmla="*/ 76199 w 127000"/>
              <a:gd name="T9" fmla="*/ 63223 h 302894"/>
              <a:gd name="T10" fmla="*/ 63489 w 127000"/>
              <a:gd name="T11" fmla="*/ 0 h 302894"/>
              <a:gd name="T12" fmla="*/ 0 w 127000"/>
              <a:gd name="T13" fmla="*/ 75880 h 302894"/>
              <a:gd name="T14" fmla="*/ 50779 w 127000"/>
              <a:gd name="T15" fmla="*/ 75880 h 302894"/>
              <a:gd name="T16" fmla="*/ 50779 w 127000"/>
              <a:gd name="T17" fmla="*/ 63223 h 302894"/>
              <a:gd name="T18" fmla="*/ 116389 w 127000"/>
              <a:gd name="T19" fmla="*/ 63223 h 302894"/>
              <a:gd name="T20" fmla="*/ 63489 w 127000"/>
              <a:gd name="T21" fmla="*/ 0 h 302894"/>
              <a:gd name="T22" fmla="*/ 116389 w 127000"/>
              <a:gd name="T23" fmla="*/ 63223 h 302894"/>
              <a:gd name="T24" fmla="*/ 76199 w 127000"/>
              <a:gd name="T25" fmla="*/ 63223 h 302894"/>
              <a:gd name="T26" fmla="*/ 76199 w 127000"/>
              <a:gd name="T27" fmla="*/ 75880 h 302894"/>
              <a:gd name="T28" fmla="*/ 126979 w 127000"/>
              <a:gd name="T29" fmla="*/ 75880 h 302894"/>
              <a:gd name="T30" fmla="*/ 116389 w 127000"/>
              <a:gd name="T31" fmla="*/ 63223 h 3028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000" h="302894">
                <a:moveTo>
                  <a:pt x="76199" y="63489"/>
                </a:moveTo>
                <a:lnTo>
                  <a:pt x="50779" y="63489"/>
                </a:lnTo>
                <a:lnTo>
                  <a:pt x="50779" y="302513"/>
                </a:lnTo>
                <a:lnTo>
                  <a:pt x="76199" y="302513"/>
                </a:lnTo>
                <a:lnTo>
                  <a:pt x="76199" y="63489"/>
                </a:lnTo>
                <a:close/>
              </a:path>
              <a:path w="127000" h="302894">
                <a:moveTo>
                  <a:pt x="63489" y="0"/>
                </a:moveTo>
                <a:lnTo>
                  <a:pt x="0" y="76199"/>
                </a:lnTo>
                <a:lnTo>
                  <a:pt x="50779" y="76199"/>
                </a:lnTo>
                <a:lnTo>
                  <a:pt x="50779" y="63489"/>
                </a:lnTo>
                <a:lnTo>
                  <a:pt x="116389" y="63489"/>
                </a:lnTo>
                <a:lnTo>
                  <a:pt x="63489" y="0"/>
                </a:lnTo>
                <a:close/>
              </a:path>
              <a:path w="127000" h="302894">
                <a:moveTo>
                  <a:pt x="116389" y="63489"/>
                </a:moveTo>
                <a:lnTo>
                  <a:pt x="76199" y="63489"/>
                </a:lnTo>
                <a:lnTo>
                  <a:pt x="76199" y="76199"/>
                </a:lnTo>
                <a:lnTo>
                  <a:pt x="126979" y="76199"/>
                </a:lnTo>
                <a:lnTo>
                  <a:pt x="116389" y="63489"/>
                </a:lnTo>
                <a:close/>
              </a:path>
            </a:pathLst>
          </a:custGeom>
          <a:solidFill>
            <a:srgbClr val="FFC000"/>
          </a:solidFill>
          <a:ln>
            <a:solidFill>
              <a:srgbClr val="FF0000"/>
            </a:solidFill>
          </a:ln>
        </p:spPr>
        <p:txBody>
          <a:bodyPr lIns="0" tIns="0" rIns="0" bIns="0"/>
          <a:lstStyle/>
          <a:p>
            <a:endParaRPr lang="en-US"/>
          </a:p>
        </p:txBody>
      </p:sp>
      <p:sp>
        <p:nvSpPr>
          <p:cNvPr id="10" name="object 8"/>
          <p:cNvSpPr txBox="1"/>
          <p:nvPr/>
        </p:nvSpPr>
        <p:spPr>
          <a:xfrm>
            <a:off x="6553199" y="1222376"/>
            <a:ext cx="5290457" cy="615553"/>
          </a:xfrm>
          <a:prstGeom prst="rect">
            <a:avLst/>
          </a:prstGeom>
          <a:solidFill>
            <a:schemeClr val="bg1"/>
          </a:solidFill>
          <a:ln w="25399">
            <a:solidFill>
              <a:srgbClr val="FF0000"/>
            </a:solidFill>
          </a:ln>
        </p:spPr>
        <p:txBody>
          <a:bodyPr wrap="square" lIns="0" tIns="0" rIns="0" bIns="0">
            <a:spAutoFit/>
          </a:bodyPr>
          <a:lstStyle/>
          <a:p>
            <a:pPr marL="1905" algn="ctr">
              <a:lnSpc>
                <a:spcPts val="2350"/>
              </a:lnSpc>
              <a:defRPr/>
            </a:pPr>
            <a:r>
              <a:rPr sz="2000" b="1" spc="-35" dirty="0">
                <a:solidFill>
                  <a:srgbClr val="001F5F"/>
                </a:solidFill>
                <a:latin typeface="Arial"/>
                <a:cs typeface="Arial"/>
              </a:rPr>
              <a:t>W</a:t>
            </a:r>
            <a:r>
              <a:rPr sz="2000" b="1" spc="-5" dirty="0">
                <a:solidFill>
                  <a:srgbClr val="001F5F"/>
                </a:solidFill>
                <a:latin typeface="Arial"/>
                <a:cs typeface="Arial"/>
              </a:rPr>
              <a:t>r</a:t>
            </a:r>
            <a:r>
              <a:rPr sz="2000" b="1" spc="-10" dirty="0">
                <a:solidFill>
                  <a:srgbClr val="001F5F"/>
                </a:solidFill>
                <a:latin typeface="Arial"/>
                <a:cs typeface="Arial"/>
              </a:rPr>
              <a:t>i</a:t>
            </a:r>
            <a:r>
              <a:rPr sz="2000" b="1" dirty="0">
                <a:solidFill>
                  <a:srgbClr val="001F5F"/>
                </a:solidFill>
                <a:latin typeface="Arial"/>
                <a:cs typeface="Arial"/>
              </a:rPr>
              <a:t>t</a:t>
            </a:r>
            <a:r>
              <a:rPr sz="2000" b="1" spc="5" dirty="0">
                <a:solidFill>
                  <a:srgbClr val="001F5F"/>
                </a:solidFill>
                <a:latin typeface="Arial"/>
                <a:cs typeface="Arial"/>
              </a:rPr>
              <a:t>t</a:t>
            </a:r>
            <a:r>
              <a:rPr sz="2000" b="1" spc="-5" dirty="0">
                <a:solidFill>
                  <a:srgbClr val="001F5F"/>
                </a:solidFill>
                <a:latin typeface="Arial"/>
                <a:cs typeface="Arial"/>
              </a:rPr>
              <a:t>e</a:t>
            </a:r>
            <a:r>
              <a:rPr sz="2000" b="1" dirty="0">
                <a:solidFill>
                  <a:srgbClr val="001F5F"/>
                </a:solidFill>
                <a:latin typeface="Arial"/>
                <a:cs typeface="Arial"/>
              </a:rPr>
              <a:t>n</a:t>
            </a:r>
            <a:r>
              <a:rPr sz="2000" b="1" spc="15" dirty="0">
                <a:solidFill>
                  <a:srgbClr val="001F5F"/>
                </a:solidFill>
                <a:latin typeface="Times New Roman"/>
                <a:cs typeface="Times New Roman"/>
              </a:rPr>
              <a:t> </a:t>
            </a:r>
            <a:r>
              <a:rPr sz="2000" b="1" spc="-5" dirty="0">
                <a:solidFill>
                  <a:srgbClr val="001F5F"/>
                </a:solidFill>
                <a:latin typeface="Arial"/>
                <a:cs typeface="Arial"/>
              </a:rPr>
              <a:t>Record</a:t>
            </a:r>
            <a:endParaRPr sz="2000" dirty="0">
              <a:latin typeface="Arial"/>
              <a:cs typeface="Arial"/>
            </a:endParaRPr>
          </a:p>
          <a:p>
            <a:pPr algn="ctr">
              <a:lnSpc>
                <a:spcPts val="2350"/>
              </a:lnSpc>
              <a:defRPr/>
            </a:pPr>
            <a:r>
              <a:rPr sz="2000" dirty="0">
                <a:solidFill>
                  <a:srgbClr val="001F5F"/>
                </a:solidFill>
                <a:latin typeface="Arial"/>
                <a:cs typeface="Arial"/>
              </a:rPr>
              <a:t>(The</a:t>
            </a:r>
            <a:r>
              <a:rPr sz="2000" spc="5" dirty="0">
                <a:solidFill>
                  <a:srgbClr val="001F5F"/>
                </a:solidFill>
                <a:latin typeface="Arial"/>
                <a:cs typeface="Arial"/>
              </a:rPr>
              <a:t>s</a:t>
            </a:r>
            <a:r>
              <a:rPr sz="2000" dirty="0">
                <a:solidFill>
                  <a:srgbClr val="001F5F"/>
                </a:solidFill>
                <a:latin typeface="Arial"/>
                <a:cs typeface="Arial"/>
              </a:rPr>
              <a:t>is,</a:t>
            </a:r>
            <a:r>
              <a:rPr sz="2000" spc="15" dirty="0">
                <a:solidFill>
                  <a:srgbClr val="001F5F"/>
                </a:solidFill>
                <a:latin typeface="Times New Roman"/>
                <a:cs typeface="Times New Roman"/>
              </a:rPr>
              <a:t> </a:t>
            </a:r>
            <a:r>
              <a:rPr sz="2000" dirty="0">
                <a:solidFill>
                  <a:srgbClr val="001F5F"/>
                </a:solidFill>
                <a:latin typeface="Arial"/>
                <a:cs typeface="Arial"/>
              </a:rPr>
              <a:t>book,</a:t>
            </a:r>
            <a:r>
              <a:rPr sz="2000" spc="45" dirty="0">
                <a:solidFill>
                  <a:srgbClr val="001F5F"/>
                </a:solidFill>
                <a:latin typeface="Times New Roman"/>
                <a:cs typeface="Times New Roman"/>
              </a:rPr>
              <a:t> </a:t>
            </a:r>
            <a:r>
              <a:rPr sz="2000" spc="-5" dirty="0">
                <a:solidFill>
                  <a:srgbClr val="001F5F"/>
                </a:solidFill>
                <a:latin typeface="Arial"/>
                <a:cs typeface="Arial"/>
              </a:rPr>
              <a:t>repor</a:t>
            </a:r>
            <a:r>
              <a:rPr sz="2000" spc="5" dirty="0">
                <a:solidFill>
                  <a:srgbClr val="001F5F"/>
                </a:solidFill>
                <a:latin typeface="Arial"/>
                <a:cs typeface="Arial"/>
              </a:rPr>
              <a:t>t</a:t>
            </a:r>
            <a:r>
              <a:rPr sz="2000" dirty="0">
                <a:solidFill>
                  <a:srgbClr val="001F5F"/>
                </a:solidFill>
                <a:latin typeface="Arial"/>
                <a:cs typeface="Arial"/>
              </a:rPr>
              <a:t>,</a:t>
            </a:r>
            <a:r>
              <a:rPr sz="2000" spc="35" dirty="0">
                <a:solidFill>
                  <a:srgbClr val="001F5F"/>
                </a:solidFill>
                <a:latin typeface="Times New Roman"/>
                <a:cs typeface="Times New Roman"/>
              </a:rPr>
              <a:t> </a:t>
            </a:r>
            <a:r>
              <a:rPr sz="2000" spc="-5" dirty="0">
                <a:solidFill>
                  <a:srgbClr val="001F5F"/>
                </a:solidFill>
                <a:latin typeface="Arial"/>
                <a:cs typeface="Arial"/>
              </a:rPr>
              <a:t>ar</a:t>
            </a:r>
            <a:r>
              <a:rPr sz="2000" dirty="0">
                <a:solidFill>
                  <a:srgbClr val="001F5F"/>
                </a:solidFill>
                <a:latin typeface="Arial"/>
                <a:cs typeface="Arial"/>
              </a:rPr>
              <a:t>tic</a:t>
            </a:r>
            <a:r>
              <a:rPr sz="2000" spc="-10" dirty="0">
                <a:solidFill>
                  <a:srgbClr val="001F5F"/>
                </a:solidFill>
                <a:latin typeface="Arial"/>
                <a:cs typeface="Arial"/>
              </a:rPr>
              <a:t>l</a:t>
            </a:r>
            <a:r>
              <a:rPr sz="2000" dirty="0">
                <a:solidFill>
                  <a:srgbClr val="001F5F"/>
                </a:solidFill>
                <a:latin typeface="Arial"/>
                <a:cs typeface="Arial"/>
              </a:rPr>
              <a:t>e</a:t>
            </a:r>
            <a:r>
              <a:rPr sz="2000" spc="40" dirty="0">
                <a:solidFill>
                  <a:srgbClr val="001F5F"/>
                </a:solidFill>
                <a:latin typeface="Times New Roman"/>
                <a:cs typeface="Times New Roman"/>
              </a:rPr>
              <a:t> </a:t>
            </a:r>
            <a:r>
              <a:rPr sz="2000" spc="-5" dirty="0">
                <a:solidFill>
                  <a:srgbClr val="001F5F"/>
                </a:solidFill>
                <a:latin typeface="Arial"/>
                <a:cs typeface="Arial"/>
              </a:rPr>
              <a:t>e</a:t>
            </a:r>
            <a:r>
              <a:rPr sz="2000" dirty="0">
                <a:solidFill>
                  <a:srgbClr val="001F5F"/>
                </a:solidFill>
                <a:latin typeface="Arial"/>
                <a:cs typeface="Arial"/>
              </a:rPr>
              <a:t>t</a:t>
            </a:r>
            <a:r>
              <a:rPr sz="2000" spc="-5" dirty="0">
                <a:solidFill>
                  <a:srgbClr val="001F5F"/>
                </a:solidFill>
                <a:latin typeface="Arial"/>
                <a:cs typeface="Arial"/>
              </a:rPr>
              <a:t>c)</a:t>
            </a:r>
            <a:endParaRPr sz="2000" dirty="0">
              <a:latin typeface="Arial"/>
              <a:cs typeface="Arial"/>
            </a:endParaRPr>
          </a:p>
        </p:txBody>
      </p:sp>
      <p:sp>
        <p:nvSpPr>
          <p:cNvPr id="11" name="object 9"/>
          <p:cNvSpPr txBox="1">
            <a:spLocks noChangeArrowheads="1"/>
          </p:cNvSpPr>
          <p:nvPr/>
        </p:nvSpPr>
        <p:spPr bwMode="auto">
          <a:xfrm>
            <a:off x="6553200" y="2244725"/>
            <a:ext cx="5413510" cy="886397"/>
          </a:xfrm>
          <a:prstGeom prst="rect">
            <a:avLst/>
          </a:prstGeom>
          <a:solidFill>
            <a:schemeClr val="bg1"/>
          </a:solidFill>
          <a:ln w="25399">
            <a:solidFill>
              <a:srgbClr val="FF0000"/>
            </a:solidFill>
            <a:miter lim="800000"/>
            <a:headEnd/>
            <a:tailEnd/>
          </a:ln>
        </p:spPr>
        <p:txBody>
          <a:bodyPr wrap="square" lIns="0" tIns="0" rIns="0" bIns="0">
            <a:spAutoFit/>
          </a:bodyPr>
          <a:lstStyle>
            <a:lvl1pPr marL="663575"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96000"/>
              </a:lnSpc>
            </a:pPr>
            <a:r>
              <a:rPr lang="en-US" sz="2000" b="1" dirty="0">
                <a:solidFill>
                  <a:srgbClr val="001F5F"/>
                </a:solidFill>
                <a:latin typeface="Arial" charset="0"/>
              </a:rPr>
              <a:t>Data</a:t>
            </a:r>
            <a:r>
              <a:rPr lang="en-US" sz="2000" b="1" dirty="0">
                <a:solidFill>
                  <a:srgbClr val="001F5F"/>
                </a:solidFill>
                <a:latin typeface="Times New Roman" pitchFamily="18" charset="0"/>
                <a:cs typeface="Times New Roman" pitchFamily="18" charset="0"/>
              </a:rPr>
              <a:t> </a:t>
            </a:r>
            <a:r>
              <a:rPr lang="en-US" sz="2000" b="1" dirty="0">
                <a:solidFill>
                  <a:srgbClr val="001F5F"/>
                </a:solidFill>
                <a:latin typeface="Arial" charset="0"/>
              </a:rPr>
              <a:t>Analysis</a:t>
            </a:r>
            <a:r>
              <a:rPr lang="en-US" sz="2000" b="1" dirty="0">
                <a:solidFill>
                  <a:srgbClr val="001F5F"/>
                </a:solidFill>
                <a:latin typeface="Times New Roman" pitchFamily="18" charset="0"/>
                <a:cs typeface="Times New Roman" pitchFamily="18" charset="0"/>
              </a:rPr>
              <a:t> </a:t>
            </a:r>
            <a:r>
              <a:rPr lang="en-US" sz="2000" b="1" dirty="0">
                <a:solidFill>
                  <a:srgbClr val="001F5F"/>
                </a:solidFill>
                <a:latin typeface="Arial" charset="0"/>
              </a:rPr>
              <a:t>Approach</a:t>
            </a:r>
            <a:r>
              <a:rPr lang="en-US" sz="2000" b="1" dirty="0">
                <a:solidFill>
                  <a:srgbClr val="001F5F"/>
                </a:solidFill>
                <a:latin typeface="Times New Roman" pitchFamily="18" charset="0"/>
                <a:cs typeface="Times New Roman" pitchFamily="18" charset="0"/>
              </a:rPr>
              <a:t> </a:t>
            </a:r>
          </a:p>
          <a:p>
            <a:pPr algn="ctr" eaLnBrk="1" hangingPunct="1">
              <a:lnSpc>
                <a:spcPct val="96000"/>
              </a:lnSpc>
            </a:pPr>
            <a:r>
              <a:rPr lang="en-US" sz="2000" dirty="0">
                <a:solidFill>
                  <a:srgbClr val="001F5F"/>
                </a:solidFill>
                <a:latin typeface="Arial" charset="0"/>
              </a:rPr>
              <a:t>(Hermeneutics,</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semiotics,</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content</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analysis</a:t>
            </a:r>
            <a:r>
              <a:rPr lang="en-US" sz="2000" dirty="0">
                <a:solidFill>
                  <a:srgbClr val="001F5F"/>
                </a:solidFill>
                <a:latin typeface="Times New Roman" pitchFamily="18" charset="0"/>
                <a:cs typeface="Times New Roman" pitchFamily="18" charset="0"/>
              </a:rPr>
              <a:t> </a:t>
            </a:r>
            <a:r>
              <a:rPr lang="en-US" sz="2000" dirty="0" err="1">
                <a:solidFill>
                  <a:srgbClr val="001F5F"/>
                </a:solidFill>
                <a:latin typeface="Arial" charset="0"/>
              </a:rPr>
              <a:t>etc</a:t>
            </a:r>
            <a:r>
              <a:rPr lang="en-US" sz="2000" dirty="0">
                <a:solidFill>
                  <a:srgbClr val="001F5F"/>
                </a:solidFill>
                <a:latin typeface="Arial" charset="0"/>
              </a:rPr>
              <a:t>)</a:t>
            </a:r>
            <a:endParaRPr lang="en-US" sz="2000" dirty="0">
              <a:latin typeface="Arial" charset="0"/>
            </a:endParaRPr>
          </a:p>
        </p:txBody>
      </p:sp>
      <p:sp>
        <p:nvSpPr>
          <p:cNvPr id="12" name="object 10"/>
          <p:cNvSpPr txBox="1">
            <a:spLocks noChangeArrowheads="1"/>
          </p:cNvSpPr>
          <p:nvPr/>
        </p:nvSpPr>
        <p:spPr bwMode="auto">
          <a:xfrm>
            <a:off x="6553199" y="3435350"/>
            <a:ext cx="5413511" cy="884858"/>
          </a:xfrm>
          <a:prstGeom prst="rect">
            <a:avLst/>
          </a:prstGeom>
          <a:solidFill>
            <a:schemeClr val="bg1"/>
          </a:solidFill>
          <a:ln w="25399">
            <a:solidFill>
              <a:srgbClr val="FF0000"/>
            </a:solidFill>
            <a:miter lim="800000"/>
            <a:headEnd/>
            <a:tailEnd/>
          </a:ln>
        </p:spPr>
        <p:txBody>
          <a:bodyPr wrap="square" lIns="0" tIns="0" rIns="0" bIns="0">
            <a:spAutoFit/>
          </a:bodyPr>
          <a:lstStyle>
            <a:lvl1pPr marL="5080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2300"/>
              </a:lnSpc>
            </a:pPr>
            <a:r>
              <a:rPr lang="en-US" sz="2000" b="1" dirty="0">
                <a:solidFill>
                  <a:srgbClr val="001F5F"/>
                </a:solidFill>
                <a:latin typeface="Arial" charset="0"/>
              </a:rPr>
              <a:t>Data</a:t>
            </a:r>
            <a:r>
              <a:rPr lang="en-US" sz="2000" b="1" dirty="0">
                <a:solidFill>
                  <a:srgbClr val="001F5F"/>
                </a:solidFill>
                <a:latin typeface="Times New Roman" pitchFamily="18" charset="0"/>
                <a:cs typeface="Times New Roman" pitchFamily="18" charset="0"/>
              </a:rPr>
              <a:t> </a:t>
            </a:r>
            <a:r>
              <a:rPr lang="en-US" sz="2000" b="1" dirty="0">
                <a:solidFill>
                  <a:srgbClr val="001F5F"/>
                </a:solidFill>
                <a:latin typeface="Arial" charset="0"/>
              </a:rPr>
              <a:t>Collection</a:t>
            </a:r>
            <a:r>
              <a:rPr lang="en-US" sz="2000" b="1" dirty="0">
                <a:solidFill>
                  <a:srgbClr val="001F5F"/>
                </a:solidFill>
                <a:latin typeface="Times New Roman" pitchFamily="18" charset="0"/>
                <a:cs typeface="Times New Roman" pitchFamily="18" charset="0"/>
              </a:rPr>
              <a:t> </a:t>
            </a:r>
            <a:r>
              <a:rPr lang="en-US" sz="2000" b="1" dirty="0">
                <a:solidFill>
                  <a:srgbClr val="001F5F"/>
                </a:solidFill>
                <a:latin typeface="Arial" charset="0"/>
              </a:rPr>
              <a:t>Technique</a:t>
            </a:r>
            <a:r>
              <a:rPr lang="en-US" sz="2000" b="1" dirty="0">
                <a:solidFill>
                  <a:srgbClr val="001F5F"/>
                </a:solidFill>
                <a:latin typeface="Times New Roman" pitchFamily="18" charset="0"/>
                <a:cs typeface="Times New Roman" pitchFamily="18" charset="0"/>
              </a:rPr>
              <a:t> </a:t>
            </a:r>
          </a:p>
          <a:p>
            <a:pPr algn="ctr" eaLnBrk="1" hangingPunct="1">
              <a:lnSpc>
                <a:spcPts val="2300"/>
              </a:lnSpc>
            </a:pPr>
            <a:r>
              <a:rPr lang="en-US" sz="2000" dirty="0">
                <a:solidFill>
                  <a:srgbClr val="001F5F"/>
                </a:solidFill>
                <a:latin typeface="Arial" charset="0"/>
              </a:rPr>
              <a:t>(interviews,</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focus</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group,</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observation,</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documents</a:t>
            </a:r>
            <a:r>
              <a:rPr lang="en-US" sz="2000" dirty="0">
                <a:solidFill>
                  <a:srgbClr val="001F5F"/>
                </a:solidFill>
                <a:latin typeface="Times New Roman" pitchFamily="18" charset="0"/>
                <a:cs typeface="Times New Roman" pitchFamily="18" charset="0"/>
              </a:rPr>
              <a:t> </a:t>
            </a:r>
            <a:r>
              <a:rPr lang="en-US" sz="2000" dirty="0" err="1">
                <a:solidFill>
                  <a:srgbClr val="001F5F"/>
                </a:solidFill>
                <a:latin typeface="Arial" charset="0"/>
              </a:rPr>
              <a:t>etc</a:t>
            </a:r>
            <a:r>
              <a:rPr lang="en-US" sz="2000" dirty="0">
                <a:solidFill>
                  <a:srgbClr val="001F5F"/>
                </a:solidFill>
                <a:latin typeface="Arial" charset="0"/>
              </a:rPr>
              <a:t>)</a:t>
            </a:r>
            <a:endParaRPr lang="en-US" sz="2000" dirty="0">
              <a:latin typeface="Arial" charset="0"/>
            </a:endParaRPr>
          </a:p>
        </p:txBody>
      </p:sp>
      <p:sp>
        <p:nvSpPr>
          <p:cNvPr id="13" name="object 11"/>
          <p:cNvSpPr txBox="1">
            <a:spLocks noChangeArrowheads="1"/>
          </p:cNvSpPr>
          <p:nvPr/>
        </p:nvSpPr>
        <p:spPr bwMode="auto">
          <a:xfrm>
            <a:off x="6553200" y="4699000"/>
            <a:ext cx="5413512" cy="910506"/>
          </a:xfrm>
          <a:prstGeom prst="rect">
            <a:avLst/>
          </a:prstGeom>
          <a:solidFill>
            <a:schemeClr val="bg1"/>
          </a:solidFill>
          <a:ln w="25399">
            <a:solidFill>
              <a:srgbClr val="FF0000"/>
            </a:solidFill>
            <a:miter lim="800000"/>
            <a:headEnd/>
            <a:tailEnd/>
          </a:ln>
        </p:spPr>
        <p:txBody>
          <a:bodyPr wrap="square" lIns="0" tIns="0" rIns="0" bIns="0">
            <a:spAutoFit/>
          </a:bodyPr>
          <a:lstStyle>
            <a:lvl1pPr marL="1588"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ts val="2350"/>
              </a:lnSpc>
            </a:pPr>
            <a:r>
              <a:rPr lang="en-US" sz="2000" b="1" dirty="0">
                <a:solidFill>
                  <a:srgbClr val="001F5F"/>
                </a:solidFill>
                <a:latin typeface="Arial" charset="0"/>
              </a:rPr>
              <a:t>Research</a:t>
            </a:r>
            <a:r>
              <a:rPr lang="en-US" sz="2000" b="1" dirty="0">
                <a:solidFill>
                  <a:srgbClr val="001F5F"/>
                </a:solidFill>
                <a:latin typeface="Times New Roman" pitchFamily="18" charset="0"/>
                <a:cs typeface="Times New Roman" pitchFamily="18" charset="0"/>
              </a:rPr>
              <a:t> </a:t>
            </a:r>
            <a:r>
              <a:rPr lang="en-US" sz="2000" b="1" dirty="0">
                <a:solidFill>
                  <a:srgbClr val="001F5F"/>
                </a:solidFill>
                <a:latin typeface="Arial" charset="0"/>
              </a:rPr>
              <a:t>Method</a:t>
            </a:r>
            <a:endParaRPr lang="en-US" sz="2000" dirty="0">
              <a:latin typeface="Arial" charset="0"/>
            </a:endParaRPr>
          </a:p>
          <a:p>
            <a:pPr algn="ctr" eaLnBrk="1" hangingPunct="1">
              <a:lnSpc>
                <a:spcPts val="2300"/>
              </a:lnSpc>
              <a:spcBef>
                <a:spcPts val="113"/>
              </a:spcBef>
            </a:pPr>
            <a:r>
              <a:rPr lang="en-US" sz="2000" b="1" dirty="0">
                <a:solidFill>
                  <a:srgbClr val="001F5F"/>
                </a:solidFill>
                <a:latin typeface="Arial" charset="0"/>
              </a:rPr>
              <a:t>(</a:t>
            </a:r>
            <a:r>
              <a:rPr lang="en-US" sz="2000" dirty="0">
                <a:solidFill>
                  <a:srgbClr val="001F5F"/>
                </a:solidFill>
                <a:latin typeface="Arial" charset="0"/>
              </a:rPr>
              <a:t>action</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research,</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case</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study,</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ethnography,</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grounded</a:t>
            </a:r>
            <a:r>
              <a:rPr lang="en-US" sz="2000" dirty="0">
                <a:solidFill>
                  <a:srgbClr val="001F5F"/>
                </a:solidFill>
                <a:latin typeface="Times New Roman" pitchFamily="18" charset="0"/>
                <a:cs typeface="Times New Roman" pitchFamily="18" charset="0"/>
              </a:rPr>
              <a:t> </a:t>
            </a:r>
            <a:r>
              <a:rPr lang="en-US" sz="2000" dirty="0">
                <a:solidFill>
                  <a:srgbClr val="001F5F"/>
                </a:solidFill>
                <a:latin typeface="Arial" charset="0"/>
              </a:rPr>
              <a:t>theory</a:t>
            </a:r>
            <a:r>
              <a:rPr lang="en-US" sz="2000" dirty="0">
                <a:solidFill>
                  <a:srgbClr val="001F5F"/>
                </a:solidFill>
                <a:latin typeface="Times New Roman" pitchFamily="18" charset="0"/>
                <a:cs typeface="Times New Roman" pitchFamily="18" charset="0"/>
              </a:rPr>
              <a:t> </a:t>
            </a:r>
            <a:r>
              <a:rPr lang="en-US" sz="2000" dirty="0" err="1">
                <a:solidFill>
                  <a:srgbClr val="001F5F"/>
                </a:solidFill>
                <a:latin typeface="Arial" charset="0"/>
              </a:rPr>
              <a:t>etc</a:t>
            </a:r>
            <a:r>
              <a:rPr lang="en-US" sz="2000" dirty="0">
                <a:solidFill>
                  <a:srgbClr val="001F5F"/>
                </a:solidFill>
                <a:latin typeface="Arial" charset="0"/>
              </a:rPr>
              <a:t>)</a:t>
            </a:r>
            <a:endParaRPr lang="en-US" sz="2000" dirty="0">
              <a:latin typeface="Arial" charset="0"/>
            </a:endParaRPr>
          </a:p>
        </p:txBody>
      </p:sp>
      <p:sp>
        <p:nvSpPr>
          <p:cNvPr id="14" name="object 12"/>
          <p:cNvSpPr txBox="1">
            <a:spLocks noChangeArrowheads="1"/>
          </p:cNvSpPr>
          <p:nvPr/>
        </p:nvSpPr>
        <p:spPr bwMode="auto">
          <a:xfrm>
            <a:off x="6553197" y="5914989"/>
            <a:ext cx="5413513" cy="884858"/>
          </a:xfrm>
          <a:prstGeom prst="rect">
            <a:avLst/>
          </a:prstGeom>
          <a:solidFill>
            <a:schemeClr val="bg1"/>
          </a:solidFill>
          <a:ln w="25399">
            <a:solidFill>
              <a:srgbClr val="FF0000"/>
            </a:solidFill>
            <a:miter lim="800000"/>
            <a:headEnd/>
            <a:tailEnd/>
          </a:ln>
        </p:spPr>
        <p:txBody>
          <a:bodyPr wrap="square" lIns="0" tIns="0" rIns="0" bIns="0">
            <a:spAutoFit/>
          </a:bodyPr>
          <a:lstStyle>
            <a:lvl1pPr marL="155575" indent="4191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ts val="2300"/>
              </a:lnSpc>
            </a:pPr>
            <a:r>
              <a:rPr lang="en-US" sz="2000" b="1" dirty="0">
                <a:solidFill>
                  <a:srgbClr val="001F5F"/>
                </a:solidFill>
                <a:latin typeface="Arial" charset="0"/>
              </a:rPr>
              <a:t>Philosophical</a:t>
            </a:r>
            <a:r>
              <a:rPr lang="en-US" sz="2000" b="1" dirty="0">
                <a:solidFill>
                  <a:srgbClr val="001F5F"/>
                </a:solidFill>
                <a:latin typeface="Times New Roman" pitchFamily="18" charset="0"/>
                <a:cs typeface="Times New Roman" pitchFamily="18" charset="0"/>
              </a:rPr>
              <a:t> </a:t>
            </a:r>
            <a:r>
              <a:rPr lang="en-US" sz="2000" b="1" dirty="0">
                <a:solidFill>
                  <a:srgbClr val="001F5F"/>
                </a:solidFill>
                <a:latin typeface="Arial" charset="0"/>
              </a:rPr>
              <a:t>Assumptions</a:t>
            </a:r>
          </a:p>
          <a:p>
            <a:pPr eaLnBrk="1" hangingPunct="1">
              <a:lnSpc>
                <a:spcPts val="2300"/>
              </a:lnSpc>
            </a:pPr>
            <a:r>
              <a:rPr lang="en-US" sz="2000" dirty="0">
                <a:solidFill>
                  <a:srgbClr val="001F5F"/>
                </a:solidFill>
                <a:latin typeface="Times New Roman" pitchFamily="18" charset="0"/>
                <a:cs typeface="Times New Roman" pitchFamily="18" charset="0"/>
              </a:rPr>
              <a:t> </a:t>
            </a:r>
            <a:r>
              <a:rPr lang="en-US" dirty="0">
                <a:solidFill>
                  <a:srgbClr val="001F5F"/>
                </a:solidFill>
                <a:latin typeface="Arial" charset="0"/>
              </a:rPr>
              <a:t>(positivist,</a:t>
            </a:r>
            <a:r>
              <a:rPr lang="en-US" dirty="0">
                <a:solidFill>
                  <a:srgbClr val="001F5F"/>
                </a:solidFill>
                <a:latin typeface="Times New Roman" pitchFamily="18" charset="0"/>
                <a:cs typeface="Times New Roman" pitchFamily="18" charset="0"/>
              </a:rPr>
              <a:t> </a:t>
            </a:r>
            <a:r>
              <a:rPr lang="en-US" dirty="0">
                <a:solidFill>
                  <a:srgbClr val="001F5F"/>
                </a:solidFill>
                <a:latin typeface="Arial" charset="0"/>
              </a:rPr>
              <a:t>interpretive,</a:t>
            </a:r>
            <a:r>
              <a:rPr lang="en-US" dirty="0">
                <a:solidFill>
                  <a:srgbClr val="001F5F"/>
                </a:solidFill>
                <a:latin typeface="Times New Roman" pitchFamily="18" charset="0"/>
                <a:cs typeface="Times New Roman" pitchFamily="18" charset="0"/>
              </a:rPr>
              <a:t> </a:t>
            </a:r>
            <a:r>
              <a:rPr lang="en-US" dirty="0">
                <a:solidFill>
                  <a:srgbClr val="001F5F"/>
                </a:solidFill>
                <a:latin typeface="Arial" charset="0"/>
              </a:rPr>
              <a:t>pragmatic</a:t>
            </a:r>
            <a:r>
              <a:rPr lang="en-US" sz="2000" dirty="0">
                <a:solidFill>
                  <a:srgbClr val="001F5F"/>
                </a:solidFill>
                <a:latin typeface="Arial" charset="0"/>
              </a:rPr>
              <a:t>)</a:t>
            </a:r>
          </a:p>
          <a:p>
            <a:pPr eaLnBrk="1" hangingPunct="1">
              <a:lnSpc>
                <a:spcPts val="2300"/>
              </a:lnSpc>
            </a:pPr>
            <a:endParaRPr lang="en-US" sz="2000" dirty="0">
              <a:latin typeface="Arial" charset="0"/>
            </a:endParaRPr>
          </a:p>
        </p:txBody>
      </p:sp>
      <p:sp>
        <p:nvSpPr>
          <p:cNvPr id="15" name="object 5"/>
          <p:cNvSpPr>
            <a:spLocks/>
          </p:cNvSpPr>
          <p:nvPr/>
        </p:nvSpPr>
        <p:spPr bwMode="auto">
          <a:xfrm>
            <a:off x="8364351" y="5656511"/>
            <a:ext cx="116073" cy="331787"/>
          </a:xfrm>
          <a:custGeom>
            <a:avLst/>
            <a:gdLst>
              <a:gd name="T0" fmla="*/ 76199 w 127000"/>
              <a:gd name="T1" fmla="*/ 63678 h 330835"/>
              <a:gd name="T2" fmla="*/ 50779 w 127000"/>
              <a:gd name="T3" fmla="*/ 63678 h 330835"/>
              <a:gd name="T4" fmla="*/ 50779 w 127000"/>
              <a:gd name="T5" fmla="*/ 331659 h 330835"/>
              <a:gd name="T6" fmla="*/ 76199 w 127000"/>
              <a:gd name="T7" fmla="*/ 331659 h 330835"/>
              <a:gd name="T8" fmla="*/ 76199 w 127000"/>
              <a:gd name="T9" fmla="*/ 63678 h 330835"/>
              <a:gd name="T10" fmla="*/ 63489 w 127000"/>
              <a:gd name="T11" fmla="*/ 0 h 330835"/>
              <a:gd name="T12" fmla="*/ 0 w 127000"/>
              <a:gd name="T13" fmla="*/ 76418 h 330835"/>
              <a:gd name="T14" fmla="*/ 50779 w 127000"/>
              <a:gd name="T15" fmla="*/ 76418 h 330835"/>
              <a:gd name="T16" fmla="*/ 50779 w 127000"/>
              <a:gd name="T17" fmla="*/ 63678 h 330835"/>
              <a:gd name="T18" fmla="*/ 116394 w 127000"/>
              <a:gd name="T19" fmla="*/ 63678 h 330835"/>
              <a:gd name="T20" fmla="*/ 63489 w 127000"/>
              <a:gd name="T21" fmla="*/ 0 h 330835"/>
              <a:gd name="T22" fmla="*/ 116394 w 127000"/>
              <a:gd name="T23" fmla="*/ 63678 h 330835"/>
              <a:gd name="T24" fmla="*/ 76199 w 127000"/>
              <a:gd name="T25" fmla="*/ 63678 h 330835"/>
              <a:gd name="T26" fmla="*/ 76199 w 127000"/>
              <a:gd name="T27" fmla="*/ 76418 h 330835"/>
              <a:gd name="T28" fmla="*/ 126979 w 127000"/>
              <a:gd name="T29" fmla="*/ 76418 h 330835"/>
              <a:gd name="T30" fmla="*/ 116394 w 127000"/>
              <a:gd name="T31" fmla="*/ 63678 h 33083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000" h="330835">
                <a:moveTo>
                  <a:pt x="76199" y="63495"/>
                </a:moveTo>
                <a:lnTo>
                  <a:pt x="50779" y="63495"/>
                </a:lnTo>
                <a:lnTo>
                  <a:pt x="50779" y="330707"/>
                </a:lnTo>
                <a:lnTo>
                  <a:pt x="76199" y="330707"/>
                </a:lnTo>
                <a:lnTo>
                  <a:pt x="76199" y="63495"/>
                </a:lnTo>
                <a:close/>
              </a:path>
              <a:path w="127000" h="330835">
                <a:moveTo>
                  <a:pt x="63489" y="0"/>
                </a:moveTo>
                <a:lnTo>
                  <a:pt x="0" y="76199"/>
                </a:lnTo>
                <a:lnTo>
                  <a:pt x="50779" y="76199"/>
                </a:lnTo>
                <a:lnTo>
                  <a:pt x="50779" y="63495"/>
                </a:lnTo>
                <a:lnTo>
                  <a:pt x="116394" y="63495"/>
                </a:lnTo>
                <a:lnTo>
                  <a:pt x="63489" y="0"/>
                </a:lnTo>
                <a:close/>
              </a:path>
              <a:path w="127000" h="330835">
                <a:moveTo>
                  <a:pt x="116394" y="63495"/>
                </a:moveTo>
                <a:lnTo>
                  <a:pt x="76199" y="63495"/>
                </a:lnTo>
                <a:lnTo>
                  <a:pt x="76199" y="76199"/>
                </a:lnTo>
                <a:lnTo>
                  <a:pt x="126979" y="76199"/>
                </a:lnTo>
                <a:lnTo>
                  <a:pt x="116394" y="63495"/>
                </a:lnTo>
                <a:close/>
              </a:path>
            </a:pathLst>
          </a:custGeom>
          <a:solidFill>
            <a:srgbClr val="FFC000"/>
          </a:solidFill>
          <a:ln>
            <a:solidFill>
              <a:srgbClr val="FF0000"/>
            </a:solidFill>
          </a:ln>
        </p:spPr>
        <p:txBody>
          <a:bodyPr lIns="0" tIns="0" rIns="0" bIns="0"/>
          <a:lstStyle/>
          <a:p>
            <a:endParaRPr lang="en-US"/>
          </a:p>
        </p:txBody>
      </p:sp>
      <p:sp>
        <p:nvSpPr>
          <p:cNvPr id="3" name="Footer Placeholder 2"/>
          <p:cNvSpPr>
            <a:spLocks noGrp="1"/>
          </p:cNvSpPr>
          <p:nvPr>
            <p:ph type="ftr" sz="quarter" idx="10"/>
          </p:nvPr>
        </p:nvSpPr>
        <p:spPr/>
        <p:txBody>
          <a:bodyPr/>
          <a:lstStyle/>
          <a:p>
            <a:r>
              <a:rPr lang="en-US">
                <a:solidFill>
                  <a:srgbClr val="000000"/>
                </a:solidFill>
              </a:rPr>
              <a:t>Dr Jugindar Singh</a:t>
            </a:r>
          </a:p>
        </p:txBody>
      </p:sp>
    </p:spTree>
    <p:extLst>
      <p:ext uri="{BB962C8B-B14F-4D97-AF65-F5344CB8AC3E}">
        <p14:creationId xmlns:p14="http://schemas.microsoft.com/office/powerpoint/2010/main" val="952331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1_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2_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1338</TotalTime>
  <Words>8806</Words>
  <Application>Microsoft Office PowerPoint</Application>
  <PresentationFormat>Widescreen</PresentationFormat>
  <Paragraphs>999</Paragraphs>
  <Slides>89</Slides>
  <Notes>11</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89</vt:i4>
      </vt:variant>
    </vt:vector>
  </HeadingPairs>
  <TitlesOfParts>
    <vt:vector size="118" baseType="lpstr">
      <vt:lpstr>Aharoni</vt:lpstr>
      <vt:lpstr>Arial</vt:lpstr>
      <vt:lpstr>Arial Black</vt:lpstr>
      <vt:lpstr>Arial Narrow</vt:lpstr>
      <vt:lpstr>Calibri</vt:lpstr>
      <vt:lpstr>Calibri Light</vt:lpstr>
      <vt:lpstr>Circular-Bold</vt:lpstr>
      <vt:lpstr>Crimson Text</vt:lpstr>
      <vt:lpstr>europa</vt:lpstr>
      <vt:lpstr>Gill Sans MT</vt:lpstr>
      <vt:lpstr>HbkxdhAdvTT50a2f13e.I</vt:lpstr>
      <vt:lpstr>Helvetica</vt:lpstr>
      <vt:lpstr>LiberationSerif</vt:lpstr>
      <vt:lpstr>MeridienLTStd-Bold</vt:lpstr>
      <vt:lpstr>MeridienLTStd-Roman</vt:lpstr>
      <vt:lpstr>Noto Sans</vt:lpstr>
      <vt:lpstr>SlimbachStd-Book</vt:lpstr>
      <vt:lpstr>Tahoma</vt:lpstr>
      <vt:lpstr>The Hand Bold</vt:lpstr>
      <vt:lpstr>The Serif Hand Black</vt:lpstr>
      <vt:lpstr>Times New Roman</vt:lpstr>
      <vt:lpstr>Verdana</vt:lpstr>
      <vt:lpstr>Wingdings</vt:lpstr>
      <vt:lpstr>Office Theme</vt:lpstr>
      <vt:lpstr>SketchyVTI</vt:lpstr>
      <vt:lpstr>1_SketchyVTI</vt:lpstr>
      <vt:lpstr>2_UCTI-Template-level-3</vt:lpstr>
      <vt:lpstr>UCTI-Template-level-3</vt:lpstr>
      <vt:lpstr>1_Office Theme</vt:lpstr>
      <vt:lpstr>Qualitative method</vt:lpstr>
      <vt:lpstr>Qualitative Research </vt:lpstr>
      <vt:lpstr>PowerPoint Presentation</vt:lpstr>
      <vt:lpstr>Chapter 1: Introduction</vt:lpstr>
      <vt:lpstr>1. Definition of Qualitative Research What is Qualitative Research</vt:lpstr>
      <vt:lpstr>Definition of Qualitative : Creswell 2018</vt:lpstr>
      <vt:lpstr>What is Qualitative Research</vt:lpstr>
      <vt:lpstr>      Definition Sharan B. Merriam, Elizabeth J. Tisdel</vt:lpstr>
      <vt:lpstr>Qualitative Research Process</vt:lpstr>
      <vt:lpstr>What is the Difference between Qualitative and Quantitative </vt:lpstr>
      <vt:lpstr>PowerPoint Presentation</vt:lpstr>
      <vt:lpstr>Qualitative vs Quantitative Research</vt:lpstr>
      <vt:lpstr>Research Problem Purpose Statement Research Questions</vt:lpstr>
      <vt:lpstr>Problem Identification Is a Research Problem? - Cresswell</vt:lpstr>
      <vt:lpstr>Deficiency Model - Cresswell</vt:lpstr>
      <vt:lpstr>Purpose Statement</vt:lpstr>
      <vt:lpstr>Purpose Statement</vt:lpstr>
      <vt:lpstr>Lived experiences of first-time mothers</vt:lpstr>
      <vt:lpstr>Research Questions</vt:lpstr>
      <vt:lpstr>Research questions </vt:lpstr>
      <vt:lpstr>Scripts to help design qualitative central questions and sub-questions:</vt:lpstr>
      <vt:lpstr>PowerPoint Presentation</vt:lpstr>
      <vt:lpstr>PowerPoint Presentation</vt:lpstr>
      <vt:lpstr>Title: THE ROLE OF SELF-DIRECTED LEARNING IN OLDER ADULTS’ HEALTH CARE.</vt:lpstr>
      <vt:lpstr>Chapter 2 Literature Review</vt:lpstr>
      <vt:lpstr>Qualitative Approach: What is Literature Review</vt:lpstr>
      <vt:lpstr>Literature Review in a Qualitative Study</vt:lpstr>
      <vt:lpstr>What Literature Review must do?</vt:lpstr>
      <vt:lpstr>PowerPoint Presentation</vt:lpstr>
      <vt:lpstr>The Research Methodology – The Research Onion</vt:lpstr>
      <vt:lpstr>1. Research Philosophy</vt:lpstr>
      <vt:lpstr>PowerPoint Presentation</vt:lpstr>
      <vt:lpstr>Main research philosophies</vt:lpstr>
      <vt:lpstr>PowerPoint Presentation</vt:lpstr>
      <vt:lpstr>PowerPoint Presentation</vt:lpstr>
      <vt:lpstr>Interpretivism/Constructivism Focus on meaning. </vt:lpstr>
      <vt:lpstr>PowerPoint Presentation</vt:lpstr>
      <vt:lpstr>3 Research Strategies </vt:lpstr>
      <vt:lpstr>PowerPoint Presentation</vt:lpstr>
      <vt:lpstr>Research Strategy Examples</vt:lpstr>
      <vt:lpstr>Basic Qualitative Research</vt:lpstr>
      <vt:lpstr>Narrative research</vt:lpstr>
      <vt:lpstr>  Phenomenology:Phenomenologists are interested in our “lived experience” (Van Manen, 2014),  </vt:lpstr>
      <vt:lpstr>Grounded Theory Glaser and Strauss (1967) developed a pioneering book that expounded in detail on their grounded theory procedures, The Discovery of Grounded Theory</vt:lpstr>
      <vt:lpstr>Grounded theory</vt:lpstr>
      <vt:lpstr>PowerPoint Presentation</vt:lpstr>
      <vt:lpstr>Example of Grounded Theory</vt:lpstr>
      <vt:lpstr>Ethnography</vt:lpstr>
      <vt:lpstr>PowerPoint Presentation</vt:lpstr>
      <vt:lpstr>PowerPoint Presentation</vt:lpstr>
      <vt:lpstr>CASE STUDIES - Cases are units of investigation </vt:lpstr>
      <vt:lpstr>Case study Collection of data</vt:lpstr>
      <vt:lpstr>PowerPoint Presentation</vt:lpstr>
      <vt:lpstr>PowerPoint Presentation</vt:lpstr>
      <vt:lpstr>Types of Case Studies</vt:lpstr>
      <vt:lpstr>Action Research</vt:lpstr>
      <vt:lpstr>PowerPoint Presentation</vt:lpstr>
      <vt:lpstr>5. Time Horizon</vt:lpstr>
      <vt:lpstr>Time Horizon</vt:lpstr>
      <vt:lpstr>6. Data Collection and Data Analysis</vt:lpstr>
      <vt:lpstr>Populations and Samples</vt:lpstr>
      <vt:lpstr>Sampling: Sample size Based on the phenomena to be studied </vt:lpstr>
      <vt:lpstr> Sampling: Sample size Saunders et al., 2012  </vt:lpstr>
      <vt:lpstr>Sample Size – Rule of Thumb</vt:lpstr>
      <vt:lpstr>Data Collection Methods</vt:lpstr>
      <vt:lpstr>Observation</vt:lpstr>
      <vt:lpstr>Structured</vt:lpstr>
      <vt:lpstr>Data Processing</vt:lpstr>
      <vt:lpstr>Transcribing your data Transcribing is converting speech to text word for word. </vt:lpstr>
      <vt:lpstr>Data Analysis</vt:lpstr>
      <vt:lpstr>Data Analysis</vt:lpstr>
      <vt:lpstr>PowerPoint Presentation</vt:lpstr>
      <vt:lpstr>Steps in Coding</vt:lpstr>
      <vt:lpstr>Thematic Analysis – Braun and Clarke</vt:lpstr>
      <vt:lpstr>Thematic Analysis – Braun and Clarke</vt:lpstr>
      <vt:lpstr>Thematic Analysis – Braun and Clarke</vt:lpstr>
      <vt:lpstr>Thematic Analysis – Braun and Clarke</vt:lpstr>
      <vt:lpstr>Thematic Analysis – Braun and Clarke</vt:lpstr>
      <vt:lpstr>Thematic Analysis – Braun and Clarke</vt:lpstr>
      <vt:lpstr>Thematic Analysis – Braun and Clarke</vt:lpstr>
      <vt:lpstr>PowerPoint Presentation</vt:lpstr>
      <vt:lpstr>PowerPoint Presentation</vt:lpstr>
      <vt:lpstr>Trustworthiness </vt:lpstr>
      <vt:lpstr>PowerPoint Presentation</vt:lpstr>
      <vt:lpstr>PowerPoint Presentation</vt:lpstr>
      <vt:lpstr>PowerPoint Presentation</vt:lpstr>
      <vt:lpstr>PowerPoint Presentation</vt:lpstr>
      <vt:lpstr>Lincoln and Guba's Evaluative Criteria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Qualitative study</dc:title>
  <dc:creator>jugindar singh</dc:creator>
  <cp:lastModifiedBy>jugindar singh</cp:lastModifiedBy>
  <cp:revision>59</cp:revision>
  <dcterms:created xsi:type="dcterms:W3CDTF">2020-11-26T02:21:04Z</dcterms:created>
  <dcterms:modified xsi:type="dcterms:W3CDTF">2022-04-05T03:21:47Z</dcterms:modified>
</cp:coreProperties>
</file>