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FA3"/>
    <a:srgbClr val="A2C1FE"/>
    <a:srgbClr val="FCFEB9"/>
    <a:srgbClr val="CECECE"/>
    <a:srgbClr val="B2B2B2"/>
    <a:srgbClr val="C44C4C"/>
    <a:srgbClr val="8ABCE6"/>
    <a:srgbClr val="BA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5" autoAdjust="0"/>
    <p:restoredTop sz="94702" autoAdjust="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030" y="109529"/>
            <a:ext cx="6744170" cy="310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400" dirty="0">
                <a:latin typeface="Book Antiqua" pitchFamily="18" charset="0"/>
              </a:rPr>
              <a:t>Asia Pacific University </a:t>
            </a:r>
            <a:r>
              <a:rPr lang="en-US" sz="1400" dirty="0" smtClean="0">
                <a:latin typeface="Book Antiqua" pitchFamily="18" charset="0"/>
              </a:rPr>
              <a:t>of </a:t>
            </a:r>
            <a:r>
              <a:rPr lang="en-US" sz="1400" dirty="0">
                <a:latin typeface="Book Antiqua" pitchFamily="18" charset="0"/>
              </a:rPr>
              <a:t>Technology and Innovation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333801" y="9522070"/>
            <a:ext cx="41037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7CC0BFB6-5620-40A7-A10C-C8237A90801E}" type="slidenum">
              <a:rPr lang="en-US" sz="1400">
                <a:latin typeface="Book Antiqua" pitchFamily="18" charset="0"/>
              </a:rPr>
              <a:pPr algn="r" eaLnBrk="0" hangingPunct="0"/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8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5179"/>
            <a:ext cx="4991947" cy="41829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868363"/>
            <a:ext cx="4641850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030" y="111353"/>
            <a:ext cx="6744170" cy="3066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400">
                <a:latin typeface="Book Antiqua" pitchFamily="18" charset="0"/>
              </a:rPr>
              <a:t>Asia Pacific University College of Technology and Innovation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333801" y="9522070"/>
            <a:ext cx="41037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972E4C37-C037-46C6-996B-C799EBB41B3B}" type="slidenum">
              <a:rPr lang="en-US" sz="1400">
                <a:latin typeface="Book Antiqua" pitchFamily="18" charset="0"/>
              </a:rPr>
              <a:pPr algn="r" eaLnBrk="0" hangingPunct="0"/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9188" y="1952625"/>
            <a:ext cx="67548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4900" y="3886200"/>
            <a:ext cx="67691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10" descr="ucti_logo_transparent_small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1606" y="2417763"/>
            <a:ext cx="2074862" cy="20748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274638"/>
            <a:ext cx="205740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74638"/>
            <a:ext cx="6021388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697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33" name="Picture 17" descr="ucti_globe1_transparent_small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0825" y="2016125"/>
            <a:ext cx="5325727" cy="53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0" name="Picture 14" descr="AP-UCTI-final(26-01-05)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672387" y="0"/>
            <a:ext cx="1468438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697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7042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800" dirty="0"/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23050"/>
            <a:ext cx="2895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5000" y="6597650"/>
            <a:ext cx="2711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800"/>
              <a:t>Title of Slides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51302" y="1385955"/>
            <a:ext cx="6754812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6000" b="1" dirty="0" smtClean="0">
                <a:solidFill>
                  <a:schemeClr val="tx1"/>
                </a:solidFill>
              </a:rPr>
              <a:t>Strategies in Emerging Markets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0174" y="3725994"/>
            <a:ext cx="5775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Marketing and Economic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Development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Newly Industrialized Countries Growth Factors</a:t>
            </a:r>
          </a:p>
        </p:txBody>
      </p:sp>
      <p:pic>
        <p:nvPicPr>
          <p:cNvPr id="13315" name="Picture 5" descr="India Phar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6400800" cy="4365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219200" y="6045558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Indian Pharmaceutical Companies Hampered</a:t>
            </a:r>
          </a:p>
        </p:txBody>
      </p:sp>
    </p:spTree>
    <p:extLst>
      <p:ext uri="{BB962C8B-B14F-4D97-AF65-F5344CB8AC3E}">
        <p14:creationId xmlns:p14="http://schemas.microsoft.com/office/powerpoint/2010/main" val="10150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6507" y="210243"/>
            <a:ext cx="8297618" cy="1143000"/>
          </a:xfrm>
        </p:spPr>
        <p:txBody>
          <a:bodyPr/>
          <a:lstStyle/>
          <a:p>
            <a:r>
              <a:rPr lang="en-US" sz="3200" b="1" dirty="0" smtClean="0"/>
              <a:t>Information Technology, the Internet, </a:t>
            </a:r>
            <a:br>
              <a:rPr lang="en-US" sz="3200" b="1" dirty="0" smtClean="0"/>
            </a:br>
            <a:r>
              <a:rPr lang="en-US" sz="3200" b="1" dirty="0" smtClean="0"/>
              <a:t>and</a:t>
            </a:r>
            <a:r>
              <a:rPr lang="en-US" sz="3200" b="1" dirty="0"/>
              <a:t> </a:t>
            </a:r>
            <a:r>
              <a:rPr lang="en-US" sz="3200" b="1" dirty="0" smtClean="0"/>
              <a:t>Economic Development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478095"/>
            <a:ext cx="8229600" cy="4525962"/>
          </a:xfrm>
        </p:spPr>
        <p:txBody>
          <a:bodyPr/>
          <a:lstStyle/>
          <a:p>
            <a:r>
              <a:rPr lang="en-US" sz="2400" dirty="0" smtClean="0"/>
              <a:t>New, </a:t>
            </a:r>
            <a:r>
              <a:rPr lang="en-US" sz="2400" b="1" dirty="0" smtClean="0"/>
              <a:t>innovative electronic technologies </a:t>
            </a:r>
            <a:r>
              <a:rPr lang="en-US" sz="2400" dirty="0" smtClean="0"/>
              <a:t>can be the </a:t>
            </a:r>
            <a:r>
              <a:rPr lang="en-US" sz="2400" b="1" dirty="0" smtClean="0"/>
              <a:t>key</a:t>
            </a:r>
            <a:r>
              <a:rPr lang="en-US" sz="2400" dirty="0" smtClean="0"/>
              <a:t> to a </a:t>
            </a:r>
            <a:r>
              <a:rPr lang="en-US" sz="2400" b="1" dirty="0" smtClean="0"/>
              <a:t>sustainable future </a:t>
            </a:r>
            <a:r>
              <a:rPr lang="en-US" sz="2400" dirty="0" smtClean="0"/>
              <a:t>for developed and developing nations alike.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Internet accelerates the process of economic growth </a:t>
            </a:r>
            <a:r>
              <a:rPr lang="en-US" sz="2400" dirty="0" smtClean="0"/>
              <a:t>by speeding up the diffusion of new technologies to emerging economics.</a:t>
            </a:r>
          </a:p>
          <a:p>
            <a:r>
              <a:rPr lang="en-US" sz="2400" b="1" dirty="0" smtClean="0"/>
              <a:t>Wireless technologies</a:t>
            </a:r>
            <a:r>
              <a:rPr lang="en-US" sz="2400" dirty="0" smtClean="0"/>
              <a:t> greatly </a:t>
            </a:r>
            <a:r>
              <a:rPr lang="en-US" sz="2400" b="1" dirty="0" smtClean="0"/>
              <a:t>reduce</a:t>
            </a:r>
            <a:r>
              <a:rPr lang="en-US" sz="2400" dirty="0" smtClean="0"/>
              <a:t> the need to lay down a </a:t>
            </a:r>
            <a:r>
              <a:rPr lang="en-US" sz="2400" b="1" dirty="0" smtClean="0"/>
              <a:t>costly telecom infrastructure </a:t>
            </a:r>
            <a:r>
              <a:rPr lang="en-US" sz="2400" dirty="0" smtClean="0"/>
              <a:t>to bring telephone service to areas not now served.</a:t>
            </a:r>
          </a:p>
          <a:p>
            <a:r>
              <a:rPr lang="en-US" sz="2400" b="1" dirty="0" smtClean="0"/>
              <a:t>Substantial investments </a:t>
            </a:r>
            <a:r>
              <a:rPr lang="en-US" sz="2400" dirty="0" smtClean="0"/>
              <a:t>in the </a:t>
            </a:r>
            <a:r>
              <a:rPr lang="en-US" sz="2400" b="1" dirty="0" smtClean="0"/>
              <a:t>infrastructure</a:t>
            </a:r>
            <a:r>
              <a:rPr lang="en-US" sz="2400" dirty="0" smtClean="0"/>
              <a:t> to </a:t>
            </a:r>
            <a:r>
              <a:rPr lang="en-US" sz="2400" b="1" dirty="0" smtClean="0"/>
              <a:t>create easy access </a:t>
            </a:r>
            <a:r>
              <a:rPr lang="en-US" sz="2400" dirty="0" smtClean="0"/>
              <a:t>to the Internet and other aspects of IT are being made by governments and entrepreneurs.</a:t>
            </a:r>
          </a:p>
        </p:txBody>
      </p:sp>
    </p:spTree>
    <p:extLst>
      <p:ext uri="{BB962C8B-B14F-4D97-AF65-F5344CB8AC3E}">
        <p14:creationId xmlns:p14="http://schemas.microsoft.com/office/powerpoint/2010/main" val="21755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74638"/>
            <a:ext cx="7692310" cy="1143000"/>
          </a:xfrm>
        </p:spPr>
        <p:txBody>
          <a:bodyPr/>
          <a:lstStyle/>
          <a:p>
            <a:r>
              <a:rPr lang="en-US" b="1" dirty="0" smtClean="0"/>
              <a:t>Objectives of Developing Countries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58" y="1465219"/>
            <a:ext cx="8229600" cy="4525962"/>
          </a:xfrm>
        </p:spPr>
        <p:txBody>
          <a:bodyPr/>
          <a:lstStyle/>
          <a:p>
            <a:r>
              <a:rPr lang="en-US" sz="2400" b="1" dirty="0" smtClean="0"/>
              <a:t>Industrialization</a:t>
            </a:r>
            <a:r>
              <a:rPr lang="en-US" sz="2400" dirty="0" smtClean="0"/>
              <a:t> is the </a:t>
            </a:r>
            <a:r>
              <a:rPr lang="en-US" sz="2400" b="1" dirty="0" smtClean="0"/>
              <a:t>fundamental objective </a:t>
            </a:r>
            <a:r>
              <a:rPr lang="en-US" sz="2400" dirty="0" smtClean="0"/>
              <a:t>of most developing countries.</a:t>
            </a:r>
          </a:p>
          <a:p>
            <a:r>
              <a:rPr lang="en-US" sz="2400" dirty="0" smtClean="0"/>
              <a:t>Most countries see in </a:t>
            </a:r>
            <a:r>
              <a:rPr lang="en-US" sz="2400" b="1" dirty="0" smtClean="0"/>
              <a:t>economic growth </a:t>
            </a:r>
            <a:r>
              <a:rPr lang="en-US" sz="2400" dirty="0" smtClean="0"/>
              <a:t>the achievement of social as well as </a:t>
            </a:r>
            <a:r>
              <a:rPr lang="en-US" sz="2400" b="1" dirty="0" smtClean="0"/>
              <a:t>economic goals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Better education</a:t>
            </a:r>
          </a:p>
          <a:p>
            <a:pPr lvl="1"/>
            <a:r>
              <a:rPr lang="en-US" sz="2400" dirty="0" smtClean="0"/>
              <a:t>Better and more effective government</a:t>
            </a:r>
          </a:p>
          <a:p>
            <a:pPr lvl="1"/>
            <a:r>
              <a:rPr lang="en-US" sz="2400" dirty="0" smtClean="0"/>
              <a:t>Elimination of many social inequities</a:t>
            </a:r>
          </a:p>
          <a:p>
            <a:pPr lvl="1"/>
            <a:r>
              <a:rPr lang="en-US" sz="2400" dirty="0" smtClean="0"/>
              <a:t>Improvements in moral and ethical responsibilities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trend</a:t>
            </a:r>
            <a:r>
              <a:rPr lang="en-US" sz="2400" dirty="0" smtClean="0"/>
              <a:t> toward </a:t>
            </a:r>
            <a:r>
              <a:rPr lang="en-US" sz="2400" b="1" dirty="0" smtClean="0"/>
              <a:t>privatization</a:t>
            </a:r>
            <a:r>
              <a:rPr lang="en-US" sz="2400" dirty="0" smtClean="0"/>
              <a:t> is currently </a:t>
            </a:r>
            <a:r>
              <a:rPr lang="en-US" sz="2400" b="1" dirty="0" smtClean="0"/>
              <a:t>a major economic phenomenon </a:t>
            </a:r>
            <a:r>
              <a:rPr lang="en-US" sz="2400" dirty="0" smtClean="0"/>
              <a:t>in industrialized as well as in developing countries.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99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4" y="274638"/>
            <a:ext cx="7808219" cy="1143000"/>
          </a:xfrm>
        </p:spPr>
        <p:txBody>
          <a:bodyPr/>
          <a:lstStyle/>
          <a:p>
            <a:r>
              <a:rPr lang="en-US" b="1" dirty="0" smtClean="0"/>
              <a:t>Infrastructure and Development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73" y="1400824"/>
            <a:ext cx="8229600" cy="4525962"/>
          </a:xfrm>
        </p:spPr>
        <p:txBody>
          <a:bodyPr/>
          <a:lstStyle/>
          <a:p>
            <a:r>
              <a:rPr lang="en-US" sz="2600" b="1" dirty="0" smtClean="0"/>
              <a:t>Infrastructure</a:t>
            </a:r>
            <a:r>
              <a:rPr lang="en-US" sz="2600" dirty="0" smtClean="0"/>
              <a:t> represents those </a:t>
            </a:r>
            <a:r>
              <a:rPr lang="en-US" sz="2600" b="1" dirty="0" smtClean="0"/>
              <a:t>types of capital goods</a:t>
            </a:r>
            <a:r>
              <a:rPr lang="en-US" sz="2600" dirty="0" smtClean="0"/>
              <a:t> that </a:t>
            </a:r>
            <a:r>
              <a:rPr lang="en-US" sz="2600" b="1" dirty="0" smtClean="0"/>
              <a:t>serve the activities </a:t>
            </a:r>
            <a:r>
              <a:rPr lang="en-US" sz="2600" dirty="0" smtClean="0"/>
              <a:t>of many industries.</a:t>
            </a:r>
          </a:p>
          <a:p>
            <a:r>
              <a:rPr lang="en-US" sz="2600" dirty="0" smtClean="0"/>
              <a:t>The </a:t>
            </a:r>
            <a:r>
              <a:rPr lang="en-US" sz="2600" b="1" dirty="0" smtClean="0"/>
              <a:t>quality of an infrastructure </a:t>
            </a:r>
            <a:r>
              <a:rPr lang="en-US" sz="2600" dirty="0" smtClean="0"/>
              <a:t>directly </a:t>
            </a:r>
            <a:r>
              <a:rPr lang="en-US" sz="2600" b="1" dirty="0" smtClean="0"/>
              <a:t>affects</a:t>
            </a:r>
            <a:r>
              <a:rPr lang="en-US" sz="2600" dirty="0" smtClean="0"/>
              <a:t> a country’s </a:t>
            </a:r>
            <a:r>
              <a:rPr lang="en-US" sz="2600" b="1" dirty="0" smtClean="0"/>
              <a:t>economic growth </a:t>
            </a:r>
            <a:r>
              <a:rPr lang="en-US" sz="2600" dirty="0" smtClean="0"/>
              <a:t>potential and the ability of an enterprise to engage </a:t>
            </a:r>
            <a:r>
              <a:rPr lang="en-US" sz="2600" b="1" dirty="0" smtClean="0"/>
              <a:t>effectively in business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The less developed a country is the less adequate the infrastructure is for conducting business.</a:t>
            </a:r>
          </a:p>
          <a:p>
            <a:r>
              <a:rPr lang="en-US" sz="2600" dirty="0" smtClean="0"/>
              <a:t>Countries begin to lose economic development ground when their infrastructure cannot support an expanding population and economy.</a:t>
            </a:r>
          </a:p>
        </p:txBody>
      </p:sp>
    </p:spTree>
    <p:extLst>
      <p:ext uri="{BB962C8B-B14F-4D97-AF65-F5344CB8AC3E}">
        <p14:creationId xmlns:p14="http://schemas.microsoft.com/office/powerpoint/2010/main" val="8170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Infrastructure of Selected Countries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Exhibit 9.2</a:t>
            </a:r>
          </a:p>
        </p:txBody>
      </p:sp>
      <p:pic>
        <p:nvPicPr>
          <p:cNvPr id="17412" name="Picture 5" descr="cat80063_ex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9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Marketing’s Contributions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Marketing</a:t>
            </a:r>
            <a:r>
              <a:rPr lang="en-US" sz="2800" dirty="0" smtClean="0"/>
              <a:t> (or distribution) is </a:t>
            </a:r>
            <a:r>
              <a:rPr lang="en-US" sz="2800" b="1" dirty="0" smtClean="0"/>
              <a:t>not always </a:t>
            </a:r>
            <a:r>
              <a:rPr lang="en-US" sz="2800" dirty="0" smtClean="0"/>
              <a:t>considered </a:t>
            </a:r>
            <a:r>
              <a:rPr lang="en-US" sz="2800" b="1" dirty="0" smtClean="0"/>
              <a:t>meaningful</a:t>
            </a:r>
            <a:r>
              <a:rPr lang="en-US" sz="2800" dirty="0" smtClean="0"/>
              <a:t> to those responsible </a:t>
            </a:r>
            <a:r>
              <a:rPr lang="en-US" sz="2800" b="1" dirty="0" smtClean="0"/>
              <a:t>for planning.</a:t>
            </a:r>
          </a:p>
          <a:p>
            <a:r>
              <a:rPr lang="en-US" sz="2800" b="1" dirty="0" smtClean="0"/>
              <a:t>Marketing</a:t>
            </a:r>
            <a:r>
              <a:rPr lang="en-US" sz="2800" dirty="0" smtClean="0"/>
              <a:t> is an </a:t>
            </a:r>
            <a:r>
              <a:rPr lang="en-US" sz="2800" b="1" dirty="0" smtClean="0"/>
              <a:t>economy’s arbitrator </a:t>
            </a:r>
            <a:r>
              <a:rPr lang="en-US" sz="2800" dirty="0" smtClean="0"/>
              <a:t>between </a:t>
            </a:r>
            <a:r>
              <a:rPr lang="en-US" sz="2800" b="1" dirty="0" smtClean="0"/>
              <a:t>productive capacity </a:t>
            </a:r>
            <a:r>
              <a:rPr lang="en-US" sz="2800" dirty="0" smtClean="0"/>
              <a:t>and </a:t>
            </a:r>
            <a:r>
              <a:rPr lang="en-US" sz="2800" b="1" dirty="0" smtClean="0"/>
              <a:t>consumer demand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marketing process </a:t>
            </a:r>
            <a:r>
              <a:rPr lang="en-US" sz="2800" dirty="0" smtClean="0"/>
              <a:t>is the </a:t>
            </a:r>
            <a:r>
              <a:rPr lang="en-US" sz="2800" b="1" dirty="0" smtClean="0"/>
              <a:t>critical</a:t>
            </a:r>
            <a:r>
              <a:rPr lang="en-US" sz="2800" dirty="0" smtClean="0"/>
              <a:t> element in </a:t>
            </a:r>
            <a:r>
              <a:rPr lang="en-US" sz="2800" b="1" dirty="0" smtClean="0"/>
              <a:t>effectively utilizing production </a:t>
            </a:r>
            <a:r>
              <a:rPr lang="en-US" sz="2800" dirty="0" smtClean="0"/>
              <a:t>resulting from </a:t>
            </a:r>
            <a:r>
              <a:rPr lang="en-US" sz="2800" b="1" dirty="0" smtClean="0"/>
              <a:t>economic growth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Instrumental in laying the groundwork for effective distribution.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7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Marketing’s Contributions</a:t>
            </a:r>
          </a:p>
        </p:txBody>
      </p:sp>
      <p:pic>
        <p:nvPicPr>
          <p:cNvPr id="19459" name="Picture 3" descr="Develop St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7772400" cy="5340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653" y="145850"/>
            <a:ext cx="7042150" cy="1143000"/>
          </a:xfrm>
        </p:spPr>
        <p:txBody>
          <a:bodyPr/>
          <a:lstStyle/>
          <a:p>
            <a:r>
              <a:rPr lang="en-US" b="1" dirty="0" smtClean="0"/>
              <a:t>Marketing in a Developing Country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605" y="1336428"/>
            <a:ext cx="8229600" cy="4525962"/>
          </a:xfrm>
        </p:spPr>
        <p:txBody>
          <a:bodyPr/>
          <a:lstStyle/>
          <a:p>
            <a:r>
              <a:rPr lang="en-US" sz="2200" b="1" dirty="0" smtClean="0"/>
              <a:t>Level of market development</a:t>
            </a:r>
          </a:p>
          <a:p>
            <a:pPr lvl="1"/>
            <a:r>
              <a:rPr lang="en-US" sz="2200" dirty="0" smtClean="0"/>
              <a:t>The level of market development roughly </a:t>
            </a:r>
            <a:r>
              <a:rPr lang="en-US" sz="2200" b="1" dirty="0" smtClean="0"/>
              <a:t>parallels the stages of economic development.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b="1" dirty="0" smtClean="0"/>
              <a:t>more developed </a:t>
            </a:r>
            <a:r>
              <a:rPr lang="en-US" sz="2200" dirty="0" smtClean="0"/>
              <a:t>an </a:t>
            </a:r>
            <a:r>
              <a:rPr lang="en-US" sz="2200" b="1" dirty="0" smtClean="0"/>
              <a:t>economy</a:t>
            </a:r>
            <a:r>
              <a:rPr lang="en-US" sz="2200" dirty="0" smtClean="0"/>
              <a:t>, the </a:t>
            </a:r>
            <a:r>
              <a:rPr lang="en-US" sz="2200" b="1" dirty="0" smtClean="0"/>
              <a:t>greater the variety of marketing functions </a:t>
            </a:r>
            <a:r>
              <a:rPr lang="en-US" sz="2200" dirty="0" smtClean="0"/>
              <a:t>demanded, and the </a:t>
            </a:r>
            <a:r>
              <a:rPr lang="en-US" sz="2200" b="1" dirty="0" smtClean="0"/>
              <a:t>more</a:t>
            </a:r>
            <a:r>
              <a:rPr lang="en-US" sz="2200" dirty="0" smtClean="0"/>
              <a:t> </a:t>
            </a:r>
            <a:r>
              <a:rPr lang="en-US" sz="2200" b="1" dirty="0" smtClean="0"/>
              <a:t>sophisticated and specialized </a:t>
            </a:r>
            <a:r>
              <a:rPr lang="en-US" sz="2200" dirty="0" smtClean="0"/>
              <a:t>the </a:t>
            </a:r>
            <a:r>
              <a:rPr lang="en-US" sz="2200" b="1" dirty="0" smtClean="0"/>
              <a:t>institutions become </a:t>
            </a:r>
            <a:r>
              <a:rPr lang="en-US" sz="2200" dirty="0" smtClean="0"/>
              <a:t>to perform marketing functions.</a:t>
            </a:r>
          </a:p>
          <a:p>
            <a:r>
              <a:rPr lang="en-US" sz="2200" b="1" dirty="0" smtClean="0"/>
              <a:t>Demand in a developing country</a:t>
            </a:r>
          </a:p>
          <a:p>
            <a:pPr lvl="1"/>
            <a:r>
              <a:rPr lang="en-US" sz="2200" b="1" dirty="0" smtClean="0"/>
              <a:t>Three distinct</a:t>
            </a:r>
            <a:r>
              <a:rPr lang="en-US" sz="2200" dirty="0" smtClean="0"/>
              <a:t> </a:t>
            </a:r>
            <a:r>
              <a:rPr lang="en-US" sz="2200" b="1" dirty="0" smtClean="0"/>
              <a:t>kinds of markets </a:t>
            </a:r>
            <a:r>
              <a:rPr lang="en-US" sz="2200" dirty="0" smtClean="0"/>
              <a:t>in each country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b="1" dirty="0" smtClean="0"/>
              <a:t>traditional</a:t>
            </a:r>
            <a:r>
              <a:rPr lang="en-US" sz="2200" dirty="0" smtClean="0"/>
              <a:t> rural/agricultural sector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b="1" dirty="0" smtClean="0"/>
              <a:t>modern</a:t>
            </a:r>
            <a:r>
              <a:rPr lang="en-US" sz="2200" dirty="0" smtClean="0"/>
              <a:t> urban/high-income sector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b="1" dirty="0" smtClean="0"/>
              <a:t>often very large transitional </a:t>
            </a:r>
            <a:r>
              <a:rPr lang="en-US" sz="2200" dirty="0" smtClean="0"/>
              <a:t>sector usually represented by low-income urban slums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684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545" y="184486"/>
            <a:ext cx="7920507" cy="1143000"/>
          </a:xfrm>
        </p:spPr>
        <p:txBody>
          <a:bodyPr/>
          <a:lstStyle/>
          <a:p>
            <a:r>
              <a:rPr lang="en-US" b="1" dirty="0" smtClean="0"/>
              <a:t>Marketing in a Developing Country (cont’d)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605" y="1310672"/>
            <a:ext cx="8229600" cy="4525962"/>
          </a:xfrm>
        </p:spPr>
        <p:txBody>
          <a:bodyPr/>
          <a:lstStyle/>
          <a:p>
            <a:r>
              <a:rPr lang="en-US" sz="2200" b="1" dirty="0" smtClean="0"/>
              <a:t>Demand in a developing country </a:t>
            </a:r>
            <a:r>
              <a:rPr lang="en-US" sz="2200" dirty="0" smtClean="0"/>
              <a:t>(continued)</a:t>
            </a:r>
          </a:p>
          <a:p>
            <a:pPr lvl="1"/>
            <a:r>
              <a:rPr lang="en-US" sz="2200" dirty="0" smtClean="0"/>
              <a:t>Tomorrow’s markets will include </a:t>
            </a:r>
            <a:r>
              <a:rPr lang="en-US" sz="2200" b="1" dirty="0" smtClean="0"/>
              <a:t>expansion in industrialized countries</a:t>
            </a:r>
            <a:r>
              <a:rPr lang="en-US" sz="2200" dirty="0" smtClean="0"/>
              <a:t> and the </a:t>
            </a:r>
            <a:r>
              <a:rPr lang="en-US" sz="2200" b="1" dirty="0" smtClean="0"/>
              <a:t>development of the </a:t>
            </a:r>
            <a:r>
              <a:rPr lang="en-US" sz="2200" dirty="0" smtClean="0"/>
              <a:t>transitional and traditional sectors of </a:t>
            </a:r>
            <a:r>
              <a:rPr lang="en-US" sz="2200" b="1" dirty="0" smtClean="0"/>
              <a:t>less-developed nations</a:t>
            </a:r>
          </a:p>
          <a:p>
            <a:pPr lvl="1"/>
            <a:r>
              <a:rPr lang="en-US" sz="2200" b="1" dirty="0" smtClean="0"/>
              <a:t>New markets </a:t>
            </a:r>
            <a:r>
              <a:rPr lang="en-US" sz="2200" dirty="0" smtClean="0"/>
              <a:t>also means that the </a:t>
            </a:r>
            <a:r>
              <a:rPr lang="en-US" sz="2200" b="1" dirty="0" smtClean="0"/>
              <a:t>marketer</a:t>
            </a:r>
            <a:r>
              <a:rPr lang="en-US" sz="2200" dirty="0" smtClean="0"/>
              <a:t> has </a:t>
            </a:r>
            <a:r>
              <a:rPr lang="en-US" sz="2200" b="1" dirty="0" smtClean="0"/>
              <a:t>to</a:t>
            </a:r>
            <a:r>
              <a:rPr lang="en-US" sz="2200" dirty="0" smtClean="0"/>
              <a:t> help </a:t>
            </a:r>
            <a:r>
              <a:rPr lang="en-US" sz="2200" b="1" dirty="0" smtClean="0"/>
              <a:t>educate the consumer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The companies that will benefit are the ones that invest when it is difficult and initially unprofitable.</a:t>
            </a:r>
          </a:p>
          <a:p>
            <a:r>
              <a:rPr lang="en-US" sz="2200" b="1" dirty="0" smtClean="0"/>
              <a:t>Bottom-of-the-pyramid markets</a:t>
            </a:r>
          </a:p>
          <a:p>
            <a:pPr lvl="1"/>
            <a:r>
              <a:rPr lang="en-US" sz="2200" dirty="0" smtClean="0"/>
              <a:t>Bottom-of-the-pyramid markets (BOPMs) – consisting of the 4 billion people with incomes of less than $1,200 across the globe.</a:t>
            </a:r>
          </a:p>
          <a:p>
            <a:pPr lvl="1"/>
            <a:r>
              <a:rPr lang="en-US" sz="2200" dirty="0" smtClean="0"/>
              <a:t>Most often concentrated in the LDCs and LLDCs.</a:t>
            </a:r>
          </a:p>
        </p:txBody>
      </p:sp>
    </p:spTree>
    <p:extLst>
      <p:ext uri="{BB962C8B-B14F-4D97-AF65-F5344CB8AC3E}">
        <p14:creationId xmlns:p14="http://schemas.microsoft.com/office/powerpoint/2010/main" val="25238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Indicators in Selected Countries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Exhibit 9.4</a:t>
            </a:r>
          </a:p>
        </p:txBody>
      </p:sp>
      <p:pic>
        <p:nvPicPr>
          <p:cNvPr id="22532" name="Picture 4" descr="cat80063_ex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3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896" y="223122"/>
            <a:ext cx="7042150" cy="1143000"/>
          </a:xfrm>
        </p:spPr>
        <p:txBody>
          <a:bodyPr/>
          <a:lstStyle/>
          <a:p>
            <a:r>
              <a:rPr lang="en-US" b="1" dirty="0" smtClean="0"/>
              <a:t>Learning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57" y="1259156"/>
            <a:ext cx="8229600" cy="4525962"/>
          </a:xfrm>
        </p:spPr>
        <p:txBody>
          <a:bodyPr/>
          <a:lstStyle/>
          <a:p>
            <a:r>
              <a:rPr lang="en-US" sz="2500" dirty="0" smtClean="0"/>
              <a:t>The </a:t>
            </a:r>
            <a:r>
              <a:rPr lang="en-US" sz="2500" b="1" dirty="0" smtClean="0"/>
              <a:t>political and economic changes affecting global marketing </a:t>
            </a:r>
          </a:p>
          <a:p>
            <a:r>
              <a:rPr lang="en-US" sz="2500" dirty="0" smtClean="0"/>
              <a:t>The </a:t>
            </a:r>
            <a:r>
              <a:rPr lang="en-US" sz="2500" b="1" dirty="0" smtClean="0"/>
              <a:t>connection</a:t>
            </a:r>
            <a:r>
              <a:rPr lang="en-US" sz="2500" dirty="0" smtClean="0"/>
              <a:t> between the </a:t>
            </a:r>
            <a:r>
              <a:rPr lang="en-US" sz="2500" b="1" dirty="0" smtClean="0"/>
              <a:t>economic level </a:t>
            </a:r>
            <a:r>
              <a:rPr lang="en-US" sz="2500" dirty="0" smtClean="0"/>
              <a:t>of a country </a:t>
            </a:r>
            <a:r>
              <a:rPr lang="en-US" sz="2500" b="1" dirty="0" smtClean="0"/>
              <a:t>and</a:t>
            </a:r>
            <a:r>
              <a:rPr lang="en-US" sz="2500" dirty="0" smtClean="0"/>
              <a:t> the </a:t>
            </a:r>
            <a:r>
              <a:rPr lang="en-US" sz="2500" b="1" dirty="0" smtClean="0"/>
              <a:t>marketing task</a:t>
            </a:r>
          </a:p>
          <a:p>
            <a:r>
              <a:rPr lang="en-US" sz="2500" b="1" dirty="0" smtClean="0"/>
              <a:t>Marketing’s contribution </a:t>
            </a:r>
            <a:r>
              <a:rPr lang="en-US" sz="2500" dirty="0" smtClean="0"/>
              <a:t>to the </a:t>
            </a:r>
            <a:r>
              <a:rPr lang="en-US" sz="2500" b="1" dirty="0" smtClean="0"/>
              <a:t>growth and development</a:t>
            </a:r>
            <a:r>
              <a:rPr lang="en-US" sz="2500" dirty="0" smtClean="0"/>
              <a:t> of a country’s economy</a:t>
            </a:r>
          </a:p>
          <a:p>
            <a:r>
              <a:rPr lang="en-US" sz="2500" b="1" dirty="0" smtClean="0"/>
              <a:t>The growth of developing markets and </a:t>
            </a:r>
            <a:r>
              <a:rPr lang="en-US" sz="2500" dirty="0" smtClean="0"/>
              <a:t>their </a:t>
            </a:r>
            <a:r>
              <a:rPr lang="en-US" sz="2500" b="1" dirty="0" smtClean="0"/>
              <a:t>importance to regional trade</a:t>
            </a:r>
          </a:p>
          <a:p>
            <a:r>
              <a:rPr lang="en-US" sz="2500" dirty="0" smtClean="0"/>
              <a:t>The </a:t>
            </a:r>
            <a:r>
              <a:rPr lang="en-US" sz="2500" b="1" dirty="0" smtClean="0"/>
              <a:t>political and economic factors </a:t>
            </a:r>
            <a:r>
              <a:rPr lang="en-US" sz="2500" dirty="0" smtClean="0"/>
              <a:t>that </a:t>
            </a:r>
            <a:r>
              <a:rPr lang="en-US" sz="2500" b="1" dirty="0" smtClean="0"/>
              <a:t>affect stability of regional market </a:t>
            </a:r>
            <a:r>
              <a:rPr lang="en-US" sz="2500" dirty="0" smtClean="0"/>
              <a:t>groups</a:t>
            </a:r>
          </a:p>
          <a:p>
            <a:r>
              <a:rPr lang="en-US" sz="2500" dirty="0" smtClean="0"/>
              <a:t>The </a:t>
            </a:r>
            <a:r>
              <a:rPr lang="en-US" sz="2500" b="1" dirty="0" smtClean="0"/>
              <a:t>New </a:t>
            </a:r>
            <a:r>
              <a:rPr lang="en-US" sz="2500" b="1" dirty="0" err="1" smtClean="0"/>
              <a:t>Industrilized</a:t>
            </a:r>
            <a:r>
              <a:rPr lang="en-US" sz="2500" b="1" dirty="0" smtClean="0"/>
              <a:t> Country</a:t>
            </a:r>
            <a:r>
              <a:rPr lang="en-US" sz="2500" dirty="0" smtClean="0"/>
              <a:t> (NIC) </a:t>
            </a:r>
            <a:r>
              <a:rPr lang="en-US" sz="2500" b="1" dirty="0" smtClean="0"/>
              <a:t>growth factors </a:t>
            </a:r>
            <a:r>
              <a:rPr lang="en-US" sz="2500" dirty="0" smtClean="0"/>
              <a:t>and their </a:t>
            </a:r>
            <a:r>
              <a:rPr lang="en-US" sz="2500" b="1" dirty="0" smtClean="0"/>
              <a:t>role in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7348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Dynamic Transformation of BOPM Clusters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Exhibit 9.5</a:t>
            </a:r>
          </a:p>
        </p:txBody>
      </p:sp>
      <p:pic>
        <p:nvPicPr>
          <p:cNvPr id="23556" name="Picture 4" descr="cat80063_ex0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19200" y="65532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</a:rPr>
              <a:t>Eric Arnold &amp; Jakki Mohr – July 2005</a:t>
            </a:r>
          </a:p>
        </p:txBody>
      </p:sp>
    </p:spTree>
    <p:extLst>
      <p:ext uri="{BB962C8B-B14F-4D97-AF65-F5344CB8AC3E}">
        <p14:creationId xmlns:p14="http://schemas.microsoft.com/office/powerpoint/2010/main" val="3170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Developing Countries and Emerging Markets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605" y="1362188"/>
            <a:ext cx="8229600" cy="4525962"/>
          </a:xfrm>
        </p:spPr>
        <p:txBody>
          <a:bodyPr/>
          <a:lstStyle/>
          <a:p>
            <a:r>
              <a:rPr lang="en-US" sz="2000" dirty="0" smtClean="0"/>
              <a:t>The U.S. Department of Commerce estimates that </a:t>
            </a:r>
            <a:r>
              <a:rPr lang="en-US" sz="2000" b="1" dirty="0" smtClean="0"/>
              <a:t>over 75% </a:t>
            </a:r>
            <a:r>
              <a:rPr lang="en-US" sz="2000" dirty="0" smtClean="0"/>
              <a:t>of the </a:t>
            </a:r>
            <a:r>
              <a:rPr lang="en-US" sz="2000" b="1" dirty="0" smtClean="0"/>
              <a:t>expected growth in world trade over the next two decades </a:t>
            </a:r>
            <a:r>
              <a:rPr lang="en-US" sz="2000" dirty="0" smtClean="0"/>
              <a:t>will come from the more than </a:t>
            </a:r>
            <a:r>
              <a:rPr lang="en-US" sz="2000" b="1" dirty="0" smtClean="0"/>
              <a:t>130 developing and newly industrialized countries.</a:t>
            </a:r>
          </a:p>
          <a:p>
            <a:r>
              <a:rPr lang="en-US" sz="2000" dirty="0" smtClean="0"/>
              <a:t>Big emerging markets share a number of important traits </a:t>
            </a:r>
          </a:p>
          <a:p>
            <a:pPr lvl="1"/>
            <a:r>
              <a:rPr lang="en-US" sz="2000" dirty="0" smtClean="0"/>
              <a:t>Are all physically large</a:t>
            </a:r>
          </a:p>
          <a:p>
            <a:pPr lvl="1"/>
            <a:r>
              <a:rPr lang="en-US" sz="2000" dirty="0" smtClean="0"/>
              <a:t>Have a significant populations</a:t>
            </a:r>
          </a:p>
          <a:p>
            <a:pPr lvl="1"/>
            <a:r>
              <a:rPr lang="en-US" sz="2000" dirty="0" smtClean="0"/>
              <a:t>Represent considerable markets for a wide range of products</a:t>
            </a:r>
          </a:p>
          <a:p>
            <a:pPr lvl="1"/>
            <a:r>
              <a:rPr lang="en-US" sz="2000" dirty="0" smtClean="0"/>
              <a:t>Have strong rates of growth or the potential for significant growth</a:t>
            </a:r>
          </a:p>
          <a:p>
            <a:pPr lvl="1"/>
            <a:r>
              <a:rPr lang="en-US" sz="2000" dirty="0" smtClean="0"/>
              <a:t>Are of major political importance within their regions</a:t>
            </a:r>
          </a:p>
          <a:p>
            <a:pPr lvl="1"/>
            <a:r>
              <a:rPr lang="en-US" sz="2000" dirty="0" smtClean="0"/>
              <a:t>Are “regional economic drivers”</a:t>
            </a:r>
          </a:p>
          <a:p>
            <a:pPr lvl="1"/>
            <a:r>
              <a:rPr lang="en-US" sz="2000" dirty="0" smtClean="0"/>
              <a:t>Will engender further expansions in neighboring markets as the grow</a:t>
            </a:r>
          </a:p>
          <a:p>
            <a:r>
              <a:rPr lang="en-US" sz="2000" dirty="0" smtClean="0"/>
              <a:t>Because </a:t>
            </a:r>
            <a:r>
              <a:rPr lang="en-US" sz="2000" b="1" dirty="0" smtClean="0"/>
              <a:t>many of these countries lack modern infrastructure</a:t>
            </a:r>
            <a:r>
              <a:rPr lang="en-US" sz="2000" dirty="0" smtClean="0"/>
              <a:t>, much of the </a:t>
            </a:r>
            <a:r>
              <a:rPr lang="en-US" sz="2000" b="1" dirty="0" smtClean="0"/>
              <a:t>expected growth will be in industrial sectors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0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Emerging Markets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Exhibit 9.6</a:t>
            </a:r>
          </a:p>
        </p:txBody>
      </p:sp>
      <p:pic>
        <p:nvPicPr>
          <p:cNvPr id="25604" name="Picture 4" descr="cat80063_ex09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76400"/>
            <a:ext cx="85439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654" y="120092"/>
            <a:ext cx="7042150" cy="1143000"/>
          </a:xfrm>
        </p:spPr>
        <p:txBody>
          <a:bodyPr/>
          <a:lstStyle/>
          <a:p>
            <a:r>
              <a:rPr lang="en-US" b="1" dirty="0" smtClean="0"/>
              <a:t>The Americas</a:t>
            </a:r>
          </a:p>
        </p:txBody>
      </p:sp>
      <p:pic>
        <p:nvPicPr>
          <p:cNvPr id="26627" name="Picture 5" descr="The Ameri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7653" y="1061434"/>
            <a:ext cx="4294188" cy="5410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Americas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62187"/>
            <a:ext cx="8229600" cy="4525962"/>
          </a:xfrm>
        </p:spPr>
        <p:txBody>
          <a:bodyPr/>
          <a:lstStyle/>
          <a:p>
            <a:r>
              <a:rPr lang="en-US" sz="2800" dirty="0" smtClean="0"/>
              <a:t>Most of the countries have </a:t>
            </a:r>
            <a:r>
              <a:rPr lang="en-US" sz="2800" b="1" dirty="0" smtClean="0"/>
              <a:t>moved from military dictatorships to democratically</a:t>
            </a:r>
            <a:r>
              <a:rPr lang="en-US" sz="2800" dirty="0" smtClean="0"/>
              <a:t> elected governments.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trend toward privatizations </a:t>
            </a:r>
            <a:r>
              <a:rPr lang="en-US" sz="2800" dirty="0" smtClean="0"/>
              <a:t>of state-owned enterprises in the Americas followed a period in which governments dominated economic life for most of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century.</a:t>
            </a:r>
          </a:p>
          <a:p>
            <a:r>
              <a:rPr lang="en-US" sz="2800" dirty="0" smtClean="0"/>
              <a:t>Today many Latin American countries are at roughly the same stage of liberalization that launched the dynamic growth in Asia during the 1980s and 1990s.</a:t>
            </a:r>
          </a:p>
        </p:txBody>
      </p:sp>
    </p:spTree>
    <p:extLst>
      <p:ext uri="{BB962C8B-B14F-4D97-AF65-F5344CB8AC3E}">
        <p14:creationId xmlns:p14="http://schemas.microsoft.com/office/powerpoint/2010/main" val="40483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Eastern Europe and the Baltic States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465219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Those countries that </a:t>
            </a:r>
            <a:r>
              <a:rPr lang="en-US" sz="2000" b="1" dirty="0" smtClean="0"/>
              <a:t>rapidly instituted the broadest free market policies</a:t>
            </a:r>
            <a:r>
              <a:rPr lang="en-US" sz="2000" dirty="0" smtClean="0"/>
              <a:t> and implemented the most radical reforms have prospered most in the long run.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Eastern Europe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Most eastern European countries are privatizing state-owned enterprises, establishing free market pricing systems, relaxing import controls, and wrestling with inflation.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The Baltic States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Estonia, Latvia, and Lithuania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 three countries started off with roughly the same legacy of inefficient industry and Soviet-style command economics.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 three Baltic countries are WTO members and as of 2004 EU members.</a:t>
            </a:r>
          </a:p>
        </p:txBody>
      </p:sp>
    </p:spTree>
    <p:extLst>
      <p:ext uri="{BB962C8B-B14F-4D97-AF65-F5344CB8AC3E}">
        <p14:creationId xmlns:p14="http://schemas.microsoft.com/office/powerpoint/2010/main" val="27671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169" y="132970"/>
            <a:ext cx="7042150" cy="1143000"/>
          </a:xfrm>
        </p:spPr>
        <p:txBody>
          <a:bodyPr/>
          <a:lstStyle/>
          <a:p>
            <a:r>
              <a:rPr lang="en-US" b="1" dirty="0" smtClean="0"/>
              <a:t>Eastern European Markets</a:t>
            </a:r>
          </a:p>
        </p:txBody>
      </p:sp>
      <p:pic>
        <p:nvPicPr>
          <p:cNvPr id="29699" name="Picture 6" descr="Eastern Eur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2794" y="970208"/>
            <a:ext cx="4068763" cy="5334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Eastern European Markets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Exhibit 9.9</a:t>
            </a:r>
          </a:p>
        </p:txBody>
      </p:sp>
      <p:pic>
        <p:nvPicPr>
          <p:cNvPr id="30724" name="Picture 4" descr="cat80063_ex0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636" y="1233399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Asia has been the </a:t>
            </a:r>
            <a:r>
              <a:rPr lang="en-US" sz="2000" b="1" dirty="0" smtClean="0"/>
              <a:t>fastest-growing area </a:t>
            </a:r>
            <a:r>
              <a:rPr lang="en-US" sz="2000" dirty="0" smtClean="0"/>
              <a:t>in the world for the past three decades.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Asian-Pacific Rim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Four Tigers </a:t>
            </a:r>
            <a:r>
              <a:rPr lang="en-US" sz="2000" dirty="0" smtClean="0"/>
              <a:t>(Hong Kong, South Korea, Singapore, Taiwan)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First countries in Asia to </a:t>
            </a:r>
            <a:r>
              <a:rPr lang="en-US" sz="2000" b="1" dirty="0" smtClean="0"/>
              <a:t>move from a status of developing countries to newly industrialized countries.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China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Aside from the U.S., there is no more important single market than China.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Two major events that occurred in 2000 are having a profound effect on China’s economy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Admission to the WTO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U.S. granting China normal trade relations on a permanent basis.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13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Asian Markets</a:t>
            </a:r>
          </a:p>
        </p:txBody>
      </p:sp>
      <p:pic>
        <p:nvPicPr>
          <p:cNvPr id="32771" name="Picture 6" descr="Asian Pacif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24000"/>
            <a:ext cx="6019800" cy="5000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647" y="81453"/>
            <a:ext cx="7937008" cy="1143000"/>
          </a:xfrm>
        </p:spPr>
        <p:txBody>
          <a:bodyPr/>
          <a:lstStyle/>
          <a:p>
            <a:r>
              <a:rPr lang="en-US" sz="3200" b="1" dirty="0" smtClean="0"/>
              <a:t>Global Perspective</a:t>
            </a:r>
            <a:br>
              <a:rPr lang="en-US" sz="3200" b="1" dirty="0" smtClean="0"/>
            </a:br>
            <a:r>
              <a:rPr lang="en-US" sz="3200" b="1" dirty="0" smtClean="0"/>
              <a:t>Wal-Mart, Tide, and Three-Snake Wine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84" y="1284914"/>
            <a:ext cx="8229600" cy="4525962"/>
          </a:xfrm>
        </p:spPr>
        <p:txBody>
          <a:bodyPr/>
          <a:lstStyle/>
          <a:p>
            <a:r>
              <a:rPr lang="en-US" sz="2200" b="1" dirty="0" smtClean="0"/>
              <a:t>China and other emerging markets </a:t>
            </a:r>
            <a:r>
              <a:rPr lang="en-US" sz="2200" dirty="0" smtClean="0"/>
              <a:t>throughout the world will </a:t>
            </a:r>
            <a:r>
              <a:rPr lang="en-US" sz="2200" b="1" dirty="0" smtClean="0"/>
              <a:t>account for 75% of the world’s total growth </a:t>
            </a:r>
            <a:r>
              <a:rPr lang="en-US" sz="2200" dirty="0" smtClean="0"/>
              <a:t>in the next decade and beyond.</a:t>
            </a:r>
          </a:p>
          <a:p>
            <a:r>
              <a:rPr lang="en-US" sz="2200" dirty="0" smtClean="0"/>
              <a:t>As countries prosper and their people are exposed to new ideas and behavior patterns via global communication networks, old stereotypes, traditions, and habits are cast aside or tempered, and </a:t>
            </a:r>
            <a:r>
              <a:rPr lang="en-US" sz="2200" b="1" dirty="0" smtClean="0"/>
              <a:t>new patterns of consumer behavior emerge.</a:t>
            </a:r>
          </a:p>
          <a:p>
            <a:r>
              <a:rPr lang="en-US" sz="2200" dirty="0" smtClean="0"/>
              <a:t>A pattern of economic growth and global trade that will extend well into the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appear to be emerging.</a:t>
            </a:r>
          </a:p>
          <a:p>
            <a:pPr lvl="1"/>
            <a:r>
              <a:rPr lang="en-US" sz="2200" dirty="0" smtClean="0"/>
              <a:t>Three multinational market regions</a:t>
            </a:r>
          </a:p>
          <a:p>
            <a:pPr lvl="2"/>
            <a:r>
              <a:rPr lang="en-US" sz="2200" b="1" dirty="0" smtClean="0"/>
              <a:t>Europe, Asia, and America</a:t>
            </a:r>
          </a:p>
        </p:txBody>
      </p:sp>
    </p:spTree>
    <p:extLst>
      <p:ext uri="{BB962C8B-B14F-4D97-AF65-F5344CB8AC3E}">
        <p14:creationId xmlns:p14="http://schemas.microsoft.com/office/powerpoint/2010/main" val="21453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Asian Markets – Selected Countries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Exhibit 9.11</a:t>
            </a:r>
          </a:p>
        </p:txBody>
      </p:sp>
      <p:pic>
        <p:nvPicPr>
          <p:cNvPr id="33796" name="Picture 4" descr="cat80063_ex0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Asia (continued)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China (continued)</a:t>
            </a:r>
          </a:p>
          <a:p>
            <a:pPr lvl="1"/>
            <a:r>
              <a:rPr lang="en-US" sz="2400" dirty="0" smtClean="0"/>
              <a:t>China has </a:t>
            </a:r>
            <a:r>
              <a:rPr lang="en-US" sz="2400" b="1" dirty="0" smtClean="0"/>
              <a:t>two important steps</a:t>
            </a:r>
            <a:r>
              <a:rPr lang="en-US" sz="2400" dirty="0" smtClean="0"/>
              <a:t> to take if the road to economic growth is to be smooth :</a:t>
            </a:r>
          </a:p>
          <a:p>
            <a:pPr lvl="2"/>
            <a:r>
              <a:rPr lang="en-US" b="1" dirty="0" smtClean="0"/>
              <a:t>Improving human rights</a:t>
            </a:r>
          </a:p>
          <a:p>
            <a:pPr lvl="2"/>
            <a:r>
              <a:rPr lang="en-US" b="1" dirty="0" smtClean="0"/>
              <a:t>Reforming the legal system</a:t>
            </a:r>
          </a:p>
          <a:p>
            <a:pPr lvl="1"/>
            <a:r>
              <a:rPr lang="en-US" sz="2400" dirty="0" smtClean="0"/>
              <a:t>The American embassy in China has seen a big jump in complaints from disgruntled U.S. companies.</a:t>
            </a:r>
          </a:p>
          <a:p>
            <a:pPr lvl="1"/>
            <a:r>
              <a:rPr lang="en-US" sz="2400" dirty="0" smtClean="0"/>
              <a:t>Two Chinas – one a maddening bureaucratic, bottomless money pit, the other an enormous emerging market.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3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China Evolves</a:t>
            </a:r>
          </a:p>
        </p:txBody>
      </p:sp>
      <p:pic>
        <p:nvPicPr>
          <p:cNvPr id="35843" name="Picture 5" descr="China Xm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3786188" cy="510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257800" y="1981200"/>
            <a:ext cx="3429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Vendor delivers Christmas Tree in Beijing – Christians have grown from 2 million in 1977 to 50 million today</a:t>
            </a:r>
          </a:p>
        </p:txBody>
      </p:sp>
    </p:spTree>
    <p:extLst>
      <p:ext uri="{BB962C8B-B14F-4D97-AF65-F5344CB8AC3E}">
        <p14:creationId xmlns:p14="http://schemas.microsoft.com/office/powerpoint/2010/main" val="16915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Asia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233399"/>
            <a:ext cx="8229600" cy="4525962"/>
          </a:xfrm>
        </p:spPr>
        <p:txBody>
          <a:bodyPr/>
          <a:lstStyle/>
          <a:p>
            <a:r>
              <a:rPr lang="en-US" sz="2000" dirty="0" smtClean="0"/>
              <a:t>Hong Kong</a:t>
            </a:r>
          </a:p>
          <a:p>
            <a:pPr lvl="1"/>
            <a:r>
              <a:rPr lang="en-US" sz="2000" dirty="0" smtClean="0"/>
              <a:t>Hong Kong reverted to China in 1997 when it became a special administrative region (SAR) of the People’s Republic of China.</a:t>
            </a:r>
          </a:p>
          <a:p>
            <a:pPr lvl="1"/>
            <a:r>
              <a:rPr lang="en-US" sz="2000" dirty="0" smtClean="0"/>
              <a:t>The Hong Kong government negotiates bilateral agreements and makes major economic decisions on its own.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keys to Hong Kong’s economic success</a:t>
            </a:r>
            <a:r>
              <a:rPr lang="en-US" sz="2000" dirty="0" smtClean="0"/>
              <a:t>:</a:t>
            </a:r>
          </a:p>
          <a:p>
            <a:pPr lvl="2"/>
            <a:r>
              <a:rPr lang="en-US" sz="2000" b="1" dirty="0" smtClean="0"/>
              <a:t>Free market </a:t>
            </a:r>
            <a:r>
              <a:rPr lang="en-US" sz="2000" dirty="0" smtClean="0"/>
              <a:t>philosophy</a:t>
            </a:r>
          </a:p>
          <a:p>
            <a:pPr lvl="2"/>
            <a:r>
              <a:rPr lang="en-US" sz="2000" dirty="0" smtClean="0"/>
              <a:t>Entrepreneurial drive</a:t>
            </a:r>
          </a:p>
          <a:p>
            <a:pPr lvl="2"/>
            <a:r>
              <a:rPr lang="en-US" sz="2000" b="1" dirty="0" smtClean="0"/>
              <a:t>Absence of trade barriers</a:t>
            </a:r>
          </a:p>
          <a:p>
            <a:pPr lvl="2"/>
            <a:r>
              <a:rPr lang="en-US" sz="2000" b="1" dirty="0" smtClean="0"/>
              <a:t>Well-established rule of </a:t>
            </a:r>
            <a:r>
              <a:rPr lang="en-US" sz="2000" dirty="0" smtClean="0"/>
              <a:t>law</a:t>
            </a:r>
          </a:p>
          <a:p>
            <a:pPr lvl="2"/>
            <a:r>
              <a:rPr lang="en-US" sz="2000" dirty="0" smtClean="0"/>
              <a:t>Low and predictable taxes</a:t>
            </a:r>
          </a:p>
          <a:p>
            <a:pPr lvl="2"/>
            <a:r>
              <a:rPr lang="en-US" sz="2000" dirty="0" smtClean="0"/>
              <a:t>Transparent regulations</a:t>
            </a:r>
          </a:p>
          <a:p>
            <a:pPr lvl="2"/>
            <a:r>
              <a:rPr lang="en-US" sz="2000" dirty="0" smtClean="0"/>
              <a:t>Complete freedom of capital movement</a:t>
            </a:r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589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Asia (continued)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078852"/>
            <a:ext cx="8229600" cy="4525962"/>
          </a:xfrm>
        </p:spPr>
        <p:txBody>
          <a:bodyPr/>
          <a:lstStyle/>
          <a:p>
            <a:r>
              <a:rPr lang="en-US" sz="2000" b="1" dirty="0" smtClean="0"/>
              <a:t>Taiwan</a:t>
            </a:r>
          </a:p>
          <a:p>
            <a:pPr lvl="1"/>
            <a:r>
              <a:rPr lang="en-US" sz="2000" dirty="0" smtClean="0"/>
              <a:t>Mainland-Taiwan economic ties are approaching a crossroads as both countries enter the World Trade Organization</a:t>
            </a:r>
          </a:p>
          <a:p>
            <a:pPr lvl="1"/>
            <a:r>
              <a:rPr lang="en-US" sz="2000" dirty="0" smtClean="0"/>
              <a:t>“Three Direct Links”- The three-direct-links must be faced because each country has joined the WTO and the rules insist that members should communicate over trade disputes and other issues.</a:t>
            </a:r>
          </a:p>
          <a:p>
            <a:r>
              <a:rPr lang="en-US" sz="2000" b="1" dirty="0" smtClean="0"/>
              <a:t>India</a:t>
            </a:r>
          </a:p>
          <a:p>
            <a:pPr lvl="1"/>
            <a:r>
              <a:rPr lang="en-US" sz="2000" dirty="0" smtClean="0"/>
              <a:t>Five-Point Agenda</a:t>
            </a:r>
          </a:p>
          <a:p>
            <a:pPr lvl="2"/>
            <a:r>
              <a:rPr lang="en-US" sz="2000" b="1" dirty="0" smtClean="0"/>
              <a:t>Improving the investment </a:t>
            </a:r>
            <a:r>
              <a:rPr lang="en-US" sz="2000" dirty="0" smtClean="0"/>
              <a:t>climate</a:t>
            </a:r>
          </a:p>
          <a:p>
            <a:pPr lvl="2"/>
            <a:r>
              <a:rPr lang="en-US" sz="2000" dirty="0" smtClean="0"/>
              <a:t>Developing a comprehensive WTO strategy</a:t>
            </a:r>
          </a:p>
          <a:p>
            <a:pPr lvl="2"/>
            <a:r>
              <a:rPr lang="en-US" sz="2000" b="1" dirty="0" smtClean="0"/>
              <a:t>Reforming agriculture</a:t>
            </a:r>
            <a:r>
              <a:rPr lang="en-US" sz="2000" dirty="0" smtClean="0"/>
              <a:t>, food processing and small scale industry</a:t>
            </a:r>
          </a:p>
          <a:p>
            <a:pPr lvl="2"/>
            <a:r>
              <a:rPr lang="en-US" sz="2000" b="1" dirty="0" smtClean="0"/>
              <a:t>Eliminating red-tape</a:t>
            </a:r>
          </a:p>
          <a:p>
            <a:pPr lvl="2"/>
            <a:r>
              <a:rPr lang="en-US" sz="2000" dirty="0" smtClean="0"/>
              <a:t>Instituting </a:t>
            </a:r>
            <a:r>
              <a:rPr lang="en-US" sz="2000" b="1" dirty="0" smtClean="0"/>
              <a:t>better corporate government</a:t>
            </a:r>
          </a:p>
        </p:txBody>
      </p:sp>
    </p:spTree>
    <p:extLst>
      <p:ext uri="{BB962C8B-B14F-4D97-AF65-F5344CB8AC3E}">
        <p14:creationId xmlns:p14="http://schemas.microsoft.com/office/powerpoint/2010/main" val="10725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Newest Emerging Markets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121" y="1246277"/>
            <a:ext cx="8229600" cy="4525962"/>
          </a:xfrm>
        </p:spPr>
        <p:txBody>
          <a:bodyPr/>
          <a:lstStyle/>
          <a:p>
            <a:r>
              <a:rPr lang="en-US" sz="2000" dirty="0" smtClean="0"/>
              <a:t>The U.S. decision </a:t>
            </a:r>
            <a:r>
              <a:rPr lang="en-US" sz="2000" b="1" dirty="0" smtClean="0"/>
              <a:t>to lift the embargo against Vietnam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If Vietnam follows the same pattern of development as other Southeast Asian countries, it could become another Asian Tiger.</a:t>
            </a:r>
          </a:p>
          <a:p>
            <a:r>
              <a:rPr lang="en-US" sz="2000" dirty="0" smtClean="0"/>
              <a:t>The United Nations’ lifting of the embargo against South Africa.</a:t>
            </a:r>
          </a:p>
          <a:p>
            <a:pPr lvl="1"/>
            <a:r>
              <a:rPr lang="en-US" sz="2000" dirty="0" smtClean="0"/>
              <a:t>South Africa has an industrial base that will help propel it into rapid economic growth.</a:t>
            </a:r>
          </a:p>
          <a:p>
            <a:pPr lvl="1"/>
            <a:r>
              <a:rPr lang="en-US" sz="2000" dirty="0" smtClean="0"/>
              <a:t>The South African market also has a developed infrastructure.</a:t>
            </a:r>
          </a:p>
          <a:p>
            <a:r>
              <a:rPr lang="en-US" sz="2000" b="1" dirty="0" smtClean="0"/>
              <a:t>Vietnam and South Africa future development will depend on government  action and external investment by other governments and multinational firms.</a:t>
            </a:r>
          </a:p>
        </p:txBody>
      </p:sp>
    </p:spTree>
    <p:extLst>
      <p:ext uri="{BB962C8B-B14F-4D97-AF65-F5344CB8AC3E}">
        <p14:creationId xmlns:p14="http://schemas.microsoft.com/office/powerpoint/2010/main" val="22285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Strategic Implications for Marketing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000" y="1426581"/>
            <a:ext cx="8229600" cy="4525962"/>
          </a:xfrm>
        </p:spPr>
        <p:txBody>
          <a:bodyPr/>
          <a:lstStyle/>
          <a:p>
            <a:r>
              <a:rPr lang="en-US" sz="2000" dirty="0" smtClean="0"/>
              <a:t>As a </a:t>
            </a:r>
            <a:r>
              <a:rPr lang="en-US" sz="2000" b="1" dirty="0" smtClean="0"/>
              <a:t>country develops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b="1" dirty="0" smtClean="0"/>
              <a:t>Incomes change</a:t>
            </a:r>
          </a:p>
          <a:p>
            <a:pPr lvl="1"/>
            <a:r>
              <a:rPr lang="en-US" sz="2000" b="1" dirty="0" smtClean="0"/>
              <a:t>Population</a:t>
            </a:r>
            <a:r>
              <a:rPr lang="en-US" sz="2000" dirty="0" smtClean="0"/>
              <a:t> concentrations </a:t>
            </a:r>
            <a:r>
              <a:rPr lang="en-US" sz="2000" b="1" dirty="0" smtClean="0"/>
              <a:t>shift</a:t>
            </a:r>
          </a:p>
          <a:p>
            <a:pPr lvl="1"/>
            <a:r>
              <a:rPr lang="en-US" sz="2000" b="1" dirty="0" smtClean="0"/>
              <a:t>Expectations for a better life </a:t>
            </a:r>
            <a:r>
              <a:rPr lang="en-US" sz="2000" dirty="0" smtClean="0"/>
              <a:t>adjust to higher standards</a:t>
            </a:r>
          </a:p>
          <a:p>
            <a:pPr lvl="1"/>
            <a:r>
              <a:rPr lang="en-US" sz="2000" b="1" dirty="0" smtClean="0"/>
              <a:t>New infrastructures </a:t>
            </a:r>
            <a:r>
              <a:rPr lang="en-US" sz="2000" dirty="0" smtClean="0"/>
              <a:t>evolve</a:t>
            </a:r>
          </a:p>
          <a:p>
            <a:pPr lvl="1"/>
            <a:r>
              <a:rPr lang="en-US" sz="2000" b="1" dirty="0" smtClean="0"/>
              <a:t>Social capital</a:t>
            </a:r>
            <a:r>
              <a:rPr lang="en-US" sz="2000" dirty="0" smtClean="0"/>
              <a:t> investments </a:t>
            </a:r>
            <a:r>
              <a:rPr lang="en-US" sz="2000" b="1" dirty="0" smtClean="0"/>
              <a:t>made</a:t>
            </a:r>
          </a:p>
          <a:p>
            <a:r>
              <a:rPr lang="en-US" sz="2000" dirty="0" smtClean="0"/>
              <a:t>When incomes rise, new demand is generated at all income levels for everything from soap to automobiles.</a:t>
            </a:r>
          </a:p>
          <a:p>
            <a:r>
              <a:rPr lang="en-US" sz="2000" dirty="0" smtClean="0"/>
              <a:t>If a company fails to appreciate the strategic implications of the $10,000 Club, it will miss the opportunity to participate in the world’s fastest-growing global consumer segment.</a:t>
            </a:r>
          </a:p>
        </p:txBody>
      </p:sp>
    </p:spTree>
    <p:extLst>
      <p:ext uri="{BB962C8B-B14F-4D97-AF65-F5344CB8AC3E}">
        <p14:creationId xmlns:p14="http://schemas.microsoft.com/office/powerpoint/2010/main" val="29987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Standards in Selected Countries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Exhibit 9.12</a:t>
            </a:r>
          </a:p>
        </p:txBody>
      </p:sp>
      <p:pic>
        <p:nvPicPr>
          <p:cNvPr id="40964" name="Picture 4" descr="cat80063_ex09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1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Consumption Patterns in Selected Countries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Insert Exhibit 9.13</a:t>
            </a:r>
          </a:p>
        </p:txBody>
      </p:sp>
      <p:pic>
        <p:nvPicPr>
          <p:cNvPr id="41988" name="Picture 4" descr="cat80063_ex0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6106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246277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/>
              <a:t>foreign marketer </a:t>
            </a:r>
            <a:r>
              <a:rPr lang="en-US" sz="2000" dirty="0" smtClean="0"/>
              <a:t>of today and tomorrow must be </a:t>
            </a:r>
            <a:r>
              <a:rPr lang="en-US" sz="2000" b="1" dirty="0" smtClean="0"/>
              <a:t>able to react to market changes rapidly</a:t>
            </a:r>
            <a:r>
              <a:rPr lang="en-US" sz="2000" dirty="0" smtClean="0"/>
              <a:t> and to </a:t>
            </a:r>
            <a:r>
              <a:rPr lang="en-US" sz="2000" b="1" dirty="0" smtClean="0"/>
              <a:t>anticipate new trends </a:t>
            </a:r>
            <a:r>
              <a:rPr lang="en-US" sz="2000" dirty="0" smtClean="0"/>
              <a:t>within constantly evolving market segments that may not have existed as recently as last year.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As </a:t>
            </a:r>
            <a:r>
              <a:rPr lang="en-US" sz="2000" b="1" dirty="0" smtClean="0"/>
              <a:t>nations develop their productive capacity</a:t>
            </a:r>
            <a:r>
              <a:rPr lang="en-US" sz="2000" dirty="0" smtClean="0"/>
              <a:t>, all segments of their economies will feel the pressure to improve.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Marketers must focus on devising marketing plans </a:t>
            </a:r>
            <a:r>
              <a:rPr lang="en-US" sz="2000" dirty="0" smtClean="0"/>
              <a:t>designed to respond fully to each level of economic development.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Though </a:t>
            </a:r>
            <a:r>
              <a:rPr lang="en-US" sz="2000" b="1" dirty="0" smtClean="0"/>
              <a:t>big emerging markets present special problems</a:t>
            </a:r>
            <a:r>
              <a:rPr lang="en-US" sz="2000" dirty="0" smtClean="0"/>
              <a:t>, they are </a:t>
            </a:r>
            <a:r>
              <a:rPr lang="en-US" sz="2000" b="1" dirty="0" smtClean="0"/>
              <a:t>promising markets for a broad range of products now and in the future.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Emerging markets create new marketing opportunities for MNCs as new market segments evolve.</a:t>
            </a:r>
          </a:p>
        </p:txBody>
      </p:sp>
    </p:spTree>
    <p:extLst>
      <p:ext uri="{BB962C8B-B14F-4D97-AF65-F5344CB8AC3E}">
        <p14:creationId xmlns:p14="http://schemas.microsoft.com/office/powerpoint/2010/main" val="14748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and Economic Development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120" y="1439460"/>
            <a:ext cx="8229600" cy="4525962"/>
          </a:xfrm>
        </p:spPr>
        <p:txBody>
          <a:bodyPr/>
          <a:lstStyle/>
          <a:p>
            <a:r>
              <a:rPr lang="en-US" sz="2400" b="1" dirty="0"/>
              <a:t>Economic Development </a:t>
            </a:r>
            <a:r>
              <a:rPr lang="en-US" sz="2400" dirty="0"/>
              <a:t>is generally understood to mean an </a:t>
            </a:r>
            <a:r>
              <a:rPr lang="en-US" sz="2400" b="1" dirty="0"/>
              <a:t>increase in national production </a:t>
            </a:r>
            <a:r>
              <a:rPr lang="en-US" sz="2400" dirty="0"/>
              <a:t>that results in an </a:t>
            </a:r>
            <a:r>
              <a:rPr lang="en-US" sz="2400" b="1" dirty="0"/>
              <a:t>increase in </a:t>
            </a:r>
            <a:r>
              <a:rPr lang="en-US" sz="2400" dirty="0"/>
              <a:t>the average per capita gross domestic product, (</a:t>
            </a:r>
            <a:r>
              <a:rPr lang="en-US" sz="2400" b="1" dirty="0"/>
              <a:t>GNP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stage of economic growth </a:t>
            </a:r>
            <a:r>
              <a:rPr lang="en-US" sz="2400" dirty="0" smtClean="0"/>
              <a:t>within a country </a:t>
            </a:r>
            <a:r>
              <a:rPr lang="en-US" sz="2400" b="1" dirty="0" smtClean="0"/>
              <a:t>affects</a:t>
            </a:r>
            <a:r>
              <a:rPr lang="en-US" sz="2400" dirty="0" smtClean="0"/>
              <a:t> the </a:t>
            </a:r>
            <a:r>
              <a:rPr lang="en-US" sz="2400" b="1" dirty="0" smtClean="0"/>
              <a:t>attitudes toward foreign business activity</a:t>
            </a:r>
            <a:r>
              <a:rPr lang="en-US" sz="2400" dirty="0" smtClean="0"/>
              <a:t>, the </a:t>
            </a:r>
            <a:r>
              <a:rPr lang="en-US" sz="2400" b="1" dirty="0" smtClean="0"/>
              <a:t>demand for goods</a:t>
            </a:r>
            <a:r>
              <a:rPr lang="en-US" sz="2400" dirty="0" smtClean="0"/>
              <a:t>, the </a:t>
            </a:r>
            <a:r>
              <a:rPr lang="en-US" sz="2400" b="1" dirty="0" smtClean="0"/>
              <a:t>distribution systems </a:t>
            </a:r>
            <a:r>
              <a:rPr lang="en-US" sz="2400" dirty="0" smtClean="0"/>
              <a:t>found within a country, </a:t>
            </a:r>
            <a:r>
              <a:rPr lang="en-US" sz="2400" b="1" dirty="0" smtClean="0"/>
              <a:t>and</a:t>
            </a:r>
            <a:r>
              <a:rPr lang="en-US" sz="2400" dirty="0" smtClean="0"/>
              <a:t> the entire </a:t>
            </a:r>
            <a:r>
              <a:rPr lang="en-US" sz="2400" b="1" dirty="0" smtClean="0"/>
              <a:t>marketing process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Static economy</a:t>
            </a:r>
          </a:p>
          <a:p>
            <a:pPr lvl="1"/>
            <a:r>
              <a:rPr lang="en-US" sz="2400" b="1" dirty="0" smtClean="0"/>
              <a:t>Dynamic economy</a:t>
            </a:r>
          </a:p>
        </p:txBody>
      </p:sp>
    </p:spTree>
    <p:extLst>
      <p:ext uri="{BB962C8B-B14F-4D97-AF65-F5344CB8AC3E}">
        <p14:creationId xmlns:p14="http://schemas.microsoft.com/office/powerpoint/2010/main" val="233816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and Economic Development</a:t>
            </a:r>
          </a:p>
        </p:txBody>
      </p:sp>
      <p:pic>
        <p:nvPicPr>
          <p:cNvPr id="8195" name="Picture 5" descr="Coke on a B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6553200" cy="47196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676400" y="59436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Introduction of Coca Cola Early Indicator</a:t>
            </a:r>
          </a:p>
        </p:txBody>
      </p:sp>
    </p:spTree>
    <p:extLst>
      <p:ext uri="{BB962C8B-B14F-4D97-AF65-F5344CB8AC3E}">
        <p14:creationId xmlns:p14="http://schemas.microsoft.com/office/powerpoint/2010/main" val="37854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Stages of Economic Development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757" y="1478097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Stage 1</a:t>
            </a:r>
            <a:r>
              <a:rPr lang="en-US" sz="2200" dirty="0" smtClean="0"/>
              <a:t>: The traditional society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Stage 2</a:t>
            </a:r>
            <a:r>
              <a:rPr lang="en-US" sz="2200" dirty="0" smtClean="0"/>
              <a:t>: The preconditions for takeoff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Stage 3</a:t>
            </a:r>
            <a:r>
              <a:rPr lang="en-US" sz="2200" dirty="0" smtClean="0"/>
              <a:t>: The takeoff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Stage 4</a:t>
            </a:r>
            <a:r>
              <a:rPr lang="en-US" sz="2200" dirty="0" smtClean="0"/>
              <a:t>: The drive to maturity</a:t>
            </a:r>
          </a:p>
          <a:p>
            <a:pPr>
              <a:lnSpc>
                <a:spcPct val="90000"/>
              </a:lnSpc>
            </a:pPr>
            <a:r>
              <a:rPr lang="en-US" sz="2200" b="1" dirty="0" smtClean="0"/>
              <a:t>Stage 5</a:t>
            </a:r>
            <a:r>
              <a:rPr lang="en-US" sz="2200" dirty="0" smtClean="0"/>
              <a:t>: The age of high mass consumption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The United Nations groups countries into three categories: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MDC</a:t>
            </a:r>
            <a:r>
              <a:rPr lang="en-US" sz="2200" dirty="0" smtClean="0"/>
              <a:t>s (more-developed countries)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LDC</a:t>
            </a:r>
            <a:r>
              <a:rPr lang="en-US" sz="2200" dirty="0" smtClean="0"/>
              <a:t>s (less-developed countries)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LLDC</a:t>
            </a:r>
            <a:r>
              <a:rPr lang="en-US" sz="2200" dirty="0" smtClean="0"/>
              <a:t>s (least-developed countries)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Newly Industrialized Countries (</a:t>
            </a:r>
            <a:r>
              <a:rPr lang="en-US" sz="2200" b="1" dirty="0" smtClean="0"/>
              <a:t>NIC</a:t>
            </a:r>
            <a:r>
              <a:rPr lang="en-US" sz="2200" dirty="0" smtClean="0"/>
              <a:t>s) - Countries that are experiencing rapid economic expansion and industrialization and do not exactly fit as LDCs or MDCs</a:t>
            </a:r>
          </a:p>
        </p:txBody>
      </p:sp>
    </p:spTree>
    <p:extLst>
      <p:ext uri="{BB962C8B-B14F-4D97-AF65-F5344CB8AC3E}">
        <p14:creationId xmlns:p14="http://schemas.microsoft.com/office/powerpoint/2010/main" val="39282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Economic and Social Data for </a:t>
            </a:r>
            <a:br>
              <a:rPr lang="en-US" sz="3200" b="1" dirty="0" smtClean="0"/>
            </a:br>
            <a:r>
              <a:rPr lang="en-US" sz="3200" b="1" dirty="0" smtClean="0"/>
              <a:t>Selected Countries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Exhibit 9.1</a:t>
            </a:r>
          </a:p>
        </p:txBody>
      </p:sp>
      <p:pic>
        <p:nvPicPr>
          <p:cNvPr id="10244" name="Picture 4" descr="cat80063_ex0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4025"/>
            <a:ext cx="84582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Impact of Emerging Economies on </a:t>
            </a:r>
            <a:br>
              <a:rPr lang="en-US" sz="3200" b="1" dirty="0" smtClean="0"/>
            </a:br>
            <a:r>
              <a:rPr lang="en-US" sz="3200" b="1" dirty="0" smtClean="0"/>
              <a:t>World Markets</a:t>
            </a:r>
          </a:p>
        </p:txBody>
      </p:sp>
      <p:pic>
        <p:nvPicPr>
          <p:cNvPr id="11267" name="Picture 6" descr="Viet Coffe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47800"/>
            <a:ext cx="4343400" cy="30067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8" descr="Brazil Coff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668713"/>
            <a:ext cx="4419600" cy="2908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4876800" y="22098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Vietnamese Coffee Growers Impact World Market Price</a:t>
            </a: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81000" y="5257800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Brazilian Coffee Growers Suffer the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074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Newly Industrialized Countries Growth Factors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439461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b="1" dirty="0" smtClean="0"/>
              <a:t>factors that existed </a:t>
            </a:r>
            <a:r>
              <a:rPr lang="en-US" sz="2200" dirty="0" smtClean="0"/>
              <a:t>to some extent </a:t>
            </a:r>
            <a:r>
              <a:rPr lang="en-US" sz="2200" b="1" dirty="0" smtClean="0"/>
              <a:t>during the economic growth of NICs </a:t>
            </a:r>
            <a:r>
              <a:rPr lang="en-US" sz="2200" dirty="0" smtClean="0"/>
              <a:t>were as follows: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Political stability </a:t>
            </a:r>
            <a:r>
              <a:rPr lang="en-US" sz="2200" dirty="0" smtClean="0"/>
              <a:t>in policies affecting their development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Economic</a:t>
            </a:r>
            <a:r>
              <a:rPr lang="en-US" sz="2200" dirty="0" smtClean="0"/>
              <a:t> and legal </a:t>
            </a:r>
            <a:r>
              <a:rPr lang="en-US" sz="2200" b="1" dirty="0" smtClean="0"/>
              <a:t>reforms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Entrepreneurship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Planning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Outward orientation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Factors of production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Industries targeted for growth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Incentives to </a:t>
            </a:r>
            <a:r>
              <a:rPr lang="en-US" sz="2200" b="1" dirty="0" smtClean="0"/>
              <a:t>force a high domestic rate of savings </a:t>
            </a:r>
            <a:r>
              <a:rPr lang="en-US" sz="2200" dirty="0" smtClean="0"/>
              <a:t>and to </a:t>
            </a:r>
            <a:r>
              <a:rPr lang="en-US" sz="2200" b="1" dirty="0" smtClean="0"/>
              <a:t>direct</a:t>
            </a:r>
            <a:r>
              <a:rPr lang="en-US" sz="2200" dirty="0" smtClean="0"/>
              <a:t> capital to </a:t>
            </a:r>
            <a:r>
              <a:rPr lang="en-US" sz="2200" b="1" dirty="0" smtClean="0"/>
              <a:t>update the infrastructure, transportation, housing, education, and training</a:t>
            </a:r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Privatization of state-owned enterprises </a:t>
            </a:r>
            <a:r>
              <a:rPr lang="en-US" sz="2200" dirty="0" smtClean="0"/>
              <a:t>(SOEs) that placed a drain on national budgets</a:t>
            </a:r>
          </a:p>
        </p:txBody>
      </p:sp>
    </p:spTree>
    <p:extLst>
      <p:ext uri="{BB962C8B-B14F-4D97-AF65-F5344CB8AC3E}">
        <p14:creationId xmlns:p14="http://schemas.microsoft.com/office/powerpoint/2010/main" val="11499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TI-Template-level-M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UCTI-Template-level-M</Template>
  <TotalTime>75</TotalTime>
  <Pages>11</Pages>
  <Words>1933</Words>
  <Application>Microsoft Office PowerPoint</Application>
  <PresentationFormat>On-screen Show (4:3)</PresentationFormat>
  <Paragraphs>201</Paragraphs>
  <Slides>39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Book Antiqua</vt:lpstr>
      <vt:lpstr>Times New Roman</vt:lpstr>
      <vt:lpstr>UCTI-Template-level-M</vt:lpstr>
      <vt:lpstr>Strategies in Emerging Markets</vt:lpstr>
      <vt:lpstr>Learning Objectives</vt:lpstr>
      <vt:lpstr>Global Perspective Wal-Mart, Tide, and Three-Snake Wine</vt:lpstr>
      <vt:lpstr>Marketing and Economic Development</vt:lpstr>
      <vt:lpstr>Marketing and Economic Development</vt:lpstr>
      <vt:lpstr>Stages of Economic Development</vt:lpstr>
      <vt:lpstr>Economic and Social Data for  Selected Countries</vt:lpstr>
      <vt:lpstr>Impact of Emerging Economies on  World Markets</vt:lpstr>
      <vt:lpstr>Newly Industrialized Countries Growth Factors</vt:lpstr>
      <vt:lpstr>Newly Industrialized Countries Growth Factors</vt:lpstr>
      <vt:lpstr>Information Technology, the Internet,  and Economic Development</vt:lpstr>
      <vt:lpstr>Objectives of Developing Countries</vt:lpstr>
      <vt:lpstr>Infrastructure and Development</vt:lpstr>
      <vt:lpstr>Infrastructure of Selected Countries</vt:lpstr>
      <vt:lpstr>Marketing’s Contributions</vt:lpstr>
      <vt:lpstr>Marketing’s Contributions</vt:lpstr>
      <vt:lpstr>Marketing in a Developing Country</vt:lpstr>
      <vt:lpstr>Marketing in a Developing Country (cont’d)</vt:lpstr>
      <vt:lpstr>Market Indicators in Selected Countries</vt:lpstr>
      <vt:lpstr>Dynamic Transformation of BOPM Clusters</vt:lpstr>
      <vt:lpstr>Developing Countries and Emerging Markets</vt:lpstr>
      <vt:lpstr>Big Emerging Markets</vt:lpstr>
      <vt:lpstr>The Americas</vt:lpstr>
      <vt:lpstr>The Americas</vt:lpstr>
      <vt:lpstr>Eastern Europe and the Baltic States</vt:lpstr>
      <vt:lpstr>Eastern European Markets</vt:lpstr>
      <vt:lpstr>Eastern European Markets</vt:lpstr>
      <vt:lpstr>Asia</vt:lpstr>
      <vt:lpstr>Asian Markets</vt:lpstr>
      <vt:lpstr>Asian Markets – Selected Countries</vt:lpstr>
      <vt:lpstr>Asia (continued)</vt:lpstr>
      <vt:lpstr>China Evolves</vt:lpstr>
      <vt:lpstr>Asia (continued)</vt:lpstr>
      <vt:lpstr>Asia (continued)</vt:lpstr>
      <vt:lpstr>Newest Emerging Markets</vt:lpstr>
      <vt:lpstr>Strategic Implications for Marketing</vt:lpstr>
      <vt:lpstr>Living Standards in Selected Countries</vt:lpstr>
      <vt:lpstr>Consumption Patterns in Selected Countries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MSc</dc:subject>
  <dc:creator>zailan</dc:creator>
  <cp:lastModifiedBy>Dr. Ibiwani Alisa Binti Hussain</cp:lastModifiedBy>
  <cp:revision>46</cp:revision>
  <cp:lastPrinted>2017-11-01T00:34:15Z</cp:lastPrinted>
  <dcterms:created xsi:type="dcterms:W3CDTF">2012-09-24T03:45:58Z</dcterms:created>
  <dcterms:modified xsi:type="dcterms:W3CDTF">2017-11-01T00:35:47Z</dcterms:modified>
</cp:coreProperties>
</file>