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3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5"/>
  </p:notesMasterIdLst>
  <p:handoutMasterIdLst>
    <p:handoutMasterId r:id="rId36"/>
  </p:handoutMasterIdLst>
  <p:sldIdLst>
    <p:sldId id="256" r:id="rId2"/>
    <p:sldId id="313" r:id="rId3"/>
    <p:sldId id="442" r:id="rId4"/>
    <p:sldId id="350" r:id="rId5"/>
    <p:sldId id="388" r:id="rId6"/>
    <p:sldId id="389" r:id="rId7"/>
    <p:sldId id="372" r:id="rId8"/>
    <p:sldId id="336" r:id="rId9"/>
    <p:sldId id="369" r:id="rId10"/>
    <p:sldId id="338" r:id="rId11"/>
    <p:sldId id="363" r:id="rId12"/>
    <p:sldId id="361" r:id="rId13"/>
    <p:sldId id="346" r:id="rId14"/>
    <p:sldId id="370" r:id="rId15"/>
    <p:sldId id="496" r:id="rId16"/>
    <p:sldId id="366" r:id="rId17"/>
    <p:sldId id="434" r:id="rId18"/>
    <p:sldId id="367" r:id="rId19"/>
    <p:sldId id="353" r:id="rId20"/>
    <p:sldId id="354" r:id="rId21"/>
    <p:sldId id="447" r:id="rId22"/>
    <p:sldId id="449" r:id="rId23"/>
    <p:sldId id="450" r:id="rId24"/>
    <p:sldId id="358" r:id="rId25"/>
    <p:sldId id="359" r:id="rId26"/>
    <p:sldId id="452" r:id="rId27"/>
    <p:sldId id="375" r:id="rId28"/>
    <p:sldId id="451" r:id="rId29"/>
    <p:sldId id="378" r:id="rId30"/>
    <p:sldId id="453" r:id="rId31"/>
    <p:sldId id="351" r:id="rId32"/>
    <p:sldId id="441" r:id="rId33"/>
    <p:sldId id="31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94249" autoAdjust="0"/>
  </p:normalViewPr>
  <p:slideViewPr>
    <p:cSldViewPr snapToGrid="0">
      <p:cViewPr varScale="1">
        <p:scale>
          <a:sx n="72" d="100"/>
          <a:sy n="72" d="100"/>
        </p:scale>
        <p:origin x="1530"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F85446-4692-4D8A-90CA-155DE94063DC}" type="doc">
      <dgm:prSet loTypeId="urn:microsoft.com/office/officeart/2005/8/layout/pyramid1" loCatId="pyramid" qsTypeId="urn:microsoft.com/office/officeart/2005/8/quickstyle/simple1" qsCatId="simple" csTypeId="urn:microsoft.com/office/officeart/2005/8/colors/accent1_2" csCatId="accent1" phldr="1"/>
      <dgm:spPr/>
    </dgm:pt>
    <dgm:pt modelId="{4452F91A-DDC9-4F77-B5DF-8285B1DE33FC}">
      <dgm:prSet phldrT="[Text]" custT="1"/>
      <dgm:spPr>
        <a:solidFill>
          <a:schemeClr val="bg2">
            <a:lumMod val="50000"/>
            <a:lumOff val="50000"/>
          </a:schemeClr>
        </a:solidFill>
        <a:ln>
          <a:noFill/>
        </a:ln>
      </dgm:spPr>
      <dgm:t>
        <a:bodyPr/>
        <a:lstStyle/>
        <a:p>
          <a:endParaRPr lang="en-US" sz="1600" dirty="0"/>
        </a:p>
      </dgm:t>
    </dgm:pt>
    <dgm:pt modelId="{AB8BE2DF-8FDC-4A66-900F-5CC800088574}" type="parTrans" cxnId="{6E8FD260-6735-4AAD-BD97-DFFC6AA91823}">
      <dgm:prSet/>
      <dgm:spPr/>
      <dgm:t>
        <a:bodyPr/>
        <a:lstStyle/>
        <a:p>
          <a:endParaRPr lang="en-US"/>
        </a:p>
      </dgm:t>
    </dgm:pt>
    <dgm:pt modelId="{C82DDD99-D68E-4FA1-B3C1-9CF73731EF5E}" type="sibTrans" cxnId="{6E8FD260-6735-4AAD-BD97-DFFC6AA91823}">
      <dgm:prSet/>
      <dgm:spPr/>
      <dgm:t>
        <a:bodyPr/>
        <a:lstStyle/>
        <a:p>
          <a:endParaRPr lang="en-US"/>
        </a:p>
      </dgm:t>
    </dgm:pt>
    <dgm:pt modelId="{2FCCBAAF-69AD-40D6-AE0F-57433C06178B}">
      <dgm:prSet phldrT="[Text]"/>
      <dgm:spPr>
        <a:solidFill>
          <a:schemeClr val="bg2">
            <a:lumMod val="65000"/>
            <a:lumOff val="35000"/>
          </a:schemeClr>
        </a:solidFill>
        <a:ln>
          <a:noFill/>
        </a:ln>
      </dgm:spPr>
      <dgm:t>
        <a:bodyPr/>
        <a:lstStyle/>
        <a:p>
          <a:endParaRPr lang="en-US" dirty="0"/>
        </a:p>
      </dgm:t>
    </dgm:pt>
    <dgm:pt modelId="{F8B5F0D3-CC23-459A-B5B2-9841E02C7304}" type="parTrans" cxnId="{CAE3D2ED-2AC8-4614-AC06-5637EEDD38CA}">
      <dgm:prSet/>
      <dgm:spPr/>
      <dgm:t>
        <a:bodyPr/>
        <a:lstStyle/>
        <a:p>
          <a:endParaRPr lang="en-US"/>
        </a:p>
      </dgm:t>
    </dgm:pt>
    <dgm:pt modelId="{D6281174-E1B2-4979-B0B3-26FD92EA426A}" type="sibTrans" cxnId="{CAE3D2ED-2AC8-4614-AC06-5637EEDD38CA}">
      <dgm:prSet/>
      <dgm:spPr/>
      <dgm:t>
        <a:bodyPr/>
        <a:lstStyle/>
        <a:p>
          <a:endParaRPr lang="en-US"/>
        </a:p>
      </dgm:t>
    </dgm:pt>
    <dgm:pt modelId="{443F3C28-3223-4603-A446-4F330D0A6868}">
      <dgm:prSet phldrT="[Text]"/>
      <dgm:spPr>
        <a:solidFill>
          <a:schemeClr val="bg2">
            <a:lumMod val="75000"/>
            <a:lumOff val="25000"/>
          </a:schemeClr>
        </a:solidFill>
        <a:ln>
          <a:noFill/>
        </a:ln>
      </dgm:spPr>
      <dgm:t>
        <a:bodyPr/>
        <a:lstStyle/>
        <a:p>
          <a:endParaRPr lang="en-US" dirty="0"/>
        </a:p>
      </dgm:t>
    </dgm:pt>
    <dgm:pt modelId="{772897E8-1205-4E74-BE7D-7F752E1303D8}" type="parTrans" cxnId="{EBD7EDE1-967E-45A2-9C37-01E4D01E5E93}">
      <dgm:prSet/>
      <dgm:spPr/>
      <dgm:t>
        <a:bodyPr/>
        <a:lstStyle/>
        <a:p>
          <a:endParaRPr lang="en-US"/>
        </a:p>
      </dgm:t>
    </dgm:pt>
    <dgm:pt modelId="{5C4C6E98-C2B6-43E7-B691-C458178C0B2B}" type="sibTrans" cxnId="{EBD7EDE1-967E-45A2-9C37-01E4D01E5E93}">
      <dgm:prSet/>
      <dgm:spPr/>
      <dgm:t>
        <a:bodyPr/>
        <a:lstStyle/>
        <a:p>
          <a:endParaRPr lang="en-US"/>
        </a:p>
      </dgm:t>
    </dgm:pt>
    <dgm:pt modelId="{726E7196-34C5-4B58-8538-57C6D23C33EB}" type="pres">
      <dgm:prSet presAssocID="{97F85446-4692-4D8A-90CA-155DE94063DC}" presName="Name0" presStyleCnt="0">
        <dgm:presLayoutVars>
          <dgm:dir/>
          <dgm:animLvl val="lvl"/>
          <dgm:resizeHandles val="exact"/>
        </dgm:presLayoutVars>
      </dgm:prSet>
      <dgm:spPr/>
    </dgm:pt>
    <dgm:pt modelId="{F568B76D-7021-4AF2-BDDE-61AA8139E0CB}" type="pres">
      <dgm:prSet presAssocID="{4452F91A-DDC9-4F77-B5DF-8285B1DE33FC}" presName="Name8" presStyleCnt="0"/>
      <dgm:spPr/>
    </dgm:pt>
    <dgm:pt modelId="{FCA2755D-8E8A-456A-8920-1904A4722573}" type="pres">
      <dgm:prSet presAssocID="{4452F91A-DDC9-4F77-B5DF-8285B1DE33FC}" presName="level" presStyleLbl="node1" presStyleIdx="0" presStyleCnt="3">
        <dgm:presLayoutVars>
          <dgm:chMax val="1"/>
          <dgm:bulletEnabled val="1"/>
        </dgm:presLayoutVars>
      </dgm:prSet>
      <dgm:spPr/>
    </dgm:pt>
    <dgm:pt modelId="{582DAF80-7BC7-4894-855C-ED614EB5F78E}" type="pres">
      <dgm:prSet presAssocID="{4452F91A-DDC9-4F77-B5DF-8285B1DE33FC}" presName="levelTx" presStyleLbl="revTx" presStyleIdx="0" presStyleCnt="0">
        <dgm:presLayoutVars>
          <dgm:chMax val="1"/>
          <dgm:bulletEnabled val="1"/>
        </dgm:presLayoutVars>
      </dgm:prSet>
      <dgm:spPr/>
    </dgm:pt>
    <dgm:pt modelId="{D08E6C8E-F3A4-4EE8-952C-BEB4303867DB}" type="pres">
      <dgm:prSet presAssocID="{2FCCBAAF-69AD-40D6-AE0F-57433C06178B}" presName="Name8" presStyleCnt="0"/>
      <dgm:spPr/>
    </dgm:pt>
    <dgm:pt modelId="{106189D0-F652-44A2-9CC6-E6F95DCD1263}" type="pres">
      <dgm:prSet presAssocID="{2FCCBAAF-69AD-40D6-AE0F-57433C06178B}" presName="level" presStyleLbl="node1" presStyleIdx="1" presStyleCnt="3">
        <dgm:presLayoutVars>
          <dgm:chMax val="1"/>
          <dgm:bulletEnabled val="1"/>
        </dgm:presLayoutVars>
      </dgm:prSet>
      <dgm:spPr/>
    </dgm:pt>
    <dgm:pt modelId="{87B66E41-C6F0-4A02-9AAC-2BE80A6C1A4D}" type="pres">
      <dgm:prSet presAssocID="{2FCCBAAF-69AD-40D6-AE0F-57433C06178B}" presName="levelTx" presStyleLbl="revTx" presStyleIdx="0" presStyleCnt="0">
        <dgm:presLayoutVars>
          <dgm:chMax val="1"/>
          <dgm:bulletEnabled val="1"/>
        </dgm:presLayoutVars>
      </dgm:prSet>
      <dgm:spPr/>
    </dgm:pt>
    <dgm:pt modelId="{DE113B34-3870-4249-8EEC-1A3D20270C70}" type="pres">
      <dgm:prSet presAssocID="{443F3C28-3223-4603-A446-4F330D0A6868}" presName="Name8" presStyleCnt="0"/>
      <dgm:spPr/>
    </dgm:pt>
    <dgm:pt modelId="{5D7CAAC0-E580-419D-870B-F414F61998CA}" type="pres">
      <dgm:prSet presAssocID="{443F3C28-3223-4603-A446-4F330D0A6868}" presName="level" presStyleLbl="node1" presStyleIdx="2" presStyleCnt="3">
        <dgm:presLayoutVars>
          <dgm:chMax val="1"/>
          <dgm:bulletEnabled val="1"/>
        </dgm:presLayoutVars>
      </dgm:prSet>
      <dgm:spPr/>
    </dgm:pt>
    <dgm:pt modelId="{2EDED338-5878-43E7-BD13-E6B513545765}" type="pres">
      <dgm:prSet presAssocID="{443F3C28-3223-4603-A446-4F330D0A6868}" presName="levelTx" presStyleLbl="revTx" presStyleIdx="0" presStyleCnt="0">
        <dgm:presLayoutVars>
          <dgm:chMax val="1"/>
          <dgm:bulletEnabled val="1"/>
        </dgm:presLayoutVars>
      </dgm:prSet>
      <dgm:spPr/>
    </dgm:pt>
  </dgm:ptLst>
  <dgm:cxnLst>
    <dgm:cxn modelId="{82069123-51E5-4C9D-907B-4FDDCAA097F5}" type="presOf" srcId="{4452F91A-DDC9-4F77-B5DF-8285B1DE33FC}" destId="{582DAF80-7BC7-4894-855C-ED614EB5F78E}" srcOrd="1" destOrd="0" presId="urn:microsoft.com/office/officeart/2005/8/layout/pyramid1"/>
    <dgm:cxn modelId="{6E8FD260-6735-4AAD-BD97-DFFC6AA91823}" srcId="{97F85446-4692-4D8A-90CA-155DE94063DC}" destId="{4452F91A-DDC9-4F77-B5DF-8285B1DE33FC}" srcOrd="0" destOrd="0" parTransId="{AB8BE2DF-8FDC-4A66-900F-5CC800088574}" sibTransId="{C82DDD99-D68E-4FA1-B3C1-9CF73731EF5E}"/>
    <dgm:cxn modelId="{479C6042-CE6E-400F-B572-F08E6CC9BADF}" type="presOf" srcId="{97F85446-4692-4D8A-90CA-155DE94063DC}" destId="{726E7196-34C5-4B58-8538-57C6D23C33EB}" srcOrd="0" destOrd="0" presId="urn:microsoft.com/office/officeart/2005/8/layout/pyramid1"/>
    <dgm:cxn modelId="{9C184457-2FE6-4CC7-BDCE-F8CA79CEF834}" type="presOf" srcId="{443F3C28-3223-4603-A446-4F330D0A6868}" destId="{5D7CAAC0-E580-419D-870B-F414F61998CA}" srcOrd="0" destOrd="0" presId="urn:microsoft.com/office/officeart/2005/8/layout/pyramid1"/>
    <dgm:cxn modelId="{6B98DF58-E678-4620-A92D-352CCC4C308E}" type="presOf" srcId="{2FCCBAAF-69AD-40D6-AE0F-57433C06178B}" destId="{106189D0-F652-44A2-9CC6-E6F95DCD1263}" srcOrd="0" destOrd="0" presId="urn:microsoft.com/office/officeart/2005/8/layout/pyramid1"/>
    <dgm:cxn modelId="{9A080C90-4371-48C1-9C93-15CC0B8AB2EE}" type="presOf" srcId="{443F3C28-3223-4603-A446-4F330D0A6868}" destId="{2EDED338-5878-43E7-BD13-E6B513545765}" srcOrd="1" destOrd="0" presId="urn:microsoft.com/office/officeart/2005/8/layout/pyramid1"/>
    <dgm:cxn modelId="{6A9CFCC7-5311-48A0-A0D8-CC699F2FCA37}" type="presOf" srcId="{2FCCBAAF-69AD-40D6-AE0F-57433C06178B}" destId="{87B66E41-C6F0-4A02-9AAC-2BE80A6C1A4D}" srcOrd="1" destOrd="0" presId="urn:microsoft.com/office/officeart/2005/8/layout/pyramid1"/>
    <dgm:cxn modelId="{EBD7EDE1-967E-45A2-9C37-01E4D01E5E93}" srcId="{97F85446-4692-4D8A-90CA-155DE94063DC}" destId="{443F3C28-3223-4603-A446-4F330D0A6868}" srcOrd="2" destOrd="0" parTransId="{772897E8-1205-4E74-BE7D-7F752E1303D8}" sibTransId="{5C4C6E98-C2B6-43E7-B691-C458178C0B2B}"/>
    <dgm:cxn modelId="{CAE3D2ED-2AC8-4614-AC06-5637EEDD38CA}" srcId="{97F85446-4692-4D8A-90CA-155DE94063DC}" destId="{2FCCBAAF-69AD-40D6-AE0F-57433C06178B}" srcOrd="1" destOrd="0" parTransId="{F8B5F0D3-CC23-459A-B5B2-9841E02C7304}" sibTransId="{D6281174-E1B2-4979-B0B3-26FD92EA426A}"/>
    <dgm:cxn modelId="{DD10EBED-5D74-4164-8ED3-8BEA1310E883}" type="presOf" srcId="{4452F91A-DDC9-4F77-B5DF-8285B1DE33FC}" destId="{FCA2755D-8E8A-456A-8920-1904A4722573}" srcOrd="0" destOrd="0" presId="urn:microsoft.com/office/officeart/2005/8/layout/pyramid1"/>
    <dgm:cxn modelId="{D96B061B-CC38-4524-B40C-7276C1CA933E}" type="presParOf" srcId="{726E7196-34C5-4B58-8538-57C6D23C33EB}" destId="{F568B76D-7021-4AF2-BDDE-61AA8139E0CB}" srcOrd="0" destOrd="0" presId="urn:microsoft.com/office/officeart/2005/8/layout/pyramid1"/>
    <dgm:cxn modelId="{DBC5ED87-615F-4334-B375-2626804B0B99}" type="presParOf" srcId="{F568B76D-7021-4AF2-BDDE-61AA8139E0CB}" destId="{FCA2755D-8E8A-456A-8920-1904A4722573}" srcOrd="0" destOrd="0" presId="urn:microsoft.com/office/officeart/2005/8/layout/pyramid1"/>
    <dgm:cxn modelId="{F1110000-39F5-4D3F-BEAB-57FA920CFEE9}" type="presParOf" srcId="{F568B76D-7021-4AF2-BDDE-61AA8139E0CB}" destId="{582DAF80-7BC7-4894-855C-ED614EB5F78E}" srcOrd="1" destOrd="0" presId="urn:microsoft.com/office/officeart/2005/8/layout/pyramid1"/>
    <dgm:cxn modelId="{68233874-DDAD-408B-9147-27FC26F1A54F}" type="presParOf" srcId="{726E7196-34C5-4B58-8538-57C6D23C33EB}" destId="{D08E6C8E-F3A4-4EE8-952C-BEB4303867DB}" srcOrd="1" destOrd="0" presId="urn:microsoft.com/office/officeart/2005/8/layout/pyramid1"/>
    <dgm:cxn modelId="{9798387C-DA26-4135-A7BE-75BC52EAD65E}" type="presParOf" srcId="{D08E6C8E-F3A4-4EE8-952C-BEB4303867DB}" destId="{106189D0-F652-44A2-9CC6-E6F95DCD1263}" srcOrd="0" destOrd="0" presId="urn:microsoft.com/office/officeart/2005/8/layout/pyramid1"/>
    <dgm:cxn modelId="{1AFAEDB2-0492-4E9E-8929-09DE0A751466}" type="presParOf" srcId="{D08E6C8E-F3A4-4EE8-952C-BEB4303867DB}" destId="{87B66E41-C6F0-4A02-9AAC-2BE80A6C1A4D}" srcOrd="1" destOrd="0" presId="urn:microsoft.com/office/officeart/2005/8/layout/pyramid1"/>
    <dgm:cxn modelId="{AD208607-F9B0-443E-8755-01E6125C4A72}" type="presParOf" srcId="{726E7196-34C5-4B58-8538-57C6D23C33EB}" destId="{DE113B34-3870-4249-8EEC-1A3D20270C70}" srcOrd="2" destOrd="0" presId="urn:microsoft.com/office/officeart/2005/8/layout/pyramid1"/>
    <dgm:cxn modelId="{5F40A491-8AFD-4A46-88C7-C700E9751463}" type="presParOf" srcId="{DE113B34-3870-4249-8EEC-1A3D20270C70}" destId="{5D7CAAC0-E580-419D-870B-F414F61998CA}" srcOrd="0" destOrd="0" presId="urn:microsoft.com/office/officeart/2005/8/layout/pyramid1"/>
    <dgm:cxn modelId="{300CD326-6E48-485A-8F83-2F47B33DDA2D}" type="presParOf" srcId="{DE113B34-3870-4249-8EEC-1A3D20270C70}" destId="{2EDED338-5878-43E7-BD13-E6B513545765}"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18C4E6-3977-4C3B-B000-B95439A27CD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54EAC36-0995-47FA-9527-A03D2B1453E4}">
      <dgm:prSet phldrT="[Text]" custT="1"/>
      <dgm:spPr>
        <a:ln>
          <a:noFill/>
        </a:ln>
      </dgm:spPr>
      <dgm:t>
        <a:bodyPr/>
        <a:lstStyle/>
        <a:p>
          <a:r>
            <a:rPr lang="en-US" sz="1400" kern="1200" dirty="0">
              <a:solidFill>
                <a:srgbClr val="000000"/>
              </a:solidFill>
              <a:latin typeface="Arial"/>
              <a:ea typeface="+mn-ea"/>
              <a:cs typeface="+mn-cs"/>
            </a:rPr>
            <a:t>Ensures confidentiality, integrity, and availability of consumer’s data in </a:t>
          </a:r>
          <a:r>
            <a:rPr lang="en-US" sz="1400" kern="1200" dirty="0">
              <a:solidFill>
                <a:schemeClr val="tx2"/>
              </a:solidFill>
            </a:rPr>
            <a:t>the cloud </a:t>
          </a:r>
        </a:p>
      </dgm:t>
    </dgm:pt>
    <dgm:pt modelId="{676818E6-CDC0-4158-84A7-E097AD4FD8A3}" type="parTrans" cxnId="{C9C25D95-A529-45F5-B9A9-63F1F735B729}">
      <dgm:prSet/>
      <dgm:spPr/>
      <dgm:t>
        <a:bodyPr/>
        <a:lstStyle/>
        <a:p>
          <a:endParaRPr lang="en-US"/>
        </a:p>
      </dgm:t>
    </dgm:pt>
    <dgm:pt modelId="{AE81A0B8-CCC3-43DF-BD28-D17EEBCACBCE}" type="sibTrans" cxnId="{C9C25D95-A529-45F5-B9A9-63F1F735B729}">
      <dgm:prSet/>
      <dgm:spPr/>
      <dgm:t>
        <a:bodyPr/>
        <a:lstStyle/>
        <a:p>
          <a:endParaRPr lang="en-US"/>
        </a:p>
      </dgm:t>
    </dgm:pt>
    <dgm:pt modelId="{4DA0D881-CCCF-4E2D-8E47-AC5B21EA5F72}">
      <dgm:prSet phldrT="[Text]" custT="1"/>
      <dgm:spPr>
        <a:ln>
          <a:noFill/>
        </a:ln>
      </dgm:spPr>
      <dgm:t>
        <a:bodyPr/>
        <a:lstStyle/>
        <a:p>
          <a:r>
            <a:rPr lang="en-US" sz="1400" kern="1200" dirty="0">
              <a:solidFill>
                <a:schemeClr val="tx2"/>
              </a:solidFill>
            </a:rPr>
            <a:t>Consumers need to access </a:t>
          </a:r>
          <a:r>
            <a:rPr lang="en-US" sz="1400" kern="1200" dirty="0">
              <a:solidFill>
                <a:srgbClr val="000000"/>
              </a:solidFill>
              <a:latin typeface="Arial"/>
              <a:ea typeface="+mn-ea"/>
              <a:cs typeface="+mn-cs"/>
            </a:rPr>
            <a:t>the data to which they have rights and only to the degree </a:t>
          </a:r>
          <a:r>
            <a:rPr lang="en-US" sz="1400" kern="1200" dirty="0">
              <a:solidFill>
                <a:schemeClr val="tx2"/>
              </a:solidFill>
            </a:rPr>
            <a:t>that policies and their roles permit</a:t>
          </a:r>
        </a:p>
      </dgm:t>
    </dgm:pt>
    <dgm:pt modelId="{A6D2610F-D57C-4BB2-AAD8-0EB568C4E71F}" type="parTrans" cxnId="{96DAD164-E56B-48A0-9344-3B1C23B014F9}">
      <dgm:prSet/>
      <dgm:spPr/>
      <dgm:t>
        <a:bodyPr/>
        <a:lstStyle/>
        <a:p>
          <a:endParaRPr lang="en-US"/>
        </a:p>
      </dgm:t>
    </dgm:pt>
    <dgm:pt modelId="{BD182AC0-BA74-48D4-81A2-9C0FD56E21AC}" type="sibTrans" cxnId="{96DAD164-E56B-48A0-9344-3B1C23B014F9}">
      <dgm:prSet/>
      <dgm:spPr/>
      <dgm:t>
        <a:bodyPr/>
        <a:lstStyle/>
        <a:p>
          <a:endParaRPr lang="en-US"/>
        </a:p>
      </dgm:t>
    </dgm:pt>
    <dgm:pt modelId="{CDD9D5EE-9DFD-4E3A-A912-4D46EBC53525}">
      <dgm:prSet phldrT="[Text]" custT="1"/>
      <dgm:spPr>
        <a:ln>
          <a:noFill/>
        </a:ln>
      </dgm:spPr>
      <dgm:t>
        <a:bodyPr/>
        <a:lstStyle/>
        <a:p>
          <a:r>
            <a:rPr lang="en-US" sz="1400" dirty="0">
              <a:solidFill>
                <a:schemeClr val="tx2"/>
              </a:solidFill>
            </a:rPr>
            <a:t>Information assurance is primarily a consumer’s concern</a:t>
          </a:r>
        </a:p>
      </dgm:t>
    </dgm:pt>
    <dgm:pt modelId="{8B89E5CF-7335-484B-930E-BDDFA3AFF0ED}" type="parTrans" cxnId="{1B047C2F-A639-423F-9364-3D1DC8E6B3F7}">
      <dgm:prSet/>
      <dgm:spPr/>
      <dgm:t>
        <a:bodyPr/>
        <a:lstStyle/>
        <a:p>
          <a:endParaRPr lang="en-US"/>
        </a:p>
      </dgm:t>
    </dgm:pt>
    <dgm:pt modelId="{AEB55793-82ED-484A-80A1-8BCC2EED092F}" type="sibTrans" cxnId="{1B047C2F-A639-423F-9364-3D1DC8E6B3F7}">
      <dgm:prSet/>
      <dgm:spPr/>
      <dgm:t>
        <a:bodyPr/>
        <a:lstStyle/>
        <a:p>
          <a:endParaRPr lang="en-US"/>
        </a:p>
      </dgm:t>
    </dgm:pt>
    <dgm:pt modelId="{796D9839-4259-401F-8155-C45CC91A316F}">
      <dgm:prSet phldrT="[Text]" custT="1"/>
      <dgm:spPr>
        <a:ln>
          <a:noFill/>
        </a:ln>
      </dgm:spPr>
      <dgm:t>
        <a:bodyPr/>
        <a:lstStyle/>
        <a:p>
          <a:r>
            <a:rPr lang="en-US" sz="1400" dirty="0">
              <a:solidFill>
                <a:schemeClr val="tx2"/>
              </a:solidFill>
            </a:rPr>
            <a:t>Cloud providers should deploy strong authentication and authorization mechanisms to protect the consumer’s data</a:t>
          </a:r>
        </a:p>
      </dgm:t>
    </dgm:pt>
    <dgm:pt modelId="{BBEE6358-3FD4-4217-A135-90E9B675A9E8}" type="parTrans" cxnId="{40922E98-80D5-41EE-B8CE-D7D72A15D875}">
      <dgm:prSet/>
      <dgm:spPr/>
      <dgm:t>
        <a:bodyPr/>
        <a:lstStyle/>
        <a:p>
          <a:endParaRPr lang="en-US"/>
        </a:p>
      </dgm:t>
    </dgm:pt>
    <dgm:pt modelId="{FA7E0649-CB27-42AD-90E5-828B8CF32A19}" type="sibTrans" cxnId="{40922E98-80D5-41EE-B8CE-D7D72A15D875}">
      <dgm:prSet/>
      <dgm:spPr/>
      <dgm:t>
        <a:bodyPr/>
        <a:lstStyle/>
        <a:p>
          <a:endParaRPr lang="en-US"/>
        </a:p>
      </dgm:t>
    </dgm:pt>
    <dgm:pt modelId="{CC5694F5-3F1C-4452-B008-21735C32D92E}" type="pres">
      <dgm:prSet presAssocID="{D418C4E6-3977-4C3B-B000-B95439A27CDA}" presName="Name0" presStyleCnt="0">
        <dgm:presLayoutVars>
          <dgm:dir/>
          <dgm:resizeHandles val="exact"/>
        </dgm:presLayoutVars>
      </dgm:prSet>
      <dgm:spPr/>
    </dgm:pt>
    <dgm:pt modelId="{1787B772-C549-40B8-A0FB-A15051D0FE6D}" type="pres">
      <dgm:prSet presAssocID="{954EAC36-0995-47FA-9527-A03D2B1453E4}" presName="node" presStyleLbl="node1" presStyleIdx="0" presStyleCnt="4">
        <dgm:presLayoutVars>
          <dgm:bulletEnabled val="1"/>
        </dgm:presLayoutVars>
      </dgm:prSet>
      <dgm:spPr/>
    </dgm:pt>
    <dgm:pt modelId="{F1FD8C70-EE83-4D09-90AC-A0D4578F6B77}" type="pres">
      <dgm:prSet presAssocID="{AE81A0B8-CCC3-43DF-BD28-D17EEBCACBCE}" presName="sibTrans" presStyleCnt="0"/>
      <dgm:spPr/>
    </dgm:pt>
    <dgm:pt modelId="{0236CBFF-D7E5-4AEE-907D-99CEADEB4257}" type="pres">
      <dgm:prSet presAssocID="{4DA0D881-CCCF-4E2D-8E47-AC5B21EA5F72}" presName="node" presStyleLbl="node1" presStyleIdx="1" presStyleCnt="4">
        <dgm:presLayoutVars>
          <dgm:bulletEnabled val="1"/>
        </dgm:presLayoutVars>
      </dgm:prSet>
      <dgm:spPr/>
    </dgm:pt>
    <dgm:pt modelId="{BB5C735D-A353-4CE3-94DA-86D932B5F55E}" type="pres">
      <dgm:prSet presAssocID="{BD182AC0-BA74-48D4-81A2-9C0FD56E21AC}" presName="sibTrans" presStyleCnt="0"/>
      <dgm:spPr/>
    </dgm:pt>
    <dgm:pt modelId="{BEDF527D-D8A9-4E95-BFB8-0EDA351364B9}" type="pres">
      <dgm:prSet presAssocID="{CDD9D5EE-9DFD-4E3A-A912-4D46EBC53525}" presName="node" presStyleLbl="node1" presStyleIdx="2" presStyleCnt="4">
        <dgm:presLayoutVars>
          <dgm:bulletEnabled val="1"/>
        </dgm:presLayoutVars>
      </dgm:prSet>
      <dgm:spPr/>
    </dgm:pt>
    <dgm:pt modelId="{4FE6DB4C-6222-4F42-B4E8-28E6D2FFDC4A}" type="pres">
      <dgm:prSet presAssocID="{AEB55793-82ED-484A-80A1-8BCC2EED092F}" presName="sibTrans" presStyleCnt="0"/>
      <dgm:spPr/>
    </dgm:pt>
    <dgm:pt modelId="{84E9428E-EDF4-407A-A430-FEBC8118F9B7}" type="pres">
      <dgm:prSet presAssocID="{796D9839-4259-401F-8155-C45CC91A316F}" presName="node" presStyleLbl="node1" presStyleIdx="3" presStyleCnt="4">
        <dgm:presLayoutVars>
          <dgm:bulletEnabled val="1"/>
        </dgm:presLayoutVars>
      </dgm:prSet>
      <dgm:spPr/>
    </dgm:pt>
  </dgm:ptLst>
  <dgm:cxnLst>
    <dgm:cxn modelId="{1B047C2F-A639-423F-9364-3D1DC8E6B3F7}" srcId="{D418C4E6-3977-4C3B-B000-B95439A27CDA}" destId="{CDD9D5EE-9DFD-4E3A-A912-4D46EBC53525}" srcOrd="2" destOrd="0" parTransId="{8B89E5CF-7335-484B-930E-BDDFA3AFF0ED}" sibTransId="{AEB55793-82ED-484A-80A1-8BCC2EED092F}"/>
    <dgm:cxn modelId="{AB1C4E5C-536C-413E-AEB3-6A02897F0313}" type="presOf" srcId="{CDD9D5EE-9DFD-4E3A-A912-4D46EBC53525}" destId="{BEDF527D-D8A9-4E95-BFB8-0EDA351364B9}" srcOrd="0" destOrd="0" presId="urn:microsoft.com/office/officeart/2005/8/layout/hList6"/>
    <dgm:cxn modelId="{96DAD164-E56B-48A0-9344-3B1C23B014F9}" srcId="{D418C4E6-3977-4C3B-B000-B95439A27CDA}" destId="{4DA0D881-CCCF-4E2D-8E47-AC5B21EA5F72}" srcOrd="1" destOrd="0" parTransId="{A6D2610F-D57C-4BB2-AAD8-0EB568C4E71F}" sibTransId="{BD182AC0-BA74-48D4-81A2-9C0FD56E21AC}"/>
    <dgm:cxn modelId="{EE901992-A112-467D-9C8C-B5114A6225CD}" type="presOf" srcId="{D418C4E6-3977-4C3B-B000-B95439A27CDA}" destId="{CC5694F5-3F1C-4452-B008-21735C32D92E}" srcOrd="0" destOrd="0" presId="urn:microsoft.com/office/officeart/2005/8/layout/hList6"/>
    <dgm:cxn modelId="{C9C25D95-A529-45F5-B9A9-63F1F735B729}" srcId="{D418C4E6-3977-4C3B-B000-B95439A27CDA}" destId="{954EAC36-0995-47FA-9527-A03D2B1453E4}" srcOrd="0" destOrd="0" parTransId="{676818E6-CDC0-4158-84A7-E097AD4FD8A3}" sibTransId="{AE81A0B8-CCC3-43DF-BD28-D17EEBCACBCE}"/>
    <dgm:cxn modelId="{B8E6A096-A643-4657-BDF2-B1F89CA2F08B}" type="presOf" srcId="{954EAC36-0995-47FA-9527-A03D2B1453E4}" destId="{1787B772-C549-40B8-A0FB-A15051D0FE6D}" srcOrd="0" destOrd="0" presId="urn:microsoft.com/office/officeart/2005/8/layout/hList6"/>
    <dgm:cxn modelId="{40922E98-80D5-41EE-B8CE-D7D72A15D875}" srcId="{D418C4E6-3977-4C3B-B000-B95439A27CDA}" destId="{796D9839-4259-401F-8155-C45CC91A316F}" srcOrd="3" destOrd="0" parTransId="{BBEE6358-3FD4-4217-A135-90E9B675A9E8}" sibTransId="{FA7E0649-CB27-42AD-90E5-828B8CF32A19}"/>
    <dgm:cxn modelId="{B4DDF5B1-8463-451A-B8E7-9AA3439977DB}" type="presOf" srcId="{796D9839-4259-401F-8155-C45CC91A316F}" destId="{84E9428E-EDF4-407A-A430-FEBC8118F9B7}" srcOrd="0" destOrd="0" presId="urn:microsoft.com/office/officeart/2005/8/layout/hList6"/>
    <dgm:cxn modelId="{C766ABC6-1639-4A52-B0B8-CBF5662CAFD8}" type="presOf" srcId="{4DA0D881-CCCF-4E2D-8E47-AC5B21EA5F72}" destId="{0236CBFF-D7E5-4AEE-907D-99CEADEB4257}" srcOrd="0" destOrd="0" presId="urn:microsoft.com/office/officeart/2005/8/layout/hList6"/>
    <dgm:cxn modelId="{BAB227A4-72A0-48FB-96C4-E573A4BA26E8}" type="presParOf" srcId="{CC5694F5-3F1C-4452-B008-21735C32D92E}" destId="{1787B772-C549-40B8-A0FB-A15051D0FE6D}" srcOrd="0" destOrd="0" presId="urn:microsoft.com/office/officeart/2005/8/layout/hList6"/>
    <dgm:cxn modelId="{B9CAE008-E0F0-4713-8ECA-6A369C5469F6}" type="presParOf" srcId="{CC5694F5-3F1C-4452-B008-21735C32D92E}" destId="{F1FD8C70-EE83-4D09-90AC-A0D4578F6B77}" srcOrd="1" destOrd="0" presId="urn:microsoft.com/office/officeart/2005/8/layout/hList6"/>
    <dgm:cxn modelId="{7408247A-B3E4-4CD0-90E0-B0BEC6D50498}" type="presParOf" srcId="{CC5694F5-3F1C-4452-B008-21735C32D92E}" destId="{0236CBFF-D7E5-4AEE-907D-99CEADEB4257}" srcOrd="2" destOrd="0" presId="urn:microsoft.com/office/officeart/2005/8/layout/hList6"/>
    <dgm:cxn modelId="{57C5387E-2CD2-4925-8A8D-C9645CD04BA8}" type="presParOf" srcId="{CC5694F5-3F1C-4452-B008-21735C32D92E}" destId="{BB5C735D-A353-4CE3-94DA-86D932B5F55E}" srcOrd="3" destOrd="0" presId="urn:microsoft.com/office/officeart/2005/8/layout/hList6"/>
    <dgm:cxn modelId="{5F8741EA-4EDA-4377-BDFD-A77937F840F6}" type="presParOf" srcId="{CC5694F5-3F1C-4452-B008-21735C32D92E}" destId="{BEDF527D-D8A9-4E95-BFB8-0EDA351364B9}" srcOrd="4" destOrd="0" presId="urn:microsoft.com/office/officeart/2005/8/layout/hList6"/>
    <dgm:cxn modelId="{C2C909E1-4966-4B09-A35C-6CB1373343FE}" type="presParOf" srcId="{CC5694F5-3F1C-4452-B008-21735C32D92E}" destId="{4FE6DB4C-6222-4F42-B4E8-28E6D2FFDC4A}" srcOrd="5" destOrd="0" presId="urn:microsoft.com/office/officeart/2005/8/layout/hList6"/>
    <dgm:cxn modelId="{7C97512E-AF9C-4BBD-8FCA-8363CBB0F1BF}" type="presParOf" srcId="{CC5694F5-3F1C-4452-B008-21735C32D92E}" destId="{84E9428E-EDF4-407A-A430-FEBC8118F9B7}"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2755D-8E8A-456A-8920-1904A4722573}">
      <dsp:nvSpPr>
        <dsp:cNvPr id="0" name=""/>
        <dsp:cNvSpPr/>
      </dsp:nvSpPr>
      <dsp:spPr>
        <a:xfrm>
          <a:off x="1148187" y="0"/>
          <a:ext cx="1148187" cy="896335"/>
        </a:xfrm>
        <a:prstGeom prst="trapezoid">
          <a:avLst>
            <a:gd name="adj" fmla="val 64049"/>
          </a:avLst>
        </a:prstGeom>
        <a:solidFill>
          <a:schemeClr val="bg2">
            <a:lumMod val="50000"/>
            <a:lumOff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148187" y="0"/>
        <a:ext cx="1148187" cy="896335"/>
      </dsp:txXfrm>
    </dsp:sp>
    <dsp:sp modelId="{106189D0-F652-44A2-9CC6-E6F95DCD1263}">
      <dsp:nvSpPr>
        <dsp:cNvPr id="0" name=""/>
        <dsp:cNvSpPr/>
      </dsp:nvSpPr>
      <dsp:spPr>
        <a:xfrm>
          <a:off x="574093" y="896335"/>
          <a:ext cx="2296375" cy="896335"/>
        </a:xfrm>
        <a:prstGeom prst="trapezoid">
          <a:avLst>
            <a:gd name="adj" fmla="val 64049"/>
          </a:avLst>
        </a:prstGeom>
        <a:solidFill>
          <a:schemeClr val="bg2">
            <a:lumMod val="65000"/>
            <a:lumOff val="3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975959" y="896335"/>
        <a:ext cx="1492643" cy="896335"/>
      </dsp:txXfrm>
    </dsp:sp>
    <dsp:sp modelId="{5D7CAAC0-E580-419D-870B-F414F61998CA}">
      <dsp:nvSpPr>
        <dsp:cNvPr id="0" name=""/>
        <dsp:cNvSpPr/>
      </dsp:nvSpPr>
      <dsp:spPr>
        <a:xfrm>
          <a:off x="0" y="1792671"/>
          <a:ext cx="3444563" cy="896335"/>
        </a:xfrm>
        <a:prstGeom prst="trapezoid">
          <a:avLst>
            <a:gd name="adj" fmla="val 64049"/>
          </a:avLst>
        </a:prstGeom>
        <a:solidFill>
          <a:schemeClr val="bg2">
            <a:lumMod val="75000"/>
            <a:lumOff val="2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602798" y="1792671"/>
        <a:ext cx="2238965" cy="896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B772-C549-40B8-A0FB-A15051D0FE6D}">
      <dsp:nvSpPr>
        <dsp:cNvPr id="0" name=""/>
        <dsp:cNvSpPr/>
      </dsp:nvSpPr>
      <dsp:spPr>
        <a:xfrm rot="16200000">
          <a:off x="-1309458" y="1310927"/>
          <a:ext cx="4064000" cy="1442144"/>
        </a:xfrm>
        <a:prstGeom prst="flowChartManualOperati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0000"/>
              </a:solidFill>
              <a:latin typeface="Arial"/>
              <a:ea typeface="+mn-ea"/>
              <a:cs typeface="+mn-cs"/>
            </a:rPr>
            <a:t>Ensures confidentiality, integrity, and availability of consumer’s data in </a:t>
          </a:r>
          <a:r>
            <a:rPr lang="en-US" sz="1400" kern="1200" dirty="0">
              <a:solidFill>
                <a:schemeClr val="tx2"/>
              </a:solidFill>
            </a:rPr>
            <a:t>the cloud </a:t>
          </a:r>
        </a:p>
      </dsp:txBody>
      <dsp:txXfrm rot="5400000">
        <a:off x="1470" y="812799"/>
        <a:ext cx="1442144" cy="2438400"/>
      </dsp:txXfrm>
    </dsp:sp>
    <dsp:sp modelId="{0236CBFF-D7E5-4AEE-907D-99CEADEB4257}">
      <dsp:nvSpPr>
        <dsp:cNvPr id="0" name=""/>
        <dsp:cNvSpPr/>
      </dsp:nvSpPr>
      <dsp:spPr>
        <a:xfrm rot="16200000">
          <a:off x="240847" y="1310927"/>
          <a:ext cx="4064000" cy="1442144"/>
        </a:xfrm>
        <a:prstGeom prst="flowChartManualOperati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solidFill>
            </a:rPr>
            <a:t>Consumers need to access </a:t>
          </a:r>
          <a:r>
            <a:rPr lang="en-US" sz="1400" kern="1200" dirty="0">
              <a:solidFill>
                <a:srgbClr val="000000"/>
              </a:solidFill>
              <a:latin typeface="Arial"/>
              <a:ea typeface="+mn-ea"/>
              <a:cs typeface="+mn-cs"/>
            </a:rPr>
            <a:t>the data to which they have rights and only to the degree </a:t>
          </a:r>
          <a:r>
            <a:rPr lang="en-US" sz="1400" kern="1200" dirty="0">
              <a:solidFill>
                <a:schemeClr val="tx2"/>
              </a:solidFill>
            </a:rPr>
            <a:t>that policies and their roles permit</a:t>
          </a:r>
        </a:p>
      </dsp:txBody>
      <dsp:txXfrm rot="5400000">
        <a:off x="1551775" y="812799"/>
        <a:ext cx="1442144" cy="2438400"/>
      </dsp:txXfrm>
    </dsp:sp>
    <dsp:sp modelId="{BEDF527D-D8A9-4E95-BFB8-0EDA351364B9}">
      <dsp:nvSpPr>
        <dsp:cNvPr id="0" name=""/>
        <dsp:cNvSpPr/>
      </dsp:nvSpPr>
      <dsp:spPr>
        <a:xfrm rot="16200000">
          <a:off x="1791152" y="1310927"/>
          <a:ext cx="4064000" cy="1442144"/>
        </a:xfrm>
        <a:prstGeom prst="flowChartManualOperati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solidFill>
            </a:rPr>
            <a:t>Information assurance is primarily a consumer’s concern</a:t>
          </a:r>
        </a:p>
      </dsp:txBody>
      <dsp:txXfrm rot="5400000">
        <a:off x="3102080" y="812799"/>
        <a:ext cx="1442144" cy="2438400"/>
      </dsp:txXfrm>
    </dsp:sp>
    <dsp:sp modelId="{84E9428E-EDF4-407A-A430-FEBC8118F9B7}">
      <dsp:nvSpPr>
        <dsp:cNvPr id="0" name=""/>
        <dsp:cNvSpPr/>
      </dsp:nvSpPr>
      <dsp:spPr>
        <a:xfrm rot="16200000">
          <a:off x="3341458" y="1310927"/>
          <a:ext cx="4064000" cy="1442144"/>
        </a:xfrm>
        <a:prstGeom prst="flowChartManualOperati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solidFill>
            </a:rPr>
            <a:t>Cloud providers should deploy strong authentication and authorization mechanisms to protect the consumer’s data</a:t>
          </a:r>
        </a:p>
      </dsp:txBody>
      <dsp:txXfrm rot="5400000">
        <a:off x="4652386" y="812799"/>
        <a:ext cx="1442144" cy="24384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62B48D-90F3-411D-90E9-5489CAE9A2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7FBF546-987B-406C-9769-1F90C53E19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FB56FF-B983-4E3D-B12D-D5A21FE86C61}" type="datetimeFigureOut">
              <a:rPr lang="en-US" smtClean="0"/>
              <a:t>8/19/2020</a:t>
            </a:fld>
            <a:endParaRPr lang="en-US"/>
          </a:p>
        </p:txBody>
      </p:sp>
      <p:sp>
        <p:nvSpPr>
          <p:cNvPr id="4" name="Footer Placeholder 3">
            <a:extLst>
              <a:ext uri="{FF2B5EF4-FFF2-40B4-BE49-F238E27FC236}">
                <a16:creationId xmlns:a16="http://schemas.microsoft.com/office/drawing/2014/main" id="{670F36D5-B278-43BD-972B-6F0953540A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FCECF8-190B-4113-9882-7DB3ED9773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ED12BB-86A8-483E-88D8-4C49BACF61E2}" type="slidenum">
              <a:rPr lang="en-US" smtClean="0"/>
              <a:t>‹#›</a:t>
            </a:fld>
            <a:endParaRPr lang="en-US"/>
          </a:p>
        </p:txBody>
      </p:sp>
    </p:spTree>
    <p:extLst>
      <p:ext uri="{BB962C8B-B14F-4D97-AF65-F5344CB8AC3E}">
        <p14:creationId xmlns:p14="http://schemas.microsoft.com/office/powerpoint/2010/main" val="3593640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2C304-BC1F-4C23-9430-3AB848658859}" type="datetimeFigureOut">
              <a:rPr lang="en-US" smtClean="0"/>
              <a:t>8/19/2020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1B0DAE-1295-4BE1-AA0C-C27DEDEDAB6F}" type="slidenum">
              <a:rPr lang="en-US" smtClean="0"/>
              <a:t>‹#›</a:t>
            </a:fld>
            <a:endParaRPr lang="en-US"/>
          </a:p>
        </p:txBody>
      </p:sp>
    </p:spTree>
    <p:extLst>
      <p:ext uri="{BB962C8B-B14F-4D97-AF65-F5344CB8AC3E}">
        <p14:creationId xmlns:p14="http://schemas.microsoft.com/office/powerpoint/2010/main" val="17545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261B0DAE-1295-4BE1-AA0C-C27DEDEDAB6F}" type="slidenum">
              <a:rPr lang="en-US" smtClean="0"/>
              <a:t>1</a:t>
            </a:fld>
            <a:endParaRPr lang="en-US"/>
          </a:p>
        </p:txBody>
      </p:sp>
    </p:spTree>
    <p:extLst>
      <p:ext uri="{BB962C8B-B14F-4D97-AF65-F5344CB8AC3E}">
        <p14:creationId xmlns:p14="http://schemas.microsoft.com/office/powerpoint/2010/main" val="71379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marL="0" marR="0" indent="0" algn="l" defTabSz="457200" rtl="0" eaLnBrk="1" fontAlgn="auto" latinLnBrk="0" hangingPunct="1">
              <a:lnSpc>
                <a:spcPct val="100000"/>
              </a:lnSpc>
              <a:spcBef>
                <a:spcPts val="1200"/>
              </a:spcBef>
              <a:spcAft>
                <a:spcPts val="0"/>
              </a:spcAft>
              <a:buClrTx/>
              <a:buSzTx/>
              <a:buFontTx/>
              <a:buNone/>
              <a:tabLst/>
              <a:defRPr/>
            </a:pPr>
            <a:endParaRPr lang="en-US" sz="1000" dirty="0"/>
          </a:p>
        </p:txBody>
      </p:sp>
    </p:spTree>
    <p:custDataLst>
      <p:tags r:id="rId1"/>
    </p:custDataLst>
    <p:extLst>
      <p:ext uri="{BB962C8B-B14F-4D97-AF65-F5344CB8AC3E}">
        <p14:creationId xmlns:p14="http://schemas.microsoft.com/office/powerpoint/2010/main" val="55493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510457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2757302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marL="0" marR="0" lvl="1" indent="0" algn="l" defTabSz="457200" rtl="0" eaLnBrk="1" fontAlgn="auto" latinLnBrk="0" hangingPunct="1">
              <a:lnSpc>
                <a:spcPct val="100000"/>
              </a:lnSpc>
              <a:spcBef>
                <a:spcPts val="1200"/>
              </a:spcBef>
              <a:spcAft>
                <a:spcPts val="0"/>
              </a:spcAft>
              <a:buClrTx/>
              <a:buSzTx/>
              <a:buFontTx/>
              <a:buNone/>
              <a:tabLst/>
              <a:defRPr/>
            </a:pPr>
            <a:endParaRPr lang="en-US" dirty="0"/>
          </a:p>
        </p:txBody>
      </p:sp>
    </p:spTree>
    <p:custDataLst>
      <p:tags r:id="rId1"/>
    </p:custDataLst>
    <p:extLst>
      <p:ext uri="{BB962C8B-B14F-4D97-AF65-F5344CB8AC3E}">
        <p14:creationId xmlns:p14="http://schemas.microsoft.com/office/powerpoint/2010/main" val="2075784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1377649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marL="0" marR="0" indent="0" algn="l" defTabSz="457200" rtl="0" eaLnBrk="1" fontAlgn="auto" latinLnBrk="0" hangingPunct="1">
              <a:lnSpc>
                <a:spcPct val="100000"/>
              </a:lnSpc>
              <a:spcBef>
                <a:spcPts val="1200"/>
              </a:spcBef>
              <a:spcAft>
                <a:spcPts val="0"/>
              </a:spcAft>
              <a:buClrTx/>
              <a:buSzTx/>
              <a:buFontTx/>
              <a:buNone/>
              <a:tabLst/>
              <a:defRPr/>
            </a:pPr>
            <a:endParaRPr lang="en-US" dirty="0"/>
          </a:p>
        </p:txBody>
      </p:sp>
    </p:spTree>
    <p:custDataLst>
      <p:tags r:id="rId1"/>
    </p:custDataLst>
    <p:extLst>
      <p:ext uri="{BB962C8B-B14F-4D97-AF65-F5344CB8AC3E}">
        <p14:creationId xmlns:p14="http://schemas.microsoft.com/office/powerpoint/2010/main" val="362204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marL="0" marR="0" indent="0" algn="l" defTabSz="457200" rtl="0" eaLnBrk="1" fontAlgn="auto" latinLnBrk="0" hangingPunct="1">
              <a:lnSpc>
                <a:spcPct val="100000"/>
              </a:lnSpc>
              <a:spcBef>
                <a:spcPts val="1200"/>
              </a:spcBef>
              <a:spcAft>
                <a:spcPts val="0"/>
              </a:spcAft>
              <a:buClrTx/>
              <a:buSzTx/>
              <a:buFontTx/>
              <a:buNone/>
              <a:tabLst/>
              <a:defRPr/>
            </a:pPr>
            <a:endParaRPr lang="en-US" baseline="0" dirty="0"/>
          </a:p>
        </p:txBody>
      </p:sp>
    </p:spTree>
    <p:custDataLst>
      <p:tags r:id="rId1"/>
    </p:custDataLst>
    <p:extLst>
      <p:ext uri="{BB962C8B-B14F-4D97-AF65-F5344CB8AC3E}">
        <p14:creationId xmlns:p14="http://schemas.microsoft.com/office/powerpoint/2010/main" val="4674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marL="0" lvl="0" indent="0">
              <a:buFont typeface="Arial" panose="020B0604020202020204" pitchFamily="34" charset="0"/>
              <a:buNone/>
            </a:pPr>
            <a:endParaRPr lang="en-US" dirty="0"/>
          </a:p>
        </p:txBody>
      </p:sp>
    </p:spTree>
    <p:custDataLst>
      <p:tags r:id="rId1"/>
    </p:custDataLst>
    <p:extLst>
      <p:ext uri="{BB962C8B-B14F-4D97-AF65-F5344CB8AC3E}">
        <p14:creationId xmlns:p14="http://schemas.microsoft.com/office/powerpoint/2010/main" val="1081735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normAutofit/>
          </a:bodyPr>
          <a:lstStyle/>
          <a:p>
            <a:endParaRPr lang="en-US" dirty="0"/>
          </a:p>
        </p:txBody>
      </p:sp>
    </p:spTree>
    <p:custDataLst>
      <p:tags r:id="rId1"/>
    </p:custDataLst>
    <p:extLst>
      <p:ext uri="{BB962C8B-B14F-4D97-AF65-F5344CB8AC3E}">
        <p14:creationId xmlns:p14="http://schemas.microsoft.com/office/powerpoint/2010/main" val="3522699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RSA</a:t>
            </a:r>
          </a:p>
          <a:p>
            <a:pPr marL="0" marR="0" indent="0" algn="l" defTabSz="457200" rtl="0" eaLnBrk="1" fontAlgn="auto" latinLnBrk="0" hangingPunct="1">
              <a:lnSpc>
                <a:spcPct val="100000"/>
              </a:lnSpc>
              <a:spcBef>
                <a:spcPts val="120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SHA-0,1, 256, 528 </a:t>
            </a:r>
            <a:r>
              <a:rPr lang="en-US" sz="1000" kern="1200" dirty="0" err="1">
                <a:solidFill>
                  <a:schemeClr val="tx1"/>
                </a:solidFill>
                <a:effectLst/>
                <a:latin typeface="Arial" panose="020B0604020202020204" pitchFamily="34" charset="0"/>
                <a:ea typeface="+mn-ea"/>
                <a:cs typeface="Arial" panose="020B0604020202020204" pitchFamily="34" charset="0"/>
              </a:rPr>
              <a:t>etc</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526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lesson focuses on the security function of the cloud computing reference model. It covers the importance of security and the security concepts. It also focuses on key security threats to a cloud infrastructure. </a:t>
            </a:r>
          </a:p>
        </p:txBody>
      </p:sp>
      <p:sp>
        <p:nvSpPr>
          <p:cNvPr id="4" name="Footer Placeholder 3"/>
          <p:cNvSpPr>
            <a:spLocks noGrp="1"/>
          </p:cNvSpPr>
          <p:nvPr>
            <p:ph type="ftr" sz="quarter" idx="10"/>
          </p:nvPr>
        </p:nvSpPr>
        <p:spPr>
          <a:xfrm>
            <a:off x="2209800" y="8984259"/>
            <a:ext cx="4210202" cy="159741"/>
          </a:xfrm>
          <a:prstGeom prst="rect">
            <a:avLst/>
          </a:prstGeom>
        </p:spPr>
        <p:txBody>
          <a:bodyPr/>
          <a:lstStyle/>
          <a:p>
            <a:pPr algn="r"/>
            <a:r>
              <a:rPr lang="en-US" dirty="0"/>
              <a:t>Module: Introduction to Cloud Computing</a:t>
            </a:r>
          </a:p>
        </p:txBody>
      </p:sp>
    </p:spTree>
    <p:extLst>
      <p:ext uri="{BB962C8B-B14F-4D97-AF65-F5344CB8AC3E}">
        <p14:creationId xmlns:p14="http://schemas.microsoft.com/office/powerpoint/2010/main" val="1277545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158242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baseline="0" dirty="0"/>
              <a:t>The hackers entered the static set of credentials and sequential customer IDs for the authentication process requested by the mobile application. This insecure API method, returned the last four digits of the credit card, it’s expiration date, owner’s name and other details to the attacker. Later the company stopped its mobile application to look into the issue and resolve it. </a:t>
            </a:r>
            <a:endParaRPr lang="en-US" dirty="0"/>
          </a:p>
        </p:txBody>
      </p:sp>
    </p:spTree>
    <p:custDataLst>
      <p:tags r:id="rId1"/>
    </p:custDataLst>
    <p:extLst>
      <p:ext uri="{BB962C8B-B14F-4D97-AF65-F5344CB8AC3E}">
        <p14:creationId xmlns:p14="http://schemas.microsoft.com/office/powerpoint/2010/main" val="2222255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r>
              <a:rPr lang="en-US" sz="1200" b="0" i="0" kern="1200" dirty="0">
                <a:solidFill>
                  <a:schemeClr val="tx1"/>
                </a:solidFill>
                <a:effectLst/>
                <a:latin typeface="+mn-lt"/>
                <a:ea typeface="+mn-ea"/>
                <a:cs typeface="+mn-cs"/>
              </a:rPr>
              <a:t>A zero-day vulnerability is a software security flaw that is known to the software vendor but doesn’t have a patch in place to fix the flaw. It has the potential to be exploited by cybercriminals.</a:t>
            </a:r>
            <a:endParaRPr lang="en-US" dirty="0"/>
          </a:p>
        </p:txBody>
      </p:sp>
    </p:spTree>
    <p:custDataLst>
      <p:tags r:id="rId1"/>
    </p:custDataLst>
    <p:extLst>
      <p:ext uri="{BB962C8B-B14F-4D97-AF65-F5344CB8AC3E}">
        <p14:creationId xmlns:p14="http://schemas.microsoft.com/office/powerpoint/2010/main" val="1917856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marL="0" marR="0" indent="0" algn="l" defTabSz="457200" rtl="0" eaLnBrk="1" fontAlgn="auto" latinLnBrk="0" hangingPunct="1">
              <a:lnSpc>
                <a:spcPct val="100000"/>
              </a:lnSpc>
              <a:spcBef>
                <a:spcPts val="1200"/>
              </a:spcBef>
              <a:spcAft>
                <a:spcPts val="0"/>
              </a:spcAft>
              <a:buClrTx/>
              <a:buSzTx/>
              <a:buFontTx/>
              <a:buNone/>
              <a:tabLst/>
              <a:defRPr/>
            </a:pPr>
            <a:endParaRPr lang="en-US" dirty="0"/>
          </a:p>
        </p:txBody>
      </p:sp>
    </p:spTree>
    <p:custDataLst>
      <p:tags r:id="rId1"/>
    </p:custDataLst>
    <p:extLst>
      <p:ext uri="{BB962C8B-B14F-4D97-AF65-F5344CB8AC3E}">
        <p14:creationId xmlns:p14="http://schemas.microsoft.com/office/powerpoint/2010/main" val="2593847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3370327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1050090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marL="0" marR="0" lvl="1" indent="0" algn="l" defTabSz="457200" rtl="0" eaLnBrk="1" fontAlgn="auto" latinLnBrk="0" hangingPunct="1">
              <a:lnSpc>
                <a:spcPct val="100000"/>
              </a:lnSpc>
              <a:spcBef>
                <a:spcPts val="1200"/>
              </a:spcBef>
              <a:spcAft>
                <a:spcPts val="0"/>
              </a:spcAft>
              <a:buClrTx/>
              <a:buSzTx/>
              <a:buFontTx/>
              <a:buNone/>
              <a:tabLst/>
              <a:defRPr/>
            </a:pPr>
            <a:endParaRPr lang="en-US" b="0" i="0" dirty="0"/>
          </a:p>
        </p:txBody>
      </p:sp>
    </p:spTree>
    <p:custDataLst>
      <p:tags r:id="rId1"/>
    </p:custDataLst>
    <p:extLst>
      <p:ext uri="{BB962C8B-B14F-4D97-AF65-F5344CB8AC3E}">
        <p14:creationId xmlns:p14="http://schemas.microsoft.com/office/powerpoint/2010/main" val="755853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1589382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b="0" dirty="0"/>
          </a:p>
        </p:txBody>
      </p:sp>
    </p:spTree>
    <p:custDataLst>
      <p:tags r:id="rId1"/>
    </p:custDataLst>
    <p:extLst>
      <p:ext uri="{BB962C8B-B14F-4D97-AF65-F5344CB8AC3E}">
        <p14:creationId xmlns:p14="http://schemas.microsoft.com/office/powerpoint/2010/main" val="1637805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256077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r>
              <a:rPr lang="en-AU" dirty="0">
                <a:solidFill>
                  <a:srgbClr val="444444"/>
                </a:solidFill>
              </a:rPr>
              <a:t>Information security is critical for most</a:t>
            </a:r>
            <a:r>
              <a:rPr lang="en-AU" baseline="0" dirty="0">
                <a:solidFill>
                  <a:srgbClr val="444444"/>
                </a:solidFill>
              </a:rPr>
              <a:t> businesses and also for individual users. </a:t>
            </a:r>
            <a:r>
              <a:rPr lang="en-AU" dirty="0">
                <a:solidFill>
                  <a:srgbClr val="444444"/>
                </a:solidFill>
              </a:rPr>
              <a:t>The information includes</a:t>
            </a:r>
            <a:r>
              <a:rPr lang="en-AU" baseline="0" dirty="0">
                <a:solidFill>
                  <a:srgbClr val="444444"/>
                </a:solidFill>
              </a:rPr>
              <a:t> bank account details, payment information, thoughts and ideas, trade secrets, personal files and so on. All of this information can be hard to recover and potentially dangerous if it falls into the wrong hands. This video highlights the importance of securing the information by providing an example of Coca cola drink. It also covers the importance of achieving confidentiality, integrity, availability, and accountability for guaranteeing information security. </a:t>
            </a:r>
            <a:r>
              <a:rPr lang="en-AU" dirty="0">
                <a:solidFill>
                  <a:srgbClr val="444444"/>
                </a:solidFill>
              </a:rPr>
              <a:t>To</a:t>
            </a:r>
            <a:r>
              <a:rPr lang="en-US" dirty="0"/>
              <a:t> understand</a:t>
            </a:r>
            <a:r>
              <a:rPr lang="en-US" baseline="0" dirty="0"/>
              <a:t> more about</a:t>
            </a:r>
            <a:r>
              <a:rPr lang="en-US" dirty="0"/>
              <a:t> the security concept, look at the video</a:t>
            </a:r>
            <a:r>
              <a:rPr lang="en-AU" dirty="0"/>
              <a:t>.</a:t>
            </a:r>
          </a:p>
        </p:txBody>
      </p:sp>
    </p:spTree>
    <p:custDataLst>
      <p:tags r:id="rId1"/>
    </p:custDataLst>
    <p:extLst>
      <p:ext uri="{BB962C8B-B14F-4D97-AF65-F5344CB8AC3E}">
        <p14:creationId xmlns:p14="http://schemas.microsoft.com/office/powerpoint/2010/main" val="795987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r>
              <a:rPr lang="en-US" sz="1200" b="1" i="0" kern="1200" dirty="0">
                <a:solidFill>
                  <a:schemeClr val="tx1"/>
                </a:solidFill>
                <a:effectLst/>
                <a:latin typeface="+mn-lt"/>
                <a:ea typeface="+mn-ea"/>
                <a:cs typeface="+mn-cs"/>
              </a:rPr>
              <a:t>VENOM</a:t>
            </a:r>
            <a:r>
              <a:rPr lang="en-US" sz="1200" b="0" i="0" kern="1200" dirty="0">
                <a:solidFill>
                  <a:schemeClr val="tx1"/>
                </a:solidFill>
                <a:effectLst/>
                <a:latin typeface="+mn-lt"/>
                <a:ea typeface="+mn-ea"/>
                <a:cs typeface="+mn-cs"/>
              </a:rPr>
              <a:t> (Virtualized Environment Neglected Operations Manipulation)</a:t>
            </a:r>
            <a:endParaRPr lang="en-US" b="0" dirty="0"/>
          </a:p>
        </p:txBody>
      </p:sp>
    </p:spTree>
    <p:custDataLst>
      <p:tags r:id="rId1"/>
    </p:custDataLst>
    <p:extLst>
      <p:ext uri="{BB962C8B-B14F-4D97-AF65-F5344CB8AC3E}">
        <p14:creationId xmlns:p14="http://schemas.microsoft.com/office/powerpoint/2010/main" val="546280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marL="0" marR="0" lvl="0" indent="0" algn="l" defTabSz="457200" rtl="0" eaLnBrk="1" fontAlgn="auto" latinLnBrk="0" hangingPunct="1">
              <a:lnSpc>
                <a:spcPct val="100000"/>
              </a:lnSpc>
              <a:spcBef>
                <a:spcPts val="1200"/>
              </a:spcBef>
              <a:spcAft>
                <a:spcPts val="0"/>
              </a:spcAft>
              <a:buClrTx/>
              <a:buSzTx/>
              <a:buFontTx/>
              <a:buNone/>
              <a:tabLst/>
              <a:defRPr/>
            </a:pPr>
            <a:endParaRPr lang="en-US" baseline="0" dirty="0"/>
          </a:p>
        </p:txBody>
      </p:sp>
    </p:spTree>
    <p:custDataLst>
      <p:tags r:id="rId1"/>
    </p:custDataLst>
    <p:extLst>
      <p:ext uri="{BB962C8B-B14F-4D97-AF65-F5344CB8AC3E}">
        <p14:creationId xmlns:p14="http://schemas.microsoft.com/office/powerpoint/2010/main" val="2763546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b="0" dirty="0"/>
          </a:p>
        </p:txBody>
      </p:sp>
    </p:spTree>
    <p:custDataLst>
      <p:tags r:id="rId1"/>
    </p:custDataLst>
    <p:extLst>
      <p:ext uri="{BB962C8B-B14F-4D97-AF65-F5344CB8AC3E}">
        <p14:creationId xmlns:p14="http://schemas.microsoft.com/office/powerpoint/2010/main" val="2033780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4" name="Footer Placeholder 3"/>
          <p:cNvSpPr>
            <a:spLocks noGrp="1"/>
          </p:cNvSpPr>
          <p:nvPr>
            <p:ph type="ftr" sz="quarter" idx="10"/>
          </p:nvPr>
        </p:nvSpPr>
        <p:spPr>
          <a:xfrm>
            <a:off x="2209800" y="8984259"/>
            <a:ext cx="4210202" cy="159741"/>
          </a:xfrm>
          <a:prstGeom prst="rect">
            <a:avLst/>
          </a:prstGeom>
        </p:spPr>
        <p:txBody>
          <a:bodyPr/>
          <a:lstStyle/>
          <a:p>
            <a:pPr algn="r"/>
            <a:r>
              <a:rPr lang="en-US" dirty="0"/>
              <a:t>Module: Introduction to Cloud Computing</a:t>
            </a:r>
          </a:p>
        </p:txBody>
      </p:sp>
    </p:spTree>
    <p:extLst>
      <p:ext uri="{BB962C8B-B14F-4D97-AF65-F5344CB8AC3E}">
        <p14:creationId xmlns:p14="http://schemas.microsoft.com/office/powerpoint/2010/main" val="127159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normAutofit/>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000" kern="1200" dirty="0">
                <a:solidFill>
                  <a:srgbClr val="444444"/>
                </a:solidFill>
                <a:effectLst/>
                <a:latin typeface="Arial" panose="020B0604020202020204" pitchFamily="34" charset="0"/>
                <a:ea typeface="+mn-ea"/>
                <a:cs typeface="Arial" panose="020B0604020202020204" pitchFamily="34" charset="0"/>
              </a:rPr>
              <a:t>WannaCry</a:t>
            </a:r>
            <a:r>
              <a:rPr lang="en-US" sz="1000" kern="1200" dirty="0">
                <a:solidFill>
                  <a:schemeClr val="tx1"/>
                </a:solidFill>
                <a:effectLst/>
                <a:latin typeface="Arial" panose="020B0604020202020204" pitchFamily="34" charset="0"/>
                <a:ea typeface="+mn-ea"/>
                <a:cs typeface="Arial" panose="020B0604020202020204" pitchFamily="34" charset="0"/>
              </a:rPr>
              <a:t> attack in May 2017, affected the countries all around the world by targeting the computers running Microsoft Windows operating system. </a:t>
            </a:r>
            <a:r>
              <a:rPr lang="en-US" sz="1000" kern="1200" dirty="0">
                <a:solidFill>
                  <a:srgbClr val="444444"/>
                </a:solidFill>
                <a:effectLst/>
                <a:latin typeface="Arial" panose="020B0604020202020204" pitchFamily="34" charset="0"/>
                <a:ea typeface="+mn-ea"/>
                <a:cs typeface="Arial" panose="020B0604020202020204" pitchFamily="34" charset="0"/>
              </a:rPr>
              <a:t>It</a:t>
            </a:r>
            <a:r>
              <a:rPr lang="en-US" sz="1000" kern="1200" dirty="0">
                <a:solidFill>
                  <a:schemeClr val="tx1"/>
                </a:solidFill>
                <a:effectLst/>
                <a:latin typeface="Arial" panose="020B0604020202020204" pitchFamily="34" charset="0"/>
                <a:ea typeface="+mn-ea"/>
                <a:cs typeface="Arial" panose="020B0604020202020204" pitchFamily="34" charset="0"/>
              </a:rPr>
              <a:t> encrypted all</a:t>
            </a:r>
            <a:r>
              <a:rPr lang="en-US" sz="1000" kern="1200" baseline="0" dirty="0">
                <a:solidFill>
                  <a:schemeClr val="tx1"/>
                </a:solidFill>
                <a:effectLst/>
                <a:latin typeface="Arial" panose="020B0604020202020204" pitchFamily="34" charset="0"/>
                <a:ea typeface="+mn-ea"/>
                <a:cs typeface="Arial" panose="020B0604020202020204" pitchFamily="34" charset="0"/>
              </a:rPr>
              <a:t> the files in the system</a:t>
            </a:r>
            <a:r>
              <a:rPr lang="en-US" sz="1000" kern="1200" dirty="0">
                <a:solidFill>
                  <a:schemeClr val="tx1"/>
                </a:solidFill>
                <a:effectLst/>
                <a:latin typeface="Arial" panose="020B0604020202020204" pitchFamily="34" charset="0"/>
                <a:ea typeface="+mn-ea"/>
                <a:cs typeface="Arial" panose="020B0604020202020204" pitchFamily="34" charset="0"/>
              </a:rPr>
              <a:t>. And, it also demanded a ransom of approximately</a:t>
            </a:r>
            <a:r>
              <a:rPr lang="en-US" sz="1000" kern="1200" baseline="0" dirty="0">
                <a:solidFill>
                  <a:schemeClr val="tx1"/>
                </a:solidFill>
                <a:effectLst/>
                <a:latin typeface="Arial" panose="020B0604020202020204" pitchFamily="34" charset="0"/>
                <a:ea typeface="+mn-ea"/>
                <a:cs typeface="Arial" panose="020B0604020202020204" pitchFamily="34" charset="0"/>
              </a:rPr>
              <a:t> $300 to $600 to be paid </a:t>
            </a:r>
            <a:r>
              <a:rPr lang="en-US" sz="1000" kern="1200" dirty="0">
                <a:solidFill>
                  <a:schemeClr val="tx1"/>
                </a:solidFill>
                <a:effectLst/>
                <a:latin typeface="Arial" panose="020B0604020202020204" pitchFamily="34" charset="0"/>
                <a:ea typeface="+mn-ea"/>
                <a:cs typeface="Arial" panose="020B0604020202020204" pitchFamily="34" charset="0"/>
              </a:rPr>
              <a:t>in </a:t>
            </a:r>
            <a:r>
              <a:rPr lang="en-US" sz="1000" kern="1200" dirty="0">
                <a:solidFill>
                  <a:srgbClr val="444444"/>
                </a:solidFill>
                <a:effectLst/>
                <a:latin typeface="Arial" panose="020B0604020202020204" pitchFamily="34" charset="0"/>
                <a:ea typeface="+mn-ea"/>
                <a:cs typeface="Arial" panose="020B0604020202020204" pitchFamily="34" charset="0"/>
              </a:rPr>
              <a:t>bitcoins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kern="1200" baseline="0" dirty="0">
                <a:solidFill>
                  <a:schemeClr val="tx1"/>
                </a:solidFill>
                <a:effectLst/>
                <a:latin typeface="Arial" panose="020B0604020202020204" pitchFamily="34" charset="0"/>
                <a:ea typeface="+mn-ea"/>
                <a:cs typeface="Arial" panose="020B0604020202020204" pitchFamily="34" charset="0"/>
              </a:rPr>
              <a:t>within three days </a:t>
            </a:r>
            <a:r>
              <a:rPr lang="en-US" sz="1000" kern="1200" dirty="0">
                <a:solidFill>
                  <a:schemeClr val="tx1"/>
                </a:solidFill>
                <a:effectLst/>
                <a:latin typeface="Arial" panose="020B0604020202020204" pitchFamily="34" charset="0"/>
                <a:ea typeface="+mn-ea"/>
                <a:cs typeface="Arial" panose="020B0604020202020204" pitchFamily="34" charset="0"/>
              </a:rPr>
              <a:t>to decrypt the</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baseline="0" dirty="0">
                <a:solidFill>
                  <a:srgbClr val="444444"/>
                </a:solidFill>
                <a:effectLst/>
                <a:latin typeface="Arial" panose="020B0604020202020204" pitchFamily="34" charset="0"/>
                <a:ea typeface="+mn-ea"/>
                <a:cs typeface="Arial" panose="020B0604020202020204" pitchFamily="34" charset="0"/>
              </a:rPr>
              <a:t>data</a:t>
            </a:r>
            <a:r>
              <a:rPr lang="en-US" sz="1000" kern="1200" baseline="0" dirty="0">
                <a:solidFill>
                  <a:schemeClr val="tx1"/>
                </a:solidFill>
                <a:effectLst/>
                <a:latin typeface="Arial" panose="020B0604020202020204" pitchFamily="34" charset="0"/>
                <a:ea typeface="+mn-ea"/>
                <a:cs typeface="Arial" panose="020B0604020202020204" pitchFamily="34" charset="0"/>
              </a:rPr>
              <a:t>.</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1200"/>
              </a:spcBef>
              <a:spcAft>
                <a:spcPts val="0"/>
              </a:spcAft>
              <a:buClrTx/>
              <a:buSzTx/>
              <a:buFontTx/>
              <a:buNone/>
              <a:tabLst/>
              <a:defRPr/>
            </a:pPr>
            <a:endParaRPr lang="en-US" dirty="0"/>
          </a:p>
        </p:txBody>
      </p:sp>
    </p:spTree>
    <p:custDataLst>
      <p:tags r:id="rId1"/>
    </p:custDataLst>
    <p:extLst>
      <p:ext uri="{BB962C8B-B14F-4D97-AF65-F5344CB8AC3E}">
        <p14:creationId xmlns:p14="http://schemas.microsoft.com/office/powerpoint/2010/main" val="395764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marL="0" marR="0" indent="0" algn="l" defTabSz="457200" rtl="0" eaLnBrk="1" fontAlgn="auto" latinLnBrk="0" hangingPunct="1">
              <a:lnSpc>
                <a:spcPct val="100000"/>
              </a:lnSpc>
              <a:spcBef>
                <a:spcPts val="1200"/>
              </a:spcBef>
              <a:spcAft>
                <a:spcPts val="0"/>
              </a:spcAft>
              <a:buClrTx/>
              <a:buSzTx/>
              <a:buFontTx/>
              <a:buNone/>
              <a:tabLst/>
              <a:defRPr/>
            </a:pPr>
            <a:endParaRPr lang="en-US" dirty="0"/>
          </a:p>
        </p:txBody>
      </p:sp>
    </p:spTree>
    <p:custDataLst>
      <p:tags r:id="rId1"/>
    </p:custDataLst>
    <p:extLst>
      <p:ext uri="{BB962C8B-B14F-4D97-AF65-F5344CB8AC3E}">
        <p14:creationId xmlns:p14="http://schemas.microsoft.com/office/powerpoint/2010/main" val="288532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marL="0" marR="0" indent="0" algn="l" defTabSz="457200" rtl="0" eaLnBrk="1" fontAlgn="auto" latinLnBrk="0" hangingPunct="1">
              <a:lnSpc>
                <a:spcPct val="100000"/>
              </a:lnSpc>
              <a:spcBef>
                <a:spcPts val="1200"/>
              </a:spcBef>
              <a:spcAft>
                <a:spcPts val="0"/>
              </a:spcAft>
              <a:buClrTx/>
              <a:buSzTx/>
              <a:buFontTx/>
              <a:buNone/>
              <a:tabLst/>
              <a:defRPr/>
            </a:pPr>
            <a:endParaRPr lang="en-US" dirty="0"/>
          </a:p>
        </p:txBody>
      </p:sp>
    </p:spTree>
    <p:custDataLst>
      <p:tags r:id="rId1"/>
    </p:custDataLst>
    <p:extLst>
      <p:ext uri="{BB962C8B-B14F-4D97-AF65-F5344CB8AC3E}">
        <p14:creationId xmlns:p14="http://schemas.microsoft.com/office/powerpoint/2010/main" val="200521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normAutofit/>
          </a:bodyPr>
          <a:lstStyle/>
          <a:p>
            <a:endParaRPr lang="en-US" sz="1000" kern="1200" dirty="0">
              <a:effectLst/>
            </a:endParaRPr>
          </a:p>
        </p:txBody>
      </p:sp>
    </p:spTree>
    <p:custDataLst>
      <p:tags r:id="rId1"/>
    </p:custDataLst>
    <p:extLst>
      <p:ext uri="{BB962C8B-B14F-4D97-AF65-F5344CB8AC3E}">
        <p14:creationId xmlns:p14="http://schemas.microsoft.com/office/powerpoint/2010/main" val="98624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baseline="0" dirty="0"/>
          </a:p>
        </p:txBody>
      </p:sp>
    </p:spTree>
    <p:custDataLst>
      <p:tags r:id="rId1"/>
    </p:custDataLst>
    <p:extLst>
      <p:ext uri="{BB962C8B-B14F-4D97-AF65-F5344CB8AC3E}">
        <p14:creationId xmlns:p14="http://schemas.microsoft.com/office/powerpoint/2010/main" val="1506355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Cloud Infrastructure and Services</a:t>
            </a:r>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marL="0" marR="0" indent="0" algn="l" defTabSz="457200" rtl="0" eaLnBrk="1" fontAlgn="auto" latinLnBrk="0" hangingPunct="1">
              <a:lnSpc>
                <a:spcPct val="100000"/>
              </a:lnSpc>
              <a:spcBef>
                <a:spcPts val="1200"/>
              </a:spcBef>
              <a:spcAft>
                <a:spcPts val="0"/>
              </a:spcAft>
              <a:buClrTx/>
              <a:buSzTx/>
              <a:buFontTx/>
              <a:buNone/>
              <a:tabLst/>
              <a:defRPr/>
            </a:pPr>
            <a:endParaRPr lang="en-US" dirty="0"/>
          </a:p>
        </p:txBody>
      </p:sp>
    </p:spTree>
    <p:custDataLst>
      <p:tags r:id="rId1"/>
    </p:custDataLst>
    <p:extLst>
      <p:ext uri="{BB962C8B-B14F-4D97-AF65-F5344CB8AC3E}">
        <p14:creationId xmlns:p14="http://schemas.microsoft.com/office/powerpoint/2010/main" val="2112338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3429000"/>
          </a:xfrm>
          <a:prstGeom prst="rect">
            <a:avLst/>
          </a:prstGeom>
          <a:solidFill>
            <a:schemeClr val="bg1">
              <a:lumMod val="50000"/>
            </a:schemeClr>
          </a:solidFill>
          <a:ln w="9525">
            <a:noFill/>
            <a:miter lim="800000"/>
            <a:headEnd/>
            <a:tailEnd/>
          </a:ln>
          <a:effectLst/>
        </p:spPr>
        <p:txBody>
          <a:bodyPr wrap="none" anchor="ctr"/>
          <a:lstStyle/>
          <a:p>
            <a:pPr algn="ctr">
              <a:defRPr/>
            </a:pPr>
            <a:endParaRPr lang="en-US">
              <a:latin typeface="Arial" charset="0"/>
            </a:endParaRPr>
          </a:p>
        </p:txBody>
      </p:sp>
      <p:pic>
        <p:nvPicPr>
          <p:cNvPr id="5" name="Picture 10" descr="APU Logo_Final_Vertical_V1_HR1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888" y="2514600"/>
            <a:ext cx="2530476"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ctrTitle"/>
          </p:nvPr>
        </p:nvSpPr>
        <p:spPr>
          <a:xfrm>
            <a:off x="2389188" y="1952625"/>
            <a:ext cx="6754812" cy="1470025"/>
          </a:xfrm>
        </p:spPr>
        <p:txBody>
          <a:bodyPr/>
          <a:lstStyle>
            <a:lvl1pPr>
              <a:defRPr/>
            </a:lvl1pPr>
          </a:lstStyle>
          <a:p>
            <a:r>
              <a:rPr lang="en-US"/>
              <a:t>Click to edit Master title style</a:t>
            </a:r>
            <a:endParaRPr lang="en-GB"/>
          </a:p>
        </p:txBody>
      </p:sp>
      <p:sp>
        <p:nvSpPr>
          <p:cNvPr id="87043" name="Rectangle 3"/>
          <p:cNvSpPr>
            <a:spLocks noGrp="1" noChangeArrowheads="1"/>
          </p:cNvSpPr>
          <p:nvPr>
            <p:ph type="subTitle" idx="1"/>
          </p:nvPr>
        </p:nvSpPr>
        <p:spPr>
          <a:xfrm>
            <a:off x="2374900" y="3886200"/>
            <a:ext cx="6769100" cy="1752600"/>
          </a:xfrm>
        </p:spPr>
        <p:txBody>
          <a:bodyPr/>
          <a:lstStyle>
            <a:lvl1pPr marL="0" indent="0" algn="ctr">
              <a:buFontTx/>
              <a:buNone/>
              <a:defRPr/>
            </a:lvl1pPr>
          </a:lstStyle>
          <a:p>
            <a:r>
              <a:rPr lang="en-US"/>
              <a:t>Click to edit Master subtitle style</a:t>
            </a:r>
            <a:endParaRPr lang="en-GB"/>
          </a:p>
        </p:txBody>
      </p:sp>
    </p:spTree>
    <p:extLst>
      <p:ext uri="{BB962C8B-B14F-4D97-AF65-F5344CB8AC3E}">
        <p14:creationId xmlns:p14="http://schemas.microsoft.com/office/powerpoint/2010/main" val="218664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60580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274638"/>
            <a:ext cx="2057400" cy="59483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85775" y="274638"/>
            <a:ext cx="6021388"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534344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en-US" altLang="zh-TW"/>
              <a:t>Click to edit Master title style</a:t>
            </a:r>
            <a:endParaRPr lang="zh-TW" altLang="en-US"/>
          </a:p>
        </p:txBody>
      </p:sp>
      <p:sp>
        <p:nvSpPr>
          <p:cNvPr id="3" name="內容版面配置區 2"/>
          <p:cNvSpPr>
            <a:spLocks noGrp="1"/>
          </p:cNvSpPr>
          <p:nvPr>
            <p:ph sz="half" idx="1"/>
          </p:nvPr>
        </p:nvSpPr>
        <p:spPr>
          <a:xfrm>
            <a:off x="457200" y="1600200"/>
            <a:ext cx="4038600" cy="4530725"/>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內容版面配置區 3"/>
          <p:cNvSpPr>
            <a:spLocks noGrp="1"/>
          </p:cNvSpPr>
          <p:nvPr>
            <p:ph sz="quarter" idx="2"/>
          </p:nvPr>
        </p:nvSpPr>
        <p:spPr>
          <a:xfrm>
            <a:off x="4648200" y="1600200"/>
            <a:ext cx="4038600" cy="21891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內容版面配置區 4"/>
          <p:cNvSpPr>
            <a:spLocks noGrp="1"/>
          </p:cNvSpPr>
          <p:nvPr>
            <p:ph sz="quarter" idx="3"/>
          </p:nvPr>
        </p:nvSpPr>
        <p:spPr>
          <a:xfrm>
            <a:off x="4648200" y="3941763"/>
            <a:ext cx="4038600" cy="2189162"/>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Rectangle 9"/>
          <p:cNvSpPr>
            <a:spLocks noGrp="1" noChangeArrowheads="1"/>
          </p:cNvSpPr>
          <p:nvPr>
            <p:ph type="dt" sz="half" idx="10"/>
          </p:nvPr>
        </p:nvSpPr>
        <p:spPr>
          <a:xfrm>
            <a:off x="457200" y="6248400"/>
            <a:ext cx="2133600" cy="457200"/>
          </a:xfrm>
          <a:prstGeom prst="rect">
            <a:avLst/>
          </a:prstGeom>
          <a:ln/>
        </p:spPr>
        <p:txBody>
          <a:bodyPr/>
          <a:lstStyle>
            <a:lvl1pPr>
              <a:defRPr/>
            </a:lvl1pPr>
          </a:lstStyle>
          <a:p>
            <a:fld id="{C117F3E7-0AD9-42A5-B67D-1D5B53E16364}" type="datetime1">
              <a:rPr lang="en-US" smtClean="0"/>
              <a:t>8/19/2020</a:t>
            </a:fld>
            <a:endParaRPr lang="en-US"/>
          </a:p>
        </p:txBody>
      </p:sp>
      <p:sp>
        <p:nvSpPr>
          <p:cNvPr id="7" name="Rectangle 10"/>
          <p:cNvSpPr>
            <a:spLocks noGrp="1" noChangeArrowheads="1"/>
          </p:cNvSpPr>
          <p:nvPr>
            <p:ph type="ftr" sz="quarter" idx="11"/>
          </p:nvPr>
        </p:nvSpPr>
        <p:spPr>
          <a:ln/>
        </p:spPr>
        <p:txBody>
          <a:bodyPr/>
          <a:lstStyle>
            <a:lvl1pPr>
              <a:defRPr/>
            </a:lvl1pPr>
          </a:lstStyle>
          <a:p>
            <a:endParaRPr lang="en-US"/>
          </a:p>
        </p:txBody>
      </p:sp>
      <p:sp>
        <p:nvSpPr>
          <p:cNvPr id="8" name="Rectangle 11"/>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fld id="{2C0CF104-8B6A-4D27-B4FC-F96AD0B1E697}" type="slidenum">
              <a:rPr lang="en-US" smtClean="0"/>
              <a:t>‹#›</a:t>
            </a:fld>
            <a:endParaRPr lang="en-US"/>
          </a:p>
        </p:txBody>
      </p:sp>
    </p:spTree>
    <p:extLst>
      <p:ext uri="{BB962C8B-B14F-4D97-AF65-F5344CB8AC3E}">
        <p14:creationId xmlns:p14="http://schemas.microsoft.com/office/powerpoint/2010/main" val="29604645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esson Topics and Summary">
    <p:spTree>
      <p:nvGrpSpPr>
        <p:cNvPr id="1" name=""/>
        <p:cNvGrpSpPr/>
        <p:nvPr/>
      </p:nvGrpSpPr>
      <p:grpSpPr>
        <a:xfrm>
          <a:off x="0" y="0"/>
          <a:ext cx="0" cy="0"/>
          <a:chOff x="0" y="0"/>
          <a:chExt cx="0" cy="0"/>
        </a:xfrm>
      </p:grpSpPr>
      <p:sp>
        <p:nvSpPr>
          <p:cNvPr id="2" name="Title 1"/>
          <p:cNvSpPr>
            <a:spLocks noGrp="1"/>
          </p:cNvSpPr>
          <p:nvPr>
            <p:ph type="ctrTitle"/>
          </p:nvPr>
        </p:nvSpPr>
        <p:spPr>
          <a:xfrm>
            <a:off x="533401" y="685800"/>
            <a:ext cx="8077200" cy="609600"/>
          </a:xfrm>
          <a:prstGeom prst="rect">
            <a:avLst/>
          </a:prstGeom>
        </p:spPr>
        <p:txBody>
          <a:bodyPr lIns="0" tIns="0" rIns="0" bIns="0" anchor="t" anchorCtr="0"/>
          <a:lstStyle>
            <a:lvl1pPr algn="l">
              <a:lnSpc>
                <a:spcPct val="90000"/>
              </a:lnSpc>
              <a:defRPr sz="28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533400" y="1498600"/>
            <a:ext cx="8077200" cy="3962400"/>
          </a:xfrm>
          <a:prstGeom prst="rect">
            <a:avLst/>
          </a:prstGeom>
        </p:spPr>
        <p:txBody>
          <a:bodyPr vert="horz" lIns="0" tIns="0" rIns="0" bIns="0"/>
          <a:lstStyle>
            <a:lvl1pPr marL="228600" indent="-228600">
              <a:spcBef>
                <a:spcPts val="1200"/>
              </a:spcBef>
              <a:buClr>
                <a:schemeClr val="tx2"/>
              </a:buClr>
              <a:defRPr sz="2000">
                <a:solidFill>
                  <a:schemeClr val="tx1"/>
                </a:solidFill>
              </a:defRPr>
            </a:lvl1pPr>
            <a:lvl2pPr>
              <a:spcBef>
                <a:spcPts val="300"/>
              </a:spcBef>
              <a:buClr>
                <a:schemeClr val="tx2"/>
              </a:buClr>
              <a:defRPr sz="1800">
                <a:solidFill>
                  <a:schemeClr val="tx1"/>
                </a:solidFill>
              </a:defRPr>
            </a:lvl2pPr>
            <a:lvl3pPr marL="1084263" indent="-169863">
              <a:spcBef>
                <a:spcPts val="300"/>
              </a:spcBef>
              <a:buClr>
                <a:schemeClr val="tx2"/>
              </a:buClr>
              <a:defRPr sz="1600">
                <a:solidFill>
                  <a:schemeClr val="tx1"/>
                </a:solidFill>
              </a:defRPr>
            </a:lvl3pPr>
            <a:lvl4pPr marL="1430338" indent="-168275">
              <a:spcBef>
                <a:spcPts val="300"/>
              </a:spcBef>
              <a:buClr>
                <a:schemeClr val="tx2"/>
              </a:buClr>
              <a:defRPr sz="1400">
                <a:solidFill>
                  <a:schemeClr val="tx1"/>
                </a:solidFill>
              </a:defRPr>
            </a:lvl4pPr>
            <a:lvl5pPr marL="1770063" indent="-169863">
              <a:spcBef>
                <a:spcPts val="300"/>
              </a:spcBef>
              <a:buClr>
                <a:schemeClr val="tx2"/>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2590800" y="6604000"/>
            <a:ext cx="5181600" cy="177800"/>
          </a:xfrm>
          <a:prstGeom prst="rect">
            <a:avLst/>
          </a:prstGeom>
        </p:spPr>
        <p:txBody>
          <a:bodyPr/>
          <a:lstStyle>
            <a:lvl1pPr>
              <a:defRPr sz="600" b="0">
                <a:solidFill>
                  <a:schemeClr val="bg2"/>
                </a:solidFill>
              </a:defRPr>
            </a:lvl1p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2677687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_Bulleted body copy">
    <p:spTree>
      <p:nvGrpSpPr>
        <p:cNvPr id="1" name=""/>
        <p:cNvGrpSpPr/>
        <p:nvPr/>
      </p:nvGrpSpPr>
      <p:grpSpPr>
        <a:xfrm>
          <a:off x="0" y="0"/>
          <a:ext cx="0" cy="0"/>
          <a:chOff x="0" y="0"/>
          <a:chExt cx="0" cy="0"/>
        </a:xfrm>
      </p:grpSpPr>
      <p:sp>
        <p:nvSpPr>
          <p:cNvPr id="5" name="Content Placeholder 1"/>
          <p:cNvSpPr>
            <a:spLocks noGrp="1"/>
          </p:cNvSpPr>
          <p:nvPr>
            <p:ph sz="half" idx="1" hasCustomPrompt="1"/>
          </p:nvPr>
        </p:nvSpPr>
        <p:spPr>
          <a:xfrm>
            <a:off x="274320" y="1463040"/>
            <a:ext cx="7955280" cy="4597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Title 1"/>
          <p:cNvSpPr>
            <a:spLocks noGrp="1"/>
          </p:cNvSpPr>
          <p:nvPr>
            <p:ph type="title" hasCustomPrompt="1"/>
          </p:nvPr>
        </p:nvSpPr>
        <p:spPr>
          <a:xfrm>
            <a:off x="182880" y="207264"/>
            <a:ext cx="8686800" cy="609600"/>
          </a:xfrm>
          <a:prstGeom prst="rect">
            <a:avLst/>
          </a:prstGeom>
        </p:spPr>
        <p:txBody>
          <a:bodyPr lIns="0" rIns="0"/>
          <a:lstStyle>
            <a:lvl1pPr>
              <a:defRPr sz="2400" baseline="0">
                <a:latin typeface="Arial" panose="020B0604020202020204" pitchFamily="34" charset="0"/>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2089711082"/>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424623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97246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87363" y="1697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78363" y="1697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19554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539258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2763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05215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57516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56159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ucti_globe1_transparent_small"/>
          <p:cNvPicPr>
            <a:picLocks noChangeAspect="1" noChangeArrowheads="1"/>
          </p:cNvPicPr>
          <p:nvPr/>
        </p:nvPicPr>
        <p:blipFill>
          <a:blip r:embed="rId16">
            <a:lum bright="80000" contrast="-90000"/>
            <a:extLst>
              <a:ext uri="{28A0092B-C50C-407E-A947-70E740481C1C}">
                <a14:useLocalDpi xmlns:a14="http://schemas.microsoft.com/office/drawing/2010/main" val="0"/>
              </a:ext>
            </a:extLst>
          </a:blip>
          <a:srcRect/>
          <a:stretch>
            <a:fillRect/>
          </a:stretch>
        </p:blipFill>
        <p:spPr bwMode="auto">
          <a:xfrm>
            <a:off x="-1441450" y="2570163"/>
            <a:ext cx="72072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3"/>
          <p:cNvSpPr>
            <a:spLocks noChangeArrowheads="1"/>
          </p:cNvSpPr>
          <p:nvPr/>
        </p:nvSpPr>
        <p:spPr bwMode="auto">
          <a:xfrm>
            <a:off x="0" y="6621463"/>
            <a:ext cx="9144000" cy="236537"/>
          </a:xfrm>
          <a:prstGeom prst="rect">
            <a:avLst/>
          </a:prstGeom>
          <a:solidFill>
            <a:schemeClr val="bg1">
              <a:lumMod val="50000"/>
            </a:schemeClr>
          </a:solidFill>
          <a:ln w="9525">
            <a:noFill/>
            <a:miter lim="800000"/>
            <a:headEnd/>
            <a:tailEnd/>
          </a:ln>
          <a:effectLst/>
        </p:spPr>
        <p:txBody>
          <a:bodyPr wrap="none" anchor="ctr"/>
          <a:lstStyle/>
          <a:p>
            <a:pPr>
              <a:defRPr/>
            </a:pPr>
            <a:endParaRPr lang="en-GB">
              <a:latin typeface="Arial" charset="0"/>
            </a:endParaRPr>
          </a:p>
        </p:txBody>
      </p:sp>
      <p:sp>
        <p:nvSpPr>
          <p:cNvPr id="1028" name="Rectangle 4"/>
          <p:cNvSpPr>
            <a:spLocks noGrp="1" noChangeArrowheads="1"/>
          </p:cNvSpPr>
          <p:nvPr>
            <p:ph type="body" idx="1"/>
          </p:nvPr>
        </p:nvSpPr>
        <p:spPr bwMode="auto">
          <a:xfrm>
            <a:off x="487363" y="1697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6"/>
          <p:cNvSpPr>
            <a:spLocks noGrp="1" noChangeArrowheads="1"/>
          </p:cNvSpPr>
          <p:nvPr>
            <p:ph type="title"/>
          </p:nvPr>
        </p:nvSpPr>
        <p:spPr bwMode="auto">
          <a:xfrm>
            <a:off x="485775" y="274638"/>
            <a:ext cx="7042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6023" name="Rectangle 7"/>
          <p:cNvSpPr>
            <a:spLocks noChangeArrowheads="1"/>
          </p:cNvSpPr>
          <p:nvPr/>
        </p:nvSpPr>
        <p:spPr bwMode="auto">
          <a:xfrm>
            <a:off x="0" y="6597650"/>
            <a:ext cx="2711450" cy="260350"/>
          </a:xfrm>
          <a:prstGeom prst="rect">
            <a:avLst/>
          </a:prstGeom>
          <a:noFill/>
          <a:ln w="9525">
            <a:noFill/>
            <a:miter lim="800000"/>
            <a:headEnd/>
            <a:tailEnd/>
          </a:ln>
          <a:effectLst/>
        </p:spPr>
        <p:txBody>
          <a:bodyPr/>
          <a:lstStyle/>
          <a:p>
            <a:pPr>
              <a:defRPr/>
            </a:pPr>
            <a:r>
              <a:rPr lang="en-GB" sz="800" dirty="0">
                <a:latin typeface="Calibri" pitchFamily="34" charset="0"/>
                <a:cs typeface="Calibri" pitchFamily="34" charset="0"/>
              </a:rPr>
              <a:t>Module Code and Module Title</a:t>
            </a:r>
          </a:p>
        </p:txBody>
      </p:sp>
      <p:sp>
        <p:nvSpPr>
          <p:cNvPr id="86024" name="Rectangle 8"/>
          <p:cNvSpPr>
            <a:spLocks noGrp="1" noChangeArrowheads="1"/>
          </p:cNvSpPr>
          <p:nvPr>
            <p:ph type="ftr" sz="quarter" idx="3"/>
          </p:nvPr>
        </p:nvSpPr>
        <p:spPr bwMode="auto">
          <a:xfrm>
            <a:off x="6248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Calibri" panose="020F0502020204030204" pitchFamily="34" charset="0"/>
                <a:cs typeface="Calibri" panose="020F0502020204030204" pitchFamily="34" charset="0"/>
              </a:defRPr>
            </a:lvl1pPr>
          </a:lstStyle>
          <a:p>
            <a:endParaRPr lang="en-US"/>
          </a:p>
        </p:txBody>
      </p:sp>
      <p:sp>
        <p:nvSpPr>
          <p:cNvPr id="86025" name="Rectangle 9"/>
          <p:cNvSpPr>
            <a:spLocks noChangeArrowheads="1"/>
          </p:cNvSpPr>
          <p:nvPr/>
        </p:nvSpPr>
        <p:spPr bwMode="auto">
          <a:xfrm>
            <a:off x="3175000" y="6597650"/>
            <a:ext cx="2711450" cy="260350"/>
          </a:xfrm>
          <a:prstGeom prst="rect">
            <a:avLst/>
          </a:prstGeom>
          <a:noFill/>
          <a:ln w="9525">
            <a:noFill/>
            <a:miter lim="800000"/>
            <a:headEnd/>
            <a:tailEnd/>
          </a:ln>
          <a:effectLst/>
        </p:spPr>
        <p:txBody>
          <a:bodyPr/>
          <a:lstStyle/>
          <a:p>
            <a:pPr algn="ctr">
              <a:defRPr/>
            </a:pPr>
            <a:r>
              <a:rPr lang="en-GB" sz="800" dirty="0">
                <a:latin typeface="Calibri" pitchFamily="34" charset="0"/>
                <a:cs typeface="Calibri" pitchFamily="34" charset="0"/>
              </a:rPr>
              <a:t>Title of Slides</a:t>
            </a:r>
          </a:p>
        </p:txBody>
      </p:sp>
      <p:pic>
        <p:nvPicPr>
          <p:cNvPr id="1033" name="Picture 10" descr="APU Logo Final-medium.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629525" y="0"/>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1743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90" r:id="rId13"/>
    <p:sldLayoutId id="2147483691" r:id="rId14"/>
  </p:sldLayoutIdLst>
  <p:hf sldNum="0"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1.png"/><Relationship Id="rId4" Type="http://schemas.openxmlformats.org/officeDocument/2006/relationships/diagramData" Target="../diagrams/data2.xm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hyperlink" Target="https://edutube.emc.com/Player.aspx?vno=sM5v7XOPfi9kTMmfHHwIgg==&amp;autoplay=true&amp;t=0h0m0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xml"/><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notesSlide" Target="../notesSlides/notesSlide30.xml"/><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1736"/>
            <a:ext cx="7772400" cy="2387600"/>
          </a:xfrm>
        </p:spPr>
        <p:txBody>
          <a:bodyPr>
            <a:normAutofit/>
          </a:bodyPr>
          <a:lstStyle/>
          <a:p>
            <a:r>
              <a:rPr lang="en-US" sz="4400" dirty="0"/>
              <a:t>CT105-3-M Cloud Infrastructure and Services</a:t>
            </a:r>
          </a:p>
        </p:txBody>
      </p:sp>
      <p:sp>
        <p:nvSpPr>
          <p:cNvPr id="3" name="Subtitle 2"/>
          <p:cNvSpPr>
            <a:spLocks noGrp="1"/>
          </p:cNvSpPr>
          <p:nvPr>
            <p:ph type="subTitle" idx="1"/>
          </p:nvPr>
        </p:nvSpPr>
        <p:spPr>
          <a:xfrm>
            <a:off x="4572000" y="4109216"/>
            <a:ext cx="4572000" cy="1187355"/>
          </a:xfrm>
        </p:spPr>
        <p:txBody>
          <a:bodyPr/>
          <a:lstStyle/>
          <a:p>
            <a:r>
              <a:rPr lang="en-US" dirty="0"/>
              <a:t>Cloud Security – Concepts &amp; Threats </a:t>
            </a:r>
          </a:p>
        </p:txBody>
      </p:sp>
    </p:spTree>
    <p:extLst>
      <p:ext uri="{BB962C8B-B14F-4D97-AF65-F5344CB8AC3E}">
        <p14:creationId xmlns:p14="http://schemas.microsoft.com/office/powerpoint/2010/main" val="2926893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Velocity of Attack</a:t>
            </a:r>
          </a:p>
        </p:txBody>
      </p:sp>
      <p:sp>
        <p:nvSpPr>
          <p:cNvPr id="26" name="Rounded Rectangle 2">
            <a:extLst>
              <a:ext uri="{FF2B5EF4-FFF2-40B4-BE49-F238E27FC236}">
                <a16:creationId xmlns:a16="http://schemas.microsoft.com/office/drawing/2014/main" id="{8005178B-1FC6-4F47-BD2D-17A5ED9AA313}"/>
              </a:ext>
            </a:extLst>
          </p:cNvPr>
          <p:cNvSpPr/>
          <p:nvPr/>
        </p:nvSpPr>
        <p:spPr>
          <a:xfrm>
            <a:off x="-14438" y="2145030"/>
            <a:ext cx="9158438" cy="609600"/>
          </a:xfrm>
          <a:prstGeom prst="roundRect">
            <a:avLst/>
          </a:prstGeom>
          <a:solidFill>
            <a:srgbClr val="5482AB">
              <a:lumMod val="60000"/>
              <a:lumOff val="4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27" name="Rectangle 26">
            <a:extLst>
              <a:ext uri="{FF2B5EF4-FFF2-40B4-BE49-F238E27FC236}">
                <a16:creationId xmlns:a16="http://schemas.microsoft.com/office/drawing/2014/main" id="{93B3E87E-03A5-46A3-BA4F-35EFF12009AD}"/>
              </a:ext>
            </a:extLst>
          </p:cNvPr>
          <p:cNvSpPr/>
          <p:nvPr/>
        </p:nvSpPr>
        <p:spPr>
          <a:xfrm>
            <a:off x="-90638" y="1840230"/>
            <a:ext cx="9154009" cy="990600"/>
          </a:xfrm>
          <a:prstGeom prst="rect">
            <a:avLst/>
          </a:prstGeom>
          <a:noFill/>
        </p:spPr>
        <p:txBody>
          <a:bodyPr wrap="square" lIns="0" tIns="0" rIns="0" bIns="0" anchor="ctr" anchorCtr="0">
            <a:noAutofit/>
          </a:bodyPr>
          <a:lstStyle/>
          <a:p>
            <a:pPr marL="406400" marR="0" lvl="1"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a:p>
            <a:pPr marL="406400" marR="0" lvl="1"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A situation where an existing security threat in a cloud may spread rapidly and have a large impact.</a:t>
            </a:r>
          </a:p>
        </p:txBody>
      </p:sp>
      <p:sp>
        <p:nvSpPr>
          <p:cNvPr id="28" name="Freeform 6">
            <a:extLst>
              <a:ext uri="{FF2B5EF4-FFF2-40B4-BE49-F238E27FC236}">
                <a16:creationId xmlns:a16="http://schemas.microsoft.com/office/drawing/2014/main" id="{21A145FD-D2B3-4F44-AF32-F3AC5A23A56D}"/>
              </a:ext>
            </a:extLst>
          </p:cNvPr>
          <p:cNvSpPr>
            <a:spLocks/>
          </p:cNvSpPr>
          <p:nvPr/>
        </p:nvSpPr>
        <p:spPr bwMode="auto">
          <a:xfrm>
            <a:off x="-24447" y="2983230"/>
            <a:ext cx="3194829" cy="2743200"/>
          </a:xfrm>
          <a:custGeom>
            <a:avLst/>
            <a:gdLst>
              <a:gd name="T0" fmla="*/ 0 w 288"/>
              <a:gd name="T1" fmla="*/ 290 h 290"/>
              <a:gd name="T2" fmla="*/ 0 w 288"/>
              <a:gd name="T3" fmla="*/ 0 h 290"/>
              <a:gd name="T4" fmla="*/ 288 w 288"/>
              <a:gd name="T5" fmla="*/ 0 h 290"/>
              <a:gd name="T6" fmla="*/ 288 w 288"/>
              <a:gd name="T7" fmla="*/ 290 h 290"/>
            </a:gdLst>
            <a:ahLst/>
            <a:cxnLst>
              <a:cxn ang="0">
                <a:pos x="T0" y="T1"/>
              </a:cxn>
              <a:cxn ang="0">
                <a:pos x="T2" y="T3"/>
              </a:cxn>
              <a:cxn ang="0">
                <a:pos x="T4" y="T5"/>
              </a:cxn>
              <a:cxn ang="0">
                <a:pos x="T6" y="T7"/>
              </a:cxn>
            </a:cxnLst>
            <a:rect l="0" t="0" r="r" b="b"/>
            <a:pathLst>
              <a:path w="288" h="290">
                <a:moveTo>
                  <a:pt x="0" y="290"/>
                </a:moveTo>
                <a:lnTo>
                  <a:pt x="0" y="0"/>
                </a:lnTo>
                <a:lnTo>
                  <a:pt x="288" y="0"/>
                </a:lnTo>
                <a:lnTo>
                  <a:pt x="288" y="290"/>
                </a:lnTo>
              </a:path>
            </a:pathLst>
          </a:custGeom>
          <a:solidFill>
            <a:srgbClr val="0085C3"/>
          </a:solidFill>
          <a:ln w="12700" cap="flat" cmpd="sng" algn="ctr">
            <a:noFill/>
            <a:prstDash val="solid"/>
          </a:ln>
          <a:effectLst/>
        </p:spPr>
        <p:txBody>
          <a:bodyPr lIns="0" tIns="365760" rIns="0" bIns="91440" rtlCol="0" anchor="t"/>
          <a:lstStyle/>
          <a:p>
            <a:pPr marL="0" marR="0" lvl="0" indent="0" algn="ctr" defTabSz="457200" eaLnBrk="1" fontAlgn="auto" latinLnBrk="0" hangingPunct="1">
              <a:lnSpc>
                <a:spcPct val="100000"/>
              </a:lnSpc>
              <a:spcBef>
                <a:spcPts val="0"/>
              </a:spcBef>
              <a:spcAft>
                <a:spcPts val="0"/>
              </a:spcAft>
              <a:buClr>
                <a:srgbClr val="006B93"/>
              </a:buClr>
              <a:buSzTx/>
              <a:buFontTx/>
              <a:buNone/>
              <a:tabLst/>
              <a:defRPr/>
            </a:pPr>
            <a:endParaRPr kumimoji="0" lang="en-US" sz="4800" b="1" i="0" u="none" strike="noStrike" kern="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MS PGothic" panose="020B0600070205080204" pitchFamily="34" charset="-128"/>
              <a:cs typeface="Arial" panose="020B0604020202020204" pitchFamily="34" charset="0"/>
            </a:endParaRPr>
          </a:p>
        </p:txBody>
      </p:sp>
      <p:sp>
        <p:nvSpPr>
          <p:cNvPr id="29" name="TextBox 28">
            <a:extLst>
              <a:ext uri="{FF2B5EF4-FFF2-40B4-BE49-F238E27FC236}">
                <a16:creationId xmlns:a16="http://schemas.microsoft.com/office/drawing/2014/main" id="{2C628EDF-B406-4FF7-930F-7D63B5FBE435}"/>
              </a:ext>
            </a:extLst>
          </p:cNvPr>
          <p:cNvSpPr txBox="1"/>
          <p:nvPr/>
        </p:nvSpPr>
        <p:spPr>
          <a:xfrm>
            <a:off x="76200" y="3071137"/>
            <a:ext cx="3103005" cy="707886"/>
          </a:xfrm>
          <a:prstGeom prst="rect">
            <a:avLst/>
          </a:prstGeom>
          <a:noFill/>
        </p:spPr>
        <p:txBody>
          <a:bodyPr wrap="square" rtlCol="0">
            <a:spAutoFit/>
          </a:bodyPr>
          <a:lstStyle/>
          <a:p>
            <a:pPr marL="0" marR="0" lvl="1" indent="0" defTabSz="457200" eaLnBrk="1" fontAlgn="auto" latinLnBrk="0" hangingPunct="1">
              <a:lnSpc>
                <a:spcPct val="100000"/>
              </a:lnSpc>
              <a:spcBef>
                <a:spcPts val="0"/>
              </a:spcBef>
              <a:spcAft>
                <a:spcPts val="0"/>
              </a:spcAft>
              <a:buClr>
                <a:srgbClr val="0085C3"/>
              </a:buClr>
              <a:buSzTx/>
              <a:buFontTx/>
              <a:buNone/>
              <a:tabLst/>
              <a:defRPr/>
            </a:pPr>
            <a:r>
              <a:rPr kumimoji="0" lang="en-US" sz="1400" b="1" i="0" u="none" strike="noStrike" kern="0" cap="none" spc="0" normalizeH="0" baseline="0" noProof="0" dirty="0">
                <a:ln>
                  <a:noFill/>
                </a:ln>
                <a:solidFill>
                  <a:srgbClr val="FFFFFF"/>
                </a:solidFill>
                <a:effectLst/>
                <a:uLnTx/>
                <a:uFillTx/>
              </a:rPr>
              <a:t>Factors amplifying velocity-of-attack</a:t>
            </a:r>
          </a:p>
          <a:p>
            <a:pPr marL="0" marR="0" lvl="0" indent="0" defTabSz="457200" eaLnBrk="1" fontAlgn="auto" latinLnBrk="0" hangingPunct="1">
              <a:lnSpc>
                <a:spcPct val="100000"/>
              </a:lnSpc>
              <a:spcBef>
                <a:spcPts val="0"/>
              </a:spcBef>
              <a:spcAft>
                <a:spcPts val="0"/>
              </a:spcAft>
              <a:buClr>
                <a:srgbClr val="0085C3"/>
              </a:buClr>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0" name="TextBox 29">
            <a:extLst>
              <a:ext uri="{FF2B5EF4-FFF2-40B4-BE49-F238E27FC236}">
                <a16:creationId xmlns:a16="http://schemas.microsoft.com/office/drawing/2014/main" id="{7D106657-19E8-4970-8A8F-57F5715B1E08}"/>
              </a:ext>
            </a:extLst>
          </p:cNvPr>
          <p:cNvSpPr txBox="1"/>
          <p:nvPr/>
        </p:nvSpPr>
        <p:spPr>
          <a:xfrm>
            <a:off x="-319238" y="3705523"/>
            <a:ext cx="3484005" cy="1169551"/>
          </a:xfrm>
          <a:prstGeom prst="rect">
            <a:avLst/>
          </a:prstGeom>
          <a:noFill/>
        </p:spPr>
        <p:txBody>
          <a:bodyPr wrap="square" rtlCol="0">
            <a:spAutoFit/>
          </a:bodyPr>
          <a:lstStyle/>
          <a:p>
            <a:pPr marL="692150" marR="0" lvl="1"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rPr>
              <a:t>Large number of cloud infrastructure components spanning geographic boundaries.</a:t>
            </a:r>
          </a:p>
          <a:p>
            <a:pPr marL="0" marR="0" lvl="0" indent="0" defTabSz="457200" eaLnBrk="1" fontAlgn="auto" latinLnBrk="0" hangingPunct="1">
              <a:lnSpc>
                <a:spcPct val="100000"/>
              </a:lnSpc>
              <a:spcBef>
                <a:spcPts val="0"/>
              </a:spcBef>
              <a:spcAft>
                <a:spcPts val="0"/>
              </a:spcAft>
              <a:buClr>
                <a:srgbClr val="0085C3"/>
              </a:buClr>
              <a:buSzTx/>
              <a:buFontTx/>
              <a:buNone/>
              <a:tabLst/>
              <a:defRPr/>
            </a:pPr>
            <a:endParaRPr kumimoji="0" lang="en-US" sz="1400" b="0" i="0" u="none" strike="noStrike" kern="0" cap="none" spc="0" normalizeH="0" baseline="0" noProof="0" dirty="0">
              <a:ln>
                <a:noFill/>
              </a:ln>
              <a:solidFill>
                <a:srgbClr val="FFFFFF"/>
              </a:solidFill>
              <a:effectLst/>
              <a:uLnTx/>
              <a:uFillTx/>
            </a:endParaRPr>
          </a:p>
        </p:txBody>
      </p:sp>
      <p:sp>
        <p:nvSpPr>
          <p:cNvPr id="31" name="TextBox 30">
            <a:extLst>
              <a:ext uri="{FF2B5EF4-FFF2-40B4-BE49-F238E27FC236}">
                <a16:creationId xmlns:a16="http://schemas.microsoft.com/office/drawing/2014/main" id="{D25F64BF-DDFE-4929-8E11-1BCDA8317EFA}"/>
              </a:ext>
            </a:extLst>
          </p:cNvPr>
          <p:cNvSpPr txBox="1"/>
          <p:nvPr/>
        </p:nvSpPr>
        <p:spPr>
          <a:xfrm>
            <a:off x="-328061" y="4682966"/>
            <a:ext cx="3484005" cy="954107"/>
          </a:xfrm>
          <a:prstGeom prst="rect">
            <a:avLst/>
          </a:prstGeom>
          <a:noFill/>
        </p:spPr>
        <p:txBody>
          <a:bodyPr wrap="square" rtlCol="0">
            <a:spAutoFit/>
          </a:bodyPr>
          <a:lstStyle/>
          <a:p>
            <a:pPr marL="692150" marR="0" lvl="1"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rPr>
              <a:t>Homogeneity and standardization in cloud platforms and components.</a:t>
            </a:r>
          </a:p>
          <a:p>
            <a:pPr marL="0" marR="0" lvl="0" indent="0" defTabSz="457200" eaLnBrk="1" fontAlgn="auto" latinLnBrk="0" hangingPunct="1">
              <a:lnSpc>
                <a:spcPct val="100000"/>
              </a:lnSpc>
              <a:spcBef>
                <a:spcPts val="0"/>
              </a:spcBef>
              <a:spcAft>
                <a:spcPts val="0"/>
              </a:spcAft>
              <a:buClr>
                <a:srgbClr val="0085C3"/>
              </a:buClr>
              <a:buSzTx/>
              <a:buFontTx/>
              <a:buNone/>
              <a:tabLst/>
              <a:defRPr/>
            </a:pPr>
            <a:endParaRPr kumimoji="0" lang="en-US" sz="1400" b="0" i="0" u="none" strike="noStrike" kern="0" cap="none" spc="0" normalizeH="0" baseline="0" noProof="0" dirty="0">
              <a:ln>
                <a:noFill/>
              </a:ln>
              <a:solidFill>
                <a:srgbClr val="FFFFFF"/>
              </a:solidFill>
              <a:effectLst/>
              <a:uLnTx/>
              <a:uFillTx/>
            </a:endParaRPr>
          </a:p>
        </p:txBody>
      </p:sp>
      <p:sp>
        <p:nvSpPr>
          <p:cNvPr id="32" name="Freeform 6">
            <a:extLst>
              <a:ext uri="{FF2B5EF4-FFF2-40B4-BE49-F238E27FC236}">
                <a16:creationId xmlns:a16="http://schemas.microsoft.com/office/drawing/2014/main" id="{11E642A7-7CD4-4D32-8F2D-F79F1CD0C5EC}"/>
              </a:ext>
            </a:extLst>
          </p:cNvPr>
          <p:cNvSpPr>
            <a:spLocks/>
          </p:cNvSpPr>
          <p:nvPr/>
        </p:nvSpPr>
        <p:spPr bwMode="auto">
          <a:xfrm>
            <a:off x="3643162" y="2983230"/>
            <a:ext cx="5486400" cy="796529"/>
          </a:xfrm>
          <a:custGeom>
            <a:avLst/>
            <a:gdLst>
              <a:gd name="T0" fmla="*/ 0 w 288"/>
              <a:gd name="T1" fmla="*/ 290 h 290"/>
              <a:gd name="T2" fmla="*/ 0 w 288"/>
              <a:gd name="T3" fmla="*/ 0 h 290"/>
              <a:gd name="T4" fmla="*/ 288 w 288"/>
              <a:gd name="T5" fmla="*/ 0 h 290"/>
              <a:gd name="T6" fmla="*/ 288 w 288"/>
              <a:gd name="T7" fmla="*/ 290 h 290"/>
            </a:gdLst>
            <a:ahLst/>
            <a:cxnLst>
              <a:cxn ang="0">
                <a:pos x="T0" y="T1"/>
              </a:cxn>
              <a:cxn ang="0">
                <a:pos x="T2" y="T3"/>
              </a:cxn>
              <a:cxn ang="0">
                <a:pos x="T4" y="T5"/>
              </a:cxn>
              <a:cxn ang="0">
                <a:pos x="T6" y="T7"/>
              </a:cxn>
            </a:cxnLst>
            <a:rect l="0" t="0" r="r" b="b"/>
            <a:pathLst>
              <a:path w="288" h="290">
                <a:moveTo>
                  <a:pt x="0" y="290"/>
                </a:moveTo>
                <a:lnTo>
                  <a:pt x="0" y="0"/>
                </a:lnTo>
                <a:lnTo>
                  <a:pt x="288" y="0"/>
                </a:lnTo>
                <a:lnTo>
                  <a:pt x="288" y="290"/>
                </a:lnTo>
              </a:path>
            </a:pathLst>
          </a:custGeom>
          <a:solidFill>
            <a:srgbClr val="444444">
              <a:lumMod val="40000"/>
              <a:lumOff val="60000"/>
            </a:srgbClr>
          </a:solidFill>
          <a:ln w="12700" cap="flat" cmpd="sng" algn="ctr">
            <a:noFill/>
            <a:prstDash val="solid"/>
          </a:ln>
          <a:effectLst/>
        </p:spPr>
        <p:txBody>
          <a:bodyPr lIns="0" tIns="365760" rIns="0" bIns="91440" rtlCol="0" anchor="t"/>
          <a:lstStyle/>
          <a:p>
            <a:pPr marL="0" marR="0" lvl="0" indent="0" algn="ctr" defTabSz="457200" eaLnBrk="1" fontAlgn="auto" latinLnBrk="0" hangingPunct="1">
              <a:lnSpc>
                <a:spcPct val="100000"/>
              </a:lnSpc>
              <a:spcBef>
                <a:spcPts val="0"/>
              </a:spcBef>
              <a:spcAft>
                <a:spcPts val="0"/>
              </a:spcAft>
              <a:buClr>
                <a:srgbClr val="006B93"/>
              </a:buClr>
              <a:buSzTx/>
              <a:buFontTx/>
              <a:buNone/>
              <a:tabLst/>
              <a:defRPr/>
            </a:pPr>
            <a:endParaRPr kumimoji="0" lang="en-US" sz="4800" b="1" i="0" u="none" strike="noStrike" kern="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MS PGothic" panose="020B0600070205080204" pitchFamily="34" charset="-128"/>
              <a:cs typeface="Arial" panose="020B0604020202020204" pitchFamily="34" charset="0"/>
            </a:endParaRPr>
          </a:p>
        </p:txBody>
      </p:sp>
      <p:sp>
        <p:nvSpPr>
          <p:cNvPr id="33" name="TextBox 32">
            <a:extLst>
              <a:ext uri="{FF2B5EF4-FFF2-40B4-BE49-F238E27FC236}">
                <a16:creationId xmlns:a16="http://schemas.microsoft.com/office/drawing/2014/main" id="{5C0B3C82-B18A-4FCA-82E8-3AF264FF5B7C}"/>
              </a:ext>
            </a:extLst>
          </p:cNvPr>
          <p:cNvSpPr txBox="1"/>
          <p:nvPr/>
        </p:nvSpPr>
        <p:spPr>
          <a:xfrm>
            <a:off x="3628724" y="2979540"/>
            <a:ext cx="5500838" cy="523220"/>
          </a:xfrm>
          <a:prstGeom prst="rect">
            <a:avLst/>
          </a:prstGeom>
          <a:noFill/>
        </p:spPr>
        <p:txBody>
          <a:bodyPr wrap="square" rtlCol="0">
            <a:spAutoFit/>
          </a:bodyPr>
          <a:lstStyle/>
          <a:p>
            <a:pPr marL="0" marR="0" lvl="1" indent="0" algn="ctr" defTabSz="457200" eaLnBrk="1" fontAlgn="auto" latinLnBrk="0" hangingPunct="1">
              <a:lnSpc>
                <a:spcPct val="100000"/>
              </a:lnSpc>
              <a:spcBef>
                <a:spcPts val="0"/>
              </a:spcBef>
              <a:spcAft>
                <a:spcPts val="0"/>
              </a:spcAft>
              <a:buClr>
                <a:srgbClr val="0085C3"/>
              </a:buClr>
              <a:buSzTx/>
              <a:buFontTx/>
              <a:buNone/>
              <a:tabLst/>
              <a:defRPr/>
            </a:pPr>
            <a:r>
              <a:rPr kumimoji="0" lang="en-US" sz="1400" b="1" i="0" u="none" strike="noStrike" kern="0" cap="none" spc="0" normalizeH="0" baseline="0" noProof="0" dirty="0">
                <a:ln>
                  <a:noFill/>
                </a:ln>
                <a:solidFill>
                  <a:srgbClr val="000000"/>
                </a:solidFill>
                <a:effectLst/>
                <a:uLnTx/>
                <a:uFillTx/>
              </a:rPr>
              <a:t>Attack surface</a:t>
            </a:r>
          </a:p>
          <a:p>
            <a:pPr marL="0" marR="0" lvl="0" indent="0" algn="ctr" defTabSz="457200" eaLnBrk="1" fontAlgn="auto" latinLnBrk="0" hangingPunct="1">
              <a:lnSpc>
                <a:spcPct val="100000"/>
              </a:lnSpc>
              <a:spcBef>
                <a:spcPts val="0"/>
              </a:spcBef>
              <a:spcAft>
                <a:spcPts val="0"/>
              </a:spcAft>
              <a:buClr>
                <a:srgbClr val="0085C3"/>
              </a:buClr>
              <a:buSzTx/>
              <a:buFontTx/>
              <a:buNone/>
              <a:tabLst/>
              <a:defRPr/>
            </a:pPr>
            <a:endParaRPr kumimoji="0" lang="en-US" sz="1400" b="0" i="0" u="none" strike="noStrike" kern="0" cap="none" spc="0" normalizeH="0" baseline="0" noProof="0" dirty="0">
              <a:ln>
                <a:noFill/>
              </a:ln>
              <a:solidFill>
                <a:srgbClr val="444444"/>
              </a:solidFill>
              <a:effectLst/>
              <a:uLnTx/>
              <a:uFillTx/>
            </a:endParaRPr>
          </a:p>
        </p:txBody>
      </p:sp>
      <p:sp>
        <p:nvSpPr>
          <p:cNvPr id="34" name="Freeform 6">
            <a:extLst>
              <a:ext uri="{FF2B5EF4-FFF2-40B4-BE49-F238E27FC236}">
                <a16:creationId xmlns:a16="http://schemas.microsoft.com/office/drawing/2014/main" id="{CFFBA3CF-1C71-42FB-B3A7-A27F8B5F1B6F}"/>
              </a:ext>
            </a:extLst>
          </p:cNvPr>
          <p:cNvSpPr>
            <a:spLocks/>
          </p:cNvSpPr>
          <p:nvPr/>
        </p:nvSpPr>
        <p:spPr bwMode="auto">
          <a:xfrm>
            <a:off x="3628724" y="3956565"/>
            <a:ext cx="5515276" cy="796529"/>
          </a:xfrm>
          <a:custGeom>
            <a:avLst/>
            <a:gdLst>
              <a:gd name="T0" fmla="*/ 0 w 288"/>
              <a:gd name="T1" fmla="*/ 290 h 290"/>
              <a:gd name="T2" fmla="*/ 0 w 288"/>
              <a:gd name="T3" fmla="*/ 0 h 290"/>
              <a:gd name="T4" fmla="*/ 288 w 288"/>
              <a:gd name="T5" fmla="*/ 0 h 290"/>
              <a:gd name="T6" fmla="*/ 288 w 288"/>
              <a:gd name="T7" fmla="*/ 290 h 290"/>
            </a:gdLst>
            <a:ahLst/>
            <a:cxnLst>
              <a:cxn ang="0">
                <a:pos x="T0" y="T1"/>
              </a:cxn>
              <a:cxn ang="0">
                <a:pos x="T2" y="T3"/>
              </a:cxn>
              <a:cxn ang="0">
                <a:pos x="T4" y="T5"/>
              </a:cxn>
              <a:cxn ang="0">
                <a:pos x="T6" y="T7"/>
              </a:cxn>
            </a:cxnLst>
            <a:rect l="0" t="0" r="r" b="b"/>
            <a:pathLst>
              <a:path w="288" h="290">
                <a:moveTo>
                  <a:pt x="0" y="290"/>
                </a:moveTo>
                <a:lnTo>
                  <a:pt x="0" y="0"/>
                </a:lnTo>
                <a:lnTo>
                  <a:pt x="288" y="0"/>
                </a:lnTo>
                <a:lnTo>
                  <a:pt x="288" y="290"/>
                </a:lnTo>
              </a:path>
            </a:pathLst>
          </a:custGeom>
          <a:solidFill>
            <a:srgbClr val="444444">
              <a:lumMod val="40000"/>
              <a:lumOff val="60000"/>
            </a:srgbClr>
          </a:solidFill>
          <a:ln w="12700" cap="flat" cmpd="sng" algn="ctr">
            <a:noFill/>
            <a:prstDash val="solid"/>
          </a:ln>
          <a:effectLst/>
        </p:spPr>
        <p:txBody>
          <a:bodyPr lIns="0" tIns="365760" rIns="0" bIns="91440" rtlCol="0" anchor="t"/>
          <a:lstStyle/>
          <a:p>
            <a:pPr marL="0" marR="0" lvl="0" indent="0" algn="ctr" defTabSz="457200" eaLnBrk="1" fontAlgn="auto" latinLnBrk="0" hangingPunct="1">
              <a:lnSpc>
                <a:spcPct val="100000"/>
              </a:lnSpc>
              <a:spcBef>
                <a:spcPts val="0"/>
              </a:spcBef>
              <a:spcAft>
                <a:spcPts val="0"/>
              </a:spcAft>
              <a:buClr>
                <a:srgbClr val="006B93"/>
              </a:buClr>
              <a:buSzTx/>
              <a:buFontTx/>
              <a:buNone/>
              <a:tabLst/>
              <a:defRPr/>
            </a:pPr>
            <a:endParaRPr kumimoji="0" lang="en-US" sz="4800" b="1" i="0" u="none" strike="noStrike" kern="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MS PGothic" panose="020B0600070205080204" pitchFamily="34" charset="-128"/>
              <a:cs typeface="Arial" panose="020B0604020202020204" pitchFamily="34" charset="0"/>
            </a:endParaRPr>
          </a:p>
        </p:txBody>
      </p:sp>
      <p:sp>
        <p:nvSpPr>
          <p:cNvPr id="35" name="Freeform 6">
            <a:extLst>
              <a:ext uri="{FF2B5EF4-FFF2-40B4-BE49-F238E27FC236}">
                <a16:creationId xmlns:a16="http://schemas.microsoft.com/office/drawing/2014/main" id="{51F40BE7-2ECD-4B0C-BC37-1E29F9640473}"/>
              </a:ext>
            </a:extLst>
          </p:cNvPr>
          <p:cNvSpPr>
            <a:spLocks/>
          </p:cNvSpPr>
          <p:nvPr/>
        </p:nvSpPr>
        <p:spPr bwMode="auto">
          <a:xfrm>
            <a:off x="3614286" y="4929900"/>
            <a:ext cx="5515276" cy="796529"/>
          </a:xfrm>
          <a:custGeom>
            <a:avLst/>
            <a:gdLst>
              <a:gd name="T0" fmla="*/ 0 w 288"/>
              <a:gd name="T1" fmla="*/ 290 h 290"/>
              <a:gd name="T2" fmla="*/ 0 w 288"/>
              <a:gd name="T3" fmla="*/ 0 h 290"/>
              <a:gd name="T4" fmla="*/ 288 w 288"/>
              <a:gd name="T5" fmla="*/ 0 h 290"/>
              <a:gd name="T6" fmla="*/ 288 w 288"/>
              <a:gd name="T7" fmla="*/ 290 h 290"/>
            </a:gdLst>
            <a:ahLst/>
            <a:cxnLst>
              <a:cxn ang="0">
                <a:pos x="T0" y="T1"/>
              </a:cxn>
              <a:cxn ang="0">
                <a:pos x="T2" y="T3"/>
              </a:cxn>
              <a:cxn ang="0">
                <a:pos x="T4" y="T5"/>
              </a:cxn>
              <a:cxn ang="0">
                <a:pos x="T6" y="T7"/>
              </a:cxn>
            </a:cxnLst>
            <a:rect l="0" t="0" r="r" b="b"/>
            <a:pathLst>
              <a:path w="288" h="290">
                <a:moveTo>
                  <a:pt x="0" y="290"/>
                </a:moveTo>
                <a:lnTo>
                  <a:pt x="0" y="0"/>
                </a:lnTo>
                <a:lnTo>
                  <a:pt x="288" y="0"/>
                </a:lnTo>
                <a:lnTo>
                  <a:pt x="288" y="290"/>
                </a:lnTo>
              </a:path>
            </a:pathLst>
          </a:custGeom>
          <a:solidFill>
            <a:srgbClr val="444444">
              <a:lumMod val="40000"/>
              <a:lumOff val="60000"/>
            </a:srgbClr>
          </a:solidFill>
          <a:ln w="12700" cap="flat" cmpd="sng" algn="ctr">
            <a:noFill/>
            <a:prstDash val="solid"/>
          </a:ln>
          <a:effectLst/>
        </p:spPr>
        <p:txBody>
          <a:bodyPr lIns="0" tIns="365760" rIns="0" bIns="91440" rtlCol="0" anchor="t"/>
          <a:lstStyle/>
          <a:p>
            <a:pPr marL="0" marR="0" lvl="0" indent="0" algn="ctr" defTabSz="457200" eaLnBrk="1" fontAlgn="auto" latinLnBrk="0" hangingPunct="1">
              <a:lnSpc>
                <a:spcPct val="100000"/>
              </a:lnSpc>
              <a:spcBef>
                <a:spcPts val="0"/>
              </a:spcBef>
              <a:spcAft>
                <a:spcPts val="0"/>
              </a:spcAft>
              <a:buClr>
                <a:srgbClr val="006B93"/>
              </a:buClr>
              <a:buSzTx/>
              <a:buFontTx/>
              <a:buNone/>
              <a:tabLst/>
              <a:defRPr/>
            </a:pPr>
            <a:endParaRPr kumimoji="0" lang="en-US" sz="4800" b="1" i="0" u="none" strike="noStrike" kern="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MS PGothic" panose="020B0600070205080204" pitchFamily="34" charset="-128"/>
              <a:cs typeface="Arial" panose="020B0604020202020204" pitchFamily="34" charset="0"/>
            </a:endParaRPr>
          </a:p>
        </p:txBody>
      </p:sp>
      <p:sp>
        <p:nvSpPr>
          <p:cNvPr id="36" name="TextBox 35">
            <a:extLst>
              <a:ext uri="{FF2B5EF4-FFF2-40B4-BE49-F238E27FC236}">
                <a16:creationId xmlns:a16="http://schemas.microsoft.com/office/drawing/2014/main" id="{1CB49E77-D60F-4A23-AEF1-EB672A8DD46F}"/>
              </a:ext>
            </a:extLst>
          </p:cNvPr>
          <p:cNvSpPr txBox="1"/>
          <p:nvPr/>
        </p:nvSpPr>
        <p:spPr>
          <a:xfrm>
            <a:off x="3637547" y="3311366"/>
            <a:ext cx="5463139" cy="523220"/>
          </a:xfrm>
          <a:prstGeom prst="rect">
            <a:avLst/>
          </a:prstGeom>
          <a:noFill/>
        </p:spPr>
        <p:txBody>
          <a:bodyPr wrap="square" rtlCol="0">
            <a:spAutoFit/>
          </a:bodyPr>
          <a:lstStyle/>
          <a:p>
            <a:pPr marL="0" marR="0" lvl="1" indent="0" algn="ctr"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000000"/>
                </a:solidFill>
                <a:effectLst/>
                <a:uLnTx/>
                <a:uFillTx/>
              </a:rPr>
              <a:t>Involves various entry points that an attacker can use to launch attacks</a:t>
            </a:r>
          </a:p>
        </p:txBody>
      </p:sp>
      <p:sp>
        <p:nvSpPr>
          <p:cNvPr id="37" name="TextBox 36">
            <a:extLst>
              <a:ext uri="{FF2B5EF4-FFF2-40B4-BE49-F238E27FC236}">
                <a16:creationId xmlns:a16="http://schemas.microsoft.com/office/drawing/2014/main" id="{C0F4CEA7-62BD-4BF9-BD0F-747A36C9C29D}"/>
              </a:ext>
            </a:extLst>
          </p:cNvPr>
          <p:cNvSpPr txBox="1"/>
          <p:nvPr/>
        </p:nvSpPr>
        <p:spPr>
          <a:xfrm>
            <a:off x="3586212" y="3953232"/>
            <a:ext cx="5500838" cy="523220"/>
          </a:xfrm>
          <a:prstGeom prst="rect">
            <a:avLst/>
          </a:prstGeom>
          <a:noFill/>
        </p:spPr>
        <p:txBody>
          <a:bodyPr wrap="square" rtlCol="0">
            <a:spAutoFit/>
          </a:bodyPr>
          <a:lstStyle/>
          <a:p>
            <a:pPr marL="0" marR="0" lvl="1" indent="0" algn="ctr" defTabSz="457200" eaLnBrk="1" fontAlgn="auto" latinLnBrk="0" hangingPunct="1">
              <a:lnSpc>
                <a:spcPct val="100000"/>
              </a:lnSpc>
              <a:spcBef>
                <a:spcPts val="0"/>
              </a:spcBef>
              <a:spcAft>
                <a:spcPts val="0"/>
              </a:spcAft>
              <a:buClr>
                <a:srgbClr val="0085C3"/>
              </a:buClr>
              <a:buSzTx/>
              <a:buFontTx/>
              <a:buNone/>
              <a:tabLst/>
              <a:defRPr/>
            </a:pPr>
            <a:r>
              <a:rPr kumimoji="0" lang="en-US" sz="1400" b="1" i="0" u="none" strike="noStrike" kern="0" cap="none" spc="0" normalizeH="0" baseline="0" noProof="0" dirty="0">
                <a:ln>
                  <a:noFill/>
                </a:ln>
                <a:solidFill>
                  <a:srgbClr val="000000"/>
                </a:solidFill>
                <a:effectLst/>
                <a:uLnTx/>
                <a:uFillTx/>
              </a:rPr>
              <a:t>Attack vector</a:t>
            </a:r>
          </a:p>
          <a:p>
            <a:pPr marL="0" marR="0" lvl="0" indent="0" algn="ctr" defTabSz="457200" eaLnBrk="1" fontAlgn="auto" latinLnBrk="0" hangingPunct="1">
              <a:lnSpc>
                <a:spcPct val="100000"/>
              </a:lnSpc>
              <a:spcBef>
                <a:spcPts val="0"/>
              </a:spcBef>
              <a:spcAft>
                <a:spcPts val="0"/>
              </a:spcAft>
              <a:buClr>
                <a:srgbClr val="0085C3"/>
              </a:buClr>
              <a:buSzTx/>
              <a:buFontTx/>
              <a:buNone/>
              <a:tabLst/>
              <a:defRPr/>
            </a:pPr>
            <a:endParaRPr kumimoji="0" lang="en-US" sz="1400" b="0" i="0" u="none" strike="noStrike" kern="0" cap="none" spc="0" normalizeH="0" baseline="0" noProof="0" dirty="0">
              <a:ln>
                <a:noFill/>
              </a:ln>
              <a:solidFill>
                <a:srgbClr val="444444"/>
              </a:solidFill>
              <a:effectLst/>
              <a:uLnTx/>
              <a:uFillTx/>
            </a:endParaRPr>
          </a:p>
        </p:txBody>
      </p:sp>
      <p:sp>
        <p:nvSpPr>
          <p:cNvPr id="38" name="TextBox 37">
            <a:extLst>
              <a:ext uri="{FF2B5EF4-FFF2-40B4-BE49-F238E27FC236}">
                <a16:creationId xmlns:a16="http://schemas.microsoft.com/office/drawing/2014/main" id="{89EEB5E9-E232-4FA7-9344-830BE2F8B8A3}"/>
              </a:ext>
            </a:extLst>
          </p:cNvPr>
          <p:cNvSpPr txBox="1"/>
          <p:nvPr/>
        </p:nvSpPr>
        <p:spPr>
          <a:xfrm>
            <a:off x="3628724" y="4318277"/>
            <a:ext cx="5486400" cy="523220"/>
          </a:xfrm>
          <a:prstGeom prst="rect">
            <a:avLst/>
          </a:prstGeom>
          <a:noFill/>
        </p:spPr>
        <p:txBody>
          <a:bodyPr wrap="square" rtlCol="0">
            <a:spAutoFit/>
          </a:bodyPr>
          <a:lstStyle/>
          <a:p>
            <a:pPr marL="0" marR="0" lvl="1" indent="0" algn="ctr"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000000"/>
                </a:solidFill>
                <a:effectLst/>
                <a:uLnTx/>
                <a:uFillTx/>
              </a:rPr>
              <a:t>Step or a series of steps necessary to complete an attack</a:t>
            </a:r>
          </a:p>
          <a:p>
            <a:pPr marL="0" marR="0" lvl="0" indent="0" algn="ctr" defTabSz="457200" eaLnBrk="1" fontAlgn="auto" latinLnBrk="0" hangingPunct="1">
              <a:lnSpc>
                <a:spcPct val="100000"/>
              </a:lnSpc>
              <a:spcBef>
                <a:spcPts val="0"/>
              </a:spcBef>
              <a:spcAft>
                <a:spcPts val="0"/>
              </a:spcAft>
              <a:buClr>
                <a:srgbClr val="0085C3"/>
              </a:buClr>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39" name="TextBox 38">
            <a:extLst>
              <a:ext uri="{FF2B5EF4-FFF2-40B4-BE49-F238E27FC236}">
                <a16:creationId xmlns:a16="http://schemas.microsoft.com/office/drawing/2014/main" id="{E293EB62-49B0-4F0F-870C-2484D18AF4F5}"/>
              </a:ext>
            </a:extLst>
          </p:cNvPr>
          <p:cNvSpPr txBox="1"/>
          <p:nvPr/>
        </p:nvSpPr>
        <p:spPr>
          <a:xfrm>
            <a:off x="3643162" y="4943832"/>
            <a:ext cx="5500838" cy="523220"/>
          </a:xfrm>
          <a:prstGeom prst="rect">
            <a:avLst/>
          </a:prstGeom>
          <a:noFill/>
        </p:spPr>
        <p:txBody>
          <a:bodyPr wrap="square" rtlCol="0">
            <a:spAutoFit/>
          </a:bodyPr>
          <a:lstStyle/>
          <a:p>
            <a:pPr marL="0" marR="0" lvl="1" indent="0" algn="ctr" defTabSz="457200" eaLnBrk="1" fontAlgn="auto" latinLnBrk="0" hangingPunct="1">
              <a:lnSpc>
                <a:spcPct val="100000"/>
              </a:lnSpc>
              <a:spcBef>
                <a:spcPts val="0"/>
              </a:spcBef>
              <a:spcAft>
                <a:spcPts val="0"/>
              </a:spcAft>
              <a:buClr>
                <a:srgbClr val="0085C3"/>
              </a:buClr>
              <a:buSzTx/>
              <a:buFontTx/>
              <a:buNone/>
              <a:tabLst/>
              <a:defRPr/>
            </a:pPr>
            <a:r>
              <a:rPr kumimoji="0" lang="en-US" sz="1400" b="1" i="0" u="none" strike="noStrike" kern="0" cap="none" spc="0" normalizeH="0" baseline="0" noProof="0" dirty="0">
                <a:ln>
                  <a:noFill/>
                </a:ln>
                <a:solidFill>
                  <a:srgbClr val="000000"/>
                </a:solidFill>
                <a:effectLst/>
                <a:uLnTx/>
                <a:uFillTx/>
              </a:rPr>
              <a:t>Work factor</a:t>
            </a:r>
          </a:p>
          <a:p>
            <a:pPr marL="0" marR="0" lvl="0" indent="0" algn="ctr" defTabSz="457200" eaLnBrk="1" fontAlgn="auto" latinLnBrk="0" hangingPunct="1">
              <a:lnSpc>
                <a:spcPct val="100000"/>
              </a:lnSpc>
              <a:spcBef>
                <a:spcPts val="0"/>
              </a:spcBef>
              <a:spcAft>
                <a:spcPts val="0"/>
              </a:spcAft>
              <a:buClr>
                <a:srgbClr val="0085C3"/>
              </a:buClr>
              <a:buSzTx/>
              <a:buFontTx/>
              <a:buNone/>
              <a:tabLst/>
              <a:defRPr/>
            </a:pPr>
            <a:endParaRPr kumimoji="0" lang="en-US" sz="1400" b="0" i="0" u="none" strike="noStrike" kern="0" cap="none" spc="0" normalizeH="0" baseline="0" noProof="0" dirty="0">
              <a:ln>
                <a:noFill/>
              </a:ln>
              <a:solidFill>
                <a:srgbClr val="444444"/>
              </a:solidFill>
              <a:effectLst/>
              <a:uLnTx/>
              <a:uFillTx/>
            </a:endParaRPr>
          </a:p>
        </p:txBody>
      </p:sp>
      <p:sp>
        <p:nvSpPr>
          <p:cNvPr id="40" name="TextBox 39">
            <a:extLst>
              <a:ext uri="{FF2B5EF4-FFF2-40B4-BE49-F238E27FC236}">
                <a16:creationId xmlns:a16="http://schemas.microsoft.com/office/drawing/2014/main" id="{E0A541DA-A9B5-4693-87DD-EA79FB4D519E}"/>
              </a:ext>
            </a:extLst>
          </p:cNvPr>
          <p:cNvSpPr txBox="1"/>
          <p:nvPr/>
        </p:nvSpPr>
        <p:spPr>
          <a:xfrm>
            <a:off x="3628725" y="5309085"/>
            <a:ext cx="5458326" cy="523220"/>
          </a:xfrm>
          <a:prstGeom prst="rect">
            <a:avLst/>
          </a:prstGeom>
          <a:noFill/>
        </p:spPr>
        <p:txBody>
          <a:bodyPr wrap="square" rtlCol="0">
            <a:spAutoFit/>
          </a:bodyPr>
          <a:lstStyle/>
          <a:p>
            <a:pPr marL="0" marR="0" lvl="1" indent="0" algn="ctr"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000000"/>
                </a:solidFill>
                <a:effectLst/>
                <a:uLnTx/>
                <a:uFillTx/>
              </a:rPr>
              <a:t>Amount of time and effort required to exploit an attack vector</a:t>
            </a:r>
          </a:p>
          <a:p>
            <a:pPr marL="0" marR="0" lvl="0" indent="0" algn="ctr" defTabSz="457200" eaLnBrk="1" fontAlgn="auto" latinLnBrk="0" hangingPunct="1">
              <a:lnSpc>
                <a:spcPct val="100000"/>
              </a:lnSpc>
              <a:spcBef>
                <a:spcPts val="0"/>
              </a:spcBef>
              <a:spcAft>
                <a:spcPts val="0"/>
              </a:spcAft>
              <a:buClr>
                <a:srgbClr val="0085C3"/>
              </a:buClr>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Tree>
    <p:custDataLst>
      <p:tags r:id="rId1"/>
    </p:custDataLst>
    <p:extLst>
      <p:ext uri="{BB962C8B-B14F-4D97-AF65-F5344CB8AC3E}">
        <p14:creationId xmlns:p14="http://schemas.microsoft.com/office/powerpoint/2010/main" val="394888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Velocity of Attack: Public cloud vs Private Cloud </a:t>
            </a:r>
          </a:p>
        </p:txBody>
      </p:sp>
      <p:graphicFrame>
        <p:nvGraphicFramePr>
          <p:cNvPr id="8" name="Content Placeholder 3">
            <a:extLst>
              <a:ext uri="{FF2B5EF4-FFF2-40B4-BE49-F238E27FC236}">
                <a16:creationId xmlns:a16="http://schemas.microsoft.com/office/drawing/2014/main" id="{EDD40A37-9716-4E91-9435-BB56A6A96BD8}"/>
              </a:ext>
            </a:extLst>
          </p:cNvPr>
          <p:cNvGraphicFramePr>
            <a:graphicFrameLocks/>
          </p:cNvGraphicFramePr>
          <p:nvPr>
            <p:extLst>
              <p:ext uri="{D42A27DB-BD31-4B8C-83A1-F6EECF244321}">
                <p14:modId xmlns:p14="http://schemas.microsoft.com/office/powerpoint/2010/main" val="373343774"/>
              </p:ext>
            </p:extLst>
          </p:nvPr>
        </p:nvGraphicFramePr>
        <p:xfrm>
          <a:off x="486410" y="2099310"/>
          <a:ext cx="8259762" cy="3540760"/>
        </p:xfrm>
        <a:graphic>
          <a:graphicData uri="http://schemas.openxmlformats.org/drawingml/2006/table">
            <a:tbl>
              <a:tblPr firstRow="1" bandRow="1"/>
              <a:tblGrid>
                <a:gridCol w="1706562">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dirty="0">
                          <a:solidFill>
                            <a:schemeClr val="bg1"/>
                          </a:solidFill>
                        </a:rPr>
                        <a:t>Criteria</a:t>
                      </a:r>
                    </a:p>
                  </a:txBody>
                  <a:tcPr>
                    <a:lnL w="12700" cmpd="sng">
                      <a:solidFill>
                        <a:srgbClr val="444444"/>
                      </a:solidFill>
                    </a:lnL>
                    <a:lnR w="12700" cmpd="sng">
                      <a:solidFill>
                        <a:srgbClr val="444444"/>
                      </a:solidFill>
                    </a:lnR>
                    <a:lnT w="12700" cmpd="sng">
                      <a:solidFill>
                        <a:srgbClr val="444444"/>
                      </a:solidFill>
                    </a:lnT>
                    <a:lnB w="38100" cmpd="sng">
                      <a:solidFill>
                        <a:srgbClr val="444444"/>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dirty="0">
                          <a:solidFill>
                            <a:schemeClr val="bg1"/>
                          </a:solidFill>
                        </a:rPr>
                        <a:t>Public</a:t>
                      </a:r>
                      <a:r>
                        <a:rPr lang="en-US" sz="1400" baseline="0" dirty="0">
                          <a:solidFill>
                            <a:schemeClr val="bg1"/>
                          </a:solidFill>
                        </a:rPr>
                        <a:t> cloud</a:t>
                      </a:r>
                      <a:endParaRPr lang="en-US" sz="1400" dirty="0">
                        <a:solidFill>
                          <a:schemeClr val="bg1"/>
                        </a:solidFill>
                      </a:endParaRPr>
                    </a:p>
                  </a:txBody>
                  <a:tcPr>
                    <a:lnL w="12700" cmpd="sng">
                      <a:solidFill>
                        <a:srgbClr val="444444"/>
                      </a:solidFill>
                    </a:lnL>
                    <a:lnR w="12700" cmpd="sng">
                      <a:solidFill>
                        <a:srgbClr val="444444"/>
                      </a:solidFill>
                    </a:lnR>
                    <a:lnT w="12700" cmpd="sng">
                      <a:solidFill>
                        <a:srgbClr val="444444"/>
                      </a:solidFill>
                    </a:lnT>
                    <a:lnB w="38100" cmpd="sng">
                      <a:solidFill>
                        <a:srgbClr val="444444"/>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dirty="0">
                          <a:solidFill>
                            <a:schemeClr val="bg1"/>
                          </a:solidFill>
                        </a:rPr>
                        <a:t>Private cloud</a:t>
                      </a:r>
                    </a:p>
                  </a:txBody>
                  <a:tcPr>
                    <a:lnL w="12700" cmpd="sng">
                      <a:solidFill>
                        <a:srgbClr val="444444"/>
                      </a:solidFill>
                    </a:lnL>
                    <a:lnR w="12700" cmpd="sng">
                      <a:solidFill>
                        <a:srgbClr val="444444"/>
                      </a:solidFill>
                    </a:lnR>
                    <a:lnT w="12700" cmpd="sng">
                      <a:solidFill>
                        <a:srgbClr val="444444"/>
                      </a:solidFill>
                    </a:lnT>
                    <a:lnB w="38100" cmpd="sng">
                      <a:solidFill>
                        <a:srgbClr val="444444"/>
                      </a:solidFill>
                    </a:lnB>
                    <a:lnTlToBr w="12700" cmpd="sng">
                      <a:noFill/>
                      <a:prstDash val="solid"/>
                    </a:lnTlToBr>
                    <a:lnBlToTr w="12700" cmpd="sng">
                      <a:noFill/>
                      <a:prstDash val="solid"/>
                    </a:lnBlToTr>
                    <a:solidFill>
                      <a:srgbClr val="000000">
                        <a:lumMod val="75000"/>
                        <a:lumOff val="25000"/>
                      </a:srgbClr>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Attack surface</a:t>
                      </a:r>
                    </a:p>
                  </a:txBody>
                  <a:tcPr>
                    <a:lnL w="12700" cmpd="sng">
                      <a:solidFill>
                        <a:srgbClr val="444444"/>
                      </a:solidFill>
                    </a:lnL>
                    <a:lnR w="12700" cmpd="sng">
                      <a:solidFill>
                        <a:srgbClr val="444444"/>
                      </a:solidFill>
                    </a:lnR>
                    <a:lnT w="38100" cmpd="sng">
                      <a:solidFill>
                        <a:srgbClr val="444444"/>
                      </a:solidFill>
                    </a:lnT>
                    <a:lnB w="12700" cmpd="sng">
                      <a:solidFill>
                        <a:srgbClr val="444444"/>
                      </a:solidFill>
                    </a:lnB>
                    <a:lnTlToBr w="12700" cmpd="sng">
                      <a:noFill/>
                      <a:prstDash val="solid"/>
                    </a:lnTlToBr>
                    <a:lnBlToTr w="12700" cmpd="sng">
                      <a:noFill/>
                      <a:prstDash val="solid"/>
                    </a:lnBlToTr>
                    <a:solidFill>
                      <a:srgbClr val="CBCBC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spcBef>
                          <a:spcPts val="0"/>
                        </a:spcBef>
                        <a:spcAft>
                          <a:spcPts val="0"/>
                        </a:spcAft>
                        <a:buClr>
                          <a:schemeClr val="bg1"/>
                        </a:buClr>
                      </a:pPr>
                      <a:r>
                        <a:rPr lang="en-US" sz="1400" dirty="0">
                          <a:solidFill>
                            <a:schemeClr val="tx1"/>
                          </a:solidFill>
                        </a:rPr>
                        <a:t>Evident as the resources are accessed via Internet</a:t>
                      </a:r>
                    </a:p>
                    <a:p>
                      <a:endParaRPr lang="en-US" dirty="0">
                        <a:solidFill>
                          <a:schemeClr val="tx1"/>
                        </a:solidFill>
                      </a:endParaRPr>
                    </a:p>
                  </a:txBody>
                  <a:tcPr>
                    <a:lnL w="12700" cmpd="sng">
                      <a:solidFill>
                        <a:srgbClr val="444444"/>
                      </a:solidFill>
                    </a:lnL>
                    <a:lnR w="12700" cmpd="sng">
                      <a:solidFill>
                        <a:srgbClr val="444444"/>
                      </a:solidFill>
                    </a:lnR>
                    <a:lnT w="38100" cmpd="sng">
                      <a:solidFill>
                        <a:srgbClr val="444444"/>
                      </a:solidFill>
                    </a:lnT>
                    <a:lnB w="12700" cmpd="sng">
                      <a:solidFill>
                        <a:srgbClr val="444444"/>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Bef>
                          <a:spcPts val="0"/>
                        </a:spcBef>
                        <a:spcAft>
                          <a:spcPts val="0"/>
                        </a:spcAft>
                        <a:buClr>
                          <a:schemeClr val="bg1"/>
                        </a:buClr>
                      </a:pPr>
                      <a:r>
                        <a:rPr lang="en-US" sz="1400" baseline="0" dirty="0">
                          <a:solidFill>
                            <a:schemeClr val="tx1"/>
                          </a:solidFill>
                        </a:rPr>
                        <a:t>In-evident</a:t>
                      </a:r>
                      <a:r>
                        <a:rPr lang="en-US" sz="1400" dirty="0">
                          <a:solidFill>
                            <a:schemeClr val="tx1"/>
                          </a:solidFill>
                        </a:rPr>
                        <a:t> as the resources are accessed via secure internal network</a:t>
                      </a:r>
                    </a:p>
                  </a:txBody>
                  <a:tcPr>
                    <a:lnL w="12700" cmpd="sng">
                      <a:solidFill>
                        <a:srgbClr val="444444"/>
                      </a:solidFill>
                    </a:lnL>
                    <a:lnR w="12700" cmpd="sng">
                      <a:solidFill>
                        <a:srgbClr val="444444"/>
                      </a:solidFill>
                    </a:lnR>
                    <a:lnT w="38100" cmpd="sng">
                      <a:solidFill>
                        <a:srgbClr val="444444"/>
                      </a:solidFill>
                    </a:lnT>
                    <a:lnB w="12700" cmpd="sng">
                      <a:solidFill>
                        <a:srgbClr val="444444"/>
                      </a:solidFill>
                    </a:lnB>
                    <a:lnTlToBr w="12700" cmpd="sng">
                      <a:noFill/>
                      <a:prstDash val="solid"/>
                    </a:lnTlToBr>
                    <a:lnBlToTr w="12700" cmpd="sng">
                      <a:noFill/>
                      <a:prstDash val="solid"/>
                    </a:lnBlToTr>
                    <a:solidFill>
                      <a:srgbClr val="000000">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Impact of an error</a:t>
                      </a:r>
                      <a:endParaRPr lang="en-US" sz="1400" b="1" dirty="0">
                        <a:solidFill>
                          <a:schemeClr val="tx1"/>
                        </a:solidFill>
                        <a:latin typeface="+mn-lt"/>
                      </a:endParaRPr>
                    </a:p>
                    <a:p>
                      <a:endParaRPr lang="en-US" dirty="0">
                        <a:solidFill>
                          <a:schemeClr val="tx1"/>
                        </a:solidFill>
                      </a:endParaRPr>
                    </a:p>
                  </a:txBody>
                  <a:tcP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Widespread impact because of great many tenants</a:t>
                      </a:r>
                    </a:p>
                    <a:p>
                      <a:endParaRPr lang="en-US" dirty="0">
                        <a:solidFill>
                          <a:schemeClr val="tx1"/>
                        </a:solidFill>
                      </a:endParaRPr>
                    </a:p>
                  </a:txBody>
                  <a:tcP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Bef>
                          <a:spcPts val="0"/>
                        </a:spcBef>
                        <a:spcAft>
                          <a:spcPts val="0"/>
                        </a:spcAft>
                        <a:buClr>
                          <a:schemeClr val="bg1"/>
                        </a:buClr>
                      </a:pPr>
                      <a:r>
                        <a:rPr lang="en-US" sz="1400" dirty="0">
                          <a:solidFill>
                            <a:schemeClr val="tx1"/>
                          </a:solidFill>
                        </a:rPr>
                        <a:t>Less impact because the tenants are internal employees of the organization</a:t>
                      </a:r>
                    </a:p>
                  </a:txBody>
                  <a:tcP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Visibility and control</a:t>
                      </a:r>
                      <a:endParaRPr lang="en-US" sz="1400" b="1" dirty="0">
                        <a:solidFill>
                          <a:schemeClr val="tx1"/>
                        </a:solidFill>
                        <a:latin typeface="+mn-lt"/>
                      </a:endParaRPr>
                    </a:p>
                    <a:p>
                      <a:pPr algn="ctr"/>
                      <a:endParaRPr lang="en-US" dirty="0">
                        <a:solidFill>
                          <a:schemeClr val="tx1"/>
                        </a:solidFill>
                      </a:endParaRPr>
                    </a:p>
                  </a:txBody>
                  <a:tcP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Lack of visibility and control over the resources</a:t>
                      </a:r>
                    </a:p>
                    <a:p>
                      <a:endParaRPr lang="en-US" dirty="0">
                        <a:solidFill>
                          <a:schemeClr val="tx1"/>
                        </a:solidFill>
                      </a:endParaRPr>
                    </a:p>
                  </a:txBody>
                  <a:tcP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Has visibility and control over the resources as the tenant is the CSP itself</a:t>
                      </a:r>
                    </a:p>
                    <a:p>
                      <a:endParaRPr lang="en-US" dirty="0">
                        <a:solidFill>
                          <a:schemeClr val="tx1"/>
                        </a:solidFill>
                      </a:endParaRPr>
                    </a:p>
                  </a:txBody>
                  <a:tcP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0000">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Contracts and SLAs</a:t>
                      </a:r>
                      <a:endParaRPr lang="en-US" sz="1400" b="1" dirty="0">
                        <a:solidFill>
                          <a:schemeClr val="tx1"/>
                        </a:solidFill>
                        <a:latin typeface="+mn-lt"/>
                      </a:endParaRPr>
                    </a:p>
                  </a:txBody>
                  <a:tcP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Strict as it includes customers from industry sectors worldwide</a:t>
                      </a:r>
                    </a:p>
                    <a:p>
                      <a:endParaRPr lang="en-US" dirty="0">
                        <a:solidFill>
                          <a:schemeClr val="tx1"/>
                        </a:solidFill>
                      </a:endParaRPr>
                    </a:p>
                  </a:txBody>
                  <a:tcP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rPr>
                        <a:t>Not</a:t>
                      </a:r>
                      <a:r>
                        <a:rPr lang="en-US" sz="1400" dirty="0">
                          <a:solidFill>
                            <a:schemeClr val="tx1"/>
                          </a:solidFill>
                        </a:rPr>
                        <a:t> strict as the customers are internal employees of the organization</a:t>
                      </a:r>
                    </a:p>
                    <a:p>
                      <a:endParaRPr lang="en-US" dirty="0">
                        <a:solidFill>
                          <a:schemeClr val="tx1"/>
                        </a:solidFill>
                      </a:endParaRPr>
                    </a:p>
                  </a:txBody>
                  <a:tcP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0197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Information Assurance</a:t>
            </a:r>
          </a:p>
        </p:txBody>
      </p:sp>
      <p:graphicFrame>
        <p:nvGraphicFramePr>
          <p:cNvPr id="3" name="Diagram 2"/>
          <p:cNvGraphicFramePr/>
          <p:nvPr>
            <p:extLst>
              <p:ext uri="{D42A27DB-BD31-4B8C-83A1-F6EECF244321}">
                <p14:modId xmlns:p14="http://schemas.microsoft.com/office/powerpoint/2010/main" val="2953638936"/>
              </p:ext>
            </p:extLst>
          </p:nvPr>
        </p:nvGraphicFramePr>
        <p:xfrm>
          <a:off x="609600" y="150626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oup 3"/>
          <p:cNvGrpSpPr/>
          <p:nvPr/>
        </p:nvGrpSpPr>
        <p:grpSpPr>
          <a:xfrm>
            <a:off x="6903814" y="2438400"/>
            <a:ext cx="2105888" cy="2246984"/>
            <a:chOff x="1896215" y="133350"/>
            <a:chExt cx="2829938" cy="3019548"/>
          </a:xfrm>
        </p:grpSpPr>
        <p:grpSp>
          <p:nvGrpSpPr>
            <p:cNvPr id="5" name="Group 4"/>
            <p:cNvGrpSpPr/>
            <p:nvPr/>
          </p:nvGrpSpPr>
          <p:grpSpPr>
            <a:xfrm>
              <a:off x="1896215" y="133350"/>
              <a:ext cx="2632465" cy="2552740"/>
              <a:chOff x="2196253" y="652733"/>
              <a:chExt cx="4017612" cy="3938357"/>
            </a:xfrm>
          </p:grpSpPr>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6253" y="652733"/>
                <a:ext cx="4017612" cy="3938357"/>
              </a:xfrm>
              <a:prstGeom prst="rect">
                <a:avLst/>
              </a:prstGeom>
            </p:spPr>
          </p:pic>
          <p:pic>
            <p:nvPicPr>
              <p:cNvPr id="9" name="Picture 8" descr="Check Mark.png"/>
              <p:cNvPicPr>
                <a:picLocks noChangeAspect="1"/>
              </p:cNvPicPr>
              <p:nvPr/>
            </p:nvPicPr>
            <p:blipFill>
              <a:blip r:embed="rId10" cstate="print"/>
              <a:stretch>
                <a:fillRect/>
              </a:stretch>
            </p:blipFill>
            <p:spPr>
              <a:xfrm>
                <a:off x="2971801" y="659274"/>
                <a:ext cx="3006400" cy="2320566"/>
              </a:xfrm>
              <a:prstGeom prst="rect">
                <a:avLst/>
              </a:prstGeom>
            </p:spPr>
          </p:pic>
        </p:grpSp>
        <p:sp>
          <p:nvSpPr>
            <p:cNvPr id="6" name="TextBox 5"/>
            <p:cNvSpPr txBox="1"/>
            <p:nvPr/>
          </p:nvSpPr>
          <p:spPr>
            <a:xfrm>
              <a:off x="2099813" y="2739300"/>
              <a:ext cx="2626340" cy="413598"/>
            </a:xfrm>
            <a:prstGeom prst="rect">
              <a:avLst/>
            </a:prstGeom>
            <a:noFill/>
          </p:spPr>
          <p:txBody>
            <a:bodyPr wrap="none" rtlCol="0">
              <a:spAutoFit/>
            </a:bodyPr>
            <a:lstStyle/>
            <a:p>
              <a:pPr>
                <a:buClr>
                  <a:schemeClr val="bg1"/>
                </a:buClr>
              </a:pPr>
              <a:r>
                <a:rPr lang="en-US" sz="1400" dirty="0">
                  <a:solidFill>
                    <a:schemeClr val="bg2"/>
                  </a:solidFill>
                </a:rPr>
                <a:t>Information assurance</a:t>
              </a:r>
            </a:p>
          </p:txBody>
        </p:sp>
        <p:sp>
          <p:nvSpPr>
            <p:cNvPr id="7" name="Rectangle 6"/>
            <p:cNvSpPr/>
            <p:nvPr/>
          </p:nvSpPr>
          <p:spPr>
            <a:xfrm>
              <a:off x="1986176" y="960670"/>
              <a:ext cx="2626340" cy="12407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100%</a:t>
              </a:r>
            </a:p>
          </p:txBody>
        </p:sp>
      </p:grpSp>
    </p:spTree>
    <p:custDataLst>
      <p:tags r:id="rId1"/>
    </p:custDataLst>
    <p:extLst>
      <p:ext uri="{BB962C8B-B14F-4D97-AF65-F5344CB8AC3E}">
        <p14:creationId xmlns:p14="http://schemas.microsoft.com/office/powerpoint/2010/main" val="103993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Data Privacy and Ownership</a:t>
            </a:r>
          </a:p>
        </p:txBody>
      </p:sp>
      <p:sp>
        <p:nvSpPr>
          <p:cNvPr id="18" name="Rectangle 17">
            <a:extLst>
              <a:ext uri="{FF2B5EF4-FFF2-40B4-BE49-F238E27FC236}">
                <a16:creationId xmlns:a16="http://schemas.microsoft.com/office/drawing/2014/main" id="{402D1AE7-1666-4C14-8F72-72A4FA33C153}"/>
              </a:ext>
            </a:extLst>
          </p:cNvPr>
          <p:cNvSpPr/>
          <p:nvPr/>
        </p:nvSpPr>
        <p:spPr>
          <a:xfrm>
            <a:off x="3831328" y="1985006"/>
            <a:ext cx="5312672" cy="1165864"/>
          </a:xfrm>
          <a:prstGeom prst="rect">
            <a:avLst/>
          </a:prstGeom>
          <a:solidFill>
            <a:srgbClr val="444444">
              <a:lumMod val="40000"/>
              <a:lumOff val="6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a typeface="+mn-ea"/>
              <a:cs typeface="+mn-cs"/>
            </a:endParaRPr>
          </a:p>
        </p:txBody>
      </p:sp>
      <p:sp>
        <p:nvSpPr>
          <p:cNvPr id="19" name="Flowchart: Manual Input 18">
            <a:extLst>
              <a:ext uri="{FF2B5EF4-FFF2-40B4-BE49-F238E27FC236}">
                <a16:creationId xmlns:a16="http://schemas.microsoft.com/office/drawing/2014/main" id="{E967F060-E82C-43B7-A034-D1BF2EC1F8C2}"/>
              </a:ext>
            </a:extLst>
          </p:cNvPr>
          <p:cNvSpPr/>
          <p:nvPr/>
        </p:nvSpPr>
        <p:spPr>
          <a:xfrm rot="16200000" flipV="1">
            <a:off x="1826896" y="158113"/>
            <a:ext cx="1165859" cy="4819654"/>
          </a:xfrm>
          <a:prstGeom prst="flowChartManualInput">
            <a:avLst/>
          </a:prstGeom>
          <a:solidFill>
            <a:srgbClr val="0085C3"/>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Arial"/>
              <a:ea typeface="+mn-ea"/>
              <a:cs typeface="+mn-cs"/>
            </a:endParaRPr>
          </a:p>
        </p:txBody>
      </p:sp>
      <p:pic>
        <p:nvPicPr>
          <p:cNvPr id="20" name="Picture 19">
            <a:extLst>
              <a:ext uri="{FF2B5EF4-FFF2-40B4-BE49-F238E27FC236}">
                <a16:creationId xmlns:a16="http://schemas.microsoft.com/office/drawing/2014/main" id="{86B74747-C434-42DE-9496-85EB1D24BA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3944" y="2077391"/>
            <a:ext cx="730456" cy="819154"/>
          </a:xfrm>
          <a:prstGeom prst="rect">
            <a:avLst/>
          </a:prstGeom>
        </p:spPr>
      </p:pic>
      <p:sp>
        <p:nvSpPr>
          <p:cNvPr id="21" name="TextBox 20">
            <a:extLst>
              <a:ext uri="{FF2B5EF4-FFF2-40B4-BE49-F238E27FC236}">
                <a16:creationId xmlns:a16="http://schemas.microsoft.com/office/drawing/2014/main" id="{88FDCA10-4E57-4663-84F4-848C5B001DC3}"/>
              </a:ext>
            </a:extLst>
          </p:cNvPr>
          <p:cNvSpPr txBox="1"/>
          <p:nvPr/>
        </p:nvSpPr>
        <p:spPr>
          <a:xfrm>
            <a:off x="1229694" y="2007870"/>
            <a:ext cx="1404552"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600" b="1" i="0" u="none" strike="noStrike" kern="0" cap="none" spc="0" normalizeH="0" baseline="0" noProof="0" dirty="0">
                <a:ln>
                  <a:noFill/>
                </a:ln>
                <a:solidFill>
                  <a:srgbClr val="FFFFFF"/>
                </a:solidFill>
                <a:effectLst/>
                <a:uLnTx/>
                <a:uFillTx/>
              </a:rPr>
              <a:t>Data privacy</a:t>
            </a:r>
          </a:p>
        </p:txBody>
      </p:sp>
      <p:sp>
        <p:nvSpPr>
          <p:cNvPr id="22" name="TextBox 21">
            <a:extLst>
              <a:ext uri="{FF2B5EF4-FFF2-40B4-BE49-F238E27FC236}">
                <a16:creationId xmlns:a16="http://schemas.microsoft.com/office/drawing/2014/main" id="{45DEE369-9FA8-4594-919E-ABF52C8D3918}"/>
              </a:ext>
            </a:extLst>
          </p:cNvPr>
          <p:cNvSpPr txBox="1"/>
          <p:nvPr/>
        </p:nvSpPr>
        <p:spPr>
          <a:xfrm>
            <a:off x="6021092" y="2011567"/>
            <a:ext cx="1745010"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600" b="1" i="0" u="none" strike="noStrike" kern="0" cap="none" spc="0" normalizeH="0" baseline="0" noProof="0" dirty="0">
                <a:ln>
                  <a:noFill/>
                </a:ln>
                <a:solidFill>
                  <a:srgbClr val="000000"/>
                </a:solidFill>
                <a:effectLst/>
                <a:uLnTx/>
                <a:uFillTx/>
              </a:rPr>
              <a:t>Data ownership</a:t>
            </a:r>
          </a:p>
        </p:txBody>
      </p:sp>
      <p:sp>
        <p:nvSpPr>
          <p:cNvPr id="23" name="TextBox 22">
            <a:extLst>
              <a:ext uri="{FF2B5EF4-FFF2-40B4-BE49-F238E27FC236}">
                <a16:creationId xmlns:a16="http://schemas.microsoft.com/office/drawing/2014/main" id="{7B95C5EB-0B1F-4846-A369-779E84AA3A9C}"/>
              </a:ext>
            </a:extLst>
          </p:cNvPr>
          <p:cNvSpPr txBox="1"/>
          <p:nvPr/>
        </p:nvSpPr>
        <p:spPr>
          <a:xfrm>
            <a:off x="64621" y="2346424"/>
            <a:ext cx="3900632" cy="73866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FFFFFF"/>
                </a:solidFill>
                <a:effectLst/>
                <a:uLnTx/>
                <a:uFillTx/>
              </a:rPr>
              <a:t>Providers must ensure that the sensitive data of their customers are legally protected from unauthorized disclosure</a:t>
            </a:r>
          </a:p>
        </p:txBody>
      </p:sp>
      <p:sp>
        <p:nvSpPr>
          <p:cNvPr id="24" name="TextBox 23">
            <a:extLst>
              <a:ext uri="{FF2B5EF4-FFF2-40B4-BE49-F238E27FC236}">
                <a16:creationId xmlns:a16="http://schemas.microsoft.com/office/drawing/2014/main" id="{F579747F-5A7D-4D56-A505-5531C93CFC78}"/>
              </a:ext>
            </a:extLst>
          </p:cNvPr>
          <p:cNvSpPr txBox="1"/>
          <p:nvPr/>
        </p:nvSpPr>
        <p:spPr>
          <a:xfrm>
            <a:off x="4012844" y="2848684"/>
            <a:ext cx="686406"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600" b="1" i="0" u="none" strike="noStrike" kern="0" cap="none" spc="0" normalizeH="0" baseline="0" noProof="0" dirty="0">
                <a:ln>
                  <a:noFill/>
                </a:ln>
                <a:solidFill>
                  <a:srgbClr val="000000"/>
                </a:solidFill>
                <a:effectLst/>
                <a:uLnTx/>
                <a:uFillTx/>
              </a:rPr>
              <a:t>Data </a:t>
            </a:r>
          </a:p>
        </p:txBody>
      </p:sp>
      <p:sp>
        <p:nvSpPr>
          <p:cNvPr id="25" name="TextBox 24">
            <a:extLst>
              <a:ext uri="{FF2B5EF4-FFF2-40B4-BE49-F238E27FC236}">
                <a16:creationId xmlns:a16="http://schemas.microsoft.com/office/drawing/2014/main" id="{B024C319-8CCB-44AC-873B-6C33FF0709C6}"/>
              </a:ext>
            </a:extLst>
          </p:cNvPr>
          <p:cNvSpPr txBox="1"/>
          <p:nvPr/>
        </p:nvSpPr>
        <p:spPr>
          <a:xfrm>
            <a:off x="182880" y="3270720"/>
            <a:ext cx="5649175"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600" b="0" i="0" u="none" strike="noStrike" kern="0" cap="none" spc="0" normalizeH="0" baseline="0" noProof="0" dirty="0">
                <a:ln>
                  <a:noFill/>
                </a:ln>
                <a:solidFill>
                  <a:srgbClr val="000000"/>
                </a:solidFill>
                <a:effectLst/>
                <a:uLnTx/>
                <a:uFillTx/>
              </a:rPr>
              <a:t>Two basic scenarios to determine the ownership of the data:</a:t>
            </a:r>
          </a:p>
        </p:txBody>
      </p:sp>
      <p:sp>
        <p:nvSpPr>
          <p:cNvPr id="26" name="TextBox 25">
            <a:extLst>
              <a:ext uri="{FF2B5EF4-FFF2-40B4-BE49-F238E27FC236}">
                <a16:creationId xmlns:a16="http://schemas.microsoft.com/office/drawing/2014/main" id="{42271474-76E4-45F1-8505-1624DD439439}"/>
              </a:ext>
            </a:extLst>
          </p:cNvPr>
          <p:cNvSpPr txBox="1"/>
          <p:nvPr/>
        </p:nvSpPr>
        <p:spPr>
          <a:xfrm>
            <a:off x="182881" y="3729124"/>
            <a:ext cx="8884920" cy="58477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600" b="0" i="0" u="none" strike="noStrike" kern="0" cap="none" spc="0" normalizeH="0" baseline="0" noProof="0" dirty="0">
                <a:ln>
                  <a:noFill/>
                </a:ln>
                <a:solidFill>
                  <a:srgbClr val="000000"/>
                </a:solidFill>
                <a:effectLst/>
                <a:uLnTx/>
                <a:uFillTx/>
              </a:rPr>
              <a:t>Scenario 1: The data is created </a:t>
            </a:r>
            <a:r>
              <a:rPr kumimoji="0" lang="en-US" sz="1600" b="0" i="0" u="none" strike="noStrike" kern="0" cap="none" spc="0" normalizeH="0" baseline="0" noProof="0" dirty="0" err="1">
                <a:ln>
                  <a:noFill/>
                </a:ln>
                <a:solidFill>
                  <a:srgbClr val="000000"/>
                </a:solidFill>
                <a:effectLst/>
                <a:uLnTx/>
                <a:uFillTx/>
              </a:rPr>
              <a:t>on-premise</a:t>
            </a:r>
            <a:r>
              <a:rPr kumimoji="0" lang="en-US" sz="1600" b="0" i="0" u="none" strike="noStrike" kern="0" cap="none" spc="0" normalizeH="0" baseline="0" noProof="0" dirty="0">
                <a:ln>
                  <a:noFill/>
                </a:ln>
                <a:solidFill>
                  <a:srgbClr val="000000"/>
                </a:solidFill>
                <a:effectLst/>
                <a:uLnTx/>
                <a:uFillTx/>
              </a:rPr>
              <a:t> and then stored in the cloud, data ownership clearly remains with the creator. </a:t>
            </a:r>
          </a:p>
        </p:txBody>
      </p:sp>
      <p:sp>
        <p:nvSpPr>
          <p:cNvPr id="27" name="TextBox 26">
            <a:extLst>
              <a:ext uri="{FF2B5EF4-FFF2-40B4-BE49-F238E27FC236}">
                <a16:creationId xmlns:a16="http://schemas.microsoft.com/office/drawing/2014/main" id="{B9BEB183-643F-4879-ADD4-964C289383E1}"/>
              </a:ext>
            </a:extLst>
          </p:cNvPr>
          <p:cNvSpPr txBox="1"/>
          <p:nvPr/>
        </p:nvSpPr>
        <p:spPr>
          <a:xfrm>
            <a:off x="199813" y="4433749"/>
            <a:ext cx="8669867" cy="58477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600" b="0" i="0" u="none" strike="noStrike" kern="0" cap="none" spc="0" normalizeH="0" baseline="0" noProof="0" dirty="0">
                <a:ln>
                  <a:noFill/>
                </a:ln>
                <a:solidFill>
                  <a:srgbClr val="000000"/>
                </a:solidFill>
                <a:effectLst/>
                <a:uLnTx/>
                <a:uFillTx/>
              </a:rPr>
              <a:t>Scenario 2: The data is created in the cloud environment, the determination of who is responsible to protect the data primarily depends on terms of services</a:t>
            </a:r>
          </a:p>
        </p:txBody>
      </p:sp>
      <p:sp>
        <p:nvSpPr>
          <p:cNvPr id="28" name="TextBox 27">
            <a:extLst>
              <a:ext uri="{FF2B5EF4-FFF2-40B4-BE49-F238E27FC236}">
                <a16:creationId xmlns:a16="http://schemas.microsoft.com/office/drawing/2014/main" id="{64646673-7783-44BA-BEB1-BA10DE0794F6}"/>
              </a:ext>
            </a:extLst>
          </p:cNvPr>
          <p:cNvSpPr txBox="1"/>
          <p:nvPr/>
        </p:nvSpPr>
        <p:spPr>
          <a:xfrm>
            <a:off x="4727943" y="2332001"/>
            <a:ext cx="4263658" cy="73866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000000"/>
                </a:solidFill>
                <a:effectLst/>
                <a:uLnTx/>
                <a:uFillTx/>
              </a:rPr>
              <a:t>Factors such as copyright, contract, type of data, and the country in which it is created and stored influences the ownership of the data</a:t>
            </a:r>
          </a:p>
        </p:txBody>
      </p:sp>
    </p:spTree>
    <p:custDataLst>
      <p:tags r:id="rId1"/>
    </p:custDataLst>
    <p:extLst>
      <p:ext uri="{BB962C8B-B14F-4D97-AF65-F5344CB8AC3E}">
        <p14:creationId xmlns:p14="http://schemas.microsoft.com/office/powerpoint/2010/main" val="147574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Defense-in-depth Strategy</a:t>
            </a:r>
          </a:p>
        </p:txBody>
      </p:sp>
      <p:sp>
        <p:nvSpPr>
          <p:cNvPr id="43" name="Oval 42"/>
          <p:cNvSpPr/>
          <p:nvPr/>
        </p:nvSpPr>
        <p:spPr>
          <a:xfrm>
            <a:off x="4419601" y="2257926"/>
            <a:ext cx="2690413" cy="2690413"/>
          </a:xfrm>
          <a:prstGeom prst="ellipse">
            <a:avLst/>
          </a:prstGeom>
          <a:solidFill>
            <a:schemeClr val="tx1">
              <a:lumMod val="20000"/>
              <a:lumOff val="8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sp>
        <p:nvSpPr>
          <p:cNvPr id="44" name="Oval 43"/>
          <p:cNvSpPr/>
          <p:nvPr/>
        </p:nvSpPr>
        <p:spPr>
          <a:xfrm>
            <a:off x="4650531" y="2470038"/>
            <a:ext cx="2254271" cy="2254271"/>
          </a:xfrm>
          <a:prstGeom prst="ellipse">
            <a:avLst/>
          </a:prstGeom>
          <a:solidFill>
            <a:schemeClr val="tx1">
              <a:lumMod val="40000"/>
              <a:lumOff val="6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sp>
        <p:nvSpPr>
          <p:cNvPr id="45" name="Oval 44"/>
          <p:cNvSpPr/>
          <p:nvPr/>
        </p:nvSpPr>
        <p:spPr>
          <a:xfrm>
            <a:off x="4849462" y="2665693"/>
            <a:ext cx="1836302" cy="1836302"/>
          </a:xfrm>
          <a:prstGeom prst="ellipse">
            <a:avLst/>
          </a:prstGeom>
          <a:solidFill>
            <a:schemeClr val="tx1">
              <a:lumMod val="60000"/>
              <a:lumOff val="40000"/>
            </a:schemeClr>
          </a:solid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46" name="Oval 45"/>
          <p:cNvSpPr/>
          <p:nvPr/>
        </p:nvSpPr>
        <p:spPr>
          <a:xfrm>
            <a:off x="5053445" y="2869677"/>
            <a:ext cx="1428337" cy="1428337"/>
          </a:xfrm>
          <a:prstGeom prst="ellipse">
            <a:avLst/>
          </a:prstGeom>
          <a:solidFill>
            <a:schemeClr val="bg2">
              <a:lumMod val="65000"/>
              <a:lumOff val="35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47" name="Oval 46"/>
          <p:cNvSpPr/>
          <p:nvPr/>
        </p:nvSpPr>
        <p:spPr>
          <a:xfrm>
            <a:off x="5257427" y="3073658"/>
            <a:ext cx="1020372" cy="1020372"/>
          </a:xfrm>
          <a:prstGeom prst="ellipse">
            <a:avLst/>
          </a:prstGeom>
          <a:solidFill>
            <a:schemeClr val="bg2">
              <a:lumMod val="75000"/>
              <a:lumOff val="25000"/>
            </a:schemeClr>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48" name="Oval 47"/>
          <p:cNvSpPr/>
          <p:nvPr/>
        </p:nvSpPr>
        <p:spPr>
          <a:xfrm>
            <a:off x="5461564" y="3277795"/>
            <a:ext cx="612101" cy="612101"/>
          </a:xfrm>
          <a:prstGeom prst="ellipse">
            <a:avLst/>
          </a:prstGeom>
          <a:solidFill>
            <a:schemeClr val="bg2">
              <a:lumMod val="85000"/>
              <a:lumOff val="15000"/>
            </a:schemeClr>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49" name="Oval 48"/>
          <p:cNvSpPr/>
          <p:nvPr/>
        </p:nvSpPr>
        <p:spPr>
          <a:xfrm>
            <a:off x="5665546" y="3481777"/>
            <a:ext cx="204135" cy="204135"/>
          </a:xfrm>
          <a:prstGeom prst="ellipse">
            <a:avLst/>
          </a:prstGeom>
          <a:solidFill>
            <a:schemeClr val="bg2"/>
          </a:solidFill>
          <a:ln>
            <a:solidFill>
              <a:schemeClr val="bg2">
                <a:lumMod val="95000"/>
                <a:lumOff val="5000"/>
              </a:schemeClr>
            </a:solid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50" name="Freeform 49"/>
          <p:cNvSpPr/>
          <p:nvPr/>
        </p:nvSpPr>
        <p:spPr>
          <a:xfrm>
            <a:off x="6991816" y="2209800"/>
            <a:ext cx="918151" cy="324168"/>
          </a:xfrm>
          <a:custGeom>
            <a:avLst/>
            <a:gdLst>
              <a:gd name="connsiteX0" fmla="*/ 0 w 1165860"/>
              <a:gd name="connsiteY0" fmla="*/ 0 h 411626"/>
              <a:gd name="connsiteX1" fmla="*/ 1165860 w 1165860"/>
              <a:gd name="connsiteY1" fmla="*/ 0 h 411626"/>
              <a:gd name="connsiteX2" fmla="*/ 1165860 w 1165860"/>
              <a:gd name="connsiteY2" fmla="*/ 411626 h 411626"/>
              <a:gd name="connsiteX3" fmla="*/ 0 w 1165860"/>
              <a:gd name="connsiteY3" fmla="*/ 411626 h 411626"/>
              <a:gd name="connsiteX4" fmla="*/ 0 w 1165860"/>
              <a:gd name="connsiteY4" fmla="*/ 0 h 41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860" h="411626">
                <a:moveTo>
                  <a:pt x="0" y="0"/>
                </a:moveTo>
                <a:lnTo>
                  <a:pt x="1165860" y="0"/>
                </a:lnTo>
                <a:lnTo>
                  <a:pt x="1165860" y="411626"/>
                </a:lnTo>
                <a:lnTo>
                  <a:pt x="0" y="411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33020" rIns="33020" bIns="33020" numCol="1" spcCol="1270" anchor="ctr" anchorCtr="0">
            <a:noAutofit/>
          </a:bodyPr>
          <a:lstStyle/>
          <a:p>
            <a:pPr defTabSz="1155700">
              <a:lnSpc>
                <a:spcPct val="90000"/>
              </a:lnSpc>
              <a:spcBef>
                <a:spcPct val="0"/>
              </a:spcBef>
              <a:spcAft>
                <a:spcPct val="35000"/>
              </a:spcAft>
            </a:pPr>
            <a:endParaRPr lang="en-US" sz="2600"/>
          </a:p>
        </p:txBody>
      </p:sp>
      <p:sp>
        <p:nvSpPr>
          <p:cNvPr id="51" name="Straight Connector 50"/>
          <p:cNvSpPr/>
          <p:nvPr/>
        </p:nvSpPr>
        <p:spPr>
          <a:xfrm>
            <a:off x="6762277" y="2371884"/>
            <a:ext cx="487580" cy="0"/>
          </a:xfrm>
          <a:prstGeom prst="line">
            <a:avLst/>
          </a:prstGeom>
          <a:ln>
            <a:solidFill>
              <a:schemeClr val="tx1"/>
            </a:solidFill>
          </a:ln>
          <a:scene3d>
            <a:camera prst="orthographicFront"/>
            <a:lightRig rig="chilly" dir="t"/>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2" name="Straight Connector 51"/>
          <p:cNvSpPr/>
          <p:nvPr/>
        </p:nvSpPr>
        <p:spPr>
          <a:xfrm rot="5400000">
            <a:off x="5658201" y="2481298"/>
            <a:ext cx="1211959" cy="993133"/>
          </a:xfrm>
          <a:prstGeom prst="line">
            <a:avLst/>
          </a:prstGeom>
          <a:ln>
            <a:solidFill>
              <a:schemeClr val="tx1"/>
            </a:solidFill>
          </a:ln>
          <a:scene3d>
            <a:camera prst="orthographicFront"/>
            <a:lightRig rig="chilly" dir="t"/>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3" name="Straight Connector 52"/>
          <p:cNvSpPr/>
          <p:nvPr/>
        </p:nvSpPr>
        <p:spPr>
          <a:xfrm flipV="1">
            <a:off x="6762277" y="2714661"/>
            <a:ext cx="494010" cy="0"/>
          </a:xfrm>
          <a:prstGeom prst="line">
            <a:avLst/>
          </a:prstGeom>
          <a:ln>
            <a:solidFill>
              <a:schemeClr val="tx1"/>
            </a:solidFill>
          </a:ln>
          <a:scene3d>
            <a:camera prst="orthographicFront"/>
            <a:lightRig rig="chilly" dir="t"/>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4" name="Straight Connector 53"/>
          <p:cNvSpPr/>
          <p:nvPr/>
        </p:nvSpPr>
        <p:spPr>
          <a:xfrm rot="5400000">
            <a:off x="5836292" y="2798030"/>
            <a:ext cx="1009109" cy="841639"/>
          </a:xfrm>
          <a:prstGeom prst="line">
            <a:avLst/>
          </a:prstGeom>
          <a:ln>
            <a:solidFill>
              <a:schemeClr val="tx1"/>
            </a:solidFill>
          </a:ln>
          <a:scene3d>
            <a:camera prst="orthographicFront"/>
            <a:lightRig rig="chilly" dir="t"/>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5" name="Freeform 54"/>
          <p:cNvSpPr/>
          <p:nvPr/>
        </p:nvSpPr>
        <p:spPr>
          <a:xfrm>
            <a:off x="6991816" y="2895353"/>
            <a:ext cx="918151" cy="324168"/>
          </a:xfrm>
          <a:custGeom>
            <a:avLst/>
            <a:gdLst>
              <a:gd name="connsiteX0" fmla="*/ 0 w 1165860"/>
              <a:gd name="connsiteY0" fmla="*/ 0 h 411626"/>
              <a:gd name="connsiteX1" fmla="*/ 1165860 w 1165860"/>
              <a:gd name="connsiteY1" fmla="*/ 0 h 411626"/>
              <a:gd name="connsiteX2" fmla="*/ 1165860 w 1165860"/>
              <a:gd name="connsiteY2" fmla="*/ 411626 h 411626"/>
              <a:gd name="connsiteX3" fmla="*/ 0 w 1165860"/>
              <a:gd name="connsiteY3" fmla="*/ 411626 h 411626"/>
              <a:gd name="connsiteX4" fmla="*/ 0 w 1165860"/>
              <a:gd name="connsiteY4" fmla="*/ 0 h 41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860" h="411626">
                <a:moveTo>
                  <a:pt x="0" y="0"/>
                </a:moveTo>
                <a:lnTo>
                  <a:pt x="1165860" y="0"/>
                </a:lnTo>
                <a:lnTo>
                  <a:pt x="1165860" y="411626"/>
                </a:lnTo>
                <a:lnTo>
                  <a:pt x="0" y="411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33020" rIns="33020" bIns="33020" numCol="1" spcCol="1270" anchor="ctr" anchorCtr="0">
            <a:noAutofit/>
          </a:bodyPr>
          <a:lstStyle/>
          <a:p>
            <a:pPr defTabSz="1155700">
              <a:lnSpc>
                <a:spcPct val="90000"/>
              </a:lnSpc>
              <a:spcBef>
                <a:spcPct val="0"/>
              </a:spcBef>
              <a:spcAft>
                <a:spcPct val="35000"/>
              </a:spcAft>
            </a:pPr>
            <a:endParaRPr lang="en-US" sz="2600" dirty="0"/>
          </a:p>
        </p:txBody>
      </p:sp>
      <p:sp>
        <p:nvSpPr>
          <p:cNvPr id="56" name="Straight Connector 55"/>
          <p:cNvSpPr/>
          <p:nvPr/>
        </p:nvSpPr>
        <p:spPr>
          <a:xfrm>
            <a:off x="6762277" y="3068103"/>
            <a:ext cx="487580" cy="0"/>
          </a:xfrm>
          <a:prstGeom prst="line">
            <a:avLst/>
          </a:prstGeom>
          <a:ln>
            <a:solidFill>
              <a:schemeClr val="tx1"/>
            </a:solidFill>
          </a:ln>
          <a:scene3d>
            <a:camera prst="orthographicFront"/>
            <a:lightRig rig="chilly" dir="t"/>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7" name="Straight Connector 56"/>
          <p:cNvSpPr/>
          <p:nvPr/>
        </p:nvSpPr>
        <p:spPr>
          <a:xfrm rot="5400000">
            <a:off x="6010924" y="3101814"/>
            <a:ext cx="795731" cy="706976"/>
          </a:xfrm>
          <a:prstGeom prst="line">
            <a:avLst/>
          </a:prstGeom>
          <a:ln>
            <a:solidFill>
              <a:schemeClr val="tx1"/>
            </a:solidFill>
          </a:ln>
          <a:scene3d>
            <a:camera prst="orthographicFront"/>
            <a:lightRig rig="chilly" dir="t"/>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8" name="Freeform 57"/>
          <p:cNvSpPr/>
          <p:nvPr/>
        </p:nvSpPr>
        <p:spPr>
          <a:xfrm>
            <a:off x="6991816" y="3230785"/>
            <a:ext cx="918151" cy="324168"/>
          </a:xfrm>
          <a:custGeom>
            <a:avLst/>
            <a:gdLst>
              <a:gd name="connsiteX0" fmla="*/ 0 w 1165860"/>
              <a:gd name="connsiteY0" fmla="*/ 0 h 411626"/>
              <a:gd name="connsiteX1" fmla="*/ 1165860 w 1165860"/>
              <a:gd name="connsiteY1" fmla="*/ 0 h 411626"/>
              <a:gd name="connsiteX2" fmla="*/ 1165860 w 1165860"/>
              <a:gd name="connsiteY2" fmla="*/ 411626 h 411626"/>
              <a:gd name="connsiteX3" fmla="*/ 0 w 1165860"/>
              <a:gd name="connsiteY3" fmla="*/ 411626 h 411626"/>
              <a:gd name="connsiteX4" fmla="*/ 0 w 1165860"/>
              <a:gd name="connsiteY4" fmla="*/ 0 h 41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860" h="411626">
                <a:moveTo>
                  <a:pt x="0" y="0"/>
                </a:moveTo>
                <a:lnTo>
                  <a:pt x="1165860" y="0"/>
                </a:lnTo>
                <a:lnTo>
                  <a:pt x="1165860" y="411626"/>
                </a:lnTo>
                <a:lnTo>
                  <a:pt x="0" y="411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33020" rIns="33020" bIns="33020" numCol="1" spcCol="1270" anchor="ctr" anchorCtr="0">
            <a:noAutofit/>
          </a:bodyPr>
          <a:lstStyle/>
          <a:p>
            <a:pPr defTabSz="1155700">
              <a:lnSpc>
                <a:spcPct val="90000"/>
              </a:lnSpc>
              <a:spcBef>
                <a:spcPct val="0"/>
              </a:spcBef>
              <a:spcAft>
                <a:spcPct val="35000"/>
              </a:spcAft>
            </a:pPr>
            <a:endParaRPr lang="en-US" sz="2600" dirty="0"/>
          </a:p>
        </p:txBody>
      </p:sp>
      <p:sp>
        <p:nvSpPr>
          <p:cNvPr id="59" name="Straight Connector 58"/>
          <p:cNvSpPr/>
          <p:nvPr/>
        </p:nvSpPr>
        <p:spPr>
          <a:xfrm>
            <a:off x="6762277" y="3392869"/>
            <a:ext cx="487580" cy="0"/>
          </a:xfrm>
          <a:prstGeom prst="line">
            <a:avLst/>
          </a:prstGeom>
          <a:ln>
            <a:solidFill>
              <a:schemeClr val="tx1"/>
            </a:solidFill>
          </a:ln>
          <a:scene3d>
            <a:camera prst="orthographicFront"/>
            <a:lightRig rig="chilly" dir="t"/>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0" name="Straight Connector 59"/>
          <p:cNvSpPr/>
          <p:nvPr/>
        </p:nvSpPr>
        <p:spPr>
          <a:xfrm rot="5400000">
            <a:off x="6184760" y="3422555"/>
            <a:ext cx="607204" cy="547830"/>
          </a:xfrm>
          <a:prstGeom prst="line">
            <a:avLst/>
          </a:prstGeom>
          <a:ln>
            <a:solidFill>
              <a:schemeClr val="tx1"/>
            </a:solidFill>
          </a:ln>
          <a:scene3d>
            <a:camera prst="orthographicFront"/>
            <a:lightRig rig="chilly" dir="t"/>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1" name="Freeform 60"/>
          <p:cNvSpPr/>
          <p:nvPr/>
        </p:nvSpPr>
        <p:spPr>
          <a:xfrm>
            <a:off x="6991816" y="3556422"/>
            <a:ext cx="918151" cy="324168"/>
          </a:xfrm>
          <a:custGeom>
            <a:avLst/>
            <a:gdLst>
              <a:gd name="connsiteX0" fmla="*/ 0 w 1165860"/>
              <a:gd name="connsiteY0" fmla="*/ 0 h 411626"/>
              <a:gd name="connsiteX1" fmla="*/ 1165860 w 1165860"/>
              <a:gd name="connsiteY1" fmla="*/ 0 h 411626"/>
              <a:gd name="connsiteX2" fmla="*/ 1165860 w 1165860"/>
              <a:gd name="connsiteY2" fmla="*/ 411626 h 411626"/>
              <a:gd name="connsiteX3" fmla="*/ 0 w 1165860"/>
              <a:gd name="connsiteY3" fmla="*/ 411626 h 411626"/>
              <a:gd name="connsiteX4" fmla="*/ 0 w 1165860"/>
              <a:gd name="connsiteY4" fmla="*/ 0 h 41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860" h="411626">
                <a:moveTo>
                  <a:pt x="0" y="0"/>
                </a:moveTo>
                <a:lnTo>
                  <a:pt x="1165860" y="0"/>
                </a:lnTo>
                <a:lnTo>
                  <a:pt x="1165860" y="411626"/>
                </a:lnTo>
                <a:lnTo>
                  <a:pt x="0" y="411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33020" rIns="33020" bIns="33020" numCol="1" spcCol="1270" anchor="ctr" anchorCtr="0">
            <a:noAutofit/>
          </a:bodyPr>
          <a:lstStyle/>
          <a:p>
            <a:pPr defTabSz="1155700">
              <a:lnSpc>
                <a:spcPct val="90000"/>
              </a:lnSpc>
              <a:spcBef>
                <a:spcPct val="0"/>
              </a:spcBef>
              <a:spcAft>
                <a:spcPct val="35000"/>
              </a:spcAft>
            </a:pPr>
            <a:endParaRPr lang="en-US" sz="2600" dirty="0"/>
          </a:p>
        </p:txBody>
      </p:sp>
      <p:sp>
        <p:nvSpPr>
          <p:cNvPr id="62" name="Straight Connector 61"/>
          <p:cNvSpPr/>
          <p:nvPr/>
        </p:nvSpPr>
        <p:spPr>
          <a:xfrm>
            <a:off x="6762277" y="3718506"/>
            <a:ext cx="487580" cy="0"/>
          </a:xfrm>
          <a:prstGeom prst="line">
            <a:avLst/>
          </a:prstGeom>
          <a:blipFill rotWithShape="0">
            <a:blip r:embed="rId4"/>
            <a:stretch>
              <a:fillRect/>
            </a:stretch>
          </a:blipFill>
          <a:ln>
            <a:solidFill>
              <a:schemeClr val="tx1"/>
            </a:solidFill>
          </a:ln>
          <a:scene3d>
            <a:camera prst="orthographicFront"/>
            <a:lightRig rig="chilly" dir="t"/>
          </a:scene3d>
          <a:sp3d z="127000" prstMaterial="matte"/>
        </p:spPr>
        <p:style>
          <a:lnRef idx="2">
            <a:schemeClr val="accent2">
              <a:tint val="50000"/>
              <a:hueOff val="0"/>
              <a:satOff val="0"/>
              <a:lumOff val="0"/>
              <a:alphaOff val="0"/>
            </a:schemeClr>
          </a:lnRef>
          <a:fillRef idx="1">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3" name="Straight Connector 62"/>
          <p:cNvSpPr/>
          <p:nvPr/>
        </p:nvSpPr>
        <p:spPr>
          <a:xfrm rot="5400000">
            <a:off x="6349110" y="3733809"/>
            <a:ext cx="428471" cy="397865"/>
          </a:xfrm>
          <a:prstGeom prst="line">
            <a:avLst/>
          </a:prstGeom>
          <a:ln>
            <a:solidFill>
              <a:schemeClr val="tx1"/>
            </a:solidFill>
          </a:ln>
          <a:scene3d>
            <a:camera prst="orthographicFront"/>
            <a:lightRig rig="chilly" dir="t"/>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4" name="Straight Connector 63"/>
          <p:cNvSpPr/>
          <p:nvPr/>
        </p:nvSpPr>
        <p:spPr>
          <a:xfrm>
            <a:off x="6829740" y="4000112"/>
            <a:ext cx="402975" cy="0"/>
          </a:xfrm>
          <a:prstGeom prst="line">
            <a:avLst/>
          </a:prstGeom>
          <a:blipFill rotWithShape="0">
            <a:blip r:embed="rId4"/>
            <a:stretch>
              <a:fillRect/>
            </a:stretch>
          </a:blipFill>
          <a:ln>
            <a:solidFill>
              <a:schemeClr val="tx1"/>
            </a:solidFill>
          </a:ln>
          <a:scene3d>
            <a:camera prst="orthographicFront"/>
            <a:lightRig rig="chilly" dir="t"/>
          </a:scene3d>
          <a:sp3d z="127000" prstMaterial="matte"/>
        </p:spPr>
        <p:style>
          <a:lnRef idx="2">
            <a:schemeClr val="accent2">
              <a:tint val="50000"/>
              <a:hueOff val="0"/>
              <a:satOff val="0"/>
              <a:lumOff val="0"/>
              <a:alphaOff val="0"/>
            </a:schemeClr>
          </a:lnRef>
          <a:fillRef idx="1">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5" name="Straight Connector 64"/>
          <p:cNvSpPr/>
          <p:nvPr/>
        </p:nvSpPr>
        <p:spPr>
          <a:xfrm rot="5400000">
            <a:off x="6516845" y="4009580"/>
            <a:ext cx="321173" cy="298233"/>
          </a:xfrm>
          <a:prstGeom prst="line">
            <a:avLst/>
          </a:prstGeom>
          <a:ln>
            <a:solidFill>
              <a:schemeClr val="tx1"/>
            </a:solidFill>
          </a:ln>
          <a:scene3d>
            <a:camera prst="orthographicFront"/>
            <a:lightRig rig="chilly" dir="t"/>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6" name="Straight Connector 65"/>
          <p:cNvSpPr/>
          <p:nvPr/>
        </p:nvSpPr>
        <p:spPr>
          <a:xfrm rot="5400000">
            <a:off x="6720923" y="4241942"/>
            <a:ext cx="243849" cy="226431"/>
          </a:xfrm>
          <a:prstGeom prst="line">
            <a:avLst/>
          </a:prstGeom>
          <a:ln>
            <a:solidFill>
              <a:schemeClr val="tx1"/>
            </a:solidFill>
          </a:ln>
          <a:scene3d>
            <a:camera prst="orthographicFront"/>
            <a:lightRig rig="chilly" dir="t"/>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7" name="Straight Connector 66"/>
          <p:cNvSpPr/>
          <p:nvPr/>
        </p:nvSpPr>
        <p:spPr>
          <a:xfrm>
            <a:off x="6949759" y="4239615"/>
            <a:ext cx="300098" cy="0"/>
          </a:xfrm>
          <a:prstGeom prst="line">
            <a:avLst/>
          </a:prstGeom>
          <a:blipFill rotWithShape="0">
            <a:blip r:embed="rId4"/>
            <a:stretch>
              <a:fillRect/>
            </a:stretch>
          </a:blipFill>
          <a:ln>
            <a:solidFill>
              <a:schemeClr val="tx1"/>
            </a:solidFill>
          </a:ln>
          <a:scene3d>
            <a:camera prst="orthographicFront"/>
            <a:lightRig rig="chilly" dir="t"/>
          </a:scene3d>
          <a:sp3d z="127000" prstMaterial="matte"/>
        </p:spPr>
        <p:style>
          <a:lnRef idx="2">
            <a:schemeClr val="accent2">
              <a:tint val="50000"/>
              <a:hueOff val="0"/>
              <a:satOff val="0"/>
              <a:lumOff val="0"/>
              <a:alphaOff val="0"/>
            </a:schemeClr>
          </a:lnRef>
          <a:fillRef idx="1">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8" name="TextBox 67"/>
          <p:cNvSpPr txBox="1"/>
          <p:nvPr/>
        </p:nvSpPr>
        <p:spPr>
          <a:xfrm>
            <a:off x="7224141" y="2265720"/>
            <a:ext cx="508473" cy="276999"/>
          </a:xfrm>
          <a:prstGeom prst="rect">
            <a:avLst/>
          </a:prstGeom>
          <a:noFill/>
        </p:spPr>
        <p:txBody>
          <a:bodyPr wrap="none" rtlCol="0">
            <a:spAutoFit/>
          </a:bodyPr>
          <a:lstStyle/>
          <a:p>
            <a:pPr>
              <a:buClr>
                <a:schemeClr val="bg1"/>
              </a:buClr>
            </a:pPr>
            <a:r>
              <a:rPr lang="en-US" sz="1200" dirty="0">
                <a:solidFill>
                  <a:schemeClr val="bg2"/>
                </a:solidFill>
              </a:rPr>
              <a:t>Data</a:t>
            </a:r>
          </a:p>
        </p:txBody>
      </p:sp>
      <p:sp>
        <p:nvSpPr>
          <p:cNvPr id="69" name="TextBox 68"/>
          <p:cNvSpPr txBox="1"/>
          <p:nvPr/>
        </p:nvSpPr>
        <p:spPr>
          <a:xfrm>
            <a:off x="7219856" y="2603859"/>
            <a:ext cx="933269" cy="276999"/>
          </a:xfrm>
          <a:prstGeom prst="rect">
            <a:avLst/>
          </a:prstGeom>
          <a:noFill/>
        </p:spPr>
        <p:txBody>
          <a:bodyPr wrap="none" rtlCol="0">
            <a:spAutoFit/>
          </a:bodyPr>
          <a:lstStyle/>
          <a:p>
            <a:pPr>
              <a:buClr>
                <a:schemeClr val="bg1"/>
              </a:buClr>
            </a:pPr>
            <a:r>
              <a:rPr lang="en-US" sz="1200" dirty="0">
                <a:solidFill>
                  <a:schemeClr val="bg2"/>
                </a:solidFill>
              </a:rPr>
              <a:t>Application</a:t>
            </a:r>
          </a:p>
        </p:txBody>
      </p:sp>
      <p:sp>
        <p:nvSpPr>
          <p:cNvPr id="70" name="TextBox 69"/>
          <p:cNvSpPr txBox="1"/>
          <p:nvPr/>
        </p:nvSpPr>
        <p:spPr>
          <a:xfrm>
            <a:off x="7222001" y="2941998"/>
            <a:ext cx="500458" cy="276999"/>
          </a:xfrm>
          <a:prstGeom prst="rect">
            <a:avLst/>
          </a:prstGeom>
          <a:noFill/>
        </p:spPr>
        <p:txBody>
          <a:bodyPr wrap="none" rtlCol="0">
            <a:spAutoFit/>
          </a:bodyPr>
          <a:lstStyle/>
          <a:p>
            <a:pPr>
              <a:buClr>
                <a:schemeClr val="bg1"/>
              </a:buClr>
            </a:pPr>
            <a:r>
              <a:rPr lang="en-US" sz="1200" dirty="0">
                <a:solidFill>
                  <a:schemeClr val="bg2"/>
                </a:solidFill>
              </a:rPr>
              <a:t>Host</a:t>
            </a:r>
          </a:p>
        </p:txBody>
      </p:sp>
      <p:sp>
        <p:nvSpPr>
          <p:cNvPr id="71" name="TextBox 70"/>
          <p:cNvSpPr txBox="1"/>
          <p:nvPr/>
        </p:nvSpPr>
        <p:spPr>
          <a:xfrm>
            <a:off x="7211288" y="3280137"/>
            <a:ext cx="1276311" cy="276999"/>
          </a:xfrm>
          <a:prstGeom prst="rect">
            <a:avLst/>
          </a:prstGeom>
          <a:noFill/>
        </p:spPr>
        <p:txBody>
          <a:bodyPr wrap="none" rtlCol="0">
            <a:spAutoFit/>
          </a:bodyPr>
          <a:lstStyle/>
          <a:p>
            <a:pPr>
              <a:buClr>
                <a:schemeClr val="bg1"/>
              </a:buClr>
            </a:pPr>
            <a:r>
              <a:rPr lang="en-US" sz="1200" dirty="0">
                <a:solidFill>
                  <a:schemeClr val="bg2"/>
                </a:solidFill>
              </a:rPr>
              <a:t>Internal network</a:t>
            </a:r>
          </a:p>
        </p:txBody>
      </p:sp>
      <p:sp>
        <p:nvSpPr>
          <p:cNvPr id="72" name="TextBox 71"/>
          <p:cNvSpPr txBox="1"/>
          <p:nvPr/>
        </p:nvSpPr>
        <p:spPr>
          <a:xfrm>
            <a:off x="7219856" y="3613134"/>
            <a:ext cx="849913" cy="276999"/>
          </a:xfrm>
          <a:prstGeom prst="rect">
            <a:avLst/>
          </a:prstGeom>
          <a:noFill/>
        </p:spPr>
        <p:txBody>
          <a:bodyPr wrap="none" rtlCol="0">
            <a:spAutoFit/>
          </a:bodyPr>
          <a:lstStyle/>
          <a:p>
            <a:pPr>
              <a:buClr>
                <a:schemeClr val="bg1"/>
              </a:buClr>
            </a:pPr>
            <a:r>
              <a:rPr lang="en-US" sz="1200" dirty="0">
                <a:solidFill>
                  <a:schemeClr val="bg2"/>
                </a:solidFill>
              </a:rPr>
              <a:t>Perimeter</a:t>
            </a:r>
          </a:p>
        </p:txBody>
      </p:sp>
      <p:sp>
        <p:nvSpPr>
          <p:cNvPr id="73" name="TextBox 72"/>
          <p:cNvSpPr txBox="1"/>
          <p:nvPr/>
        </p:nvSpPr>
        <p:spPr>
          <a:xfrm>
            <a:off x="7226167" y="3901707"/>
            <a:ext cx="1370888" cy="276999"/>
          </a:xfrm>
          <a:prstGeom prst="rect">
            <a:avLst/>
          </a:prstGeom>
          <a:noFill/>
        </p:spPr>
        <p:txBody>
          <a:bodyPr wrap="none" rtlCol="0">
            <a:spAutoFit/>
          </a:bodyPr>
          <a:lstStyle/>
          <a:p>
            <a:pPr>
              <a:buClr>
                <a:schemeClr val="bg1"/>
              </a:buClr>
            </a:pPr>
            <a:r>
              <a:rPr lang="en-US" sz="1200" dirty="0">
                <a:solidFill>
                  <a:schemeClr val="bg2"/>
                </a:solidFill>
              </a:rPr>
              <a:t>Physical security </a:t>
            </a:r>
          </a:p>
        </p:txBody>
      </p:sp>
      <p:sp>
        <p:nvSpPr>
          <p:cNvPr id="74" name="TextBox 73"/>
          <p:cNvSpPr txBox="1"/>
          <p:nvPr/>
        </p:nvSpPr>
        <p:spPr>
          <a:xfrm>
            <a:off x="7219622" y="4145274"/>
            <a:ext cx="1863011" cy="276999"/>
          </a:xfrm>
          <a:prstGeom prst="rect">
            <a:avLst/>
          </a:prstGeom>
          <a:noFill/>
        </p:spPr>
        <p:txBody>
          <a:bodyPr wrap="none" rtlCol="0">
            <a:spAutoFit/>
          </a:bodyPr>
          <a:lstStyle/>
          <a:p>
            <a:pPr>
              <a:buClr>
                <a:schemeClr val="bg1"/>
              </a:buClr>
            </a:pPr>
            <a:r>
              <a:rPr lang="en-US" sz="1200" dirty="0">
                <a:solidFill>
                  <a:schemeClr val="bg2"/>
                </a:solidFill>
              </a:rPr>
              <a:t>Policies and procedures </a:t>
            </a:r>
          </a:p>
        </p:txBody>
      </p:sp>
      <p:cxnSp>
        <p:nvCxnSpPr>
          <p:cNvPr id="9" name="Straight Connector 8"/>
          <p:cNvCxnSpPr/>
          <p:nvPr/>
        </p:nvCxnSpPr>
        <p:spPr>
          <a:xfrm flipH="1">
            <a:off x="4191000" y="2603858"/>
            <a:ext cx="658462"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191000" y="1988396"/>
            <a:ext cx="0" cy="61546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3200400" y="1988396"/>
            <a:ext cx="9906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3200400" y="3226622"/>
            <a:ext cx="125494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a:off x="3200400" y="3929797"/>
            <a:ext cx="1263032"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a:off x="4114800" y="4517168"/>
            <a:ext cx="658462"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114800" y="4517168"/>
            <a:ext cx="0" cy="61546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3200400" y="5132630"/>
            <a:ext cx="9144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3056092" y="1908754"/>
            <a:ext cx="152400" cy="152400"/>
          </a:xfrm>
          <a:prstGeom prst="ellipse">
            <a:avLst/>
          </a:prstGeom>
          <a:solidFill>
            <a:schemeClr val="accent2">
              <a:lumMod val="50000"/>
              <a:alpha val="26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sp>
        <p:nvSpPr>
          <p:cNvPr id="87" name="Oval 86"/>
          <p:cNvSpPr/>
          <p:nvPr/>
        </p:nvSpPr>
        <p:spPr>
          <a:xfrm>
            <a:off x="3056092" y="3142076"/>
            <a:ext cx="152400" cy="152400"/>
          </a:xfrm>
          <a:prstGeom prst="ellipse">
            <a:avLst/>
          </a:prstGeom>
          <a:solidFill>
            <a:schemeClr val="accent2">
              <a:lumMod val="50000"/>
              <a:alpha val="26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sp>
        <p:nvSpPr>
          <p:cNvPr id="88" name="Oval 87"/>
          <p:cNvSpPr/>
          <p:nvPr/>
        </p:nvSpPr>
        <p:spPr>
          <a:xfrm>
            <a:off x="3048000" y="3863253"/>
            <a:ext cx="152400" cy="152400"/>
          </a:xfrm>
          <a:prstGeom prst="ellipse">
            <a:avLst/>
          </a:prstGeom>
          <a:solidFill>
            <a:schemeClr val="accent2">
              <a:lumMod val="50000"/>
              <a:alpha val="26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sp>
        <p:nvSpPr>
          <p:cNvPr id="89" name="Oval 88"/>
          <p:cNvSpPr/>
          <p:nvPr/>
        </p:nvSpPr>
        <p:spPr>
          <a:xfrm>
            <a:off x="3050994" y="5056430"/>
            <a:ext cx="152400" cy="152400"/>
          </a:xfrm>
          <a:prstGeom prst="ellipse">
            <a:avLst/>
          </a:prstGeom>
          <a:solidFill>
            <a:schemeClr val="accent2">
              <a:lumMod val="50000"/>
              <a:alpha val="26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sp>
        <p:nvSpPr>
          <p:cNvPr id="34" name="TextBox 33"/>
          <p:cNvSpPr txBox="1"/>
          <p:nvPr/>
        </p:nvSpPr>
        <p:spPr>
          <a:xfrm>
            <a:off x="635702" y="1825272"/>
            <a:ext cx="1726498" cy="307777"/>
          </a:xfrm>
          <a:prstGeom prst="rect">
            <a:avLst/>
          </a:prstGeom>
          <a:noFill/>
        </p:spPr>
        <p:txBody>
          <a:bodyPr wrap="none" rtlCol="0">
            <a:spAutoFit/>
          </a:bodyPr>
          <a:lstStyle/>
          <a:p>
            <a:pPr>
              <a:buClr>
                <a:schemeClr val="bg1"/>
              </a:buClr>
            </a:pPr>
            <a:r>
              <a:rPr lang="en-US" sz="1400" dirty="0"/>
              <a:t>A layered approach</a:t>
            </a:r>
            <a:endParaRPr lang="en-US" sz="1400" dirty="0">
              <a:solidFill>
                <a:srgbClr val="444444"/>
              </a:solidFill>
              <a:latin typeface="Arial" panose="020B0604020202020204" pitchFamily="34" charset="0"/>
            </a:endParaRPr>
          </a:p>
        </p:txBody>
      </p:sp>
      <p:sp>
        <p:nvSpPr>
          <p:cNvPr id="92" name="TextBox 91"/>
          <p:cNvSpPr txBox="1"/>
          <p:nvPr/>
        </p:nvSpPr>
        <p:spPr>
          <a:xfrm>
            <a:off x="623378" y="2796540"/>
            <a:ext cx="2713238" cy="523220"/>
          </a:xfrm>
          <a:prstGeom prst="rect">
            <a:avLst/>
          </a:prstGeom>
          <a:noFill/>
        </p:spPr>
        <p:txBody>
          <a:bodyPr wrap="square" rtlCol="0">
            <a:spAutoFit/>
          </a:bodyPr>
          <a:lstStyle/>
          <a:p>
            <a:pPr>
              <a:buClr>
                <a:schemeClr val="bg1"/>
              </a:buClr>
            </a:pPr>
            <a:r>
              <a:rPr lang="en-US" sz="1400" dirty="0"/>
              <a:t>Focuses on securing each layer of cloud environment</a:t>
            </a:r>
            <a:endParaRPr lang="en-US" sz="1400" dirty="0">
              <a:solidFill>
                <a:srgbClr val="444444"/>
              </a:solidFill>
              <a:latin typeface="Arial" panose="020B0604020202020204" pitchFamily="34" charset="0"/>
            </a:endParaRPr>
          </a:p>
        </p:txBody>
      </p:sp>
      <p:sp>
        <p:nvSpPr>
          <p:cNvPr id="93" name="TextBox 92"/>
          <p:cNvSpPr txBox="1"/>
          <p:nvPr/>
        </p:nvSpPr>
        <p:spPr>
          <a:xfrm>
            <a:off x="617692" y="3743980"/>
            <a:ext cx="2504454" cy="523220"/>
          </a:xfrm>
          <a:prstGeom prst="rect">
            <a:avLst/>
          </a:prstGeom>
          <a:noFill/>
        </p:spPr>
        <p:txBody>
          <a:bodyPr wrap="square" rtlCol="0">
            <a:spAutoFit/>
          </a:bodyPr>
          <a:lstStyle/>
          <a:p>
            <a:pPr>
              <a:buClr>
                <a:schemeClr val="bg1"/>
              </a:buClr>
            </a:pPr>
            <a:r>
              <a:rPr lang="en-US" sz="1400" dirty="0"/>
              <a:t>Increases </a:t>
            </a:r>
            <a:r>
              <a:rPr lang="en-US" sz="1400" dirty="0">
                <a:solidFill>
                  <a:srgbClr val="444444"/>
                </a:solidFill>
              </a:rPr>
              <a:t>barrier</a:t>
            </a:r>
            <a:r>
              <a:rPr lang="en-US" sz="1400" dirty="0"/>
              <a:t> to exploitation</a:t>
            </a:r>
          </a:p>
        </p:txBody>
      </p:sp>
      <p:sp>
        <p:nvSpPr>
          <p:cNvPr id="94" name="TextBox 93"/>
          <p:cNvSpPr txBox="1"/>
          <p:nvPr/>
        </p:nvSpPr>
        <p:spPr>
          <a:xfrm>
            <a:off x="629249" y="4747736"/>
            <a:ext cx="2418752" cy="738664"/>
          </a:xfrm>
          <a:prstGeom prst="rect">
            <a:avLst/>
          </a:prstGeom>
          <a:noFill/>
        </p:spPr>
        <p:txBody>
          <a:bodyPr wrap="square" rtlCol="0">
            <a:spAutoFit/>
          </a:bodyPr>
          <a:lstStyle/>
          <a:p>
            <a:pPr>
              <a:buClr>
                <a:schemeClr val="bg1"/>
              </a:buClr>
            </a:pPr>
            <a:r>
              <a:rPr lang="en-US" sz="1400" dirty="0"/>
              <a:t>An attacker must breach each layer of defense to be successful</a:t>
            </a:r>
          </a:p>
        </p:txBody>
      </p:sp>
      <p:sp>
        <p:nvSpPr>
          <p:cNvPr id="3" name="TextBox 2"/>
          <p:cNvSpPr txBox="1"/>
          <p:nvPr/>
        </p:nvSpPr>
        <p:spPr>
          <a:xfrm>
            <a:off x="4495801" y="5056431"/>
            <a:ext cx="3525324" cy="307777"/>
          </a:xfrm>
          <a:prstGeom prst="rect">
            <a:avLst/>
          </a:prstGeom>
          <a:noFill/>
        </p:spPr>
        <p:txBody>
          <a:bodyPr wrap="none" rtlCol="0">
            <a:spAutoFit/>
          </a:bodyPr>
          <a:lstStyle/>
          <a:p>
            <a:pPr>
              <a:buClr>
                <a:schemeClr val="bg1"/>
              </a:buClr>
            </a:pPr>
            <a:r>
              <a:rPr lang="en-US" sz="1400" dirty="0"/>
              <a:t>Defense-in-depth strategy in a data center</a:t>
            </a:r>
          </a:p>
        </p:txBody>
      </p:sp>
    </p:spTree>
    <p:custDataLst>
      <p:tags r:id="rId1"/>
    </p:custDataLst>
    <p:extLst>
      <p:ext uri="{BB962C8B-B14F-4D97-AF65-F5344CB8AC3E}">
        <p14:creationId xmlns:p14="http://schemas.microsoft.com/office/powerpoint/2010/main" val="206286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Trusted Computing Base</a:t>
            </a:r>
          </a:p>
        </p:txBody>
      </p:sp>
      <p:grpSp>
        <p:nvGrpSpPr>
          <p:cNvPr id="110" name="Group 109">
            <a:extLst>
              <a:ext uri="{FF2B5EF4-FFF2-40B4-BE49-F238E27FC236}">
                <a16:creationId xmlns:a16="http://schemas.microsoft.com/office/drawing/2014/main" id="{9BB30928-5599-4AFB-8F76-EBEF8CE32E07}"/>
              </a:ext>
            </a:extLst>
          </p:cNvPr>
          <p:cNvGrpSpPr/>
          <p:nvPr/>
        </p:nvGrpSpPr>
        <p:grpSpPr>
          <a:xfrm>
            <a:off x="943214" y="2044755"/>
            <a:ext cx="3090799" cy="3948259"/>
            <a:chOff x="5126691" y="620343"/>
            <a:chExt cx="3090799" cy="3948259"/>
          </a:xfrm>
        </p:grpSpPr>
        <p:cxnSp>
          <p:nvCxnSpPr>
            <p:cNvPr id="111" name="Straight Connector 110">
              <a:extLst>
                <a:ext uri="{FF2B5EF4-FFF2-40B4-BE49-F238E27FC236}">
                  <a16:creationId xmlns:a16="http://schemas.microsoft.com/office/drawing/2014/main" id="{FD12F27D-701D-493A-BD39-C33A8FCF6A4E}"/>
                </a:ext>
              </a:extLst>
            </p:cNvPr>
            <p:cNvCxnSpPr/>
            <p:nvPr/>
          </p:nvCxnSpPr>
          <p:spPr>
            <a:xfrm>
              <a:off x="5149288" y="3128883"/>
              <a:ext cx="0" cy="1439719"/>
            </a:xfrm>
            <a:prstGeom prst="line">
              <a:avLst/>
            </a:prstGeom>
            <a:noFill/>
            <a:ln w="28575" cap="flat" cmpd="sng" algn="ctr">
              <a:solidFill>
                <a:srgbClr val="000000"/>
              </a:solidFill>
              <a:prstDash val="solid"/>
            </a:ln>
            <a:effectLst/>
          </p:spPr>
        </p:cxnSp>
        <p:cxnSp>
          <p:nvCxnSpPr>
            <p:cNvPr id="112" name="Straight Connector 111">
              <a:extLst>
                <a:ext uri="{FF2B5EF4-FFF2-40B4-BE49-F238E27FC236}">
                  <a16:creationId xmlns:a16="http://schemas.microsoft.com/office/drawing/2014/main" id="{AF64C4E5-302A-4410-9FE0-300D1EE4B953}"/>
                </a:ext>
              </a:extLst>
            </p:cNvPr>
            <p:cNvCxnSpPr/>
            <p:nvPr/>
          </p:nvCxnSpPr>
          <p:spPr>
            <a:xfrm>
              <a:off x="8195050" y="3128883"/>
              <a:ext cx="0" cy="1430526"/>
            </a:xfrm>
            <a:prstGeom prst="line">
              <a:avLst/>
            </a:prstGeom>
            <a:noFill/>
            <a:ln w="28575" cap="flat" cmpd="sng" algn="ctr">
              <a:solidFill>
                <a:srgbClr val="000000"/>
              </a:solidFill>
              <a:prstDash val="solid"/>
            </a:ln>
            <a:effectLst/>
          </p:spPr>
        </p:cxnSp>
        <p:cxnSp>
          <p:nvCxnSpPr>
            <p:cNvPr id="113" name="Straight Connector 112">
              <a:extLst>
                <a:ext uri="{FF2B5EF4-FFF2-40B4-BE49-F238E27FC236}">
                  <a16:creationId xmlns:a16="http://schemas.microsoft.com/office/drawing/2014/main" id="{BD55944D-F1D5-475B-A240-3B46DA758D7C}"/>
                </a:ext>
              </a:extLst>
            </p:cNvPr>
            <p:cNvCxnSpPr/>
            <p:nvPr/>
          </p:nvCxnSpPr>
          <p:spPr>
            <a:xfrm>
              <a:off x="5143469" y="4568602"/>
              <a:ext cx="3052457" cy="0"/>
            </a:xfrm>
            <a:prstGeom prst="line">
              <a:avLst/>
            </a:prstGeom>
            <a:noFill/>
            <a:ln w="28575" cap="flat" cmpd="sng" algn="ctr">
              <a:solidFill>
                <a:srgbClr val="000000"/>
              </a:solidFill>
              <a:prstDash val="solid"/>
            </a:ln>
            <a:effectLst/>
          </p:spPr>
        </p:cxnSp>
        <p:grpSp>
          <p:nvGrpSpPr>
            <p:cNvPr id="114" name="Group 113">
              <a:extLst>
                <a:ext uri="{FF2B5EF4-FFF2-40B4-BE49-F238E27FC236}">
                  <a16:creationId xmlns:a16="http://schemas.microsoft.com/office/drawing/2014/main" id="{B62A6FCB-3852-404C-B3A8-6FD957286109}"/>
                </a:ext>
              </a:extLst>
            </p:cNvPr>
            <p:cNvGrpSpPr/>
            <p:nvPr/>
          </p:nvGrpSpPr>
          <p:grpSpPr>
            <a:xfrm>
              <a:off x="5126691" y="620343"/>
              <a:ext cx="3090799" cy="2567831"/>
              <a:chOff x="4527219" y="2343150"/>
              <a:chExt cx="2667000" cy="2215741"/>
            </a:xfrm>
          </p:grpSpPr>
          <p:sp>
            <p:nvSpPr>
              <p:cNvPr id="116" name="Rectangle 115">
                <a:extLst>
                  <a:ext uri="{FF2B5EF4-FFF2-40B4-BE49-F238E27FC236}">
                    <a16:creationId xmlns:a16="http://schemas.microsoft.com/office/drawing/2014/main" id="{A3AC5230-CBBD-4F36-ACF2-7A1876CE3BEE}"/>
                  </a:ext>
                </a:extLst>
              </p:cNvPr>
              <p:cNvSpPr/>
              <p:nvPr/>
            </p:nvSpPr>
            <p:spPr>
              <a:xfrm>
                <a:off x="4527219" y="2343150"/>
                <a:ext cx="2667000" cy="2209800"/>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118" name="Rectangle 117">
                <a:extLst>
                  <a:ext uri="{FF2B5EF4-FFF2-40B4-BE49-F238E27FC236}">
                    <a16:creationId xmlns:a16="http://schemas.microsoft.com/office/drawing/2014/main" id="{A9D435E6-33C7-461F-BABF-36B56650F6F8}"/>
                  </a:ext>
                </a:extLst>
              </p:cNvPr>
              <p:cNvSpPr/>
              <p:nvPr/>
            </p:nvSpPr>
            <p:spPr>
              <a:xfrm>
                <a:off x="4757133" y="2533650"/>
                <a:ext cx="2207172" cy="1828800"/>
              </a:xfrm>
              <a:prstGeom prst="rect">
                <a:avLst/>
              </a:prstGeom>
              <a:solidFill>
                <a:srgbClr val="0085C3">
                  <a:lumMod val="60000"/>
                  <a:lumOff val="4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119" name="Rectangle 118">
                <a:extLst>
                  <a:ext uri="{FF2B5EF4-FFF2-40B4-BE49-F238E27FC236}">
                    <a16:creationId xmlns:a16="http://schemas.microsoft.com/office/drawing/2014/main" id="{FA254D52-0644-481E-8862-8DE27AC0802A}"/>
                  </a:ext>
                </a:extLst>
              </p:cNvPr>
              <p:cNvSpPr/>
              <p:nvPr/>
            </p:nvSpPr>
            <p:spPr>
              <a:xfrm>
                <a:off x="4992663" y="2727615"/>
                <a:ext cx="1701362" cy="1409700"/>
              </a:xfrm>
              <a:prstGeom prst="rect">
                <a:avLst/>
              </a:prstGeom>
              <a:solidFill>
                <a:srgbClr val="0085C3">
                  <a:lumMod val="40000"/>
                  <a:lumOff val="6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121" name="Rectangle 120">
                <a:extLst>
                  <a:ext uri="{FF2B5EF4-FFF2-40B4-BE49-F238E27FC236}">
                    <a16:creationId xmlns:a16="http://schemas.microsoft.com/office/drawing/2014/main" id="{61F97B65-7D36-4978-B76F-267CB7247A95}"/>
                  </a:ext>
                </a:extLst>
              </p:cNvPr>
              <p:cNvSpPr/>
              <p:nvPr/>
            </p:nvSpPr>
            <p:spPr>
              <a:xfrm>
                <a:off x="5188462" y="2892878"/>
                <a:ext cx="1282024" cy="1062249"/>
              </a:xfrm>
              <a:prstGeom prst="rect">
                <a:avLst/>
              </a:prstGeom>
              <a:solidFill>
                <a:srgbClr val="0085C3">
                  <a:lumMod val="20000"/>
                  <a:lumOff val="8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122" name="TextBox 121">
                <a:extLst>
                  <a:ext uri="{FF2B5EF4-FFF2-40B4-BE49-F238E27FC236}">
                    <a16:creationId xmlns:a16="http://schemas.microsoft.com/office/drawing/2014/main" id="{45DF5EC6-66E4-4A38-AE04-3BB208DCE239}"/>
                  </a:ext>
                </a:extLst>
              </p:cNvPr>
              <p:cNvSpPr txBox="1"/>
              <p:nvPr/>
            </p:nvSpPr>
            <p:spPr>
              <a:xfrm>
                <a:off x="6473406" y="4333152"/>
                <a:ext cx="687729" cy="22573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100" b="0" i="0" u="none" strike="noStrike" kern="0" cap="none" spc="0" normalizeH="0" baseline="0" noProof="0" dirty="0">
                    <a:ln>
                      <a:noFill/>
                    </a:ln>
                    <a:solidFill>
                      <a:srgbClr val="444444"/>
                    </a:solidFill>
                    <a:effectLst/>
                    <a:uLnTx/>
                    <a:uFillTx/>
                  </a:rPr>
                  <a:t>Hardware</a:t>
                </a:r>
              </a:p>
            </p:txBody>
          </p:sp>
          <p:sp>
            <p:nvSpPr>
              <p:cNvPr id="123" name="TextBox 122">
                <a:extLst>
                  <a:ext uri="{FF2B5EF4-FFF2-40B4-BE49-F238E27FC236}">
                    <a16:creationId xmlns:a16="http://schemas.microsoft.com/office/drawing/2014/main" id="{47330F7D-E296-4FF2-BB4B-3B80D0678F8F}"/>
                  </a:ext>
                </a:extLst>
              </p:cNvPr>
              <p:cNvSpPr txBox="1"/>
              <p:nvPr/>
            </p:nvSpPr>
            <p:spPr>
              <a:xfrm>
                <a:off x="5858548" y="4134636"/>
                <a:ext cx="1131739" cy="22573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100" b="0" i="0" u="none" strike="noStrike" kern="0" cap="none" spc="0" normalizeH="0" baseline="0" noProof="0" dirty="0">
                    <a:ln>
                      <a:noFill/>
                    </a:ln>
                    <a:solidFill>
                      <a:srgbClr val="444444"/>
                    </a:solidFill>
                    <a:effectLst/>
                    <a:uLnTx/>
                    <a:uFillTx/>
                  </a:rPr>
                  <a:t>Operating System</a:t>
                </a:r>
              </a:p>
            </p:txBody>
          </p:sp>
          <p:sp>
            <p:nvSpPr>
              <p:cNvPr id="124" name="TextBox 123">
                <a:extLst>
                  <a:ext uri="{FF2B5EF4-FFF2-40B4-BE49-F238E27FC236}">
                    <a16:creationId xmlns:a16="http://schemas.microsoft.com/office/drawing/2014/main" id="{CDCCCA14-0C95-4253-A3CC-E6E0EFC578DF}"/>
                  </a:ext>
                </a:extLst>
              </p:cNvPr>
              <p:cNvSpPr txBox="1"/>
              <p:nvPr/>
            </p:nvSpPr>
            <p:spPr>
              <a:xfrm>
                <a:off x="5582307" y="3920633"/>
                <a:ext cx="1160785" cy="22573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100" b="0" i="0" u="none" strike="noStrike" kern="0" cap="none" spc="0" normalizeH="0" baseline="0" noProof="0" dirty="0">
                    <a:ln>
                      <a:noFill/>
                    </a:ln>
                    <a:solidFill>
                      <a:srgbClr val="444444"/>
                    </a:solidFill>
                    <a:effectLst/>
                    <a:uLnTx/>
                    <a:uFillTx/>
                  </a:rPr>
                  <a:t>Hosted Hypervisor</a:t>
                </a:r>
              </a:p>
            </p:txBody>
          </p:sp>
          <p:sp>
            <p:nvSpPr>
              <p:cNvPr id="125" name="TextBox 124">
                <a:extLst>
                  <a:ext uri="{FF2B5EF4-FFF2-40B4-BE49-F238E27FC236}">
                    <a16:creationId xmlns:a16="http://schemas.microsoft.com/office/drawing/2014/main" id="{CB816ABB-10A3-4F44-AC12-CF1575A55ADD}"/>
                  </a:ext>
                </a:extLst>
              </p:cNvPr>
              <p:cNvSpPr txBox="1"/>
              <p:nvPr/>
            </p:nvSpPr>
            <p:spPr>
              <a:xfrm>
                <a:off x="5525594" y="3748054"/>
                <a:ext cx="998951" cy="22573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100" b="0" i="0" u="none" strike="noStrike" kern="0" cap="none" spc="0" normalizeH="0" baseline="0" noProof="0" dirty="0">
                    <a:ln>
                      <a:noFill/>
                    </a:ln>
                    <a:solidFill>
                      <a:srgbClr val="444444"/>
                    </a:solidFill>
                    <a:effectLst/>
                    <a:uLnTx/>
                    <a:uFillTx/>
                  </a:rPr>
                  <a:t>Virtual Machine</a:t>
                </a:r>
              </a:p>
            </p:txBody>
          </p:sp>
          <p:sp>
            <p:nvSpPr>
              <p:cNvPr id="126" name="Rectangle 125">
                <a:extLst>
                  <a:ext uri="{FF2B5EF4-FFF2-40B4-BE49-F238E27FC236}">
                    <a16:creationId xmlns:a16="http://schemas.microsoft.com/office/drawing/2014/main" id="{F5AC58DB-58EF-40B0-A105-BA07649CFDD2}"/>
                  </a:ext>
                </a:extLst>
              </p:cNvPr>
              <p:cNvSpPr/>
              <p:nvPr/>
            </p:nvSpPr>
            <p:spPr>
              <a:xfrm>
                <a:off x="5382112" y="3052153"/>
                <a:ext cx="879802" cy="728979"/>
              </a:xfrm>
              <a:prstGeom prst="rect">
                <a:avLst/>
              </a:prstGeom>
              <a:solidFill>
                <a:srgbClr val="5482AB">
                  <a:lumMod val="60000"/>
                  <a:lumOff val="4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127" name="TextBox 126">
                <a:extLst>
                  <a:ext uri="{FF2B5EF4-FFF2-40B4-BE49-F238E27FC236}">
                    <a16:creationId xmlns:a16="http://schemas.microsoft.com/office/drawing/2014/main" id="{09183180-35E9-40C0-8761-FA443A18524C}"/>
                  </a:ext>
                </a:extLst>
              </p:cNvPr>
              <p:cNvSpPr txBox="1"/>
              <p:nvPr/>
            </p:nvSpPr>
            <p:spPr>
              <a:xfrm>
                <a:off x="5458685" y="3547142"/>
                <a:ext cx="756890" cy="22573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100" b="0" i="0" u="none" strike="noStrike" kern="0" cap="none" spc="0" normalizeH="0" baseline="0" noProof="0" dirty="0">
                    <a:ln>
                      <a:noFill/>
                    </a:ln>
                    <a:solidFill>
                      <a:srgbClr val="444444"/>
                    </a:solidFill>
                    <a:effectLst/>
                    <a:uLnTx/>
                    <a:uFillTx/>
                  </a:rPr>
                  <a:t>Application</a:t>
                </a:r>
              </a:p>
            </p:txBody>
          </p:sp>
          <p:cxnSp>
            <p:nvCxnSpPr>
              <p:cNvPr id="128" name="Straight Connector 127">
                <a:extLst>
                  <a:ext uri="{FF2B5EF4-FFF2-40B4-BE49-F238E27FC236}">
                    <a16:creationId xmlns:a16="http://schemas.microsoft.com/office/drawing/2014/main" id="{26D7248D-DF02-455F-9C2A-4E987128F194}"/>
                  </a:ext>
                </a:extLst>
              </p:cNvPr>
              <p:cNvCxnSpPr/>
              <p:nvPr/>
            </p:nvCxnSpPr>
            <p:spPr>
              <a:xfrm>
                <a:off x="5480584" y="3086528"/>
                <a:ext cx="0" cy="1424597"/>
              </a:xfrm>
              <a:prstGeom prst="line">
                <a:avLst/>
              </a:prstGeom>
              <a:noFill/>
              <a:ln w="19050" cap="flat" cmpd="sng" algn="ctr">
                <a:solidFill>
                  <a:srgbClr val="FFFFFF"/>
                </a:solidFill>
                <a:prstDash val="solid"/>
              </a:ln>
              <a:effectLst/>
            </p:spPr>
          </p:cxnSp>
        </p:grpSp>
        <p:sp>
          <p:nvSpPr>
            <p:cNvPr id="115" name="TextBox 114">
              <a:extLst>
                <a:ext uri="{FF2B5EF4-FFF2-40B4-BE49-F238E27FC236}">
                  <a16:creationId xmlns:a16="http://schemas.microsoft.com/office/drawing/2014/main" id="{DD85669F-6AD8-4A03-B15C-1C41C45DDCB6}"/>
                </a:ext>
              </a:extLst>
            </p:cNvPr>
            <p:cNvSpPr txBox="1"/>
            <p:nvPr/>
          </p:nvSpPr>
          <p:spPr>
            <a:xfrm>
              <a:off x="5810058" y="1475268"/>
              <a:ext cx="392352" cy="1871846"/>
            </a:xfrm>
            <a:prstGeom prst="rect">
              <a:avLst/>
            </a:prstGeom>
            <a:noFill/>
          </p:spPr>
          <p:txBody>
            <a:bodyPr vert="vert"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000" b="1" i="0" u="none" strike="noStrike" kern="0" cap="none" spc="0" normalizeH="0" baseline="0" noProof="0" dirty="0">
                  <a:ln>
                    <a:noFill/>
                  </a:ln>
                  <a:solidFill>
                    <a:srgbClr val="444444"/>
                  </a:solidFill>
                  <a:effectLst/>
                  <a:uLnTx/>
                  <a:uFillTx/>
                </a:rPr>
                <a:t>Trusted Computing Base</a:t>
              </a:r>
            </a:p>
          </p:txBody>
        </p:sp>
      </p:grpSp>
      <p:sp>
        <p:nvSpPr>
          <p:cNvPr id="129" name="Rectangle 128">
            <a:extLst>
              <a:ext uri="{FF2B5EF4-FFF2-40B4-BE49-F238E27FC236}">
                <a16:creationId xmlns:a16="http://schemas.microsoft.com/office/drawing/2014/main" id="{C0690744-474F-4B41-B161-788D08770358}"/>
              </a:ext>
            </a:extLst>
          </p:cNvPr>
          <p:cNvSpPr/>
          <p:nvPr/>
        </p:nvSpPr>
        <p:spPr>
          <a:xfrm>
            <a:off x="940781" y="4674870"/>
            <a:ext cx="3117513" cy="1446550"/>
          </a:xfrm>
          <a:prstGeom prst="rect">
            <a:avLst/>
          </a:prstGeom>
        </p:spPr>
        <p:txBody>
          <a:bodyPr wrap="square">
            <a:spAutoFit/>
          </a:bodyPr>
          <a:lstStyle/>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rPr>
              <a:t>No direct interaction with the underlying resources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rPr>
              <a:t>Requires an extra component i.e., operating system, through which all the requests pass through</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rPr>
              <a:t>This type expands the TCB, by adding one more critical component to protect</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srgbClr val="444444"/>
              </a:solidFill>
              <a:effectLst/>
              <a:uLnTx/>
              <a:uFillTx/>
            </a:endParaRPr>
          </a:p>
        </p:txBody>
      </p:sp>
      <p:sp>
        <p:nvSpPr>
          <p:cNvPr id="130" name="TextBox 129">
            <a:extLst>
              <a:ext uri="{FF2B5EF4-FFF2-40B4-BE49-F238E27FC236}">
                <a16:creationId xmlns:a16="http://schemas.microsoft.com/office/drawing/2014/main" id="{C1DECC1C-4046-49C3-B544-9D08E4AF9465}"/>
              </a:ext>
            </a:extLst>
          </p:cNvPr>
          <p:cNvSpPr txBox="1"/>
          <p:nvPr/>
        </p:nvSpPr>
        <p:spPr>
          <a:xfrm>
            <a:off x="485993" y="2486382"/>
            <a:ext cx="400110" cy="2950488"/>
          </a:xfrm>
          <a:prstGeom prst="rect">
            <a:avLst/>
          </a:prstGeom>
          <a:noFill/>
        </p:spPr>
        <p:txBody>
          <a:bodyPr vert="vert270"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000000"/>
                </a:solidFill>
                <a:effectLst/>
                <a:uLnTx/>
                <a:uFillTx/>
              </a:rPr>
              <a:t>TCB with Hosted Hypervisor in IaaS</a:t>
            </a:r>
          </a:p>
        </p:txBody>
      </p:sp>
      <p:sp>
        <p:nvSpPr>
          <p:cNvPr id="131" name="TextBox 130">
            <a:extLst>
              <a:ext uri="{FF2B5EF4-FFF2-40B4-BE49-F238E27FC236}">
                <a16:creationId xmlns:a16="http://schemas.microsoft.com/office/drawing/2014/main" id="{DC063DF4-8DEC-4427-B103-0E59A33D787C}"/>
              </a:ext>
            </a:extLst>
          </p:cNvPr>
          <p:cNvSpPr txBox="1"/>
          <p:nvPr/>
        </p:nvSpPr>
        <p:spPr>
          <a:xfrm>
            <a:off x="666924" y="1743703"/>
            <a:ext cx="7810151"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200" b="0" i="0" u="none" strike="noStrike" kern="0" cap="none" spc="0" normalizeH="0" baseline="0" noProof="0" dirty="0">
                <a:ln>
                  <a:noFill/>
                </a:ln>
                <a:solidFill>
                  <a:srgbClr val="000000"/>
                </a:solidFill>
                <a:effectLst/>
                <a:uLnTx/>
                <a:uFillTx/>
              </a:rPr>
              <a:t>TCB refers to the set of hardware and software components that are critical to the security of cloud environment. </a:t>
            </a:r>
          </a:p>
        </p:txBody>
      </p:sp>
      <p:cxnSp>
        <p:nvCxnSpPr>
          <p:cNvPr id="132" name="Straight Connector 131">
            <a:extLst>
              <a:ext uri="{FF2B5EF4-FFF2-40B4-BE49-F238E27FC236}">
                <a16:creationId xmlns:a16="http://schemas.microsoft.com/office/drawing/2014/main" id="{D277B0C0-31D4-4B9A-9F78-7CF3DA6E3A5F}"/>
              </a:ext>
            </a:extLst>
          </p:cNvPr>
          <p:cNvCxnSpPr/>
          <p:nvPr/>
        </p:nvCxnSpPr>
        <p:spPr>
          <a:xfrm flipH="1">
            <a:off x="4975214" y="4453362"/>
            <a:ext cx="2856" cy="1522430"/>
          </a:xfrm>
          <a:prstGeom prst="line">
            <a:avLst/>
          </a:prstGeom>
          <a:noFill/>
          <a:ln w="28575" cap="flat" cmpd="sng" algn="ctr">
            <a:solidFill>
              <a:srgbClr val="000000"/>
            </a:solidFill>
            <a:prstDash val="solid"/>
          </a:ln>
          <a:effectLst/>
        </p:spPr>
      </p:cxnSp>
      <p:cxnSp>
        <p:nvCxnSpPr>
          <p:cNvPr id="133" name="Straight Connector 132">
            <a:extLst>
              <a:ext uri="{FF2B5EF4-FFF2-40B4-BE49-F238E27FC236}">
                <a16:creationId xmlns:a16="http://schemas.microsoft.com/office/drawing/2014/main" id="{54DEF7E0-6FF1-485A-B293-B1CA9BCB577B}"/>
              </a:ext>
            </a:extLst>
          </p:cNvPr>
          <p:cNvCxnSpPr/>
          <p:nvPr/>
        </p:nvCxnSpPr>
        <p:spPr>
          <a:xfrm>
            <a:off x="8081727" y="4382525"/>
            <a:ext cx="0" cy="1593267"/>
          </a:xfrm>
          <a:prstGeom prst="line">
            <a:avLst/>
          </a:prstGeom>
          <a:noFill/>
          <a:ln w="28575" cap="flat" cmpd="sng" algn="ctr">
            <a:solidFill>
              <a:srgbClr val="000000"/>
            </a:solidFill>
            <a:prstDash val="solid"/>
          </a:ln>
          <a:effectLst/>
        </p:spPr>
      </p:cxnSp>
      <p:grpSp>
        <p:nvGrpSpPr>
          <p:cNvPr id="134" name="Group 133">
            <a:extLst>
              <a:ext uri="{FF2B5EF4-FFF2-40B4-BE49-F238E27FC236}">
                <a16:creationId xmlns:a16="http://schemas.microsoft.com/office/drawing/2014/main" id="{AA105A6D-3020-47D5-BC56-B3CA05E5C785}"/>
              </a:ext>
            </a:extLst>
          </p:cNvPr>
          <p:cNvGrpSpPr/>
          <p:nvPr/>
        </p:nvGrpSpPr>
        <p:grpSpPr>
          <a:xfrm>
            <a:off x="4957671" y="2026030"/>
            <a:ext cx="3145910" cy="2735836"/>
            <a:chOff x="914400" y="2343150"/>
            <a:chExt cx="2667000" cy="2319352"/>
          </a:xfrm>
        </p:grpSpPr>
        <p:sp>
          <p:nvSpPr>
            <p:cNvPr id="135" name="Rectangle 134">
              <a:extLst>
                <a:ext uri="{FF2B5EF4-FFF2-40B4-BE49-F238E27FC236}">
                  <a16:creationId xmlns:a16="http://schemas.microsoft.com/office/drawing/2014/main" id="{76690108-997D-49CE-A094-4FFE12818F4B}"/>
                </a:ext>
              </a:extLst>
            </p:cNvPr>
            <p:cNvSpPr/>
            <p:nvPr/>
          </p:nvSpPr>
          <p:spPr>
            <a:xfrm>
              <a:off x="914400" y="2343150"/>
              <a:ext cx="2667000" cy="2209800"/>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136" name="Rectangle 135">
              <a:extLst>
                <a:ext uri="{FF2B5EF4-FFF2-40B4-BE49-F238E27FC236}">
                  <a16:creationId xmlns:a16="http://schemas.microsoft.com/office/drawing/2014/main" id="{C43EB5E8-A529-43E0-8A74-A5C4C7D3E180}"/>
                </a:ext>
              </a:extLst>
            </p:cNvPr>
            <p:cNvSpPr/>
            <p:nvPr/>
          </p:nvSpPr>
          <p:spPr>
            <a:xfrm>
              <a:off x="1144314" y="2533650"/>
              <a:ext cx="2207172" cy="1828800"/>
            </a:xfrm>
            <a:prstGeom prst="rect">
              <a:avLst/>
            </a:prstGeom>
            <a:solidFill>
              <a:srgbClr val="0085C3">
                <a:lumMod val="60000"/>
                <a:lumOff val="4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137" name="Rectangle 136">
              <a:extLst>
                <a:ext uri="{FF2B5EF4-FFF2-40B4-BE49-F238E27FC236}">
                  <a16:creationId xmlns:a16="http://schemas.microsoft.com/office/drawing/2014/main" id="{BED01EAD-864C-4000-913F-71CA83C1E373}"/>
                </a:ext>
              </a:extLst>
            </p:cNvPr>
            <p:cNvSpPr/>
            <p:nvPr/>
          </p:nvSpPr>
          <p:spPr>
            <a:xfrm>
              <a:off x="1379844" y="2727615"/>
              <a:ext cx="1701362" cy="1409700"/>
            </a:xfrm>
            <a:prstGeom prst="rect">
              <a:avLst/>
            </a:prstGeom>
            <a:solidFill>
              <a:srgbClr val="0085C3">
                <a:lumMod val="40000"/>
                <a:lumOff val="6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138" name="Rectangle 137">
              <a:extLst>
                <a:ext uri="{FF2B5EF4-FFF2-40B4-BE49-F238E27FC236}">
                  <a16:creationId xmlns:a16="http://schemas.microsoft.com/office/drawing/2014/main" id="{94517342-D8FB-43A5-A0B9-ADD16C70F561}"/>
                </a:ext>
              </a:extLst>
            </p:cNvPr>
            <p:cNvSpPr/>
            <p:nvPr/>
          </p:nvSpPr>
          <p:spPr>
            <a:xfrm>
              <a:off x="1575643" y="2892878"/>
              <a:ext cx="1282024" cy="1062249"/>
            </a:xfrm>
            <a:prstGeom prst="rect">
              <a:avLst/>
            </a:prstGeom>
            <a:solidFill>
              <a:srgbClr val="0085C3">
                <a:lumMod val="20000"/>
                <a:lumOff val="8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139" name="TextBox 138">
              <a:extLst>
                <a:ext uri="{FF2B5EF4-FFF2-40B4-BE49-F238E27FC236}">
                  <a16:creationId xmlns:a16="http://schemas.microsoft.com/office/drawing/2014/main" id="{F8C653F7-DC57-4241-8D84-D4EBACC84F9B}"/>
                </a:ext>
              </a:extLst>
            </p:cNvPr>
            <p:cNvSpPr txBox="1"/>
            <p:nvPr/>
          </p:nvSpPr>
          <p:spPr>
            <a:xfrm>
              <a:off x="2860587" y="4343352"/>
              <a:ext cx="675682" cy="22178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100" b="0" i="0" u="none" strike="noStrike" kern="0" cap="none" spc="0" normalizeH="0" baseline="0" noProof="0" dirty="0">
                  <a:ln>
                    <a:noFill/>
                  </a:ln>
                  <a:solidFill>
                    <a:srgbClr val="444444"/>
                  </a:solidFill>
                  <a:effectLst/>
                  <a:uLnTx/>
                  <a:uFillTx/>
                </a:rPr>
                <a:t>Hardware</a:t>
              </a:r>
            </a:p>
          </p:txBody>
        </p:sp>
        <p:sp>
          <p:nvSpPr>
            <p:cNvPr id="140" name="TextBox 139">
              <a:extLst>
                <a:ext uri="{FF2B5EF4-FFF2-40B4-BE49-F238E27FC236}">
                  <a16:creationId xmlns:a16="http://schemas.microsoft.com/office/drawing/2014/main" id="{F6D365CF-49D7-40CA-AC0E-60AAC9BFCB2E}"/>
                </a:ext>
              </a:extLst>
            </p:cNvPr>
            <p:cNvSpPr txBox="1"/>
            <p:nvPr/>
          </p:nvSpPr>
          <p:spPr>
            <a:xfrm>
              <a:off x="2054019" y="4134636"/>
              <a:ext cx="1345656" cy="22178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100" b="0" i="0" u="none" strike="noStrike" kern="0" cap="none" spc="0" normalizeH="0" baseline="0" noProof="0" dirty="0">
                  <a:ln>
                    <a:noFill/>
                  </a:ln>
                  <a:solidFill>
                    <a:srgbClr val="444444"/>
                  </a:solidFill>
                  <a:effectLst/>
                  <a:uLnTx/>
                  <a:uFillTx/>
                </a:rPr>
                <a:t>Bare-metal Hypervisor</a:t>
              </a:r>
            </a:p>
          </p:txBody>
        </p:sp>
        <p:sp>
          <p:nvSpPr>
            <p:cNvPr id="141" name="TextBox 140">
              <a:extLst>
                <a:ext uri="{FF2B5EF4-FFF2-40B4-BE49-F238E27FC236}">
                  <a16:creationId xmlns:a16="http://schemas.microsoft.com/office/drawing/2014/main" id="{455497F2-557A-49B6-AD5B-C32505FB36C0}"/>
                </a:ext>
              </a:extLst>
            </p:cNvPr>
            <p:cNvSpPr txBox="1"/>
            <p:nvPr/>
          </p:nvSpPr>
          <p:spPr>
            <a:xfrm>
              <a:off x="2162219" y="3941033"/>
              <a:ext cx="981451" cy="22178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100" b="0" i="0" u="none" strike="noStrike" kern="0" cap="none" spc="0" normalizeH="0" baseline="0" noProof="0" dirty="0">
                  <a:ln>
                    <a:noFill/>
                  </a:ln>
                  <a:solidFill>
                    <a:srgbClr val="444444"/>
                  </a:solidFill>
                  <a:effectLst/>
                  <a:uLnTx/>
                  <a:uFillTx/>
                </a:rPr>
                <a:t>Virtual Machine</a:t>
              </a:r>
            </a:p>
          </p:txBody>
        </p:sp>
        <p:sp>
          <p:nvSpPr>
            <p:cNvPr id="142" name="TextBox 141">
              <a:extLst>
                <a:ext uri="{FF2B5EF4-FFF2-40B4-BE49-F238E27FC236}">
                  <a16:creationId xmlns:a16="http://schemas.microsoft.com/office/drawing/2014/main" id="{1D555ABF-7EAF-4501-9368-430EE1D953B4}"/>
                </a:ext>
              </a:extLst>
            </p:cNvPr>
            <p:cNvSpPr txBox="1"/>
            <p:nvPr/>
          </p:nvSpPr>
          <p:spPr>
            <a:xfrm>
              <a:off x="2159403" y="3723683"/>
              <a:ext cx="743630" cy="22178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100" b="0" i="0" u="none" strike="noStrike" kern="0" cap="none" spc="0" normalizeH="0" baseline="0" noProof="0" dirty="0">
                  <a:ln>
                    <a:noFill/>
                  </a:ln>
                  <a:solidFill>
                    <a:srgbClr val="444444"/>
                  </a:solidFill>
                  <a:effectLst/>
                  <a:uLnTx/>
                  <a:uFillTx/>
                </a:rPr>
                <a:t>Application</a:t>
              </a:r>
            </a:p>
          </p:txBody>
        </p:sp>
        <p:sp>
          <p:nvSpPr>
            <p:cNvPr id="143" name="TextBox 142">
              <a:extLst>
                <a:ext uri="{FF2B5EF4-FFF2-40B4-BE49-F238E27FC236}">
                  <a16:creationId xmlns:a16="http://schemas.microsoft.com/office/drawing/2014/main" id="{8391FF79-6EDD-475F-B881-F23A63AEC4EF}"/>
                </a:ext>
              </a:extLst>
            </p:cNvPr>
            <p:cNvSpPr txBox="1"/>
            <p:nvPr/>
          </p:nvSpPr>
          <p:spPr>
            <a:xfrm>
              <a:off x="1570129" y="3047316"/>
              <a:ext cx="338554" cy="1615186"/>
            </a:xfrm>
            <a:prstGeom prst="rect">
              <a:avLst/>
            </a:prstGeom>
            <a:noFill/>
          </p:spPr>
          <p:txBody>
            <a:bodyPr vert="vert"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000" b="1" i="0" u="none" strike="noStrike" kern="0" cap="none" spc="0" normalizeH="0" baseline="0" noProof="0" dirty="0">
                  <a:ln>
                    <a:noFill/>
                  </a:ln>
                  <a:solidFill>
                    <a:srgbClr val="444444"/>
                  </a:solidFill>
                  <a:effectLst/>
                  <a:uLnTx/>
                  <a:uFillTx/>
                </a:rPr>
                <a:t>Trusted Computing Base</a:t>
              </a:r>
            </a:p>
          </p:txBody>
        </p:sp>
      </p:grpSp>
      <p:grpSp>
        <p:nvGrpSpPr>
          <p:cNvPr id="144" name="Group 143">
            <a:extLst>
              <a:ext uri="{FF2B5EF4-FFF2-40B4-BE49-F238E27FC236}">
                <a16:creationId xmlns:a16="http://schemas.microsoft.com/office/drawing/2014/main" id="{4373CB1B-792E-489A-8666-202AC4DF5072}"/>
              </a:ext>
            </a:extLst>
          </p:cNvPr>
          <p:cNvGrpSpPr/>
          <p:nvPr/>
        </p:nvGrpSpPr>
        <p:grpSpPr>
          <a:xfrm>
            <a:off x="4960224" y="2774070"/>
            <a:ext cx="3132546" cy="3209751"/>
            <a:chOff x="963876" y="1349658"/>
            <a:chExt cx="3132546" cy="3209751"/>
          </a:xfrm>
        </p:grpSpPr>
        <p:cxnSp>
          <p:nvCxnSpPr>
            <p:cNvPr id="145" name="Straight Connector 144">
              <a:extLst>
                <a:ext uri="{FF2B5EF4-FFF2-40B4-BE49-F238E27FC236}">
                  <a16:creationId xmlns:a16="http://schemas.microsoft.com/office/drawing/2014/main" id="{F61EF841-344E-43EF-8B4D-25A80B8BA8A6}"/>
                </a:ext>
              </a:extLst>
            </p:cNvPr>
            <p:cNvCxnSpPr/>
            <p:nvPr/>
          </p:nvCxnSpPr>
          <p:spPr>
            <a:xfrm>
              <a:off x="963876" y="4559409"/>
              <a:ext cx="3132546" cy="0"/>
            </a:xfrm>
            <a:prstGeom prst="line">
              <a:avLst/>
            </a:prstGeom>
            <a:noFill/>
            <a:ln w="28575" cap="flat" cmpd="sng" algn="ctr">
              <a:solidFill>
                <a:srgbClr val="000000"/>
              </a:solidFill>
              <a:prstDash val="solid"/>
            </a:ln>
            <a:effectLst/>
          </p:spPr>
        </p:cxnSp>
        <p:cxnSp>
          <p:nvCxnSpPr>
            <p:cNvPr id="146" name="Straight Connector 145">
              <a:extLst>
                <a:ext uri="{FF2B5EF4-FFF2-40B4-BE49-F238E27FC236}">
                  <a16:creationId xmlns:a16="http://schemas.microsoft.com/office/drawing/2014/main" id="{BA6E0427-C475-4CFA-8F2A-88DB16D50FDB}"/>
                </a:ext>
              </a:extLst>
            </p:cNvPr>
            <p:cNvCxnSpPr/>
            <p:nvPr/>
          </p:nvCxnSpPr>
          <p:spPr>
            <a:xfrm>
              <a:off x="2133600" y="1349658"/>
              <a:ext cx="0" cy="1797663"/>
            </a:xfrm>
            <a:prstGeom prst="line">
              <a:avLst/>
            </a:prstGeom>
            <a:noFill/>
            <a:ln w="19050" cap="flat" cmpd="sng" algn="ctr">
              <a:solidFill>
                <a:srgbClr val="FFFFFF"/>
              </a:solidFill>
              <a:prstDash val="solid"/>
            </a:ln>
            <a:effectLst/>
          </p:spPr>
        </p:cxnSp>
      </p:grpSp>
      <p:sp>
        <p:nvSpPr>
          <p:cNvPr id="147" name="Rectangle 146">
            <a:extLst>
              <a:ext uri="{FF2B5EF4-FFF2-40B4-BE49-F238E27FC236}">
                <a16:creationId xmlns:a16="http://schemas.microsoft.com/office/drawing/2014/main" id="{C63B56A4-DBF9-4EE8-A969-8BBFB37BCDA4}"/>
              </a:ext>
            </a:extLst>
          </p:cNvPr>
          <p:cNvSpPr/>
          <p:nvPr/>
        </p:nvSpPr>
        <p:spPr>
          <a:xfrm>
            <a:off x="4955087" y="4698519"/>
            <a:ext cx="3224694" cy="1277273"/>
          </a:xfrm>
          <a:prstGeom prst="rect">
            <a:avLst/>
          </a:prstGeom>
        </p:spPr>
        <p:txBody>
          <a:bodyPr wrap="square">
            <a:spAutoFit/>
          </a:bodyPr>
          <a:lstStyle/>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rPr>
              <a:t>Can interact directly with the hardware resources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rPr>
              <a:t>Does not require an extra operating system to communicate with the underlying resources </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rPr>
              <a:t>Reduces the number of critical components in the TCB and decreases the vulnerability</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srgbClr val="444444"/>
              </a:solidFill>
              <a:effectLst/>
              <a:uLnTx/>
              <a:uFillTx/>
            </a:endParaRPr>
          </a:p>
        </p:txBody>
      </p:sp>
      <p:sp>
        <p:nvSpPr>
          <p:cNvPr id="148" name="TextBox 147">
            <a:extLst>
              <a:ext uri="{FF2B5EF4-FFF2-40B4-BE49-F238E27FC236}">
                <a16:creationId xmlns:a16="http://schemas.microsoft.com/office/drawing/2014/main" id="{0558EEE6-3F9D-4ED2-813F-62BA53520537}"/>
              </a:ext>
            </a:extLst>
          </p:cNvPr>
          <p:cNvSpPr txBox="1"/>
          <p:nvPr/>
        </p:nvSpPr>
        <p:spPr>
          <a:xfrm>
            <a:off x="4483482" y="2363564"/>
            <a:ext cx="400110" cy="3258264"/>
          </a:xfrm>
          <a:prstGeom prst="rect">
            <a:avLst/>
          </a:prstGeom>
          <a:noFill/>
        </p:spPr>
        <p:txBody>
          <a:bodyPr vert="vert270"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000000"/>
                </a:solidFill>
                <a:effectLst/>
                <a:uLnTx/>
                <a:uFillTx/>
              </a:rPr>
              <a:t>TCB with Bare-metal Hypervisor in IaaS</a:t>
            </a:r>
          </a:p>
        </p:txBody>
      </p:sp>
    </p:spTree>
    <p:custDataLst>
      <p:tags r:id="rId1"/>
    </p:custDataLst>
    <p:extLst>
      <p:ext uri="{BB962C8B-B14F-4D97-AF65-F5344CB8AC3E}">
        <p14:creationId xmlns:p14="http://schemas.microsoft.com/office/powerpoint/2010/main" val="331810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Relationship among Security Concepts</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749935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1729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Security Concerns for Cloud Adoption </a:t>
            </a:r>
          </a:p>
        </p:txBody>
      </p:sp>
      <p:sp>
        <p:nvSpPr>
          <p:cNvPr id="15" name="Rectangle 14">
            <a:extLst>
              <a:ext uri="{FF2B5EF4-FFF2-40B4-BE49-F238E27FC236}">
                <a16:creationId xmlns:a16="http://schemas.microsoft.com/office/drawing/2014/main" id="{B841C0DB-08EE-4989-BEF3-8E8CBB2377AD}"/>
              </a:ext>
            </a:extLst>
          </p:cNvPr>
          <p:cNvSpPr/>
          <p:nvPr/>
        </p:nvSpPr>
        <p:spPr>
          <a:xfrm>
            <a:off x="990600" y="2315673"/>
            <a:ext cx="3581400" cy="3166917"/>
          </a:xfrm>
          <a:prstGeom prst="rect">
            <a:avLst/>
          </a:prstGeom>
          <a:solidFill>
            <a:srgbClr val="FFFFFF">
              <a:lumMod val="95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16" name="Pentagon 20">
            <a:extLst>
              <a:ext uri="{FF2B5EF4-FFF2-40B4-BE49-F238E27FC236}">
                <a16:creationId xmlns:a16="http://schemas.microsoft.com/office/drawing/2014/main" id="{69ACC03C-1EF8-4F1A-A9B8-FBD3DA5586AF}"/>
              </a:ext>
            </a:extLst>
          </p:cNvPr>
          <p:cNvSpPr/>
          <p:nvPr/>
        </p:nvSpPr>
        <p:spPr>
          <a:xfrm>
            <a:off x="990600" y="2053590"/>
            <a:ext cx="3581400" cy="635448"/>
          </a:xfrm>
          <a:prstGeom prst="homePlate">
            <a:avLst>
              <a:gd name="adj" fmla="val 30682"/>
            </a:avLst>
          </a:prstGeom>
          <a:solidFill>
            <a:srgbClr val="444444"/>
          </a:solidFill>
          <a:effectLst/>
        </p:spPr>
        <p:txBody>
          <a:bodyPr wrap="square" rtlCol="0" anchor="ctr">
            <a:normAutofit/>
          </a:bodyPr>
          <a:lstStyle/>
          <a:p>
            <a:pPr marL="341313" marR="0" lvl="0" indent="0" defTabSz="457200" eaLnBrk="1" fontAlgn="auto" latinLnBrk="0" hangingPunct="1">
              <a:lnSpc>
                <a:spcPct val="90000"/>
              </a:lnSpc>
              <a:spcBef>
                <a:spcPts val="100"/>
              </a:spcBef>
              <a:spcAft>
                <a:spcPts val="100"/>
              </a:spcAft>
              <a:buClrTx/>
              <a:buSzTx/>
              <a:buFontTx/>
              <a:buNone/>
              <a:tabLst/>
              <a:defRPr/>
            </a:pPr>
            <a:r>
              <a:rPr kumimoji="0" lang="en-US" sz="1400" b="1" i="0" u="none" strike="noStrike" kern="0" cap="none" spc="0" normalizeH="0" baseline="0" noProof="0" dirty="0">
                <a:ln>
                  <a:noFill/>
                </a:ln>
                <a:solidFill>
                  <a:srgbClr val="FFFFFF"/>
                </a:solidFill>
                <a:effectLst/>
                <a:uLnTx/>
                <a:uFillTx/>
              </a:rPr>
              <a:t>Cloud provider concerns</a:t>
            </a:r>
          </a:p>
        </p:txBody>
      </p:sp>
      <p:sp>
        <p:nvSpPr>
          <p:cNvPr id="17" name="Rectangle 16">
            <a:extLst>
              <a:ext uri="{FF2B5EF4-FFF2-40B4-BE49-F238E27FC236}">
                <a16:creationId xmlns:a16="http://schemas.microsoft.com/office/drawing/2014/main" id="{B9574F04-BC0A-4418-BDF8-B49551628174}"/>
              </a:ext>
            </a:extLst>
          </p:cNvPr>
          <p:cNvSpPr/>
          <p:nvPr/>
        </p:nvSpPr>
        <p:spPr>
          <a:xfrm>
            <a:off x="1021080" y="2901970"/>
            <a:ext cx="3474720" cy="523220"/>
          </a:xfrm>
          <a:prstGeom prst="rect">
            <a:avLst/>
          </a:prstGeom>
        </p:spPr>
        <p:txBody>
          <a:bodyPr wrap="square">
            <a:spAutoFit/>
          </a:bodyPr>
          <a:lstStyle/>
          <a:p>
            <a:pPr marL="285750" indent="-285750" defTabSz="457200">
              <a:spcBef>
                <a:spcPct val="30000"/>
              </a:spcBef>
              <a:buFont typeface="Arial" panose="020B0604020202020204" pitchFamily="34" charset="0"/>
              <a:buChar char="•"/>
            </a:pPr>
            <a:r>
              <a:rPr lang="en-US" sz="1400" dirty="0">
                <a:solidFill>
                  <a:srgbClr val="444444"/>
                </a:solidFill>
                <a:cs typeface="Arial" panose="020B0604020202020204" pitchFamily="34" charset="0"/>
              </a:rPr>
              <a:t>Securing their physical infrastructure and facility</a:t>
            </a:r>
          </a:p>
        </p:txBody>
      </p:sp>
      <p:sp>
        <p:nvSpPr>
          <p:cNvPr id="18" name="Rectangle 17">
            <a:extLst>
              <a:ext uri="{FF2B5EF4-FFF2-40B4-BE49-F238E27FC236}">
                <a16:creationId xmlns:a16="http://schemas.microsoft.com/office/drawing/2014/main" id="{CDF2F500-0BEB-4336-9D0E-ED722059C0B5}"/>
              </a:ext>
            </a:extLst>
          </p:cNvPr>
          <p:cNvSpPr/>
          <p:nvPr/>
        </p:nvSpPr>
        <p:spPr>
          <a:xfrm>
            <a:off x="1024890" y="3496434"/>
            <a:ext cx="3474720" cy="307777"/>
          </a:xfrm>
          <a:prstGeom prst="rect">
            <a:avLst/>
          </a:prstGeom>
        </p:spPr>
        <p:txBody>
          <a:bodyPr wrap="square">
            <a:spAutoFit/>
          </a:bodyPr>
          <a:lstStyle/>
          <a:p>
            <a:pPr marL="285750" indent="-285750" defTabSz="457200">
              <a:spcBef>
                <a:spcPct val="30000"/>
              </a:spcBef>
              <a:buFont typeface="Arial" panose="020B0604020202020204" pitchFamily="34" charset="0"/>
              <a:buChar char="•"/>
            </a:pPr>
            <a:r>
              <a:rPr lang="en-US" sz="1400" dirty="0">
                <a:solidFill>
                  <a:srgbClr val="444444"/>
                </a:solidFill>
                <a:cs typeface="Arial" panose="020B0604020202020204" pitchFamily="34" charset="0"/>
              </a:rPr>
              <a:t>Meeting SLAs</a:t>
            </a:r>
          </a:p>
        </p:txBody>
      </p:sp>
      <p:sp>
        <p:nvSpPr>
          <p:cNvPr id="19" name="Rectangle 18">
            <a:extLst>
              <a:ext uri="{FF2B5EF4-FFF2-40B4-BE49-F238E27FC236}">
                <a16:creationId xmlns:a16="http://schemas.microsoft.com/office/drawing/2014/main" id="{EDCA1F4B-3873-48B0-B2D1-14EA034F1DF5}"/>
              </a:ext>
            </a:extLst>
          </p:cNvPr>
          <p:cNvSpPr/>
          <p:nvPr/>
        </p:nvSpPr>
        <p:spPr>
          <a:xfrm>
            <a:off x="1043940" y="3892281"/>
            <a:ext cx="3474720" cy="307777"/>
          </a:xfrm>
          <a:prstGeom prst="rect">
            <a:avLst/>
          </a:prstGeom>
        </p:spPr>
        <p:txBody>
          <a:bodyPr wrap="square">
            <a:spAutoFit/>
          </a:bodyPr>
          <a:lstStyle/>
          <a:p>
            <a:pPr marL="285750" indent="-285750" defTabSz="457200">
              <a:spcBef>
                <a:spcPct val="30000"/>
              </a:spcBef>
              <a:buFont typeface="Arial" panose="020B0604020202020204" pitchFamily="34" charset="0"/>
              <a:buChar char="•"/>
            </a:pPr>
            <a:r>
              <a:rPr lang="en-US" sz="1400" dirty="0">
                <a:solidFill>
                  <a:srgbClr val="444444"/>
                </a:solidFill>
                <a:cs typeface="Arial" panose="020B0604020202020204" pitchFamily="34" charset="0"/>
              </a:rPr>
              <a:t>Earning security certifications</a:t>
            </a:r>
          </a:p>
        </p:txBody>
      </p:sp>
      <p:sp>
        <p:nvSpPr>
          <p:cNvPr id="32" name="Rectangle 31">
            <a:extLst>
              <a:ext uri="{FF2B5EF4-FFF2-40B4-BE49-F238E27FC236}">
                <a16:creationId xmlns:a16="http://schemas.microsoft.com/office/drawing/2014/main" id="{CDBD6B24-8704-4FCD-80FC-AD52F548F408}"/>
              </a:ext>
            </a:extLst>
          </p:cNvPr>
          <p:cNvSpPr/>
          <p:nvPr/>
        </p:nvSpPr>
        <p:spPr>
          <a:xfrm>
            <a:off x="1043940" y="4281838"/>
            <a:ext cx="3474720" cy="307777"/>
          </a:xfrm>
          <a:prstGeom prst="rect">
            <a:avLst/>
          </a:prstGeom>
        </p:spPr>
        <p:txBody>
          <a:bodyPr wrap="square">
            <a:spAutoFit/>
          </a:bodyPr>
          <a:lstStyle/>
          <a:p>
            <a:pPr marL="285750" marR="0" lvl="0" indent="-285750" defTabSz="457200" eaLnBrk="1" fontAlgn="auto" latinLnBrk="0" hangingPunct="1">
              <a:lnSpc>
                <a:spcPct val="100000"/>
              </a:lnSpc>
              <a:spcBef>
                <a:spcPct val="300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44444"/>
                </a:solidFill>
                <a:effectLst/>
                <a:uLnTx/>
                <a:uFillTx/>
                <a:cs typeface="Arial" panose="020B0604020202020204" pitchFamily="34" charset="0"/>
              </a:rPr>
              <a:t>Undergoing external audits</a:t>
            </a:r>
            <a:endParaRPr kumimoji="0" lang="en-US" sz="1400" b="0" i="0" u="none" strike="noStrike" kern="0" cap="none" spc="0" normalizeH="0" baseline="0" noProof="0" dirty="0">
              <a:ln>
                <a:noFill/>
              </a:ln>
              <a:solidFill>
                <a:srgbClr val="444444"/>
              </a:solidFill>
              <a:effectLst/>
              <a:uLnTx/>
              <a:uFillTx/>
            </a:endParaRPr>
          </a:p>
        </p:txBody>
      </p:sp>
      <p:sp>
        <p:nvSpPr>
          <p:cNvPr id="33" name="Rectangle 32">
            <a:extLst>
              <a:ext uri="{FF2B5EF4-FFF2-40B4-BE49-F238E27FC236}">
                <a16:creationId xmlns:a16="http://schemas.microsoft.com/office/drawing/2014/main" id="{DA8F4153-C354-4F7F-BC74-BC6D3233E3B8}"/>
              </a:ext>
            </a:extLst>
          </p:cNvPr>
          <p:cNvSpPr/>
          <p:nvPr/>
        </p:nvSpPr>
        <p:spPr>
          <a:xfrm>
            <a:off x="4953000" y="2315673"/>
            <a:ext cx="3581400" cy="3166917"/>
          </a:xfrm>
          <a:prstGeom prst="rect">
            <a:avLst/>
          </a:prstGeom>
          <a:solidFill>
            <a:srgbClr val="FFFFFF">
              <a:lumMod val="95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34" name="Pentagon 26">
            <a:extLst>
              <a:ext uri="{FF2B5EF4-FFF2-40B4-BE49-F238E27FC236}">
                <a16:creationId xmlns:a16="http://schemas.microsoft.com/office/drawing/2014/main" id="{25E9C38C-F37B-46DD-8D5B-28C9A07BAC6C}"/>
              </a:ext>
            </a:extLst>
          </p:cNvPr>
          <p:cNvSpPr/>
          <p:nvPr/>
        </p:nvSpPr>
        <p:spPr>
          <a:xfrm>
            <a:off x="4953000" y="2053590"/>
            <a:ext cx="3581400" cy="635448"/>
          </a:xfrm>
          <a:prstGeom prst="homePlate">
            <a:avLst>
              <a:gd name="adj" fmla="val 30682"/>
            </a:avLst>
          </a:prstGeom>
          <a:solidFill>
            <a:srgbClr val="0085C3"/>
          </a:solidFill>
          <a:effectLst/>
        </p:spPr>
        <p:txBody>
          <a:bodyPr wrap="square" rtlCol="0" anchor="ctr">
            <a:normAutofit/>
          </a:bodyPr>
          <a:lstStyle/>
          <a:p>
            <a:pPr marL="341313" marR="0" lvl="0" indent="0" defTabSz="457200" eaLnBrk="1" fontAlgn="auto" latinLnBrk="0" hangingPunct="1">
              <a:lnSpc>
                <a:spcPct val="90000"/>
              </a:lnSpc>
              <a:spcBef>
                <a:spcPts val="100"/>
              </a:spcBef>
              <a:spcAft>
                <a:spcPts val="100"/>
              </a:spcAft>
              <a:buClrTx/>
              <a:buSzTx/>
              <a:buFontTx/>
              <a:buNone/>
              <a:tabLst/>
              <a:defRPr/>
            </a:pPr>
            <a:r>
              <a:rPr kumimoji="0" lang="en-US" sz="1400" b="1" i="0" u="none" strike="noStrike" kern="0" cap="none" spc="0" normalizeH="0" baseline="0" noProof="0" dirty="0">
                <a:ln>
                  <a:noFill/>
                </a:ln>
                <a:solidFill>
                  <a:srgbClr val="FFFFFF"/>
                </a:solidFill>
                <a:effectLst/>
                <a:uLnTx/>
                <a:uFillTx/>
              </a:rPr>
              <a:t>Cloud consumer concerns</a:t>
            </a:r>
          </a:p>
        </p:txBody>
      </p:sp>
      <p:sp>
        <p:nvSpPr>
          <p:cNvPr id="35" name="Rectangle 34">
            <a:extLst>
              <a:ext uri="{FF2B5EF4-FFF2-40B4-BE49-F238E27FC236}">
                <a16:creationId xmlns:a16="http://schemas.microsoft.com/office/drawing/2014/main" id="{A95B72EF-617A-4983-8079-C395F8FA4B94}"/>
              </a:ext>
            </a:extLst>
          </p:cNvPr>
          <p:cNvSpPr/>
          <p:nvPr/>
        </p:nvSpPr>
        <p:spPr>
          <a:xfrm>
            <a:off x="5006340" y="2951121"/>
            <a:ext cx="3474720" cy="307777"/>
          </a:xfrm>
          <a:prstGeom prst="rect">
            <a:avLst/>
          </a:prstGeom>
        </p:spPr>
        <p:txBody>
          <a:bodyPr wrap="square">
            <a:spAutoFit/>
          </a:bodyPr>
          <a:lstStyle/>
          <a:p>
            <a:pPr marL="285750" indent="-285750" defTabSz="457200">
              <a:spcBef>
                <a:spcPct val="30000"/>
              </a:spcBef>
              <a:buFont typeface="Arial" panose="020B0604020202020204" pitchFamily="34" charset="0"/>
              <a:buChar char="•"/>
            </a:pPr>
            <a:r>
              <a:rPr lang="en-US" sz="1400" dirty="0">
                <a:solidFill>
                  <a:srgbClr val="444444"/>
                </a:solidFill>
                <a:cs typeface="Arial" panose="020B0604020202020204" pitchFamily="34" charset="0"/>
              </a:rPr>
              <a:t>Risks and vulnerabilities of cloud</a:t>
            </a:r>
          </a:p>
        </p:txBody>
      </p:sp>
      <p:sp>
        <p:nvSpPr>
          <p:cNvPr id="36" name="Rectangle 35">
            <a:extLst>
              <a:ext uri="{FF2B5EF4-FFF2-40B4-BE49-F238E27FC236}">
                <a16:creationId xmlns:a16="http://schemas.microsoft.com/office/drawing/2014/main" id="{87CC0578-36B5-4622-A747-249E7ED5E29F}"/>
              </a:ext>
            </a:extLst>
          </p:cNvPr>
          <p:cNvSpPr/>
          <p:nvPr/>
        </p:nvSpPr>
        <p:spPr>
          <a:xfrm>
            <a:off x="5006340" y="3325832"/>
            <a:ext cx="3474720" cy="307777"/>
          </a:xfrm>
          <a:prstGeom prst="rect">
            <a:avLst/>
          </a:prstGeom>
        </p:spPr>
        <p:txBody>
          <a:bodyPr wrap="square">
            <a:spAutoFit/>
          </a:bodyPr>
          <a:lstStyle/>
          <a:p>
            <a:pPr marL="285750" indent="-285750" defTabSz="457200">
              <a:spcBef>
                <a:spcPct val="30000"/>
              </a:spcBef>
              <a:buFont typeface="Arial" panose="020B0604020202020204" pitchFamily="34" charset="0"/>
              <a:buChar char="•"/>
            </a:pPr>
            <a:r>
              <a:rPr lang="en-US" sz="1400" dirty="0">
                <a:solidFill>
                  <a:srgbClr val="444444"/>
                </a:solidFill>
                <a:cs typeface="Arial" panose="020B0604020202020204" pitchFamily="34" charset="0"/>
              </a:rPr>
              <a:t>Cloud provider viability</a:t>
            </a:r>
          </a:p>
        </p:txBody>
      </p:sp>
      <p:sp>
        <p:nvSpPr>
          <p:cNvPr id="37" name="Rectangle 36">
            <a:extLst>
              <a:ext uri="{FF2B5EF4-FFF2-40B4-BE49-F238E27FC236}">
                <a16:creationId xmlns:a16="http://schemas.microsoft.com/office/drawing/2014/main" id="{D2E01396-9821-4AC5-B7CC-E0783A04753A}"/>
              </a:ext>
            </a:extLst>
          </p:cNvPr>
          <p:cNvSpPr/>
          <p:nvPr/>
        </p:nvSpPr>
        <p:spPr>
          <a:xfrm>
            <a:off x="5009856" y="3728699"/>
            <a:ext cx="3474720" cy="523220"/>
          </a:xfrm>
          <a:prstGeom prst="rect">
            <a:avLst/>
          </a:prstGeom>
        </p:spPr>
        <p:txBody>
          <a:bodyPr wrap="square">
            <a:spAutoFit/>
          </a:bodyPr>
          <a:lstStyle/>
          <a:p>
            <a:pPr marL="285750" indent="-285750" defTabSz="457200">
              <a:spcBef>
                <a:spcPct val="30000"/>
              </a:spcBef>
              <a:buFont typeface="Arial" panose="020B0604020202020204" pitchFamily="34" charset="0"/>
              <a:buChar char="•"/>
            </a:pPr>
            <a:r>
              <a:rPr lang="en-US" sz="1400" dirty="0">
                <a:solidFill>
                  <a:srgbClr val="444444"/>
                </a:solidFill>
                <a:cs typeface="Arial" panose="020B0604020202020204" pitchFamily="34" charset="0"/>
              </a:rPr>
              <a:t>Disaster recovery and business continuity</a:t>
            </a:r>
          </a:p>
        </p:txBody>
      </p:sp>
      <p:sp>
        <p:nvSpPr>
          <p:cNvPr id="38" name="Rectangle 37">
            <a:extLst>
              <a:ext uri="{FF2B5EF4-FFF2-40B4-BE49-F238E27FC236}">
                <a16:creationId xmlns:a16="http://schemas.microsoft.com/office/drawing/2014/main" id="{A69F4FE8-A079-46DD-A1C6-87485BF99131}"/>
              </a:ext>
            </a:extLst>
          </p:cNvPr>
          <p:cNvSpPr/>
          <p:nvPr/>
        </p:nvSpPr>
        <p:spPr>
          <a:xfrm>
            <a:off x="5002530" y="4251837"/>
            <a:ext cx="3474720" cy="307777"/>
          </a:xfrm>
          <a:prstGeom prst="rect">
            <a:avLst/>
          </a:prstGeom>
        </p:spPr>
        <p:txBody>
          <a:bodyPr wrap="square">
            <a:spAutoFit/>
          </a:bodyPr>
          <a:lstStyle/>
          <a:p>
            <a:pPr marL="285750" marR="0" lvl="0" indent="-285750" defTabSz="457200" eaLnBrk="1" fontAlgn="auto" latinLnBrk="0" hangingPunct="1">
              <a:lnSpc>
                <a:spcPct val="100000"/>
              </a:lnSpc>
              <a:spcBef>
                <a:spcPct val="300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44444"/>
                </a:solidFill>
                <a:effectLst/>
                <a:uLnTx/>
                <a:uFillTx/>
                <a:cs typeface="Arial" panose="020B0604020202020204" pitchFamily="34" charset="0"/>
              </a:rPr>
              <a:t>Legal and regulatory compliance</a:t>
            </a:r>
            <a:endParaRPr kumimoji="0" lang="en-US" sz="1400" b="0" i="0" u="none" strike="noStrike" kern="0" cap="none" spc="0" normalizeH="0" baseline="0" noProof="0" dirty="0">
              <a:ln>
                <a:noFill/>
              </a:ln>
              <a:solidFill>
                <a:srgbClr val="444444"/>
              </a:solidFill>
              <a:effectLst/>
              <a:uLnTx/>
              <a:uFillTx/>
            </a:endParaRPr>
          </a:p>
        </p:txBody>
      </p:sp>
    </p:spTree>
    <p:custDataLst>
      <p:tags r:id="rId1"/>
    </p:custDataLst>
    <p:extLst>
      <p:ext uri="{BB962C8B-B14F-4D97-AF65-F5344CB8AC3E}">
        <p14:creationId xmlns:p14="http://schemas.microsoft.com/office/powerpoint/2010/main" val="1251525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Cloud Security Threats</a:t>
            </a:r>
          </a:p>
        </p:txBody>
      </p:sp>
      <p:grpSp>
        <p:nvGrpSpPr>
          <p:cNvPr id="36" name="Group 35"/>
          <p:cNvGrpSpPr/>
          <p:nvPr/>
        </p:nvGrpSpPr>
        <p:grpSpPr>
          <a:xfrm>
            <a:off x="301191" y="1524001"/>
            <a:ext cx="3997556" cy="3992087"/>
            <a:chOff x="148389" y="666750"/>
            <a:chExt cx="3997556" cy="3992087"/>
          </a:xfrm>
        </p:grpSpPr>
        <p:sp>
          <p:nvSpPr>
            <p:cNvPr id="59" name="Oval 58"/>
            <p:cNvSpPr>
              <a:spLocks noChangeAspect="1"/>
            </p:cNvSpPr>
            <p:nvPr/>
          </p:nvSpPr>
          <p:spPr>
            <a:xfrm>
              <a:off x="1905000" y="1342125"/>
              <a:ext cx="512833" cy="512833"/>
            </a:xfrm>
            <a:prstGeom prst="ellipse">
              <a:avLst/>
            </a:prstGeom>
            <a:solidFill>
              <a:schemeClr val="tx2">
                <a:lumMod val="65000"/>
              </a:schemeClr>
            </a:solidFill>
            <a:ln w="63500" cap="flat" cmpd="dbl">
              <a:solidFill>
                <a:sysClr val="window" lastClr="FFFFFF"/>
              </a:solidFill>
              <a:rou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n-US" b="1" kern="0" dirty="0">
                  <a:solidFill>
                    <a:prstClr val="white">
                      <a:lumMod val="95000"/>
                    </a:prstClr>
                  </a:solidFill>
                  <a:latin typeface="Calibri"/>
                </a:rPr>
                <a:t>2</a:t>
              </a:r>
            </a:p>
          </p:txBody>
        </p:sp>
        <p:sp>
          <p:nvSpPr>
            <p:cNvPr id="60" name="Oval 59"/>
            <p:cNvSpPr>
              <a:spLocks noChangeAspect="1"/>
            </p:cNvSpPr>
            <p:nvPr/>
          </p:nvSpPr>
          <p:spPr>
            <a:xfrm>
              <a:off x="1905000" y="666750"/>
              <a:ext cx="512833" cy="512833"/>
            </a:xfrm>
            <a:prstGeom prst="ellipse">
              <a:avLst/>
            </a:prstGeom>
            <a:solidFill>
              <a:srgbClr val="002060"/>
            </a:solidFill>
            <a:ln w="63500" cap="flat" cmpd="dbl">
              <a:solidFill>
                <a:sysClr val="window" lastClr="FFFFFF"/>
              </a:solidFill>
              <a:rou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n-US" b="1" kern="0" dirty="0">
                  <a:solidFill>
                    <a:prstClr val="white">
                      <a:lumMod val="95000"/>
                    </a:prstClr>
                  </a:solidFill>
                  <a:latin typeface="Calibri"/>
                </a:rPr>
                <a:t>1</a:t>
              </a:r>
            </a:p>
          </p:txBody>
        </p:sp>
        <p:sp>
          <p:nvSpPr>
            <p:cNvPr id="61" name="Oval 60"/>
            <p:cNvSpPr>
              <a:spLocks noChangeAspect="1"/>
            </p:cNvSpPr>
            <p:nvPr/>
          </p:nvSpPr>
          <p:spPr>
            <a:xfrm>
              <a:off x="1905000" y="2046375"/>
              <a:ext cx="512833" cy="512833"/>
            </a:xfrm>
            <a:prstGeom prst="ellipse">
              <a:avLst/>
            </a:prstGeom>
            <a:solidFill>
              <a:srgbClr val="002060"/>
            </a:solidFill>
            <a:ln w="63500" cap="flat" cmpd="dbl">
              <a:solidFill>
                <a:sysClr val="window" lastClr="FFFFFF"/>
              </a:solidFill>
              <a:rou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n-US" b="1" kern="0" dirty="0">
                  <a:solidFill>
                    <a:prstClr val="white">
                      <a:lumMod val="95000"/>
                    </a:prstClr>
                  </a:solidFill>
                  <a:latin typeface="Calibri"/>
                </a:rPr>
                <a:t>3</a:t>
              </a:r>
            </a:p>
          </p:txBody>
        </p:sp>
        <p:sp>
          <p:nvSpPr>
            <p:cNvPr id="62" name="Oval 61"/>
            <p:cNvSpPr>
              <a:spLocks noChangeAspect="1"/>
            </p:cNvSpPr>
            <p:nvPr/>
          </p:nvSpPr>
          <p:spPr>
            <a:xfrm>
              <a:off x="1905000" y="2741000"/>
              <a:ext cx="512833" cy="512833"/>
            </a:xfrm>
            <a:prstGeom prst="ellipse">
              <a:avLst/>
            </a:prstGeom>
            <a:solidFill>
              <a:schemeClr val="tx2">
                <a:lumMod val="65000"/>
              </a:schemeClr>
            </a:solidFill>
            <a:ln w="63500" cap="flat" cmpd="dbl">
              <a:solidFill>
                <a:sysClr val="window" lastClr="FFFFFF"/>
              </a:solidFill>
              <a:rou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n-US" b="1" kern="0" dirty="0">
                  <a:solidFill>
                    <a:prstClr val="white">
                      <a:lumMod val="95000"/>
                    </a:prstClr>
                  </a:solidFill>
                  <a:latin typeface="Calibri"/>
                </a:rPr>
                <a:t>4</a:t>
              </a:r>
            </a:p>
          </p:txBody>
        </p:sp>
        <p:sp>
          <p:nvSpPr>
            <p:cNvPr id="63" name="Oval 62"/>
            <p:cNvSpPr>
              <a:spLocks noChangeAspect="1"/>
            </p:cNvSpPr>
            <p:nvPr/>
          </p:nvSpPr>
          <p:spPr>
            <a:xfrm>
              <a:off x="1905000" y="3433877"/>
              <a:ext cx="512833" cy="512833"/>
            </a:xfrm>
            <a:prstGeom prst="ellipse">
              <a:avLst/>
            </a:prstGeom>
            <a:solidFill>
              <a:srgbClr val="002060"/>
            </a:solidFill>
            <a:ln w="63500" cap="flat" cmpd="dbl">
              <a:solidFill>
                <a:sysClr val="window" lastClr="FFFFFF"/>
              </a:solidFill>
              <a:rou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n-US" b="1" kern="0" dirty="0">
                  <a:solidFill>
                    <a:prstClr val="white">
                      <a:lumMod val="95000"/>
                    </a:prstClr>
                  </a:solidFill>
                  <a:latin typeface="Calibri"/>
                </a:rPr>
                <a:t>5</a:t>
              </a:r>
            </a:p>
          </p:txBody>
        </p:sp>
        <p:sp>
          <p:nvSpPr>
            <p:cNvPr id="64" name="Oval 63"/>
            <p:cNvSpPr>
              <a:spLocks noChangeAspect="1"/>
            </p:cNvSpPr>
            <p:nvPr/>
          </p:nvSpPr>
          <p:spPr>
            <a:xfrm>
              <a:off x="1905000" y="4146004"/>
              <a:ext cx="512833" cy="512833"/>
            </a:xfrm>
            <a:prstGeom prst="ellipse">
              <a:avLst/>
            </a:prstGeom>
            <a:solidFill>
              <a:schemeClr val="tx2">
                <a:lumMod val="65000"/>
              </a:schemeClr>
            </a:solidFill>
            <a:ln w="63500" cap="flat" cmpd="dbl">
              <a:solidFill>
                <a:sysClr val="window" lastClr="FFFFFF"/>
              </a:solidFill>
              <a:rou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n-US" b="1" kern="0" dirty="0">
                  <a:solidFill>
                    <a:prstClr val="white">
                      <a:lumMod val="95000"/>
                    </a:prstClr>
                  </a:solidFill>
                  <a:latin typeface="Calibri"/>
                </a:rPr>
                <a:t>6</a:t>
              </a:r>
            </a:p>
          </p:txBody>
        </p:sp>
        <p:grpSp>
          <p:nvGrpSpPr>
            <p:cNvPr id="33" name="Group 32"/>
            <p:cNvGrpSpPr/>
            <p:nvPr/>
          </p:nvGrpSpPr>
          <p:grpSpPr>
            <a:xfrm>
              <a:off x="2507941" y="860874"/>
              <a:ext cx="1606859" cy="124584"/>
              <a:chOff x="2507941" y="860874"/>
              <a:chExt cx="1606859" cy="124584"/>
            </a:xfrm>
          </p:grpSpPr>
          <p:cxnSp>
            <p:nvCxnSpPr>
              <p:cNvPr id="17" name="Straight Connector 16"/>
              <p:cNvCxnSpPr/>
              <p:nvPr/>
            </p:nvCxnSpPr>
            <p:spPr>
              <a:xfrm flipV="1">
                <a:off x="2570233" y="913542"/>
                <a:ext cx="1544567" cy="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2507941" y="860874"/>
                <a:ext cx="124584" cy="124584"/>
              </a:xfrm>
              <a:prstGeom prst="ellipse">
                <a:avLst/>
              </a:prstGeom>
              <a:solidFill>
                <a:schemeClr val="tx1"/>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grpSp>
        <p:grpSp>
          <p:nvGrpSpPr>
            <p:cNvPr id="71" name="Group 70"/>
            <p:cNvGrpSpPr/>
            <p:nvPr/>
          </p:nvGrpSpPr>
          <p:grpSpPr>
            <a:xfrm>
              <a:off x="2507941" y="2225247"/>
              <a:ext cx="1606859" cy="124584"/>
              <a:chOff x="2507941" y="860874"/>
              <a:chExt cx="1606859" cy="124584"/>
            </a:xfrm>
          </p:grpSpPr>
          <p:cxnSp>
            <p:nvCxnSpPr>
              <p:cNvPr id="72" name="Straight Connector 71"/>
              <p:cNvCxnSpPr/>
              <p:nvPr/>
            </p:nvCxnSpPr>
            <p:spPr>
              <a:xfrm flipV="1">
                <a:off x="2570233" y="913542"/>
                <a:ext cx="1544567" cy="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3" name="Oval 72"/>
              <p:cNvSpPr/>
              <p:nvPr/>
            </p:nvSpPr>
            <p:spPr>
              <a:xfrm>
                <a:off x="2507941" y="860874"/>
                <a:ext cx="124584" cy="124584"/>
              </a:xfrm>
              <a:prstGeom prst="ellipse">
                <a:avLst/>
              </a:prstGeom>
              <a:solidFill>
                <a:schemeClr val="tx1"/>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grpSp>
        <p:grpSp>
          <p:nvGrpSpPr>
            <p:cNvPr id="74" name="Group 73"/>
            <p:cNvGrpSpPr/>
            <p:nvPr/>
          </p:nvGrpSpPr>
          <p:grpSpPr>
            <a:xfrm>
              <a:off x="2539086" y="3628001"/>
              <a:ext cx="1606859" cy="124584"/>
              <a:chOff x="2507941" y="860874"/>
              <a:chExt cx="1606859" cy="124584"/>
            </a:xfrm>
          </p:grpSpPr>
          <p:cxnSp>
            <p:nvCxnSpPr>
              <p:cNvPr id="75" name="Straight Connector 74"/>
              <p:cNvCxnSpPr/>
              <p:nvPr/>
            </p:nvCxnSpPr>
            <p:spPr>
              <a:xfrm flipV="1">
                <a:off x="2570233" y="913542"/>
                <a:ext cx="1544567" cy="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2507941" y="860874"/>
                <a:ext cx="124584" cy="124584"/>
              </a:xfrm>
              <a:prstGeom prst="ellipse">
                <a:avLst/>
              </a:prstGeom>
              <a:solidFill>
                <a:schemeClr val="tx1"/>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grpSp>
        <p:grpSp>
          <p:nvGrpSpPr>
            <p:cNvPr id="78" name="Group 77"/>
            <p:cNvGrpSpPr/>
            <p:nvPr/>
          </p:nvGrpSpPr>
          <p:grpSpPr>
            <a:xfrm rot="10800000">
              <a:off x="182880" y="1552240"/>
              <a:ext cx="1606859" cy="124584"/>
              <a:chOff x="2507941" y="860874"/>
              <a:chExt cx="1606859" cy="124584"/>
            </a:xfrm>
          </p:grpSpPr>
          <p:cxnSp>
            <p:nvCxnSpPr>
              <p:cNvPr id="79" name="Straight Connector 78"/>
              <p:cNvCxnSpPr/>
              <p:nvPr/>
            </p:nvCxnSpPr>
            <p:spPr>
              <a:xfrm flipV="1">
                <a:off x="2570233" y="923167"/>
                <a:ext cx="1544567" cy="1"/>
              </a:xfrm>
              <a:prstGeom prst="line">
                <a:avLst/>
              </a:prstGeom>
              <a:ln w="12700" cmpd="sng">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80" name="Oval 79"/>
              <p:cNvSpPr/>
              <p:nvPr/>
            </p:nvSpPr>
            <p:spPr>
              <a:xfrm>
                <a:off x="2507941" y="860874"/>
                <a:ext cx="124584" cy="124584"/>
              </a:xfrm>
              <a:prstGeom prst="ellipse">
                <a:avLst/>
              </a:prstGeom>
              <a:solidFill>
                <a:srgbClr val="002060"/>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grpSp>
        <p:grpSp>
          <p:nvGrpSpPr>
            <p:cNvPr id="81" name="Group 80"/>
            <p:cNvGrpSpPr/>
            <p:nvPr/>
          </p:nvGrpSpPr>
          <p:grpSpPr>
            <a:xfrm rot="10800000">
              <a:off x="151733" y="2935124"/>
              <a:ext cx="1606859" cy="124584"/>
              <a:chOff x="2507941" y="860874"/>
              <a:chExt cx="1606859" cy="124584"/>
            </a:xfrm>
          </p:grpSpPr>
          <p:cxnSp>
            <p:nvCxnSpPr>
              <p:cNvPr id="82" name="Straight Connector 81"/>
              <p:cNvCxnSpPr/>
              <p:nvPr/>
            </p:nvCxnSpPr>
            <p:spPr>
              <a:xfrm flipV="1">
                <a:off x="2570233" y="913542"/>
                <a:ext cx="1544567" cy="1"/>
              </a:xfrm>
              <a:prstGeom prst="line">
                <a:avLst/>
              </a:prstGeom>
              <a:ln w="12700" cmpd="sng">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2507941" y="860874"/>
                <a:ext cx="124584" cy="124584"/>
              </a:xfrm>
              <a:prstGeom prst="ellipse">
                <a:avLst/>
              </a:prstGeom>
              <a:solidFill>
                <a:srgbClr val="002060"/>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grpSp>
        <p:grpSp>
          <p:nvGrpSpPr>
            <p:cNvPr id="84" name="Group 83"/>
            <p:cNvGrpSpPr/>
            <p:nvPr/>
          </p:nvGrpSpPr>
          <p:grpSpPr>
            <a:xfrm rot="10800000">
              <a:off x="148389" y="4370022"/>
              <a:ext cx="1606859" cy="124584"/>
              <a:chOff x="2507941" y="860874"/>
              <a:chExt cx="1606859" cy="124584"/>
            </a:xfrm>
          </p:grpSpPr>
          <p:cxnSp>
            <p:nvCxnSpPr>
              <p:cNvPr id="85" name="Straight Connector 84"/>
              <p:cNvCxnSpPr/>
              <p:nvPr/>
            </p:nvCxnSpPr>
            <p:spPr>
              <a:xfrm flipV="1">
                <a:off x="2570233" y="913542"/>
                <a:ext cx="1544567" cy="1"/>
              </a:xfrm>
              <a:prstGeom prst="line">
                <a:avLst/>
              </a:prstGeom>
              <a:ln w="12700" cmpd="sng">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86" name="Oval 85"/>
              <p:cNvSpPr/>
              <p:nvPr/>
            </p:nvSpPr>
            <p:spPr>
              <a:xfrm>
                <a:off x="2507941" y="860874"/>
                <a:ext cx="124584" cy="124584"/>
              </a:xfrm>
              <a:prstGeom prst="ellipse">
                <a:avLst/>
              </a:prstGeom>
              <a:solidFill>
                <a:srgbClr val="002060"/>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grpSp>
      </p:grpSp>
      <p:grpSp>
        <p:nvGrpSpPr>
          <p:cNvPr id="87" name="Group 86"/>
          <p:cNvGrpSpPr/>
          <p:nvPr/>
        </p:nvGrpSpPr>
        <p:grpSpPr>
          <a:xfrm>
            <a:off x="4801002" y="1420415"/>
            <a:ext cx="3997556" cy="3992087"/>
            <a:chOff x="148389" y="666750"/>
            <a:chExt cx="3997556" cy="3992087"/>
          </a:xfrm>
        </p:grpSpPr>
        <p:sp>
          <p:nvSpPr>
            <p:cNvPr id="88" name="Oval 87"/>
            <p:cNvSpPr>
              <a:spLocks noChangeAspect="1"/>
            </p:cNvSpPr>
            <p:nvPr/>
          </p:nvSpPr>
          <p:spPr>
            <a:xfrm>
              <a:off x="1905000" y="1342125"/>
              <a:ext cx="512833" cy="512833"/>
            </a:xfrm>
            <a:prstGeom prst="ellipse">
              <a:avLst/>
            </a:prstGeom>
            <a:solidFill>
              <a:schemeClr val="tx2">
                <a:lumMod val="65000"/>
              </a:schemeClr>
            </a:solidFill>
            <a:ln w="63500" cap="flat" cmpd="dbl">
              <a:solidFill>
                <a:sysClr val="window" lastClr="FFFFFF"/>
              </a:solidFill>
              <a:rou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n-US" b="1" kern="0" dirty="0">
                  <a:solidFill>
                    <a:prstClr val="white">
                      <a:lumMod val="95000"/>
                    </a:prstClr>
                  </a:solidFill>
                  <a:latin typeface="Calibri"/>
                </a:rPr>
                <a:t>8</a:t>
              </a:r>
            </a:p>
          </p:txBody>
        </p:sp>
        <p:sp>
          <p:nvSpPr>
            <p:cNvPr id="89" name="Oval 88"/>
            <p:cNvSpPr>
              <a:spLocks noChangeAspect="1"/>
            </p:cNvSpPr>
            <p:nvPr/>
          </p:nvSpPr>
          <p:spPr>
            <a:xfrm>
              <a:off x="1905000" y="666750"/>
              <a:ext cx="512833" cy="512833"/>
            </a:xfrm>
            <a:prstGeom prst="ellipse">
              <a:avLst/>
            </a:prstGeom>
            <a:solidFill>
              <a:srgbClr val="002060"/>
            </a:solidFill>
            <a:ln w="63500" cap="flat" cmpd="dbl">
              <a:solidFill>
                <a:sysClr val="window" lastClr="FFFFFF"/>
              </a:solidFill>
              <a:rou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n-US" b="1" kern="0" dirty="0">
                  <a:solidFill>
                    <a:prstClr val="white">
                      <a:lumMod val="95000"/>
                    </a:prstClr>
                  </a:solidFill>
                  <a:latin typeface="Calibri"/>
                </a:rPr>
                <a:t>7</a:t>
              </a:r>
            </a:p>
          </p:txBody>
        </p:sp>
        <p:sp>
          <p:nvSpPr>
            <p:cNvPr id="90" name="Oval 89"/>
            <p:cNvSpPr>
              <a:spLocks noChangeAspect="1"/>
            </p:cNvSpPr>
            <p:nvPr/>
          </p:nvSpPr>
          <p:spPr>
            <a:xfrm>
              <a:off x="1905000" y="2046375"/>
              <a:ext cx="512833" cy="512833"/>
            </a:xfrm>
            <a:prstGeom prst="ellipse">
              <a:avLst/>
            </a:prstGeom>
            <a:solidFill>
              <a:srgbClr val="002060"/>
            </a:solidFill>
            <a:ln w="63500" cap="flat" cmpd="dbl">
              <a:solidFill>
                <a:sysClr val="window" lastClr="FFFFFF"/>
              </a:solidFill>
              <a:rou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n-US" b="1" kern="0" dirty="0">
                  <a:solidFill>
                    <a:prstClr val="white">
                      <a:lumMod val="95000"/>
                    </a:prstClr>
                  </a:solidFill>
                  <a:latin typeface="Calibri"/>
                </a:rPr>
                <a:t>9</a:t>
              </a:r>
            </a:p>
          </p:txBody>
        </p:sp>
        <p:sp>
          <p:nvSpPr>
            <p:cNvPr id="91" name="Oval 90"/>
            <p:cNvSpPr>
              <a:spLocks noChangeAspect="1"/>
            </p:cNvSpPr>
            <p:nvPr/>
          </p:nvSpPr>
          <p:spPr>
            <a:xfrm>
              <a:off x="1905000" y="2741000"/>
              <a:ext cx="512833" cy="512833"/>
            </a:xfrm>
            <a:prstGeom prst="ellipse">
              <a:avLst/>
            </a:prstGeom>
            <a:solidFill>
              <a:schemeClr val="tx2">
                <a:lumMod val="65000"/>
              </a:schemeClr>
            </a:solidFill>
            <a:ln w="63500" cap="flat" cmpd="dbl">
              <a:solidFill>
                <a:sysClr val="window" lastClr="FFFFFF"/>
              </a:solidFill>
              <a:rou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a:defRPr/>
              </a:pPr>
              <a:endParaRPr lang="en-US" b="1" kern="0" dirty="0">
                <a:solidFill>
                  <a:prstClr val="white">
                    <a:lumMod val="95000"/>
                  </a:prstClr>
                </a:solidFill>
                <a:latin typeface="Calibri"/>
              </a:endParaRPr>
            </a:p>
          </p:txBody>
        </p:sp>
        <p:sp>
          <p:nvSpPr>
            <p:cNvPr id="92" name="Oval 91"/>
            <p:cNvSpPr>
              <a:spLocks noChangeAspect="1"/>
            </p:cNvSpPr>
            <p:nvPr/>
          </p:nvSpPr>
          <p:spPr>
            <a:xfrm>
              <a:off x="1905000" y="3433877"/>
              <a:ext cx="512833" cy="512833"/>
            </a:xfrm>
            <a:prstGeom prst="ellipse">
              <a:avLst/>
            </a:prstGeom>
            <a:solidFill>
              <a:srgbClr val="002060"/>
            </a:solidFill>
            <a:ln w="63500" cap="flat" cmpd="dbl">
              <a:solidFill>
                <a:sysClr val="window" lastClr="FFFFFF"/>
              </a:solidFill>
              <a:rou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a:defRPr/>
              </a:pPr>
              <a:endParaRPr lang="en-US" b="1" kern="0" dirty="0">
                <a:solidFill>
                  <a:prstClr val="white">
                    <a:lumMod val="95000"/>
                  </a:prstClr>
                </a:solidFill>
                <a:latin typeface="Calibri"/>
              </a:endParaRPr>
            </a:p>
          </p:txBody>
        </p:sp>
        <p:sp>
          <p:nvSpPr>
            <p:cNvPr id="93" name="Oval 92"/>
            <p:cNvSpPr>
              <a:spLocks noChangeAspect="1"/>
            </p:cNvSpPr>
            <p:nvPr/>
          </p:nvSpPr>
          <p:spPr>
            <a:xfrm>
              <a:off x="1905000" y="4146004"/>
              <a:ext cx="512833" cy="512833"/>
            </a:xfrm>
            <a:prstGeom prst="ellipse">
              <a:avLst/>
            </a:prstGeom>
            <a:solidFill>
              <a:schemeClr val="tx2">
                <a:lumMod val="65000"/>
              </a:schemeClr>
            </a:solidFill>
            <a:ln w="63500" cap="flat" cmpd="dbl">
              <a:solidFill>
                <a:sysClr val="window" lastClr="FFFFFF"/>
              </a:solidFill>
              <a:rou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a:defRPr/>
              </a:pPr>
              <a:endParaRPr lang="en-US" b="1" kern="0" dirty="0">
                <a:solidFill>
                  <a:prstClr val="white">
                    <a:lumMod val="95000"/>
                  </a:prstClr>
                </a:solidFill>
                <a:latin typeface="Calibri"/>
              </a:endParaRPr>
            </a:p>
          </p:txBody>
        </p:sp>
        <p:grpSp>
          <p:nvGrpSpPr>
            <p:cNvPr id="94" name="Group 93"/>
            <p:cNvGrpSpPr/>
            <p:nvPr/>
          </p:nvGrpSpPr>
          <p:grpSpPr>
            <a:xfrm>
              <a:off x="2507941" y="860874"/>
              <a:ext cx="1606859" cy="124584"/>
              <a:chOff x="2507941" y="860874"/>
              <a:chExt cx="1606859" cy="124584"/>
            </a:xfrm>
          </p:grpSpPr>
          <p:cxnSp>
            <p:nvCxnSpPr>
              <p:cNvPr id="110" name="Straight Connector 109"/>
              <p:cNvCxnSpPr/>
              <p:nvPr/>
            </p:nvCxnSpPr>
            <p:spPr>
              <a:xfrm flipV="1">
                <a:off x="2570233" y="913542"/>
                <a:ext cx="1544567" cy="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1" name="Oval 110"/>
              <p:cNvSpPr/>
              <p:nvPr/>
            </p:nvSpPr>
            <p:spPr>
              <a:xfrm>
                <a:off x="2507941" y="860874"/>
                <a:ext cx="124584" cy="124584"/>
              </a:xfrm>
              <a:prstGeom prst="ellipse">
                <a:avLst/>
              </a:prstGeom>
              <a:solidFill>
                <a:schemeClr val="tx1"/>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grpSp>
        <p:grpSp>
          <p:nvGrpSpPr>
            <p:cNvPr id="95" name="Group 94"/>
            <p:cNvGrpSpPr/>
            <p:nvPr/>
          </p:nvGrpSpPr>
          <p:grpSpPr>
            <a:xfrm>
              <a:off x="2507941" y="2225247"/>
              <a:ext cx="1606859" cy="124584"/>
              <a:chOff x="2507941" y="860874"/>
              <a:chExt cx="1606859" cy="124584"/>
            </a:xfrm>
          </p:grpSpPr>
          <p:cxnSp>
            <p:nvCxnSpPr>
              <p:cNvPr id="108" name="Straight Connector 107"/>
              <p:cNvCxnSpPr/>
              <p:nvPr/>
            </p:nvCxnSpPr>
            <p:spPr>
              <a:xfrm flipV="1">
                <a:off x="2570233" y="913542"/>
                <a:ext cx="1544567" cy="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9" name="Oval 108"/>
              <p:cNvSpPr/>
              <p:nvPr/>
            </p:nvSpPr>
            <p:spPr>
              <a:xfrm>
                <a:off x="2507941" y="860874"/>
                <a:ext cx="124584" cy="124584"/>
              </a:xfrm>
              <a:prstGeom prst="ellipse">
                <a:avLst/>
              </a:prstGeom>
              <a:solidFill>
                <a:schemeClr val="tx1"/>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grpSp>
        <p:grpSp>
          <p:nvGrpSpPr>
            <p:cNvPr id="96" name="Group 95"/>
            <p:cNvGrpSpPr/>
            <p:nvPr/>
          </p:nvGrpSpPr>
          <p:grpSpPr>
            <a:xfrm>
              <a:off x="2539086" y="3628001"/>
              <a:ext cx="1606859" cy="124584"/>
              <a:chOff x="2507941" y="860874"/>
              <a:chExt cx="1606859" cy="124584"/>
            </a:xfrm>
          </p:grpSpPr>
          <p:cxnSp>
            <p:nvCxnSpPr>
              <p:cNvPr id="106" name="Straight Connector 105"/>
              <p:cNvCxnSpPr/>
              <p:nvPr/>
            </p:nvCxnSpPr>
            <p:spPr>
              <a:xfrm flipV="1">
                <a:off x="2570233" y="913542"/>
                <a:ext cx="1544567" cy="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2507941" y="860874"/>
                <a:ext cx="124584" cy="124584"/>
              </a:xfrm>
              <a:prstGeom prst="ellipse">
                <a:avLst/>
              </a:prstGeom>
              <a:solidFill>
                <a:schemeClr val="tx1"/>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grpSp>
        <p:grpSp>
          <p:nvGrpSpPr>
            <p:cNvPr id="97" name="Group 96"/>
            <p:cNvGrpSpPr/>
            <p:nvPr/>
          </p:nvGrpSpPr>
          <p:grpSpPr>
            <a:xfrm rot="10800000">
              <a:off x="182880" y="1552240"/>
              <a:ext cx="1606859" cy="124584"/>
              <a:chOff x="2507941" y="860874"/>
              <a:chExt cx="1606859" cy="124584"/>
            </a:xfrm>
          </p:grpSpPr>
          <p:cxnSp>
            <p:nvCxnSpPr>
              <p:cNvPr id="104" name="Straight Connector 103"/>
              <p:cNvCxnSpPr/>
              <p:nvPr/>
            </p:nvCxnSpPr>
            <p:spPr>
              <a:xfrm flipV="1">
                <a:off x="2570233" y="923167"/>
                <a:ext cx="1544567" cy="1"/>
              </a:xfrm>
              <a:prstGeom prst="line">
                <a:avLst/>
              </a:prstGeom>
              <a:ln w="12700" cmpd="sng">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5" name="Oval 104"/>
              <p:cNvSpPr/>
              <p:nvPr/>
            </p:nvSpPr>
            <p:spPr>
              <a:xfrm>
                <a:off x="2507941" y="860874"/>
                <a:ext cx="124584" cy="124584"/>
              </a:xfrm>
              <a:prstGeom prst="ellipse">
                <a:avLst/>
              </a:prstGeom>
              <a:solidFill>
                <a:srgbClr val="002060"/>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grpSp>
        <p:grpSp>
          <p:nvGrpSpPr>
            <p:cNvPr id="98" name="Group 97"/>
            <p:cNvGrpSpPr/>
            <p:nvPr/>
          </p:nvGrpSpPr>
          <p:grpSpPr>
            <a:xfrm rot="10800000">
              <a:off x="151733" y="2935124"/>
              <a:ext cx="1606859" cy="124584"/>
              <a:chOff x="2507941" y="860874"/>
              <a:chExt cx="1606859" cy="124584"/>
            </a:xfrm>
          </p:grpSpPr>
          <p:cxnSp>
            <p:nvCxnSpPr>
              <p:cNvPr id="102" name="Straight Connector 101"/>
              <p:cNvCxnSpPr/>
              <p:nvPr/>
            </p:nvCxnSpPr>
            <p:spPr>
              <a:xfrm flipV="1">
                <a:off x="2570233" y="913542"/>
                <a:ext cx="1544567" cy="1"/>
              </a:xfrm>
              <a:prstGeom prst="line">
                <a:avLst/>
              </a:prstGeom>
              <a:ln w="12700" cmpd="sng">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3" name="Oval 102"/>
              <p:cNvSpPr/>
              <p:nvPr/>
            </p:nvSpPr>
            <p:spPr>
              <a:xfrm>
                <a:off x="2507941" y="860874"/>
                <a:ext cx="124584" cy="124584"/>
              </a:xfrm>
              <a:prstGeom prst="ellipse">
                <a:avLst/>
              </a:prstGeom>
              <a:solidFill>
                <a:srgbClr val="002060"/>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grpSp>
        <p:grpSp>
          <p:nvGrpSpPr>
            <p:cNvPr id="99" name="Group 98"/>
            <p:cNvGrpSpPr/>
            <p:nvPr/>
          </p:nvGrpSpPr>
          <p:grpSpPr>
            <a:xfrm rot="10800000">
              <a:off x="148389" y="4370022"/>
              <a:ext cx="1606859" cy="124584"/>
              <a:chOff x="2507941" y="860874"/>
              <a:chExt cx="1606859" cy="124584"/>
            </a:xfrm>
          </p:grpSpPr>
          <p:cxnSp>
            <p:nvCxnSpPr>
              <p:cNvPr id="100" name="Straight Connector 99"/>
              <p:cNvCxnSpPr/>
              <p:nvPr/>
            </p:nvCxnSpPr>
            <p:spPr>
              <a:xfrm flipV="1">
                <a:off x="2570233" y="923167"/>
                <a:ext cx="1544567" cy="1"/>
              </a:xfrm>
              <a:prstGeom prst="line">
                <a:avLst/>
              </a:prstGeom>
              <a:ln w="12700" cmpd="sng">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1" name="Oval 100"/>
              <p:cNvSpPr/>
              <p:nvPr/>
            </p:nvSpPr>
            <p:spPr>
              <a:xfrm>
                <a:off x="2507941" y="860874"/>
                <a:ext cx="124584" cy="124584"/>
              </a:xfrm>
              <a:prstGeom prst="ellipse">
                <a:avLst/>
              </a:prstGeom>
              <a:solidFill>
                <a:srgbClr val="002060"/>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grpSp>
      </p:grpSp>
      <p:sp>
        <p:nvSpPr>
          <p:cNvPr id="37" name="TextBox 36"/>
          <p:cNvSpPr txBox="1"/>
          <p:nvPr/>
        </p:nvSpPr>
        <p:spPr>
          <a:xfrm>
            <a:off x="6603060" y="3585353"/>
            <a:ext cx="412292" cy="338554"/>
          </a:xfrm>
          <a:prstGeom prst="rect">
            <a:avLst/>
          </a:prstGeom>
          <a:noFill/>
        </p:spPr>
        <p:txBody>
          <a:bodyPr wrap="none" rtlCol="0">
            <a:spAutoFit/>
          </a:bodyPr>
          <a:lstStyle/>
          <a:p>
            <a:pPr>
              <a:buClr>
                <a:schemeClr val="bg1"/>
              </a:buClr>
            </a:pPr>
            <a:r>
              <a:rPr lang="en-US" sz="1600" b="1" dirty="0">
                <a:solidFill>
                  <a:schemeClr val="bg1"/>
                </a:solidFill>
              </a:rPr>
              <a:t>10</a:t>
            </a:r>
          </a:p>
        </p:txBody>
      </p:sp>
      <p:sp>
        <p:nvSpPr>
          <p:cNvPr id="112" name="TextBox 111"/>
          <p:cNvSpPr txBox="1"/>
          <p:nvPr/>
        </p:nvSpPr>
        <p:spPr>
          <a:xfrm>
            <a:off x="6609765" y="4278541"/>
            <a:ext cx="400944" cy="338554"/>
          </a:xfrm>
          <a:prstGeom prst="rect">
            <a:avLst/>
          </a:prstGeom>
          <a:noFill/>
        </p:spPr>
        <p:txBody>
          <a:bodyPr wrap="none" rtlCol="0">
            <a:spAutoFit/>
          </a:bodyPr>
          <a:lstStyle/>
          <a:p>
            <a:pPr>
              <a:buClr>
                <a:schemeClr val="bg1"/>
              </a:buClr>
            </a:pPr>
            <a:r>
              <a:rPr lang="en-US" sz="1600" b="1" dirty="0">
                <a:solidFill>
                  <a:schemeClr val="bg1"/>
                </a:solidFill>
              </a:rPr>
              <a:t>11</a:t>
            </a:r>
          </a:p>
        </p:txBody>
      </p:sp>
      <p:sp>
        <p:nvSpPr>
          <p:cNvPr id="113" name="TextBox 112"/>
          <p:cNvSpPr txBox="1"/>
          <p:nvPr/>
        </p:nvSpPr>
        <p:spPr>
          <a:xfrm>
            <a:off x="6603060" y="4986807"/>
            <a:ext cx="412292" cy="338554"/>
          </a:xfrm>
          <a:prstGeom prst="rect">
            <a:avLst/>
          </a:prstGeom>
          <a:noFill/>
        </p:spPr>
        <p:txBody>
          <a:bodyPr wrap="none" rtlCol="0">
            <a:spAutoFit/>
          </a:bodyPr>
          <a:lstStyle/>
          <a:p>
            <a:pPr>
              <a:buClr>
                <a:schemeClr val="bg1"/>
              </a:buClr>
            </a:pPr>
            <a:r>
              <a:rPr lang="en-US" sz="1600" b="1" dirty="0">
                <a:solidFill>
                  <a:schemeClr val="bg1"/>
                </a:solidFill>
              </a:rPr>
              <a:t>12</a:t>
            </a:r>
          </a:p>
        </p:txBody>
      </p:sp>
      <p:sp>
        <p:nvSpPr>
          <p:cNvPr id="3" name="Rectangle 2"/>
          <p:cNvSpPr/>
          <p:nvPr/>
        </p:nvSpPr>
        <p:spPr>
          <a:xfrm>
            <a:off x="2839524" y="1461215"/>
            <a:ext cx="1181734" cy="276999"/>
          </a:xfrm>
          <a:prstGeom prst="rect">
            <a:avLst/>
          </a:prstGeom>
        </p:spPr>
        <p:txBody>
          <a:bodyPr wrap="none">
            <a:spAutoFit/>
          </a:bodyPr>
          <a:lstStyle/>
          <a:p>
            <a:r>
              <a:rPr lang="en-US" sz="1200" dirty="0"/>
              <a:t>Data breaches</a:t>
            </a:r>
          </a:p>
        </p:txBody>
      </p:sp>
      <p:sp>
        <p:nvSpPr>
          <p:cNvPr id="57" name="Rectangle 56"/>
          <p:cNvSpPr/>
          <p:nvPr/>
        </p:nvSpPr>
        <p:spPr>
          <a:xfrm>
            <a:off x="65689" y="1976736"/>
            <a:ext cx="1957901" cy="461665"/>
          </a:xfrm>
          <a:prstGeom prst="rect">
            <a:avLst/>
          </a:prstGeom>
        </p:spPr>
        <p:txBody>
          <a:bodyPr wrap="square">
            <a:spAutoFit/>
          </a:bodyPr>
          <a:lstStyle/>
          <a:p>
            <a:pPr algn="ctr"/>
            <a:r>
              <a:rPr lang="en-US" sz="1200" dirty="0"/>
              <a:t>Weak identity, credential and access management </a:t>
            </a:r>
          </a:p>
        </p:txBody>
      </p:sp>
      <p:sp>
        <p:nvSpPr>
          <p:cNvPr id="58" name="Rectangle 57"/>
          <p:cNvSpPr/>
          <p:nvPr/>
        </p:nvSpPr>
        <p:spPr>
          <a:xfrm>
            <a:off x="2838885" y="2809908"/>
            <a:ext cx="1133195" cy="276999"/>
          </a:xfrm>
          <a:prstGeom prst="rect">
            <a:avLst/>
          </a:prstGeom>
        </p:spPr>
        <p:txBody>
          <a:bodyPr wrap="none">
            <a:spAutoFit/>
          </a:bodyPr>
          <a:lstStyle/>
          <a:p>
            <a:r>
              <a:rPr lang="en-US" sz="1200" dirty="0"/>
              <a:t>Insecure APIs</a:t>
            </a:r>
          </a:p>
        </p:txBody>
      </p:sp>
      <p:sp>
        <p:nvSpPr>
          <p:cNvPr id="65" name="Rectangle 64"/>
          <p:cNvSpPr/>
          <p:nvPr/>
        </p:nvSpPr>
        <p:spPr>
          <a:xfrm>
            <a:off x="-40952" y="3411633"/>
            <a:ext cx="2117804" cy="461665"/>
          </a:xfrm>
          <a:prstGeom prst="rect">
            <a:avLst/>
          </a:prstGeom>
        </p:spPr>
        <p:txBody>
          <a:bodyPr wrap="square">
            <a:spAutoFit/>
          </a:bodyPr>
          <a:lstStyle/>
          <a:p>
            <a:pPr algn="ctr"/>
            <a:r>
              <a:rPr lang="en-US" sz="1200" dirty="0"/>
              <a:t>System and application vulnerabilities</a:t>
            </a:r>
            <a:endParaRPr lang="en-US" sz="1200" dirty="0">
              <a:solidFill>
                <a:srgbClr val="444444"/>
              </a:solidFill>
              <a:latin typeface="Arial" panose="020B0604020202020204" pitchFamily="34" charset="0"/>
            </a:endParaRPr>
          </a:p>
        </p:txBody>
      </p:sp>
      <p:sp>
        <p:nvSpPr>
          <p:cNvPr id="66" name="Rectangle 65"/>
          <p:cNvSpPr/>
          <p:nvPr/>
        </p:nvSpPr>
        <p:spPr>
          <a:xfrm>
            <a:off x="2819802" y="4218802"/>
            <a:ext cx="1377300" cy="276999"/>
          </a:xfrm>
          <a:prstGeom prst="rect">
            <a:avLst/>
          </a:prstGeom>
        </p:spPr>
        <p:txBody>
          <a:bodyPr wrap="none">
            <a:spAutoFit/>
          </a:bodyPr>
          <a:lstStyle/>
          <a:p>
            <a:r>
              <a:rPr lang="en-US" sz="1200" dirty="0"/>
              <a:t>Account hijacking</a:t>
            </a:r>
          </a:p>
        </p:txBody>
      </p:sp>
      <p:sp>
        <p:nvSpPr>
          <p:cNvPr id="67" name="Rectangle 66"/>
          <p:cNvSpPr/>
          <p:nvPr/>
        </p:nvSpPr>
        <p:spPr>
          <a:xfrm>
            <a:off x="389768" y="4976498"/>
            <a:ext cx="1393330" cy="276999"/>
          </a:xfrm>
          <a:prstGeom prst="rect">
            <a:avLst/>
          </a:prstGeom>
        </p:spPr>
        <p:txBody>
          <a:bodyPr wrap="none">
            <a:spAutoFit/>
          </a:bodyPr>
          <a:lstStyle/>
          <a:p>
            <a:r>
              <a:rPr lang="en-US" sz="1200" dirty="0"/>
              <a:t>Malicious insiders</a:t>
            </a:r>
          </a:p>
        </p:txBody>
      </p:sp>
      <p:sp>
        <p:nvSpPr>
          <p:cNvPr id="68" name="Rectangle 67"/>
          <p:cNvSpPr/>
          <p:nvPr/>
        </p:nvSpPr>
        <p:spPr>
          <a:xfrm>
            <a:off x="7264902" y="1432611"/>
            <a:ext cx="1635384" cy="461665"/>
          </a:xfrm>
          <a:prstGeom prst="rect">
            <a:avLst/>
          </a:prstGeom>
        </p:spPr>
        <p:txBody>
          <a:bodyPr wrap="none">
            <a:spAutoFit/>
          </a:bodyPr>
          <a:lstStyle/>
          <a:p>
            <a:pPr algn="ctr"/>
            <a:r>
              <a:rPr lang="en-US" sz="1200" dirty="0"/>
              <a:t>Advanced Persistent </a:t>
            </a:r>
          </a:p>
          <a:p>
            <a:pPr algn="ctr"/>
            <a:r>
              <a:rPr lang="en-US" sz="1200" dirty="0"/>
              <a:t>Threats </a:t>
            </a:r>
          </a:p>
        </p:txBody>
      </p:sp>
      <p:sp>
        <p:nvSpPr>
          <p:cNvPr id="69" name="Rectangle 68"/>
          <p:cNvSpPr/>
          <p:nvPr/>
        </p:nvSpPr>
        <p:spPr>
          <a:xfrm>
            <a:off x="5119738" y="2076948"/>
            <a:ext cx="824265" cy="276999"/>
          </a:xfrm>
          <a:prstGeom prst="rect">
            <a:avLst/>
          </a:prstGeom>
        </p:spPr>
        <p:txBody>
          <a:bodyPr wrap="none">
            <a:spAutoFit/>
          </a:bodyPr>
          <a:lstStyle/>
          <a:p>
            <a:r>
              <a:rPr lang="en-US" sz="1200" dirty="0"/>
              <a:t>Data loss</a:t>
            </a:r>
          </a:p>
        </p:txBody>
      </p:sp>
      <p:sp>
        <p:nvSpPr>
          <p:cNvPr id="70" name="Rectangle 69"/>
          <p:cNvSpPr/>
          <p:nvPr/>
        </p:nvSpPr>
        <p:spPr>
          <a:xfrm>
            <a:off x="7160555" y="2569319"/>
            <a:ext cx="1450046" cy="461665"/>
          </a:xfrm>
          <a:prstGeom prst="rect">
            <a:avLst/>
          </a:prstGeom>
        </p:spPr>
        <p:txBody>
          <a:bodyPr wrap="square">
            <a:spAutoFit/>
          </a:bodyPr>
          <a:lstStyle/>
          <a:p>
            <a:pPr algn="ctr"/>
            <a:r>
              <a:rPr lang="en-US" sz="1200" dirty="0"/>
              <a:t>Insufficient due diligence</a:t>
            </a:r>
            <a:endParaRPr lang="en-US" sz="1200" dirty="0">
              <a:solidFill>
                <a:srgbClr val="444444"/>
              </a:solidFill>
              <a:latin typeface="Arial" panose="020B0604020202020204" pitchFamily="34" charset="0"/>
            </a:endParaRPr>
          </a:p>
        </p:txBody>
      </p:sp>
      <p:sp>
        <p:nvSpPr>
          <p:cNvPr id="77" name="Rectangle 76"/>
          <p:cNvSpPr/>
          <p:nvPr/>
        </p:nvSpPr>
        <p:spPr>
          <a:xfrm>
            <a:off x="4801001" y="3274313"/>
            <a:ext cx="1600042" cy="461665"/>
          </a:xfrm>
          <a:prstGeom prst="rect">
            <a:avLst/>
          </a:prstGeom>
        </p:spPr>
        <p:txBody>
          <a:bodyPr wrap="square">
            <a:spAutoFit/>
          </a:bodyPr>
          <a:lstStyle/>
          <a:p>
            <a:pPr algn="ctr"/>
            <a:r>
              <a:rPr lang="en-US" sz="1200" dirty="0"/>
              <a:t>Exploitation of cloud services</a:t>
            </a:r>
          </a:p>
        </p:txBody>
      </p:sp>
      <p:sp>
        <p:nvSpPr>
          <p:cNvPr id="114" name="Rectangle 113"/>
          <p:cNvSpPr/>
          <p:nvPr/>
        </p:nvSpPr>
        <p:spPr>
          <a:xfrm>
            <a:off x="7407199" y="4131001"/>
            <a:ext cx="1317990" cy="276999"/>
          </a:xfrm>
          <a:prstGeom prst="rect">
            <a:avLst/>
          </a:prstGeom>
        </p:spPr>
        <p:txBody>
          <a:bodyPr wrap="none">
            <a:spAutoFit/>
          </a:bodyPr>
          <a:lstStyle/>
          <a:p>
            <a:r>
              <a:rPr lang="en-US" sz="1200" dirty="0"/>
              <a:t>Denial of service</a:t>
            </a:r>
          </a:p>
        </p:txBody>
      </p:sp>
      <p:sp>
        <p:nvSpPr>
          <p:cNvPr id="115" name="Rectangle 114"/>
          <p:cNvSpPr/>
          <p:nvPr/>
        </p:nvSpPr>
        <p:spPr>
          <a:xfrm>
            <a:off x="4749155" y="4714689"/>
            <a:ext cx="1658706" cy="461665"/>
          </a:xfrm>
          <a:prstGeom prst="rect">
            <a:avLst/>
          </a:prstGeom>
        </p:spPr>
        <p:txBody>
          <a:bodyPr wrap="square">
            <a:spAutoFit/>
          </a:bodyPr>
          <a:lstStyle/>
          <a:p>
            <a:pPr algn="ctr"/>
            <a:r>
              <a:rPr lang="en-US" sz="1200" dirty="0"/>
              <a:t>Shared technology issues</a:t>
            </a:r>
            <a:endParaRPr lang="en-US" sz="1200" dirty="0">
              <a:solidFill>
                <a:srgbClr val="444444"/>
              </a:solidFill>
              <a:latin typeface="Arial" panose="020B0604020202020204" pitchFamily="34" charset="0"/>
            </a:endParaRPr>
          </a:p>
        </p:txBody>
      </p:sp>
      <p:sp>
        <p:nvSpPr>
          <p:cNvPr id="4" name="TextBox 3"/>
          <p:cNvSpPr txBox="1"/>
          <p:nvPr/>
        </p:nvSpPr>
        <p:spPr>
          <a:xfrm>
            <a:off x="6722349" y="6128267"/>
            <a:ext cx="2076209" cy="253916"/>
          </a:xfrm>
          <a:prstGeom prst="rect">
            <a:avLst/>
          </a:prstGeom>
          <a:noFill/>
        </p:spPr>
        <p:txBody>
          <a:bodyPr wrap="none" rtlCol="0">
            <a:spAutoFit/>
          </a:bodyPr>
          <a:lstStyle/>
          <a:p>
            <a:pPr>
              <a:buClr>
                <a:schemeClr val="bg1"/>
              </a:buClr>
            </a:pPr>
            <a:r>
              <a:rPr lang="en-US" sz="1050" dirty="0">
                <a:solidFill>
                  <a:schemeClr val="bg2"/>
                </a:solidFill>
              </a:rPr>
              <a:t>Source: Cloud Security Alliance</a:t>
            </a:r>
          </a:p>
        </p:txBody>
      </p:sp>
    </p:spTree>
    <p:custDataLst>
      <p:tags r:id="rId1"/>
    </p:custDataLst>
    <p:extLst>
      <p:ext uri="{BB962C8B-B14F-4D97-AF65-F5344CB8AC3E}">
        <p14:creationId xmlns:p14="http://schemas.microsoft.com/office/powerpoint/2010/main" val="664192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Data Breaches</a:t>
            </a:r>
          </a:p>
        </p:txBody>
      </p:sp>
      <p:cxnSp>
        <p:nvCxnSpPr>
          <p:cNvPr id="26" name="Straight Connector 25">
            <a:extLst>
              <a:ext uri="{FF2B5EF4-FFF2-40B4-BE49-F238E27FC236}">
                <a16:creationId xmlns:a16="http://schemas.microsoft.com/office/drawing/2014/main" id="{38DDE10E-99AB-4CD8-8102-6A9D02439DD4}"/>
              </a:ext>
            </a:extLst>
          </p:cNvPr>
          <p:cNvCxnSpPr/>
          <p:nvPr/>
        </p:nvCxnSpPr>
        <p:spPr>
          <a:xfrm flipV="1">
            <a:off x="2170295" y="2188515"/>
            <a:ext cx="1073455" cy="341162"/>
          </a:xfrm>
          <a:prstGeom prst="line">
            <a:avLst/>
          </a:prstGeom>
          <a:noFill/>
          <a:ln w="38100" cap="flat" cmpd="sng" algn="ctr">
            <a:solidFill>
              <a:srgbClr val="444444">
                <a:lumMod val="40000"/>
                <a:lumOff val="60000"/>
              </a:srgbClr>
            </a:solidFill>
            <a:prstDash val="solid"/>
          </a:ln>
          <a:effectLst/>
        </p:spPr>
      </p:cxnSp>
      <p:cxnSp>
        <p:nvCxnSpPr>
          <p:cNvPr id="27" name="Straight Connector 26">
            <a:extLst>
              <a:ext uri="{FF2B5EF4-FFF2-40B4-BE49-F238E27FC236}">
                <a16:creationId xmlns:a16="http://schemas.microsoft.com/office/drawing/2014/main" id="{B0FF0F06-49F8-4F70-8CA4-8BEAB3730806}"/>
              </a:ext>
            </a:extLst>
          </p:cNvPr>
          <p:cNvCxnSpPr>
            <a:stCxn id="44" idx="5"/>
          </p:cNvCxnSpPr>
          <p:nvPr/>
        </p:nvCxnSpPr>
        <p:spPr>
          <a:xfrm>
            <a:off x="2311407" y="5096482"/>
            <a:ext cx="1101397" cy="446072"/>
          </a:xfrm>
          <a:prstGeom prst="line">
            <a:avLst/>
          </a:prstGeom>
          <a:noFill/>
          <a:ln w="38100" cap="flat" cmpd="sng" algn="ctr">
            <a:solidFill>
              <a:srgbClr val="444444">
                <a:lumMod val="40000"/>
                <a:lumOff val="60000"/>
              </a:srgbClr>
            </a:solidFill>
            <a:prstDash val="solid"/>
          </a:ln>
          <a:effectLst/>
        </p:spPr>
      </p:cxnSp>
      <p:sp>
        <p:nvSpPr>
          <p:cNvPr id="28" name="Oval 27">
            <a:extLst>
              <a:ext uri="{FF2B5EF4-FFF2-40B4-BE49-F238E27FC236}">
                <a16:creationId xmlns:a16="http://schemas.microsoft.com/office/drawing/2014/main" id="{C0A0B5A2-C83D-4279-9392-6AC4D43569C0}"/>
              </a:ext>
            </a:extLst>
          </p:cNvPr>
          <p:cNvSpPr/>
          <p:nvPr/>
        </p:nvSpPr>
        <p:spPr>
          <a:xfrm>
            <a:off x="36979" y="2801344"/>
            <a:ext cx="2209800" cy="2209800"/>
          </a:xfrm>
          <a:prstGeom prst="ellipse">
            <a:avLst/>
          </a:prstGeom>
          <a:solidFill>
            <a:srgbClr val="5482AB">
              <a:lumMod val="40000"/>
              <a:lumOff val="6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29" name="Oval 28">
            <a:extLst>
              <a:ext uri="{FF2B5EF4-FFF2-40B4-BE49-F238E27FC236}">
                <a16:creationId xmlns:a16="http://schemas.microsoft.com/office/drawing/2014/main" id="{52217979-A40B-407B-AD19-65299D775786}"/>
              </a:ext>
            </a:extLst>
          </p:cNvPr>
          <p:cNvSpPr/>
          <p:nvPr/>
        </p:nvSpPr>
        <p:spPr>
          <a:xfrm>
            <a:off x="151150" y="2918515"/>
            <a:ext cx="1981200" cy="1981200"/>
          </a:xfrm>
          <a:prstGeom prst="ellipse">
            <a:avLst/>
          </a:prstGeom>
          <a:solidFill>
            <a:srgbClr val="5482AB">
              <a:lumMod val="20000"/>
              <a:lumOff val="8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30" name="Rectangle 29">
            <a:extLst>
              <a:ext uri="{FF2B5EF4-FFF2-40B4-BE49-F238E27FC236}">
                <a16:creationId xmlns:a16="http://schemas.microsoft.com/office/drawing/2014/main" id="{9E036BB8-4996-4532-877F-69CD83388C52}"/>
              </a:ext>
            </a:extLst>
          </p:cNvPr>
          <p:cNvSpPr/>
          <p:nvPr/>
        </p:nvSpPr>
        <p:spPr>
          <a:xfrm>
            <a:off x="241626" y="3381014"/>
            <a:ext cx="1949351" cy="116955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4444"/>
                </a:solidFill>
                <a:effectLst/>
                <a:uLnTx/>
                <a:uFillTx/>
              </a:rPr>
              <a:t>An incident in which an unauthorized entity gaining access to a cloud consumer’s confidential data.</a:t>
            </a:r>
          </a:p>
        </p:txBody>
      </p:sp>
      <p:sp>
        <p:nvSpPr>
          <p:cNvPr id="31" name="Arc 30">
            <a:extLst>
              <a:ext uri="{FF2B5EF4-FFF2-40B4-BE49-F238E27FC236}">
                <a16:creationId xmlns:a16="http://schemas.microsoft.com/office/drawing/2014/main" id="{8248F7D2-5A82-46AD-9A07-61050BC666CA}"/>
              </a:ext>
            </a:extLst>
          </p:cNvPr>
          <p:cNvSpPr/>
          <p:nvPr/>
        </p:nvSpPr>
        <p:spPr>
          <a:xfrm rot="2829411">
            <a:off x="-342664" y="2344143"/>
            <a:ext cx="3124200" cy="3124200"/>
          </a:xfrm>
          <a:prstGeom prst="arc">
            <a:avLst>
              <a:gd name="adj1" fmla="val 15584183"/>
              <a:gd name="adj2" fmla="val 21405412"/>
            </a:avLst>
          </a:prstGeom>
          <a:noFill/>
          <a:ln w="38100" cap="flat" cmpd="sng" algn="ctr">
            <a:solidFill>
              <a:srgbClr val="444444">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38" name="Oval 37">
            <a:extLst>
              <a:ext uri="{FF2B5EF4-FFF2-40B4-BE49-F238E27FC236}">
                <a16:creationId xmlns:a16="http://schemas.microsoft.com/office/drawing/2014/main" id="{2C01D1BC-7057-43EE-88C5-D257875AF6B3}"/>
              </a:ext>
            </a:extLst>
          </p:cNvPr>
          <p:cNvSpPr/>
          <p:nvPr/>
        </p:nvSpPr>
        <p:spPr>
          <a:xfrm>
            <a:off x="1975173" y="2486367"/>
            <a:ext cx="228600" cy="228600"/>
          </a:xfrm>
          <a:prstGeom prst="ellipse">
            <a:avLst/>
          </a:prstGeom>
          <a:solidFill>
            <a:srgbClr val="5482AB">
              <a:lumMod val="5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40" name="Oval 39">
            <a:extLst>
              <a:ext uri="{FF2B5EF4-FFF2-40B4-BE49-F238E27FC236}">
                <a16:creationId xmlns:a16="http://schemas.microsoft.com/office/drawing/2014/main" id="{2BA4AB39-9A8A-4764-BBF6-8ACE0D0DE2B1}"/>
              </a:ext>
            </a:extLst>
          </p:cNvPr>
          <p:cNvSpPr/>
          <p:nvPr/>
        </p:nvSpPr>
        <p:spPr>
          <a:xfrm>
            <a:off x="2658400" y="3685473"/>
            <a:ext cx="228600" cy="228600"/>
          </a:xfrm>
          <a:prstGeom prst="ellipse">
            <a:avLst/>
          </a:prstGeom>
          <a:solidFill>
            <a:srgbClr val="5482AB">
              <a:lumMod val="5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41" name="Oval 40">
            <a:extLst>
              <a:ext uri="{FF2B5EF4-FFF2-40B4-BE49-F238E27FC236}">
                <a16:creationId xmlns:a16="http://schemas.microsoft.com/office/drawing/2014/main" id="{19BEDAD7-B1F2-4878-8B98-A251776362C6}"/>
              </a:ext>
            </a:extLst>
          </p:cNvPr>
          <p:cNvSpPr/>
          <p:nvPr/>
        </p:nvSpPr>
        <p:spPr>
          <a:xfrm>
            <a:off x="2150820" y="4932516"/>
            <a:ext cx="228600" cy="228600"/>
          </a:xfrm>
          <a:prstGeom prst="ellipse">
            <a:avLst/>
          </a:prstGeom>
          <a:solidFill>
            <a:srgbClr val="5482AB">
              <a:lumMod val="5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42" name="Oval 41">
            <a:extLst>
              <a:ext uri="{FF2B5EF4-FFF2-40B4-BE49-F238E27FC236}">
                <a16:creationId xmlns:a16="http://schemas.microsoft.com/office/drawing/2014/main" id="{B0C11439-7814-4F4E-8D6A-38D16BC55CB3}"/>
              </a:ext>
            </a:extLst>
          </p:cNvPr>
          <p:cNvSpPr/>
          <p:nvPr/>
        </p:nvSpPr>
        <p:spPr>
          <a:xfrm>
            <a:off x="2015260" y="2528060"/>
            <a:ext cx="137508" cy="137508"/>
          </a:xfrm>
          <a:prstGeom prst="ellipse">
            <a:avLst/>
          </a:prstGeom>
          <a:solidFill>
            <a:srgbClr val="FFFFFF">
              <a:lumMod val="95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43" name="Oval 42">
            <a:extLst>
              <a:ext uri="{FF2B5EF4-FFF2-40B4-BE49-F238E27FC236}">
                <a16:creationId xmlns:a16="http://schemas.microsoft.com/office/drawing/2014/main" id="{25D031B2-B57A-4376-9E0D-F2B4A9292C25}"/>
              </a:ext>
            </a:extLst>
          </p:cNvPr>
          <p:cNvSpPr/>
          <p:nvPr/>
        </p:nvSpPr>
        <p:spPr>
          <a:xfrm>
            <a:off x="2700296" y="3732069"/>
            <a:ext cx="137508" cy="137508"/>
          </a:xfrm>
          <a:prstGeom prst="ellipse">
            <a:avLst/>
          </a:prstGeom>
          <a:solidFill>
            <a:srgbClr val="FFFFFF">
              <a:lumMod val="95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44" name="Oval 43">
            <a:extLst>
              <a:ext uri="{FF2B5EF4-FFF2-40B4-BE49-F238E27FC236}">
                <a16:creationId xmlns:a16="http://schemas.microsoft.com/office/drawing/2014/main" id="{64DE047D-8E1D-4DB6-8CB9-11A7CA8AE087}"/>
              </a:ext>
            </a:extLst>
          </p:cNvPr>
          <p:cNvSpPr/>
          <p:nvPr/>
        </p:nvSpPr>
        <p:spPr>
          <a:xfrm>
            <a:off x="2194037" y="4979112"/>
            <a:ext cx="137508" cy="137508"/>
          </a:xfrm>
          <a:prstGeom prst="ellipse">
            <a:avLst/>
          </a:prstGeom>
          <a:solidFill>
            <a:srgbClr val="FFFFFF">
              <a:lumMod val="95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cxnSp>
        <p:nvCxnSpPr>
          <p:cNvPr id="45" name="Straight Connector 44">
            <a:extLst>
              <a:ext uri="{FF2B5EF4-FFF2-40B4-BE49-F238E27FC236}">
                <a16:creationId xmlns:a16="http://schemas.microsoft.com/office/drawing/2014/main" id="{2EAA2AD3-FD18-46E2-B597-F24A6F03ED20}"/>
              </a:ext>
            </a:extLst>
          </p:cNvPr>
          <p:cNvCxnSpPr/>
          <p:nvPr/>
        </p:nvCxnSpPr>
        <p:spPr>
          <a:xfrm>
            <a:off x="2886893" y="3799773"/>
            <a:ext cx="353683" cy="0"/>
          </a:xfrm>
          <a:prstGeom prst="line">
            <a:avLst/>
          </a:prstGeom>
          <a:noFill/>
          <a:ln w="38100" cap="flat" cmpd="sng" algn="ctr">
            <a:solidFill>
              <a:srgbClr val="444444">
                <a:lumMod val="40000"/>
                <a:lumOff val="60000"/>
              </a:srgbClr>
            </a:solidFill>
            <a:prstDash val="solid"/>
          </a:ln>
          <a:effectLst/>
        </p:spPr>
      </p:cxnSp>
      <p:sp>
        <p:nvSpPr>
          <p:cNvPr id="46" name="Rounded Rectangle 31">
            <a:extLst>
              <a:ext uri="{FF2B5EF4-FFF2-40B4-BE49-F238E27FC236}">
                <a16:creationId xmlns:a16="http://schemas.microsoft.com/office/drawing/2014/main" id="{C45F798F-84F1-40AB-ACBC-C6C8A32E30C9}"/>
              </a:ext>
            </a:extLst>
          </p:cNvPr>
          <p:cNvSpPr/>
          <p:nvPr/>
        </p:nvSpPr>
        <p:spPr>
          <a:xfrm>
            <a:off x="3243750" y="1632770"/>
            <a:ext cx="3276600" cy="1040620"/>
          </a:xfrm>
          <a:prstGeom prst="roundRect">
            <a:avLst>
              <a:gd name="adj" fmla="val 50000"/>
            </a:avLst>
          </a:prstGeom>
          <a:solidFill>
            <a:srgbClr val="5482AB">
              <a:lumMod val="5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47" name="Rounded Rectangle 32">
            <a:extLst>
              <a:ext uri="{FF2B5EF4-FFF2-40B4-BE49-F238E27FC236}">
                <a16:creationId xmlns:a16="http://schemas.microsoft.com/office/drawing/2014/main" id="{9D83330F-E1CC-486B-88FE-629A2828D618}"/>
              </a:ext>
            </a:extLst>
          </p:cNvPr>
          <p:cNvSpPr/>
          <p:nvPr/>
        </p:nvSpPr>
        <p:spPr>
          <a:xfrm>
            <a:off x="3233701" y="3279463"/>
            <a:ext cx="3276600" cy="1040620"/>
          </a:xfrm>
          <a:prstGeom prst="roundRect">
            <a:avLst>
              <a:gd name="adj" fmla="val 50000"/>
            </a:avLst>
          </a:prstGeom>
          <a:solidFill>
            <a:srgbClr val="5482AB">
              <a:lumMod val="50000"/>
            </a:srgbClr>
          </a:solidFill>
          <a:ln w="12700" cmpd="sng">
            <a:noFill/>
          </a:ln>
          <a:effectLst/>
        </p:spPr>
        <p:txBody>
          <a:bodyPr wrap="square" lIns="182880" tIns="137160" rIns="137160" bIns="137160" rtlCol="0" anchor="ctr">
            <a:noAutofit/>
          </a:bodyPr>
          <a:lstStyle/>
          <a:p>
            <a:pPr marL="0" marR="0" lvl="0" indent="0"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48" name="Rounded Rectangle 33">
            <a:extLst>
              <a:ext uri="{FF2B5EF4-FFF2-40B4-BE49-F238E27FC236}">
                <a16:creationId xmlns:a16="http://schemas.microsoft.com/office/drawing/2014/main" id="{802EC320-3229-44DA-BD90-E397C5F4B9DE}"/>
              </a:ext>
            </a:extLst>
          </p:cNvPr>
          <p:cNvSpPr/>
          <p:nvPr/>
        </p:nvSpPr>
        <p:spPr>
          <a:xfrm>
            <a:off x="3271900" y="4970313"/>
            <a:ext cx="3276600" cy="1040620"/>
          </a:xfrm>
          <a:prstGeom prst="roundRect">
            <a:avLst>
              <a:gd name="adj" fmla="val 50000"/>
            </a:avLst>
          </a:prstGeom>
          <a:solidFill>
            <a:srgbClr val="5482AB">
              <a:lumMod val="5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51" name="Rounded Rectangle 34">
            <a:extLst>
              <a:ext uri="{FF2B5EF4-FFF2-40B4-BE49-F238E27FC236}">
                <a16:creationId xmlns:a16="http://schemas.microsoft.com/office/drawing/2014/main" id="{0296C6A3-ABF4-4D41-9A81-C6A647732E46}"/>
              </a:ext>
            </a:extLst>
          </p:cNvPr>
          <p:cNvSpPr/>
          <p:nvPr/>
        </p:nvSpPr>
        <p:spPr>
          <a:xfrm>
            <a:off x="3321264" y="1692089"/>
            <a:ext cx="3121572" cy="910011"/>
          </a:xfrm>
          <a:prstGeom prst="roundRect">
            <a:avLst>
              <a:gd name="adj" fmla="val 50000"/>
            </a:avLst>
          </a:prstGeom>
          <a:solidFill>
            <a:srgbClr val="FFFFFF">
              <a:lumMod val="95000"/>
            </a:srgbClr>
          </a:solidFill>
          <a:ln w="12700" cmpd="sng">
            <a:noFill/>
          </a:ln>
          <a:effectLst/>
        </p:spPr>
        <p:txBody>
          <a:bodyPr wrap="square" lIns="182880" tIns="137160" rIns="137160" bIns="137160" rtlCol="0" anchor="ctr">
            <a:noAutofit/>
          </a:bodyPr>
          <a:lstStyle/>
          <a:p>
            <a:pPr marL="0" marR="0" lvl="0" indent="0"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444444"/>
                </a:solidFill>
                <a:effectLst/>
                <a:uLnTx/>
                <a:uFillTx/>
              </a:rPr>
              <a:t>An attacker may gain unauthorized access to consumers’ confidential data in various ways.</a:t>
            </a:r>
            <a:endParaRPr kumimoji="0" lang="en-US" sz="1200" b="0" i="0" u="none" strike="noStrike" kern="0" cap="none" spc="0" normalizeH="0" baseline="0" noProof="0" dirty="0">
              <a:ln>
                <a:noFill/>
              </a:ln>
              <a:solidFill>
                <a:srgbClr val="FFFFFF"/>
              </a:solidFill>
              <a:effectLst/>
              <a:uLnTx/>
              <a:uFillTx/>
            </a:endParaRPr>
          </a:p>
        </p:txBody>
      </p:sp>
      <p:sp>
        <p:nvSpPr>
          <p:cNvPr id="52" name="Rounded Rectangle 35">
            <a:extLst>
              <a:ext uri="{FF2B5EF4-FFF2-40B4-BE49-F238E27FC236}">
                <a16:creationId xmlns:a16="http://schemas.microsoft.com/office/drawing/2014/main" id="{3656A970-14F2-4CE2-9F92-3FCE632F975A}"/>
              </a:ext>
            </a:extLst>
          </p:cNvPr>
          <p:cNvSpPr/>
          <p:nvPr/>
        </p:nvSpPr>
        <p:spPr>
          <a:xfrm>
            <a:off x="3314592" y="3345213"/>
            <a:ext cx="3121572" cy="910011"/>
          </a:xfrm>
          <a:prstGeom prst="roundRect">
            <a:avLst>
              <a:gd name="adj" fmla="val 50000"/>
            </a:avLst>
          </a:prstGeom>
          <a:solidFill>
            <a:srgbClr val="FFFFFF">
              <a:lumMod val="95000"/>
            </a:srgbClr>
          </a:solidFill>
          <a:ln w="12700" cmpd="sng">
            <a:noFill/>
          </a:ln>
          <a:effectLst/>
        </p:spPr>
        <p:txBody>
          <a:bodyPr wrap="square" lIns="182880" tIns="137160" rIns="137160" bIns="137160" rtlCol="0" anchor="ctr">
            <a:noAutofit/>
          </a:bodyPr>
          <a:lstStyle/>
          <a:p>
            <a:pPr marL="0" marR="0" lvl="0" indent="0"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444444"/>
                </a:solidFill>
                <a:effectLst/>
                <a:uLnTx/>
                <a:uFillTx/>
              </a:rPr>
              <a:t>Confidential data may include health data, financial information, trade secrets, PII, and intellectual property.</a:t>
            </a:r>
            <a:endParaRPr kumimoji="0" lang="en-US" sz="1200" b="0" i="0" u="none" strike="noStrike" kern="0" cap="none" spc="0" normalizeH="0" baseline="0" noProof="0" dirty="0">
              <a:ln>
                <a:noFill/>
              </a:ln>
              <a:solidFill>
                <a:srgbClr val="FFFFFF"/>
              </a:solidFill>
              <a:effectLst/>
              <a:uLnTx/>
              <a:uFillTx/>
            </a:endParaRPr>
          </a:p>
        </p:txBody>
      </p:sp>
      <p:sp>
        <p:nvSpPr>
          <p:cNvPr id="53" name="Rounded Rectangle 36">
            <a:extLst>
              <a:ext uri="{FF2B5EF4-FFF2-40B4-BE49-F238E27FC236}">
                <a16:creationId xmlns:a16="http://schemas.microsoft.com/office/drawing/2014/main" id="{22D23A08-A711-4F61-A2AE-EE4AB453C7BA}"/>
              </a:ext>
            </a:extLst>
          </p:cNvPr>
          <p:cNvSpPr/>
          <p:nvPr/>
        </p:nvSpPr>
        <p:spPr>
          <a:xfrm>
            <a:off x="3349414" y="5039067"/>
            <a:ext cx="3121572" cy="910011"/>
          </a:xfrm>
          <a:prstGeom prst="roundRect">
            <a:avLst>
              <a:gd name="adj" fmla="val 50000"/>
            </a:avLst>
          </a:prstGeom>
          <a:solidFill>
            <a:srgbClr val="FFFFFF">
              <a:lumMod val="95000"/>
            </a:srgbClr>
          </a:solidFill>
          <a:ln w="12700" cmpd="sng">
            <a:noFill/>
          </a:ln>
          <a:effectLst/>
        </p:spPr>
        <p:txBody>
          <a:bodyPr wrap="square" lIns="182880" tIns="137160" rIns="137160" bIns="137160" rtlCol="0" anchor="ctr">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44444"/>
                </a:solidFill>
                <a:effectLst/>
                <a:uLnTx/>
                <a:uFillTx/>
              </a:rPr>
              <a:t>To mitigate the risk of data leakage, providers may deploy a multifactor authentication and encryption techniques.</a:t>
            </a:r>
          </a:p>
        </p:txBody>
      </p:sp>
      <p:sp>
        <p:nvSpPr>
          <p:cNvPr id="54" name="Rectangle 53">
            <a:extLst>
              <a:ext uri="{FF2B5EF4-FFF2-40B4-BE49-F238E27FC236}">
                <a16:creationId xmlns:a16="http://schemas.microsoft.com/office/drawing/2014/main" id="{218FE87A-6617-4FC3-B7DA-6064E0C703DA}"/>
              </a:ext>
            </a:extLst>
          </p:cNvPr>
          <p:cNvSpPr/>
          <p:nvPr/>
        </p:nvSpPr>
        <p:spPr>
          <a:xfrm>
            <a:off x="3499173" y="1700048"/>
            <a:ext cx="3058336" cy="26161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444444"/>
              </a:solidFill>
              <a:effectLst/>
              <a:uLnTx/>
              <a:uFillTx/>
            </a:endParaRPr>
          </a:p>
        </p:txBody>
      </p:sp>
      <p:sp>
        <p:nvSpPr>
          <p:cNvPr id="55" name="TextBox 54">
            <a:extLst>
              <a:ext uri="{FF2B5EF4-FFF2-40B4-BE49-F238E27FC236}">
                <a16:creationId xmlns:a16="http://schemas.microsoft.com/office/drawing/2014/main" id="{0F5BF9CF-E627-435E-BBAC-CB30835FBF2D}"/>
              </a:ext>
            </a:extLst>
          </p:cNvPr>
          <p:cNvSpPr txBox="1"/>
          <p:nvPr/>
        </p:nvSpPr>
        <p:spPr>
          <a:xfrm>
            <a:off x="6512347" y="4218625"/>
            <a:ext cx="2519166" cy="175432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200" b="0" i="0" u="none" strike="noStrike" kern="0" cap="none" spc="0" normalizeH="0" baseline="0" noProof="0" dirty="0">
                <a:ln>
                  <a:noFill/>
                </a:ln>
                <a:solidFill>
                  <a:srgbClr val="444444"/>
                </a:solidFill>
                <a:effectLst/>
                <a:uLnTx/>
                <a:uFillTx/>
              </a:rPr>
              <a:t>A leading financial organization</a:t>
            </a:r>
            <a:r>
              <a:rPr kumimoji="0" lang="en-US" sz="1200" b="1" i="1" u="none" strike="noStrike" kern="0" cap="none" spc="0" normalizeH="0" baseline="0" noProof="0" dirty="0">
                <a:ln>
                  <a:noFill/>
                </a:ln>
                <a:solidFill>
                  <a:srgbClr val="444444"/>
                </a:solidFill>
                <a:effectLst/>
                <a:uLnTx/>
                <a:uFillTx/>
              </a:rPr>
              <a:t> </a:t>
            </a:r>
            <a:r>
              <a:rPr kumimoji="0" lang="en-US" sz="1200" b="0" i="0" u="none" strike="noStrike" kern="0" cap="none" spc="0" normalizeH="0" baseline="0" noProof="0" dirty="0">
                <a:ln>
                  <a:noFill/>
                </a:ln>
                <a:solidFill>
                  <a:srgbClr val="444444"/>
                </a:solidFill>
                <a:effectLst/>
                <a:uLnTx/>
                <a:uFillTx/>
              </a:rPr>
              <a:t>had</a:t>
            </a:r>
            <a:r>
              <a:rPr kumimoji="0" lang="en-US" sz="1200" b="1" i="1" u="none" strike="noStrike" kern="0" cap="none" spc="0" normalizeH="0" baseline="0" noProof="0" dirty="0">
                <a:ln>
                  <a:noFill/>
                </a:ln>
                <a:solidFill>
                  <a:srgbClr val="444444"/>
                </a:solidFill>
                <a:effectLst/>
                <a:uLnTx/>
                <a:uFillTx/>
              </a:rPr>
              <a:t> </a:t>
            </a:r>
            <a:r>
              <a:rPr kumimoji="0" lang="en-US" sz="1200" b="0" i="0" u="none" strike="noStrike" kern="0" cap="none" spc="0" normalizeH="0" baseline="0" noProof="0" dirty="0">
                <a:ln>
                  <a:noFill/>
                </a:ln>
                <a:solidFill>
                  <a:srgbClr val="444444"/>
                </a:solidFill>
                <a:effectLst/>
                <a:uLnTx/>
                <a:uFillTx/>
              </a:rPr>
              <a:t>a data breach where the </a:t>
            </a:r>
            <a:r>
              <a:rPr kumimoji="0" lang="en-US" sz="1200" b="0" i="0" u="none" strike="noStrike" kern="0" cap="none" spc="0" normalizeH="0" baseline="0" noProof="0" dirty="0">
                <a:ln>
                  <a:noFill/>
                </a:ln>
                <a:solidFill>
                  <a:srgbClr val="444444"/>
                </a:solidFill>
                <a:effectLst/>
                <a:uLnTx/>
                <a:uFillTx/>
                <a:cs typeface="Arial" panose="020B0604020202020204" pitchFamily="34" charset="0"/>
              </a:rPr>
              <a:t>names, social security numbers, birth dates, and addresses of millions of customers</a:t>
            </a:r>
            <a:r>
              <a:rPr kumimoji="0" lang="en-US" sz="1200" b="0" i="0" u="none" strike="noStrike" kern="0" cap="none" spc="0" normalizeH="0" baseline="0" noProof="0" dirty="0">
                <a:ln>
                  <a:noFill/>
                </a:ln>
                <a:solidFill>
                  <a:srgbClr val="444444"/>
                </a:solidFill>
                <a:effectLst/>
                <a:uLnTx/>
                <a:uFillTx/>
              </a:rPr>
              <a:t> was exposed. This attack was due to  failure to do a timely patch update to fix a vulnerability in the dependent 3</a:t>
            </a:r>
            <a:r>
              <a:rPr kumimoji="0" lang="en-US" sz="1200" b="0" i="0" u="none" strike="noStrike" kern="0" cap="none" spc="0" normalizeH="0" baseline="30000" noProof="0" dirty="0">
                <a:ln>
                  <a:noFill/>
                </a:ln>
                <a:solidFill>
                  <a:srgbClr val="444444"/>
                </a:solidFill>
                <a:effectLst/>
                <a:uLnTx/>
                <a:uFillTx/>
              </a:rPr>
              <a:t>rd</a:t>
            </a:r>
            <a:r>
              <a:rPr kumimoji="0" lang="en-US" sz="1200" b="0" i="0" u="none" strike="noStrike" kern="0" cap="none" spc="0" normalizeH="0" baseline="0" noProof="0" dirty="0">
                <a:ln>
                  <a:noFill/>
                </a:ln>
                <a:solidFill>
                  <a:srgbClr val="444444"/>
                </a:solidFill>
                <a:effectLst/>
                <a:uLnTx/>
                <a:uFillTx/>
              </a:rPr>
              <a:t> party  software.</a:t>
            </a:r>
          </a:p>
        </p:txBody>
      </p:sp>
      <p:sp>
        <p:nvSpPr>
          <p:cNvPr id="56" name="Rectangle 55">
            <a:extLst>
              <a:ext uri="{FF2B5EF4-FFF2-40B4-BE49-F238E27FC236}">
                <a16:creationId xmlns:a16="http://schemas.microsoft.com/office/drawing/2014/main" id="{D8A96D29-90A0-46AE-A600-84989F7A72F4}"/>
              </a:ext>
            </a:extLst>
          </p:cNvPr>
          <p:cNvSpPr/>
          <p:nvPr/>
        </p:nvSpPr>
        <p:spPr>
          <a:xfrm>
            <a:off x="6509668" y="3751621"/>
            <a:ext cx="2377003" cy="33855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0" dirty="0">
                <a:ln>
                  <a:noFill/>
                </a:ln>
                <a:solidFill>
                  <a:srgbClr val="444444"/>
                </a:solidFill>
                <a:effectLst/>
                <a:uLnTx/>
                <a:uFillTx/>
              </a:rPr>
              <a:t>Example </a:t>
            </a:r>
            <a:endParaRPr kumimoji="0" lang="en-US" sz="1600" b="1" i="0" u="none" strike="noStrike" kern="0" cap="none" spc="0" normalizeH="0" baseline="0" noProof="0" dirty="0">
              <a:ln>
                <a:noFill/>
              </a:ln>
              <a:solidFill>
                <a:srgbClr val="444444"/>
              </a:solidFill>
              <a:effectLst/>
              <a:uLnTx/>
              <a:uFillTx/>
            </a:endParaRPr>
          </a:p>
        </p:txBody>
      </p:sp>
      <p:cxnSp>
        <p:nvCxnSpPr>
          <p:cNvPr id="57" name="Straight Connector 56">
            <a:extLst>
              <a:ext uri="{FF2B5EF4-FFF2-40B4-BE49-F238E27FC236}">
                <a16:creationId xmlns:a16="http://schemas.microsoft.com/office/drawing/2014/main" id="{68D3C523-4C6F-4D41-B411-E75F222EB6D1}"/>
              </a:ext>
            </a:extLst>
          </p:cNvPr>
          <p:cNvCxnSpPr/>
          <p:nvPr/>
        </p:nvCxnSpPr>
        <p:spPr>
          <a:xfrm>
            <a:off x="6616360" y="4205124"/>
            <a:ext cx="2270311" cy="0"/>
          </a:xfrm>
          <a:prstGeom prst="line">
            <a:avLst/>
          </a:prstGeom>
          <a:noFill/>
          <a:ln w="38100" cap="flat" cmpd="sng" algn="ctr">
            <a:solidFill>
              <a:srgbClr val="444444">
                <a:lumMod val="60000"/>
                <a:lumOff val="40000"/>
              </a:srgbClr>
            </a:solidFill>
            <a:prstDash val="solid"/>
          </a:ln>
          <a:effectLst/>
        </p:spPr>
      </p:cxnSp>
    </p:spTree>
    <p:custDataLst>
      <p:tags r:id="rId1"/>
    </p:custDataLst>
    <p:extLst>
      <p:ext uri="{BB962C8B-B14F-4D97-AF65-F5344CB8AC3E}">
        <p14:creationId xmlns:p14="http://schemas.microsoft.com/office/powerpoint/2010/main" val="1114599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Lesson: Cloud Security</a:t>
            </a:r>
            <a:endParaRPr lang="en-US" dirty="0">
              <a:solidFill>
                <a:srgbClr val="FF0000"/>
              </a:solidFill>
            </a:endParaRPr>
          </a:p>
        </p:txBody>
      </p:sp>
      <p:sp>
        <p:nvSpPr>
          <p:cNvPr id="5" name="Content Placeholder 4"/>
          <p:cNvSpPr>
            <a:spLocks noGrp="1"/>
          </p:cNvSpPr>
          <p:nvPr>
            <p:ph sz="quarter" idx="10"/>
          </p:nvPr>
        </p:nvSpPr>
        <p:spPr/>
        <p:txBody>
          <a:bodyPr/>
          <a:lstStyle/>
          <a:p>
            <a:pPr marL="0" indent="0">
              <a:buNone/>
              <a:defRPr/>
            </a:pPr>
            <a:r>
              <a:rPr lang="en-US" dirty="0"/>
              <a:t>This lesson covers the following topics:</a:t>
            </a:r>
          </a:p>
          <a:p>
            <a:pPr>
              <a:defRPr/>
            </a:pPr>
            <a:r>
              <a:rPr lang="en-US" dirty="0"/>
              <a:t>Cloud security concepts</a:t>
            </a:r>
          </a:p>
          <a:p>
            <a:pPr>
              <a:defRPr/>
            </a:pPr>
            <a:r>
              <a:rPr lang="en-US" dirty="0"/>
              <a:t>Key security threats in cloud</a:t>
            </a:r>
          </a:p>
        </p:txBody>
      </p:sp>
      <p:sp>
        <p:nvSpPr>
          <p:cNvPr id="2" name="Footer Placeholder 1"/>
          <p:cNvSpPr>
            <a:spLocks noGrp="1"/>
          </p:cNvSpPr>
          <p:nvPr>
            <p:ph type="ftr" sz="quarter" idx="3"/>
          </p:nvPr>
        </p:nvSpPr>
        <p:spPr>
          <a:prstGeom prst="rect">
            <a:avLst/>
          </a:prstGeom>
        </p:spPr>
        <p:txBody>
          <a:bodyPr/>
          <a:lstStyle/>
          <a:p>
            <a:pPr algn="r"/>
            <a:r>
              <a:rPr lang="en-US" dirty="0"/>
              <a:t>Module: Introduction to Cloud Computing</a:t>
            </a:r>
          </a:p>
        </p:txBody>
      </p:sp>
    </p:spTree>
    <p:custDataLst>
      <p:tags r:id="rId1"/>
    </p:custDataLst>
    <p:extLst>
      <p:ext uri="{BB962C8B-B14F-4D97-AF65-F5344CB8AC3E}">
        <p14:creationId xmlns:p14="http://schemas.microsoft.com/office/powerpoint/2010/main" val="375561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a:xfrm>
            <a:off x="4032443" y="2052901"/>
            <a:ext cx="2270311" cy="2739861"/>
          </a:xfrm>
          <a:prstGeom prst="rect">
            <a:avLst/>
          </a:prstGeom>
          <a:solidFill>
            <a:schemeClr val="accent2">
              <a:lumMod val="50000"/>
              <a:alpha val="5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sp>
        <p:nvSpPr>
          <p:cNvPr id="2" name="Title 1"/>
          <p:cNvSpPr>
            <a:spLocks noGrp="1"/>
          </p:cNvSpPr>
          <p:nvPr>
            <p:ph type="title"/>
          </p:nvPr>
        </p:nvSpPr>
        <p:spPr/>
        <p:txBody>
          <a:bodyPr/>
          <a:lstStyle/>
          <a:p>
            <a:r>
              <a:rPr lang="en-US" dirty="0">
                <a:solidFill>
                  <a:schemeClr val="tx1"/>
                </a:solidFill>
              </a:rPr>
              <a:t>Weak Identity, Credentials, and Access Management </a:t>
            </a:r>
          </a:p>
        </p:txBody>
      </p:sp>
      <p:sp>
        <p:nvSpPr>
          <p:cNvPr id="16" name="Rectangle 15"/>
          <p:cNvSpPr/>
          <p:nvPr/>
        </p:nvSpPr>
        <p:spPr>
          <a:xfrm>
            <a:off x="1448845" y="1945733"/>
            <a:ext cx="2234019" cy="861774"/>
          </a:xfrm>
          <a:prstGeom prst="rect">
            <a:avLst/>
          </a:prstGeom>
        </p:spPr>
        <p:txBody>
          <a:bodyPr wrap="square">
            <a:spAutoFit/>
          </a:bodyPr>
          <a:lstStyle/>
          <a:p>
            <a:r>
              <a:rPr lang="en-US" sz="1400" b="1" dirty="0"/>
              <a:t>Identity management</a:t>
            </a:r>
          </a:p>
          <a:p>
            <a:r>
              <a:rPr lang="en-US" sz="1200" dirty="0"/>
              <a:t>Establish the attributes of an individual, </a:t>
            </a:r>
            <a:r>
              <a:rPr lang="en-US" sz="1200" dirty="0">
                <a:solidFill>
                  <a:srgbClr val="444444"/>
                </a:solidFill>
              </a:rPr>
              <a:t>application, or</a:t>
            </a:r>
            <a:r>
              <a:rPr lang="en-US" sz="1200" dirty="0"/>
              <a:t> device </a:t>
            </a:r>
          </a:p>
        </p:txBody>
      </p:sp>
      <p:grpSp>
        <p:nvGrpSpPr>
          <p:cNvPr id="36" name="Group 35"/>
          <p:cNvGrpSpPr/>
          <p:nvPr/>
        </p:nvGrpSpPr>
        <p:grpSpPr>
          <a:xfrm>
            <a:off x="304800" y="1875542"/>
            <a:ext cx="1166698" cy="1053563"/>
            <a:chOff x="1782228" y="2305867"/>
            <a:chExt cx="1166698" cy="1053563"/>
          </a:xfrm>
        </p:grpSpPr>
        <p:grpSp>
          <p:nvGrpSpPr>
            <p:cNvPr id="37" name="Group 36"/>
            <p:cNvGrpSpPr/>
            <p:nvPr/>
          </p:nvGrpSpPr>
          <p:grpSpPr>
            <a:xfrm>
              <a:off x="1782228" y="2305867"/>
              <a:ext cx="1166698" cy="1053563"/>
              <a:chOff x="7521576" y="1827213"/>
              <a:chExt cx="1309687" cy="1182687"/>
            </a:xfrm>
          </p:grpSpPr>
          <p:sp>
            <p:nvSpPr>
              <p:cNvPr id="39" name="Freeform 28"/>
              <p:cNvSpPr>
                <a:spLocks noEditPoints="1"/>
              </p:cNvSpPr>
              <p:nvPr/>
            </p:nvSpPr>
            <p:spPr bwMode="auto">
              <a:xfrm>
                <a:off x="7672388"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solidFill>
                <a:srgbClr val="5B9BD5">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40" name="Freeform 29"/>
              <p:cNvSpPr>
                <a:spLocks noEditPoints="1"/>
              </p:cNvSpPr>
              <p:nvPr/>
            </p:nvSpPr>
            <p:spPr bwMode="auto">
              <a:xfrm>
                <a:off x="7605713" y="1827213"/>
                <a:ext cx="1225550" cy="1169988"/>
              </a:xfrm>
              <a:custGeom>
                <a:avLst/>
                <a:gdLst>
                  <a:gd name="T0" fmla="*/ 132 w 277"/>
                  <a:gd name="T1" fmla="*/ 261 h 264"/>
                  <a:gd name="T2" fmla="*/ 41 w 277"/>
                  <a:gd name="T3" fmla="*/ 223 h 264"/>
                  <a:gd name="T4" fmla="*/ 4 w 277"/>
                  <a:gd name="T5" fmla="*/ 132 h 264"/>
                  <a:gd name="T6" fmla="*/ 41 w 277"/>
                  <a:gd name="T7" fmla="*/ 41 h 264"/>
                  <a:gd name="T8" fmla="*/ 132 w 277"/>
                  <a:gd name="T9" fmla="*/ 4 h 264"/>
                  <a:gd name="T10" fmla="*/ 223 w 277"/>
                  <a:gd name="T11" fmla="*/ 41 h 264"/>
                  <a:gd name="T12" fmla="*/ 223 w 277"/>
                  <a:gd name="T13" fmla="*/ 223 h 264"/>
                  <a:gd name="T14" fmla="*/ 132 w 277"/>
                  <a:gd name="T15" fmla="*/ 261 h 264"/>
                  <a:gd name="T16" fmla="*/ 132 w 277"/>
                  <a:gd name="T17" fmla="*/ 0 h 264"/>
                  <a:gd name="T18" fmla="*/ 39 w 277"/>
                  <a:gd name="T19" fmla="*/ 39 h 264"/>
                  <a:gd name="T20" fmla="*/ 0 w 277"/>
                  <a:gd name="T21" fmla="*/ 132 h 264"/>
                  <a:gd name="T22" fmla="*/ 39 w 277"/>
                  <a:gd name="T23" fmla="*/ 226 h 264"/>
                  <a:gd name="T24" fmla="*/ 132 w 277"/>
                  <a:gd name="T25" fmla="*/ 264 h 264"/>
                  <a:gd name="T26" fmla="*/ 226 w 277"/>
                  <a:gd name="T27" fmla="*/ 226 h 264"/>
                  <a:gd name="T28" fmla="*/ 226 w 277"/>
                  <a:gd name="T29" fmla="*/ 39 h 264"/>
                  <a:gd name="T30" fmla="*/ 132 w 277"/>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64">
                    <a:moveTo>
                      <a:pt x="132" y="261"/>
                    </a:moveTo>
                    <a:cubicBezTo>
                      <a:pt x="98" y="261"/>
                      <a:pt x="66" y="248"/>
                      <a:pt x="41" y="223"/>
                    </a:cubicBezTo>
                    <a:cubicBezTo>
                      <a:pt x="17" y="199"/>
                      <a:pt x="4" y="167"/>
                      <a:pt x="4" y="132"/>
                    </a:cubicBezTo>
                    <a:cubicBezTo>
                      <a:pt x="4" y="98"/>
                      <a:pt x="17" y="66"/>
                      <a:pt x="41" y="41"/>
                    </a:cubicBezTo>
                    <a:cubicBezTo>
                      <a:pt x="66" y="17"/>
                      <a:pt x="98" y="4"/>
                      <a:pt x="132" y="4"/>
                    </a:cubicBezTo>
                    <a:cubicBezTo>
                      <a:pt x="167" y="4"/>
                      <a:pt x="199" y="17"/>
                      <a:pt x="223" y="41"/>
                    </a:cubicBezTo>
                    <a:cubicBezTo>
                      <a:pt x="274" y="92"/>
                      <a:pt x="274" y="173"/>
                      <a:pt x="223" y="223"/>
                    </a:cubicBezTo>
                    <a:cubicBezTo>
                      <a:pt x="199" y="248"/>
                      <a:pt x="167" y="261"/>
                      <a:pt x="132" y="261"/>
                    </a:cubicBezTo>
                    <a:moveTo>
                      <a:pt x="132" y="0"/>
                    </a:moveTo>
                    <a:cubicBezTo>
                      <a:pt x="97" y="0"/>
                      <a:pt x="64" y="14"/>
                      <a:pt x="39" y="39"/>
                    </a:cubicBezTo>
                    <a:cubicBezTo>
                      <a:pt x="14" y="64"/>
                      <a:pt x="0" y="97"/>
                      <a:pt x="0" y="132"/>
                    </a:cubicBezTo>
                    <a:cubicBezTo>
                      <a:pt x="0" y="168"/>
                      <a:pt x="14" y="201"/>
                      <a:pt x="39" y="226"/>
                    </a:cubicBezTo>
                    <a:cubicBezTo>
                      <a:pt x="64" y="251"/>
                      <a:pt x="97" y="264"/>
                      <a:pt x="132" y="264"/>
                    </a:cubicBezTo>
                    <a:cubicBezTo>
                      <a:pt x="168" y="264"/>
                      <a:pt x="201" y="251"/>
                      <a:pt x="226" y="226"/>
                    </a:cubicBezTo>
                    <a:cubicBezTo>
                      <a:pt x="277" y="174"/>
                      <a:pt x="277" y="91"/>
                      <a:pt x="226" y="39"/>
                    </a:cubicBezTo>
                    <a:cubicBezTo>
                      <a:pt x="201" y="14"/>
                      <a:pt x="168" y="0"/>
                      <a:pt x="132" y="0"/>
                    </a:cubicBezTo>
                  </a:path>
                </a:pathLst>
              </a:custGeom>
              <a:solidFill>
                <a:srgbClr val="5B9BD5">
                  <a:lumMod val="40000"/>
                  <a:lumOff val="60000"/>
                </a:srgbClr>
              </a:solidFill>
              <a:ln>
                <a:noFill/>
              </a:ln>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41" name="Freeform 30"/>
              <p:cNvSpPr>
                <a:spLocks/>
              </p:cNvSpPr>
              <p:nvPr/>
            </p:nvSpPr>
            <p:spPr bwMode="auto">
              <a:xfrm>
                <a:off x="7704138"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rgbClr val="5B9BD5"/>
              </a:solidFill>
              <a:ln>
                <a:noFill/>
              </a:ln>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42" name="Freeform 38"/>
              <p:cNvSpPr>
                <a:spLocks/>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grpSp>
        <p:sp>
          <p:nvSpPr>
            <p:cNvPr id="38" name="Freeform 91"/>
            <p:cNvSpPr>
              <a:spLocks noChangeAspect="1" noEditPoints="1"/>
            </p:cNvSpPr>
            <p:nvPr/>
          </p:nvSpPr>
          <p:spPr bwMode="auto">
            <a:xfrm>
              <a:off x="2186535" y="2593984"/>
              <a:ext cx="365602" cy="374847"/>
            </a:xfrm>
            <a:custGeom>
              <a:avLst/>
              <a:gdLst>
                <a:gd name="T0" fmla="*/ 293 w 458"/>
                <a:gd name="T1" fmla="*/ 221 h 469"/>
                <a:gd name="T2" fmla="*/ 349 w 458"/>
                <a:gd name="T3" fmla="*/ 120 h 469"/>
                <a:gd name="T4" fmla="*/ 229 w 458"/>
                <a:gd name="T5" fmla="*/ 0 h 469"/>
                <a:gd name="T6" fmla="*/ 109 w 458"/>
                <a:gd name="T7" fmla="*/ 120 h 469"/>
                <a:gd name="T8" fmla="*/ 165 w 458"/>
                <a:gd name="T9" fmla="*/ 221 h 469"/>
                <a:gd name="T10" fmla="*/ 0 w 458"/>
                <a:gd name="T11" fmla="*/ 453 h 469"/>
                <a:gd name="T12" fmla="*/ 6 w 458"/>
                <a:gd name="T13" fmla="*/ 466 h 469"/>
                <a:gd name="T14" fmla="*/ 16 w 458"/>
                <a:gd name="T15" fmla="*/ 469 h 469"/>
                <a:gd name="T16" fmla="*/ 442 w 458"/>
                <a:gd name="T17" fmla="*/ 469 h 469"/>
                <a:gd name="T18" fmla="*/ 458 w 458"/>
                <a:gd name="T19" fmla="*/ 453 h 469"/>
                <a:gd name="T20" fmla="*/ 293 w 458"/>
                <a:gd name="T21" fmla="*/ 221 h 469"/>
                <a:gd name="T22" fmla="*/ 141 w 458"/>
                <a:gd name="T23" fmla="*/ 120 h 469"/>
                <a:gd name="T24" fmla="*/ 229 w 458"/>
                <a:gd name="T25" fmla="*/ 32 h 469"/>
                <a:gd name="T26" fmla="*/ 317 w 458"/>
                <a:gd name="T27" fmla="*/ 120 h 469"/>
                <a:gd name="T28" fmla="*/ 229 w 458"/>
                <a:gd name="T29" fmla="*/ 208 h 469"/>
                <a:gd name="T30" fmla="*/ 141 w 458"/>
                <a:gd name="T31" fmla="*/ 120 h 469"/>
                <a:gd name="T32" fmla="*/ 229 w 458"/>
                <a:gd name="T33" fmla="*/ 244 h 469"/>
                <a:gd name="T34" fmla="*/ 425 w 458"/>
                <a:gd name="T35" fmla="*/ 437 h 469"/>
                <a:gd name="T36" fmla="*/ 33 w 458"/>
                <a:gd name="T37" fmla="*/ 437 h 469"/>
                <a:gd name="T38" fmla="*/ 229 w 458"/>
                <a:gd name="T39" fmla="*/ 244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8" h="469">
                  <a:moveTo>
                    <a:pt x="293" y="221"/>
                  </a:moveTo>
                  <a:cubicBezTo>
                    <a:pt x="327" y="200"/>
                    <a:pt x="349" y="162"/>
                    <a:pt x="349" y="120"/>
                  </a:cubicBezTo>
                  <a:cubicBezTo>
                    <a:pt x="349" y="54"/>
                    <a:pt x="295" y="0"/>
                    <a:pt x="229" y="0"/>
                  </a:cubicBezTo>
                  <a:cubicBezTo>
                    <a:pt x="163" y="0"/>
                    <a:pt x="109" y="54"/>
                    <a:pt x="109" y="120"/>
                  </a:cubicBezTo>
                  <a:cubicBezTo>
                    <a:pt x="109" y="162"/>
                    <a:pt x="131" y="200"/>
                    <a:pt x="165" y="221"/>
                  </a:cubicBezTo>
                  <a:cubicBezTo>
                    <a:pt x="66" y="250"/>
                    <a:pt x="3" y="345"/>
                    <a:pt x="0" y="453"/>
                  </a:cubicBezTo>
                  <a:cubicBezTo>
                    <a:pt x="0" y="459"/>
                    <a:pt x="3" y="463"/>
                    <a:pt x="6" y="466"/>
                  </a:cubicBezTo>
                  <a:cubicBezTo>
                    <a:pt x="9" y="468"/>
                    <a:pt x="12" y="469"/>
                    <a:pt x="16" y="469"/>
                  </a:cubicBezTo>
                  <a:cubicBezTo>
                    <a:pt x="158" y="469"/>
                    <a:pt x="300" y="469"/>
                    <a:pt x="442" y="469"/>
                  </a:cubicBezTo>
                  <a:cubicBezTo>
                    <a:pt x="450" y="469"/>
                    <a:pt x="458" y="462"/>
                    <a:pt x="458" y="453"/>
                  </a:cubicBezTo>
                  <a:cubicBezTo>
                    <a:pt x="455" y="345"/>
                    <a:pt x="392" y="250"/>
                    <a:pt x="293" y="221"/>
                  </a:cubicBezTo>
                  <a:close/>
                  <a:moveTo>
                    <a:pt x="141" y="120"/>
                  </a:moveTo>
                  <a:cubicBezTo>
                    <a:pt x="141" y="71"/>
                    <a:pt x="180" y="32"/>
                    <a:pt x="229" y="32"/>
                  </a:cubicBezTo>
                  <a:cubicBezTo>
                    <a:pt x="277" y="32"/>
                    <a:pt x="317" y="71"/>
                    <a:pt x="317" y="120"/>
                  </a:cubicBezTo>
                  <a:cubicBezTo>
                    <a:pt x="317" y="168"/>
                    <a:pt x="277" y="208"/>
                    <a:pt x="229" y="208"/>
                  </a:cubicBezTo>
                  <a:cubicBezTo>
                    <a:pt x="180" y="208"/>
                    <a:pt x="141" y="168"/>
                    <a:pt x="141" y="120"/>
                  </a:cubicBezTo>
                  <a:close/>
                  <a:moveTo>
                    <a:pt x="229" y="244"/>
                  </a:moveTo>
                  <a:cubicBezTo>
                    <a:pt x="341" y="244"/>
                    <a:pt x="415" y="332"/>
                    <a:pt x="425" y="437"/>
                  </a:cubicBezTo>
                  <a:cubicBezTo>
                    <a:pt x="294" y="437"/>
                    <a:pt x="164" y="437"/>
                    <a:pt x="33" y="437"/>
                  </a:cubicBezTo>
                  <a:cubicBezTo>
                    <a:pt x="43" y="332"/>
                    <a:pt x="117" y="244"/>
                    <a:pt x="229" y="244"/>
                  </a:cubicBezTo>
                  <a:close/>
                </a:path>
              </a:pathLst>
            </a:custGeom>
            <a:solidFill>
              <a:srgbClr val="E7E6E6"/>
            </a:solidFill>
            <a:ln>
              <a:solidFill>
                <a:sysClr val="window" lastClr="FFFFFF"/>
              </a:solidFill>
            </a:ln>
          </p:spPr>
          <p:txBody>
            <a:bodyPr vert="horz" wrap="square" lIns="0" tIns="45720" rIns="0" bIns="45720" numCol="1" anchor="t" anchorCtr="0" compatLnSpc="1">
              <a:prstTxWarp prst="textNoShape">
                <a:avLst/>
              </a:prstTxWarp>
            </a:bodyPr>
            <a:lstStyle/>
            <a:p>
              <a:pPr>
                <a:defRPr/>
              </a:pPr>
              <a:endParaRPr lang="en-US" kern="0">
                <a:solidFill>
                  <a:prstClr val="black"/>
                </a:solidFill>
                <a:latin typeface="Calibri" panose="020F0502020204030204"/>
              </a:endParaRPr>
            </a:p>
          </p:txBody>
        </p:sp>
      </p:grpSp>
      <p:grpSp>
        <p:nvGrpSpPr>
          <p:cNvPr id="67" name="Group 66"/>
          <p:cNvGrpSpPr/>
          <p:nvPr/>
        </p:nvGrpSpPr>
        <p:grpSpPr>
          <a:xfrm>
            <a:off x="304800" y="3057524"/>
            <a:ext cx="1166698" cy="1053563"/>
            <a:chOff x="3701831" y="1784742"/>
            <a:chExt cx="1166698" cy="1053563"/>
          </a:xfrm>
        </p:grpSpPr>
        <p:grpSp>
          <p:nvGrpSpPr>
            <p:cNvPr id="68" name="Group 67"/>
            <p:cNvGrpSpPr/>
            <p:nvPr/>
          </p:nvGrpSpPr>
          <p:grpSpPr>
            <a:xfrm>
              <a:off x="3701831" y="1784742"/>
              <a:ext cx="1166698" cy="1053563"/>
              <a:chOff x="7521576" y="1827213"/>
              <a:chExt cx="1309687" cy="1182687"/>
            </a:xfrm>
          </p:grpSpPr>
          <p:sp>
            <p:nvSpPr>
              <p:cNvPr id="75" name="Freeform 28"/>
              <p:cNvSpPr>
                <a:spLocks noEditPoints="1"/>
              </p:cNvSpPr>
              <p:nvPr/>
            </p:nvSpPr>
            <p:spPr bwMode="auto">
              <a:xfrm>
                <a:off x="7672388"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solidFill>
                <a:srgbClr val="5B9BD5">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76" name="Freeform 29"/>
              <p:cNvSpPr>
                <a:spLocks noEditPoints="1"/>
              </p:cNvSpPr>
              <p:nvPr/>
            </p:nvSpPr>
            <p:spPr bwMode="auto">
              <a:xfrm>
                <a:off x="7605713" y="1827213"/>
                <a:ext cx="1225550" cy="1169988"/>
              </a:xfrm>
              <a:custGeom>
                <a:avLst/>
                <a:gdLst>
                  <a:gd name="T0" fmla="*/ 132 w 277"/>
                  <a:gd name="T1" fmla="*/ 261 h 264"/>
                  <a:gd name="T2" fmla="*/ 41 w 277"/>
                  <a:gd name="T3" fmla="*/ 223 h 264"/>
                  <a:gd name="T4" fmla="*/ 4 w 277"/>
                  <a:gd name="T5" fmla="*/ 132 h 264"/>
                  <a:gd name="T6" fmla="*/ 41 w 277"/>
                  <a:gd name="T7" fmla="*/ 41 h 264"/>
                  <a:gd name="T8" fmla="*/ 132 w 277"/>
                  <a:gd name="T9" fmla="*/ 4 h 264"/>
                  <a:gd name="T10" fmla="*/ 223 w 277"/>
                  <a:gd name="T11" fmla="*/ 41 h 264"/>
                  <a:gd name="T12" fmla="*/ 223 w 277"/>
                  <a:gd name="T13" fmla="*/ 223 h 264"/>
                  <a:gd name="T14" fmla="*/ 132 w 277"/>
                  <a:gd name="T15" fmla="*/ 261 h 264"/>
                  <a:gd name="T16" fmla="*/ 132 w 277"/>
                  <a:gd name="T17" fmla="*/ 0 h 264"/>
                  <a:gd name="T18" fmla="*/ 39 w 277"/>
                  <a:gd name="T19" fmla="*/ 39 h 264"/>
                  <a:gd name="T20" fmla="*/ 0 w 277"/>
                  <a:gd name="T21" fmla="*/ 132 h 264"/>
                  <a:gd name="T22" fmla="*/ 39 w 277"/>
                  <a:gd name="T23" fmla="*/ 226 h 264"/>
                  <a:gd name="T24" fmla="*/ 132 w 277"/>
                  <a:gd name="T25" fmla="*/ 264 h 264"/>
                  <a:gd name="T26" fmla="*/ 226 w 277"/>
                  <a:gd name="T27" fmla="*/ 226 h 264"/>
                  <a:gd name="T28" fmla="*/ 226 w 277"/>
                  <a:gd name="T29" fmla="*/ 39 h 264"/>
                  <a:gd name="T30" fmla="*/ 132 w 277"/>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64">
                    <a:moveTo>
                      <a:pt x="132" y="261"/>
                    </a:moveTo>
                    <a:cubicBezTo>
                      <a:pt x="98" y="261"/>
                      <a:pt x="66" y="248"/>
                      <a:pt x="41" y="223"/>
                    </a:cubicBezTo>
                    <a:cubicBezTo>
                      <a:pt x="17" y="199"/>
                      <a:pt x="4" y="167"/>
                      <a:pt x="4" y="132"/>
                    </a:cubicBezTo>
                    <a:cubicBezTo>
                      <a:pt x="4" y="98"/>
                      <a:pt x="17" y="66"/>
                      <a:pt x="41" y="41"/>
                    </a:cubicBezTo>
                    <a:cubicBezTo>
                      <a:pt x="66" y="17"/>
                      <a:pt x="98" y="4"/>
                      <a:pt x="132" y="4"/>
                    </a:cubicBezTo>
                    <a:cubicBezTo>
                      <a:pt x="167" y="4"/>
                      <a:pt x="199" y="17"/>
                      <a:pt x="223" y="41"/>
                    </a:cubicBezTo>
                    <a:cubicBezTo>
                      <a:pt x="274" y="92"/>
                      <a:pt x="274" y="173"/>
                      <a:pt x="223" y="223"/>
                    </a:cubicBezTo>
                    <a:cubicBezTo>
                      <a:pt x="199" y="248"/>
                      <a:pt x="167" y="261"/>
                      <a:pt x="132" y="261"/>
                    </a:cubicBezTo>
                    <a:moveTo>
                      <a:pt x="132" y="0"/>
                    </a:moveTo>
                    <a:cubicBezTo>
                      <a:pt x="97" y="0"/>
                      <a:pt x="64" y="14"/>
                      <a:pt x="39" y="39"/>
                    </a:cubicBezTo>
                    <a:cubicBezTo>
                      <a:pt x="14" y="64"/>
                      <a:pt x="0" y="97"/>
                      <a:pt x="0" y="132"/>
                    </a:cubicBezTo>
                    <a:cubicBezTo>
                      <a:pt x="0" y="168"/>
                      <a:pt x="14" y="201"/>
                      <a:pt x="39" y="226"/>
                    </a:cubicBezTo>
                    <a:cubicBezTo>
                      <a:pt x="64" y="251"/>
                      <a:pt x="97" y="264"/>
                      <a:pt x="132" y="264"/>
                    </a:cubicBezTo>
                    <a:cubicBezTo>
                      <a:pt x="168" y="264"/>
                      <a:pt x="201" y="251"/>
                      <a:pt x="226" y="226"/>
                    </a:cubicBezTo>
                    <a:cubicBezTo>
                      <a:pt x="277" y="174"/>
                      <a:pt x="277" y="91"/>
                      <a:pt x="226" y="39"/>
                    </a:cubicBezTo>
                    <a:cubicBezTo>
                      <a:pt x="201" y="14"/>
                      <a:pt x="168" y="0"/>
                      <a:pt x="132" y="0"/>
                    </a:cubicBezTo>
                  </a:path>
                </a:pathLst>
              </a:custGeom>
              <a:solidFill>
                <a:srgbClr val="5B9BD5">
                  <a:lumMod val="40000"/>
                  <a:lumOff val="60000"/>
                </a:srgbClr>
              </a:solidFill>
              <a:ln>
                <a:noFill/>
              </a:ln>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77" name="Freeform 30"/>
              <p:cNvSpPr>
                <a:spLocks/>
              </p:cNvSpPr>
              <p:nvPr/>
            </p:nvSpPr>
            <p:spPr bwMode="auto">
              <a:xfrm>
                <a:off x="7704138"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rgbClr val="5B9BD5"/>
              </a:solidFill>
              <a:ln>
                <a:noFill/>
              </a:ln>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78" name="Freeform 38"/>
              <p:cNvSpPr>
                <a:spLocks/>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grpSp>
        <p:grpSp>
          <p:nvGrpSpPr>
            <p:cNvPr id="69" name="Group 68"/>
            <p:cNvGrpSpPr/>
            <p:nvPr/>
          </p:nvGrpSpPr>
          <p:grpSpPr>
            <a:xfrm>
              <a:off x="4112478" y="2178079"/>
              <a:ext cx="370858" cy="255576"/>
              <a:chOff x="3175" y="4763"/>
              <a:chExt cx="3130550" cy="2157412"/>
            </a:xfrm>
            <a:solidFill>
              <a:sysClr val="window" lastClr="FFFFFF"/>
            </a:solidFill>
          </p:grpSpPr>
          <p:sp>
            <p:nvSpPr>
              <p:cNvPr id="70" name="Freeform 65"/>
              <p:cNvSpPr>
                <a:spLocks/>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71" name="Rectangle 66"/>
              <p:cNvSpPr>
                <a:spLocks noChangeArrowheads="1"/>
              </p:cNvSpPr>
              <p:nvPr/>
            </p:nvSpPr>
            <p:spPr bwMode="auto">
              <a:xfrm>
                <a:off x="1568450" y="396875"/>
                <a:ext cx="782638" cy="1968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72" name="Rectangle 67"/>
              <p:cNvSpPr>
                <a:spLocks noChangeArrowheads="1"/>
              </p:cNvSpPr>
              <p:nvPr/>
            </p:nvSpPr>
            <p:spPr bwMode="auto">
              <a:xfrm>
                <a:off x="1568450" y="788988"/>
                <a:ext cx="1174750" cy="1968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73" name="Rectangle 68"/>
              <p:cNvSpPr>
                <a:spLocks noChangeArrowheads="1"/>
              </p:cNvSpPr>
              <p:nvPr/>
            </p:nvSpPr>
            <p:spPr bwMode="auto">
              <a:xfrm>
                <a:off x="1568450" y="1181100"/>
                <a:ext cx="979488" cy="1968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74"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grpSp>
      </p:grpSp>
      <p:sp>
        <p:nvSpPr>
          <p:cNvPr id="79" name="Rectangle 78"/>
          <p:cNvSpPr/>
          <p:nvPr/>
        </p:nvSpPr>
        <p:spPr>
          <a:xfrm>
            <a:off x="1443367" y="3230909"/>
            <a:ext cx="2252145" cy="677108"/>
          </a:xfrm>
          <a:prstGeom prst="rect">
            <a:avLst/>
          </a:prstGeom>
        </p:spPr>
        <p:txBody>
          <a:bodyPr wrap="square">
            <a:spAutoFit/>
          </a:bodyPr>
          <a:lstStyle/>
          <a:p>
            <a:r>
              <a:rPr lang="en-US" sz="1400" b="1"/>
              <a:t>Credential </a:t>
            </a:r>
            <a:r>
              <a:rPr lang="en-US" sz="1400" b="1" dirty="0"/>
              <a:t>management</a:t>
            </a:r>
          </a:p>
          <a:p>
            <a:r>
              <a:rPr lang="en-US" sz="1200" dirty="0"/>
              <a:t>Track and update the credentials</a:t>
            </a:r>
          </a:p>
        </p:txBody>
      </p:sp>
      <p:grpSp>
        <p:nvGrpSpPr>
          <p:cNvPr id="92" name="Group 91"/>
          <p:cNvGrpSpPr/>
          <p:nvPr/>
        </p:nvGrpSpPr>
        <p:grpSpPr>
          <a:xfrm>
            <a:off x="304800" y="4280438"/>
            <a:ext cx="1166698" cy="1053563"/>
            <a:chOff x="4355924" y="3567576"/>
            <a:chExt cx="1166698" cy="1053563"/>
          </a:xfrm>
        </p:grpSpPr>
        <p:grpSp>
          <p:nvGrpSpPr>
            <p:cNvPr id="93" name="Group 92"/>
            <p:cNvGrpSpPr/>
            <p:nvPr/>
          </p:nvGrpSpPr>
          <p:grpSpPr>
            <a:xfrm>
              <a:off x="4355924" y="3567576"/>
              <a:ext cx="1166698" cy="1053563"/>
              <a:chOff x="7521576" y="1827213"/>
              <a:chExt cx="1309687" cy="1182687"/>
            </a:xfrm>
          </p:grpSpPr>
          <p:sp>
            <p:nvSpPr>
              <p:cNvPr id="100" name="Freeform 28"/>
              <p:cNvSpPr>
                <a:spLocks noEditPoints="1"/>
              </p:cNvSpPr>
              <p:nvPr/>
            </p:nvSpPr>
            <p:spPr bwMode="auto">
              <a:xfrm>
                <a:off x="7672388"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solidFill>
                <a:srgbClr val="5B9BD5">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101" name="Freeform 29"/>
              <p:cNvSpPr>
                <a:spLocks noEditPoints="1"/>
              </p:cNvSpPr>
              <p:nvPr/>
            </p:nvSpPr>
            <p:spPr bwMode="auto">
              <a:xfrm>
                <a:off x="7605713" y="1827213"/>
                <a:ext cx="1225550" cy="1169988"/>
              </a:xfrm>
              <a:custGeom>
                <a:avLst/>
                <a:gdLst>
                  <a:gd name="T0" fmla="*/ 132 w 277"/>
                  <a:gd name="T1" fmla="*/ 261 h 264"/>
                  <a:gd name="T2" fmla="*/ 41 w 277"/>
                  <a:gd name="T3" fmla="*/ 223 h 264"/>
                  <a:gd name="T4" fmla="*/ 4 w 277"/>
                  <a:gd name="T5" fmla="*/ 132 h 264"/>
                  <a:gd name="T6" fmla="*/ 41 w 277"/>
                  <a:gd name="T7" fmla="*/ 41 h 264"/>
                  <a:gd name="T8" fmla="*/ 132 w 277"/>
                  <a:gd name="T9" fmla="*/ 4 h 264"/>
                  <a:gd name="T10" fmla="*/ 223 w 277"/>
                  <a:gd name="T11" fmla="*/ 41 h 264"/>
                  <a:gd name="T12" fmla="*/ 223 w 277"/>
                  <a:gd name="T13" fmla="*/ 223 h 264"/>
                  <a:gd name="T14" fmla="*/ 132 w 277"/>
                  <a:gd name="T15" fmla="*/ 261 h 264"/>
                  <a:gd name="T16" fmla="*/ 132 w 277"/>
                  <a:gd name="T17" fmla="*/ 0 h 264"/>
                  <a:gd name="T18" fmla="*/ 39 w 277"/>
                  <a:gd name="T19" fmla="*/ 39 h 264"/>
                  <a:gd name="T20" fmla="*/ 0 w 277"/>
                  <a:gd name="T21" fmla="*/ 132 h 264"/>
                  <a:gd name="T22" fmla="*/ 39 w 277"/>
                  <a:gd name="T23" fmla="*/ 226 h 264"/>
                  <a:gd name="T24" fmla="*/ 132 w 277"/>
                  <a:gd name="T25" fmla="*/ 264 h 264"/>
                  <a:gd name="T26" fmla="*/ 226 w 277"/>
                  <a:gd name="T27" fmla="*/ 226 h 264"/>
                  <a:gd name="T28" fmla="*/ 226 w 277"/>
                  <a:gd name="T29" fmla="*/ 39 h 264"/>
                  <a:gd name="T30" fmla="*/ 132 w 277"/>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64">
                    <a:moveTo>
                      <a:pt x="132" y="261"/>
                    </a:moveTo>
                    <a:cubicBezTo>
                      <a:pt x="98" y="261"/>
                      <a:pt x="66" y="248"/>
                      <a:pt x="41" y="223"/>
                    </a:cubicBezTo>
                    <a:cubicBezTo>
                      <a:pt x="17" y="199"/>
                      <a:pt x="4" y="167"/>
                      <a:pt x="4" y="132"/>
                    </a:cubicBezTo>
                    <a:cubicBezTo>
                      <a:pt x="4" y="98"/>
                      <a:pt x="17" y="66"/>
                      <a:pt x="41" y="41"/>
                    </a:cubicBezTo>
                    <a:cubicBezTo>
                      <a:pt x="66" y="17"/>
                      <a:pt x="98" y="4"/>
                      <a:pt x="132" y="4"/>
                    </a:cubicBezTo>
                    <a:cubicBezTo>
                      <a:pt x="167" y="4"/>
                      <a:pt x="199" y="17"/>
                      <a:pt x="223" y="41"/>
                    </a:cubicBezTo>
                    <a:cubicBezTo>
                      <a:pt x="274" y="92"/>
                      <a:pt x="274" y="173"/>
                      <a:pt x="223" y="223"/>
                    </a:cubicBezTo>
                    <a:cubicBezTo>
                      <a:pt x="199" y="248"/>
                      <a:pt x="167" y="261"/>
                      <a:pt x="132" y="261"/>
                    </a:cubicBezTo>
                    <a:moveTo>
                      <a:pt x="132" y="0"/>
                    </a:moveTo>
                    <a:cubicBezTo>
                      <a:pt x="97" y="0"/>
                      <a:pt x="64" y="14"/>
                      <a:pt x="39" y="39"/>
                    </a:cubicBezTo>
                    <a:cubicBezTo>
                      <a:pt x="14" y="64"/>
                      <a:pt x="0" y="97"/>
                      <a:pt x="0" y="132"/>
                    </a:cubicBezTo>
                    <a:cubicBezTo>
                      <a:pt x="0" y="168"/>
                      <a:pt x="14" y="201"/>
                      <a:pt x="39" y="226"/>
                    </a:cubicBezTo>
                    <a:cubicBezTo>
                      <a:pt x="64" y="251"/>
                      <a:pt x="97" y="264"/>
                      <a:pt x="132" y="264"/>
                    </a:cubicBezTo>
                    <a:cubicBezTo>
                      <a:pt x="168" y="264"/>
                      <a:pt x="201" y="251"/>
                      <a:pt x="226" y="226"/>
                    </a:cubicBezTo>
                    <a:cubicBezTo>
                      <a:pt x="277" y="174"/>
                      <a:pt x="277" y="91"/>
                      <a:pt x="226" y="39"/>
                    </a:cubicBezTo>
                    <a:cubicBezTo>
                      <a:pt x="201" y="14"/>
                      <a:pt x="168" y="0"/>
                      <a:pt x="132" y="0"/>
                    </a:cubicBezTo>
                  </a:path>
                </a:pathLst>
              </a:custGeom>
              <a:solidFill>
                <a:srgbClr val="5B9BD5">
                  <a:lumMod val="40000"/>
                  <a:lumOff val="60000"/>
                </a:srgbClr>
              </a:solidFill>
              <a:ln>
                <a:noFill/>
              </a:ln>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102" name="Freeform 30"/>
              <p:cNvSpPr>
                <a:spLocks/>
              </p:cNvSpPr>
              <p:nvPr/>
            </p:nvSpPr>
            <p:spPr bwMode="auto">
              <a:xfrm>
                <a:off x="7704138"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rgbClr val="5B9BD5"/>
              </a:solidFill>
              <a:ln>
                <a:noFill/>
              </a:ln>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103" name="Freeform 38"/>
              <p:cNvSpPr>
                <a:spLocks/>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grpSp>
        <p:sp>
          <p:nvSpPr>
            <p:cNvPr id="94" name="Rectangle 93"/>
            <p:cNvSpPr/>
            <p:nvPr/>
          </p:nvSpPr>
          <p:spPr>
            <a:xfrm>
              <a:off x="4722984" y="3858514"/>
              <a:ext cx="161714" cy="193810"/>
            </a:xfrm>
            <a:prstGeom prst="rect">
              <a:avLst/>
            </a:prstGeom>
            <a:noFill/>
            <a:ln w="19050" cap="flat" cmpd="sng" algn="ctr">
              <a:solidFill>
                <a:sysClr val="window" lastClr="FFFFFF"/>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pic>
          <p:nvPicPr>
            <p:cNvPr id="95" name="Picture 94" descr="Check Mark.png"/>
            <p:cNvPicPr>
              <a:picLocks noChangeAspect="1"/>
            </p:cNvPicPr>
            <p:nvPr/>
          </p:nvPicPr>
          <p:blipFill>
            <a:blip r:embed="rId4" cstate="print">
              <a:duotone>
                <a:prstClr val="black"/>
                <a:sysClr val="window" lastClr="FFFFFF">
                  <a:tint val="45000"/>
                  <a:satMod val="400000"/>
                </a:sysClr>
              </a:duotone>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4689762" y="3902807"/>
              <a:ext cx="229433" cy="177093"/>
            </a:xfrm>
            <a:prstGeom prst="rect">
              <a:avLst/>
            </a:prstGeom>
          </p:spPr>
        </p:pic>
        <p:pic>
          <p:nvPicPr>
            <p:cNvPr id="96" name="Picture 95" descr="X Mark.pn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4702666" y="4189649"/>
              <a:ext cx="210701" cy="159422"/>
            </a:xfrm>
            <a:prstGeom prst="rect">
              <a:avLst/>
            </a:prstGeom>
          </p:spPr>
        </p:pic>
        <p:sp>
          <p:nvSpPr>
            <p:cNvPr id="97" name="Rectangle 96"/>
            <p:cNvSpPr/>
            <p:nvPr/>
          </p:nvSpPr>
          <p:spPr>
            <a:xfrm>
              <a:off x="4721456" y="4141617"/>
              <a:ext cx="161714" cy="193810"/>
            </a:xfrm>
            <a:prstGeom prst="rect">
              <a:avLst/>
            </a:prstGeom>
            <a:noFill/>
            <a:ln w="19050" cap="flat" cmpd="sng" algn="ctr">
              <a:solidFill>
                <a:sysClr val="window" lastClr="FFFFFF"/>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98" name="Rectangle 97"/>
            <p:cNvSpPr/>
            <p:nvPr/>
          </p:nvSpPr>
          <p:spPr>
            <a:xfrm>
              <a:off x="4943269" y="3900548"/>
              <a:ext cx="285750" cy="109914"/>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99" name="Rectangle 98"/>
            <p:cNvSpPr/>
            <p:nvPr/>
          </p:nvSpPr>
          <p:spPr>
            <a:xfrm>
              <a:off x="4952000" y="4189649"/>
              <a:ext cx="285750" cy="109914"/>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grpSp>
      <p:sp>
        <p:nvSpPr>
          <p:cNvPr id="104" name="Rectangle 103"/>
          <p:cNvSpPr/>
          <p:nvPr/>
        </p:nvSpPr>
        <p:spPr>
          <a:xfrm>
            <a:off x="1435129" y="4463008"/>
            <a:ext cx="2260383" cy="677108"/>
          </a:xfrm>
          <a:prstGeom prst="rect">
            <a:avLst/>
          </a:prstGeom>
        </p:spPr>
        <p:txBody>
          <a:bodyPr wrap="square">
            <a:spAutoFit/>
          </a:bodyPr>
          <a:lstStyle/>
          <a:p>
            <a:r>
              <a:rPr lang="en-US" sz="1400" b="1"/>
              <a:t>Access </a:t>
            </a:r>
            <a:r>
              <a:rPr lang="en-US" sz="1400" b="1" dirty="0"/>
              <a:t>management</a:t>
            </a:r>
          </a:p>
          <a:p>
            <a:r>
              <a:rPr lang="en-US" sz="1200" dirty="0"/>
              <a:t>Control and manage access to the authorized users</a:t>
            </a:r>
          </a:p>
        </p:txBody>
      </p:sp>
      <p:grpSp>
        <p:nvGrpSpPr>
          <p:cNvPr id="105" name="Group 104"/>
          <p:cNvGrpSpPr/>
          <p:nvPr/>
        </p:nvGrpSpPr>
        <p:grpSpPr>
          <a:xfrm>
            <a:off x="4276540" y="2411245"/>
            <a:ext cx="1624660" cy="1467116"/>
            <a:chOff x="7521576" y="1827213"/>
            <a:chExt cx="1309687" cy="1182687"/>
          </a:xfrm>
        </p:grpSpPr>
        <p:sp>
          <p:nvSpPr>
            <p:cNvPr id="106" name="Freeform 28"/>
            <p:cNvSpPr>
              <a:spLocks noEditPoints="1"/>
            </p:cNvSpPr>
            <p:nvPr/>
          </p:nvSpPr>
          <p:spPr bwMode="auto">
            <a:xfrm>
              <a:off x="7672388"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107" name="Freeform 29"/>
            <p:cNvSpPr>
              <a:spLocks noEditPoints="1"/>
            </p:cNvSpPr>
            <p:nvPr/>
          </p:nvSpPr>
          <p:spPr bwMode="auto">
            <a:xfrm>
              <a:off x="7605713" y="1827213"/>
              <a:ext cx="1225550" cy="1169988"/>
            </a:xfrm>
            <a:custGeom>
              <a:avLst/>
              <a:gdLst>
                <a:gd name="T0" fmla="*/ 132 w 277"/>
                <a:gd name="T1" fmla="*/ 261 h 264"/>
                <a:gd name="T2" fmla="*/ 41 w 277"/>
                <a:gd name="T3" fmla="*/ 223 h 264"/>
                <a:gd name="T4" fmla="*/ 4 w 277"/>
                <a:gd name="T5" fmla="*/ 132 h 264"/>
                <a:gd name="T6" fmla="*/ 41 w 277"/>
                <a:gd name="T7" fmla="*/ 41 h 264"/>
                <a:gd name="T8" fmla="*/ 132 w 277"/>
                <a:gd name="T9" fmla="*/ 4 h 264"/>
                <a:gd name="T10" fmla="*/ 223 w 277"/>
                <a:gd name="T11" fmla="*/ 41 h 264"/>
                <a:gd name="T12" fmla="*/ 223 w 277"/>
                <a:gd name="T13" fmla="*/ 223 h 264"/>
                <a:gd name="T14" fmla="*/ 132 w 277"/>
                <a:gd name="T15" fmla="*/ 261 h 264"/>
                <a:gd name="T16" fmla="*/ 132 w 277"/>
                <a:gd name="T17" fmla="*/ 0 h 264"/>
                <a:gd name="T18" fmla="*/ 39 w 277"/>
                <a:gd name="T19" fmla="*/ 39 h 264"/>
                <a:gd name="T20" fmla="*/ 0 w 277"/>
                <a:gd name="T21" fmla="*/ 132 h 264"/>
                <a:gd name="T22" fmla="*/ 39 w 277"/>
                <a:gd name="T23" fmla="*/ 226 h 264"/>
                <a:gd name="T24" fmla="*/ 132 w 277"/>
                <a:gd name="T25" fmla="*/ 264 h 264"/>
                <a:gd name="T26" fmla="*/ 226 w 277"/>
                <a:gd name="T27" fmla="*/ 226 h 264"/>
                <a:gd name="T28" fmla="*/ 226 w 277"/>
                <a:gd name="T29" fmla="*/ 39 h 264"/>
                <a:gd name="T30" fmla="*/ 132 w 277"/>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64">
                  <a:moveTo>
                    <a:pt x="132" y="261"/>
                  </a:moveTo>
                  <a:cubicBezTo>
                    <a:pt x="98" y="261"/>
                    <a:pt x="66" y="248"/>
                    <a:pt x="41" y="223"/>
                  </a:cubicBezTo>
                  <a:cubicBezTo>
                    <a:pt x="17" y="199"/>
                    <a:pt x="4" y="167"/>
                    <a:pt x="4" y="132"/>
                  </a:cubicBezTo>
                  <a:cubicBezTo>
                    <a:pt x="4" y="98"/>
                    <a:pt x="17" y="66"/>
                    <a:pt x="41" y="41"/>
                  </a:cubicBezTo>
                  <a:cubicBezTo>
                    <a:pt x="66" y="17"/>
                    <a:pt x="98" y="4"/>
                    <a:pt x="132" y="4"/>
                  </a:cubicBezTo>
                  <a:cubicBezTo>
                    <a:pt x="167" y="4"/>
                    <a:pt x="199" y="17"/>
                    <a:pt x="223" y="41"/>
                  </a:cubicBezTo>
                  <a:cubicBezTo>
                    <a:pt x="274" y="92"/>
                    <a:pt x="274" y="173"/>
                    <a:pt x="223" y="223"/>
                  </a:cubicBezTo>
                  <a:cubicBezTo>
                    <a:pt x="199" y="248"/>
                    <a:pt x="167" y="261"/>
                    <a:pt x="132" y="261"/>
                  </a:cubicBezTo>
                  <a:moveTo>
                    <a:pt x="132" y="0"/>
                  </a:moveTo>
                  <a:cubicBezTo>
                    <a:pt x="97" y="0"/>
                    <a:pt x="64" y="14"/>
                    <a:pt x="39" y="39"/>
                  </a:cubicBezTo>
                  <a:cubicBezTo>
                    <a:pt x="14" y="64"/>
                    <a:pt x="0" y="97"/>
                    <a:pt x="0" y="132"/>
                  </a:cubicBezTo>
                  <a:cubicBezTo>
                    <a:pt x="0" y="168"/>
                    <a:pt x="14" y="201"/>
                    <a:pt x="39" y="226"/>
                  </a:cubicBezTo>
                  <a:cubicBezTo>
                    <a:pt x="64" y="251"/>
                    <a:pt x="97" y="264"/>
                    <a:pt x="132" y="264"/>
                  </a:cubicBezTo>
                  <a:cubicBezTo>
                    <a:pt x="168" y="264"/>
                    <a:pt x="201" y="251"/>
                    <a:pt x="226" y="226"/>
                  </a:cubicBezTo>
                  <a:cubicBezTo>
                    <a:pt x="277" y="174"/>
                    <a:pt x="277" y="91"/>
                    <a:pt x="226" y="39"/>
                  </a:cubicBezTo>
                  <a:cubicBezTo>
                    <a:pt x="201" y="14"/>
                    <a:pt x="168" y="0"/>
                    <a:pt x="132" y="0"/>
                  </a:cubicBezTo>
                </a:path>
              </a:pathLst>
            </a:custGeom>
            <a:solidFill>
              <a:srgbClr val="5B9BD5">
                <a:lumMod val="40000"/>
                <a:lumOff val="60000"/>
              </a:srgbClr>
            </a:solidFill>
            <a:ln>
              <a:solidFill>
                <a:schemeClr val="accent2">
                  <a:lumMod val="75000"/>
                </a:schemeClr>
              </a:solidFill>
            </a:ln>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108" name="Freeform 30"/>
            <p:cNvSpPr>
              <a:spLocks/>
            </p:cNvSpPr>
            <p:nvPr/>
          </p:nvSpPr>
          <p:spPr bwMode="auto">
            <a:xfrm>
              <a:off x="7704138"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109" name="Freeform 38"/>
            <p:cNvSpPr>
              <a:spLocks/>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grpSp>
      <p:sp>
        <p:nvSpPr>
          <p:cNvPr id="110" name="Freeform 55"/>
          <p:cNvSpPr>
            <a:spLocks/>
          </p:cNvSpPr>
          <p:nvPr/>
        </p:nvSpPr>
        <p:spPr bwMode="auto">
          <a:xfrm>
            <a:off x="4781210" y="2712445"/>
            <a:ext cx="591046" cy="732471"/>
          </a:xfrm>
          <a:custGeom>
            <a:avLst/>
            <a:gdLst>
              <a:gd name="T0" fmla="*/ 2 w 491"/>
              <a:gd name="T1" fmla="*/ 370 h 608"/>
              <a:gd name="T2" fmla="*/ 49 w 491"/>
              <a:gd name="T3" fmla="*/ 332 h 608"/>
              <a:gd name="T4" fmla="*/ 112 w 491"/>
              <a:gd name="T5" fmla="*/ 338 h 608"/>
              <a:gd name="T6" fmla="*/ 112 w 491"/>
              <a:gd name="T7" fmla="*/ 337 h 608"/>
              <a:gd name="T8" fmla="*/ 62 w 491"/>
              <a:gd name="T9" fmla="*/ 331 h 608"/>
              <a:gd name="T10" fmla="*/ 29 w 491"/>
              <a:gd name="T11" fmla="*/ 285 h 608"/>
              <a:gd name="T12" fmla="*/ 71 w 491"/>
              <a:gd name="T13" fmla="*/ 247 h 608"/>
              <a:gd name="T14" fmla="*/ 238 w 491"/>
              <a:gd name="T15" fmla="*/ 264 h 608"/>
              <a:gd name="T16" fmla="*/ 262 w 491"/>
              <a:gd name="T17" fmla="*/ 264 h 608"/>
              <a:gd name="T18" fmla="*/ 254 w 491"/>
              <a:gd name="T19" fmla="*/ 124 h 608"/>
              <a:gd name="T20" fmla="*/ 350 w 491"/>
              <a:gd name="T21" fmla="*/ 47 h 608"/>
              <a:gd name="T22" fmla="*/ 355 w 491"/>
              <a:gd name="T23" fmla="*/ 168 h 608"/>
              <a:gd name="T24" fmla="*/ 440 w 491"/>
              <a:gd name="T25" fmla="*/ 342 h 608"/>
              <a:gd name="T26" fmla="*/ 491 w 491"/>
              <a:gd name="T27" fmla="*/ 368 h 608"/>
              <a:gd name="T28" fmla="*/ 491 w 491"/>
              <a:gd name="T29" fmla="*/ 579 h 608"/>
              <a:gd name="T30" fmla="*/ 292 w 491"/>
              <a:gd name="T31" fmla="*/ 608 h 608"/>
              <a:gd name="T32" fmla="*/ 166 w 491"/>
              <a:gd name="T33" fmla="*/ 595 h 608"/>
              <a:gd name="T34" fmla="*/ 62 w 491"/>
              <a:gd name="T35" fmla="*/ 584 h 608"/>
              <a:gd name="T36" fmla="*/ 33 w 491"/>
              <a:gd name="T37" fmla="*/ 539 h 608"/>
              <a:gd name="T38" fmla="*/ 59 w 491"/>
              <a:gd name="T39" fmla="*/ 502 h 608"/>
              <a:gd name="T40" fmla="*/ 45 w 491"/>
              <a:gd name="T41" fmla="*/ 500 h 608"/>
              <a:gd name="T42" fmla="*/ 12 w 491"/>
              <a:gd name="T43" fmla="*/ 454 h 608"/>
              <a:gd name="T44" fmla="*/ 45 w 491"/>
              <a:gd name="T45" fmla="*/ 417 h 608"/>
              <a:gd name="T46" fmla="*/ 40 w 491"/>
              <a:gd name="T47" fmla="*/ 416 h 608"/>
              <a:gd name="T48" fmla="*/ 2 w 491"/>
              <a:gd name="T49" fmla="*/ 37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1" h="608">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id-ID" kern="0">
              <a:solidFill>
                <a:prstClr val="black"/>
              </a:solidFill>
              <a:latin typeface="Calibri" panose="020F0502020204030204"/>
            </a:endParaRPr>
          </a:p>
        </p:txBody>
      </p:sp>
      <p:sp>
        <p:nvSpPr>
          <p:cNvPr id="117" name="Rectangle 116"/>
          <p:cNvSpPr/>
          <p:nvPr/>
        </p:nvSpPr>
        <p:spPr>
          <a:xfrm>
            <a:off x="4057821" y="3954561"/>
            <a:ext cx="2260383" cy="738664"/>
          </a:xfrm>
          <a:prstGeom prst="rect">
            <a:avLst/>
          </a:prstGeom>
        </p:spPr>
        <p:txBody>
          <a:bodyPr wrap="square">
            <a:spAutoFit/>
          </a:bodyPr>
          <a:lstStyle/>
          <a:p>
            <a:pPr algn="ctr"/>
            <a:r>
              <a:rPr lang="en-US" sz="1400" b="1" dirty="0"/>
              <a:t>Recommendation</a:t>
            </a:r>
          </a:p>
          <a:p>
            <a:pPr algn="ctr"/>
            <a:r>
              <a:rPr lang="en-US" sz="1400" dirty="0"/>
              <a:t>Strong passwords, </a:t>
            </a:r>
            <a:r>
              <a:rPr lang="en-US" sz="1400"/>
              <a:t>and multifactor </a:t>
            </a:r>
            <a:r>
              <a:rPr lang="en-US" sz="1400" dirty="0"/>
              <a:t>authentication</a:t>
            </a:r>
          </a:p>
        </p:txBody>
      </p:sp>
      <p:sp>
        <p:nvSpPr>
          <p:cNvPr id="48" name="TextBox 47"/>
          <p:cNvSpPr txBox="1"/>
          <p:nvPr/>
        </p:nvSpPr>
        <p:spPr>
          <a:xfrm>
            <a:off x="6586089" y="4353205"/>
            <a:ext cx="2519166" cy="1200329"/>
          </a:xfrm>
          <a:prstGeom prst="rect">
            <a:avLst/>
          </a:prstGeom>
          <a:noFill/>
        </p:spPr>
        <p:txBody>
          <a:bodyPr wrap="square" rtlCol="0">
            <a:spAutoFit/>
          </a:bodyPr>
          <a:lstStyle/>
          <a:p>
            <a:pPr>
              <a:buClr>
                <a:schemeClr val="bg1"/>
              </a:buClr>
            </a:pPr>
            <a:r>
              <a:rPr lang="en-US" sz="1200" dirty="0">
                <a:solidFill>
                  <a:srgbClr val="444444"/>
                </a:solidFill>
              </a:rPr>
              <a:t>A multinational e-commerce organization </a:t>
            </a:r>
            <a:r>
              <a:rPr lang="en-US" sz="1200" dirty="0"/>
              <a:t>reported a cyberattack in which the hackers got into the company network using the credentials of few corporate employees.</a:t>
            </a:r>
          </a:p>
        </p:txBody>
      </p:sp>
      <p:sp>
        <p:nvSpPr>
          <p:cNvPr id="49" name="Rectangle 48"/>
          <p:cNvSpPr/>
          <p:nvPr/>
        </p:nvSpPr>
        <p:spPr>
          <a:xfrm>
            <a:off x="6583411" y="3886200"/>
            <a:ext cx="2377003" cy="338554"/>
          </a:xfrm>
          <a:prstGeom prst="rect">
            <a:avLst/>
          </a:prstGeom>
        </p:spPr>
        <p:txBody>
          <a:bodyPr wrap="square">
            <a:spAutoFit/>
          </a:bodyPr>
          <a:lstStyle/>
          <a:p>
            <a:r>
              <a:rPr lang="en-AU" sz="1600" b="1" dirty="0"/>
              <a:t>Example </a:t>
            </a:r>
            <a:endParaRPr lang="en-US" sz="1600" b="1" dirty="0"/>
          </a:p>
        </p:txBody>
      </p:sp>
      <p:cxnSp>
        <p:nvCxnSpPr>
          <p:cNvPr id="50" name="Straight Connector 49"/>
          <p:cNvCxnSpPr/>
          <p:nvPr/>
        </p:nvCxnSpPr>
        <p:spPr>
          <a:xfrm>
            <a:off x="6690103" y="4339703"/>
            <a:ext cx="2270311" cy="0"/>
          </a:xfrm>
          <a:prstGeom prst="line">
            <a:avLst/>
          </a:prstGeom>
          <a:ln w="381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246731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Insecure Application Programming Interface (API)</a:t>
            </a:r>
          </a:p>
        </p:txBody>
      </p:sp>
      <p:sp>
        <p:nvSpPr>
          <p:cNvPr id="33" name="TextBox 32"/>
          <p:cNvSpPr txBox="1"/>
          <p:nvPr/>
        </p:nvSpPr>
        <p:spPr>
          <a:xfrm>
            <a:off x="6586089" y="4145341"/>
            <a:ext cx="2519166" cy="1200329"/>
          </a:xfrm>
          <a:prstGeom prst="rect">
            <a:avLst/>
          </a:prstGeom>
          <a:noFill/>
        </p:spPr>
        <p:txBody>
          <a:bodyPr wrap="square" rtlCol="0">
            <a:spAutoFit/>
          </a:bodyPr>
          <a:lstStyle/>
          <a:p>
            <a:pPr>
              <a:buClr>
                <a:schemeClr val="bg1"/>
              </a:buClr>
            </a:pPr>
            <a:r>
              <a:rPr lang="en-US" sz="1200" dirty="0"/>
              <a:t>An online gifts vendor experienced a security breach due to an insecure API. The hackers exploited the vulnerability in the API using the company’s mobile application</a:t>
            </a:r>
          </a:p>
        </p:txBody>
      </p:sp>
      <p:sp>
        <p:nvSpPr>
          <p:cNvPr id="34" name="Rectangle 33"/>
          <p:cNvSpPr/>
          <p:nvPr/>
        </p:nvSpPr>
        <p:spPr>
          <a:xfrm>
            <a:off x="6583411" y="3678336"/>
            <a:ext cx="2377003" cy="338554"/>
          </a:xfrm>
          <a:prstGeom prst="rect">
            <a:avLst/>
          </a:prstGeom>
        </p:spPr>
        <p:txBody>
          <a:bodyPr wrap="square">
            <a:spAutoFit/>
          </a:bodyPr>
          <a:lstStyle/>
          <a:p>
            <a:r>
              <a:rPr lang="en-AU" sz="1600" b="1" dirty="0"/>
              <a:t>Example </a:t>
            </a:r>
            <a:endParaRPr lang="en-US" sz="1600" b="1" dirty="0"/>
          </a:p>
        </p:txBody>
      </p:sp>
      <p:cxnSp>
        <p:nvCxnSpPr>
          <p:cNvPr id="35" name="Straight Connector 34"/>
          <p:cNvCxnSpPr/>
          <p:nvPr/>
        </p:nvCxnSpPr>
        <p:spPr>
          <a:xfrm>
            <a:off x="6690103" y="4131839"/>
            <a:ext cx="2270311" cy="0"/>
          </a:xfrm>
          <a:prstGeom prst="line">
            <a:avLst/>
          </a:prstGeom>
          <a:ln w="381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0F7BFCCC-38D4-41FE-A60C-074C87A5D044}"/>
              </a:ext>
            </a:extLst>
          </p:cNvPr>
          <p:cNvSpPr/>
          <p:nvPr/>
        </p:nvSpPr>
        <p:spPr>
          <a:xfrm>
            <a:off x="485775" y="1935566"/>
            <a:ext cx="5678542" cy="3539667"/>
          </a:xfrm>
          <a:prstGeom prst="rect">
            <a:avLst/>
          </a:prstGeom>
          <a:solidFill>
            <a:srgbClr val="0085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444444"/>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CCAA5AF0-4CA6-4EE8-AA1E-82DD4CD9F79D}"/>
              </a:ext>
            </a:extLst>
          </p:cNvPr>
          <p:cNvSpPr/>
          <p:nvPr/>
        </p:nvSpPr>
        <p:spPr>
          <a:xfrm>
            <a:off x="485775" y="2091533"/>
            <a:ext cx="5300170" cy="338554"/>
          </a:xfrm>
          <a:prstGeom prst="rect">
            <a:avLst/>
          </a:prstGeom>
        </p:spPr>
        <p:txBody>
          <a:bodyPr wrap="square">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rPr>
              <a:t>APIs are used in cloud to perform various activities</a:t>
            </a:r>
          </a:p>
        </p:txBody>
      </p:sp>
      <p:sp>
        <p:nvSpPr>
          <p:cNvPr id="15" name="Rectangle 14">
            <a:extLst>
              <a:ext uri="{FF2B5EF4-FFF2-40B4-BE49-F238E27FC236}">
                <a16:creationId xmlns:a16="http://schemas.microsoft.com/office/drawing/2014/main" id="{63310D17-E4F0-45B2-8146-CB07BF003E66}"/>
              </a:ext>
            </a:extLst>
          </p:cNvPr>
          <p:cNvSpPr/>
          <p:nvPr/>
        </p:nvSpPr>
        <p:spPr>
          <a:xfrm>
            <a:off x="485775" y="2543815"/>
            <a:ext cx="5678542" cy="584775"/>
          </a:xfrm>
          <a:prstGeom prst="rect">
            <a:avLst/>
          </a:prstGeom>
        </p:spPr>
        <p:txBody>
          <a:bodyPr wrap="square">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rPr>
              <a:t>Security of cloud services depends upon the security of APIs</a:t>
            </a:r>
          </a:p>
        </p:txBody>
      </p:sp>
      <p:sp>
        <p:nvSpPr>
          <p:cNvPr id="16" name="Rectangle 15">
            <a:extLst>
              <a:ext uri="{FF2B5EF4-FFF2-40B4-BE49-F238E27FC236}">
                <a16:creationId xmlns:a16="http://schemas.microsoft.com/office/drawing/2014/main" id="{60F6A504-F39F-48E1-BC92-CFFF1C4D1689}"/>
              </a:ext>
            </a:extLst>
          </p:cNvPr>
          <p:cNvSpPr/>
          <p:nvPr/>
        </p:nvSpPr>
        <p:spPr>
          <a:xfrm>
            <a:off x="485775" y="3128590"/>
            <a:ext cx="5678542" cy="584775"/>
          </a:xfrm>
          <a:prstGeom prst="rect">
            <a:avLst/>
          </a:prstGeom>
        </p:spPr>
        <p:txBody>
          <a:bodyPr wrap="square">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rPr>
              <a:t>The attacker may exploit the vulnerability in an API to carry out an attack</a:t>
            </a:r>
          </a:p>
        </p:txBody>
      </p:sp>
      <p:sp>
        <p:nvSpPr>
          <p:cNvPr id="17" name="Rectangle 16">
            <a:extLst>
              <a:ext uri="{FF2B5EF4-FFF2-40B4-BE49-F238E27FC236}">
                <a16:creationId xmlns:a16="http://schemas.microsoft.com/office/drawing/2014/main" id="{7E3F47D3-0F16-47E8-8932-3F4887F0DD42}"/>
              </a:ext>
            </a:extLst>
          </p:cNvPr>
          <p:cNvSpPr/>
          <p:nvPr/>
        </p:nvSpPr>
        <p:spPr>
          <a:xfrm>
            <a:off x="485775" y="3705399"/>
            <a:ext cx="5678542" cy="1938992"/>
          </a:xfrm>
          <a:prstGeom prst="rect">
            <a:avLst/>
          </a:prstGeom>
        </p:spPr>
        <p:txBody>
          <a:bodyPr wrap="square">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rPr>
              <a:t>Mechanism to control insecure API threat:</a:t>
            </a:r>
          </a:p>
          <a:p>
            <a:pPr marL="742950" marR="0" lvl="1"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rPr>
              <a:t>Authentication and authorization, encryption, and avoiding buffer overflows</a:t>
            </a:r>
          </a:p>
          <a:p>
            <a:pPr marL="742950" marR="0" lvl="1"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rPr>
              <a:t>Security review of APIs</a:t>
            </a:r>
          </a:p>
          <a:p>
            <a:pPr marL="742950" marR="0" lvl="1"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rPr>
              <a:t>Restrict access to the API only to authorized users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FFFFFF"/>
              </a:solidFill>
              <a:effectLst/>
              <a:uLnTx/>
              <a:uFillTx/>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FFFFFF"/>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Tree>
    <p:custDataLst>
      <p:tags r:id="rId1"/>
    </p:custDataLst>
    <p:extLst>
      <p:ext uri="{BB962C8B-B14F-4D97-AF65-F5344CB8AC3E}">
        <p14:creationId xmlns:p14="http://schemas.microsoft.com/office/powerpoint/2010/main" val="2000857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System and Application Vulnerabilities </a:t>
            </a:r>
          </a:p>
        </p:txBody>
      </p:sp>
      <p:grpSp>
        <p:nvGrpSpPr>
          <p:cNvPr id="3" name="Group 2"/>
          <p:cNvGrpSpPr/>
          <p:nvPr/>
        </p:nvGrpSpPr>
        <p:grpSpPr>
          <a:xfrm>
            <a:off x="2590800" y="2809239"/>
            <a:ext cx="1587950" cy="1463040"/>
            <a:chOff x="2895600" y="1565910"/>
            <a:chExt cx="1587950" cy="1463040"/>
          </a:xfrm>
        </p:grpSpPr>
        <p:pic>
          <p:nvPicPr>
            <p:cNvPr id="15" name="Picture 14" descr="Monitor_Blank.png"/>
            <p:cNvPicPr>
              <a:picLocks noChangeAspect="1"/>
            </p:cNvPicPr>
            <p:nvPr/>
          </p:nvPicPr>
          <p:blipFill>
            <a:blip r:embed="rId4" cstate="print"/>
            <a:stretch>
              <a:fillRect/>
            </a:stretch>
          </p:blipFill>
          <p:spPr>
            <a:xfrm>
              <a:off x="2895600" y="1657350"/>
              <a:ext cx="1587950" cy="1371600"/>
            </a:xfrm>
            <a:prstGeom prst="rect">
              <a:avLst/>
            </a:prstGeom>
          </p:spPr>
        </p:pic>
        <p:pic>
          <p:nvPicPr>
            <p:cNvPr id="16" name="Picture 15" descr="Window Left Pane.png"/>
            <p:cNvPicPr>
              <a:picLocks noChangeAspect="1"/>
            </p:cNvPicPr>
            <p:nvPr/>
          </p:nvPicPr>
          <p:blipFill>
            <a:blip r:embed="rId5" cstate="print"/>
            <a:stretch>
              <a:fillRect/>
            </a:stretch>
          </p:blipFill>
          <p:spPr>
            <a:xfrm>
              <a:off x="3177540" y="1565910"/>
              <a:ext cx="990600" cy="990600"/>
            </a:xfrm>
            <a:prstGeom prst="rect">
              <a:avLst/>
            </a:prstGeom>
          </p:spPr>
        </p:pic>
      </p:grpSp>
      <p:grpSp>
        <p:nvGrpSpPr>
          <p:cNvPr id="24" name="Group 23"/>
          <p:cNvGrpSpPr/>
          <p:nvPr/>
        </p:nvGrpSpPr>
        <p:grpSpPr>
          <a:xfrm flipH="1">
            <a:off x="457200" y="2667001"/>
            <a:ext cx="2153430" cy="233679"/>
            <a:chOff x="4178750" y="1809750"/>
            <a:chExt cx="2153430" cy="233679"/>
          </a:xfrm>
        </p:grpSpPr>
        <p:cxnSp>
          <p:nvCxnSpPr>
            <p:cNvPr id="25" name="Straight Connector 24"/>
            <p:cNvCxnSpPr/>
            <p:nvPr/>
          </p:nvCxnSpPr>
          <p:spPr>
            <a:xfrm flipV="1">
              <a:off x="4178750" y="1809750"/>
              <a:ext cx="347530" cy="23367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526280" y="1809750"/>
              <a:ext cx="1805900" cy="0"/>
            </a:xfrm>
            <a:prstGeom prst="straightConnector1">
              <a:avLst/>
            </a:prstGeom>
            <a:ln w="12700" cap="rnd" cmpd="sng">
              <a:solidFill>
                <a:srgbClr val="000000"/>
              </a:solidFill>
              <a:tailEnd type="oval"/>
            </a:ln>
            <a:effectLst/>
          </p:spPr>
          <p:style>
            <a:lnRef idx="2">
              <a:schemeClr val="accent1"/>
            </a:lnRef>
            <a:fillRef idx="0">
              <a:schemeClr val="accent1"/>
            </a:fillRef>
            <a:effectRef idx="1">
              <a:schemeClr val="accent1"/>
            </a:effectRef>
            <a:fontRef idx="minor">
              <a:schemeClr val="tx1"/>
            </a:fontRef>
          </p:style>
        </p:cxnSp>
      </p:grpSp>
      <p:sp>
        <p:nvSpPr>
          <p:cNvPr id="30" name="Rectangle 29"/>
          <p:cNvSpPr/>
          <p:nvPr/>
        </p:nvSpPr>
        <p:spPr>
          <a:xfrm>
            <a:off x="448323" y="1836004"/>
            <a:ext cx="1783994" cy="830997"/>
          </a:xfrm>
          <a:prstGeom prst="rect">
            <a:avLst/>
          </a:prstGeom>
        </p:spPr>
        <p:txBody>
          <a:bodyPr wrap="square">
            <a:spAutoFit/>
          </a:bodyPr>
          <a:lstStyle/>
          <a:p>
            <a:r>
              <a:rPr lang="en-US" sz="1200" dirty="0">
                <a:solidFill>
                  <a:schemeClr val="bg2"/>
                </a:solidFill>
              </a:rPr>
              <a:t>System and application vulnerabilities are the exploitable bugs in programs </a:t>
            </a:r>
          </a:p>
        </p:txBody>
      </p:sp>
      <p:sp>
        <p:nvSpPr>
          <p:cNvPr id="31" name="Rectangle 30"/>
          <p:cNvSpPr/>
          <p:nvPr/>
        </p:nvSpPr>
        <p:spPr>
          <a:xfrm>
            <a:off x="509170" y="4224430"/>
            <a:ext cx="1783994" cy="830997"/>
          </a:xfrm>
          <a:prstGeom prst="rect">
            <a:avLst/>
          </a:prstGeom>
        </p:spPr>
        <p:txBody>
          <a:bodyPr wrap="square">
            <a:spAutoFit/>
          </a:bodyPr>
          <a:lstStyle/>
          <a:p>
            <a:r>
              <a:rPr lang="en-US" sz="1200" dirty="0">
                <a:solidFill>
                  <a:schemeClr val="bg2"/>
                </a:solidFill>
              </a:rPr>
              <a:t>Vulnerabilities could be because of program errors or intended features</a:t>
            </a:r>
          </a:p>
        </p:txBody>
      </p:sp>
      <p:sp>
        <p:nvSpPr>
          <p:cNvPr id="33" name="Rectangle 32"/>
          <p:cNvSpPr/>
          <p:nvPr/>
        </p:nvSpPr>
        <p:spPr>
          <a:xfrm>
            <a:off x="4423782" y="1836003"/>
            <a:ext cx="1783994" cy="830997"/>
          </a:xfrm>
          <a:prstGeom prst="rect">
            <a:avLst/>
          </a:prstGeom>
        </p:spPr>
        <p:txBody>
          <a:bodyPr wrap="square">
            <a:spAutoFit/>
          </a:bodyPr>
          <a:lstStyle/>
          <a:p>
            <a:r>
              <a:rPr lang="en-US" sz="1200" dirty="0">
                <a:solidFill>
                  <a:schemeClr val="bg2"/>
                </a:solidFill>
              </a:rPr>
              <a:t>Multitenancy and resource pooling creates an attack surface for the hackers</a:t>
            </a:r>
          </a:p>
        </p:txBody>
      </p:sp>
      <p:sp>
        <p:nvSpPr>
          <p:cNvPr id="34" name="Rectangle 33"/>
          <p:cNvSpPr/>
          <p:nvPr/>
        </p:nvSpPr>
        <p:spPr>
          <a:xfrm>
            <a:off x="4511839" y="4228926"/>
            <a:ext cx="1965161" cy="1015663"/>
          </a:xfrm>
          <a:prstGeom prst="rect">
            <a:avLst/>
          </a:prstGeom>
        </p:spPr>
        <p:txBody>
          <a:bodyPr wrap="square">
            <a:spAutoFit/>
          </a:bodyPr>
          <a:lstStyle/>
          <a:p>
            <a:r>
              <a:rPr lang="en-US" sz="1200" dirty="0">
                <a:solidFill>
                  <a:schemeClr val="bg2"/>
                </a:solidFill>
              </a:rPr>
              <a:t>Can be controlled by installing security patches, regular vulnerability scanning, preventing access to complete files </a:t>
            </a:r>
          </a:p>
        </p:txBody>
      </p:sp>
      <p:grpSp>
        <p:nvGrpSpPr>
          <p:cNvPr id="37" name="Group 36"/>
          <p:cNvGrpSpPr/>
          <p:nvPr/>
        </p:nvGrpSpPr>
        <p:grpSpPr>
          <a:xfrm flipH="1" flipV="1">
            <a:off x="437370" y="3975144"/>
            <a:ext cx="2153430" cy="233679"/>
            <a:chOff x="4178750" y="1809750"/>
            <a:chExt cx="2153430" cy="233679"/>
          </a:xfrm>
        </p:grpSpPr>
        <p:cxnSp>
          <p:nvCxnSpPr>
            <p:cNvPr id="38" name="Straight Connector 37"/>
            <p:cNvCxnSpPr/>
            <p:nvPr/>
          </p:nvCxnSpPr>
          <p:spPr>
            <a:xfrm flipV="1">
              <a:off x="4178750" y="1809750"/>
              <a:ext cx="347530" cy="23367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526280" y="1809750"/>
              <a:ext cx="1805900" cy="0"/>
            </a:xfrm>
            <a:prstGeom prst="straightConnector1">
              <a:avLst/>
            </a:prstGeom>
            <a:ln w="12700" cap="rnd" cmpd="sng">
              <a:solidFill>
                <a:srgbClr val="000000"/>
              </a:solidFill>
              <a:tailEnd type="oval"/>
            </a:ln>
            <a:effectLst/>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4165344" y="2667001"/>
            <a:ext cx="2153430" cy="233679"/>
            <a:chOff x="4178750" y="1809750"/>
            <a:chExt cx="2153430" cy="233679"/>
          </a:xfrm>
        </p:grpSpPr>
        <p:cxnSp>
          <p:nvCxnSpPr>
            <p:cNvPr id="41" name="Straight Connector 40"/>
            <p:cNvCxnSpPr/>
            <p:nvPr/>
          </p:nvCxnSpPr>
          <p:spPr>
            <a:xfrm flipV="1">
              <a:off x="4178750" y="1809750"/>
              <a:ext cx="347530" cy="23367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4526280" y="1809750"/>
              <a:ext cx="1805900" cy="0"/>
            </a:xfrm>
            <a:prstGeom prst="straightConnector1">
              <a:avLst/>
            </a:prstGeom>
            <a:ln w="12700" cap="rnd" cmpd="sng">
              <a:solidFill>
                <a:srgbClr val="000000"/>
              </a:solidFill>
              <a:tailEnd type="oval"/>
            </a:ln>
            <a:effectLst/>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flipV="1">
            <a:off x="4164309" y="3969311"/>
            <a:ext cx="2153430" cy="233679"/>
            <a:chOff x="4178750" y="1809750"/>
            <a:chExt cx="2153430" cy="233679"/>
          </a:xfrm>
        </p:grpSpPr>
        <p:cxnSp>
          <p:nvCxnSpPr>
            <p:cNvPr id="44" name="Straight Connector 43"/>
            <p:cNvCxnSpPr/>
            <p:nvPr/>
          </p:nvCxnSpPr>
          <p:spPr>
            <a:xfrm flipV="1">
              <a:off x="4178750" y="1809750"/>
              <a:ext cx="347530" cy="23367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526280" y="1809750"/>
              <a:ext cx="1805900" cy="0"/>
            </a:xfrm>
            <a:prstGeom prst="straightConnector1">
              <a:avLst/>
            </a:prstGeom>
            <a:ln w="12700" cap="rnd" cmpd="sng">
              <a:solidFill>
                <a:srgbClr val="000000"/>
              </a:solidFill>
              <a:tailEnd type="oval"/>
            </a:ln>
            <a:effectLst/>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6586089" y="4623138"/>
            <a:ext cx="2519166" cy="1015663"/>
          </a:xfrm>
          <a:prstGeom prst="rect">
            <a:avLst/>
          </a:prstGeom>
          <a:noFill/>
        </p:spPr>
        <p:txBody>
          <a:bodyPr wrap="square" rtlCol="0">
            <a:spAutoFit/>
          </a:bodyPr>
          <a:lstStyle/>
          <a:p>
            <a:pPr>
              <a:buClr>
                <a:schemeClr val="bg1"/>
              </a:buClr>
            </a:pPr>
            <a:r>
              <a:rPr lang="en-US" sz="1200" dirty="0"/>
              <a:t>A film entertainment company reported a cyber attack, in which the hackers exploited the bugs in the software program using “Zero-Day” vulnerability.  </a:t>
            </a:r>
          </a:p>
        </p:txBody>
      </p:sp>
      <p:sp>
        <p:nvSpPr>
          <p:cNvPr id="28" name="Rectangle 27"/>
          <p:cNvSpPr/>
          <p:nvPr/>
        </p:nvSpPr>
        <p:spPr>
          <a:xfrm>
            <a:off x="6583411" y="4156133"/>
            <a:ext cx="2377003" cy="338554"/>
          </a:xfrm>
          <a:prstGeom prst="rect">
            <a:avLst/>
          </a:prstGeom>
        </p:spPr>
        <p:txBody>
          <a:bodyPr wrap="square">
            <a:spAutoFit/>
          </a:bodyPr>
          <a:lstStyle/>
          <a:p>
            <a:r>
              <a:rPr lang="en-AU" sz="1600" b="1" dirty="0"/>
              <a:t>Example </a:t>
            </a:r>
            <a:endParaRPr lang="en-US" sz="1600" b="1" dirty="0"/>
          </a:p>
        </p:txBody>
      </p:sp>
      <p:cxnSp>
        <p:nvCxnSpPr>
          <p:cNvPr id="29" name="Straight Connector 28"/>
          <p:cNvCxnSpPr/>
          <p:nvPr/>
        </p:nvCxnSpPr>
        <p:spPr>
          <a:xfrm>
            <a:off x="6690103" y="4609636"/>
            <a:ext cx="2270311" cy="0"/>
          </a:xfrm>
          <a:prstGeom prst="line">
            <a:avLst/>
          </a:prstGeom>
          <a:ln w="381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428738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1371600"/>
            <a:ext cx="3276600" cy="381000"/>
          </a:xfrm>
          <a:prstGeom prst="rect">
            <a:avLst/>
          </a:prstGeom>
          <a:solidFill>
            <a:schemeClr val="bg1"/>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sp>
        <p:nvSpPr>
          <p:cNvPr id="2" name="Title 1"/>
          <p:cNvSpPr>
            <a:spLocks noGrp="1"/>
          </p:cNvSpPr>
          <p:nvPr>
            <p:ph type="title"/>
          </p:nvPr>
        </p:nvSpPr>
        <p:spPr/>
        <p:txBody>
          <a:bodyPr/>
          <a:lstStyle/>
          <a:p>
            <a:r>
              <a:rPr lang="en-US" dirty="0">
                <a:solidFill>
                  <a:schemeClr val="tx1"/>
                </a:solidFill>
              </a:rPr>
              <a:t>Account Hijacking</a:t>
            </a:r>
          </a:p>
        </p:txBody>
      </p:sp>
      <p:grpSp>
        <p:nvGrpSpPr>
          <p:cNvPr id="85" name="Group 84"/>
          <p:cNvGrpSpPr/>
          <p:nvPr/>
        </p:nvGrpSpPr>
        <p:grpSpPr>
          <a:xfrm>
            <a:off x="38745" y="1825719"/>
            <a:ext cx="4533255" cy="3279682"/>
            <a:chOff x="609600" y="2343150"/>
            <a:chExt cx="3916680" cy="2362200"/>
          </a:xfrm>
        </p:grpSpPr>
        <p:sp>
          <p:nvSpPr>
            <p:cNvPr id="42" name="Rectangle 41"/>
            <p:cNvSpPr/>
            <p:nvPr/>
          </p:nvSpPr>
          <p:spPr>
            <a:xfrm>
              <a:off x="609600" y="2343150"/>
              <a:ext cx="3916680" cy="2362200"/>
            </a:xfrm>
            <a:prstGeom prst="rect">
              <a:avLst/>
            </a:prstGeom>
            <a:solidFill>
              <a:schemeClr val="tx1">
                <a:lumMod val="20000"/>
                <a:lumOff val="8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sp>
          <p:nvSpPr>
            <p:cNvPr id="43" name="TextBox 42"/>
            <p:cNvSpPr txBox="1"/>
            <p:nvPr/>
          </p:nvSpPr>
          <p:spPr>
            <a:xfrm>
              <a:off x="1412473" y="4337810"/>
              <a:ext cx="2153154" cy="307777"/>
            </a:xfrm>
            <a:prstGeom prst="rect">
              <a:avLst/>
            </a:prstGeom>
            <a:noFill/>
          </p:spPr>
          <p:txBody>
            <a:bodyPr wrap="none" rtlCol="0">
              <a:spAutoFit/>
            </a:bodyPr>
            <a:lstStyle/>
            <a:p>
              <a:pPr>
                <a:buClr>
                  <a:schemeClr val="bg1"/>
                </a:buClr>
              </a:pPr>
              <a:r>
                <a:rPr lang="en-US" sz="1400" dirty="0">
                  <a:solidFill>
                    <a:schemeClr val="bg2"/>
                  </a:solidFill>
                </a:rPr>
                <a:t>Man-in-the-middle attack</a:t>
              </a:r>
            </a:p>
          </p:txBody>
        </p:sp>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023" y="2451235"/>
              <a:ext cx="3663834" cy="1886575"/>
            </a:xfrm>
            <a:prstGeom prst="rect">
              <a:avLst/>
            </a:prstGeom>
          </p:spPr>
        </p:pic>
      </p:grpSp>
      <p:grpSp>
        <p:nvGrpSpPr>
          <p:cNvPr id="86" name="Group 85"/>
          <p:cNvGrpSpPr/>
          <p:nvPr/>
        </p:nvGrpSpPr>
        <p:grpSpPr>
          <a:xfrm>
            <a:off x="4708305" y="1812511"/>
            <a:ext cx="4396950" cy="3272749"/>
            <a:chOff x="4800600" y="2343150"/>
            <a:chExt cx="3916680" cy="2362200"/>
          </a:xfrm>
        </p:grpSpPr>
        <p:sp>
          <p:nvSpPr>
            <p:cNvPr id="82" name="Rectangle 81"/>
            <p:cNvSpPr/>
            <p:nvPr/>
          </p:nvSpPr>
          <p:spPr>
            <a:xfrm>
              <a:off x="4800600" y="2343150"/>
              <a:ext cx="3916680" cy="2362200"/>
            </a:xfrm>
            <a:prstGeom prst="rect">
              <a:avLst/>
            </a:prstGeom>
            <a:solidFill>
              <a:schemeClr val="tx1">
                <a:lumMod val="20000"/>
                <a:lumOff val="8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pic>
          <p:nvPicPr>
            <p:cNvPr id="83" name="Picture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4702" y="2535600"/>
              <a:ext cx="2530098" cy="1760069"/>
            </a:xfrm>
            <a:prstGeom prst="rect">
              <a:avLst/>
            </a:prstGeom>
          </p:spPr>
        </p:pic>
        <p:sp>
          <p:nvSpPr>
            <p:cNvPr id="84" name="TextBox 83"/>
            <p:cNvSpPr txBox="1"/>
            <p:nvPr/>
          </p:nvSpPr>
          <p:spPr>
            <a:xfrm>
              <a:off x="5401629" y="4320644"/>
              <a:ext cx="2871299" cy="307777"/>
            </a:xfrm>
            <a:prstGeom prst="rect">
              <a:avLst/>
            </a:prstGeom>
            <a:noFill/>
          </p:spPr>
          <p:txBody>
            <a:bodyPr wrap="none" rtlCol="0">
              <a:spAutoFit/>
            </a:bodyPr>
            <a:lstStyle/>
            <a:p>
              <a:pPr>
                <a:buClr>
                  <a:schemeClr val="bg1"/>
                </a:buClr>
              </a:pPr>
              <a:r>
                <a:rPr lang="en-US" sz="1400" dirty="0">
                  <a:solidFill>
                    <a:schemeClr val="bg2"/>
                  </a:solidFill>
                </a:rPr>
                <a:t>Keystroke-logging malware attack</a:t>
              </a:r>
            </a:p>
          </p:txBody>
        </p:sp>
      </p:grpSp>
      <p:sp>
        <p:nvSpPr>
          <p:cNvPr id="88" name="Rectangle 87"/>
          <p:cNvSpPr/>
          <p:nvPr/>
        </p:nvSpPr>
        <p:spPr>
          <a:xfrm>
            <a:off x="3037598" y="1389786"/>
            <a:ext cx="5929743" cy="307777"/>
          </a:xfrm>
          <a:prstGeom prst="rect">
            <a:avLst/>
          </a:prstGeom>
        </p:spPr>
        <p:txBody>
          <a:bodyPr wrap="square">
            <a:spAutoFit/>
          </a:bodyPr>
          <a:lstStyle/>
          <a:p>
            <a:r>
              <a:rPr lang="en-US" sz="1400" dirty="0">
                <a:solidFill>
                  <a:schemeClr val="tx2"/>
                </a:solidFill>
              </a:rPr>
              <a:t>Two methods of account hijacking are:</a:t>
            </a:r>
          </a:p>
        </p:txBody>
      </p:sp>
      <p:sp>
        <p:nvSpPr>
          <p:cNvPr id="16" name="TextBox 15"/>
          <p:cNvSpPr txBox="1"/>
          <p:nvPr/>
        </p:nvSpPr>
        <p:spPr>
          <a:xfrm>
            <a:off x="6586089" y="5680727"/>
            <a:ext cx="2519166" cy="646331"/>
          </a:xfrm>
          <a:prstGeom prst="rect">
            <a:avLst/>
          </a:prstGeom>
          <a:noFill/>
        </p:spPr>
        <p:txBody>
          <a:bodyPr wrap="square" rtlCol="0">
            <a:spAutoFit/>
          </a:bodyPr>
          <a:lstStyle/>
          <a:p>
            <a:pPr>
              <a:buClr>
                <a:schemeClr val="bg1"/>
              </a:buClr>
            </a:pPr>
            <a:r>
              <a:rPr lang="en-US" sz="1200" dirty="0"/>
              <a:t>Many social media accounts were hijacked, and hackers posted false messages.</a:t>
            </a:r>
          </a:p>
        </p:txBody>
      </p:sp>
      <p:sp>
        <p:nvSpPr>
          <p:cNvPr id="17" name="Rectangle 16"/>
          <p:cNvSpPr/>
          <p:nvPr/>
        </p:nvSpPr>
        <p:spPr>
          <a:xfrm>
            <a:off x="6583411" y="5213722"/>
            <a:ext cx="2377003" cy="338554"/>
          </a:xfrm>
          <a:prstGeom prst="rect">
            <a:avLst/>
          </a:prstGeom>
        </p:spPr>
        <p:txBody>
          <a:bodyPr wrap="square">
            <a:spAutoFit/>
          </a:bodyPr>
          <a:lstStyle/>
          <a:p>
            <a:r>
              <a:rPr lang="en-AU" sz="1600" b="1" dirty="0"/>
              <a:t>Example </a:t>
            </a:r>
            <a:endParaRPr lang="en-US" sz="1600" b="1" dirty="0"/>
          </a:p>
        </p:txBody>
      </p:sp>
      <p:cxnSp>
        <p:nvCxnSpPr>
          <p:cNvPr id="18" name="Straight Connector 17"/>
          <p:cNvCxnSpPr/>
          <p:nvPr/>
        </p:nvCxnSpPr>
        <p:spPr>
          <a:xfrm>
            <a:off x="6690103" y="5667225"/>
            <a:ext cx="2270311" cy="0"/>
          </a:xfrm>
          <a:prstGeom prst="line">
            <a:avLst/>
          </a:prstGeom>
          <a:ln w="381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608758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Malicious Insiders</a:t>
            </a:r>
          </a:p>
        </p:txBody>
      </p:sp>
      <p:cxnSp>
        <p:nvCxnSpPr>
          <p:cNvPr id="38" name="Straight Connector 37"/>
          <p:cNvCxnSpPr/>
          <p:nvPr/>
        </p:nvCxnSpPr>
        <p:spPr>
          <a:xfrm>
            <a:off x="2260579" y="2599395"/>
            <a:ext cx="411294" cy="0"/>
          </a:xfrm>
          <a:prstGeom prst="line">
            <a:avLst/>
          </a:prstGeom>
          <a:ln w="28575"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6583411" y="4038600"/>
            <a:ext cx="2377003" cy="338554"/>
          </a:xfrm>
          <a:prstGeom prst="rect">
            <a:avLst/>
          </a:prstGeom>
        </p:spPr>
        <p:txBody>
          <a:bodyPr wrap="square">
            <a:spAutoFit/>
          </a:bodyPr>
          <a:lstStyle/>
          <a:p>
            <a:r>
              <a:rPr lang="en-AU" sz="1600" b="1" dirty="0"/>
              <a:t>Example </a:t>
            </a:r>
            <a:endParaRPr lang="en-US" sz="1600" b="1" dirty="0"/>
          </a:p>
        </p:txBody>
      </p:sp>
      <p:cxnSp>
        <p:nvCxnSpPr>
          <p:cNvPr id="42" name="Straight Connector 41"/>
          <p:cNvCxnSpPr/>
          <p:nvPr/>
        </p:nvCxnSpPr>
        <p:spPr>
          <a:xfrm>
            <a:off x="6690103" y="4492103"/>
            <a:ext cx="2270311" cy="0"/>
          </a:xfrm>
          <a:prstGeom prst="line">
            <a:avLst/>
          </a:prstGeom>
          <a:ln w="381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2671873" y="1693999"/>
            <a:ext cx="3840210" cy="1143000"/>
          </a:xfrm>
          <a:prstGeom prst="rect">
            <a:avLst/>
          </a:prstGeom>
          <a:no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cxnSp>
        <p:nvCxnSpPr>
          <p:cNvPr id="52" name="Straight Connector 51"/>
          <p:cNvCxnSpPr/>
          <p:nvPr/>
        </p:nvCxnSpPr>
        <p:spPr>
          <a:xfrm>
            <a:off x="2260579" y="4494844"/>
            <a:ext cx="411294" cy="0"/>
          </a:xfrm>
          <a:prstGeom prst="line">
            <a:avLst/>
          </a:prstGeom>
          <a:ln w="28575"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2671874" y="3981267"/>
            <a:ext cx="2966927" cy="1143000"/>
          </a:xfrm>
          <a:prstGeom prst="rect">
            <a:avLst/>
          </a:prstGeom>
          <a:solidFill>
            <a:schemeClr val="accent5">
              <a:lumMod val="20000"/>
              <a:lumOff val="8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sp>
        <p:nvSpPr>
          <p:cNvPr id="60" name="Rectangle 59"/>
          <p:cNvSpPr/>
          <p:nvPr/>
        </p:nvSpPr>
        <p:spPr>
          <a:xfrm>
            <a:off x="2672802" y="2057400"/>
            <a:ext cx="2965999" cy="1143000"/>
          </a:xfrm>
          <a:prstGeom prst="rect">
            <a:avLst/>
          </a:prstGeom>
          <a:solidFill>
            <a:schemeClr val="accent5">
              <a:lumMod val="20000"/>
              <a:lumOff val="8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sp>
        <p:nvSpPr>
          <p:cNvPr id="61" name="Rectangle 60"/>
          <p:cNvSpPr/>
          <p:nvPr/>
        </p:nvSpPr>
        <p:spPr>
          <a:xfrm>
            <a:off x="2674920" y="2061214"/>
            <a:ext cx="174045" cy="1139187"/>
          </a:xfrm>
          <a:prstGeom prst="rect">
            <a:avLst/>
          </a:prstGeom>
          <a:solidFill>
            <a:schemeClr val="accent5">
              <a:lumMod val="75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sp>
        <p:nvSpPr>
          <p:cNvPr id="63" name="Rectangle 62"/>
          <p:cNvSpPr/>
          <p:nvPr/>
        </p:nvSpPr>
        <p:spPr>
          <a:xfrm>
            <a:off x="2667001" y="3981804"/>
            <a:ext cx="181964" cy="1139187"/>
          </a:xfrm>
          <a:prstGeom prst="rect">
            <a:avLst/>
          </a:prstGeom>
          <a:solidFill>
            <a:schemeClr val="accent5">
              <a:lumMod val="75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sp>
        <p:nvSpPr>
          <p:cNvPr id="65" name="Rectangle 64"/>
          <p:cNvSpPr/>
          <p:nvPr/>
        </p:nvSpPr>
        <p:spPr>
          <a:xfrm>
            <a:off x="3027266" y="2213402"/>
            <a:ext cx="2564358" cy="830997"/>
          </a:xfrm>
          <a:prstGeom prst="rect">
            <a:avLst/>
          </a:prstGeom>
        </p:spPr>
        <p:txBody>
          <a:bodyPr wrap="square">
            <a:spAutoFit/>
          </a:bodyPr>
          <a:lstStyle/>
          <a:p>
            <a:r>
              <a:rPr lang="en-US" sz="1200" dirty="0">
                <a:solidFill>
                  <a:srgbClr val="444444"/>
                </a:solidFill>
                <a:cs typeface="Calibri" panose="020F0502020204030204" pitchFamily="34" charset="0"/>
              </a:rPr>
              <a:t>A</a:t>
            </a:r>
            <a:r>
              <a:rPr lang="en-US" sz="1200" dirty="0">
                <a:cs typeface="Calibri" panose="020F0502020204030204" pitchFamily="34" charset="0"/>
              </a:rPr>
              <a:t> malicious insider could be an organization’s current or former employee, contractor, or other business partner</a:t>
            </a:r>
            <a:endParaRPr lang="en-US" sz="1200" dirty="0">
              <a:solidFill>
                <a:srgbClr val="444444"/>
              </a:solidFill>
              <a:latin typeface="Arial" panose="020B0604020202020204" pitchFamily="34" charset="0"/>
            </a:endParaRPr>
          </a:p>
        </p:txBody>
      </p:sp>
      <p:sp>
        <p:nvSpPr>
          <p:cNvPr id="67" name="Rectangle 66"/>
          <p:cNvSpPr/>
          <p:nvPr/>
        </p:nvSpPr>
        <p:spPr>
          <a:xfrm>
            <a:off x="2803452" y="3962401"/>
            <a:ext cx="2913835" cy="1200329"/>
          </a:xfrm>
          <a:prstGeom prst="rect">
            <a:avLst/>
          </a:prstGeom>
        </p:spPr>
        <p:txBody>
          <a:bodyPr wrap="square">
            <a:spAutoFit/>
          </a:bodyPr>
          <a:lstStyle/>
          <a:p>
            <a:r>
              <a:rPr lang="en-US" sz="1200" dirty="0">
                <a:solidFill>
                  <a:srgbClr val="444444"/>
                </a:solidFill>
                <a:cs typeface="Calibri" panose="020F0502020204030204" pitchFamily="34" charset="0"/>
              </a:rPr>
              <a:t>Can</a:t>
            </a:r>
            <a:r>
              <a:rPr lang="en-US" sz="1200" dirty="0">
                <a:cs typeface="Calibri" panose="020F0502020204030204" pitchFamily="34" charset="0"/>
              </a:rPr>
              <a:t> be controlled by having a strict access control policies, disable employee accounts immediately after separation from the company, security audit, encryption, and segregation of duties </a:t>
            </a:r>
            <a:r>
              <a:rPr lang="en-US" sz="1200" dirty="0">
                <a:solidFill>
                  <a:srgbClr val="444444"/>
                </a:solidFill>
                <a:cs typeface="Calibri" panose="020F0502020204030204" pitchFamily="34" charset="0"/>
              </a:rPr>
              <a:t>policies</a:t>
            </a:r>
            <a:endParaRPr lang="en-US" sz="1200" dirty="0">
              <a:solidFill>
                <a:srgbClr val="444444"/>
              </a:solidFill>
              <a:latin typeface="Arial" panose="020B0604020202020204" pitchFamily="34" charset="0"/>
            </a:endParaRPr>
          </a:p>
        </p:txBody>
      </p:sp>
      <p:sp>
        <p:nvSpPr>
          <p:cNvPr id="70" name="TextBox 69"/>
          <p:cNvSpPr txBox="1"/>
          <p:nvPr/>
        </p:nvSpPr>
        <p:spPr>
          <a:xfrm>
            <a:off x="6586089" y="4505605"/>
            <a:ext cx="2519166" cy="1015663"/>
          </a:xfrm>
          <a:prstGeom prst="rect">
            <a:avLst/>
          </a:prstGeom>
          <a:noFill/>
        </p:spPr>
        <p:txBody>
          <a:bodyPr wrap="square" rtlCol="0">
            <a:spAutoFit/>
          </a:bodyPr>
          <a:lstStyle/>
          <a:p>
            <a:pPr>
              <a:buClr>
                <a:schemeClr val="bg1"/>
              </a:buClr>
            </a:pPr>
            <a:r>
              <a:rPr lang="en-US" sz="1200" dirty="0">
                <a:cs typeface="Calibri" panose="020F0502020204030204" pitchFamily="34" charset="0"/>
              </a:rPr>
              <a:t>A healthcare organization had a data breach where its own employees, medical professionals</a:t>
            </a:r>
            <a:r>
              <a:rPr lang="en-US" sz="1200" dirty="0">
                <a:solidFill>
                  <a:srgbClr val="444444"/>
                </a:solidFill>
                <a:cs typeface="Calibri" panose="020F0502020204030204" pitchFamily="34" charset="0"/>
              </a:rPr>
              <a:t>, inappropriately</a:t>
            </a:r>
            <a:r>
              <a:rPr lang="en-US" sz="1200" dirty="0">
                <a:cs typeface="Calibri" panose="020F0502020204030204" pitchFamily="34" charset="0"/>
              </a:rPr>
              <a:t> accessed and printed the patients’ information. </a:t>
            </a:r>
            <a:endParaRPr lang="en-US" sz="1200" dirty="0"/>
          </a:p>
        </p:txBody>
      </p:sp>
      <p:cxnSp>
        <p:nvCxnSpPr>
          <p:cNvPr id="36" name="Straight Connector 35"/>
          <p:cNvCxnSpPr/>
          <p:nvPr/>
        </p:nvCxnSpPr>
        <p:spPr>
          <a:xfrm flipV="1">
            <a:off x="1824910" y="2599396"/>
            <a:ext cx="439580" cy="500063"/>
          </a:xfrm>
          <a:prstGeom prst="line">
            <a:avLst/>
          </a:prstGeom>
          <a:ln w="28575"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824910" y="4055264"/>
            <a:ext cx="439580" cy="439580"/>
          </a:xfrm>
          <a:prstGeom prst="line">
            <a:avLst/>
          </a:prstGeom>
          <a:ln w="28575"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182880" y="2514600"/>
            <a:ext cx="2133600" cy="2133600"/>
            <a:chOff x="304800" y="1247775"/>
            <a:chExt cx="2133600" cy="2133600"/>
          </a:xfrm>
        </p:grpSpPr>
        <p:sp>
          <p:nvSpPr>
            <p:cNvPr id="30" name="Oval 29"/>
            <p:cNvSpPr/>
            <p:nvPr/>
          </p:nvSpPr>
          <p:spPr>
            <a:xfrm>
              <a:off x="304800" y="1247775"/>
              <a:ext cx="2133600" cy="2133600"/>
            </a:xfrm>
            <a:prstGeom prst="ellipse">
              <a:avLst/>
            </a:prstGeom>
            <a:solidFill>
              <a:schemeClr val="tx1"/>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sp>
          <p:nvSpPr>
            <p:cNvPr id="31" name="Oval 30"/>
            <p:cNvSpPr/>
            <p:nvPr/>
          </p:nvSpPr>
          <p:spPr>
            <a:xfrm>
              <a:off x="457200" y="1276350"/>
              <a:ext cx="1981200" cy="1981200"/>
            </a:xfrm>
            <a:prstGeom prst="ellipse">
              <a:avLst/>
            </a:prstGeom>
            <a:solidFill>
              <a:schemeClr val="accent5">
                <a:lumMod val="75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pic>
          <p:nvPicPr>
            <p:cNvPr id="32" name="Picture 31"/>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14188" y="1677082"/>
              <a:ext cx="1395438" cy="1053646"/>
            </a:xfrm>
            <a:prstGeom prst="rect">
              <a:avLst/>
            </a:prstGeom>
          </p:spPr>
        </p:pic>
        <p:sp>
          <p:nvSpPr>
            <p:cNvPr id="33" name="TextBox 32"/>
            <p:cNvSpPr txBox="1"/>
            <p:nvPr/>
          </p:nvSpPr>
          <p:spPr>
            <a:xfrm>
              <a:off x="640452" y="2724150"/>
              <a:ext cx="1598515" cy="307777"/>
            </a:xfrm>
            <a:prstGeom prst="rect">
              <a:avLst/>
            </a:prstGeom>
            <a:noFill/>
          </p:spPr>
          <p:txBody>
            <a:bodyPr wrap="none" rtlCol="0">
              <a:spAutoFit/>
            </a:bodyPr>
            <a:lstStyle/>
            <a:p>
              <a:pPr>
                <a:buClr>
                  <a:schemeClr val="bg1"/>
                </a:buClr>
              </a:pPr>
              <a:r>
                <a:rPr lang="en-US" sz="1400" dirty="0">
                  <a:solidFill>
                    <a:schemeClr val="tx2"/>
                  </a:solidFill>
                </a:rPr>
                <a:t>Malicious insiders</a:t>
              </a:r>
            </a:p>
          </p:txBody>
        </p:sp>
      </p:gr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69" y="2859024"/>
            <a:ext cx="1219200" cy="1219200"/>
          </a:xfrm>
          <a:prstGeom prst="rect">
            <a:avLst/>
          </a:prstGeom>
        </p:spPr>
      </p:pic>
      <p:grpSp>
        <p:nvGrpSpPr>
          <p:cNvPr id="3" name="Group 2"/>
          <p:cNvGrpSpPr/>
          <p:nvPr/>
        </p:nvGrpSpPr>
        <p:grpSpPr>
          <a:xfrm>
            <a:off x="6400800" y="1483398"/>
            <a:ext cx="2335270" cy="1856026"/>
            <a:chOff x="6580130" y="2776130"/>
            <a:chExt cx="2335270" cy="1856026"/>
          </a:xfrm>
        </p:grpSpPr>
        <p:sp>
          <p:nvSpPr>
            <p:cNvPr id="75" name="Rectangle 74"/>
            <p:cNvSpPr/>
            <p:nvPr/>
          </p:nvSpPr>
          <p:spPr>
            <a:xfrm>
              <a:off x="7032747" y="2857500"/>
              <a:ext cx="457200" cy="1619250"/>
            </a:xfrm>
            <a:prstGeom prst="rect">
              <a:avLst/>
            </a:prstGeom>
            <a:solidFill>
              <a:schemeClr val="tx1">
                <a:lumMod val="20000"/>
                <a:lumOff val="8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sp>
          <p:nvSpPr>
            <p:cNvPr id="76" name="Rectangle 75"/>
            <p:cNvSpPr/>
            <p:nvPr/>
          </p:nvSpPr>
          <p:spPr>
            <a:xfrm>
              <a:off x="7034028" y="3441502"/>
              <a:ext cx="457200" cy="1031909"/>
            </a:xfrm>
            <a:prstGeom prst="rect">
              <a:avLst/>
            </a:prstGeom>
            <a:solidFill>
              <a:srgbClr val="D74324"/>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sp>
          <p:nvSpPr>
            <p:cNvPr id="77" name="TextBox 76"/>
            <p:cNvSpPr txBox="1"/>
            <p:nvPr/>
          </p:nvSpPr>
          <p:spPr>
            <a:xfrm>
              <a:off x="7569714" y="2877830"/>
              <a:ext cx="1345686" cy="1754326"/>
            </a:xfrm>
            <a:prstGeom prst="rect">
              <a:avLst/>
            </a:prstGeom>
            <a:noFill/>
          </p:spPr>
          <p:txBody>
            <a:bodyPr wrap="square" rtlCol="0">
              <a:spAutoFit/>
            </a:bodyPr>
            <a:lstStyle/>
            <a:p>
              <a:pPr>
                <a:buClr>
                  <a:schemeClr val="bg1"/>
                </a:buClr>
              </a:pPr>
              <a:r>
                <a:rPr lang="en-US" sz="1200" dirty="0">
                  <a:cs typeface="Calibri" panose="020F0502020204030204" pitchFamily="34" charset="0"/>
                </a:rPr>
                <a:t>According to </a:t>
              </a:r>
              <a:r>
                <a:rPr lang="en-US" sz="1200" i="1" dirty="0">
                  <a:cs typeface="Calibri" panose="020F0502020204030204" pitchFamily="34" charset="0"/>
                </a:rPr>
                <a:t>IBM</a:t>
              </a:r>
              <a:r>
                <a:rPr lang="en-US" sz="1200" dirty="0">
                  <a:cs typeface="Calibri" panose="020F0502020204030204" pitchFamily="34" charset="0"/>
                </a:rPr>
                <a:t> report, in 2015,</a:t>
              </a:r>
              <a:r>
                <a:rPr lang="en-US" sz="1200" dirty="0"/>
                <a:t> the insiders who had access to organization's systems carried out 60% of the attacks.</a:t>
              </a:r>
              <a:endParaRPr lang="en-US" sz="1200" dirty="0">
                <a:cs typeface="Calibri" panose="020F0502020204030204" pitchFamily="34" charset="0"/>
              </a:endParaRPr>
            </a:p>
            <a:p>
              <a:pPr>
                <a:buClr>
                  <a:schemeClr val="bg1"/>
                </a:buClr>
              </a:pPr>
              <a:endParaRPr lang="en-US" sz="1200" dirty="0"/>
            </a:p>
          </p:txBody>
        </p:sp>
        <p:sp>
          <p:nvSpPr>
            <p:cNvPr id="78" name="TextBox 77"/>
            <p:cNvSpPr txBox="1"/>
            <p:nvPr/>
          </p:nvSpPr>
          <p:spPr>
            <a:xfrm>
              <a:off x="6732619" y="4324586"/>
              <a:ext cx="388248" cy="261610"/>
            </a:xfrm>
            <a:prstGeom prst="rect">
              <a:avLst/>
            </a:prstGeom>
            <a:noFill/>
          </p:spPr>
          <p:txBody>
            <a:bodyPr wrap="none" rtlCol="0">
              <a:spAutoFit/>
            </a:bodyPr>
            <a:lstStyle/>
            <a:p>
              <a:pPr>
                <a:buClr>
                  <a:schemeClr val="bg1"/>
                </a:buClr>
              </a:pPr>
              <a:r>
                <a:rPr lang="en-US" sz="1100" dirty="0">
                  <a:solidFill>
                    <a:schemeClr val="bg2"/>
                  </a:solidFill>
                </a:rPr>
                <a:t>0%</a:t>
              </a:r>
            </a:p>
          </p:txBody>
        </p:sp>
        <p:sp>
          <p:nvSpPr>
            <p:cNvPr id="80" name="TextBox 79"/>
            <p:cNvSpPr txBox="1"/>
            <p:nvPr/>
          </p:nvSpPr>
          <p:spPr>
            <a:xfrm>
              <a:off x="6580130" y="2776130"/>
              <a:ext cx="545342" cy="261610"/>
            </a:xfrm>
            <a:prstGeom prst="rect">
              <a:avLst/>
            </a:prstGeom>
            <a:noFill/>
          </p:spPr>
          <p:txBody>
            <a:bodyPr wrap="none" rtlCol="0">
              <a:spAutoFit/>
            </a:bodyPr>
            <a:lstStyle/>
            <a:p>
              <a:pPr>
                <a:buClr>
                  <a:schemeClr val="bg1"/>
                </a:buClr>
              </a:pPr>
              <a:r>
                <a:rPr lang="en-US" sz="1100" dirty="0">
                  <a:solidFill>
                    <a:schemeClr val="bg2"/>
                  </a:solidFill>
                </a:rPr>
                <a:t>100%</a:t>
              </a:r>
            </a:p>
          </p:txBody>
        </p:sp>
        <p:sp>
          <p:nvSpPr>
            <p:cNvPr id="29" name="TextBox 28"/>
            <p:cNvSpPr txBox="1"/>
            <p:nvPr/>
          </p:nvSpPr>
          <p:spPr>
            <a:xfrm>
              <a:off x="6652415" y="3311853"/>
              <a:ext cx="466794" cy="261610"/>
            </a:xfrm>
            <a:prstGeom prst="rect">
              <a:avLst/>
            </a:prstGeom>
            <a:noFill/>
          </p:spPr>
          <p:txBody>
            <a:bodyPr wrap="none" rtlCol="0">
              <a:spAutoFit/>
            </a:bodyPr>
            <a:lstStyle/>
            <a:p>
              <a:pPr>
                <a:buClr>
                  <a:schemeClr val="bg1"/>
                </a:buClr>
              </a:pPr>
              <a:r>
                <a:rPr lang="en-US" sz="1100" dirty="0">
                  <a:solidFill>
                    <a:schemeClr val="bg2"/>
                  </a:solidFill>
                </a:rPr>
                <a:t>60%</a:t>
              </a:r>
            </a:p>
          </p:txBody>
        </p:sp>
      </p:grpSp>
    </p:spTree>
    <p:custDataLst>
      <p:tags r:id="rId1"/>
    </p:custDataLst>
    <p:extLst>
      <p:ext uri="{BB962C8B-B14F-4D97-AF65-F5344CB8AC3E}">
        <p14:creationId xmlns:p14="http://schemas.microsoft.com/office/powerpoint/2010/main" val="749543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Advanced Persistent Threats (APT)</a:t>
            </a:r>
          </a:p>
        </p:txBody>
      </p:sp>
      <p:sp>
        <p:nvSpPr>
          <p:cNvPr id="27" name="Rectangle 26"/>
          <p:cNvSpPr/>
          <p:nvPr/>
        </p:nvSpPr>
        <p:spPr>
          <a:xfrm>
            <a:off x="6583411" y="3886200"/>
            <a:ext cx="2377003" cy="338554"/>
          </a:xfrm>
          <a:prstGeom prst="rect">
            <a:avLst/>
          </a:prstGeom>
        </p:spPr>
        <p:txBody>
          <a:bodyPr wrap="square">
            <a:spAutoFit/>
          </a:bodyPr>
          <a:lstStyle/>
          <a:p>
            <a:r>
              <a:rPr lang="en-AU" sz="1600" b="1" dirty="0"/>
              <a:t>Example </a:t>
            </a:r>
            <a:endParaRPr lang="en-US" sz="1600" b="1" dirty="0"/>
          </a:p>
        </p:txBody>
      </p:sp>
      <p:cxnSp>
        <p:nvCxnSpPr>
          <p:cNvPr id="28" name="Straight Connector 27"/>
          <p:cNvCxnSpPr/>
          <p:nvPr/>
        </p:nvCxnSpPr>
        <p:spPr>
          <a:xfrm>
            <a:off x="6690103" y="4339703"/>
            <a:ext cx="2270311" cy="0"/>
          </a:xfrm>
          <a:prstGeom prst="line">
            <a:avLst/>
          </a:prstGeom>
          <a:ln w="381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586089" y="4353205"/>
            <a:ext cx="2519166" cy="1200329"/>
          </a:xfrm>
          <a:prstGeom prst="rect">
            <a:avLst/>
          </a:prstGeom>
          <a:noFill/>
        </p:spPr>
        <p:txBody>
          <a:bodyPr wrap="square" rtlCol="0">
            <a:spAutoFit/>
          </a:bodyPr>
          <a:lstStyle/>
          <a:p>
            <a:r>
              <a:rPr lang="en-US" sz="1200" dirty="0">
                <a:solidFill>
                  <a:srgbClr val="444444"/>
                </a:solidFill>
              </a:rPr>
              <a:t>An independent civil service agency working for a government discovered a data breach in which the PII including finger prints of millions of government employees was exposed due to an APT</a:t>
            </a:r>
            <a:endParaRPr lang="en-US" sz="1200" dirty="0">
              <a:solidFill>
                <a:srgbClr val="444444"/>
              </a:solidFill>
              <a:latin typeface="Arial" panose="020B0604020202020204" pitchFamily="34" charset="0"/>
            </a:endParaRPr>
          </a:p>
        </p:txBody>
      </p:sp>
      <p:grpSp>
        <p:nvGrpSpPr>
          <p:cNvPr id="33" name="Group 32">
            <a:extLst>
              <a:ext uri="{FF2B5EF4-FFF2-40B4-BE49-F238E27FC236}">
                <a16:creationId xmlns:a16="http://schemas.microsoft.com/office/drawing/2014/main" id="{18D864EE-DDAF-4797-AFE6-A2B552E1B998}"/>
              </a:ext>
            </a:extLst>
          </p:cNvPr>
          <p:cNvGrpSpPr/>
          <p:nvPr/>
        </p:nvGrpSpPr>
        <p:grpSpPr>
          <a:xfrm>
            <a:off x="183587" y="2461017"/>
            <a:ext cx="1874520" cy="2667000"/>
            <a:chOff x="434629" y="1200150"/>
            <a:chExt cx="2209800" cy="3116108"/>
          </a:xfrm>
        </p:grpSpPr>
        <p:sp>
          <p:nvSpPr>
            <p:cNvPr id="40" name="Rectangle 39">
              <a:extLst>
                <a:ext uri="{FF2B5EF4-FFF2-40B4-BE49-F238E27FC236}">
                  <a16:creationId xmlns:a16="http://schemas.microsoft.com/office/drawing/2014/main" id="{A420CE4F-CFD2-4CE4-88F1-485FD2A9B809}"/>
                </a:ext>
              </a:extLst>
            </p:cNvPr>
            <p:cNvSpPr/>
            <p:nvPr/>
          </p:nvSpPr>
          <p:spPr>
            <a:xfrm>
              <a:off x="434629" y="1200150"/>
              <a:ext cx="2209800" cy="2658908"/>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42" name="Isosceles Triangle 41">
              <a:extLst>
                <a:ext uri="{FF2B5EF4-FFF2-40B4-BE49-F238E27FC236}">
                  <a16:creationId xmlns:a16="http://schemas.microsoft.com/office/drawing/2014/main" id="{CD430418-1A07-4401-BB38-E1859FC374E5}"/>
                </a:ext>
              </a:extLst>
            </p:cNvPr>
            <p:cNvSpPr/>
            <p:nvPr/>
          </p:nvSpPr>
          <p:spPr>
            <a:xfrm rot="10800000">
              <a:off x="434629" y="3859058"/>
              <a:ext cx="2209800" cy="457200"/>
            </a:xfrm>
            <a:prstGeom prst="triangle">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grpSp>
      <p:grpSp>
        <p:nvGrpSpPr>
          <p:cNvPr id="51" name="Group 50">
            <a:extLst>
              <a:ext uri="{FF2B5EF4-FFF2-40B4-BE49-F238E27FC236}">
                <a16:creationId xmlns:a16="http://schemas.microsoft.com/office/drawing/2014/main" id="{FCE79261-4B2E-4784-94CE-D131AC9A9EFD}"/>
              </a:ext>
            </a:extLst>
          </p:cNvPr>
          <p:cNvGrpSpPr/>
          <p:nvPr/>
        </p:nvGrpSpPr>
        <p:grpSpPr>
          <a:xfrm>
            <a:off x="2210507" y="2461017"/>
            <a:ext cx="1874520" cy="2667000"/>
            <a:chOff x="434629" y="1200150"/>
            <a:chExt cx="2209800" cy="3116108"/>
          </a:xfrm>
        </p:grpSpPr>
        <p:sp>
          <p:nvSpPr>
            <p:cNvPr id="52" name="Rectangle 51">
              <a:extLst>
                <a:ext uri="{FF2B5EF4-FFF2-40B4-BE49-F238E27FC236}">
                  <a16:creationId xmlns:a16="http://schemas.microsoft.com/office/drawing/2014/main" id="{9D77F6C6-6918-4CB8-80B5-C9AC4C39B1DE}"/>
                </a:ext>
              </a:extLst>
            </p:cNvPr>
            <p:cNvSpPr/>
            <p:nvPr/>
          </p:nvSpPr>
          <p:spPr>
            <a:xfrm>
              <a:off x="434629" y="1200150"/>
              <a:ext cx="2209800" cy="2658908"/>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53" name="Isosceles Triangle 52">
              <a:extLst>
                <a:ext uri="{FF2B5EF4-FFF2-40B4-BE49-F238E27FC236}">
                  <a16:creationId xmlns:a16="http://schemas.microsoft.com/office/drawing/2014/main" id="{C3CC85F8-2DAE-4161-8AA4-4E8130032D15}"/>
                </a:ext>
              </a:extLst>
            </p:cNvPr>
            <p:cNvSpPr/>
            <p:nvPr/>
          </p:nvSpPr>
          <p:spPr>
            <a:xfrm rot="10800000">
              <a:off x="434629" y="3859058"/>
              <a:ext cx="2209800" cy="457200"/>
            </a:xfrm>
            <a:prstGeom prst="triangle">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grpSp>
      <p:grpSp>
        <p:nvGrpSpPr>
          <p:cNvPr id="54" name="Group 53">
            <a:extLst>
              <a:ext uri="{FF2B5EF4-FFF2-40B4-BE49-F238E27FC236}">
                <a16:creationId xmlns:a16="http://schemas.microsoft.com/office/drawing/2014/main" id="{923B185C-0DC0-42B1-89A6-995B2B1F21D9}"/>
              </a:ext>
            </a:extLst>
          </p:cNvPr>
          <p:cNvGrpSpPr/>
          <p:nvPr/>
        </p:nvGrpSpPr>
        <p:grpSpPr>
          <a:xfrm>
            <a:off x="4237426" y="2461017"/>
            <a:ext cx="1874520" cy="2667000"/>
            <a:chOff x="434629" y="1200150"/>
            <a:chExt cx="2209800" cy="3116108"/>
          </a:xfrm>
        </p:grpSpPr>
        <p:sp>
          <p:nvSpPr>
            <p:cNvPr id="55" name="Rectangle 54">
              <a:extLst>
                <a:ext uri="{FF2B5EF4-FFF2-40B4-BE49-F238E27FC236}">
                  <a16:creationId xmlns:a16="http://schemas.microsoft.com/office/drawing/2014/main" id="{5BCA7B59-5160-42CF-9498-0E4D952042AE}"/>
                </a:ext>
              </a:extLst>
            </p:cNvPr>
            <p:cNvSpPr/>
            <p:nvPr/>
          </p:nvSpPr>
          <p:spPr>
            <a:xfrm>
              <a:off x="434629" y="1200150"/>
              <a:ext cx="2209800" cy="2658908"/>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56" name="Isosceles Triangle 55">
              <a:extLst>
                <a:ext uri="{FF2B5EF4-FFF2-40B4-BE49-F238E27FC236}">
                  <a16:creationId xmlns:a16="http://schemas.microsoft.com/office/drawing/2014/main" id="{004F22E7-7DC1-41D1-B9AA-1048166244F9}"/>
                </a:ext>
              </a:extLst>
            </p:cNvPr>
            <p:cNvSpPr/>
            <p:nvPr/>
          </p:nvSpPr>
          <p:spPr>
            <a:xfrm rot="10800000">
              <a:off x="434629" y="3859058"/>
              <a:ext cx="2209800" cy="457200"/>
            </a:xfrm>
            <a:prstGeom prst="triangle">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grpSp>
      <p:sp>
        <p:nvSpPr>
          <p:cNvPr id="57" name="Rectangle 56">
            <a:extLst>
              <a:ext uri="{FF2B5EF4-FFF2-40B4-BE49-F238E27FC236}">
                <a16:creationId xmlns:a16="http://schemas.microsoft.com/office/drawing/2014/main" id="{21BF9784-50D3-4243-B9EB-66710401CDE4}"/>
              </a:ext>
            </a:extLst>
          </p:cNvPr>
          <p:cNvSpPr/>
          <p:nvPr/>
        </p:nvSpPr>
        <p:spPr>
          <a:xfrm>
            <a:off x="183587" y="1775217"/>
            <a:ext cx="5928359" cy="609600"/>
          </a:xfrm>
          <a:prstGeom prst="rect">
            <a:avLst/>
          </a:prstGeom>
          <a:solidFill>
            <a:srgbClr val="444444"/>
          </a:solidFill>
          <a:ln w="12700" cmpd="sng">
            <a:noFill/>
          </a:ln>
          <a:effectLst/>
        </p:spPr>
        <p:txBody>
          <a:bodyPr wrap="square" lIns="182880" tIns="137160" rIns="137160" bIns="137160" rtlCol="0" anchor="ctr">
            <a:noAutofit/>
          </a:bodyPr>
          <a:lstStyle/>
          <a:p>
            <a:pPr marL="0" marR="0" lvl="0" indent="0"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58" name="Rectangle 57">
            <a:extLst>
              <a:ext uri="{FF2B5EF4-FFF2-40B4-BE49-F238E27FC236}">
                <a16:creationId xmlns:a16="http://schemas.microsoft.com/office/drawing/2014/main" id="{8DE97702-B26E-4E59-ABAD-2EDFDDAFD898}"/>
              </a:ext>
            </a:extLst>
          </p:cNvPr>
          <p:cNvSpPr/>
          <p:nvPr/>
        </p:nvSpPr>
        <p:spPr>
          <a:xfrm>
            <a:off x="183586" y="1756851"/>
            <a:ext cx="5928359" cy="584775"/>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59" name="TextBox 58">
            <a:extLst>
              <a:ext uri="{FF2B5EF4-FFF2-40B4-BE49-F238E27FC236}">
                <a16:creationId xmlns:a16="http://schemas.microsoft.com/office/drawing/2014/main" id="{ABB7733A-098E-4001-AFAF-39D1E6557CC5}"/>
              </a:ext>
            </a:extLst>
          </p:cNvPr>
          <p:cNvSpPr txBox="1"/>
          <p:nvPr/>
        </p:nvSpPr>
        <p:spPr>
          <a:xfrm>
            <a:off x="610307" y="2461017"/>
            <a:ext cx="841897"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FFFFFF"/>
                </a:solidFill>
                <a:effectLst/>
                <a:uLnTx/>
                <a:uFillTx/>
              </a:rPr>
              <a:t>Phase 1</a:t>
            </a:r>
          </a:p>
        </p:txBody>
      </p:sp>
      <p:cxnSp>
        <p:nvCxnSpPr>
          <p:cNvPr id="60" name="Straight Connector 59">
            <a:extLst>
              <a:ext uri="{FF2B5EF4-FFF2-40B4-BE49-F238E27FC236}">
                <a16:creationId xmlns:a16="http://schemas.microsoft.com/office/drawing/2014/main" id="{0DA5206A-7EBC-41F3-A2B3-17D936B90F94}"/>
              </a:ext>
            </a:extLst>
          </p:cNvPr>
          <p:cNvCxnSpPr>
            <a:cxnSpLocks/>
          </p:cNvCxnSpPr>
          <p:nvPr/>
        </p:nvCxnSpPr>
        <p:spPr>
          <a:xfrm>
            <a:off x="183586" y="2768794"/>
            <a:ext cx="1874521" cy="0"/>
          </a:xfrm>
          <a:prstGeom prst="line">
            <a:avLst/>
          </a:prstGeom>
          <a:noFill/>
          <a:ln w="28575" cap="flat" cmpd="sng" algn="ctr">
            <a:solidFill>
              <a:srgbClr val="FFFFFF"/>
            </a:solidFill>
            <a:prstDash val="solid"/>
          </a:ln>
          <a:effectLst/>
        </p:spPr>
      </p:cxnSp>
      <p:sp>
        <p:nvSpPr>
          <p:cNvPr id="61" name="Rectangle 60">
            <a:extLst>
              <a:ext uri="{FF2B5EF4-FFF2-40B4-BE49-F238E27FC236}">
                <a16:creationId xmlns:a16="http://schemas.microsoft.com/office/drawing/2014/main" id="{650C6F5F-2B9B-4EC4-B5F4-7AA908FC867A}"/>
              </a:ext>
            </a:extLst>
          </p:cNvPr>
          <p:cNvSpPr/>
          <p:nvPr/>
        </p:nvSpPr>
        <p:spPr>
          <a:xfrm>
            <a:off x="259785" y="3308031"/>
            <a:ext cx="1874521" cy="73866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Gain access to the network through legitimate means</a:t>
            </a:r>
          </a:p>
        </p:txBody>
      </p:sp>
      <p:sp>
        <p:nvSpPr>
          <p:cNvPr id="62" name="Rectangle 61">
            <a:extLst>
              <a:ext uri="{FF2B5EF4-FFF2-40B4-BE49-F238E27FC236}">
                <a16:creationId xmlns:a16="http://schemas.microsoft.com/office/drawing/2014/main" id="{6A88BB20-DEA5-48CC-83D4-B810E605C65D}"/>
              </a:ext>
            </a:extLst>
          </p:cNvPr>
          <p:cNvSpPr/>
          <p:nvPr/>
        </p:nvSpPr>
        <p:spPr>
          <a:xfrm>
            <a:off x="2288542" y="3118618"/>
            <a:ext cx="1798321" cy="1384995"/>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They move laterally across the data center network and install malware to achieve their objectives</a:t>
            </a:r>
          </a:p>
        </p:txBody>
      </p:sp>
      <p:sp>
        <p:nvSpPr>
          <p:cNvPr id="63" name="TextBox 62">
            <a:extLst>
              <a:ext uri="{FF2B5EF4-FFF2-40B4-BE49-F238E27FC236}">
                <a16:creationId xmlns:a16="http://schemas.microsoft.com/office/drawing/2014/main" id="{6F6D7FC5-42D9-46FA-AEB7-F70F1AD47861}"/>
              </a:ext>
            </a:extLst>
          </p:cNvPr>
          <p:cNvSpPr txBox="1"/>
          <p:nvPr/>
        </p:nvSpPr>
        <p:spPr>
          <a:xfrm>
            <a:off x="2715638" y="2461043"/>
            <a:ext cx="841897"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FFFFFF"/>
                </a:solidFill>
                <a:effectLst/>
                <a:uLnTx/>
                <a:uFillTx/>
              </a:rPr>
              <a:t>Phase 2</a:t>
            </a:r>
          </a:p>
        </p:txBody>
      </p:sp>
      <p:cxnSp>
        <p:nvCxnSpPr>
          <p:cNvPr id="64" name="Straight Connector 63">
            <a:extLst>
              <a:ext uri="{FF2B5EF4-FFF2-40B4-BE49-F238E27FC236}">
                <a16:creationId xmlns:a16="http://schemas.microsoft.com/office/drawing/2014/main" id="{BA14F31A-A175-42AD-8FC7-F2DA2C28C09E}"/>
              </a:ext>
            </a:extLst>
          </p:cNvPr>
          <p:cNvCxnSpPr>
            <a:cxnSpLocks/>
          </p:cNvCxnSpPr>
          <p:nvPr/>
        </p:nvCxnSpPr>
        <p:spPr>
          <a:xfrm>
            <a:off x="2210504" y="2771211"/>
            <a:ext cx="1874521" cy="0"/>
          </a:xfrm>
          <a:prstGeom prst="line">
            <a:avLst/>
          </a:prstGeom>
          <a:noFill/>
          <a:ln w="28575" cap="flat" cmpd="sng" algn="ctr">
            <a:solidFill>
              <a:srgbClr val="FFFFFF"/>
            </a:solidFill>
            <a:prstDash val="solid"/>
          </a:ln>
          <a:effectLst/>
        </p:spPr>
      </p:cxnSp>
      <p:sp>
        <p:nvSpPr>
          <p:cNvPr id="65" name="TextBox 64">
            <a:extLst>
              <a:ext uri="{FF2B5EF4-FFF2-40B4-BE49-F238E27FC236}">
                <a16:creationId xmlns:a16="http://schemas.microsoft.com/office/drawing/2014/main" id="{A2A6B4E5-3DC5-47B4-8F21-19EC144DC4F3}"/>
              </a:ext>
            </a:extLst>
          </p:cNvPr>
          <p:cNvSpPr txBox="1"/>
          <p:nvPr/>
        </p:nvSpPr>
        <p:spPr>
          <a:xfrm>
            <a:off x="4648907" y="2452325"/>
            <a:ext cx="841897"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FFFFFF"/>
                </a:solidFill>
                <a:effectLst/>
                <a:uLnTx/>
                <a:uFillTx/>
              </a:rPr>
              <a:t>Phase 3</a:t>
            </a:r>
          </a:p>
        </p:txBody>
      </p:sp>
      <p:cxnSp>
        <p:nvCxnSpPr>
          <p:cNvPr id="66" name="Straight Connector 65">
            <a:extLst>
              <a:ext uri="{FF2B5EF4-FFF2-40B4-BE49-F238E27FC236}">
                <a16:creationId xmlns:a16="http://schemas.microsoft.com/office/drawing/2014/main" id="{044071AB-0CB5-4FC4-915D-9E7285C201C3}"/>
              </a:ext>
            </a:extLst>
          </p:cNvPr>
          <p:cNvCxnSpPr>
            <a:cxnSpLocks/>
          </p:cNvCxnSpPr>
          <p:nvPr/>
        </p:nvCxnSpPr>
        <p:spPr>
          <a:xfrm>
            <a:off x="4237425" y="2771211"/>
            <a:ext cx="1874521" cy="0"/>
          </a:xfrm>
          <a:prstGeom prst="line">
            <a:avLst/>
          </a:prstGeom>
          <a:noFill/>
          <a:ln w="28575" cap="flat" cmpd="sng" algn="ctr">
            <a:solidFill>
              <a:srgbClr val="FFFFFF"/>
            </a:solidFill>
            <a:prstDash val="solid"/>
          </a:ln>
          <a:effectLst/>
        </p:spPr>
      </p:cxnSp>
      <p:sp>
        <p:nvSpPr>
          <p:cNvPr id="67" name="Rectangle 66">
            <a:extLst>
              <a:ext uri="{FF2B5EF4-FFF2-40B4-BE49-F238E27FC236}">
                <a16:creationId xmlns:a16="http://schemas.microsoft.com/office/drawing/2014/main" id="{3CE1A1A3-2379-4CC1-992C-3451C05AFA8B}"/>
              </a:ext>
            </a:extLst>
          </p:cNvPr>
          <p:cNvSpPr/>
          <p:nvPr/>
        </p:nvSpPr>
        <p:spPr>
          <a:xfrm>
            <a:off x="4313624" y="2974615"/>
            <a:ext cx="1950720" cy="1600438"/>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They </a:t>
            </a:r>
            <a:r>
              <a:rPr kumimoji="0" lang="en-US" sz="1400" b="0" i="0" u="none" strike="noStrike" kern="0" cap="none" spc="0" normalizeH="0" baseline="0" noProof="0" dirty="0">
                <a:ln>
                  <a:noFill/>
                </a:ln>
                <a:solidFill>
                  <a:srgbClr val="FFFFFF"/>
                </a:solidFill>
                <a:effectLst/>
                <a:uLnTx/>
                <a:uFillTx/>
                <a:cs typeface="Arial" panose="020B0604020202020204" pitchFamily="34" charset="0"/>
              </a:rPr>
              <a:t>adapt to the security measures which were intended to defend against them and harvest valuable information for a long period</a:t>
            </a:r>
            <a:endParaRPr kumimoji="0" lang="en-US" sz="1400" b="0" i="0" u="none" strike="noStrike" kern="0" cap="none" spc="0" normalizeH="0" baseline="0" noProof="0" dirty="0">
              <a:ln>
                <a:noFill/>
              </a:ln>
              <a:solidFill>
                <a:srgbClr val="FFFFFF"/>
              </a:solidFill>
              <a:effectLst/>
              <a:uLnTx/>
              <a:uFillTx/>
            </a:endParaRPr>
          </a:p>
        </p:txBody>
      </p:sp>
      <p:sp>
        <p:nvSpPr>
          <p:cNvPr id="68" name="Rectangle 67">
            <a:extLst>
              <a:ext uri="{FF2B5EF4-FFF2-40B4-BE49-F238E27FC236}">
                <a16:creationId xmlns:a16="http://schemas.microsoft.com/office/drawing/2014/main" id="{8CD9ABE6-2C3C-4A08-BC4F-C494D01B6D77}"/>
              </a:ext>
            </a:extLst>
          </p:cNvPr>
          <p:cNvSpPr/>
          <p:nvPr/>
        </p:nvSpPr>
        <p:spPr>
          <a:xfrm>
            <a:off x="259784" y="1895955"/>
            <a:ext cx="5928359" cy="523220"/>
          </a:xfrm>
          <a:prstGeom prst="rect">
            <a:avLst/>
          </a:prstGeom>
        </p:spPr>
        <p:txBody>
          <a:bodyPr wrap="square">
            <a:spAutoFit/>
          </a:bodyPr>
          <a:lstStyle/>
          <a:p>
            <a:pPr defTabSz="457200"/>
            <a:r>
              <a:rPr lang="en-US" sz="1400" dirty="0">
                <a:solidFill>
                  <a:srgbClr val="FFFFFF"/>
                </a:solidFill>
                <a:cs typeface="Arial" panose="020B0604020202020204" pitchFamily="34" charset="0"/>
              </a:rPr>
              <a:t>APT typically has below phases:</a:t>
            </a:r>
          </a:p>
          <a:p>
            <a:pPr defTabSz="457200"/>
            <a:endParaRPr lang="en-US" sz="1400" dirty="0">
              <a:solidFill>
                <a:srgbClr val="FFFFFF"/>
              </a:solidFill>
              <a:cs typeface="Arial" panose="020B0604020202020204" pitchFamily="34" charset="0"/>
            </a:endParaRPr>
          </a:p>
        </p:txBody>
      </p:sp>
    </p:spTree>
    <p:custDataLst>
      <p:tags r:id="rId1"/>
    </p:custDataLst>
    <p:extLst>
      <p:ext uri="{BB962C8B-B14F-4D97-AF65-F5344CB8AC3E}">
        <p14:creationId xmlns:p14="http://schemas.microsoft.com/office/powerpoint/2010/main" val="1877050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Data Loss</a:t>
            </a:r>
          </a:p>
        </p:txBody>
      </p:sp>
      <p:sp>
        <p:nvSpPr>
          <p:cNvPr id="5" name="Rectangle 4"/>
          <p:cNvSpPr/>
          <p:nvPr/>
        </p:nvSpPr>
        <p:spPr>
          <a:xfrm>
            <a:off x="6583411" y="3886200"/>
            <a:ext cx="2377003" cy="338554"/>
          </a:xfrm>
          <a:prstGeom prst="rect">
            <a:avLst/>
          </a:prstGeom>
        </p:spPr>
        <p:txBody>
          <a:bodyPr wrap="square">
            <a:spAutoFit/>
          </a:bodyPr>
          <a:lstStyle/>
          <a:p>
            <a:r>
              <a:rPr lang="en-AU" sz="1600" b="1" dirty="0"/>
              <a:t>Example </a:t>
            </a:r>
            <a:endParaRPr lang="en-US" sz="1600" b="1" dirty="0"/>
          </a:p>
        </p:txBody>
      </p:sp>
      <p:cxnSp>
        <p:nvCxnSpPr>
          <p:cNvPr id="6" name="Straight Connector 5"/>
          <p:cNvCxnSpPr/>
          <p:nvPr/>
        </p:nvCxnSpPr>
        <p:spPr>
          <a:xfrm>
            <a:off x="6690103" y="4339703"/>
            <a:ext cx="2270311" cy="0"/>
          </a:xfrm>
          <a:prstGeom prst="line">
            <a:avLst/>
          </a:prstGeom>
          <a:ln w="381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586089" y="4353205"/>
            <a:ext cx="2557911" cy="1015663"/>
          </a:xfrm>
          <a:prstGeom prst="rect">
            <a:avLst/>
          </a:prstGeom>
          <a:noFill/>
        </p:spPr>
        <p:txBody>
          <a:bodyPr wrap="square" rtlCol="0">
            <a:spAutoFit/>
          </a:bodyPr>
          <a:lstStyle/>
          <a:p>
            <a:r>
              <a:rPr lang="en-US" sz="1200" dirty="0">
                <a:solidFill>
                  <a:srgbClr val="444444"/>
                </a:solidFill>
              </a:rPr>
              <a:t>A</a:t>
            </a:r>
            <a:r>
              <a:rPr lang="en-US" sz="1200" dirty="0"/>
              <a:t> code hosting and code publishing company was forced to shut down their operations after an attacker deleted their customer data and </a:t>
            </a:r>
            <a:r>
              <a:rPr lang="en-US" sz="1200" dirty="0">
                <a:solidFill>
                  <a:srgbClr val="444444"/>
                </a:solidFill>
              </a:rPr>
              <a:t>backup</a:t>
            </a:r>
            <a:r>
              <a:rPr lang="en-US" sz="1200" dirty="0"/>
              <a:t>.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081" y="2407883"/>
            <a:ext cx="1571243" cy="2353227"/>
          </a:xfrm>
          <a:prstGeom prst="rect">
            <a:avLst/>
          </a:prstGeom>
        </p:spPr>
      </p:pic>
      <p:grpSp>
        <p:nvGrpSpPr>
          <p:cNvPr id="42" name="Group 41"/>
          <p:cNvGrpSpPr/>
          <p:nvPr/>
        </p:nvGrpSpPr>
        <p:grpSpPr>
          <a:xfrm>
            <a:off x="2592324" y="2407882"/>
            <a:ext cx="3427477" cy="533400"/>
            <a:chOff x="1754123" y="1733550"/>
            <a:chExt cx="3427477" cy="533400"/>
          </a:xfrm>
        </p:grpSpPr>
        <p:cxnSp>
          <p:nvCxnSpPr>
            <p:cNvPr id="39" name="Straight Connector 38"/>
            <p:cNvCxnSpPr/>
            <p:nvPr/>
          </p:nvCxnSpPr>
          <p:spPr>
            <a:xfrm flipV="1">
              <a:off x="1754123" y="1733550"/>
              <a:ext cx="608077" cy="533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2362200" y="1733550"/>
              <a:ext cx="2819400" cy="0"/>
            </a:xfrm>
            <a:prstGeom prst="straightConnector1">
              <a:avLst/>
            </a:prstGeom>
            <a:ln w="12700" cmpd="sng">
              <a:solidFill>
                <a:srgbClr val="000000"/>
              </a:solidFill>
              <a:tailEnd type="oval"/>
            </a:ln>
            <a:effectLst/>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flipV="1">
            <a:off x="2592324" y="3509735"/>
            <a:ext cx="3427477" cy="533400"/>
            <a:chOff x="1754123" y="1733550"/>
            <a:chExt cx="3427477" cy="533400"/>
          </a:xfrm>
        </p:grpSpPr>
        <p:cxnSp>
          <p:nvCxnSpPr>
            <p:cNvPr id="44" name="Straight Connector 43"/>
            <p:cNvCxnSpPr/>
            <p:nvPr/>
          </p:nvCxnSpPr>
          <p:spPr>
            <a:xfrm flipV="1">
              <a:off x="1754123" y="1733550"/>
              <a:ext cx="608077" cy="533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2362200" y="1733550"/>
              <a:ext cx="2819400" cy="0"/>
            </a:xfrm>
            <a:prstGeom prst="straightConnector1">
              <a:avLst/>
            </a:prstGeom>
            <a:ln w="12700" cmpd="sng">
              <a:solidFill>
                <a:srgbClr val="000000"/>
              </a:solidFill>
              <a:tailEnd type="oval"/>
            </a:ln>
            <a:effectLst/>
          </p:spPr>
          <p:style>
            <a:lnRef idx="2">
              <a:schemeClr val="accent1"/>
            </a:lnRef>
            <a:fillRef idx="0">
              <a:schemeClr val="accent1"/>
            </a:fillRef>
            <a:effectRef idx="1">
              <a:schemeClr val="accent1"/>
            </a:effectRef>
            <a:fontRef idx="minor">
              <a:schemeClr val="tx1"/>
            </a:fontRef>
          </p:style>
        </p:cxnSp>
      </p:grpSp>
      <p:sp>
        <p:nvSpPr>
          <p:cNvPr id="46" name="TextBox 45"/>
          <p:cNvSpPr txBox="1"/>
          <p:nvPr/>
        </p:nvSpPr>
        <p:spPr>
          <a:xfrm>
            <a:off x="3124201" y="2081057"/>
            <a:ext cx="821059" cy="307777"/>
          </a:xfrm>
          <a:prstGeom prst="rect">
            <a:avLst/>
          </a:prstGeom>
          <a:noFill/>
        </p:spPr>
        <p:txBody>
          <a:bodyPr wrap="none" rtlCol="0">
            <a:spAutoFit/>
          </a:bodyPr>
          <a:lstStyle/>
          <a:p>
            <a:pPr>
              <a:buClr>
                <a:schemeClr val="bg1"/>
              </a:buClr>
            </a:pPr>
            <a:r>
              <a:rPr lang="en-US" sz="1400" b="1" dirty="0">
                <a:solidFill>
                  <a:schemeClr val="bg2"/>
                </a:solidFill>
              </a:rPr>
              <a:t>Causes</a:t>
            </a:r>
          </a:p>
        </p:txBody>
      </p:sp>
      <p:sp>
        <p:nvSpPr>
          <p:cNvPr id="47" name="TextBox 46"/>
          <p:cNvSpPr txBox="1"/>
          <p:nvPr/>
        </p:nvSpPr>
        <p:spPr>
          <a:xfrm>
            <a:off x="3137923" y="2471581"/>
            <a:ext cx="1976823" cy="738664"/>
          </a:xfrm>
          <a:prstGeom prst="rect">
            <a:avLst/>
          </a:prstGeom>
          <a:noFill/>
        </p:spPr>
        <p:txBody>
          <a:bodyPr wrap="none" rtlCol="0">
            <a:spAutoFit/>
          </a:bodyPr>
          <a:lstStyle/>
          <a:p>
            <a:pPr marL="285750" indent="-285750">
              <a:buClr>
                <a:schemeClr val="bg1"/>
              </a:buClr>
              <a:buFont typeface="Arial" panose="020B0604020202020204" pitchFamily="34" charset="0"/>
              <a:buChar char="•"/>
            </a:pPr>
            <a:r>
              <a:rPr lang="en-US" sz="1400" dirty="0">
                <a:solidFill>
                  <a:schemeClr val="bg2"/>
                </a:solidFill>
              </a:rPr>
              <a:t>Malicious attacks </a:t>
            </a:r>
          </a:p>
          <a:p>
            <a:pPr marL="285750" indent="-285750">
              <a:buClr>
                <a:schemeClr val="bg1"/>
              </a:buClr>
              <a:buFont typeface="Arial" panose="020B0604020202020204" pitchFamily="34" charset="0"/>
              <a:buChar char="•"/>
            </a:pPr>
            <a:r>
              <a:rPr lang="en-US" sz="1400" dirty="0">
                <a:solidFill>
                  <a:schemeClr val="bg2"/>
                </a:solidFill>
              </a:rPr>
              <a:t>Accidental deletion</a:t>
            </a:r>
          </a:p>
          <a:p>
            <a:pPr marL="285750" indent="-285750">
              <a:buClr>
                <a:schemeClr val="bg1"/>
              </a:buClr>
              <a:buFont typeface="Arial" panose="020B0604020202020204" pitchFamily="34" charset="0"/>
              <a:buChar char="•"/>
            </a:pPr>
            <a:r>
              <a:rPr lang="en-US" sz="1400" dirty="0">
                <a:solidFill>
                  <a:schemeClr val="bg2"/>
                </a:solidFill>
              </a:rPr>
              <a:t>Natural disasters</a:t>
            </a:r>
          </a:p>
        </p:txBody>
      </p:sp>
      <p:sp>
        <p:nvSpPr>
          <p:cNvPr id="48" name="TextBox 47"/>
          <p:cNvSpPr txBox="1"/>
          <p:nvPr/>
        </p:nvSpPr>
        <p:spPr>
          <a:xfrm>
            <a:off x="3127065" y="3697226"/>
            <a:ext cx="1109599" cy="307777"/>
          </a:xfrm>
          <a:prstGeom prst="rect">
            <a:avLst/>
          </a:prstGeom>
          <a:noFill/>
        </p:spPr>
        <p:txBody>
          <a:bodyPr wrap="none" rtlCol="0">
            <a:spAutoFit/>
          </a:bodyPr>
          <a:lstStyle/>
          <a:p>
            <a:pPr>
              <a:buClr>
                <a:schemeClr val="bg1"/>
              </a:buClr>
            </a:pPr>
            <a:r>
              <a:rPr lang="en-US" sz="1400" b="1" dirty="0">
                <a:solidFill>
                  <a:schemeClr val="bg2"/>
                </a:solidFill>
              </a:rPr>
              <a:t>Prevention</a:t>
            </a:r>
          </a:p>
        </p:txBody>
      </p:sp>
      <p:sp>
        <p:nvSpPr>
          <p:cNvPr id="49" name="TextBox 48"/>
          <p:cNvSpPr txBox="1"/>
          <p:nvPr/>
        </p:nvSpPr>
        <p:spPr>
          <a:xfrm>
            <a:off x="3106780" y="4075094"/>
            <a:ext cx="3065420" cy="954107"/>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US" sz="1400" dirty="0">
                <a:solidFill>
                  <a:schemeClr val="bg2"/>
                </a:solidFill>
              </a:rPr>
              <a:t>Data backup</a:t>
            </a:r>
          </a:p>
          <a:p>
            <a:pPr marL="285750" indent="-285750">
              <a:buClr>
                <a:schemeClr val="bg1"/>
              </a:buClr>
              <a:buFont typeface="Arial" panose="020B0604020202020204" pitchFamily="34" charset="0"/>
              <a:buChar char="•"/>
            </a:pPr>
            <a:r>
              <a:rPr lang="en-US" sz="1400" dirty="0">
                <a:solidFill>
                  <a:schemeClr val="bg2"/>
                </a:solidFill>
              </a:rPr>
              <a:t>Data protection mechanisms</a:t>
            </a:r>
          </a:p>
          <a:p>
            <a:pPr marL="285750" indent="-285750">
              <a:buClr>
                <a:schemeClr val="bg1"/>
              </a:buClr>
              <a:buFont typeface="Arial" panose="020B0604020202020204" pitchFamily="34" charset="0"/>
              <a:buChar char="•"/>
            </a:pPr>
            <a:r>
              <a:rPr lang="en-US" sz="1400" dirty="0">
                <a:solidFill>
                  <a:schemeClr val="bg2"/>
                </a:solidFill>
              </a:rPr>
              <a:t>Service contract</a:t>
            </a:r>
          </a:p>
          <a:p>
            <a:pPr>
              <a:buClr>
                <a:schemeClr val="bg1"/>
              </a:buClr>
            </a:pPr>
            <a:endParaRPr lang="en-US" sz="1400" dirty="0">
              <a:solidFill>
                <a:schemeClr val="bg2"/>
              </a:solidFill>
            </a:endParaRPr>
          </a:p>
        </p:txBody>
      </p:sp>
    </p:spTree>
    <p:custDataLst>
      <p:tags r:id="rId1"/>
    </p:custDataLst>
    <p:extLst>
      <p:ext uri="{BB962C8B-B14F-4D97-AF65-F5344CB8AC3E}">
        <p14:creationId xmlns:p14="http://schemas.microsoft.com/office/powerpoint/2010/main" val="2285785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Insufficient Due Diligence</a:t>
            </a:r>
          </a:p>
        </p:txBody>
      </p:sp>
      <p:sp>
        <p:nvSpPr>
          <p:cNvPr id="4" name="Rectangle 3"/>
          <p:cNvSpPr/>
          <p:nvPr/>
        </p:nvSpPr>
        <p:spPr>
          <a:xfrm>
            <a:off x="6583411" y="3092072"/>
            <a:ext cx="2377003" cy="338554"/>
          </a:xfrm>
          <a:prstGeom prst="rect">
            <a:avLst/>
          </a:prstGeom>
        </p:spPr>
        <p:txBody>
          <a:bodyPr wrap="square">
            <a:spAutoFit/>
          </a:bodyPr>
          <a:lstStyle/>
          <a:p>
            <a:r>
              <a:rPr lang="en-AU" sz="1600" b="1" dirty="0"/>
              <a:t>Example </a:t>
            </a:r>
            <a:endParaRPr lang="en-US" sz="1600" b="1" dirty="0"/>
          </a:p>
        </p:txBody>
      </p:sp>
      <p:cxnSp>
        <p:nvCxnSpPr>
          <p:cNvPr id="5" name="Straight Connector 4"/>
          <p:cNvCxnSpPr/>
          <p:nvPr/>
        </p:nvCxnSpPr>
        <p:spPr>
          <a:xfrm>
            <a:off x="6690103" y="3545575"/>
            <a:ext cx="2270311" cy="0"/>
          </a:xfrm>
          <a:prstGeom prst="line">
            <a:avLst/>
          </a:prstGeom>
          <a:ln w="381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586089" y="3559076"/>
            <a:ext cx="2557911" cy="2123658"/>
          </a:xfrm>
          <a:prstGeom prst="rect">
            <a:avLst/>
          </a:prstGeom>
          <a:noFill/>
        </p:spPr>
        <p:txBody>
          <a:bodyPr wrap="square" rtlCol="0">
            <a:spAutoFit/>
          </a:bodyPr>
          <a:lstStyle/>
          <a:p>
            <a:r>
              <a:rPr lang="en-US" sz="1200" dirty="0">
                <a:solidFill>
                  <a:srgbClr val="444444"/>
                </a:solidFill>
              </a:rPr>
              <a:t>A</a:t>
            </a:r>
            <a:r>
              <a:rPr lang="en-US" sz="1200" dirty="0"/>
              <a:t> cloud service provider shuttered its operations and a mail was sent to its customers to move their data in less than two weeks to another </a:t>
            </a:r>
            <a:r>
              <a:rPr lang="en-US" sz="1200" dirty="0">
                <a:solidFill>
                  <a:srgbClr val="444444"/>
                </a:solidFill>
              </a:rPr>
              <a:t>service</a:t>
            </a:r>
            <a:r>
              <a:rPr lang="en-US" sz="1200" dirty="0"/>
              <a:t>. </a:t>
            </a:r>
            <a:r>
              <a:rPr lang="en-US" sz="1200" dirty="0">
                <a:solidFill>
                  <a:srgbClr val="444444"/>
                </a:solidFill>
              </a:rPr>
              <a:t>Customer</a:t>
            </a:r>
            <a:r>
              <a:rPr lang="en-US" sz="1200" dirty="0"/>
              <a:t>’s due diligence process should be more robust to understand who the provider is; are they funded and secure to sustain in the industry for a longer period, and their </a:t>
            </a:r>
            <a:r>
              <a:rPr lang="en-US" sz="1200" dirty="0">
                <a:solidFill>
                  <a:srgbClr val="444444"/>
                </a:solidFill>
              </a:rPr>
              <a:t>SLAs</a:t>
            </a:r>
            <a:r>
              <a:rPr lang="en-US" sz="1200" dirty="0"/>
              <a:t>. </a:t>
            </a:r>
          </a:p>
          <a:p>
            <a:r>
              <a:rPr lang="en-US" sz="1200" dirty="0"/>
              <a:t> </a:t>
            </a:r>
          </a:p>
        </p:txBody>
      </p:sp>
      <p:sp>
        <p:nvSpPr>
          <p:cNvPr id="45" name="Rectangle 44">
            <a:extLst>
              <a:ext uri="{FF2B5EF4-FFF2-40B4-BE49-F238E27FC236}">
                <a16:creationId xmlns:a16="http://schemas.microsoft.com/office/drawing/2014/main" id="{6FAB2430-930D-4E05-B71C-832D358846CE}"/>
              </a:ext>
            </a:extLst>
          </p:cNvPr>
          <p:cNvSpPr/>
          <p:nvPr/>
        </p:nvSpPr>
        <p:spPr>
          <a:xfrm>
            <a:off x="841093" y="2134278"/>
            <a:ext cx="2319978" cy="3548456"/>
          </a:xfrm>
          <a:prstGeom prst="rect">
            <a:avLst/>
          </a:prstGeom>
          <a:solidFill>
            <a:sysClr val="window" lastClr="FFFFFF"/>
          </a:solidFill>
          <a:ln w="12700" cap="flat" cmpd="sng" algn="ctr">
            <a:solidFill>
              <a:srgbClr val="0085C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46" name="Pentagon 21">
            <a:extLst>
              <a:ext uri="{FF2B5EF4-FFF2-40B4-BE49-F238E27FC236}">
                <a16:creationId xmlns:a16="http://schemas.microsoft.com/office/drawing/2014/main" id="{374B820F-5D4E-4BFF-B312-6B300499D08A}"/>
              </a:ext>
            </a:extLst>
          </p:cNvPr>
          <p:cNvSpPr/>
          <p:nvPr/>
        </p:nvSpPr>
        <p:spPr>
          <a:xfrm>
            <a:off x="780206" y="2304227"/>
            <a:ext cx="2077100" cy="294529"/>
          </a:xfrm>
          <a:prstGeom prst="homePlate">
            <a:avLst/>
          </a:prstGeom>
          <a:solidFill>
            <a:srgbClr val="0085C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rPr>
              <a:t>Cloud provider</a:t>
            </a:r>
          </a:p>
        </p:txBody>
      </p:sp>
      <p:sp>
        <p:nvSpPr>
          <p:cNvPr id="47" name="Rectangle 46">
            <a:extLst>
              <a:ext uri="{FF2B5EF4-FFF2-40B4-BE49-F238E27FC236}">
                <a16:creationId xmlns:a16="http://schemas.microsoft.com/office/drawing/2014/main" id="{0F540826-1DE8-4321-A457-BEAD5676C732}"/>
              </a:ext>
            </a:extLst>
          </p:cNvPr>
          <p:cNvSpPr/>
          <p:nvPr/>
        </p:nvSpPr>
        <p:spPr>
          <a:xfrm>
            <a:off x="3389671" y="2134278"/>
            <a:ext cx="2319978" cy="3548456"/>
          </a:xfrm>
          <a:prstGeom prst="rect">
            <a:avLst/>
          </a:prstGeom>
          <a:solidFill>
            <a:sysClr val="window" lastClr="FFFFFF"/>
          </a:solid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48" name="Pentagon 25">
            <a:extLst>
              <a:ext uri="{FF2B5EF4-FFF2-40B4-BE49-F238E27FC236}">
                <a16:creationId xmlns:a16="http://schemas.microsoft.com/office/drawing/2014/main" id="{0E9FE27B-9F2A-445E-A7F9-E7CF2C911514}"/>
              </a:ext>
            </a:extLst>
          </p:cNvPr>
          <p:cNvSpPr/>
          <p:nvPr/>
        </p:nvSpPr>
        <p:spPr>
          <a:xfrm>
            <a:off x="3328784" y="2304227"/>
            <a:ext cx="2077100" cy="294529"/>
          </a:xfrm>
          <a:prstGeom prst="homePlate">
            <a:avLst/>
          </a:prstGeom>
          <a:solidFill>
            <a:srgbClr val="C1D82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4444"/>
                </a:solidFill>
                <a:effectLst/>
                <a:uLnTx/>
                <a:uFillTx/>
              </a:rPr>
              <a:t>Cloud consumer</a:t>
            </a:r>
          </a:p>
        </p:txBody>
      </p:sp>
      <p:sp>
        <p:nvSpPr>
          <p:cNvPr id="49" name="Rectangle 48">
            <a:extLst>
              <a:ext uri="{FF2B5EF4-FFF2-40B4-BE49-F238E27FC236}">
                <a16:creationId xmlns:a16="http://schemas.microsoft.com/office/drawing/2014/main" id="{A4FE29A9-270B-42F7-B53F-B0C988BB761B}"/>
              </a:ext>
            </a:extLst>
          </p:cNvPr>
          <p:cNvSpPr/>
          <p:nvPr/>
        </p:nvSpPr>
        <p:spPr>
          <a:xfrm>
            <a:off x="861722" y="2697302"/>
            <a:ext cx="2223149" cy="1169551"/>
          </a:xfrm>
          <a:prstGeom prst="rect">
            <a:avLst/>
          </a:prstGeom>
        </p:spPr>
        <p:txBody>
          <a:bodyPr wrap="square">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44444"/>
                </a:solidFill>
                <a:effectLst/>
                <a:uLnTx/>
                <a:uFillTx/>
              </a:rPr>
              <a:t>Should pay due diligence towards who is in charge of what areas, while offering the cloud services.</a:t>
            </a:r>
          </a:p>
        </p:txBody>
      </p:sp>
      <p:sp>
        <p:nvSpPr>
          <p:cNvPr id="50" name="Rectangle 49">
            <a:extLst>
              <a:ext uri="{FF2B5EF4-FFF2-40B4-BE49-F238E27FC236}">
                <a16:creationId xmlns:a16="http://schemas.microsoft.com/office/drawing/2014/main" id="{D86D4BAA-2109-48DB-95B0-E611FAF0C6ED}"/>
              </a:ext>
            </a:extLst>
          </p:cNvPr>
          <p:cNvSpPr/>
          <p:nvPr/>
        </p:nvSpPr>
        <p:spPr>
          <a:xfrm>
            <a:off x="875071" y="3993107"/>
            <a:ext cx="2133600" cy="1384995"/>
          </a:xfrm>
          <a:prstGeom prst="rect">
            <a:avLst/>
          </a:prstGeom>
        </p:spPr>
        <p:txBody>
          <a:bodyPr wrap="square">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44444"/>
                </a:solidFill>
                <a:effectLst/>
                <a:uLnTx/>
                <a:uFillTx/>
              </a:rPr>
              <a:t>Example: A complete understanding of operational responsibilities is required in hybrid cloud.</a:t>
            </a:r>
          </a:p>
        </p:txBody>
      </p:sp>
      <p:sp>
        <p:nvSpPr>
          <p:cNvPr id="51" name="Rectangle 50">
            <a:extLst>
              <a:ext uri="{FF2B5EF4-FFF2-40B4-BE49-F238E27FC236}">
                <a16:creationId xmlns:a16="http://schemas.microsoft.com/office/drawing/2014/main" id="{6373BB39-9749-46DA-8227-82D66F4F016F}"/>
              </a:ext>
            </a:extLst>
          </p:cNvPr>
          <p:cNvSpPr/>
          <p:nvPr/>
        </p:nvSpPr>
        <p:spPr>
          <a:xfrm>
            <a:off x="3432203" y="2697301"/>
            <a:ext cx="2296763" cy="1169551"/>
          </a:xfrm>
          <a:prstGeom prst="rect">
            <a:avLst/>
          </a:prstGeom>
        </p:spPr>
        <p:txBody>
          <a:bodyPr wrap="square">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44444"/>
                </a:solidFill>
                <a:effectLst/>
                <a:uLnTx/>
                <a:uFillTx/>
              </a:rPr>
              <a:t>Customers must also have a complete understanding of cloud service provider’s environment</a:t>
            </a:r>
          </a:p>
        </p:txBody>
      </p:sp>
      <p:sp>
        <p:nvSpPr>
          <p:cNvPr id="52" name="Rectangle 51">
            <a:extLst>
              <a:ext uri="{FF2B5EF4-FFF2-40B4-BE49-F238E27FC236}">
                <a16:creationId xmlns:a16="http://schemas.microsoft.com/office/drawing/2014/main" id="{79C34C1D-59E2-4CEF-8344-D8311D6ED27F}"/>
              </a:ext>
            </a:extLst>
          </p:cNvPr>
          <p:cNvSpPr/>
          <p:nvPr/>
        </p:nvSpPr>
        <p:spPr>
          <a:xfrm>
            <a:off x="3450100" y="3866852"/>
            <a:ext cx="2259549" cy="1815882"/>
          </a:xfrm>
          <a:prstGeom prst="rect">
            <a:avLst/>
          </a:prstGeom>
        </p:spPr>
        <p:txBody>
          <a:bodyPr wrap="square">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44444"/>
                </a:solidFill>
                <a:effectLst/>
                <a:uLnTx/>
                <a:uFillTx/>
              </a:rPr>
              <a:t>Example: Customers must review the provider’s data access and retention policies to determine whether they are consistent with the customer organizations policies.</a:t>
            </a:r>
          </a:p>
        </p:txBody>
      </p:sp>
    </p:spTree>
    <p:custDataLst>
      <p:tags r:id="rId1"/>
    </p:custDataLst>
    <p:extLst>
      <p:ext uri="{BB962C8B-B14F-4D97-AF65-F5344CB8AC3E}">
        <p14:creationId xmlns:p14="http://schemas.microsoft.com/office/powerpoint/2010/main" val="1680796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Exploitation of Cloud Services</a:t>
            </a:r>
          </a:p>
        </p:txBody>
      </p:sp>
      <p:sp>
        <p:nvSpPr>
          <p:cNvPr id="4" name="Rectangle 3"/>
          <p:cNvSpPr/>
          <p:nvPr/>
        </p:nvSpPr>
        <p:spPr>
          <a:xfrm>
            <a:off x="6583411" y="3718389"/>
            <a:ext cx="2377003" cy="338554"/>
          </a:xfrm>
          <a:prstGeom prst="rect">
            <a:avLst/>
          </a:prstGeom>
        </p:spPr>
        <p:txBody>
          <a:bodyPr wrap="square">
            <a:spAutoFit/>
          </a:bodyPr>
          <a:lstStyle/>
          <a:p>
            <a:r>
              <a:rPr lang="en-AU" sz="1600" b="1" dirty="0"/>
              <a:t>Example </a:t>
            </a:r>
            <a:endParaRPr lang="en-US" sz="1600" b="1" dirty="0"/>
          </a:p>
        </p:txBody>
      </p:sp>
      <p:cxnSp>
        <p:nvCxnSpPr>
          <p:cNvPr id="5" name="Straight Connector 4"/>
          <p:cNvCxnSpPr/>
          <p:nvPr/>
        </p:nvCxnSpPr>
        <p:spPr>
          <a:xfrm>
            <a:off x="6690103" y="4171892"/>
            <a:ext cx="2270311" cy="0"/>
          </a:xfrm>
          <a:prstGeom prst="line">
            <a:avLst/>
          </a:prstGeom>
          <a:ln w="381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586089" y="4185394"/>
            <a:ext cx="2557911" cy="1015663"/>
          </a:xfrm>
          <a:prstGeom prst="rect">
            <a:avLst/>
          </a:prstGeom>
          <a:noFill/>
        </p:spPr>
        <p:txBody>
          <a:bodyPr wrap="square" rtlCol="0">
            <a:spAutoFit/>
          </a:bodyPr>
          <a:lstStyle/>
          <a:p>
            <a:r>
              <a:rPr lang="en-US" sz="1200" dirty="0"/>
              <a:t>The attackers misused the cloud storage service, to infect the computer systems with a malware using a massive spear phishing campaign. </a:t>
            </a:r>
          </a:p>
        </p:txBody>
      </p:sp>
      <p:sp>
        <p:nvSpPr>
          <p:cNvPr id="22" name="Rectangle 21">
            <a:extLst>
              <a:ext uri="{FF2B5EF4-FFF2-40B4-BE49-F238E27FC236}">
                <a16:creationId xmlns:a16="http://schemas.microsoft.com/office/drawing/2014/main" id="{DD03C117-3CD7-4964-BB7A-5C81FEC2455E}"/>
              </a:ext>
            </a:extLst>
          </p:cNvPr>
          <p:cNvSpPr/>
          <p:nvPr/>
        </p:nvSpPr>
        <p:spPr>
          <a:xfrm>
            <a:off x="815536" y="1788654"/>
            <a:ext cx="2285071" cy="116955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Cloud computing services and the resources can be misused to perform unauthorized or malicious activities.</a:t>
            </a:r>
          </a:p>
        </p:txBody>
      </p:sp>
      <p:sp>
        <p:nvSpPr>
          <p:cNvPr id="23" name="Rounded Rectangle 6">
            <a:extLst>
              <a:ext uri="{FF2B5EF4-FFF2-40B4-BE49-F238E27FC236}">
                <a16:creationId xmlns:a16="http://schemas.microsoft.com/office/drawing/2014/main" id="{B2F0D3D8-6731-46B0-B779-3189657EE0C1}"/>
              </a:ext>
            </a:extLst>
          </p:cNvPr>
          <p:cNvSpPr/>
          <p:nvPr/>
        </p:nvSpPr>
        <p:spPr>
          <a:xfrm>
            <a:off x="905489" y="2012941"/>
            <a:ext cx="2286000" cy="381000"/>
          </a:xfrm>
          <a:prstGeom prst="round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Misuse of cloud services</a:t>
            </a:r>
          </a:p>
        </p:txBody>
      </p:sp>
      <p:sp>
        <p:nvSpPr>
          <p:cNvPr id="24" name="Rectangle 23">
            <a:extLst>
              <a:ext uri="{FF2B5EF4-FFF2-40B4-BE49-F238E27FC236}">
                <a16:creationId xmlns:a16="http://schemas.microsoft.com/office/drawing/2014/main" id="{13CBD2A2-53BB-4114-BA95-ABD07351D28A}"/>
              </a:ext>
            </a:extLst>
          </p:cNvPr>
          <p:cNvSpPr/>
          <p:nvPr/>
        </p:nvSpPr>
        <p:spPr>
          <a:xfrm>
            <a:off x="876914" y="2520772"/>
            <a:ext cx="1571103" cy="1107853"/>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44444"/>
                </a:solidFill>
                <a:effectLst/>
                <a:uLnTx/>
                <a:uFillTx/>
              </a:rPr>
              <a:t>Cloud computing services and the resources can be misused to perform unauthorized or malicious activities. </a:t>
            </a:r>
          </a:p>
        </p:txBody>
      </p:sp>
      <p:sp>
        <p:nvSpPr>
          <p:cNvPr id="30" name="Rounded Rectangle 24">
            <a:extLst>
              <a:ext uri="{FF2B5EF4-FFF2-40B4-BE49-F238E27FC236}">
                <a16:creationId xmlns:a16="http://schemas.microsoft.com/office/drawing/2014/main" id="{16791325-7BCB-479D-AF4E-805F9AB373A1}"/>
              </a:ext>
            </a:extLst>
          </p:cNvPr>
          <p:cNvSpPr/>
          <p:nvPr/>
        </p:nvSpPr>
        <p:spPr>
          <a:xfrm>
            <a:off x="3861240" y="2027706"/>
            <a:ext cx="2286000" cy="381000"/>
          </a:xfrm>
          <a:prstGeom prst="round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Low cost</a:t>
            </a:r>
          </a:p>
        </p:txBody>
      </p:sp>
      <p:sp>
        <p:nvSpPr>
          <p:cNvPr id="31" name="Rectangle 30">
            <a:extLst>
              <a:ext uri="{FF2B5EF4-FFF2-40B4-BE49-F238E27FC236}">
                <a16:creationId xmlns:a16="http://schemas.microsoft.com/office/drawing/2014/main" id="{7242F182-B118-46DB-A894-F215D5E81538}"/>
              </a:ext>
            </a:extLst>
          </p:cNvPr>
          <p:cNvSpPr/>
          <p:nvPr/>
        </p:nvSpPr>
        <p:spPr>
          <a:xfrm>
            <a:off x="3861240" y="2538956"/>
            <a:ext cx="1441395" cy="1107996"/>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44444"/>
                </a:solidFill>
                <a:effectLst/>
                <a:uLnTx/>
                <a:uFillTx/>
              </a:rPr>
              <a:t>The cloud services are relatively cheaper, and also few cloud providers offer free trial period. </a:t>
            </a:r>
          </a:p>
        </p:txBody>
      </p:sp>
      <p:sp>
        <p:nvSpPr>
          <p:cNvPr id="32" name="Rounded Rectangle 25">
            <a:extLst>
              <a:ext uri="{FF2B5EF4-FFF2-40B4-BE49-F238E27FC236}">
                <a16:creationId xmlns:a16="http://schemas.microsoft.com/office/drawing/2014/main" id="{1CE9282A-B1FD-494E-A46C-52F3A146093C}"/>
              </a:ext>
            </a:extLst>
          </p:cNvPr>
          <p:cNvSpPr/>
          <p:nvPr/>
        </p:nvSpPr>
        <p:spPr>
          <a:xfrm>
            <a:off x="934064" y="3952445"/>
            <a:ext cx="2286000" cy="381000"/>
          </a:xfrm>
          <a:prstGeom prst="round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Mechanism</a:t>
            </a:r>
          </a:p>
        </p:txBody>
      </p:sp>
      <p:sp>
        <p:nvSpPr>
          <p:cNvPr id="33" name="Rectangle 32">
            <a:extLst>
              <a:ext uri="{FF2B5EF4-FFF2-40B4-BE49-F238E27FC236}">
                <a16:creationId xmlns:a16="http://schemas.microsoft.com/office/drawing/2014/main" id="{5499D6B4-8746-420D-BC18-DAFDCBB89774}"/>
              </a:ext>
            </a:extLst>
          </p:cNvPr>
          <p:cNvSpPr/>
          <p:nvPr/>
        </p:nvSpPr>
        <p:spPr>
          <a:xfrm>
            <a:off x="934064" y="4460134"/>
            <a:ext cx="1452768" cy="1107996"/>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44444"/>
                </a:solidFill>
                <a:effectLst/>
                <a:uLnTx/>
                <a:uFillTx/>
              </a:rPr>
              <a:t>Service provider should also establish incident response team to address the misuse of resources.</a:t>
            </a:r>
          </a:p>
        </p:txBody>
      </p:sp>
      <p:sp>
        <p:nvSpPr>
          <p:cNvPr id="34" name="Rounded Rectangle 27">
            <a:extLst>
              <a:ext uri="{FF2B5EF4-FFF2-40B4-BE49-F238E27FC236}">
                <a16:creationId xmlns:a16="http://schemas.microsoft.com/office/drawing/2014/main" id="{9CF3F7F8-6AC0-4345-9245-FBBF79867F6E}"/>
              </a:ext>
            </a:extLst>
          </p:cNvPr>
          <p:cNvSpPr/>
          <p:nvPr/>
        </p:nvSpPr>
        <p:spPr>
          <a:xfrm>
            <a:off x="3861240" y="3967210"/>
            <a:ext cx="2286000" cy="381000"/>
          </a:xfrm>
          <a:prstGeom prst="round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Way of exploitation</a:t>
            </a:r>
          </a:p>
        </p:txBody>
      </p:sp>
      <p:sp>
        <p:nvSpPr>
          <p:cNvPr id="35" name="Rectangle 34">
            <a:extLst>
              <a:ext uri="{FF2B5EF4-FFF2-40B4-BE49-F238E27FC236}">
                <a16:creationId xmlns:a16="http://schemas.microsoft.com/office/drawing/2014/main" id="{7714A243-D65B-4F44-AF93-DE73A91759E1}"/>
              </a:ext>
            </a:extLst>
          </p:cNvPr>
          <p:cNvSpPr/>
          <p:nvPr/>
        </p:nvSpPr>
        <p:spPr>
          <a:xfrm>
            <a:off x="3861240" y="4467518"/>
            <a:ext cx="1568624" cy="76944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44444"/>
                </a:solidFill>
                <a:effectLst/>
                <a:uLnTx/>
                <a:uFillTx/>
              </a:rPr>
              <a:t>An attacker might use the cloud computing infrastructure to crack an encryption key.</a:t>
            </a:r>
          </a:p>
        </p:txBody>
      </p:sp>
      <p:pic>
        <p:nvPicPr>
          <p:cNvPr id="36" name="Picture 35" descr="Peep_Black_Male.png">
            <a:extLst>
              <a:ext uri="{FF2B5EF4-FFF2-40B4-BE49-F238E27FC236}">
                <a16:creationId xmlns:a16="http://schemas.microsoft.com/office/drawing/2014/main" id="{E192A703-4CA7-4368-8C4C-802CA594285F}"/>
              </a:ext>
            </a:extLst>
          </p:cNvPr>
          <p:cNvPicPr>
            <a:picLocks noChangeAspect="1"/>
          </p:cNvPicPr>
          <p:nvPr/>
        </p:nvPicPr>
        <p:blipFill>
          <a:blip r:embed="rId4" cstate="print"/>
          <a:stretch>
            <a:fillRect/>
          </a:stretch>
        </p:blipFill>
        <p:spPr>
          <a:xfrm flipH="1">
            <a:off x="5386728" y="4542072"/>
            <a:ext cx="805135" cy="910919"/>
          </a:xfrm>
          <a:prstGeom prst="rect">
            <a:avLst/>
          </a:prstGeom>
        </p:spPr>
      </p:pic>
      <p:sp>
        <p:nvSpPr>
          <p:cNvPr id="37" name="Oval 36">
            <a:extLst>
              <a:ext uri="{FF2B5EF4-FFF2-40B4-BE49-F238E27FC236}">
                <a16:creationId xmlns:a16="http://schemas.microsoft.com/office/drawing/2014/main" id="{CAA36FF6-5853-491F-A541-297B18C0B7F0}"/>
              </a:ext>
            </a:extLst>
          </p:cNvPr>
          <p:cNvSpPr/>
          <p:nvPr/>
        </p:nvSpPr>
        <p:spPr>
          <a:xfrm>
            <a:off x="2386832" y="2762935"/>
            <a:ext cx="586552" cy="586552"/>
          </a:xfrm>
          <a:prstGeom prst="ellipse">
            <a:avLst/>
          </a:prstGeom>
          <a:solidFill>
            <a:srgbClr val="DC5034"/>
          </a:solidFill>
          <a:ln w="76200" cmpd="sng">
            <a:solidFill>
              <a:srgbClr val="444444"/>
            </a:solid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dobe Gothic Std B" panose="020B0800000000000000" pitchFamily="34" charset="-128"/>
              <a:ea typeface="Adobe Gothic Std B" panose="020B0800000000000000" pitchFamily="34" charset="-128"/>
              <a:cs typeface="Aharoni" panose="02010803020104030203" pitchFamily="2" charset="-79"/>
            </a:endParaRPr>
          </a:p>
        </p:txBody>
      </p:sp>
      <p:sp>
        <p:nvSpPr>
          <p:cNvPr id="38" name="TextBox 37">
            <a:extLst>
              <a:ext uri="{FF2B5EF4-FFF2-40B4-BE49-F238E27FC236}">
                <a16:creationId xmlns:a16="http://schemas.microsoft.com/office/drawing/2014/main" id="{16BA57F8-24C7-48CC-99B1-95253647AE39}"/>
              </a:ext>
            </a:extLst>
          </p:cNvPr>
          <p:cNvSpPr txBox="1"/>
          <p:nvPr/>
        </p:nvSpPr>
        <p:spPr>
          <a:xfrm>
            <a:off x="2529512" y="2791245"/>
            <a:ext cx="284052" cy="52322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2800" b="0" i="0" u="none" strike="noStrike" kern="0" cap="none" spc="0" normalizeH="0" baseline="0" noProof="0" dirty="0">
                <a:ln>
                  <a:noFill/>
                </a:ln>
                <a:solidFill>
                  <a:srgbClr val="000000"/>
                </a:solidFill>
                <a:effectLst/>
                <a:uLnTx/>
                <a:uFillTx/>
              </a:rPr>
              <a:t>!</a:t>
            </a:r>
          </a:p>
        </p:txBody>
      </p:sp>
      <p:pic>
        <p:nvPicPr>
          <p:cNvPr id="39" name="Picture 38">
            <a:extLst>
              <a:ext uri="{FF2B5EF4-FFF2-40B4-BE49-F238E27FC236}">
                <a16:creationId xmlns:a16="http://schemas.microsoft.com/office/drawing/2014/main" id="{35367AA7-ED84-4DE4-B5EB-5E4DCE02C7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1989" y="2777700"/>
            <a:ext cx="882705" cy="676741"/>
          </a:xfrm>
          <a:prstGeom prst="rect">
            <a:avLst/>
          </a:prstGeom>
        </p:spPr>
      </p:pic>
      <p:cxnSp>
        <p:nvCxnSpPr>
          <p:cNvPr id="42" name="Straight Arrow Connector 41">
            <a:extLst>
              <a:ext uri="{FF2B5EF4-FFF2-40B4-BE49-F238E27FC236}">
                <a16:creationId xmlns:a16="http://schemas.microsoft.com/office/drawing/2014/main" id="{7FACA5B1-E13A-4FF8-B1BD-6CCA86A03527}"/>
              </a:ext>
            </a:extLst>
          </p:cNvPr>
          <p:cNvCxnSpPr/>
          <p:nvPr/>
        </p:nvCxnSpPr>
        <p:spPr>
          <a:xfrm>
            <a:off x="5490307" y="2728964"/>
            <a:ext cx="633404" cy="254605"/>
          </a:xfrm>
          <a:prstGeom prst="straightConnector1">
            <a:avLst/>
          </a:prstGeom>
          <a:noFill/>
          <a:ln w="12700" cap="flat" cmpd="sng" algn="ctr">
            <a:solidFill>
              <a:srgbClr val="7AB800">
                <a:lumMod val="75000"/>
              </a:srgbClr>
            </a:solidFill>
            <a:prstDash val="solid"/>
            <a:tailEnd type="triangle"/>
          </a:ln>
          <a:effectLst/>
        </p:spPr>
      </p:cxnSp>
      <p:pic>
        <p:nvPicPr>
          <p:cNvPr id="43" name="Picture 42" descr="149.png">
            <a:extLst>
              <a:ext uri="{FF2B5EF4-FFF2-40B4-BE49-F238E27FC236}">
                <a16:creationId xmlns:a16="http://schemas.microsoft.com/office/drawing/2014/main" id="{02F0A27E-A732-4DCD-B715-585FB0396D7A}"/>
              </a:ext>
            </a:extLst>
          </p:cNvPr>
          <p:cNvPicPr>
            <a:picLocks noChangeAspect="1"/>
          </p:cNvPicPr>
          <p:nvPr/>
        </p:nvPicPr>
        <p:blipFill>
          <a:blip r:embed="rId6" cstate="print">
            <a:biLevel thresh="50000"/>
          </a:blip>
          <a:stretch>
            <a:fillRect/>
          </a:stretch>
        </p:blipFill>
        <p:spPr>
          <a:xfrm>
            <a:off x="2380552" y="4653730"/>
            <a:ext cx="606574" cy="606574"/>
          </a:xfrm>
          <a:prstGeom prst="rect">
            <a:avLst/>
          </a:prstGeom>
          <a:ln>
            <a:noFill/>
          </a:ln>
        </p:spPr>
      </p:pic>
    </p:spTree>
    <p:custDataLst>
      <p:tags r:id="rId1"/>
    </p:custDataLst>
    <p:extLst>
      <p:ext uri="{BB962C8B-B14F-4D97-AF65-F5344CB8AC3E}">
        <p14:creationId xmlns:p14="http://schemas.microsoft.com/office/powerpoint/2010/main" val="1728486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Denial and Distributed Denial of Service</a:t>
            </a:r>
          </a:p>
        </p:txBody>
      </p:sp>
      <p:sp>
        <p:nvSpPr>
          <p:cNvPr id="26" name="Rectangle 25">
            <a:extLst>
              <a:ext uri="{FF2B5EF4-FFF2-40B4-BE49-F238E27FC236}">
                <a16:creationId xmlns:a16="http://schemas.microsoft.com/office/drawing/2014/main" id="{0B3DB8CF-77CE-49A0-ABDD-CDB0C7EF5EED}"/>
              </a:ext>
            </a:extLst>
          </p:cNvPr>
          <p:cNvSpPr/>
          <p:nvPr/>
        </p:nvSpPr>
        <p:spPr>
          <a:xfrm>
            <a:off x="485775" y="1959757"/>
            <a:ext cx="2727253" cy="436430"/>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27" name="Rectangle 26">
            <a:extLst>
              <a:ext uri="{FF2B5EF4-FFF2-40B4-BE49-F238E27FC236}">
                <a16:creationId xmlns:a16="http://schemas.microsoft.com/office/drawing/2014/main" id="{D19D496B-2C24-4E0B-B0D3-61CC06916DDE}"/>
              </a:ext>
            </a:extLst>
          </p:cNvPr>
          <p:cNvSpPr/>
          <p:nvPr/>
        </p:nvSpPr>
        <p:spPr>
          <a:xfrm>
            <a:off x="3609975" y="1981102"/>
            <a:ext cx="2727253" cy="415085"/>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28" name="Rectangle 27">
            <a:extLst>
              <a:ext uri="{FF2B5EF4-FFF2-40B4-BE49-F238E27FC236}">
                <a16:creationId xmlns:a16="http://schemas.microsoft.com/office/drawing/2014/main" id="{F8F87216-A2E2-4C03-AB61-61C2C19A4554}"/>
              </a:ext>
            </a:extLst>
          </p:cNvPr>
          <p:cNvSpPr/>
          <p:nvPr/>
        </p:nvSpPr>
        <p:spPr>
          <a:xfrm>
            <a:off x="485776" y="1965974"/>
            <a:ext cx="2727253" cy="3657600"/>
          </a:xfrm>
          <a:prstGeom prst="rect">
            <a:avLst/>
          </a:prstGeom>
          <a:noFill/>
          <a:ln w="28575" cmpd="sng">
            <a:solidFill>
              <a:srgbClr val="0085C3"/>
            </a:solid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29" name="Rectangle 28">
            <a:extLst>
              <a:ext uri="{FF2B5EF4-FFF2-40B4-BE49-F238E27FC236}">
                <a16:creationId xmlns:a16="http://schemas.microsoft.com/office/drawing/2014/main" id="{3F645B7A-0C9E-4D25-AA0E-CB96B70FB2A0}"/>
              </a:ext>
            </a:extLst>
          </p:cNvPr>
          <p:cNvSpPr/>
          <p:nvPr/>
        </p:nvSpPr>
        <p:spPr>
          <a:xfrm>
            <a:off x="6596039" y="3691453"/>
            <a:ext cx="2377003" cy="33855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0" dirty="0">
                <a:ln>
                  <a:noFill/>
                </a:ln>
                <a:solidFill>
                  <a:srgbClr val="444444"/>
                </a:solidFill>
                <a:effectLst/>
                <a:uLnTx/>
                <a:uFillTx/>
              </a:rPr>
              <a:t>Example </a:t>
            </a:r>
            <a:endParaRPr kumimoji="0" lang="en-US" sz="1600" b="1" i="0" u="none" strike="noStrike" kern="0" cap="none" spc="0" normalizeH="0" baseline="0" noProof="0" dirty="0">
              <a:ln>
                <a:noFill/>
              </a:ln>
              <a:solidFill>
                <a:srgbClr val="444444"/>
              </a:solidFill>
              <a:effectLst/>
              <a:uLnTx/>
              <a:uFillTx/>
            </a:endParaRPr>
          </a:p>
        </p:txBody>
      </p:sp>
      <p:cxnSp>
        <p:nvCxnSpPr>
          <p:cNvPr id="30" name="Straight Connector 29">
            <a:extLst>
              <a:ext uri="{FF2B5EF4-FFF2-40B4-BE49-F238E27FC236}">
                <a16:creationId xmlns:a16="http://schemas.microsoft.com/office/drawing/2014/main" id="{D7E999EA-5DD1-4BEF-86B3-30B4BB15C6D0}"/>
              </a:ext>
            </a:extLst>
          </p:cNvPr>
          <p:cNvCxnSpPr/>
          <p:nvPr/>
        </p:nvCxnSpPr>
        <p:spPr>
          <a:xfrm>
            <a:off x="6702731" y="4144956"/>
            <a:ext cx="2270311" cy="0"/>
          </a:xfrm>
          <a:prstGeom prst="line">
            <a:avLst/>
          </a:prstGeom>
          <a:noFill/>
          <a:ln w="38100" cap="flat" cmpd="sng" algn="ctr">
            <a:solidFill>
              <a:srgbClr val="444444">
                <a:lumMod val="60000"/>
                <a:lumOff val="40000"/>
              </a:srgbClr>
            </a:solidFill>
            <a:prstDash val="solid"/>
          </a:ln>
          <a:effectLst/>
        </p:spPr>
      </p:cxnSp>
      <p:sp>
        <p:nvSpPr>
          <p:cNvPr id="31" name="TextBox 30">
            <a:extLst>
              <a:ext uri="{FF2B5EF4-FFF2-40B4-BE49-F238E27FC236}">
                <a16:creationId xmlns:a16="http://schemas.microsoft.com/office/drawing/2014/main" id="{E89E496A-76E2-4949-B3FE-40DF49C3D822}"/>
              </a:ext>
            </a:extLst>
          </p:cNvPr>
          <p:cNvSpPr txBox="1"/>
          <p:nvPr/>
        </p:nvSpPr>
        <p:spPr>
          <a:xfrm>
            <a:off x="6598717" y="4158457"/>
            <a:ext cx="2557911" cy="138499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44444"/>
                </a:solidFill>
                <a:effectLst/>
                <a:uLnTx/>
                <a:uFillTx/>
              </a:rPr>
              <a:t>A commercial news and information broadcast company suffered an outage on a New Year’s Eve, as a result of the DDoS attack. Their news website and other sites were down for more than three hours.</a:t>
            </a:r>
          </a:p>
        </p:txBody>
      </p:sp>
      <p:pic>
        <p:nvPicPr>
          <p:cNvPr id="32" name="Picture 31">
            <a:extLst>
              <a:ext uri="{FF2B5EF4-FFF2-40B4-BE49-F238E27FC236}">
                <a16:creationId xmlns:a16="http://schemas.microsoft.com/office/drawing/2014/main" id="{F2DE68C7-8328-4DCB-AE15-FE8D2A737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713" y="2504242"/>
            <a:ext cx="2128520" cy="1505837"/>
          </a:xfrm>
          <a:prstGeom prst="rect">
            <a:avLst/>
          </a:prstGeom>
        </p:spPr>
      </p:pic>
      <p:pic>
        <p:nvPicPr>
          <p:cNvPr id="33" name="Picture 32">
            <a:extLst>
              <a:ext uri="{FF2B5EF4-FFF2-40B4-BE49-F238E27FC236}">
                <a16:creationId xmlns:a16="http://schemas.microsoft.com/office/drawing/2014/main" id="{0F83E172-6154-4A65-A890-10CCB5EFED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7971" y="2428042"/>
            <a:ext cx="1862058" cy="1513563"/>
          </a:xfrm>
          <a:prstGeom prst="rect">
            <a:avLst/>
          </a:prstGeom>
        </p:spPr>
      </p:pic>
      <p:sp>
        <p:nvSpPr>
          <p:cNvPr id="34" name="Rectangle 33">
            <a:extLst>
              <a:ext uri="{FF2B5EF4-FFF2-40B4-BE49-F238E27FC236}">
                <a16:creationId xmlns:a16="http://schemas.microsoft.com/office/drawing/2014/main" id="{A68AE08D-39A3-4371-9BAE-1EAA015732E6}"/>
              </a:ext>
            </a:extLst>
          </p:cNvPr>
          <p:cNvSpPr/>
          <p:nvPr/>
        </p:nvSpPr>
        <p:spPr>
          <a:xfrm>
            <a:off x="3609976" y="1974441"/>
            <a:ext cx="2727253" cy="3657600"/>
          </a:xfrm>
          <a:prstGeom prst="rect">
            <a:avLst/>
          </a:prstGeom>
          <a:noFill/>
          <a:ln w="28575" cmpd="sng">
            <a:solidFill>
              <a:srgbClr val="0085C3"/>
            </a:solid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35" name="TextBox 34">
            <a:extLst>
              <a:ext uri="{FF2B5EF4-FFF2-40B4-BE49-F238E27FC236}">
                <a16:creationId xmlns:a16="http://schemas.microsoft.com/office/drawing/2014/main" id="{6371148C-7ACD-4878-B886-C92ADE1B5808}"/>
              </a:ext>
            </a:extLst>
          </p:cNvPr>
          <p:cNvSpPr txBox="1"/>
          <p:nvPr/>
        </p:nvSpPr>
        <p:spPr>
          <a:xfrm>
            <a:off x="943970" y="2039468"/>
            <a:ext cx="1627369"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1" i="0" u="none" strike="noStrike" kern="0" cap="none" spc="0" normalizeH="0" baseline="0" noProof="0" dirty="0">
                <a:ln>
                  <a:noFill/>
                </a:ln>
                <a:solidFill>
                  <a:srgbClr val="FFFFFF"/>
                </a:solidFill>
                <a:effectLst/>
                <a:uLnTx/>
                <a:uFillTx/>
              </a:rPr>
              <a:t>Denial of Service</a:t>
            </a:r>
          </a:p>
        </p:txBody>
      </p:sp>
      <p:sp>
        <p:nvSpPr>
          <p:cNvPr id="36" name="TextBox 35">
            <a:extLst>
              <a:ext uri="{FF2B5EF4-FFF2-40B4-BE49-F238E27FC236}">
                <a16:creationId xmlns:a16="http://schemas.microsoft.com/office/drawing/2014/main" id="{2CE140CE-376A-4C69-9E20-C6CB2942F6AC}"/>
              </a:ext>
            </a:extLst>
          </p:cNvPr>
          <p:cNvSpPr txBox="1"/>
          <p:nvPr/>
        </p:nvSpPr>
        <p:spPr>
          <a:xfrm>
            <a:off x="3677400" y="2043885"/>
            <a:ext cx="2621230"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1" i="0" u="none" strike="noStrike" kern="0" cap="none" spc="0" normalizeH="0" baseline="0" noProof="0" dirty="0">
                <a:ln>
                  <a:noFill/>
                </a:ln>
                <a:solidFill>
                  <a:srgbClr val="FFFFFF"/>
                </a:solidFill>
                <a:effectLst/>
                <a:uLnTx/>
                <a:uFillTx/>
              </a:rPr>
              <a:t>Distributed Denial of Service</a:t>
            </a:r>
          </a:p>
        </p:txBody>
      </p:sp>
      <p:sp>
        <p:nvSpPr>
          <p:cNvPr id="37" name="Rectangle 36">
            <a:extLst>
              <a:ext uri="{FF2B5EF4-FFF2-40B4-BE49-F238E27FC236}">
                <a16:creationId xmlns:a16="http://schemas.microsoft.com/office/drawing/2014/main" id="{B4667827-96E0-462E-9B5D-B79D292631FB}"/>
              </a:ext>
            </a:extLst>
          </p:cNvPr>
          <p:cNvSpPr/>
          <p:nvPr/>
        </p:nvSpPr>
        <p:spPr>
          <a:xfrm>
            <a:off x="3638807" y="4184241"/>
            <a:ext cx="2727254" cy="1384995"/>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4444"/>
                </a:solidFill>
                <a:effectLst/>
                <a:uLnTx/>
                <a:uFillTx/>
              </a:rPr>
              <a:t>A Distributed </a:t>
            </a:r>
            <a:r>
              <a:rPr kumimoji="0" lang="en-US" sz="1400" b="0" i="0" u="none" strike="noStrike" kern="0" cap="none" spc="0" normalizeH="0" baseline="0" noProof="0" dirty="0" err="1">
                <a:ln>
                  <a:noFill/>
                </a:ln>
                <a:solidFill>
                  <a:srgbClr val="444444"/>
                </a:solidFill>
                <a:effectLst/>
                <a:uLnTx/>
                <a:uFillTx/>
              </a:rPr>
              <a:t>DoS</a:t>
            </a:r>
            <a:r>
              <a:rPr kumimoji="0" lang="en-US" sz="1400" b="0" i="0" u="none" strike="noStrike" kern="0" cap="none" spc="0" normalizeH="0" baseline="0" noProof="0" dirty="0">
                <a:ln>
                  <a:noFill/>
                </a:ln>
                <a:solidFill>
                  <a:srgbClr val="444444"/>
                </a:solidFill>
                <a:effectLst/>
                <a:uLnTx/>
                <a:uFillTx/>
              </a:rPr>
              <a:t> (DDoS) attack is a variant of the DoS attack in which several systems launch a coordinated, simultaneous </a:t>
            </a:r>
            <a:r>
              <a:rPr kumimoji="0" lang="en-US" sz="1400" b="0" i="0" u="none" strike="noStrike" kern="0" cap="none" spc="0" normalizeH="0" baseline="0" noProof="0" dirty="0" err="1">
                <a:ln>
                  <a:noFill/>
                </a:ln>
                <a:solidFill>
                  <a:srgbClr val="444444"/>
                </a:solidFill>
                <a:effectLst/>
                <a:uLnTx/>
                <a:uFillTx/>
              </a:rPr>
              <a:t>DoS</a:t>
            </a:r>
            <a:r>
              <a:rPr kumimoji="0" lang="en-US" sz="1400" b="0" i="0" u="none" strike="noStrike" kern="0" cap="none" spc="0" normalizeH="0" baseline="0" noProof="0" dirty="0">
                <a:ln>
                  <a:noFill/>
                </a:ln>
                <a:solidFill>
                  <a:srgbClr val="444444"/>
                </a:solidFill>
                <a:effectLst/>
                <a:uLnTx/>
                <a:uFillTx/>
              </a:rPr>
              <a:t> attack on their targets</a:t>
            </a:r>
          </a:p>
        </p:txBody>
      </p:sp>
      <p:sp>
        <p:nvSpPr>
          <p:cNvPr id="38" name="Rectangle 37">
            <a:extLst>
              <a:ext uri="{FF2B5EF4-FFF2-40B4-BE49-F238E27FC236}">
                <a16:creationId xmlns:a16="http://schemas.microsoft.com/office/drawing/2014/main" id="{3DBD8750-3074-4F3C-AEA9-851CE7044AEB}"/>
              </a:ext>
            </a:extLst>
          </p:cNvPr>
          <p:cNvSpPr/>
          <p:nvPr/>
        </p:nvSpPr>
        <p:spPr>
          <a:xfrm>
            <a:off x="485775" y="5543418"/>
            <a:ext cx="2727253" cy="88622"/>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39" name="Rectangle 38">
            <a:extLst>
              <a:ext uri="{FF2B5EF4-FFF2-40B4-BE49-F238E27FC236}">
                <a16:creationId xmlns:a16="http://schemas.microsoft.com/office/drawing/2014/main" id="{B7316F5A-2066-4576-8A03-1F8901C85223}"/>
              </a:ext>
            </a:extLst>
          </p:cNvPr>
          <p:cNvSpPr/>
          <p:nvPr/>
        </p:nvSpPr>
        <p:spPr>
          <a:xfrm>
            <a:off x="3609975" y="5543418"/>
            <a:ext cx="2727253" cy="88622"/>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40" name="Rectangle 39">
            <a:extLst>
              <a:ext uri="{FF2B5EF4-FFF2-40B4-BE49-F238E27FC236}">
                <a16:creationId xmlns:a16="http://schemas.microsoft.com/office/drawing/2014/main" id="{CAB402FC-32F8-4BA3-AF32-271540650F1E}"/>
              </a:ext>
            </a:extLst>
          </p:cNvPr>
          <p:cNvSpPr/>
          <p:nvPr/>
        </p:nvSpPr>
        <p:spPr>
          <a:xfrm>
            <a:off x="531547" y="4191973"/>
            <a:ext cx="2727254" cy="1384995"/>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4444"/>
                </a:solidFill>
                <a:effectLst/>
                <a:uLnTx/>
                <a:uFillTx/>
              </a:rPr>
              <a:t>A single attacker carrying out an attack on the target system prevents the legitimate users from accessing the resources. This mechanism causes Denial of Service attack.</a:t>
            </a:r>
          </a:p>
        </p:txBody>
      </p:sp>
      <p:grpSp>
        <p:nvGrpSpPr>
          <p:cNvPr id="41" name="Group 40">
            <a:extLst>
              <a:ext uri="{FF2B5EF4-FFF2-40B4-BE49-F238E27FC236}">
                <a16:creationId xmlns:a16="http://schemas.microsoft.com/office/drawing/2014/main" id="{8ADF548D-3C60-4ABF-80B9-E43799ED238E}"/>
              </a:ext>
            </a:extLst>
          </p:cNvPr>
          <p:cNvGrpSpPr/>
          <p:nvPr/>
        </p:nvGrpSpPr>
        <p:grpSpPr>
          <a:xfrm>
            <a:off x="1224955" y="3442866"/>
            <a:ext cx="126322" cy="131775"/>
            <a:chOff x="1212325" y="2439975"/>
            <a:chExt cx="159275" cy="166150"/>
          </a:xfrm>
        </p:grpSpPr>
        <p:cxnSp>
          <p:nvCxnSpPr>
            <p:cNvPr id="42" name="Straight Connector 41">
              <a:extLst>
                <a:ext uri="{FF2B5EF4-FFF2-40B4-BE49-F238E27FC236}">
                  <a16:creationId xmlns:a16="http://schemas.microsoft.com/office/drawing/2014/main" id="{B3F4E78D-17C6-443C-937F-F2AE1DFD14F6}"/>
                </a:ext>
              </a:extLst>
            </p:cNvPr>
            <p:cNvCxnSpPr/>
            <p:nvPr/>
          </p:nvCxnSpPr>
          <p:spPr>
            <a:xfrm>
              <a:off x="1219200" y="2439975"/>
              <a:ext cx="152400" cy="152400"/>
            </a:xfrm>
            <a:prstGeom prst="line">
              <a:avLst/>
            </a:prstGeom>
            <a:noFill/>
            <a:ln w="12700" cap="flat" cmpd="sng" algn="ctr">
              <a:solidFill>
                <a:srgbClr val="FF0000"/>
              </a:solidFill>
              <a:prstDash val="solid"/>
            </a:ln>
            <a:effectLst/>
          </p:spPr>
        </p:cxnSp>
        <p:cxnSp>
          <p:nvCxnSpPr>
            <p:cNvPr id="43" name="Straight Connector 42">
              <a:extLst>
                <a:ext uri="{FF2B5EF4-FFF2-40B4-BE49-F238E27FC236}">
                  <a16:creationId xmlns:a16="http://schemas.microsoft.com/office/drawing/2014/main" id="{EB0578D6-B639-4E8B-99F6-3307D5A17DAB}"/>
                </a:ext>
              </a:extLst>
            </p:cNvPr>
            <p:cNvCxnSpPr/>
            <p:nvPr/>
          </p:nvCxnSpPr>
          <p:spPr>
            <a:xfrm flipV="1">
              <a:off x="1212325" y="2453725"/>
              <a:ext cx="152400" cy="152400"/>
            </a:xfrm>
            <a:prstGeom prst="line">
              <a:avLst/>
            </a:prstGeom>
            <a:noFill/>
            <a:ln w="12700" cap="flat" cmpd="sng" algn="ctr">
              <a:solidFill>
                <a:srgbClr val="FF0000"/>
              </a:solidFill>
              <a:prstDash val="solid"/>
            </a:ln>
            <a:effectLst/>
          </p:spPr>
        </p:cxnSp>
      </p:grpSp>
      <p:grpSp>
        <p:nvGrpSpPr>
          <p:cNvPr id="44" name="Group 43">
            <a:extLst>
              <a:ext uri="{FF2B5EF4-FFF2-40B4-BE49-F238E27FC236}">
                <a16:creationId xmlns:a16="http://schemas.microsoft.com/office/drawing/2014/main" id="{0AB00456-5060-48BC-BC42-C82CD5E89FEA}"/>
              </a:ext>
            </a:extLst>
          </p:cNvPr>
          <p:cNvGrpSpPr/>
          <p:nvPr/>
        </p:nvGrpSpPr>
        <p:grpSpPr>
          <a:xfrm>
            <a:off x="4532033" y="3662999"/>
            <a:ext cx="129553" cy="135145"/>
            <a:chOff x="1212325" y="2439975"/>
            <a:chExt cx="159275" cy="166150"/>
          </a:xfrm>
        </p:grpSpPr>
        <p:cxnSp>
          <p:nvCxnSpPr>
            <p:cNvPr id="45" name="Straight Connector 44">
              <a:extLst>
                <a:ext uri="{FF2B5EF4-FFF2-40B4-BE49-F238E27FC236}">
                  <a16:creationId xmlns:a16="http://schemas.microsoft.com/office/drawing/2014/main" id="{A865E616-47A4-4C12-9270-AE2F4C30149C}"/>
                </a:ext>
              </a:extLst>
            </p:cNvPr>
            <p:cNvCxnSpPr/>
            <p:nvPr/>
          </p:nvCxnSpPr>
          <p:spPr>
            <a:xfrm>
              <a:off x="1219200" y="2439975"/>
              <a:ext cx="152400" cy="152400"/>
            </a:xfrm>
            <a:prstGeom prst="line">
              <a:avLst/>
            </a:prstGeom>
            <a:noFill/>
            <a:ln w="12700" cap="flat" cmpd="sng" algn="ctr">
              <a:solidFill>
                <a:srgbClr val="FF0000"/>
              </a:solidFill>
              <a:prstDash val="solid"/>
            </a:ln>
            <a:effectLst/>
          </p:spPr>
        </p:cxnSp>
        <p:cxnSp>
          <p:nvCxnSpPr>
            <p:cNvPr id="46" name="Straight Connector 45">
              <a:extLst>
                <a:ext uri="{FF2B5EF4-FFF2-40B4-BE49-F238E27FC236}">
                  <a16:creationId xmlns:a16="http://schemas.microsoft.com/office/drawing/2014/main" id="{8560F4D0-8BB9-49BA-9C55-F3A387FC1EE6}"/>
                </a:ext>
              </a:extLst>
            </p:cNvPr>
            <p:cNvCxnSpPr/>
            <p:nvPr/>
          </p:nvCxnSpPr>
          <p:spPr>
            <a:xfrm flipV="1">
              <a:off x="1212325" y="2453725"/>
              <a:ext cx="152400" cy="152400"/>
            </a:xfrm>
            <a:prstGeom prst="line">
              <a:avLst/>
            </a:prstGeom>
            <a:noFill/>
            <a:ln w="12700" cap="flat" cmpd="sng" algn="ctr">
              <a:solidFill>
                <a:srgbClr val="FF0000"/>
              </a:solidFill>
              <a:prstDash val="solid"/>
            </a:ln>
            <a:effectLst/>
          </p:spPr>
        </p:cxnSp>
      </p:grpSp>
    </p:spTree>
    <p:custDataLst>
      <p:tags r:id="rId1"/>
    </p:custDataLst>
    <p:extLst>
      <p:ext uri="{BB962C8B-B14F-4D97-AF65-F5344CB8AC3E}">
        <p14:creationId xmlns:p14="http://schemas.microsoft.com/office/powerpoint/2010/main" val="171642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99" y="435864"/>
            <a:ext cx="7130661" cy="609600"/>
          </a:xfrm>
        </p:spPr>
        <p:txBody>
          <a:bodyPr/>
          <a:lstStyle/>
          <a:p>
            <a:r>
              <a:rPr lang="en-US" sz="3600" dirty="0">
                <a:solidFill>
                  <a:schemeClr val="tx1"/>
                </a:solidFill>
              </a:rPr>
              <a:t>Why Security is Important?</a:t>
            </a:r>
          </a:p>
        </p:txBody>
      </p:sp>
      <p:sp>
        <p:nvSpPr>
          <p:cNvPr id="11" name="TextBox 10"/>
          <p:cNvSpPr txBox="1"/>
          <p:nvPr/>
        </p:nvSpPr>
        <p:spPr>
          <a:xfrm>
            <a:off x="474099" y="2989870"/>
            <a:ext cx="8220264" cy="738664"/>
          </a:xfrm>
          <a:prstGeom prst="rect">
            <a:avLst/>
          </a:prstGeom>
          <a:noFill/>
        </p:spPr>
        <p:txBody>
          <a:bodyPr wrap="none" rtlCol="0">
            <a:spAutoFit/>
          </a:bodyPr>
          <a:lstStyle/>
          <a:p>
            <a:pPr algn="ctr">
              <a:buClr>
                <a:schemeClr val="bg1"/>
              </a:buClr>
            </a:pPr>
            <a:r>
              <a:rPr lang="en-US" sz="1400" b="1" dirty="0">
                <a:solidFill>
                  <a:schemeClr val="bg2"/>
                </a:solidFill>
              </a:rPr>
              <a:t>To access the video, please click the below link</a:t>
            </a:r>
          </a:p>
          <a:p>
            <a:pPr>
              <a:buClr>
                <a:schemeClr val="bg1"/>
              </a:buClr>
            </a:pPr>
            <a:endParaRPr lang="en-US" sz="1400" dirty="0">
              <a:solidFill>
                <a:schemeClr val="bg2"/>
              </a:solidFill>
            </a:endParaRPr>
          </a:p>
          <a:p>
            <a:pPr>
              <a:buClr>
                <a:schemeClr val="bg1"/>
              </a:buClr>
            </a:pPr>
            <a:r>
              <a:rPr lang="en-US" sz="1400" dirty="0">
                <a:solidFill>
                  <a:schemeClr val="bg2"/>
                </a:solidFill>
                <a:hlinkClick r:id="rId4"/>
              </a:rPr>
              <a:t>https://edutube.emc.com/Player.aspx?vno=sM5v7XOPfi9kTMmfHHwIgg==&amp;autoplay=true&amp;t=0h0m0s</a:t>
            </a:r>
            <a:endParaRPr lang="en-US" sz="1400" dirty="0">
              <a:solidFill>
                <a:schemeClr val="bg2"/>
              </a:solidFill>
            </a:endParaRPr>
          </a:p>
        </p:txBody>
      </p:sp>
    </p:spTree>
    <p:custDataLst>
      <p:tags r:id="rId1"/>
    </p:custDataLst>
    <p:extLst>
      <p:ext uri="{BB962C8B-B14F-4D97-AF65-F5344CB8AC3E}">
        <p14:creationId xmlns:p14="http://schemas.microsoft.com/office/powerpoint/2010/main" val="3182734114"/>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Shared Technology Issues</a:t>
            </a:r>
          </a:p>
        </p:txBody>
      </p:sp>
      <p:sp>
        <p:nvSpPr>
          <p:cNvPr id="50" name="Rectangle 49">
            <a:extLst>
              <a:ext uri="{FF2B5EF4-FFF2-40B4-BE49-F238E27FC236}">
                <a16:creationId xmlns:a16="http://schemas.microsoft.com/office/drawing/2014/main" id="{8856ECA0-D4F8-42A7-8959-BEF7BA6BBFEA}"/>
              </a:ext>
            </a:extLst>
          </p:cNvPr>
          <p:cNvSpPr/>
          <p:nvPr/>
        </p:nvSpPr>
        <p:spPr>
          <a:xfrm>
            <a:off x="5742352" y="4416524"/>
            <a:ext cx="2377003" cy="33855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0" dirty="0">
                <a:ln>
                  <a:noFill/>
                </a:ln>
                <a:solidFill>
                  <a:srgbClr val="444444"/>
                </a:solidFill>
                <a:effectLst/>
                <a:uLnTx/>
                <a:uFillTx/>
              </a:rPr>
              <a:t>Example </a:t>
            </a:r>
            <a:endParaRPr kumimoji="0" lang="en-US" sz="1600" b="1" i="0" u="none" strike="noStrike" kern="0" cap="none" spc="0" normalizeH="0" baseline="0" noProof="0" dirty="0">
              <a:ln>
                <a:noFill/>
              </a:ln>
              <a:solidFill>
                <a:srgbClr val="444444"/>
              </a:solidFill>
              <a:effectLst/>
              <a:uLnTx/>
              <a:uFillTx/>
            </a:endParaRPr>
          </a:p>
        </p:txBody>
      </p:sp>
      <p:cxnSp>
        <p:nvCxnSpPr>
          <p:cNvPr id="51" name="Straight Connector 50">
            <a:extLst>
              <a:ext uri="{FF2B5EF4-FFF2-40B4-BE49-F238E27FC236}">
                <a16:creationId xmlns:a16="http://schemas.microsoft.com/office/drawing/2014/main" id="{70AF42B3-93E6-4BDA-AC5A-31A390D749B6}"/>
              </a:ext>
            </a:extLst>
          </p:cNvPr>
          <p:cNvCxnSpPr/>
          <p:nvPr/>
        </p:nvCxnSpPr>
        <p:spPr>
          <a:xfrm>
            <a:off x="3869830" y="4829831"/>
            <a:ext cx="4946285" cy="0"/>
          </a:xfrm>
          <a:prstGeom prst="line">
            <a:avLst/>
          </a:prstGeom>
          <a:noFill/>
          <a:ln w="38100" cap="flat" cmpd="sng" algn="ctr">
            <a:solidFill>
              <a:srgbClr val="444444">
                <a:lumMod val="60000"/>
                <a:lumOff val="40000"/>
              </a:srgbClr>
            </a:solidFill>
            <a:prstDash val="solid"/>
          </a:ln>
          <a:effectLst/>
        </p:spPr>
      </p:cxnSp>
      <p:sp>
        <p:nvSpPr>
          <p:cNvPr id="52" name="TextBox 51">
            <a:extLst>
              <a:ext uri="{FF2B5EF4-FFF2-40B4-BE49-F238E27FC236}">
                <a16:creationId xmlns:a16="http://schemas.microsoft.com/office/drawing/2014/main" id="{0317A779-D329-41C9-9435-F1FBAADEC08E}"/>
              </a:ext>
            </a:extLst>
          </p:cNvPr>
          <p:cNvSpPr txBox="1"/>
          <p:nvPr/>
        </p:nvSpPr>
        <p:spPr>
          <a:xfrm>
            <a:off x="3734223" y="4969199"/>
            <a:ext cx="5409777" cy="83099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44444"/>
                </a:solidFill>
                <a:effectLst/>
                <a:uLnTx/>
                <a:uFillTx/>
              </a:rPr>
              <a:t>VENOM is a security vulnerability affecting the virtualization platforms. This vulnerability allows an attacker to access the host system along with other VMs running on the system, by escaping a guest virtual machine to steal the sensitive data on VMs.</a:t>
            </a:r>
          </a:p>
        </p:txBody>
      </p:sp>
      <p:grpSp>
        <p:nvGrpSpPr>
          <p:cNvPr id="53" name="Group 52">
            <a:extLst>
              <a:ext uri="{FF2B5EF4-FFF2-40B4-BE49-F238E27FC236}">
                <a16:creationId xmlns:a16="http://schemas.microsoft.com/office/drawing/2014/main" id="{8C949483-8F83-45C9-A65B-20D11816F20D}"/>
              </a:ext>
            </a:extLst>
          </p:cNvPr>
          <p:cNvGrpSpPr/>
          <p:nvPr/>
        </p:nvGrpSpPr>
        <p:grpSpPr>
          <a:xfrm>
            <a:off x="4515576" y="1538031"/>
            <a:ext cx="3722126" cy="2620830"/>
            <a:chOff x="4191000" y="667876"/>
            <a:chExt cx="3722126" cy="2620830"/>
          </a:xfrm>
        </p:grpSpPr>
        <p:pic>
          <p:nvPicPr>
            <p:cNvPr id="54" name="Picture 53">
              <a:extLst>
                <a:ext uri="{FF2B5EF4-FFF2-40B4-BE49-F238E27FC236}">
                  <a16:creationId xmlns:a16="http://schemas.microsoft.com/office/drawing/2014/main" id="{D65CDE20-3F4D-4C1F-8498-0B387D6318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5676" y="667876"/>
              <a:ext cx="2400473" cy="1620184"/>
            </a:xfrm>
            <a:prstGeom prst="rect">
              <a:avLst/>
            </a:prstGeom>
          </p:spPr>
        </p:pic>
        <p:grpSp>
          <p:nvGrpSpPr>
            <p:cNvPr id="55" name="Group 54">
              <a:extLst>
                <a:ext uri="{FF2B5EF4-FFF2-40B4-BE49-F238E27FC236}">
                  <a16:creationId xmlns:a16="http://schemas.microsoft.com/office/drawing/2014/main" id="{7EDA65F2-86BA-4BAA-AE78-6FA5B531C9F9}"/>
                </a:ext>
              </a:extLst>
            </p:cNvPr>
            <p:cNvGrpSpPr/>
            <p:nvPr/>
          </p:nvGrpSpPr>
          <p:grpSpPr>
            <a:xfrm>
              <a:off x="4191000" y="1198025"/>
              <a:ext cx="3722126" cy="2090681"/>
              <a:chOff x="1782557" y="3111499"/>
              <a:chExt cx="5519943" cy="3100498"/>
            </a:xfrm>
          </p:grpSpPr>
          <p:pic>
            <p:nvPicPr>
              <p:cNvPr id="56" name="Picture 55" descr="Peep_Black_Male.png">
                <a:extLst>
                  <a:ext uri="{FF2B5EF4-FFF2-40B4-BE49-F238E27FC236}">
                    <a16:creationId xmlns:a16="http://schemas.microsoft.com/office/drawing/2014/main" id="{08F0D46B-BEEC-47B3-B044-9273FAEDE949}"/>
                  </a:ext>
                </a:extLst>
              </p:cNvPr>
              <p:cNvPicPr>
                <a:picLocks noChangeAspect="1"/>
              </p:cNvPicPr>
              <p:nvPr/>
            </p:nvPicPr>
            <p:blipFill>
              <a:blip r:embed="rId6" cstate="print"/>
              <a:srcRect/>
              <a:stretch>
                <a:fillRect/>
              </a:stretch>
            </p:blipFill>
            <p:spPr bwMode="auto">
              <a:xfrm>
                <a:off x="1828922" y="5145063"/>
                <a:ext cx="968048" cy="1066934"/>
              </a:xfrm>
              <a:prstGeom prst="rect">
                <a:avLst/>
              </a:prstGeom>
              <a:noFill/>
              <a:ln w="9525">
                <a:noFill/>
                <a:miter lim="800000"/>
                <a:headEnd/>
                <a:tailEnd/>
              </a:ln>
            </p:spPr>
          </p:pic>
          <p:sp>
            <p:nvSpPr>
              <p:cNvPr id="57" name="Arc 31">
                <a:extLst>
                  <a:ext uri="{FF2B5EF4-FFF2-40B4-BE49-F238E27FC236}">
                    <a16:creationId xmlns:a16="http://schemas.microsoft.com/office/drawing/2014/main" id="{03C71CF6-ACBB-4146-A77D-DCAE07FFBB5B}"/>
                  </a:ext>
                </a:extLst>
              </p:cNvPr>
              <p:cNvSpPr>
                <a:spLocks/>
              </p:cNvSpPr>
              <p:nvPr/>
            </p:nvSpPr>
            <p:spPr bwMode="auto">
              <a:xfrm flipH="1">
                <a:off x="5509707" y="4137385"/>
                <a:ext cx="937350" cy="461839"/>
              </a:xfrm>
              <a:custGeom>
                <a:avLst/>
                <a:gdLst>
                  <a:gd name="T0" fmla="*/ 0 w 24036"/>
                  <a:gd name="T1" fmla="*/ 4382 h 21600"/>
                  <a:gd name="T2" fmla="*/ 1357312 w 24036"/>
                  <a:gd name="T3" fmla="*/ 685800 h 21600"/>
                  <a:gd name="T4" fmla="*/ 137561 w 24036"/>
                  <a:gd name="T5" fmla="*/ 685800 h 21600"/>
                  <a:gd name="T6" fmla="*/ 0 60000 65536"/>
                  <a:gd name="T7" fmla="*/ 0 60000 65536"/>
                  <a:gd name="T8" fmla="*/ 0 60000 65536"/>
                  <a:gd name="T9" fmla="*/ 0 w 24036"/>
                  <a:gd name="T10" fmla="*/ 0 h 21600"/>
                  <a:gd name="T11" fmla="*/ 24036 w 24036"/>
                  <a:gd name="T12" fmla="*/ 21600 h 21600"/>
                </a:gdLst>
                <a:ahLst/>
                <a:cxnLst>
                  <a:cxn ang="T6">
                    <a:pos x="T0" y="T1"/>
                  </a:cxn>
                  <a:cxn ang="T7">
                    <a:pos x="T2" y="T3"/>
                  </a:cxn>
                  <a:cxn ang="T8">
                    <a:pos x="T4" y="T5"/>
                  </a:cxn>
                </a:cxnLst>
                <a:rect l="T9" t="T10" r="T11" b="T12"/>
                <a:pathLst>
                  <a:path w="24036" h="21600" fill="none" extrusionOk="0">
                    <a:moveTo>
                      <a:pt x="-1" y="137"/>
                    </a:moveTo>
                    <a:cubicBezTo>
                      <a:pt x="808" y="46"/>
                      <a:pt x="1622" y="-1"/>
                      <a:pt x="2436" y="0"/>
                    </a:cubicBezTo>
                    <a:cubicBezTo>
                      <a:pt x="14365" y="0"/>
                      <a:pt x="24036" y="9670"/>
                      <a:pt x="24036" y="21600"/>
                    </a:cubicBezTo>
                  </a:path>
                  <a:path w="24036" h="21600" stroke="0" extrusionOk="0">
                    <a:moveTo>
                      <a:pt x="-1" y="137"/>
                    </a:moveTo>
                    <a:cubicBezTo>
                      <a:pt x="808" y="46"/>
                      <a:pt x="1622" y="-1"/>
                      <a:pt x="2436" y="0"/>
                    </a:cubicBezTo>
                    <a:cubicBezTo>
                      <a:pt x="14365" y="0"/>
                      <a:pt x="24036" y="9670"/>
                      <a:pt x="24036" y="21600"/>
                    </a:cubicBezTo>
                    <a:lnTo>
                      <a:pt x="2436" y="21600"/>
                    </a:lnTo>
                    <a:close/>
                  </a:path>
                </a:pathLst>
              </a:custGeom>
              <a:noFill/>
              <a:ln w="38100">
                <a:solidFill>
                  <a:srgbClr val="444444"/>
                </a:solidFill>
                <a:round/>
                <a:headEnd/>
                <a:tailEnd/>
              </a:ln>
            </p:spPr>
            <p:txBody>
              <a:bodyPr wrap="none"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 name="Arc 37">
                <a:extLst>
                  <a:ext uri="{FF2B5EF4-FFF2-40B4-BE49-F238E27FC236}">
                    <a16:creationId xmlns:a16="http://schemas.microsoft.com/office/drawing/2014/main" id="{A8596D66-9CD5-49BB-A975-0DA000A483B9}"/>
                  </a:ext>
                </a:extLst>
              </p:cNvPr>
              <p:cNvSpPr>
                <a:spLocks/>
              </p:cNvSpPr>
              <p:nvPr>
                <p:custDataLst>
                  <p:tags r:id="rId2"/>
                </p:custDataLst>
              </p:nvPr>
            </p:nvSpPr>
            <p:spPr bwMode="auto">
              <a:xfrm flipV="1">
                <a:off x="2517918" y="5420272"/>
                <a:ext cx="905558" cy="354932"/>
              </a:xfrm>
              <a:custGeom>
                <a:avLst/>
                <a:gdLst>
                  <a:gd name="T0" fmla="*/ 0 w 23227"/>
                  <a:gd name="T1" fmla="*/ 1077 h 29843"/>
                  <a:gd name="T2" fmla="*/ 1218971 w 23227"/>
                  <a:gd name="T3" fmla="*/ 527050 h 29843"/>
                  <a:gd name="T4" fmla="*/ 91852 w 23227"/>
                  <a:gd name="T5" fmla="*/ 381472 h 29843"/>
                  <a:gd name="T6" fmla="*/ 0 60000 65536"/>
                  <a:gd name="T7" fmla="*/ 0 60000 65536"/>
                  <a:gd name="T8" fmla="*/ 0 60000 65536"/>
                  <a:gd name="T9" fmla="*/ 0 w 23227"/>
                  <a:gd name="T10" fmla="*/ 0 h 29843"/>
                  <a:gd name="T11" fmla="*/ 23227 w 23227"/>
                  <a:gd name="T12" fmla="*/ 29843 h 29843"/>
                </a:gdLst>
                <a:ahLst/>
                <a:cxnLst>
                  <a:cxn ang="T6">
                    <a:pos x="T0" y="T1"/>
                  </a:cxn>
                  <a:cxn ang="T7">
                    <a:pos x="T2" y="T3"/>
                  </a:cxn>
                  <a:cxn ang="T8">
                    <a:pos x="T4" y="T5"/>
                  </a:cxn>
                </a:cxnLst>
                <a:rect l="T9" t="T10" r="T11" b="T12"/>
                <a:pathLst>
                  <a:path w="23227" h="29843" fill="none" extrusionOk="0">
                    <a:moveTo>
                      <a:pt x="0" y="61"/>
                    </a:moveTo>
                    <a:cubicBezTo>
                      <a:pt x="541" y="20"/>
                      <a:pt x="1084" y="-1"/>
                      <a:pt x="1627" y="0"/>
                    </a:cubicBezTo>
                    <a:cubicBezTo>
                      <a:pt x="13556" y="0"/>
                      <a:pt x="23227" y="9670"/>
                      <a:pt x="23227" y="21600"/>
                    </a:cubicBezTo>
                    <a:cubicBezTo>
                      <a:pt x="23227" y="24428"/>
                      <a:pt x="22671" y="27228"/>
                      <a:pt x="21592" y="29843"/>
                    </a:cubicBezTo>
                  </a:path>
                  <a:path w="23227" h="29843" stroke="0" extrusionOk="0">
                    <a:moveTo>
                      <a:pt x="0" y="61"/>
                    </a:moveTo>
                    <a:cubicBezTo>
                      <a:pt x="541" y="20"/>
                      <a:pt x="1084" y="-1"/>
                      <a:pt x="1627" y="0"/>
                    </a:cubicBezTo>
                    <a:cubicBezTo>
                      <a:pt x="13556" y="0"/>
                      <a:pt x="23227" y="9670"/>
                      <a:pt x="23227" y="21600"/>
                    </a:cubicBezTo>
                    <a:cubicBezTo>
                      <a:pt x="23227" y="24428"/>
                      <a:pt x="22671" y="27228"/>
                      <a:pt x="21592" y="29843"/>
                    </a:cubicBezTo>
                    <a:lnTo>
                      <a:pt x="1627" y="21600"/>
                    </a:lnTo>
                    <a:close/>
                  </a:path>
                </a:pathLst>
              </a:custGeom>
              <a:noFill/>
              <a:ln w="38100">
                <a:solidFill>
                  <a:srgbClr val="444444"/>
                </a:solidFill>
                <a:round/>
                <a:headEnd/>
                <a:tailEnd/>
              </a:ln>
            </p:spPr>
            <p:txBody>
              <a:bodyPr wrap="none"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 name="Arc 32">
                <a:extLst>
                  <a:ext uri="{FF2B5EF4-FFF2-40B4-BE49-F238E27FC236}">
                    <a16:creationId xmlns:a16="http://schemas.microsoft.com/office/drawing/2014/main" id="{667C2614-F421-43FD-A7D9-629827695592}"/>
                  </a:ext>
                </a:extLst>
              </p:cNvPr>
              <p:cNvSpPr>
                <a:spLocks/>
              </p:cNvSpPr>
              <p:nvPr/>
            </p:nvSpPr>
            <p:spPr bwMode="auto">
              <a:xfrm>
                <a:off x="2917261" y="4137385"/>
                <a:ext cx="789348" cy="307893"/>
              </a:xfrm>
              <a:custGeom>
                <a:avLst/>
                <a:gdLst>
                  <a:gd name="T0" fmla="*/ 0 w 21600"/>
                  <a:gd name="T1" fmla="*/ 0 h 21600"/>
                  <a:gd name="T2" fmla="*/ 1143000 w 21600"/>
                  <a:gd name="T3" fmla="*/ 457200 h 21600"/>
                  <a:gd name="T4" fmla="*/ 0 w 21600"/>
                  <a:gd name="T5" fmla="*/ 457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444444"/>
                </a:solidFill>
                <a:round/>
                <a:headEnd/>
                <a:tailEnd/>
              </a:ln>
            </p:spPr>
            <p:txBody>
              <a:bodyPr wrap="none"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0" name="Text Box 38">
                <a:extLst>
                  <a:ext uri="{FF2B5EF4-FFF2-40B4-BE49-F238E27FC236}">
                    <a16:creationId xmlns:a16="http://schemas.microsoft.com/office/drawing/2014/main" id="{A0E2D1B9-A2EA-44FD-A56C-CAF095915E28}"/>
                  </a:ext>
                </a:extLst>
              </p:cNvPr>
              <p:cNvSpPr txBox="1">
                <a:spLocks noChangeArrowheads="1"/>
              </p:cNvSpPr>
              <p:nvPr/>
            </p:nvSpPr>
            <p:spPr bwMode="auto">
              <a:xfrm>
                <a:off x="2142841" y="3111499"/>
                <a:ext cx="981359" cy="230832"/>
              </a:xfrm>
              <a:prstGeom prst="rect">
                <a:avLst/>
              </a:prstGeom>
              <a:noFill/>
              <a:ln w="9525">
                <a:noFill/>
                <a:miter lim="800000"/>
                <a:headEnd/>
                <a:tailEnd/>
              </a:ln>
            </p:spPr>
            <p:txBody>
              <a:bodyPr wrap="none">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Enterprise P</a:t>
                </a:r>
              </a:p>
            </p:txBody>
          </p:sp>
          <p:sp>
            <p:nvSpPr>
              <p:cNvPr id="61" name="Text Box 40">
                <a:extLst>
                  <a:ext uri="{FF2B5EF4-FFF2-40B4-BE49-F238E27FC236}">
                    <a16:creationId xmlns:a16="http://schemas.microsoft.com/office/drawing/2014/main" id="{4445C292-B1F4-40DF-9743-319E4B0410D3}"/>
                  </a:ext>
                </a:extLst>
              </p:cNvPr>
              <p:cNvSpPr txBox="1">
                <a:spLocks noChangeArrowheads="1"/>
              </p:cNvSpPr>
              <p:nvPr/>
            </p:nvSpPr>
            <p:spPr bwMode="auto">
              <a:xfrm>
                <a:off x="1782557" y="4874566"/>
                <a:ext cx="973343" cy="230832"/>
              </a:xfrm>
              <a:prstGeom prst="rect">
                <a:avLst/>
              </a:prstGeom>
              <a:noFill/>
              <a:ln w="9525">
                <a:noFill/>
                <a:miter lim="800000"/>
                <a:headEnd/>
                <a:tailEnd/>
              </a:ln>
            </p:spPr>
            <p:txBody>
              <a:bodyPr wrap="none">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Individual R</a:t>
                </a:r>
              </a:p>
            </p:txBody>
          </p:sp>
          <p:sp>
            <p:nvSpPr>
              <p:cNvPr id="62" name="Text Box 38">
                <a:extLst>
                  <a:ext uri="{FF2B5EF4-FFF2-40B4-BE49-F238E27FC236}">
                    <a16:creationId xmlns:a16="http://schemas.microsoft.com/office/drawing/2014/main" id="{DB6F6621-CE74-4FBA-A976-83B4163EC996}"/>
                  </a:ext>
                </a:extLst>
              </p:cNvPr>
              <p:cNvSpPr txBox="1">
                <a:spLocks noChangeArrowheads="1"/>
              </p:cNvSpPr>
              <p:nvPr/>
            </p:nvSpPr>
            <p:spPr bwMode="auto">
              <a:xfrm>
                <a:off x="6308317" y="3147366"/>
                <a:ext cx="994183" cy="230832"/>
              </a:xfrm>
              <a:prstGeom prst="rect">
                <a:avLst/>
              </a:prstGeom>
              <a:noFill/>
              <a:ln w="9525">
                <a:noFill/>
                <a:miter lim="800000"/>
                <a:headEnd/>
                <a:tailEnd/>
              </a:ln>
            </p:spPr>
            <p:txBody>
              <a:bodyPr wrap="none">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Enterprise Q</a:t>
                </a:r>
              </a:p>
            </p:txBody>
          </p:sp>
          <p:sp>
            <p:nvSpPr>
              <p:cNvPr id="63" name="Text Box 41">
                <a:extLst>
                  <a:ext uri="{FF2B5EF4-FFF2-40B4-BE49-F238E27FC236}">
                    <a16:creationId xmlns:a16="http://schemas.microsoft.com/office/drawing/2014/main" id="{F1D75C7A-9F65-40B9-8ACB-2F3094BE8D81}"/>
                  </a:ext>
                </a:extLst>
              </p:cNvPr>
              <p:cNvSpPr txBox="1">
                <a:spLocks noChangeArrowheads="1"/>
              </p:cNvSpPr>
              <p:nvPr/>
            </p:nvSpPr>
            <p:spPr bwMode="auto">
              <a:xfrm>
                <a:off x="4141286" y="3558496"/>
                <a:ext cx="1655412" cy="473402"/>
              </a:xfrm>
              <a:prstGeom prst="rect">
                <a:avLst/>
              </a:prstGeom>
              <a:noFill/>
              <a:ln w="9525">
                <a:noFill/>
                <a:miter lim="800000"/>
                <a:headEnd/>
                <a:tailEnd/>
              </a:ln>
            </p:spPr>
            <p:txBody>
              <a:bodyPr wrap="square">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Cloud Provider’s Resources</a:t>
                </a:r>
              </a:p>
            </p:txBody>
          </p:sp>
          <p:pic>
            <p:nvPicPr>
              <p:cNvPr id="64" name="Picture 63" descr="enterprise">
                <a:extLst>
                  <a:ext uri="{FF2B5EF4-FFF2-40B4-BE49-F238E27FC236}">
                    <a16:creationId xmlns:a16="http://schemas.microsoft.com/office/drawing/2014/main" id="{9DE74F6A-196E-49B7-B823-353176C410A4}"/>
                  </a:ext>
                </a:extLst>
              </p:cNvPr>
              <p:cNvPicPr>
                <a:picLocks noChangeAspect="1" noChangeArrowheads="1"/>
              </p:cNvPicPr>
              <p:nvPr/>
            </p:nvPicPr>
            <p:blipFill>
              <a:blip r:embed="rId7" cstate="print"/>
              <a:srcRect/>
              <a:stretch>
                <a:fillRect/>
              </a:stretch>
            </p:blipFill>
            <p:spPr bwMode="auto">
              <a:xfrm>
                <a:off x="2132828" y="3399354"/>
                <a:ext cx="934062" cy="907643"/>
              </a:xfrm>
              <a:prstGeom prst="rect">
                <a:avLst/>
              </a:prstGeom>
              <a:noFill/>
            </p:spPr>
          </p:pic>
          <p:pic>
            <p:nvPicPr>
              <p:cNvPr id="65" name="Picture 64" descr="enterprise">
                <a:extLst>
                  <a:ext uri="{FF2B5EF4-FFF2-40B4-BE49-F238E27FC236}">
                    <a16:creationId xmlns:a16="http://schemas.microsoft.com/office/drawing/2014/main" id="{D3F10B23-DC10-4403-AE60-26315207187F}"/>
                  </a:ext>
                </a:extLst>
              </p:cNvPr>
              <p:cNvPicPr>
                <a:picLocks noChangeAspect="1" noChangeArrowheads="1"/>
              </p:cNvPicPr>
              <p:nvPr/>
            </p:nvPicPr>
            <p:blipFill>
              <a:blip r:embed="rId7" cstate="print"/>
              <a:srcRect/>
              <a:stretch>
                <a:fillRect/>
              </a:stretch>
            </p:blipFill>
            <p:spPr bwMode="auto">
              <a:xfrm>
                <a:off x="6283760" y="3399354"/>
                <a:ext cx="934062" cy="907643"/>
              </a:xfrm>
              <a:prstGeom prst="rect">
                <a:avLst/>
              </a:prstGeom>
              <a:noFill/>
            </p:spPr>
          </p:pic>
          <p:pic>
            <p:nvPicPr>
              <p:cNvPr id="66" name="Picture 28" descr="C:\Users\patils1\Desktop\2013 Projects\CIS v2\CIS Slide Deck_Based on Book\Colored Graphics\Physical Compute System With Hypervisor.png">
                <a:extLst>
                  <a:ext uri="{FF2B5EF4-FFF2-40B4-BE49-F238E27FC236}">
                    <a16:creationId xmlns:a16="http://schemas.microsoft.com/office/drawing/2014/main" id="{297599E2-7C07-4367-8DBE-8825A71C55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12921" y="4570841"/>
                <a:ext cx="712732" cy="66527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9" descr="C:\Users\patils1\Desktop\2013 Projects\CIS v2\CIS Slide Deck_Based on Book\Colored Graphics\Physical Compute System.png">
                <a:extLst>
                  <a:ext uri="{FF2B5EF4-FFF2-40B4-BE49-F238E27FC236}">
                    <a16:creationId xmlns:a16="http://schemas.microsoft.com/office/drawing/2014/main" id="{083A08B4-25EB-48F9-826D-DB6A2607398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12921" y="5317816"/>
                <a:ext cx="711596" cy="15431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3" descr="C:\Users\patils1\Desktop\2013 Projects\CIS v2\CIS Slide Deck_Based on Book\Colored Graphics\Ethernet Switch.png">
                <a:extLst>
                  <a:ext uri="{FF2B5EF4-FFF2-40B4-BE49-F238E27FC236}">
                    <a16:creationId xmlns:a16="http://schemas.microsoft.com/office/drawing/2014/main" id="{D4B10AAC-6BCC-4E3B-B31E-B25AF332320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97219" y="5122957"/>
                <a:ext cx="580231" cy="34917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6" descr="C:\Users\patils1\Desktop\2013 Projects\CIS v2\CIS Slide Deck_Based on Book\Colored Graphics\FC Switch.png">
                <a:extLst>
                  <a:ext uri="{FF2B5EF4-FFF2-40B4-BE49-F238E27FC236}">
                    <a16:creationId xmlns:a16="http://schemas.microsoft.com/office/drawing/2014/main" id="{5D29AC1D-E59F-4A15-B4DE-824F45C7840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99191" y="4570841"/>
                <a:ext cx="577911" cy="34777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9" descr="C:\Users\patils1\Desktop\2013 Projects\CIS v2\CIS Slide Deck_Based on Book\Colored Graphics\Storage System.png">
                <a:extLst>
                  <a:ext uri="{FF2B5EF4-FFF2-40B4-BE49-F238E27FC236}">
                    <a16:creationId xmlns:a16="http://schemas.microsoft.com/office/drawing/2014/main" id="{C69FB296-D95A-4110-A5B8-36FB1BD40CD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49016" y="4365104"/>
                <a:ext cx="539564" cy="1107025"/>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70">
                <a:extLst>
                  <a:ext uri="{FF2B5EF4-FFF2-40B4-BE49-F238E27FC236}">
                    <a16:creationId xmlns:a16="http://schemas.microsoft.com/office/drawing/2014/main" id="{24DC5585-A8CB-48CD-9014-6BA1E6F851EE}"/>
                  </a:ext>
                </a:extLst>
              </p:cNvPr>
              <p:cNvGrpSpPr/>
              <p:nvPr/>
            </p:nvGrpSpPr>
            <p:grpSpPr>
              <a:xfrm>
                <a:off x="5574532" y="4968129"/>
                <a:ext cx="828000" cy="504000"/>
                <a:chOff x="8283166" y="4313278"/>
                <a:chExt cx="998444" cy="842370"/>
              </a:xfrm>
            </p:grpSpPr>
            <p:sp>
              <p:nvSpPr>
                <p:cNvPr id="72" name="Rectangle 71">
                  <a:extLst>
                    <a:ext uri="{FF2B5EF4-FFF2-40B4-BE49-F238E27FC236}">
                      <a16:creationId xmlns:a16="http://schemas.microsoft.com/office/drawing/2014/main" id="{10B1046D-B233-4B18-A7A6-C91EBF8568A2}"/>
                    </a:ext>
                  </a:extLst>
                </p:cNvPr>
                <p:cNvSpPr/>
                <p:nvPr/>
              </p:nvSpPr>
              <p:spPr>
                <a:xfrm rot="933880">
                  <a:off x="8283166" y="4619932"/>
                  <a:ext cx="998444" cy="535716"/>
                </a:xfrm>
                <a:prstGeom prst="rect">
                  <a:avLst/>
                </a:prstGeom>
                <a:gradFill flip="none" rotWithShape="1">
                  <a:gsLst>
                    <a:gs pos="0">
                      <a:srgbClr val="2C95DD">
                        <a:shade val="30000"/>
                        <a:satMod val="115000"/>
                        <a:alpha val="45000"/>
                      </a:srgbClr>
                    </a:gs>
                    <a:gs pos="50000">
                      <a:srgbClr val="2C95DD">
                        <a:shade val="67500"/>
                        <a:satMod val="115000"/>
                      </a:srgbClr>
                    </a:gs>
                    <a:gs pos="100000">
                      <a:srgbClr val="2C95DD">
                        <a:shade val="100000"/>
                        <a:satMod val="115000"/>
                      </a:srgbClr>
                    </a:gs>
                  </a:gsLst>
                  <a:lin ang="2700000" scaled="1"/>
                  <a:tileRect/>
                </a:gradFill>
                <a:ln w="25400" cap="flat" cmpd="sng" algn="ctr">
                  <a:solidFill>
                    <a:srgbClr val="BABCBE"/>
                  </a:solidFill>
                  <a:prstDash val="solid"/>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5C3"/>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Applications</a:t>
                  </a:r>
                </a:p>
              </p:txBody>
            </p:sp>
            <p:sp>
              <p:nvSpPr>
                <p:cNvPr id="73" name="Rectangle 72">
                  <a:extLst>
                    <a:ext uri="{FF2B5EF4-FFF2-40B4-BE49-F238E27FC236}">
                      <a16:creationId xmlns:a16="http://schemas.microsoft.com/office/drawing/2014/main" id="{4348E507-61A7-4BEC-849F-3E9B204055E3}"/>
                    </a:ext>
                  </a:extLst>
                </p:cNvPr>
                <p:cNvSpPr/>
                <p:nvPr/>
              </p:nvSpPr>
              <p:spPr>
                <a:xfrm rot="933880">
                  <a:off x="8283166" y="4467532"/>
                  <a:ext cx="998444" cy="535716"/>
                </a:xfrm>
                <a:prstGeom prst="rect">
                  <a:avLst/>
                </a:prstGeom>
                <a:gradFill flip="none" rotWithShape="1">
                  <a:gsLst>
                    <a:gs pos="0">
                      <a:srgbClr val="2C95DD">
                        <a:shade val="30000"/>
                        <a:satMod val="115000"/>
                        <a:alpha val="45000"/>
                      </a:srgbClr>
                    </a:gs>
                    <a:gs pos="50000">
                      <a:srgbClr val="2C95DD">
                        <a:shade val="67500"/>
                        <a:satMod val="115000"/>
                      </a:srgbClr>
                    </a:gs>
                    <a:gs pos="100000">
                      <a:srgbClr val="2C95DD">
                        <a:shade val="100000"/>
                        <a:satMod val="115000"/>
                      </a:srgbClr>
                    </a:gs>
                  </a:gsLst>
                  <a:lin ang="2700000" scaled="1"/>
                  <a:tileRect/>
                </a:gradFill>
                <a:ln w="25400" cap="flat" cmpd="sng" algn="ctr">
                  <a:solidFill>
                    <a:srgbClr val="BABCBE"/>
                  </a:solidFill>
                  <a:prstDash val="solid"/>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5C3"/>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Applications</a:t>
                  </a:r>
                </a:p>
              </p:txBody>
            </p:sp>
            <p:sp>
              <p:nvSpPr>
                <p:cNvPr id="74" name="Rectangle 73">
                  <a:extLst>
                    <a:ext uri="{FF2B5EF4-FFF2-40B4-BE49-F238E27FC236}">
                      <a16:creationId xmlns:a16="http://schemas.microsoft.com/office/drawing/2014/main" id="{1B204A00-C977-4C25-89F5-87B540F2FAF5}"/>
                    </a:ext>
                  </a:extLst>
                </p:cNvPr>
                <p:cNvSpPr/>
                <p:nvPr/>
              </p:nvSpPr>
              <p:spPr>
                <a:xfrm rot="933880">
                  <a:off x="8283166" y="4313278"/>
                  <a:ext cx="998444" cy="535716"/>
                </a:xfrm>
                <a:prstGeom prst="rect">
                  <a:avLst/>
                </a:prstGeom>
                <a:gradFill flip="none" rotWithShape="1">
                  <a:gsLst>
                    <a:gs pos="0">
                      <a:srgbClr val="2C95DD">
                        <a:shade val="30000"/>
                        <a:satMod val="115000"/>
                        <a:alpha val="45000"/>
                      </a:srgbClr>
                    </a:gs>
                    <a:gs pos="50000">
                      <a:srgbClr val="2C95DD">
                        <a:shade val="67500"/>
                        <a:satMod val="115000"/>
                      </a:srgbClr>
                    </a:gs>
                    <a:gs pos="100000">
                      <a:srgbClr val="2C95DD">
                        <a:shade val="100000"/>
                        <a:satMod val="115000"/>
                      </a:srgbClr>
                    </a:gs>
                  </a:gsLst>
                  <a:lin ang="2700000" scaled="1"/>
                  <a:tileRect/>
                </a:gradFill>
                <a:ln w="25400" cap="flat" cmpd="sng" algn="ctr">
                  <a:solidFill>
                    <a:srgbClr val="BABCBE"/>
                  </a:solidFill>
                  <a:prstDash val="solid"/>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5C3"/>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Applications</a:t>
                  </a:r>
                </a:p>
              </p:txBody>
            </p:sp>
          </p:grpSp>
        </p:grpSp>
      </p:grpSp>
      <p:sp>
        <p:nvSpPr>
          <p:cNvPr id="75" name="TextBox 74">
            <a:extLst>
              <a:ext uri="{FF2B5EF4-FFF2-40B4-BE49-F238E27FC236}">
                <a16:creationId xmlns:a16="http://schemas.microsoft.com/office/drawing/2014/main" id="{F9A66918-0621-4563-AB0B-192051758F69}"/>
              </a:ext>
            </a:extLst>
          </p:cNvPr>
          <p:cNvSpPr txBox="1"/>
          <p:nvPr/>
        </p:nvSpPr>
        <p:spPr>
          <a:xfrm>
            <a:off x="5807178" y="3940143"/>
            <a:ext cx="2143536"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000000"/>
                </a:solidFill>
                <a:effectLst/>
                <a:uLnTx/>
                <a:uFillTx/>
              </a:rPr>
              <a:t>Multitenant environment </a:t>
            </a:r>
          </a:p>
        </p:txBody>
      </p:sp>
      <p:sp>
        <p:nvSpPr>
          <p:cNvPr id="76" name="Rectangle 75">
            <a:extLst>
              <a:ext uri="{FF2B5EF4-FFF2-40B4-BE49-F238E27FC236}">
                <a16:creationId xmlns:a16="http://schemas.microsoft.com/office/drawing/2014/main" id="{0F699349-06B4-49A5-8694-891FDA9F56E0}"/>
              </a:ext>
            </a:extLst>
          </p:cNvPr>
          <p:cNvSpPr/>
          <p:nvPr/>
        </p:nvSpPr>
        <p:spPr>
          <a:xfrm>
            <a:off x="312902" y="1841705"/>
            <a:ext cx="3277022" cy="2686076"/>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77" name="TextBox 76">
            <a:extLst>
              <a:ext uri="{FF2B5EF4-FFF2-40B4-BE49-F238E27FC236}">
                <a16:creationId xmlns:a16="http://schemas.microsoft.com/office/drawing/2014/main" id="{562B78A6-89BF-47E2-8896-5E6B486478EB}"/>
              </a:ext>
            </a:extLst>
          </p:cNvPr>
          <p:cNvSpPr txBox="1"/>
          <p:nvPr/>
        </p:nvSpPr>
        <p:spPr>
          <a:xfrm>
            <a:off x="312902" y="1884517"/>
            <a:ext cx="3164305" cy="52322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FFFFFF"/>
                </a:solidFill>
                <a:effectLst/>
                <a:uLnTx/>
                <a:uFillTx/>
              </a:rPr>
              <a:t>Causes for shared technology issues:</a:t>
            </a:r>
          </a:p>
          <a:p>
            <a:pPr marL="0" marR="0" lvl="0" indent="0" defTabSz="457200" eaLnBrk="1" fontAlgn="auto" latinLnBrk="0" hangingPunct="1">
              <a:lnSpc>
                <a:spcPct val="100000"/>
              </a:lnSpc>
              <a:spcBef>
                <a:spcPts val="0"/>
              </a:spcBef>
              <a:spcAft>
                <a:spcPts val="0"/>
              </a:spcAft>
              <a:buClr>
                <a:srgbClr val="0085C3"/>
              </a:buClr>
              <a:buSzTx/>
              <a:buFontTx/>
              <a:buNone/>
              <a:tabLst/>
              <a:defRPr/>
            </a:pPr>
            <a:endParaRPr kumimoji="0" lang="en-US" sz="1400" b="0" i="0" u="none" strike="noStrike" kern="0" cap="none" spc="0" normalizeH="0" baseline="0" noProof="0" dirty="0" err="1">
              <a:ln>
                <a:noFill/>
              </a:ln>
              <a:solidFill>
                <a:srgbClr val="FFFFFF"/>
              </a:solidFill>
              <a:effectLst/>
              <a:uLnTx/>
              <a:uFillTx/>
            </a:endParaRPr>
          </a:p>
        </p:txBody>
      </p:sp>
      <p:sp>
        <p:nvSpPr>
          <p:cNvPr id="78" name="TextBox 77">
            <a:extLst>
              <a:ext uri="{FF2B5EF4-FFF2-40B4-BE49-F238E27FC236}">
                <a16:creationId xmlns:a16="http://schemas.microsoft.com/office/drawing/2014/main" id="{7150B5EB-E770-4C51-B611-B465B1321590}"/>
              </a:ext>
            </a:extLst>
          </p:cNvPr>
          <p:cNvSpPr txBox="1"/>
          <p:nvPr/>
        </p:nvSpPr>
        <p:spPr>
          <a:xfrm>
            <a:off x="326838" y="2272019"/>
            <a:ext cx="3542992" cy="307777"/>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rPr>
              <a:t>Failure of multitenancy mechanisms</a:t>
            </a:r>
          </a:p>
        </p:txBody>
      </p:sp>
      <p:sp>
        <p:nvSpPr>
          <p:cNvPr id="79" name="TextBox 78">
            <a:extLst>
              <a:ext uri="{FF2B5EF4-FFF2-40B4-BE49-F238E27FC236}">
                <a16:creationId xmlns:a16="http://schemas.microsoft.com/office/drawing/2014/main" id="{33613990-92EC-4530-9C2C-7616A0C78BF6}"/>
              </a:ext>
            </a:extLst>
          </p:cNvPr>
          <p:cNvSpPr txBox="1"/>
          <p:nvPr/>
        </p:nvSpPr>
        <p:spPr>
          <a:xfrm>
            <a:off x="343165" y="2636905"/>
            <a:ext cx="3117713" cy="523220"/>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rPr>
              <a:t>Exposing one consumer’s data to other consumers</a:t>
            </a:r>
          </a:p>
        </p:txBody>
      </p:sp>
      <p:sp>
        <p:nvSpPr>
          <p:cNvPr id="80" name="TextBox 79">
            <a:extLst>
              <a:ext uri="{FF2B5EF4-FFF2-40B4-BE49-F238E27FC236}">
                <a16:creationId xmlns:a16="http://schemas.microsoft.com/office/drawing/2014/main" id="{7336CC42-D8B6-48BC-94D1-3E8FC1A75C5D}"/>
              </a:ext>
            </a:extLst>
          </p:cNvPr>
          <p:cNvSpPr txBox="1"/>
          <p:nvPr/>
        </p:nvSpPr>
        <p:spPr>
          <a:xfrm>
            <a:off x="383487" y="3168515"/>
            <a:ext cx="3093719" cy="307777"/>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rPr>
              <a:t>Compromising a hypervisor</a:t>
            </a:r>
          </a:p>
        </p:txBody>
      </p:sp>
    </p:spTree>
    <p:custDataLst>
      <p:tags r:id="rId1"/>
    </p:custDataLst>
    <p:extLst>
      <p:ext uri="{BB962C8B-B14F-4D97-AF65-F5344CB8AC3E}">
        <p14:creationId xmlns:p14="http://schemas.microsoft.com/office/powerpoint/2010/main" val="849334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Division of Responsibility in Cloud Service Models</a:t>
            </a:r>
          </a:p>
        </p:txBody>
      </p:sp>
      <p:grpSp>
        <p:nvGrpSpPr>
          <p:cNvPr id="55" name="Group 54">
            <a:extLst>
              <a:ext uri="{FF2B5EF4-FFF2-40B4-BE49-F238E27FC236}">
                <a16:creationId xmlns:a16="http://schemas.microsoft.com/office/drawing/2014/main" id="{57AE3577-6615-4DDA-8266-31ECA120BC25}"/>
              </a:ext>
            </a:extLst>
          </p:cNvPr>
          <p:cNvGrpSpPr/>
          <p:nvPr/>
        </p:nvGrpSpPr>
        <p:grpSpPr>
          <a:xfrm>
            <a:off x="674064" y="1884954"/>
            <a:ext cx="1924110" cy="4005183"/>
            <a:chOff x="304800" y="776367"/>
            <a:chExt cx="1924110" cy="4005183"/>
          </a:xfrm>
        </p:grpSpPr>
        <p:grpSp>
          <p:nvGrpSpPr>
            <p:cNvPr id="67" name="Group 66">
              <a:extLst>
                <a:ext uri="{FF2B5EF4-FFF2-40B4-BE49-F238E27FC236}">
                  <a16:creationId xmlns:a16="http://schemas.microsoft.com/office/drawing/2014/main" id="{E1BCB2D4-2D45-468D-AE66-1D2B87E973C9}"/>
                </a:ext>
              </a:extLst>
            </p:cNvPr>
            <p:cNvGrpSpPr/>
            <p:nvPr/>
          </p:nvGrpSpPr>
          <p:grpSpPr>
            <a:xfrm>
              <a:off x="304800" y="776367"/>
              <a:ext cx="1371600" cy="4005183"/>
              <a:chOff x="304800" y="776367"/>
              <a:chExt cx="1371600" cy="4005183"/>
            </a:xfrm>
          </p:grpSpPr>
          <p:sp>
            <p:nvSpPr>
              <p:cNvPr id="83" name="Rounded Rectangle 4">
                <a:extLst>
                  <a:ext uri="{FF2B5EF4-FFF2-40B4-BE49-F238E27FC236}">
                    <a16:creationId xmlns:a16="http://schemas.microsoft.com/office/drawing/2014/main" id="{11457361-2BC5-469E-85FF-A441F9585983}"/>
                  </a:ext>
                </a:extLst>
              </p:cNvPr>
              <p:cNvSpPr/>
              <p:nvPr/>
            </p:nvSpPr>
            <p:spPr>
              <a:xfrm>
                <a:off x="304800" y="4259036"/>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Network</a:t>
                </a:r>
              </a:p>
            </p:txBody>
          </p:sp>
          <p:sp>
            <p:nvSpPr>
              <p:cNvPr id="84" name="Rounded Rectangle 9">
                <a:extLst>
                  <a:ext uri="{FF2B5EF4-FFF2-40B4-BE49-F238E27FC236}">
                    <a16:creationId xmlns:a16="http://schemas.microsoft.com/office/drawing/2014/main" id="{72C4B42F-4F3E-4317-897E-CCDACFEEF2B5}"/>
                  </a:ext>
                </a:extLst>
              </p:cNvPr>
              <p:cNvSpPr/>
              <p:nvPr/>
            </p:nvSpPr>
            <p:spPr>
              <a:xfrm>
                <a:off x="304800" y="3679010"/>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Storage</a:t>
                </a:r>
              </a:p>
            </p:txBody>
          </p:sp>
          <p:sp>
            <p:nvSpPr>
              <p:cNvPr id="85" name="Rounded Rectangle 10">
                <a:extLst>
                  <a:ext uri="{FF2B5EF4-FFF2-40B4-BE49-F238E27FC236}">
                    <a16:creationId xmlns:a16="http://schemas.microsoft.com/office/drawing/2014/main" id="{B4DC8F9F-CD37-4AB2-8A49-8DF528F79277}"/>
                  </a:ext>
                </a:extLst>
              </p:cNvPr>
              <p:cNvSpPr/>
              <p:nvPr/>
            </p:nvSpPr>
            <p:spPr>
              <a:xfrm>
                <a:off x="304800" y="3093590"/>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Compute</a:t>
                </a:r>
              </a:p>
            </p:txBody>
          </p:sp>
          <p:sp>
            <p:nvSpPr>
              <p:cNvPr id="86" name="Rounded Rectangle 11">
                <a:extLst>
                  <a:ext uri="{FF2B5EF4-FFF2-40B4-BE49-F238E27FC236}">
                    <a16:creationId xmlns:a16="http://schemas.microsoft.com/office/drawing/2014/main" id="{B896C5FE-BAFE-43E5-852D-2C7F71AECDDB}"/>
                  </a:ext>
                </a:extLst>
              </p:cNvPr>
              <p:cNvSpPr/>
              <p:nvPr/>
            </p:nvSpPr>
            <p:spPr>
              <a:xfrm>
                <a:off x="304800" y="2514263"/>
                <a:ext cx="1371600" cy="522514"/>
              </a:xfrm>
              <a:prstGeom prst="roundRect">
                <a:avLst>
                  <a:gd name="adj" fmla="val 23305"/>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Operating system</a:t>
                </a:r>
              </a:p>
            </p:txBody>
          </p:sp>
          <p:sp>
            <p:nvSpPr>
              <p:cNvPr id="89" name="Rounded Rectangle 12">
                <a:extLst>
                  <a:ext uri="{FF2B5EF4-FFF2-40B4-BE49-F238E27FC236}">
                    <a16:creationId xmlns:a16="http://schemas.microsoft.com/office/drawing/2014/main" id="{B0B0709B-EED1-4EEB-9DCB-B1DBE51BD754}"/>
                  </a:ext>
                </a:extLst>
              </p:cNvPr>
              <p:cNvSpPr/>
              <p:nvPr/>
            </p:nvSpPr>
            <p:spPr>
              <a:xfrm>
                <a:off x="304800" y="1934936"/>
                <a:ext cx="1371600" cy="522514"/>
              </a:xfrm>
              <a:prstGeom prst="roundRect">
                <a:avLst>
                  <a:gd name="adj" fmla="val 23305"/>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Programming framework</a:t>
                </a:r>
              </a:p>
            </p:txBody>
          </p:sp>
          <p:sp>
            <p:nvSpPr>
              <p:cNvPr id="90" name="Rounded Rectangle 13">
                <a:extLst>
                  <a:ext uri="{FF2B5EF4-FFF2-40B4-BE49-F238E27FC236}">
                    <a16:creationId xmlns:a16="http://schemas.microsoft.com/office/drawing/2014/main" id="{4BE81F59-8FEF-4294-9310-EB5A1867398D}"/>
                  </a:ext>
                </a:extLst>
              </p:cNvPr>
              <p:cNvSpPr/>
              <p:nvPr/>
            </p:nvSpPr>
            <p:spPr>
              <a:xfrm>
                <a:off x="304800" y="1355694"/>
                <a:ext cx="1371600" cy="522514"/>
              </a:xfrm>
              <a:prstGeom prst="roundRect">
                <a:avLst>
                  <a:gd name="adj" fmla="val 23305"/>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Database</a:t>
                </a:r>
              </a:p>
            </p:txBody>
          </p:sp>
          <p:sp>
            <p:nvSpPr>
              <p:cNvPr id="91" name="Rounded Rectangle 14">
                <a:extLst>
                  <a:ext uri="{FF2B5EF4-FFF2-40B4-BE49-F238E27FC236}">
                    <a16:creationId xmlns:a16="http://schemas.microsoft.com/office/drawing/2014/main" id="{921FF564-4305-4A3F-82C0-F6FE4780E6BD}"/>
                  </a:ext>
                </a:extLst>
              </p:cNvPr>
              <p:cNvSpPr/>
              <p:nvPr/>
            </p:nvSpPr>
            <p:spPr>
              <a:xfrm>
                <a:off x="304800" y="776367"/>
                <a:ext cx="1371600" cy="522514"/>
              </a:xfrm>
              <a:prstGeom prst="roundRect">
                <a:avLst>
                  <a:gd name="adj" fmla="val 23305"/>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Application</a:t>
                </a:r>
              </a:p>
            </p:txBody>
          </p:sp>
        </p:grpSp>
        <p:cxnSp>
          <p:nvCxnSpPr>
            <p:cNvPr id="70" name="Straight Connector 69">
              <a:extLst>
                <a:ext uri="{FF2B5EF4-FFF2-40B4-BE49-F238E27FC236}">
                  <a16:creationId xmlns:a16="http://schemas.microsoft.com/office/drawing/2014/main" id="{6BF6C553-0490-4972-B30A-696E862A4A87}"/>
                </a:ext>
              </a:extLst>
            </p:cNvPr>
            <p:cNvCxnSpPr/>
            <p:nvPr/>
          </p:nvCxnSpPr>
          <p:spPr>
            <a:xfrm>
              <a:off x="1828800" y="3125958"/>
              <a:ext cx="0" cy="1629028"/>
            </a:xfrm>
            <a:prstGeom prst="line">
              <a:avLst/>
            </a:prstGeom>
            <a:noFill/>
            <a:ln w="12700" cap="flat" cmpd="sng" algn="ctr">
              <a:solidFill>
                <a:srgbClr val="444444"/>
              </a:solidFill>
              <a:prstDash val="solid"/>
            </a:ln>
            <a:effectLst/>
          </p:spPr>
        </p:cxnSp>
        <p:cxnSp>
          <p:nvCxnSpPr>
            <p:cNvPr id="71" name="Straight Arrow Connector 70">
              <a:extLst>
                <a:ext uri="{FF2B5EF4-FFF2-40B4-BE49-F238E27FC236}">
                  <a16:creationId xmlns:a16="http://schemas.microsoft.com/office/drawing/2014/main" id="{FF8F4F9E-BC99-4A57-9183-78FDEAAF04A7}"/>
                </a:ext>
              </a:extLst>
            </p:cNvPr>
            <p:cNvCxnSpPr/>
            <p:nvPr/>
          </p:nvCxnSpPr>
          <p:spPr>
            <a:xfrm flipH="1">
              <a:off x="1676400" y="3125958"/>
              <a:ext cx="152400" cy="0"/>
            </a:xfrm>
            <a:prstGeom prst="straightConnector1">
              <a:avLst/>
            </a:prstGeom>
            <a:noFill/>
            <a:ln w="12700" cap="flat" cmpd="sng" algn="ctr">
              <a:solidFill>
                <a:srgbClr val="444444"/>
              </a:solidFill>
              <a:prstDash val="solid"/>
              <a:tailEnd type="triangle"/>
            </a:ln>
            <a:effectLst/>
          </p:spPr>
        </p:cxnSp>
        <p:cxnSp>
          <p:nvCxnSpPr>
            <p:cNvPr id="72" name="Straight Arrow Connector 71">
              <a:extLst>
                <a:ext uri="{FF2B5EF4-FFF2-40B4-BE49-F238E27FC236}">
                  <a16:creationId xmlns:a16="http://schemas.microsoft.com/office/drawing/2014/main" id="{5DE3F92E-23EF-4270-8E8C-76230A9B4FE7}"/>
                </a:ext>
              </a:extLst>
            </p:cNvPr>
            <p:cNvCxnSpPr/>
            <p:nvPr/>
          </p:nvCxnSpPr>
          <p:spPr>
            <a:xfrm flipH="1">
              <a:off x="1676400" y="4746894"/>
              <a:ext cx="152400" cy="0"/>
            </a:xfrm>
            <a:prstGeom prst="straightConnector1">
              <a:avLst/>
            </a:prstGeom>
            <a:noFill/>
            <a:ln w="12700" cap="flat" cmpd="sng" algn="ctr">
              <a:solidFill>
                <a:srgbClr val="444444"/>
              </a:solidFill>
              <a:prstDash val="solid"/>
              <a:tailEnd type="triangle"/>
            </a:ln>
            <a:effectLst/>
          </p:spPr>
        </p:cxnSp>
        <p:cxnSp>
          <p:nvCxnSpPr>
            <p:cNvPr id="78" name="Straight Connector 77">
              <a:extLst>
                <a:ext uri="{FF2B5EF4-FFF2-40B4-BE49-F238E27FC236}">
                  <a16:creationId xmlns:a16="http://schemas.microsoft.com/office/drawing/2014/main" id="{B584EFA2-6525-4DB3-8E00-EB474EBAF4C0}"/>
                </a:ext>
              </a:extLst>
            </p:cNvPr>
            <p:cNvCxnSpPr/>
            <p:nvPr/>
          </p:nvCxnSpPr>
          <p:spPr>
            <a:xfrm>
              <a:off x="1828800" y="834154"/>
              <a:ext cx="0" cy="2170255"/>
            </a:xfrm>
            <a:prstGeom prst="line">
              <a:avLst/>
            </a:prstGeom>
            <a:noFill/>
            <a:ln w="12700" cap="flat" cmpd="sng" algn="ctr">
              <a:solidFill>
                <a:srgbClr val="0085C3"/>
              </a:solidFill>
              <a:prstDash val="solid"/>
            </a:ln>
            <a:effectLst/>
          </p:spPr>
        </p:cxnSp>
        <p:cxnSp>
          <p:nvCxnSpPr>
            <p:cNvPr id="79" name="Straight Arrow Connector 78">
              <a:extLst>
                <a:ext uri="{FF2B5EF4-FFF2-40B4-BE49-F238E27FC236}">
                  <a16:creationId xmlns:a16="http://schemas.microsoft.com/office/drawing/2014/main" id="{D2D87897-240D-4CBA-9AB6-EAA85F21783E}"/>
                </a:ext>
              </a:extLst>
            </p:cNvPr>
            <p:cNvCxnSpPr/>
            <p:nvPr/>
          </p:nvCxnSpPr>
          <p:spPr>
            <a:xfrm flipH="1">
              <a:off x="1676400" y="835238"/>
              <a:ext cx="152400" cy="0"/>
            </a:xfrm>
            <a:prstGeom prst="straightConnector1">
              <a:avLst/>
            </a:prstGeom>
            <a:noFill/>
            <a:ln w="12700" cap="flat" cmpd="sng" algn="ctr">
              <a:solidFill>
                <a:srgbClr val="0085C3"/>
              </a:solidFill>
              <a:prstDash val="solid"/>
              <a:tailEnd type="triangle"/>
            </a:ln>
            <a:effectLst/>
          </p:spPr>
        </p:cxnSp>
        <p:cxnSp>
          <p:nvCxnSpPr>
            <p:cNvPr id="80" name="Straight Arrow Connector 79">
              <a:extLst>
                <a:ext uri="{FF2B5EF4-FFF2-40B4-BE49-F238E27FC236}">
                  <a16:creationId xmlns:a16="http://schemas.microsoft.com/office/drawing/2014/main" id="{B2E77152-EC68-4754-BEEE-B0D4E534783F}"/>
                </a:ext>
              </a:extLst>
            </p:cNvPr>
            <p:cNvCxnSpPr/>
            <p:nvPr/>
          </p:nvCxnSpPr>
          <p:spPr>
            <a:xfrm flipH="1">
              <a:off x="1676400" y="3005493"/>
              <a:ext cx="152400" cy="0"/>
            </a:xfrm>
            <a:prstGeom prst="straightConnector1">
              <a:avLst/>
            </a:prstGeom>
            <a:noFill/>
            <a:ln w="12700" cap="flat" cmpd="sng" algn="ctr">
              <a:solidFill>
                <a:srgbClr val="0085C3"/>
              </a:solidFill>
              <a:prstDash val="solid"/>
              <a:tailEnd type="triangle"/>
            </a:ln>
            <a:effectLst/>
          </p:spPr>
        </p:cxnSp>
        <p:sp>
          <p:nvSpPr>
            <p:cNvPr id="81" name="TextBox 80">
              <a:extLst>
                <a:ext uri="{FF2B5EF4-FFF2-40B4-BE49-F238E27FC236}">
                  <a16:creationId xmlns:a16="http://schemas.microsoft.com/office/drawing/2014/main" id="{03FB5C61-98C8-4023-9CF3-051382B3924C}"/>
                </a:ext>
              </a:extLst>
            </p:cNvPr>
            <p:cNvSpPr txBox="1"/>
            <p:nvPr/>
          </p:nvSpPr>
          <p:spPr>
            <a:xfrm>
              <a:off x="1828800" y="3319900"/>
              <a:ext cx="400110" cy="1276953"/>
            </a:xfrm>
            <a:prstGeom prst="rect">
              <a:avLst/>
            </a:prstGeom>
            <a:noFill/>
            <a:ln>
              <a:noFill/>
            </a:ln>
          </p:spPr>
          <p:txBody>
            <a:bodyPr vert="vert"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444444"/>
                  </a:solidFill>
                  <a:effectLst/>
                  <a:uLnTx/>
                  <a:uFillTx/>
                </a:rPr>
                <a:t>Cloud Provider</a:t>
              </a:r>
            </a:p>
          </p:txBody>
        </p:sp>
        <p:sp>
          <p:nvSpPr>
            <p:cNvPr id="82" name="TextBox 81">
              <a:extLst>
                <a:ext uri="{FF2B5EF4-FFF2-40B4-BE49-F238E27FC236}">
                  <a16:creationId xmlns:a16="http://schemas.microsoft.com/office/drawing/2014/main" id="{9B633AC8-B276-41BE-AD9D-9569F0AF8883}"/>
                </a:ext>
              </a:extLst>
            </p:cNvPr>
            <p:cNvSpPr txBox="1"/>
            <p:nvPr/>
          </p:nvSpPr>
          <p:spPr>
            <a:xfrm>
              <a:off x="1828800" y="1160691"/>
              <a:ext cx="400110" cy="1435649"/>
            </a:xfrm>
            <a:prstGeom prst="rect">
              <a:avLst/>
            </a:prstGeom>
            <a:noFill/>
            <a:ln>
              <a:noFill/>
            </a:ln>
          </p:spPr>
          <p:txBody>
            <a:bodyPr vert="vert"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0085C3"/>
                  </a:solidFill>
                  <a:effectLst/>
                  <a:uLnTx/>
                  <a:uFillTx/>
                </a:rPr>
                <a:t>Cloud Consumer</a:t>
              </a:r>
            </a:p>
          </p:txBody>
        </p:sp>
      </p:grpSp>
      <p:grpSp>
        <p:nvGrpSpPr>
          <p:cNvPr id="92" name="Group 91">
            <a:extLst>
              <a:ext uri="{FF2B5EF4-FFF2-40B4-BE49-F238E27FC236}">
                <a16:creationId xmlns:a16="http://schemas.microsoft.com/office/drawing/2014/main" id="{3B580F42-9F59-4D53-A612-EC7144B39344}"/>
              </a:ext>
            </a:extLst>
          </p:cNvPr>
          <p:cNvGrpSpPr/>
          <p:nvPr/>
        </p:nvGrpSpPr>
        <p:grpSpPr>
          <a:xfrm>
            <a:off x="3386589" y="1884954"/>
            <a:ext cx="2107185" cy="4005183"/>
            <a:chOff x="2743200" y="749803"/>
            <a:chExt cx="2107185" cy="4005183"/>
          </a:xfrm>
        </p:grpSpPr>
        <p:grpSp>
          <p:nvGrpSpPr>
            <p:cNvPr id="93" name="Group 92">
              <a:extLst>
                <a:ext uri="{FF2B5EF4-FFF2-40B4-BE49-F238E27FC236}">
                  <a16:creationId xmlns:a16="http://schemas.microsoft.com/office/drawing/2014/main" id="{EE5DC6B4-211C-4C40-BEFE-EFA43CB5C62A}"/>
                </a:ext>
              </a:extLst>
            </p:cNvPr>
            <p:cNvGrpSpPr/>
            <p:nvPr/>
          </p:nvGrpSpPr>
          <p:grpSpPr>
            <a:xfrm>
              <a:off x="2743200" y="749803"/>
              <a:ext cx="1371600" cy="4005183"/>
              <a:chOff x="304800" y="776367"/>
              <a:chExt cx="1371600" cy="4005183"/>
            </a:xfrm>
          </p:grpSpPr>
          <p:sp>
            <p:nvSpPr>
              <p:cNvPr id="102" name="Rounded Rectangle 34">
                <a:extLst>
                  <a:ext uri="{FF2B5EF4-FFF2-40B4-BE49-F238E27FC236}">
                    <a16:creationId xmlns:a16="http://schemas.microsoft.com/office/drawing/2014/main" id="{774DD011-6F4A-416F-BAC7-3A8F08FA8516}"/>
                  </a:ext>
                </a:extLst>
              </p:cNvPr>
              <p:cNvSpPr/>
              <p:nvPr/>
            </p:nvSpPr>
            <p:spPr>
              <a:xfrm>
                <a:off x="304800" y="4259036"/>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Network</a:t>
                </a:r>
              </a:p>
            </p:txBody>
          </p:sp>
          <p:sp>
            <p:nvSpPr>
              <p:cNvPr id="103" name="Rounded Rectangle 35">
                <a:extLst>
                  <a:ext uri="{FF2B5EF4-FFF2-40B4-BE49-F238E27FC236}">
                    <a16:creationId xmlns:a16="http://schemas.microsoft.com/office/drawing/2014/main" id="{B9A97E8F-DF6C-4444-A610-B712CD877852}"/>
                  </a:ext>
                </a:extLst>
              </p:cNvPr>
              <p:cNvSpPr/>
              <p:nvPr/>
            </p:nvSpPr>
            <p:spPr>
              <a:xfrm>
                <a:off x="304800" y="3679010"/>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Storage</a:t>
                </a:r>
              </a:p>
            </p:txBody>
          </p:sp>
          <p:sp>
            <p:nvSpPr>
              <p:cNvPr id="104" name="Rounded Rectangle 36">
                <a:extLst>
                  <a:ext uri="{FF2B5EF4-FFF2-40B4-BE49-F238E27FC236}">
                    <a16:creationId xmlns:a16="http://schemas.microsoft.com/office/drawing/2014/main" id="{80A41515-D5C4-45F3-A3F9-6175B45BBEF5}"/>
                  </a:ext>
                </a:extLst>
              </p:cNvPr>
              <p:cNvSpPr/>
              <p:nvPr/>
            </p:nvSpPr>
            <p:spPr>
              <a:xfrm>
                <a:off x="304800" y="3093590"/>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Compute</a:t>
                </a:r>
              </a:p>
            </p:txBody>
          </p:sp>
          <p:sp>
            <p:nvSpPr>
              <p:cNvPr id="105" name="Rounded Rectangle 37">
                <a:extLst>
                  <a:ext uri="{FF2B5EF4-FFF2-40B4-BE49-F238E27FC236}">
                    <a16:creationId xmlns:a16="http://schemas.microsoft.com/office/drawing/2014/main" id="{2E6DE571-D1BC-44EA-9102-9F020230A51C}"/>
                  </a:ext>
                </a:extLst>
              </p:cNvPr>
              <p:cNvSpPr/>
              <p:nvPr/>
            </p:nvSpPr>
            <p:spPr>
              <a:xfrm>
                <a:off x="304800" y="2514263"/>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Operating system</a:t>
                </a:r>
              </a:p>
            </p:txBody>
          </p:sp>
          <p:sp>
            <p:nvSpPr>
              <p:cNvPr id="106" name="Rounded Rectangle 38">
                <a:extLst>
                  <a:ext uri="{FF2B5EF4-FFF2-40B4-BE49-F238E27FC236}">
                    <a16:creationId xmlns:a16="http://schemas.microsoft.com/office/drawing/2014/main" id="{D03BB84F-6728-48B2-BD65-4F465F7ACEB4}"/>
                  </a:ext>
                </a:extLst>
              </p:cNvPr>
              <p:cNvSpPr/>
              <p:nvPr/>
            </p:nvSpPr>
            <p:spPr>
              <a:xfrm>
                <a:off x="304800" y="1934936"/>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Programming framework</a:t>
                </a:r>
              </a:p>
            </p:txBody>
          </p:sp>
          <p:sp>
            <p:nvSpPr>
              <p:cNvPr id="107" name="Rounded Rectangle 39">
                <a:extLst>
                  <a:ext uri="{FF2B5EF4-FFF2-40B4-BE49-F238E27FC236}">
                    <a16:creationId xmlns:a16="http://schemas.microsoft.com/office/drawing/2014/main" id="{0ED2BA0D-EC8F-498D-A7B8-4EB8D13638E1}"/>
                  </a:ext>
                </a:extLst>
              </p:cNvPr>
              <p:cNvSpPr/>
              <p:nvPr/>
            </p:nvSpPr>
            <p:spPr>
              <a:xfrm>
                <a:off x="304800" y="1355694"/>
                <a:ext cx="1371600" cy="522514"/>
              </a:xfrm>
              <a:prstGeom prst="roundRect">
                <a:avLst>
                  <a:gd name="adj" fmla="val 23305"/>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Database</a:t>
                </a:r>
              </a:p>
            </p:txBody>
          </p:sp>
          <p:sp>
            <p:nvSpPr>
              <p:cNvPr id="108" name="Rounded Rectangle 40">
                <a:extLst>
                  <a:ext uri="{FF2B5EF4-FFF2-40B4-BE49-F238E27FC236}">
                    <a16:creationId xmlns:a16="http://schemas.microsoft.com/office/drawing/2014/main" id="{EEC3D6ED-9110-4623-B269-05D75A956DB2}"/>
                  </a:ext>
                </a:extLst>
              </p:cNvPr>
              <p:cNvSpPr/>
              <p:nvPr/>
            </p:nvSpPr>
            <p:spPr>
              <a:xfrm>
                <a:off x="304800" y="776367"/>
                <a:ext cx="1371600" cy="522514"/>
              </a:xfrm>
              <a:prstGeom prst="roundRect">
                <a:avLst>
                  <a:gd name="adj" fmla="val 23305"/>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Application</a:t>
                </a:r>
              </a:p>
            </p:txBody>
          </p:sp>
        </p:grpSp>
        <p:cxnSp>
          <p:nvCxnSpPr>
            <p:cNvPr id="94" name="Straight Connector 93">
              <a:extLst>
                <a:ext uri="{FF2B5EF4-FFF2-40B4-BE49-F238E27FC236}">
                  <a16:creationId xmlns:a16="http://schemas.microsoft.com/office/drawing/2014/main" id="{9C80AB13-9588-4BD2-B5B7-C6D49E6F27F7}"/>
                </a:ext>
              </a:extLst>
            </p:cNvPr>
            <p:cNvCxnSpPr/>
            <p:nvPr/>
          </p:nvCxnSpPr>
          <p:spPr>
            <a:xfrm>
              <a:off x="4267200" y="1936020"/>
              <a:ext cx="0" cy="2794690"/>
            </a:xfrm>
            <a:prstGeom prst="line">
              <a:avLst/>
            </a:prstGeom>
            <a:noFill/>
            <a:ln w="12700" cap="flat" cmpd="sng" algn="ctr">
              <a:solidFill>
                <a:srgbClr val="444444"/>
              </a:solidFill>
              <a:prstDash val="solid"/>
            </a:ln>
            <a:effectLst/>
          </p:spPr>
        </p:cxnSp>
        <p:cxnSp>
          <p:nvCxnSpPr>
            <p:cNvPr id="95" name="Straight Arrow Connector 94">
              <a:extLst>
                <a:ext uri="{FF2B5EF4-FFF2-40B4-BE49-F238E27FC236}">
                  <a16:creationId xmlns:a16="http://schemas.microsoft.com/office/drawing/2014/main" id="{7F3CA5A6-B6F4-4A96-9B7E-CF4C72006183}"/>
                </a:ext>
              </a:extLst>
            </p:cNvPr>
            <p:cNvCxnSpPr/>
            <p:nvPr/>
          </p:nvCxnSpPr>
          <p:spPr>
            <a:xfrm flipH="1">
              <a:off x="4114800" y="1944112"/>
              <a:ext cx="152400" cy="0"/>
            </a:xfrm>
            <a:prstGeom prst="straightConnector1">
              <a:avLst/>
            </a:prstGeom>
            <a:noFill/>
            <a:ln w="12700" cap="flat" cmpd="sng" algn="ctr">
              <a:solidFill>
                <a:srgbClr val="444444"/>
              </a:solidFill>
              <a:prstDash val="solid"/>
              <a:tailEnd type="triangle"/>
            </a:ln>
            <a:effectLst/>
          </p:spPr>
        </p:cxnSp>
        <p:cxnSp>
          <p:nvCxnSpPr>
            <p:cNvPr id="96" name="Straight Arrow Connector 95">
              <a:extLst>
                <a:ext uri="{FF2B5EF4-FFF2-40B4-BE49-F238E27FC236}">
                  <a16:creationId xmlns:a16="http://schemas.microsoft.com/office/drawing/2014/main" id="{20357D0B-D97D-4565-B118-4423313329F4}"/>
                </a:ext>
              </a:extLst>
            </p:cNvPr>
            <p:cNvCxnSpPr/>
            <p:nvPr/>
          </p:nvCxnSpPr>
          <p:spPr>
            <a:xfrm flipH="1">
              <a:off x="4114800" y="4730710"/>
              <a:ext cx="152400" cy="0"/>
            </a:xfrm>
            <a:prstGeom prst="straightConnector1">
              <a:avLst/>
            </a:prstGeom>
            <a:noFill/>
            <a:ln w="12700" cap="flat" cmpd="sng" algn="ctr">
              <a:solidFill>
                <a:srgbClr val="444444"/>
              </a:solidFill>
              <a:prstDash val="solid"/>
              <a:tailEnd type="triangle"/>
            </a:ln>
            <a:effectLst/>
          </p:spPr>
        </p:cxnSp>
        <p:cxnSp>
          <p:nvCxnSpPr>
            <p:cNvPr id="97" name="Straight Connector 96">
              <a:extLst>
                <a:ext uri="{FF2B5EF4-FFF2-40B4-BE49-F238E27FC236}">
                  <a16:creationId xmlns:a16="http://schemas.microsoft.com/office/drawing/2014/main" id="{7D2A5627-4052-4649-8537-2006159E37FC}"/>
                </a:ext>
              </a:extLst>
            </p:cNvPr>
            <p:cNvCxnSpPr/>
            <p:nvPr/>
          </p:nvCxnSpPr>
          <p:spPr>
            <a:xfrm>
              <a:off x="4257575" y="776367"/>
              <a:ext cx="0" cy="1049184"/>
            </a:xfrm>
            <a:prstGeom prst="line">
              <a:avLst/>
            </a:prstGeom>
            <a:noFill/>
            <a:ln w="12700" cap="flat" cmpd="sng" algn="ctr">
              <a:solidFill>
                <a:srgbClr val="0085C3"/>
              </a:solidFill>
              <a:prstDash val="solid"/>
            </a:ln>
            <a:effectLst/>
          </p:spPr>
        </p:cxnSp>
        <p:cxnSp>
          <p:nvCxnSpPr>
            <p:cNvPr id="98" name="Straight Arrow Connector 97">
              <a:extLst>
                <a:ext uri="{FF2B5EF4-FFF2-40B4-BE49-F238E27FC236}">
                  <a16:creationId xmlns:a16="http://schemas.microsoft.com/office/drawing/2014/main" id="{E2AB411F-CDE4-46F7-8D68-A3D882E3815A}"/>
                </a:ext>
              </a:extLst>
            </p:cNvPr>
            <p:cNvCxnSpPr/>
            <p:nvPr/>
          </p:nvCxnSpPr>
          <p:spPr>
            <a:xfrm flipH="1">
              <a:off x="4114800" y="776367"/>
              <a:ext cx="152400" cy="0"/>
            </a:xfrm>
            <a:prstGeom prst="straightConnector1">
              <a:avLst/>
            </a:prstGeom>
            <a:noFill/>
            <a:ln w="12700" cap="flat" cmpd="sng" algn="ctr">
              <a:solidFill>
                <a:srgbClr val="0085C3"/>
              </a:solidFill>
              <a:prstDash val="solid"/>
              <a:tailEnd type="triangle"/>
            </a:ln>
            <a:effectLst/>
          </p:spPr>
        </p:cxnSp>
        <p:cxnSp>
          <p:nvCxnSpPr>
            <p:cNvPr id="99" name="Straight Arrow Connector 98">
              <a:extLst>
                <a:ext uri="{FF2B5EF4-FFF2-40B4-BE49-F238E27FC236}">
                  <a16:creationId xmlns:a16="http://schemas.microsoft.com/office/drawing/2014/main" id="{F6F40BBF-7083-4131-883F-0972FB0D7727}"/>
                </a:ext>
              </a:extLst>
            </p:cNvPr>
            <p:cNvCxnSpPr/>
            <p:nvPr/>
          </p:nvCxnSpPr>
          <p:spPr>
            <a:xfrm flipH="1">
              <a:off x="4104685" y="1817459"/>
              <a:ext cx="152400" cy="0"/>
            </a:xfrm>
            <a:prstGeom prst="straightConnector1">
              <a:avLst/>
            </a:prstGeom>
            <a:noFill/>
            <a:ln w="12700" cap="flat" cmpd="sng" algn="ctr">
              <a:solidFill>
                <a:srgbClr val="0085C3"/>
              </a:solidFill>
              <a:prstDash val="solid"/>
              <a:tailEnd type="triangle"/>
            </a:ln>
            <a:effectLst/>
          </p:spPr>
        </p:cxnSp>
        <p:sp>
          <p:nvSpPr>
            <p:cNvPr id="100" name="TextBox 99">
              <a:extLst>
                <a:ext uri="{FF2B5EF4-FFF2-40B4-BE49-F238E27FC236}">
                  <a16:creationId xmlns:a16="http://schemas.microsoft.com/office/drawing/2014/main" id="{D4436ED5-5105-4BD5-A051-FF8497206964}"/>
                </a:ext>
              </a:extLst>
            </p:cNvPr>
            <p:cNvSpPr txBox="1"/>
            <p:nvPr/>
          </p:nvSpPr>
          <p:spPr>
            <a:xfrm>
              <a:off x="4245393" y="2593508"/>
              <a:ext cx="400110" cy="1276953"/>
            </a:xfrm>
            <a:prstGeom prst="rect">
              <a:avLst/>
            </a:prstGeom>
            <a:noFill/>
            <a:ln>
              <a:noFill/>
            </a:ln>
          </p:spPr>
          <p:txBody>
            <a:bodyPr vert="vert"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444444"/>
                  </a:solidFill>
                  <a:effectLst/>
                  <a:uLnTx/>
                  <a:uFillTx/>
                </a:rPr>
                <a:t>Cloud Provider</a:t>
              </a:r>
            </a:p>
          </p:txBody>
        </p:sp>
        <p:sp>
          <p:nvSpPr>
            <p:cNvPr id="101" name="TextBox 100">
              <a:extLst>
                <a:ext uri="{FF2B5EF4-FFF2-40B4-BE49-F238E27FC236}">
                  <a16:creationId xmlns:a16="http://schemas.microsoft.com/office/drawing/2014/main" id="{06864083-7A94-43DF-8D3D-C4FE46067897}"/>
                </a:ext>
              </a:extLst>
            </p:cNvPr>
            <p:cNvSpPr txBox="1"/>
            <p:nvPr/>
          </p:nvSpPr>
          <p:spPr>
            <a:xfrm>
              <a:off x="4234832" y="900434"/>
              <a:ext cx="615553" cy="1173092"/>
            </a:xfrm>
            <a:prstGeom prst="rect">
              <a:avLst/>
            </a:prstGeom>
            <a:noFill/>
            <a:ln>
              <a:noFill/>
            </a:ln>
          </p:spPr>
          <p:txBody>
            <a:bodyPr vert="vert" wrap="squar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0085C3"/>
                  </a:solidFill>
                  <a:effectLst/>
                  <a:uLnTx/>
                  <a:uFillTx/>
                </a:rPr>
                <a:t>   Cloud </a:t>
              </a:r>
            </a:p>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0085C3"/>
                  </a:solidFill>
                  <a:effectLst/>
                  <a:uLnTx/>
                  <a:uFillTx/>
                </a:rPr>
                <a:t>Consumer</a:t>
              </a:r>
            </a:p>
          </p:txBody>
        </p:sp>
      </p:grpSp>
      <p:grpSp>
        <p:nvGrpSpPr>
          <p:cNvPr id="109" name="Group 108">
            <a:extLst>
              <a:ext uri="{FF2B5EF4-FFF2-40B4-BE49-F238E27FC236}">
                <a16:creationId xmlns:a16="http://schemas.microsoft.com/office/drawing/2014/main" id="{B5B166DA-3F8D-4638-BDC2-CC7247C7F786}"/>
              </a:ext>
            </a:extLst>
          </p:cNvPr>
          <p:cNvGrpSpPr/>
          <p:nvPr/>
        </p:nvGrpSpPr>
        <p:grpSpPr>
          <a:xfrm>
            <a:off x="6092026" y="1884954"/>
            <a:ext cx="1916348" cy="4005183"/>
            <a:chOff x="5302077" y="768153"/>
            <a:chExt cx="1916348" cy="4005183"/>
          </a:xfrm>
        </p:grpSpPr>
        <p:grpSp>
          <p:nvGrpSpPr>
            <p:cNvPr id="110" name="Group 109">
              <a:extLst>
                <a:ext uri="{FF2B5EF4-FFF2-40B4-BE49-F238E27FC236}">
                  <a16:creationId xmlns:a16="http://schemas.microsoft.com/office/drawing/2014/main" id="{0294B90E-0E44-455B-B006-759372A170B3}"/>
                </a:ext>
              </a:extLst>
            </p:cNvPr>
            <p:cNvGrpSpPr/>
            <p:nvPr/>
          </p:nvGrpSpPr>
          <p:grpSpPr>
            <a:xfrm>
              <a:off x="5302077" y="768153"/>
              <a:ext cx="1371600" cy="4005183"/>
              <a:chOff x="304800" y="776367"/>
              <a:chExt cx="1371600" cy="4005183"/>
            </a:xfrm>
          </p:grpSpPr>
          <p:sp>
            <p:nvSpPr>
              <p:cNvPr id="115" name="Rounded Rectangle 58">
                <a:extLst>
                  <a:ext uri="{FF2B5EF4-FFF2-40B4-BE49-F238E27FC236}">
                    <a16:creationId xmlns:a16="http://schemas.microsoft.com/office/drawing/2014/main" id="{A4E5981D-40B7-4D04-BEF5-6DAA92700C73}"/>
                  </a:ext>
                </a:extLst>
              </p:cNvPr>
              <p:cNvSpPr/>
              <p:nvPr/>
            </p:nvSpPr>
            <p:spPr>
              <a:xfrm>
                <a:off x="304800" y="4259036"/>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Network</a:t>
                </a:r>
              </a:p>
            </p:txBody>
          </p:sp>
          <p:sp>
            <p:nvSpPr>
              <p:cNvPr id="116" name="Rounded Rectangle 59">
                <a:extLst>
                  <a:ext uri="{FF2B5EF4-FFF2-40B4-BE49-F238E27FC236}">
                    <a16:creationId xmlns:a16="http://schemas.microsoft.com/office/drawing/2014/main" id="{AA9EC660-EB31-4AC9-AB8C-06347390CE07}"/>
                  </a:ext>
                </a:extLst>
              </p:cNvPr>
              <p:cNvSpPr/>
              <p:nvPr/>
            </p:nvSpPr>
            <p:spPr>
              <a:xfrm>
                <a:off x="304800" y="3679010"/>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Storage</a:t>
                </a:r>
              </a:p>
            </p:txBody>
          </p:sp>
          <p:sp>
            <p:nvSpPr>
              <p:cNvPr id="117" name="Rounded Rectangle 60">
                <a:extLst>
                  <a:ext uri="{FF2B5EF4-FFF2-40B4-BE49-F238E27FC236}">
                    <a16:creationId xmlns:a16="http://schemas.microsoft.com/office/drawing/2014/main" id="{ECD7C2C9-09F0-409D-8E16-22ABD410EB5A}"/>
                  </a:ext>
                </a:extLst>
              </p:cNvPr>
              <p:cNvSpPr/>
              <p:nvPr/>
            </p:nvSpPr>
            <p:spPr>
              <a:xfrm>
                <a:off x="304800" y="3093590"/>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Compute</a:t>
                </a:r>
              </a:p>
            </p:txBody>
          </p:sp>
          <p:sp>
            <p:nvSpPr>
              <p:cNvPr id="118" name="Rounded Rectangle 61">
                <a:extLst>
                  <a:ext uri="{FF2B5EF4-FFF2-40B4-BE49-F238E27FC236}">
                    <a16:creationId xmlns:a16="http://schemas.microsoft.com/office/drawing/2014/main" id="{F48CB5EC-5649-4941-A785-3C2033C1553C}"/>
                  </a:ext>
                </a:extLst>
              </p:cNvPr>
              <p:cNvSpPr/>
              <p:nvPr/>
            </p:nvSpPr>
            <p:spPr>
              <a:xfrm>
                <a:off x="304800" y="2514263"/>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Operating system</a:t>
                </a:r>
              </a:p>
            </p:txBody>
          </p:sp>
          <p:sp>
            <p:nvSpPr>
              <p:cNvPr id="119" name="Rounded Rectangle 62">
                <a:extLst>
                  <a:ext uri="{FF2B5EF4-FFF2-40B4-BE49-F238E27FC236}">
                    <a16:creationId xmlns:a16="http://schemas.microsoft.com/office/drawing/2014/main" id="{FFE6817B-DF07-4CD8-AFA0-BF50EF8BF0C0}"/>
                  </a:ext>
                </a:extLst>
              </p:cNvPr>
              <p:cNvSpPr/>
              <p:nvPr/>
            </p:nvSpPr>
            <p:spPr>
              <a:xfrm>
                <a:off x="304800" y="1934936"/>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Programming framework</a:t>
                </a:r>
              </a:p>
            </p:txBody>
          </p:sp>
          <p:sp>
            <p:nvSpPr>
              <p:cNvPr id="120" name="Rounded Rectangle 63">
                <a:extLst>
                  <a:ext uri="{FF2B5EF4-FFF2-40B4-BE49-F238E27FC236}">
                    <a16:creationId xmlns:a16="http://schemas.microsoft.com/office/drawing/2014/main" id="{CAFBE95A-8C58-41B4-9328-6AFA78618A27}"/>
                  </a:ext>
                </a:extLst>
              </p:cNvPr>
              <p:cNvSpPr/>
              <p:nvPr/>
            </p:nvSpPr>
            <p:spPr>
              <a:xfrm>
                <a:off x="304800" y="1355694"/>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Database</a:t>
                </a:r>
              </a:p>
            </p:txBody>
          </p:sp>
          <p:sp>
            <p:nvSpPr>
              <p:cNvPr id="121" name="Rounded Rectangle 64">
                <a:extLst>
                  <a:ext uri="{FF2B5EF4-FFF2-40B4-BE49-F238E27FC236}">
                    <a16:creationId xmlns:a16="http://schemas.microsoft.com/office/drawing/2014/main" id="{6BEEBA8C-A95D-4486-A4BC-27B53F912DD1}"/>
                  </a:ext>
                </a:extLst>
              </p:cNvPr>
              <p:cNvSpPr/>
              <p:nvPr/>
            </p:nvSpPr>
            <p:spPr>
              <a:xfrm>
                <a:off x="304800" y="776367"/>
                <a:ext cx="1371600" cy="522514"/>
              </a:xfrm>
              <a:prstGeom prst="roundRect">
                <a:avLst>
                  <a:gd name="adj" fmla="val 23305"/>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Application</a:t>
                </a:r>
              </a:p>
            </p:txBody>
          </p:sp>
        </p:grpSp>
        <p:cxnSp>
          <p:nvCxnSpPr>
            <p:cNvPr id="111" name="Straight Connector 110">
              <a:extLst>
                <a:ext uri="{FF2B5EF4-FFF2-40B4-BE49-F238E27FC236}">
                  <a16:creationId xmlns:a16="http://schemas.microsoft.com/office/drawing/2014/main" id="{3D52D23B-1147-4B83-98B3-96513515D59F}"/>
                </a:ext>
              </a:extLst>
            </p:cNvPr>
            <p:cNvCxnSpPr/>
            <p:nvPr/>
          </p:nvCxnSpPr>
          <p:spPr>
            <a:xfrm>
              <a:off x="6833724" y="768153"/>
              <a:ext cx="0" cy="3988999"/>
            </a:xfrm>
            <a:prstGeom prst="line">
              <a:avLst/>
            </a:prstGeom>
            <a:noFill/>
            <a:ln w="12700" cap="flat" cmpd="sng" algn="ctr">
              <a:solidFill>
                <a:srgbClr val="444444"/>
              </a:solidFill>
              <a:prstDash val="solid"/>
            </a:ln>
            <a:effectLst/>
          </p:spPr>
        </p:cxnSp>
        <p:cxnSp>
          <p:nvCxnSpPr>
            <p:cNvPr id="112" name="Straight Arrow Connector 111">
              <a:extLst>
                <a:ext uri="{FF2B5EF4-FFF2-40B4-BE49-F238E27FC236}">
                  <a16:creationId xmlns:a16="http://schemas.microsoft.com/office/drawing/2014/main" id="{19B5F452-5A07-4D75-8A4E-C4FD53422BEB}"/>
                </a:ext>
              </a:extLst>
            </p:cNvPr>
            <p:cNvCxnSpPr/>
            <p:nvPr/>
          </p:nvCxnSpPr>
          <p:spPr>
            <a:xfrm flipH="1">
              <a:off x="6673677" y="4746894"/>
              <a:ext cx="152400" cy="0"/>
            </a:xfrm>
            <a:prstGeom prst="straightConnector1">
              <a:avLst/>
            </a:prstGeom>
            <a:noFill/>
            <a:ln w="12700" cap="flat" cmpd="sng" algn="ctr">
              <a:solidFill>
                <a:srgbClr val="444444"/>
              </a:solidFill>
              <a:prstDash val="solid"/>
              <a:tailEnd type="triangle"/>
            </a:ln>
            <a:effectLst/>
          </p:spPr>
        </p:cxnSp>
        <p:cxnSp>
          <p:nvCxnSpPr>
            <p:cNvPr id="113" name="Straight Arrow Connector 112">
              <a:extLst>
                <a:ext uri="{FF2B5EF4-FFF2-40B4-BE49-F238E27FC236}">
                  <a16:creationId xmlns:a16="http://schemas.microsoft.com/office/drawing/2014/main" id="{67446F94-2164-4ABA-AC6C-D16F33265CF7}"/>
                </a:ext>
              </a:extLst>
            </p:cNvPr>
            <p:cNvCxnSpPr/>
            <p:nvPr/>
          </p:nvCxnSpPr>
          <p:spPr>
            <a:xfrm flipH="1">
              <a:off x="6673677" y="773030"/>
              <a:ext cx="152400" cy="0"/>
            </a:xfrm>
            <a:prstGeom prst="straightConnector1">
              <a:avLst/>
            </a:prstGeom>
            <a:noFill/>
            <a:ln w="12700" cap="flat" cmpd="sng" algn="ctr">
              <a:solidFill>
                <a:srgbClr val="444444"/>
              </a:solidFill>
              <a:prstDash val="solid"/>
              <a:tailEnd type="triangle"/>
            </a:ln>
            <a:effectLst/>
          </p:spPr>
        </p:cxnSp>
        <p:sp>
          <p:nvSpPr>
            <p:cNvPr id="114" name="TextBox 113">
              <a:extLst>
                <a:ext uri="{FF2B5EF4-FFF2-40B4-BE49-F238E27FC236}">
                  <a16:creationId xmlns:a16="http://schemas.microsoft.com/office/drawing/2014/main" id="{83429427-23DE-40C4-BC50-91F0DD1DE18D}"/>
                </a:ext>
              </a:extLst>
            </p:cNvPr>
            <p:cNvSpPr txBox="1"/>
            <p:nvPr/>
          </p:nvSpPr>
          <p:spPr>
            <a:xfrm>
              <a:off x="6818315" y="2061854"/>
              <a:ext cx="400110" cy="1276953"/>
            </a:xfrm>
            <a:prstGeom prst="rect">
              <a:avLst/>
            </a:prstGeom>
            <a:noFill/>
            <a:ln>
              <a:noFill/>
            </a:ln>
          </p:spPr>
          <p:txBody>
            <a:bodyPr vert="vert"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444444"/>
                  </a:solidFill>
                  <a:effectLst/>
                  <a:uLnTx/>
                  <a:uFillTx/>
                </a:rPr>
                <a:t>Cloud Provider</a:t>
              </a:r>
            </a:p>
          </p:txBody>
        </p:sp>
      </p:grpSp>
      <p:sp>
        <p:nvSpPr>
          <p:cNvPr id="122" name="TextBox 121">
            <a:extLst>
              <a:ext uri="{FF2B5EF4-FFF2-40B4-BE49-F238E27FC236}">
                <a16:creationId xmlns:a16="http://schemas.microsoft.com/office/drawing/2014/main" id="{A2C93F2C-023D-4BF0-8AA6-FF36A57600BF}"/>
              </a:ext>
            </a:extLst>
          </p:cNvPr>
          <p:cNvSpPr txBox="1"/>
          <p:nvPr/>
        </p:nvSpPr>
        <p:spPr>
          <a:xfrm>
            <a:off x="1083185" y="1547874"/>
            <a:ext cx="606256"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600" b="1" i="0" u="none" strike="noStrike" kern="0" cap="none" spc="0" normalizeH="0" baseline="0" noProof="0" dirty="0">
                <a:ln>
                  <a:noFill/>
                </a:ln>
                <a:solidFill>
                  <a:srgbClr val="000000"/>
                </a:solidFill>
                <a:effectLst/>
                <a:uLnTx/>
                <a:uFillTx/>
              </a:rPr>
              <a:t>IaaS</a:t>
            </a:r>
          </a:p>
        </p:txBody>
      </p:sp>
      <p:sp>
        <p:nvSpPr>
          <p:cNvPr id="123" name="TextBox 122">
            <a:extLst>
              <a:ext uri="{FF2B5EF4-FFF2-40B4-BE49-F238E27FC236}">
                <a16:creationId xmlns:a16="http://schemas.microsoft.com/office/drawing/2014/main" id="{70A3A27B-71E1-4C40-BD16-8D01E25EA992}"/>
              </a:ext>
            </a:extLst>
          </p:cNvPr>
          <p:cNvSpPr txBox="1"/>
          <p:nvPr/>
        </p:nvSpPr>
        <p:spPr>
          <a:xfrm>
            <a:off x="3761169" y="1532486"/>
            <a:ext cx="684803"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600" b="1" i="0" u="none" strike="noStrike" kern="0" cap="none" spc="0" normalizeH="0" baseline="0" noProof="0">
                <a:ln>
                  <a:noFill/>
                </a:ln>
                <a:solidFill>
                  <a:srgbClr val="000000"/>
                </a:solidFill>
                <a:effectLst/>
                <a:uLnTx/>
                <a:uFillTx/>
              </a:rPr>
              <a:t>PaaS</a:t>
            </a:r>
            <a:endParaRPr kumimoji="0" lang="en-US" sz="1600" b="1" i="0" u="none" strike="noStrike" kern="0" cap="none" spc="0" normalizeH="0" baseline="0" noProof="0" dirty="0">
              <a:ln>
                <a:noFill/>
              </a:ln>
              <a:solidFill>
                <a:srgbClr val="000000"/>
              </a:solidFill>
              <a:effectLst/>
              <a:uLnTx/>
              <a:uFillTx/>
            </a:endParaRPr>
          </a:p>
        </p:txBody>
      </p:sp>
      <p:sp>
        <p:nvSpPr>
          <p:cNvPr id="124" name="TextBox 123">
            <a:extLst>
              <a:ext uri="{FF2B5EF4-FFF2-40B4-BE49-F238E27FC236}">
                <a16:creationId xmlns:a16="http://schemas.microsoft.com/office/drawing/2014/main" id="{A89BE5B9-0222-4AD4-AC0A-AF2B126E7F84}"/>
              </a:ext>
            </a:extLst>
          </p:cNvPr>
          <p:cNvSpPr txBox="1"/>
          <p:nvPr/>
        </p:nvSpPr>
        <p:spPr>
          <a:xfrm>
            <a:off x="6435424" y="1532486"/>
            <a:ext cx="684803"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600" b="1" i="0" u="none" strike="noStrike" kern="0" cap="none" spc="0" normalizeH="0" baseline="0" noProof="0" dirty="0">
                <a:ln>
                  <a:noFill/>
                </a:ln>
                <a:solidFill>
                  <a:srgbClr val="000000"/>
                </a:solidFill>
                <a:effectLst/>
                <a:uLnTx/>
                <a:uFillTx/>
              </a:rPr>
              <a:t>SaaS</a:t>
            </a:r>
          </a:p>
        </p:txBody>
      </p:sp>
    </p:spTree>
    <p:custDataLst>
      <p:tags r:id="rId1"/>
    </p:custDataLst>
    <p:extLst>
      <p:ext uri="{BB962C8B-B14F-4D97-AF65-F5344CB8AC3E}">
        <p14:creationId xmlns:p14="http://schemas.microsoft.com/office/powerpoint/2010/main" val="1713474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Activity: Identify the Threat</a:t>
            </a:r>
          </a:p>
        </p:txBody>
      </p:sp>
      <p:sp>
        <p:nvSpPr>
          <p:cNvPr id="3" name="TextBox 2"/>
          <p:cNvSpPr txBox="1"/>
          <p:nvPr/>
        </p:nvSpPr>
        <p:spPr>
          <a:xfrm>
            <a:off x="182881" y="1752600"/>
            <a:ext cx="5237331" cy="369332"/>
          </a:xfrm>
          <a:prstGeom prst="rect">
            <a:avLst/>
          </a:prstGeom>
          <a:noFill/>
        </p:spPr>
        <p:txBody>
          <a:bodyPr wrap="none" rtlCol="0">
            <a:spAutoFit/>
          </a:bodyPr>
          <a:lstStyle/>
          <a:p>
            <a:pPr>
              <a:buClr>
                <a:schemeClr val="bg1"/>
              </a:buClr>
            </a:pPr>
            <a:r>
              <a:rPr lang="en-US" dirty="0">
                <a:solidFill>
                  <a:schemeClr val="bg2"/>
                </a:solidFill>
              </a:rPr>
              <a:t>Identify the security threat in the below scenarios:</a:t>
            </a:r>
          </a:p>
        </p:txBody>
      </p:sp>
      <p:sp>
        <p:nvSpPr>
          <p:cNvPr id="4" name="Rectangle 3"/>
          <p:cNvSpPr/>
          <p:nvPr/>
        </p:nvSpPr>
        <p:spPr>
          <a:xfrm>
            <a:off x="182880" y="2286001"/>
            <a:ext cx="8686800" cy="1200329"/>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attackers targeted an unrelated third-party athletic race site for credentials, where many number of race participants including bank employees had registered. The attackers after obtaining the credentials, exposed the names, email, postal addresses, and phone numbers of account holders.</a:t>
            </a:r>
          </a:p>
        </p:txBody>
      </p:sp>
      <p:sp>
        <p:nvSpPr>
          <p:cNvPr id="8" name="Rectangle 7"/>
          <p:cNvSpPr/>
          <p:nvPr/>
        </p:nvSpPr>
        <p:spPr>
          <a:xfrm>
            <a:off x="195580" y="3662451"/>
            <a:ext cx="8503920" cy="646331"/>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 company experienced an outage due to accidental deletion of information that controls load balancing.</a:t>
            </a:r>
          </a:p>
        </p:txBody>
      </p:sp>
      <p:sp>
        <p:nvSpPr>
          <p:cNvPr id="9" name="Rectangle 8"/>
          <p:cNvSpPr/>
          <p:nvPr/>
        </p:nvSpPr>
        <p:spPr>
          <a:xfrm>
            <a:off x="195580" y="4507433"/>
            <a:ext cx="8674100" cy="923330"/>
          </a:xfrm>
          <a:prstGeom prst="rect">
            <a:avLst/>
          </a:prstGeom>
        </p:spPr>
        <p:txBody>
          <a:bodyPr wrap="square">
            <a:spAutoFit/>
          </a:bodyPr>
          <a:lstStyle/>
          <a:p>
            <a:pPr marL="285750" indent="-285750">
              <a:buFont typeface="Arial" panose="020B0604020202020204" pitchFamily="34" charset="0"/>
              <a:buChar char="•"/>
            </a:pPr>
            <a:r>
              <a:rPr lang="en-US" dirty="0">
                <a:solidFill>
                  <a:srgbClr val="444444"/>
                </a:solidFill>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former employee of a cloud service provider is aware of the security weaknesses in that cloud infrastructure. This former employee exploited the weakness and carried out an </a:t>
            </a:r>
            <a:r>
              <a:rPr lang="en-US" dirty="0">
                <a:solidFill>
                  <a:srgbClr val="444444"/>
                </a:solidFill>
                <a:latin typeface="Arial" panose="020B0604020202020204" pitchFamily="34" charset="0"/>
                <a:cs typeface="Arial" panose="020B0604020202020204" pitchFamily="34" charset="0"/>
              </a:rPr>
              <a:t>attack</a:t>
            </a:r>
            <a:r>
              <a:rPr lang="en-US" dirty="0">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1521012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Lesson Summary</a:t>
            </a:r>
          </a:p>
        </p:txBody>
      </p:sp>
      <p:sp>
        <p:nvSpPr>
          <p:cNvPr id="4" name="Content Placeholder 3"/>
          <p:cNvSpPr>
            <a:spLocks noGrp="1"/>
          </p:cNvSpPr>
          <p:nvPr>
            <p:ph sz="quarter" idx="10"/>
          </p:nvPr>
        </p:nvSpPr>
        <p:spPr/>
        <p:txBody>
          <a:bodyPr/>
          <a:lstStyle/>
          <a:p>
            <a:pPr marL="0" indent="0">
              <a:buNone/>
            </a:pPr>
            <a:r>
              <a:rPr lang="en-US" dirty="0"/>
              <a:t>During this lesson, the following topics were covered:</a:t>
            </a:r>
          </a:p>
          <a:p>
            <a:r>
              <a:rPr lang="en-US" dirty="0"/>
              <a:t>Key security concepts like CIA, AAA, secure multitenancy, velocity of attack, information assurance, data privacy and ownership, and trusted computing base</a:t>
            </a:r>
          </a:p>
          <a:p>
            <a:r>
              <a:rPr lang="en-US" dirty="0"/>
              <a:t>Various cloud security threats and the shared responsibility between the provider and consumer</a:t>
            </a:r>
          </a:p>
        </p:txBody>
      </p:sp>
      <p:sp>
        <p:nvSpPr>
          <p:cNvPr id="3" name="Footer Placeholder 2"/>
          <p:cNvSpPr>
            <a:spLocks noGrp="1"/>
          </p:cNvSpPr>
          <p:nvPr>
            <p:ph type="ftr" sz="quarter" idx="3"/>
          </p:nvPr>
        </p:nvSpPr>
        <p:spPr>
          <a:prstGeom prst="rect">
            <a:avLst/>
          </a:prstGeom>
        </p:spPr>
        <p:txBody>
          <a:bodyPr/>
          <a:lstStyle/>
          <a:p>
            <a:pPr algn="r"/>
            <a:r>
              <a:rPr lang="en-US" dirty="0"/>
              <a:t>Module: Introduction to Cloud Computing</a:t>
            </a:r>
          </a:p>
        </p:txBody>
      </p:sp>
    </p:spTree>
    <p:custDataLst>
      <p:tags r:id="rId1"/>
    </p:custDataLst>
    <p:extLst>
      <p:ext uri="{BB962C8B-B14F-4D97-AF65-F5344CB8AC3E}">
        <p14:creationId xmlns:p14="http://schemas.microsoft.com/office/powerpoint/2010/main" val="365965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26574" y="1531386"/>
            <a:ext cx="1947681" cy="1947681"/>
          </a:xfrm>
          <a:prstGeom prst="rect">
            <a:avLst/>
          </a:prstGeom>
          <a:effectLst>
            <a:outerShdw blurRad="50800" dist="50800" dir="5400000" algn="ctr" rotWithShape="0">
              <a:srgbClr val="000000">
                <a:alpha val="0"/>
              </a:srgbClr>
            </a:outerShdw>
          </a:effectLst>
        </p:spPr>
      </p:pic>
      <p:sp>
        <p:nvSpPr>
          <p:cNvPr id="2" name="Title 1"/>
          <p:cNvSpPr>
            <a:spLocks noGrp="1"/>
          </p:cNvSpPr>
          <p:nvPr>
            <p:ph type="title"/>
          </p:nvPr>
        </p:nvSpPr>
        <p:spPr/>
        <p:txBody>
          <a:bodyPr/>
          <a:lstStyle/>
          <a:p>
            <a:r>
              <a:rPr lang="en-US" dirty="0">
                <a:solidFill>
                  <a:schemeClr val="tx1"/>
                </a:solidFill>
              </a:rPr>
              <a:t>Impact of Security Breach</a:t>
            </a:r>
          </a:p>
        </p:txBody>
      </p:sp>
      <p:sp>
        <p:nvSpPr>
          <p:cNvPr id="6" name="Rectangle 37"/>
          <p:cNvSpPr>
            <a:spLocks noChangeArrowheads="1"/>
          </p:cNvSpPr>
          <p:nvPr/>
        </p:nvSpPr>
        <p:spPr bwMode="auto">
          <a:xfrm>
            <a:off x="-14287" y="3470930"/>
            <a:ext cx="3001962" cy="1251436"/>
          </a:xfrm>
          <a:prstGeom prst="rect">
            <a:avLst/>
          </a:prstGeom>
          <a:solidFill>
            <a:srgbClr val="0085C3"/>
          </a:solidFill>
          <a:ln>
            <a:noFill/>
          </a:ln>
        </p:spPr>
        <p:txBody>
          <a:bodyPr lIns="182880" tIns="137160" rIns="137160" bIns="137160" anchor="ctr"/>
          <a:lstStyle/>
          <a:p>
            <a:pPr algn="ctr" fontAlgn="base">
              <a:lnSpc>
                <a:spcPct val="90000"/>
              </a:lnSpc>
              <a:spcBef>
                <a:spcPts val="600"/>
              </a:spcBef>
              <a:spcAft>
                <a:spcPct val="0"/>
              </a:spcAft>
            </a:pPr>
            <a:endParaRPr lang="en-US" altLang="en-US" sz="2000" dirty="0">
              <a:solidFill>
                <a:srgbClr val="FFFFFF"/>
              </a:solidFill>
              <a:ea typeface="ＭＳ Ｐゴシック" pitchFamily="34" charset="-128"/>
            </a:endParaRPr>
          </a:p>
        </p:txBody>
      </p:sp>
      <p:sp>
        <p:nvSpPr>
          <p:cNvPr id="7" name="Right Triangle 1"/>
          <p:cNvSpPr>
            <a:spLocks/>
          </p:cNvSpPr>
          <p:nvPr/>
        </p:nvSpPr>
        <p:spPr bwMode="auto">
          <a:xfrm rot="5400000">
            <a:off x="-63240" y="3535818"/>
            <a:ext cx="1243301" cy="1130898"/>
          </a:xfrm>
          <a:custGeom>
            <a:avLst/>
            <a:gdLst>
              <a:gd name="T0" fmla="*/ 10 w 4103457"/>
              <a:gd name="T1" fmla="*/ 36434 h 3554479"/>
              <a:gd name="T2" fmla="*/ 10 w 4103457"/>
              <a:gd name="T3" fmla="*/ 0 h 3554479"/>
              <a:gd name="T4" fmla="*/ 35651 w 4103457"/>
              <a:gd name="T5" fmla="*/ 21775 h 3554479"/>
              <a:gd name="T6" fmla="*/ 35649 w 4103457"/>
              <a:gd name="T7" fmla="*/ 36421 h 3554479"/>
              <a:gd name="T8" fmla="*/ 10 w 4103457"/>
              <a:gd name="T9" fmla="*/ 36434 h 3554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03457" h="3554479">
                <a:moveTo>
                  <a:pt x="1170" y="3554479"/>
                </a:moveTo>
                <a:cubicBezTo>
                  <a:pt x="5221" y="2495239"/>
                  <a:pt x="-2881" y="1059240"/>
                  <a:pt x="1170" y="0"/>
                </a:cubicBezTo>
                <a:lnTo>
                  <a:pt x="4103456" y="2124410"/>
                </a:lnTo>
                <a:cubicBezTo>
                  <a:pt x="4103380" y="2600701"/>
                  <a:pt x="4103305" y="3076991"/>
                  <a:pt x="4103229" y="3553282"/>
                </a:cubicBezTo>
                <a:lnTo>
                  <a:pt x="1170" y="3554479"/>
                </a:lnTo>
                <a:close/>
              </a:path>
            </a:pathLst>
          </a:custGeom>
          <a:solidFill>
            <a:srgbClr val="006FB4"/>
          </a:solidFill>
          <a:ln>
            <a:noFill/>
          </a:ln>
          <a:extLst>
            <a:ext uri="{91240B29-F687-4F45-9708-019B960494DF}">
              <a14:hiddenLine xmlns:a14="http://schemas.microsoft.com/office/drawing/2010/main" w="9525">
                <a:solidFill>
                  <a:srgbClr val="000000"/>
                </a:solidFill>
                <a:round/>
                <a:headEnd/>
                <a:tailEnd/>
              </a14:hiddenLine>
            </a:ext>
          </a:extLst>
        </p:spPr>
        <p:txBody>
          <a:bodyPr lIns="182880" tIns="137160" rIns="137160" bIns="137160" anchor="ctr"/>
          <a:lstStyle/>
          <a:p>
            <a:endParaRPr lang="en-US" dirty="0">
              <a:ea typeface="ＭＳ Ｐゴシック" pitchFamily="34" charset="-128"/>
            </a:endParaRPr>
          </a:p>
        </p:txBody>
      </p:sp>
      <p:sp>
        <p:nvSpPr>
          <p:cNvPr id="8" name="Rectangle 7"/>
          <p:cNvSpPr/>
          <p:nvPr/>
        </p:nvSpPr>
        <p:spPr bwMode="auto">
          <a:xfrm>
            <a:off x="3060383" y="3471173"/>
            <a:ext cx="3001963" cy="1250950"/>
          </a:xfrm>
          <a:prstGeom prst="rect">
            <a:avLst/>
          </a:prstGeom>
          <a:solidFill>
            <a:srgbClr val="00447C"/>
          </a:solidFill>
          <a:effectLst/>
        </p:spPr>
        <p:txBody>
          <a:bodyPr lIns="182880" tIns="137160" rIns="137160" bIns="137160" anchor="ctr"/>
          <a:lstStyle/>
          <a:p>
            <a:pPr algn="ctr">
              <a:lnSpc>
                <a:spcPct val="90000"/>
              </a:lnSpc>
              <a:spcBef>
                <a:spcPts val="600"/>
              </a:spcBef>
              <a:defRPr/>
            </a:pPr>
            <a:endParaRPr lang="en-US" sz="2000" dirty="0">
              <a:solidFill>
                <a:schemeClr val="tx2"/>
              </a:solidFill>
            </a:endParaRPr>
          </a:p>
        </p:txBody>
      </p:sp>
      <p:sp>
        <p:nvSpPr>
          <p:cNvPr id="9" name="Right Triangle 1"/>
          <p:cNvSpPr>
            <a:spLocks/>
          </p:cNvSpPr>
          <p:nvPr/>
        </p:nvSpPr>
        <p:spPr bwMode="auto">
          <a:xfrm rot="5400000">
            <a:off x="3004578" y="3535421"/>
            <a:ext cx="1242507" cy="1130898"/>
          </a:xfrm>
          <a:custGeom>
            <a:avLst/>
            <a:gdLst>
              <a:gd name="T0" fmla="*/ 10 w 4103457"/>
              <a:gd name="T1" fmla="*/ 36434 h 3554479"/>
              <a:gd name="T2" fmla="*/ 10 w 4103457"/>
              <a:gd name="T3" fmla="*/ 0 h 3554479"/>
              <a:gd name="T4" fmla="*/ 35651 w 4103457"/>
              <a:gd name="T5" fmla="*/ 21775 h 3554479"/>
              <a:gd name="T6" fmla="*/ 35649 w 4103457"/>
              <a:gd name="T7" fmla="*/ 36421 h 3554479"/>
              <a:gd name="T8" fmla="*/ 10 w 4103457"/>
              <a:gd name="T9" fmla="*/ 36434 h 3554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03457" h="3554479">
                <a:moveTo>
                  <a:pt x="1170" y="3554479"/>
                </a:moveTo>
                <a:cubicBezTo>
                  <a:pt x="5221" y="2495239"/>
                  <a:pt x="-2881" y="1059240"/>
                  <a:pt x="1170" y="0"/>
                </a:cubicBezTo>
                <a:lnTo>
                  <a:pt x="4103456" y="2124410"/>
                </a:lnTo>
                <a:cubicBezTo>
                  <a:pt x="4103380" y="2600701"/>
                  <a:pt x="4103305" y="3076991"/>
                  <a:pt x="4103229" y="3553282"/>
                </a:cubicBezTo>
                <a:lnTo>
                  <a:pt x="1170" y="3554479"/>
                </a:lnTo>
                <a:close/>
              </a:path>
            </a:pathLst>
          </a:custGeom>
          <a:solidFill>
            <a:srgbClr val="00347C"/>
          </a:solidFill>
          <a:ln>
            <a:noFill/>
          </a:ln>
          <a:extLst>
            <a:ext uri="{91240B29-F687-4F45-9708-019B960494DF}">
              <a14:hiddenLine xmlns:a14="http://schemas.microsoft.com/office/drawing/2010/main" w="9525">
                <a:solidFill>
                  <a:srgbClr val="000000"/>
                </a:solidFill>
                <a:round/>
                <a:headEnd/>
                <a:tailEnd/>
              </a14:hiddenLine>
            </a:ext>
          </a:extLst>
        </p:spPr>
        <p:txBody>
          <a:bodyPr lIns="182880" tIns="137160" rIns="137160" bIns="137160" anchor="ctr"/>
          <a:lstStyle/>
          <a:p>
            <a:endParaRPr lang="en-US" dirty="0"/>
          </a:p>
        </p:txBody>
      </p:sp>
      <p:sp>
        <p:nvSpPr>
          <p:cNvPr id="10" name="Rectangle 37"/>
          <p:cNvSpPr>
            <a:spLocks noChangeArrowheads="1"/>
          </p:cNvSpPr>
          <p:nvPr/>
        </p:nvSpPr>
        <p:spPr bwMode="auto">
          <a:xfrm>
            <a:off x="6142038" y="3470930"/>
            <a:ext cx="3001962" cy="1251436"/>
          </a:xfrm>
          <a:prstGeom prst="rect">
            <a:avLst/>
          </a:prstGeom>
          <a:solidFill>
            <a:srgbClr val="0085C3"/>
          </a:solidFill>
          <a:ln>
            <a:noFill/>
          </a:ln>
        </p:spPr>
        <p:txBody>
          <a:bodyPr lIns="182880" tIns="137160" rIns="137160" bIns="137160" anchor="ctr"/>
          <a:lstStyle/>
          <a:p>
            <a:pPr algn="ctr">
              <a:lnSpc>
                <a:spcPct val="90000"/>
              </a:lnSpc>
              <a:spcBef>
                <a:spcPts val="600"/>
              </a:spcBef>
            </a:pPr>
            <a:endParaRPr lang="en-US" altLang="en-US" sz="2000" dirty="0">
              <a:solidFill>
                <a:schemeClr val="tx2"/>
              </a:solidFill>
              <a:ea typeface="ＭＳ Ｐゴシック" pitchFamily="34" charset="-128"/>
            </a:endParaRPr>
          </a:p>
        </p:txBody>
      </p:sp>
      <p:sp>
        <p:nvSpPr>
          <p:cNvPr id="11" name="Right Triangle 1"/>
          <p:cNvSpPr>
            <a:spLocks/>
          </p:cNvSpPr>
          <p:nvPr/>
        </p:nvSpPr>
        <p:spPr bwMode="auto">
          <a:xfrm rot="5400000">
            <a:off x="6085944" y="3535819"/>
            <a:ext cx="1243299" cy="1130898"/>
          </a:xfrm>
          <a:custGeom>
            <a:avLst/>
            <a:gdLst>
              <a:gd name="T0" fmla="*/ 10 w 4103457"/>
              <a:gd name="T1" fmla="*/ 36434 h 3554479"/>
              <a:gd name="T2" fmla="*/ 10 w 4103457"/>
              <a:gd name="T3" fmla="*/ 0 h 3554479"/>
              <a:gd name="T4" fmla="*/ 35651 w 4103457"/>
              <a:gd name="T5" fmla="*/ 21775 h 3554479"/>
              <a:gd name="T6" fmla="*/ 35649 w 4103457"/>
              <a:gd name="T7" fmla="*/ 36421 h 3554479"/>
              <a:gd name="T8" fmla="*/ 10 w 4103457"/>
              <a:gd name="T9" fmla="*/ 36434 h 3554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03457" h="3554479">
                <a:moveTo>
                  <a:pt x="1170" y="3554479"/>
                </a:moveTo>
                <a:cubicBezTo>
                  <a:pt x="5221" y="2495239"/>
                  <a:pt x="-2881" y="1059240"/>
                  <a:pt x="1170" y="0"/>
                </a:cubicBezTo>
                <a:lnTo>
                  <a:pt x="4103456" y="2124410"/>
                </a:lnTo>
                <a:cubicBezTo>
                  <a:pt x="4103380" y="2600701"/>
                  <a:pt x="4103305" y="3076991"/>
                  <a:pt x="4103229" y="3553282"/>
                </a:cubicBezTo>
                <a:lnTo>
                  <a:pt x="1170" y="3554479"/>
                </a:lnTo>
                <a:close/>
              </a:path>
            </a:pathLst>
          </a:custGeom>
          <a:solidFill>
            <a:srgbClr val="006FB4"/>
          </a:solidFill>
          <a:ln>
            <a:noFill/>
          </a:ln>
          <a:extLst>
            <a:ext uri="{91240B29-F687-4F45-9708-019B960494DF}">
              <a14:hiddenLine xmlns:a14="http://schemas.microsoft.com/office/drawing/2010/main" w="9525">
                <a:solidFill>
                  <a:srgbClr val="000000"/>
                </a:solidFill>
                <a:round/>
                <a:headEnd/>
                <a:tailEnd/>
              </a14:hiddenLine>
            </a:ext>
          </a:extLst>
        </p:spPr>
        <p:txBody>
          <a:bodyPr lIns="182880" tIns="137160" rIns="137160" bIns="137160" anchor="ctr"/>
          <a:lstStyle/>
          <a:p>
            <a:endParaRPr lang="en-US" dirty="0"/>
          </a:p>
        </p:txBody>
      </p:sp>
      <p:sp>
        <p:nvSpPr>
          <p:cNvPr id="12" name="Rectangle 37"/>
          <p:cNvSpPr>
            <a:spLocks noChangeArrowheads="1"/>
          </p:cNvSpPr>
          <p:nvPr/>
        </p:nvSpPr>
        <p:spPr bwMode="auto">
          <a:xfrm>
            <a:off x="1591151" y="4992042"/>
            <a:ext cx="3001962" cy="1251436"/>
          </a:xfrm>
          <a:prstGeom prst="rect">
            <a:avLst/>
          </a:prstGeom>
          <a:solidFill>
            <a:srgbClr val="0085C3"/>
          </a:solidFill>
          <a:ln>
            <a:noFill/>
          </a:ln>
        </p:spPr>
        <p:txBody>
          <a:bodyPr lIns="182880" tIns="137160" rIns="137160" bIns="137160" anchor="ctr"/>
          <a:lstStyle/>
          <a:p>
            <a:pPr algn="ctr" fontAlgn="base">
              <a:lnSpc>
                <a:spcPct val="90000"/>
              </a:lnSpc>
              <a:spcBef>
                <a:spcPts val="600"/>
              </a:spcBef>
              <a:spcAft>
                <a:spcPct val="0"/>
              </a:spcAft>
            </a:pPr>
            <a:endParaRPr lang="en-US" altLang="en-US" sz="2000" dirty="0">
              <a:solidFill>
                <a:srgbClr val="FFFFFF"/>
              </a:solidFill>
              <a:ea typeface="ＭＳ Ｐゴシック" pitchFamily="34" charset="-128"/>
            </a:endParaRPr>
          </a:p>
        </p:txBody>
      </p:sp>
      <p:sp>
        <p:nvSpPr>
          <p:cNvPr id="13" name="Right Triangle 1"/>
          <p:cNvSpPr>
            <a:spLocks/>
          </p:cNvSpPr>
          <p:nvPr/>
        </p:nvSpPr>
        <p:spPr bwMode="auto">
          <a:xfrm rot="5400000">
            <a:off x="1535347" y="5056776"/>
            <a:ext cx="1242507" cy="1130898"/>
          </a:xfrm>
          <a:custGeom>
            <a:avLst/>
            <a:gdLst>
              <a:gd name="T0" fmla="*/ 10 w 4103457"/>
              <a:gd name="T1" fmla="*/ 36434 h 3554479"/>
              <a:gd name="T2" fmla="*/ 10 w 4103457"/>
              <a:gd name="T3" fmla="*/ 0 h 3554479"/>
              <a:gd name="T4" fmla="*/ 35651 w 4103457"/>
              <a:gd name="T5" fmla="*/ 21775 h 3554479"/>
              <a:gd name="T6" fmla="*/ 35649 w 4103457"/>
              <a:gd name="T7" fmla="*/ 36421 h 3554479"/>
              <a:gd name="T8" fmla="*/ 10 w 4103457"/>
              <a:gd name="T9" fmla="*/ 36434 h 3554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03457" h="3554479">
                <a:moveTo>
                  <a:pt x="1170" y="3554479"/>
                </a:moveTo>
                <a:cubicBezTo>
                  <a:pt x="5221" y="2495239"/>
                  <a:pt x="-2881" y="1059240"/>
                  <a:pt x="1170" y="0"/>
                </a:cubicBezTo>
                <a:lnTo>
                  <a:pt x="4103456" y="2124410"/>
                </a:lnTo>
                <a:cubicBezTo>
                  <a:pt x="4103380" y="2600701"/>
                  <a:pt x="4103305" y="3076991"/>
                  <a:pt x="4103229" y="3553282"/>
                </a:cubicBezTo>
                <a:lnTo>
                  <a:pt x="1170" y="3554479"/>
                </a:lnTo>
                <a:close/>
              </a:path>
            </a:pathLst>
          </a:custGeom>
          <a:solidFill>
            <a:srgbClr val="00347C"/>
          </a:solidFill>
          <a:ln>
            <a:noFill/>
          </a:ln>
          <a:extLst>
            <a:ext uri="{91240B29-F687-4F45-9708-019B960494DF}">
              <a14:hiddenLine xmlns:a14="http://schemas.microsoft.com/office/drawing/2010/main" w="9525">
                <a:solidFill>
                  <a:srgbClr val="000000"/>
                </a:solidFill>
                <a:round/>
                <a:headEnd/>
                <a:tailEnd/>
              </a14:hiddenLine>
            </a:ext>
          </a:extLst>
        </p:spPr>
        <p:txBody>
          <a:bodyPr lIns="182880" tIns="137160" rIns="137160" bIns="137160" anchor="ctr"/>
          <a:lstStyle/>
          <a:p>
            <a:endParaRPr lang="en-US" dirty="0"/>
          </a:p>
        </p:txBody>
      </p:sp>
      <p:sp>
        <p:nvSpPr>
          <p:cNvPr id="14" name="Rectangle 13"/>
          <p:cNvSpPr/>
          <p:nvPr/>
        </p:nvSpPr>
        <p:spPr bwMode="auto">
          <a:xfrm>
            <a:off x="4676301" y="4992042"/>
            <a:ext cx="3001963" cy="1250950"/>
          </a:xfrm>
          <a:prstGeom prst="rect">
            <a:avLst/>
          </a:prstGeom>
          <a:solidFill>
            <a:srgbClr val="00447C"/>
          </a:solidFill>
          <a:effectLst/>
        </p:spPr>
        <p:txBody>
          <a:bodyPr lIns="182880" tIns="137160" rIns="137160" bIns="137160" anchor="ctr"/>
          <a:lstStyle/>
          <a:p>
            <a:pPr algn="ctr">
              <a:lnSpc>
                <a:spcPct val="90000"/>
              </a:lnSpc>
              <a:spcBef>
                <a:spcPts val="600"/>
              </a:spcBef>
              <a:defRPr/>
            </a:pPr>
            <a:endParaRPr lang="en-US" sz="2000" dirty="0">
              <a:solidFill>
                <a:schemeClr val="tx2"/>
              </a:solidFill>
            </a:endParaRPr>
          </a:p>
        </p:txBody>
      </p:sp>
      <p:sp>
        <p:nvSpPr>
          <p:cNvPr id="15" name="Right Triangle 1"/>
          <p:cNvSpPr>
            <a:spLocks/>
          </p:cNvSpPr>
          <p:nvPr/>
        </p:nvSpPr>
        <p:spPr bwMode="auto">
          <a:xfrm rot="5400000">
            <a:off x="4612782" y="5051275"/>
            <a:ext cx="1252537" cy="1130898"/>
          </a:xfrm>
          <a:custGeom>
            <a:avLst/>
            <a:gdLst>
              <a:gd name="T0" fmla="*/ 10 w 4103457"/>
              <a:gd name="T1" fmla="*/ 36434 h 3554479"/>
              <a:gd name="T2" fmla="*/ 10 w 4103457"/>
              <a:gd name="T3" fmla="*/ 0 h 3554479"/>
              <a:gd name="T4" fmla="*/ 35651 w 4103457"/>
              <a:gd name="T5" fmla="*/ 21775 h 3554479"/>
              <a:gd name="T6" fmla="*/ 35649 w 4103457"/>
              <a:gd name="T7" fmla="*/ 36421 h 3554479"/>
              <a:gd name="T8" fmla="*/ 10 w 4103457"/>
              <a:gd name="T9" fmla="*/ 36434 h 3554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03457" h="3554479">
                <a:moveTo>
                  <a:pt x="1170" y="3554479"/>
                </a:moveTo>
                <a:cubicBezTo>
                  <a:pt x="5221" y="2495239"/>
                  <a:pt x="-2881" y="1059240"/>
                  <a:pt x="1170" y="0"/>
                </a:cubicBezTo>
                <a:lnTo>
                  <a:pt x="4103456" y="2124410"/>
                </a:lnTo>
                <a:cubicBezTo>
                  <a:pt x="4103380" y="2600701"/>
                  <a:pt x="4103305" y="3076991"/>
                  <a:pt x="4103229" y="3553282"/>
                </a:cubicBezTo>
                <a:lnTo>
                  <a:pt x="1170" y="3554479"/>
                </a:lnTo>
                <a:close/>
              </a:path>
            </a:pathLst>
          </a:custGeom>
          <a:solidFill>
            <a:srgbClr val="006FB4"/>
          </a:solidFill>
          <a:ln>
            <a:noFill/>
          </a:ln>
          <a:extLst>
            <a:ext uri="{91240B29-F687-4F45-9708-019B960494DF}">
              <a14:hiddenLine xmlns:a14="http://schemas.microsoft.com/office/drawing/2010/main" w="9525">
                <a:solidFill>
                  <a:srgbClr val="000000"/>
                </a:solidFill>
                <a:round/>
                <a:headEnd/>
                <a:tailEnd/>
              </a14:hiddenLine>
            </a:ext>
          </a:extLst>
        </p:spPr>
        <p:txBody>
          <a:bodyPr lIns="182880" tIns="137160" rIns="137160" bIns="137160" anchor="ctr"/>
          <a:lstStyle/>
          <a:p>
            <a:endParaRPr lang="en-US" dirty="0"/>
          </a:p>
        </p:txBody>
      </p:sp>
      <p:sp>
        <p:nvSpPr>
          <p:cNvPr id="17" name="TextBox 16"/>
          <p:cNvSpPr txBox="1"/>
          <p:nvPr/>
        </p:nvSpPr>
        <p:spPr>
          <a:xfrm>
            <a:off x="1171075" y="3473556"/>
            <a:ext cx="1838502" cy="1246187"/>
          </a:xfrm>
          <a:prstGeom prst="rect">
            <a:avLst/>
          </a:prstGeom>
          <a:noFill/>
        </p:spPr>
        <p:txBody>
          <a:bodyPr lIns="0" tIns="0" rIns="0" bIns="0" anchor="ctr"/>
          <a:lstStyle/>
          <a:p>
            <a:pPr>
              <a:lnSpc>
                <a:spcPts val="1600"/>
              </a:lnSpc>
              <a:spcBef>
                <a:spcPts val="300"/>
              </a:spcBef>
              <a:buClr>
                <a:srgbClr val="0085C3"/>
              </a:buClr>
              <a:defRPr/>
            </a:pPr>
            <a:r>
              <a:rPr lang="en-US" sz="1400" b="1" dirty="0">
                <a:solidFill>
                  <a:srgbClr val="FFFFFF"/>
                </a:solidFill>
              </a:rPr>
              <a:t>Trust</a:t>
            </a:r>
          </a:p>
          <a:p>
            <a:pPr>
              <a:lnSpc>
                <a:spcPct val="90000"/>
              </a:lnSpc>
              <a:spcBef>
                <a:spcPts val="300"/>
              </a:spcBef>
              <a:buClr>
                <a:srgbClr val="0085C3"/>
              </a:buClr>
              <a:defRPr/>
            </a:pPr>
            <a:r>
              <a:rPr lang="en-US" sz="1200" dirty="0">
                <a:solidFill>
                  <a:srgbClr val="FFFFFF"/>
                </a:solidFill>
                <a:ea typeface="ＭＳ Ｐゴシック" pitchFamily="34" charset="-128"/>
              </a:rPr>
              <a:t>Data loss creates negative impact on customer’s trust</a:t>
            </a:r>
          </a:p>
        </p:txBody>
      </p:sp>
      <p:sp>
        <p:nvSpPr>
          <p:cNvPr id="19" name="TextBox 18"/>
          <p:cNvSpPr txBox="1"/>
          <p:nvPr/>
        </p:nvSpPr>
        <p:spPr>
          <a:xfrm>
            <a:off x="4241014" y="3466456"/>
            <a:ext cx="1789113" cy="1246187"/>
          </a:xfrm>
          <a:prstGeom prst="rect">
            <a:avLst/>
          </a:prstGeom>
          <a:noFill/>
        </p:spPr>
        <p:txBody>
          <a:bodyPr lIns="0" tIns="0" rIns="0" bIns="0" anchor="ctr"/>
          <a:lstStyle/>
          <a:p>
            <a:pPr>
              <a:lnSpc>
                <a:spcPts val="1600"/>
              </a:lnSpc>
              <a:spcBef>
                <a:spcPts val="300"/>
              </a:spcBef>
              <a:buClr>
                <a:srgbClr val="0085C3"/>
              </a:buClr>
              <a:defRPr/>
            </a:pPr>
            <a:r>
              <a:rPr lang="en-US" sz="1400" b="1" dirty="0">
                <a:solidFill>
                  <a:srgbClr val="FFFFFF"/>
                </a:solidFill>
              </a:rPr>
              <a:t>Legal Action</a:t>
            </a:r>
          </a:p>
          <a:p>
            <a:pPr>
              <a:lnSpc>
                <a:spcPct val="90000"/>
              </a:lnSpc>
              <a:spcBef>
                <a:spcPts val="300"/>
              </a:spcBef>
              <a:buClr>
                <a:srgbClr val="0085C3"/>
              </a:buClr>
              <a:defRPr/>
            </a:pPr>
            <a:r>
              <a:rPr lang="en-US" sz="1200" dirty="0">
                <a:solidFill>
                  <a:srgbClr val="FFFFFF"/>
                </a:solidFill>
                <a:ea typeface="ＭＳ Ｐゴシック" pitchFamily="34" charset="-128"/>
              </a:rPr>
              <a:t>When the sensitive data is used for criminal purposes</a:t>
            </a:r>
          </a:p>
        </p:txBody>
      </p:sp>
      <p:sp>
        <p:nvSpPr>
          <p:cNvPr id="21" name="TextBox 20"/>
          <p:cNvSpPr txBox="1"/>
          <p:nvPr/>
        </p:nvSpPr>
        <p:spPr>
          <a:xfrm>
            <a:off x="7357567" y="3466573"/>
            <a:ext cx="1789113" cy="1246187"/>
          </a:xfrm>
          <a:prstGeom prst="rect">
            <a:avLst/>
          </a:prstGeom>
          <a:noFill/>
        </p:spPr>
        <p:txBody>
          <a:bodyPr lIns="0" tIns="0" rIns="0" bIns="0" anchor="ctr"/>
          <a:lstStyle/>
          <a:p>
            <a:pPr>
              <a:lnSpc>
                <a:spcPts val="1600"/>
              </a:lnSpc>
              <a:spcBef>
                <a:spcPts val="300"/>
              </a:spcBef>
              <a:buClr>
                <a:srgbClr val="0085C3"/>
              </a:buClr>
              <a:defRPr/>
            </a:pPr>
            <a:r>
              <a:rPr lang="en-US" sz="1400" b="1" dirty="0">
                <a:solidFill>
                  <a:srgbClr val="FFFFFF"/>
                </a:solidFill>
              </a:rPr>
              <a:t>Revenue</a:t>
            </a:r>
          </a:p>
          <a:p>
            <a:pPr>
              <a:lnSpc>
                <a:spcPct val="90000"/>
              </a:lnSpc>
              <a:spcBef>
                <a:spcPts val="300"/>
              </a:spcBef>
              <a:buClr>
                <a:srgbClr val="0085C3"/>
              </a:buClr>
              <a:defRPr/>
            </a:pPr>
            <a:r>
              <a:rPr lang="en-US" sz="1200" dirty="0">
                <a:solidFill>
                  <a:srgbClr val="FFFFFF"/>
                </a:solidFill>
                <a:ea typeface="ＭＳ Ｐゴシック" pitchFamily="34" charset="-128"/>
              </a:rPr>
              <a:t>Data unavailability causes loss of revenue</a:t>
            </a:r>
          </a:p>
        </p:txBody>
      </p:sp>
      <p:sp>
        <p:nvSpPr>
          <p:cNvPr id="22" name="Rectangle 37"/>
          <p:cNvSpPr>
            <a:spLocks noChangeArrowheads="1"/>
          </p:cNvSpPr>
          <p:nvPr/>
        </p:nvSpPr>
        <p:spPr bwMode="auto">
          <a:xfrm>
            <a:off x="1504951" y="4992043"/>
            <a:ext cx="3001962" cy="1251436"/>
          </a:xfrm>
          <a:prstGeom prst="rect">
            <a:avLst/>
          </a:prstGeom>
          <a:solidFill>
            <a:srgbClr val="0085C3"/>
          </a:solidFill>
          <a:ln>
            <a:noFill/>
          </a:ln>
        </p:spPr>
        <p:txBody>
          <a:bodyPr lIns="182880" tIns="137160" rIns="137160" bIns="137160" anchor="ctr"/>
          <a:lstStyle/>
          <a:p>
            <a:pPr algn="ctr" fontAlgn="base">
              <a:lnSpc>
                <a:spcPct val="90000"/>
              </a:lnSpc>
              <a:spcBef>
                <a:spcPts val="600"/>
              </a:spcBef>
              <a:spcAft>
                <a:spcPct val="0"/>
              </a:spcAft>
            </a:pPr>
            <a:endParaRPr lang="en-US" altLang="en-US" sz="2000" dirty="0">
              <a:solidFill>
                <a:srgbClr val="FFFFFF"/>
              </a:solidFill>
              <a:ea typeface="ＭＳ Ｐゴシック" pitchFamily="34" charset="-128"/>
            </a:endParaRPr>
          </a:p>
        </p:txBody>
      </p:sp>
      <p:sp>
        <p:nvSpPr>
          <p:cNvPr id="23" name="Right Triangle 1"/>
          <p:cNvSpPr>
            <a:spLocks/>
          </p:cNvSpPr>
          <p:nvPr/>
        </p:nvSpPr>
        <p:spPr bwMode="auto">
          <a:xfrm rot="5400000">
            <a:off x="1449147" y="5056777"/>
            <a:ext cx="1242507" cy="1130898"/>
          </a:xfrm>
          <a:custGeom>
            <a:avLst/>
            <a:gdLst>
              <a:gd name="T0" fmla="*/ 10 w 4103457"/>
              <a:gd name="T1" fmla="*/ 36434 h 3554479"/>
              <a:gd name="T2" fmla="*/ 10 w 4103457"/>
              <a:gd name="T3" fmla="*/ 0 h 3554479"/>
              <a:gd name="T4" fmla="*/ 35651 w 4103457"/>
              <a:gd name="T5" fmla="*/ 21775 h 3554479"/>
              <a:gd name="T6" fmla="*/ 35649 w 4103457"/>
              <a:gd name="T7" fmla="*/ 36421 h 3554479"/>
              <a:gd name="T8" fmla="*/ 10 w 4103457"/>
              <a:gd name="T9" fmla="*/ 36434 h 3554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03457" h="3554479">
                <a:moveTo>
                  <a:pt x="1170" y="3554479"/>
                </a:moveTo>
                <a:cubicBezTo>
                  <a:pt x="5221" y="2495239"/>
                  <a:pt x="-2881" y="1059240"/>
                  <a:pt x="1170" y="0"/>
                </a:cubicBezTo>
                <a:lnTo>
                  <a:pt x="4103456" y="2124410"/>
                </a:lnTo>
                <a:cubicBezTo>
                  <a:pt x="4103380" y="2600701"/>
                  <a:pt x="4103305" y="3076991"/>
                  <a:pt x="4103229" y="3553282"/>
                </a:cubicBezTo>
                <a:lnTo>
                  <a:pt x="1170" y="3554479"/>
                </a:lnTo>
                <a:close/>
              </a:path>
            </a:pathLst>
          </a:custGeom>
          <a:solidFill>
            <a:srgbClr val="00347C"/>
          </a:solidFill>
          <a:ln>
            <a:noFill/>
          </a:ln>
          <a:extLst>
            <a:ext uri="{91240B29-F687-4F45-9708-019B960494DF}">
              <a14:hiddenLine xmlns:a14="http://schemas.microsoft.com/office/drawing/2010/main" w="9525">
                <a:solidFill>
                  <a:srgbClr val="000000"/>
                </a:solidFill>
                <a:round/>
                <a:headEnd/>
                <a:tailEnd/>
              </a14:hiddenLine>
            </a:ext>
          </a:extLst>
        </p:spPr>
        <p:txBody>
          <a:bodyPr lIns="182880" tIns="137160" rIns="137160" bIns="137160" anchor="ctr"/>
          <a:lstStyle/>
          <a:p>
            <a:endParaRPr lang="en-US" dirty="0"/>
          </a:p>
        </p:txBody>
      </p:sp>
      <p:pic>
        <p:nvPicPr>
          <p:cNvPr id="24" name="Picture 23"/>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836767" y="5283944"/>
            <a:ext cx="764014" cy="764014"/>
          </a:xfrm>
          <a:prstGeom prst="rect">
            <a:avLst/>
          </a:prstGeom>
        </p:spPr>
      </p:pic>
      <p:sp>
        <p:nvSpPr>
          <p:cNvPr id="25" name="TextBox 24"/>
          <p:cNvSpPr txBox="1"/>
          <p:nvPr/>
        </p:nvSpPr>
        <p:spPr>
          <a:xfrm>
            <a:off x="2794001" y="4992043"/>
            <a:ext cx="1789113" cy="1246187"/>
          </a:xfrm>
          <a:prstGeom prst="rect">
            <a:avLst/>
          </a:prstGeom>
          <a:noFill/>
        </p:spPr>
        <p:txBody>
          <a:bodyPr lIns="0" tIns="0" rIns="0" bIns="0" anchor="ctr"/>
          <a:lstStyle/>
          <a:p>
            <a:pPr>
              <a:lnSpc>
                <a:spcPts val="1600"/>
              </a:lnSpc>
              <a:spcBef>
                <a:spcPts val="300"/>
              </a:spcBef>
              <a:buClr>
                <a:srgbClr val="0085C3"/>
              </a:buClr>
              <a:defRPr/>
            </a:pPr>
            <a:r>
              <a:rPr lang="en-US" sz="1400" b="1" dirty="0">
                <a:solidFill>
                  <a:srgbClr val="FFFFFF"/>
                </a:solidFill>
              </a:rPr>
              <a:t>Reputation</a:t>
            </a:r>
          </a:p>
          <a:p>
            <a:pPr>
              <a:lnSpc>
                <a:spcPct val="90000"/>
              </a:lnSpc>
              <a:spcBef>
                <a:spcPts val="300"/>
              </a:spcBef>
              <a:buClr>
                <a:srgbClr val="0085C3"/>
              </a:buClr>
              <a:defRPr/>
            </a:pPr>
            <a:r>
              <a:rPr lang="en-US" sz="1200" dirty="0">
                <a:solidFill>
                  <a:srgbClr val="FFFFFF"/>
                </a:solidFill>
                <a:ea typeface="ＭＳ Ｐゴシック" pitchFamily="34" charset="-128"/>
              </a:rPr>
              <a:t>Data unavailability causes loss of company‘s reputation</a:t>
            </a:r>
          </a:p>
        </p:txBody>
      </p:sp>
      <p:sp>
        <p:nvSpPr>
          <p:cNvPr id="29" name="TextBox 28"/>
          <p:cNvSpPr txBox="1"/>
          <p:nvPr/>
        </p:nvSpPr>
        <p:spPr>
          <a:xfrm>
            <a:off x="5882287" y="4982896"/>
            <a:ext cx="1789113" cy="1246187"/>
          </a:xfrm>
          <a:prstGeom prst="rect">
            <a:avLst/>
          </a:prstGeom>
          <a:noFill/>
        </p:spPr>
        <p:txBody>
          <a:bodyPr lIns="0" tIns="0" rIns="0" bIns="0" anchor="ctr"/>
          <a:lstStyle/>
          <a:p>
            <a:pPr>
              <a:lnSpc>
                <a:spcPts val="1600"/>
              </a:lnSpc>
              <a:spcBef>
                <a:spcPts val="300"/>
              </a:spcBef>
              <a:buClr>
                <a:srgbClr val="0085C3"/>
              </a:buClr>
              <a:defRPr/>
            </a:pPr>
            <a:r>
              <a:rPr lang="en-US" sz="1400" b="1" dirty="0">
                <a:solidFill>
                  <a:srgbClr val="FFFFFF"/>
                </a:solidFill>
              </a:rPr>
              <a:t>Theft</a:t>
            </a:r>
          </a:p>
          <a:p>
            <a:pPr>
              <a:lnSpc>
                <a:spcPct val="90000"/>
              </a:lnSpc>
              <a:spcBef>
                <a:spcPts val="300"/>
              </a:spcBef>
              <a:buClr>
                <a:srgbClr val="0085C3"/>
              </a:buClr>
              <a:defRPr/>
            </a:pPr>
            <a:r>
              <a:rPr lang="en-US" sz="1200" dirty="0">
                <a:solidFill>
                  <a:srgbClr val="FFFFFF"/>
                </a:solidFill>
                <a:ea typeface="ＭＳ Ｐゴシック" pitchFamily="34" charset="-128"/>
              </a:rPr>
              <a:t>Theft of innovative ideas, intellectual property, and product designs</a:t>
            </a:r>
          </a:p>
        </p:txBody>
      </p:sp>
      <p:grpSp>
        <p:nvGrpSpPr>
          <p:cNvPr id="75" name="Group 74"/>
          <p:cNvGrpSpPr/>
          <p:nvPr/>
        </p:nvGrpSpPr>
        <p:grpSpPr>
          <a:xfrm>
            <a:off x="6638035" y="1797850"/>
            <a:ext cx="2332687" cy="1858891"/>
            <a:chOff x="6608532" y="287476"/>
            <a:chExt cx="2366729" cy="1842986"/>
          </a:xfrm>
        </p:grpSpPr>
        <p:sp>
          <p:nvSpPr>
            <p:cNvPr id="41" name="Block Arc 40"/>
            <p:cNvSpPr/>
            <p:nvPr/>
          </p:nvSpPr>
          <p:spPr>
            <a:xfrm>
              <a:off x="6904406" y="384048"/>
              <a:ext cx="1763821" cy="1746414"/>
            </a:xfrm>
            <a:prstGeom prst="blockArc">
              <a:avLst>
                <a:gd name="adj1" fmla="val 9698482"/>
                <a:gd name="adj2" fmla="val 941941"/>
                <a:gd name="adj3" fmla="val 23457"/>
              </a:avLst>
            </a:prstGeom>
            <a:solidFill>
              <a:schemeClr val="accent5">
                <a:lumMod val="75000"/>
                <a:alpha val="63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sp>
          <p:nvSpPr>
            <p:cNvPr id="42" name="Block Arc 41"/>
            <p:cNvSpPr/>
            <p:nvPr/>
          </p:nvSpPr>
          <p:spPr>
            <a:xfrm>
              <a:off x="7046785" y="512015"/>
              <a:ext cx="1462500" cy="1518654"/>
            </a:xfrm>
            <a:prstGeom prst="blockArc">
              <a:avLst>
                <a:gd name="adj1" fmla="val 9763776"/>
                <a:gd name="adj2" fmla="val 892140"/>
                <a:gd name="adj3" fmla="val 24134"/>
              </a:avLst>
            </a:prstGeom>
            <a:solidFill>
              <a:schemeClr val="accent5">
                <a:lumMod val="40000"/>
                <a:lumOff val="6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cxnSp>
          <p:nvCxnSpPr>
            <p:cNvPr id="44" name="Straight Connector 43"/>
            <p:cNvCxnSpPr/>
            <p:nvPr/>
          </p:nvCxnSpPr>
          <p:spPr>
            <a:xfrm>
              <a:off x="7061224" y="1113517"/>
              <a:ext cx="359054" cy="93821"/>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406640" y="620830"/>
              <a:ext cx="231068" cy="277448"/>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7939239" y="612648"/>
              <a:ext cx="214161" cy="29300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8116215" y="1054750"/>
              <a:ext cx="369005" cy="152589"/>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6608532" y="909545"/>
              <a:ext cx="330484" cy="244114"/>
            </a:xfrm>
            <a:prstGeom prst="rect">
              <a:avLst/>
            </a:prstGeom>
            <a:noFill/>
          </p:spPr>
          <p:txBody>
            <a:bodyPr wrap="none" rtlCol="0">
              <a:spAutoFit/>
            </a:bodyPr>
            <a:lstStyle/>
            <a:p>
              <a:pPr>
                <a:buClr>
                  <a:schemeClr val="bg1"/>
                </a:buClr>
              </a:pPr>
              <a:r>
                <a:rPr lang="en-US" sz="1000" b="1" dirty="0">
                  <a:solidFill>
                    <a:schemeClr val="bg2"/>
                  </a:solidFill>
                </a:rPr>
                <a:t>$0</a:t>
              </a:r>
            </a:p>
          </p:txBody>
        </p:sp>
        <p:sp>
          <p:nvSpPr>
            <p:cNvPr id="69" name="TextBox 68"/>
            <p:cNvSpPr txBox="1"/>
            <p:nvPr/>
          </p:nvSpPr>
          <p:spPr>
            <a:xfrm>
              <a:off x="7099762" y="287476"/>
              <a:ext cx="330484" cy="244114"/>
            </a:xfrm>
            <a:prstGeom prst="rect">
              <a:avLst/>
            </a:prstGeom>
            <a:noFill/>
          </p:spPr>
          <p:txBody>
            <a:bodyPr wrap="none" rtlCol="0">
              <a:spAutoFit/>
            </a:bodyPr>
            <a:lstStyle/>
            <a:p>
              <a:pPr>
                <a:buClr>
                  <a:schemeClr val="bg1"/>
                </a:buClr>
              </a:pPr>
              <a:r>
                <a:rPr lang="en-US" sz="1000" b="1" dirty="0">
                  <a:solidFill>
                    <a:schemeClr val="bg2"/>
                  </a:solidFill>
                </a:rPr>
                <a:t>$3</a:t>
              </a:r>
            </a:p>
          </p:txBody>
        </p:sp>
        <p:sp>
          <p:nvSpPr>
            <p:cNvPr id="70" name="TextBox 69"/>
            <p:cNvSpPr txBox="1"/>
            <p:nvPr/>
          </p:nvSpPr>
          <p:spPr>
            <a:xfrm>
              <a:off x="8153400" y="307077"/>
              <a:ext cx="330484" cy="244114"/>
            </a:xfrm>
            <a:prstGeom prst="rect">
              <a:avLst/>
            </a:prstGeom>
            <a:noFill/>
          </p:spPr>
          <p:txBody>
            <a:bodyPr wrap="none" rtlCol="0">
              <a:spAutoFit/>
            </a:bodyPr>
            <a:lstStyle/>
            <a:p>
              <a:pPr>
                <a:buClr>
                  <a:schemeClr val="bg1"/>
                </a:buClr>
              </a:pPr>
              <a:r>
                <a:rPr lang="en-US" sz="1000" b="1" dirty="0">
                  <a:solidFill>
                    <a:schemeClr val="bg2"/>
                  </a:solidFill>
                </a:rPr>
                <a:t>$9</a:t>
              </a:r>
            </a:p>
          </p:txBody>
        </p:sp>
        <p:sp>
          <p:nvSpPr>
            <p:cNvPr id="71" name="TextBox 70"/>
            <p:cNvSpPr txBox="1"/>
            <p:nvPr/>
          </p:nvSpPr>
          <p:spPr>
            <a:xfrm>
              <a:off x="8573216" y="886036"/>
              <a:ext cx="402045" cy="244114"/>
            </a:xfrm>
            <a:prstGeom prst="rect">
              <a:avLst/>
            </a:prstGeom>
            <a:noFill/>
          </p:spPr>
          <p:txBody>
            <a:bodyPr wrap="none" rtlCol="0">
              <a:spAutoFit/>
            </a:bodyPr>
            <a:lstStyle/>
            <a:p>
              <a:pPr>
                <a:buClr>
                  <a:schemeClr val="bg1"/>
                </a:buClr>
              </a:pPr>
              <a:r>
                <a:rPr lang="en-US" sz="1000" b="1" dirty="0">
                  <a:solidFill>
                    <a:schemeClr val="bg2"/>
                  </a:solidFill>
                </a:rPr>
                <a:t>$12</a:t>
              </a:r>
            </a:p>
          </p:txBody>
        </p:sp>
        <p:sp>
          <p:nvSpPr>
            <p:cNvPr id="72" name="TextBox 71"/>
            <p:cNvSpPr txBox="1"/>
            <p:nvPr/>
          </p:nvSpPr>
          <p:spPr>
            <a:xfrm>
              <a:off x="7423397" y="984731"/>
              <a:ext cx="772864" cy="518743"/>
            </a:xfrm>
            <a:prstGeom prst="rect">
              <a:avLst/>
            </a:prstGeom>
            <a:noFill/>
          </p:spPr>
          <p:txBody>
            <a:bodyPr wrap="none" rtlCol="0">
              <a:spAutoFit/>
            </a:bodyPr>
            <a:lstStyle/>
            <a:p>
              <a:pPr>
                <a:buClr>
                  <a:schemeClr val="bg1"/>
                </a:buClr>
              </a:pPr>
              <a:r>
                <a:rPr lang="en-US" sz="1400" b="1" dirty="0">
                  <a:solidFill>
                    <a:schemeClr val="bg2"/>
                  </a:solidFill>
                </a:rPr>
                <a:t>$3.62</a:t>
              </a:r>
            </a:p>
            <a:p>
              <a:pPr>
                <a:buClr>
                  <a:schemeClr val="bg1"/>
                </a:buClr>
              </a:pPr>
              <a:r>
                <a:rPr lang="en-US" sz="1400" b="1" dirty="0">
                  <a:solidFill>
                    <a:schemeClr val="bg2"/>
                  </a:solidFill>
                </a:rPr>
                <a:t>Million</a:t>
              </a:r>
            </a:p>
          </p:txBody>
        </p:sp>
      </p:grpSp>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197" y="3631799"/>
            <a:ext cx="838511" cy="927999"/>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5693" y="5028342"/>
            <a:ext cx="1245320" cy="1245320"/>
          </a:xfrm>
          <a:prstGeom prst="rect">
            <a:avLst/>
          </a:prstGeom>
        </p:spPr>
      </p:pic>
      <p:grpSp>
        <p:nvGrpSpPr>
          <p:cNvPr id="47" name="Group 46"/>
          <p:cNvGrpSpPr/>
          <p:nvPr/>
        </p:nvGrpSpPr>
        <p:grpSpPr>
          <a:xfrm>
            <a:off x="6459209" y="3756942"/>
            <a:ext cx="734728" cy="734728"/>
            <a:chOff x="699247" y="634703"/>
            <a:chExt cx="914400" cy="914400"/>
          </a:xfrm>
        </p:grpSpPr>
        <p:sp>
          <p:nvSpPr>
            <p:cNvPr id="48" name="Oval 47"/>
            <p:cNvSpPr/>
            <p:nvPr/>
          </p:nvSpPr>
          <p:spPr>
            <a:xfrm>
              <a:off x="699247" y="634703"/>
              <a:ext cx="91440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2"/>
                </a:solidFill>
                <a:latin typeface="+mj-lt"/>
              </a:endParaRPr>
            </a:p>
          </p:txBody>
        </p:sp>
        <p:pic>
          <p:nvPicPr>
            <p:cNvPr id="49" name="Picture 48" descr="Dollar Sign.png"/>
            <p:cNvPicPr>
              <a:picLocks noChangeAspect="1"/>
            </p:cNvPicPr>
            <p:nvPr/>
          </p:nvPicPr>
          <p:blipFill>
            <a:blip r:embed="rId8" cstate="print">
              <a:biLevel thresh="50000"/>
            </a:blip>
            <a:stretch>
              <a:fillRect/>
            </a:stretch>
          </p:blipFill>
          <p:spPr>
            <a:xfrm>
              <a:off x="964081" y="736785"/>
              <a:ext cx="403385" cy="779619"/>
            </a:xfrm>
            <a:prstGeom prst="rect">
              <a:avLst/>
            </a:prstGeom>
          </p:spPr>
        </p:pic>
      </p:grpSp>
      <p:grpSp>
        <p:nvGrpSpPr>
          <p:cNvPr id="56" name="Group 55"/>
          <p:cNvGrpSpPr/>
          <p:nvPr/>
        </p:nvGrpSpPr>
        <p:grpSpPr>
          <a:xfrm>
            <a:off x="3410771" y="3795225"/>
            <a:ext cx="573404" cy="605510"/>
            <a:chOff x="4952341" y="2800350"/>
            <a:chExt cx="1372259" cy="1449097"/>
          </a:xfrm>
        </p:grpSpPr>
        <p:grpSp>
          <p:nvGrpSpPr>
            <p:cNvPr id="58" name="Group 57"/>
            <p:cNvGrpSpPr/>
            <p:nvPr/>
          </p:nvGrpSpPr>
          <p:grpSpPr>
            <a:xfrm rot="20780079">
              <a:off x="5423568" y="2800350"/>
              <a:ext cx="901032" cy="1318605"/>
              <a:chOff x="6005815" y="1263159"/>
              <a:chExt cx="901032" cy="1318605"/>
            </a:xfrm>
          </p:grpSpPr>
          <p:sp>
            <p:nvSpPr>
              <p:cNvPr id="63" name="Can 62"/>
              <p:cNvSpPr/>
              <p:nvPr/>
            </p:nvSpPr>
            <p:spPr>
              <a:xfrm rot="19131587">
                <a:off x="6744862" y="1764863"/>
                <a:ext cx="133580" cy="816901"/>
              </a:xfrm>
              <a:prstGeom prst="can">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sp>
            <p:nvSpPr>
              <p:cNvPr id="64" name="Can 63"/>
              <p:cNvSpPr/>
              <p:nvPr/>
            </p:nvSpPr>
            <p:spPr>
              <a:xfrm rot="3115508">
                <a:off x="6299735" y="1348227"/>
                <a:ext cx="311195" cy="899035"/>
              </a:xfrm>
              <a:prstGeom prst="can">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sp>
            <p:nvSpPr>
              <p:cNvPr id="65" name="Flowchart: Delay 64"/>
              <p:cNvSpPr/>
              <p:nvPr/>
            </p:nvSpPr>
            <p:spPr>
              <a:xfrm rot="8546108">
                <a:off x="6047006" y="1761613"/>
                <a:ext cx="179904" cy="532920"/>
              </a:xfrm>
              <a:prstGeom prst="flowChartDelay">
                <a:avLst/>
              </a:prstGeom>
              <a:solidFill>
                <a:schemeClr val="accent3">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sp>
            <p:nvSpPr>
              <p:cNvPr id="66" name="Flowchart: Delay 65"/>
              <p:cNvSpPr/>
              <p:nvPr/>
            </p:nvSpPr>
            <p:spPr>
              <a:xfrm rot="19347931">
                <a:off x="6715224" y="1263159"/>
                <a:ext cx="191623" cy="532920"/>
              </a:xfrm>
              <a:prstGeom prst="flowChartDelay">
                <a:avLst/>
              </a:prstGeom>
              <a:solidFill>
                <a:schemeClr val="accent3">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grpSp>
        <p:grpSp>
          <p:nvGrpSpPr>
            <p:cNvPr id="60" name="Group 59"/>
            <p:cNvGrpSpPr/>
            <p:nvPr/>
          </p:nvGrpSpPr>
          <p:grpSpPr>
            <a:xfrm>
              <a:off x="4952341" y="3929992"/>
              <a:ext cx="1259594" cy="319455"/>
              <a:chOff x="5504530" y="2398395"/>
              <a:chExt cx="1259594" cy="319455"/>
            </a:xfrm>
            <a:solidFill>
              <a:schemeClr val="accent3">
                <a:lumMod val="50000"/>
              </a:schemeClr>
            </a:solidFill>
          </p:grpSpPr>
          <p:sp>
            <p:nvSpPr>
              <p:cNvPr id="61" name="Can 60"/>
              <p:cNvSpPr/>
              <p:nvPr/>
            </p:nvSpPr>
            <p:spPr>
              <a:xfrm>
                <a:off x="5504530" y="2489250"/>
                <a:ext cx="1259594" cy="228600"/>
              </a:xfrm>
              <a:prstGeom prst="can">
                <a:avLst/>
              </a:prstGeom>
              <a:solidFill>
                <a:schemeClr val="accent3">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sp>
            <p:nvSpPr>
              <p:cNvPr id="62" name="Can 61"/>
              <p:cNvSpPr/>
              <p:nvPr/>
            </p:nvSpPr>
            <p:spPr>
              <a:xfrm>
                <a:off x="5619853" y="2398395"/>
                <a:ext cx="1013318" cy="228600"/>
              </a:xfrm>
              <a:prstGeom prst="can">
                <a:avLst/>
              </a:prstGeom>
              <a:solidFill>
                <a:schemeClr val="accent3">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err="1">
                  <a:solidFill>
                    <a:schemeClr val="tx2"/>
                  </a:solidFill>
                </a:endParaRPr>
              </a:p>
            </p:txBody>
          </p:sp>
        </p:grpSp>
      </p:grpSp>
      <p:sp>
        <p:nvSpPr>
          <p:cNvPr id="55" name="Rectangle 37">
            <a:extLst>
              <a:ext uri="{FF2B5EF4-FFF2-40B4-BE49-F238E27FC236}">
                <a16:creationId xmlns:a16="http://schemas.microsoft.com/office/drawing/2014/main" id="{E3562D77-80A7-46EA-85A8-57228C485D2D}"/>
              </a:ext>
            </a:extLst>
          </p:cNvPr>
          <p:cNvSpPr>
            <a:spLocks noChangeArrowheads="1"/>
          </p:cNvSpPr>
          <p:nvPr/>
        </p:nvSpPr>
        <p:spPr bwMode="auto">
          <a:xfrm>
            <a:off x="86200" y="2095478"/>
            <a:ext cx="6566308" cy="576029"/>
          </a:xfrm>
          <a:prstGeom prst="rect">
            <a:avLst/>
          </a:prstGeom>
          <a:solidFill>
            <a:srgbClr val="444444">
              <a:lumMod val="75000"/>
            </a:srgbClr>
          </a:solidFill>
          <a:ln>
            <a:noFill/>
          </a:ln>
        </p:spPr>
        <p:txBody>
          <a:bodyPr lIns="182880" tIns="137160" rIns="137160" bIns="137160" anchor="ctr"/>
          <a:lstStyle/>
          <a:p>
            <a:pPr marL="0" marR="0" lvl="0" indent="0" algn="ctr" defTabSz="914400" eaLnBrk="1" fontAlgn="base" latinLnBrk="0" hangingPunct="1">
              <a:lnSpc>
                <a:spcPct val="90000"/>
              </a:lnSpc>
              <a:spcBef>
                <a:spcPts val="600"/>
              </a:spcBef>
              <a:spcAft>
                <a:spcPct val="0"/>
              </a:spcAft>
              <a:buClrTx/>
              <a:buSzTx/>
              <a:buFontTx/>
              <a:buNone/>
              <a:tabLst/>
              <a:defRPr/>
            </a:pPr>
            <a:endParaRPr kumimoji="0" lang="en-US" altLang="en-US" sz="2000" b="0" i="0" u="none" strike="noStrike" kern="0" cap="none" spc="0" normalizeH="0" baseline="0" noProof="0" dirty="0">
              <a:ln>
                <a:noFill/>
              </a:ln>
              <a:solidFill>
                <a:srgbClr val="FFFFFF"/>
              </a:solidFill>
              <a:effectLst/>
              <a:uLnTx/>
              <a:uFillTx/>
              <a:ea typeface="ＭＳ Ｐゴシック" pitchFamily="34" charset="-128"/>
            </a:endParaRPr>
          </a:p>
        </p:txBody>
      </p:sp>
      <p:sp>
        <p:nvSpPr>
          <p:cNvPr id="57" name="Right Triangle 1">
            <a:extLst>
              <a:ext uri="{FF2B5EF4-FFF2-40B4-BE49-F238E27FC236}">
                <a16:creationId xmlns:a16="http://schemas.microsoft.com/office/drawing/2014/main" id="{006C48FF-9212-4E01-A1DF-78C81DCBF195}"/>
              </a:ext>
            </a:extLst>
          </p:cNvPr>
          <p:cNvSpPr>
            <a:spLocks/>
          </p:cNvSpPr>
          <p:nvPr/>
        </p:nvSpPr>
        <p:spPr bwMode="auto">
          <a:xfrm rot="5400000">
            <a:off x="277435" y="1818044"/>
            <a:ext cx="576029" cy="1130898"/>
          </a:xfrm>
          <a:custGeom>
            <a:avLst/>
            <a:gdLst>
              <a:gd name="T0" fmla="*/ 10 w 4103457"/>
              <a:gd name="T1" fmla="*/ 36434 h 3554479"/>
              <a:gd name="T2" fmla="*/ 10 w 4103457"/>
              <a:gd name="T3" fmla="*/ 0 h 3554479"/>
              <a:gd name="T4" fmla="*/ 35651 w 4103457"/>
              <a:gd name="T5" fmla="*/ 21775 h 3554479"/>
              <a:gd name="T6" fmla="*/ 35649 w 4103457"/>
              <a:gd name="T7" fmla="*/ 36421 h 3554479"/>
              <a:gd name="T8" fmla="*/ 10 w 4103457"/>
              <a:gd name="T9" fmla="*/ 36434 h 3554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03457" h="3554479">
                <a:moveTo>
                  <a:pt x="1170" y="3554479"/>
                </a:moveTo>
                <a:cubicBezTo>
                  <a:pt x="5221" y="2495239"/>
                  <a:pt x="-2881" y="1059240"/>
                  <a:pt x="1170" y="0"/>
                </a:cubicBezTo>
                <a:lnTo>
                  <a:pt x="4103456" y="2124410"/>
                </a:lnTo>
                <a:cubicBezTo>
                  <a:pt x="4103380" y="2600701"/>
                  <a:pt x="4103305" y="3076991"/>
                  <a:pt x="4103229" y="3553282"/>
                </a:cubicBezTo>
                <a:lnTo>
                  <a:pt x="1170" y="3554479"/>
                </a:lnTo>
                <a:close/>
              </a:path>
            </a:pathLst>
          </a:custGeom>
          <a:solidFill>
            <a:srgbClr val="444444">
              <a:lumMod val="60000"/>
              <a:lumOff val="40000"/>
            </a:srgbClr>
          </a:solidFill>
          <a:ln>
            <a:noFill/>
          </a:ln>
        </p:spPr>
        <p:txBody>
          <a:bodyPr lIns="182880" tIns="137160" rIns="137160" bIns="13716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endParaRPr>
          </a:p>
        </p:txBody>
      </p:sp>
      <p:sp>
        <p:nvSpPr>
          <p:cNvPr id="67" name="TextBox 66">
            <a:extLst>
              <a:ext uri="{FF2B5EF4-FFF2-40B4-BE49-F238E27FC236}">
                <a16:creationId xmlns:a16="http://schemas.microsoft.com/office/drawing/2014/main" id="{1FAF3FE9-5D40-4E79-A152-E61908BCB39D}"/>
              </a:ext>
            </a:extLst>
          </p:cNvPr>
          <p:cNvSpPr txBox="1"/>
          <p:nvPr/>
        </p:nvSpPr>
        <p:spPr>
          <a:xfrm>
            <a:off x="369745" y="2121882"/>
            <a:ext cx="5980933" cy="52322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FFFFFF"/>
                </a:solidFill>
                <a:effectLst/>
                <a:uLnTx/>
                <a:uFillTx/>
              </a:rPr>
              <a:t>The global average cost of a data breach is $3.62 million.</a:t>
            </a:r>
          </a:p>
          <a:p>
            <a:pPr lvl="0" algn="r" defTabSz="457200">
              <a:buClr>
                <a:srgbClr val="0085C3"/>
              </a:buClr>
            </a:pPr>
            <a:r>
              <a:rPr lang="en-US" sz="1400" kern="0" dirty="0" err="1">
                <a:solidFill>
                  <a:srgbClr val="FFFFFF"/>
                </a:solidFill>
              </a:rPr>
              <a:t>Ponemon</a:t>
            </a:r>
            <a:r>
              <a:rPr lang="en-US" sz="1400" kern="0" dirty="0">
                <a:solidFill>
                  <a:srgbClr val="FFFFFF"/>
                </a:solidFill>
              </a:rPr>
              <a:t> Institute 2017</a:t>
            </a:r>
            <a:endParaRPr kumimoji="0" lang="en-US" sz="1400" b="0" i="0" u="none" strike="noStrike" kern="0" cap="none" spc="0" normalizeH="0" baseline="0" noProof="0" dirty="0">
              <a:ln>
                <a:noFill/>
              </a:ln>
              <a:solidFill>
                <a:srgbClr val="FFFFFF"/>
              </a:solidFill>
              <a:effectLst/>
              <a:uLnTx/>
              <a:uFillTx/>
            </a:endParaRPr>
          </a:p>
        </p:txBody>
      </p:sp>
    </p:spTree>
    <p:custDataLst>
      <p:tags r:id="rId1"/>
    </p:custDataLst>
    <p:extLst>
      <p:ext uri="{BB962C8B-B14F-4D97-AF65-F5344CB8AC3E}">
        <p14:creationId xmlns:p14="http://schemas.microsoft.com/office/powerpoint/2010/main" val="32399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Cloud Security Overview</a:t>
            </a:r>
          </a:p>
        </p:txBody>
      </p:sp>
      <p:sp>
        <p:nvSpPr>
          <p:cNvPr id="96" name="Oval 95">
            <a:extLst>
              <a:ext uri="{FF2B5EF4-FFF2-40B4-BE49-F238E27FC236}">
                <a16:creationId xmlns:a16="http://schemas.microsoft.com/office/drawing/2014/main" id="{5BF11261-0398-4592-BA6C-E2C99C53C23A}"/>
              </a:ext>
            </a:extLst>
          </p:cNvPr>
          <p:cNvSpPr/>
          <p:nvPr/>
        </p:nvSpPr>
        <p:spPr>
          <a:xfrm>
            <a:off x="4440080" y="4594294"/>
            <a:ext cx="1315016" cy="1315016"/>
          </a:xfrm>
          <a:prstGeom prst="ellipse">
            <a:avLst/>
          </a:prstGeom>
          <a:solidFill>
            <a:srgbClr val="0085C3"/>
          </a:solidFill>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97" name="Oval 96">
            <a:extLst>
              <a:ext uri="{FF2B5EF4-FFF2-40B4-BE49-F238E27FC236}">
                <a16:creationId xmlns:a16="http://schemas.microsoft.com/office/drawing/2014/main" id="{30C544A9-B264-4879-B4A3-0DACF90E0986}"/>
              </a:ext>
            </a:extLst>
          </p:cNvPr>
          <p:cNvSpPr/>
          <p:nvPr/>
        </p:nvSpPr>
        <p:spPr>
          <a:xfrm>
            <a:off x="5818512" y="3227973"/>
            <a:ext cx="1315016" cy="1315016"/>
          </a:xfrm>
          <a:prstGeom prst="ellipse">
            <a:avLst/>
          </a:prstGeom>
          <a:solidFill>
            <a:srgbClr val="0085C3"/>
          </a:solidFill>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98" name="Oval 97">
            <a:extLst>
              <a:ext uri="{FF2B5EF4-FFF2-40B4-BE49-F238E27FC236}">
                <a16:creationId xmlns:a16="http://schemas.microsoft.com/office/drawing/2014/main" id="{4A01CDBA-9B59-4C98-998B-16A32D559A26}"/>
              </a:ext>
            </a:extLst>
          </p:cNvPr>
          <p:cNvSpPr/>
          <p:nvPr/>
        </p:nvSpPr>
        <p:spPr>
          <a:xfrm>
            <a:off x="4904081" y="1811583"/>
            <a:ext cx="1315016" cy="1315016"/>
          </a:xfrm>
          <a:prstGeom prst="ellipse">
            <a:avLst/>
          </a:prstGeom>
          <a:solidFill>
            <a:srgbClr val="0085C3"/>
          </a:solidFill>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99" name="Oval 98">
            <a:extLst>
              <a:ext uri="{FF2B5EF4-FFF2-40B4-BE49-F238E27FC236}">
                <a16:creationId xmlns:a16="http://schemas.microsoft.com/office/drawing/2014/main" id="{B3D07116-B5DF-48EC-8094-C97C3A3CCED8}"/>
              </a:ext>
            </a:extLst>
          </p:cNvPr>
          <p:cNvSpPr/>
          <p:nvPr/>
        </p:nvSpPr>
        <p:spPr>
          <a:xfrm>
            <a:off x="485775" y="4134151"/>
            <a:ext cx="1315016" cy="1315016"/>
          </a:xfrm>
          <a:prstGeom prst="ellipse">
            <a:avLst/>
          </a:prstGeom>
          <a:solidFill>
            <a:srgbClr val="0085C3"/>
          </a:solidFill>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00" name="Oval 99">
            <a:extLst>
              <a:ext uri="{FF2B5EF4-FFF2-40B4-BE49-F238E27FC236}">
                <a16:creationId xmlns:a16="http://schemas.microsoft.com/office/drawing/2014/main" id="{9764E05D-103C-407D-BB40-4F88C2BDCA8C}"/>
              </a:ext>
            </a:extLst>
          </p:cNvPr>
          <p:cNvSpPr/>
          <p:nvPr/>
        </p:nvSpPr>
        <p:spPr>
          <a:xfrm>
            <a:off x="893645" y="2197413"/>
            <a:ext cx="1315016" cy="1315016"/>
          </a:xfrm>
          <a:prstGeom prst="ellipse">
            <a:avLst/>
          </a:prstGeom>
          <a:solidFill>
            <a:srgbClr val="0085C3"/>
          </a:solidFill>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01" name="Oval 100">
            <a:extLst>
              <a:ext uri="{FF2B5EF4-FFF2-40B4-BE49-F238E27FC236}">
                <a16:creationId xmlns:a16="http://schemas.microsoft.com/office/drawing/2014/main" id="{96A4A848-A950-4A45-9BF9-A78B3AF68263}"/>
              </a:ext>
            </a:extLst>
          </p:cNvPr>
          <p:cNvSpPr/>
          <p:nvPr/>
        </p:nvSpPr>
        <p:spPr>
          <a:xfrm>
            <a:off x="3359348" y="2895198"/>
            <a:ext cx="1738240" cy="1738240"/>
          </a:xfrm>
          <a:prstGeom prst="ellipse">
            <a:avLst/>
          </a:prstGeom>
          <a:noFill/>
          <a:ln w="38100" cap="flat" cmpd="sng" algn="ctr">
            <a:solidFill>
              <a:srgbClr val="0085C3"/>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Arial"/>
              <a:ea typeface="+mn-ea"/>
              <a:cs typeface="+mn-cs"/>
            </a:endParaRPr>
          </a:p>
        </p:txBody>
      </p:sp>
      <p:sp>
        <p:nvSpPr>
          <p:cNvPr id="102" name="Oval 101">
            <a:extLst>
              <a:ext uri="{FF2B5EF4-FFF2-40B4-BE49-F238E27FC236}">
                <a16:creationId xmlns:a16="http://schemas.microsoft.com/office/drawing/2014/main" id="{5AE10873-0809-4C34-82A8-FADE0A2D0064}"/>
              </a:ext>
            </a:extLst>
          </p:cNvPr>
          <p:cNvSpPr/>
          <p:nvPr/>
        </p:nvSpPr>
        <p:spPr>
          <a:xfrm>
            <a:off x="3606603" y="3142453"/>
            <a:ext cx="1243730" cy="1243730"/>
          </a:xfrm>
          <a:prstGeom prst="ellipse">
            <a:avLst/>
          </a:prstGeom>
          <a:noFill/>
          <a:ln w="69850" cap="flat" cmpd="sng" algn="ctr">
            <a:solidFill>
              <a:srgbClr val="0085C3"/>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Arial"/>
              <a:ea typeface="+mn-ea"/>
              <a:cs typeface="+mn-cs"/>
            </a:endParaRPr>
          </a:p>
        </p:txBody>
      </p:sp>
      <p:sp>
        <p:nvSpPr>
          <p:cNvPr id="103" name="Rectangle 102">
            <a:extLst>
              <a:ext uri="{FF2B5EF4-FFF2-40B4-BE49-F238E27FC236}">
                <a16:creationId xmlns:a16="http://schemas.microsoft.com/office/drawing/2014/main" id="{8A7DB443-8467-4909-9167-47494EEB3FD1}"/>
              </a:ext>
            </a:extLst>
          </p:cNvPr>
          <p:cNvSpPr/>
          <p:nvPr/>
        </p:nvSpPr>
        <p:spPr>
          <a:xfrm>
            <a:off x="7116065" y="3445633"/>
            <a:ext cx="1981751" cy="73866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4444"/>
                </a:solidFill>
                <a:effectLst/>
                <a:uLnTx/>
                <a:uFillTx/>
              </a:rPr>
              <a:t>Mechanism</a:t>
            </a:r>
            <a:r>
              <a:rPr kumimoji="0" lang="en-US" sz="1400" b="0" i="0" u="none" strike="noStrike" kern="0" cap="none" spc="0" normalizeH="0" baseline="0" noProof="0" dirty="0">
                <a:ln>
                  <a:noFill/>
                </a:ln>
                <a:solidFill>
                  <a:srgbClr val="444444"/>
                </a:solidFill>
                <a:effectLst/>
                <a:uLnTx/>
                <a:uFillTx/>
              </a:rPr>
              <a:t> must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4444"/>
                </a:solidFill>
                <a:effectLst/>
                <a:uLnTx/>
                <a:uFillTx/>
              </a:rPr>
              <a:t>be deployed to protect the information.</a:t>
            </a:r>
          </a:p>
        </p:txBody>
      </p:sp>
      <p:sp>
        <p:nvSpPr>
          <p:cNvPr id="104" name="Rectangle 103">
            <a:extLst>
              <a:ext uri="{FF2B5EF4-FFF2-40B4-BE49-F238E27FC236}">
                <a16:creationId xmlns:a16="http://schemas.microsoft.com/office/drawing/2014/main" id="{DCDDD809-2DC6-4EA7-97A2-7EA80C982B5C}"/>
              </a:ext>
            </a:extLst>
          </p:cNvPr>
          <p:cNvSpPr/>
          <p:nvPr/>
        </p:nvSpPr>
        <p:spPr>
          <a:xfrm>
            <a:off x="6277319" y="2175510"/>
            <a:ext cx="1999209" cy="73866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4444"/>
                </a:solidFill>
                <a:effectLst/>
                <a:uLnTx/>
                <a:uFillTx/>
              </a:rPr>
              <a:t>Threats </a:t>
            </a:r>
            <a:r>
              <a:rPr kumimoji="0" lang="en-US" sz="1400" b="0" i="0" u="none" strike="noStrike" kern="0" cap="none" spc="0" normalizeH="0" baseline="0" noProof="0" dirty="0">
                <a:ln>
                  <a:noFill/>
                </a:ln>
                <a:solidFill>
                  <a:srgbClr val="444444"/>
                </a:solidFill>
                <a:effectLst/>
                <a:uLnTx/>
                <a:uFillTx/>
              </a:rPr>
              <a:t>cause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4444"/>
                </a:solidFill>
                <a:effectLst/>
                <a:uLnTx/>
                <a:uFillTx/>
              </a:rPr>
              <a:t>Information destruction.</a:t>
            </a:r>
          </a:p>
        </p:txBody>
      </p:sp>
      <p:sp>
        <p:nvSpPr>
          <p:cNvPr id="105" name="Rectangle 104">
            <a:extLst>
              <a:ext uri="{FF2B5EF4-FFF2-40B4-BE49-F238E27FC236}">
                <a16:creationId xmlns:a16="http://schemas.microsoft.com/office/drawing/2014/main" id="{FB17BB4C-70C0-4DC9-B77D-A78E26B1CBB0}"/>
              </a:ext>
            </a:extLst>
          </p:cNvPr>
          <p:cNvSpPr/>
          <p:nvPr/>
        </p:nvSpPr>
        <p:spPr>
          <a:xfrm>
            <a:off x="1832043" y="4768796"/>
            <a:ext cx="2293651" cy="73866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4444"/>
                </a:solidFill>
                <a:effectLst/>
                <a:uLnTx/>
                <a:uFillTx/>
              </a:rPr>
              <a:t>Information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4444"/>
                </a:solidFill>
                <a:effectLst/>
                <a:uLnTx/>
                <a:uFillTx/>
              </a:rPr>
              <a:t>Organization's most valuable asset.</a:t>
            </a:r>
          </a:p>
        </p:txBody>
      </p:sp>
      <p:cxnSp>
        <p:nvCxnSpPr>
          <p:cNvPr id="106" name="Straight Connector 105">
            <a:extLst>
              <a:ext uri="{FF2B5EF4-FFF2-40B4-BE49-F238E27FC236}">
                <a16:creationId xmlns:a16="http://schemas.microsoft.com/office/drawing/2014/main" id="{0DE8B795-3E88-484B-90A6-DE25A97251A0}"/>
              </a:ext>
            </a:extLst>
          </p:cNvPr>
          <p:cNvCxnSpPr/>
          <p:nvPr/>
        </p:nvCxnSpPr>
        <p:spPr>
          <a:xfrm flipH="1">
            <a:off x="1757212" y="4004085"/>
            <a:ext cx="1806292" cy="629353"/>
          </a:xfrm>
          <a:prstGeom prst="line">
            <a:avLst/>
          </a:prstGeom>
          <a:solidFill>
            <a:srgbClr val="FFFFFF">
              <a:lumMod val="50000"/>
              <a:alpha val="25000"/>
            </a:srgbClr>
          </a:solidFill>
          <a:ln w="28575" cap="flat" cmpd="sng" algn="ctr">
            <a:gradFill>
              <a:gsLst>
                <a:gs pos="5000">
                  <a:srgbClr val="80BFEB"/>
                </a:gs>
                <a:gs pos="88000">
                  <a:srgbClr val="124B72"/>
                </a:gs>
              </a:gsLst>
              <a:lin ang="5400000" scaled="1"/>
            </a:gradFill>
            <a:prstDash val="solid"/>
          </a:ln>
          <a:effectLst/>
        </p:spPr>
      </p:cxnSp>
      <p:sp>
        <p:nvSpPr>
          <p:cNvPr id="107" name="Rectangle 106">
            <a:extLst>
              <a:ext uri="{FF2B5EF4-FFF2-40B4-BE49-F238E27FC236}">
                <a16:creationId xmlns:a16="http://schemas.microsoft.com/office/drawing/2014/main" id="{054EABAC-7F6F-46E2-AD7B-AB46C311A473}"/>
              </a:ext>
            </a:extLst>
          </p:cNvPr>
          <p:cNvSpPr/>
          <p:nvPr/>
        </p:nvSpPr>
        <p:spPr>
          <a:xfrm>
            <a:off x="5786349" y="5000065"/>
            <a:ext cx="2566379" cy="52322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4444"/>
                </a:solidFill>
                <a:effectLst/>
                <a:uLnTx/>
                <a:uFillTx/>
              </a:rPr>
              <a:t>GRC </a:t>
            </a:r>
            <a:r>
              <a:rPr kumimoji="0" lang="en-US" sz="1400" b="0" i="0" u="none" strike="noStrike" kern="0" cap="none" spc="0" normalizeH="0" baseline="0" noProof="0" dirty="0">
                <a:ln>
                  <a:noFill/>
                </a:ln>
                <a:solidFill>
                  <a:srgbClr val="444444"/>
                </a:solidFill>
                <a:effectLst/>
                <a:uLnTx/>
                <a:uFillTx/>
              </a:rPr>
              <a:t>enhances the power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4444"/>
                </a:solidFill>
                <a:effectLst/>
                <a:uLnTx/>
                <a:uFillTx/>
              </a:rPr>
              <a:t>of cloud security</a:t>
            </a:r>
            <a:r>
              <a:rPr kumimoji="0" lang="en-US" sz="1100" b="1" i="1" u="none" strike="noStrike" kern="0" cap="none" spc="0" normalizeH="0" baseline="0" noProof="0" dirty="0">
                <a:ln>
                  <a:noFill/>
                </a:ln>
                <a:solidFill>
                  <a:srgbClr val="444444"/>
                </a:solidFill>
                <a:effectLst/>
                <a:uLnTx/>
                <a:uFillTx/>
              </a:rPr>
              <a:t>.</a:t>
            </a:r>
          </a:p>
        </p:txBody>
      </p:sp>
      <p:sp>
        <p:nvSpPr>
          <p:cNvPr id="108" name="Rectangle 107">
            <a:extLst>
              <a:ext uri="{FF2B5EF4-FFF2-40B4-BE49-F238E27FC236}">
                <a16:creationId xmlns:a16="http://schemas.microsoft.com/office/drawing/2014/main" id="{A88B449D-F610-4FD9-988F-07498A41560F}"/>
              </a:ext>
            </a:extLst>
          </p:cNvPr>
          <p:cNvSpPr/>
          <p:nvPr/>
        </p:nvSpPr>
        <p:spPr>
          <a:xfrm>
            <a:off x="2195659" y="2398749"/>
            <a:ext cx="2215243" cy="52322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4444"/>
                </a:solidFill>
                <a:effectLst/>
                <a:uLnTx/>
                <a:uFillTx/>
              </a:rPr>
              <a:t>Trust </a:t>
            </a:r>
            <a:r>
              <a:rPr kumimoji="0" lang="en-US" sz="1400" b="0" i="0" u="none" strike="noStrike" kern="0" cap="none" spc="0" normalizeH="0" baseline="0" noProof="0" dirty="0">
                <a:ln>
                  <a:noFill/>
                </a:ln>
                <a:solidFill>
                  <a:srgbClr val="444444"/>
                </a:solidFill>
                <a:effectLst/>
                <a:uLnTx/>
                <a:uFillTx/>
              </a:rPr>
              <a:t>depends on degree of control and visibility.</a:t>
            </a:r>
          </a:p>
        </p:txBody>
      </p:sp>
      <p:cxnSp>
        <p:nvCxnSpPr>
          <p:cNvPr id="109" name="Straight Connector 108">
            <a:extLst>
              <a:ext uri="{FF2B5EF4-FFF2-40B4-BE49-F238E27FC236}">
                <a16:creationId xmlns:a16="http://schemas.microsoft.com/office/drawing/2014/main" id="{694841A1-D0CC-47E9-8805-C902DB03A9E4}"/>
              </a:ext>
            </a:extLst>
          </p:cNvPr>
          <p:cNvCxnSpPr/>
          <p:nvPr/>
        </p:nvCxnSpPr>
        <p:spPr>
          <a:xfrm flipH="1" flipV="1">
            <a:off x="2165108" y="3059068"/>
            <a:ext cx="1365013" cy="462886"/>
          </a:xfrm>
          <a:prstGeom prst="line">
            <a:avLst/>
          </a:prstGeom>
          <a:solidFill>
            <a:srgbClr val="FFFFFF">
              <a:lumMod val="50000"/>
              <a:alpha val="25000"/>
            </a:srgbClr>
          </a:solidFill>
          <a:ln w="28575" cap="flat" cmpd="sng" algn="ctr">
            <a:gradFill>
              <a:gsLst>
                <a:gs pos="5000">
                  <a:srgbClr val="80BFEB"/>
                </a:gs>
                <a:gs pos="88000">
                  <a:srgbClr val="175E8F"/>
                </a:gs>
              </a:gsLst>
              <a:lin ang="5400000" scaled="1"/>
            </a:gradFill>
            <a:prstDash val="solid"/>
          </a:ln>
          <a:effectLst/>
        </p:spPr>
      </p:cxnSp>
      <p:cxnSp>
        <p:nvCxnSpPr>
          <p:cNvPr id="110" name="Straight Connector 109">
            <a:extLst>
              <a:ext uri="{FF2B5EF4-FFF2-40B4-BE49-F238E27FC236}">
                <a16:creationId xmlns:a16="http://schemas.microsoft.com/office/drawing/2014/main" id="{21FC964B-6C54-4586-8F13-08F8C4ED605C}"/>
              </a:ext>
            </a:extLst>
          </p:cNvPr>
          <p:cNvCxnSpPr/>
          <p:nvPr/>
        </p:nvCxnSpPr>
        <p:spPr>
          <a:xfrm>
            <a:off x="4625947" y="4391637"/>
            <a:ext cx="193873" cy="292155"/>
          </a:xfrm>
          <a:prstGeom prst="line">
            <a:avLst/>
          </a:prstGeom>
          <a:solidFill>
            <a:srgbClr val="FFFFFF">
              <a:lumMod val="50000"/>
              <a:alpha val="25000"/>
            </a:srgbClr>
          </a:solidFill>
          <a:ln w="28575" cap="flat" cmpd="sng" algn="ctr">
            <a:gradFill>
              <a:gsLst>
                <a:gs pos="5000">
                  <a:srgbClr val="80BFEB"/>
                </a:gs>
                <a:gs pos="88000">
                  <a:srgbClr val="1C71AB"/>
                </a:gs>
              </a:gsLst>
              <a:lin ang="5400000" scaled="1"/>
            </a:gradFill>
            <a:prstDash val="solid"/>
          </a:ln>
          <a:effectLst/>
        </p:spPr>
      </p:cxnSp>
      <p:cxnSp>
        <p:nvCxnSpPr>
          <p:cNvPr id="111" name="Straight Connector 110">
            <a:extLst>
              <a:ext uri="{FF2B5EF4-FFF2-40B4-BE49-F238E27FC236}">
                <a16:creationId xmlns:a16="http://schemas.microsoft.com/office/drawing/2014/main" id="{E046074F-CD17-4D59-91E3-781C20563794}"/>
              </a:ext>
            </a:extLst>
          </p:cNvPr>
          <p:cNvCxnSpPr/>
          <p:nvPr/>
        </p:nvCxnSpPr>
        <p:spPr>
          <a:xfrm>
            <a:off x="4977717" y="3828948"/>
            <a:ext cx="932223" cy="56533"/>
          </a:xfrm>
          <a:prstGeom prst="line">
            <a:avLst/>
          </a:prstGeom>
          <a:solidFill>
            <a:srgbClr val="FFFFFF">
              <a:lumMod val="50000"/>
              <a:alpha val="25000"/>
            </a:srgbClr>
          </a:solidFill>
          <a:ln w="28575" cap="flat" cmpd="sng" algn="ctr">
            <a:gradFill flip="none" rotWithShape="1">
              <a:gsLst>
                <a:gs pos="5000">
                  <a:srgbClr val="80BFEB"/>
                </a:gs>
                <a:gs pos="88000">
                  <a:srgbClr val="2483C4"/>
                </a:gs>
              </a:gsLst>
              <a:lin ang="0" scaled="1"/>
              <a:tileRect/>
            </a:gradFill>
            <a:prstDash val="solid"/>
          </a:ln>
          <a:effectLst/>
        </p:spPr>
      </p:cxnSp>
      <p:cxnSp>
        <p:nvCxnSpPr>
          <p:cNvPr id="112" name="Straight Connector 111">
            <a:extLst>
              <a:ext uri="{FF2B5EF4-FFF2-40B4-BE49-F238E27FC236}">
                <a16:creationId xmlns:a16="http://schemas.microsoft.com/office/drawing/2014/main" id="{BC7B8E7F-67C8-4493-AA9D-67017AB576BF}"/>
              </a:ext>
            </a:extLst>
          </p:cNvPr>
          <p:cNvCxnSpPr/>
          <p:nvPr/>
        </p:nvCxnSpPr>
        <p:spPr>
          <a:xfrm flipH="1">
            <a:off x="4791093" y="2944447"/>
            <a:ext cx="386588" cy="323384"/>
          </a:xfrm>
          <a:prstGeom prst="line">
            <a:avLst/>
          </a:prstGeom>
          <a:solidFill>
            <a:srgbClr val="FFFFFF">
              <a:lumMod val="50000"/>
              <a:alpha val="25000"/>
            </a:srgbClr>
          </a:solidFill>
          <a:ln w="28575" cap="flat" cmpd="sng" algn="ctr">
            <a:gradFill>
              <a:gsLst>
                <a:gs pos="95000">
                  <a:srgbClr val="80BFEB"/>
                </a:gs>
                <a:gs pos="10000">
                  <a:srgbClr val="2C95DD"/>
                </a:gs>
              </a:gsLst>
              <a:lin ang="5400000" scaled="1"/>
            </a:gradFill>
            <a:prstDash val="solid"/>
          </a:ln>
          <a:effectLst/>
        </p:spPr>
      </p:cxnSp>
      <p:sp>
        <p:nvSpPr>
          <p:cNvPr id="113" name="Oval 112">
            <a:extLst>
              <a:ext uri="{FF2B5EF4-FFF2-40B4-BE49-F238E27FC236}">
                <a16:creationId xmlns:a16="http://schemas.microsoft.com/office/drawing/2014/main" id="{3E61A7F0-982F-4CE8-B7C8-4D830F725257}"/>
              </a:ext>
            </a:extLst>
          </p:cNvPr>
          <p:cNvSpPr/>
          <p:nvPr/>
        </p:nvSpPr>
        <p:spPr>
          <a:xfrm>
            <a:off x="4705874" y="3694677"/>
            <a:ext cx="275144" cy="275144"/>
          </a:xfrm>
          <a:prstGeom prst="ellipse">
            <a:avLst/>
          </a:prstGeom>
          <a:solidFill>
            <a:srgbClr val="0085C3"/>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Arial"/>
              <a:ea typeface="+mn-ea"/>
              <a:cs typeface="+mn-cs"/>
            </a:endParaRPr>
          </a:p>
        </p:txBody>
      </p:sp>
      <p:sp>
        <p:nvSpPr>
          <p:cNvPr id="114" name="Oval 113">
            <a:extLst>
              <a:ext uri="{FF2B5EF4-FFF2-40B4-BE49-F238E27FC236}">
                <a16:creationId xmlns:a16="http://schemas.microsoft.com/office/drawing/2014/main" id="{1426602C-4A0B-4F23-AF66-B38888512870}"/>
              </a:ext>
            </a:extLst>
          </p:cNvPr>
          <p:cNvSpPr/>
          <p:nvPr/>
        </p:nvSpPr>
        <p:spPr>
          <a:xfrm>
            <a:off x="4569993" y="3218183"/>
            <a:ext cx="275144" cy="275144"/>
          </a:xfrm>
          <a:prstGeom prst="ellipse">
            <a:avLst/>
          </a:prstGeom>
          <a:solidFill>
            <a:srgbClr val="0085C3"/>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Arial"/>
              <a:ea typeface="+mn-ea"/>
              <a:cs typeface="+mn-cs"/>
            </a:endParaRPr>
          </a:p>
        </p:txBody>
      </p:sp>
      <p:sp>
        <p:nvSpPr>
          <p:cNvPr id="115" name="Oval 114">
            <a:extLst>
              <a:ext uri="{FF2B5EF4-FFF2-40B4-BE49-F238E27FC236}">
                <a16:creationId xmlns:a16="http://schemas.microsoft.com/office/drawing/2014/main" id="{D9727862-4FB3-43BE-8A66-8A715D35A339}"/>
              </a:ext>
            </a:extLst>
          </p:cNvPr>
          <p:cNvSpPr/>
          <p:nvPr/>
        </p:nvSpPr>
        <p:spPr>
          <a:xfrm>
            <a:off x="3510560" y="3837635"/>
            <a:ext cx="275144" cy="275144"/>
          </a:xfrm>
          <a:prstGeom prst="ellipse">
            <a:avLst/>
          </a:prstGeom>
          <a:solidFill>
            <a:srgbClr val="0085C3"/>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Arial"/>
              <a:ea typeface="+mn-ea"/>
              <a:cs typeface="+mn-cs"/>
            </a:endParaRPr>
          </a:p>
        </p:txBody>
      </p:sp>
      <p:sp>
        <p:nvSpPr>
          <p:cNvPr id="116" name="Oval 115">
            <a:extLst>
              <a:ext uri="{FF2B5EF4-FFF2-40B4-BE49-F238E27FC236}">
                <a16:creationId xmlns:a16="http://schemas.microsoft.com/office/drawing/2014/main" id="{391BE8F3-BA39-49B3-8499-6737EBE150D3}"/>
              </a:ext>
            </a:extLst>
          </p:cNvPr>
          <p:cNvSpPr/>
          <p:nvPr/>
        </p:nvSpPr>
        <p:spPr>
          <a:xfrm>
            <a:off x="3503576" y="3426659"/>
            <a:ext cx="275144" cy="275144"/>
          </a:xfrm>
          <a:prstGeom prst="ellipse">
            <a:avLst/>
          </a:prstGeom>
          <a:solidFill>
            <a:srgbClr val="0085C3"/>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Arial"/>
              <a:ea typeface="+mn-ea"/>
              <a:cs typeface="+mn-cs"/>
            </a:endParaRPr>
          </a:p>
        </p:txBody>
      </p:sp>
      <p:sp>
        <p:nvSpPr>
          <p:cNvPr id="117" name="Oval 116">
            <a:extLst>
              <a:ext uri="{FF2B5EF4-FFF2-40B4-BE49-F238E27FC236}">
                <a16:creationId xmlns:a16="http://schemas.microsoft.com/office/drawing/2014/main" id="{5DEC3283-674E-40A6-ACC6-6C3D7F254C1E}"/>
              </a:ext>
            </a:extLst>
          </p:cNvPr>
          <p:cNvSpPr/>
          <p:nvPr/>
        </p:nvSpPr>
        <p:spPr>
          <a:xfrm>
            <a:off x="4410903" y="4153486"/>
            <a:ext cx="275144" cy="275144"/>
          </a:xfrm>
          <a:prstGeom prst="ellipse">
            <a:avLst/>
          </a:prstGeom>
          <a:solidFill>
            <a:srgbClr val="0085C3"/>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C2A00B2D-F827-47C7-B899-A17E134C4988}"/>
              </a:ext>
            </a:extLst>
          </p:cNvPr>
          <p:cNvSpPr txBox="1"/>
          <p:nvPr/>
        </p:nvSpPr>
        <p:spPr>
          <a:xfrm>
            <a:off x="1232571" y="3059068"/>
            <a:ext cx="622030"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1" i="0" u="none" strike="noStrike" kern="0" cap="none" spc="0" normalizeH="0" baseline="0" noProof="0" dirty="0">
                <a:ln>
                  <a:noFill/>
                </a:ln>
                <a:solidFill>
                  <a:srgbClr val="FFFFFF"/>
                </a:solidFill>
                <a:effectLst/>
                <a:uLnTx/>
                <a:uFillTx/>
              </a:rPr>
              <a:t>Trust</a:t>
            </a:r>
          </a:p>
        </p:txBody>
      </p:sp>
      <p:pic>
        <p:nvPicPr>
          <p:cNvPr id="119" name="Picture 118">
            <a:extLst>
              <a:ext uri="{FF2B5EF4-FFF2-40B4-BE49-F238E27FC236}">
                <a16:creationId xmlns:a16="http://schemas.microsoft.com/office/drawing/2014/main" id="{5B8DAA69-08CB-461C-BB3D-216FE6AF0B00}"/>
              </a:ext>
            </a:extLst>
          </p:cNvPr>
          <p:cNvPicPr>
            <a:picLocks noChangeAspect="1"/>
          </p:cNvPicPr>
          <p:nvPr/>
        </p:nvPicPr>
        <p:blipFill>
          <a:blip r:embed="rId4">
            <a:lum bright="70000" contrast="-70000"/>
            <a:extLst>
              <a:ext uri="{28A0092B-C50C-407E-A947-70E740481C1C}">
                <a14:useLocalDpi xmlns:a14="http://schemas.microsoft.com/office/drawing/2010/main"/>
              </a:ext>
            </a:extLst>
          </a:blip>
          <a:stretch>
            <a:fillRect/>
          </a:stretch>
        </p:blipFill>
        <p:spPr>
          <a:xfrm>
            <a:off x="624894" y="4303311"/>
            <a:ext cx="861512" cy="861512"/>
          </a:xfrm>
          <a:prstGeom prst="rect">
            <a:avLst/>
          </a:prstGeom>
        </p:spPr>
      </p:pic>
      <p:grpSp>
        <p:nvGrpSpPr>
          <p:cNvPr id="120" name="Group 119">
            <a:extLst>
              <a:ext uri="{FF2B5EF4-FFF2-40B4-BE49-F238E27FC236}">
                <a16:creationId xmlns:a16="http://schemas.microsoft.com/office/drawing/2014/main" id="{E2392C05-609C-418F-808D-A80B0A496A4D}"/>
              </a:ext>
            </a:extLst>
          </p:cNvPr>
          <p:cNvGrpSpPr/>
          <p:nvPr/>
        </p:nvGrpSpPr>
        <p:grpSpPr>
          <a:xfrm>
            <a:off x="5221571" y="1966126"/>
            <a:ext cx="632359" cy="545174"/>
            <a:chOff x="182880" y="1477550"/>
            <a:chExt cx="797629" cy="722774"/>
          </a:xfrm>
        </p:grpSpPr>
        <p:sp>
          <p:nvSpPr>
            <p:cNvPr id="121" name="Isosceles Triangle 120">
              <a:extLst>
                <a:ext uri="{FF2B5EF4-FFF2-40B4-BE49-F238E27FC236}">
                  <a16:creationId xmlns:a16="http://schemas.microsoft.com/office/drawing/2014/main" id="{1E363892-2CBE-4787-AFAD-0F6FE5DD95C9}"/>
                </a:ext>
              </a:extLst>
            </p:cNvPr>
            <p:cNvSpPr/>
            <p:nvPr/>
          </p:nvSpPr>
          <p:spPr>
            <a:xfrm>
              <a:off x="182880" y="1477550"/>
              <a:ext cx="797629" cy="722774"/>
            </a:xfrm>
            <a:prstGeom prst="triangle">
              <a:avLst/>
            </a:prstGeom>
            <a:noFill/>
            <a:ln w="28575" cmpd="sng">
              <a:solidFill>
                <a:srgbClr val="FFFFFF"/>
              </a:solid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22" name="Rounded Rectangle 30">
              <a:extLst>
                <a:ext uri="{FF2B5EF4-FFF2-40B4-BE49-F238E27FC236}">
                  <a16:creationId xmlns:a16="http://schemas.microsoft.com/office/drawing/2014/main" id="{EDCEAD1D-C48D-4C2D-8219-09D2EDD108F5}"/>
                </a:ext>
              </a:extLst>
            </p:cNvPr>
            <p:cNvSpPr/>
            <p:nvPr/>
          </p:nvSpPr>
          <p:spPr>
            <a:xfrm>
              <a:off x="544690" y="1704477"/>
              <a:ext cx="55078" cy="268529"/>
            </a:xfrm>
            <a:prstGeom prst="roundRect">
              <a:avLst/>
            </a:prstGeom>
            <a:solidFill>
              <a:srgbClr val="FFFFFF"/>
            </a:solidFill>
            <a:ln w="12700" cmpd="sng">
              <a:solidFill>
                <a:srgbClr val="FFFFFF"/>
              </a:solid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23" name="Oval 122">
              <a:extLst>
                <a:ext uri="{FF2B5EF4-FFF2-40B4-BE49-F238E27FC236}">
                  <a16:creationId xmlns:a16="http://schemas.microsoft.com/office/drawing/2014/main" id="{8E5DC8BE-D040-49EB-A1B6-460D43551CA2}"/>
                </a:ext>
              </a:extLst>
            </p:cNvPr>
            <p:cNvSpPr/>
            <p:nvPr/>
          </p:nvSpPr>
          <p:spPr>
            <a:xfrm flipV="1">
              <a:off x="528679" y="2024485"/>
              <a:ext cx="87530" cy="87531"/>
            </a:xfrm>
            <a:prstGeom prst="ellipse">
              <a:avLst/>
            </a:prstGeom>
            <a:solidFill>
              <a:srgbClr val="FFFFFF"/>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grpSp>
      <p:sp>
        <p:nvSpPr>
          <p:cNvPr id="124" name="TextBox 123">
            <a:extLst>
              <a:ext uri="{FF2B5EF4-FFF2-40B4-BE49-F238E27FC236}">
                <a16:creationId xmlns:a16="http://schemas.microsoft.com/office/drawing/2014/main" id="{23AB9858-CE3A-45EE-A3E0-0F8CECC19384}"/>
              </a:ext>
            </a:extLst>
          </p:cNvPr>
          <p:cNvSpPr txBox="1"/>
          <p:nvPr/>
        </p:nvSpPr>
        <p:spPr>
          <a:xfrm>
            <a:off x="5105100" y="2657808"/>
            <a:ext cx="91122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1" i="0" u="none" strike="noStrike" kern="0" cap="none" spc="0" normalizeH="0" baseline="0" noProof="0" dirty="0">
                <a:ln>
                  <a:noFill/>
                </a:ln>
                <a:solidFill>
                  <a:srgbClr val="FFFFFF"/>
                </a:solidFill>
                <a:effectLst/>
                <a:uLnTx/>
                <a:uFillTx/>
              </a:rPr>
              <a:t> Threats</a:t>
            </a:r>
          </a:p>
        </p:txBody>
      </p:sp>
      <p:sp>
        <p:nvSpPr>
          <p:cNvPr id="125" name="TextBox 124">
            <a:extLst>
              <a:ext uri="{FF2B5EF4-FFF2-40B4-BE49-F238E27FC236}">
                <a16:creationId xmlns:a16="http://schemas.microsoft.com/office/drawing/2014/main" id="{8941162B-6EA5-4F6A-AE57-0E92133A29DD}"/>
              </a:ext>
            </a:extLst>
          </p:cNvPr>
          <p:cNvSpPr txBox="1"/>
          <p:nvPr/>
        </p:nvSpPr>
        <p:spPr>
          <a:xfrm>
            <a:off x="854481" y="5101747"/>
            <a:ext cx="572593"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1" i="0" u="none" strike="noStrike" kern="0" cap="none" spc="0" normalizeH="0" baseline="0" noProof="0" dirty="0">
                <a:ln>
                  <a:noFill/>
                </a:ln>
                <a:solidFill>
                  <a:srgbClr val="FFFFFF"/>
                </a:solidFill>
                <a:effectLst/>
                <a:uLnTx/>
                <a:uFillTx/>
              </a:rPr>
              <a:t>Data</a:t>
            </a:r>
          </a:p>
        </p:txBody>
      </p:sp>
      <p:pic>
        <p:nvPicPr>
          <p:cNvPr id="126" name="Picture 125" descr="149.png">
            <a:extLst>
              <a:ext uri="{FF2B5EF4-FFF2-40B4-BE49-F238E27FC236}">
                <a16:creationId xmlns:a16="http://schemas.microsoft.com/office/drawing/2014/main" id="{4997D13E-1CDE-4D01-B2E4-96F7310D350C}"/>
              </a:ext>
            </a:extLst>
          </p:cNvPr>
          <p:cNvPicPr>
            <a:picLocks noChangeAspect="1"/>
          </p:cNvPicPr>
          <p:nvPr/>
        </p:nvPicPr>
        <p:blipFill>
          <a:blip r:embed="rId5" cstate="print">
            <a:biLevel thresh="25000"/>
          </a:blip>
          <a:stretch>
            <a:fillRect/>
          </a:stretch>
        </p:blipFill>
        <p:spPr>
          <a:xfrm>
            <a:off x="6155461" y="3465231"/>
            <a:ext cx="583454" cy="583454"/>
          </a:xfrm>
          <a:prstGeom prst="rect">
            <a:avLst/>
          </a:prstGeom>
          <a:ln>
            <a:noFill/>
          </a:ln>
        </p:spPr>
      </p:pic>
      <p:sp>
        <p:nvSpPr>
          <p:cNvPr id="127" name="TextBox 126">
            <a:extLst>
              <a:ext uri="{FF2B5EF4-FFF2-40B4-BE49-F238E27FC236}">
                <a16:creationId xmlns:a16="http://schemas.microsoft.com/office/drawing/2014/main" id="{F6DA9268-53D5-4FD6-AD74-149C2DA31715}"/>
              </a:ext>
            </a:extLst>
          </p:cNvPr>
          <p:cNvSpPr txBox="1"/>
          <p:nvPr/>
        </p:nvSpPr>
        <p:spPr>
          <a:xfrm>
            <a:off x="5907463" y="4034382"/>
            <a:ext cx="1159292"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1" i="0" u="none" strike="noStrike" kern="0" cap="none" spc="0" normalizeH="0" baseline="0" noProof="0" dirty="0">
                <a:ln>
                  <a:noFill/>
                </a:ln>
                <a:solidFill>
                  <a:srgbClr val="FFFFFF"/>
                </a:solidFill>
                <a:effectLst/>
                <a:uLnTx/>
                <a:uFillTx/>
              </a:rPr>
              <a:t>Mechanism</a:t>
            </a:r>
          </a:p>
        </p:txBody>
      </p:sp>
      <p:sp>
        <p:nvSpPr>
          <p:cNvPr id="128" name="TextBox 127">
            <a:extLst>
              <a:ext uri="{FF2B5EF4-FFF2-40B4-BE49-F238E27FC236}">
                <a16:creationId xmlns:a16="http://schemas.microsoft.com/office/drawing/2014/main" id="{4122CBE5-E9EF-404E-A433-8A5BDA4FB740}"/>
              </a:ext>
            </a:extLst>
          </p:cNvPr>
          <p:cNvSpPr txBox="1"/>
          <p:nvPr/>
        </p:nvSpPr>
        <p:spPr>
          <a:xfrm>
            <a:off x="4793837" y="5444108"/>
            <a:ext cx="583814"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1" i="0" u="none" strike="noStrike" kern="0" cap="none" spc="0" normalizeH="0" baseline="0" noProof="0" dirty="0">
                <a:ln>
                  <a:noFill/>
                </a:ln>
                <a:solidFill>
                  <a:srgbClr val="FFFFFF"/>
                </a:solidFill>
                <a:effectLst/>
                <a:uLnTx/>
                <a:uFillTx/>
              </a:rPr>
              <a:t>GRC</a:t>
            </a:r>
          </a:p>
        </p:txBody>
      </p:sp>
      <p:pic>
        <p:nvPicPr>
          <p:cNvPr id="129" name="Picture 128">
            <a:extLst>
              <a:ext uri="{FF2B5EF4-FFF2-40B4-BE49-F238E27FC236}">
                <a16:creationId xmlns:a16="http://schemas.microsoft.com/office/drawing/2014/main" id="{4FBB1326-B4E0-478A-8420-06D96525F4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9677" y="3628299"/>
            <a:ext cx="1036625" cy="522041"/>
          </a:xfrm>
          <a:prstGeom prst="rect">
            <a:avLst/>
          </a:prstGeom>
        </p:spPr>
      </p:pic>
      <p:sp>
        <p:nvSpPr>
          <p:cNvPr id="130" name="TextBox 129">
            <a:extLst>
              <a:ext uri="{FF2B5EF4-FFF2-40B4-BE49-F238E27FC236}">
                <a16:creationId xmlns:a16="http://schemas.microsoft.com/office/drawing/2014/main" id="{DE361497-1977-403F-9CF8-7BFA29F949DB}"/>
              </a:ext>
            </a:extLst>
          </p:cNvPr>
          <p:cNvSpPr txBox="1"/>
          <p:nvPr/>
        </p:nvSpPr>
        <p:spPr>
          <a:xfrm>
            <a:off x="3838018" y="3197405"/>
            <a:ext cx="790601" cy="4616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200" b="1" i="0" u="none" strike="noStrike" kern="0" cap="none" spc="0" normalizeH="0" baseline="0" noProof="0" dirty="0">
                <a:ln>
                  <a:noFill/>
                </a:ln>
                <a:solidFill>
                  <a:srgbClr val="444444"/>
                </a:solidFill>
                <a:effectLst/>
                <a:uLnTx/>
                <a:uFillTx/>
              </a:rPr>
              <a:t> Cloud </a:t>
            </a:r>
          </a:p>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200" b="1" i="0" u="none" strike="noStrike" kern="0" cap="none" spc="0" normalizeH="0" baseline="0" noProof="0" dirty="0">
                <a:ln>
                  <a:noFill/>
                </a:ln>
                <a:solidFill>
                  <a:srgbClr val="444444"/>
                </a:solidFill>
                <a:effectLst/>
                <a:uLnTx/>
                <a:uFillTx/>
              </a:rPr>
              <a:t>Security</a:t>
            </a:r>
          </a:p>
        </p:txBody>
      </p:sp>
      <p:pic>
        <p:nvPicPr>
          <p:cNvPr id="131" name="Picture 130">
            <a:extLst>
              <a:ext uri="{FF2B5EF4-FFF2-40B4-BE49-F238E27FC236}">
                <a16:creationId xmlns:a16="http://schemas.microsoft.com/office/drawing/2014/main" id="{C4FFA59E-2CC4-4B50-8D97-5C60BE9C17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1461" y="2238566"/>
            <a:ext cx="838511" cy="927999"/>
          </a:xfrm>
          <a:prstGeom prst="rect">
            <a:avLst/>
          </a:prstGeom>
        </p:spPr>
      </p:pic>
      <p:grpSp>
        <p:nvGrpSpPr>
          <p:cNvPr id="132" name="Group 131">
            <a:extLst>
              <a:ext uri="{FF2B5EF4-FFF2-40B4-BE49-F238E27FC236}">
                <a16:creationId xmlns:a16="http://schemas.microsoft.com/office/drawing/2014/main" id="{B249526D-E09C-45E8-9053-70BD4B55A243}"/>
              </a:ext>
            </a:extLst>
          </p:cNvPr>
          <p:cNvGrpSpPr/>
          <p:nvPr/>
        </p:nvGrpSpPr>
        <p:grpSpPr>
          <a:xfrm>
            <a:off x="4742133" y="4767709"/>
            <a:ext cx="573404" cy="605510"/>
            <a:chOff x="4952341" y="2800350"/>
            <a:chExt cx="1372259" cy="1449097"/>
          </a:xfrm>
        </p:grpSpPr>
        <p:grpSp>
          <p:nvGrpSpPr>
            <p:cNvPr id="133" name="Group 132">
              <a:extLst>
                <a:ext uri="{FF2B5EF4-FFF2-40B4-BE49-F238E27FC236}">
                  <a16:creationId xmlns:a16="http://schemas.microsoft.com/office/drawing/2014/main" id="{E0E06B68-E20A-464C-B265-D529ECDB8DDA}"/>
                </a:ext>
              </a:extLst>
            </p:cNvPr>
            <p:cNvGrpSpPr/>
            <p:nvPr/>
          </p:nvGrpSpPr>
          <p:grpSpPr>
            <a:xfrm rot="20780079">
              <a:off x="5423568" y="2800350"/>
              <a:ext cx="901032" cy="1318605"/>
              <a:chOff x="6005815" y="1263159"/>
              <a:chExt cx="901032" cy="1318605"/>
            </a:xfrm>
          </p:grpSpPr>
          <p:sp>
            <p:nvSpPr>
              <p:cNvPr id="137" name="Can 46">
                <a:extLst>
                  <a:ext uri="{FF2B5EF4-FFF2-40B4-BE49-F238E27FC236}">
                    <a16:creationId xmlns:a16="http://schemas.microsoft.com/office/drawing/2014/main" id="{544BA4DD-3208-4CBE-9703-38276C48DB2C}"/>
                  </a:ext>
                </a:extLst>
              </p:cNvPr>
              <p:cNvSpPr/>
              <p:nvPr/>
            </p:nvSpPr>
            <p:spPr>
              <a:xfrm rot="19131587">
                <a:off x="6744862" y="1764863"/>
                <a:ext cx="133580" cy="816901"/>
              </a:xfrm>
              <a:prstGeom prst="can">
                <a:avLst/>
              </a:prstGeom>
              <a:solidFill>
                <a:srgbClr val="000000"/>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138" name="Can 47">
                <a:extLst>
                  <a:ext uri="{FF2B5EF4-FFF2-40B4-BE49-F238E27FC236}">
                    <a16:creationId xmlns:a16="http://schemas.microsoft.com/office/drawing/2014/main" id="{B620959C-2EBB-496C-8A1A-923311C83981}"/>
                  </a:ext>
                </a:extLst>
              </p:cNvPr>
              <p:cNvSpPr/>
              <p:nvPr/>
            </p:nvSpPr>
            <p:spPr>
              <a:xfrm rot="3115508">
                <a:off x="6299735" y="1348227"/>
                <a:ext cx="311195" cy="899035"/>
              </a:xfrm>
              <a:prstGeom prst="can">
                <a:avLst/>
              </a:prstGeom>
              <a:solidFill>
                <a:srgbClr val="000000"/>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139" name="Flowchart: Delay 138">
                <a:extLst>
                  <a:ext uri="{FF2B5EF4-FFF2-40B4-BE49-F238E27FC236}">
                    <a16:creationId xmlns:a16="http://schemas.microsoft.com/office/drawing/2014/main" id="{6BCAF0D0-5A17-461D-9EF4-569FC4F37E35}"/>
                  </a:ext>
                </a:extLst>
              </p:cNvPr>
              <p:cNvSpPr/>
              <p:nvPr/>
            </p:nvSpPr>
            <p:spPr>
              <a:xfrm rot="8546108">
                <a:off x="6047006" y="1761613"/>
                <a:ext cx="179904" cy="532920"/>
              </a:xfrm>
              <a:prstGeom prst="flowChartDelay">
                <a:avLst/>
              </a:prstGeom>
              <a:solidFill>
                <a:srgbClr val="F2AF00">
                  <a:lumMod val="5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140" name="Flowchart: Delay 139">
                <a:extLst>
                  <a:ext uri="{FF2B5EF4-FFF2-40B4-BE49-F238E27FC236}">
                    <a16:creationId xmlns:a16="http://schemas.microsoft.com/office/drawing/2014/main" id="{91A2D873-0B93-48BA-94BC-EEDD9A238CF3}"/>
                  </a:ext>
                </a:extLst>
              </p:cNvPr>
              <p:cNvSpPr/>
              <p:nvPr/>
            </p:nvSpPr>
            <p:spPr>
              <a:xfrm rot="19347931">
                <a:off x="6715224" y="1263159"/>
                <a:ext cx="191623" cy="532920"/>
              </a:xfrm>
              <a:prstGeom prst="flowChartDelay">
                <a:avLst/>
              </a:prstGeom>
              <a:solidFill>
                <a:srgbClr val="F2AF00">
                  <a:lumMod val="5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grpSp>
        <p:grpSp>
          <p:nvGrpSpPr>
            <p:cNvPr id="134" name="Group 133">
              <a:extLst>
                <a:ext uri="{FF2B5EF4-FFF2-40B4-BE49-F238E27FC236}">
                  <a16:creationId xmlns:a16="http://schemas.microsoft.com/office/drawing/2014/main" id="{80918A1A-E525-4308-8BD0-7835A908BC16}"/>
                </a:ext>
              </a:extLst>
            </p:cNvPr>
            <p:cNvGrpSpPr/>
            <p:nvPr/>
          </p:nvGrpSpPr>
          <p:grpSpPr>
            <a:xfrm>
              <a:off x="4952341" y="3929992"/>
              <a:ext cx="1259594" cy="319455"/>
              <a:chOff x="5504530" y="2398395"/>
              <a:chExt cx="1259594" cy="319455"/>
            </a:xfrm>
            <a:solidFill>
              <a:srgbClr val="F2AF00">
                <a:lumMod val="50000"/>
              </a:srgbClr>
            </a:solidFill>
          </p:grpSpPr>
          <p:sp>
            <p:nvSpPr>
              <p:cNvPr id="135" name="Can 44">
                <a:extLst>
                  <a:ext uri="{FF2B5EF4-FFF2-40B4-BE49-F238E27FC236}">
                    <a16:creationId xmlns:a16="http://schemas.microsoft.com/office/drawing/2014/main" id="{4B9EAFA9-3B8A-4F16-814B-D9736C9EBD2B}"/>
                  </a:ext>
                </a:extLst>
              </p:cNvPr>
              <p:cNvSpPr/>
              <p:nvPr/>
            </p:nvSpPr>
            <p:spPr>
              <a:xfrm>
                <a:off x="5504530" y="2489250"/>
                <a:ext cx="1259594" cy="228600"/>
              </a:xfrm>
              <a:prstGeom prst="can">
                <a:avLst/>
              </a:prstGeom>
              <a:solidFill>
                <a:srgbClr val="F2AF00">
                  <a:lumMod val="5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136" name="Can 45">
                <a:extLst>
                  <a:ext uri="{FF2B5EF4-FFF2-40B4-BE49-F238E27FC236}">
                    <a16:creationId xmlns:a16="http://schemas.microsoft.com/office/drawing/2014/main" id="{F5AC4C87-E542-4F43-974A-0F08717EEBED}"/>
                  </a:ext>
                </a:extLst>
              </p:cNvPr>
              <p:cNvSpPr/>
              <p:nvPr/>
            </p:nvSpPr>
            <p:spPr>
              <a:xfrm>
                <a:off x="5619853" y="2398395"/>
                <a:ext cx="1013318" cy="228600"/>
              </a:xfrm>
              <a:prstGeom prst="can">
                <a:avLst/>
              </a:prstGeom>
              <a:solidFill>
                <a:srgbClr val="F2AF00">
                  <a:lumMod val="5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grpSp>
      </p:grpSp>
    </p:spTree>
    <p:custDataLst>
      <p:tags r:id="rId1"/>
    </p:custDataLst>
    <p:extLst>
      <p:ext uri="{BB962C8B-B14F-4D97-AF65-F5344CB8AC3E}">
        <p14:creationId xmlns:p14="http://schemas.microsoft.com/office/powerpoint/2010/main" val="145597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How security requirements are different in cloud?</a:t>
            </a:r>
          </a:p>
        </p:txBody>
      </p:sp>
      <p:sp>
        <p:nvSpPr>
          <p:cNvPr id="77" name="Rectangle 76">
            <a:extLst>
              <a:ext uri="{FF2B5EF4-FFF2-40B4-BE49-F238E27FC236}">
                <a16:creationId xmlns:a16="http://schemas.microsoft.com/office/drawing/2014/main" id="{26A0636E-0B47-4D7F-83E1-8BDB12B7F84E}"/>
              </a:ext>
            </a:extLst>
          </p:cNvPr>
          <p:cNvSpPr/>
          <p:nvPr/>
        </p:nvSpPr>
        <p:spPr>
          <a:xfrm>
            <a:off x="5931974" y="1794510"/>
            <a:ext cx="2179320" cy="3733800"/>
          </a:xfrm>
          <a:prstGeom prst="rect">
            <a:avLst/>
          </a:prstGeom>
          <a:solidFill>
            <a:srgbClr val="5482AB">
              <a:lumMod val="60000"/>
              <a:lumOff val="4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78" name="Rectangle 77">
            <a:extLst>
              <a:ext uri="{FF2B5EF4-FFF2-40B4-BE49-F238E27FC236}">
                <a16:creationId xmlns:a16="http://schemas.microsoft.com/office/drawing/2014/main" id="{1F28D596-B5D5-4BEC-A768-D5DBC5129337}"/>
              </a:ext>
            </a:extLst>
          </p:cNvPr>
          <p:cNvSpPr/>
          <p:nvPr/>
        </p:nvSpPr>
        <p:spPr>
          <a:xfrm>
            <a:off x="755614" y="1794510"/>
            <a:ext cx="2179320" cy="3733800"/>
          </a:xfrm>
          <a:prstGeom prst="rect">
            <a:avLst/>
          </a:prstGeom>
          <a:solidFill>
            <a:srgbClr val="5482AB">
              <a:lumMod val="60000"/>
              <a:lumOff val="4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79" name="Rectangle 78">
            <a:extLst>
              <a:ext uri="{FF2B5EF4-FFF2-40B4-BE49-F238E27FC236}">
                <a16:creationId xmlns:a16="http://schemas.microsoft.com/office/drawing/2014/main" id="{C3083082-6FD4-4F3C-9462-FA7A80F8D394}"/>
              </a:ext>
            </a:extLst>
          </p:cNvPr>
          <p:cNvSpPr/>
          <p:nvPr/>
        </p:nvSpPr>
        <p:spPr>
          <a:xfrm>
            <a:off x="3346414" y="1794510"/>
            <a:ext cx="2179320" cy="3733800"/>
          </a:xfrm>
          <a:prstGeom prst="rect">
            <a:avLst/>
          </a:prstGeom>
          <a:solidFill>
            <a:srgbClr val="5482AB">
              <a:lumMod val="60000"/>
              <a:lumOff val="4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80" name="Rectangle 79">
            <a:extLst>
              <a:ext uri="{FF2B5EF4-FFF2-40B4-BE49-F238E27FC236}">
                <a16:creationId xmlns:a16="http://schemas.microsoft.com/office/drawing/2014/main" id="{03295102-D37E-41E5-B250-3E0429F63661}"/>
              </a:ext>
            </a:extLst>
          </p:cNvPr>
          <p:cNvSpPr/>
          <p:nvPr/>
        </p:nvSpPr>
        <p:spPr>
          <a:xfrm rot="16200000">
            <a:off x="4052424" y="2231500"/>
            <a:ext cx="762060" cy="7355680"/>
          </a:xfrm>
          <a:prstGeom prst="rect">
            <a:avLst/>
          </a:prstGeom>
          <a:solidFill>
            <a:srgbClr val="5482AB">
              <a:lumMod val="75000"/>
              <a:alpha val="7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81" name="TextBox 80">
            <a:extLst>
              <a:ext uri="{FF2B5EF4-FFF2-40B4-BE49-F238E27FC236}">
                <a16:creationId xmlns:a16="http://schemas.microsoft.com/office/drawing/2014/main" id="{DCE0AF78-F9FC-4AD9-BF83-87EC82DDCE53}"/>
              </a:ext>
            </a:extLst>
          </p:cNvPr>
          <p:cNvSpPr txBox="1"/>
          <p:nvPr/>
        </p:nvSpPr>
        <p:spPr>
          <a:xfrm>
            <a:off x="1066836" y="1946910"/>
            <a:ext cx="1539204"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000000"/>
                </a:solidFill>
                <a:effectLst/>
                <a:uLnTx/>
                <a:uFillTx/>
              </a:rPr>
              <a:t>Network Security</a:t>
            </a:r>
          </a:p>
        </p:txBody>
      </p:sp>
      <p:sp>
        <p:nvSpPr>
          <p:cNvPr id="82" name="Rectangle 81">
            <a:extLst>
              <a:ext uri="{FF2B5EF4-FFF2-40B4-BE49-F238E27FC236}">
                <a16:creationId xmlns:a16="http://schemas.microsoft.com/office/drawing/2014/main" id="{492ED5D0-E676-4DD4-8EA7-C3FD395BC238}"/>
              </a:ext>
            </a:extLst>
          </p:cNvPr>
          <p:cNvSpPr/>
          <p:nvPr/>
        </p:nvSpPr>
        <p:spPr>
          <a:xfrm>
            <a:off x="985618" y="3663225"/>
            <a:ext cx="1949316" cy="116955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Firewalls are not sufficient, and it requires extra mechanisms like VPNs, and IDPS.</a:t>
            </a:r>
          </a:p>
        </p:txBody>
      </p:sp>
      <p:sp>
        <p:nvSpPr>
          <p:cNvPr id="83" name="TextBox 82">
            <a:extLst>
              <a:ext uri="{FF2B5EF4-FFF2-40B4-BE49-F238E27FC236}">
                <a16:creationId xmlns:a16="http://schemas.microsoft.com/office/drawing/2014/main" id="{8F871288-A077-4A5E-8BE4-5547D35AA5B7}"/>
              </a:ext>
            </a:extLst>
          </p:cNvPr>
          <p:cNvSpPr txBox="1"/>
          <p:nvPr/>
        </p:nvSpPr>
        <p:spPr>
          <a:xfrm>
            <a:off x="3689735" y="1946910"/>
            <a:ext cx="1410964"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000000"/>
                </a:solidFill>
                <a:effectLst/>
                <a:uLnTx/>
                <a:uFillTx/>
              </a:rPr>
              <a:t>Rapid Elasticity</a:t>
            </a:r>
          </a:p>
        </p:txBody>
      </p:sp>
      <p:sp>
        <p:nvSpPr>
          <p:cNvPr id="84" name="Rectangle 83">
            <a:extLst>
              <a:ext uri="{FF2B5EF4-FFF2-40B4-BE49-F238E27FC236}">
                <a16:creationId xmlns:a16="http://schemas.microsoft.com/office/drawing/2014/main" id="{3A102BB9-F1E3-4E77-B160-A2304AAB823F}"/>
              </a:ext>
            </a:extLst>
          </p:cNvPr>
          <p:cNvSpPr/>
          <p:nvPr/>
        </p:nvSpPr>
        <p:spPr>
          <a:xfrm>
            <a:off x="3474720" y="3668671"/>
            <a:ext cx="2179320" cy="116955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Security tools must</a:t>
            </a:r>
            <a:r>
              <a:rPr kumimoji="0" lang="en-US" sz="1400" b="1" i="0" u="none" strike="noStrike" kern="0" cap="none" spc="0" normalizeH="0" baseline="0" noProof="0" dirty="0">
                <a:ln>
                  <a:noFill/>
                </a:ln>
                <a:solidFill>
                  <a:srgbClr val="000000"/>
                </a:solidFill>
                <a:effectLst/>
                <a:uLnTx/>
                <a:uFillTx/>
              </a:rPr>
              <a:t> </a:t>
            </a:r>
            <a:r>
              <a:rPr kumimoji="0" lang="en-US" sz="1400" b="0" i="0" u="none" strike="noStrike" kern="0" cap="none" spc="0" normalizeH="0" baseline="0" noProof="0" dirty="0">
                <a:ln>
                  <a:noFill/>
                </a:ln>
                <a:solidFill>
                  <a:srgbClr val="000000"/>
                </a:solidFill>
                <a:effectLst/>
                <a:uLnTx/>
                <a:uFillTx/>
              </a:rPr>
              <a:t>detect the newly provisioned resources and integrate with the existing resources.</a:t>
            </a:r>
            <a:endParaRPr kumimoji="0" lang="en-US" sz="1400" b="1" i="0" u="none" strike="noStrike" kern="0" cap="none" spc="0" normalizeH="0" baseline="0" noProof="0" dirty="0">
              <a:ln>
                <a:noFill/>
              </a:ln>
              <a:solidFill>
                <a:srgbClr val="000000"/>
              </a:solidFill>
              <a:effectLst/>
              <a:uLnTx/>
              <a:uFillTx/>
            </a:endParaRPr>
          </a:p>
        </p:txBody>
      </p:sp>
      <p:sp>
        <p:nvSpPr>
          <p:cNvPr id="85" name="TextBox 84">
            <a:extLst>
              <a:ext uri="{FF2B5EF4-FFF2-40B4-BE49-F238E27FC236}">
                <a16:creationId xmlns:a16="http://schemas.microsoft.com/office/drawing/2014/main" id="{B0AF089B-8A95-43C4-AC17-10BBA34BA9CD}"/>
              </a:ext>
            </a:extLst>
          </p:cNvPr>
          <p:cNvSpPr txBox="1"/>
          <p:nvPr/>
        </p:nvSpPr>
        <p:spPr>
          <a:xfrm>
            <a:off x="6212478" y="1946910"/>
            <a:ext cx="1598515"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0" i="0" u="none" strike="noStrike" kern="0" cap="none" spc="0" normalizeH="0" baseline="0" noProof="0" dirty="0">
                <a:ln>
                  <a:noFill/>
                </a:ln>
                <a:solidFill>
                  <a:srgbClr val="000000"/>
                </a:solidFill>
                <a:effectLst/>
                <a:uLnTx/>
                <a:uFillTx/>
              </a:rPr>
              <a:t>Resource Pooling</a:t>
            </a:r>
          </a:p>
        </p:txBody>
      </p:sp>
      <p:sp>
        <p:nvSpPr>
          <p:cNvPr id="86" name="Rectangle 85">
            <a:extLst>
              <a:ext uri="{FF2B5EF4-FFF2-40B4-BE49-F238E27FC236}">
                <a16:creationId xmlns:a16="http://schemas.microsoft.com/office/drawing/2014/main" id="{FBF15FA0-F3CD-4A3F-B3FA-6B5D79E161BD}"/>
              </a:ext>
            </a:extLst>
          </p:cNvPr>
          <p:cNvSpPr/>
          <p:nvPr/>
        </p:nvSpPr>
        <p:spPr>
          <a:xfrm>
            <a:off x="5989320" y="3672959"/>
            <a:ext cx="2179320" cy="1384995"/>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Resource pooling requires extra mechanism like logical isolation of tenants, and strong access control to support multitenancy.</a:t>
            </a:r>
            <a:endParaRPr kumimoji="0" lang="en-US" sz="1400" b="1" i="0" u="none" strike="noStrike" kern="0" cap="none" spc="0" normalizeH="0" baseline="0" noProof="0" dirty="0">
              <a:ln>
                <a:noFill/>
              </a:ln>
              <a:solidFill>
                <a:srgbClr val="000000"/>
              </a:solidFill>
              <a:effectLst/>
              <a:uLnTx/>
              <a:uFillTx/>
            </a:endParaRPr>
          </a:p>
        </p:txBody>
      </p:sp>
      <p:sp>
        <p:nvSpPr>
          <p:cNvPr id="87" name="TextBox 86">
            <a:extLst>
              <a:ext uri="{FF2B5EF4-FFF2-40B4-BE49-F238E27FC236}">
                <a16:creationId xmlns:a16="http://schemas.microsoft.com/office/drawing/2014/main" id="{CD486E72-4702-460B-8538-D255328A97AB}"/>
              </a:ext>
            </a:extLst>
          </p:cNvPr>
          <p:cNvSpPr txBox="1"/>
          <p:nvPr/>
        </p:nvSpPr>
        <p:spPr>
          <a:xfrm>
            <a:off x="832147" y="5753487"/>
            <a:ext cx="7202613"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0085C3"/>
              </a:buClr>
              <a:buSzTx/>
              <a:buFontTx/>
              <a:buNone/>
              <a:tabLst/>
              <a:defRPr/>
            </a:pPr>
            <a:r>
              <a:rPr kumimoji="0" lang="en-US" sz="1400" b="1" i="0" u="none" strike="noStrike" kern="0" cap="none" spc="0" normalizeH="0" baseline="0" noProof="0" dirty="0">
                <a:ln>
                  <a:noFill/>
                </a:ln>
                <a:solidFill>
                  <a:srgbClr val="FFFFFF"/>
                </a:solidFill>
                <a:effectLst/>
                <a:uLnTx/>
                <a:uFillTx/>
              </a:rPr>
              <a:t>Security is a necessity whether it is data center environment or cloud environment.</a:t>
            </a:r>
          </a:p>
        </p:txBody>
      </p:sp>
      <p:sp>
        <p:nvSpPr>
          <p:cNvPr id="88" name="Oval 87">
            <a:extLst>
              <a:ext uri="{FF2B5EF4-FFF2-40B4-BE49-F238E27FC236}">
                <a16:creationId xmlns:a16="http://schemas.microsoft.com/office/drawing/2014/main" id="{BE0E9B62-EC7A-4A83-85B3-0CBA84017572}"/>
              </a:ext>
            </a:extLst>
          </p:cNvPr>
          <p:cNvSpPr/>
          <p:nvPr/>
        </p:nvSpPr>
        <p:spPr>
          <a:xfrm>
            <a:off x="3799847" y="2368235"/>
            <a:ext cx="1199986" cy="1170134"/>
          </a:xfrm>
          <a:prstGeom prst="ellipse">
            <a:avLst/>
          </a:prstGeom>
          <a:noFill/>
          <a:ln w="76200" cmpd="sng">
            <a:solidFill>
              <a:srgbClr val="DB9158"/>
            </a:solid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grpSp>
        <p:nvGrpSpPr>
          <p:cNvPr id="89" name="Group 88">
            <a:extLst>
              <a:ext uri="{FF2B5EF4-FFF2-40B4-BE49-F238E27FC236}">
                <a16:creationId xmlns:a16="http://schemas.microsoft.com/office/drawing/2014/main" id="{12454F81-A3A6-4182-A124-14CF13722C93}"/>
              </a:ext>
            </a:extLst>
          </p:cNvPr>
          <p:cNvGrpSpPr/>
          <p:nvPr/>
        </p:nvGrpSpPr>
        <p:grpSpPr>
          <a:xfrm>
            <a:off x="4020643" y="2628134"/>
            <a:ext cx="728493" cy="654448"/>
            <a:chOff x="1165216" y="2967572"/>
            <a:chExt cx="1711614" cy="1552882"/>
          </a:xfrm>
        </p:grpSpPr>
        <p:sp>
          <p:nvSpPr>
            <p:cNvPr id="90" name="Oval 89">
              <a:extLst>
                <a:ext uri="{FF2B5EF4-FFF2-40B4-BE49-F238E27FC236}">
                  <a16:creationId xmlns:a16="http://schemas.microsoft.com/office/drawing/2014/main" id="{CDD0D493-9A73-4EB5-AAFC-2FFB907EA346}"/>
                </a:ext>
              </a:extLst>
            </p:cNvPr>
            <p:cNvSpPr/>
            <p:nvPr/>
          </p:nvSpPr>
          <p:spPr>
            <a:xfrm rot="10800000">
              <a:off x="1165216" y="2967572"/>
              <a:ext cx="1711614" cy="1552882"/>
            </a:xfrm>
            <a:prstGeom prst="ellipse">
              <a:avLst/>
            </a:prstGeom>
            <a:solidFill>
              <a:srgbClr val="FFFFFF"/>
            </a:solidFill>
            <a:ln w="76200" cmpd="sng">
              <a:solidFill>
                <a:srgbClr val="DC5034">
                  <a:lumMod val="75000"/>
                </a:srgbClr>
              </a:solid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91" name="Left-Right Arrow 36">
              <a:extLst>
                <a:ext uri="{FF2B5EF4-FFF2-40B4-BE49-F238E27FC236}">
                  <a16:creationId xmlns:a16="http://schemas.microsoft.com/office/drawing/2014/main" id="{2405C326-C641-420B-8325-346A8499174F}"/>
                </a:ext>
              </a:extLst>
            </p:cNvPr>
            <p:cNvSpPr/>
            <p:nvPr/>
          </p:nvSpPr>
          <p:spPr>
            <a:xfrm>
              <a:off x="1396087" y="3432447"/>
              <a:ext cx="1324658" cy="674890"/>
            </a:xfrm>
            <a:prstGeom prst="leftRightArrow">
              <a:avLst>
                <a:gd name="adj1" fmla="val 5823"/>
                <a:gd name="adj2" fmla="val 0"/>
              </a:avLst>
            </a:prstGeom>
            <a:solidFill>
              <a:srgbClr val="C00000"/>
            </a:solidFill>
            <a:ln w="12700" cmpd="sng">
              <a:solidFill>
                <a:srgbClr val="DC5034">
                  <a:lumMod val="75000"/>
                </a:srgbClr>
              </a:solid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cxnSp>
          <p:nvCxnSpPr>
            <p:cNvPr id="92" name="Straight Connector 91">
              <a:extLst>
                <a:ext uri="{FF2B5EF4-FFF2-40B4-BE49-F238E27FC236}">
                  <a16:creationId xmlns:a16="http://schemas.microsoft.com/office/drawing/2014/main" id="{4C4A8C7C-1A86-4016-AD03-78BE0053C197}"/>
                </a:ext>
              </a:extLst>
            </p:cNvPr>
            <p:cNvCxnSpPr/>
            <p:nvPr/>
          </p:nvCxnSpPr>
          <p:spPr>
            <a:xfrm flipV="1">
              <a:off x="1342867" y="3593878"/>
              <a:ext cx="317774" cy="189209"/>
            </a:xfrm>
            <a:prstGeom prst="line">
              <a:avLst/>
            </a:prstGeom>
            <a:noFill/>
            <a:ln w="57150" cap="flat" cmpd="sng" algn="ctr">
              <a:solidFill>
                <a:srgbClr val="DC5034">
                  <a:lumMod val="75000"/>
                </a:srgbClr>
              </a:solidFill>
              <a:prstDash val="solid"/>
            </a:ln>
            <a:effectLst/>
          </p:spPr>
        </p:cxnSp>
        <p:cxnSp>
          <p:nvCxnSpPr>
            <p:cNvPr id="93" name="Straight Connector 92">
              <a:extLst>
                <a:ext uri="{FF2B5EF4-FFF2-40B4-BE49-F238E27FC236}">
                  <a16:creationId xmlns:a16="http://schemas.microsoft.com/office/drawing/2014/main" id="{5B198293-A200-4386-8059-1E613FD0A489}"/>
                </a:ext>
              </a:extLst>
            </p:cNvPr>
            <p:cNvCxnSpPr/>
            <p:nvPr/>
          </p:nvCxnSpPr>
          <p:spPr>
            <a:xfrm>
              <a:off x="1363338" y="3778191"/>
              <a:ext cx="311019" cy="109675"/>
            </a:xfrm>
            <a:prstGeom prst="line">
              <a:avLst/>
            </a:prstGeom>
            <a:noFill/>
            <a:ln w="57150" cap="flat" cmpd="sng" algn="ctr">
              <a:solidFill>
                <a:srgbClr val="DC5034">
                  <a:lumMod val="75000"/>
                </a:srgbClr>
              </a:solidFill>
              <a:prstDash val="solid"/>
            </a:ln>
            <a:effectLst/>
          </p:spPr>
        </p:cxnSp>
        <p:cxnSp>
          <p:nvCxnSpPr>
            <p:cNvPr id="94" name="Straight Connector 93">
              <a:extLst>
                <a:ext uri="{FF2B5EF4-FFF2-40B4-BE49-F238E27FC236}">
                  <a16:creationId xmlns:a16="http://schemas.microsoft.com/office/drawing/2014/main" id="{1387B5FC-AF02-4176-8CE2-520459795D21}"/>
                </a:ext>
              </a:extLst>
            </p:cNvPr>
            <p:cNvCxnSpPr/>
            <p:nvPr/>
          </p:nvCxnSpPr>
          <p:spPr>
            <a:xfrm>
              <a:off x="2412814" y="3617323"/>
              <a:ext cx="306287" cy="155683"/>
            </a:xfrm>
            <a:prstGeom prst="line">
              <a:avLst/>
            </a:prstGeom>
            <a:noFill/>
            <a:ln w="57150" cap="flat" cmpd="sng" algn="ctr">
              <a:solidFill>
                <a:srgbClr val="DC5034">
                  <a:lumMod val="75000"/>
                </a:srgbClr>
              </a:solidFill>
              <a:prstDash val="solid"/>
            </a:ln>
            <a:effectLst/>
          </p:spPr>
        </p:cxnSp>
        <p:cxnSp>
          <p:nvCxnSpPr>
            <p:cNvPr id="95" name="Straight Connector 94">
              <a:extLst>
                <a:ext uri="{FF2B5EF4-FFF2-40B4-BE49-F238E27FC236}">
                  <a16:creationId xmlns:a16="http://schemas.microsoft.com/office/drawing/2014/main" id="{62526D5E-9362-422B-B8E9-8B0C599048F6}"/>
                </a:ext>
              </a:extLst>
            </p:cNvPr>
            <p:cNvCxnSpPr/>
            <p:nvPr/>
          </p:nvCxnSpPr>
          <p:spPr>
            <a:xfrm flipV="1">
              <a:off x="2379532" y="3773006"/>
              <a:ext cx="339569" cy="128175"/>
            </a:xfrm>
            <a:prstGeom prst="line">
              <a:avLst/>
            </a:prstGeom>
            <a:noFill/>
            <a:ln w="57150" cap="flat" cmpd="sng" algn="ctr">
              <a:solidFill>
                <a:srgbClr val="DC5034">
                  <a:lumMod val="75000"/>
                </a:srgbClr>
              </a:solidFill>
              <a:prstDash val="solid"/>
            </a:ln>
            <a:effectLst/>
          </p:spPr>
        </p:cxnSp>
      </p:grpSp>
      <p:sp>
        <p:nvSpPr>
          <p:cNvPr id="96" name="Oval 95">
            <a:extLst>
              <a:ext uri="{FF2B5EF4-FFF2-40B4-BE49-F238E27FC236}">
                <a16:creationId xmlns:a16="http://schemas.microsoft.com/office/drawing/2014/main" id="{E182CB27-7417-4AC8-8706-964B23642048}"/>
              </a:ext>
            </a:extLst>
          </p:cNvPr>
          <p:cNvSpPr/>
          <p:nvPr/>
        </p:nvSpPr>
        <p:spPr>
          <a:xfrm>
            <a:off x="1168171" y="2334998"/>
            <a:ext cx="1199986" cy="1170134"/>
          </a:xfrm>
          <a:prstGeom prst="ellipse">
            <a:avLst/>
          </a:prstGeom>
          <a:noFill/>
          <a:ln w="76200" cmpd="sng">
            <a:solidFill>
              <a:srgbClr val="DB9158"/>
            </a:solid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97" name="Oval 96">
            <a:extLst>
              <a:ext uri="{FF2B5EF4-FFF2-40B4-BE49-F238E27FC236}">
                <a16:creationId xmlns:a16="http://schemas.microsoft.com/office/drawing/2014/main" id="{97B22DB5-CF60-4C3A-85A3-C09B1C960AD5}"/>
              </a:ext>
            </a:extLst>
          </p:cNvPr>
          <p:cNvSpPr/>
          <p:nvPr/>
        </p:nvSpPr>
        <p:spPr>
          <a:xfrm>
            <a:off x="6437978" y="2376976"/>
            <a:ext cx="1199986" cy="1170134"/>
          </a:xfrm>
          <a:prstGeom prst="ellipse">
            <a:avLst/>
          </a:prstGeom>
          <a:noFill/>
          <a:ln w="76200" cmpd="sng">
            <a:solidFill>
              <a:srgbClr val="DB9158"/>
            </a:solid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98" name="Freeform 72">
            <a:extLst>
              <a:ext uri="{FF2B5EF4-FFF2-40B4-BE49-F238E27FC236}">
                <a16:creationId xmlns:a16="http://schemas.microsoft.com/office/drawing/2014/main" id="{6037E52D-69C4-4797-8CED-2CE3792D0CA0}"/>
              </a:ext>
            </a:extLst>
          </p:cNvPr>
          <p:cNvSpPr>
            <a:spLocks noEditPoints="1"/>
          </p:cNvSpPr>
          <p:nvPr/>
        </p:nvSpPr>
        <p:spPr bwMode="auto">
          <a:xfrm>
            <a:off x="1335132" y="2429132"/>
            <a:ext cx="838200" cy="948933"/>
          </a:xfrm>
          <a:custGeom>
            <a:avLst/>
            <a:gdLst>
              <a:gd name="T0" fmla="*/ 3 w 385"/>
              <a:gd name="T1" fmla="*/ 328 h 441"/>
              <a:gd name="T2" fmla="*/ 47 w 385"/>
              <a:gd name="T3" fmla="*/ 352 h 441"/>
              <a:gd name="T4" fmla="*/ 155 w 385"/>
              <a:gd name="T5" fmla="*/ 419 h 441"/>
              <a:gd name="T6" fmla="*/ 197 w 385"/>
              <a:gd name="T7" fmla="*/ 440 h 441"/>
              <a:gd name="T8" fmla="*/ 326 w 385"/>
              <a:gd name="T9" fmla="*/ 343 h 441"/>
              <a:gd name="T10" fmla="*/ 346 w 385"/>
              <a:gd name="T11" fmla="*/ 352 h 441"/>
              <a:gd name="T12" fmla="*/ 383 w 385"/>
              <a:gd name="T13" fmla="*/ 280 h 441"/>
              <a:gd name="T14" fmla="*/ 385 w 385"/>
              <a:gd name="T15" fmla="*/ 155 h 441"/>
              <a:gd name="T16" fmla="*/ 384 w 385"/>
              <a:gd name="T17" fmla="*/ 109 h 441"/>
              <a:gd name="T18" fmla="*/ 323 w 385"/>
              <a:gd name="T19" fmla="*/ 97 h 441"/>
              <a:gd name="T20" fmla="*/ 196 w 385"/>
              <a:gd name="T21" fmla="*/ 1 h 441"/>
              <a:gd name="T22" fmla="*/ 153 w 385"/>
              <a:gd name="T23" fmla="*/ 26 h 441"/>
              <a:gd name="T24" fmla="*/ 43 w 385"/>
              <a:gd name="T25" fmla="*/ 86 h 441"/>
              <a:gd name="T26" fmla="*/ 5 w 385"/>
              <a:gd name="T27" fmla="*/ 158 h 441"/>
              <a:gd name="T28" fmla="*/ 3 w 385"/>
              <a:gd name="T29" fmla="*/ 282 h 441"/>
              <a:gd name="T30" fmla="*/ 48 w 385"/>
              <a:gd name="T31" fmla="*/ 344 h 441"/>
              <a:gd name="T32" fmla="*/ 48 w 385"/>
              <a:gd name="T33" fmla="*/ 344 h 441"/>
              <a:gd name="T34" fmla="*/ 84 w 385"/>
              <a:gd name="T35" fmla="*/ 280 h 441"/>
              <a:gd name="T36" fmla="*/ 28 w 385"/>
              <a:gd name="T37" fmla="*/ 171 h 441"/>
              <a:gd name="T38" fmla="*/ 45 w 385"/>
              <a:gd name="T39" fmla="*/ 180 h 441"/>
              <a:gd name="T40" fmla="*/ 79 w 385"/>
              <a:gd name="T41" fmla="*/ 116 h 441"/>
              <a:gd name="T42" fmla="*/ 154 w 385"/>
              <a:gd name="T43" fmla="*/ 370 h 441"/>
              <a:gd name="T44" fmla="*/ 68 w 385"/>
              <a:gd name="T45" fmla="*/ 340 h 441"/>
              <a:gd name="T46" fmla="*/ 124 w 385"/>
              <a:gd name="T47" fmla="*/ 264 h 441"/>
              <a:gd name="T48" fmla="*/ 193 w 385"/>
              <a:gd name="T49" fmla="*/ 218 h 441"/>
              <a:gd name="T50" fmla="*/ 193 w 385"/>
              <a:gd name="T51" fmla="*/ 218 h 441"/>
              <a:gd name="T52" fmla="*/ 196 w 385"/>
              <a:gd name="T53" fmla="*/ 223 h 441"/>
              <a:gd name="T54" fmla="*/ 129 w 385"/>
              <a:gd name="T55" fmla="*/ 260 h 441"/>
              <a:gd name="T56" fmla="*/ 159 w 385"/>
              <a:gd name="T57" fmla="*/ 378 h 441"/>
              <a:gd name="T58" fmla="*/ 194 w 385"/>
              <a:gd name="T59" fmla="*/ 390 h 441"/>
              <a:gd name="T60" fmla="*/ 194 w 385"/>
              <a:gd name="T61" fmla="*/ 390 h 441"/>
              <a:gd name="T62" fmla="*/ 230 w 385"/>
              <a:gd name="T63" fmla="*/ 414 h 441"/>
              <a:gd name="T64" fmla="*/ 235 w 385"/>
              <a:gd name="T65" fmla="*/ 370 h 441"/>
              <a:gd name="T66" fmla="*/ 197 w 385"/>
              <a:gd name="T67" fmla="*/ 303 h 441"/>
              <a:gd name="T68" fmla="*/ 303 w 385"/>
              <a:gd name="T69" fmla="*/ 330 h 441"/>
              <a:gd name="T70" fmla="*/ 342 w 385"/>
              <a:gd name="T71" fmla="*/ 180 h 441"/>
              <a:gd name="T72" fmla="*/ 360 w 385"/>
              <a:gd name="T73" fmla="*/ 171 h 441"/>
              <a:gd name="T74" fmla="*/ 303 w 385"/>
              <a:gd name="T75" fmla="*/ 280 h 441"/>
              <a:gd name="T76" fmla="*/ 342 w 385"/>
              <a:gd name="T77" fmla="*/ 180 h 441"/>
              <a:gd name="T78" fmla="*/ 308 w 385"/>
              <a:gd name="T79" fmla="*/ 153 h 441"/>
              <a:gd name="T80" fmla="*/ 340 w 385"/>
              <a:gd name="T81" fmla="*/ 307 h 441"/>
              <a:gd name="T82" fmla="*/ 346 w 385"/>
              <a:gd name="T83" fmla="*/ 344 h 441"/>
              <a:gd name="T84" fmla="*/ 375 w 385"/>
              <a:gd name="T85" fmla="*/ 283 h 441"/>
              <a:gd name="T86" fmla="*/ 375 w 385"/>
              <a:gd name="T87" fmla="*/ 283 h 441"/>
              <a:gd name="T88" fmla="*/ 378 w 385"/>
              <a:gd name="T89" fmla="*/ 116 h 441"/>
              <a:gd name="T90" fmla="*/ 343 w 385"/>
              <a:gd name="T91" fmla="*/ 129 h 441"/>
              <a:gd name="T92" fmla="*/ 236 w 385"/>
              <a:gd name="T93" fmla="*/ 69 h 441"/>
              <a:gd name="T94" fmla="*/ 302 w 385"/>
              <a:gd name="T95" fmla="*/ 109 h 441"/>
              <a:gd name="T96" fmla="*/ 262 w 385"/>
              <a:gd name="T97" fmla="*/ 178 h 441"/>
              <a:gd name="T98" fmla="*/ 230 w 385"/>
              <a:gd name="T99" fmla="*/ 68 h 441"/>
              <a:gd name="T100" fmla="*/ 230 w 385"/>
              <a:gd name="T101" fmla="*/ 68 h 441"/>
              <a:gd name="T102" fmla="*/ 163 w 385"/>
              <a:gd name="T103" fmla="*/ 26 h 441"/>
              <a:gd name="T104" fmla="*/ 160 w 385"/>
              <a:gd name="T105" fmla="*/ 68 h 441"/>
              <a:gd name="T106" fmla="*/ 153 w 385"/>
              <a:gd name="T107" fmla="*/ 70 h 441"/>
              <a:gd name="T108" fmla="*/ 126 w 385"/>
              <a:gd name="T109" fmla="*/ 178 h 441"/>
              <a:gd name="T110" fmla="*/ 84 w 385"/>
              <a:gd name="T111" fmla="*/ 108 h 441"/>
              <a:gd name="T112" fmla="*/ 76 w 385"/>
              <a:gd name="T113" fmla="*/ 111 h 441"/>
              <a:gd name="T114" fmla="*/ 10 w 385"/>
              <a:gd name="T115" fmla="*/ 153 h 441"/>
              <a:gd name="T116" fmla="*/ 10 w 385"/>
              <a:gd name="T117" fmla="*/ 153 h 441"/>
              <a:gd name="T118" fmla="*/ 12 w 385"/>
              <a:gd name="T119" fmla="*/ 283 h 441"/>
              <a:gd name="T120" fmla="*/ 10 w 385"/>
              <a:gd name="T121" fmla="*/ 32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441">
                <a:moveTo>
                  <a:pt x="3" y="283"/>
                </a:moveTo>
                <a:cubicBezTo>
                  <a:pt x="3" y="283"/>
                  <a:pt x="3" y="283"/>
                  <a:pt x="3" y="283"/>
                </a:cubicBezTo>
                <a:cubicBezTo>
                  <a:pt x="3" y="284"/>
                  <a:pt x="3" y="284"/>
                  <a:pt x="3" y="284"/>
                </a:cubicBezTo>
                <a:cubicBezTo>
                  <a:pt x="3" y="328"/>
                  <a:pt x="3" y="328"/>
                  <a:pt x="3" y="328"/>
                </a:cubicBezTo>
                <a:cubicBezTo>
                  <a:pt x="3" y="329"/>
                  <a:pt x="4" y="330"/>
                  <a:pt x="5" y="330"/>
                </a:cubicBezTo>
                <a:cubicBezTo>
                  <a:pt x="43" y="352"/>
                  <a:pt x="43" y="352"/>
                  <a:pt x="43" y="352"/>
                </a:cubicBezTo>
                <a:cubicBezTo>
                  <a:pt x="44" y="353"/>
                  <a:pt x="44" y="353"/>
                  <a:pt x="45" y="353"/>
                </a:cubicBezTo>
                <a:cubicBezTo>
                  <a:pt x="47" y="352"/>
                  <a:pt x="47" y="352"/>
                  <a:pt x="47" y="352"/>
                </a:cubicBezTo>
                <a:cubicBezTo>
                  <a:pt x="61" y="343"/>
                  <a:pt x="61" y="343"/>
                  <a:pt x="61" y="343"/>
                </a:cubicBezTo>
                <a:cubicBezTo>
                  <a:pt x="153" y="396"/>
                  <a:pt x="153" y="396"/>
                  <a:pt x="153" y="396"/>
                </a:cubicBezTo>
                <a:cubicBezTo>
                  <a:pt x="153" y="416"/>
                  <a:pt x="153" y="416"/>
                  <a:pt x="153" y="416"/>
                </a:cubicBezTo>
                <a:cubicBezTo>
                  <a:pt x="153" y="418"/>
                  <a:pt x="154" y="419"/>
                  <a:pt x="155" y="419"/>
                </a:cubicBezTo>
                <a:cubicBezTo>
                  <a:pt x="193" y="441"/>
                  <a:pt x="193" y="441"/>
                  <a:pt x="193" y="441"/>
                </a:cubicBezTo>
                <a:cubicBezTo>
                  <a:pt x="194" y="441"/>
                  <a:pt x="195" y="441"/>
                  <a:pt x="196" y="441"/>
                </a:cubicBezTo>
                <a:cubicBezTo>
                  <a:pt x="197" y="440"/>
                  <a:pt x="197" y="440"/>
                  <a:pt x="197" y="440"/>
                </a:cubicBezTo>
                <a:cubicBezTo>
                  <a:pt x="197" y="440"/>
                  <a:pt x="197" y="440"/>
                  <a:pt x="197" y="440"/>
                </a:cubicBezTo>
                <a:cubicBezTo>
                  <a:pt x="235" y="419"/>
                  <a:pt x="235" y="419"/>
                  <a:pt x="235" y="419"/>
                </a:cubicBezTo>
                <a:cubicBezTo>
                  <a:pt x="236" y="418"/>
                  <a:pt x="236" y="417"/>
                  <a:pt x="236" y="416"/>
                </a:cubicBezTo>
                <a:cubicBezTo>
                  <a:pt x="236" y="395"/>
                  <a:pt x="236" y="395"/>
                  <a:pt x="236" y="395"/>
                </a:cubicBezTo>
                <a:cubicBezTo>
                  <a:pt x="326" y="343"/>
                  <a:pt x="326" y="343"/>
                  <a:pt x="326" y="343"/>
                </a:cubicBezTo>
                <a:cubicBezTo>
                  <a:pt x="342" y="352"/>
                  <a:pt x="342" y="352"/>
                  <a:pt x="342" y="352"/>
                </a:cubicBezTo>
                <a:cubicBezTo>
                  <a:pt x="342" y="353"/>
                  <a:pt x="343" y="353"/>
                  <a:pt x="344" y="353"/>
                </a:cubicBezTo>
                <a:cubicBezTo>
                  <a:pt x="346" y="352"/>
                  <a:pt x="346" y="352"/>
                  <a:pt x="346" y="352"/>
                </a:cubicBezTo>
                <a:cubicBezTo>
                  <a:pt x="346" y="352"/>
                  <a:pt x="346" y="352"/>
                  <a:pt x="346" y="352"/>
                </a:cubicBezTo>
                <a:cubicBezTo>
                  <a:pt x="383" y="330"/>
                  <a:pt x="383" y="330"/>
                  <a:pt x="383" y="330"/>
                </a:cubicBezTo>
                <a:cubicBezTo>
                  <a:pt x="384" y="330"/>
                  <a:pt x="385" y="328"/>
                  <a:pt x="385" y="327"/>
                </a:cubicBezTo>
                <a:cubicBezTo>
                  <a:pt x="384" y="281"/>
                  <a:pt x="384" y="281"/>
                  <a:pt x="384" y="281"/>
                </a:cubicBezTo>
                <a:cubicBezTo>
                  <a:pt x="383" y="281"/>
                  <a:pt x="383" y="281"/>
                  <a:pt x="383" y="280"/>
                </a:cubicBezTo>
                <a:cubicBezTo>
                  <a:pt x="366" y="271"/>
                  <a:pt x="366" y="271"/>
                  <a:pt x="366" y="271"/>
                </a:cubicBezTo>
                <a:cubicBezTo>
                  <a:pt x="366" y="167"/>
                  <a:pt x="366" y="167"/>
                  <a:pt x="366" y="167"/>
                </a:cubicBezTo>
                <a:cubicBezTo>
                  <a:pt x="383" y="158"/>
                  <a:pt x="383" y="158"/>
                  <a:pt x="383" y="158"/>
                </a:cubicBezTo>
                <a:cubicBezTo>
                  <a:pt x="384" y="157"/>
                  <a:pt x="385" y="156"/>
                  <a:pt x="385" y="155"/>
                </a:cubicBezTo>
                <a:cubicBezTo>
                  <a:pt x="384" y="110"/>
                  <a:pt x="384" y="110"/>
                  <a:pt x="384" y="110"/>
                </a:cubicBezTo>
                <a:cubicBezTo>
                  <a:pt x="384" y="110"/>
                  <a:pt x="384" y="110"/>
                  <a:pt x="384" y="109"/>
                </a:cubicBezTo>
                <a:cubicBezTo>
                  <a:pt x="384" y="109"/>
                  <a:pt x="384" y="109"/>
                  <a:pt x="384" y="109"/>
                </a:cubicBezTo>
                <a:cubicBezTo>
                  <a:pt x="384" y="109"/>
                  <a:pt x="384" y="109"/>
                  <a:pt x="384" y="109"/>
                </a:cubicBezTo>
                <a:cubicBezTo>
                  <a:pt x="383" y="108"/>
                  <a:pt x="383" y="108"/>
                  <a:pt x="383" y="108"/>
                </a:cubicBezTo>
                <a:cubicBezTo>
                  <a:pt x="344" y="86"/>
                  <a:pt x="344" y="86"/>
                  <a:pt x="344" y="86"/>
                </a:cubicBezTo>
                <a:cubicBezTo>
                  <a:pt x="344" y="85"/>
                  <a:pt x="342" y="85"/>
                  <a:pt x="341" y="86"/>
                </a:cubicBezTo>
                <a:cubicBezTo>
                  <a:pt x="323" y="97"/>
                  <a:pt x="323" y="97"/>
                  <a:pt x="323" y="97"/>
                </a:cubicBezTo>
                <a:cubicBezTo>
                  <a:pt x="236" y="46"/>
                  <a:pt x="236" y="46"/>
                  <a:pt x="236" y="46"/>
                </a:cubicBezTo>
                <a:cubicBezTo>
                  <a:pt x="235" y="24"/>
                  <a:pt x="235" y="24"/>
                  <a:pt x="235" y="24"/>
                </a:cubicBezTo>
                <a:cubicBezTo>
                  <a:pt x="235" y="23"/>
                  <a:pt x="235" y="23"/>
                  <a:pt x="234" y="22"/>
                </a:cubicBezTo>
                <a:cubicBezTo>
                  <a:pt x="196" y="1"/>
                  <a:pt x="196" y="1"/>
                  <a:pt x="196" y="1"/>
                </a:cubicBezTo>
                <a:cubicBezTo>
                  <a:pt x="195" y="0"/>
                  <a:pt x="194" y="0"/>
                  <a:pt x="193" y="1"/>
                </a:cubicBezTo>
                <a:cubicBezTo>
                  <a:pt x="154" y="23"/>
                  <a:pt x="154" y="23"/>
                  <a:pt x="154" y="23"/>
                </a:cubicBezTo>
                <a:cubicBezTo>
                  <a:pt x="154" y="23"/>
                  <a:pt x="154" y="23"/>
                  <a:pt x="154" y="23"/>
                </a:cubicBezTo>
                <a:cubicBezTo>
                  <a:pt x="153" y="26"/>
                  <a:pt x="153" y="26"/>
                  <a:pt x="153" y="26"/>
                </a:cubicBezTo>
                <a:cubicBezTo>
                  <a:pt x="153" y="45"/>
                  <a:pt x="153" y="45"/>
                  <a:pt x="153" y="45"/>
                </a:cubicBezTo>
                <a:cubicBezTo>
                  <a:pt x="64" y="97"/>
                  <a:pt x="64" y="97"/>
                  <a:pt x="64" y="97"/>
                </a:cubicBezTo>
                <a:cubicBezTo>
                  <a:pt x="46" y="86"/>
                  <a:pt x="46" y="86"/>
                  <a:pt x="46" y="86"/>
                </a:cubicBezTo>
                <a:cubicBezTo>
                  <a:pt x="45" y="85"/>
                  <a:pt x="44" y="85"/>
                  <a:pt x="43" y="86"/>
                </a:cubicBezTo>
                <a:cubicBezTo>
                  <a:pt x="4" y="109"/>
                  <a:pt x="4" y="109"/>
                  <a:pt x="4" y="109"/>
                </a:cubicBezTo>
                <a:cubicBezTo>
                  <a:pt x="3" y="111"/>
                  <a:pt x="3" y="111"/>
                  <a:pt x="3" y="111"/>
                </a:cubicBezTo>
                <a:cubicBezTo>
                  <a:pt x="3" y="155"/>
                  <a:pt x="3" y="155"/>
                  <a:pt x="3" y="155"/>
                </a:cubicBezTo>
                <a:cubicBezTo>
                  <a:pt x="3" y="156"/>
                  <a:pt x="4" y="157"/>
                  <a:pt x="5" y="158"/>
                </a:cubicBezTo>
                <a:cubicBezTo>
                  <a:pt x="21" y="167"/>
                  <a:pt x="21" y="167"/>
                  <a:pt x="21" y="167"/>
                </a:cubicBezTo>
                <a:cubicBezTo>
                  <a:pt x="21" y="271"/>
                  <a:pt x="21" y="271"/>
                  <a:pt x="21" y="271"/>
                </a:cubicBezTo>
                <a:cubicBezTo>
                  <a:pt x="4" y="281"/>
                  <a:pt x="4" y="281"/>
                  <a:pt x="4" y="281"/>
                </a:cubicBezTo>
                <a:cubicBezTo>
                  <a:pt x="3" y="282"/>
                  <a:pt x="3" y="282"/>
                  <a:pt x="3" y="282"/>
                </a:cubicBezTo>
                <a:cubicBezTo>
                  <a:pt x="0" y="281"/>
                  <a:pt x="0" y="281"/>
                  <a:pt x="0" y="281"/>
                </a:cubicBezTo>
                <a:cubicBezTo>
                  <a:pt x="0" y="281"/>
                  <a:pt x="0" y="281"/>
                  <a:pt x="0" y="281"/>
                </a:cubicBezTo>
                <a:cubicBezTo>
                  <a:pt x="3" y="283"/>
                  <a:pt x="3" y="283"/>
                  <a:pt x="3" y="283"/>
                </a:cubicBezTo>
                <a:close/>
                <a:moveTo>
                  <a:pt x="48" y="344"/>
                </a:moveTo>
                <a:cubicBezTo>
                  <a:pt x="47" y="307"/>
                  <a:pt x="47" y="307"/>
                  <a:pt x="47" y="307"/>
                </a:cubicBezTo>
                <a:cubicBezTo>
                  <a:pt x="79" y="289"/>
                  <a:pt x="79" y="289"/>
                  <a:pt x="79" y="289"/>
                </a:cubicBezTo>
                <a:cubicBezTo>
                  <a:pt x="80" y="326"/>
                  <a:pt x="80" y="326"/>
                  <a:pt x="80" y="326"/>
                </a:cubicBezTo>
                <a:lnTo>
                  <a:pt x="48" y="344"/>
                </a:lnTo>
                <a:close/>
                <a:moveTo>
                  <a:pt x="81" y="159"/>
                </a:moveTo>
                <a:cubicBezTo>
                  <a:pt x="122" y="183"/>
                  <a:pt x="122" y="183"/>
                  <a:pt x="122" y="183"/>
                </a:cubicBezTo>
                <a:cubicBezTo>
                  <a:pt x="122" y="258"/>
                  <a:pt x="122" y="258"/>
                  <a:pt x="122" y="258"/>
                </a:cubicBezTo>
                <a:cubicBezTo>
                  <a:pt x="84" y="280"/>
                  <a:pt x="84" y="280"/>
                  <a:pt x="84" y="280"/>
                </a:cubicBezTo>
                <a:cubicBezTo>
                  <a:pt x="46" y="259"/>
                  <a:pt x="46" y="259"/>
                  <a:pt x="46" y="259"/>
                </a:cubicBezTo>
                <a:cubicBezTo>
                  <a:pt x="45" y="258"/>
                  <a:pt x="44" y="258"/>
                  <a:pt x="43" y="259"/>
                </a:cubicBezTo>
                <a:cubicBezTo>
                  <a:pt x="28" y="267"/>
                  <a:pt x="28" y="267"/>
                  <a:pt x="28" y="267"/>
                </a:cubicBezTo>
                <a:cubicBezTo>
                  <a:pt x="28" y="171"/>
                  <a:pt x="28" y="171"/>
                  <a:pt x="28" y="171"/>
                </a:cubicBezTo>
                <a:cubicBezTo>
                  <a:pt x="43" y="180"/>
                  <a:pt x="43" y="180"/>
                  <a:pt x="43" y="180"/>
                </a:cubicBezTo>
                <a:cubicBezTo>
                  <a:pt x="43" y="180"/>
                  <a:pt x="43" y="180"/>
                  <a:pt x="44" y="180"/>
                </a:cubicBezTo>
                <a:cubicBezTo>
                  <a:pt x="44" y="180"/>
                  <a:pt x="44" y="180"/>
                  <a:pt x="44" y="180"/>
                </a:cubicBezTo>
                <a:cubicBezTo>
                  <a:pt x="44" y="180"/>
                  <a:pt x="45" y="180"/>
                  <a:pt x="45" y="180"/>
                </a:cubicBezTo>
                <a:cubicBezTo>
                  <a:pt x="46" y="180"/>
                  <a:pt x="46" y="180"/>
                  <a:pt x="46" y="180"/>
                </a:cubicBezTo>
                <a:lnTo>
                  <a:pt x="81" y="159"/>
                </a:lnTo>
                <a:close/>
                <a:moveTo>
                  <a:pt x="47" y="135"/>
                </a:moveTo>
                <a:cubicBezTo>
                  <a:pt x="79" y="116"/>
                  <a:pt x="79" y="116"/>
                  <a:pt x="79" y="116"/>
                </a:cubicBezTo>
                <a:cubicBezTo>
                  <a:pt x="80" y="153"/>
                  <a:pt x="80" y="153"/>
                  <a:pt x="80" y="153"/>
                </a:cubicBezTo>
                <a:cubicBezTo>
                  <a:pt x="48" y="172"/>
                  <a:pt x="48" y="172"/>
                  <a:pt x="48" y="172"/>
                </a:cubicBezTo>
                <a:lnTo>
                  <a:pt x="47" y="135"/>
                </a:lnTo>
                <a:close/>
                <a:moveTo>
                  <a:pt x="154" y="370"/>
                </a:moveTo>
                <a:cubicBezTo>
                  <a:pt x="153" y="372"/>
                  <a:pt x="153" y="372"/>
                  <a:pt x="153" y="372"/>
                </a:cubicBezTo>
                <a:cubicBezTo>
                  <a:pt x="153" y="372"/>
                  <a:pt x="153" y="372"/>
                  <a:pt x="153" y="372"/>
                </a:cubicBezTo>
                <a:cubicBezTo>
                  <a:pt x="153" y="389"/>
                  <a:pt x="153" y="389"/>
                  <a:pt x="153" y="389"/>
                </a:cubicBezTo>
                <a:cubicBezTo>
                  <a:pt x="68" y="340"/>
                  <a:pt x="68" y="340"/>
                  <a:pt x="68" y="340"/>
                </a:cubicBezTo>
                <a:cubicBezTo>
                  <a:pt x="84" y="330"/>
                  <a:pt x="84" y="330"/>
                  <a:pt x="84" y="330"/>
                </a:cubicBezTo>
                <a:cubicBezTo>
                  <a:pt x="85" y="330"/>
                  <a:pt x="86" y="328"/>
                  <a:pt x="86" y="327"/>
                </a:cubicBezTo>
                <a:cubicBezTo>
                  <a:pt x="86" y="287"/>
                  <a:pt x="86" y="287"/>
                  <a:pt x="86" y="287"/>
                </a:cubicBezTo>
                <a:cubicBezTo>
                  <a:pt x="124" y="264"/>
                  <a:pt x="124" y="264"/>
                  <a:pt x="124" y="264"/>
                </a:cubicBezTo>
                <a:cubicBezTo>
                  <a:pt x="191" y="302"/>
                  <a:pt x="191" y="302"/>
                  <a:pt x="191" y="302"/>
                </a:cubicBezTo>
                <a:cubicBezTo>
                  <a:pt x="191" y="349"/>
                  <a:pt x="191" y="349"/>
                  <a:pt x="191" y="349"/>
                </a:cubicBezTo>
                <a:lnTo>
                  <a:pt x="154" y="370"/>
                </a:lnTo>
                <a:close/>
                <a:moveTo>
                  <a:pt x="193" y="218"/>
                </a:moveTo>
                <a:cubicBezTo>
                  <a:pt x="131" y="182"/>
                  <a:pt x="131" y="182"/>
                  <a:pt x="131" y="182"/>
                </a:cubicBezTo>
                <a:cubicBezTo>
                  <a:pt x="194" y="146"/>
                  <a:pt x="194" y="146"/>
                  <a:pt x="194" y="146"/>
                </a:cubicBezTo>
                <a:cubicBezTo>
                  <a:pt x="256" y="182"/>
                  <a:pt x="256" y="182"/>
                  <a:pt x="256" y="182"/>
                </a:cubicBezTo>
                <a:lnTo>
                  <a:pt x="193" y="218"/>
                </a:lnTo>
                <a:close/>
                <a:moveTo>
                  <a:pt x="259" y="187"/>
                </a:moveTo>
                <a:cubicBezTo>
                  <a:pt x="259" y="259"/>
                  <a:pt x="259" y="259"/>
                  <a:pt x="259" y="259"/>
                </a:cubicBezTo>
                <a:cubicBezTo>
                  <a:pt x="197" y="295"/>
                  <a:pt x="197" y="295"/>
                  <a:pt x="197" y="295"/>
                </a:cubicBezTo>
                <a:cubicBezTo>
                  <a:pt x="196" y="223"/>
                  <a:pt x="196" y="223"/>
                  <a:pt x="196" y="223"/>
                </a:cubicBezTo>
                <a:lnTo>
                  <a:pt x="259" y="187"/>
                </a:lnTo>
                <a:close/>
                <a:moveTo>
                  <a:pt x="190" y="223"/>
                </a:moveTo>
                <a:cubicBezTo>
                  <a:pt x="191" y="295"/>
                  <a:pt x="191" y="295"/>
                  <a:pt x="191" y="295"/>
                </a:cubicBezTo>
                <a:cubicBezTo>
                  <a:pt x="129" y="260"/>
                  <a:pt x="129" y="260"/>
                  <a:pt x="129" y="260"/>
                </a:cubicBezTo>
                <a:cubicBezTo>
                  <a:pt x="128" y="188"/>
                  <a:pt x="128" y="188"/>
                  <a:pt x="128" y="188"/>
                </a:cubicBezTo>
                <a:lnTo>
                  <a:pt x="190" y="223"/>
                </a:lnTo>
                <a:close/>
                <a:moveTo>
                  <a:pt x="160" y="415"/>
                </a:moveTo>
                <a:cubicBezTo>
                  <a:pt x="159" y="378"/>
                  <a:pt x="159" y="378"/>
                  <a:pt x="159" y="378"/>
                </a:cubicBezTo>
                <a:cubicBezTo>
                  <a:pt x="191" y="396"/>
                  <a:pt x="191" y="396"/>
                  <a:pt x="191" y="396"/>
                </a:cubicBezTo>
                <a:cubicBezTo>
                  <a:pt x="192" y="433"/>
                  <a:pt x="192" y="433"/>
                  <a:pt x="192" y="433"/>
                </a:cubicBezTo>
                <a:lnTo>
                  <a:pt x="160" y="415"/>
                </a:lnTo>
                <a:close/>
                <a:moveTo>
                  <a:pt x="194" y="390"/>
                </a:moveTo>
                <a:cubicBezTo>
                  <a:pt x="163" y="372"/>
                  <a:pt x="163" y="372"/>
                  <a:pt x="163" y="372"/>
                </a:cubicBezTo>
                <a:cubicBezTo>
                  <a:pt x="195" y="354"/>
                  <a:pt x="195" y="354"/>
                  <a:pt x="195" y="354"/>
                </a:cubicBezTo>
                <a:cubicBezTo>
                  <a:pt x="226" y="372"/>
                  <a:pt x="226" y="372"/>
                  <a:pt x="226" y="372"/>
                </a:cubicBezTo>
                <a:lnTo>
                  <a:pt x="194" y="390"/>
                </a:lnTo>
                <a:close/>
                <a:moveTo>
                  <a:pt x="198" y="433"/>
                </a:moveTo>
                <a:cubicBezTo>
                  <a:pt x="197" y="396"/>
                  <a:pt x="197" y="396"/>
                  <a:pt x="197" y="396"/>
                </a:cubicBezTo>
                <a:cubicBezTo>
                  <a:pt x="230" y="377"/>
                  <a:pt x="230" y="377"/>
                  <a:pt x="230" y="377"/>
                </a:cubicBezTo>
                <a:cubicBezTo>
                  <a:pt x="230" y="414"/>
                  <a:pt x="230" y="414"/>
                  <a:pt x="230" y="414"/>
                </a:cubicBezTo>
                <a:lnTo>
                  <a:pt x="198" y="433"/>
                </a:lnTo>
                <a:close/>
                <a:moveTo>
                  <a:pt x="236" y="388"/>
                </a:moveTo>
                <a:cubicBezTo>
                  <a:pt x="236" y="371"/>
                  <a:pt x="236" y="371"/>
                  <a:pt x="236" y="371"/>
                </a:cubicBezTo>
                <a:cubicBezTo>
                  <a:pt x="235" y="370"/>
                  <a:pt x="235" y="370"/>
                  <a:pt x="235" y="370"/>
                </a:cubicBezTo>
                <a:cubicBezTo>
                  <a:pt x="235" y="370"/>
                  <a:pt x="235" y="370"/>
                  <a:pt x="235" y="370"/>
                </a:cubicBezTo>
                <a:cubicBezTo>
                  <a:pt x="235" y="370"/>
                  <a:pt x="235" y="369"/>
                  <a:pt x="234" y="369"/>
                </a:cubicBezTo>
                <a:cubicBezTo>
                  <a:pt x="197" y="348"/>
                  <a:pt x="197" y="348"/>
                  <a:pt x="197" y="348"/>
                </a:cubicBezTo>
                <a:cubicBezTo>
                  <a:pt x="197" y="303"/>
                  <a:pt x="197" y="303"/>
                  <a:pt x="197" y="303"/>
                </a:cubicBezTo>
                <a:cubicBezTo>
                  <a:pt x="263" y="264"/>
                  <a:pt x="263" y="264"/>
                  <a:pt x="263" y="264"/>
                </a:cubicBezTo>
                <a:cubicBezTo>
                  <a:pt x="301" y="287"/>
                  <a:pt x="301" y="287"/>
                  <a:pt x="301" y="287"/>
                </a:cubicBezTo>
                <a:cubicBezTo>
                  <a:pt x="302" y="328"/>
                  <a:pt x="302" y="328"/>
                  <a:pt x="302" y="328"/>
                </a:cubicBezTo>
                <a:cubicBezTo>
                  <a:pt x="302" y="329"/>
                  <a:pt x="302" y="330"/>
                  <a:pt x="303" y="330"/>
                </a:cubicBezTo>
                <a:cubicBezTo>
                  <a:pt x="320" y="340"/>
                  <a:pt x="320" y="340"/>
                  <a:pt x="320" y="340"/>
                </a:cubicBezTo>
                <a:lnTo>
                  <a:pt x="236" y="388"/>
                </a:lnTo>
                <a:close/>
                <a:moveTo>
                  <a:pt x="342" y="180"/>
                </a:moveTo>
                <a:cubicBezTo>
                  <a:pt x="342" y="180"/>
                  <a:pt x="342" y="180"/>
                  <a:pt x="342" y="180"/>
                </a:cubicBezTo>
                <a:cubicBezTo>
                  <a:pt x="342" y="180"/>
                  <a:pt x="342" y="180"/>
                  <a:pt x="342" y="180"/>
                </a:cubicBezTo>
                <a:cubicBezTo>
                  <a:pt x="343" y="180"/>
                  <a:pt x="343" y="180"/>
                  <a:pt x="344" y="180"/>
                </a:cubicBezTo>
                <a:cubicBezTo>
                  <a:pt x="345" y="180"/>
                  <a:pt x="345" y="180"/>
                  <a:pt x="345" y="180"/>
                </a:cubicBezTo>
                <a:cubicBezTo>
                  <a:pt x="360" y="171"/>
                  <a:pt x="360" y="171"/>
                  <a:pt x="360" y="171"/>
                </a:cubicBezTo>
                <a:cubicBezTo>
                  <a:pt x="360" y="267"/>
                  <a:pt x="360" y="267"/>
                  <a:pt x="360" y="267"/>
                </a:cubicBezTo>
                <a:cubicBezTo>
                  <a:pt x="344" y="259"/>
                  <a:pt x="344" y="259"/>
                  <a:pt x="344" y="259"/>
                </a:cubicBezTo>
                <a:cubicBezTo>
                  <a:pt x="344" y="258"/>
                  <a:pt x="342" y="258"/>
                  <a:pt x="341" y="259"/>
                </a:cubicBezTo>
                <a:cubicBezTo>
                  <a:pt x="303" y="280"/>
                  <a:pt x="303" y="280"/>
                  <a:pt x="303" y="280"/>
                </a:cubicBezTo>
                <a:cubicBezTo>
                  <a:pt x="266" y="259"/>
                  <a:pt x="266" y="259"/>
                  <a:pt x="266" y="259"/>
                </a:cubicBezTo>
                <a:cubicBezTo>
                  <a:pt x="265" y="183"/>
                  <a:pt x="265" y="183"/>
                  <a:pt x="265" y="183"/>
                </a:cubicBezTo>
                <a:cubicBezTo>
                  <a:pt x="306" y="159"/>
                  <a:pt x="306" y="159"/>
                  <a:pt x="306" y="159"/>
                </a:cubicBezTo>
                <a:lnTo>
                  <a:pt x="342" y="180"/>
                </a:lnTo>
                <a:close/>
                <a:moveTo>
                  <a:pt x="308" y="116"/>
                </a:moveTo>
                <a:cubicBezTo>
                  <a:pt x="340" y="135"/>
                  <a:pt x="340" y="135"/>
                  <a:pt x="340" y="135"/>
                </a:cubicBezTo>
                <a:cubicBezTo>
                  <a:pt x="340" y="171"/>
                  <a:pt x="340" y="171"/>
                  <a:pt x="340" y="171"/>
                </a:cubicBezTo>
                <a:cubicBezTo>
                  <a:pt x="308" y="153"/>
                  <a:pt x="308" y="153"/>
                  <a:pt x="308" y="153"/>
                </a:cubicBezTo>
                <a:lnTo>
                  <a:pt x="308" y="116"/>
                </a:lnTo>
                <a:close/>
                <a:moveTo>
                  <a:pt x="308" y="326"/>
                </a:moveTo>
                <a:cubicBezTo>
                  <a:pt x="308" y="289"/>
                  <a:pt x="308" y="289"/>
                  <a:pt x="308" y="289"/>
                </a:cubicBezTo>
                <a:cubicBezTo>
                  <a:pt x="340" y="307"/>
                  <a:pt x="340" y="307"/>
                  <a:pt x="340" y="307"/>
                </a:cubicBezTo>
                <a:cubicBezTo>
                  <a:pt x="340" y="344"/>
                  <a:pt x="340" y="344"/>
                  <a:pt x="340" y="344"/>
                </a:cubicBezTo>
                <a:lnTo>
                  <a:pt x="308" y="326"/>
                </a:lnTo>
                <a:close/>
                <a:moveTo>
                  <a:pt x="378" y="326"/>
                </a:moveTo>
                <a:cubicBezTo>
                  <a:pt x="346" y="344"/>
                  <a:pt x="346" y="344"/>
                  <a:pt x="346" y="344"/>
                </a:cubicBezTo>
                <a:cubicBezTo>
                  <a:pt x="346" y="307"/>
                  <a:pt x="346" y="307"/>
                  <a:pt x="346" y="307"/>
                </a:cubicBezTo>
                <a:cubicBezTo>
                  <a:pt x="378" y="289"/>
                  <a:pt x="378" y="289"/>
                  <a:pt x="378" y="289"/>
                </a:cubicBezTo>
                <a:lnTo>
                  <a:pt x="378" y="326"/>
                </a:lnTo>
                <a:close/>
                <a:moveTo>
                  <a:pt x="375" y="283"/>
                </a:moveTo>
                <a:cubicBezTo>
                  <a:pt x="343" y="302"/>
                  <a:pt x="343" y="302"/>
                  <a:pt x="343" y="302"/>
                </a:cubicBezTo>
                <a:cubicBezTo>
                  <a:pt x="311" y="283"/>
                  <a:pt x="311" y="283"/>
                  <a:pt x="311" y="283"/>
                </a:cubicBezTo>
                <a:cubicBezTo>
                  <a:pt x="343" y="265"/>
                  <a:pt x="343" y="265"/>
                  <a:pt x="343" y="265"/>
                </a:cubicBezTo>
                <a:lnTo>
                  <a:pt x="375" y="283"/>
                </a:lnTo>
                <a:close/>
                <a:moveTo>
                  <a:pt x="378" y="153"/>
                </a:moveTo>
                <a:cubicBezTo>
                  <a:pt x="346" y="172"/>
                  <a:pt x="346" y="172"/>
                  <a:pt x="346" y="172"/>
                </a:cubicBezTo>
                <a:cubicBezTo>
                  <a:pt x="346" y="135"/>
                  <a:pt x="346" y="135"/>
                  <a:pt x="346" y="135"/>
                </a:cubicBezTo>
                <a:cubicBezTo>
                  <a:pt x="378" y="116"/>
                  <a:pt x="378" y="116"/>
                  <a:pt x="378" y="116"/>
                </a:cubicBezTo>
                <a:lnTo>
                  <a:pt x="378" y="153"/>
                </a:lnTo>
                <a:close/>
                <a:moveTo>
                  <a:pt x="343" y="92"/>
                </a:moveTo>
                <a:cubicBezTo>
                  <a:pt x="375" y="111"/>
                  <a:pt x="375" y="111"/>
                  <a:pt x="375" y="111"/>
                </a:cubicBezTo>
                <a:cubicBezTo>
                  <a:pt x="343" y="129"/>
                  <a:pt x="343" y="129"/>
                  <a:pt x="343" y="129"/>
                </a:cubicBezTo>
                <a:cubicBezTo>
                  <a:pt x="311" y="111"/>
                  <a:pt x="311" y="111"/>
                  <a:pt x="311" y="111"/>
                </a:cubicBezTo>
                <a:lnTo>
                  <a:pt x="343" y="92"/>
                </a:lnTo>
                <a:close/>
                <a:moveTo>
                  <a:pt x="235" y="72"/>
                </a:moveTo>
                <a:cubicBezTo>
                  <a:pt x="236" y="72"/>
                  <a:pt x="236" y="71"/>
                  <a:pt x="236" y="69"/>
                </a:cubicBezTo>
                <a:cubicBezTo>
                  <a:pt x="236" y="54"/>
                  <a:pt x="236" y="54"/>
                  <a:pt x="236" y="54"/>
                </a:cubicBezTo>
                <a:cubicBezTo>
                  <a:pt x="317" y="100"/>
                  <a:pt x="317" y="100"/>
                  <a:pt x="317" y="100"/>
                </a:cubicBezTo>
                <a:cubicBezTo>
                  <a:pt x="303" y="109"/>
                  <a:pt x="303" y="109"/>
                  <a:pt x="303" y="109"/>
                </a:cubicBezTo>
                <a:cubicBezTo>
                  <a:pt x="302" y="109"/>
                  <a:pt x="302" y="109"/>
                  <a:pt x="302" y="109"/>
                </a:cubicBezTo>
                <a:cubicBezTo>
                  <a:pt x="302" y="110"/>
                  <a:pt x="302" y="110"/>
                  <a:pt x="302" y="110"/>
                </a:cubicBezTo>
                <a:cubicBezTo>
                  <a:pt x="301" y="111"/>
                  <a:pt x="301" y="111"/>
                  <a:pt x="301" y="111"/>
                </a:cubicBezTo>
                <a:cubicBezTo>
                  <a:pt x="302" y="155"/>
                  <a:pt x="302" y="155"/>
                  <a:pt x="302" y="155"/>
                </a:cubicBezTo>
                <a:cubicBezTo>
                  <a:pt x="262" y="178"/>
                  <a:pt x="262" y="178"/>
                  <a:pt x="262" y="178"/>
                </a:cubicBezTo>
                <a:cubicBezTo>
                  <a:pt x="197" y="141"/>
                  <a:pt x="197" y="141"/>
                  <a:pt x="197" y="141"/>
                </a:cubicBezTo>
                <a:cubicBezTo>
                  <a:pt x="197" y="94"/>
                  <a:pt x="197" y="94"/>
                  <a:pt x="197" y="94"/>
                </a:cubicBezTo>
                <a:lnTo>
                  <a:pt x="235" y="72"/>
                </a:lnTo>
                <a:close/>
                <a:moveTo>
                  <a:pt x="230" y="68"/>
                </a:moveTo>
                <a:cubicBezTo>
                  <a:pt x="198" y="86"/>
                  <a:pt x="198" y="86"/>
                  <a:pt x="198" y="86"/>
                </a:cubicBezTo>
                <a:cubicBezTo>
                  <a:pt x="197" y="49"/>
                  <a:pt x="197" y="49"/>
                  <a:pt x="197" y="49"/>
                </a:cubicBezTo>
                <a:cubicBezTo>
                  <a:pt x="230" y="31"/>
                  <a:pt x="230" y="31"/>
                  <a:pt x="230" y="31"/>
                </a:cubicBezTo>
                <a:lnTo>
                  <a:pt x="230" y="68"/>
                </a:lnTo>
                <a:close/>
                <a:moveTo>
                  <a:pt x="195" y="7"/>
                </a:moveTo>
                <a:cubicBezTo>
                  <a:pt x="226" y="25"/>
                  <a:pt x="226" y="25"/>
                  <a:pt x="226" y="25"/>
                </a:cubicBezTo>
                <a:cubicBezTo>
                  <a:pt x="194" y="44"/>
                  <a:pt x="194" y="44"/>
                  <a:pt x="194" y="44"/>
                </a:cubicBezTo>
                <a:cubicBezTo>
                  <a:pt x="163" y="26"/>
                  <a:pt x="163" y="26"/>
                  <a:pt x="163" y="26"/>
                </a:cubicBezTo>
                <a:lnTo>
                  <a:pt x="195" y="7"/>
                </a:lnTo>
                <a:close/>
                <a:moveTo>
                  <a:pt x="191" y="49"/>
                </a:moveTo>
                <a:cubicBezTo>
                  <a:pt x="192" y="86"/>
                  <a:pt x="192" y="86"/>
                  <a:pt x="192" y="86"/>
                </a:cubicBezTo>
                <a:cubicBezTo>
                  <a:pt x="160" y="68"/>
                  <a:pt x="160" y="68"/>
                  <a:pt x="160" y="68"/>
                </a:cubicBezTo>
                <a:cubicBezTo>
                  <a:pt x="159" y="31"/>
                  <a:pt x="159" y="31"/>
                  <a:pt x="159" y="31"/>
                </a:cubicBezTo>
                <a:lnTo>
                  <a:pt x="191" y="49"/>
                </a:lnTo>
                <a:close/>
                <a:moveTo>
                  <a:pt x="153" y="53"/>
                </a:moveTo>
                <a:cubicBezTo>
                  <a:pt x="153" y="70"/>
                  <a:pt x="153" y="70"/>
                  <a:pt x="153" y="70"/>
                </a:cubicBezTo>
                <a:cubicBezTo>
                  <a:pt x="153" y="71"/>
                  <a:pt x="154" y="72"/>
                  <a:pt x="155" y="73"/>
                </a:cubicBezTo>
                <a:cubicBezTo>
                  <a:pt x="191" y="93"/>
                  <a:pt x="191" y="93"/>
                  <a:pt x="191" y="93"/>
                </a:cubicBezTo>
                <a:cubicBezTo>
                  <a:pt x="191" y="141"/>
                  <a:pt x="191" y="141"/>
                  <a:pt x="191" y="141"/>
                </a:cubicBezTo>
                <a:cubicBezTo>
                  <a:pt x="126" y="178"/>
                  <a:pt x="126" y="178"/>
                  <a:pt x="126" y="178"/>
                </a:cubicBezTo>
                <a:cubicBezTo>
                  <a:pt x="86" y="155"/>
                  <a:pt x="86" y="155"/>
                  <a:pt x="86" y="155"/>
                </a:cubicBezTo>
                <a:cubicBezTo>
                  <a:pt x="85" y="109"/>
                  <a:pt x="85" y="109"/>
                  <a:pt x="85" y="109"/>
                </a:cubicBezTo>
                <a:cubicBezTo>
                  <a:pt x="85" y="109"/>
                  <a:pt x="85" y="109"/>
                  <a:pt x="85" y="109"/>
                </a:cubicBezTo>
                <a:cubicBezTo>
                  <a:pt x="85" y="108"/>
                  <a:pt x="84" y="108"/>
                  <a:pt x="84" y="108"/>
                </a:cubicBezTo>
                <a:cubicBezTo>
                  <a:pt x="71" y="100"/>
                  <a:pt x="71" y="100"/>
                  <a:pt x="71" y="100"/>
                </a:cubicBezTo>
                <a:lnTo>
                  <a:pt x="153" y="53"/>
                </a:lnTo>
                <a:close/>
                <a:moveTo>
                  <a:pt x="44" y="92"/>
                </a:moveTo>
                <a:cubicBezTo>
                  <a:pt x="76" y="111"/>
                  <a:pt x="76" y="111"/>
                  <a:pt x="76" y="111"/>
                </a:cubicBezTo>
                <a:cubicBezTo>
                  <a:pt x="44" y="129"/>
                  <a:pt x="44" y="129"/>
                  <a:pt x="44" y="129"/>
                </a:cubicBezTo>
                <a:cubicBezTo>
                  <a:pt x="12" y="111"/>
                  <a:pt x="12" y="111"/>
                  <a:pt x="12" y="111"/>
                </a:cubicBezTo>
                <a:lnTo>
                  <a:pt x="44" y="92"/>
                </a:lnTo>
                <a:close/>
                <a:moveTo>
                  <a:pt x="10" y="153"/>
                </a:moveTo>
                <a:cubicBezTo>
                  <a:pt x="9" y="116"/>
                  <a:pt x="9" y="116"/>
                  <a:pt x="9" y="116"/>
                </a:cubicBezTo>
                <a:cubicBezTo>
                  <a:pt x="41" y="135"/>
                  <a:pt x="41" y="135"/>
                  <a:pt x="41" y="135"/>
                </a:cubicBezTo>
                <a:cubicBezTo>
                  <a:pt x="41" y="171"/>
                  <a:pt x="41" y="171"/>
                  <a:pt x="41" y="171"/>
                </a:cubicBezTo>
                <a:lnTo>
                  <a:pt x="10" y="153"/>
                </a:lnTo>
                <a:close/>
                <a:moveTo>
                  <a:pt x="44" y="265"/>
                </a:moveTo>
                <a:cubicBezTo>
                  <a:pt x="76" y="283"/>
                  <a:pt x="76" y="283"/>
                  <a:pt x="76" y="283"/>
                </a:cubicBezTo>
                <a:cubicBezTo>
                  <a:pt x="44" y="302"/>
                  <a:pt x="44" y="302"/>
                  <a:pt x="44" y="302"/>
                </a:cubicBezTo>
                <a:cubicBezTo>
                  <a:pt x="12" y="283"/>
                  <a:pt x="12" y="283"/>
                  <a:pt x="12" y="283"/>
                </a:cubicBezTo>
                <a:lnTo>
                  <a:pt x="44" y="265"/>
                </a:lnTo>
                <a:close/>
                <a:moveTo>
                  <a:pt x="41" y="307"/>
                </a:moveTo>
                <a:cubicBezTo>
                  <a:pt x="41" y="344"/>
                  <a:pt x="41" y="344"/>
                  <a:pt x="41" y="344"/>
                </a:cubicBezTo>
                <a:cubicBezTo>
                  <a:pt x="10" y="326"/>
                  <a:pt x="10" y="326"/>
                  <a:pt x="10" y="326"/>
                </a:cubicBezTo>
                <a:cubicBezTo>
                  <a:pt x="9" y="289"/>
                  <a:pt x="9" y="289"/>
                  <a:pt x="9" y="289"/>
                </a:cubicBezTo>
                <a:lnTo>
                  <a:pt x="41" y="307"/>
                </a:lnTo>
                <a:close/>
              </a:path>
            </a:pathLst>
          </a:custGeom>
          <a:solidFill>
            <a:srgbClr val="FFFFFF"/>
          </a:solidFill>
          <a:ln w="19050">
            <a:solidFill>
              <a:srgbClr val="FFFFFF"/>
            </a:solid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endParaRPr>
          </a:p>
        </p:txBody>
      </p:sp>
      <p:grpSp>
        <p:nvGrpSpPr>
          <p:cNvPr id="99" name="Group 98">
            <a:extLst>
              <a:ext uri="{FF2B5EF4-FFF2-40B4-BE49-F238E27FC236}">
                <a16:creationId xmlns:a16="http://schemas.microsoft.com/office/drawing/2014/main" id="{56CA65B7-E8D1-4DB0-9849-FBC7EF16D189}"/>
              </a:ext>
            </a:extLst>
          </p:cNvPr>
          <p:cNvGrpSpPr/>
          <p:nvPr/>
        </p:nvGrpSpPr>
        <p:grpSpPr>
          <a:xfrm>
            <a:off x="6625460" y="2606300"/>
            <a:ext cx="903648" cy="888777"/>
            <a:chOff x="6705600" y="1354551"/>
            <a:chExt cx="898903" cy="884110"/>
          </a:xfrm>
        </p:grpSpPr>
        <p:sp>
          <p:nvSpPr>
            <p:cNvPr id="100" name="Rectangle 14">
              <a:extLst>
                <a:ext uri="{FF2B5EF4-FFF2-40B4-BE49-F238E27FC236}">
                  <a16:creationId xmlns:a16="http://schemas.microsoft.com/office/drawing/2014/main" id="{FC4635E2-A046-4452-AE35-99382DFE7830}"/>
                </a:ext>
              </a:extLst>
            </p:cNvPr>
            <p:cNvSpPr/>
            <p:nvPr/>
          </p:nvSpPr>
          <p:spPr>
            <a:xfrm rot="1133885">
              <a:off x="6823406" y="1455140"/>
              <a:ext cx="543012" cy="116012"/>
            </a:xfrm>
            <a:custGeom>
              <a:avLst/>
              <a:gdLst>
                <a:gd name="connsiteX0" fmla="*/ 0 w 296813"/>
                <a:gd name="connsiteY0" fmla="*/ 0 h 190081"/>
                <a:gd name="connsiteX1" fmla="*/ 296813 w 296813"/>
                <a:gd name="connsiteY1" fmla="*/ 0 h 190081"/>
                <a:gd name="connsiteX2" fmla="*/ 296813 w 296813"/>
                <a:gd name="connsiteY2" fmla="*/ 190081 h 190081"/>
                <a:gd name="connsiteX3" fmla="*/ 0 w 296813"/>
                <a:gd name="connsiteY3" fmla="*/ 190081 h 190081"/>
                <a:gd name="connsiteX4" fmla="*/ 0 w 296813"/>
                <a:gd name="connsiteY4" fmla="*/ 0 h 190081"/>
                <a:gd name="connsiteX0" fmla="*/ 0 w 438522"/>
                <a:gd name="connsiteY0" fmla="*/ 99995 h 190081"/>
                <a:gd name="connsiteX1" fmla="*/ 438522 w 438522"/>
                <a:gd name="connsiteY1" fmla="*/ 0 h 190081"/>
                <a:gd name="connsiteX2" fmla="*/ 438522 w 438522"/>
                <a:gd name="connsiteY2" fmla="*/ 190081 h 190081"/>
                <a:gd name="connsiteX3" fmla="*/ 141709 w 438522"/>
                <a:gd name="connsiteY3" fmla="*/ 190081 h 190081"/>
                <a:gd name="connsiteX4" fmla="*/ 0 w 438522"/>
                <a:gd name="connsiteY4" fmla="*/ 99995 h 190081"/>
                <a:gd name="connsiteX0" fmla="*/ 0 w 438522"/>
                <a:gd name="connsiteY0" fmla="*/ 99995 h 218341"/>
                <a:gd name="connsiteX1" fmla="*/ 438522 w 438522"/>
                <a:gd name="connsiteY1" fmla="*/ 0 h 218341"/>
                <a:gd name="connsiteX2" fmla="*/ 438522 w 438522"/>
                <a:gd name="connsiteY2" fmla="*/ 190081 h 218341"/>
                <a:gd name="connsiteX3" fmla="*/ 102465 w 438522"/>
                <a:gd name="connsiteY3" fmla="*/ 218341 h 218341"/>
                <a:gd name="connsiteX4" fmla="*/ 0 w 438522"/>
                <a:gd name="connsiteY4" fmla="*/ 99995 h 218341"/>
                <a:gd name="connsiteX0" fmla="*/ 0 w 499477"/>
                <a:gd name="connsiteY0" fmla="*/ 78131 h 196477"/>
                <a:gd name="connsiteX1" fmla="*/ 499477 w 499477"/>
                <a:gd name="connsiteY1" fmla="*/ 0 h 196477"/>
                <a:gd name="connsiteX2" fmla="*/ 438522 w 499477"/>
                <a:gd name="connsiteY2" fmla="*/ 168217 h 196477"/>
                <a:gd name="connsiteX3" fmla="*/ 102465 w 499477"/>
                <a:gd name="connsiteY3" fmla="*/ 196477 h 196477"/>
                <a:gd name="connsiteX4" fmla="*/ 0 w 499477"/>
                <a:gd name="connsiteY4" fmla="*/ 78131 h 196477"/>
                <a:gd name="connsiteX0" fmla="*/ 0 w 499477"/>
                <a:gd name="connsiteY0" fmla="*/ 78131 h 168217"/>
                <a:gd name="connsiteX1" fmla="*/ 499477 w 499477"/>
                <a:gd name="connsiteY1" fmla="*/ 0 h 168217"/>
                <a:gd name="connsiteX2" fmla="*/ 438522 w 499477"/>
                <a:gd name="connsiteY2" fmla="*/ 168217 h 168217"/>
                <a:gd name="connsiteX3" fmla="*/ 53500 w 499477"/>
                <a:gd name="connsiteY3" fmla="*/ 167006 h 168217"/>
                <a:gd name="connsiteX4" fmla="*/ 0 w 499477"/>
                <a:gd name="connsiteY4" fmla="*/ 78131 h 168217"/>
                <a:gd name="connsiteX0" fmla="*/ 0 w 489704"/>
                <a:gd name="connsiteY0" fmla="*/ 98836 h 168217"/>
                <a:gd name="connsiteX1" fmla="*/ 489704 w 489704"/>
                <a:gd name="connsiteY1" fmla="*/ 0 h 168217"/>
                <a:gd name="connsiteX2" fmla="*/ 428749 w 489704"/>
                <a:gd name="connsiteY2" fmla="*/ 168217 h 168217"/>
                <a:gd name="connsiteX3" fmla="*/ 43727 w 489704"/>
                <a:gd name="connsiteY3" fmla="*/ 167006 h 168217"/>
                <a:gd name="connsiteX4" fmla="*/ 0 w 489704"/>
                <a:gd name="connsiteY4" fmla="*/ 98836 h 168217"/>
                <a:gd name="connsiteX0" fmla="*/ 8719 w 445977"/>
                <a:gd name="connsiteY0" fmla="*/ 72820 h 168217"/>
                <a:gd name="connsiteX1" fmla="*/ 445977 w 445977"/>
                <a:gd name="connsiteY1" fmla="*/ 0 h 168217"/>
                <a:gd name="connsiteX2" fmla="*/ 385022 w 445977"/>
                <a:gd name="connsiteY2" fmla="*/ 168217 h 168217"/>
                <a:gd name="connsiteX3" fmla="*/ 0 w 445977"/>
                <a:gd name="connsiteY3" fmla="*/ 167006 h 168217"/>
                <a:gd name="connsiteX4" fmla="*/ 8719 w 445977"/>
                <a:gd name="connsiteY4" fmla="*/ 72820 h 168217"/>
                <a:gd name="connsiteX0" fmla="*/ 8719 w 433454"/>
                <a:gd name="connsiteY0" fmla="*/ 60375 h 155772"/>
                <a:gd name="connsiteX1" fmla="*/ 433454 w 433454"/>
                <a:gd name="connsiteY1" fmla="*/ 0 h 155772"/>
                <a:gd name="connsiteX2" fmla="*/ 385022 w 433454"/>
                <a:gd name="connsiteY2" fmla="*/ 155772 h 155772"/>
                <a:gd name="connsiteX3" fmla="*/ 0 w 433454"/>
                <a:gd name="connsiteY3" fmla="*/ 154561 h 155772"/>
                <a:gd name="connsiteX4" fmla="*/ 8719 w 433454"/>
                <a:gd name="connsiteY4" fmla="*/ 60375 h 155772"/>
                <a:gd name="connsiteX0" fmla="*/ 8719 w 409190"/>
                <a:gd name="connsiteY0" fmla="*/ 50905 h 146302"/>
                <a:gd name="connsiteX1" fmla="*/ 409190 w 409190"/>
                <a:gd name="connsiteY1" fmla="*/ 0 h 146302"/>
                <a:gd name="connsiteX2" fmla="*/ 385022 w 409190"/>
                <a:gd name="connsiteY2" fmla="*/ 146302 h 146302"/>
                <a:gd name="connsiteX3" fmla="*/ 0 w 409190"/>
                <a:gd name="connsiteY3" fmla="*/ 145091 h 146302"/>
                <a:gd name="connsiteX4" fmla="*/ 8719 w 409190"/>
                <a:gd name="connsiteY4" fmla="*/ 50905 h 146302"/>
                <a:gd name="connsiteX0" fmla="*/ 8719 w 409190"/>
                <a:gd name="connsiteY0" fmla="*/ 50905 h 146223"/>
                <a:gd name="connsiteX1" fmla="*/ 409190 w 409190"/>
                <a:gd name="connsiteY1" fmla="*/ 0 h 146223"/>
                <a:gd name="connsiteX2" fmla="*/ 360054 w 409190"/>
                <a:gd name="connsiteY2" fmla="*/ 146223 h 146223"/>
                <a:gd name="connsiteX3" fmla="*/ 0 w 409190"/>
                <a:gd name="connsiteY3" fmla="*/ 145091 h 146223"/>
                <a:gd name="connsiteX4" fmla="*/ 8719 w 409190"/>
                <a:gd name="connsiteY4" fmla="*/ 50905 h 146223"/>
                <a:gd name="connsiteX0" fmla="*/ 8719 w 420814"/>
                <a:gd name="connsiteY0" fmla="*/ 50905 h 145091"/>
                <a:gd name="connsiteX1" fmla="*/ 409190 w 420814"/>
                <a:gd name="connsiteY1" fmla="*/ 0 h 145091"/>
                <a:gd name="connsiteX2" fmla="*/ 420814 w 420814"/>
                <a:gd name="connsiteY2" fmla="*/ 122687 h 145091"/>
                <a:gd name="connsiteX3" fmla="*/ 0 w 420814"/>
                <a:gd name="connsiteY3" fmla="*/ 145091 h 145091"/>
                <a:gd name="connsiteX4" fmla="*/ 8719 w 420814"/>
                <a:gd name="connsiteY4" fmla="*/ 50905 h 145091"/>
                <a:gd name="connsiteX0" fmla="*/ 8719 w 420814"/>
                <a:gd name="connsiteY0" fmla="*/ 55499 h 149685"/>
                <a:gd name="connsiteX1" fmla="*/ 388001 w 420814"/>
                <a:gd name="connsiteY1" fmla="*/ 0 h 149685"/>
                <a:gd name="connsiteX2" fmla="*/ 420814 w 420814"/>
                <a:gd name="connsiteY2" fmla="*/ 127281 h 149685"/>
                <a:gd name="connsiteX3" fmla="*/ 0 w 420814"/>
                <a:gd name="connsiteY3" fmla="*/ 149685 h 149685"/>
                <a:gd name="connsiteX4" fmla="*/ 8719 w 420814"/>
                <a:gd name="connsiteY4" fmla="*/ 55499 h 149685"/>
                <a:gd name="connsiteX0" fmla="*/ 8719 w 434338"/>
                <a:gd name="connsiteY0" fmla="*/ 55499 h 149685"/>
                <a:gd name="connsiteX1" fmla="*/ 388001 w 434338"/>
                <a:gd name="connsiteY1" fmla="*/ 0 h 149685"/>
                <a:gd name="connsiteX2" fmla="*/ 434338 w 434338"/>
                <a:gd name="connsiteY2" fmla="*/ 125243 h 149685"/>
                <a:gd name="connsiteX3" fmla="*/ 0 w 434338"/>
                <a:gd name="connsiteY3" fmla="*/ 149685 h 149685"/>
                <a:gd name="connsiteX4" fmla="*/ 8719 w 434338"/>
                <a:gd name="connsiteY4" fmla="*/ 55499 h 149685"/>
                <a:gd name="connsiteX0" fmla="*/ 0 w 425619"/>
                <a:gd name="connsiteY0" fmla="*/ 55499 h 159854"/>
                <a:gd name="connsiteX1" fmla="*/ 379282 w 425619"/>
                <a:gd name="connsiteY1" fmla="*/ 0 h 159854"/>
                <a:gd name="connsiteX2" fmla="*/ 425619 w 425619"/>
                <a:gd name="connsiteY2" fmla="*/ 125243 h 159854"/>
                <a:gd name="connsiteX3" fmla="*/ 31127 w 425619"/>
                <a:gd name="connsiteY3" fmla="*/ 159854 h 159854"/>
                <a:gd name="connsiteX4" fmla="*/ 0 w 425619"/>
                <a:gd name="connsiteY4" fmla="*/ 55499 h 159854"/>
                <a:gd name="connsiteX0" fmla="*/ 0 w 406301"/>
                <a:gd name="connsiteY0" fmla="*/ 35215 h 159854"/>
                <a:gd name="connsiteX1" fmla="*/ 359964 w 406301"/>
                <a:gd name="connsiteY1" fmla="*/ 0 h 159854"/>
                <a:gd name="connsiteX2" fmla="*/ 406301 w 406301"/>
                <a:gd name="connsiteY2" fmla="*/ 125243 h 159854"/>
                <a:gd name="connsiteX3" fmla="*/ 11809 w 406301"/>
                <a:gd name="connsiteY3" fmla="*/ 159854 h 159854"/>
                <a:gd name="connsiteX4" fmla="*/ 0 w 406301"/>
                <a:gd name="connsiteY4" fmla="*/ 35215 h 159854"/>
                <a:gd name="connsiteX0" fmla="*/ 0 w 406301"/>
                <a:gd name="connsiteY0" fmla="*/ 35215 h 152912"/>
                <a:gd name="connsiteX1" fmla="*/ 359964 w 406301"/>
                <a:gd name="connsiteY1" fmla="*/ 0 h 152912"/>
                <a:gd name="connsiteX2" fmla="*/ 406301 w 406301"/>
                <a:gd name="connsiteY2" fmla="*/ 125243 h 152912"/>
                <a:gd name="connsiteX3" fmla="*/ 37992 w 406301"/>
                <a:gd name="connsiteY3" fmla="*/ 152912 h 152912"/>
                <a:gd name="connsiteX4" fmla="*/ 0 w 406301"/>
                <a:gd name="connsiteY4" fmla="*/ 35215 h 152912"/>
                <a:gd name="connsiteX0" fmla="*/ 0 w 419831"/>
                <a:gd name="connsiteY0" fmla="*/ 46828 h 152912"/>
                <a:gd name="connsiteX1" fmla="*/ 373494 w 419831"/>
                <a:gd name="connsiteY1" fmla="*/ 0 h 152912"/>
                <a:gd name="connsiteX2" fmla="*/ 419831 w 419831"/>
                <a:gd name="connsiteY2" fmla="*/ 125243 h 152912"/>
                <a:gd name="connsiteX3" fmla="*/ 51522 w 419831"/>
                <a:gd name="connsiteY3" fmla="*/ 152912 h 152912"/>
                <a:gd name="connsiteX4" fmla="*/ 0 w 419831"/>
                <a:gd name="connsiteY4" fmla="*/ 46828 h 152912"/>
                <a:gd name="connsiteX0" fmla="*/ 0 w 419831"/>
                <a:gd name="connsiteY0" fmla="*/ 46828 h 159698"/>
                <a:gd name="connsiteX1" fmla="*/ 373494 w 419831"/>
                <a:gd name="connsiteY1" fmla="*/ 0 h 159698"/>
                <a:gd name="connsiteX2" fmla="*/ 419831 w 419831"/>
                <a:gd name="connsiteY2" fmla="*/ 125243 h 159698"/>
                <a:gd name="connsiteX3" fmla="*/ 42211 w 419831"/>
                <a:gd name="connsiteY3" fmla="*/ 159698 h 159698"/>
                <a:gd name="connsiteX4" fmla="*/ 0 w 419831"/>
                <a:gd name="connsiteY4" fmla="*/ 46828 h 159698"/>
                <a:gd name="connsiteX0" fmla="*/ 0 w 419831"/>
                <a:gd name="connsiteY0" fmla="*/ 46828 h 137762"/>
                <a:gd name="connsiteX1" fmla="*/ 373494 w 419831"/>
                <a:gd name="connsiteY1" fmla="*/ 0 h 137762"/>
                <a:gd name="connsiteX2" fmla="*/ 419831 w 419831"/>
                <a:gd name="connsiteY2" fmla="*/ 125243 h 137762"/>
                <a:gd name="connsiteX3" fmla="*/ 32693 w 419831"/>
                <a:gd name="connsiteY3" fmla="*/ 137762 h 137762"/>
                <a:gd name="connsiteX4" fmla="*/ 0 w 419831"/>
                <a:gd name="connsiteY4" fmla="*/ 46828 h 137762"/>
                <a:gd name="connsiteX0" fmla="*/ 0 w 414533"/>
                <a:gd name="connsiteY0" fmla="*/ 73589 h 137762"/>
                <a:gd name="connsiteX1" fmla="*/ 368196 w 414533"/>
                <a:gd name="connsiteY1" fmla="*/ 0 h 137762"/>
                <a:gd name="connsiteX2" fmla="*/ 414533 w 414533"/>
                <a:gd name="connsiteY2" fmla="*/ 125243 h 137762"/>
                <a:gd name="connsiteX3" fmla="*/ 27395 w 414533"/>
                <a:gd name="connsiteY3" fmla="*/ 137762 h 137762"/>
                <a:gd name="connsiteX4" fmla="*/ 0 w 414533"/>
                <a:gd name="connsiteY4" fmla="*/ 73589 h 137762"/>
                <a:gd name="connsiteX0" fmla="*/ 0 w 410244"/>
                <a:gd name="connsiteY0" fmla="*/ 73589 h 137762"/>
                <a:gd name="connsiteX1" fmla="*/ 368196 w 410244"/>
                <a:gd name="connsiteY1" fmla="*/ 0 h 137762"/>
                <a:gd name="connsiteX2" fmla="*/ 410244 w 410244"/>
                <a:gd name="connsiteY2" fmla="*/ 120495 h 137762"/>
                <a:gd name="connsiteX3" fmla="*/ 27395 w 410244"/>
                <a:gd name="connsiteY3" fmla="*/ 137762 h 137762"/>
                <a:gd name="connsiteX4" fmla="*/ 0 w 410244"/>
                <a:gd name="connsiteY4" fmla="*/ 73589 h 137762"/>
                <a:gd name="connsiteX0" fmla="*/ 0 w 404144"/>
                <a:gd name="connsiteY0" fmla="*/ 73589 h 137762"/>
                <a:gd name="connsiteX1" fmla="*/ 368196 w 404144"/>
                <a:gd name="connsiteY1" fmla="*/ 0 h 137762"/>
                <a:gd name="connsiteX2" fmla="*/ 404144 w 404144"/>
                <a:gd name="connsiteY2" fmla="*/ 100443 h 137762"/>
                <a:gd name="connsiteX3" fmla="*/ 27395 w 404144"/>
                <a:gd name="connsiteY3" fmla="*/ 137762 h 137762"/>
                <a:gd name="connsiteX4" fmla="*/ 0 w 404144"/>
                <a:gd name="connsiteY4" fmla="*/ 73589 h 13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44" h="137762">
                  <a:moveTo>
                    <a:pt x="0" y="73589"/>
                  </a:moveTo>
                  <a:lnTo>
                    <a:pt x="368196" y="0"/>
                  </a:lnTo>
                  <a:lnTo>
                    <a:pt x="404144" y="100443"/>
                  </a:lnTo>
                  <a:lnTo>
                    <a:pt x="27395" y="137762"/>
                  </a:lnTo>
                  <a:lnTo>
                    <a:pt x="0" y="73589"/>
                  </a:lnTo>
                  <a:close/>
                </a:path>
              </a:pathLst>
            </a:custGeom>
            <a:solidFill>
              <a:srgbClr val="FFFFFF">
                <a:lumMod val="95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01" name="Rectangle 14">
              <a:extLst>
                <a:ext uri="{FF2B5EF4-FFF2-40B4-BE49-F238E27FC236}">
                  <a16:creationId xmlns:a16="http://schemas.microsoft.com/office/drawing/2014/main" id="{F5812A73-EB2C-4585-BFFD-60F56936BFAC}"/>
                </a:ext>
              </a:extLst>
            </p:cNvPr>
            <p:cNvSpPr/>
            <p:nvPr/>
          </p:nvSpPr>
          <p:spPr>
            <a:xfrm rot="4546961">
              <a:off x="6637422" y="1654044"/>
              <a:ext cx="381722" cy="118725"/>
            </a:xfrm>
            <a:custGeom>
              <a:avLst/>
              <a:gdLst>
                <a:gd name="connsiteX0" fmla="*/ 0 w 296813"/>
                <a:gd name="connsiteY0" fmla="*/ 0 h 190081"/>
                <a:gd name="connsiteX1" fmla="*/ 296813 w 296813"/>
                <a:gd name="connsiteY1" fmla="*/ 0 h 190081"/>
                <a:gd name="connsiteX2" fmla="*/ 296813 w 296813"/>
                <a:gd name="connsiteY2" fmla="*/ 190081 h 190081"/>
                <a:gd name="connsiteX3" fmla="*/ 0 w 296813"/>
                <a:gd name="connsiteY3" fmla="*/ 190081 h 190081"/>
                <a:gd name="connsiteX4" fmla="*/ 0 w 296813"/>
                <a:gd name="connsiteY4" fmla="*/ 0 h 190081"/>
                <a:gd name="connsiteX0" fmla="*/ 0 w 438522"/>
                <a:gd name="connsiteY0" fmla="*/ 99995 h 190081"/>
                <a:gd name="connsiteX1" fmla="*/ 438522 w 438522"/>
                <a:gd name="connsiteY1" fmla="*/ 0 h 190081"/>
                <a:gd name="connsiteX2" fmla="*/ 438522 w 438522"/>
                <a:gd name="connsiteY2" fmla="*/ 190081 h 190081"/>
                <a:gd name="connsiteX3" fmla="*/ 141709 w 438522"/>
                <a:gd name="connsiteY3" fmla="*/ 190081 h 190081"/>
                <a:gd name="connsiteX4" fmla="*/ 0 w 438522"/>
                <a:gd name="connsiteY4" fmla="*/ 99995 h 190081"/>
                <a:gd name="connsiteX0" fmla="*/ 0 w 438522"/>
                <a:gd name="connsiteY0" fmla="*/ 99995 h 218341"/>
                <a:gd name="connsiteX1" fmla="*/ 438522 w 438522"/>
                <a:gd name="connsiteY1" fmla="*/ 0 h 218341"/>
                <a:gd name="connsiteX2" fmla="*/ 438522 w 438522"/>
                <a:gd name="connsiteY2" fmla="*/ 190081 h 218341"/>
                <a:gd name="connsiteX3" fmla="*/ 102465 w 438522"/>
                <a:gd name="connsiteY3" fmla="*/ 218341 h 218341"/>
                <a:gd name="connsiteX4" fmla="*/ 0 w 438522"/>
                <a:gd name="connsiteY4" fmla="*/ 99995 h 218341"/>
                <a:gd name="connsiteX0" fmla="*/ 0 w 499477"/>
                <a:gd name="connsiteY0" fmla="*/ 78131 h 196477"/>
                <a:gd name="connsiteX1" fmla="*/ 499477 w 499477"/>
                <a:gd name="connsiteY1" fmla="*/ 0 h 196477"/>
                <a:gd name="connsiteX2" fmla="*/ 438522 w 499477"/>
                <a:gd name="connsiteY2" fmla="*/ 168217 h 196477"/>
                <a:gd name="connsiteX3" fmla="*/ 102465 w 499477"/>
                <a:gd name="connsiteY3" fmla="*/ 196477 h 196477"/>
                <a:gd name="connsiteX4" fmla="*/ 0 w 499477"/>
                <a:gd name="connsiteY4" fmla="*/ 78131 h 196477"/>
                <a:gd name="connsiteX0" fmla="*/ 0 w 499477"/>
                <a:gd name="connsiteY0" fmla="*/ 78131 h 168217"/>
                <a:gd name="connsiteX1" fmla="*/ 499477 w 499477"/>
                <a:gd name="connsiteY1" fmla="*/ 0 h 168217"/>
                <a:gd name="connsiteX2" fmla="*/ 438522 w 499477"/>
                <a:gd name="connsiteY2" fmla="*/ 168217 h 168217"/>
                <a:gd name="connsiteX3" fmla="*/ 53500 w 499477"/>
                <a:gd name="connsiteY3" fmla="*/ 167006 h 168217"/>
                <a:gd name="connsiteX4" fmla="*/ 0 w 499477"/>
                <a:gd name="connsiteY4" fmla="*/ 78131 h 168217"/>
                <a:gd name="connsiteX0" fmla="*/ 0 w 489704"/>
                <a:gd name="connsiteY0" fmla="*/ 98836 h 168217"/>
                <a:gd name="connsiteX1" fmla="*/ 489704 w 489704"/>
                <a:gd name="connsiteY1" fmla="*/ 0 h 168217"/>
                <a:gd name="connsiteX2" fmla="*/ 428749 w 489704"/>
                <a:gd name="connsiteY2" fmla="*/ 168217 h 168217"/>
                <a:gd name="connsiteX3" fmla="*/ 43727 w 489704"/>
                <a:gd name="connsiteY3" fmla="*/ 167006 h 168217"/>
                <a:gd name="connsiteX4" fmla="*/ 0 w 489704"/>
                <a:gd name="connsiteY4" fmla="*/ 98836 h 168217"/>
                <a:gd name="connsiteX0" fmla="*/ 8719 w 445977"/>
                <a:gd name="connsiteY0" fmla="*/ 72820 h 168217"/>
                <a:gd name="connsiteX1" fmla="*/ 445977 w 445977"/>
                <a:gd name="connsiteY1" fmla="*/ 0 h 168217"/>
                <a:gd name="connsiteX2" fmla="*/ 385022 w 445977"/>
                <a:gd name="connsiteY2" fmla="*/ 168217 h 168217"/>
                <a:gd name="connsiteX3" fmla="*/ 0 w 445977"/>
                <a:gd name="connsiteY3" fmla="*/ 167006 h 168217"/>
                <a:gd name="connsiteX4" fmla="*/ 8719 w 445977"/>
                <a:gd name="connsiteY4" fmla="*/ 72820 h 168217"/>
                <a:gd name="connsiteX0" fmla="*/ 8719 w 433454"/>
                <a:gd name="connsiteY0" fmla="*/ 60375 h 155772"/>
                <a:gd name="connsiteX1" fmla="*/ 433454 w 433454"/>
                <a:gd name="connsiteY1" fmla="*/ 0 h 155772"/>
                <a:gd name="connsiteX2" fmla="*/ 385022 w 433454"/>
                <a:gd name="connsiteY2" fmla="*/ 155772 h 155772"/>
                <a:gd name="connsiteX3" fmla="*/ 0 w 433454"/>
                <a:gd name="connsiteY3" fmla="*/ 154561 h 155772"/>
                <a:gd name="connsiteX4" fmla="*/ 8719 w 433454"/>
                <a:gd name="connsiteY4" fmla="*/ 60375 h 155772"/>
                <a:gd name="connsiteX0" fmla="*/ 8719 w 409190"/>
                <a:gd name="connsiteY0" fmla="*/ 50905 h 146302"/>
                <a:gd name="connsiteX1" fmla="*/ 409190 w 409190"/>
                <a:gd name="connsiteY1" fmla="*/ 0 h 146302"/>
                <a:gd name="connsiteX2" fmla="*/ 385022 w 409190"/>
                <a:gd name="connsiteY2" fmla="*/ 146302 h 146302"/>
                <a:gd name="connsiteX3" fmla="*/ 0 w 409190"/>
                <a:gd name="connsiteY3" fmla="*/ 145091 h 146302"/>
                <a:gd name="connsiteX4" fmla="*/ 8719 w 409190"/>
                <a:gd name="connsiteY4" fmla="*/ 50905 h 146302"/>
                <a:gd name="connsiteX0" fmla="*/ 8719 w 409190"/>
                <a:gd name="connsiteY0" fmla="*/ 50905 h 146223"/>
                <a:gd name="connsiteX1" fmla="*/ 409190 w 409190"/>
                <a:gd name="connsiteY1" fmla="*/ 0 h 146223"/>
                <a:gd name="connsiteX2" fmla="*/ 360054 w 409190"/>
                <a:gd name="connsiteY2" fmla="*/ 146223 h 146223"/>
                <a:gd name="connsiteX3" fmla="*/ 0 w 409190"/>
                <a:gd name="connsiteY3" fmla="*/ 145091 h 146223"/>
                <a:gd name="connsiteX4" fmla="*/ 8719 w 409190"/>
                <a:gd name="connsiteY4" fmla="*/ 50905 h 146223"/>
                <a:gd name="connsiteX0" fmla="*/ 8719 w 360054"/>
                <a:gd name="connsiteY0" fmla="*/ 0 h 95318"/>
                <a:gd name="connsiteX1" fmla="*/ 334910 w 360054"/>
                <a:gd name="connsiteY1" fmla="*/ 61289 h 95318"/>
                <a:gd name="connsiteX2" fmla="*/ 360054 w 360054"/>
                <a:gd name="connsiteY2" fmla="*/ 95318 h 95318"/>
                <a:gd name="connsiteX3" fmla="*/ 0 w 360054"/>
                <a:gd name="connsiteY3" fmla="*/ 94186 h 95318"/>
                <a:gd name="connsiteX4" fmla="*/ 8719 w 360054"/>
                <a:gd name="connsiteY4" fmla="*/ 0 h 95318"/>
                <a:gd name="connsiteX0" fmla="*/ 41139 w 392474"/>
                <a:gd name="connsiteY0" fmla="*/ 0 h 118725"/>
                <a:gd name="connsiteX1" fmla="*/ 367330 w 392474"/>
                <a:gd name="connsiteY1" fmla="*/ 61289 h 118725"/>
                <a:gd name="connsiteX2" fmla="*/ 392474 w 392474"/>
                <a:gd name="connsiteY2" fmla="*/ 95318 h 118725"/>
                <a:gd name="connsiteX3" fmla="*/ 0 w 392474"/>
                <a:gd name="connsiteY3" fmla="*/ 118725 h 118725"/>
                <a:gd name="connsiteX4" fmla="*/ 41139 w 392474"/>
                <a:gd name="connsiteY4" fmla="*/ 0 h 118725"/>
                <a:gd name="connsiteX0" fmla="*/ 41139 w 392474"/>
                <a:gd name="connsiteY0" fmla="*/ 0 h 118725"/>
                <a:gd name="connsiteX1" fmla="*/ 350506 w 392474"/>
                <a:gd name="connsiteY1" fmla="*/ 24274 h 118725"/>
                <a:gd name="connsiteX2" fmla="*/ 392474 w 392474"/>
                <a:gd name="connsiteY2" fmla="*/ 95318 h 118725"/>
                <a:gd name="connsiteX3" fmla="*/ 0 w 392474"/>
                <a:gd name="connsiteY3" fmla="*/ 118725 h 118725"/>
                <a:gd name="connsiteX4" fmla="*/ 41139 w 392474"/>
                <a:gd name="connsiteY4" fmla="*/ 0 h 118725"/>
                <a:gd name="connsiteX0" fmla="*/ 41139 w 381722"/>
                <a:gd name="connsiteY0" fmla="*/ 0 h 118725"/>
                <a:gd name="connsiteX1" fmla="*/ 350506 w 381722"/>
                <a:gd name="connsiteY1" fmla="*/ 24274 h 118725"/>
                <a:gd name="connsiteX2" fmla="*/ 381722 w 381722"/>
                <a:gd name="connsiteY2" fmla="*/ 86043 h 118725"/>
                <a:gd name="connsiteX3" fmla="*/ 0 w 381722"/>
                <a:gd name="connsiteY3" fmla="*/ 118725 h 118725"/>
                <a:gd name="connsiteX4" fmla="*/ 41139 w 381722"/>
                <a:gd name="connsiteY4" fmla="*/ 0 h 118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2" h="118725">
                  <a:moveTo>
                    <a:pt x="41139" y="0"/>
                  </a:moveTo>
                  <a:lnTo>
                    <a:pt x="350506" y="24274"/>
                  </a:lnTo>
                  <a:lnTo>
                    <a:pt x="381722" y="86043"/>
                  </a:lnTo>
                  <a:lnTo>
                    <a:pt x="0" y="118725"/>
                  </a:lnTo>
                  <a:lnTo>
                    <a:pt x="41139" y="0"/>
                  </a:lnTo>
                  <a:close/>
                </a:path>
              </a:pathLst>
            </a:custGeom>
            <a:solidFill>
              <a:srgbClr val="FFFFFF">
                <a:lumMod val="95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02" name="Rectangle 14">
              <a:extLst>
                <a:ext uri="{FF2B5EF4-FFF2-40B4-BE49-F238E27FC236}">
                  <a16:creationId xmlns:a16="http://schemas.microsoft.com/office/drawing/2014/main" id="{EEAE8C39-B09D-41A6-AA39-5D5E1EBE998B}"/>
                </a:ext>
              </a:extLst>
            </p:cNvPr>
            <p:cNvSpPr/>
            <p:nvPr/>
          </p:nvSpPr>
          <p:spPr>
            <a:xfrm rot="8937450">
              <a:off x="7146693" y="1718612"/>
              <a:ext cx="311026" cy="270254"/>
            </a:xfrm>
            <a:custGeom>
              <a:avLst/>
              <a:gdLst>
                <a:gd name="connsiteX0" fmla="*/ 0 w 296813"/>
                <a:gd name="connsiteY0" fmla="*/ 0 h 190081"/>
                <a:gd name="connsiteX1" fmla="*/ 296813 w 296813"/>
                <a:gd name="connsiteY1" fmla="*/ 0 h 190081"/>
                <a:gd name="connsiteX2" fmla="*/ 296813 w 296813"/>
                <a:gd name="connsiteY2" fmla="*/ 190081 h 190081"/>
                <a:gd name="connsiteX3" fmla="*/ 0 w 296813"/>
                <a:gd name="connsiteY3" fmla="*/ 190081 h 190081"/>
                <a:gd name="connsiteX4" fmla="*/ 0 w 296813"/>
                <a:gd name="connsiteY4" fmla="*/ 0 h 190081"/>
                <a:gd name="connsiteX0" fmla="*/ 0 w 438522"/>
                <a:gd name="connsiteY0" fmla="*/ 99995 h 190081"/>
                <a:gd name="connsiteX1" fmla="*/ 438522 w 438522"/>
                <a:gd name="connsiteY1" fmla="*/ 0 h 190081"/>
                <a:gd name="connsiteX2" fmla="*/ 438522 w 438522"/>
                <a:gd name="connsiteY2" fmla="*/ 190081 h 190081"/>
                <a:gd name="connsiteX3" fmla="*/ 141709 w 438522"/>
                <a:gd name="connsiteY3" fmla="*/ 190081 h 190081"/>
                <a:gd name="connsiteX4" fmla="*/ 0 w 438522"/>
                <a:gd name="connsiteY4" fmla="*/ 99995 h 190081"/>
                <a:gd name="connsiteX0" fmla="*/ 0 w 438522"/>
                <a:gd name="connsiteY0" fmla="*/ 99995 h 218341"/>
                <a:gd name="connsiteX1" fmla="*/ 438522 w 438522"/>
                <a:gd name="connsiteY1" fmla="*/ 0 h 218341"/>
                <a:gd name="connsiteX2" fmla="*/ 438522 w 438522"/>
                <a:gd name="connsiteY2" fmla="*/ 190081 h 218341"/>
                <a:gd name="connsiteX3" fmla="*/ 102465 w 438522"/>
                <a:gd name="connsiteY3" fmla="*/ 218341 h 218341"/>
                <a:gd name="connsiteX4" fmla="*/ 0 w 438522"/>
                <a:gd name="connsiteY4" fmla="*/ 99995 h 218341"/>
                <a:gd name="connsiteX0" fmla="*/ 0 w 499477"/>
                <a:gd name="connsiteY0" fmla="*/ 78131 h 196477"/>
                <a:gd name="connsiteX1" fmla="*/ 499477 w 499477"/>
                <a:gd name="connsiteY1" fmla="*/ 0 h 196477"/>
                <a:gd name="connsiteX2" fmla="*/ 438522 w 499477"/>
                <a:gd name="connsiteY2" fmla="*/ 168217 h 196477"/>
                <a:gd name="connsiteX3" fmla="*/ 102465 w 499477"/>
                <a:gd name="connsiteY3" fmla="*/ 196477 h 196477"/>
                <a:gd name="connsiteX4" fmla="*/ 0 w 499477"/>
                <a:gd name="connsiteY4" fmla="*/ 78131 h 196477"/>
                <a:gd name="connsiteX0" fmla="*/ 0 w 499477"/>
                <a:gd name="connsiteY0" fmla="*/ 78131 h 168217"/>
                <a:gd name="connsiteX1" fmla="*/ 499477 w 499477"/>
                <a:gd name="connsiteY1" fmla="*/ 0 h 168217"/>
                <a:gd name="connsiteX2" fmla="*/ 438522 w 499477"/>
                <a:gd name="connsiteY2" fmla="*/ 168217 h 168217"/>
                <a:gd name="connsiteX3" fmla="*/ 53500 w 499477"/>
                <a:gd name="connsiteY3" fmla="*/ 167006 h 168217"/>
                <a:gd name="connsiteX4" fmla="*/ 0 w 499477"/>
                <a:gd name="connsiteY4" fmla="*/ 78131 h 168217"/>
                <a:gd name="connsiteX0" fmla="*/ 0 w 489704"/>
                <a:gd name="connsiteY0" fmla="*/ 98836 h 168217"/>
                <a:gd name="connsiteX1" fmla="*/ 489704 w 489704"/>
                <a:gd name="connsiteY1" fmla="*/ 0 h 168217"/>
                <a:gd name="connsiteX2" fmla="*/ 428749 w 489704"/>
                <a:gd name="connsiteY2" fmla="*/ 168217 h 168217"/>
                <a:gd name="connsiteX3" fmla="*/ 43727 w 489704"/>
                <a:gd name="connsiteY3" fmla="*/ 167006 h 168217"/>
                <a:gd name="connsiteX4" fmla="*/ 0 w 489704"/>
                <a:gd name="connsiteY4" fmla="*/ 98836 h 168217"/>
                <a:gd name="connsiteX0" fmla="*/ 0 w 489704"/>
                <a:gd name="connsiteY0" fmla="*/ 98836 h 167006"/>
                <a:gd name="connsiteX1" fmla="*/ 489704 w 489704"/>
                <a:gd name="connsiteY1" fmla="*/ 0 h 167006"/>
                <a:gd name="connsiteX2" fmla="*/ 342034 w 489704"/>
                <a:gd name="connsiteY2" fmla="*/ 165502 h 167006"/>
                <a:gd name="connsiteX3" fmla="*/ 43727 w 489704"/>
                <a:gd name="connsiteY3" fmla="*/ 167006 h 167006"/>
                <a:gd name="connsiteX4" fmla="*/ 0 w 489704"/>
                <a:gd name="connsiteY4" fmla="*/ 98836 h 167006"/>
                <a:gd name="connsiteX0" fmla="*/ 0 w 424801"/>
                <a:gd name="connsiteY0" fmla="*/ 102562 h 170732"/>
                <a:gd name="connsiteX1" fmla="*/ 424801 w 424801"/>
                <a:gd name="connsiteY1" fmla="*/ 0 h 170732"/>
                <a:gd name="connsiteX2" fmla="*/ 342034 w 424801"/>
                <a:gd name="connsiteY2" fmla="*/ 169228 h 170732"/>
                <a:gd name="connsiteX3" fmla="*/ 43727 w 424801"/>
                <a:gd name="connsiteY3" fmla="*/ 170732 h 170732"/>
                <a:gd name="connsiteX4" fmla="*/ 0 w 424801"/>
                <a:gd name="connsiteY4" fmla="*/ 102562 h 170732"/>
                <a:gd name="connsiteX0" fmla="*/ 0 w 424801"/>
                <a:gd name="connsiteY0" fmla="*/ 102562 h 170732"/>
                <a:gd name="connsiteX1" fmla="*/ 424801 w 424801"/>
                <a:gd name="connsiteY1" fmla="*/ 0 h 170732"/>
                <a:gd name="connsiteX2" fmla="*/ 227730 w 424801"/>
                <a:gd name="connsiteY2" fmla="*/ 137490 h 170732"/>
                <a:gd name="connsiteX3" fmla="*/ 43727 w 424801"/>
                <a:gd name="connsiteY3" fmla="*/ 170732 h 170732"/>
                <a:gd name="connsiteX4" fmla="*/ 0 w 424801"/>
                <a:gd name="connsiteY4" fmla="*/ 102562 h 170732"/>
                <a:gd name="connsiteX0" fmla="*/ 0 w 344301"/>
                <a:gd name="connsiteY0" fmla="*/ 165836 h 234006"/>
                <a:gd name="connsiteX1" fmla="*/ 344301 w 344301"/>
                <a:gd name="connsiteY1" fmla="*/ 0 h 234006"/>
                <a:gd name="connsiteX2" fmla="*/ 227730 w 344301"/>
                <a:gd name="connsiteY2" fmla="*/ 200764 h 234006"/>
                <a:gd name="connsiteX3" fmla="*/ 43727 w 344301"/>
                <a:gd name="connsiteY3" fmla="*/ 234006 h 234006"/>
                <a:gd name="connsiteX4" fmla="*/ 0 w 344301"/>
                <a:gd name="connsiteY4" fmla="*/ 165836 h 234006"/>
                <a:gd name="connsiteX0" fmla="*/ 0 w 369338"/>
                <a:gd name="connsiteY0" fmla="*/ 158179 h 226349"/>
                <a:gd name="connsiteX1" fmla="*/ 369338 w 369338"/>
                <a:gd name="connsiteY1" fmla="*/ 0 h 226349"/>
                <a:gd name="connsiteX2" fmla="*/ 227730 w 369338"/>
                <a:gd name="connsiteY2" fmla="*/ 193107 h 226349"/>
                <a:gd name="connsiteX3" fmla="*/ 43727 w 369338"/>
                <a:gd name="connsiteY3" fmla="*/ 226349 h 226349"/>
                <a:gd name="connsiteX4" fmla="*/ 0 w 369338"/>
                <a:gd name="connsiteY4" fmla="*/ 158179 h 226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38" h="226349">
                  <a:moveTo>
                    <a:pt x="0" y="158179"/>
                  </a:moveTo>
                  <a:lnTo>
                    <a:pt x="369338" y="0"/>
                  </a:lnTo>
                  <a:lnTo>
                    <a:pt x="227730" y="193107"/>
                  </a:lnTo>
                  <a:lnTo>
                    <a:pt x="43727" y="226349"/>
                  </a:lnTo>
                  <a:lnTo>
                    <a:pt x="0" y="158179"/>
                  </a:lnTo>
                  <a:close/>
                </a:path>
              </a:pathLst>
            </a:custGeom>
            <a:solidFill>
              <a:srgbClr val="FFFFFF">
                <a:lumMod val="95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pic>
          <p:nvPicPr>
            <p:cNvPr id="103" name="Picture 102">
              <a:extLst>
                <a:ext uri="{FF2B5EF4-FFF2-40B4-BE49-F238E27FC236}">
                  <a16:creationId xmlns:a16="http://schemas.microsoft.com/office/drawing/2014/main" id="{756CD3F8-AFD0-45CE-8802-BF42C113CD45}"/>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808349" y="1708525"/>
              <a:ext cx="454902" cy="530136"/>
            </a:xfrm>
            <a:prstGeom prst="rect">
              <a:avLst/>
            </a:prstGeom>
          </p:spPr>
        </p:pic>
        <p:pic>
          <p:nvPicPr>
            <p:cNvPr id="104" name="Picture 103">
              <a:extLst>
                <a:ext uri="{FF2B5EF4-FFF2-40B4-BE49-F238E27FC236}">
                  <a16:creationId xmlns:a16="http://schemas.microsoft.com/office/drawing/2014/main" id="{E23DA58C-8295-487E-A0FE-8A5157E62EE6}"/>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267001" y="1390215"/>
              <a:ext cx="337502" cy="393322"/>
            </a:xfrm>
            <a:prstGeom prst="rect">
              <a:avLst/>
            </a:prstGeom>
          </p:spPr>
        </p:pic>
        <p:pic>
          <p:nvPicPr>
            <p:cNvPr id="105" name="Picture 104">
              <a:extLst>
                <a:ext uri="{FF2B5EF4-FFF2-40B4-BE49-F238E27FC236}">
                  <a16:creationId xmlns:a16="http://schemas.microsoft.com/office/drawing/2014/main" id="{233EC795-5EB1-4A30-A758-B9166DADFF89}"/>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6705600" y="1354551"/>
              <a:ext cx="185854" cy="216592"/>
            </a:xfrm>
            <a:prstGeom prst="rect">
              <a:avLst/>
            </a:prstGeom>
          </p:spPr>
        </p:pic>
      </p:grpSp>
    </p:spTree>
    <p:custDataLst>
      <p:tags r:id="rId1"/>
    </p:custDataLst>
    <p:extLst>
      <p:ext uri="{BB962C8B-B14F-4D97-AF65-F5344CB8AC3E}">
        <p14:creationId xmlns:p14="http://schemas.microsoft.com/office/powerpoint/2010/main" val="35031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467599" cy="1143000"/>
          </a:xfrm>
        </p:spPr>
        <p:txBody>
          <a:bodyPr/>
          <a:lstStyle/>
          <a:p>
            <a:r>
              <a:rPr lang="en-US" dirty="0">
                <a:solidFill>
                  <a:schemeClr val="tx1"/>
                </a:solidFill>
              </a:rPr>
              <a:t>Confidentiality, Integrity, Availability</a:t>
            </a:r>
          </a:p>
        </p:txBody>
      </p:sp>
      <p:sp>
        <p:nvSpPr>
          <p:cNvPr id="3" name="Rectangle 2"/>
          <p:cNvSpPr/>
          <p:nvPr/>
        </p:nvSpPr>
        <p:spPr>
          <a:xfrm>
            <a:off x="228600" y="5353307"/>
            <a:ext cx="8109084" cy="523220"/>
          </a:xfrm>
          <a:prstGeom prst="rect">
            <a:avLst/>
          </a:prstGeom>
        </p:spPr>
        <p:txBody>
          <a:bodyPr wrap="square">
            <a:spAutoFit/>
          </a:bodyPr>
          <a:lstStyle/>
          <a:p>
            <a:r>
              <a:rPr lang="en-US" sz="1400" b="1" dirty="0"/>
              <a:t>Note: </a:t>
            </a:r>
            <a:r>
              <a:rPr lang="en-US" sz="1400" dirty="0"/>
              <a:t>Accountability</a:t>
            </a:r>
            <a:r>
              <a:rPr lang="en-US" sz="1400" b="1" dirty="0"/>
              <a:t> </a:t>
            </a:r>
            <a:r>
              <a:rPr lang="en-US" sz="1400" dirty="0"/>
              <a:t>refers to the process where, the users or the applications hold the responsibility   </a:t>
            </a:r>
          </a:p>
          <a:p>
            <a:r>
              <a:rPr lang="en-US" sz="1400" dirty="0"/>
              <a:t>          for the actions or events executed on the system. </a:t>
            </a:r>
          </a:p>
        </p:txBody>
      </p:sp>
      <p:grpSp>
        <p:nvGrpSpPr>
          <p:cNvPr id="18" name="Group 17"/>
          <p:cNvGrpSpPr/>
          <p:nvPr/>
        </p:nvGrpSpPr>
        <p:grpSpPr>
          <a:xfrm>
            <a:off x="1215500" y="2057401"/>
            <a:ext cx="6480700" cy="2737115"/>
            <a:chOff x="1524000" y="1894417"/>
            <a:chExt cx="7598339" cy="2740569"/>
          </a:xfrm>
        </p:grpSpPr>
        <p:sp>
          <p:nvSpPr>
            <p:cNvPr id="19" name="Rectangle 18"/>
            <p:cNvSpPr/>
            <p:nvPr/>
          </p:nvSpPr>
          <p:spPr>
            <a:xfrm>
              <a:off x="3556001" y="3690162"/>
              <a:ext cx="5402696" cy="893846"/>
            </a:xfrm>
            <a:prstGeom prst="rect">
              <a:avLst/>
            </a:prstGeom>
            <a:solidFill>
              <a:schemeClr val="tx1">
                <a:lumMod val="60000"/>
                <a:lumOff val="4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sp>
          <p:nvSpPr>
            <p:cNvPr id="20" name="Rectangle 19"/>
            <p:cNvSpPr/>
            <p:nvPr/>
          </p:nvSpPr>
          <p:spPr>
            <a:xfrm>
              <a:off x="3543300" y="2795224"/>
              <a:ext cx="5415397" cy="894937"/>
            </a:xfrm>
            <a:prstGeom prst="rect">
              <a:avLst/>
            </a:prstGeom>
            <a:solidFill>
              <a:schemeClr val="tx1">
                <a:lumMod val="40000"/>
                <a:lumOff val="6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sp>
          <p:nvSpPr>
            <p:cNvPr id="21" name="Rectangle 20"/>
            <p:cNvSpPr/>
            <p:nvPr/>
          </p:nvSpPr>
          <p:spPr>
            <a:xfrm>
              <a:off x="3530600" y="1900074"/>
              <a:ext cx="5428097" cy="895149"/>
            </a:xfrm>
            <a:prstGeom prst="rect">
              <a:avLst/>
            </a:prstGeom>
            <a:solidFill>
              <a:schemeClr val="tx1">
                <a:lumMod val="20000"/>
                <a:lumOff val="80000"/>
              </a:schemeClr>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graphicFrame>
          <p:nvGraphicFramePr>
            <p:cNvPr id="22" name="Diagram 21"/>
            <p:cNvGraphicFramePr/>
            <p:nvPr/>
          </p:nvGraphicFramePr>
          <p:xfrm>
            <a:off x="1524000" y="1894417"/>
            <a:ext cx="4038600" cy="269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ectangle 22"/>
            <p:cNvSpPr/>
            <p:nvPr/>
          </p:nvSpPr>
          <p:spPr>
            <a:xfrm>
              <a:off x="3153573" y="1962147"/>
              <a:ext cx="737121" cy="974308"/>
            </a:xfrm>
            <a:prstGeom prst="rect">
              <a:avLst/>
            </a:prstGeom>
            <a:noFill/>
          </p:spPr>
          <p:txBody>
            <a:bodyPr wrap="none" lIns="91440" tIns="45720" rIns="91440" bIns="45720">
              <a:spAutoFit/>
            </a:bodyPr>
            <a:lstStyle/>
            <a:p>
              <a:pPr algn="ct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t>
              </a:r>
            </a:p>
          </p:txBody>
        </p:sp>
        <p:sp>
          <p:nvSpPr>
            <p:cNvPr id="24" name="Rectangle 23"/>
            <p:cNvSpPr/>
            <p:nvPr/>
          </p:nvSpPr>
          <p:spPr>
            <a:xfrm>
              <a:off x="3283692" y="2786959"/>
              <a:ext cx="417615" cy="974308"/>
            </a:xfrm>
            <a:prstGeom prst="rect">
              <a:avLst/>
            </a:prstGeom>
            <a:noFill/>
          </p:spPr>
          <p:txBody>
            <a:bodyPr wrap="none" lIns="91440" tIns="45720" rIns="91440" bIns="45720">
              <a:spAutoFit/>
            </a:bodyPr>
            <a:lstStyle/>
            <a:p>
              <a:pPr algn="ct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a:t>
              </a:r>
            </a:p>
          </p:txBody>
        </p:sp>
        <p:sp>
          <p:nvSpPr>
            <p:cNvPr id="25" name="Rectangle 24"/>
            <p:cNvSpPr/>
            <p:nvPr/>
          </p:nvSpPr>
          <p:spPr>
            <a:xfrm>
              <a:off x="3132403" y="3660678"/>
              <a:ext cx="737121" cy="974308"/>
            </a:xfrm>
            <a:prstGeom prst="rect">
              <a:avLst/>
            </a:prstGeom>
            <a:noFill/>
          </p:spPr>
          <p:txBody>
            <a:bodyPr wrap="none" lIns="91440" tIns="45720" rIns="91440" bIns="45720">
              <a:spAutoFit/>
            </a:bodyPr>
            <a:lstStyle/>
            <a:p>
              <a:pPr algn="ct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p>
          </p:txBody>
        </p:sp>
        <p:sp>
          <p:nvSpPr>
            <p:cNvPr id="26" name="TextBox 25"/>
            <p:cNvSpPr txBox="1"/>
            <p:nvPr/>
          </p:nvSpPr>
          <p:spPr>
            <a:xfrm>
              <a:off x="4055193" y="1936747"/>
              <a:ext cx="1671208" cy="308165"/>
            </a:xfrm>
            <a:prstGeom prst="rect">
              <a:avLst/>
            </a:prstGeom>
            <a:noFill/>
          </p:spPr>
          <p:txBody>
            <a:bodyPr wrap="none" rtlCol="0">
              <a:spAutoFit/>
            </a:bodyPr>
            <a:lstStyle/>
            <a:p>
              <a:pPr>
                <a:buClr>
                  <a:schemeClr val="bg1"/>
                </a:buClr>
              </a:pPr>
              <a:r>
                <a:rPr lang="en-US" sz="1400" b="1" dirty="0">
                  <a:solidFill>
                    <a:schemeClr val="bg1"/>
                  </a:solidFill>
                </a:rPr>
                <a:t>Confidentiality</a:t>
              </a:r>
            </a:p>
          </p:txBody>
        </p:sp>
        <p:sp>
          <p:nvSpPr>
            <p:cNvPr id="27" name="TextBox 26"/>
            <p:cNvSpPr txBox="1"/>
            <p:nvPr/>
          </p:nvSpPr>
          <p:spPr>
            <a:xfrm>
              <a:off x="4067565" y="2269923"/>
              <a:ext cx="3607140" cy="308165"/>
            </a:xfrm>
            <a:prstGeom prst="rect">
              <a:avLst/>
            </a:prstGeom>
            <a:noFill/>
          </p:spPr>
          <p:txBody>
            <a:bodyPr wrap="square" rtlCol="0">
              <a:spAutoFit/>
            </a:bodyPr>
            <a:lstStyle/>
            <a:p>
              <a:pPr>
                <a:buClr>
                  <a:schemeClr val="bg1"/>
                </a:buClr>
              </a:pPr>
              <a:r>
                <a:rPr lang="en-US" sz="1400" dirty="0">
                  <a:solidFill>
                    <a:schemeClr val="bg1"/>
                  </a:solidFill>
                </a:rPr>
                <a:t>Ensures the secrecy of information</a:t>
              </a:r>
            </a:p>
          </p:txBody>
        </p:sp>
        <p:sp>
          <p:nvSpPr>
            <p:cNvPr id="28" name="TextBox 27"/>
            <p:cNvSpPr txBox="1"/>
            <p:nvPr/>
          </p:nvSpPr>
          <p:spPr>
            <a:xfrm>
              <a:off x="4800600" y="2830874"/>
              <a:ext cx="1676399" cy="308165"/>
            </a:xfrm>
            <a:prstGeom prst="rect">
              <a:avLst/>
            </a:prstGeom>
            <a:noFill/>
          </p:spPr>
          <p:txBody>
            <a:bodyPr wrap="square" rtlCol="0">
              <a:spAutoFit/>
            </a:bodyPr>
            <a:lstStyle/>
            <a:p>
              <a:pPr>
                <a:buClr>
                  <a:schemeClr val="bg1"/>
                </a:buClr>
              </a:pPr>
              <a:r>
                <a:rPr lang="en-US" sz="1400" b="1" dirty="0">
                  <a:solidFill>
                    <a:schemeClr val="bg1"/>
                  </a:solidFill>
                </a:rPr>
                <a:t>Integrity</a:t>
              </a:r>
            </a:p>
          </p:txBody>
        </p:sp>
        <p:sp>
          <p:nvSpPr>
            <p:cNvPr id="29" name="TextBox 28"/>
            <p:cNvSpPr txBox="1"/>
            <p:nvPr/>
          </p:nvSpPr>
          <p:spPr>
            <a:xfrm>
              <a:off x="4800600" y="3136350"/>
              <a:ext cx="3733802" cy="523880"/>
            </a:xfrm>
            <a:prstGeom prst="rect">
              <a:avLst/>
            </a:prstGeom>
            <a:noFill/>
          </p:spPr>
          <p:txBody>
            <a:bodyPr wrap="square" rtlCol="0">
              <a:spAutoFit/>
            </a:bodyPr>
            <a:lstStyle/>
            <a:p>
              <a:pPr>
                <a:buClr>
                  <a:schemeClr val="bg1"/>
                </a:buClr>
              </a:pPr>
              <a:r>
                <a:rPr lang="en-US" sz="1400" dirty="0">
                  <a:solidFill>
                    <a:schemeClr val="bg1"/>
                  </a:solidFill>
                </a:rPr>
                <a:t>Ensures no unauthorized changes to the information</a:t>
              </a:r>
            </a:p>
          </p:txBody>
        </p:sp>
        <p:sp>
          <p:nvSpPr>
            <p:cNvPr id="30" name="TextBox 29"/>
            <p:cNvSpPr txBox="1"/>
            <p:nvPr/>
          </p:nvSpPr>
          <p:spPr>
            <a:xfrm>
              <a:off x="5444058" y="3708284"/>
              <a:ext cx="1317107" cy="308165"/>
            </a:xfrm>
            <a:prstGeom prst="rect">
              <a:avLst/>
            </a:prstGeom>
            <a:noFill/>
          </p:spPr>
          <p:txBody>
            <a:bodyPr wrap="square" rtlCol="0">
              <a:spAutoFit/>
            </a:bodyPr>
            <a:lstStyle/>
            <a:p>
              <a:pPr>
                <a:buClr>
                  <a:schemeClr val="bg1"/>
                </a:buClr>
              </a:pPr>
              <a:r>
                <a:rPr lang="en-US" sz="1400" b="1" dirty="0">
                  <a:solidFill>
                    <a:schemeClr val="bg1"/>
                  </a:solidFill>
                </a:rPr>
                <a:t>Availability</a:t>
              </a:r>
            </a:p>
          </p:txBody>
        </p:sp>
        <p:sp>
          <p:nvSpPr>
            <p:cNvPr id="31" name="TextBox 30"/>
            <p:cNvSpPr txBox="1"/>
            <p:nvPr/>
          </p:nvSpPr>
          <p:spPr>
            <a:xfrm>
              <a:off x="5435600" y="4029731"/>
              <a:ext cx="3686739" cy="523880"/>
            </a:xfrm>
            <a:prstGeom prst="rect">
              <a:avLst/>
            </a:prstGeom>
            <a:noFill/>
          </p:spPr>
          <p:txBody>
            <a:bodyPr wrap="square" rtlCol="0">
              <a:spAutoFit/>
            </a:bodyPr>
            <a:lstStyle/>
            <a:p>
              <a:pPr>
                <a:buClr>
                  <a:schemeClr val="bg1"/>
                </a:buClr>
              </a:pPr>
              <a:r>
                <a:rPr lang="en-US" sz="1400" dirty="0">
                  <a:solidFill>
                    <a:schemeClr val="bg1"/>
                  </a:solidFill>
                </a:rPr>
                <a:t>Ensures that the resources are always available to authorized users</a:t>
              </a:r>
            </a:p>
          </p:txBody>
        </p:sp>
      </p:grpSp>
    </p:spTree>
    <p:custDataLst>
      <p:tags r:id="rId1"/>
    </p:custDataLst>
    <p:extLst>
      <p:ext uri="{BB962C8B-B14F-4D97-AF65-F5344CB8AC3E}">
        <p14:creationId xmlns:p14="http://schemas.microsoft.com/office/powerpoint/2010/main" val="1869051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36" y="274637"/>
            <a:ext cx="7460324" cy="1566603"/>
          </a:xfrm>
        </p:spPr>
        <p:txBody>
          <a:bodyPr/>
          <a:lstStyle/>
          <a:p>
            <a:r>
              <a:rPr lang="en-US" dirty="0">
                <a:solidFill>
                  <a:schemeClr val="tx1"/>
                </a:solidFill>
              </a:rPr>
              <a:t>Authentication, Authorization, Auditing</a:t>
            </a:r>
          </a:p>
        </p:txBody>
      </p:sp>
      <p:sp>
        <p:nvSpPr>
          <p:cNvPr id="57" name="Rectangle 56">
            <a:extLst>
              <a:ext uri="{FF2B5EF4-FFF2-40B4-BE49-F238E27FC236}">
                <a16:creationId xmlns:a16="http://schemas.microsoft.com/office/drawing/2014/main" id="{8C60B568-9106-431F-BDAC-C503B1E373E5}"/>
              </a:ext>
            </a:extLst>
          </p:cNvPr>
          <p:cNvSpPr/>
          <p:nvPr/>
        </p:nvSpPr>
        <p:spPr>
          <a:xfrm>
            <a:off x="296836" y="4650068"/>
            <a:ext cx="8508224" cy="1111772"/>
          </a:xfrm>
          <a:prstGeom prst="rect">
            <a:avLst/>
          </a:prstGeom>
          <a:solidFill>
            <a:srgbClr val="444444">
              <a:lumMod val="20000"/>
              <a:lumOff val="8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58" name="Rectangle 57">
            <a:extLst>
              <a:ext uri="{FF2B5EF4-FFF2-40B4-BE49-F238E27FC236}">
                <a16:creationId xmlns:a16="http://schemas.microsoft.com/office/drawing/2014/main" id="{C17D5ABB-063A-4748-8A76-61D03BA0829A}"/>
              </a:ext>
            </a:extLst>
          </p:cNvPr>
          <p:cNvSpPr/>
          <p:nvPr/>
        </p:nvSpPr>
        <p:spPr>
          <a:xfrm>
            <a:off x="296836" y="3393162"/>
            <a:ext cx="8508224" cy="1111772"/>
          </a:xfrm>
          <a:prstGeom prst="rect">
            <a:avLst/>
          </a:prstGeom>
          <a:solidFill>
            <a:srgbClr val="444444">
              <a:lumMod val="20000"/>
              <a:lumOff val="8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62" name="Rectangle 61">
            <a:extLst>
              <a:ext uri="{FF2B5EF4-FFF2-40B4-BE49-F238E27FC236}">
                <a16:creationId xmlns:a16="http://schemas.microsoft.com/office/drawing/2014/main" id="{01483D86-1CC8-4524-8036-DE5183820111}"/>
              </a:ext>
            </a:extLst>
          </p:cNvPr>
          <p:cNvSpPr/>
          <p:nvPr/>
        </p:nvSpPr>
        <p:spPr>
          <a:xfrm>
            <a:off x="296836" y="2162866"/>
            <a:ext cx="8508224" cy="1111772"/>
          </a:xfrm>
          <a:prstGeom prst="rect">
            <a:avLst/>
          </a:prstGeom>
          <a:solidFill>
            <a:srgbClr val="444444">
              <a:lumMod val="20000"/>
              <a:lumOff val="80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grpSp>
        <p:nvGrpSpPr>
          <p:cNvPr id="69" name="Group 68">
            <a:extLst>
              <a:ext uri="{FF2B5EF4-FFF2-40B4-BE49-F238E27FC236}">
                <a16:creationId xmlns:a16="http://schemas.microsoft.com/office/drawing/2014/main" id="{16488086-FE52-49B4-99A3-FECA35B1F8E8}"/>
              </a:ext>
            </a:extLst>
          </p:cNvPr>
          <p:cNvGrpSpPr/>
          <p:nvPr/>
        </p:nvGrpSpPr>
        <p:grpSpPr>
          <a:xfrm>
            <a:off x="373036" y="2312670"/>
            <a:ext cx="3284564" cy="838200"/>
            <a:chOff x="2514600" y="1657350"/>
            <a:chExt cx="3284564" cy="838200"/>
          </a:xfrm>
        </p:grpSpPr>
        <p:sp>
          <p:nvSpPr>
            <p:cNvPr id="70" name="Rectangle 69">
              <a:extLst>
                <a:ext uri="{FF2B5EF4-FFF2-40B4-BE49-F238E27FC236}">
                  <a16:creationId xmlns:a16="http://schemas.microsoft.com/office/drawing/2014/main" id="{EAD4D282-E0F9-467A-A982-1CF510E458C2}"/>
                </a:ext>
              </a:extLst>
            </p:cNvPr>
            <p:cNvSpPr/>
            <p:nvPr/>
          </p:nvSpPr>
          <p:spPr>
            <a:xfrm>
              <a:off x="2514600" y="1657350"/>
              <a:ext cx="1066800" cy="838200"/>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grpSp>
          <p:nvGrpSpPr>
            <p:cNvPr id="71" name="Group 70">
              <a:extLst>
                <a:ext uri="{FF2B5EF4-FFF2-40B4-BE49-F238E27FC236}">
                  <a16:creationId xmlns:a16="http://schemas.microsoft.com/office/drawing/2014/main" id="{FC5112C8-D62B-4462-AD56-959FE8DBB7E3}"/>
                </a:ext>
              </a:extLst>
            </p:cNvPr>
            <p:cNvGrpSpPr/>
            <p:nvPr/>
          </p:nvGrpSpPr>
          <p:grpSpPr>
            <a:xfrm>
              <a:off x="2590800" y="1733550"/>
              <a:ext cx="914400" cy="685800"/>
              <a:chOff x="1143000" y="1200150"/>
              <a:chExt cx="914400" cy="685800"/>
            </a:xfrm>
          </p:grpSpPr>
          <p:sp>
            <p:nvSpPr>
              <p:cNvPr id="73" name="Rounded Rectangle 4">
                <a:extLst>
                  <a:ext uri="{FF2B5EF4-FFF2-40B4-BE49-F238E27FC236}">
                    <a16:creationId xmlns:a16="http://schemas.microsoft.com/office/drawing/2014/main" id="{963697C1-6344-429F-AAC9-352C005757FD}"/>
                  </a:ext>
                </a:extLst>
              </p:cNvPr>
              <p:cNvSpPr/>
              <p:nvPr/>
            </p:nvSpPr>
            <p:spPr>
              <a:xfrm>
                <a:off x="1143000" y="1200150"/>
                <a:ext cx="914400" cy="685800"/>
              </a:xfrm>
              <a:prstGeom prst="roundRect">
                <a:avLst>
                  <a:gd name="adj" fmla="val 4630"/>
                </a:avLst>
              </a:prstGeom>
              <a:solidFill>
                <a:srgbClr val="FFFFFF"/>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74" name="Rectangle 73">
                <a:extLst>
                  <a:ext uri="{FF2B5EF4-FFF2-40B4-BE49-F238E27FC236}">
                    <a16:creationId xmlns:a16="http://schemas.microsoft.com/office/drawing/2014/main" id="{055E5EC2-16C6-4BBD-9572-2FBF2618B89A}"/>
                  </a:ext>
                </a:extLst>
              </p:cNvPr>
              <p:cNvSpPr/>
              <p:nvPr/>
            </p:nvSpPr>
            <p:spPr>
              <a:xfrm>
                <a:off x="1219200" y="1309689"/>
                <a:ext cx="304800" cy="271461"/>
              </a:xfrm>
              <a:prstGeom prst="rect">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pic>
            <p:nvPicPr>
              <p:cNvPr id="75" name="Picture 74" descr="Outside.png">
                <a:extLst>
                  <a:ext uri="{FF2B5EF4-FFF2-40B4-BE49-F238E27FC236}">
                    <a16:creationId xmlns:a16="http://schemas.microsoft.com/office/drawing/2014/main" id="{E676675F-86B7-41D0-9241-CA05B0928362}"/>
                  </a:ext>
                </a:extLst>
              </p:cNvPr>
              <p:cNvPicPr>
                <a:picLocks noChangeAspect="1"/>
              </p:cNvPicPr>
              <p:nvPr/>
            </p:nvPicPr>
            <p:blipFill>
              <a:blip r:embed="rId4" cstate="print">
                <a:biLevel thresh="25000"/>
              </a:blip>
              <a:stretch>
                <a:fillRect/>
              </a:stretch>
            </p:blipFill>
            <p:spPr>
              <a:xfrm>
                <a:off x="1295400" y="1347371"/>
                <a:ext cx="152400" cy="184964"/>
              </a:xfrm>
              <a:prstGeom prst="rect">
                <a:avLst/>
              </a:prstGeom>
            </p:spPr>
          </p:pic>
          <p:sp>
            <p:nvSpPr>
              <p:cNvPr id="76" name="Rectangle 75">
                <a:extLst>
                  <a:ext uri="{FF2B5EF4-FFF2-40B4-BE49-F238E27FC236}">
                    <a16:creationId xmlns:a16="http://schemas.microsoft.com/office/drawing/2014/main" id="{ADD6035E-27AE-4EAA-861E-0AA1DFA525AB}"/>
                  </a:ext>
                </a:extLst>
              </p:cNvPr>
              <p:cNvSpPr/>
              <p:nvPr/>
            </p:nvSpPr>
            <p:spPr>
              <a:xfrm>
                <a:off x="1615678" y="1309689"/>
                <a:ext cx="350044" cy="76200"/>
              </a:xfrm>
              <a:prstGeom prst="rect">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77" name="Rectangle 76">
                <a:extLst>
                  <a:ext uri="{FF2B5EF4-FFF2-40B4-BE49-F238E27FC236}">
                    <a16:creationId xmlns:a16="http://schemas.microsoft.com/office/drawing/2014/main" id="{FAFC2303-7C59-450C-98B5-755213EAD529}"/>
                  </a:ext>
                </a:extLst>
              </p:cNvPr>
              <p:cNvSpPr/>
              <p:nvPr/>
            </p:nvSpPr>
            <p:spPr>
              <a:xfrm>
                <a:off x="1614955" y="1462089"/>
                <a:ext cx="350044" cy="76200"/>
              </a:xfrm>
              <a:prstGeom prst="rect">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78" name="Rectangle 77">
                <a:extLst>
                  <a:ext uri="{FF2B5EF4-FFF2-40B4-BE49-F238E27FC236}">
                    <a16:creationId xmlns:a16="http://schemas.microsoft.com/office/drawing/2014/main" id="{5FA53D94-3002-46C1-A687-B4F8C4B39920}"/>
                  </a:ext>
                </a:extLst>
              </p:cNvPr>
              <p:cNvSpPr/>
              <p:nvPr/>
            </p:nvSpPr>
            <p:spPr>
              <a:xfrm>
                <a:off x="1438374" y="1711771"/>
                <a:ext cx="350044" cy="76200"/>
              </a:xfrm>
              <a:prstGeom prst="rect">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grpSp>
        <p:sp>
          <p:nvSpPr>
            <p:cNvPr id="72" name="Rectangle 71">
              <a:extLst>
                <a:ext uri="{FF2B5EF4-FFF2-40B4-BE49-F238E27FC236}">
                  <a16:creationId xmlns:a16="http://schemas.microsoft.com/office/drawing/2014/main" id="{E58250DE-9603-43DB-B57E-1A78C4712E37}"/>
                </a:ext>
              </a:extLst>
            </p:cNvPr>
            <p:cNvSpPr/>
            <p:nvPr/>
          </p:nvSpPr>
          <p:spPr>
            <a:xfrm>
              <a:off x="3581400" y="1657350"/>
              <a:ext cx="2217764" cy="838200"/>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Authentication</a:t>
              </a:r>
            </a:p>
          </p:txBody>
        </p:sp>
      </p:grpSp>
      <p:grpSp>
        <p:nvGrpSpPr>
          <p:cNvPr id="79" name="Group 78">
            <a:extLst>
              <a:ext uri="{FF2B5EF4-FFF2-40B4-BE49-F238E27FC236}">
                <a16:creationId xmlns:a16="http://schemas.microsoft.com/office/drawing/2014/main" id="{1A493C1E-CE38-439C-A6A4-80F1DD941ABD}"/>
              </a:ext>
            </a:extLst>
          </p:cNvPr>
          <p:cNvGrpSpPr/>
          <p:nvPr/>
        </p:nvGrpSpPr>
        <p:grpSpPr>
          <a:xfrm>
            <a:off x="373036" y="3528893"/>
            <a:ext cx="1066800" cy="841177"/>
            <a:chOff x="2514600" y="2765685"/>
            <a:chExt cx="1066800" cy="841177"/>
          </a:xfrm>
        </p:grpSpPr>
        <p:sp>
          <p:nvSpPr>
            <p:cNvPr id="80" name="Rectangle 79">
              <a:extLst>
                <a:ext uri="{FF2B5EF4-FFF2-40B4-BE49-F238E27FC236}">
                  <a16:creationId xmlns:a16="http://schemas.microsoft.com/office/drawing/2014/main" id="{FF9C3CB7-986E-41CB-97D6-56BF23E8F162}"/>
                </a:ext>
              </a:extLst>
            </p:cNvPr>
            <p:cNvSpPr/>
            <p:nvPr/>
          </p:nvSpPr>
          <p:spPr>
            <a:xfrm>
              <a:off x="2514600" y="2765685"/>
              <a:ext cx="1066800" cy="841177"/>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grpSp>
          <p:nvGrpSpPr>
            <p:cNvPr id="81" name="Group 80">
              <a:extLst>
                <a:ext uri="{FF2B5EF4-FFF2-40B4-BE49-F238E27FC236}">
                  <a16:creationId xmlns:a16="http://schemas.microsoft.com/office/drawing/2014/main" id="{6E4913CB-9B4B-48D2-9413-9044B9EEBF89}"/>
                </a:ext>
              </a:extLst>
            </p:cNvPr>
            <p:cNvGrpSpPr/>
            <p:nvPr/>
          </p:nvGrpSpPr>
          <p:grpSpPr>
            <a:xfrm>
              <a:off x="2590800" y="2836991"/>
              <a:ext cx="914400" cy="685800"/>
              <a:chOff x="1143000" y="1200150"/>
              <a:chExt cx="914400" cy="685800"/>
            </a:xfrm>
          </p:grpSpPr>
          <p:sp>
            <p:nvSpPr>
              <p:cNvPr id="85" name="Rounded Rectangle 14">
                <a:extLst>
                  <a:ext uri="{FF2B5EF4-FFF2-40B4-BE49-F238E27FC236}">
                    <a16:creationId xmlns:a16="http://schemas.microsoft.com/office/drawing/2014/main" id="{D48E9F59-3B58-4FEF-90D9-41B33B22FC6E}"/>
                  </a:ext>
                </a:extLst>
              </p:cNvPr>
              <p:cNvSpPr/>
              <p:nvPr/>
            </p:nvSpPr>
            <p:spPr>
              <a:xfrm>
                <a:off x="1143000" y="1200150"/>
                <a:ext cx="914400" cy="685800"/>
              </a:xfrm>
              <a:prstGeom prst="roundRect">
                <a:avLst>
                  <a:gd name="adj" fmla="val 4630"/>
                </a:avLst>
              </a:prstGeom>
              <a:solidFill>
                <a:srgbClr val="FFFFFF"/>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86" name="Rectangle 85">
                <a:extLst>
                  <a:ext uri="{FF2B5EF4-FFF2-40B4-BE49-F238E27FC236}">
                    <a16:creationId xmlns:a16="http://schemas.microsoft.com/office/drawing/2014/main" id="{871BDAC5-ED82-4F3C-9273-7D2670B3F12E}"/>
                  </a:ext>
                </a:extLst>
              </p:cNvPr>
              <p:cNvSpPr/>
              <p:nvPr/>
            </p:nvSpPr>
            <p:spPr>
              <a:xfrm>
                <a:off x="1219200" y="1277940"/>
                <a:ext cx="152400" cy="152400"/>
              </a:xfrm>
              <a:prstGeom prst="rect">
                <a:avLst/>
              </a:prstGeom>
              <a:noFill/>
              <a:ln w="12700" cmpd="sng">
                <a:solidFill>
                  <a:srgbClr val="444444"/>
                </a:solid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87" name="Rectangle 86">
                <a:extLst>
                  <a:ext uri="{FF2B5EF4-FFF2-40B4-BE49-F238E27FC236}">
                    <a16:creationId xmlns:a16="http://schemas.microsoft.com/office/drawing/2014/main" id="{70CFA7C1-2AF4-4A54-818F-34E611D7A314}"/>
                  </a:ext>
                </a:extLst>
              </p:cNvPr>
              <p:cNvSpPr/>
              <p:nvPr/>
            </p:nvSpPr>
            <p:spPr>
              <a:xfrm>
                <a:off x="1476078" y="1304975"/>
                <a:ext cx="517922" cy="93883"/>
              </a:xfrm>
              <a:prstGeom prst="rect">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88" name="Rectangle 87">
                <a:extLst>
                  <a:ext uri="{FF2B5EF4-FFF2-40B4-BE49-F238E27FC236}">
                    <a16:creationId xmlns:a16="http://schemas.microsoft.com/office/drawing/2014/main" id="{9230E985-9555-4A37-8BFC-3477A1DB3FF5}"/>
                  </a:ext>
                </a:extLst>
              </p:cNvPr>
              <p:cNvSpPr/>
              <p:nvPr/>
            </p:nvSpPr>
            <p:spPr>
              <a:xfrm>
                <a:off x="1219200" y="1474721"/>
                <a:ext cx="152400" cy="152400"/>
              </a:xfrm>
              <a:prstGeom prst="rect">
                <a:avLst/>
              </a:prstGeom>
              <a:noFill/>
              <a:ln w="12700" cmpd="sng">
                <a:solidFill>
                  <a:srgbClr val="444444"/>
                </a:solid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89" name="Rectangle 88">
                <a:extLst>
                  <a:ext uri="{FF2B5EF4-FFF2-40B4-BE49-F238E27FC236}">
                    <a16:creationId xmlns:a16="http://schemas.microsoft.com/office/drawing/2014/main" id="{3D31AA18-7D05-40CE-A60B-0557F2A4A431}"/>
                  </a:ext>
                </a:extLst>
              </p:cNvPr>
              <p:cNvSpPr/>
              <p:nvPr/>
            </p:nvSpPr>
            <p:spPr>
              <a:xfrm>
                <a:off x="1219200" y="1672430"/>
                <a:ext cx="152400" cy="152400"/>
              </a:xfrm>
              <a:prstGeom prst="rect">
                <a:avLst/>
              </a:prstGeom>
              <a:noFill/>
              <a:ln w="12700" cmpd="sng">
                <a:solidFill>
                  <a:srgbClr val="444444"/>
                </a:solid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90" name="Rectangle 89">
                <a:extLst>
                  <a:ext uri="{FF2B5EF4-FFF2-40B4-BE49-F238E27FC236}">
                    <a16:creationId xmlns:a16="http://schemas.microsoft.com/office/drawing/2014/main" id="{C2363C38-4AA1-428C-87D6-C35274CA7519}"/>
                  </a:ext>
                </a:extLst>
              </p:cNvPr>
              <p:cNvSpPr/>
              <p:nvPr/>
            </p:nvSpPr>
            <p:spPr>
              <a:xfrm>
                <a:off x="1477417" y="1509218"/>
                <a:ext cx="517922" cy="93883"/>
              </a:xfrm>
              <a:prstGeom prst="rect">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91" name="Rectangle 90">
                <a:extLst>
                  <a:ext uri="{FF2B5EF4-FFF2-40B4-BE49-F238E27FC236}">
                    <a16:creationId xmlns:a16="http://schemas.microsoft.com/office/drawing/2014/main" id="{5E47DEAC-83BE-459B-9B51-19F463D7EA69}"/>
                  </a:ext>
                </a:extLst>
              </p:cNvPr>
              <p:cNvSpPr/>
              <p:nvPr/>
            </p:nvSpPr>
            <p:spPr>
              <a:xfrm>
                <a:off x="1472704" y="1708748"/>
                <a:ext cx="517922" cy="93883"/>
              </a:xfrm>
              <a:prstGeom prst="rect">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grpSp>
        <p:pic>
          <p:nvPicPr>
            <p:cNvPr id="82" name="Picture 81" descr="Check Mark.png">
              <a:extLst>
                <a:ext uri="{FF2B5EF4-FFF2-40B4-BE49-F238E27FC236}">
                  <a16:creationId xmlns:a16="http://schemas.microsoft.com/office/drawing/2014/main" id="{7E5B4CC5-CEA7-412F-BB06-3B2DE34FDF0D}"/>
                </a:ext>
              </a:extLst>
            </p:cNvPr>
            <p:cNvPicPr>
              <a:picLocks noChangeAspect="1"/>
            </p:cNvPicPr>
            <p:nvPr/>
          </p:nvPicPr>
          <p:blipFill>
            <a:blip r:embed="rId5" cstate="print"/>
            <a:stretch>
              <a:fillRect/>
            </a:stretch>
          </p:blipFill>
          <p:spPr>
            <a:xfrm>
              <a:off x="2590800" y="2899717"/>
              <a:ext cx="304800" cy="235267"/>
            </a:xfrm>
            <a:prstGeom prst="rect">
              <a:avLst/>
            </a:prstGeom>
          </p:spPr>
        </p:pic>
        <p:pic>
          <p:nvPicPr>
            <p:cNvPr id="83" name="Picture 82" descr="Check Mark.png">
              <a:extLst>
                <a:ext uri="{FF2B5EF4-FFF2-40B4-BE49-F238E27FC236}">
                  <a16:creationId xmlns:a16="http://schemas.microsoft.com/office/drawing/2014/main" id="{A67E0594-281E-4094-B14F-7DCDC4456D4F}"/>
                </a:ext>
              </a:extLst>
            </p:cNvPr>
            <p:cNvPicPr>
              <a:picLocks noChangeAspect="1"/>
            </p:cNvPicPr>
            <p:nvPr/>
          </p:nvPicPr>
          <p:blipFill>
            <a:blip r:embed="rId5" cstate="print"/>
            <a:stretch>
              <a:fillRect/>
            </a:stretch>
          </p:blipFill>
          <p:spPr>
            <a:xfrm>
              <a:off x="2590800" y="3098483"/>
              <a:ext cx="304800" cy="235267"/>
            </a:xfrm>
            <a:prstGeom prst="rect">
              <a:avLst/>
            </a:prstGeom>
          </p:spPr>
        </p:pic>
        <p:pic>
          <p:nvPicPr>
            <p:cNvPr id="84" name="Picture 83" descr="X Mark.png">
              <a:extLst>
                <a:ext uri="{FF2B5EF4-FFF2-40B4-BE49-F238E27FC236}">
                  <a16:creationId xmlns:a16="http://schemas.microsoft.com/office/drawing/2014/main" id="{229BA1D5-1844-41C9-AFA6-7A7029BBD84E}"/>
                </a:ext>
              </a:extLst>
            </p:cNvPr>
            <p:cNvPicPr>
              <a:picLocks noChangeAspect="1"/>
            </p:cNvPicPr>
            <p:nvPr/>
          </p:nvPicPr>
          <p:blipFill>
            <a:blip r:embed="rId6" cstate="print"/>
            <a:stretch>
              <a:fillRect/>
            </a:stretch>
          </p:blipFill>
          <p:spPr>
            <a:xfrm>
              <a:off x="2590800" y="3324146"/>
              <a:ext cx="309857" cy="203010"/>
            </a:xfrm>
            <a:prstGeom prst="rect">
              <a:avLst/>
            </a:prstGeom>
          </p:spPr>
        </p:pic>
      </p:grpSp>
      <p:grpSp>
        <p:nvGrpSpPr>
          <p:cNvPr id="92" name="Group 91">
            <a:extLst>
              <a:ext uri="{FF2B5EF4-FFF2-40B4-BE49-F238E27FC236}">
                <a16:creationId xmlns:a16="http://schemas.microsoft.com/office/drawing/2014/main" id="{870396F0-8625-4540-9812-E229FA099246}"/>
              </a:ext>
            </a:extLst>
          </p:cNvPr>
          <p:cNvGrpSpPr/>
          <p:nvPr/>
        </p:nvGrpSpPr>
        <p:grpSpPr>
          <a:xfrm>
            <a:off x="375323" y="4751070"/>
            <a:ext cx="1066800" cy="838200"/>
            <a:chOff x="3876774" y="2001980"/>
            <a:chExt cx="1066800" cy="838200"/>
          </a:xfrm>
        </p:grpSpPr>
        <p:grpSp>
          <p:nvGrpSpPr>
            <p:cNvPr id="93" name="Group 92">
              <a:extLst>
                <a:ext uri="{FF2B5EF4-FFF2-40B4-BE49-F238E27FC236}">
                  <a16:creationId xmlns:a16="http://schemas.microsoft.com/office/drawing/2014/main" id="{8679D3F5-7B9F-484E-A36A-00A2B9675083}"/>
                </a:ext>
              </a:extLst>
            </p:cNvPr>
            <p:cNvGrpSpPr/>
            <p:nvPr/>
          </p:nvGrpSpPr>
          <p:grpSpPr>
            <a:xfrm>
              <a:off x="3876774" y="2001980"/>
              <a:ext cx="1066800" cy="838200"/>
              <a:chOff x="2514600" y="2768662"/>
              <a:chExt cx="1066800" cy="838200"/>
            </a:xfrm>
          </p:grpSpPr>
          <p:sp>
            <p:nvSpPr>
              <p:cNvPr id="99" name="Rectangle 98">
                <a:extLst>
                  <a:ext uri="{FF2B5EF4-FFF2-40B4-BE49-F238E27FC236}">
                    <a16:creationId xmlns:a16="http://schemas.microsoft.com/office/drawing/2014/main" id="{7D854731-42A7-43D9-BADB-791D5F3938D3}"/>
                  </a:ext>
                </a:extLst>
              </p:cNvPr>
              <p:cNvSpPr/>
              <p:nvPr/>
            </p:nvSpPr>
            <p:spPr>
              <a:xfrm>
                <a:off x="2514600" y="2768662"/>
                <a:ext cx="1066800" cy="838200"/>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grpSp>
            <p:nvGrpSpPr>
              <p:cNvPr id="100" name="Group 99">
                <a:extLst>
                  <a:ext uri="{FF2B5EF4-FFF2-40B4-BE49-F238E27FC236}">
                    <a16:creationId xmlns:a16="http://schemas.microsoft.com/office/drawing/2014/main" id="{57F265C6-7F99-453B-B30E-250458F8FD02}"/>
                  </a:ext>
                </a:extLst>
              </p:cNvPr>
              <p:cNvGrpSpPr/>
              <p:nvPr/>
            </p:nvGrpSpPr>
            <p:grpSpPr>
              <a:xfrm>
                <a:off x="2590800" y="2836991"/>
                <a:ext cx="914400" cy="685800"/>
                <a:chOff x="1143000" y="1200150"/>
                <a:chExt cx="914400" cy="685800"/>
              </a:xfrm>
            </p:grpSpPr>
            <p:sp>
              <p:nvSpPr>
                <p:cNvPr id="101" name="Rounded Rectangle 35">
                  <a:extLst>
                    <a:ext uri="{FF2B5EF4-FFF2-40B4-BE49-F238E27FC236}">
                      <a16:creationId xmlns:a16="http://schemas.microsoft.com/office/drawing/2014/main" id="{90016A72-DF6C-40F0-9D95-9DCEFD2A2A8C}"/>
                    </a:ext>
                  </a:extLst>
                </p:cNvPr>
                <p:cNvSpPr/>
                <p:nvPr/>
              </p:nvSpPr>
              <p:spPr>
                <a:xfrm>
                  <a:off x="1143000" y="1200150"/>
                  <a:ext cx="914400" cy="685800"/>
                </a:xfrm>
                <a:prstGeom prst="roundRect">
                  <a:avLst>
                    <a:gd name="adj" fmla="val 4630"/>
                  </a:avLst>
                </a:prstGeom>
                <a:solidFill>
                  <a:srgbClr val="FFFFFF"/>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02" name="Rectangle 101">
                  <a:extLst>
                    <a:ext uri="{FF2B5EF4-FFF2-40B4-BE49-F238E27FC236}">
                      <a16:creationId xmlns:a16="http://schemas.microsoft.com/office/drawing/2014/main" id="{49AEEAAD-73D1-4B5E-84C9-E66B63C88C75}"/>
                    </a:ext>
                  </a:extLst>
                </p:cNvPr>
                <p:cNvSpPr/>
                <p:nvPr/>
              </p:nvSpPr>
              <p:spPr>
                <a:xfrm>
                  <a:off x="1476078" y="1304975"/>
                  <a:ext cx="517922" cy="93883"/>
                </a:xfrm>
                <a:prstGeom prst="rect">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03" name="Rectangle 102">
                  <a:extLst>
                    <a:ext uri="{FF2B5EF4-FFF2-40B4-BE49-F238E27FC236}">
                      <a16:creationId xmlns:a16="http://schemas.microsoft.com/office/drawing/2014/main" id="{817A718F-9A7F-439F-B7EB-759D07E1E3CE}"/>
                    </a:ext>
                  </a:extLst>
                </p:cNvPr>
                <p:cNvSpPr/>
                <p:nvPr/>
              </p:nvSpPr>
              <p:spPr>
                <a:xfrm>
                  <a:off x="1477417" y="1509218"/>
                  <a:ext cx="517922" cy="93883"/>
                </a:xfrm>
                <a:prstGeom prst="rect">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04" name="Rectangle 103">
                  <a:extLst>
                    <a:ext uri="{FF2B5EF4-FFF2-40B4-BE49-F238E27FC236}">
                      <a16:creationId xmlns:a16="http://schemas.microsoft.com/office/drawing/2014/main" id="{457EB0A7-3034-44CD-AB87-21285651021D}"/>
                    </a:ext>
                  </a:extLst>
                </p:cNvPr>
                <p:cNvSpPr/>
                <p:nvPr/>
              </p:nvSpPr>
              <p:spPr>
                <a:xfrm>
                  <a:off x="1472704" y="1708748"/>
                  <a:ext cx="517922" cy="93883"/>
                </a:xfrm>
                <a:prstGeom prst="rect">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grpSp>
        </p:grpSp>
        <p:sp>
          <p:nvSpPr>
            <p:cNvPr id="94" name="Rectangle 93">
              <a:extLst>
                <a:ext uri="{FF2B5EF4-FFF2-40B4-BE49-F238E27FC236}">
                  <a16:creationId xmlns:a16="http://schemas.microsoft.com/office/drawing/2014/main" id="{89DF166C-3C0B-4EB4-84AB-139C54833AA1}"/>
                </a:ext>
              </a:extLst>
            </p:cNvPr>
            <p:cNvSpPr/>
            <p:nvPr/>
          </p:nvSpPr>
          <p:spPr>
            <a:xfrm>
              <a:off x="4035327" y="2195828"/>
              <a:ext cx="141750" cy="61120"/>
            </a:xfrm>
            <a:prstGeom prst="rect">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95" name="Rectangle 94">
              <a:extLst>
                <a:ext uri="{FF2B5EF4-FFF2-40B4-BE49-F238E27FC236}">
                  <a16:creationId xmlns:a16="http://schemas.microsoft.com/office/drawing/2014/main" id="{CEBDBDE4-0DA1-4B8A-AB85-C6B2117FA288}"/>
                </a:ext>
              </a:extLst>
            </p:cNvPr>
            <p:cNvSpPr/>
            <p:nvPr/>
          </p:nvSpPr>
          <p:spPr>
            <a:xfrm>
              <a:off x="4038600" y="2396726"/>
              <a:ext cx="141750" cy="61120"/>
            </a:xfrm>
            <a:prstGeom prst="rect">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96" name="Rectangle 95">
              <a:extLst>
                <a:ext uri="{FF2B5EF4-FFF2-40B4-BE49-F238E27FC236}">
                  <a16:creationId xmlns:a16="http://schemas.microsoft.com/office/drawing/2014/main" id="{39DD31B4-F253-4EC1-8808-390C298F4C4F}"/>
                </a:ext>
              </a:extLst>
            </p:cNvPr>
            <p:cNvSpPr/>
            <p:nvPr/>
          </p:nvSpPr>
          <p:spPr>
            <a:xfrm>
              <a:off x="4038600" y="2596256"/>
              <a:ext cx="141750" cy="61120"/>
            </a:xfrm>
            <a:prstGeom prst="rect">
              <a:avLst/>
            </a:prstGeom>
            <a:solidFill>
              <a:srgbClr val="444444"/>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97" name="Rectangle 96">
              <a:extLst>
                <a:ext uri="{FF2B5EF4-FFF2-40B4-BE49-F238E27FC236}">
                  <a16:creationId xmlns:a16="http://schemas.microsoft.com/office/drawing/2014/main" id="{7A4BF147-D3C1-4EB1-8A8A-6EE6869733AD}"/>
                </a:ext>
              </a:extLst>
            </p:cNvPr>
            <p:cNvSpPr/>
            <p:nvPr/>
          </p:nvSpPr>
          <p:spPr>
            <a:xfrm>
              <a:off x="4514573" y="2178756"/>
              <a:ext cx="149027" cy="90261"/>
            </a:xfrm>
            <a:prstGeom prst="rect">
              <a:avLst/>
            </a:prstGeom>
            <a:solidFill>
              <a:srgbClr val="FFFFFF">
                <a:lumMod val="65000"/>
              </a:srgbClr>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pic>
          <p:nvPicPr>
            <p:cNvPr id="98" name="Picture 97" descr="analyze.png">
              <a:extLst>
                <a:ext uri="{FF2B5EF4-FFF2-40B4-BE49-F238E27FC236}">
                  <a16:creationId xmlns:a16="http://schemas.microsoft.com/office/drawing/2014/main" id="{6635DEB6-052F-4C14-B977-9F72191D0D90}"/>
                </a:ext>
              </a:extLst>
            </p:cNvPr>
            <p:cNvPicPr>
              <a:picLocks noChangeAspect="1"/>
            </p:cNvPicPr>
            <p:nvPr/>
          </p:nvPicPr>
          <p:blipFill>
            <a:blip r:embed="rId7" cstate="print"/>
            <a:stretch>
              <a:fillRect/>
            </a:stretch>
          </p:blipFill>
          <p:spPr>
            <a:xfrm rot="367292">
              <a:off x="4432106" y="2087668"/>
              <a:ext cx="434594" cy="434594"/>
            </a:xfrm>
            <a:prstGeom prst="rect">
              <a:avLst/>
            </a:prstGeom>
          </p:spPr>
        </p:pic>
      </p:grpSp>
      <p:sp>
        <p:nvSpPr>
          <p:cNvPr id="105" name="TextBox 104">
            <a:extLst>
              <a:ext uri="{FF2B5EF4-FFF2-40B4-BE49-F238E27FC236}">
                <a16:creationId xmlns:a16="http://schemas.microsoft.com/office/drawing/2014/main" id="{39D73D9C-CA51-4A4B-A1DF-D011AA17D4A3}"/>
              </a:ext>
            </a:extLst>
          </p:cNvPr>
          <p:cNvSpPr txBox="1"/>
          <p:nvPr/>
        </p:nvSpPr>
        <p:spPr>
          <a:xfrm>
            <a:off x="3733800" y="2266832"/>
            <a:ext cx="4572000" cy="307777"/>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
                <a:srgbClr val="444444"/>
              </a:buClr>
              <a:buSzTx/>
              <a:buFont typeface="Arial" panose="020B0604020202020204" pitchFamily="34" charset="0"/>
              <a:buChar char="•"/>
              <a:tabLst/>
              <a:defRPr/>
            </a:pPr>
            <a:r>
              <a:rPr kumimoji="0" lang="en-US" sz="1400" b="0" i="0" u="none" strike="noStrike" kern="0" cap="none" spc="0" normalizeH="0" baseline="0" noProof="0" dirty="0">
                <a:ln>
                  <a:noFill/>
                </a:ln>
                <a:solidFill>
                  <a:srgbClr val="444444"/>
                </a:solidFill>
                <a:effectLst/>
                <a:uLnTx/>
                <a:uFillTx/>
              </a:rPr>
              <a:t>Cloud ‘users’ or ‘assets’ are who they claim to be</a:t>
            </a:r>
          </a:p>
        </p:txBody>
      </p:sp>
      <p:sp>
        <p:nvSpPr>
          <p:cNvPr id="106" name="TextBox 105">
            <a:extLst>
              <a:ext uri="{FF2B5EF4-FFF2-40B4-BE49-F238E27FC236}">
                <a16:creationId xmlns:a16="http://schemas.microsoft.com/office/drawing/2014/main" id="{E3961CE2-E4E2-4501-B23B-2E1A4F6AA2DB}"/>
              </a:ext>
            </a:extLst>
          </p:cNvPr>
          <p:cNvSpPr txBox="1"/>
          <p:nvPr/>
        </p:nvSpPr>
        <p:spPr>
          <a:xfrm>
            <a:off x="3733800" y="2541270"/>
            <a:ext cx="4572000" cy="307777"/>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
                <a:srgbClr val="444444"/>
              </a:buClr>
              <a:buSzTx/>
              <a:buFont typeface="Arial" panose="020B0604020202020204" pitchFamily="34" charset="0"/>
              <a:buChar char="•"/>
              <a:tabLst/>
              <a:defRPr/>
            </a:pPr>
            <a:r>
              <a:rPr kumimoji="0" lang="en-US" sz="1400" b="0" i="0" u="none" strike="noStrike" kern="0" cap="none" spc="0" normalizeH="0" baseline="0" noProof="0" dirty="0">
                <a:ln>
                  <a:noFill/>
                </a:ln>
                <a:solidFill>
                  <a:srgbClr val="444444"/>
                </a:solidFill>
                <a:effectLst/>
                <a:uLnTx/>
                <a:uFillTx/>
              </a:rPr>
              <a:t>Single-factor authentication</a:t>
            </a:r>
          </a:p>
        </p:txBody>
      </p:sp>
      <p:sp>
        <p:nvSpPr>
          <p:cNvPr id="107" name="TextBox 106">
            <a:extLst>
              <a:ext uri="{FF2B5EF4-FFF2-40B4-BE49-F238E27FC236}">
                <a16:creationId xmlns:a16="http://schemas.microsoft.com/office/drawing/2014/main" id="{C530A734-1361-4709-8B95-FB77296C5256}"/>
              </a:ext>
            </a:extLst>
          </p:cNvPr>
          <p:cNvSpPr txBox="1"/>
          <p:nvPr/>
        </p:nvSpPr>
        <p:spPr>
          <a:xfrm>
            <a:off x="3739243" y="2815708"/>
            <a:ext cx="4572000" cy="307777"/>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
                <a:srgbClr val="444444"/>
              </a:buClr>
              <a:buSzTx/>
              <a:buFont typeface="Arial" panose="020B0604020202020204" pitchFamily="34" charset="0"/>
              <a:buChar char="•"/>
              <a:tabLst/>
              <a:defRPr/>
            </a:pPr>
            <a:r>
              <a:rPr kumimoji="0" lang="en-US" sz="1400" b="0" i="0" u="none" strike="noStrike" kern="0" cap="none" spc="0" normalizeH="0" baseline="0" noProof="0">
                <a:ln>
                  <a:noFill/>
                </a:ln>
                <a:solidFill>
                  <a:srgbClr val="444444"/>
                </a:solidFill>
                <a:effectLst/>
                <a:uLnTx/>
                <a:uFillTx/>
              </a:rPr>
              <a:t>Multifactor </a:t>
            </a:r>
            <a:r>
              <a:rPr kumimoji="0" lang="en-US" sz="1400" b="0" i="0" u="none" strike="noStrike" kern="0" cap="none" spc="0" normalizeH="0" baseline="0" noProof="0" dirty="0">
                <a:ln>
                  <a:noFill/>
                </a:ln>
                <a:solidFill>
                  <a:srgbClr val="444444"/>
                </a:solidFill>
                <a:effectLst/>
                <a:uLnTx/>
                <a:uFillTx/>
              </a:rPr>
              <a:t>authentication</a:t>
            </a:r>
          </a:p>
        </p:txBody>
      </p:sp>
      <p:sp>
        <p:nvSpPr>
          <p:cNvPr id="108" name="Rectangle 107">
            <a:extLst>
              <a:ext uri="{FF2B5EF4-FFF2-40B4-BE49-F238E27FC236}">
                <a16:creationId xmlns:a16="http://schemas.microsoft.com/office/drawing/2014/main" id="{6A1F1754-59D2-4E6A-A227-E081EF60B8F3}"/>
              </a:ext>
            </a:extLst>
          </p:cNvPr>
          <p:cNvSpPr/>
          <p:nvPr/>
        </p:nvSpPr>
        <p:spPr>
          <a:xfrm>
            <a:off x="1439164" y="3528893"/>
            <a:ext cx="2216150" cy="839620"/>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Authorization</a:t>
            </a:r>
          </a:p>
        </p:txBody>
      </p:sp>
      <p:sp>
        <p:nvSpPr>
          <p:cNvPr id="109" name="TextBox 108">
            <a:extLst>
              <a:ext uri="{FF2B5EF4-FFF2-40B4-BE49-F238E27FC236}">
                <a16:creationId xmlns:a16="http://schemas.microsoft.com/office/drawing/2014/main" id="{94567B56-C5EC-450B-AD7A-D965C31F57FE}"/>
              </a:ext>
            </a:extLst>
          </p:cNvPr>
          <p:cNvSpPr txBox="1"/>
          <p:nvPr/>
        </p:nvSpPr>
        <p:spPr>
          <a:xfrm>
            <a:off x="3733800" y="3528893"/>
            <a:ext cx="4572000" cy="738664"/>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
                <a:srgbClr val="444444"/>
              </a:buClr>
              <a:buSzTx/>
              <a:buFont typeface="Arial" panose="020B0604020202020204" pitchFamily="34" charset="0"/>
              <a:buChar char="•"/>
              <a:tabLst/>
              <a:defRPr/>
            </a:pPr>
            <a:r>
              <a:rPr kumimoji="0" lang="en-US" sz="1400" b="0" i="0" u="none" strike="noStrike" kern="0" cap="none" spc="0" normalizeH="0" baseline="0" noProof="0" dirty="0">
                <a:ln>
                  <a:noFill/>
                </a:ln>
                <a:solidFill>
                  <a:srgbClr val="444444"/>
                </a:solidFill>
                <a:effectLst/>
                <a:uLnTx/>
                <a:uFillTx/>
              </a:rPr>
              <a:t>Process to determine the privileges that a user has, example: read/write or read only</a:t>
            </a:r>
          </a:p>
          <a:p>
            <a:pPr marL="285750" marR="0" lvl="0" indent="-285750" defTabSz="457200" eaLnBrk="1" fontAlgn="auto" latinLnBrk="0" hangingPunct="1">
              <a:lnSpc>
                <a:spcPct val="100000"/>
              </a:lnSpc>
              <a:spcBef>
                <a:spcPts val="0"/>
              </a:spcBef>
              <a:spcAft>
                <a:spcPts val="0"/>
              </a:spcAft>
              <a:buClr>
                <a:srgbClr val="444444"/>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444444"/>
              </a:solidFill>
              <a:effectLst/>
              <a:uLnTx/>
              <a:uFillTx/>
            </a:endParaRPr>
          </a:p>
        </p:txBody>
      </p:sp>
      <p:sp>
        <p:nvSpPr>
          <p:cNvPr id="110" name="TextBox 109">
            <a:extLst>
              <a:ext uri="{FF2B5EF4-FFF2-40B4-BE49-F238E27FC236}">
                <a16:creationId xmlns:a16="http://schemas.microsoft.com/office/drawing/2014/main" id="{54B90501-DACB-4420-BC40-E2ADC3DDC2B3}"/>
              </a:ext>
            </a:extLst>
          </p:cNvPr>
          <p:cNvSpPr txBox="1"/>
          <p:nvPr/>
        </p:nvSpPr>
        <p:spPr>
          <a:xfrm>
            <a:off x="3733800" y="4049042"/>
            <a:ext cx="4572000" cy="307777"/>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
                <a:srgbClr val="444444"/>
              </a:buClr>
              <a:buSzTx/>
              <a:buFont typeface="Arial" panose="020B0604020202020204" pitchFamily="34" charset="0"/>
              <a:buChar char="•"/>
              <a:tabLst/>
              <a:defRPr/>
            </a:pPr>
            <a:r>
              <a:rPr kumimoji="0" lang="en-US" sz="1400" b="0" i="0" u="none" strike="noStrike" kern="0" cap="none" spc="0" normalizeH="0" baseline="0" noProof="0" dirty="0">
                <a:ln>
                  <a:noFill/>
                </a:ln>
                <a:solidFill>
                  <a:srgbClr val="444444"/>
                </a:solidFill>
                <a:effectLst/>
                <a:uLnTx/>
                <a:uFillTx/>
              </a:rPr>
              <a:t>Performed only if authentication is successful</a:t>
            </a:r>
          </a:p>
        </p:txBody>
      </p:sp>
      <p:sp>
        <p:nvSpPr>
          <p:cNvPr id="111" name="Rectangle 110">
            <a:extLst>
              <a:ext uri="{FF2B5EF4-FFF2-40B4-BE49-F238E27FC236}">
                <a16:creationId xmlns:a16="http://schemas.microsoft.com/office/drawing/2014/main" id="{B23872CC-60DF-47CF-90C8-28C33485B042}"/>
              </a:ext>
            </a:extLst>
          </p:cNvPr>
          <p:cNvSpPr/>
          <p:nvPr/>
        </p:nvSpPr>
        <p:spPr>
          <a:xfrm>
            <a:off x="1408123" y="4751070"/>
            <a:ext cx="2247191" cy="839620"/>
          </a:xfrm>
          <a:prstGeom prst="rect">
            <a:avLst/>
          </a:prstGeom>
          <a:solidFill>
            <a:srgbClr val="0085C3"/>
          </a:solidFill>
          <a:ln w="12700" cmpd="sng">
            <a:noFill/>
          </a:ln>
          <a:effectLst/>
        </p:spPr>
        <p:txBody>
          <a:bodyPr wrap="square" lIns="182880" tIns="137160" rIns="137160" bIns="137160" rtlCol="0" anchor="ctr">
            <a:noAutofit/>
          </a:bodyPr>
          <a:lstStyle/>
          <a:p>
            <a:pPr marL="0" marR="0" lvl="0" indent="0" algn="ctr" defTabSz="457200" eaLnBrk="1" fontAlgn="auto" latinLnBrk="0" hangingPunct="1">
              <a:lnSpc>
                <a:spcPct val="90000"/>
              </a:lnSpc>
              <a:spcBef>
                <a:spcPts val="60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Auditing</a:t>
            </a:r>
          </a:p>
        </p:txBody>
      </p:sp>
      <p:sp>
        <p:nvSpPr>
          <p:cNvPr id="112" name="TextBox 111">
            <a:extLst>
              <a:ext uri="{FF2B5EF4-FFF2-40B4-BE49-F238E27FC236}">
                <a16:creationId xmlns:a16="http://schemas.microsoft.com/office/drawing/2014/main" id="{FDAC95A4-98C8-4D94-9DD2-C2BC847E5E46}"/>
              </a:ext>
            </a:extLst>
          </p:cNvPr>
          <p:cNvSpPr txBox="1"/>
          <p:nvPr/>
        </p:nvSpPr>
        <p:spPr>
          <a:xfrm>
            <a:off x="3733800" y="4671893"/>
            <a:ext cx="4724400" cy="523220"/>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
                <a:srgbClr val="444444"/>
              </a:buClr>
              <a:buSzTx/>
              <a:buFont typeface="Arial" panose="020B0604020202020204" pitchFamily="34" charset="0"/>
              <a:buChar char="•"/>
              <a:tabLst/>
              <a:defRPr/>
            </a:pPr>
            <a:r>
              <a:rPr kumimoji="0" lang="en-US" sz="1400" b="0" i="0" u="none" strike="noStrike" kern="0" cap="none" spc="0" normalizeH="0" baseline="0" noProof="0" dirty="0">
                <a:ln>
                  <a:noFill/>
                </a:ln>
                <a:solidFill>
                  <a:srgbClr val="444444"/>
                </a:solidFill>
                <a:effectLst/>
                <a:uLnTx/>
                <a:uFillTx/>
              </a:rPr>
              <a:t>Logging of all transactions to assess the effectiveness of the security controls</a:t>
            </a:r>
          </a:p>
        </p:txBody>
      </p:sp>
      <p:sp>
        <p:nvSpPr>
          <p:cNvPr id="113" name="TextBox 112">
            <a:extLst>
              <a:ext uri="{FF2B5EF4-FFF2-40B4-BE49-F238E27FC236}">
                <a16:creationId xmlns:a16="http://schemas.microsoft.com/office/drawing/2014/main" id="{BBFFB6E0-A0A4-46FC-82AB-8DD228A36D8C}"/>
              </a:ext>
            </a:extLst>
          </p:cNvPr>
          <p:cNvSpPr txBox="1"/>
          <p:nvPr/>
        </p:nvSpPr>
        <p:spPr>
          <a:xfrm>
            <a:off x="3733799" y="5152253"/>
            <a:ext cx="5410201" cy="307777"/>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
                <a:srgbClr val="444444"/>
              </a:buClr>
              <a:buSzTx/>
              <a:buFont typeface="Arial" panose="020B0604020202020204" pitchFamily="34" charset="0"/>
              <a:buChar char="•"/>
              <a:tabLst/>
              <a:defRPr/>
            </a:pPr>
            <a:r>
              <a:rPr kumimoji="0" lang="en-US" sz="1400" b="0" i="0" u="none" strike="noStrike" kern="0" cap="none" spc="0" normalizeH="0" baseline="0" noProof="0" dirty="0">
                <a:ln>
                  <a:noFill/>
                </a:ln>
                <a:solidFill>
                  <a:srgbClr val="444444"/>
                </a:solidFill>
                <a:effectLst/>
                <a:uLnTx/>
                <a:uFillTx/>
              </a:rPr>
              <a:t>Helps to validate the behavior of infrastructure components</a:t>
            </a:r>
          </a:p>
        </p:txBody>
      </p:sp>
      <p:sp>
        <p:nvSpPr>
          <p:cNvPr id="114" name="TextBox 113">
            <a:extLst>
              <a:ext uri="{FF2B5EF4-FFF2-40B4-BE49-F238E27FC236}">
                <a16:creationId xmlns:a16="http://schemas.microsoft.com/office/drawing/2014/main" id="{A8E4877A-4434-4C36-A7F5-9FD566D90667}"/>
              </a:ext>
            </a:extLst>
          </p:cNvPr>
          <p:cNvSpPr txBox="1"/>
          <p:nvPr/>
        </p:nvSpPr>
        <p:spPr>
          <a:xfrm>
            <a:off x="3731755" y="5461070"/>
            <a:ext cx="5115065" cy="307777"/>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
                <a:srgbClr val="444444"/>
              </a:buClr>
              <a:buSzTx/>
              <a:buFont typeface="Arial" panose="020B0604020202020204" pitchFamily="34" charset="0"/>
              <a:buChar char="•"/>
              <a:tabLst/>
              <a:defRPr/>
            </a:pPr>
            <a:r>
              <a:rPr kumimoji="0" lang="en-US" sz="1400" b="0" i="0" u="none" strike="noStrike" kern="0" cap="none" spc="0" normalizeH="0" baseline="0" noProof="0" dirty="0">
                <a:ln>
                  <a:noFill/>
                </a:ln>
                <a:solidFill>
                  <a:srgbClr val="444444"/>
                </a:solidFill>
                <a:effectLst/>
                <a:uLnTx/>
                <a:uFillTx/>
              </a:rPr>
              <a:t>Useful for debugging and monitoring activities</a:t>
            </a:r>
          </a:p>
        </p:txBody>
      </p:sp>
    </p:spTree>
    <p:custDataLst>
      <p:tags r:id="rId1"/>
    </p:custDataLst>
    <p:extLst>
      <p:ext uri="{BB962C8B-B14F-4D97-AF65-F5344CB8AC3E}">
        <p14:creationId xmlns:p14="http://schemas.microsoft.com/office/powerpoint/2010/main" val="69730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Secure Multitenancy</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4426" y="3733800"/>
            <a:ext cx="4559699" cy="1752600"/>
          </a:xfrm>
          <a:prstGeom prst="rect">
            <a:avLst/>
          </a:prstGeom>
        </p:spPr>
      </p:pic>
      <p:sp>
        <p:nvSpPr>
          <p:cNvPr id="38" name="TextBox 37"/>
          <p:cNvSpPr txBox="1"/>
          <p:nvPr/>
        </p:nvSpPr>
        <p:spPr>
          <a:xfrm>
            <a:off x="2801325" y="5546126"/>
            <a:ext cx="3219151" cy="307777"/>
          </a:xfrm>
          <a:prstGeom prst="rect">
            <a:avLst/>
          </a:prstGeom>
          <a:noFill/>
        </p:spPr>
        <p:txBody>
          <a:bodyPr wrap="none" rtlCol="0">
            <a:spAutoFit/>
          </a:bodyPr>
          <a:lstStyle/>
          <a:p>
            <a:pPr>
              <a:buClr>
                <a:schemeClr val="bg1"/>
              </a:buClr>
            </a:pPr>
            <a:r>
              <a:rPr lang="en-US" sz="1400" dirty="0"/>
              <a:t>Secure multitenancy through isolation </a:t>
            </a:r>
          </a:p>
        </p:txBody>
      </p:sp>
      <p:grpSp>
        <p:nvGrpSpPr>
          <p:cNvPr id="55" name="Group 54"/>
          <p:cNvGrpSpPr/>
          <p:nvPr/>
        </p:nvGrpSpPr>
        <p:grpSpPr>
          <a:xfrm>
            <a:off x="1" y="1887546"/>
            <a:ext cx="9144000" cy="1501902"/>
            <a:chOff x="-148106" y="3695617"/>
            <a:chExt cx="9144000" cy="1041722"/>
          </a:xfrm>
        </p:grpSpPr>
        <p:sp>
          <p:nvSpPr>
            <p:cNvPr id="57" name="Rectangle 56"/>
            <p:cNvSpPr/>
            <p:nvPr/>
          </p:nvSpPr>
          <p:spPr>
            <a:xfrm>
              <a:off x="-148106" y="3695617"/>
              <a:ext cx="3191450" cy="1041722"/>
            </a:xfrm>
            <a:prstGeom prst="rect">
              <a:avLst/>
            </a:prstGeom>
            <a:solidFill>
              <a:schemeClr val="accent5">
                <a:lumMod val="75000"/>
              </a:schemeClr>
            </a:solidFill>
            <a:ln w="12700" cap="flat" cmpd="sng" algn="ctr">
              <a:noFill/>
              <a:prstDash val="solid"/>
            </a:ln>
            <a:effectLst/>
          </p:spPr>
          <p:txBody>
            <a:bodyPr lIns="91368" tIns="45684" rIns="91368" bIns="45684" rtlCol="0" anchor="ctr"/>
            <a:lstStyle/>
            <a:p>
              <a:pPr algn="ctr" defTabSz="457200">
                <a:defRPr/>
              </a:pPr>
              <a:endParaRPr lang="en-US" kern="0" dirty="0">
                <a:solidFill>
                  <a:srgbClr val="FFFFFF"/>
                </a:solidFill>
                <a:latin typeface="+mj-lt"/>
                <a:ea typeface=""/>
                <a:cs typeface=""/>
              </a:endParaRPr>
            </a:p>
          </p:txBody>
        </p:sp>
        <p:sp>
          <p:nvSpPr>
            <p:cNvPr id="58" name="Parallelogram 57"/>
            <p:cNvSpPr/>
            <p:nvPr/>
          </p:nvSpPr>
          <p:spPr>
            <a:xfrm>
              <a:off x="1970510" y="3695617"/>
              <a:ext cx="2746795" cy="1041722"/>
            </a:xfrm>
            <a:prstGeom prst="parallelogram">
              <a:avLst/>
            </a:prstGeom>
            <a:solidFill>
              <a:schemeClr val="accent5">
                <a:lumMod val="60000"/>
                <a:lumOff val="40000"/>
              </a:schemeClr>
            </a:solidFill>
            <a:ln w="12700" cap="flat" cmpd="sng" algn="ctr">
              <a:noFill/>
              <a:prstDash val="solid"/>
            </a:ln>
            <a:effectLst/>
          </p:spPr>
          <p:txBody>
            <a:bodyPr lIns="91368" tIns="45684" rIns="91368" bIns="45684" rtlCol="0" anchor="ctr"/>
            <a:lstStyle/>
            <a:p>
              <a:pPr algn="ctr" defTabSz="457200">
                <a:defRPr/>
              </a:pPr>
              <a:endParaRPr lang="en-US" kern="0" dirty="0">
                <a:solidFill>
                  <a:srgbClr val="FFFFFF"/>
                </a:solidFill>
                <a:latin typeface="+mj-lt"/>
                <a:ea typeface=""/>
                <a:cs typeface=""/>
              </a:endParaRPr>
            </a:p>
          </p:txBody>
        </p:sp>
        <p:sp>
          <p:nvSpPr>
            <p:cNvPr id="59" name="Rectangle 58"/>
            <p:cNvSpPr/>
            <p:nvPr/>
          </p:nvSpPr>
          <p:spPr>
            <a:xfrm>
              <a:off x="6483823" y="3695617"/>
              <a:ext cx="2512069" cy="1041722"/>
            </a:xfrm>
            <a:prstGeom prst="rect">
              <a:avLst/>
            </a:prstGeom>
            <a:solidFill>
              <a:schemeClr val="accent5">
                <a:lumMod val="60000"/>
                <a:lumOff val="40000"/>
              </a:schemeClr>
            </a:solidFill>
            <a:ln w="12700" cap="flat" cmpd="sng" algn="ctr">
              <a:noFill/>
              <a:prstDash val="solid"/>
            </a:ln>
            <a:effectLst/>
          </p:spPr>
          <p:txBody>
            <a:bodyPr lIns="91368" tIns="45684" rIns="91368" bIns="45684" rtlCol="0" anchor="ctr"/>
            <a:lstStyle/>
            <a:p>
              <a:pPr algn="ctr" defTabSz="457200">
                <a:defRPr/>
              </a:pPr>
              <a:endParaRPr lang="en-US" kern="0" dirty="0">
                <a:solidFill>
                  <a:srgbClr val="FFFFFF"/>
                </a:solidFill>
                <a:latin typeface="+mj-lt"/>
                <a:ea typeface=""/>
                <a:cs typeface=""/>
              </a:endParaRPr>
            </a:p>
          </p:txBody>
        </p:sp>
        <p:sp>
          <p:nvSpPr>
            <p:cNvPr id="64" name="Parallelogram 63"/>
            <p:cNvSpPr/>
            <p:nvPr/>
          </p:nvSpPr>
          <p:spPr>
            <a:xfrm>
              <a:off x="4274024" y="3695617"/>
              <a:ext cx="2651760" cy="1041722"/>
            </a:xfrm>
            <a:prstGeom prst="parallelogram">
              <a:avLst/>
            </a:prstGeom>
            <a:solidFill>
              <a:schemeClr val="accent5">
                <a:lumMod val="75000"/>
              </a:schemeClr>
            </a:solidFill>
            <a:ln w="12700" cap="flat" cmpd="sng" algn="ctr">
              <a:noFill/>
              <a:prstDash val="solid"/>
            </a:ln>
            <a:effectLst/>
          </p:spPr>
          <p:txBody>
            <a:bodyPr lIns="91368" tIns="45684" rIns="91368" bIns="45684" rtlCol="0" anchor="ctr"/>
            <a:lstStyle/>
            <a:p>
              <a:pPr algn="ctr" defTabSz="457200">
                <a:defRPr/>
              </a:pPr>
              <a:endParaRPr lang="en-US" kern="0" dirty="0">
                <a:solidFill>
                  <a:srgbClr val="FFFFFF"/>
                </a:solidFill>
                <a:latin typeface="+mj-lt"/>
                <a:ea typeface=""/>
                <a:cs typeface=""/>
              </a:endParaRPr>
            </a:p>
          </p:txBody>
        </p:sp>
        <p:sp>
          <p:nvSpPr>
            <p:cNvPr id="65" name="Rectangle 64"/>
            <p:cNvSpPr/>
            <p:nvPr/>
          </p:nvSpPr>
          <p:spPr>
            <a:xfrm>
              <a:off x="-148106" y="3778156"/>
              <a:ext cx="9144000" cy="869687"/>
            </a:xfrm>
            <a:prstGeom prst="rect">
              <a:avLst/>
            </a:prstGeom>
            <a:solidFill>
              <a:schemeClr val="accent5">
                <a:lumMod val="75000"/>
                <a:alpha val="28000"/>
              </a:schemeClr>
            </a:solidFill>
            <a:ln w="12700" cap="flat" cmpd="sng" algn="ctr">
              <a:noFill/>
              <a:prstDash val="solid"/>
            </a:ln>
            <a:effectLst/>
          </p:spPr>
          <p:txBody>
            <a:bodyPr wrap="square" lIns="91368" tIns="45684" rIns="91368" bIns="45684" rtlCol="0" anchor="ctr">
              <a:noAutofit/>
            </a:bodyPr>
            <a:lstStyle/>
            <a:p>
              <a:pPr algn="ctr" defTabSz="457200">
                <a:defRPr/>
              </a:pPr>
              <a:endParaRPr lang="en-US" kern="0" dirty="0">
                <a:solidFill>
                  <a:srgbClr val="FFFFFF"/>
                </a:solidFill>
                <a:latin typeface="+mj-lt"/>
                <a:ea typeface=""/>
                <a:cs typeface=""/>
              </a:endParaRPr>
            </a:p>
          </p:txBody>
        </p:sp>
      </p:grpSp>
      <p:sp>
        <p:nvSpPr>
          <p:cNvPr id="45" name="Rectangle 44"/>
          <p:cNvSpPr/>
          <p:nvPr/>
        </p:nvSpPr>
        <p:spPr>
          <a:xfrm>
            <a:off x="160558" y="2286000"/>
            <a:ext cx="2049243" cy="738664"/>
          </a:xfrm>
          <a:prstGeom prst="rect">
            <a:avLst/>
          </a:prstGeom>
        </p:spPr>
        <p:txBody>
          <a:bodyPr wrap="square">
            <a:spAutoFit/>
          </a:bodyPr>
          <a:lstStyle/>
          <a:p>
            <a:r>
              <a:rPr lang="en-US" sz="1400" dirty="0">
                <a:solidFill>
                  <a:schemeClr val="tx2"/>
                </a:solidFill>
              </a:rPr>
              <a:t>Multitenancy enables multiple consumers to share the resources</a:t>
            </a:r>
          </a:p>
        </p:txBody>
      </p:sp>
      <p:sp>
        <p:nvSpPr>
          <p:cNvPr id="12" name="Rectangle 11"/>
          <p:cNvSpPr/>
          <p:nvPr/>
        </p:nvSpPr>
        <p:spPr>
          <a:xfrm>
            <a:off x="2447515" y="2189972"/>
            <a:ext cx="2049243" cy="954107"/>
          </a:xfrm>
          <a:prstGeom prst="rect">
            <a:avLst/>
          </a:prstGeom>
        </p:spPr>
        <p:txBody>
          <a:bodyPr wrap="square">
            <a:spAutoFit/>
          </a:bodyPr>
          <a:lstStyle/>
          <a:p>
            <a:r>
              <a:rPr lang="en-US" sz="1400" dirty="0">
                <a:solidFill>
                  <a:schemeClr val="tx2"/>
                </a:solidFill>
              </a:rPr>
              <a:t>Multitenancy increases security risks to data confidentiality, integrity, and availability</a:t>
            </a:r>
          </a:p>
        </p:txBody>
      </p:sp>
      <p:sp>
        <p:nvSpPr>
          <p:cNvPr id="13" name="Rectangle 12"/>
          <p:cNvSpPr/>
          <p:nvPr/>
        </p:nvSpPr>
        <p:spPr>
          <a:xfrm>
            <a:off x="4796457" y="2275695"/>
            <a:ext cx="2049243" cy="954107"/>
          </a:xfrm>
          <a:prstGeom prst="rect">
            <a:avLst/>
          </a:prstGeom>
        </p:spPr>
        <p:txBody>
          <a:bodyPr wrap="square">
            <a:spAutoFit/>
          </a:bodyPr>
          <a:lstStyle/>
          <a:p>
            <a:r>
              <a:rPr lang="en-US" sz="1400" dirty="0">
                <a:solidFill>
                  <a:schemeClr val="tx2"/>
                </a:solidFill>
              </a:rPr>
              <a:t>Secure multitenancy must be deployed to mitigate the security concerns</a:t>
            </a:r>
          </a:p>
        </p:txBody>
      </p:sp>
      <p:sp>
        <p:nvSpPr>
          <p:cNvPr id="14" name="Rectangle 13"/>
          <p:cNvSpPr/>
          <p:nvPr/>
        </p:nvSpPr>
        <p:spPr>
          <a:xfrm>
            <a:off x="7066401" y="2275694"/>
            <a:ext cx="2049243" cy="954107"/>
          </a:xfrm>
          <a:prstGeom prst="rect">
            <a:avLst/>
          </a:prstGeom>
        </p:spPr>
        <p:txBody>
          <a:bodyPr wrap="square">
            <a:spAutoFit/>
          </a:bodyPr>
          <a:lstStyle/>
          <a:p>
            <a:r>
              <a:rPr lang="en-US" sz="1400" dirty="0">
                <a:solidFill>
                  <a:schemeClr val="tx2"/>
                </a:solidFill>
              </a:rPr>
              <a:t>Secure multitenancy requires mechanisms and rigid security policies</a:t>
            </a:r>
          </a:p>
        </p:txBody>
      </p:sp>
      <p:sp>
        <p:nvSpPr>
          <p:cNvPr id="3" name="Rounded Rectangle 2"/>
          <p:cNvSpPr/>
          <p:nvPr/>
        </p:nvSpPr>
        <p:spPr>
          <a:xfrm>
            <a:off x="2350625" y="3596061"/>
            <a:ext cx="1600200" cy="1457085"/>
          </a:xfrm>
          <a:prstGeom prst="roundRect">
            <a:avLst/>
          </a:prstGeom>
          <a:noFill/>
          <a:ln w="9525" cmpd="sng">
            <a:solidFill>
              <a:schemeClr val="tx1"/>
            </a:solidFill>
            <a:prstDash val="dash"/>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sp>
        <p:nvSpPr>
          <p:cNvPr id="16" name="Rounded Rectangle 15"/>
          <p:cNvSpPr/>
          <p:nvPr/>
        </p:nvSpPr>
        <p:spPr>
          <a:xfrm>
            <a:off x="3985550" y="3591345"/>
            <a:ext cx="1295400" cy="1457085"/>
          </a:xfrm>
          <a:prstGeom prst="roundRect">
            <a:avLst/>
          </a:prstGeom>
          <a:noFill/>
          <a:ln w="9525" cmpd="sng">
            <a:solidFill>
              <a:schemeClr val="tx1"/>
            </a:solidFill>
            <a:prstDash val="dash"/>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spTree>
    <p:custDataLst>
      <p:tags r:id="rId1"/>
    </p:custDataLst>
    <p:extLst>
      <p:ext uri="{BB962C8B-B14F-4D97-AF65-F5344CB8AC3E}">
        <p14:creationId xmlns:p14="http://schemas.microsoft.com/office/powerpoint/2010/main" val="11459248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DUPLICATEID" val="4f566d67d0454625bb420cfab8bf9887"/>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heme/theme1.xml><?xml version="1.0" encoding="utf-8"?>
<a:theme xmlns:a="http://schemas.openxmlformats.org/drawingml/2006/main" name="UCTI-Template-foundation-level">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Presentation1" id="{056D3B58-78C5-4792-9A15-3976C5F26F37}" vid="{CABCEE13-F20D-4B07-A546-C80DB163D7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1-Presentation1</Template>
  <TotalTime>39123</TotalTime>
  <Words>2856</Words>
  <Application>Microsoft Office PowerPoint</Application>
  <PresentationFormat>On-screen Show (4:3)</PresentationFormat>
  <Paragraphs>402</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Adobe Gothic Std B</vt:lpstr>
      <vt:lpstr>Arial</vt:lpstr>
      <vt:lpstr>Calibri</vt:lpstr>
      <vt:lpstr>Museo Sans For Dell</vt:lpstr>
      <vt:lpstr>Verdana</vt:lpstr>
      <vt:lpstr>UCTI-Template-foundation-level</vt:lpstr>
      <vt:lpstr>CT105-3-M Cloud Infrastructure and Services</vt:lpstr>
      <vt:lpstr>Lesson: Cloud Security</vt:lpstr>
      <vt:lpstr>Why Security is Important?</vt:lpstr>
      <vt:lpstr>Impact of Security Breach</vt:lpstr>
      <vt:lpstr>Cloud Security Overview</vt:lpstr>
      <vt:lpstr>How security requirements are different in cloud?</vt:lpstr>
      <vt:lpstr>Confidentiality, Integrity, Availability</vt:lpstr>
      <vt:lpstr>Authentication, Authorization, Auditing</vt:lpstr>
      <vt:lpstr>Secure Multitenancy</vt:lpstr>
      <vt:lpstr>Velocity of Attack</vt:lpstr>
      <vt:lpstr>Velocity of Attack: Public cloud vs Private Cloud </vt:lpstr>
      <vt:lpstr>Information Assurance</vt:lpstr>
      <vt:lpstr>Data Privacy and Ownership</vt:lpstr>
      <vt:lpstr>Defense-in-depth Strategy</vt:lpstr>
      <vt:lpstr>Trusted Computing Base</vt:lpstr>
      <vt:lpstr>Relationship among Security Concepts</vt:lpstr>
      <vt:lpstr>Security Concerns for Cloud Adoption </vt:lpstr>
      <vt:lpstr>Cloud Security Threats</vt:lpstr>
      <vt:lpstr>Data Breaches</vt:lpstr>
      <vt:lpstr>Weak Identity, Credentials, and Access Management </vt:lpstr>
      <vt:lpstr>Insecure Application Programming Interface (API)</vt:lpstr>
      <vt:lpstr>System and Application Vulnerabilities </vt:lpstr>
      <vt:lpstr>Account Hijacking</vt:lpstr>
      <vt:lpstr>Malicious Insiders</vt:lpstr>
      <vt:lpstr>Advanced Persistent Threats (APT)</vt:lpstr>
      <vt:lpstr>Data Loss</vt:lpstr>
      <vt:lpstr>Insufficient Due Diligence</vt:lpstr>
      <vt:lpstr>Exploitation of Cloud Services</vt:lpstr>
      <vt:lpstr>Denial and Distributed Denial of Service</vt:lpstr>
      <vt:lpstr>Shared Technology Issues</vt:lpstr>
      <vt:lpstr>Division of Responsibility in Cloud Service Models</vt:lpstr>
      <vt:lpstr>Activity: Identify the Threat</vt:lpstr>
      <vt:lpstr>Lesson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CT102-3-M-FL-Fuzzy Logic</dc:title>
  <dc:creator>Dr. Vazeerudeen Hameed</dc:creator>
  <cp:lastModifiedBy>Muhammad Ehsan Rana</cp:lastModifiedBy>
  <cp:revision>106</cp:revision>
  <dcterms:created xsi:type="dcterms:W3CDTF">2020-05-07T07:59:44Z</dcterms:created>
  <dcterms:modified xsi:type="dcterms:W3CDTF">2020-08-26T05:57:14Z</dcterms:modified>
</cp:coreProperties>
</file>