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0" r:id="rId2"/>
    <p:sldMasterId id="2147483713" r:id="rId3"/>
    <p:sldMasterId id="2147483725" r:id="rId4"/>
    <p:sldMasterId id="2147483737" r:id="rId5"/>
  </p:sldMasterIdLst>
  <p:notesMasterIdLst>
    <p:notesMasterId r:id="rId161"/>
  </p:notesMasterIdLst>
  <p:sldIdLst>
    <p:sldId id="256" r:id="rId6"/>
    <p:sldId id="1132" r:id="rId7"/>
    <p:sldId id="540" r:id="rId8"/>
    <p:sldId id="541" r:id="rId9"/>
    <p:sldId id="685" r:id="rId10"/>
    <p:sldId id="686" r:id="rId11"/>
    <p:sldId id="1128" r:id="rId12"/>
    <p:sldId id="1134" r:id="rId13"/>
    <p:sldId id="1139" r:id="rId14"/>
    <p:sldId id="721" r:id="rId15"/>
    <p:sldId id="1140" r:id="rId16"/>
    <p:sldId id="753" r:id="rId17"/>
    <p:sldId id="1141" r:id="rId18"/>
    <p:sldId id="1142" r:id="rId19"/>
    <p:sldId id="1143" r:id="rId20"/>
    <p:sldId id="765" r:id="rId21"/>
    <p:sldId id="766" r:id="rId22"/>
    <p:sldId id="767" r:id="rId23"/>
    <p:sldId id="768" r:id="rId24"/>
    <p:sldId id="737" r:id="rId25"/>
    <p:sldId id="658" r:id="rId26"/>
    <p:sldId id="725" r:id="rId27"/>
    <p:sldId id="660" r:id="rId28"/>
    <p:sldId id="661" r:id="rId29"/>
    <p:sldId id="662" r:id="rId30"/>
    <p:sldId id="664" r:id="rId31"/>
    <p:sldId id="854" r:id="rId32"/>
    <p:sldId id="855" r:id="rId33"/>
    <p:sldId id="853" r:id="rId34"/>
    <p:sldId id="852" r:id="rId35"/>
    <p:sldId id="665" r:id="rId36"/>
    <p:sldId id="563" r:id="rId37"/>
    <p:sldId id="679" r:id="rId38"/>
    <p:sldId id="720" r:id="rId39"/>
    <p:sldId id="1137" r:id="rId40"/>
    <p:sldId id="779" r:id="rId41"/>
    <p:sldId id="1146" r:id="rId42"/>
    <p:sldId id="781" r:id="rId43"/>
    <p:sldId id="782" r:id="rId44"/>
    <p:sldId id="1147" r:id="rId45"/>
    <p:sldId id="783" r:id="rId46"/>
    <p:sldId id="1148" r:id="rId47"/>
    <p:sldId id="784" r:id="rId48"/>
    <p:sldId id="785" r:id="rId49"/>
    <p:sldId id="786" r:id="rId50"/>
    <p:sldId id="1149" r:id="rId51"/>
    <p:sldId id="787" r:id="rId52"/>
    <p:sldId id="1150" r:id="rId53"/>
    <p:sldId id="788" r:id="rId54"/>
    <p:sldId id="789" r:id="rId55"/>
    <p:sldId id="790" r:id="rId56"/>
    <p:sldId id="791" r:id="rId57"/>
    <p:sldId id="868" r:id="rId58"/>
    <p:sldId id="1131" r:id="rId59"/>
    <p:sldId id="580" r:id="rId60"/>
    <p:sldId id="792" r:id="rId61"/>
    <p:sldId id="793" r:id="rId62"/>
    <p:sldId id="794" r:id="rId63"/>
    <p:sldId id="1151" r:id="rId64"/>
    <p:sldId id="795" r:id="rId65"/>
    <p:sldId id="796" r:id="rId66"/>
    <p:sldId id="797" r:id="rId67"/>
    <p:sldId id="798" r:id="rId68"/>
    <p:sldId id="808" r:id="rId69"/>
    <p:sldId id="805" r:id="rId70"/>
    <p:sldId id="806" r:id="rId71"/>
    <p:sldId id="1152" r:id="rId72"/>
    <p:sldId id="1153" r:id="rId73"/>
    <p:sldId id="1154" r:id="rId74"/>
    <p:sldId id="812" r:id="rId75"/>
    <p:sldId id="1155" r:id="rId76"/>
    <p:sldId id="814" r:id="rId77"/>
    <p:sldId id="1156" r:id="rId78"/>
    <p:sldId id="1157" r:id="rId79"/>
    <p:sldId id="1158" r:id="rId80"/>
    <p:sldId id="669" r:id="rId81"/>
    <p:sldId id="275" r:id="rId82"/>
    <p:sldId id="754" r:id="rId83"/>
    <p:sldId id="755" r:id="rId84"/>
    <p:sldId id="756" r:id="rId85"/>
    <p:sldId id="757" r:id="rId86"/>
    <p:sldId id="758" r:id="rId87"/>
    <p:sldId id="759" r:id="rId88"/>
    <p:sldId id="762" r:id="rId89"/>
    <p:sldId id="1133" r:id="rId90"/>
    <p:sldId id="1144" r:id="rId91"/>
    <p:sldId id="738" r:id="rId92"/>
    <p:sldId id="739" r:id="rId93"/>
    <p:sldId id="740" r:id="rId94"/>
    <p:sldId id="741" r:id="rId95"/>
    <p:sldId id="742" r:id="rId96"/>
    <p:sldId id="743" r:id="rId97"/>
    <p:sldId id="744" r:id="rId98"/>
    <p:sldId id="745" r:id="rId99"/>
    <p:sldId id="1145" r:id="rId100"/>
    <p:sldId id="856" r:id="rId101"/>
    <p:sldId id="973" r:id="rId102"/>
    <p:sldId id="857" r:id="rId103"/>
    <p:sldId id="858" r:id="rId104"/>
    <p:sldId id="859" r:id="rId105"/>
    <p:sldId id="970" r:id="rId106"/>
    <p:sldId id="861" r:id="rId107"/>
    <p:sldId id="862" r:id="rId108"/>
    <p:sldId id="863" r:id="rId109"/>
    <p:sldId id="866" r:id="rId110"/>
    <p:sldId id="971" r:id="rId111"/>
    <p:sldId id="972" r:id="rId112"/>
    <p:sldId id="867" r:id="rId113"/>
    <p:sldId id="864" r:id="rId114"/>
    <p:sldId id="865" r:id="rId115"/>
    <p:sldId id="734" r:id="rId116"/>
    <p:sldId id="681" r:id="rId117"/>
    <p:sldId id="572" r:id="rId118"/>
    <p:sldId id="573" r:id="rId119"/>
    <p:sldId id="574" r:id="rId120"/>
    <p:sldId id="575" r:id="rId121"/>
    <p:sldId id="850" r:id="rId122"/>
    <p:sldId id="576" r:id="rId123"/>
    <p:sldId id="577" r:id="rId124"/>
    <p:sldId id="578" r:id="rId125"/>
    <p:sldId id="670" r:id="rId126"/>
    <p:sldId id="674" r:id="rId127"/>
    <p:sldId id="965" r:id="rId128"/>
    <p:sldId id="966" r:id="rId129"/>
    <p:sldId id="967" r:id="rId130"/>
    <p:sldId id="968" r:id="rId131"/>
    <p:sldId id="969" r:id="rId132"/>
    <p:sldId id="581" r:id="rId133"/>
    <p:sldId id="673" r:id="rId134"/>
    <p:sldId id="589" r:id="rId135"/>
    <p:sldId id="638" r:id="rId136"/>
    <p:sldId id="639" r:id="rId137"/>
    <p:sldId id="640" r:id="rId138"/>
    <p:sldId id="641" r:id="rId139"/>
    <p:sldId id="642" r:id="rId140"/>
    <p:sldId id="643" r:id="rId141"/>
    <p:sldId id="644" r:id="rId142"/>
    <p:sldId id="645" r:id="rId143"/>
    <p:sldId id="646" r:id="rId144"/>
    <p:sldId id="647" r:id="rId145"/>
    <p:sldId id="648" r:id="rId146"/>
    <p:sldId id="649" r:id="rId147"/>
    <p:sldId id="650" r:id="rId148"/>
    <p:sldId id="651" r:id="rId149"/>
    <p:sldId id="652" r:id="rId150"/>
    <p:sldId id="653" r:id="rId151"/>
    <p:sldId id="654" r:id="rId152"/>
    <p:sldId id="607" r:id="rId153"/>
    <p:sldId id="616" r:id="rId154"/>
    <p:sldId id="617" r:id="rId155"/>
    <p:sldId id="608" r:id="rId156"/>
    <p:sldId id="609" r:id="rId157"/>
    <p:sldId id="610" r:id="rId158"/>
    <p:sldId id="611" r:id="rId159"/>
    <p:sldId id="612" r:id="rId1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81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tableStyles" Target="tableStyle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2F99D1-556A-4503-A28F-25775C89DD3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91665FB-6B7B-4754-A203-C1F205DCA9C3}">
      <dgm:prSet/>
      <dgm:spPr/>
      <dgm:t>
        <a:bodyPr/>
        <a:lstStyle/>
        <a:p>
          <a:r>
            <a:rPr lang="en-US" dirty="0"/>
            <a:t>Documents the </a:t>
          </a:r>
          <a:r>
            <a:rPr lang="en-US" dirty="0">
              <a:solidFill>
                <a:srgbClr val="FF0000"/>
              </a:solidFill>
            </a:rPr>
            <a:t>importance of the research problem</a:t>
          </a:r>
          <a:r>
            <a:rPr lang="en-US" dirty="0"/>
            <a:t> at the beginning of the study</a:t>
          </a:r>
        </a:p>
      </dgm:t>
    </dgm:pt>
    <dgm:pt modelId="{9BE48FDF-99C6-4427-B36B-97DF7BF1C7B5}" type="parTrans" cxnId="{09812653-5864-42F0-A282-76D6B6A3EA4D}">
      <dgm:prSet/>
      <dgm:spPr/>
      <dgm:t>
        <a:bodyPr/>
        <a:lstStyle/>
        <a:p>
          <a:endParaRPr lang="en-US"/>
        </a:p>
      </dgm:t>
    </dgm:pt>
    <dgm:pt modelId="{219BF27E-1F42-4672-8EE7-DD9662A8135E}" type="sibTrans" cxnId="{09812653-5864-42F0-A282-76D6B6A3EA4D}">
      <dgm:prSet/>
      <dgm:spPr/>
      <dgm:t>
        <a:bodyPr/>
        <a:lstStyle/>
        <a:p>
          <a:endParaRPr lang="en-US"/>
        </a:p>
      </dgm:t>
    </dgm:pt>
    <dgm:pt modelId="{2371D835-AB9F-450B-BB9D-A8D6B1438F07}">
      <dgm:prSet/>
      <dgm:spPr/>
      <dgm:t>
        <a:bodyPr/>
        <a:lstStyle/>
        <a:p>
          <a:r>
            <a:rPr lang="en-US"/>
            <a:t>Does not foreshadow the research questions (which are broad in scope to encourage participants to provide their own views)</a:t>
          </a:r>
        </a:p>
      </dgm:t>
    </dgm:pt>
    <dgm:pt modelId="{E3807670-EA79-402D-8B34-508465A3F787}" type="parTrans" cxnId="{A183216B-F35A-4125-9D50-1F7B39C9E4E6}">
      <dgm:prSet/>
      <dgm:spPr/>
      <dgm:t>
        <a:bodyPr/>
        <a:lstStyle/>
        <a:p>
          <a:endParaRPr lang="en-US"/>
        </a:p>
      </dgm:t>
    </dgm:pt>
    <dgm:pt modelId="{0C416451-7929-45DC-834B-140030921AE9}" type="sibTrans" cxnId="{A183216B-F35A-4125-9D50-1F7B39C9E4E6}">
      <dgm:prSet/>
      <dgm:spPr/>
      <dgm:t>
        <a:bodyPr/>
        <a:lstStyle/>
        <a:p>
          <a:endParaRPr lang="en-US"/>
        </a:p>
      </dgm:t>
    </dgm:pt>
    <dgm:pt modelId="{BB3DFB4E-D638-4C2E-A63A-C55B8A9ACF19}">
      <dgm:prSet/>
      <dgm:spPr/>
      <dgm:t>
        <a:bodyPr/>
        <a:lstStyle/>
        <a:p>
          <a:r>
            <a:rPr lang="en-US"/>
            <a:t>Is used to compare and contrast findings with other studies at the end of the study</a:t>
          </a:r>
        </a:p>
      </dgm:t>
    </dgm:pt>
    <dgm:pt modelId="{BD4D4AA4-208F-4E11-B54B-0AED9EFB4171}" type="parTrans" cxnId="{40FD6F7E-4BAB-46FA-952C-869CBE6BBEAB}">
      <dgm:prSet/>
      <dgm:spPr/>
      <dgm:t>
        <a:bodyPr/>
        <a:lstStyle/>
        <a:p>
          <a:endParaRPr lang="en-US"/>
        </a:p>
      </dgm:t>
    </dgm:pt>
    <dgm:pt modelId="{88491890-398A-4F34-8042-1A785431EBB5}" type="sibTrans" cxnId="{40FD6F7E-4BAB-46FA-952C-869CBE6BBEAB}">
      <dgm:prSet/>
      <dgm:spPr/>
      <dgm:t>
        <a:bodyPr/>
        <a:lstStyle/>
        <a:p>
          <a:endParaRPr lang="en-US"/>
        </a:p>
      </dgm:t>
    </dgm:pt>
    <dgm:pt modelId="{24ED75CF-9F8A-454B-A867-AA0C98639404}" type="pres">
      <dgm:prSet presAssocID="{572F99D1-556A-4503-A28F-25775C89DD3C}" presName="root" presStyleCnt="0">
        <dgm:presLayoutVars>
          <dgm:dir/>
          <dgm:resizeHandles val="exact"/>
        </dgm:presLayoutVars>
      </dgm:prSet>
      <dgm:spPr/>
    </dgm:pt>
    <dgm:pt modelId="{BD1463F7-5B9F-43A8-B18E-66BFF5611336}" type="pres">
      <dgm:prSet presAssocID="{291665FB-6B7B-4754-A203-C1F205DCA9C3}" presName="compNode" presStyleCnt="0"/>
      <dgm:spPr/>
    </dgm:pt>
    <dgm:pt modelId="{1EC91D81-5A62-4DC9-9B39-A15FF88B91C4}" type="pres">
      <dgm:prSet presAssocID="{291665FB-6B7B-4754-A203-C1F205DCA9C3}" presName="bgRect" presStyleLbl="bgShp" presStyleIdx="0" presStyleCnt="3"/>
      <dgm:spPr/>
    </dgm:pt>
    <dgm:pt modelId="{7759E8D1-B829-4EFA-AEDC-A0869771A531}" type="pres">
      <dgm:prSet presAssocID="{291665FB-6B7B-4754-A203-C1F205DCA9C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1B562FAE-2FDB-4041-85E2-E86DFD990A7B}" type="pres">
      <dgm:prSet presAssocID="{291665FB-6B7B-4754-A203-C1F205DCA9C3}" presName="spaceRect" presStyleCnt="0"/>
      <dgm:spPr/>
    </dgm:pt>
    <dgm:pt modelId="{703384D7-E1A6-470E-9EFF-69602C521694}" type="pres">
      <dgm:prSet presAssocID="{291665FB-6B7B-4754-A203-C1F205DCA9C3}" presName="parTx" presStyleLbl="revTx" presStyleIdx="0" presStyleCnt="3">
        <dgm:presLayoutVars>
          <dgm:chMax val="0"/>
          <dgm:chPref val="0"/>
        </dgm:presLayoutVars>
      </dgm:prSet>
      <dgm:spPr/>
    </dgm:pt>
    <dgm:pt modelId="{A54CAED8-BAF5-4D8D-8F15-1AED5ACFE38D}" type="pres">
      <dgm:prSet presAssocID="{219BF27E-1F42-4672-8EE7-DD9662A8135E}" presName="sibTrans" presStyleCnt="0"/>
      <dgm:spPr/>
    </dgm:pt>
    <dgm:pt modelId="{82E1A813-72E2-423F-AC5E-635021393100}" type="pres">
      <dgm:prSet presAssocID="{2371D835-AB9F-450B-BB9D-A8D6B1438F07}" presName="compNode" presStyleCnt="0"/>
      <dgm:spPr/>
    </dgm:pt>
    <dgm:pt modelId="{87C73067-8B06-4124-848D-25BF6C14156A}" type="pres">
      <dgm:prSet presAssocID="{2371D835-AB9F-450B-BB9D-A8D6B1438F07}" presName="bgRect" presStyleLbl="bgShp" presStyleIdx="1" presStyleCnt="3"/>
      <dgm:spPr/>
    </dgm:pt>
    <dgm:pt modelId="{68E235D2-5CF6-4F45-A8AC-D157BEA14D52}" type="pres">
      <dgm:prSet presAssocID="{2371D835-AB9F-450B-BB9D-A8D6B1438F07}"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lp"/>
        </a:ext>
      </dgm:extLst>
    </dgm:pt>
    <dgm:pt modelId="{78819B98-7220-487A-907F-4B2A7AE1A574}" type="pres">
      <dgm:prSet presAssocID="{2371D835-AB9F-450B-BB9D-A8D6B1438F07}" presName="spaceRect" presStyleCnt="0"/>
      <dgm:spPr/>
    </dgm:pt>
    <dgm:pt modelId="{E930D58A-4664-434C-B799-404CB5B43636}" type="pres">
      <dgm:prSet presAssocID="{2371D835-AB9F-450B-BB9D-A8D6B1438F07}" presName="parTx" presStyleLbl="revTx" presStyleIdx="1" presStyleCnt="3">
        <dgm:presLayoutVars>
          <dgm:chMax val="0"/>
          <dgm:chPref val="0"/>
        </dgm:presLayoutVars>
      </dgm:prSet>
      <dgm:spPr/>
    </dgm:pt>
    <dgm:pt modelId="{4761F2F7-35E7-410F-AC2F-7CE849EED45B}" type="pres">
      <dgm:prSet presAssocID="{0C416451-7929-45DC-834B-140030921AE9}" presName="sibTrans" presStyleCnt="0"/>
      <dgm:spPr/>
    </dgm:pt>
    <dgm:pt modelId="{198DF208-A934-4EF3-BEB3-C9F247F99273}" type="pres">
      <dgm:prSet presAssocID="{BB3DFB4E-D638-4C2E-A63A-C55B8A9ACF19}" presName="compNode" presStyleCnt="0"/>
      <dgm:spPr/>
    </dgm:pt>
    <dgm:pt modelId="{C4A0BD8B-366C-4B7B-87FC-E3FE10002B4C}" type="pres">
      <dgm:prSet presAssocID="{BB3DFB4E-D638-4C2E-A63A-C55B8A9ACF19}" presName="bgRect" presStyleLbl="bgShp" presStyleIdx="2" presStyleCnt="3"/>
      <dgm:spPr/>
    </dgm:pt>
    <dgm:pt modelId="{64C57D66-CB11-4C97-B5A3-ED0194E2EFD0}" type="pres">
      <dgm:prSet presAssocID="{BB3DFB4E-D638-4C2E-A63A-C55B8A9ACF1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002578E-ADD1-40F8-9C3A-A757F75C8182}" type="pres">
      <dgm:prSet presAssocID="{BB3DFB4E-D638-4C2E-A63A-C55B8A9ACF19}" presName="spaceRect" presStyleCnt="0"/>
      <dgm:spPr/>
    </dgm:pt>
    <dgm:pt modelId="{EF95D8B1-DEA8-4D8D-9A2C-18E523A887FD}" type="pres">
      <dgm:prSet presAssocID="{BB3DFB4E-D638-4C2E-A63A-C55B8A9ACF19}" presName="parTx" presStyleLbl="revTx" presStyleIdx="2" presStyleCnt="3">
        <dgm:presLayoutVars>
          <dgm:chMax val="0"/>
          <dgm:chPref val="0"/>
        </dgm:presLayoutVars>
      </dgm:prSet>
      <dgm:spPr/>
    </dgm:pt>
  </dgm:ptLst>
  <dgm:cxnLst>
    <dgm:cxn modelId="{F4A3CC34-DA3B-47A8-873E-7991F3796BA2}" type="presOf" srcId="{291665FB-6B7B-4754-A203-C1F205DCA9C3}" destId="{703384D7-E1A6-470E-9EFF-69602C521694}" srcOrd="0" destOrd="0" presId="urn:microsoft.com/office/officeart/2018/2/layout/IconVerticalSolidList"/>
    <dgm:cxn modelId="{BAADD669-B4C1-4796-AD22-615EBB88E22A}" type="presOf" srcId="{2371D835-AB9F-450B-BB9D-A8D6B1438F07}" destId="{E930D58A-4664-434C-B799-404CB5B43636}" srcOrd="0" destOrd="0" presId="urn:microsoft.com/office/officeart/2018/2/layout/IconVerticalSolidList"/>
    <dgm:cxn modelId="{A183216B-F35A-4125-9D50-1F7B39C9E4E6}" srcId="{572F99D1-556A-4503-A28F-25775C89DD3C}" destId="{2371D835-AB9F-450B-BB9D-A8D6B1438F07}" srcOrd="1" destOrd="0" parTransId="{E3807670-EA79-402D-8B34-508465A3F787}" sibTransId="{0C416451-7929-45DC-834B-140030921AE9}"/>
    <dgm:cxn modelId="{09812653-5864-42F0-A282-76D6B6A3EA4D}" srcId="{572F99D1-556A-4503-A28F-25775C89DD3C}" destId="{291665FB-6B7B-4754-A203-C1F205DCA9C3}" srcOrd="0" destOrd="0" parTransId="{9BE48FDF-99C6-4427-B36B-97DF7BF1C7B5}" sibTransId="{219BF27E-1F42-4672-8EE7-DD9662A8135E}"/>
    <dgm:cxn modelId="{40FD6F7E-4BAB-46FA-952C-869CBE6BBEAB}" srcId="{572F99D1-556A-4503-A28F-25775C89DD3C}" destId="{BB3DFB4E-D638-4C2E-A63A-C55B8A9ACF19}" srcOrd="2" destOrd="0" parTransId="{BD4D4AA4-208F-4E11-B54B-0AED9EFB4171}" sibTransId="{88491890-398A-4F34-8042-1A785431EBB5}"/>
    <dgm:cxn modelId="{2C48D99D-91E3-421A-A484-8FBAC538F6FF}" type="presOf" srcId="{572F99D1-556A-4503-A28F-25775C89DD3C}" destId="{24ED75CF-9F8A-454B-A867-AA0C98639404}" srcOrd="0" destOrd="0" presId="urn:microsoft.com/office/officeart/2018/2/layout/IconVerticalSolidList"/>
    <dgm:cxn modelId="{B4E026C6-EB11-4B03-B02B-E9622E91A498}" type="presOf" srcId="{BB3DFB4E-D638-4C2E-A63A-C55B8A9ACF19}" destId="{EF95D8B1-DEA8-4D8D-9A2C-18E523A887FD}" srcOrd="0" destOrd="0" presId="urn:microsoft.com/office/officeart/2018/2/layout/IconVerticalSolidList"/>
    <dgm:cxn modelId="{4C786187-F296-4921-AA28-65AB6A0A363B}" type="presParOf" srcId="{24ED75CF-9F8A-454B-A867-AA0C98639404}" destId="{BD1463F7-5B9F-43A8-B18E-66BFF5611336}" srcOrd="0" destOrd="0" presId="urn:microsoft.com/office/officeart/2018/2/layout/IconVerticalSolidList"/>
    <dgm:cxn modelId="{41DE1513-BCCC-47AB-8478-F8163B071273}" type="presParOf" srcId="{BD1463F7-5B9F-43A8-B18E-66BFF5611336}" destId="{1EC91D81-5A62-4DC9-9B39-A15FF88B91C4}" srcOrd="0" destOrd="0" presId="urn:microsoft.com/office/officeart/2018/2/layout/IconVerticalSolidList"/>
    <dgm:cxn modelId="{FEAC0F00-5CB5-4800-8CF2-F7752658092F}" type="presParOf" srcId="{BD1463F7-5B9F-43A8-B18E-66BFF5611336}" destId="{7759E8D1-B829-4EFA-AEDC-A0869771A531}" srcOrd="1" destOrd="0" presId="urn:microsoft.com/office/officeart/2018/2/layout/IconVerticalSolidList"/>
    <dgm:cxn modelId="{7CD737B3-522E-42A2-97E7-15E2A3369723}" type="presParOf" srcId="{BD1463F7-5B9F-43A8-B18E-66BFF5611336}" destId="{1B562FAE-2FDB-4041-85E2-E86DFD990A7B}" srcOrd="2" destOrd="0" presId="urn:microsoft.com/office/officeart/2018/2/layout/IconVerticalSolidList"/>
    <dgm:cxn modelId="{0864324C-45AD-41D0-8D2E-0C0E52376C3E}" type="presParOf" srcId="{BD1463F7-5B9F-43A8-B18E-66BFF5611336}" destId="{703384D7-E1A6-470E-9EFF-69602C521694}" srcOrd="3" destOrd="0" presId="urn:microsoft.com/office/officeart/2018/2/layout/IconVerticalSolidList"/>
    <dgm:cxn modelId="{163ED17A-7BF0-4E7E-9807-E5EF3D5F0472}" type="presParOf" srcId="{24ED75CF-9F8A-454B-A867-AA0C98639404}" destId="{A54CAED8-BAF5-4D8D-8F15-1AED5ACFE38D}" srcOrd="1" destOrd="0" presId="urn:microsoft.com/office/officeart/2018/2/layout/IconVerticalSolidList"/>
    <dgm:cxn modelId="{C04C8F93-4D37-463A-9023-4BC05CFBCFE4}" type="presParOf" srcId="{24ED75CF-9F8A-454B-A867-AA0C98639404}" destId="{82E1A813-72E2-423F-AC5E-635021393100}" srcOrd="2" destOrd="0" presId="urn:microsoft.com/office/officeart/2018/2/layout/IconVerticalSolidList"/>
    <dgm:cxn modelId="{7F0362A3-8964-4BF3-86E5-8453A054412D}" type="presParOf" srcId="{82E1A813-72E2-423F-AC5E-635021393100}" destId="{87C73067-8B06-4124-848D-25BF6C14156A}" srcOrd="0" destOrd="0" presId="urn:microsoft.com/office/officeart/2018/2/layout/IconVerticalSolidList"/>
    <dgm:cxn modelId="{9804ED74-9A48-4804-A371-6FD5B800E4AF}" type="presParOf" srcId="{82E1A813-72E2-423F-AC5E-635021393100}" destId="{68E235D2-5CF6-4F45-A8AC-D157BEA14D52}" srcOrd="1" destOrd="0" presId="urn:microsoft.com/office/officeart/2018/2/layout/IconVerticalSolidList"/>
    <dgm:cxn modelId="{F95C9F99-D349-4804-9B63-6BC5D3B3EACB}" type="presParOf" srcId="{82E1A813-72E2-423F-AC5E-635021393100}" destId="{78819B98-7220-487A-907F-4B2A7AE1A574}" srcOrd="2" destOrd="0" presId="urn:microsoft.com/office/officeart/2018/2/layout/IconVerticalSolidList"/>
    <dgm:cxn modelId="{25795C27-1308-41A0-AA1D-33C0A8AD92FA}" type="presParOf" srcId="{82E1A813-72E2-423F-AC5E-635021393100}" destId="{E930D58A-4664-434C-B799-404CB5B43636}" srcOrd="3" destOrd="0" presId="urn:microsoft.com/office/officeart/2018/2/layout/IconVerticalSolidList"/>
    <dgm:cxn modelId="{400B2619-F5C6-457F-A63A-0CD22DA0DD32}" type="presParOf" srcId="{24ED75CF-9F8A-454B-A867-AA0C98639404}" destId="{4761F2F7-35E7-410F-AC2F-7CE849EED45B}" srcOrd="3" destOrd="0" presId="urn:microsoft.com/office/officeart/2018/2/layout/IconVerticalSolidList"/>
    <dgm:cxn modelId="{4EE92945-9427-4A11-BB3D-9269A5E89240}" type="presParOf" srcId="{24ED75CF-9F8A-454B-A867-AA0C98639404}" destId="{198DF208-A934-4EF3-BEB3-C9F247F99273}" srcOrd="4" destOrd="0" presId="urn:microsoft.com/office/officeart/2018/2/layout/IconVerticalSolidList"/>
    <dgm:cxn modelId="{BBD0F5B5-E0E0-4070-9234-24AE09D1CDF6}" type="presParOf" srcId="{198DF208-A934-4EF3-BEB3-C9F247F99273}" destId="{C4A0BD8B-366C-4B7B-87FC-E3FE10002B4C}" srcOrd="0" destOrd="0" presId="urn:microsoft.com/office/officeart/2018/2/layout/IconVerticalSolidList"/>
    <dgm:cxn modelId="{6E5AF2C0-3FAB-43C1-8950-0FA488079905}" type="presParOf" srcId="{198DF208-A934-4EF3-BEB3-C9F247F99273}" destId="{64C57D66-CB11-4C97-B5A3-ED0194E2EFD0}" srcOrd="1" destOrd="0" presId="urn:microsoft.com/office/officeart/2018/2/layout/IconVerticalSolidList"/>
    <dgm:cxn modelId="{2C2C6895-835C-4FCE-BF50-FE01F62BE9A3}" type="presParOf" srcId="{198DF208-A934-4EF3-BEB3-C9F247F99273}" destId="{2002578E-ADD1-40F8-9C3A-A757F75C8182}" srcOrd="2" destOrd="0" presId="urn:microsoft.com/office/officeart/2018/2/layout/IconVerticalSolidList"/>
    <dgm:cxn modelId="{639F948D-3ED4-4347-85D1-841D991FBABA}" type="presParOf" srcId="{198DF208-A934-4EF3-BEB3-C9F247F99273}" destId="{EF95D8B1-DEA8-4D8D-9A2C-18E523A887F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159477F-01E5-4FAC-8B21-74E9837F399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F88A3F4E-A9F5-4C8F-B6BC-43AADCA72310}">
      <dgm:prSet phldrT="[Text]"/>
      <dgm:spPr/>
      <dgm:t>
        <a:bodyPr/>
        <a:lstStyle/>
        <a:p>
          <a:r>
            <a:rPr lang="en-US" b="1">
              <a:solidFill>
                <a:schemeClr val="tx1">
                  <a:lumMod val="95000"/>
                  <a:lumOff val="5000"/>
                </a:schemeClr>
              </a:solidFill>
            </a:rPr>
            <a:t>…is writing done by scholars for other scholars.</a:t>
          </a:r>
          <a:endParaRPr lang="en-US" dirty="0">
            <a:solidFill>
              <a:schemeClr val="tx1">
                <a:lumMod val="95000"/>
                <a:lumOff val="5000"/>
              </a:schemeClr>
            </a:solidFill>
          </a:endParaRPr>
        </a:p>
      </dgm:t>
    </dgm:pt>
    <dgm:pt modelId="{B164FC5F-721A-4E13-BBA1-ACA6D0ED178C}" type="parTrans" cxnId="{53498BB6-75A3-46B4-9258-7A04F1753A88}">
      <dgm:prSet/>
      <dgm:spPr/>
      <dgm:t>
        <a:bodyPr/>
        <a:lstStyle/>
        <a:p>
          <a:endParaRPr lang="en-US">
            <a:solidFill>
              <a:schemeClr val="tx1">
                <a:lumMod val="95000"/>
                <a:lumOff val="5000"/>
              </a:schemeClr>
            </a:solidFill>
          </a:endParaRPr>
        </a:p>
      </dgm:t>
    </dgm:pt>
    <dgm:pt modelId="{144FB7DB-BBDC-445B-8377-FB974E68C63F}" type="sibTrans" cxnId="{53498BB6-75A3-46B4-9258-7A04F1753A88}">
      <dgm:prSet/>
      <dgm:spPr/>
      <dgm:t>
        <a:bodyPr/>
        <a:lstStyle/>
        <a:p>
          <a:endParaRPr lang="en-US">
            <a:solidFill>
              <a:schemeClr val="tx1">
                <a:lumMod val="95000"/>
                <a:lumOff val="5000"/>
              </a:schemeClr>
            </a:solidFill>
          </a:endParaRPr>
        </a:p>
      </dgm:t>
    </dgm:pt>
    <dgm:pt modelId="{622ECE70-5C6D-4464-A1D9-B5DD0E0ED706}">
      <dgm:prSet/>
      <dgm:spPr/>
      <dgm:t>
        <a:bodyPr/>
        <a:lstStyle/>
        <a:p>
          <a:r>
            <a:rPr lang="en-US" b="1">
              <a:solidFill>
                <a:schemeClr val="tx1">
                  <a:lumMod val="95000"/>
                  <a:lumOff val="5000"/>
                </a:schemeClr>
              </a:solidFill>
            </a:rPr>
            <a:t>…is devoted to topics and questions that are of interest to the academic community.</a:t>
          </a:r>
          <a:r>
            <a:rPr lang="en-US">
              <a:solidFill>
                <a:schemeClr val="tx1">
                  <a:lumMod val="95000"/>
                  <a:lumOff val="5000"/>
                </a:schemeClr>
              </a:solidFill>
            </a:rPr>
            <a:t> </a:t>
          </a:r>
          <a:endParaRPr lang="en-US" dirty="0">
            <a:solidFill>
              <a:schemeClr val="tx1">
                <a:lumMod val="95000"/>
                <a:lumOff val="5000"/>
              </a:schemeClr>
            </a:solidFill>
          </a:endParaRPr>
        </a:p>
      </dgm:t>
    </dgm:pt>
    <dgm:pt modelId="{579CFEAF-1B23-4604-B137-8104B04BA96F}" type="parTrans" cxnId="{17BA836C-F6C3-43FD-9B10-FD56AE021FFA}">
      <dgm:prSet/>
      <dgm:spPr/>
      <dgm:t>
        <a:bodyPr/>
        <a:lstStyle/>
        <a:p>
          <a:endParaRPr lang="en-US">
            <a:solidFill>
              <a:schemeClr val="tx1">
                <a:lumMod val="95000"/>
                <a:lumOff val="5000"/>
              </a:schemeClr>
            </a:solidFill>
          </a:endParaRPr>
        </a:p>
      </dgm:t>
    </dgm:pt>
    <dgm:pt modelId="{06A11775-66A5-4F5E-95C6-951A9525F170}" type="sibTrans" cxnId="{17BA836C-F6C3-43FD-9B10-FD56AE021FFA}">
      <dgm:prSet/>
      <dgm:spPr/>
      <dgm:t>
        <a:bodyPr/>
        <a:lstStyle/>
        <a:p>
          <a:endParaRPr lang="en-US">
            <a:solidFill>
              <a:schemeClr val="tx1">
                <a:lumMod val="95000"/>
                <a:lumOff val="5000"/>
              </a:schemeClr>
            </a:solidFill>
          </a:endParaRPr>
        </a:p>
      </dgm:t>
    </dgm:pt>
    <dgm:pt modelId="{1FB28343-C3D1-4246-8F96-924D87D9EAFB}">
      <dgm:prSet/>
      <dgm:spPr/>
      <dgm:t>
        <a:bodyPr/>
        <a:lstStyle/>
        <a:p>
          <a:r>
            <a:rPr lang="en-US" b="1" dirty="0">
              <a:solidFill>
                <a:schemeClr val="tx1">
                  <a:lumMod val="95000"/>
                  <a:lumOff val="5000"/>
                </a:schemeClr>
              </a:solidFill>
            </a:rPr>
            <a:t>…</a:t>
          </a:r>
          <a:r>
            <a:rPr lang="en-US" b="1" dirty="0">
              <a:solidFill>
                <a:schemeClr val="bg1"/>
              </a:solidFill>
            </a:rPr>
            <a:t>should present the reader with an informed argument.</a:t>
          </a:r>
          <a:endParaRPr lang="en-US" dirty="0">
            <a:solidFill>
              <a:schemeClr val="bg1"/>
            </a:solidFill>
          </a:endParaRPr>
        </a:p>
      </dgm:t>
    </dgm:pt>
    <dgm:pt modelId="{4ACFE04F-E571-4A4B-96B8-90F10B3A8282}" type="parTrans" cxnId="{53001911-23BC-42F2-B224-99F3CCC4EA19}">
      <dgm:prSet/>
      <dgm:spPr/>
      <dgm:t>
        <a:bodyPr/>
        <a:lstStyle/>
        <a:p>
          <a:endParaRPr lang="en-US">
            <a:solidFill>
              <a:schemeClr val="tx1">
                <a:lumMod val="95000"/>
                <a:lumOff val="5000"/>
              </a:schemeClr>
            </a:solidFill>
          </a:endParaRPr>
        </a:p>
      </dgm:t>
    </dgm:pt>
    <dgm:pt modelId="{98DE39C9-668F-4346-9FD3-BE363A799255}" type="sibTrans" cxnId="{53001911-23BC-42F2-B224-99F3CCC4EA19}">
      <dgm:prSet/>
      <dgm:spPr/>
      <dgm:t>
        <a:bodyPr/>
        <a:lstStyle/>
        <a:p>
          <a:endParaRPr lang="en-US">
            <a:solidFill>
              <a:schemeClr val="tx1">
                <a:lumMod val="95000"/>
                <a:lumOff val="5000"/>
              </a:schemeClr>
            </a:solidFill>
          </a:endParaRPr>
        </a:p>
      </dgm:t>
    </dgm:pt>
    <dgm:pt modelId="{DC5B4D55-7BD4-4DE1-86C8-862F10156484}" type="pres">
      <dgm:prSet presAssocID="{8159477F-01E5-4FAC-8B21-74E9837F3993}" presName="linear" presStyleCnt="0">
        <dgm:presLayoutVars>
          <dgm:animLvl val="lvl"/>
          <dgm:resizeHandles val="exact"/>
        </dgm:presLayoutVars>
      </dgm:prSet>
      <dgm:spPr/>
    </dgm:pt>
    <dgm:pt modelId="{91870617-4F69-4DE1-8140-D1C89F92DD1A}" type="pres">
      <dgm:prSet presAssocID="{F88A3F4E-A9F5-4C8F-B6BC-43AADCA72310}" presName="parentText" presStyleLbl="node1" presStyleIdx="0" presStyleCnt="3">
        <dgm:presLayoutVars>
          <dgm:chMax val="0"/>
          <dgm:bulletEnabled val="1"/>
        </dgm:presLayoutVars>
      </dgm:prSet>
      <dgm:spPr/>
    </dgm:pt>
    <dgm:pt modelId="{B46A53E1-3803-49B9-97C0-8AE61F7A00BC}" type="pres">
      <dgm:prSet presAssocID="{144FB7DB-BBDC-445B-8377-FB974E68C63F}" presName="spacer" presStyleCnt="0"/>
      <dgm:spPr/>
    </dgm:pt>
    <dgm:pt modelId="{C9CAA2D5-AB92-409E-875B-717EEE0DF31C}" type="pres">
      <dgm:prSet presAssocID="{622ECE70-5C6D-4464-A1D9-B5DD0E0ED706}" presName="parentText" presStyleLbl="node1" presStyleIdx="1" presStyleCnt="3">
        <dgm:presLayoutVars>
          <dgm:chMax val="0"/>
          <dgm:bulletEnabled val="1"/>
        </dgm:presLayoutVars>
      </dgm:prSet>
      <dgm:spPr/>
    </dgm:pt>
    <dgm:pt modelId="{03A5B878-4473-4C4B-A9B3-BDDCEF1C8F06}" type="pres">
      <dgm:prSet presAssocID="{06A11775-66A5-4F5E-95C6-951A9525F170}" presName="spacer" presStyleCnt="0"/>
      <dgm:spPr/>
    </dgm:pt>
    <dgm:pt modelId="{F6B08533-4E46-476D-AC10-DF2D80001719}" type="pres">
      <dgm:prSet presAssocID="{1FB28343-C3D1-4246-8F96-924D87D9EAFB}" presName="parentText" presStyleLbl="node1" presStyleIdx="2" presStyleCnt="3">
        <dgm:presLayoutVars>
          <dgm:chMax val="0"/>
          <dgm:bulletEnabled val="1"/>
        </dgm:presLayoutVars>
      </dgm:prSet>
      <dgm:spPr/>
    </dgm:pt>
  </dgm:ptLst>
  <dgm:cxnLst>
    <dgm:cxn modelId="{53001911-23BC-42F2-B224-99F3CCC4EA19}" srcId="{8159477F-01E5-4FAC-8B21-74E9837F3993}" destId="{1FB28343-C3D1-4246-8F96-924D87D9EAFB}" srcOrd="2" destOrd="0" parTransId="{4ACFE04F-E571-4A4B-96B8-90F10B3A8282}" sibTransId="{98DE39C9-668F-4346-9FD3-BE363A799255}"/>
    <dgm:cxn modelId="{0846ED5C-CE88-4E55-BB59-476BA59C1B82}" type="presOf" srcId="{F88A3F4E-A9F5-4C8F-B6BC-43AADCA72310}" destId="{91870617-4F69-4DE1-8140-D1C89F92DD1A}" srcOrd="0" destOrd="0" presId="urn:microsoft.com/office/officeart/2005/8/layout/vList2"/>
    <dgm:cxn modelId="{1D9A5D5F-950B-452E-8DF9-A0D761104BBB}" type="presOf" srcId="{8159477F-01E5-4FAC-8B21-74E9837F3993}" destId="{DC5B4D55-7BD4-4DE1-86C8-862F10156484}" srcOrd="0" destOrd="0" presId="urn:microsoft.com/office/officeart/2005/8/layout/vList2"/>
    <dgm:cxn modelId="{17BA836C-F6C3-43FD-9B10-FD56AE021FFA}" srcId="{8159477F-01E5-4FAC-8B21-74E9837F3993}" destId="{622ECE70-5C6D-4464-A1D9-B5DD0E0ED706}" srcOrd="1" destOrd="0" parTransId="{579CFEAF-1B23-4604-B137-8104B04BA96F}" sibTransId="{06A11775-66A5-4F5E-95C6-951A9525F170}"/>
    <dgm:cxn modelId="{53498BB6-75A3-46B4-9258-7A04F1753A88}" srcId="{8159477F-01E5-4FAC-8B21-74E9837F3993}" destId="{F88A3F4E-A9F5-4C8F-B6BC-43AADCA72310}" srcOrd="0" destOrd="0" parTransId="{B164FC5F-721A-4E13-BBA1-ACA6D0ED178C}" sibTransId="{144FB7DB-BBDC-445B-8377-FB974E68C63F}"/>
    <dgm:cxn modelId="{DD4BEDC3-D44F-477F-A455-7543E4A5ED75}" type="presOf" srcId="{1FB28343-C3D1-4246-8F96-924D87D9EAFB}" destId="{F6B08533-4E46-476D-AC10-DF2D80001719}" srcOrd="0" destOrd="0" presId="urn:microsoft.com/office/officeart/2005/8/layout/vList2"/>
    <dgm:cxn modelId="{C31355F9-3EAB-4C57-83AE-4A6B921B4102}" type="presOf" srcId="{622ECE70-5C6D-4464-A1D9-B5DD0E0ED706}" destId="{C9CAA2D5-AB92-409E-875B-717EEE0DF31C}" srcOrd="0" destOrd="0" presId="urn:microsoft.com/office/officeart/2005/8/layout/vList2"/>
    <dgm:cxn modelId="{236F4923-559F-4B2A-89F6-029DD6049FEB}" type="presParOf" srcId="{DC5B4D55-7BD4-4DE1-86C8-862F10156484}" destId="{91870617-4F69-4DE1-8140-D1C89F92DD1A}" srcOrd="0" destOrd="0" presId="urn:microsoft.com/office/officeart/2005/8/layout/vList2"/>
    <dgm:cxn modelId="{54EE78DB-6C96-4BD0-BDF3-A19218388FB7}" type="presParOf" srcId="{DC5B4D55-7BD4-4DE1-86C8-862F10156484}" destId="{B46A53E1-3803-49B9-97C0-8AE61F7A00BC}" srcOrd="1" destOrd="0" presId="urn:microsoft.com/office/officeart/2005/8/layout/vList2"/>
    <dgm:cxn modelId="{7A512532-7CC8-4988-B1FB-95618242643F}" type="presParOf" srcId="{DC5B4D55-7BD4-4DE1-86C8-862F10156484}" destId="{C9CAA2D5-AB92-409E-875B-717EEE0DF31C}" srcOrd="2" destOrd="0" presId="urn:microsoft.com/office/officeart/2005/8/layout/vList2"/>
    <dgm:cxn modelId="{9EDB3461-DB0F-4DC7-8147-DDACD1096BDC}" type="presParOf" srcId="{DC5B4D55-7BD4-4DE1-86C8-862F10156484}" destId="{03A5B878-4473-4C4B-A9B3-BDDCEF1C8F06}" srcOrd="3" destOrd="0" presId="urn:microsoft.com/office/officeart/2005/8/layout/vList2"/>
    <dgm:cxn modelId="{3922605B-75EC-425B-AF2D-3FD6E3058D8D}" type="presParOf" srcId="{DC5B4D55-7BD4-4DE1-86C8-862F10156484}" destId="{F6B08533-4E46-476D-AC10-DF2D80001719}"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6A01F5-CB0E-4EC9-98F5-62C7AECD864D}" type="doc">
      <dgm:prSet loTypeId="urn:microsoft.com/office/officeart/2005/8/layout/lProcess3" loCatId="process" qsTypeId="urn:microsoft.com/office/officeart/2005/8/quickstyle/simple4" qsCatId="simple" csTypeId="urn:microsoft.com/office/officeart/2005/8/colors/colorful1#2" csCatId="colorful" phldr="1"/>
      <dgm:spPr/>
      <dgm:t>
        <a:bodyPr/>
        <a:lstStyle/>
        <a:p>
          <a:endParaRPr lang="en-US"/>
        </a:p>
      </dgm:t>
    </dgm:pt>
    <dgm:pt modelId="{50CA1B3E-7CA7-4B54-9E68-62389D7AC838}">
      <dgm:prSet/>
      <dgm:spPr/>
      <dgm:t>
        <a:bodyPr/>
        <a:lstStyle/>
        <a:p>
          <a:pPr rtl="0"/>
          <a:r>
            <a:rPr lang="en-US" b="1" dirty="0">
              <a:solidFill>
                <a:schemeClr val="bg1"/>
              </a:solidFill>
            </a:rPr>
            <a:t>No more than</a:t>
          </a:r>
          <a:r>
            <a:rPr lang="en-US" b="1" dirty="0">
              <a:solidFill>
                <a:srgbClr val="FFFF00"/>
              </a:solidFill>
            </a:rPr>
            <a:t> 25 percent </a:t>
          </a:r>
          <a:r>
            <a:rPr lang="en-US" b="1" dirty="0">
              <a:solidFill>
                <a:schemeClr val="bg1"/>
              </a:solidFill>
            </a:rPr>
            <a:t>of your paper should be direct quotations.</a:t>
          </a:r>
          <a:endParaRPr lang="en-US" dirty="0">
            <a:solidFill>
              <a:schemeClr val="bg1"/>
            </a:solidFill>
          </a:endParaRPr>
        </a:p>
      </dgm:t>
    </dgm:pt>
    <dgm:pt modelId="{9B592F3A-0BFE-49CB-BA1E-E367FCAE5BF4}" type="parTrans" cxnId="{021987D1-DD26-48E0-9304-4BEC595176B1}">
      <dgm:prSet/>
      <dgm:spPr/>
      <dgm:t>
        <a:bodyPr/>
        <a:lstStyle/>
        <a:p>
          <a:endParaRPr lang="en-US"/>
        </a:p>
      </dgm:t>
    </dgm:pt>
    <dgm:pt modelId="{01CCD437-8263-4CF7-9A29-64D5061C6046}" type="sibTrans" cxnId="{021987D1-DD26-48E0-9304-4BEC595176B1}">
      <dgm:prSet/>
      <dgm:spPr/>
      <dgm:t>
        <a:bodyPr/>
        <a:lstStyle/>
        <a:p>
          <a:endParaRPr lang="en-US"/>
        </a:p>
      </dgm:t>
    </dgm:pt>
    <dgm:pt modelId="{9F63A930-D70D-4F30-8D0A-BD19170942E2}">
      <dgm:prSet/>
      <dgm:spPr/>
      <dgm:t>
        <a:bodyPr/>
        <a:lstStyle/>
        <a:p>
          <a:pPr rtl="0"/>
          <a:r>
            <a:rPr lang="en-US" b="1" i="1" dirty="0">
              <a:solidFill>
                <a:schemeClr val="tx1"/>
              </a:solidFill>
            </a:rPr>
            <a:t>Paraphrase</a:t>
          </a:r>
          <a:r>
            <a:rPr lang="en-US" b="1" dirty="0">
              <a:solidFill>
                <a:schemeClr val="tx1"/>
              </a:solidFill>
            </a:rPr>
            <a:t> as much as you can.</a:t>
          </a:r>
          <a:endParaRPr lang="en-US" dirty="0">
            <a:solidFill>
              <a:schemeClr val="tx1"/>
            </a:solidFill>
          </a:endParaRPr>
        </a:p>
      </dgm:t>
    </dgm:pt>
    <dgm:pt modelId="{BB98531F-264D-407A-A8A9-B2D8C2EDE438}" type="parTrans" cxnId="{CB418130-DE22-4084-B9CE-D0592E463779}">
      <dgm:prSet/>
      <dgm:spPr/>
      <dgm:t>
        <a:bodyPr/>
        <a:lstStyle/>
        <a:p>
          <a:endParaRPr lang="en-US"/>
        </a:p>
      </dgm:t>
    </dgm:pt>
    <dgm:pt modelId="{216B37BF-5062-45AD-AB7E-9C3F564E0BE0}" type="sibTrans" cxnId="{CB418130-DE22-4084-B9CE-D0592E463779}">
      <dgm:prSet/>
      <dgm:spPr/>
      <dgm:t>
        <a:bodyPr/>
        <a:lstStyle/>
        <a:p>
          <a:endParaRPr lang="en-US"/>
        </a:p>
      </dgm:t>
    </dgm:pt>
    <dgm:pt modelId="{B8A4F107-33B6-4C31-81A1-759B7F495117}">
      <dgm:prSet/>
      <dgm:spPr>
        <a:solidFill>
          <a:srgbClr val="00B0F0"/>
        </a:solidFill>
      </dgm:spPr>
      <dgm:t>
        <a:bodyPr/>
        <a:lstStyle/>
        <a:p>
          <a:pPr rtl="0"/>
          <a:r>
            <a:rPr lang="en-US" b="1" dirty="0">
              <a:solidFill>
                <a:schemeClr val="bg1"/>
              </a:solidFill>
            </a:rPr>
            <a:t>Use direct quotations when citing a statistic or original theory</a:t>
          </a:r>
          <a:endParaRPr lang="en-US" dirty="0">
            <a:solidFill>
              <a:schemeClr val="bg1"/>
            </a:solidFill>
          </a:endParaRPr>
        </a:p>
      </dgm:t>
    </dgm:pt>
    <dgm:pt modelId="{D6E97B11-030F-4E2D-88B8-383F6665F563}" type="parTrans" cxnId="{1B9C6F44-186F-4EDC-818E-A837A0EF037C}">
      <dgm:prSet/>
      <dgm:spPr/>
      <dgm:t>
        <a:bodyPr/>
        <a:lstStyle/>
        <a:p>
          <a:endParaRPr lang="en-US"/>
        </a:p>
      </dgm:t>
    </dgm:pt>
    <dgm:pt modelId="{0C2DC23A-BE6D-4EAD-A0AB-1845382DDA68}" type="sibTrans" cxnId="{1B9C6F44-186F-4EDC-818E-A837A0EF037C}">
      <dgm:prSet/>
      <dgm:spPr/>
      <dgm:t>
        <a:bodyPr/>
        <a:lstStyle/>
        <a:p>
          <a:endParaRPr lang="en-US"/>
        </a:p>
      </dgm:t>
    </dgm:pt>
    <dgm:pt modelId="{FC02B4D5-8807-4E17-99C3-7FCCECE2603F}">
      <dgm:prSet/>
      <dgm:spPr/>
      <dgm:t>
        <a:bodyPr/>
        <a:lstStyle/>
        <a:p>
          <a:pPr rtl="0"/>
          <a:r>
            <a:rPr lang="en-US" b="1" dirty="0">
              <a:solidFill>
                <a:schemeClr val="tx1"/>
              </a:solidFill>
            </a:rPr>
            <a:t>Use author's words if they capture a point exactly</a:t>
          </a:r>
          <a:r>
            <a:rPr lang="en-US" dirty="0">
              <a:solidFill>
                <a:schemeClr val="tx1"/>
              </a:solidFill>
            </a:rPr>
            <a:t>.</a:t>
          </a:r>
        </a:p>
      </dgm:t>
    </dgm:pt>
    <dgm:pt modelId="{E9D4A510-EFD2-40D9-B484-0A41B6177884}" type="parTrans" cxnId="{E4F2685E-3876-439E-83C5-3AC535F5F9F5}">
      <dgm:prSet/>
      <dgm:spPr/>
      <dgm:t>
        <a:bodyPr/>
        <a:lstStyle/>
        <a:p>
          <a:endParaRPr lang="en-US"/>
        </a:p>
      </dgm:t>
    </dgm:pt>
    <dgm:pt modelId="{FFC49D0D-BAC9-41F8-80F2-91CA6621B116}" type="sibTrans" cxnId="{E4F2685E-3876-439E-83C5-3AC535F5F9F5}">
      <dgm:prSet/>
      <dgm:spPr/>
      <dgm:t>
        <a:bodyPr/>
        <a:lstStyle/>
        <a:p>
          <a:endParaRPr lang="en-US"/>
        </a:p>
      </dgm:t>
    </dgm:pt>
    <dgm:pt modelId="{38E3141C-A947-4177-BE18-0E1FD9327705}" type="pres">
      <dgm:prSet presAssocID="{066A01F5-CB0E-4EC9-98F5-62C7AECD864D}" presName="Name0" presStyleCnt="0">
        <dgm:presLayoutVars>
          <dgm:chPref val="3"/>
          <dgm:dir/>
          <dgm:animLvl val="lvl"/>
          <dgm:resizeHandles/>
        </dgm:presLayoutVars>
      </dgm:prSet>
      <dgm:spPr/>
    </dgm:pt>
    <dgm:pt modelId="{77B86758-FFFC-4DA5-A224-A7A392813ACD}" type="pres">
      <dgm:prSet presAssocID="{50CA1B3E-7CA7-4B54-9E68-62389D7AC838}" presName="horFlow" presStyleCnt="0"/>
      <dgm:spPr/>
    </dgm:pt>
    <dgm:pt modelId="{740D3FDB-EBEF-41BF-94F5-8600DA2C8816}" type="pres">
      <dgm:prSet presAssocID="{50CA1B3E-7CA7-4B54-9E68-62389D7AC838}" presName="bigChev" presStyleLbl="node1" presStyleIdx="0" presStyleCnt="4" custScaleX="152608"/>
      <dgm:spPr/>
    </dgm:pt>
    <dgm:pt modelId="{B35F58E1-B4B3-41F4-A7A9-2072A0F76621}" type="pres">
      <dgm:prSet presAssocID="{50CA1B3E-7CA7-4B54-9E68-62389D7AC838}" presName="vSp" presStyleCnt="0"/>
      <dgm:spPr/>
    </dgm:pt>
    <dgm:pt modelId="{C85477A7-375F-4A12-8946-23F9D5B709B8}" type="pres">
      <dgm:prSet presAssocID="{9F63A930-D70D-4F30-8D0A-BD19170942E2}" presName="horFlow" presStyleCnt="0"/>
      <dgm:spPr/>
    </dgm:pt>
    <dgm:pt modelId="{97FF6113-A8A2-4A5B-B0DE-11828F6B0491}" type="pres">
      <dgm:prSet presAssocID="{9F63A930-D70D-4F30-8D0A-BD19170942E2}" presName="bigChev" presStyleLbl="node1" presStyleIdx="1" presStyleCnt="4" custScaleX="157781"/>
      <dgm:spPr/>
    </dgm:pt>
    <dgm:pt modelId="{234F1F18-63E4-4A67-8781-C5DE29D3C2F7}" type="pres">
      <dgm:prSet presAssocID="{9F63A930-D70D-4F30-8D0A-BD19170942E2}" presName="vSp" presStyleCnt="0"/>
      <dgm:spPr/>
    </dgm:pt>
    <dgm:pt modelId="{9125ED21-1227-45BF-BEF6-DA5C071A8741}" type="pres">
      <dgm:prSet presAssocID="{B8A4F107-33B6-4C31-81A1-759B7F495117}" presName="horFlow" presStyleCnt="0"/>
      <dgm:spPr/>
    </dgm:pt>
    <dgm:pt modelId="{B548C29B-6D1D-4D8B-8149-C0871E88C13C}" type="pres">
      <dgm:prSet presAssocID="{B8A4F107-33B6-4C31-81A1-759B7F495117}" presName="bigChev" presStyleLbl="node1" presStyleIdx="2" presStyleCnt="4" custScaleX="157781"/>
      <dgm:spPr/>
    </dgm:pt>
    <dgm:pt modelId="{9871219B-00F5-4694-9A11-5BF65C487B13}" type="pres">
      <dgm:prSet presAssocID="{B8A4F107-33B6-4C31-81A1-759B7F495117}" presName="vSp" presStyleCnt="0"/>
      <dgm:spPr/>
    </dgm:pt>
    <dgm:pt modelId="{3DC0B31F-B5A7-4D49-85DC-3FB7B78D2089}" type="pres">
      <dgm:prSet presAssocID="{FC02B4D5-8807-4E17-99C3-7FCCECE2603F}" presName="horFlow" presStyleCnt="0"/>
      <dgm:spPr/>
    </dgm:pt>
    <dgm:pt modelId="{4C402814-3F9D-4BED-A4C7-C0800253ACD6}" type="pres">
      <dgm:prSet presAssocID="{FC02B4D5-8807-4E17-99C3-7FCCECE2603F}" presName="bigChev" presStyleLbl="node1" presStyleIdx="3" presStyleCnt="4" custScaleX="157781"/>
      <dgm:spPr/>
    </dgm:pt>
  </dgm:ptLst>
  <dgm:cxnLst>
    <dgm:cxn modelId="{EDBC1226-32B0-4F20-9D6D-A25FED4010D2}" type="presOf" srcId="{B8A4F107-33B6-4C31-81A1-759B7F495117}" destId="{B548C29B-6D1D-4D8B-8149-C0871E88C13C}" srcOrd="0" destOrd="0" presId="urn:microsoft.com/office/officeart/2005/8/layout/lProcess3"/>
    <dgm:cxn modelId="{5399D52C-485C-4779-A28D-09D5952BB5CA}" type="presOf" srcId="{9F63A930-D70D-4F30-8D0A-BD19170942E2}" destId="{97FF6113-A8A2-4A5B-B0DE-11828F6B0491}" srcOrd="0" destOrd="0" presId="urn:microsoft.com/office/officeart/2005/8/layout/lProcess3"/>
    <dgm:cxn modelId="{CB418130-DE22-4084-B9CE-D0592E463779}" srcId="{066A01F5-CB0E-4EC9-98F5-62C7AECD864D}" destId="{9F63A930-D70D-4F30-8D0A-BD19170942E2}" srcOrd="1" destOrd="0" parTransId="{BB98531F-264D-407A-A8A9-B2D8C2EDE438}" sibTransId="{216B37BF-5062-45AD-AB7E-9C3F564E0BE0}"/>
    <dgm:cxn modelId="{85BCB93E-49B1-4F51-974E-6421FA1E9377}" type="presOf" srcId="{50CA1B3E-7CA7-4B54-9E68-62389D7AC838}" destId="{740D3FDB-EBEF-41BF-94F5-8600DA2C8816}" srcOrd="0" destOrd="0" presId="urn:microsoft.com/office/officeart/2005/8/layout/lProcess3"/>
    <dgm:cxn modelId="{E4F2685E-3876-439E-83C5-3AC535F5F9F5}" srcId="{066A01F5-CB0E-4EC9-98F5-62C7AECD864D}" destId="{FC02B4D5-8807-4E17-99C3-7FCCECE2603F}" srcOrd="3" destOrd="0" parTransId="{E9D4A510-EFD2-40D9-B484-0A41B6177884}" sibTransId="{FFC49D0D-BAC9-41F8-80F2-91CA6621B116}"/>
    <dgm:cxn modelId="{1B9C6F44-186F-4EDC-818E-A837A0EF037C}" srcId="{066A01F5-CB0E-4EC9-98F5-62C7AECD864D}" destId="{B8A4F107-33B6-4C31-81A1-759B7F495117}" srcOrd="2" destOrd="0" parTransId="{D6E97B11-030F-4E2D-88B8-383F6665F563}" sibTransId="{0C2DC23A-BE6D-4EAD-A0AB-1845382DDA68}"/>
    <dgm:cxn modelId="{FCCFD69A-E8A1-40B0-88B4-0670B924C052}" type="presOf" srcId="{FC02B4D5-8807-4E17-99C3-7FCCECE2603F}" destId="{4C402814-3F9D-4BED-A4C7-C0800253ACD6}" srcOrd="0" destOrd="0" presId="urn:microsoft.com/office/officeart/2005/8/layout/lProcess3"/>
    <dgm:cxn modelId="{99DEE5B1-85A0-4226-938D-418F146390E7}" type="presOf" srcId="{066A01F5-CB0E-4EC9-98F5-62C7AECD864D}" destId="{38E3141C-A947-4177-BE18-0E1FD9327705}" srcOrd="0" destOrd="0" presId="urn:microsoft.com/office/officeart/2005/8/layout/lProcess3"/>
    <dgm:cxn modelId="{021987D1-DD26-48E0-9304-4BEC595176B1}" srcId="{066A01F5-CB0E-4EC9-98F5-62C7AECD864D}" destId="{50CA1B3E-7CA7-4B54-9E68-62389D7AC838}" srcOrd="0" destOrd="0" parTransId="{9B592F3A-0BFE-49CB-BA1E-E367FCAE5BF4}" sibTransId="{01CCD437-8263-4CF7-9A29-64D5061C6046}"/>
    <dgm:cxn modelId="{D57EABC4-6A01-49E1-912A-FA48B69BAA10}" type="presParOf" srcId="{38E3141C-A947-4177-BE18-0E1FD9327705}" destId="{77B86758-FFFC-4DA5-A224-A7A392813ACD}" srcOrd="0" destOrd="0" presId="urn:microsoft.com/office/officeart/2005/8/layout/lProcess3"/>
    <dgm:cxn modelId="{EED7C41B-0B5D-4938-BC75-C437FB862430}" type="presParOf" srcId="{77B86758-FFFC-4DA5-A224-A7A392813ACD}" destId="{740D3FDB-EBEF-41BF-94F5-8600DA2C8816}" srcOrd="0" destOrd="0" presId="urn:microsoft.com/office/officeart/2005/8/layout/lProcess3"/>
    <dgm:cxn modelId="{E08FA46D-1748-4AB2-80E5-C367E765FECB}" type="presParOf" srcId="{38E3141C-A947-4177-BE18-0E1FD9327705}" destId="{B35F58E1-B4B3-41F4-A7A9-2072A0F76621}" srcOrd="1" destOrd="0" presId="urn:microsoft.com/office/officeart/2005/8/layout/lProcess3"/>
    <dgm:cxn modelId="{A60F68CF-4E6A-472B-9ADE-019DBFE5F45C}" type="presParOf" srcId="{38E3141C-A947-4177-BE18-0E1FD9327705}" destId="{C85477A7-375F-4A12-8946-23F9D5B709B8}" srcOrd="2" destOrd="0" presId="urn:microsoft.com/office/officeart/2005/8/layout/lProcess3"/>
    <dgm:cxn modelId="{1380E427-B32F-46C0-931A-0EB7677ECC02}" type="presParOf" srcId="{C85477A7-375F-4A12-8946-23F9D5B709B8}" destId="{97FF6113-A8A2-4A5B-B0DE-11828F6B0491}" srcOrd="0" destOrd="0" presId="urn:microsoft.com/office/officeart/2005/8/layout/lProcess3"/>
    <dgm:cxn modelId="{EF1B29FD-0A6E-48D7-B216-5320FBFB3CFD}" type="presParOf" srcId="{38E3141C-A947-4177-BE18-0E1FD9327705}" destId="{234F1F18-63E4-4A67-8781-C5DE29D3C2F7}" srcOrd="3" destOrd="0" presId="urn:microsoft.com/office/officeart/2005/8/layout/lProcess3"/>
    <dgm:cxn modelId="{231CD7C3-89CE-4045-A453-3C543FEDAA4E}" type="presParOf" srcId="{38E3141C-A947-4177-BE18-0E1FD9327705}" destId="{9125ED21-1227-45BF-BEF6-DA5C071A8741}" srcOrd="4" destOrd="0" presId="urn:microsoft.com/office/officeart/2005/8/layout/lProcess3"/>
    <dgm:cxn modelId="{5502AC4C-8AC7-4A6E-897A-EC167948505A}" type="presParOf" srcId="{9125ED21-1227-45BF-BEF6-DA5C071A8741}" destId="{B548C29B-6D1D-4D8B-8149-C0871E88C13C}" srcOrd="0" destOrd="0" presId="urn:microsoft.com/office/officeart/2005/8/layout/lProcess3"/>
    <dgm:cxn modelId="{F9B849E3-3FC1-422D-86AA-B63E4DCA1A58}" type="presParOf" srcId="{38E3141C-A947-4177-BE18-0E1FD9327705}" destId="{9871219B-00F5-4694-9A11-5BF65C487B13}" srcOrd="5" destOrd="0" presId="urn:microsoft.com/office/officeart/2005/8/layout/lProcess3"/>
    <dgm:cxn modelId="{FCABFE1C-53E6-4871-9AB9-6177F80712C3}" type="presParOf" srcId="{38E3141C-A947-4177-BE18-0E1FD9327705}" destId="{3DC0B31F-B5A7-4D49-85DC-3FB7B78D2089}" srcOrd="6" destOrd="0" presId="urn:microsoft.com/office/officeart/2005/8/layout/lProcess3"/>
    <dgm:cxn modelId="{1D1DC94F-AD1F-4EDD-992A-E73875D8F079}" type="presParOf" srcId="{3DC0B31F-B5A7-4D49-85DC-3FB7B78D2089}" destId="{4C402814-3F9D-4BED-A4C7-C0800253ACD6}"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91D81-5A62-4DC9-9B39-A15FF88B91C4}">
      <dsp:nvSpPr>
        <dsp:cNvPr id="0" name=""/>
        <dsp:cNvSpPr/>
      </dsp:nvSpPr>
      <dsp:spPr>
        <a:xfrm>
          <a:off x="0" y="552"/>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59E8D1-B829-4EFA-AEDC-A0869771A531}">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3384D7-E1A6-470E-9EFF-69602C521694}">
      <dsp:nvSpPr>
        <dsp:cNvPr id="0" name=""/>
        <dsp:cNvSpPr/>
      </dsp:nvSpPr>
      <dsp:spPr>
        <a:xfrm>
          <a:off x="1493203" y="552"/>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90000"/>
            </a:lnSpc>
            <a:spcBef>
              <a:spcPct val="0"/>
            </a:spcBef>
            <a:spcAft>
              <a:spcPct val="35000"/>
            </a:spcAft>
            <a:buNone/>
          </a:pPr>
          <a:r>
            <a:rPr lang="en-US" sz="2500" kern="1200" dirty="0"/>
            <a:t>Documents the </a:t>
          </a:r>
          <a:r>
            <a:rPr lang="en-US" sz="2500" kern="1200" dirty="0">
              <a:solidFill>
                <a:srgbClr val="FF0000"/>
              </a:solidFill>
            </a:rPr>
            <a:t>importance of the research problem</a:t>
          </a:r>
          <a:r>
            <a:rPr lang="en-US" sz="2500" kern="1200" dirty="0"/>
            <a:t> at the beginning of the study</a:t>
          </a:r>
        </a:p>
      </dsp:txBody>
      <dsp:txXfrm>
        <a:off x="1493203" y="552"/>
        <a:ext cx="9479596" cy="1292816"/>
      </dsp:txXfrm>
    </dsp:sp>
    <dsp:sp modelId="{87C73067-8B06-4124-848D-25BF6C14156A}">
      <dsp:nvSpPr>
        <dsp:cNvPr id="0" name=""/>
        <dsp:cNvSpPr/>
      </dsp:nvSpPr>
      <dsp:spPr>
        <a:xfrm>
          <a:off x="0" y="1616573"/>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E235D2-5CF6-4F45-A8AC-D157BEA14D52}">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30D58A-4664-434C-B799-404CB5B43636}">
      <dsp:nvSpPr>
        <dsp:cNvPr id="0" name=""/>
        <dsp:cNvSpPr/>
      </dsp:nvSpPr>
      <dsp:spPr>
        <a:xfrm>
          <a:off x="1493203" y="161657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90000"/>
            </a:lnSpc>
            <a:spcBef>
              <a:spcPct val="0"/>
            </a:spcBef>
            <a:spcAft>
              <a:spcPct val="35000"/>
            </a:spcAft>
            <a:buNone/>
          </a:pPr>
          <a:r>
            <a:rPr lang="en-US" sz="2500" kern="1200"/>
            <a:t>Does not foreshadow the research questions (which are broad in scope to encourage participants to provide their own views)</a:t>
          </a:r>
        </a:p>
      </dsp:txBody>
      <dsp:txXfrm>
        <a:off x="1493203" y="1616573"/>
        <a:ext cx="9479596" cy="1292816"/>
      </dsp:txXfrm>
    </dsp:sp>
    <dsp:sp modelId="{C4A0BD8B-366C-4B7B-87FC-E3FE10002B4C}">
      <dsp:nvSpPr>
        <dsp:cNvPr id="0" name=""/>
        <dsp:cNvSpPr/>
      </dsp:nvSpPr>
      <dsp:spPr>
        <a:xfrm>
          <a:off x="0" y="3232593"/>
          <a:ext cx="10972800" cy="12928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C57D66-CB11-4C97-B5A3-ED0194E2EFD0}">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F95D8B1-DEA8-4D8D-9A2C-18E523A887FD}">
      <dsp:nvSpPr>
        <dsp:cNvPr id="0" name=""/>
        <dsp:cNvSpPr/>
      </dsp:nvSpPr>
      <dsp:spPr>
        <a:xfrm>
          <a:off x="1493203" y="323259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90000"/>
            </a:lnSpc>
            <a:spcBef>
              <a:spcPct val="0"/>
            </a:spcBef>
            <a:spcAft>
              <a:spcPct val="35000"/>
            </a:spcAft>
            <a:buNone/>
          </a:pPr>
          <a:r>
            <a:rPr lang="en-US" sz="2500" kern="1200"/>
            <a:t>Is used to compare and contrast findings with other studies at the end of the study</a:t>
          </a:r>
        </a:p>
      </dsp:txBody>
      <dsp:txXfrm>
        <a:off x="1493203" y="3232593"/>
        <a:ext cx="9479596" cy="12928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70617-4F69-4DE1-8140-D1C89F92DD1A}">
      <dsp:nvSpPr>
        <dsp:cNvPr id="0" name=""/>
        <dsp:cNvSpPr/>
      </dsp:nvSpPr>
      <dsp:spPr>
        <a:xfrm>
          <a:off x="0" y="33808"/>
          <a:ext cx="4572000" cy="168918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schemeClr val="tx1">
                  <a:lumMod val="95000"/>
                  <a:lumOff val="5000"/>
                </a:schemeClr>
              </a:solidFill>
            </a:rPr>
            <a:t>…is writing done by scholars for other scholars.</a:t>
          </a:r>
          <a:endParaRPr lang="en-US" sz="2500" kern="1200" dirty="0">
            <a:solidFill>
              <a:schemeClr val="tx1">
                <a:lumMod val="95000"/>
                <a:lumOff val="5000"/>
              </a:schemeClr>
            </a:solidFill>
          </a:endParaRPr>
        </a:p>
      </dsp:txBody>
      <dsp:txXfrm>
        <a:off x="82459" y="116267"/>
        <a:ext cx="4407082" cy="1524269"/>
      </dsp:txXfrm>
    </dsp:sp>
    <dsp:sp modelId="{C9CAA2D5-AB92-409E-875B-717EEE0DF31C}">
      <dsp:nvSpPr>
        <dsp:cNvPr id="0" name=""/>
        <dsp:cNvSpPr/>
      </dsp:nvSpPr>
      <dsp:spPr>
        <a:xfrm>
          <a:off x="0" y="1794996"/>
          <a:ext cx="4572000" cy="1689187"/>
        </a:xfrm>
        <a:prstGeom prst="roundRect">
          <a:avLst/>
        </a:prstGeom>
        <a:solidFill>
          <a:schemeClr val="accent5">
            <a:hueOff val="1628513"/>
            <a:satOff val="5598"/>
            <a:lumOff val="-26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a:solidFill>
                <a:schemeClr val="tx1">
                  <a:lumMod val="95000"/>
                  <a:lumOff val="5000"/>
                </a:schemeClr>
              </a:solidFill>
            </a:rPr>
            <a:t>…is devoted to topics and questions that are of interest to the academic community.</a:t>
          </a:r>
          <a:r>
            <a:rPr lang="en-US" sz="2500" kern="1200">
              <a:solidFill>
                <a:schemeClr val="tx1">
                  <a:lumMod val="95000"/>
                  <a:lumOff val="5000"/>
                </a:schemeClr>
              </a:solidFill>
            </a:rPr>
            <a:t> </a:t>
          </a:r>
          <a:endParaRPr lang="en-US" sz="2500" kern="1200" dirty="0">
            <a:solidFill>
              <a:schemeClr val="tx1">
                <a:lumMod val="95000"/>
                <a:lumOff val="5000"/>
              </a:schemeClr>
            </a:solidFill>
          </a:endParaRPr>
        </a:p>
      </dsp:txBody>
      <dsp:txXfrm>
        <a:off x="82459" y="1877455"/>
        <a:ext cx="4407082" cy="1524269"/>
      </dsp:txXfrm>
    </dsp:sp>
    <dsp:sp modelId="{F6B08533-4E46-476D-AC10-DF2D80001719}">
      <dsp:nvSpPr>
        <dsp:cNvPr id="0" name=""/>
        <dsp:cNvSpPr/>
      </dsp:nvSpPr>
      <dsp:spPr>
        <a:xfrm>
          <a:off x="0" y="3556183"/>
          <a:ext cx="4572000" cy="1689187"/>
        </a:xfrm>
        <a:prstGeom prst="roundRect">
          <a:avLst/>
        </a:prstGeom>
        <a:solidFill>
          <a:schemeClr val="accent5">
            <a:hueOff val="3257026"/>
            <a:satOff val="11196"/>
            <a:lumOff val="-53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b="1" kern="1200" dirty="0">
              <a:solidFill>
                <a:schemeClr val="tx1">
                  <a:lumMod val="95000"/>
                  <a:lumOff val="5000"/>
                </a:schemeClr>
              </a:solidFill>
            </a:rPr>
            <a:t>…</a:t>
          </a:r>
          <a:r>
            <a:rPr lang="en-US" sz="2500" b="1" kern="1200" dirty="0">
              <a:solidFill>
                <a:schemeClr val="bg1"/>
              </a:solidFill>
            </a:rPr>
            <a:t>should present the reader with an informed argument.</a:t>
          </a:r>
          <a:endParaRPr lang="en-US" sz="2500" kern="1200" dirty="0">
            <a:solidFill>
              <a:schemeClr val="bg1"/>
            </a:solidFill>
          </a:endParaRPr>
        </a:p>
      </dsp:txBody>
      <dsp:txXfrm>
        <a:off x="82459" y="3638642"/>
        <a:ext cx="4407082" cy="15242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0D3FDB-EBEF-41BF-94F5-8600DA2C8816}">
      <dsp:nvSpPr>
        <dsp:cNvPr id="0" name=""/>
        <dsp:cNvSpPr/>
      </dsp:nvSpPr>
      <dsp:spPr>
        <a:xfrm>
          <a:off x="2" y="253255"/>
          <a:ext cx="4495798" cy="1178391"/>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bg1"/>
              </a:solidFill>
            </a:rPr>
            <a:t>No more than</a:t>
          </a:r>
          <a:r>
            <a:rPr lang="en-US" sz="2200" b="1" kern="1200" dirty="0">
              <a:solidFill>
                <a:srgbClr val="FFFF00"/>
              </a:solidFill>
            </a:rPr>
            <a:t> 25 percent </a:t>
          </a:r>
          <a:r>
            <a:rPr lang="en-US" sz="2200" b="1" kern="1200" dirty="0">
              <a:solidFill>
                <a:schemeClr val="bg1"/>
              </a:solidFill>
            </a:rPr>
            <a:t>of your paper should be direct quotations.</a:t>
          </a:r>
          <a:endParaRPr lang="en-US" sz="2200" kern="1200" dirty="0">
            <a:solidFill>
              <a:schemeClr val="bg1"/>
            </a:solidFill>
          </a:endParaRPr>
        </a:p>
      </dsp:txBody>
      <dsp:txXfrm>
        <a:off x="589198" y="253255"/>
        <a:ext cx="3317407" cy="1178391"/>
      </dsp:txXfrm>
    </dsp:sp>
    <dsp:sp modelId="{97FF6113-A8A2-4A5B-B0DE-11828F6B0491}">
      <dsp:nvSpPr>
        <dsp:cNvPr id="0" name=""/>
        <dsp:cNvSpPr/>
      </dsp:nvSpPr>
      <dsp:spPr>
        <a:xfrm>
          <a:off x="2" y="1596621"/>
          <a:ext cx="4648194" cy="1178391"/>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rtl="0">
            <a:lnSpc>
              <a:spcPct val="90000"/>
            </a:lnSpc>
            <a:spcBef>
              <a:spcPct val="0"/>
            </a:spcBef>
            <a:spcAft>
              <a:spcPct val="35000"/>
            </a:spcAft>
            <a:buNone/>
          </a:pPr>
          <a:r>
            <a:rPr lang="en-US" sz="2200" b="1" i="1" kern="1200" dirty="0">
              <a:solidFill>
                <a:schemeClr val="tx1"/>
              </a:solidFill>
            </a:rPr>
            <a:t>Paraphrase</a:t>
          </a:r>
          <a:r>
            <a:rPr lang="en-US" sz="2200" b="1" kern="1200" dirty="0">
              <a:solidFill>
                <a:schemeClr val="tx1"/>
              </a:solidFill>
            </a:rPr>
            <a:t> as much as you can.</a:t>
          </a:r>
          <a:endParaRPr lang="en-US" sz="2200" kern="1200" dirty="0">
            <a:solidFill>
              <a:schemeClr val="tx1"/>
            </a:solidFill>
          </a:endParaRPr>
        </a:p>
      </dsp:txBody>
      <dsp:txXfrm>
        <a:off x="589198" y="1596621"/>
        <a:ext cx="3469803" cy="1178391"/>
      </dsp:txXfrm>
    </dsp:sp>
    <dsp:sp modelId="{B548C29B-6D1D-4D8B-8149-C0871E88C13C}">
      <dsp:nvSpPr>
        <dsp:cNvPr id="0" name=""/>
        <dsp:cNvSpPr/>
      </dsp:nvSpPr>
      <dsp:spPr>
        <a:xfrm>
          <a:off x="2" y="2939987"/>
          <a:ext cx="4648194" cy="1178391"/>
        </a:xfrm>
        <a:prstGeom prst="chevron">
          <a:avLst/>
        </a:prstGeom>
        <a:solidFill>
          <a:srgbClr val="00B0F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bg1"/>
              </a:solidFill>
            </a:rPr>
            <a:t>Use direct quotations when citing a statistic or original theory</a:t>
          </a:r>
          <a:endParaRPr lang="en-US" sz="2200" kern="1200" dirty="0">
            <a:solidFill>
              <a:schemeClr val="bg1"/>
            </a:solidFill>
          </a:endParaRPr>
        </a:p>
      </dsp:txBody>
      <dsp:txXfrm>
        <a:off x="589198" y="2939987"/>
        <a:ext cx="3469803" cy="1178391"/>
      </dsp:txXfrm>
    </dsp:sp>
    <dsp:sp modelId="{4C402814-3F9D-4BED-A4C7-C0800253ACD6}">
      <dsp:nvSpPr>
        <dsp:cNvPr id="0" name=""/>
        <dsp:cNvSpPr/>
      </dsp:nvSpPr>
      <dsp:spPr>
        <a:xfrm>
          <a:off x="2" y="4283353"/>
          <a:ext cx="4648194" cy="1178391"/>
        </a:xfrm>
        <a:prstGeom prst="chevron">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rtl="0">
            <a:lnSpc>
              <a:spcPct val="90000"/>
            </a:lnSpc>
            <a:spcBef>
              <a:spcPct val="0"/>
            </a:spcBef>
            <a:spcAft>
              <a:spcPct val="35000"/>
            </a:spcAft>
            <a:buNone/>
          </a:pPr>
          <a:r>
            <a:rPr lang="en-US" sz="2200" b="1" kern="1200" dirty="0">
              <a:solidFill>
                <a:schemeClr val="tx1"/>
              </a:solidFill>
            </a:rPr>
            <a:t>Use author's words if they capture a point exactly</a:t>
          </a:r>
          <a:r>
            <a:rPr lang="en-US" sz="2200" kern="1200" dirty="0">
              <a:solidFill>
                <a:schemeClr val="tx1"/>
              </a:solidFill>
            </a:rPr>
            <a:t>.</a:t>
          </a:r>
        </a:p>
      </dsp:txBody>
      <dsp:txXfrm>
        <a:off x="589198" y="4283353"/>
        <a:ext cx="3469803" cy="117839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MY"/>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5A1B56-A334-4212-8F96-1FD73FF14612}" type="datetimeFigureOut">
              <a:rPr lang="en-MY" smtClean="0"/>
              <a:t>4/3/2022</a:t>
            </a:fld>
            <a:endParaRPr lang="en-MY"/>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MY"/>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MY"/>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EB288D-5988-4ABD-8462-0EEEEC4D824D}" type="slidenum">
              <a:rPr lang="en-MY" smtClean="0"/>
              <a:t>‹#›</a:t>
            </a:fld>
            <a:endParaRPr lang="en-MY"/>
          </a:p>
        </p:txBody>
      </p:sp>
    </p:spTree>
    <p:extLst>
      <p:ext uri="{BB962C8B-B14F-4D97-AF65-F5344CB8AC3E}">
        <p14:creationId xmlns:p14="http://schemas.microsoft.com/office/powerpoint/2010/main" val="3796373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C5C88C-BB08-496D-A3FF-93D0C4D6520F}" type="slidenum">
              <a:rPr lang="en-US">
                <a:solidFill>
                  <a:prstClr val="black"/>
                </a:solidFill>
              </a:rPr>
              <a:pPr eaLnBrk="1" hangingPunct="1"/>
              <a:t>3</a:t>
            </a:fld>
            <a:endParaRPr lang="en-US">
              <a:solidFill>
                <a:prstClr val="black"/>
              </a:solidFill>
            </a:endParaRPr>
          </a:p>
        </p:txBody>
      </p:sp>
      <p:sp>
        <p:nvSpPr>
          <p:cNvPr id="400387" name="Rectangle 2"/>
          <p:cNvSpPr>
            <a:spLocks noGrp="1" noRot="1" noChangeAspect="1" noChangeArrowheads="1" noTextEdit="1"/>
          </p:cNvSpPr>
          <p:nvPr>
            <p:ph type="sldImg"/>
          </p:nvPr>
        </p:nvSpPr>
        <p:spPr>
          <a:ln/>
        </p:spPr>
      </p:sp>
      <p:sp>
        <p:nvSpPr>
          <p:cNvPr id="400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1A82E8C-AAE4-44F4-A821-97A6463663CF}"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p>
        </p:txBody>
      </p:sp>
    </p:spTree>
    <p:extLst>
      <p:ext uri="{BB962C8B-B14F-4D97-AF65-F5344CB8AC3E}">
        <p14:creationId xmlns:p14="http://schemas.microsoft.com/office/powerpoint/2010/main" val="308818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ＭＳ Ｐゴシック" panose="020B0600070205080204" pitchFamily="34" charset="-128"/>
              </a:defRPr>
            </a:lvl1pPr>
            <a:lvl2pPr marL="37931725" indent="-37474525">
              <a:defRPr>
                <a:solidFill>
                  <a:schemeClr val="tx1"/>
                </a:solidFill>
                <a:latin typeface="Rockwell" panose="02060603020205020403" pitchFamily="18" charset="0"/>
                <a:ea typeface="ＭＳ Ｐゴシック" panose="020B0600070205080204" pitchFamily="34" charset="-128"/>
              </a:defRPr>
            </a:lvl2pPr>
            <a:lvl3pPr>
              <a:defRPr>
                <a:solidFill>
                  <a:schemeClr val="tx1"/>
                </a:solidFill>
                <a:latin typeface="Rockwell" panose="02060603020205020403" pitchFamily="18" charset="0"/>
                <a:ea typeface="ＭＳ Ｐゴシック" panose="020B0600070205080204" pitchFamily="34" charset="-128"/>
              </a:defRPr>
            </a:lvl3pPr>
            <a:lvl4pPr>
              <a:defRPr>
                <a:solidFill>
                  <a:schemeClr val="tx1"/>
                </a:solidFill>
                <a:latin typeface="Rockwell" panose="02060603020205020403" pitchFamily="18" charset="0"/>
                <a:ea typeface="ＭＳ Ｐゴシック" panose="020B0600070205080204" pitchFamily="34" charset="-128"/>
              </a:defRPr>
            </a:lvl4pPr>
            <a:lvl5pPr>
              <a:defRPr>
                <a:solidFill>
                  <a:schemeClr val="tx1"/>
                </a:solidFill>
                <a:latin typeface="Rockwell" panose="02060603020205020403" pitchFamily="18" charset="0"/>
                <a:ea typeface="ＭＳ Ｐゴシック" panose="020B0600070205080204" pitchFamily="34" charset="-128"/>
              </a:defRPr>
            </a:lvl5pPr>
            <a:lvl6pPr marL="457200" fontAlgn="base">
              <a:spcBef>
                <a:spcPct val="0"/>
              </a:spcBef>
              <a:spcAft>
                <a:spcPct val="0"/>
              </a:spcAft>
              <a:defRPr>
                <a:solidFill>
                  <a:schemeClr val="tx1"/>
                </a:solidFill>
                <a:latin typeface="Rockwell" panose="02060603020205020403" pitchFamily="18" charset="0"/>
                <a:ea typeface="ＭＳ Ｐゴシック" panose="020B0600070205080204" pitchFamily="34" charset="-128"/>
              </a:defRPr>
            </a:lvl6pPr>
            <a:lvl7pPr marL="914400" fontAlgn="base">
              <a:spcBef>
                <a:spcPct val="0"/>
              </a:spcBef>
              <a:spcAft>
                <a:spcPct val="0"/>
              </a:spcAft>
              <a:defRPr>
                <a:solidFill>
                  <a:schemeClr val="tx1"/>
                </a:solidFill>
                <a:latin typeface="Rockwell" panose="02060603020205020403" pitchFamily="18" charset="0"/>
                <a:ea typeface="ＭＳ Ｐゴシック" panose="020B0600070205080204" pitchFamily="34" charset="-128"/>
              </a:defRPr>
            </a:lvl7pPr>
            <a:lvl8pPr marL="1371600" fontAlgn="base">
              <a:spcBef>
                <a:spcPct val="0"/>
              </a:spcBef>
              <a:spcAft>
                <a:spcPct val="0"/>
              </a:spcAft>
              <a:defRPr>
                <a:solidFill>
                  <a:schemeClr val="tx1"/>
                </a:solidFill>
                <a:latin typeface="Rockwell" panose="02060603020205020403" pitchFamily="18" charset="0"/>
                <a:ea typeface="ＭＳ Ｐゴシック" panose="020B0600070205080204" pitchFamily="34" charset="-128"/>
              </a:defRPr>
            </a:lvl8pPr>
            <a:lvl9pPr marL="1828800" fontAlgn="base">
              <a:spcBef>
                <a:spcPct val="0"/>
              </a:spcBef>
              <a:spcAft>
                <a:spcPct val="0"/>
              </a:spcAft>
              <a:defRPr>
                <a:solidFill>
                  <a:schemeClr val="tx1"/>
                </a:solidFill>
                <a:latin typeface="Rockwell" panose="02060603020205020403" pitchFamily="18" charset="0"/>
                <a:ea typeface="ＭＳ Ｐゴシック" panose="020B0600070205080204" pitchFamily="34" charset="-128"/>
              </a:defRPr>
            </a:lvl9pPr>
          </a:lstStyle>
          <a:p>
            <a:fld id="{FD1A5437-9AAE-41A2-9A26-83FD195A1333}" type="slidenum">
              <a:rPr lang="en-US" altLang="en-US">
                <a:latin typeface="Calibri" panose="020F0502020204030204" pitchFamily="34" charset="0"/>
              </a:rPr>
              <a:pPr/>
              <a:t>76</a:t>
            </a:fld>
            <a:endParaRPr lang="en-US" altLang="en-US">
              <a:latin typeface="Calibri" panose="020F0502020204030204" pitchFamily="34" charset="0"/>
            </a:endParaRPr>
          </a:p>
        </p:txBody>
      </p:sp>
    </p:spTree>
    <p:extLst>
      <p:ext uri="{BB962C8B-B14F-4D97-AF65-F5344CB8AC3E}">
        <p14:creationId xmlns:p14="http://schemas.microsoft.com/office/powerpoint/2010/main" val="1814003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dirty="0"/>
          </a:p>
        </p:txBody>
      </p:sp>
      <p:sp>
        <p:nvSpPr>
          <p:cNvPr id="235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79AD5D-D0C5-4A26-AAD6-0DCD76B5E33E}" type="slidenum">
              <a:rPr lang="en-US" smtClean="0">
                <a:solidFill>
                  <a:prstClr val="black"/>
                </a:solidFill>
              </a:rPr>
              <a:pPr fontAlgn="base">
                <a:spcBef>
                  <a:spcPct val="0"/>
                </a:spcBef>
                <a:spcAft>
                  <a:spcPct val="0"/>
                </a:spcAft>
                <a:defRPr/>
              </a:pPr>
              <a:t>114</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3429000"/>
          </a:xfrm>
          <a:prstGeom prst="rect">
            <a:avLst/>
          </a:prstGeom>
          <a:solidFill>
            <a:srgbClr val="C44C4C"/>
          </a:solidFill>
          <a:ln w="9525">
            <a:no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10" descr="ucti_logo_transparent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17763"/>
            <a:ext cx="3170767"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3838575"/>
            <a:ext cx="31623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42" name="Rectangle 2"/>
          <p:cNvSpPr>
            <a:spLocks noGrp="1" noChangeArrowheads="1"/>
          </p:cNvSpPr>
          <p:nvPr>
            <p:ph type="ctrTitle"/>
          </p:nvPr>
        </p:nvSpPr>
        <p:spPr>
          <a:xfrm>
            <a:off x="3185584" y="1952626"/>
            <a:ext cx="9006416" cy="1470025"/>
          </a:xfrm>
        </p:spPr>
        <p:txBody>
          <a:bodyPr/>
          <a:lstStyle>
            <a:lvl1pPr>
              <a:defRPr/>
            </a:lvl1pPr>
          </a:lstStyle>
          <a:p>
            <a:r>
              <a:rPr lang="en-US"/>
              <a:t>Click to edit Master title style</a:t>
            </a:r>
          </a:p>
        </p:txBody>
      </p:sp>
      <p:sp>
        <p:nvSpPr>
          <p:cNvPr id="87043" name="Rectangle 3"/>
          <p:cNvSpPr>
            <a:spLocks noGrp="1" noChangeArrowheads="1"/>
          </p:cNvSpPr>
          <p:nvPr>
            <p:ph type="subTitle" idx="1"/>
          </p:nvPr>
        </p:nvSpPr>
        <p:spPr>
          <a:xfrm>
            <a:off x="3166533" y="3886200"/>
            <a:ext cx="9025467"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3940043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66202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7" y="274638"/>
            <a:ext cx="2743200" cy="5948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274638"/>
            <a:ext cx="8028517" cy="594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11411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able Placeholder 2"/>
          <p:cNvSpPr>
            <a:spLocks noGrp="1"/>
          </p:cNvSpPr>
          <p:nvPr>
            <p:ph type="tbl" idx="1"/>
          </p:nvPr>
        </p:nvSpPr>
        <p:spPr>
          <a:xfrm>
            <a:off x="609600" y="1981200"/>
            <a:ext cx="10972800" cy="3886200"/>
          </a:xfrm>
        </p:spPr>
        <p:txBody>
          <a:bodyPr/>
          <a:lstStyle/>
          <a:p>
            <a:pPr lvl="0"/>
            <a:endParaRPr lang="en-US" noProof="0"/>
          </a:p>
        </p:txBody>
      </p:sp>
      <p:sp>
        <p:nvSpPr>
          <p:cNvPr id="4" name="Rectangle 2"/>
          <p:cNvSpPr>
            <a:spLocks noGrp="1" noChangeArrowheads="1"/>
          </p:cNvSpPr>
          <p:nvPr>
            <p:ph type="ftr" sz="quarter" idx="10"/>
          </p:nvPr>
        </p:nvSpPr>
        <p:spPr/>
        <p:txBody>
          <a:bodyPr/>
          <a:lstStyle>
            <a:lvl1pPr>
              <a:defRPr/>
            </a:lvl1pPr>
          </a:lstStyle>
          <a:p>
            <a:pPr>
              <a:defRPr/>
            </a:pPr>
            <a:r>
              <a:rPr lang="en-US">
                <a:solidFill>
                  <a:srgbClr val="000000"/>
                </a:solidFill>
              </a:rPr>
              <a:t>Dr Jugindar Singh</a:t>
            </a:r>
          </a:p>
        </p:txBody>
      </p:sp>
      <p:sp>
        <p:nvSpPr>
          <p:cNvPr id="5" name="Rectangle 3"/>
          <p:cNvSpPr>
            <a:spLocks noGrp="1" noChangeArrowheads="1"/>
          </p:cNvSpPr>
          <p:nvPr>
            <p:ph type="sldNum" sz="quarter" idx="11"/>
          </p:nvPr>
        </p:nvSpPr>
        <p:spPr>
          <a:xfrm>
            <a:off x="8737600" y="6248400"/>
            <a:ext cx="2844800" cy="457200"/>
          </a:xfrm>
          <a:prstGeom prst="rect">
            <a:avLst/>
          </a:prstGeom>
        </p:spPr>
        <p:txBody>
          <a:bodyPr/>
          <a:lstStyle>
            <a:lvl1pPr>
              <a:defRPr>
                <a:latin typeface="Arial" charset="0"/>
              </a:defRPr>
            </a:lvl1pPr>
          </a:lstStyle>
          <a:p>
            <a:pPr fontAlgn="base">
              <a:spcBef>
                <a:spcPct val="0"/>
              </a:spcBef>
              <a:spcAft>
                <a:spcPct val="0"/>
              </a:spcAft>
              <a:defRPr/>
            </a:pPr>
            <a:fld id="{D7931FDC-28D5-43EB-954B-4A98207FB63B}" type="slidenum">
              <a:rPr lang="en-US">
                <a:solidFill>
                  <a:srgbClr val="000000"/>
                </a:solidFill>
              </a:rPr>
              <a:pPr fontAlgn="base">
                <a:spcBef>
                  <a:spcPct val="0"/>
                </a:spcBef>
                <a:spcAft>
                  <a:spcPct val="0"/>
                </a:spcAft>
                <a:defRPr/>
              </a:pPr>
              <a:t>‹#›</a:t>
            </a:fld>
            <a:endParaRPr lang="en-US">
              <a:solidFill>
                <a:srgbClr val="000000"/>
              </a:solidFill>
            </a:endParaRPr>
          </a:p>
        </p:txBody>
      </p:sp>
      <p:sp>
        <p:nvSpPr>
          <p:cNvPr id="6" name="Rectangle 16"/>
          <p:cNvSpPr>
            <a:spLocks noGrp="1" noChangeArrowheads="1"/>
          </p:cNvSpPr>
          <p:nvPr>
            <p:ph type="dt" sz="half" idx="12"/>
          </p:nvPr>
        </p:nvSpPr>
        <p:spPr>
          <a:xfrm>
            <a:off x="609600" y="6245225"/>
            <a:ext cx="2844800" cy="476250"/>
          </a:xfrm>
          <a:prstGeom prst="rect">
            <a:avLst/>
          </a:prstGeom>
        </p:spPr>
        <p:txBody>
          <a:bodyPr/>
          <a:lstStyle>
            <a:lvl1pPr>
              <a:defRPr>
                <a:latin typeface="Arial" charset="0"/>
              </a:defRPr>
            </a:lvl1pPr>
          </a:lstStyle>
          <a:p>
            <a:pPr fontAlgn="base">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1914890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solidFill>
                  <a:srgbClr val="000000"/>
                </a:solidFill>
              </a:defRPr>
            </a:lvl1pPr>
          </a:lstStyle>
          <a:p>
            <a:pPr>
              <a:defRPr/>
            </a:pPr>
            <a:r>
              <a:rPr lang="en-US"/>
              <a:t>Dr Jugindar Singh</a:t>
            </a:r>
          </a:p>
        </p:txBody>
      </p:sp>
      <p:sp>
        <p:nvSpPr>
          <p:cNvPr id="7" name="Slide Number Placeholder 6"/>
          <p:cNvSpPr>
            <a:spLocks noGrp="1"/>
          </p:cNvSpPr>
          <p:nvPr>
            <p:ph type="sldNum" sz="quarter" idx="12"/>
          </p:nvPr>
        </p:nvSpPr>
        <p:spPr>
          <a:xfrm>
            <a:off x="8737600" y="6248400"/>
            <a:ext cx="2540000" cy="457200"/>
          </a:xfrm>
          <a:prstGeom prst="rect">
            <a:avLst/>
          </a:prstGeom>
        </p:spPr>
        <p:txBody>
          <a:bodyPr/>
          <a:lstStyle>
            <a:lvl1pPr>
              <a:defRPr>
                <a:solidFill>
                  <a:srgbClr val="000000"/>
                </a:solidFill>
                <a:latin typeface="Arial" charset="0"/>
              </a:defRPr>
            </a:lvl1pPr>
          </a:lstStyle>
          <a:p>
            <a:pPr fontAlgn="base">
              <a:spcBef>
                <a:spcPct val="0"/>
              </a:spcBef>
              <a:spcAft>
                <a:spcPct val="0"/>
              </a:spcAft>
              <a:defRPr/>
            </a:pPr>
            <a:fld id="{F017C587-FB3B-4827-B7BC-46421106A7D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978418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0" y="6248400"/>
            <a:ext cx="3860800" cy="457200"/>
          </a:xfrm>
        </p:spPr>
        <p:txBody>
          <a:bodyPr/>
          <a:lstStyle>
            <a:lvl1pPr>
              <a:defRPr>
                <a:solidFill>
                  <a:srgbClr val="FFFFFF"/>
                </a:solidFill>
              </a:defRPr>
            </a:lvl1pPr>
          </a:lstStyle>
          <a:p>
            <a:pPr>
              <a:defRPr/>
            </a:pPr>
            <a:r>
              <a:rPr lang="en-US"/>
              <a:t>Dr Jugindar Singh</a:t>
            </a:r>
          </a:p>
        </p:txBody>
      </p:sp>
      <p:sp>
        <p:nvSpPr>
          <p:cNvPr id="6" name="Slide Number Placeholder 5"/>
          <p:cNvSpPr>
            <a:spLocks noGrp="1"/>
          </p:cNvSpPr>
          <p:nvPr>
            <p:ph type="sldNum" sz="quarter" idx="11"/>
          </p:nvPr>
        </p:nvSpPr>
        <p:spPr>
          <a:xfrm>
            <a:off x="8737600" y="6248400"/>
            <a:ext cx="2844800" cy="457200"/>
          </a:xfrm>
          <a:prstGeom prst="rect">
            <a:avLst/>
          </a:prstGeom>
        </p:spPr>
        <p:txBody>
          <a:bodyPr/>
          <a:lstStyle>
            <a:lvl1pPr>
              <a:defRPr>
                <a:solidFill>
                  <a:srgbClr val="FFFFFF"/>
                </a:solidFill>
                <a:latin typeface="Arial" charset="0"/>
              </a:defRPr>
            </a:lvl1pPr>
          </a:lstStyle>
          <a:p>
            <a:pPr fontAlgn="base">
              <a:spcBef>
                <a:spcPct val="0"/>
              </a:spcBef>
              <a:spcAft>
                <a:spcPct val="0"/>
              </a:spcAft>
              <a:defRPr/>
            </a:pPr>
            <a:fld id="{8503DB98-A6E7-4D43-95C1-718902247CBE}" type="slidenum">
              <a:rPr lang="en-US"/>
              <a:pPr fontAlgn="base">
                <a:spcBef>
                  <a:spcPct val="0"/>
                </a:spcBef>
                <a:spcAft>
                  <a:spcPct val="0"/>
                </a:spcAft>
                <a:defRPr/>
              </a:pPr>
              <a:t>‹#›</a:t>
            </a:fld>
            <a:endParaRPr lang="en-US"/>
          </a:p>
        </p:txBody>
      </p:sp>
      <p:sp>
        <p:nvSpPr>
          <p:cNvPr id="7" name="Date Placeholder 6"/>
          <p:cNvSpPr>
            <a:spLocks noGrp="1"/>
          </p:cNvSpPr>
          <p:nvPr>
            <p:ph type="dt" sz="half" idx="12"/>
          </p:nvPr>
        </p:nvSpPr>
        <p:spPr>
          <a:xfrm>
            <a:off x="609600" y="6245225"/>
            <a:ext cx="2844800" cy="476250"/>
          </a:xfrm>
          <a:prstGeom prst="rect">
            <a:avLst/>
          </a:prstGeom>
        </p:spPr>
        <p:txBody>
          <a:bodyPr/>
          <a:lstStyle>
            <a:lvl1pPr>
              <a:defRPr>
                <a:solidFill>
                  <a:srgbClr val="FFFFFF"/>
                </a:solidFill>
                <a:latin typeface="Arial"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1975124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47700" y="274638"/>
            <a:ext cx="10974917" cy="594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9"/>
          <p:cNvSpPr>
            <a:spLocks noGrp="1" noChangeArrowheads="1"/>
          </p:cNvSpPr>
          <p:nvPr>
            <p:ph type="ftr" sz="quarter" idx="10"/>
          </p:nvPr>
        </p:nvSpPr>
        <p:spPr>
          <a:ln/>
        </p:spPr>
        <p:txBody>
          <a:bodyPr/>
          <a:lstStyle>
            <a:lvl1pPr>
              <a:defRPr/>
            </a:lvl1pPr>
          </a:lstStyle>
          <a:p>
            <a:pPr>
              <a:defRPr/>
            </a:pPr>
            <a:r>
              <a:rPr lang="ms-MY">
                <a:solidFill>
                  <a:srgbClr val="000000"/>
                </a:solidFill>
              </a:rPr>
              <a:t>Dr Jugindar Singh</a:t>
            </a:r>
          </a:p>
        </p:txBody>
      </p:sp>
    </p:spTree>
    <p:extLst>
      <p:ext uri="{BB962C8B-B14F-4D97-AF65-F5344CB8AC3E}">
        <p14:creationId xmlns:p14="http://schemas.microsoft.com/office/powerpoint/2010/main" val="18636928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91D48-1752-4E7A-BCAA-4C16F735A7F9}"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42830-FEB4-40A7-8580-A1BD52BB088E}" type="slidenum">
              <a:rPr lang="en-US" smtClean="0"/>
              <a:t>‹#›</a:t>
            </a:fld>
            <a:endParaRPr lang="en-US"/>
          </a:p>
        </p:txBody>
      </p:sp>
    </p:spTree>
    <p:extLst>
      <p:ext uri="{BB962C8B-B14F-4D97-AF65-F5344CB8AC3E}">
        <p14:creationId xmlns:p14="http://schemas.microsoft.com/office/powerpoint/2010/main" val="29458427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91D48-1752-4E7A-BCAA-4C16F735A7F9}"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42830-FEB4-40A7-8580-A1BD52BB088E}" type="slidenum">
              <a:rPr lang="en-US" smtClean="0"/>
              <a:t>‹#›</a:t>
            </a:fld>
            <a:endParaRPr lang="en-US"/>
          </a:p>
        </p:txBody>
      </p:sp>
    </p:spTree>
    <p:extLst>
      <p:ext uri="{BB962C8B-B14F-4D97-AF65-F5344CB8AC3E}">
        <p14:creationId xmlns:p14="http://schemas.microsoft.com/office/powerpoint/2010/main" val="2024750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3A91D48-1752-4E7A-BCAA-4C16F735A7F9}"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42830-FEB4-40A7-8580-A1BD52BB088E}" type="slidenum">
              <a:rPr lang="en-US" smtClean="0"/>
              <a:t>‹#›</a:t>
            </a:fld>
            <a:endParaRPr lang="en-US"/>
          </a:p>
        </p:txBody>
      </p:sp>
    </p:spTree>
    <p:extLst>
      <p:ext uri="{BB962C8B-B14F-4D97-AF65-F5344CB8AC3E}">
        <p14:creationId xmlns:p14="http://schemas.microsoft.com/office/powerpoint/2010/main" val="895251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91D48-1752-4E7A-BCAA-4C16F735A7F9}"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42830-FEB4-40A7-8580-A1BD52BB088E}" type="slidenum">
              <a:rPr lang="en-US" smtClean="0"/>
              <a:t>‹#›</a:t>
            </a:fld>
            <a:endParaRPr lang="en-US"/>
          </a:p>
        </p:txBody>
      </p:sp>
    </p:spTree>
    <p:extLst>
      <p:ext uri="{BB962C8B-B14F-4D97-AF65-F5344CB8AC3E}">
        <p14:creationId xmlns:p14="http://schemas.microsoft.com/office/powerpoint/2010/main" val="2114411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200203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91D48-1752-4E7A-BCAA-4C16F735A7F9}" type="datetimeFigureOut">
              <a:rPr lang="en-US" smtClean="0"/>
              <a:t>3/4/2022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242830-FEB4-40A7-8580-A1BD52BB088E}" type="slidenum">
              <a:rPr lang="en-US" smtClean="0"/>
              <a:t>‹#›</a:t>
            </a:fld>
            <a:endParaRPr lang="en-US"/>
          </a:p>
        </p:txBody>
      </p:sp>
    </p:spTree>
    <p:extLst>
      <p:ext uri="{BB962C8B-B14F-4D97-AF65-F5344CB8AC3E}">
        <p14:creationId xmlns:p14="http://schemas.microsoft.com/office/powerpoint/2010/main" val="30324638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91D48-1752-4E7A-BCAA-4C16F735A7F9}" type="datetimeFigureOut">
              <a:rPr lang="en-US" smtClean="0"/>
              <a:t>3/4/2022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242830-FEB4-40A7-8580-A1BD52BB088E}" type="slidenum">
              <a:rPr lang="en-US" smtClean="0"/>
              <a:t>‹#›</a:t>
            </a:fld>
            <a:endParaRPr lang="en-US"/>
          </a:p>
        </p:txBody>
      </p:sp>
    </p:spTree>
    <p:extLst>
      <p:ext uri="{BB962C8B-B14F-4D97-AF65-F5344CB8AC3E}">
        <p14:creationId xmlns:p14="http://schemas.microsoft.com/office/powerpoint/2010/main" val="74701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91D48-1752-4E7A-BCAA-4C16F735A7F9}" type="datetimeFigureOut">
              <a:rPr lang="en-US" smtClean="0"/>
              <a:t>3/4/2022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242830-FEB4-40A7-8580-A1BD52BB088E}" type="slidenum">
              <a:rPr lang="en-US" smtClean="0"/>
              <a:t>‹#›</a:t>
            </a:fld>
            <a:endParaRPr lang="en-US"/>
          </a:p>
        </p:txBody>
      </p:sp>
    </p:spTree>
    <p:extLst>
      <p:ext uri="{BB962C8B-B14F-4D97-AF65-F5344CB8AC3E}">
        <p14:creationId xmlns:p14="http://schemas.microsoft.com/office/powerpoint/2010/main" val="34974123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A91D48-1752-4E7A-BCAA-4C16F735A7F9}"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42830-FEB4-40A7-8580-A1BD52BB088E}" type="slidenum">
              <a:rPr lang="en-US" smtClean="0"/>
              <a:t>‹#›</a:t>
            </a:fld>
            <a:endParaRPr lang="en-US"/>
          </a:p>
        </p:txBody>
      </p:sp>
    </p:spTree>
    <p:extLst>
      <p:ext uri="{BB962C8B-B14F-4D97-AF65-F5344CB8AC3E}">
        <p14:creationId xmlns:p14="http://schemas.microsoft.com/office/powerpoint/2010/main" val="126275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3A91D48-1752-4E7A-BCAA-4C16F735A7F9}" type="datetimeFigureOut">
              <a:rPr lang="en-US" smtClean="0"/>
              <a:t>3/4/2022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242830-FEB4-40A7-8580-A1BD52BB088E}" type="slidenum">
              <a:rPr lang="en-US" smtClean="0"/>
              <a:t>‹#›</a:t>
            </a:fld>
            <a:endParaRPr lang="en-US"/>
          </a:p>
        </p:txBody>
      </p:sp>
    </p:spTree>
    <p:extLst>
      <p:ext uri="{BB962C8B-B14F-4D97-AF65-F5344CB8AC3E}">
        <p14:creationId xmlns:p14="http://schemas.microsoft.com/office/powerpoint/2010/main" val="2536078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91D48-1752-4E7A-BCAA-4C16F735A7F9}"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42830-FEB4-40A7-8580-A1BD52BB088E}" type="slidenum">
              <a:rPr lang="en-US" smtClean="0"/>
              <a:t>‹#›</a:t>
            </a:fld>
            <a:endParaRPr lang="en-US"/>
          </a:p>
        </p:txBody>
      </p:sp>
    </p:spTree>
    <p:extLst>
      <p:ext uri="{BB962C8B-B14F-4D97-AF65-F5344CB8AC3E}">
        <p14:creationId xmlns:p14="http://schemas.microsoft.com/office/powerpoint/2010/main" val="39789170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91D48-1752-4E7A-BCAA-4C16F735A7F9}" type="datetimeFigureOut">
              <a:rPr lang="en-US" smtClean="0"/>
              <a:t>3/4/2022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242830-FEB4-40A7-8580-A1BD52BB088E}" type="slidenum">
              <a:rPr lang="en-US" smtClean="0"/>
              <a:t>‹#›</a:t>
            </a:fld>
            <a:endParaRPr lang="en-US"/>
          </a:p>
        </p:txBody>
      </p:sp>
    </p:spTree>
    <p:extLst>
      <p:ext uri="{BB962C8B-B14F-4D97-AF65-F5344CB8AC3E}">
        <p14:creationId xmlns:p14="http://schemas.microsoft.com/office/powerpoint/2010/main" val="31427551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a:xfrm>
            <a:off x="4165600" y="6248400"/>
            <a:ext cx="3860800" cy="457200"/>
          </a:xfrm>
        </p:spPr>
        <p:txBody>
          <a:bodyPr/>
          <a:lstStyle>
            <a:lvl1pPr>
              <a:defRPr>
                <a:solidFill>
                  <a:srgbClr val="FFFFFF"/>
                </a:solidFill>
              </a:defRPr>
            </a:lvl1pPr>
          </a:lstStyle>
          <a:p>
            <a:pPr>
              <a:defRPr/>
            </a:pPr>
            <a:r>
              <a:rPr lang="en-US"/>
              <a:t>Dr Jugindar Singh</a:t>
            </a:r>
          </a:p>
        </p:txBody>
      </p:sp>
      <p:sp>
        <p:nvSpPr>
          <p:cNvPr id="6" name="Slide Number Placeholder 5"/>
          <p:cNvSpPr>
            <a:spLocks noGrp="1"/>
          </p:cNvSpPr>
          <p:nvPr>
            <p:ph type="sldNum" sz="quarter" idx="11"/>
          </p:nvPr>
        </p:nvSpPr>
        <p:spPr>
          <a:xfrm>
            <a:off x="8737600" y="6248400"/>
            <a:ext cx="2844800" cy="457200"/>
          </a:xfrm>
          <a:prstGeom prst="rect">
            <a:avLst/>
          </a:prstGeom>
        </p:spPr>
        <p:txBody>
          <a:bodyPr/>
          <a:lstStyle>
            <a:lvl1pPr>
              <a:defRPr>
                <a:solidFill>
                  <a:srgbClr val="FFFFFF"/>
                </a:solidFill>
                <a:latin typeface="Arial" charset="0"/>
              </a:defRPr>
            </a:lvl1pPr>
          </a:lstStyle>
          <a:p>
            <a:pPr fontAlgn="base">
              <a:spcBef>
                <a:spcPct val="0"/>
              </a:spcBef>
              <a:spcAft>
                <a:spcPct val="0"/>
              </a:spcAft>
              <a:defRPr/>
            </a:pPr>
            <a:fld id="{B01BABC1-7B95-4427-A721-42829C389C99}" type="slidenum">
              <a:rPr lang="en-US"/>
              <a:pPr fontAlgn="base">
                <a:spcBef>
                  <a:spcPct val="0"/>
                </a:spcBef>
                <a:spcAft>
                  <a:spcPct val="0"/>
                </a:spcAft>
                <a:defRPr/>
              </a:pPr>
              <a:t>‹#›</a:t>
            </a:fld>
            <a:endParaRPr lang="en-US"/>
          </a:p>
        </p:txBody>
      </p:sp>
      <p:sp>
        <p:nvSpPr>
          <p:cNvPr id="7" name="Date Placeholder 6"/>
          <p:cNvSpPr>
            <a:spLocks noGrp="1"/>
          </p:cNvSpPr>
          <p:nvPr>
            <p:ph type="dt" sz="half" idx="12"/>
          </p:nvPr>
        </p:nvSpPr>
        <p:spPr>
          <a:xfrm>
            <a:off x="609600" y="6245225"/>
            <a:ext cx="2844800" cy="476250"/>
          </a:xfrm>
          <a:prstGeom prst="rect">
            <a:avLst/>
          </a:prstGeom>
        </p:spPr>
        <p:txBody>
          <a:bodyPr/>
          <a:lstStyle>
            <a:lvl1pPr>
              <a:defRPr>
                <a:solidFill>
                  <a:srgbClr val="FFFFFF"/>
                </a:solidFill>
                <a:latin typeface="Arial" charset="0"/>
              </a:defRPr>
            </a:lvl1pPr>
          </a:lstStyle>
          <a:p>
            <a:pPr fontAlgn="base">
              <a:spcBef>
                <a:spcPct val="0"/>
              </a:spcBef>
              <a:spcAft>
                <a:spcPct val="0"/>
              </a:spcAft>
              <a:defRPr/>
            </a:pPr>
            <a:endParaRPr lang="en-US"/>
          </a:p>
        </p:txBody>
      </p:sp>
    </p:spTree>
    <p:extLst>
      <p:ext uri="{BB962C8B-B14F-4D97-AF65-F5344CB8AC3E}">
        <p14:creationId xmlns:p14="http://schemas.microsoft.com/office/powerpoint/2010/main" val="3973131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5"/>
          <p:cNvSpPr>
            <a:spLocks noChangeArrowheads="1"/>
          </p:cNvSpPr>
          <p:nvPr/>
        </p:nvSpPr>
        <p:spPr bwMode="auto">
          <a:xfrm>
            <a:off x="0" y="0"/>
            <a:ext cx="12192000" cy="3429000"/>
          </a:xfrm>
          <a:prstGeom prst="rect">
            <a:avLst/>
          </a:prstGeom>
          <a:solidFill>
            <a:srgbClr val="C44C4C"/>
          </a:solidFill>
          <a:ln w="9525">
            <a:noFill/>
            <a:miter lim="800000"/>
            <a:headEnd/>
            <a:tailEnd/>
          </a:ln>
          <a:effectLst/>
        </p:spPr>
        <p:txBody>
          <a:bodyPr wrap="none"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pic>
        <p:nvPicPr>
          <p:cNvPr id="5" name="Picture 10" descr="ucti_logo_transparent_sm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2417763"/>
            <a:ext cx="3170767"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 y="3838575"/>
            <a:ext cx="31623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7042" name="Rectangle 2"/>
          <p:cNvSpPr>
            <a:spLocks noGrp="1" noChangeArrowheads="1"/>
          </p:cNvSpPr>
          <p:nvPr>
            <p:ph type="ctrTitle"/>
          </p:nvPr>
        </p:nvSpPr>
        <p:spPr>
          <a:xfrm>
            <a:off x="3185584" y="1952628"/>
            <a:ext cx="9006416" cy="1470025"/>
          </a:xfrm>
        </p:spPr>
        <p:txBody>
          <a:bodyPr/>
          <a:lstStyle>
            <a:lvl1pPr>
              <a:defRPr/>
            </a:lvl1pPr>
          </a:lstStyle>
          <a:p>
            <a:r>
              <a:rPr lang="en-US"/>
              <a:t>Click to edit Master title style</a:t>
            </a:r>
          </a:p>
        </p:txBody>
      </p:sp>
      <p:sp>
        <p:nvSpPr>
          <p:cNvPr id="87043" name="Rectangle 3"/>
          <p:cNvSpPr>
            <a:spLocks noGrp="1" noChangeArrowheads="1"/>
          </p:cNvSpPr>
          <p:nvPr>
            <p:ph type="subTitle" idx="1"/>
          </p:nvPr>
        </p:nvSpPr>
        <p:spPr>
          <a:xfrm>
            <a:off x="3166533" y="3886200"/>
            <a:ext cx="9025467" cy="1752600"/>
          </a:xfrm>
        </p:spPr>
        <p:txBody>
          <a:bodyPr/>
          <a:lstStyle>
            <a:lvl1pPr marL="0" indent="0" algn="ctr">
              <a:buFontTx/>
              <a:buNone/>
              <a:defRPr/>
            </a:lvl1pPr>
          </a:lstStyle>
          <a:p>
            <a:r>
              <a:rPr lang="en-US"/>
              <a:t>Click to edit Master subtitle style</a:t>
            </a:r>
          </a:p>
        </p:txBody>
      </p:sp>
    </p:spTree>
    <p:extLst>
      <p:ext uri="{BB962C8B-B14F-4D97-AF65-F5344CB8AC3E}">
        <p14:creationId xmlns:p14="http://schemas.microsoft.com/office/powerpoint/2010/main" val="2479279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46288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4557065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066438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817" y="1697038"/>
            <a:ext cx="5384800" cy="45259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7817" y="1697038"/>
            <a:ext cx="5384800" cy="452596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530265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764248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901439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021543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880828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7236084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193262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79417" y="274638"/>
            <a:ext cx="2743200" cy="5948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274638"/>
            <a:ext cx="8028517" cy="594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805037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3/4/2022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68479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817" y="16970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37817" y="1697038"/>
            <a:ext cx="53848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7141283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3/4/2022</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121125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3/4/2022</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93824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3/4/2022</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399931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3/4/2022</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84618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3/4/2022</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716538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3/4/2022</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0166615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3/4/2022</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6843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3/4/2022</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537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3/4/2022</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043947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3/4/2022</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11845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18168365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p:cNvSpPr>
            <a:spLocks noGrp="1"/>
          </p:cNvSpPr>
          <p:nvPr>
            <p:ph type="dt" sz="half" idx="10"/>
          </p:nvPr>
        </p:nvSpPr>
        <p:spPr/>
        <p:txBody>
          <a:bodyPr/>
          <a:lstStyle/>
          <a:p>
            <a:fld id="{2423D7C9-4A3D-4A9A-97D8-4C9205A21EF7}" type="datetimeFigureOut">
              <a:rPr lang="en-MY" smtClean="0"/>
              <a:t>4/3/2022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6CB3237-69CF-4FEF-B3F8-7EDD9A14DA4A}" type="slidenum">
              <a:rPr lang="en-MY" smtClean="0"/>
              <a:t>‹#›</a:t>
            </a:fld>
            <a:endParaRPr lang="en-MY"/>
          </a:p>
        </p:txBody>
      </p:sp>
    </p:spTree>
    <p:extLst>
      <p:ext uri="{BB962C8B-B14F-4D97-AF65-F5344CB8AC3E}">
        <p14:creationId xmlns:p14="http://schemas.microsoft.com/office/powerpoint/2010/main" val="40929571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2423D7C9-4A3D-4A9A-97D8-4C9205A21EF7}" type="datetimeFigureOut">
              <a:rPr lang="en-MY" smtClean="0"/>
              <a:t>4/3/2022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6CB3237-69CF-4FEF-B3F8-7EDD9A14DA4A}" type="slidenum">
              <a:rPr lang="en-MY" smtClean="0"/>
              <a:t>‹#›</a:t>
            </a:fld>
            <a:endParaRPr lang="en-MY"/>
          </a:p>
        </p:txBody>
      </p:sp>
    </p:spTree>
    <p:extLst>
      <p:ext uri="{BB962C8B-B14F-4D97-AF65-F5344CB8AC3E}">
        <p14:creationId xmlns:p14="http://schemas.microsoft.com/office/powerpoint/2010/main" val="29431348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423D7C9-4A3D-4A9A-97D8-4C9205A21EF7}" type="datetimeFigureOut">
              <a:rPr lang="en-MY" smtClean="0"/>
              <a:t>4/3/2022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6CB3237-69CF-4FEF-B3F8-7EDD9A14DA4A}" type="slidenum">
              <a:rPr lang="en-MY" smtClean="0"/>
              <a:t>‹#›</a:t>
            </a:fld>
            <a:endParaRPr lang="en-MY"/>
          </a:p>
        </p:txBody>
      </p:sp>
    </p:spTree>
    <p:extLst>
      <p:ext uri="{BB962C8B-B14F-4D97-AF65-F5344CB8AC3E}">
        <p14:creationId xmlns:p14="http://schemas.microsoft.com/office/powerpoint/2010/main" val="27114908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p:cNvSpPr>
            <a:spLocks noGrp="1"/>
          </p:cNvSpPr>
          <p:nvPr>
            <p:ph type="dt" sz="half" idx="10"/>
          </p:nvPr>
        </p:nvSpPr>
        <p:spPr/>
        <p:txBody>
          <a:bodyPr/>
          <a:lstStyle/>
          <a:p>
            <a:fld id="{2423D7C9-4A3D-4A9A-97D8-4C9205A21EF7}" type="datetimeFigureOut">
              <a:rPr lang="en-MY" smtClean="0"/>
              <a:t>4/3/2022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76CB3237-69CF-4FEF-B3F8-7EDD9A14DA4A}" type="slidenum">
              <a:rPr lang="en-MY" smtClean="0"/>
              <a:t>‹#›</a:t>
            </a:fld>
            <a:endParaRPr lang="en-MY"/>
          </a:p>
        </p:txBody>
      </p:sp>
    </p:spTree>
    <p:extLst>
      <p:ext uri="{BB962C8B-B14F-4D97-AF65-F5344CB8AC3E}">
        <p14:creationId xmlns:p14="http://schemas.microsoft.com/office/powerpoint/2010/main" val="7970667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p:cNvSpPr>
            <a:spLocks noGrp="1"/>
          </p:cNvSpPr>
          <p:nvPr>
            <p:ph type="dt" sz="half" idx="10"/>
          </p:nvPr>
        </p:nvSpPr>
        <p:spPr/>
        <p:txBody>
          <a:bodyPr/>
          <a:lstStyle/>
          <a:p>
            <a:fld id="{2423D7C9-4A3D-4A9A-97D8-4C9205A21EF7}" type="datetimeFigureOut">
              <a:rPr lang="en-MY" smtClean="0"/>
              <a:t>4/3/2022</a:t>
            </a:fld>
            <a:endParaRPr lang="en-MY"/>
          </a:p>
        </p:txBody>
      </p:sp>
      <p:sp>
        <p:nvSpPr>
          <p:cNvPr id="8" name="Footer Placeholder 7"/>
          <p:cNvSpPr>
            <a:spLocks noGrp="1"/>
          </p:cNvSpPr>
          <p:nvPr>
            <p:ph type="ftr" sz="quarter" idx="11"/>
          </p:nvPr>
        </p:nvSpPr>
        <p:spPr/>
        <p:txBody>
          <a:bodyPr/>
          <a:lstStyle/>
          <a:p>
            <a:endParaRPr lang="en-MY"/>
          </a:p>
        </p:txBody>
      </p:sp>
      <p:sp>
        <p:nvSpPr>
          <p:cNvPr id="9" name="Slide Number Placeholder 8"/>
          <p:cNvSpPr>
            <a:spLocks noGrp="1"/>
          </p:cNvSpPr>
          <p:nvPr>
            <p:ph type="sldNum" sz="quarter" idx="12"/>
          </p:nvPr>
        </p:nvSpPr>
        <p:spPr/>
        <p:txBody>
          <a:bodyPr/>
          <a:lstStyle/>
          <a:p>
            <a:fld id="{76CB3237-69CF-4FEF-B3F8-7EDD9A14DA4A}" type="slidenum">
              <a:rPr lang="en-MY" smtClean="0"/>
              <a:t>‹#›</a:t>
            </a:fld>
            <a:endParaRPr lang="en-MY"/>
          </a:p>
        </p:txBody>
      </p:sp>
    </p:spTree>
    <p:extLst>
      <p:ext uri="{BB962C8B-B14F-4D97-AF65-F5344CB8AC3E}">
        <p14:creationId xmlns:p14="http://schemas.microsoft.com/office/powerpoint/2010/main" val="41220621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Date Placeholder 2"/>
          <p:cNvSpPr>
            <a:spLocks noGrp="1"/>
          </p:cNvSpPr>
          <p:nvPr>
            <p:ph type="dt" sz="half" idx="10"/>
          </p:nvPr>
        </p:nvSpPr>
        <p:spPr/>
        <p:txBody>
          <a:bodyPr/>
          <a:lstStyle/>
          <a:p>
            <a:fld id="{2423D7C9-4A3D-4A9A-97D8-4C9205A21EF7}" type="datetimeFigureOut">
              <a:rPr lang="en-MY" smtClean="0"/>
              <a:t>4/3/2022</a:t>
            </a:fld>
            <a:endParaRPr lang="en-MY"/>
          </a:p>
        </p:txBody>
      </p:sp>
      <p:sp>
        <p:nvSpPr>
          <p:cNvPr id="4" name="Footer Placeholder 3"/>
          <p:cNvSpPr>
            <a:spLocks noGrp="1"/>
          </p:cNvSpPr>
          <p:nvPr>
            <p:ph type="ftr" sz="quarter" idx="11"/>
          </p:nvPr>
        </p:nvSpPr>
        <p:spPr/>
        <p:txBody>
          <a:bodyPr/>
          <a:lstStyle/>
          <a:p>
            <a:endParaRPr lang="en-MY"/>
          </a:p>
        </p:txBody>
      </p:sp>
      <p:sp>
        <p:nvSpPr>
          <p:cNvPr id="5" name="Slide Number Placeholder 4"/>
          <p:cNvSpPr>
            <a:spLocks noGrp="1"/>
          </p:cNvSpPr>
          <p:nvPr>
            <p:ph type="sldNum" sz="quarter" idx="12"/>
          </p:nvPr>
        </p:nvSpPr>
        <p:spPr/>
        <p:txBody>
          <a:bodyPr/>
          <a:lstStyle/>
          <a:p>
            <a:fld id="{76CB3237-69CF-4FEF-B3F8-7EDD9A14DA4A}" type="slidenum">
              <a:rPr lang="en-MY" smtClean="0"/>
              <a:t>‹#›</a:t>
            </a:fld>
            <a:endParaRPr lang="en-MY"/>
          </a:p>
        </p:txBody>
      </p:sp>
    </p:spTree>
    <p:extLst>
      <p:ext uri="{BB962C8B-B14F-4D97-AF65-F5344CB8AC3E}">
        <p14:creationId xmlns:p14="http://schemas.microsoft.com/office/powerpoint/2010/main" val="4084829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23D7C9-4A3D-4A9A-97D8-4C9205A21EF7}" type="datetimeFigureOut">
              <a:rPr lang="en-MY" smtClean="0"/>
              <a:t>4/3/2022</a:t>
            </a:fld>
            <a:endParaRPr lang="en-MY"/>
          </a:p>
        </p:txBody>
      </p:sp>
      <p:sp>
        <p:nvSpPr>
          <p:cNvPr id="3" name="Footer Placeholder 2"/>
          <p:cNvSpPr>
            <a:spLocks noGrp="1"/>
          </p:cNvSpPr>
          <p:nvPr>
            <p:ph type="ftr" sz="quarter" idx="11"/>
          </p:nvPr>
        </p:nvSpPr>
        <p:spPr/>
        <p:txBody>
          <a:bodyPr/>
          <a:lstStyle/>
          <a:p>
            <a:endParaRPr lang="en-MY"/>
          </a:p>
        </p:txBody>
      </p:sp>
      <p:sp>
        <p:nvSpPr>
          <p:cNvPr id="4" name="Slide Number Placeholder 3"/>
          <p:cNvSpPr>
            <a:spLocks noGrp="1"/>
          </p:cNvSpPr>
          <p:nvPr>
            <p:ph type="sldNum" sz="quarter" idx="12"/>
          </p:nvPr>
        </p:nvSpPr>
        <p:spPr/>
        <p:txBody>
          <a:bodyPr/>
          <a:lstStyle/>
          <a:p>
            <a:fld id="{76CB3237-69CF-4FEF-B3F8-7EDD9A14DA4A}" type="slidenum">
              <a:rPr lang="en-MY" smtClean="0"/>
              <a:t>‹#›</a:t>
            </a:fld>
            <a:endParaRPr lang="en-MY"/>
          </a:p>
        </p:txBody>
      </p:sp>
    </p:spTree>
    <p:extLst>
      <p:ext uri="{BB962C8B-B14F-4D97-AF65-F5344CB8AC3E}">
        <p14:creationId xmlns:p14="http://schemas.microsoft.com/office/powerpoint/2010/main" val="307079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23D7C9-4A3D-4A9A-97D8-4C9205A21EF7}" type="datetimeFigureOut">
              <a:rPr lang="en-MY" smtClean="0"/>
              <a:t>4/3/2022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76CB3237-69CF-4FEF-B3F8-7EDD9A14DA4A}" type="slidenum">
              <a:rPr lang="en-MY" smtClean="0"/>
              <a:t>‹#›</a:t>
            </a:fld>
            <a:endParaRPr lang="en-MY"/>
          </a:p>
        </p:txBody>
      </p:sp>
    </p:spTree>
    <p:extLst>
      <p:ext uri="{BB962C8B-B14F-4D97-AF65-F5344CB8AC3E}">
        <p14:creationId xmlns:p14="http://schemas.microsoft.com/office/powerpoint/2010/main" val="15326076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423D7C9-4A3D-4A9A-97D8-4C9205A21EF7}" type="datetimeFigureOut">
              <a:rPr lang="en-MY" smtClean="0"/>
              <a:t>4/3/2022</a:t>
            </a:fld>
            <a:endParaRPr lang="en-MY"/>
          </a:p>
        </p:txBody>
      </p:sp>
      <p:sp>
        <p:nvSpPr>
          <p:cNvPr id="6" name="Footer Placeholder 5"/>
          <p:cNvSpPr>
            <a:spLocks noGrp="1"/>
          </p:cNvSpPr>
          <p:nvPr>
            <p:ph type="ftr" sz="quarter" idx="11"/>
          </p:nvPr>
        </p:nvSpPr>
        <p:spPr/>
        <p:txBody>
          <a:bodyPr/>
          <a:lstStyle/>
          <a:p>
            <a:endParaRPr lang="en-MY"/>
          </a:p>
        </p:txBody>
      </p:sp>
      <p:sp>
        <p:nvSpPr>
          <p:cNvPr id="7" name="Slide Number Placeholder 6"/>
          <p:cNvSpPr>
            <a:spLocks noGrp="1"/>
          </p:cNvSpPr>
          <p:nvPr>
            <p:ph type="sldNum" sz="quarter" idx="12"/>
          </p:nvPr>
        </p:nvSpPr>
        <p:spPr/>
        <p:txBody>
          <a:bodyPr/>
          <a:lstStyle/>
          <a:p>
            <a:fld id="{76CB3237-69CF-4FEF-B3F8-7EDD9A14DA4A}" type="slidenum">
              <a:rPr lang="en-MY" smtClean="0"/>
              <a:t>‹#›</a:t>
            </a:fld>
            <a:endParaRPr lang="en-MY"/>
          </a:p>
        </p:txBody>
      </p:sp>
    </p:spTree>
    <p:extLst>
      <p:ext uri="{BB962C8B-B14F-4D97-AF65-F5344CB8AC3E}">
        <p14:creationId xmlns:p14="http://schemas.microsoft.com/office/powerpoint/2010/main" val="32276081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MY"/>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2423D7C9-4A3D-4A9A-97D8-4C9205A21EF7}" type="datetimeFigureOut">
              <a:rPr lang="en-MY" smtClean="0"/>
              <a:t>4/3/2022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6CB3237-69CF-4FEF-B3F8-7EDD9A14DA4A}" type="slidenum">
              <a:rPr lang="en-MY" smtClean="0"/>
              <a:t>‹#›</a:t>
            </a:fld>
            <a:endParaRPr lang="en-MY"/>
          </a:p>
        </p:txBody>
      </p:sp>
    </p:spTree>
    <p:extLst>
      <p:ext uri="{BB962C8B-B14F-4D97-AF65-F5344CB8AC3E}">
        <p14:creationId xmlns:p14="http://schemas.microsoft.com/office/powerpoint/2010/main" val="1712795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41134036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10"/>
          </p:nvPr>
        </p:nvSpPr>
        <p:spPr/>
        <p:txBody>
          <a:bodyPr/>
          <a:lstStyle/>
          <a:p>
            <a:fld id="{2423D7C9-4A3D-4A9A-97D8-4C9205A21EF7}" type="datetimeFigureOut">
              <a:rPr lang="en-MY" smtClean="0"/>
              <a:t>4/3/2022</a:t>
            </a:fld>
            <a:endParaRPr lang="en-MY"/>
          </a:p>
        </p:txBody>
      </p:sp>
      <p:sp>
        <p:nvSpPr>
          <p:cNvPr id="5" name="Footer Placeholder 4"/>
          <p:cNvSpPr>
            <a:spLocks noGrp="1"/>
          </p:cNvSpPr>
          <p:nvPr>
            <p:ph type="ftr" sz="quarter" idx="11"/>
          </p:nvPr>
        </p:nvSpPr>
        <p:spPr/>
        <p:txBody>
          <a:bodyPr/>
          <a:lstStyle/>
          <a:p>
            <a:endParaRPr lang="en-MY"/>
          </a:p>
        </p:txBody>
      </p:sp>
      <p:sp>
        <p:nvSpPr>
          <p:cNvPr id="6" name="Slide Number Placeholder 5"/>
          <p:cNvSpPr>
            <a:spLocks noGrp="1"/>
          </p:cNvSpPr>
          <p:nvPr>
            <p:ph type="sldNum" sz="quarter" idx="12"/>
          </p:nvPr>
        </p:nvSpPr>
        <p:spPr/>
        <p:txBody>
          <a:bodyPr/>
          <a:lstStyle/>
          <a:p>
            <a:fld id="{76CB3237-69CF-4FEF-B3F8-7EDD9A14DA4A}" type="slidenum">
              <a:rPr lang="en-MY" smtClean="0"/>
              <a:t>‹#›</a:t>
            </a:fld>
            <a:endParaRPr lang="en-MY"/>
          </a:p>
        </p:txBody>
      </p:sp>
    </p:spTree>
    <p:extLst>
      <p:ext uri="{BB962C8B-B14F-4D97-AF65-F5344CB8AC3E}">
        <p14:creationId xmlns:p14="http://schemas.microsoft.com/office/powerpoint/2010/main" val="70648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3724510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444962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r>
              <a:rPr lang="en-US">
                <a:solidFill>
                  <a:srgbClr val="000000"/>
                </a:solidFill>
              </a:rPr>
              <a:t>Dr Jugindar Singh</a:t>
            </a:r>
          </a:p>
        </p:txBody>
      </p:sp>
    </p:spTree>
    <p:extLst>
      <p:ext uri="{BB962C8B-B14F-4D97-AF65-F5344CB8AC3E}">
        <p14:creationId xmlns:p14="http://schemas.microsoft.com/office/powerpoint/2010/main" val="2978078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0090152" y="0"/>
            <a:ext cx="2101849"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0" y="6621464"/>
            <a:ext cx="12192000" cy="236537"/>
          </a:xfrm>
          <a:prstGeom prst="rect">
            <a:avLst/>
          </a:prstGeom>
          <a:solidFill>
            <a:srgbClr val="C44C4C"/>
          </a:solidFill>
          <a:ln w="9525">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1028" name="Rectangle 4"/>
          <p:cNvSpPr>
            <a:spLocks noGrp="1" noChangeArrowheads="1"/>
          </p:cNvSpPr>
          <p:nvPr>
            <p:ph type="body" idx="1"/>
          </p:nvPr>
        </p:nvSpPr>
        <p:spPr bwMode="auto">
          <a:xfrm>
            <a:off x="630767" y="173672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6"/>
          <p:cNvSpPr>
            <a:spLocks noGrp="1" noChangeArrowheads="1"/>
          </p:cNvSpPr>
          <p:nvPr>
            <p:ph type="title"/>
          </p:nvPr>
        </p:nvSpPr>
        <p:spPr bwMode="auto">
          <a:xfrm>
            <a:off x="647700" y="274638"/>
            <a:ext cx="93895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3" name="Rectangle 7"/>
          <p:cNvSpPr>
            <a:spLocks noChangeArrowheads="1"/>
          </p:cNvSpPr>
          <p:nvPr/>
        </p:nvSpPr>
        <p:spPr bwMode="auto">
          <a:xfrm>
            <a:off x="0" y="6597650"/>
            <a:ext cx="3615267" cy="260350"/>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Module Code and Module Title</a:t>
            </a:r>
          </a:p>
        </p:txBody>
      </p:sp>
      <p:sp>
        <p:nvSpPr>
          <p:cNvPr id="86024" name="Rectangle 8"/>
          <p:cNvSpPr>
            <a:spLocks noGrp="1" noChangeArrowheads="1"/>
          </p:cNvSpPr>
          <p:nvPr>
            <p:ph type="ftr" sz="quarter" idx="3"/>
          </p:nvPr>
        </p:nvSpPr>
        <p:spPr bwMode="auto">
          <a:xfrm>
            <a:off x="8331200" y="6623050"/>
            <a:ext cx="3860800"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800"/>
            </a:lvl1pPr>
          </a:lstStyle>
          <a:p>
            <a:pPr fontAlgn="base">
              <a:spcBef>
                <a:spcPct val="0"/>
              </a:spcBef>
              <a:spcAft>
                <a:spcPct val="0"/>
              </a:spcAft>
            </a:pPr>
            <a:r>
              <a:rPr lang="en-US">
                <a:solidFill>
                  <a:srgbClr val="000000"/>
                </a:solidFill>
              </a:rPr>
              <a:t>Dr Jugindar Singh</a:t>
            </a:r>
          </a:p>
        </p:txBody>
      </p:sp>
      <p:sp>
        <p:nvSpPr>
          <p:cNvPr id="86025" name="Rectangle 9"/>
          <p:cNvSpPr>
            <a:spLocks noChangeArrowheads="1"/>
          </p:cNvSpPr>
          <p:nvPr/>
        </p:nvSpPr>
        <p:spPr bwMode="auto">
          <a:xfrm>
            <a:off x="4233333" y="6597650"/>
            <a:ext cx="3615267" cy="26035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Title of Slides</a:t>
            </a:r>
          </a:p>
        </p:txBody>
      </p:sp>
      <p:pic>
        <p:nvPicPr>
          <p:cNvPr id="1033" name="Picture 20"/>
          <p:cNvPicPr>
            <a:picLocks noChangeAspect="1" noChangeArrowheads="1"/>
          </p:cNvPicPr>
          <p:nvPr userDrawn="1"/>
        </p:nvPicPr>
        <p:blipFill>
          <a:blip r:embed="rId17">
            <a:lum bright="72000" contrast="-64000"/>
            <a:extLst>
              <a:ext uri="{28A0092B-C50C-407E-A947-70E740481C1C}">
                <a14:useLocalDpi xmlns:a14="http://schemas.microsoft.com/office/drawing/2010/main" val="0"/>
              </a:ext>
            </a:extLst>
          </a:blip>
          <a:srcRect/>
          <a:stretch>
            <a:fillRect/>
          </a:stretch>
        </p:blipFill>
        <p:spPr bwMode="auto">
          <a:xfrm>
            <a:off x="0" y="2344739"/>
            <a:ext cx="6697133"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1251894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dt="0"/>
  <p:txStyles>
    <p:title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eaLnBrk="1" fontAlgn="base" hangingPunct="1">
        <a:spcBef>
          <a:spcPct val="0"/>
        </a:spcBef>
        <a:spcAft>
          <a:spcPct val="0"/>
        </a:spcAft>
        <a:defRPr sz="3600">
          <a:solidFill>
            <a:schemeClr val="tx2"/>
          </a:solidFill>
          <a:latin typeface="Arial" charset="0"/>
        </a:defRPr>
      </a:lvl6pPr>
      <a:lvl7pPr marL="914400" algn="ctr" rtl="0" eaLnBrk="1" fontAlgn="base" hangingPunct="1">
        <a:spcBef>
          <a:spcPct val="0"/>
        </a:spcBef>
        <a:spcAft>
          <a:spcPct val="0"/>
        </a:spcAft>
        <a:defRPr sz="3600">
          <a:solidFill>
            <a:schemeClr val="tx2"/>
          </a:solidFill>
          <a:latin typeface="Arial" charset="0"/>
        </a:defRPr>
      </a:lvl7pPr>
      <a:lvl8pPr marL="1371600" algn="ctr" rtl="0" eaLnBrk="1" fontAlgn="base" hangingPunct="1">
        <a:spcBef>
          <a:spcPct val="0"/>
        </a:spcBef>
        <a:spcAft>
          <a:spcPct val="0"/>
        </a:spcAft>
        <a:defRPr sz="3600">
          <a:solidFill>
            <a:schemeClr val="tx2"/>
          </a:solidFill>
          <a:latin typeface="Arial" charset="0"/>
        </a:defRPr>
      </a:lvl8pPr>
      <a:lvl9pPr marL="1828800" algn="ctr" rtl="0" eaLnBrk="1" fontAlgn="base" hangingPunct="1">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91D48-1752-4E7A-BCAA-4C16F735A7F9}" type="datetimeFigureOut">
              <a:rPr lang="en-US" smtClean="0"/>
              <a:t>3/4/2022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242830-FEB4-40A7-8580-A1BD52BB088E}" type="slidenum">
              <a:rPr lang="en-US" smtClean="0"/>
              <a:t>‹#›</a:t>
            </a:fld>
            <a:endParaRPr lang="en-US"/>
          </a:p>
        </p:txBody>
      </p:sp>
    </p:spTree>
    <p:extLst>
      <p:ext uri="{BB962C8B-B14F-4D97-AF65-F5344CB8AC3E}">
        <p14:creationId xmlns:p14="http://schemas.microsoft.com/office/powerpoint/2010/main" val="260308936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090153" y="0"/>
            <a:ext cx="2101849"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6019" name="Rectangle 3"/>
          <p:cNvSpPr>
            <a:spLocks noChangeArrowheads="1"/>
          </p:cNvSpPr>
          <p:nvPr/>
        </p:nvSpPr>
        <p:spPr bwMode="auto">
          <a:xfrm>
            <a:off x="0" y="6621466"/>
            <a:ext cx="12192000" cy="236537"/>
          </a:xfrm>
          <a:prstGeom prst="rect">
            <a:avLst/>
          </a:prstGeom>
          <a:solidFill>
            <a:srgbClr val="C44C4C"/>
          </a:solidFill>
          <a:ln w="9525">
            <a:noFill/>
            <a:miter lim="800000"/>
            <a:headEnd/>
            <a:tailEnd/>
          </a:ln>
          <a:effectLst/>
        </p:spPr>
        <p:txBody>
          <a:bodyPr wrap="none" anchor="ctr"/>
          <a:lstStyle/>
          <a:p>
            <a:pPr marL="0" marR="0" lvl="0" indent="0" algn="l" defTabSz="6858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028" name="Rectangle 4"/>
          <p:cNvSpPr>
            <a:spLocks noGrp="1" noChangeArrowheads="1"/>
          </p:cNvSpPr>
          <p:nvPr>
            <p:ph type="body" idx="1"/>
          </p:nvPr>
        </p:nvSpPr>
        <p:spPr bwMode="auto">
          <a:xfrm>
            <a:off x="630767" y="1736728"/>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6"/>
          <p:cNvSpPr>
            <a:spLocks noGrp="1" noChangeArrowheads="1"/>
          </p:cNvSpPr>
          <p:nvPr>
            <p:ph type="title"/>
          </p:nvPr>
        </p:nvSpPr>
        <p:spPr bwMode="auto">
          <a:xfrm>
            <a:off x="647700" y="274638"/>
            <a:ext cx="938953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3" name="Rectangle 7"/>
          <p:cNvSpPr>
            <a:spLocks noChangeArrowheads="1"/>
          </p:cNvSpPr>
          <p:nvPr/>
        </p:nvSpPr>
        <p:spPr bwMode="auto">
          <a:xfrm>
            <a:off x="1" y="6597650"/>
            <a:ext cx="3615267" cy="260350"/>
          </a:xfrm>
          <a:prstGeom prst="rect">
            <a:avLst/>
          </a:prstGeom>
          <a:noFill/>
          <a:ln w="9525">
            <a:noFill/>
            <a:miter lim="800000"/>
            <a:headEnd/>
            <a:tailEnd/>
          </a:ln>
          <a:effectLst/>
        </p:spPr>
        <p:txBody>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ea typeface="+mn-ea"/>
                <a:cs typeface="+mn-cs"/>
              </a:rPr>
              <a:t>Module Code and Module Title</a:t>
            </a:r>
          </a:p>
        </p:txBody>
      </p:sp>
      <p:sp>
        <p:nvSpPr>
          <p:cNvPr id="86024" name="Rectangle 8"/>
          <p:cNvSpPr>
            <a:spLocks noGrp="1" noChangeArrowheads="1"/>
          </p:cNvSpPr>
          <p:nvPr>
            <p:ph type="ftr" sz="quarter" idx="3"/>
          </p:nvPr>
        </p:nvSpPr>
        <p:spPr bwMode="auto">
          <a:xfrm>
            <a:off x="8331200" y="6623050"/>
            <a:ext cx="3860800" cy="2349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600"/>
            </a:lvl1pPr>
          </a:lstStyle>
          <a:p>
            <a:pPr fontAlgn="base">
              <a:spcBef>
                <a:spcPct val="0"/>
              </a:spcBef>
              <a:spcAft>
                <a:spcPct val="0"/>
              </a:spcAft>
            </a:pPr>
            <a:r>
              <a:rPr lang="en-US">
                <a:solidFill>
                  <a:srgbClr val="000000"/>
                </a:solidFill>
              </a:rPr>
              <a:t>Dr Jugindar Singh</a:t>
            </a:r>
          </a:p>
        </p:txBody>
      </p:sp>
      <p:sp>
        <p:nvSpPr>
          <p:cNvPr id="86025" name="Rectangle 9"/>
          <p:cNvSpPr>
            <a:spLocks noChangeArrowheads="1"/>
          </p:cNvSpPr>
          <p:nvPr/>
        </p:nvSpPr>
        <p:spPr bwMode="auto">
          <a:xfrm>
            <a:off x="4233333" y="6597650"/>
            <a:ext cx="3615267" cy="260350"/>
          </a:xfrm>
          <a:prstGeom prst="rect">
            <a:avLst/>
          </a:prstGeom>
          <a:noFill/>
          <a:ln w="9525">
            <a:noFill/>
            <a:miter lim="800000"/>
            <a:headEnd/>
            <a:tailEnd/>
          </a:ln>
          <a:effectLst/>
        </p:spPr>
        <p:txBody>
          <a:body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ea typeface="+mn-ea"/>
                <a:cs typeface="+mn-cs"/>
              </a:rPr>
              <a:t>Title of Slides</a:t>
            </a:r>
          </a:p>
        </p:txBody>
      </p:sp>
      <p:pic>
        <p:nvPicPr>
          <p:cNvPr id="1033" name="Picture 20"/>
          <p:cNvPicPr>
            <a:picLocks noChangeAspect="1" noChangeArrowheads="1"/>
          </p:cNvPicPr>
          <p:nvPr userDrawn="1"/>
        </p:nvPicPr>
        <p:blipFill>
          <a:blip r:embed="rId13">
            <a:lum bright="72000" contrast="-64000"/>
            <a:extLst>
              <a:ext uri="{28A0092B-C50C-407E-A947-70E740481C1C}">
                <a14:useLocalDpi xmlns:a14="http://schemas.microsoft.com/office/drawing/2010/main" val="0"/>
              </a:ext>
            </a:extLst>
          </a:blip>
          <a:srcRect/>
          <a:stretch>
            <a:fillRect/>
          </a:stretch>
        </p:blipFill>
        <p:spPr bwMode="auto">
          <a:xfrm>
            <a:off x="0" y="2344741"/>
            <a:ext cx="6697133"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430269496"/>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hf hdr="0" dt="0"/>
  <p:txStyles>
    <p:titleStyle>
      <a:lvl1pPr algn="ctr" rtl="0" fontAlgn="base">
        <a:spcBef>
          <a:spcPct val="0"/>
        </a:spcBef>
        <a:spcAft>
          <a:spcPct val="0"/>
        </a:spcAft>
        <a:defRPr sz="2700">
          <a:solidFill>
            <a:schemeClr val="tx2"/>
          </a:solidFill>
          <a:latin typeface="+mj-lt"/>
          <a:ea typeface="+mj-ea"/>
          <a:cs typeface="+mj-cs"/>
        </a:defRPr>
      </a:lvl1pPr>
      <a:lvl2pPr algn="ctr" rtl="0" fontAlgn="base">
        <a:spcBef>
          <a:spcPct val="0"/>
        </a:spcBef>
        <a:spcAft>
          <a:spcPct val="0"/>
        </a:spcAft>
        <a:defRPr sz="2700">
          <a:solidFill>
            <a:schemeClr val="tx2"/>
          </a:solidFill>
          <a:latin typeface="Arial" charset="0"/>
        </a:defRPr>
      </a:lvl2pPr>
      <a:lvl3pPr algn="ctr" rtl="0" fontAlgn="base">
        <a:spcBef>
          <a:spcPct val="0"/>
        </a:spcBef>
        <a:spcAft>
          <a:spcPct val="0"/>
        </a:spcAft>
        <a:defRPr sz="2700">
          <a:solidFill>
            <a:schemeClr val="tx2"/>
          </a:solidFill>
          <a:latin typeface="Arial" charset="0"/>
        </a:defRPr>
      </a:lvl3pPr>
      <a:lvl4pPr algn="ctr" rtl="0" fontAlgn="base">
        <a:spcBef>
          <a:spcPct val="0"/>
        </a:spcBef>
        <a:spcAft>
          <a:spcPct val="0"/>
        </a:spcAft>
        <a:defRPr sz="2700">
          <a:solidFill>
            <a:schemeClr val="tx2"/>
          </a:solidFill>
          <a:latin typeface="Arial" charset="0"/>
        </a:defRPr>
      </a:lvl4pPr>
      <a:lvl5pPr algn="ctr" rtl="0" fontAlgn="base">
        <a:spcBef>
          <a:spcPct val="0"/>
        </a:spcBef>
        <a:spcAft>
          <a:spcPct val="0"/>
        </a:spcAft>
        <a:defRPr sz="2700">
          <a:solidFill>
            <a:schemeClr val="tx2"/>
          </a:solidFill>
          <a:latin typeface="Arial" charset="0"/>
        </a:defRPr>
      </a:lvl5pPr>
      <a:lvl6pPr marL="342900" algn="ctr" rtl="0" eaLnBrk="1" fontAlgn="base" hangingPunct="1">
        <a:spcBef>
          <a:spcPct val="0"/>
        </a:spcBef>
        <a:spcAft>
          <a:spcPct val="0"/>
        </a:spcAft>
        <a:defRPr sz="2700">
          <a:solidFill>
            <a:schemeClr val="tx2"/>
          </a:solidFill>
          <a:latin typeface="Arial" charset="0"/>
        </a:defRPr>
      </a:lvl6pPr>
      <a:lvl7pPr marL="685800" algn="ctr" rtl="0" eaLnBrk="1" fontAlgn="base" hangingPunct="1">
        <a:spcBef>
          <a:spcPct val="0"/>
        </a:spcBef>
        <a:spcAft>
          <a:spcPct val="0"/>
        </a:spcAft>
        <a:defRPr sz="2700">
          <a:solidFill>
            <a:schemeClr val="tx2"/>
          </a:solidFill>
          <a:latin typeface="Arial" charset="0"/>
        </a:defRPr>
      </a:lvl7pPr>
      <a:lvl8pPr marL="1028700" algn="ctr" rtl="0" eaLnBrk="1" fontAlgn="base" hangingPunct="1">
        <a:spcBef>
          <a:spcPct val="0"/>
        </a:spcBef>
        <a:spcAft>
          <a:spcPct val="0"/>
        </a:spcAft>
        <a:defRPr sz="2700">
          <a:solidFill>
            <a:schemeClr val="tx2"/>
          </a:solidFill>
          <a:latin typeface="Arial" charset="0"/>
        </a:defRPr>
      </a:lvl8pPr>
      <a:lvl9pPr marL="1371600" algn="ctr" rtl="0" eaLnBrk="1" fontAlgn="base" hangingPunct="1">
        <a:spcBef>
          <a:spcPct val="0"/>
        </a:spcBef>
        <a:spcAft>
          <a:spcPct val="0"/>
        </a:spcAft>
        <a:defRPr sz="2700">
          <a:solidFill>
            <a:schemeClr val="tx2"/>
          </a:solidFill>
          <a:latin typeface="Arial" charset="0"/>
        </a:defRPr>
      </a:lvl9pPr>
    </p:titleStyle>
    <p:bodyStyle>
      <a:lvl1pPr marL="257175" indent="-257175" algn="l" rtl="0" fontAlgn="base">
        <a:spcBef>
          <a:spcPct val="20000"/>
        </a:spcBef>
        <a:spcAft>
          <a:spcPct val="0"/>
        </a:spcAft>
        <a:buChar char="•"/>
        <a:defRPr sz="2400">
          <a:solidFill>
            <a:schemeClr val="tx1"/>
          </a:solidFill>
          <a:latin typeface="+mn-lt"/>
          <a:ea typeface="+mn-ea"/>
          <a:cs typeface="+mn-cs"/>
        </a:defRPr>
      </a:lvl1pPr>
      <a:lvl2pPr marL="557213" indent="-214313" algn="l" rtl="0" fontAlgn="base">
        <a:spcBef>
          <a:spcPct val="20000"/>
        </a:spcBef>
        <a:spcAft>
          <a:spcPct val="0"/>
        </a:spcAft>
        <a:buChar char="–"/>
        <a:defRPr sz="2100">
          <a:solidFill>
            <a:schemeClr val="tx1"/>
          </a:solidFill>
          <a:latin typeface="+mn-lt"/>
        </a:defRPr>
      </a:lvl2pPr>
      <a:lvl3pPr marL="857250" indent="-171450" algn="l" rtl="0" fontAlgn="base">
        <a:spcBef>
          <a:spcPct val="20000"/>
        </a:spcBef>
        <a:spcAft>
          <a:spcPct val="0"/>
        </a:spcAft>
        <a:buChar char="•"/>
        <a:defRPr sz="1800">
          <a:solidFill>
            <a:schemeClr val="tx1"/>
          </a:solidFill>
          <a:latin typeface="+mn-lt"/>
        </a:defRPr>
      </a:lvl3pPr>
      <a:lvl4pPr marL="1200150" indent="-171450" algn="l" rtl="0" fontAlgn="base">
        <a:spcBef>
          <a:spcPct val="20000"/>
        </a:spcBef>
        <a:spcAft>
          <a:spcPct val="0"/>
        </a:spcAft>
        <a:buChar char="–"/>
        <a:defRPr sz="1500">
          <a:solidFill>
            <a:schemeClr val="tx1"/>
          </a:solidFill>
          <a:latin typeface="+mn-lt"/>
        </a:defRPr>
      </a:lvl4pPr>
      <a:lvl5pPr marL="1543050" indent="-171450" algn="l" rtl="0" fontAlgn="base">
        <a:spcBef>
          <a:spcPct val="20000"/>
        </a:spcBef>
        <a:spcAft>
          <a:spcPct val="0"/>
        </a:spcAft>
        <a:buChar char="»"/>
        <a:defRPr sz="1500">
          <a:solidFill>
            <a:schemeClr val="tx1"/>
          </a:solidFill>
          <a:latin typeface="+mn-lt"/>
        </a:defRPr>
      </a:lvl5pPr>
      <a:lvl6pPr marL="1885950" indent="-171450" algn="l" rtl="0" eaLnBrk="1" fontAlgn="base" hangingPunct="1">
        <a:spcBef>
          <a:spcPct val="20000"/>
        </a:spcBef>
        <a:spcAft>
          <a:spcPct val="0"/>
        </a:spcAft>
        <a:buChar char="»"/>
        <a:defRPr sz="1500">
          <a:solidFill>
            <a:schemeClr val="tx1"/>
          </a:solidFill>
          <a:latin typeface="+mn-lt"/>
        </a:defRPr>
      </a:lvl6pPr>
      <a:lvl7pPr marL="2228850" indent="-171450" algn="l" rtl="0" eaLnBrk="1" fontAlgn="base" hangingPunct="1">
        <a:spcBef>
          <a:spcPct val="20000"/>
        </a:spcBef>
        <a:spcAft>
          <a:spcPct val="0"/>
        </a:spcAft>
        <a:buChar char="»"/>
        <a:defRPr sz="1500">
          <a:solidFill>
            <a:schemeClr val="tx1"/>
          </a:solidFill>
          <a:latin typeface="+mn-lt"/>
        </a:defRPr>
      </a:lvl7pPr>
      <a:lvl8pPr marL="2571750" indent="-171450" algn="l" rtl="0" eaLnBrk="1" fontAlgn="base" hangingPunct="1">
        <a:spcBef>
          <a:spcPct val="20000"/>
        </a:spcBef>
        <a:spcAft>
          <a:spcPct val="0"/>
        </a:spcAft>
        <a:buChar char="»"/>
        <a:defRPr sz="1500">
          <a:solidFill>
            <a:schemeClr val="tx1"/>
          </a:solidFill>
          <a:latin typeface="+mn-lt"/>
        </a:defRPr>
      </a:lvl8pPr>
      <a:lvl9pPr marL="2914650" indent="-171450" algn="l" rtl="0" eaLnBrk="1" fontAlgn="base" hangingPunct="1">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3/4/2022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26983562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23D7C9-4A3D-4A9A-97D8-4C9205A21EF7}" type="datetimeFigureOut">
              <a:rPr lang="en-MY" smtClean="0"/>
              <a:t>4/3/2022</a:t>
            </a:fld>
            <a:endParaRPr lang="en-MY"/>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CB3237-69CF-4FEF-B3F8-7EDD9A14DA4A}" type="slidenum">
              <a:rPr lang="en-MY" smtClean="0"/>
              <a:t>‹#›</a:t>
            </a:fld>
            <a:endParaRPr lang="en-MY"/>
          </a:p>
        </p:txBody>
      </p:sp>
      <p:pic>
        <p:nvPicPr>
          <p:cNvPr id="8" name="Picture 2" descr="Image result for transparent background 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4942" y="-14901"/>
            <a:ext cx="12206942" cy="6872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44250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1.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87.pn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0.jpeg"/><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hyperlink" Target="https://www.online-tech-tips.com/software-reviews/the-6-best-online-paraphrasing-tools-to-rewrite-text/" TargetMode="External"/><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1.xml"/></Relationships>
</file>

<file path=ppt/slides/_rels/slide1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1.xml"/></Relationships>
</file>

<file path=ppt/slides/_rels/slide12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1.xml"/></Relationships>
</file>

<file path=ppt/slides/_rels/slide12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1.xml"/></Relationships>
</file>

<file path=ppt/slides/_rels/slide1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62.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hyperlink" Target="https://www.port.ac.uk/student-life/help-and-advice/study-skills/research-reading-referencing-and-citation/verbs-for-citations" TargetMode="Externa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4" name="Picture 3" descr="A stone footpath on the grassy field against the sky">
            <a:extLst>
              <a:ext uri="{FF2B5EF4-FFF2-40B4-BE49-F238E27FC236}">
                <a16:creationId xmlns:a16="http://schemas.microsoft.com/office/drawing/2014/main" id="{9AD117F3-FB5C-4FC8-9ECA-9DDCF1D6EF23}"/>
              </a:ext>
            </a:extLst>
          </p:cNvPr>
          <p:cNvPicPr>
            <a:picLocks noChangeAspect="1"/>
          </p:cNvPicPr>
          <p:nvPr/>
        </p:nvPicPr>
        <p:blipFill rotWithShape="1">
          <a:blip r:embed="rId2">
            <a:alphaModFix amt="50000"/>
          </a:blip>
          <a:srcRect t="14438" r="-1" b="10543"/>
          <a:stretch/>
        </p:blipFill>
        <p:spPr>
          <a:xfrm>
            <a:off x="20" y="10"/>
            <a:ext cx="12188930" cy="6857990"/>
          </a:xfrm>
          <a:prstGeom prst="rect">
            <a:avLst/>
          </a:prstGeom>
        </p:spPr>
      </p:pic>
      <p:sp>
        <p:nvSpPr>
          <p:cNvPr id="2" name="Title 1">
            <a:extLst>
              <a:ext uri="{FF2B5EF4-FFF2-40B4-BE49-F238E27FC236}">
                <a16:creationId xmlns:a16="http://schemas.microsoft.com/office/drawing/2014/main" id="{0845E3FF-FA11-43C7-807D-3BA60C286713}"/>
              </a:ext>
            </a:extLst>
          </p:cNvPr>
          <p:cNvSpPr>
            <a:spLocks noGrp="1"/>
          </p:cNvSpPr>
          <p:nvPr>
            <p:ph type="ctrTitle"/>
          </p:nvPr>
        </p:nvSpPr>
        <p:spPr>
          <a:xfrm>
            <a:off x="1524000" y="27432"/>
            <a:ext cx="9144000" cy="4158171"/>
          </a:xfrm>
        </p:spPr>
        <p:txBody>
          <a:bodyPr>
            <a:normAutofit/>
          </a:bodyPr>
          <a:lstStyle/>
          <a:p>
            <a:pPr algn="ctr">
              <a:lnSpc>
                <a:spcPct val="90000"/>
              </a:lnSpc>
            </a:pPr>
            <a:r>
              <a:rPr lang="en-MY" sz="8000" dirty="0"/>
              <a:t>2</a:t>
            </a:r>
            <a:br>
              <a:rPr lang="en-MY" sz="8000" dirty="0"/>
            </a:br>
            <a:r>
              <a:rPr lang="en-MY" sz="8000" dirty="0"/>
              <a:t>Literature Review</a:t>
            </a:r>
          </a:p>
        </p:txBody>
      </p:sp>
      <p:sp>
        <p:nvSpPr>
          <p:cNvPr id="3" name="Subtitle 2">
            <a:extLst>
              <a:ext uri="{FF2B5EF4-FFF2-40B4-BE49-F238E27FC236}">
                <a16:creationId xmlns:a16="http://schemas.microsoft.com/office/drawing/2014/main" id="{372F7725-8BC7-494B-AEE6-38ADA3D4DFEA}"/>
              </a:ext>
            </a:extLst>
          </p:cNvPr>
          <p:cNvSpPr>
            <a:spLocks noGrp="1"/>
          </p:cNvSpPr>
          <p:nvPr>
            <p:ph type="subTitle" idx="1"/>
          </p:nvPr>
        </p:nvSpPr>
        <p:spPr>
          <a:xfrm>
            <a:off x="0" y="6296158"/>
            <a:ext cx="12188930" cy="561832"/>
          </a:xfrm>
        </p:spPr>
        <p:txBody>
          <a:bodyPr>
            <a:normAutofit fontScale="92500" lnSpcReduction="10000"/>
          </a:bodyPr>
          <a:lstStyle/>
          <a:p>
            <a:pPr algn="ctr"/>
            <a:r>
              <a:rPr lang="en-MY" sz="3200" dirty="0"/>
              <a:t>Dr Jugindar Singh</a:t>
            </a:r>
          </a:p>
        </p:txBody>
      </p:sp>
      <p:sp>
        <p:nvSpPr>
          <p:cNvPr id="23"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7" name="Picture 6">
            <a:extLst>
              <a:ext uri="{FF2B5EF4-FFF2-40B4-BE49-F238E27FC236}">
                <a16:creationId xmlns:a16="http://schemas.microsoft.com/office/drawing/2014/main" id="{99109B1D-4AAD-4E4C-AB9A-8E77812DE7CE}"/>
              </a:ext>
            </a:extLst>
          </p:cNvPr>
          <p:cNvPicPr>
            <a:picLocks noChangeAspect="1"/>
          </p:cNvPicPr>
          <p:nvPr/>
        </p:nvPicPr>
        <p:blipFill>
          <a:blip r:embed="rId3"/>
          <a:stretch>
            <a:fillRect/>
          </a:stretch>
        </p:blipFill>
        <p:spPr>
          <a:xfrm>
            <a:off x="10058215" y="4553502"/>
            <a:ext cx="2133785" cy="2304488"/>
          </a:xfrm>
          <a:prstGeom prst="rect">
            <a:avLst/>
          </a:prstGeom>
        </p:spPr>
      </p:pic>
    </p:spTree>
    <p:extLst>
      <p:ext uri="{BB962C8B-B14F-4D97-AF65-F5344CB8AC3E}">
        <p14:creationId xmlns:p14="http://schemas.microsoft.com/office/powerpoint/2010/main" val="299025288"/>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09"/>
            <a:ext cx="12192000" cy="523220"/>
          </a:xfrm>
          <a:solidFill>
            <a:schemeClr val="accent1"/>
          </a:solidFill>
        </p:spPr>
        <p:txBody>
          <a:bodyPr/>
          <a:lstStyle/>
          <a:p>
            <a:r>
              <a:rPr lang="en-US" b="1" dirty="0">
                <a:solidFill>
                  <a:srgbClr val="FF0000"/>
                </a:solidFill>
              </a:rPr>
              <a:t>What is Literature Review</a:t>
            </a:r>
          </a:p>
        </p:txBody>
      </p:sp>
      <p:sp>
        <p:nvSpPr>
          <p:cNvPr id="5" name="Rectangle 4"/>
          <p:cNvSpPr/>
          <p:nvPr/>
        </p:nvSpPr>
        <p:spPr>
          <a:xfrm>
            <a:off x="0" y="1066802"/>
            <a:ext cx="7891975"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00000"/>
              </a:solidFill>
              <a:effectLst/>
              <a:uLnTx/>
              <a:uFillTx/>
              <a:latin typeface="Arial"/>
              <a:ea typeface="+mn-ea"/>
              <a:cs typeface="+mn-cs"/>
            </a:endParaRP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ms-MY"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4" name="Picture 3">
            <a:extLst>
              <a:ext uri="{FF2B5EF4-FFF2-40B4-BE49-F238E27FC236}">
                <a16:creationId xmlns:a16="http://schemas.microsoft.com/office/drawing/2014/main" id="{7F2E3500-5E54-4B3C-9D51-5FAA59FDEC9A}"/>
              </a:ext>
            </a:extLst>
          </p:cNvPr>
          <p:cNvPicPr>
            <a:picLocks noChangeAspect="1"/>
          </p:cNvPicPr>
          <p:nvPr/>
        </p:nvPicPr>
        <p:blipFill>
          <a:blip r:embed="rId2"/>
          <a:stretch>
            <a:fillRect/>
          </a:stretch>
        </p:blipFill>
        <p:spPr>
          <a:xfrm>
            <a:off x="9072563" y="872196"/>
            <a:ext cx="2899043" cy="4628271"/>
          </a:xfrm>
          <a:prstGeom prst="rect">
            <a:avLst/>
          </a:prstGeom>
        </p:spPr>
      </p:pic>
      <p:sp>
        <p:nvSpPr>
          <p:cNvPr id="8" name="TextBox 7">
            <a:extLst>
              <a:ext uri="{FF2B5EF4-FFF2-40B4-BE49-F238E27FC236}">
                <a16:creationId xmlns:a16="http://schemas.microsoft.com/office/drawing/2014/main" id="{071F2152-7317-4E9B-BA6F-A4A52252968B}"/>
              </a:ext>
            </a:extLst>
          </p:cNvPr>
          <p:cNvSpPr txBox="1"/>
          <p:nvPr/>
        </p:nvSpPr>
        <p:spPr>
          <a:xfrm>
            <a:off x="0" y="505511"/>
            <a:ext cx="9332686" cy="643253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Arial" panose="020B0604020202020204" pitchFamily="34" charset="0"/>
                <a:ea typeface="+mn-ea"/>
                <a:cs typeface="+mn-cs"/>
              </a:rPr>
              <a:t>A literature review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identifies, evaluates and synthesizes the relevant literature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within a particular field of research.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 literature review surveys </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books, scholarly articles, and any other sources relevant to a particular issue, area of research, or theory</a:t>
            </a:r>
            <a:r>
              <a:rPr kumimoji="0" lang="en-US" sz="28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provides a description, summary, and critical evaluation of these works in relation to the research problem being investigated.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Literature reviews are designed to provide an overview of sources you have explored while researching a particular topic and to demonstrate to your readers how your research fits within a larger field of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Fink, Arlene. Conducting Research Literature Reviews: From the Internet to Paper. Fourth edition. Thousand Oaks, CA: SAGE, 2014.</a:t>
            </a:r>
            <a:endParaRPr kumimoji="0" lang="en-US" sz="2800" b="0" i="0" u="none" strike="noStrike" kern="1200" cap="none" spc="0" normalizeH="0" baseline="0" noProof="0" dirty="0">
              <a:ln>
                <a:noFill/>
              </a:ln>
              <a:solidFill>
                <a:srgbClr val="50505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24993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89988-2679-49E2-BC09-F8D9A3931213}"/>
              </a:ext>
            </a:extLst>
          </p:cNvPr>
          <p:cNvSpPr>
            <a:spLocks noGrp="1"/>
          </p:cNvSpPr>
          <p:nvPr>
            <p:ph idx="1"/>
          </p:nvPr>
        </p:nvSpPr>
        <p:spPr>
          <a:xfrm>
            <a:off x="0" y="0"/>
            <a:ext cx="12192000" cy="1768814"/>
          </a:xfrm>
        </p:spPr>
        <p:txBody>
          <a:bodyPr>
            <a:normAutofit fontScale="77500" lnSpcReduction="20000"/>
          </a:bodyPr>
          <a:lstStyle/>
          <a:p>
            <a:pPr marL="0" indent="0">
              <a:buNone/>
            </a:pPr>
            <a:r>
              <a:rPr lang="en-US" sz="3600" dirty="0"/>
              <a:t>2. </a:t>
            </a:r>
            <a:r>
              <a:rPr lang="en-US" sz="4400" b="1" dirty="0">
                <a:solidFill>
                  <a:srgbClr val="FF0000"/>
                </a:solidFill>
              </a:rPr>
              <a:t>Define inclusion and exclusion criteria</a:t>
            </a:r>
          </a:p>
          <a:p>
            <a:pPr marL="0" indent="0">
              <a:buNone/>
            </a:pPr>
            <a:r>
              <a:rPr lang="en-US" sz="3600" dirty="0"/>
              <a:t>The inclusion and exclusion criteria are based on the review question. What are the most important factors in your review? </a:t>
            </a:r>
          </a:p>
          <a:p>
            <a:pPr marL="0" indent="0">
              <a:buNone/>
            </a:pPr>
            <a:r>
              <a:rPr lang="en-US" sz="3600" dirty="0"/>
              <a:t>Inclusion and exclusion criteria set the boundaries for the systematic review.</a:t>
            </a:r>
          </a:p>
          <a:p>
            <a:pPr marL="0" indent="0">
              <a:buNone/>
            </a:pPr>
            <a:endParaRPr lang="en-US" dirty="0"/>
          </a:p>
        </p:txBody>
      </p:sp>
      <p:pic>
        <p:nvPicPr>
          <p:cNvPr id="6" name="Picture 5">
            <a:extLst>
              <a:ext uri="{FF2B5EF4-FFF2-40B4-BE49-F238E27FC236}">
                <a16:creationId xmlns:a16="http://schemas.microsoft.com/office/drawing/2014/main" id="{B30837A9-6181-4A9F-8F13-4747C17E6E42}"/>
              </a:ext>
            </a:extLst>
          </p:cNvPr>
          <p:cNvPicPr>
            <a:picLocks noChangeAspect="1"/>
          </p:cNvPicPr>
          <p:nvPr/>
        </p:nvPicPr>
        <p:blipFill>
          <a:blip r:embed="rId2"/>
          <a:stretch>
            <a:fillRect/>
          </a:stretch>
        </p:blipFill>
        <p:spPr>
          <a:xfrm>
            <a:off x="-1" y="1768814"/>
            <a:ext cx="12191999" cy="5448300"/>
          </a:xfrm>
          <a:prstGeom prst="rect">
            <a:avLst/>
          </a:prstGeom>
        </p:spPr>
      </p:pic>
    </p:spTree>
    <p:extLst>
      <p:ext uri="{BB962C8B-B14F-4D97-AF65-F5344CB8AC3E}">
        <p14:creationId xmlns:p14="http://schemas.microsoft.com/office/powerpoint/2010/main" val="24773436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4143-7FB8-406B-9D07-B6C1D53E87B6}"/>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6B8206E5-6D07-4C45-A175-30545D9BE605}"/>
              </a:ext>
            </a:extLst>
          </p:cNvPr>
          <p:cNvSpPr>
            <a:spLocks noGrp="1"/>
          </p:cNvSpPr>
          <p:nvPr>
            <p:ph idx="1"/>
          </p:nvPr>
        </p:nvSpPr>
        <p:spPr/>
        <p:txBody>
          <a:bodyPr/>
          <a:lstStyle/>
          <a:p>
            <a:endParaRPr lang="en-MY"/>
          </a:p>
        </p:txBody>
      </p:sp>
      <p:pic>
        <p:nvPicPr>
          <p:cNvPr id="5" name="Picture 4">
            <a:extLst>
              <a:ext uri="{FF2B5EF4-FFF2-40B4-BE49-F238E27FC236}">
                <a16:creationId xmlns:a16="http://schemas.microsoft.com/office/drawing/2014/main" id="{DC25EA9A-33CD-4152-AE9B-AEEB2A5CF76B}"/>
              </a:ext>
            </a:extLst>
          </p:cNvPr>
          <p:cNvPicPr>
            <a:picLocks noChangeAspect="1"/>
          </p:cNvPicPr>
          <p:nvPr/>
        </p:nvPicPr>
        <p:blipFill>
          <a:blip r:embed="rId2"/>
          <a:stretch>
            <a:fillRect/>
          </a:stretch>
        </p:blipFill>
        <p:spPr>
          <a:xfrm>
            <a:off x="-106480" y="-104932"/>
            <a:ext cx="12298479" cy="6962931"/>
          </a:xfrm>
          <a:prstGeom prst="rect">
            <a:avLst/>
          </a:prstGeom>
        </p:spPr>
      </p:pic>
    </p:spTree>
    <p:extLst>
      <p:ext uri="{BB962C8B-B14F-4D97-AF65-F5344CB8AC3E}">
        <p14:creationId xmlns:p14="http://schemas.microsoft.com/office/powerpoint/2010/main" val="10720782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89988-2679-49E2-BC09-F8D9A3931213}"/>
              </a:ext>
            </a:extLst>
          </p:cNvPr>
          <p:cNvSpPr>
            <a:spLocks noGrp="1"/>
          </p:cNvSpPr>
          <p:nvPr>
            <p:ph idx="1"/>
          </p:nvPr>
        </p:nvSpPr>
        <p:spPr>
          <a:xfrm>
            <a:off x="0" y="0"/>
            <a:ext cx="4078514" cy="5051548"/>
          </a:xfrm>
        </p:spPr>
        <p:txBody>
          <a:bodyPr>
            <a:normAutofit/>
          </a:bodyPr>
          <a:lstStyle/>
          <a:p>
            <a:endParaRPr lang="en-US" dirty="0"/>
          </a:p>
          <a:p>
            <a:pPr marL="0" indent="0">
              <a:buNone/>
            </a:pPr>
            <a:r>
              <a:rPr lang="en-US" dirty="0"/>
              <a:t>3. </a:t>
            </a:r>
            <a:r>
              <a:rPr lang="en-US" sz="3200" b="1" dirty="0">
                <a:solidFill>
                  <a:srgbClr val="FF0000"/>
                </a:solidFill>
              </a:rPr>
              <a:t>Search for studies</a:t>
            </a:r>
            <a:endParaRPr lang="en-US" b="1" dirty="0">
              <a:solidFill>
                <a:srgbClr val="FF0000"/>
              </a:solidFill>
            </a:endParaRPr>
          </a:p>
          <a:p>
            <a:pPr marL="0" indent="0">
              <a:buNone/>
            </a:pPr>
            <a:r>
              <a:rPr lang="en-US" dirty="0"/>
              <a:t>Searching the literature is a specialist discipline.</a:t>
            </a:r>
          </a:p>
          <a:p>
            <a:pPr marL="0" indent="0">
              <a:buNone/>
            </a:pPr>
            <a:r>
              <a:rPr lang="en-US" dirty="0"/>
              <a:t> Yes, it’s complicated. </a:t>
            </a:r>
          </a:p>
          <a:p>
            <a:pPr marL="0" indent="0">
              <a:buNone/>
            </a:pPr>
            <a:r>
              <a:rPr lang="en-US" dirty="0"/>
              <a:t>Develop an effective search strategy. </a:t>
            </a:r>
            <a:endParaRPr lang="en-MY" dirty="0"/>
          </a:p>
        </p:txBody>
      </p:sp>
      <p:sp>
        <p:nvSpPr>
          <p:cNvPr id="7" name="TextBox 6">
            <a:extLst>
              <a:ext uri="{FF2B5EF4-FFF2-40B4-BE49-F238E27FC236}">
                <a16:creationId xmlns:a16="http://schemas.microsoft.com/office/drawing/2014/main" id="{DD47AD0C-12A0-4897-B2CE-C9FED5082723}"/>
              </a:ext>
            </a:extLst>
          </p:cNvPr>
          <p:cNvSpPr txBox="1"/>
          <p:nvPr/>
        </p:nvSpPr>
        <p:spPr>
          <a:xfrm>
            <a:off x="4078514" y="0"/>
            <a:ext cx="8113485" cy="6740307"/>
          </a:xfrm>
          <a:prstGeom prst="rect">
            <a:avLst/>
          </a:prstGeom>
          <a:solidFill>
            <a:schemeClr val="bg1">
              <a:lumMod val="85000"/>
            </a:schemeClr>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Google Scholar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Google Scholar provides a simple way to broadly search for scholarly literature.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Scopus (Elsevier</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Scopus is an abstract and citation database of peer-reviewed literature: scientific journals, books and conference proceedings.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Web of Science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Web of Science Core Collection provides quick, powerful access to the world's leading citation databases. Authoritative, multidisciplinary content covers over 12,000 of the highest impact journals worldwide, including Open Access journals and over 150,000 conference proceedings.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Extensive systematic reviews can include Web of Science Core Collection and/or Scopus.  They may be used to follow up references and related articles of key included papers.  </a:t>
            </a:r>
            <a:endParaRPr kumimoji="0" lang="en-MY"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589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89988-2679-49E2-BC09-F8D9A3931213}"/>
              </a:ext>
            </a:extLst>
          </p:cNvPr>
          <p:cNvSpPr>
            <a:spLocks noGrp="1"/>
          </p:cNvSpPr>
          <p:nvPr>
            <p:ph idx="1"/>
          </p:nvPr>
        </p:nvSpPr>
        <p:spPr>
          <a:xfrm>
            <a:off x="0" y="0"/>
            <a:ext cx="6937829" cy="6858000"/>
          </a:xfrm>
          <a:ln>
            <a:solidFill>
              <a:schemeClr val="accent1"/>
            </a:solidFill>
          </a:ln>
        </p:spPr>
        <p:txBody>
          <a:bodyPr>
            <a:normAutofit/>
          </a:bodyPr>
          <a:lstStyle/>
          <a:p>
            <a:pPr marL="0" indent="0">
              <a:buNone/>
            </a:pPr>
            <a:r>
              <a:rPr lang="en-US" sz="3000" b="1" dirty="0">
                <a:solidFill>
                  <a:srgbClr val="FF0000"/>
                </a:solidFill>
              </a:rPr>
              <a:t>4. Select studies </a:t>
            </a:r>
          </a:p>
          <a:p>
            <a:r>
              <a:rPr lang="en-US" dirty="0"/>
              <a:t>This is an exciting stage, but it can also be time-consuming.</a:t>
            </a:r>
          </a:p>
          <a:p>
            <a:pPr marL="0" indent="0">
              <a:buNone/>
            </a:pPr>
            <a:r>
              <a:rPr lang="en-US" dirty="0"/>
              <a:t>1. First, you will go through the titles and abstracts of each reference and decide whether or not the study described is potentially eligible for inclusion. If you’re unsure about a particular study because you don’t have enough information, you’ll keep it in the mix for now.</a:t>
            </a:r>
          </a:p>
          <a:p>
            <a:endParaRPr lang="en-US" dirty="0"/>
          </a:p>
          <a:p>
            <a:pPr marL="0" indent="0">
              <a:buNone/>
            </a:pPr>
            <a:r>
              <a:rPr lang="en-US" dirty="0"/>
              <a:t>2. Second, you will take a closer look at each study by screening the full text. This additional information will help to determine eligibility that was unclear at the first screen.</a:t>
            </a:r>
          </a:p>
        </p:txBody>
      </p:sp>
      <p:sp>
        <p:nvSpPr>
          <p:cNvPr id="7" name="TextBox 6">
            <a:extLst>
              <a:ext uri="{FF2B5EF4-FFF2-40B4-BE49-F238E27FC236}">
                <a16:creationId xmlns:a16="http://schemas.microsoft.com/office/drawing/2014/main" id="{54969BA1-5437-44E4-A762-F3B77CD8D353}"/>
              </a:ext>
            </a:extLst>
          </p:cNvPr>
          <p:cNvSpPr txBox="1"/>
          <p:nvPr/>
        </p:nvSpPr>
        <p:spPr>
          <a:xfrm>
            <a:off x="6937829" y="0"/>
            <a:ext cx="5254171"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Critical Appraisal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Critical appraisal is the process of judging the validity and quality of a research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Major points to consider when appraising systematic reviews include: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Is the study valid?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What are the results, and are they significant?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Are the results applicable?</a:t>
            </a:r>
          </a:p>
        </p:txBody>
      </p:sp>
    </p:spTree>
    <p:extLst>
      <p:ext uri="{BB962C8B-B14F-4D97-AF65-F5344CB8AC3E}">
        <p14:creationId xmlns:p14="http://schemas.microsoft.com/office/powerpoint/2010/main" val="179601749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89988-2679-49E2-BC09-F8D9A3931213}"/>
              </a:ext>
            </a:extLst>
          </p:cNvPr>
          <p:cNvSpPr>
            <a:spLocks noGrp="1"/>
          </p:cNvSpPr>
          <p:nvPr>
            <p:ph idx="1"/>
          </p:nvPr>
        </p:nvSpPr>
        <p:spPr>
          <a:xfrm>
            <a:off x="0" y="-1"/>
            <a:ext cx="12192000" cy="6749143"/>
          </a:xfrm>
        </p:spPr>
        <p:txBody>
          <a:bodyPr>
            <a:normAutofit/>
          </a:bodyPr>
          <a:lstStyle/>
          <a:p>
            <a:pPr marL="0" indent="0">
              <a:buNone/>
            </a:pPr>
            <a:r>
              <a:rPr lang="en-US" sz="4000" b="1" dirty="0">
                <a:solidFill>
                  <a:srgbClr val="FF0000"/>
                </a:solidFill>
              </a:rPr>
              <a:t>5. Extract data</a:t>
            </a:r>
          </a:p>
          <a:p>
            <a:pPr marL="0" indent="0">
              <a:buNone/>
            </a:pPr>
            <a:r>
              <a:rPr lang="en-US" dirty="0"/>
              <a:t>Before you can work on them, the data need to be extracted from the individual studies in a way that is consistent and reliable. </a:t>
            </a:r>
          </a:p>
          <a:p>
            <a:pPr marL="0" indent="0">
              <a:buNone/>
            </a:pPr>
            <a:endParaRPr lang="en-US" dirty="0"/>
          </a:p>
          <a:p>
            <a:pPr marL="0" indent="0">
              <a:buNone/>
            </a:pPr>
            <a:r>
              <a:rPr lang="en-US" dirty="0"/>
              <a:t>It is common to find several published reports of the same study. Multiple reports need to be linked to avoid counting the same data several times. </a:t>
            </a:r>
          </a:p>
          <a:p>
            <a:pPr marL="0" indent="0">
              <a:buNone/>
            </a:pPr>
            <a:endParaRPr lang="en-US" dirty="0"/>
          </a:p>
          <a:p>
            <a:pPr marL="0" indent="0">
              <a:buNone/>
            </a:pPr>
            <a:r>
              <a:rPr lang="en-US" dirty="0"/>
              <a:t>The extraction process will also follow the relevant reporting guidelines and the PRISMA statement. </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310502065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408A-C654-4943-9B18-5D68409251EB}"/>
              </a:ext>
            </a:extLst>
          </p:cNvPr>
          <p:cNvSpPr>
            <a:spLocks noGrp="1"/>
          </p:cNvSpPr>
          <p:nvPr>
            <p:ph type="title"/>
          </p:nvPr>
        </p:nvSpPr>
        <p:spPr>
          <a:xfrm>
            <a:off x="0" y="18255"/>
            <a:ext cx="10515600" cy="1325563"/>
          </a:xfrm>
        </p:spPr>
        <p:txBody>
          <a:bodyPr>
            <a:normAutofit/>
          </a:bodyPr>
          <a:lstStyle/>
          <a:p>
            <a:r>
              <a:rPr lang="en-MY" sz="5400" b="1" dirty="0">
                <a:solidFill>
                  <a:srgbClr val="FF0000"/>
                </a:solidFill>
              </a:rPr>
              <a:t>PRISM</a:t>
            </a:r>
          </a:p>
        </p:txBody>
      </p:sp>
      <p:sp>
        <p:nvSpPr>
          <p:cNvPr id="3" name="Content Placeholder 2">
            <a:extLst>
              <a:ext uri="{FF2B5EF4-FFF2-40B4-BE49-F238E27FC236}">
                <a16:creationId xmlns:a16="http://schemas.microsoft.com/office/drawing/2014/main" id="{1CB89988-2679-49E2-BC09-F8D9A3931213}"/>
              </a:ext>
            </a:extLst>
          </p:cNvPr>
          <p:cNvSpPr>
            <a:spLocks noGrp="1"/>
          </p:cNvSpPr>
          <p:nvPr>
            <p:ph idx="1"/>
          </p:nvPr>
        </p:nvSpPr>
        <p:spPr>
          <a:xfrm>
            <a:off x="0" y="1125415"/>
            <a:ext cx="12192000" cy="5051548"/>
          </a:xfrm>
        </p:spPr>
        <p:txBody>
          <a:bodyPr>
            <a:normAutofit/>
          </a:bodyPr>
          <a:lstStyle/>
          <a:p>
            <a:pPr marL="0" indent="0">
              <a:buNone/>
            </a:pPr>
            <a:endParaRPr lang="en-US" dirty="0"/>
          </a:p>
          <a:p>
            <a:pPr marL="0" indent="0">
              <a:buNone/>
            </a:pPr>
            <a:r>
              <a:rPr lang="en-US" dirty="0"/>
              <a:t>What is PRISMA?</a:t>
            </a:r>
          </a:p>
          <a:p>
            <a:pPr marL="0" indent="0">
              <a:buNone/>
            </a:pPr>
            <a:r>
              <a:rPr lang="en-US" dirty="0"/>
              <a:t>PRISMA stands for </a:t>
            </a:r>
            <a:r>
              <a:rPr lang="en-US" dirty="0">
                <a:solidFill>
                  <a:srgbClr val="FF0000"/>
                </a:solidFill>
              </a:rPr>
              <a:t>Preferred Reporting Items for Systematic Reviews and Meta-Analyses.</a:t>
            </a:r>
            <a:r>
              <a:rPr lang="en-US" dirty="0"/>
              <a:t> It is an evidence-based minimum set of items for reporting in systematic reviews and meta-analyses.</a:t>
            </a:r>
          </a:p>
          <a:p>
            <a:pPr marL="0" indent="0">
              <a:buNone/>
            </a:pPr>
            <a:endParaRPr lang="en-US" dirty="0"/>
          </a:p>
          <a:p>
            <a:pPr marL="0" indent="0">
              <a:buNone/>
            </a:pPr>
            <a:r>
              <a:rPr lang="en-US" dirty="0"/>
              <a:t>The PRISMA statement consists of a 27-item checklist and a 4-phase flow diagram. These items have been adapted for use by students conducting systematic reviews</a:t>
            </a:r>
          </a:p>
        </p:txBody>
      </p:sp>
    </p:spTree>
    <p:extLst>
      <p:ext uri="{BB962C8B-B14F-4D97-AF65-F5344CB8AC3E}">
        <p14:creationId xmlns:p14="http://schemas.microsoft.com/office/powerpoint/2010/main" val="149970440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Table&#10;&#10;Description automatically generated">
            <a:extLst>
              <a:ext uri="{FF2B5EF4-FFF2-40B4-BE49-F238E27FC236}">
                <a16:creationId xmlns:a16="http://schemas.microsoft.com/office/drawing/2014/main" id="{106C5596-C21B-40D0-8026-4426DFF517DF}"/>
              </a:ext>
            </a:extLst>
          </p:cNvPr>
          <p:cNvPicPr>
            <a:picLocks noGrp="1" noChangeAspect="1"/>
          </p:cNvPicPr>
          <p:nvPr>
            <p:ph idx="1"/>
          </p:nvPr>
        </p:nvPicPr>
        <p:blipFill rotWithShape="1">
          <a:blip r:embed="rId2"/>
          <a:srcRect t="8906" b="9882"/>
          <a:stretch/>
        </p:blipFill>
        <p:spPr>
          <a:xfrm>
            <a:off x="20" y="1282"/>
            <a:ext cx="12191980" cy="6856718"/>
          </a:xfrm>
          <a:prstGeom prst="rect">
            <a:avLst/>
          </a:prstGeom>
        </p:spPr>
      </p:pic>
    </p:spTree>
    <p:extLst>
      <p:ext uri="{BB962C8B-B14F-4D97-AF65-F5344CB8AC3E}">
        <p14:creationId xmlns:p14="http://schemas.microsoft.com/office/powerpoint/2010/main" val="17580102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1C6A458B-1D2E-4D4D-ABA2-CF8197BCA3A5}"/>
              </a:ext>
            </a:extLst>
          </p:cNvPr>
          <p:cNvPicPr>
            <a:picLocks noGrp="1" noChangeAspect="1"/>
          </p:cNvPicPr>
          <p:nvPr>
            <p:ph idx="1"/>
          </p:nvPr>
        </p:nvPicPr>
        <p:blipFill rotWithShape="1">
          <a:blip r:embed="rId2"/>
          <a:srcRect b="11434"/>
          <a:stretch/>
        </p:blipFill>
        <p:spPr>
          <a:xfrm>
            <a:off x="20" y="1282"/>
            <a:ext cx="12191980" cy="6856718"/>
          </a:xfrm>
          <a:prstGeom prst="rect">
            <a:avLst/>
          </a:prstGeom>
        </p:spPr>
      </p:pic>
    </p:spTree>
    <p:extLst>
      <p:ext uri="{BB962C8B-B14F-4D97-AF65-F5344CB8AC3E}">
        <p14:creationId xmlns:p14="http://schemas.microsoft.com/office/powerpoint/2010/main" val="12431514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F9B07F-899E-4DC6-97C6-5A21E5D5AE87}"/>
              </a:ext>
            </a:extLst>
          </p:cNvPr>
          <p:cNvPicPr>
            <a:picLocks noChangeAspect="1"/>
          </p:cNvPicPr>
          <p:nvPr/>
        </p:nvPicPr>
        <p:blipFill>
          <a:blip r:embed="rId2"/>
          <a:stretch>
            <a:fillRect/>
          </a:stretch>
        </p:blipFill>
        <p:spPr>
          <a:xfrm>
            <a:off x="0" y="533400"/>
            <a:ext cx="12192000" cy="6324600"/>
          </a:xfrm>
          <a:prstGeom prst="rect">
            <a:avLst/>
          </a:prstGeom>
        </p:spPr>
      </p:pic>
      <p:sp>
        <p:nvSpPr>
          <p:cNvPr id="5" name="TextBox 4">
            <a:extLst>
              <a:ext uri="{FF2B5EF4-FFF2-40B4-BE49-F238E27FC236}">
                <a16:creationId xmlns:a16="http://schemas.microsoft.com/office/drawing/2014/main" id="{FBB8BAC6-54D8-4A6C-9A9F-193C5F3E40E0}"/>
              </a:ext>
            </a:extLst>
          </p:cNvPr>
          <p:cNvSpPr txBox="1"/>
          <p:nvPr/>
        </p:nvSpPr>
        <p:spPr>
          <a:xfrm>
            <a:off x="0" y="0"/>
            <a:ext cx="121919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prstClr val="black"/>
                </a:solidFill>
                <a:effectLst/>
                <a:uLnTx/>
                <a:uFillTx/>
                <a:latin typeface="Calibri" panose="020F0502020204030204"/>
                <a:ea typeface="+mn-ea"/>
                <a:cs typeface="+mn-cs"/>
              </a:rPr>
              <a:t>PRISM Flow Diagram</a:t>
            </a:r>
          </a:p>
        </p:txBody>
      </p:sp>
    </p:spTree>
    <p:extLst>
      <p:ext uri="{BB962C8B-B14F-4D97-AF65-F5344CB8AC3E}">
        <p14:creationId xmlns:p14="http://schemas.microsoft.com/office/powerpoint/2010/main" val="1148372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89988-2679-49E2-BC09-F8D9A3931213}"/>
              </a:ext>
            </a:extLst>
          </p:cNvPr>
          <p:cNvSpPr>
            <a:spLocks noGrp="1"/>
          </p:cNvSpPr>
          <p:nvPr>
            <p:ph idx="1"/>
          </p:nvPr>
        </p:nvSpPr>
        <p:spPr>
          <a:xfrm>
            <a:off x="60960" y="0"/>
            <a:ext cx="12070080" cy="5051548"/>
          </a:xfrm>
        </p:spPr>
        <p:txBody>
          <a:bodyPr>
            <a:normAutofit/>
          </a:bodyPr>
          <a:lstStyle/>
          <a:p>
            <a:pPr marL="0" indent="0">
              <a:buNone/>
            </a:pPr>
            <a:endParaRPr lang="en-US" dirty="0"/>
          </a:p>
          <a:p>
            <a:pPr marL="0" indent="0">
              <a:buNone/>
            </a:pPr>
            <a:r>
              <a:rPr lang="en-US" dirty="0"/>
              <a:t>6</a:t>
            </a:r>
            <a:r>
              <a:rPr lang="en-US" sz="3600" b="1" dirty="0">
                <a:solidFill>
                  <a:srgbClr val="FF0000"/>
                </a:solidFill>
              </a:rPr>
              <a:t>. Assess quality</a:t>
            </a:r>
          </a:p>
          <a:p>
            <a:pPr marL="0" indent="0">
              <a:buNone/>
            </a:pPr>
            <a:r>
              <a:rPr lang="en-US" dirty="0"/>
              <a:t>Let’s talk about bias. Certain design elements of </a:t>
            </a:r>
            <a:r>
              <a:rPr lang="en-US" dirty="0" err="1"/>
              <a:t>randomised</a:t>
            </a:r>
            <a:r>
              <a:rPr lang="en-US" dirty="0"/>
              <a:t> trials (inadequate blinding, for example) have been shown to bias their results in some cases. </a:t>
            </a:r>
          </a:p>
          <a:p>
            <a:pPr marL="0" indent="0">
              <a:buNone/>
            </a:pPr>
            <a:endParaRPr lang="en-US" dirty="0"/>
          </a:p>
          <a:p>
            <a:pPr marL="0" indent="0">
              <a:buNone/>
            </a:pPr>
            <a:r>
              <a:rPr lang="en-US" dirty="0"/>
              <a:t>This is a problem because biased results can understate or overstate the true effect of the intervention 🤦.</a:t>
            </a:r>
          </a:p>
          <a:p>
            <a:pPr marL="0" indent="0">
              <a:buNone/>
            </a:pPr>
            <a:endParaRPr lang="en-US" dirty="0"/>
          </a:p>
          <a:p>
            <a:pPr marL="0" indent="0">
              <a:buNone/>
            </a:pPr>
            <a:r>
              <a:rPr lang="en-US" dirty="0"/>
              <a:t>To </a:t>
            </a:r>
            <a:r>
              <a:rPr lang="en-US" dirty="0" err="1"/>
              <a:t>minimise</a:t>
            </a:r>
            <a:r>
              <a:rPr lang="en-US" dirty="0"/>
              <a:t> this and other types of bias, review teams must carefully assess the quality of each included trial and, in particular, the risk of bias in its results.</a:t>
            </a:r>
          </a:p>
        </p:txBody>
      </p:sp>
    </p:spTree>
    <p:extLst>
      <p:ext uri="{BB962C8B-B14F-4D97-AF65-F5344CB8AC3E}">
        <p14:creationId xmlns:p14="http://schemas.microsoft.com/office/powerpoint/2010/main" val="768274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6704" y="0"/>
            <a:ext cx="9389533" cy="523220"/>
          </a:xfrm>
        </p:spPr>
        <p:txBody>
          <a:bodyPr/>
          <a:lstStyle/>
          <a:p>
            <a:r>
              <a:rPr lang="en-US" b="1" dirty="0">
                <a:solidFill>
                  <a:srgbClr val="FF0000"/>
                </a:solidFill>
              </a:rPr>
              <a:t>What is Literature Review</a:t>
            </a:r>
          </a:p>
        </p:txBody>
      </p:sp>
      <p:sp>
        <p:nvSpPr>
          <p:cNvPr id="5" name="Rectangle 4"/>
          <p:cNvSpPr/>
          <p:nvPr/>
        </p:nvSpPr>
        <p:spPr>
          <a:xfrm>
            <a:off x="0" y="1066802"/>
            <a:ext cx="7891975" cy="52322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00000"/>
              </a:solidFill>
              <a:effectLst/>
              <a:uLnTx/>
              <a:uFillTx/>
              <a:latin typeface="Arial"/>
              <a:ea typeface="+mn-ea"/>
              <a:cs typeface="+mn-cs"/>
            </a:endParaRP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ms-MY"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4" name="Picture 3">
            <a:extLst>
              <a:ext uri="{FF2B5EF4-FFF2-40B4-BE49-F238E27FC236}">
                <a16:creationId xmlns:a16="http://schemas.microsoft.com/office/drawing/2014/main" id="{7F2E3500-5E54-4B3C-9D51-5FAA59FDEC9A}"/>
              </a:ext>
            </a:extLst>
          </p:cNvPr>
          <p:cNvPicPr>
            <a:picLocks noChangeAspect="1"/>
          </p:cNvPicPr>
          <p:nvPr/>
        </p:nvPicPr>
        <p:blipFill>
          <a:blip r:embed="rId2"/>
          <a:stretch>
            <a:fillRect/>
          </a:stretch>
        </p:blipFill>
        <p:spPr>
          <a:xfrm>
            <a:off x="10144125" y="100671"/>
            <a:ext cx="2047875" cy="4628271"/>
          </a:xfrm>
          <a:prstGeom prst="rect">
            <a:avLst/>
          </a:prstGeom>
        </p:spPr>
      </p:pic>
      <p:sp>
        <p:nvSpPr>
          <p:cNvPr id="9" name="TextBox 8">
            <a:extLst>
              <a:ext uri="{FF2B5EF4-FFF2-40B4-BE49-F238E27FC236}">
                <a16:creationId xmlns:a16="http://schemas.microsoft.com/office/drawing/2014/main" id="{4E3A6374-70E5-45FB-AFAD-7C151300DE33}"/>
              </a:ext>
            </a:extLst>
          </p:cNvPr>
          <p:cNvSpPr txBox="1"/>
          <p:nvPr/>
        </p:nvSpPr>
        <p:spPr>
          <a:xfrm>
            <a:off x="0" y="456247"/>
            <a:ext cx="10372725" cy="64017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Literature</a:t>
            </a:r>
            <a:endParaRPr kumimoji="0" lang="en-US" sz="2800" b="1"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Literature refers to a collection of published information/materials on a particular area of research or topic, such as books and journal articles of academic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Review</a:t>
            </a:r>
            <a:r>
              <a:rPr kumimoji="0" lang="en-US" sz="2800" b="1" i="0" u="none" strike="noStrike" kern="1200" cap="none" spc="0" normalizeH="0" baseline="0" noProof="0" dirty="0">
                <a:ln>
                  <a:noFill/>
                </a:ln>
                <a:solidFill>
                  <a:srgbClr val="FF0000"/>
                </a:solidFill>
                <a:effectLst/>
                <a:uLnTx/>
                <a:uFillTx/>
                <a:latin typeface="Aharoni" panose="02010803020104030203" pitchFamily="2" charset="-79"/>
                <a:ea typeface="+mn-ea"/>
                <a:cs typeface="Aharoni" panose="02010803020104030203" pitchFamily="2" charset="-79"/>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05050"/>
                </a:solidFill>
                <a:effectLst/>
                <a:uLnTx/>
                <a:uFillTx/>
                <a:latin typeface="Aharoni" panose="02010803020104030203" pitchFamily="2" charset="-79"/>
                <a:ea typeface="+mn-ea"/>
                <a:cs typeface="Aharoni" panose="02010803020104030203" pitchFamily="2" charset="-79"/>
              </a:rPr>
              <a:t>To review the literature means to be able to identify:</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what has been established, discredited and accepted in your field</a:t>
            </a:r>
            <a:r>
              <a:rPr kumimoji="0" lang="en-US" sz="2800" b="0"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areas of controversy or conflict among different schools of thought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problems or issues that remain unsolved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emerging trends and new approaches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2060"/>
                </a:solidFill>
                <a:effectLst/>
                <a:uLnTx/>
                <a:uFillTx/>
                <a:latin typeface="Aharoni" panose="02010803020104030203" pitchFamily="2" charset="-79"/>
                <a:ea typeface="+mn-ea"/>
                <a:cs typeface="Aharoni" panose="02010803020104030203" pitchFamily="2" charset="-79"/>
              </a:rPr>
              <a:t>how your research extends, builds upon, and departs from previous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0505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870997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B89988-2679-49E2-BC09-F8D9A3931213}"/>
              </a:ext>
            </a:extLst>
          </p:cNvPr>
          <p:cNvSpPr>
            <a:spLocks noGrp="1"/>
          </p:cNvSpPr>
          <p:nvPr>
            <p:ph idx="1"/>
          </p:nvPr>
        </p:nvSpPr>
        <p:spPr>
          <a:xfrm>
            <a:off x="0" y="0"/>
            <a:ext cx="12070080" cy="5051548"/>
          </a:xfrm>
        </p:spPr>
        <p:txBody>
          <a:bodyPr>
            <a:normAutofit/>
          </a:bodyPr>
          <a:lstStyle/>
          <a:p>
            <a:pPr marL="0" indent="0">
              <a:buNone/>
            </a:pPr>
            <a:endParaRPr lang="en-US" dirty="0"/>
          </a:p>
          <a:p>
            <a:pPr marL="0" indent="0">
              <a:buNone/>
            </a:pPr>
            <a:r>
              <a:rPr lang="en-US" dirty="0"/>
              <a:t>7. </a:t>
            </a:r>
            <a:r>
              <a:rPr lang="en-US" sz="4400" dirty="0">
                <a:solidFill>
                  <a:srgbClr val="FF0000"/>
                </a:solidFill>
              </a:rPr>
              <a:t>Synthesize and present results</a:t>
            </a:r>
            <a:endParaRPr lang="en-US" dirty="0">
              <a:solidFill>
                <a:srgbClr val="FF0000"/>
              </a:solidFill>
            </a:endParaRPr>
          </a:p>
          <a:p>
            <a:pPr marL="0" indent="0">
              <a:buNone/>
            </a:pPr>
            <a:r>
              <a:rPr lang="en-US" dirty="0"/>
              <a:t>It’s now time to produce a synthesis of the study data. </a:t>
            </a:r>
          </a:p>
          <a:p>
            <a:pPr marL="0" indent="0">
              <a:buNone/>
            </a:pPr>
            <a:r>
              <a:rPr lang="en-US" dirty="0"/>
              <a:t>Here you will </a:t>
            </a:r>
            <a:r>
              <a:rPr lang="en-US" dirty="0" err="1"/>
              <a:t>summarise</a:t>
            </a:r>
            <a:r>
              <a:rPr lang="en-US" dirty="0"/>
              <a:t> the characteristics of the included studies and bring study data together to produce something that has greater value as a whole than the sum of its parts. </a:t>
            </a:r>
          </a:p>
          <a:p>
            <a:pPr marL="0" indent="0">
              <a:buNone/>
            </a:pPr>
            <a:endParaRPr lang="en-US" dirty="0"/>
          </a:p>
        </p:txBody>
      </p:sp>
    </p:spTree>
    <p:extLst>
      <p:ext uri="{BB962C8B-B14F-4D97-AF65-F5344CB8AC3E}">
        <p14:creationId xmlns:p14="http://schemas.microsoft.com/office/powerpoint/2010/main" val="408631093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B26D-2B87-42F2-97D5-718E13E6A640}"/>
              </a:ext>
            </a:extLst>
          </p:cNvPr>
          <p:cNvSpPr>
            <a:spLocks noGrp="1"/>
          </p:cNvSpPr>
          <p:nvPr>
            <p:ph type="title"/>
          </p:nvPr>
        </p:nvSpPr>
        <p:spPr>
          <a:xfrm>
            <a:off x="766969" y="2991334"/>
            <a:ext cx="3889437" cy="1143000"/>
          </a:xfrm>
        </p:spPr>
        <p:txBody>
          <a:bodyPr/>
          <a:lstStyle/>
          <a:p>
            <a:r>
              <a:rPr lang="en-MY" dirty="0">
                <a:solidFill>
                  <a:srgbClr val="FF0000"/>
                </a:solidFill>
              </a:rPr>
              <a:t>Academic Writing and Citations</a:t>
            </a:r>
          </a:p>
        </p:txBody>
      </p:sp>
      <p:sp>
        <p:nvSpPr>
          <p:cNvPr id="4" name="Footer Placeholder 3">
            <a:extLst>
              <a:ext uri="{FF2B5EF4-FFF2-40B4-BE49-F238E27FC236}">
                <a16:creationId xmlns:a16="http://schemas.microsoft.com/office/drawing/2014/main" id="{08576F6C-4EBB-4BE5-A79F-A3CE2E073D2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3" name="Picture 2">
            <a:extLst>
              <a:ext uri="{FF2B5EF4-FFF2-40B4-BE49-F238E27FC236}">
                <a16:creationId xmlns:a16="http://schemas.microsoft.com/office/drawing/2014/main" id="{E788A936-A3D4-4C27-A210-BE13A055C02E}"/>
              </a:ext>
            </a:extLst>
          </p:cNvPr>
          <p:cNvPicPr>
            <a:picLocks noChangeAspect="1"/>
          </p:cNvPicPr>
          <p:nvPr/>
        </p:nvPicPr>
        <p:blipFill>
          <a:blip r:embed="rId2"/>
          <a:stretch>
            <a:fillRect/>
          </a:stretch>
        </p:blipFill>
        <p:spPr>
          <a:xfrm>
            <a:off x="5641145" y="0"/>
            <a:ext cx="6550855" cy="6858000"/>
          </a:xfrm>
          <a:prstGeom prst="rect">
            <a:avLst/>
          </a:prstGeom>
        </p:spPr>
      </p:pic>
    </p:spTree>
    <p:extLst>
      <p:ext uri="{BB962C8B-B14F-4D97-AF65-F5344CB8AC3E}">
        <p14:creationId xmlns:p14="http://schemas.microsoft.com/office/powerpoint/2010/main" val="36952867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B26D-2B87-42F2-97D5-718E13E6A640}"/>
              </a:ext>
            </a:extLst>
          </p:cNvPr>
          <p:cNvSpPr>
            <a:spLocks noGrp="1"/>
          </p:cNvSpPr>
          <p:nvPr>
            <p:ph type="title"/>
          </p:nvPr>
        </p:nvSpPr>
        <p:spPr>
          <a:xfrm>
            <a:off x="766969" y="2991334"/>
            <a:ext cx="9389533" cy="1143000"/>
          </a:xfrm>
        </p:spPr>
        <p:txBody>
          <a:bodyPr/>
          <a:lstStyle/>
          <a:p>
            <a:r>
              <a:rPr lang="en-MY" dirty="0">
                <a:solidFill>
                  <a:srgbClr val="FF0000"/>
                </a:solidFill>
              </a:rPr>
              <a:t>Academic Writing and Citations</a:t>
            </a:r>
          </a:p>
        </p:txBody>
      </p:sp>
      <p:sp>
        <p:nvSpPr>
          <p:cNvPr id="4" name="Footer Placeholder 3">
            <a:extLst>
              <a:ext uri="{FF2B5EF4-FFF2-40B4-BE49-F238E27FC236}">
                <a16:creationId xmlns:a16="http://schemas.microsoft.com/office/drawing/2014/main" id="{08576F6C-4EBB-4BE5-A79F-A3CE2E073D26}"/>
              </a:ext>
            </a:extLst>
          </p:cNvPr>
          <p:cNvSpPr>
            <a:spLocks noGrp="1"/>
          </p:cNvSpPr>
          <p:nvPr>
            <p:ph type="ftr" sz="quarter" idx="10"/>
          </p:nvPr>
        </p:nvSpPr>
        <p:spPr/>
        <p:txBody>
          <a:bodyPr/>
          <a:lstStyle/>
          <a:p>
            <a:r>
              <a:rPr lang="en-US">
                <a:solidFill>
                  <a:srgbClr val="000000"/>
                </a:solidFill>
              </a:rPr>
              <a:t>Dr Jugindar Singh</a:t>
            </a:r>
          </a:p>
        </p:txBody>
      </p:sp>
    </p:spTree>
    <p:extLst>
      <p:ext uri="{BB962C8B-B14F-4D97-AF65-F5344CB8AC3E}">
        <p14:creationId xmlns:p14="http://schemas.microsoft.com/office/powerpoint/2010/main" val="38673968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733800" y="76200"/>
            <a:ext cx="5010150" cy="685800"/>
          </a:xfrm>
        </p:spPr>
        <p:txBody>
          <a:bodyPr/>
          <a:lstStyle/>
          <a:p>
            <a:pPr eaLnBrk="1" hangingPunct="1"/>
            <a:r>
              <a:rPr lang="en-US" sz="3200" b="1" i="1" dirty="0">
                <a:solidFill>
                  <a:srgbClr val="C00000"/>
                </a:solidFill>
              </a:rPr>
              <a:t>Academic Writing…</a:t>
            </a:r>
          </a:p>
        </p:txBody>
      </p:sp>
      <p:graphicFrame>
        <p:nvGraphicFramePr>
          <p:cNvPr id="5" name="Diagram 4"/>
          <p:cNvGraphicFramePr/>
          <p:nvPr/>
        </p:nvGraphicFramePr>
        <p:xfrm>
          <a:off x="1905000" y="609600"/>
          <a:ext cx="4572000" cy="52791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762000"/>
            <a:ext cx="33528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524000" y="5888781"/>
            <a:ext cx="9144000" cy="954107"/>
          </a:xfrm>
          <a:prstGeom prst="rect">
            <a:avLst/>
          </a:prstGeom>
          <a:solidFill>
            <a:srgbClr val="FF0000"/>
          </a:solidFill>
          <a:ln>
            <a:solidFill>
              <a:schemeClr val="accent1"/>
            </a:solidFill>
          </a:ln>
        </p:spPr>
        <p:txBody>
          <a:bodyPr wrap="square">
            <a:spAutoFit/>
          </a:bodyPr>
          <a:lstStyle/>
          <a:p>
            <a:r>
              <a:rPr lang="en-US" sz="2000" b="1" dirty="0">
                <a:solidFill>
                  <a:schemeClr val="bg1"/>
                </a:solidFill>
              </a:rPr>
              <a:t>Academic writing is writing which produces or analyses knowledge</a:t>
            </a:r>
            <a:r>
              <a:rPr lang="en-US" dirty="0">
                <a:solidFill>
                  <a:schemeClr val="bg1"/>
                </a:solidFill>
              </a:rPr>
              <a:t>. </a:t>
            </a:r>
            <a:r>
              <a:rPr lang="en-US" b="1" i="1" dirty="0">
                <a:solidFill>
                  <a:schemeClr val="bg1"/>
                </a:solidFill>
              </a:rPr>
              <a:t>Postgraduate students, because of their research experience, are engaged in the production of knowledge</a:t>
            </a:r>
          </a:p>
        </p:txBody>
      </p:sp>
      <p:sp>
        <p:nvSpPr>
          <p:cNvPr id="3" name="Footer Placeholder 2"/>
          <p:cNvSpPr>
            <a:spLocks noGrp="1"/>
          </p:cNvSpPr>
          <p:nvPr>
            <p:ph type="ftr" sz="quarter" idx="10"/>
          </p:nvPr>
        </p:nvSpPr>
        <p:spPr/>
        <p:txBody>
          <a:bodyPr/>
          <a:lstStyle/>
          <a:p>
            <a:pPr>
              <a:defRPr/>
            </a:pPr>
            <a:r>
              <a:rPr lang="en-US"/>
              <a:t>Dr Jugindar Singh</a:t>
            </a:r>
          </a:p>
        </p:txBody>
      </p:sp>
      <p:sp>
        <p:nvSpPr>
          <p:cNvPr id="4" name="Slide Number Placeholder 3"/>
          <p:cNvSpPr>
            <a:spLocks noGrp="1"/>
          </p:cNvSpPr>
          <p:nvPr>
            <p:ph type="sldNum" sz="quarter" idx="11"/>
          </p:nvPr>
        </p:nvSpPr>
        <p:spPr/>
        <p:txBody>
          <a:bodyPr/>
          <a:lstStyle/>
          <a:p>
            <a:pPr fontAlgn="base">
              <a:spcBef>
                <a:spcPct val="0"/>
              </a:spcBef>
              <a:spcAft>
                <a:spcPct val="0"/>
              </a:spcAft>
              <a:defRPr/>
            </a:pPr>
            <a:fld id="{8503DB98-A6E7-4D43-95C1-718902247CBE}" type="slidenum">
              <a:rPr lang="en-US" smtClean="0"/>
              <a:pPr fontAlgn="base">
                <a:spcBef>
                  <a:spcPct val="0"/>
                </a:spcBef>
                <a:spcAft>
                  <a:spcPct val="0"/>
                </a:spcAft>
                <a:defRPr/>
              </a:pPr>
              <a:t>113</a:t>
            </a:fld>
            <a:endParaRPr lang="en-US"/>
          </a:p>
        </p:txBody>
      </p:sp>
    </p:spTree>
    <p:extLst>
      <p:ext uri="{BB962C8B-B14F-4D97-AF65-F5344CB8AC3E}">
        <p14:creationId xmlns:p14="http://schemas.microsoft.com/office/powerpoint/2010/main" val="1040587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fade">
                                      <p:cBhvr>
                                        <p:cTn id="1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676400" y="25400"/>
            <a:ext cx="8153400" cy="584200"/>
          </a:xfrm>
        </p:spPr>
        <p:txBody>
          <a:bodyPr/>
          <a:lstStyle/>
          <a:p>
            <a:pPr eaLnBrk="1" hangingPunct="1"/>
            <a:r>
              <a:rPr lang="en-US" b="1" dirty="0">
                <a:solidFill>
                  <a:srgbClr val="FF0000"/>
                </a:solidFill>
              </a:rPr>
              <a:t>Quoting</a:t>
            </a:r>
          </a:p>
        </p:txBody>
      </p:sp>
      <p:sp>
        <p:nvSpPr>
          <p:cNvPr id="16387" name="Content Placeholder 2"/>
          <p:cNvSpPr>
            <a:spLocks noGrp="1"/>
          </p:cNvSpPr>
          <p:nvPr>
            <p:ph sz="quarter" idx="1"/>
          </p:nvPr>
        </p:nvSpPr>
        <p:spPr>
          <a:xfrm>
            <a:off x="1524000" y="685800"/>
            <a:ext cx="5943600" cy="4876800"/>
          </a:xfrm>
          <a:ln>
            <a:noFill/>
          </a:ln>
        </p:spPr>
        <p:txBody>
          <a:bodyPr/>
          <a:lstStyle/>
          <a:p>
            <a:pPr marL="0" indent="0">
              <a:lnSpc>
                <a:spcPct val="80000"/>
              </a:lnSpc>
              <a:buNone/>
            </a:pPr>
            <a:r>
              <a:rPr lang="en-US" sz="2800" dirty="0"/>
              <a:t>Direct quote: copying a source word-by-word, without alteration. </a:t>
            </a:r>
          </a:p>
          <a:p>
            <a:pPr eaLnBrk="1" hangingPunct="1">
              <a:lnSpc>
                <a:spcPct val="80000"/>
              </a:lnSpc>
              <a:buFont typeface="Wingdings" pitchFamily="2" charset="2"/>
              <a:buNone/>
            </a:pPr>
            <a:endParaRPr lang="en-US" sz="2400" dirty="0"/>
          </a:p>
          <a:p>
            <a:pPr eaLnBrk="1" hangingPunct="1">
              <a:lnSpc>
                <a:spcPct val="80000"/>
              </a:lnSpc>
              <a:buFont typeface="Wingdings" pitchFamily="2" charset="2"/>
              <a:buNone/>
            </a:pPr>
            <a:r>
              <a:rPr lang="en-US" sz="2400" dirty="0"/>
              <a:t>Example</a:t>
            </a:r>
          </a:p>
          <a:p>
            <a:pPr lvl="1" eaLnBrk="1" hangingPunct="1">
              <a:lnSpc>
                <a:spcPct val="80000"/>
              </a:lnSpc>
              <a:buFont typeface="Wingdings 2" pitchFamily="18" charset="2"/>
              <a:buNone/>
            </a:pPr>
            <a:r>
              <a:rPr lang="en-US" sz="2400" dirty="0"/>
              <a:t>	</a:t>
            </a:r>
            <a:r>
              <a:rPr lang="en-AU" sz="2000" b="1" dirty="0"/>
              <a:t>As plagiarism is often seen as an academic offence, the treatment of plagiarisers is mostly through </a:t>
            </a:r>
            <a:r>
              <a:rPr lang="en-AU" sz="2000" b="1" dirty="0">
                <a:solidFill>
                  <a:srgbClr val="FF0000"/>
                </a:solidFill>
              </a:rPr>
              <a:t>“</a:t>
            </a:r>
            <a:r>
              <a:rPr lang="en-AU" sz="2000" b="1" dirty="0"/>
              <a:t>catch and punish</a:t>
            </a:r>
            <a:r>
              <a:rPr lang="en-AU" sz="2000" b="1" dirty="0">
                <a:solidFill>
                  <a:srgbClr val="FF0000"/>
                </a:solidFill>
              </a:rPr>
              <a:t>”</a:t>
            </a:r>
            <a:r>
              <a:rPr lang="en-AU" sz="2000" b="1" dirty="0"/>
              <a:t> </a:t>
            </a:r>
            <a:r>
              <a:rPr lang="en-AU" sz="2000" b="1" dirty="0">
                <a:solidFill>
                  <a:srgbClr val="FF0000"/>
                </a:solidFill>
              </a:rPr>
              <a:t>(Simon, 2006, p. 46)</a:t>
            </a:r>
            <a:r>
              <a:rPr lang="en-AU" sz="2000" b="1" dirty="0"/>
              <a:t>, thus the focus is how to deal with students when caught.</a:t>
            </a:r>
          </a:p>
          <a:p>
            <a:pPr lvl="1" eaLnBrk="1" hangingPunct="1">
              <a:lnSpc>
                <a:spcPct val="80000"/>
              </a:lnSpc>
              <a:buFont typeface="Wingdings 2" pitchFamily="18" charset="2"/>
              <a:buNone/>
            </a:pPr>
            <a:endParaRPr lang="en-AU" sz="2000" b="1" dirty="0"/>
          </a:p>
          <a:p>
            <a:pPr lvl="1" eaLnBrk="1" hangingPunct="1">
              <a:lnSpc>
                <a:spcPct val="80000"/>
              </a:lnSpc>
              <a:buFont typeface="Wingdings 2" pitchFamily="18" charset="2"/>
              <a:buNone/>
            </a:pPr>
            <a:r>
              <a:rPr lang="en-US" sz="2000" b="1" i="1" dirty="0">
                <a:solidFill>
                  <a:srgbClr val="FF0000"/>
                </a:solidFill>
              </a:rPr>
              <a:t>	According to Diamond (1998), “</a:t>
            </a:r>
            <a:r>
              <a:rPr lang="en-US" sz="2000" b="1" i="1" dirty="0"/>
              <a:t>Because technology begets more technology, the importance of an invention’s diffusion potentially exceeds the importance of the original invention</a:t>
            </a:r>
            <a:r>
              <a:rPr lang="en-US" sz="2000" b="1" i="1" dirty="0">
                <a:solidFill>
                  <a:srgbClr val="FF0000"/>
                </a:solidFill>
              </a:rPr>
              <a:t>” (p. 301). </a:t>
            </a:r>
            <a:endParaRPr lang="en-US" sz="2000" b="1" dirty="0">
              <a:solidFill>
                <a:srgbClr val="FF0000"/>
              </a:solidFill>
            </a:endParaRPr>
          </a:p>
          <a:p>
            <a:pPr lvl="1" eaLnBrk="1" hangingPunct="1">
              <a:lnSpc>
                <a:spcPct val="80000"/>
              </a:lnSpc>
              <a:buFont typeface="Wingdings 2" pitchFamily="18" charset="2"/>
              <a:buNone/>
            </a:pPr>
            <a:endParaRPr lang="en-AU" sz="2400" dirty="0"/>
          </a:p>
          <a:p>
            <a:pPr eaLnBrk="1" hangingPunct="1">
              <a:lnSpc>
                <a:spcPct val="80000"/>
              </a:lnSpc>
              <a:buFont typeface="Wingdings" pitchFamily="2" charset="2"/>
              <a:buNone/>
            </a:pPr>
            <a:endParaRPr lang="id-ID" sz="1800" i="1" dirty="0"/>
          </a:p>
          <a:p>
            <a:pPr lvl="1" eaLnBrk="1" hangingPunct="1">
              <a:lnSpc>
                <a:spcPct val="80000"/>
              </a:lnSpc>
              <a:buFont typeface="Wingdings 2" pitchFamily="18" charset="2"/>
              <a:buNone/>
            </a:pPr>
            <a:endParaRPr lang="en-US" sz="1900" dirty="0"/>
          </a:p>
        </p:txBody>
      </p:sp>
      <p:sp>
        <p:nvSpPr>
          <p:cNvPr id="2" name="Rectangle 1"/>
          <p:cNvSpPr/>
          <p:nvPr/>
        </p:nvSpPr>
        <p:spPr>
          <a:xfrm>
            <a:off x="1524000" y="5842338"/>
            <a:ext cx="9144000" cy="1015663"/>
          </a:xfrm>
          <a:prstGeom prst="rect">
            <a:avLst/>
          </a:prstGeom>
          <a:solidFill>
            <a:schemeClr val="bg1"/>
          </a:solidFill>
          <a:ln>
            <a:solidFill>
              <a:srgbClr val="FF0000"/>
            </a:solidFill>
          </a:ln>
        </p:spPr>
        <p:txBody>
          <a:bodyPr wrap="square">
            <a:spAutoFit/>
          </a:bodyPr>
          <a:lstStyle/>
          <a:p>
            <a:r>
              <a:rPr lang="en-US" sz="2000" b="1" dirty="0">
                <a:solidFill>
                  <a:srgbClr val="0070C0"/>
                </a:solidFill>
              </a:rPr>
              <a:t>To quote is to reproduce what someone else has previously expressed. </a:t>
            </a:r>
          </a:p>
          <a:p>
            <a:r>
              <a:rPr lang="en-US" sz="2000" b="1" dirty="0">
                <a:solidFill>
                  <a:srgbClr val="0070C0"/>
                </a:solidFill>
              </a:rPr>
              <a:t>Necessity to give the exact wording of the source that is being quoted and to identify the source</a:t>
            </a:r>
          </a:p>
        </p:txBody>
      </p:sp>
      <p:sp>
        <p:nvSpPr>
          <p:cNvPr id="5" name="Content Placeholder 2"/>
          <p:cNvSpPr txBox="1">
            <a:spLocks/>
          </p:cNvSpPr>
          <p:nvPr/>
        </p:nvSpPr>
        <p:spPr bwMode="auto">
          <a:xfrm>
            <a:off x="7467600" y="457200"/>
            <a:ext cx="3048000" cy="5385137"/>
          </a:xfrm>
          <a:prstGeom prst="rect">
            <a:avLst/>
          </a:prstGeom>
          <a:solidFill>
            <a:schemeClr val="bg1"/>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Wingdings" pitchFamily="2" charset="2"/>
              <a:buNone/>
            </a:pPr>
            <a:r>
              <a:rPr lang="en-US" sz="2400" dirty="0">
                <a:solidFill>
                  <a:srgbClr val="0070C0"/>
                </a:solidFill>
              </a:rPr>
              <a:t>You use quotes:</a:t>
            </a:r>
          </a:p>
          <a:p>
            <a:pPr>
              <a:buFontTx/>
              <a:buChar char="-"/>
            </a:pPr>
            <a:r>
              <a:rPr lang="en-US" sz="2400" dirty="0">
                <a:solidFill>
                  <a:srgbClr val="0070C0"/>
                </a:solidFill>
              </a:rPr>
              <a:t>When you feel that the author’s words are very powerful and that you cannot paraphrase them without changing their meaning or impact to the readers.</a:t>
            </a:r>
          </a:p>
          <a:p>
            <a:pPr>
              <a:buFont typeface="Wingdings" pitchFamily="2" charset="2"/>
              <a:buNone/>
            </a:pPr>
            <a:endParaRPr lang="en-US" sz="2400" dirty="0">
              <a:solidFill>
                <a:srgbClr val="000000"/>
              </a:solidFill>
            </a:endParaRPr>
          </a:p>
          <a:p>
            <a:pPr>
              <a:buFont typeface="Wingdings" pitchFamily="2" charset="2"/>
              <a:buNone/>
            </a:pPr>
            <a:endParaRPr lang="en-US" sz="2400" dirty="0">
              <a:solidFill>
                <a:srgbClr val="000000"/>
              </a:solidFill>
            </a:endParaRPr>
          </a:p>
          <a:p>
            <a:pPr>
              <a:buFontTx/>
              <a:buChar char="-"/>
            </a:pPr>
            <a:endParaRPr lang="en-US" sz="2400" dirty="0">
              <a:solidFill>
                <a:srgbClr val="000000"/>
              </a:solidFill>
            </a:endParaRPr>
          </a:p>
        </p:txBody>
      </p:sp>
      <p:sp>
        <p:nvSpPr>
          <p:cNvPr id="6" name="TextBox 5"/>
          <p:cNvSpPr txBox="1">
            <a:spLocks noChangeArrowheads="1"/>
          </p:cNvSpPr>
          <p:nvPr/>
        </p:nvSpPr>
        <p:spPr bwMode="auto">
          <a:xfrm>
            <a:off x="7535332" y="4642009"/>
            <a:ext cx="31326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dirty="0">
                <a:solidFill>
                  <a:srgbClr val="FF0000"/>
                </a:solidFill>
              </a:rPr>
              <a:t>Do not overuse quotations, treat them like a precious jewel! </a:t>
            </a:r>
          </a:p>
        </p:txBody>
      </p:sp>
      <p:sp>
        <p:nvSpPr>
          <p:cNvPr id="3" name="Footer Placeholder 2"/>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2828301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wipe(down)">
                                      <p:cBhvr>
                                        <p:cTn id="7" dur="500"/>
                                        <p:tgtEl>
                                          <p:spTgt spid="163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wipe(down)">
                                      <p:cBhvr>
                                        <p:cTn id="12" dur="500"/>
                                        <p:tgtEl>
                                          <p:spTgt spid="16387">
                                            <p:txEl>
                                              <p:pRg st="2" end="2"/>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6387">
                                            <p:txEl>
                                              <p:pRg st="3" end="3"/>
                                            </p:txEl>
                                          </p:spTgt>
                                        </p:tgtEl>
                                        <p:attrNameLst>
                                          <p:attrName>style.visibility</p:attrName>
                                        </p:attrNameLst>
                                      </p:cBhvr>
                                      <p:to>
                                        <p:strVal val="visible"/>
                                      </p:to>
                                    </p:set>
                                    <p:animEffect transition="in" filter="wipe(down)">
                                      <p:cBhvr>
                                        <p:cTn id="15" dur="500"/>
                                        <p:tgtEl>
                                          <p:spTgt spid="16387">
                                            <p:txEl>
                                              <p:pRg st="3" end="3"/>
                                            </p:tx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387">
                                            <p:txEl>
                                              <p:pRg st="5" end="5"/>
                                            </p:txEl>
                                          </p:spTgt>
                                        </p:tgtEl>
                                        <p:attrNameLst>
                                          <p:attrName>style.visibility</p:attrName>
                                        </p:attrNameLst>
                                      </p:cBhvr>
                                      <p:to>
                                        <p:strVal val="visible"/>
                                      </p:to>
                                    </p:set>
                                    <p:animEffect transition="in" filter="wipe(down)">
                                      <p:cBhvr>
                                        <p:cTn id="18" dur="500"/>
                                        <p:tgtEl>
                                          <p:spTgt spid="16387">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bg/>
                                          </p:spTgt>
                                        </p:tgtEl>
                                        <p:attrNameLst>
                                          <p:attrName>style.visibility</p:attrName>
                                        </p:attrNameLst>
                                      </p:cBhvr>
                                      <p:to>
                                        <p:strVal val="visible"/>
                                      </p:to>
                                    </p:set>
                                    <p:animEffect transition="in" filter="wipe(down)">
                                      <p:cBhvr>
                                        <p:cTn id="23" dur="500"/>
                                        <p:tgtEl>
                                          <p:spTgt spid="5">
                                            <p:bg/>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down)">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down)">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strips(downLeft)">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5" grpId="0" build="p" animBg="1"/>
      <p:bldP spid="6"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0" y="30264"/>
            <a:ext cx="9067800" cy="1200329"/>
          </a:xfrm>
          <a:prstGeom prst="rect">
            <a:avLst/>
          </a:prstGeom>
        </p:spPr>
        <p:txBody>
          <a:bodyPr wrap="square">
            <a:spAutoFit/>
          </a:bodyPr>
          <a:lstStyle/>
          <a:p>
            <a:r>
              <a:rPr lang="en-US" sz="3200" b="1" dirty="0">
                <a:solidFill>
                  <a:srgbClr val="FF0000"/>
                </a:solidFill>
              </a:rPr>
              <a:t>Summarizing: </a:t>
            </a:r>
            <a:r>
              <a:rPr lang="en-US" sz="2800" b="1" dirty="0">
                <a:solidFill>
                  <a:srgbClr val="FF0000"/>
                </a:solidFill>
              </a:rPr>
              <a:t>Create a shortened version</a:t>
            </a:r>
          </a:p>
          <a:p>
            <a:r>
              <a:rPr lang="en-US" sz="2000" b="1" dirty="0">
                <a:solidFill>
                  <a:srgbClr val="0070C0"/>
                </a:solidFill>
              </a:rPr>
              <a:t>Summarizing involves selecting out some key features and then using those to create a shortened version of the author’s prose</a:t>
            </a:r>
          </a:p>
        </p:txBody>
      </p:sp>
      <p:sp>
        <p:nvSpPr>
          <p:cNvPr id="3" name="Rectangle 2"/>
          <p:cNvSpPr/>
          <p:nvPr/>
        </p:nvSpPr>
        <p:spPr>
          <a:xfrm>
            <a:off x="1649437" y="1353702"/>
            <a:ext cx="4751363" cy="5016758"/>
          </a:xfrm>
          <a:prstGeom prst="rect">
            <a:avLst/>
          </a:prstGeom>
          <a:ln>
            <a:solidFill>
              <a:srgbClr val="FF0000"/>
            </a:solidFill>
          </a:ln>
        </p:spPr>
        <p:txBody>
          <a:bodyPr wrap="square">
            <a:spAutoFit/>
          </a:bodyPr>
          <a:lstStyle/>
          <a:p>
            <a:r>
              <a:rPr lang="en-US" sz="2000" b="1" dirty="0">
                <a:solidFill>
                  <a:srgbClr val="0070C0"/>
                </a:solidFill>
              </a:rPr>
              <a:t>Example</a:t>
            </a:r>
          </a:p>
          <a:p>
            <a:r>
              <a:rPr lang="en-US" sz="2000" b="1" dirty="0">
                <a:solidFill>
                  <a:srgbClr val="002060"/>
                </a:solidFill>
              </a:rPr>
              <a:t>“</a:t>
            </a:r>
            <a:r>
              <a:rPr lang="en-US" sz="2000" b="1" dirty="0">
                <a:solidFill>
                  <a:srgbClr val="FF0000"/>
                </a:solidFill>
              </a:rPr>
              <a:t>Children</a:t>
            </a:r>
            <a:r>
              <a:rPr lang="en-US" sz="2000" b="1" dirty="0">
                <a:solidFill>
                  <a:srgbClr val="002060"/>
                </a:solidFill>
              </a:rPr>
              <a:t> spend a very large proportion of their daily lives in </a:t>
            </a:r>
            <a:r>
              <a:rPr lang="en-US" sz="2000" b="1" dirty="0">
                <a:solidFill>
                  <a:srgbClr val="FF0000"/>
                </a:solidFill>
              </a:rPr>
              <a:t>school</a:t>
            </a:r>
            <a:r>
              <a:rPr lang="en-US" sz="2000" b="1" dirty="0">
                <a:solidFill>
                  <a:srgbClr val="002060"/>
                </a:solidFill>
              </a:rPr>
              <a:t>. They go there </a:t>
            </a:r>
            <a:r>
              <a:rPr lang="en-US" sz="2000" b="1" dirty="0">
                <a:solidFill>
                  <a:srgbClr val="FF0000"/>
                </a:solidFill>
              </a:rPr>
              <a:t>to learn</a:t>
            </a:r>
            <a:r>
              <a:rPr lang="en-US" sz="2000" b="1" dirty="0">
                <a:solidFill>
                  <a:srgbClr val="002060"/>
                </a:solidFill>
              </a:rPr>
              <a:t>, not only in a narrow </a:t>
            </a:r>
            <a:r>
              <a:rPr lang="en-US" sz="2000" b="1" dirty="0">
                <a:solidFill>
                  <a:srgbClr val="FF0000"/>
                </a:solidFill>
              </a:rPr>
              <a:t>academic</a:t>
            </a:r>
            <a:r>
              <a:rPr lang="en-US" sz="2000" b="1" dirty="0">
                <a:solidFill>
                  <a:srgbClr val="002060"/>
                </a:solidFill>
              </a:rPr>
              <a:t> sense, but in the widest possible interpretation of the word – about </a:t>
            </a:r>
            <a:r>
              <a:rPr lang="en-US" sz="2000" b="1" dirty="0">
                <a:solidFill>
                  <a:srgbClr val="FF0000"/>
                </a:solidFill>
              </a:rPr>
              <a:t>themselves, </a:t>
            </a:r>
            <a:r>
              <a:rPr lang="en-US" sz="2000" b="1" dirty="0">
                <a:solidFill>
                  <a:srgbClr val="002060"/>
                </a:solidFill>
              </a:rPr>
              <a:t>about being a person within a group of </a:t>
            </a:r>
            <a:r>
              <a:rPr lang="en-US" sz="2000" b="1" dirty="0">
                <a:solidFill>
                  <a:srgbClr val="FF0000"/>
                </a:solidFill>
              </a:rPr>
              <a:t>others</a:t>
            </a:r>
            <a:r>
              <a:rPr lang="en-US" sz="2000" b="1" dirty="0">
                <a:solidFill>
                  <a:srgbClr val="002060"/>
                </a:solidFill>
              </a:rPr>
              <a:t>, about the community in which they live, and about the world</a:t>
            </a:r>
          </a:p>
          <a:p>
            <a:r>
              <a:rPr lang="en-US" sz="2000" b="1" dirty="0">
                <a:solidFill>
                  <a:srgbClr val="002060"/>
                </a:solidFill>
              </a:rPr>
              <a:t>around them. Schools provide the setting in which such learning takes place.”</a:t>
            </a:r>
          </a:p>
          <a:p>
            <a:r>
              <a:rPr lang="en-US" sz="2000" dirty="0"/>
              <a:t>Leyden, S. (1985). Helping the child of exceptional ability. London: </a:t>
            </a:r>
            <a:r>
              <a:rPr lang="en-US" sz="2000" dirty="0" err="1"/>
              <a:t>Croom</a:t>
            </a:r>
            <a:r>
              <a:rPr lang="en-US" sz="2000" dirty="0"/>
              <a:t> Helm, page 38.</a:t>
            </a:r>
          </a:p>
        </p:txBody>
      </p:sp>
      <p:sp>
        <p:nvSpPr>
          <p:cNvPr id="4" name="Rectangle 3"/>
          <p:cNvSpPr/>
          <p:nvPr/>
        </p:nvSpPr>
        <p:spPr>
          <a:xfrm>
            <a:off x="6553199" y="1353702"/>
            <a:ext cx="5373757" cy="4462760"/>
          </a:xfrm>
          <a:prstGeom prst="rect">
            <a:avLst/>
          </a:prstGeom>
          <a:ln>
            <a:solidFill>
              <a:srgbClr val="FF0000"/>
            </a:solidFill>
          </a:ln>
        </p:spPr>
        <p:txBody>
          <a:bodyPr wrap="square">
            <a:spAutoFit/>
          </a:bodyPr>
          <a:lstStyle/>
          <a:p>
            <a:r>
              <a:rPr lang="en-US" sz="2400" i="1" dirty="0">
                <a:solidFill>
                  <a:srgbClr val="FF0000"/>
                </a:solidFill>
              </a:rPr>
              <a:t>Summaries</a:t>
            </a:r>
          </a:p>
          <a:p>
            <a:r>
              <a:rPr lang="en-US" sz="2000" dirty="0">
                <a:solidFill>
                  <a:srgbClr val="0070C0"/>
                </a:solidFill>
              </a:rPr>
              <a:t>Author citation in the body </a:t>
            </a:r>
            <a:r>
              <a:rPr lang="en-US" sz="2400" b="1" dirty="0"/>
              <a:t>As Leyden (1985) points out, schools are places for children to learn about life, themselves, other people,</a:t>
            </a:r>
          </a:p>
          <a:p>
            <a:r>
              <a:rPr lang="en-US" sz="2400" b="1" dirty="0"/>
              <a:t>as well as academic information.</a:t>
            </a:r>
          </a:p>
          <a:p>
            <a:endParaRPr lang="en-US" sz="2400" b="1" dirty="0"/>
          </a:p>
          <a:p>
            <a:r>
              <a:rPr lang="en-US" sz="2000" dirty="0">
                <a:solidFill>
                  <a:srgbClr val="0070C0"/>
                </a:solidFill>
              </a:rPr>
              <a:t>Author citation in brackets</a:t>
            </a:r>
          </a:p>
          <a:p>
            <a:r>
              <a:rPr lang="en-US" sz="2400" b="1" dirty="0"/>
              <a:t>Schools are places for children to learn about life, themselves, other people, as well as academic</a:t>
            </a:r>
          </a:p>
          <a:p>
            <a:r>
              <a:rPr lang="en-US" sz="2400" b="1" dirty="0"/>
              <a:t>information </a:t>
            </a:r>
            <a:r>
              <a:rPr lang="en-US" sz="2000" b="1" dirty="0"/>
              <a:t>(Leyden, 1985</a:t>
            </a:r>
            <a:r>
              <a:rPr lang="en-US" sz="2000" dirty="0"/>
              <a:t>).</a:t>
            </a:r>
          </a:p>
        </p:txBody>
      </p:sp>
      <p:sp>
        <p:nvSpPr>
          <p:cNvPr id="5" name="Right Arrow 4"/>
          <p:cNvSpPr/>
          <p:nvPr/>
        </p:nvSpPr>
        <p:spPr bwMode="auto">
          <a:xfrm>
            <a:off x="6057900" y="1353702"/>
            <a:ext cx="647700" cy="398898"/>
          </a:xfrm>
          <a:prstGeom prst="rightArrow">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a:latin typeface="Arial" charset="0"/>
            </a:endParaRPr>
          </a:p>
        </p:txBody>
      </p:sp>
      <p:sp>
        <p:nvSpPr>
          <p:cNvPr id="6" name="Footer Placeholder 5"/>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36077175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1" y="39470"/>
            <a:ext cx="3134191" cy="646331"/>
          </a:xfrm>
          <a:prstGeom prst="rect">
            <a:avLst/>
          </a:prstGeom>
        </p:spPr>
        <p:txBody>
          <a:bodyPr wrap="none">
            <a:spAutoFit/>
          </a:bodyPr>
          <a:lstStyle/>
          <a:p>
            <a:r>
              <a:rPr lang="en-US" sz="3600" b="1" dirty="0">
                <a:solidFill>
                  <a:srgbClr val="FF0000"/>
                </a:solidFill>
              </a:rPr>
              <a:t>Paraphrasing</a:t>
            </a:r>
          </a:p>
        </p:txBody>
      </p:sp>
      <p:sp>
        <p:nvSpPr>
          <p:cNvPr id="3" name="Rectangle 2"/>
          <p:cNvSpPr/>
          <p:nvPr/>
        </p:nvSpPr>
        <p:spPr>
          <a:xfrm>
            <a:off x="1534551" y="546080"/>
            <a:ext cx="9178636" cy="3416320"/>
          </a:xfrm>
          <a:prstGeom prst="rect">
            <a:avLst/>
          </a:prstGeom>
          <a:ln>
            <a:solidFill>
              <a:srgbClr val="FF0000"/>
            </a:solidFill>
          </a:ln>
        </p:spPr>
        <p:txBody>
          <a:bodyPr wrap="square">
            <a:spAutoFit/>
          </a:bodyPr>
          <a:lstStyle/>
          <a:p>
            <a:pPr marL="342900" indent="-342900">
              <a:buFont typeface="Arial" pitchFamily="34" charset="0"/>
              <a:buChar char="•"/>
            </a:pPr>
            <a:r>
              <a:rPr lang="en-US" sz="2400" dirty="0"/>
              <a:t>Paraphrasing means to restate information using different words. </a:t>
            </a:r>
          </a:p>
          <a:p>
            <a:pPr marL="342900" indent="-342900">
              <a:buFont typeface="Arial" pitchFamily="34" charset="0"/>
              <a:buChar char="•"/>
            </a:pPr>
            <a:r>
              <a:rPr lang="en-US" sz="2400" dirty="0"/>
              <a:t>Unlike summarizing though, paraphrasing focuses less on shortening the information</a:t>
            </a:r>
          </a:p>
          <a:p>
            <a:pPr marL="342900" indent="-342900">
              <a:buFont typeface="Arial" pitchFamily="34" charset="0"/>
              <a:buChar char="•"/>
            </a:pPr>
            <a:r>
              <a:rPr lang="en-US" sz="2400" dirty="0"/>
              <a:t>Copying and Changing a Few Words – Not Paraphrasing</a:t>
            </a:r>
          </a:p>
          <a:p>
            <a:r>
              <a:rPr lang="en-US" sz="2400" dirty="0"/>
              <a:t>     Create enough distinction</a:t>
            </a:r>
          </a:p>
          <a:p>
            <a:pPr marL="342900" indent="-342900">
              <a:buFont typeface="Arial" pitchFamily="34" charset="0"/>
              <a:buChar char="•"/>
            </a:pPr>
            <a:r>
              <a:rPr lang="en-US" sz="2400" dirty="0"/>
              <a:t>Substituted individual words. </a:t>
            </a:r>
            <a:r>
              <a:rPr lang="en-US" sz="2400" dirty="0" err="1"/>
              <a:t>Eg</a:t>
            </a:r>
            <a:r>
              <a:rPr lang="en-US" sz="2400" dirty="0"/>
              <a:t>: </a:t>
            </a:r>
            <a:r>
              <a:rPr lang="en-US" sz="2000" dirty="0"/>
              <a:t>represents = signifies</a:t>
            </a:r>
          </a:p>
          <a:p>
            <a:r>
              <a:rPr lang="en-US" sz="2000" dirty="0"/>
              <a:t>                                                          creations = products</a:t>
            </a:r>
          </a:p>
          <a:p>
            <a:r>
              <a:rPr lang="en-US" sz="2400" dirty="0">
                <a:solidFill>
                  <a:srgbClr val="FF0000"/>
                </a:solidFill>
              </a:rPr>
              <a:t>Verb List for Academic Writing</a:t>
            </a:r>
          </a:p>
        </p:txBody>
      </p:sp>
      <p:sp>
        <p:nvSpPr>
          <p:cNvPr id="4" name="Rectangle 3"/>
          <p:cNvSpPr/>
          <p:nvPr/>
        </p:nvSpPr>
        <p:spPr>
          <a:xfrm>
            <a:off x="200147" y="4363278"/>
            <a:ext cx="11847444" cy="2144177"/>
          </a:xfrm>
          <a:prstGeom prst="rect">
            <a:avLst/>
          </a:prstGeom>
          <a:ln>
            <a:solidFill>
              <a:srgbClr val="FF0000"/>
            </a:solidFill>
          </a:ln>
        </p:spPr>
        <p:txBody>
          <a:bodyPr wrap="square">
            <a:spAutoFit/>
          </a:bodyPr>
          <a:lstStyle/>
          <a:p>
            <a:pPr>
              <a:lnSpc>
                <a:spcPts val="2000"/>
              </a:lnSpc>
            </a:pPr>
            <a:r>
              <a:rPr lang="en-US" b="1" dirty="0"/>
              <a:t>articulate, comment, mention, maintain, note, point out, say, state, suggest, indicate, refer,…hypothesize, predict, theorize, conceptualize, understand, demonstrate, show, convey, portray, support, </a:t>
            </a:r>
          </a:p>
          <a:p>
            <a:pPr>
              <a:lnSpc>
                <a:spcPts val="2000"/>
              </a:lnSpc>
            </a:pPr>
            <a:r>
              <a:rPr lang="en-US" b="1" dirty="0"/>
              <a:t>substantiate, corroborate, verify, confirm…..</a:t>
            </a:r>
          </a:p>
          <a:p>
            <a:pPr>
              <a:lnSpc>
                <a:spcPts val="2000"/>
              </a:lnSpc>
            </a:pPr>
            <a:r>
              <a:rPr lang="en-US" b="1" dirty="0"/>
              <a:t>investigate, research, experiment, conduct, administer, observe, ……..</a:t>
            </a:r>
          </a:p>
          <a:p>
            <a:pPr>
              <a:lnSpc>
                <a:spcPts val="2000"/>
              </a:lnSpc>
            </a:pPr>
            <a:r>
              <a:rPr lang="en-US" b="1" dirty="0"/>
              <a:t>acknowledge, assert, claim, …</a:t>
            </a:r>
          </a:p>
          <a:p>
            <a:pPr>
              <a:lnSpc>
                <a:spcPts val="2000"/>
              </a:lnSpc>
            </a:pPr>
            <a:r>
              <a:rPr lang="en-US" b="1" dirty="0"/>
              <a:t>argue, challenge, compare, contradict, contrast, counteract, debate, defend, refute, hold, </a:t>
            </a:r>
          </a:p>
          <a:p>
            <a:pPr>
              <a:lnSpc>
                <a:spcPts val="2000"/>
              </a:lnSpc>
            </a:pPr>
            <a:r>
              <a:rPr lang="en-US" b="1" dirty="0"/>
              <a:t>comprise, consist, constitute, embody, characterize, define, identify, recognize, diagnose</a:t>
            </a:r>
          </a:p>
          <a:p>
            <a:pPr>
              <a:lnSpc>
                <a:spcPts val="2000"/>
              </a:lnSpc>
            </a:pPr>
            <a:r>
              <a:rPr lang="en-US" b="1" dirty="0"/>
              <a:t>create, construct, develop, generate, produce, evolve, manufacture, ….…….</a:t>
            </a:r>
          </a:p>
        </p:txBody>
      </p:sp>
      <p:sp>
        <p:nvSpPr>
          <p:cNvPr id="5" name="Rectangle 4"/>
          <p:cNvSpPr/>
          <p:nvPr/>
        </p:nvSpPr>
        <p:spPr>
          <a:xfrm>
            <a:off x="4495801" y="84416"/>
            <a:ext cx="6285695" cy="461665"/>
          </a:xfrm>
          <a:prstGeom prst="rect">
            <a:avLst/>
          </a:prstGeom>
        </p:spPr>
        <p:txBody>
          <a:bodyPr wrap="none">
            <a:spAutoFit/>
          </a:bodyPr>
          <a:lstStyle/>
          <a:p>
            <a:r>
              <a:rPr lang="en-US" sz="2400" b="1" dirty="0">
                <a:solidFill>
                  <a:srgbClr val="0070C0"/>
                </a:solidFill>
              </a:rPr>
              <a:t>Restate information using different words</a:t>
            </a:r>
          </a:p>
        </p:txBody>
      </p:sp>
      <p:sp>
        <p:nvSpPr>
          <p:cNvPr id="6" name="Footer Placeholder 5"/>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111790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ble&#10;&#10;Description automatically generated">
            <a:extLst>
              <a:ext uri="{FF2B5EF4-FFF2-40B4-BE49-F238E27FC236}">
                <a16:creationId xmlns:a16="http://schemas.microsoft.com/office/drawing/2014/main" id="{11EFC5EA-6503-430B-A6EB-50DD6D0B4ACA}"/>
              </a:ext>
            </a:extLst>
          </p:cNvPr>
          <p:cNvPicPr>
            <a:picLocks noChangeAspect="1"/>
          </p:cNvPicPr>
          <p:nvPr/>
        </p:nvPicPr>
        <p:blipFill rotWithShape="1">
          <a:blip r:embed="rId2"/>
          <a:srcRect r="-1" b="1454"/>
          <a:stretch/>
        </p:blipFill>
        <p:spPr>
          <a:xfrm>
            <a:off x="0" y="792162"/>
            <a:ext cx="12191999" cy="5948363"/>
          </a:xfrm>
          <a:prstGeom prst="rect">
            <a:avLst/>
          </a:prstGeom>
          <a:noFill/>
        </p:spPr>
      </p:pic>
      <p:sp>
        <p:nvSpPr>
          <p:cNvPr id="2" name="Footer Placeholder 1">
            <a:extLst>
              <a:ext uri="{FF2B5EF4-FFF2-40B4-BE49-F238E27FC236}">
                <a16:creationId xmlns:a16="http://schemas.microsoft.com/office/drawing/2014/main" id="{8255C2CE-5C18-40C8-B392-8DAD1564948C}"/>
              </a:ext>
            </a:extLst>
          </p:cNvPr>
          <p:cNvSpPr>
            <a:spLocks noGrp="1"/>
          </p:cNvSpPr>
          <p:nvPr>
            <p:ph type="ftr" sz="quarter" idx="10"/>
          </p:nvPr>
        </p:nvSpPr>
        <p:spPr>
          <a:xfrm>
            <a:off x="8331200" y="6623050"/>
            <a:ext cx="3860800" cy="234950"/>
          </a:xfrm>
        </p:spPr>
        <p:txBody>
          <a:bodyPr wrap="square" anchor="t">
            <a:normAutofit/>
          </a:bodyPr>
          <a:lstStyle/>
          <a:p>
            <a:pPr>
              <a:spcAft>
                <a:spcPts val="600"/>
              </a:spcAft>
            </a:pPr>
            <a:r>
              <a:rPr lang="en-US">
                <a:solidFill>
                  <a:srgbClr val="000000"/>
                </a:solidFill>
              </a:rPr>
              <a:t>Dr Jugindar Singh</a:t>
            </a:r>
          </a:p>
        </p:txBody>
      </p:sp>
      <p:sp>
        <p:nvSpPr>
          <p:cNvPr id="5" name="TextBox 4">
            <a:extLst>
              <a:ext uri="{FF2B5EF4-FFF2-40B4-BE49-F238E27FC236}">
                <a16:creationId xmlns:a16="http://schemas.microsoft.com/office/drawing/2014/main" id="{B71B7046-BA58-4ABE-A0DD-2F95C07BD4FE}"/>
              </a:ext>
            </a:extLst>
          </p:cNvPr>
          <p:cNvSpPr txBox="1"/>
          <p:nvPr/>
        </p:nvSpPr>
        <p:spPr>
          <a:xfrm>
            <a:off x="261257" y="246743"/>
            <a:ext cx="5806398" cy="584775"/>
          </a:xfrm>
          <a:prstGeom prst="rect">
            <a:avLst/>
          </a:prstGeom>
          <a:noFill/>
        </p:spPr>
        <p:txBody>
          <a:bodyPr wrap="none" rtlCol="0">
            <a:spAutoFit/>
          </a:bodyPr>
          <a:lstStyle/>
          <a:p>
            <a:r>
              <a:rPr lang="en-US" sz="3200" b="1" dirty="0">
                <a:solidFill>
                  <a:srgbClr val="FF0000"/>
                </a:solidFill>
              </a:rPr>
              <a:t>Reporting verbs you can use</a:t>
            </a:r>
            <a:endParaRPr lang="en-MY" sz="3200" b="1" dirty="0">
              <a:solidFill>
                <a:srgbClr val="FF0000"/>
              </a:solidFill>
            </a:endParaRPr>
          </a:p>
        </p:txBody>
      </p:sp>
      <p:sp>
        <p:nvSpPr>
          <p:cNvPr id="7" name="TextBox 6">
            <a:extLst>
              <a:ext uri="{FF2B5EF4-FFF2-40B4-BE49-F238E27FC236}">
                <a16:creationId xmlns:a16="http://schemas.microsoft.com/office/drawing/2014/main" id="{3AC38E68-8AB3-40FF-A40F-5040833CABB0}"/>
              </a:ext>
            </a:extLst>
          </p:cNvPr>
          <p:cNvSpPr txBox="1"/>
          <p:nvPr/>
        </p:nvSpPr>
        <p:spPr>
          <a:xfrm>
            <a:off x="3860800" y="6093415"/>
            <a:ext cx="8331199" cy="646331"/>
          </a:xfrm>
          <a:prstGeom prst="rect">
            <a:avLst/>
          </a:prstGeom>
          <a:noFill/>
        </p:spPr>
        <p:txBody>
          <a:bodyPr wrap="square">
            <a:spAutoFit/>
          </a:bodyPr>
          <a:lstStyle/>
          <a:p>
            <a:r>
              <a:rPr lang="en-MY" dirty="0"/>
              <a:t>https://www.port.ac.uk/student-life/help-and-advice/study-skills/research-reading-referencing-and-citation/verbs-for-citations</a:t>
            </a:r>
          </a:p>
        </p:txBody>
      </p:sp>
    </p:spTree>
    <p:extLst>
      <p:ext uri="{BB962C8B-B14F-4D97-AF65-F5344CB8AC3E}">
        <p14:creationId xmlns:p14="http://schemas.microsoft.com/office/powerpoint/2010/main" val="183031009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p:cNvSpPr>
            <a:spLocks noGrp="1"/>
          </p:cNvSpPr>
          <p:nvPr>
            <p:ph type="title"/>
          </p:nvPr>
        </p:nvSpPr>
        <p:spPr>
          <a:xfrm>
            <a:off x="1981200" y="457200"/>
            <a:ext cx="8229600" cy="1143000"/>
          </a:xfrm>
        </p:spPr>
        <p:txBody>
          <a:bodyPr rtlCol="0">
            <a:normAutofit fontScale="90000"/>
          </a:bodyPr>
          <a:lstStyle/>
          <a:p>
            <a:pPr fontAlgn="auto">
              <a:spcAft>
                <a:spcPts val="0"/>
              </a:spcAft>
              <a:defRPr/>
            </a:pPr>
            <a:r>
              <a:rPr sz="4000" b="1" dirty="0">
                <a:solidFill>
                  <a:srgbClr val="C00000"/>
                </a:solidFill>
              </a:rPr>
              <a:t>Paraphrasing: </a:t>
            </a:r>
            <a:br>
              <a:rPr b="1" dirty="0">
                <a:solidFill>
                  <a:srgbClr val="C00000"/>
                </a:solidFill>
              </a:rPr>
            </a:br>
            <a:r>
              <a:rPr dirty="0">
                <a:solidFill>
                  <a:srgbClr val="0070C0"/>
                </a:solidFill>
              </a:rPr>
              <a:t>Use synonyms of "relationship words"</a:t>
            </a:r>
          </a:p>
        </p:txBody>
      </p:sp>
      <p:sp>
        <p:nvSpPr>
          <p:cNvPr id="31747" name="Text Placeholder 1"/>
          <p:cNvSpPr>
            <a:spLocks noGrp="1"/>
          </p:cNvSpPr>
          <p:nvPr>
            <p:ph type="body" idx="1"/>
          </p:nvPr>
        </p:nvSpPr>
        <p:spPr>
          <a:xfrm>
            <a:off x="1676400" y="1600201"/>
            <a:ext cx="4230688" cy="639763"/>
          </a:xfrm>
        </p:spPr>
        <p:txBody>
          <a:bodyPr/>
          <a:lstStyle/>
          <a:p>
            <a:pPr eaLnBrk="1" hangingPunct="1">
              <a:buFont typeface="Wingdings 2" pitchFamily="18" charset="2"/>
              <a:buNone/>
            </a:pPr>
            <a:r>
              <a:rPr lang="en-US"/>
              <a:t>ORIGINAL</a:t>
            </a:r>
          </a:p>
        </p:txBody>
      </p:sp>
      <p:sp>
        <p:nvSpPr>
          <p:cNvPr id="3" name="Content Placeholder 2"/>
          <p:cNvSpPr>
            <a:spLocks noGrp="1"/>
          </p:cNvSpPr>
          <p:nvPr>
            <p:ph sz="half" idx="2"/>
          </p:nvPr>
        </p:nvSpPr>
        <p:spPr>
          <a:xfrm>
            <a:off x="1981200" y="2362200"/>
            <a:ext cx="4038600" cy="2598738"/>
          </a:xfrm>
          <a:ln>
            <a:solidFill>
              <a:srgbClr val="FF0000"/>
            </a:solidFill>
          </a:ln>
        </p:spPr>
        <p:txBody>
          <a:bodyPr/>
          <a:lstStyle/>
          <a:p>
            <a:pPr eaLnBrk="1" hangingPunct="1"/>
            <a:r>
              <a:rPr lang="en-US" dirty="0"/>
              <a:t>"</a:t>
            </a:r>
            <a:r>
              <a:rPr lang="en-US" dirty="0">
                <a:solidFill>
                  <a:srgbClr val="0070C0"/>
                </a:solidFill>
              </a:rPr>
              <a:t>Budget shortfalls at the state level have </a:t>
            </a:r>
            <a:r>
              <a:rPr lang="en-US" b="1" dirty="0">
                <a:solidFill>
                  <a:srgbClr val="0070C0"/>
                </a:solidFill>
              </a:rPr>
              <a:t>resulted in </a:t>
            </a:r>
            <a:r>
              <a:rPr lang="en-US" dirty="0">
                <a:solidFill>
                  <a:srgbClr val="0070C0"/>
                </a:solidFill>
              </a:rPr>
              <a:t>higher tuition costs at universities."</a:t>
            </a:r>
            <a:br>
              <a:rPr lang="en-US" dirty="0">
                <a:solidFill>
                  <a:srgbClr val="0070C0"/>
                </a:solidFill>
              </a:rPr>
            </a:br>
            <a:endParaRPr lang="en-US" dirty="0">
              <a:solidFill>
                <a:srgbClr val="0070C0"/>
              </a:solidFill>
            </a:endParaRPr>
          </a:p>
        </p:txBody>
      </p:sp>
      <p:sp>
        <p:nvSpPr>
          <p:cNvPr id="31749" name="Text Placeholder 5"/>
          <p:cNvSpPr>
            <a:spLocks noGrp="1"/>
          </p:cNvSpPr>
          <p:nvPr>
            <p:ph type="body" sz="quarter" idx="3"/>
          </p:nvPr>
        </p:nvSpPr>
        <p:spPr>
          <a:xfrm>
            <a:off x="6858000" y="1828801"/>
            <a:ext cx="4191000" cy="639763"/>
          </a:xfrm>
        </p:spPr>
        <p:txBody>
          <a:bodyPr/>
          <a:lstStyle/>
          <a:p>
            <a:pPr eaLnBrk="1" hangingPunct="1">
              <a:buFont typeface="Wingdings 2" pitchFamily="18" charset="2"/>
              <a:buNone/>
            </a:pPr>
            <a:r>
              <a:rPr lang="en-US"/>
              <a:t>BECOMES</a:t>
            </a:r>
          </a:p>
        </p:txBody>
      </p:sp>
      <p:sp>
        <p:nvSpPr>
          <p:cNvPr id="4" name="Content Placeholder 3"/>
          <p:cNvSpPr>
            <a:spLocks noGrp="1"/>
          </p:cNvSpPr>
          <p:nvPr>
            <p:ph sz="quarter" idx="4"/>
          </p:nvPr>
        </p:nvSpPr>
        <p:spPr>
          <a:xfrm>
            <a:off x="6553200" y="2514600"/>
            <a:ext cx="4038600" cy="4198938"/>
          </a:xfrm>
          <a:ln>
            <a:solidFill>
              <a:srgbClr val="FF0000"/>
            </a:solidFill>
          </a:ln>
        </p:spPr>
        <p:txBody>
          <a:bodyPr/>
          <a:lstStyle/>
          <a:p>
            <a:pPr eaLnBrk="1" hangingPunct="1"/>
            <a:r>
              <a:rPr lang="en-US" dirty="0">
                <a:solidFill>
                  <a:srgbClr val="0070C0"/>
                </a:solidFill>
              </a:rPr>
              <a:t>Higher university tuition costs are </a:t>
            </a:r>
            <a:r>
              <a:rPr lang="en-US" b="1" dirty="0">
                <a:solidFill>
                  <a:srgbClr val="0070C0"/>
                </a:solidFill>
              </a:rPr>
              <a:t>due to </a:t>
            </a:r>
            <a:r>
              <a:rPr lang="en-US" dirty="0">
                <a:solidFill>
                  <a:srgbClr val="0070C0"/>
                </a:solidFill>
              </a:rPr>
              <a:t>lack of money in the state budget.</a:t>
            </a:r>
          </a:p>
          <a:p>
            <a:pPr algn="ctr" eaLnBrk="1" hangingPunct="1"/>
            <a:r>
              <a:rPr lang="en-US" i="1" dirty="0">
                <a:solidFill>
                  <a:srgbClr val="0070C0"/>
                </a:solidFill>
              </a:rPr>
              <a:t>Or</a:t>
            </a:r>
          </a:p>
          <a:p>
            <a:pPr eaLnBrk="1" hangingPunct="1"/>
            <a:r>
              <a:rPr lang="en-US" dirty="0">
                <a:solidFill>
                  <a:srgbClr val="0070C0"/>
                </a:solidFill>
              </a:rPr>
              <a:t>University tuition fees have increased </a:t>
            </a:r>
            <a:r>
              <a:rPr lang="en-US" b="1" dirty="0">
                <a:solidFill>
                  <a:srgbClr val="0070C0"/>
                </a:solidFill>
              </a:rPr>
              <a:t>because of </a:t>
            </a:r>
            <a:r>
              <a:rPr lang="en-US" dirty="0">
                <a:solidFill>
                  <a:srgbClr val="0070C0"/>
                </a:solidFill>
              </a:rPr>
              <a:t>the state's financial problems.</a:t>
            </a:r>
          </a:p>
        </p:txBody>
      </p:sp>
      <p:pic>
        <p:nvPicPr>
          <p:cNvPr id="31751" name="Picture 2" descr="http://www.mediadevelopment.com/assets/images/RelationshipMarke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105400"/>
            <a:ext cx="350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9937641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bg/>
                                          </p:spTgt>
                                        </p:tgtEl>
                                        <p:attrNameLst>
                                          <p:attrName>style.visibility</p:attrName>
                                        </p:attrNameLst>
                                      </p:cBhvr>
                                      <p:to>
                                        <p:strVal val="visible"/>
                                      </p:to>
                                    </p:set>
                                    <p:anim calcmode="lin" valueType="num">
                                      <p:cBhvr additive="base">
                                        <p:cTn id="19" dur="500" fill="hold"/>
                                        <p:tgtEl>
                                          <p:spTgt spid="4">
                                            <p:bg/>
                                          </p:spTgt>
                                        </p:tgtEl>
                                        <p:attrNameLst>
                                          <p:attrName>ppt_x</p:attrName>
                                        </p:attrNameLst>
                                      </p:cBhvr>
                                      <p:tavLst>
                                        <p:tav tm="0">
                                          <p:val>
                                            <p:strVal val="#ppt_x"/>
                                          </p:val>
                                        </p:tav>
                                        <p:tav tm="100000">
                                          <p:val>
                                            <p:strVal val="#ppt_x"/>
                                          </p:val>
                                        </p:tav>
                                      </p:tavLst>
                                    </p:anim>
                                    <p:anim calcmode="lin" valueType="num">
                                      <p:cBhvr additive="base">
                                        <p:cTn id="20"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animBg="1"/>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509932" y="1"/>
            <a:ext cx="8229600" cy="639763"/>
          </a:xfrm>
        </p:spPr>
        <p:txBody>
          <a:bodyPr/>
          <a:lstStyle/>
          <a:p>
            <a:pPr eaLnBrk="1" hangingPunct="1"/>
            <a:r>
              <a:rPr lang="en-US" sz="4000" b="1" dirty="0">
                <a:solidFill>
                  <a:srgbClr val="C00000"/>
                </a:solidFill>
              </a:rPr>
              <a:t>CITING SOURCES.</a:t>
            </a:r>
          </a:p>
        </p:txBody>
      </p:sp>
      <p:pic>
        <p:nvPicPr>
          <p:cNvPr id="24579" name="Picture 4" descr="MPj03993500000[1]"/>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858001" y="1219200"/>
            <a:ext cx="3427413" cy="4343400"/>
          </a:xfrm>
        </p:spPr>
      </p:pic>
      <p:graphicFrame>
        <p:nvGraphicFramePr>
          <p:cNvPr id="7" name="Diagram 6"/>
          <p:cNvGraphicFramePr/>
          <p:nvPr/>
        </p:nvGraphicFramePr>
        <p:xfrm>
          <a:off x="2057400" y="914400"/>
          <a:ext cx="46482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Footer Placeholder 1"/>
          <p:cNvSpPr>
            <a:spLocks noGrp="1"/>
          </p:cNvSpPr>
          <p:nvPr>
            <p:ph type="ftr" sz="quarter" idx="10"/>
          </p:nvPr>
        </p:nvSpPr>
        <p:spPr/>
        <p:txBody>
          <a:bodyPr/>
          <a:lstStyle/>
          <a:p>
            <a:pPr>
              <a:defRPr/>
            </a:pPr>
            <a:r>
              <a:rPr lang="en-US"/>
              <a:t>Dr Jugindar Singh</a:t>
            </a:r>
          </a:p>
        </p:txBody>
      </p:sp>
      <p:sp>
        <p:nvSpPr>
          <p:cNvPr id="3" name="Slide Number Placeholder 2"/>
          <p:cNvSpPr>
            <a:spLocks noGrp="1"/>
          </p:cNvSpPr>
          <p:nvPr>
            <p:ph type="sldNum" sz="quarter" idx="11"/>
          </p:nvPr>
        </p:nvSpPr>
        <p:spPr/>
        <p:txBody>
          <a:bodyPr/>
          <a:lstStyle/>
          <a:p>
            <a:pPr fontAlgn="base">
              <a:spcBef>
                <a:spcPct val="0"/>
              </a:spcBef>
              <a:spcAft>
                <a:spcPct val="0"/>
              </a:spcAft>
              <a:defRPr/>
            </a:pPr>
            <a:fld id="{8503DB98-A6E7-4D43-95C1-718902247CBE}" type="slidenum">
              <a:rPr lang="en-US" smtClean="0"/>
              <a:pPr fontAlgn="base">
                <a:spcBef>
                  <a:spcPct val="0"/>
                </a:spcBef>
                <a:spcAft>
                  <a:spcPct val="0"/>
                </a:spcAft>
                <a:defRPr/>
              </a:pPr>
              <a:t>119</a:t>
            </a:fld>
            <a:endParaRPr lang="en-US"/>
          </a:p>
        </p:txBody>
      </p:sp>
    </p:spTree>
    <p:extLst>
      <p:ext uri="{BB962C8B-B14F-4D97-AF65-F5344CB8AC3E}">
        <p14:creationId xmlns:p14="http://schemas.microsoft.com/office/powerpoint/2010/main" val="32089063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768" decel="100000"/>
                                        <p:tgtEl>
                                          <p:spTgt spid="83970"/>
                                        </p:tgtEl>
                                      </p:cBhvr>
                                    </p:animEffect>
                                    <p:animScale>
                                      <p:cBhvr>
                                        <p:cTn id="8" dur="768" decel="100000"/>
                                        <p:tgtEl>
                                          <p:spTgt spid="83970"/>
                                        </p:tgtEl>
                                      </p:cBhvr>
                                      <p:from x="10000" y="10000"/>
                                      <p:to x="200000" y="450000"/>
                                    </p:animScale>
                                    <p:animScale>
                                      <p:cBhvr>
                                        <p:cTn id="9" dur="1230" accel="100000" fill="hold">
                                          <p:stCondLst>
                                            <p:cond delay="768"/>
                                          </p:stCondLst>
                                        </p:cTn>
                                        <p:tgtEl>
                                          <p:spTgt spid="83970"/>
                                        </p:tgtEl>
                                      </p:cBhvr>
                                      <p:from x="200000" y="450000"/>
                                      <p:to x="100000" y="100000"/>
                                    </p:animScale>
                                    <p:set>
                                      <p:cBhvr>
                                        <p:cTn id="10" dur="768" fill="hold"/>
                                        <p:tgtEl>
                                          <p:spTgt spid="83970"/>
                                        </p:tgtEl>
                                        <p:attrNameLst>
                                          <p:attrName>ppt_x</p:attrName>
                                        </p:attrNameLst>
                                      </p:cBhvr>
                                      <p:to>
                                        <p:strVal val="(0.5)"/>
                                      </p:to>
                                    </p:set>
                                    <p:anim from="(0.5)" to="(#ppt_x)" calcmode="lin" valueType="num">
                                      <p:cBhvr>
                                        <p:cTn id="11" dur="1230" accel="100000" fill="hold">
                                          <p:stCondLst>
                                            <p:cond delay="768"/>
                                          </p:stCondLst>
                                        </p:cTn>
                                        <p:tgtEl>
                                          <p:spTgt spid="83970"/>
                                        </p:tgtEl>
                                        <p:attrNameLst>
                                          <p:attrName>ppt_x</p:attrName>
                                        </p:attrNameLst>
                                      </p:cBhvr>
                                    </p:anim>
                                    <p:set>
                                      <p:cBhvr>
                                        <p:cTn id="12" dur="768" fill="hold"/>
                                        <p:tgtEl>
                                          <p:spTgt spid="83970"/>
                                        </p:tgtEl>
                                        <p:attrNameLst>
                                          <p:attrName>ppt_y</p:attrName>
                                        </p:attrNameLst>
                                      </p:cBhvr>
                                      <p:to>
                                        <p:strVal val="(#ppt_y+0.4)"/>
                                      </p:to>
                                    </p:set>
                                    <p:anim from="(#ppt_y+0.4)" to="(#ppt_y)" calcmode="lin" valueType="num">
                                      <p:cBhvr>
                                        <p:cTn id="13" dur="1230" accel="100000" fill="hold">
                                          <p:stCondLst>
                                            <p:cond delay="768"/>
                                          </p:stCondLst>
                                        </p:cTn>
                                        <p:tgtEl>
                                          <p:spTgt spid="8397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073" y="0"/>
            <a:ext cx="7042150" cy="1143000"/>
          </a:xfrm>
        </p:spPr>
        <p:txBody>
          <a:bodyPr/>
          <a:lstStyle/>
          <a:p>
            <a:r>
              <a:rPr lang="en-US" b="1" dirty="0">
                <a:solidFill>
                  <a:srgbClr val="FF0000"/>
                </a:solidFill>
              </a:rPr>
              <a:t>What is Literature Review</a:t>
            </a:r>
          </a:p>
        </p:txBody>
      </p:sp>
      <p:sp>
        <p:nvSpPr>
          <p:cNvPr id="3" name="Content Placeholder 2"/>
          <p:cNvSpPr>
            <a:spLocks noGrp="1"/>
          </p:cNvSpPr>
          <p:nvPr>
            <p:ph idx="1"/>
          </p:nvPr>
        </p:nvSpPr>
        <p:spPr>
          <a:xfrm>
            <a:off x="0" y="762000"/>
            <a:ext cx="10055947" cy="3124200"/>
          </a:xfrm>
        </p:spPr>
        <p:txBody>
          <a:bodyPr/>
          <a:lstStyle/>
          <a:p>
            <a:pPr marL="0" indent="0">
              <a:buNone/>
            </a:pPr>
            <a:r>
              <a:rPr lang="en-US" sz="2800" b="1" dirty="0">
                <a:solidFill>
                  <a:srgbClr val="FF0000"/>
                </a:solidFill>
              </a:rPr>
              <a:t>Summary</a:t>
            </a:r>
            <a:r>
              <a:rPr lang="en-US" sz="2800" b="1" dirty="0"/>
              <a:t> of the current state of knowledge</a:t>
            </a:r>
          </a:p>
          <a:p>
            <a:pPr marL="0" indent="0">
              <a:buNone/>
            </a:pPr>
            <a:r>
              <a:rPr lang="en-US" sz="2800" b="1" dirty="0"/>
              <a:t>To find out the gaps existing in knowledge</a:t>
            </a:r>
          </a:p>
          <a:p>
            <a:r>
              <a:rPr lang="en-US" sz="2400" dirty="0">
                <a:solidFill>
                  <a:srgbClr val="FF0000"/>
                </a:solidFill>
              </a:rPr>
              <a:t>Disagreements</a:t>
            </a:r>
          </a:p>
          <a:p>
            <a:r>
              <a:rPr lang="en-US" sz="2400" dirty="0">
                <a:solidFill>
                  <a:srgbClr val="FF0000"/>
                </a:solidFill>
              </a:rPr>
              <a:t>Controversies</a:t>
            </a:r>
          </a:p>
          <a:p>
            <a:r>
              <a:rPr lang="en-US" sz="2400" dirty="0">
                <a:solidFill>
                  <a:srgbClr val="FF0000"/>
                </a:solidFill>
              </a:rPr>
              <a:t>Debates</a:t>
            </a:r>
          </a:p>
          <a:p>
            <a:r>
              <a:rPr lang="en-US" sz="2400" dirty="0">
                <a:solidFill>
                  <a:srgbClr val="FF0000"/>
                </a:solidFill>
              </a:rPr>
              <a:t>Arguments</a:t>
            </a:r>
          </a:p>
          <a:p>
            <a:pPr marL="514350" indent="-514350">
              <a:buAutoNum type="arabicPeriod"/>
            </a:pPr>
            <a:endParaRPr lang="en-US" dirty="0"/>
          </a:p>
        </p:txBody>
      </p:sp>
      <p:sp>
        <p:nvSpPr>
          <p:cNvPr id="4" name="Footer Placeholder 3"/>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ms-MY"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5" name="Oval 4"/>
          <p:cNvSpPr>
            <a:spLocks noChangeArrowheads="1"/>
          </p:cNvSpPr>
          <p:nvPr/>
        </p:nvSpPr>
        <p:spPr bwMode="auto">
          <a:xfrm>
            <a:off x="1530928" y="3488347"/>
            <a:ext cx="2920503" cy="851016"/>
          </a:xfrm>
          <a:prstGeom prst="ellipse">
            <a:avLst/>
          </a:prstGeom>
          <a:solidFill>
            <a:srgbClr val="4F81BD"/>
          </a:solidFill>
          <a:ln w="9525">
            <a:solidFill>
              <a:sysClr val="windowText" lastClr="000000"/>
            </a:solidFill>
            <a:round/>
            <a:headEnd/>
            <a:tailEnd/>
          </a:ln>
        </p:spPr>
        <p:txBody>
          <a:bodyPr wrap="none" anchor="ctr"/>
          <a:lstStyle>
            <a:lvl1pPr>
              <a:spcBef>
                <a:spcPct val="20000"/>
              </a:spcBef>
              <a:buFont typeface="Wingdings" pitchFamily="2" charset="2"/>
              <a:buChar char="§"/>
              <a:defRPr sz="2500">
                <a:solidFill>
                  <a:schemeClr val="tx1"/>
                </a:solidFill>
                <a:latin typeface="Arial" charset="0"/>
                <a:cs typeface="Arial" charset="0"/>
              </a:defRPr>
            </a:lvl1pPr>
            <a:lvl2pPr marL="742950" indent="-285750">
              <a:spcBef>
                <a:spcPct val="20000"/>
              </a:spcBef>
              <a:buFont typeface="Wingdings" pitchFamily="2" charset="2"/>
              <a:buChar char="§"/>
              <a:defRPr sz="2500">
                <a:solidFill>
                  <a:schemeClr val="tx1"/>
                </a:solidFill>
                <a:latin typeface="Arial" charset="0"/>
                <a:cs typeface="Arial" charset="0"/>
              </a:defRPr>
            </a:lvl2pPr>
            <a:lvl3pPr marL="1143000" indent="-228600">
              <a:spcBef>
                <a:spcPct val="20000"/>
              </a:spcBef>
              <a:buFont typeface="Wingdings" pitchFamily="2" charset="2"/>
              <a:buChar char="§"/>
              <a:defRPr sz="2400">
                <a:solidFill>
                  <a:schemeClr val="tx1"/>
                </a:solidFill>
                <a:latin typeface="Arial" charset="0"/>
                <a:cs typeface="Arial" charset="0"/>
              </a:defRPr>
            </a:lvl3pPr>
            <a:lvl4pPr marL="1600200" indent="-228600">
              <a:spcBef>
                <a:spcPct val="20000"/>
              </a:spcBef>
              <a:buFont typeface="Wingdings" pitchFamily="2" charset="2"/>
              <a:buChar char="§"/>
              <a:defRPr sz="2000">
                <a:solidFill>
                  <a:schemeClr val="tx1"/>
                </a:solidFill>
                <a:latin typeface="Arial" charset="0"/>
                <a:cs typeface="Arial" charset="0"/>
              </a:defRPr>
            </a:lvl4pPr>
            <a:lvl5pPr marL="2057400" indent="-22860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altLang="en-US" sz="1800" b="0" i="0" u="none" strike="noStrike" kern="0" cap="none" spc="0" normalizeH="0" baseline="0" noProof="0">
              <a:ln>
                <a:noFill/>
              </a:ln>
              <a:solidFill>
                <a:prstClr val="black"/>
              </a:solidFill>
              <a:effectLst/>
              <a:uLnTx/>
              <a:uFillTx/>
              <a:latin typeface="Tahoma" pitchFamily="34" charset="0"/>
              <a:ea typeface="+mn-ea"/>
              <a:cs typeface="Arial" charset="0"/>
            </a:endParaRPr>
          </a:p>
        </p:txBody>
      </p:sp>
      <p:sp>
        <p:nvSpPr>
          <p:cNvPr id="6" name="Text Box 6"/>
          <p:cNvSpPr txBox="1">
            <a:spLocks noChangeArrowheads="1"/>
          </p:cNvSpPr>
          <p:nvPr/>
        </p:nvSpPr>
        <p:spPr bwMode="auto">
          <a:xfrm>
            <a:off x="2328808" y="3619487"/>
            <a:ext cx="14973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
              <a:defRPr sz="2500">
                <a:solidFill>
                  <a:schemeClr val="tx1"/>
                </a:solidFill>
                <a:latin typeface="Arial" charset="0"/>
                <a:cs typeface="Arial" charset="0"/>
              </a:defRPr>
            </a:lvl1pPr>
            <a:lvl2pPr marL="742950" indent="-285750">
              <a:spcBef>
                <a:spcPct val="20000"/>
              </a:spcBef>
              <a:buFont typeface="Wingdings" pitchFamily="2" charset="2"/>
              <a:buChar char="§"/>
              <a:defRPr sz="2500">
                <a:solidFill>
                  <a:schemeClr val="tx1"/>
                </a:solidFill>
                <a:latin typeface="Arial" charset="0"/>
                <a:cs typeface="Arial" charset="0"/>
              </a:defRPr>
            </a:lvl2pPr>
            <a:lvl3pPr marL="1143000" indent="-228600">
              <a:spcBef>
                <a:spcPct val="20000"/>
              </a:spcBef>
              <a:buFont typeface="Wingdings" pitchFamily="2" charset="2"/>
              <a:buChar char="§"/>
              <a:defRPr sz="2400">
                <a:solidFill>
                  <a:schemeClr val="tx1"/>
                </a:solidFill>
                <a:latin typeface="Arial" charset="0"/>
                <a:cs typeface="Arial" charset="0"/>
              </a:defRPr>
            </a:lvl3pPr>
            <a:lvl4pPr marL="1600200" indent="-228600">
              <a:spcBef>
                <a:spcPct val="20000"/>
              </a:spcBef>
              <a:buFont typeface="Wingdings" pitchFamily="2" charset="2"/>
              <a:buChar char="§"/>
              <a:defRPr sz="2000">
                <a:solidFill>
                  <a:schemeClr val="tx1"/>
                </a:solidFill>
                <a:latin typeface="Arial" charset="0"/>
                <a:cs typeface="Arial" charset="0"/>
              </a:defRPr>
            </a:lvl4pPr>
            <a:lvl5pPr marL="2057400" indent="-22860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Arial Black" pitchFamily="34" charset="0"/>
                <a:ea typeface="+mn-ea"/>
                <a:cs typeface="Arial" charset="0"/>
              </a:rPr>
              <a:t>Scholar X</a:t>
            </a:r>
          </a:p>
        </p:txBody>
      </p:sp>
      <p:sp>
        <p:nvSpPr>
          <p:cNvPr id="7" name="Oval 7"/>
          <p:cNvSpPr>
            <a:spLocks noChangeArrowheads="1"/>
          </p:cNvSpPr>
          <p:nvPr/>
        </p:nvSpPr>
        <p:spPr bwMode="auto">
          <a:xfrm>
            <a:off x="7296119" y="3420324"/>
            <a:ext cx="2922153" cy="851016"/>
          </a:xfrm>
          <a:prstGeom prst="ellipse">
            <a:avLst/>
          </a:prstGeom>
          <a:solidFill>
            <a:srgbClr val="4F81BD"/>
          </a:solidFill>
          <a:ln w="9525">
            <a:solidFill>
              <a:sysClr val="windowText" lastClr="000000"/>
            </a:solidFill>
            <a:round/>
            <a:headEnd/>
            <a:tailEnd/>
          </a:ln>
        </p:spPr>
        <p:txBody>
          <a:bodyPr wrap="none" anchor="ctr"/>
          <a:lstStyle>
            <a:lvl1pPr>
              <a:spcBef>
                <a:spcPct val="20000"/>
              </a:spcBef>
              <a:buFont typeface="Wingdings" pitchFamily="2" charset="2"/>
              <a:buChar char="§"/>
              <a:defRPr sz="2500">
                <a:solidFill>
                  <a:schemeClr val="tx1"/>
                </a:solidFill>
                <a:latin typeface="Arial" charset="0"/>
                <a:cs typeface="Arial" charset="0"/>
              </a:defRPr>
            </a:lvl1pPr>
            <a:lvl2pPr marL="742950" indent="-285750">
              <a:spcBef>
                <a:spcPct val="20000"/>
              </a:spcBef>
              <a:buFont typeface="Wingdings" pitchFamily="2" charset="2"/>
              <a:buChar char="§"/>
              <a:defRPr sz="2500">
                <a:solidFill>
                  <a:schemeClr val="tx1"/>
                </a:solidFill>
                <a:latin typeface="Arial" charset="0"/>
                <a:cs typeface="Arial" charset="0"/>
              </a:defRPr>
            </a:lvl2pPr>
            <a:lvl3pPr marL="1143000" indent="-228600">
              <a:spcBef>
                <a:spcPct val="20000"/>
              </a:spcBef>
              <a:buFont typeface="Wingdings" pitchFamily="2" charset="2"/>
              <a:buChar char="§"/>
              <a:defRPr sz="2400">
                <a:solidFill>
                  <a:schemeClr val="tx1"/>
                </a:solidFill>
                <a:latin typeface="Arial" charset="0"/>
                <a:cs typeface="Arial" charset="0"/>
              </a:defRPr>
            </a:lvl3pPr>
            <a:lvl4pPr marL="1600200" indent="-228600">
              <a:spcBef>
                <a:spcPct val="20000"/>
              </a:spcBef>
              <a:buFont typeface="Wingdings" pitchFamily="2" charset="2"/>
              <a:buChar char="§"/>
              <a:defRPr sz="2000">
                <a:solidFill>
                  <a:schemeClr val="tx1"/>
                </a:solidFill>
                <a:latin typeface="Arial" charset="0"/>
                <a:cs typeface="Arial" charset="0"/>
              </a:defRPr>
            </a:lvl4pPr>
            <a:lvl5pPr marL="2057400" indent="-22860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altLang="en-US" sz="1800" b="0" i="0" u="none" strike="noStrike" kern="0" cap="none" spc="0" normalizeH="0" baseline="0" noProof="0">
              <a:ln>
                <a:noFill/>
              </a:ln>
              <a:solidFill>
                <a:prstClr val="black"/>
              </a:solidFill>
              <a:effectLst/>
              <a:uLnTx/>
              <a:uFillTx/>
              <a:latin typeface="Tahoma" pitchFamily="34" charset="0"/>
              <a:ea typeface="+mn-ea"/>
              <a:cs typeface="Arial" charset="0"/>
            </a:endParaRPr>
          </a:p>
        </p:txBody>
      </p:sp>
      <p:sp>
        <p:nvSpPr>
          <p:cNvPr id="8" name="Text Box 8"/>
          <p:cNvSpPr txBox="1">
            <a:spLocks noChangeArrowheads="1"/>
          </p:cNvSpPr>
          <p:nvPr/>
        </p:nvSpPr>
        <p:spPr bwMode="auto">
          <a:xfrm>
            <a:off x="7764141" y="3631461"/>
            <a:ext cx="2020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
              <a:defRPr sz="2500">
                <a:solidFill>
                  <a:schemeClr val="tx1"/>
                </a:solidFill>
                <a:latin typeface="Arial" charset="0"/>
                <a:cs typeface="Arial" charset="0"/>
              </a:defRPr>
            </a:lvl1pPr>
            <a:lvl2pPr marL="742950" indent="-285750">
              <a:spcBef>
                <a:spcPct val="20000"/>
              </a:spcBef>
              <a:buFont typeface="Wingdings" pitchFamily="2" charset="2"/>
              <a:buChar char="§"/>
              <a:defRPr sz="2500">
                <a:solidFill>
                  <a:schemeClr val="tx1"/>
                </a:solidFill>
                <a:latin typeface="Arial" charset="0"/>
                <a:cs typeface="Arial" charset="0"/>
              </a:defRPr>
            </a:lvl2pPr>
            <a:lvl3pPr marL="1143000" indent="-228600">
              <a:spcBef>
                <a:spcPct val="20000"/>
              </a:spcBef>
              <a:buFont typeface="Wingdings" pitchFamily="2" charset="2"/>
              <a:buChar char="§"/>
              <a:defRPr sz="2400">
                <a:solidFill>
                  <a:schemeClr val="tx1"/>
                </a:solidFill>
                <a:latin typeface="Arial" charset="0"/>
                <a:cs typeface="Arial" charset="0"/>
              </a:defRPr>
            </a:lvl3pPr>
            <a:lvl4pPr marL="1600200" indent="-228600">
              <a:spcBef>
                <a:spcPct val="20000"/>
              </a:spcBef>
              <a:buFont typeface="Wingdings" pitchFamily="2" charset="2"/>
              <a:buChar char="§"/>
              <a:defRPr sz="2000">
                <a:solidFill>
                  <a:schemeClr val="tx1"/>
                </a:solidFill>
                <a:latin typeface="Arial" charset="0"/>
                <a:cs typeface="Arial" charset="0"/>
              </a:defRPr>
            </a:lvl4pPr>
            <a:lvl5pPr marL="2057400" indent="-22860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1800" b="1" i="0" u="none" strike="noStrike" kern="1200" cap="none" spc="0" normalizeH="0" baseline="0" noProof="0" dirty="0">
                <a:ln>
                  <a:noFill/>
                </a:ln>
                <a:solidFill>
                  <a:prstClr val="black"/>
                </a:solidFill>
                <a:effectLst/>
                <a:uLnTx/>
                <a:uFillTx/>
                <a:latin typeface="Arial Black" pitchFamily="34" charset="0"/>
                <a:ea typeface="+mn-ea"/>
                <a:cs typeface="Arial" charset="0"/>
              </a:rPr>
              <a:t>Scholar Y</a:t>
            </a:r>
          </a:p>
        </p:txBody>
      </p:sp>
      <p:sp>
        <p:nvSpPr>
          <p:cNvPr id="9" name="AutoShape 9"/>
          <p:cNvSpPr>
            <a:spLocks noChangeArrowheads="1"/>
          </p:cNvSpPr>
          <p:nvPr/>
        </p:nvSpPr>
        <p:spPr bwMode="auto">
          <a:xfrm>
            <a:off x="4658722" y="3652264"/>
            <a:ext cx="1872159" cy="619076"/>
          </a:xfrm>
          <a:prstGeom prst="leftRightArrow">
            <a:avLst>
              <a:gd name="adj1" fmla="val 50000"/>
              <a:gd name="adj2" fmla="val 62479"/>
            </a:avLst>
          </a:prstGeom>
          <a:solidFill>
            <a:srgbClr val="4F81BD"/>
          </a:solidFill>
          <a:ln w="9525">
            <a:solidFill>
              <a:sysClr val="windowText" lastClr="000000"/>
            </a:solidFill>
            <a:miter lim="800000"/>
            <a:headEnd/>
            <a:tailEnd/>
          </a:ln>
        </p:spPr>
        <p:txBody>
          <a:bodyPr wrap="none" anchor="ctr"/>
          <a:lstStyle>
            <a:lvl1pPr>
              <a:spcBef>
                <a:spcPct val="20000"/>
              </a:spcBef>
              <a:buFont typeface="Wingdings" pitchFamily="2" charset="2"/>
              <a:buChar char="§"/>
              <a:defRPr sz="2500">
                <a:solidFill>
                  <a:schemeClr val="tx1"/>
                </a:solidFill>
                <a:latin typeface="Arial" charset="0"/>
                <a:cs typeface="Arial" charset="0"/>
              </a:defRPr>
            </a:lvl1pPr>
            <a:lvl2pPr marL="742950" indent="-285750">
              <a:spcBef>
                <a:spcPct val="20000"/>
              </a:spcBef>
              <a:buFont typeface="Wingdings" pitchFamily="2" charset="2"/>
              <a:buChar char="§"/>
              <a:defRPr sz="2500">
                <a:solidFill>
                  <a:schemeClr val="tx1"/>
                </a:solidFill>
                <a:latin typeface="Arial" charset="0"/>
                <a:cs typeface="Arial" charset="0"/>
              </a:defRPr>
            </a:lvl2pPr>
            <a:lvl3pPr marL="1143000" indent="-228600">
              <a:spcBef>
                <a:spcPct val="20000"/>
              </a:spcBef>
              <a:buFont typeface="Wingdings" pitchFamily="2" charset="2"/>
              <a:buChar char="§"/>
              <a:defRPr sz="2400">
                <a:solidFill>
                  <a:schemeClr val="tx1"/>
                </a:solidFill>
                <a:latin typeface="Arial" charset="0"/>
                <a:cs typeface="Arial" charset="0"/>
              </a:defRPr>
            </a:lvl3pPr>
            <a:lvl4pPr marL="1600200" indent="-228600">
              <a:spcBef>
                <a:spcPct val="20000"/>
              </a:spcBef>
              <a:buFont typeface="Wingdings" pitchFamily="2" charset="2"/>
              <a:buChar char="§"/>
              <a:defRPr sz="2000">
                <a:solidFill>
                  <a:schemeClr val="tx1"/>
                </a:solidFill>
                <a:latin typeface="Arial" charset="0"/>
                <a:cs typeface="Arial" charset="0"/>
              </a:defRPr>
            </a:lvl4pPr>
            <a:lvl5pPr marL="2057400" indent="-22860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0"/>
              </a:spcBef>
              <a:spcAft>
                <a:spcPts val="0"/>
              </a:spcAft>
              <a:buClrTx/>
              <a:buSzTx/>
              <a:buFont typeface="Wingdings" pitchFamily="2" charset="2"/>
              <a:buNone/>
              <a:tabLst/>
              <a:defRPr/>
            </a:pPr>
            <a:endParaRPr kumimoji="0" lang="en-US" altLang="en-US" sz="1800" b="0" i="0" u="none" strike="noStrike" kern="0" cap="none" spc="0" normalizeH="0" baseline="0" noProof="0">
              <a:ln>
                <a:noFill/>
              </a:ln>
              <a:solidFill>
                <a:prstClr val="black"/>
              </a:solidFill>
              <a:effectLst/>
              <a:uLnTx/>
              <a:uFillTx/>
              <a:latin typeface="Tahoma" pitchFamily="34" charset="0"/>
              <a:ea typeface="+mn-ea"/>
              <a:cs typeface="Arial" charset="0"/>
            </a:endParaRPr>
          </a:p>
        </p:txBody>
      </p:sp>
      <p:sp>
        <p:nvSpPr>
          <p:cNvPr id="10" name="Text Box 10"/>
          <p:cNvSpPr txBox="1">
            <a:spLocks noChangeArrowheads="1"/>
          </p:cNvSpPr>
          <p:nvPr/>
        </p:nvSpPr>
        <p:spPr bwMode="auto">
          <a:xfrm>
            <a:off x="4016905" y="4693220"/>
            <a:ext cx="43027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
              <a:defRPr sz="2500">
                <a:solidFill>
                  <a:schemeClr val="tx1"/>
                </a:solidFill>
                <a:latin typeface="Arial" charset="0"/>
                <a:cs typeface="Arial" charset="0"/>
              </a:defRPr>
            </a:lvl1pPr>
            <a:lvl2pPr marL="742950" indent="-285750">
              <a:spcBef>
                <a:spcPct val="20000"/>
              </a:spcBef>
              <a:buFont typeface="Wingdings" pitchFamily="2" charset="2"/>
              <a:buChar char="§"/>
              <a:defRPr sz="2500">
                <a:solidFill>
                  <a:schemeClr val="tx1"/>
                </a:solidFill>
                <a:latin typeface="Arial" charset="0"/>
                <a:cs typeface="Arial" charset="0"/>
              </a:defRPr>
            </a:lvl2pPr>
            <a:lvl3pPr marL="1143000" indent="-228600">
              <a:spcBef>
                <a:spcPct val="20000"/>
              </a:spcBef>
              <a:buFont typeface="Wingdings" pitchFamily="2" charset="2"/>
              <a:buChar char="§"/>
              <a:defRPr sz="2400">
                <a:solidFill>
                  <a:schemeClr val="tx1"/>
                </a:solidFill>
                <a:latin typeface="Arial" charset="0"/>
                <a:cs typeface="Arial" charset="0"/>
              </a:defRPr>
            </a:lvl3pPr>
            <a:lvl4pPr marL="1600200" indent="-228600">
              <a:spcBef>
                <a:spcPct val="20000"/>
              </a:spcBef>
              <a:buFont typeface="Wingdings" pitchFamily="2" charset="2"/>
              <a:buChar char="§"/>
              <a:defRPr sz="2000">
                <a:solidFill>
                  <a:schemeClr val="tx1"/>
                </a:solidFill>
                <a:latin typeface="Arial" charset="0"/>
                <a:cs typeface="Arial" charset="0"/>
              </a:defRPr>
            </a:lvl4pPr>
            <a:lvl5pPr marL="2057400" indent="-228600">
              <a:spcBef>
                <a:spcPct val="20000"/>
              </a:spcBef>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Font typeface="Wingdings" pitchFamily="2" charset="2"/>
              <a:buChar char="§"/>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altLang="en-US" sz="2800" b="0" i="0" u="none" strike="noStrike" kern="1200" cap="none" spc="0" normalizeH="0" baseline="0" noProof="0" dirty="0">
                <a:ln>
                  <a:noFill/>
                </a:ln>
                <a:solidFill>
                  <a:srgbClr val="000000"/>
                </a:solidFill>
                <a:effectLst/>
                <a:uLnTx/>
                <a:uFillTx/>
                <a:latin typeface="Arial Black" pitchFamily="34" charset="0"/>
                <a:ea typeface="+mn-ea"/>
                <a:cs typeface="Arial" charset="0"/>
              </a:rPr>
              <a:t> </a:t>
            </a:r>
            <a:r>
              <a:rPr kumimoji="0" lang="en-GB" altLang="en-US" sz="2000" b="0" i="0" u="none" strike="noStrike" kern="1200" cap="none" spc="0" normalizeH="0" baseline="0" noProof="0" dirty="0">
                <a:ln>
                  <a:noFill/>
                </a:ln>
                <a:solidFill>
                  <a:srgbClr val="000000"/>
                </a:solidFill>
                <a:effectLst/>
                <a:uLnTx/>
                <a:uFillTx/>
                <a:latin typeface="Arial Black" pitchFamily="34" charset="0"/>
                <a:ea typeface="+mn-ea"/>
                <a:cs typeface="Arial" charset="0"/>
              </a:rPr>
              <a:t>disagrees with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Black" pitchFamily="34" charset="0"/>
                <a:ea typeface="+mn-ea"/>
                <a:cs typeface="Arial" charset="0"/>
              </a:rPr>
              <a:t> agrees with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Black" pitchFamily="34" charset="0"/>
                <a:ea typeface="+mn-ea"/>
                <a:cs typeface="Arial" charset="0"/>
              </a:rPr>
              <a:t> builds on the conclusions of</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Black" pitchFamily="34" charset="0"/>
                <a:ea typeface="+mn-ea"/>
                <a:cs typeface="Arial" charset="0"/>
              </a:rPr>
              <a:t> confirms the findings of </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GB" altLang="en-US" sz="2000" b="0" i="0" u="none" strike="noStrike" kern="1200" cap="none" spc="0" normalizeH="0" baseline="0" noProof="0" dirty="0">
                <a:ln>
                  <a:noFill/>
                </a:ln>
                <a:solidFill>
                  <a:srgbClr val="000000"/>
                </a:solidFill>
                <a:effectLst/>
                <a:uLnTx/>
                <a:uFillTx/>
                <a:latin typeface="Arial Black" pitchFamily="34" charset="0"/>
                <a:ea typeface="+mn-ea"/>
                <a:cs typeface="Arial" charset="0"/>
              </a:rPr>
              <a:t> has reservations about</a:t>
            </a:r>
          </a:p>
        </p:txBody>
      </p:sp>
      <p:pic>
        <p:nvPicPr>
          <p:cNvPr id="11" name="Picture 2" descr="C:\Users\nhmw3\AppData\Local\Microsoft\Windows\Temporary Internet Files\Content.IE5\C7CUD9TL\MP90042258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4545559"/>
            <a:ext cx="2298940" cy="1904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C:\Users\nhmw3\AppData\Local\Microsoft\Windows\Temporary Internet Files\Content.IE5\1SK5YKYM\MP90040261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0" y="4855966"/>
            <a:ext cx="2285296" cy="1826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109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245101"/>
            <a:ext cx="8534400" cy="1138773"/>
          </a:xfrm>
          <a:prstGeom prst="rect">
            <a:avLst/>
          </a:prstGeom>
        </p:spPr>
        <p:txBody>
          <a:bodyPr wrap="square">
            <a:spAutoFit/>
          </a:bodyPr>
          <a:lstStyle/>
          <a:p>
            <a:r>
              <a:rPr lang="en-US" sz="3200" b="1" dirty="0">
                <a:solidFill>
                  <a:srgbClr val="FF0000"/>
                </a:solidFill>
              </a:rPr>
              <a:t>Citing Authors</a:t>
            </a:r>
          </a:p>
          <a:p>
            <a:r>
              <a:rPr lang="en-US" b="1" dirty="0">
                <a:solidFill>
                  <a:srgbClr val="000000"/>
                </a:solidFill>
              </a:rPr>
              <a:t>Referencing style – Harvard</a:t>
            </a:r>
          </a:p>
          <a:p>
            <a:r>
              <a:rPr lang="en-US" b="1" dirty="0">
                <a:solidFill>
                  <a:srgbClr val="000000"/>
                </a:solidFill>
              </a:rPr>
              <a:t>APA</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6881" y="1"/>
            <a:ext cx="5514975"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0" y="3044488"/>
            <a:ext cx="4724400" cy="369332"/>
          </a:xfrm>
          <a:prstGeom prst="rect">
            <a:avLst/>
          </a:prstGeom>
        </p:spPr>
        <p:txBody>
          <a:bodyPr wrap="square">
            <a:spAutoFit/>
          </a:bodyPr>
          <a:lstStyle/>
          <a:p>
            <a:r>
              <a:rPr lang="en-US" dirty="0">
                <a:solidFill>
                  <a:srgbClr val="000000"/>
                </a:solidFill>
              </a:rPr>
              <a:t> </a:t>
            </a:r>
          </a:p>
        </p:txBody>
      </p:sp>
      <p:sp>
        <p:nvSpPr>
          <p:cNvPr id="4" name="Rectangle 3"/>
          <p:cNvSpPr/>
          <p:nvPr/>
        </p:nvSpPr>
        <p:spPr>
          <a:xfrm>
            <a:off x="1524000" y="2319873"/>
            <a:ext cx="9144000" cy="707886"/>
          </a:xfrm>
          <a:prstGeom prst="rect">
            <a:avLst/>
          </a:prstGeom>
        </p:spPr>
        <p:txBody>
          <a:bodyPr wrap="square">
            <a:spAutoFit/>
          </a:bodyPr>
          <a:lstStyle/>
          <a:p>
            <a:r>
              <a:rPr lang="en-US" sz="2000" b="1" dirty="0">
                <a:solidFill>
                  <a:srgbClr val="0070C0"/>
                </a:solidFill>
              </a:rPr>
              <a:t>Anderson (2003) states…”, a list of verbs is provided to add variety to your sentence embedded citations.</a:t>
            </a:r>
          </a:p>
        </p:txBody>
      </p:sp>
      <p:sp>
        <p:nvSpPr>
          <p:cNvPr id="5" name="Rectangle 4"/>
          <p:cNvSpPr/>
          <p:nvPr/>
        </p:nvSpPr>
        <p:spPr>
          <a:xfrm>
            <a:off x="0" y="2969587"/>
            <a:ext cx="4452730" cy="3970318"/>
          </a:xfrm>
          <a:prstGeom prst="rect">
            <a:avLst/>
          </a:prstGeom>
          <a:solidFill>
            <a:schemeClr val="bg1"/>
          </a:solidFill>
          <a:ln>
            <a:solidFill>
              <a:srgbClr val="FF0000"/>
            </a:solidFill>
          </a:ln>
        </p:spPr>
        <p:txBody>
          <a:bodyPr wrap="square">
            <a:spAutoFit/>
          </a:bodyPr>
          <a:lstStyle/>
          <a:p>
            <a:pPr marL="285750" indent="-285750">
              <a:buFont typeface="Arial" pitchFamily="34" charset="0"/>
              <a:buChar char="•"/>
            </a:pPr>
            <a:r>
              <a:rPr lang="en-US" b="1" dirty="0">
                <a:solidFill>
                  <a:srgbClr val="0070C0"/>
                </a:solidFill>
              </a:rPr>
              <a:t>agrees</a:t>
            </a:r>
          </a:p>
          <a:p>
            <a:pPr marL="285750" indent="-285750">
              <a:buFont typeface="Arial" pitchFamily="34" charset="0"/>
              <a:buChar char="•"/>
            </a:pPr>
            <a:r>
              <a:rPr lang="en-US" b="1" dirty="0">
                <a:solidFill>
                  <a:srgbClr val="0070C0"/>
                </a:solidFill>
              </a:rPr>
              <a:t> asserts</a:t>
            </a:r>
          </a:p>
          <a:p>
            <a:pPr marL="285750" indent="-285750">
              <a:buFont typeface="Arial" pitchFamily="34" charset="0"/>
              <a:buChar char="•"/>
            </a:pPr>
            <a:r>
              <a:rPr lang="en-US" b="1" dirty="0">
                <a:solidFill>
                  <a:srgbClr val="0070C0"/>
                </a:solidFill>
              </a:rPr>
              <a:t> believes</a:t>
            </a:r>
          </a:p>
          <a:p>
            <a:pPr marL="285750" indent="-285750">
              <a:buFont typeface="Arial" pitchFamily="34" charset="0"/>
              <a:buChar char="•"/>
            </a:pPr>
            <a:r>
              <a:rPr lang="en-US" b="1" dirty="0">
                <a:solidFill>
                  <a:srgbClr val="0070C0"/>
                </a:solidFill>
              </a:rPr>
              <a:t> claims</a:t>
            </a:r>
          </a:p>
          <a:p>
            <a:pPr marL="285750" indent="-285750">
              <a:buFont typeface="Arial" pitchFamily="34" charset="0"/>
              <a:buChar char="•"/>
            </a:pPr>
            <a:r>
              <a:rPr lang="en-US" b="1" dirty="0">
                <a:solidFill>
                  <a:srgbClr val="0070C0"/>
                </a:solidFill>
              </a:rPr>
              <a:t> comments; concedes that</a:t>
            </a:r>
          </a:p>
          <a:p>
            <a:pPr marL="285750" indent="-285750">
              <a:buFont typeface="Arial" pitchFamily="34" charset="0"/>
              <a:buChar char="•"/>
            </a:pPr>
            <a:r>
              <a:rPr lang="en-US" b="1" dirty="0">
                <a:solidFill>
                  <a:srgbClr val="0070C0"/>
                </a:solidFill>
              </a:rPr>
              <a:t> challenges; concludes; </a:t>
            </a:r>
          </a:p>
          <a:p>
            <a:r>
              <a:rPr lang="en-US" b="1" dirty="0">
                <a:solidFill>
                  <a:srgbClr val="0070C0"/>
                </a:solidFill>
              </a:rPr>
              <a:t>      compares</a:t>
            </a:r>
          </a:p>
          <a:p>
            <a:pPr marL="285750" indent="-285750">
              <a:buFont typeface="Arial" pitchFamily="34" charset="0"/>
              <a:buChar char="•"/>
            </a:pPr>
            <a:r>
              <a:rPr lang="en-US" b="1" dirty="0">
                <a:solidFill>
                  <a:srgbClr val="0070C0"/>
                </a:solidFill>
              </a:rPr>
              <a:t> defines; delves deeper</a:t>
            </a:r>
          </a:p>
          <a:p>
            <a:pPr marL="285750" indent="-285750">
              <a:buFont typeface="Arial" pitchFamily="34" charset="0"/>
              <a:buChar char="•"/>
            </a:pPr>
            <a:r>
              <a:rPr lang="en-US" b="1" dirty="0">
                <a:solidFill>
                  <a:srgbClr val="0070C0"/>
                </a:solidFill>
              </a:rPr>
              <a:t> describes</a:t>
            </a:r>
          </a:p>
          <a:p>
            <a:pPr marL="285750" indent="-285750">
              <a:buFont typeface="Arial" pitchFamily="34" charset="0"/>
              <a:buChar char="•"/>
            </a:pPr>
            <a:r>
              <a:rPr lang="en-US" b="1" dirty="0">
                <a:solidFill>
                  <a:srgbClr val="0070C0"/>
                </a:solidFill>
              </a:rPr>
              <a:t> examines; explains; explores; echoes</a:t>
            </a:r>
          </a:p>
          <a:p>
            <a:pPr marL="285750" indent="-285750">
              <a:buFont typeface="Arial" pitchFamily="34" charset="0"/>
              <a:buChar char="•"/>
            </a:pPr>
            <a:r>
              <a:rPr lang="en-US" b="1" dirty="0">
                <a:solidFill>
                  <a:srgbClr val="0070C0"/>
                </a:solidFill>
              </a:rPr>
              <a:t> feels; felt that</a:t>
            </a:r>
          </a:p>
          <a:p>
            <a:pPr marL="285750" indent="-285750">
              <a:buFont typeface="Arial" pitchFamily="34" charset="0"/>
              <a:buChar char="•"/>
            </a:pPr>
            <a:r>
              <a:rPr lang="en-US" b="1" dirty="0">
                <a:solidFill>
                  <a:srgbClr val="0070C0"/>
                </a:solidFill>
              </a:rPr>
              <a:t> focuses on</a:t>
            </a:r>
          </a:p>
          <a:p>
            <a:pPr marL="285750" indent="-285750">
              <a:buFont typeface="Arial" pitchFamily="34" charset="0"/>
              <a:buChar char="•"/>
            </a:pPr>
            <a:r>
              <a:rPr lang="en-US" b="1" dirty="0">
                <a:solidFill>
                  <a:srgbClr val="0070C0"/>
                </a:solidFill>
              </a:rPr>
              <a:t> goes further</a:t>
            </a:r>
          </a:p>
        </p:txBody>
      </p:sp>
      <p:sp>
        <p:nvSpPr>
          <p:cNvPr id="7" name="Rectangle 6"/>
          <p:cNvSpPr/>
          <p:nvPr/>
        </p:nvSpPr>
        <p:spPr>
          <a:xfrm>
            <a:off x="4731027" y="2969587"/>
            <a:ext cx="3193342" cy="3970318"/>
          </a:xfrm>
          <a:prstGeom prst="rect">
            <a:avLst/>
          </a:prstGeom>
          <a:solidFill>
            <a:schemeClr val="bg1"/>
          </a:solidFill>
          <a:ln>
            <a:solidFill>
              <a:srgbClr val="FF0000"/>
            </a:solidFill>
          </a:ln>
        </p:spPr>
        <p:txBody>
          <a:bodyPr wrap="square">
            <a:spAutoFit/>
          </a:bodyPr>
          <a:lstStyle/>
          <a:p>
            <a:pPr marL="285750" indent="-285750">
              <a:buFont typeface="Arial" pitchFamily="34" charset="0"/>
              <a:buChar char="•"/>
            </a:pPr>
            <a:r>
              <a:rPr lang="en-US" dirty="0">
                <a:solidFill>
                  <a:srgbClr val="000000"/>
                </a:solidFill>
              </a:rPr>
              <a:t> </a:t>
            </a:r>
            <a:r>
              <a:rPr lang="en-US" b="1" dirty="0">
                <a:solidFill>
                  <a:srgbClr val="0070C0"/>
                </a:solidFill>
              </a:rPr>
              <a:t>holds that</a:t>
            </a:r>
          </a:p>
          <a:p>
            <a:pPr marL="285750" indent="-285750">
              <a:buFont typeface="Arial" pitchFamily="34" charset="0"/>
              <a:buChar char="•"/>
            </a:pPr>
            <a:r>
              <a:rPr lang="en-US" b="1" dirty="0">
                <a:solidFill>
                  <a:srgbClr val="0070C0"/>
                </a:solidFill>
              </a:rPr>
              <a:t> insists; includes; identifies</a:t>
            </a:r>
          </a:p>
          <a:p>
            <a:pPr marL="285750" indent="-285750">
              <a:buFont typeface="Arial" pitchFamily="34" charset="0"/>
              <a:buChar char="•"/>
            </a:pPr>
            <a:r>
              <a:rPr lang="en-US" b="1" dirty="0">
                <a:solidFill>
                  <a:srgbClr val="0070C0"/>
                </a:solidFill>
              </a:rPr>
              <a:t> is clear that; was </a:t>
            </a:r>
            <a:r>
              <a:rPr lang="en-US" sz="1600" b="1" dirty="0">
                <a:solidFill>
                  <a:srgbClr val="0070C0"/>
                </a:solidFill>
              </a:rPr>
              <a:t>clear on</a:t>
            </a:r>
          </a:p>
          <a:p>
            <a:pPr marL="285750" indent="-285750">
              <a:buFont typeface="Arial" pitchFamily="34" charset="0"/>
              <a:buChar char="•"/>
            </a:pPr>
            <a:r>
              <a:rPr lang="en-US" b="1" dirty="0">
                <a:solidFill>
                  <a:srgbClr val="0070C0"/>
                </a:solidFill>
              </a:rPr>
              <a:t> maintains; mentions</a:t>
            </a:r>
          </a:p>
          <a:p>
            <a:pPr marL="285750" indent="-285750">
              <a:buFont typeface="Arial" pitchFamily="34" charset="0"/>
              <a:buChar char="•"/>
            </a:pPr>
            <a:r>
              <a:rPr lang="en-US" b="1" dirty="0">
                <a:solidFill>
                  <a:srgbClr val="0070C0"/>
                </a:solidFill>
              </a:rPr>
              <a:t> notes</a:t>
            </a:r>
          </a:p>
          <a:p>
            <a:pPr marL="285750" indent="-285750">
              <a:buFont typeface="Arial" pitchFamily="34" charset="0"/>
              <a:buChar char="•"/>
            </a:pPr>
            <a:r>
              <a:rPr lang="en-US" b="1" dirty="0">
                <a:solidFill>
                  <a:srgbClr val="0070C0"/>
                </a:solidFill>
              </a:rPr>
              <a:t> observes</a:t>
            </a:r>
          </a:p>
          <a:p>
            <a:pPr marL="285750" indent="-285750">
              <a:buFont typeface="Arial" pitchFamily="34" charset="0"/>
              <a:buChar char="•"/>
            </a:pPr>
            <a:r>
              <a:rPr lang="en-US" b="1" dirty="0">
                <a:solidFill>
                  <a:srgbClr val="0070C0"/>
                </a:solidFill>
              </a:rPr>
              <a:t> points out; points to</a:t>
            </a:r>
          </a:p>
          <a:p>
            <a:pPr marL="285750" indent="-285750">
              <a:buFont typeface="Arial" pitchFamily="34" charset="0"/>
              <a:buChar char="•"/>
            </a:pPr>
            <a:r>
              <a:rPr lang="en-US" b="1" dirty="0">
                <a:solidFill>
                  <a:srgbClr val="0070C0"/>
                </a:solidFill>
              </a:rPr>
              <a:t> prefers; poses</a:t>
            </a:r>
          </a:p>
          <a:p>
            <a:pPr marL="285750" indent="-285750">
              <a:buFont typeface="Arial" pitchFamily="34" charset="0"/>
              <a:buChar char="•"/>
            </a:pPr>
            <a:r>
              <a:rPr lang="en-US" b="1" dirty="0">
                <a:solidFill>
                  <a:srgbClr val="0070C0"/>
                </a:solidFill>
              </a:rPr>
              <a:t> provides evidence</a:t>
            </a:r>
          </a:p>
          <a:p>
            <a:pPr marL="285750" indent="-285750">
              <a:buFont typeface="Arial" pitchFamily="34" charset="0"/>
              <a:buChar char="•"/>
            </a:pPr>
            <a:r>
              <a:rPr lang="en-US" b="1" dirty="0">
                <a:solidFill>
                  <a:srgbClr val="0070C0"/>
                </a:solidFill>
              </a:rPr>
              <a:t> qualifies</a:t>
            </a:r>
          </a:p>
          <a:p>
            <a:pPr marL="285750" indent="-285750">
              <a:buFont typeface="Arial" pitchFamily="34" charset="0"/>
              <a:buChar char="•"/>
            </a:pPr>
            <a:r>
              <a:rPr lang="en-US" b="1" dirty="0">
                <a:solidFill>
                  <a:srgbClr val="0070C0"/>
                </a:solidFill>
              </a:rPr>
              <a:t> recalls; recounts</a:t>
            </a:r>
          </a:p>
          <a:p>
            <a:pPr marL="285750" indent="-285750">
              <a:buFont typeface="Arial" pitchFamily="34" charset="0"/>
              <a:buChar char="•"/>
            </a:pPr>
            <a:r>
              <a:rPr lang="en-US" b="1" dirty="0">
                <a:solidFill>
                  <a:srgbClr val="0070C0"/>
                </a:solidFill>
              </a:rPr>
              <a:t> refers to</a:t>
            </a:r>
          </a:p>
        </p:txBody>
      </p:sp>
      <p:sp>
        <p:nvSpPr>
          <p:cNvPr id="8" name="Rectangle 7"/>
          <p:cNvSpPr/>
          <p:nvPr/>
        </p:nvSpPr>
        <p:spPr>
          <a:xfrm>
            <a:off x="7924800" y="2970034"/>
            <a:ext cx="3962400" cy="3693319"/>
          </a:xfrm>
          <a:prstGeom prst="rect">
            <a:avLst/>
          </a:prstGeom>
          <a:solidFill>
            <a:schemeClr val="bg1"/>
          </a:solidFill>
          <a:ln>
            <a:solidFill>
              <a:srgbClr val="FF0000"/>
            </a:solidFill>
          </a:ln>
        </p:spPr>
        <p:txBody>
          <a:bodyPr wrap="square">
            <a:spAutoFit/>
          </a:bodyPr>
          <a:lstStyle/>
          <a:p>
            <a:pPr marL="285750" indent="-285750">
              <a:buFont typeface="Arial" pitchFamily="34" charset="0"/>
              <a:buChar char="•"/>
            </a:pPr>
            <a:r>
              <a:rPr lang="en-US" dirty="0">
                <a:solidFill>
                  <a:srgbClr val="000000"/>
                </a:solidFill>
              </a:rPr>
              <a:t> </a:t>
            </a:r>
            <a:r>
              <a:rPr lang="en-US" b="1" dirty="0">
                <a:solidFill>
                  <a:srgbClr val="0070C0"/>
                </a:solidFill>
              </a:rPr>
              <a:t>reminds; responds</a:t>
            </a:r>
          </a:p>
          <a:p>
            <a:pPr marL="285750" indent="-285750">
              <a:buFont typeface="Arial" pitchFamily="34" charset="0"/>
              <a:buChar char="•"/>
            </a:pPr>
            <a:r>
              <a:rPr lang="en-US" b="1" dirty="0">
                <a:solidFill>
                  <a:srgbClr val="0070C0"/>
                </a:solidFill>
              </a:rPr>
              <a:t> reports; reveals</a:t>
            </a:r>
          </a:p>
          <a:p>
            <a:pPr marL="285750" indent="-285750">
              <a:buFont typeface="Arial" pitchFamily="34" charset="0"/>
              <a:buChar char="•"/>
            </a:pPr>
            <a:r>
              <a:rPr lang="en-US" b="1" dirty="0">
                <a:solidFill>
                  <a:srgbClr val="0070C0"/>
                </a:solidFill>
              </a:rPr>
              <a:t> says; sees</a:t>
            </a:r>
          </a:p>
          <a:p>
            <a:pPr marL="285750" indent="-285750">
              <a:buFont typeface="Arial" pitchFamily="34" charset="0"/>
              <a:buChar char="•"/>
            </a:pPr>
            <a:r>
              <a:rPr lang="en-US" b="1" dirty="0">
                <a:solidFill>
                  <a:srgbClr val="0070C0"/>
                </a:solidFill>
              </a:rPr>
              <a:t> shows</a:t>
            </a:r>
          </a:p>
          <a:p>
            <a:pPr marL="285750" indent="-285750">
              <a:buFont typeface="Arial" pitchFamily="34" charset="0"/>
              <a:buChar char="•"/>
            </a:pPr>
            <a:r>
              <a:rPr lang="en-US" b="1" dirty="0">
                <a:solidFill>
                  <a:srgbClr val="0070C0"/>
                </a:solidFill>
              </a:rPr>
              <a:t> speaks of</a:t>
            </a:r>
          </a:p>
          <a:p>
            <a:pPr marL="285750" indent="-285750">
              <a:buFont typeface="Arial" pitchFamily="34" charset="0"/>
              <a:buChar char="•"/>
            </a:pPr>
            <a:r>
              <a:rPr lang="en-US" b="1" dirty="0">
                <a:solidFill>
                  <a:srgbClr val="0070C0"/>
                </a:solidFill>
              </a:rPr>
              <a:t> states; suggests</a:t>
            </a:r>
          </a:p>
          <a:p>
            <a:pPr marL="285750" indent="-285750">
              <a:buFont typeface="Arial" pitchFamily="34" charset="0"/>
              <a:buChar char="•"/>
            </a:pPr>
            <a:r>
              <a:rPr lang="en-US" b="1" dirty="0">
                <a:solidFill>
                  <a:srgbClr val="0070C0"/>
                </a:solidFill>
              </a:rPr>
              <a:t> summarizes; supports</a:t>
            </a:r>
          </a:p>
          <a:p>
            <a:pPr marL="285750" indent="-285750">
              <a:buFont typeface="Arial" pitchFamily="34" charset="0"/>
              <a:buChar char="•"/>
            </a:pPr>
            <a:r>
              <a:rPr lang="en-US" b="1" dirty="0">
                <a:solidFill>
                  <a:srgbClr val="0070C0"/>
                </a:solidFill>
              </a:rPr>
              <a:t> tells; tells of</a:t>
            </a:r>
          </a:p>
          <a:p>
            <a:pPr marL="285750" indent="-285750">
              <a:buFont typeface="Arial" pitchFamily="34" charset="0"/>
              <a:buChar char="•"/>
            </a:pPr>
            <a:r>
              <a:rPr lang="en-US" b="1" dirty="0">
                <a:solidFill>
                  <a:srgbClr val="0070C0"/>
                </a:solidFill>
              </a:rPr>
              <a:t> touches on</a:t>
            </a:r>
          </a:p>
          <a:p>
            <a:pPr marL="285750" indent="-285750">
              <a:buFont typeface="Arial" pitchFamily="34" charset="0"/>
              <a:buChar char="•"/>
            </a:pPr>
            <a:r>
              <a:rPr lang="en-US" b="1" dirty="0">
                <a:solidFill>
                  <a:srgbClr val="0070C0"/>
                </a:solidFill>
              </a:rPr>
              <a:t> verifies</a:t>
            </a:r>
          </a:p>
          <a:p>
            <a:pPr marL="285750" indent="-285750">
              <a:buFont typeface="Arial" pitchFamily="34" charset="0"/>
              <a:buChar char="•"/>
            </a:pPr>
            <a:r>
              <a:rPr lang="en-US" b="1" dirty="0">
                <a:solidFill>
                  <a:srgbClr val="0070C0"/>
                </a:solidFill>
              </a:rPr>
              <a:t> writes that</a:t>
            </a:r>
          </a:p>
          <a:p>
            <a:pPr marL="285750" indent="-285750">
              <a:buFont typeface="Arial" pitchFamily="34" charset="0"/>
              <a:buChar char="•"/>
            </a:pPr>
            <a:endParaRPr lang="en-US" b="1" dirty="0">
              <a:solidFill>
                <a:srgbClr val="0070C0"/>
              </a:solidFill>
            </a:endParaRPr>
          </a:p>
          <a:p>
            <a:pPr marL="285750" indent="-285750">
              <a:buFont typeface="Arial" pitchFamily="34" charset="0"/>
              <a:buChar char="•"/>
            </a:pPr>
            <a:endParaRPr lang="en-US" b="1" dirty="0">
              <a:solidFill>
                <a:srgbClr val="0070C0"/>
              </a:solidFill>
            </a:endParaRPr>
          </a:p>
        </p:txBody>
      </p:sp>
      <p:sp>
        <p:nvSpPr>
          <p:cNvPr id="6" name="Footer Placeholder 5"/>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8192485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solidFill>
                  <a:srgbClr val="000000"/>
                </a:solidFill>
              </a:rPr>
              <a:t>Dr Jugindar Singh</a:t>
            </a:r>
          </a:p>
        </p:txBody>
      </p:sp>
      <p:sp>
        <p:nvSpPr>
          <p:cNvPr id="3" name="Rectangle 2"/>
          <p:cNvSpPr/>
          <p:nvPr/>
        </p:nvSpPr>
        <p:spPr>
          <a:xfrm>
            <a:off x="1531257" y="513971"/>
            <a:ext cx="9144000" cy="830997"/>
          </a:xfrm>
          <a:prstGeom prst="rect">
            <a:avLst/>
          </a:prstGeom>
          <a:solidFill>
            <a:schemeClr val="bg1"/>
          </a:solidFill>
          <a:ln>
            <a:solidFill>
              <a:srgbClr val="FF0000"/>
            </a:solidFill>
          </a:ln>
        </p:spPr>
        <p:txBody>
          <a:bodyPr wrap="square">
            <a:spAutoFit/>
          </a:bodyPr>
          <a:lstStyle/>
          <a:p>
            <a:r>
              <a:rPr lang="en-US" sz="2400" dirty="0">
                <a:solidFill>
                  <a:srgbClr val="002060"/>
                </a:solidFill>
              </a:rPr>
              <a:t>Critical thinking seeks to identify reliable information and </a:t>
            </a:r>
            <a:r>
              <a:rPr lang="en-US" sz="2400" b="1" dirty="0">
                <a:solidFill>
                  <a:srgbClr val="002060"/>
                </a:solidFill>
              </a:rPr>
              <a:t>make reliable judgements.</a:t>
            </a:r>
            <a:r>
              <a:rPr lang="en-US" sz="2400" dirty="0">
                <a:solidFill>
                  <a:srgbClr val="002060"/>
                </a:solidFill>
              </a:rPr>
              <a:t>.</a:t>
            </a:r>
          </a:p>
        </p:txBody>
      </p:sp>
      <p:sp>
        <p:nvSpPr>
          <p:cNvPr id="4" name="TextBox 3"/>
          <p:cNvSpPr txBox="1"/>
          <p:nvPr/>
        </p:nvSpPr>
        <p:spPr>
          <a:xfrm>
            <a:off x="1828801" y="29029"/>
            <a:ext cx="2738185" cy="523220"/>
          </a:xfrm>
          <a:prstGeom prst="rect">
            <a:avLst/>
          </a:prstGeom>
          <a:noFill/>
        </p:spPr>
        <p:txBody>
          <a:bodyPr wrap="none" rtlCol="0">
            <a:spAutoFit/>
          </a:bodyPr>
          <a:lstStyle/>
          <a:p>
            <a:r>
              <a:rPr lang="en-US" sz="2800" dirty="0">
                <a:solidFill>
                  <a:srgbClr val="FF0000"/>
                </a:solidFill>
              </a:rPr>
              <a:t>Critical Thinking</a:t>
            </a:r>
          </a:p>
        </p:txBody>
      </p:sp>
      <p:sp>
        <p:nvSpPr>
          <p:cNvPr id="5" name="Rectangle 4"/>
          <p:cNvSpPr/>
          <p:nvPr/>
        </p:nvSpPr>
        <p:spPr>
          <a:xfrm>
            <a:off x="1531257" y="1423383"/>
            <a:ext cx="9144000" cy="2308324"/>
          </a:xfrm>
          <a:prstGeom prst="rect">
            <a:avLst/>
          </a:prstGeom>
        </p:spPr>
        <p:txBody>
          <a:bodyPr wrap="square">
            <a:spAutoFit/>
          </a:bodyPr>
          <a:lstStyle/>
          <a:p>
            <a:pPr marL="285750" indent="-285750">
              <a:buFont typeface="Arial" panose="020B0604020202020204" pitchFamily="34" charset="0"/>
              <a:buChar char="•"/>
            </a:pPr>
            <a:r>
              <a:rPr lang="en-US" sz="2400" dirty="0">
                <a:solidFill>
                  <a:srgbClr val="0070C0"/>
                </a:solidFill>
                <a:latin typeface="Arial" panose="020B0604020202020204" pitchFamily="34" charset="0"/>
              </a:rPr>
              <a:t>Critical thinking is not about being negative.</a:t>
            </a:r>
          </a:p>
          <a:p>
            <a:pPr marL="285750" indent="-285750">
              <a:buFont typeface="Arial" panose="020B0604020202020204" pitchFamily="34" charset="0"/>
              <a:buChar char="•"/>
            </a:pPr>
            <a:r>
              <a:rPr lang="en-US" sz="2400" dirty="0">
                <a:solidFill>
                  <a:srgbClr val="0070C0"/>
                </a:solidFill>
                <a:latin typeface="Arial" panose="020B0604020202020204" pitchFamily="34" charset="0"/>
              </a:rPr>
              <a:t>The term </a:t>
            </a:r>
            <a:r>
              <a:rPr lang="en-US" sz="2400" i="1" dirty="0">
                <a:solidFill>
                  <a:srgbClr val="0070C0"/>
                </a:solidFill>
                <a:latin typeface="Arial" panose="020B0604020202020204" pitchFamily="34" charset="0"/>
              </a:rPr>
              <a:t>critical </a:t>
            </a:r>
            <a:r>
              <a:rPr lang="en-US" sz="2400" dirty="0">
                <a:solidFill>
                  <a:srgbClr val="0070C0"/>
                </a:solidFill>
                <a:latin typeface="Arial" panose="020B0604020202020204" pitchFamily="34" charset="0"/>
              </a:rPr>
              <a:t>comes from the Greek word </a:t>
            </a:r>
            <a:r>
              <a:rPr lang="en-US" sz="2400" i="1" dirty="0" err="1">
                <a:solidFill>
                  <a:srgbClr val="0070C0"/>
                </a:solidFill>
                <a:latin typeface="Arial" panose="020B0604020202020204" pitchFamily="34" charset="0"/>
              </a:rPr>
              <a:t>kritikos</a:t>
            </a:r>
            <a:r>
              <a:rPr lang="en-US" sz="2400" dirty="0">
                <a:solidFill>
                  <a:srgbClr val="0070C0"/>
                </a:solidFill>
                <a:latin typeface="Arial" panose="020B0604020202020204" pitchFamily="34" charset="0"/>
              </a:rPr>
              <a:t> meaning </a:t>
            </a:r>
            <a:r>
              <a:rPr lang="en-US" sz="2400" i="1" dirty="0">
                <a:solidFill>
                  <a:srgbClr val="0070C0"/>
                </a:solidFill>
                <a:latin typeface="Arial" panose="020B0604020202020204" pitchFamily="34" charset="0"/>
              </a:rPr>
              <a:t>discerning</a:t>
            </a:r>
            <a:r>
              <a:rPr lang="en-US" sz="2400" dirty="0">
                <a:solidFill>
                  <a:srgbClr val="0070C0"/>
                </a:solidFill>
                <a:latin typeface="Arial" panose="020B0604020202020204" pitchFamily="34" charset="0"/>
              </a:rPr>
              <a:t>.</a:t>
            </a:r>
          </a:p>
          <a:p>
            <a:pPr marL="285750" indent="-285750">
              <a:buFont typeface="Arial" panose="020B0604020202020204" pitchFamily="34" charset="0"/>
              <a:buChar char="•"/>
            </a:pPr>
            <a:r>
              <a:rPr lang="en-US" sz="2400" dirty="0">
                <a:solidFill>
                  <a:srgbClr val="0070C0"/>
                </a:solidFill>
                <a:latin typeface="Arial" panose="020B0604020202020204" pitchFamily="34" charset="0"/>
              </a:rPr>
              <a:t>A deeper kind of thinking in which we do not take things for granted but question, </a:t>
            </a:r>
            <a:r>
              <a:rPr lang="en-US" sz="2400" dirty="0" err="1">
                <a:solidFill>
                  <a:srgbClr val="0070C0"/>
                </a:solidFill>
                <a:latin typeface="Arial" panose="020B0604020202020204" pitchFamily="34" charset="0"/>
              </a:rPr>
              <a:t>analyse</a:t>
            </a:r>
            <a:r>
              <a:rPr lang="en-US" sz="2400" dirty="0">
                <a:solidFill>
                  <a:srgbClr val="0070C0"/>
                </a:solidFill>
                <a:latin typeface="Arial" panose="020B0604020202020204" pitchFamily="34" charset="0"/>
              </a:rPr>
              <a:t> and evaluate what we read, hear, say, or write.</a:t>
            </a:r>
            <a:endParaRPr lang="en-US" sz="2400" dirty="0">
              <a:solidFill>
                <a:srgbClr val="0070C0"/>
              </a:solidFill>
            </a:endParaRPr>
          </a:p>
        </p:txBody>
      </p:sp>
      <p:pic>
        <p:nvPicPr>
          <p:cNvPr id="6" name="Picture 5"/>
          <p:cNvPicPr>
            <a:picLocks noChangeAspect="1"/>
          </p:cNvPicPr>
          <p:nvPr/>
        </p:nvPicPr>
        <p:blipFill>
          <a:blip r:embed="rId2"/>
          <a:stretch>
            <a:fillRect/>
          </a:stretch>
        </p:blipFill>
        <p:spPr>
          <a:xfrm>
            <a:off x="1531258" y="3731707"/>
            <a:ext cx="3955143" cy="3126293"/>
          </a:xfrm>
          <a:prstGeom prst="rect">
            <a:avLst/>
          </a:prstGeom>
        </p:spPr>
      </p:pic>
      <p:sp>
        <p:nvSpPr>
          <p:cNvPr id="7" name="Rectangle 6"/>
          <p:cNvSpPr/>
          <p:nvPr/>
        </p:nvSpPr>
        <p:spPr>
          <a:xfrm>
            <a:off x="5257802" y="3497646"/>
            <a:ext cx="5410199" cy="1231106"/>
          </a:xfrm>
          <a:prstGeom prst="rect">
            <a:avLst/>
          </a:prstGeom>
          <a:ln>
            <a:solidFill>
              <a:srgbClr val="FF0000"/>
            </a:solidFill>
          </a:ln>
        </p:spPr>
        <p:txBody>
          <a:bodyPr wrap="square">
            <a:spAutoFit/>
          </a:bodyPr>
          <a:lstStyle/>
          <a:p>
            <a:r>
              <a:rPr lang="en-US" sz="2000" b="1" dirty="0"/>
              <a:t>Reasoning</a:t>
            </a:r>
            <a:r>
              <a:rPr lang="en-US" dirty="0"/>
              <a:t> is the ability to think logically to formulate fair judgements and justify a position. It is about identifying, </a:t>
            </a:r>
            <a:r>
              <a:rPr lang="en-US" dirty="0" err="1"/>
              <a:t>analysing</a:t>
            </a:r>
            <a:r>
              <a:rPr lang="en-US" dirty="0"/>
              <a:t> and evaluating arguments.</a:t>
            </a:r>
          </a:p>
        </p:txBody>
      </p:sp>
      <p:sp>
        <p:nvSpPr>
          <p:cNvPr id="8" name="Rectangle 7"/>
          <p:cNvSpPr/>
          <p:nvPr/>
        </p:nvSpPr>
        <p:spPr>
          <a:xfrm>
            <a:off x="5257801" y="4684533"/>
            <a:ext cx="5417456" cy="646331"/>
          </a:xfrm>
          <a:prstGeom prst="rect">
            <a:avLst/>
          </a:prstGeom>
          <a:ln>
            <a:solidFill>
              <a:srgbClr val="FF0000"/>
            </a:solidFill>
          </a:ln>
        </p:spPr>
        <p:txBody>
          <a:bodyPr wrap="square">
            <a:spAutoFit/>
          </a:bodyPr>
          <a:lstStyle/>
          <a:p>
            <a:r>
              <a:rPr lang="en-US" b="1" dirty="0" err="1">
                <a:solidFill>
                  <a:srgbClr val="0070C0"/>
                </a:solidFill>
              </a:rPr>
              <a:t>Analysing</a:t>
            </a:r>
            <a:r>
              <a:rPr lang="en-US" dirty="0"/>
              <a:t> means carefully examining information in order to understand, interpret and explain it. </a:t>
            </a:r>
          </a:p>
        </p:txBody>
      </p:sp>
      <p:sp>
        <p:nvSpPr>
          <p:cNvPr id="9" name="Rectangle 8"/>
          <p:cNvSpPr/>
          <p:nvPr/>
        </p:nvSpPr>
        <p:spPr>
          <a:xfrm>
            <a:off x="5105400" y="5320252"/>
            <a:ext cx="5569857" cy="923330"/>
          </a:xfrm>
          <a:prstGeom prst="rect">
            <a:avLst/>
          </a:prstGeom>
          <a:ln>
            <a:solidFill>
              <a:srgbClr val="FF0000"/>
            </a:solidFill>
          </a:ln>
        </p:spPr>
        <p:txBody>
          <a:bodyPr wrap="square">
            <a:spAutoFit/>
          </a:bodyPr>
          <a:lstStyle/>
          <a:p>
            <a:r>
              <a:rPr lang="en-US" b="1" dirty="0">
                <a:solidFill>
                  <a:srgbClr val="0070C0"/>
                </a:solidFill>
                <a:latin typeface="Arial" panose="020B0604020202020204" pitchFamily="34" charset="0"/>
              </a:rPr>
              <a:t>Evaluation</a:t>
            </a:r>
            <a:r>
              <a:rPr lang="en-US" dirty="0">
                <a:solidFill>
                  <a:srgbClr val="505050"/>
                </a:solidFill>
                <a:latin typeface="Arial" panose="020B0604020202020204" pitchFamily="34" charset="0"/>
              </a:rPr>
              <a:t> skills help you make good judgements on the reliability of information and the soundness of arguments. </a:t>
            </a:r>
            <a:endParaRPr lang="en-US" dirty="0"/>
          </a:p>
        </p:txBody>
      </p:sp>
    </p:spTree>
    <p:extLst>
      <p:ext uri="{BB962C8B-B14F-4D97-AF65-F5344CB8AC3E}">
        <p14:creationId xmlns:p14="http://schemas.microsoft.com/office/powerpoint/2010/main" val="11225889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28B2F-1A4D-44B8-BC3D-161211B07C30}"/>
              </a:ext>
            </a:extLst>
          </p:cNvPr>
          <p:cNvSpPr>
            <a:spLocks noGrp="1"/>
          </p:cNvSpPr>
          <p:nvPr>
            <p:ph type="title"/>
          </p:nvPr>
        </p:nvSpPr>
        <p:spPr/>
        <p:txBody>
          <a:bodyPr/>
          <a:lstStyle/>
          <a:p>
            <a:r>
              <a:rPr lang="en-MY" dirty="0"/>
              <a:t>Next Lecture</a:t>
            </a:r>
          </a:p>
        </p:txBody>
      </p:sp>
      <p:sp>
        <p:nvSpPr>
          <p:cNvPr id="3" name="Content Placeholder 2">
            <a:extLst>
              <a:ext uri="{FF2B5EF4-FFF2-40B4-BE49-F238E27FC236}">
                <a16:creationId xmlns:a16="http://schemas.microsoft.com/office/drawing/2014/main" id="{9AA838B9-6EC7-4324-A7D3-F7636893A61C}"/>
              </a:ext>
            </a:extLst>
          </p:cNvPr>
          <p:cNvSpPr>
            <a:spLocks noGrp="1"/>
          </p:cNvSpPr>
          <p:nvPr>
            <p:ph idx="1"/>
          </p:nvPr>
        </p:nvSpPr>
        <p:spPr/>
        <p:txBody>
          <a:bodyPr/>
          <a:lstStyle/>
          <a:p>
            <a:pPr marL="0" indent="0">
              <a:buNone/>
            </a:pPr>
            <a:r>
              <a:rPr lang="en-US"/>
              <a:t>Research process, types of data research issues.</a:t>
            </a:r>
            <a:endParaRPr lang="en-MY"/>
          </a:p>
        </p:txBody>
      </p:sp>
      <p:sp>
        <p:nvSpPr>
          <p:cNvPr id="4" name="Footer Placeholder 3">
            <a:extLst>
              <a:ext uri="{FF2B5EF4-FFF2-40B4-BE49-F238E27FC236}">
                <a16:creationId xmlns:a16="http://schemas.microsoft.com/office/drawing/2014/main" id="{8CE5AADC-5AFE-48B9-AB64-C81D0C802ACF}"/>
              </a:ext>
            </a:extLst>
          </p:cNvPr>
          <p:cNvSpPr>
            <a:spLocks noGrp="1"/>
          </p:cNvSpPr>
          <p:nvPr>
            <p:ph type="ftr" sz="quarter" idx="10"/>
          </p:nvPr>
        </p:nvSpPr>
        <p:spPr/>
        <p:txBody>
          <a:bodyPr/>
          <a:lstStyle/>
          <a:p>
            <a:r>
              <a:rPr lang="en-US">
                <a:solidFill>
                  <a:srgbClr val="000000"/>
                </a:solidFill>
              </a:rPr>
              <a:t>Dr Jugindar Singh</a:t>
            </a:r>
          </a:p>
        </p:txBody>
      </p:sp>
    </p:spTree>
    <p:extLst>
      <p:ext uri="{BB962C8B-B14F-4D97-AF65-F5344CB8AC3E}">
        <p14:creationId xmlns:p14="http://schemas.microsoft.com/office/powerpoint/2010/main" val="31867788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F0C1B-17AD-4C3F-80BF-A5701AD3E0C6}"/>
              </a:ext>
            </a:extLst>
          </p:cNvPr>
          <p:cNvSpPr>
            <a:spLocks noGrp="1"/>
          </p:cNvSpPr>
          <p:nvPr>
            <p:ph type="title"/>
          </p:nvPr>
        </p:nvSpPr>
        <p:spPr/>
        <p:txBody>
          <a:bodyPr/>
          <a:lstStyle/>
          <a:p>
            <a:r>
              <a:rPr lang="en-MY" dirty="0"/>
              <a:t>Paraphrasing Tools</a:t>
            </a:r>
          </a:p>
        </p:txBody>
      </p:sp>
      <p:sp>
        <p:nvSpPr>
          <p:cNvPr id="4" name="TextBox 3">
            <a:extLst>
              <a:ext uri="{FF2B5EF4-FFF2-40B4-BE49-F238E27FC236}">
                <a16:creationId xmlns:a16="http://schemas.microsoft.com/office/drawing/2014/main" id="{74CC5448-0017-484A-AF8D-309399082690}"/>
              </a:ext>
            </a:extLst>
          </p:cNvPr>
          <p:cNvSpPr txBox="1"/>
          <p:nvPr/>
        </p:nvSpPr>
        <p:spPr>
          <a:xfrm>
            <a:off x="838199" y="2782669"/>
            <a:ext cx="105155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mn-cs"/>
                <a:hlinkClick r:id="rId2"/>
              </a:rPr>
              <a:t>https://www.online-tech-tips.com/software-reviews/the-6-best-online-paraphrasing-tools-to-rewrite-text/</a:t>
            </a:r>
            <a:r>
              <a:rPr kumimoji="0" lang="en-MY"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p:txBody>
      </p:sp>
    </p:spTree>
    <p:extLst>
      <p:ext uri="{BB962C8B-B14F-4D97-AF65-F5344CB8AC3E}">
        <p14:creationId xmlns:p14="http://schemas.microsoft.com/office/powerpoint/2010/main" val="39032413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2AE4E-44FF-4C34-B99E-F5D128FC6FC4}"/>
              </a:ext>
            </a:extLst>
          </p:cNvPr>
          <p:cNvSpPr>
            <a:spLocks noGrp="1"/>
          </p:cNvSpPr>
          <p:nvPr>
            <p:ph type="title"/>
          </p:nvPr>
        </p:nvSpPr>
        <p:spPr>
          <a:xfrm>
            <a:off x="838200" y="1"/>
            <a:ext cx="10515600" cy="666750"/>
          </a:xfrm>
        </p:spPr>
        <p:txBody>
          <a:bodyPr>
            <a:normAutofit fontScale="90000"/>
          </a:bodyPr>
          <a:lstStyle/>
          <a:p>
            <a:r>
              <a:rPr lang="en-MY" dirty="0" err="1"/>
              <a:t>Spinbot</a:t>
            </a:r>
            <a:endParaRPr lang="en-MY" dirty="0"/>
          </a:p>
        </p:txBody>
      </p:sp>
      <p:pic>
        <p:nvPicPr>
          <p:cNvPr id="4" name="Picture 3">
            <a:extLst>
              <a:ext uri="{FF2B5EF4-FFF2-40B4-BE49-F238E27FC236}">
                <a16:creationId xmlns:a16="http://schemas.microsoft.com/office/drawing/2014/main" id="{C198267A-0BB1-4F58-AEA8-C064904C63C4}"/>
              </a:ext>
            </a:extLst>
          </p:cNvPr>
          <p:cNvPicPr>
            <a:picLocks noChangeAspect="1"/>
          </p:cNvPicPr>
          <p:nvPr/>
        </p:nvPicPr>
        <p:blipFill>
          <a:blip r:embed="rId2"/>
          <a:stretch>
            <a:fillRect/>
          </a:stretch>
        </p:blipFill>
        <p:spPr>
          <a:xfrm>
            <a:off x="0" y="666750"/>
            <a:ext cx="12192000" cy="6191250"/>
          </a:xfrm>
          <a:prstGeom prst="rect">
            <a:avLst/>
          </a:prstGeom>
        </p:spPr>
      </p:pic>
    </p:spTree>
    <p:extLst>
      <p:ext uri="{BB962C8B-B14F-4D97-AF65-F5344CB8AC3E}">
        <p14:creationId xmlns:p14="http://schemas.microsoft.com/office/powerpoint/2010/main" val="295158599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2B1603-FF5B-4A82-89BA-5BAB312AA1B4}"/>
              </a:ext>
            </a:extLst>
          </p:cNvPr>
          <p:cNvSpPr>
            <a:spLocks noGrp="1"/>
          </p:cNvSpPr>
          <p:nvPr>
            <p:ph type="title"/>
          </p:nvPr>
        </p:nvSpPr>
        <p:spPr>
          <a:xfrm>
            <a:off x="838200" y="184805"/>
            <a:ext cx="10515600" cy="1505883"/>
          </a:xfrm>
        </p:spPr>
        <p:txBody>
          <a:bodyPr anchor="ctr">
            <a:normAutofit/>
          </a:bodyPr>
          <a:lstStyle/>
          <a:p>
            <a:r>
              <a:rPr lang="en-MY" sz="5200"/>
              <a:t>Paraphrasing Tool</a:t>
            </a:r>
          </a:p>
        </p:txBody>
      </p:sp>
      <p:pic>
        <p:nvPicPr>
          <p:cNvPr id="4" name="Picture 3">
            <a:extLst>
              <a:ext uri="{FF2B5EF4-FFF2-40B4-BE49-F238E27FC236}">
                <a16:creationId xmlns:a16="http://schemas.microsoft.com/office/drawing/2014/main" id="{F8554952-1D52-4AEF-9E3D-67380DA7B929}"/>
              </a:ext>
            </a:extLst>
          </p:cNvPr>
          <p:cNvPicPr>
            <a:picLocks noChangeAspect="1"/>
          </p:cNvPicPr>
          <p:nvPr/>
        </p:nvPicPr>
        <p:blipFill>
          <a:blip r:embed="rId2"/>
          <a:stretch>
            <a:fillRect/>
          </a:stretch>
        </p:blipFill>
        <p:spPr>
          <a:xfrm>
            <a:off x="1621808" y="1845426"/>
            <a:ext cx="8945331" cy="4450303"/>
          </a:xfrm>
          <a:prstGeom prst="rect">
            <a:avLst/>
          </a:prstGeom>
        </p:spPr>
      </p:pic>
    </p:spTree>
    <p:extLst>
      <p:ext uri="{BB962C8B-B14F-4D97-AF65-F5344CB8AC3E}">
        <p14:creationId xmlns:p14="http://schemas.microsoft.com/office/powerpoint/2010/main" val="258784503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C576-60C9-4B9C-BAC5-AC1738E133A1}"/>
              </a:ext>
            </a:extLst>
          </p:cNvPr>
          <p:cNvSpPr>
            <a:spLocks noGrp="1"/>
          </p:cNvSpPr>
          <p:nvPr>
            <p:ph type="title"/>
          </p:nvPr>
        </p:nvSpPr>
        <p:spPr/>
        <p:txBody>
          <a:bodyPr/>
          <a:lstStyle/>
          <a:p>
            <a:r>
              <a:rPr lang="en-MY" dirty="0"/>
              <a:t>Duplichecker</a:t>
            </a:r>
          </a:p>
        </p:txBody>
      </p:sp>
      <p:pic>
        <p:nvPicPr>
          <p:cNvPr id="4" name="Picture 3">
            <a:extLst>
              <a:ext uri="{FF2B5EF4-FFF2-40B4-BE49-F238E27FC236}">
                <a16:creationId xmlns:a16="http://schemas.microsoft.com/office/drawing/2014/main" id="{9085E9E4-3D17-4ACA-A78E-D3175A9CE032}"/>
              </a:ext>
            </a:extLst>
          </p:cNvPr>
          <p:cNvPicPr>
            <a:picLocks noChangeAspect="1"/>
          </p:cNvPicPr>
          <p:nvPr/>
        </p:nvPicPr>
        <p:blipFill>
          <a:blip r:embed="rId2"/>
          <a:stretch>
            <a:fillRect/>
          </a:stretch>
        </p:blipFill>
        <p:spPr>
          <a:xfrm>
            <a:off x="0" y="1559859"/>
            <a:ext cx="12192000" cy="5445455"/>
          </a:xfrm>
          <a:prstGeom prst="rect">
            <a:avLst/>
          </a:prstGeom>
        </p:spPr>
      </p:pic>
    </p:spTree>
    <p:extLst>
      <p:ext uri="{BB962C8B-B14F-4D97-AF65-F5344CB8AC3E}">
        <p14:creationId xmlns:p14="http://schemas.microsoft.com/office/powerpoint/2010/main" val="25223422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92892E-7AD1-48CC-AA78-BF3DDEAECCA2}"/>
              </a:ext>
            </a:extLst>
          </p:cNvPr>
          <p:cNvSpPr>
            <a:spLocks noGrp="1"/>
          </p:cNvSpPr>
          <p:nvPr>
            <p:ph type="title"/>
          </p:nvPr>
        </p:nvSpPr>
        <p:spPr>
          <a:xfrm>
            <a:off x="838200" y="184805"/>
            <a:ext cx="10515600" cy="1505883"/>
          </a:xfrm>
        </p:spPr>
        <p:txBody>
          <a:bodyPr anchor="ctr">
            <a:normAutofit/>
          </a:bodyPr>
          <a:lstStyle/>
          <a:p>
            <a:r>
              <a:rPr lang="en-MY" sz="5200"/>
              <a:t>Paraphrase Online</a:t>
            </a:r>
          </a:p>
        </p:txBody>
      </p:sp>
      <p:pic>
        <p:nvPicPr>
          <p:cNvPr id="4" name="Picture 3">
            <a:extLst>
              <a:ext uri="{FF2B5EF4-FFF2-40B4-BE49-F238E27FC236}">
                <a16:creationId xmlns:a16="http://schemas.microsoft.com/office/drawing/2014/main" id="{B81AB5C3-0FE3-4548-B798-1E8A39E7C1E0}"/>
              </a:ext>
            </a:extLst>
          </p:cNvPr>
          <p:cNvPicPr>
            <a:picLocks noChangeAspect="1"/>
          </p:cNvPicPr>
          <p:nvPr/>
        </p:nvPicPr>
        <p:blipFill>
          <a:blip r:embed="rId2"/>
          <a:stretch>
            <a:fillRect/>
          </a:stretch>
        </p:blipFill>
        <p:spPr>
          <a:xfrm>
            <a:off x="1752715" y="1845426"/>
            <a:ext cx="8683516" cy="4450303"/>
          </a:xfrm>
          <a:prstGeom prst="rect">
            <a:avLst/>
          </a:prstGeom>
        </p:spPr>
      </p:pic>
    </p:spTree>
    <p:extLst>
      <p:ext uri="{BB962C8B-B14F-4D97-AF65-F5344CB8AC3E}">
        <p14:creationId xmlns:p14="http://schemas.microsoft.com/office/powerpoint/2010/main" val="428461960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0000"/>
                </a:solidFill>
              </a:rPr>
              <a:t>Tutorial</a:t>
            </a:r>
          </a:p>
        </p:txBody>
      </p:sp>
      <p:sp>
        <p:nvSpPr>
          <p:cNvPr id="3" name="Content Placeholder 2"/>
          <p:cNvSpPr>
            <a:spLocks noGrp="1"/>
          </p:cNvSpPr>
          <p:nvPr>
            <p:ph idx="1"/>
          </p:nvPr>
        </p:nvSpPr>
        <p:spPr>
          <a:xfrm>
            <a:off x="1524000" y="1219200"/>
            <a:ext cx="8991600" cy="4525962"/>
          </a:xfrm>
        </p:spPr>
        <p:txBody>
          <a:bodyPr/>
          <a:lstStyle/>
          <a:p>
            <a:pPr marL="0" indent="0">
              <a:buNone/>
            </a:pPr>
            <a:r>
              <a:rPr lang="en-US" dirty="0"/>
              <a:t>Working in groups, discuss and present the following:</a:t>
            </a:r>
          </a:p>
          <a:p>
            <a:pPr marL="514350" indent="-514350">
              <a:buAutoNum type="arabicPeriod"/>
            </a:pPr>
            <a:r>
              <a:rPr lang="en-US" dirty="0"/>
              <a:t>Why literature review is done</a:t>
            </a:r>
          </a:p>
          <a:p>
            <a:pPr marL="514350" indent="-514350">
              <a:buAutoNum type="arabicPeriod"/>
            </a:pPr>
            <a:r>
              <a:rPr lang="en-US" dirty="0"/>
              <a:t>What are the sources of literature</a:t>
            </a:r>
          </a:p>
          <a:p>
            <a:pPr marL="0" indent="0">
              <a:buNone/>
            </a:pPr>
            <a:r>
              <a:rPr lang="en-US" dirty="0">
                <a:solidFill>
                  <a:srgbClr val="FF0000"/>
                </a:solidFill>
              </a:rPr>
              <a:t>Discussion</a:t>
            </a:r>
          </a:p>
          <a:p>
            <a:pPr marL="514350" indent="-514350">
              <a:buAutoNum type="arabicPeriod"/>
            </a:pPr>
            <a:r>
              <a:rPr lang="en-US" dirty="0"/>
              <a:t>Select a past sample and go through the Literature</a:t>
            </a:r>
          </a:p>
          <a:p>
            <a:pPr marL="0" indent="0">
              <a:buNone/>
            </a:pPr>
            <a:r>
              <a:rPr lang="en-US" dirty="0">
                <a:solidFill>
                  <a:srgbClr val="FF0000"/>
                </a:solidFill>
              </a:rPr>
              <a:t>Practice</a:t>
            </a:r>
          </a:p>
          <a:p>
            <a:pPr marL="514350" indent="-514350">
              <a:buAutoNum type="arabicPeriod"/>
            </a:pPr>
            <a:r>
              <a:rPr lang="en-US" dirty="0"/>
              <a:t>Search for literature based on a selected Topic</a:t>
            </a:r>
          </a:p>
          <a:p>
            <a:pPr marL="514350" indent="-514350">
              <a:buAutoNum type="arabicPeriod"/>
            </a:pPr>
            <a:endParaRPr lang="en-US" dirty="0"/>
          </a:p>
          <a:p>
            <a:pPr marL="514350" indent="-514350">
              <a:buAutoNum type="arabicPeriod"/>
            </a:pP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67800" y="2133600"/>
            <a:ext cx="1225550" cy="17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41410149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0D0E8-F966-4DA5-86E0-265D0ED33E2A}"/>
              </a:ext>
            </a:extLst>
          </p:cNvPr>
          <p:cNvSpPr>
            <a:spLocks noGrp="1"/>
          </p:cNvSpPr>
          <p:nvPr>
            <p:ph type="title"/>
          </p:nvPr>
        </p:nvSpPr>
        <p:spPr/>
        <p:txBody>
          <a:bodyPr/>
          <a:lstStyle/>
          <a:p>
            <a:r>
              <a:rPr lang="en-MY" dirty="0"/>
              <a:t>Additional Reading </a:t>
            </a:r>
          </a:p>
        </p:txBody>
      </p:sp>
      <p:sp>
        <p:nvSpPr>
          <p:cNvPr id="3" name="Content Placeholder 2">
            <a:extLst>
              <a:ext uri="{FF2B5EF4-FFF2-40B4-BE49-F238E27FC236}">
                <a16:creationId xmlns:a16="http://schemas.microsoft.com/office/drawing/2014/main" id="{E451E53B-21A2-40F7-815C-73BE0F085DE8}"/>
              </a:ext>
            </a:extLst>
          </p:cNvPr>
          <p:cNvSpPr>
            <a:spLocks noGrp="1"/>
          </p:cNvSpPr>
          <p:nvPr>
            <p:ph idx="1"/>
          </p:nvPr>
        </p:nvSpPr>
        <p:spPr/>
        <p:txBody>
          <a:bodyPr/>
          <a:lstStyle/>
          <a:p>
            <a:pPr marL="0" indent="0">
              <a:buNone/>
            </a:pPr>
            <a:r>
              <a:rPr lang="en-MY" dirty="0"/>
              <a:t>Optional </a:t>
            </a:r>
          </a:p>
          <a:p>
            <a:pPr marL="0" indent="0">
              <a:buNone/>
            </a:pPr>
            <a:endParaRPr lang="en-MY" dirty="0"/>
          </a:p>
          <a:p>
            <a:pPr marL="0" indent="0">
              <a:buNone/>
            </a:pPr>
            <a:r>
              <a:rPr lang="en-MY" dirty="0"/>
              <a:t>Sample</a:t>
            </a:r>
          </a:p>
          <a:p>
            <a:pPr marL="0" indent="0">
              <a:buNone/>
            </a:pPr>
            <a:r>
              <a:rPr lang="en-MY" dirty="0"/>
              <a:t>Practice</a:t>
            </a:r>
          </a:p>
        </p:txBody>
      </p:sp>
      <p:sp>
        <p:nvSpPr>
          <p:cNvPr id="4" name="Footer Placeholder 3">
            <a:extLst>
              <a:ext uri="{FF2B5EF4-FFF2-40B4-BE49-F238E27FC236}">
                <a16:creationId xmlns:a16="http://schemas.microsoft.com/office/drawing/2014/main" id="{B13E273B-0244-4CEE-BD7B-930C4802ABEA}"/>
              </a:ext>
            </a:extLst>
          </p:cNvPr>
          <p:cNvSpPr>
            <a:spLocks noGrp="1"/>
          </p:cNvSpPr>
          <p:nvPr>
            <p:ph type="ftr" sz="quarter" idx="10"/>
          </p:nvPr>
        </p:nvSpPr>
        <p:spPr/>
        <p:txBody>
          <a:bodyPr/>
          <a:lstStyle/>
          <a:p>
            <a:r>
              <a:rPr lang="en-US">
                <a:solidFill>
                  <a:srgbClr val="000000"/>
                </a:solidFill>
              </a:rPr>
              <a:t>Dr Jugindar Singh</a:t>
            </a:r>
          </a:p>
        </p:txBody>
      </p:sp>
    </p:spTree>
    <p:extLst>
      <p:ext uri="{BB962C8B-B14F-4D97-AF65-F5344CB8AC3E}">
        <p14:creationId xmlns:p14="http://schemas.microsoft.com/office/powerpoint/2010/main" val="3622201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a:xfrm>
            <a:off x="1752600" y="6927"/>
            <a:ext cx="8229600" cy="848142"/>
          </a:xfrm>
        </p:spPr>
        <p:txBody>
          <a:bodyPr/>
          <a:lstStyle/>
          <a:p>
            <a:r>
              <a:rPr lang="en-US" dirty="0">
                <a:solidFill>
                  <a:srgbClr val="FF0000"/>
                </a:solidFill>
              </a:rPr>
              <a:t>The Literature Review is </a:t>
            </a:r>
            <a:r>
              <a:rPr lang="en-US" i="1" u="sng" dirty="0">
                <a:solidFill>
                  <a:srgbClr val="FF0000"/>
                </a:solidFill>
              </a:rPr>
              <a:t>not</a:t>
            </a:r>
            <a:r>
              <a:rPr lang="en-US" dirty="0">
                <a:solidFill>
                  <a:srgbClr val="FF0000"/>
                </a:solidFill>
              </a:rPr>
              <a:t>…</a:t>
            </a:r>
          </a:p>
        </p:txBody>
      </p:sp>
      <p:sp>
        <p:nvSpPr>
          <p:cNvPr id="179203" name="Rectangle 3"/>
          <p:cNvSpPr>
            <a:spLocks noGrp="1" noChangeArrowheads="1"/>
          </p:cNvSpPr>
          <p:nvPr>
            <p:ph type="body" sz="half" idx="1"/>
          </p:nvPr>
        </p:nvSpPr>
        <p:spPr>
          <a:xfrm>
            <a:off x="6927" y="920141"/>
            <a:ext cx="7850714" cy="4390340"/>
          </a:xfrm>
          <a:solidFill>
            <a:schemeClr val="bg1"/>
          </a:solidFill>
          <a:ln>
            <a:solidFill>
              <a:srgbClr val="FF0000"/>
            </a:solidFill>
          </a:ln>
        </p:spPr>
        <p:txBody>
          <a:bodyPr/>
          <a:lstStyle/>
          <a:p>
            <a:pPr>
              <a:buClr>
                <a:schemeClr val="accent1"/>
              </a:buClr>
            </a:pPr>
            <a:r>
              <a:rPr lang="en-US" dirty="0"/>
              <a:t>A study-by-study, or article-by-article, description of studies previously done</a:t>
            </a:r>
          </a:p>
          <a:p>
            <a:pPr marL="0" indent="0">
              <a:buClr>
                <a:schemeClr val="accent1"/>
              </a:buClr>
              <a:buNone/>
            </a:pPr>
            <a:endParaRPr lang="en-US" dirty="0"/>
          </a:p>
          <a:p>
            <a:pPr>
              <a:buClr>
                <a:schemeClr val="accent1"/>
              </a:buClr>
            </a:pPr>
            <a:r>
              <a:rPr lang="en-US" dirty="0"/>
              <a:t>A re-statement of the studies previously done</a:t>
            </a:r>
          </a:p>
          <a:p>
            <a:pPr>
              <a:buClr>
                <a:schemeClr val="accent1"/>
              </a:buClr>
            </a:pPr>
            <a:r>
              <a:rPr lang="en-US" dirty="0"/>
              <a:t>A brief overview of articles you reviewed</a:t>
            </a:r>
          </a:p>
        </p:txBody>
      </p:sp>
      <p:sp>
        <p:nvSpPr>
          <p:cNvPr id="2" name="Rectangle 1"/>
          <p:cNvSpPr/>
          <p:nvPr/>
        </p:nvSpPr>
        <p:spPr>
          <a:xfrm>
            <a:off x="6927" y="5874603"/>
            <a:ext cx="12185073" cy="830997"/>
          </a:xfrm>
          <a:prstGeom prst="rect">
            <a:avLst/>
          </a:prstGeom>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It focuses on a specific topic of interest to you and includes  a critical analysis of the relationship among different works and relating this research to your work. </a:t>
            </a: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mn-cs"/>
              </a:rPr>
              <a:t>Dr Jugindar Singh</a:t>
            </a:r>
          </a:p>
        </p:txBody>
      </p:sp>
      <p:sp>
        <p:nvSpPr>
          <p:cNvPr id="4" name="Slide Number Placehold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503DB98-A6E7-4D43-95C1-718902247CBE}" type="slidenum">
              <a:rPr kumimoji="0" lang="en-US" sz="1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13</a:t>
            </a:fld>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2050" name="Picture 2" descr="Free Photo | Displeased girl cringe from something bad, pointing and  looking left disappointed">
            <a:extLst>
              <a:ext uri="{FF2B5EF4-FFF2-40B4-BE49-F238E27FC236}">
                <a16:creationId xmlns:a16="http://schemas.microsoft.com/office/drawing/2014/main" id="{29FED9A6-8273-48EC-A94E-7EE188C2A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7641" y="920141"/>
            <a:ext cx="4084524" cy="4098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037303"/>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03218" y="1168064"/>
            <a:ext cx="9144000" cy="5632311"/>
          </a:xfrm>
          <a:prstGeom prst="rect">
            <a:avLst/>
          </a:prstGeom>
          <a:solidFill>
            <a:schemeClr val="bg1"/>
          </a:solidFill>
        </p:spPr>
        <p:txBody>
          <a:bodyPr wrap="square">
            <a:spAutoFit/>
          </a:bodyPr>
          <a:lstStyle/>
          <a:p>
            <a:r>
              <a:rPr lang="en-US" sz="2000" b="1" dirty="0"/>
              <a:t>Employee Retention </a:t>
            </a:r>
          </a:p>
          <a:p>
            <a:r>
              <a:rPr lang="en-US" sz="2000" dirty="0"/>
              <a:t>Employee retention became the most priority aim for the organization as hiring a skilled employee is not as essential anymore as to retain them </a:t>
            </a:r>
            <a:r>
              <a:rPr lang="en-US" sz="2000" dirty="0">
                <a:solidFill>
                  <a:srgbClr val="FF0000"/>
                </a:solidFill>
              </a:rPr>
              <a:t>(</a:t>
            </a:r>
            <a:r>
              <a:rPr lang="en-US" sz="2000" dirty="0" err="1">
                <a:solidFill>
                  <a:srgbClr val="FF0000"/>
                </a:solidFill>
              </a:rPr>
              <a:t>Irshad</a:t>
            </a:r>
            <a:r>
              <a:rPr lang="en-US" sz="2000" dirty="0">
                <a:solidFill>
                  <a:srgbClr val="FF0000"/>
                </a:solidFill>
              </a:rPr>
              <a:t> and </a:t>
            </a:r>
            <a:r>
              <a:rPr lang="en-US" sz="2000" dirty="0" err="1">
                <a:solidFill>
                  <a:srgbClr val="FF0000"/>
                </a:solidFill>
              </a:rPr>
              <a:t>Afridi</a:t>
            </a:r>
            <a:r>
              <a:rPr lang="en-US" sz="2000" dirty="0">
                <a:solidFill>
                  <a:srgbClr val="FF0000"/>
                </a:solidFill>
              </a:rPr>
              <a:t>, 2011). </a:t>
            </a:r>
            <a:r>
              <a:rPr lang="en-US" sz="2000" dirty="0"/>
              <a:t>This is because a huge amount of money is needed to spend on the training program for the new employees and the turnover cost of losing even one employee will cost a fortune for the organization. Hence, most organization will make huge effort to attract handfuls of employees and try to retain them in the organization for as long as possible. </a:t>
            </a:r>
          </a:p>
          <a:p>
            <a:endParaRPr lang="en-US" sz="2000" dirty="0"/>
          </a:p>
          <a:p>
            <a:r>
              <a:rPr lang="en-US" sz="2000" dirty="0"/>
              <a:t>Dell, develops and manufactures computer has introduced flexible working concept to retain their employees </a:t>
            </a:r>
            <a:r>
              <a:rPr lang="en-US" sz="2000" dirty="0">
                <a:solidFill>
                  <a:srgbClr val="FF0000"/>
                </a:solidFill>
              </a:rPr>
              <a:t>(</a:t>
            </a:r>
            <a:r>
              <a:rPr lang="en-US" sz="2000" dirty="0" err="1">
                <a:solidFill>
                  <a:srgbClr val="FF0000"/>
                </a:solidFill>
              </a:rPr>
              <a:t>Lowther</a:t>
            </a:r>
            <a:r>
              <a:rPr lang="en-US" sz="2000" dirty="0">
                <a:solidFill>
                  <a:srgbClr val="FF0000"/>
                </a:solidFill>
              </a:rPr>
              <a:t>, 2006). </a:t>
            </a:r>
            <a:r>
              <a:rPr lang="en-US" sz="2000" dirty="0"/>
              <a:t>The employees can choose to start the work earlier or take a time off in the middle of the day and then continue the work later at night. By doing this, Dell found out that flexible working has a big influence on morale, which gives Dell’s employees a sense of empowerment and the feeling of being trusted to manage their own job. Not only that, Dell also ensured that their employees have a good work-life balance in order to ensure that their employees achieve their individual goal, while at the same time, making sure that the business goals are met. </a:t>
            </a:r>
          </a:p>
        </p:txBody>
      </p:sp>
      <p:sp>
        <p:nvSpPr>
          <p:cNvPr id="5" name="Rectangle 4"/>
          <p:cNvSpPr/>
          <p:nvPr/>
        </p:nvSpPr>
        <p:spPr>
          <a:xfrm>
            <a:off x="1551709" y="152401"/>
            <a:ext cx="8963891" cy="1015663"/>
          </a:xfrm>
          <a:prstGeom prst="rect">
            <a:avLst/>
          </a:prstGeom>
          <a:solidFill>
            <a:schemeClr val="bg1"/>
          </a:solidFill>
        </p:spPr>
        <p:txBody>
          <a:bodyPr wrap="square">
            <a:spAutoFit/>
          </a:bodyPr>
          <a:lstStyle/>
          <a:p>
            <a:r>
              <a:rPr lang="en-US" sz="2000" b="1" dirty="0">
                <a:solidFill>
                  <a:srgbClr val="FF0000"/>
                </a:solidFill>
              </a:rPr>
              <a:t>Literature Review is not:</a:t>
            </a:r>
          </a:p>
          <a:p>
            <a:r>
              <a:rPr lang="en-US" sz="2000" b="1" dirty="0">
                <a:solidFill>
                  <a:srgbClr val="FF0000"/>
                </a:solidFill>
              </a:rPr>
              <a:t>A study-by-study, or article-by-article, description of studies previously done</a:t>
            </a:r>
          </a:p>
        </p:txBody>
      </p:sp>
      <p:sp>
        <p:nvSpPr>
          <p:cNvPr id="2" name="Footer Placeholder 1"/>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29738376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What are the contents of </a:t>
            </a:r>
            <a:br>
              <a:rPr lang="en-US" b="1" dirty="0">
                <a:solidFill>
                  <a:srgbClr val="0070C0"/>
                </a:solidFill>
              </a:rPr>
            </a:br>
            <a:r>
              <a:rPr lang="en-US" b="1" dirty="0">
                <a:solidFill>
                  <a:srgbClr val="0070C0"/>
                </a:solidFill>
              </a:rPr>
              <a:t>Lit. Review</a:t>
            </a:r>
          </a:p>
        </p:txBody>
      </p:sp>
      <p:sp>
        <p:nvSpPr>
          <p:cNvPr id="3" name="Content Placeholder 2"/>
          <p:cNvSpPr>
            <a:spLocks noGrp="1"/>
          </p:cNvSpPr>
          <p:nvPr>
            <p:ph idx="1"/>
          </p:nvPr>
        </p:nvSpPr>
        <p:spPr>
          <a:ln>
            <a:solidFill>
              <a:schemeClr val="accent1"/>
            </a:solidFill>
          </a:ln>
        </p:spPr>
        <p:txBody>
          <a:bodyPr/>
          <a:lstStyle/>
          <a:p>
            <a:pPr marL="0" indent="0" algn="ctr">
              <a:buNone/>
            </a:pPr>
            <a:r>
              <a:rPr lang="en-US" altLang="en-US" sz="3600" b="1" dirty="0"/>
              <a:t>Title</a:t>
            </a:r>
          </a:p>
          <a:p>
            <a:pPr marL="0" indent="0" algn="ctr">
              <a:buNone/>
            </a:pPr>
            <a:endParaRPr lang="en-US" altLang="en-US" sz="3600" b="1" dirty="0"/>
          </a:p>
          <a:p>
            <a:pPr marL="0" indent="0" algn="ctr">
              <a:buNone/>
            </a:pPr>
            <a:r>
              <a:rPr lang="en-US" altLang="en-US" sz="3600" b="1" dirty="0"/>
              <a:t>Relationship among knowledge management, organizational culture and Organization performance of SMEs in Malaysia</a:t>
            </a:r>
            <a:endParaRPr lang="en-US" sz="3600" b="1" dirty="0"/>
          </a:p>
        </p:txBody>
      </p:sp>
      <p:sp>
        <p:nvSpPr>
          <p:cNvPr id="4" name="Footer Placeholder 3"/>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26566869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Research Framework </a:t>
            </a:r>
          </a:p>
        </p:txBody>
      </p:sp>
      <p:sp>
        <p:nvSpPr>
          <p:cNvPr id="4" name="Rectangle 3"/>
          <p:cNvSpPr/>
          <p:nvPr/>
        </p:nvSpPr>
        <p:spPr bwMode="auto">
          <a:xfrm>
            <a:off x="7315200" y="3124200"/>
            <a:ext cx="1981200" cy="914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endParaRPr>
          </a:p>
          <a:p>
            <a:pPr algn="ctr" fontAlgn="base">
              <a:spcBef>
                <a:spcPct val="0"/>
              </a:spcBef>
              <a:spcAft>
                <a:spcPct val="0"/>
              </a:spcAft>
            </a:pPr>
            <a:r>
              <a:rPr lang="en-US" b="1" dirty="0">
                <a:solidFill>
                  <a:srgbClr val="000000"/>
                </a:solidFill>
              </a:rPr>
              <a:t>Organizational</a:t>
            </a:r>
          </a:p>
          <a:p>
            <a:pPr algn="ctr" fontAlgn="base">
              <a:spcBef>
                <a:spcPct val="0"/>
              </a:spcBef>
              <a:spcAft>
                <a:spcPct val="0"/>
              </a:spcAft>
            </a:pPr>
            <a:r>
              <a:rPr lang="en-US" b="1" dirty="0">
                <a:solidFill>
                  <a:srgbClr val="000000"/>
                </a:solidFill>
              </a:rPr>
              <a:t>Performance </a:t>
            </a:r>
          </a:p>
        </p:txBody>
      </p:sp>
      <p:sp>
        <p:nvSpPr>
          <p:cNvPr id="5" name="Rectangle 4"/>
          <p:cNvSpPr/>
          <p:nvPr/>
        </p:nvSpPr>
        <p:spPr bwMode="auto">
          <a:xfrm>
            <a:off x="2438400" y="4038600"/>
            <a:ext cx="1981200" cy="914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endParaRPr>
          </a:p>
          <a:p>
            <a:pPr algn="ctr" fontAlgn="base">
              <a:spcBef>
                <a:spcPct val="0"/>
              </a:spcBef>
              <a:spcAft>
                <a:spcPct val="0"/>
              </a:spcAft>
            </a:pPr>
            <a:r>
              <a:rPr lang="en-US" b="1" dirty="0">
                <a:solidFill>
                  <a:srgbClr val="000000"/>
                </a:solidFill>
              </a:rPr>
              <a:t>Organization Culture </a:t>
            </a:r>
          </a:p>
        </p:txBody>
      </p:sp>
      <p:sp>
        <p:nvSpPr>
          <p:cNvPr id="6" name="Rectangle 5"/>
          <p:cNvSpPr/>
          <p:nvPr/>
        </p:nvSpPr>
        <p:spPr bwMode="auto">
          <a:xfrm>
            <a:off x="2362200" y="2209800"/>
            <a:ext cx="1981200" cy="914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endParaRPr lang="en-US" dirty="0">
              <a:solidFill>
                <a:srgbClr val="000000"/>
              </a:solidFill>
            </a:endParaRPr>
          </a:p>
          <a:p>
            <a:pPr algn="ctr" fontAlgn="base">
              <a:spcBef>
                <a:spcPct val="0"/>
              </a:spcBef>
              <a:spcAft>
                <a:spcPct val="0"/>
              </a:spcAft>
            </a:pPr>
            <a:r>
              <a:rPr lang="en-US" b="1" dirty="0">
                <a:solidFill>
                  <a:srgbClr val="000000"/>
                </a:solidFill>
              </a:rPr>
              <a:t>Knowledge Management </a:t>
            </a:r>
          </a:p>
        </p:txBody>
      </p:sp>
      <p:cxnSp>
        <p:nvCxnSpPr>
          <p:cNvPr id="8" name="Straight Arrow Connector 7"/>
          <p:cNvCxnSpPr>
            <a:stCxn id="6" idx="3"/>
          </p:cNvCxnSpPr>
          <p:nvPr/>
        </p:nvCxnSpPr>
        <p:spPr bwMode="auto">
          <a:xfrm>
            <a:off x="4343400" y="2667000"/>
            <a:ext cx="2971800" cy="76200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cxnSp>
        <p:nvCxnSpPr>
          <p:cNvPr id="10" name="Straight Arrow Connector 9"/>
          <p:cNvCxnSpPr>
            <a:stCxn id="5" idx="3"/>
          </p:cNvCxnSpPr>
          <p:nvPr/>
        </p:nvCxnSpPr>
        <p:spPr bwMode="auto">
          <a:xfrm flipV="1">
            <a:off x="4419600" y="3733800"/>
            <a:ext cx="2895600" cy="762000"/>
          </a:xfrm>
          <a:prstGeom prst="straightConnector1">
            <a:avLst/>
          </a:prstGeom>
          <a:solidFill>
            <a:schemeClr val="accent1"/>
          </a:solidFill>
          <a:ln w="12700" cap="flat" cmpd="sng" algn="ctr">
            <a:solidFill>
              <a:schemeClr val="tx1"/>
            </a:solidFill>
            <a:prstDash val="solid"/>
            <a:round/>
            <a:headEnd type="none" w="med" len="med"/>
            <a:tailEnd type="arrow"/>
          </a:ln>
          <a:effectLst/>
        </p:spPr>
      </p:cxnSp>
      <p:sp>
        <p:nvSpPr>
          <p:cNvPr id="11" name="TextBox 10"/>
          <p:cNvSpPr txBox="1"/>
          <p:nvPr/>
        </p:nvSpPr>
        <p:spPr>
          <a:xfrm>
            <a:off x="5029200" y="2482334"/>
            <a:ext cx="479618" cy="369332"/>
          </a:xfrm>
          <a:prstGeom prst="rect">
            <a:avLst/>
          </a:prstGeom>
          <a:noFill/>
        </p:spPr>
        <p:txBody>
          <a:bodyPr wrap="none" rtlCol="0">
            <a:spAutoFit/>
          </a:bodyPr>
          <a:lstStyle/>
          <a:p>
            <a:r>
              <a:rPr lang="en-US" dirty="0">
                <a:solidFill>
                  <a:srgbClr val="000000"/>
                </a:solidFill>
              </a:rPr>
              <a:t>H1</a:t>
            </a:r>
          </a:p>
        </p:txBody>
      </p:sp>
      <p:sp>
        <p:nvSpPr>
          <p:cNvPr id="12" name="TextBox 11"/>
          <p:cNvSpPr txBox="1"/>
          <p:nvPr/>
        </p:nvSpPr>
        <p:spPr>
          <a:xfrm>
            <a:off x="5209102" y="3853934"/>
            <a:ext cx="479618" cy="369332"/>
          </a:xfrm>
          <a:prstGeom prst="rect">
            <a:avLst/>
          </a:prstGeom>
          <a:noFill/>
        </p:spPr>
        <p:txBody>
          <a:bodyPr wrap="none" rtlCol="0">
            <a:spAutoFit/>
          </a:bodyPr>
          <a:lstStyle/>
          <a:p>
            <a:r>
              <a:rPr lang="en-US" dirty="0">
                <a:solidFill>
                  <a:srgbClr val="000000"/>
                </a:solidFill>
              </a:rPr>
              <a:t>H2</a:t>
            </a:r>
          </a:p>
        </p:txBody>
      </p:sp>
      <p:sp>
        <p:nvSpPr>
          <p:cNvPr id="3" name="Footer Placeholder 2"/>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30758871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altLang="en-US" b="1"/>
              <a:t>CHAPTER TWO: LITERATURE REVIEW</a:t>
            </a:r>
          </a:p>
        </p:txBody>
      </p:sp>
      <p:sp>
        <p:nvSpPr>
          <p:cNvPr id="3075" name="Content Placeholder 2"/>
          <p:cNvSpPr>
            <a:spLocks noGrp="1"/>
          </p:cNvSpPr>
          <p:nvPr>
            <p:ph idx="1"/>
          </p:nvPr>
        </p:nvSpPr>
        <p:spPr/>
        <p:txBody>
          <a:bodyPr/>
          <a:lstStyle/>
          <a:p>
            <a:pPr>
              <a:buFontTx/>
              <a:buNone/>
            </a:pPr>
            <a:r>
              <a:rPr lang="en-US" altLang="en-US" dirty="0"/>
              <a:t>   </a:t>
            </a:r>
            <a:r>
              <a:rPr lang="en-US" altLang="en-US" b="1" dirty="0"/>
              <a:t>2.0 </a:t>
            </a:r>
            <a:r>
              <a:rPr lang="en-US" altLang="en-US" sz="2800" b="1" dirty="0"/>
              <a:t>INTRODUCTION</a:t>
            </a:r>
          </a:p>
          <a:p>
            <a:pPr>
              <a:buFontTx/>
              <a:buNone/>
            </a:pPr>
            <a:r>
              <a:rPr lang="en-US" altLang="en-US" dirty="0"/>
              <a:t>   This chapter reviews the extant literature on knowledge management, performance and organizational culture. Theories and hypotheses development are also discussed. The proposed theoretical framework is the concluding part of this chapter.</a:t>
            </a:r>
          </a:p>
        </p:txBody>
      </p:sp>
      <p:sp>
        <p:nvSpPr>
          <p:cNvPr id="2" name="Footer Placeholder 1"/>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139450046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1524000" y="0"/>
            <a:ext cx="9144000" cy="6858000"/>
          </a:xfrm>
          <a:solidFill>
            <a:schemeClr val="bg1"/>
          </a:solidFill>
        </p:spPr>
        <p:txBody>
          <a:bodyPr/>
          <a:lstStyle/>
          <a:p>
            <a:pPr>
              <a:buFontTx/>
              <a:buNone/>
            </a:pPr>
            <a:r>
              <a:rPr lang="en-US" altLang="en-US" dirty="0"/>
              <a:t> </a:t>
            </a:r>
            <a:r>
              <a:rPr lang="en-US" altLang="en-US" sz="2800" dirty="0">
                <a:solidFill>
                  <a:srgbClr val="FF0000"/>
                </a:solidFill>
              </a:rPr>
              <a:t>2.1 PERFORMANCE</a:t>
            </a:r>
          </a:p>
          <a:p>
            <a:pPr algn="just">
              <a:buFontTx/>
              <a:buNone/>
            </a:pPr>
            <a:r>
              <a:rPr lang="en-US" altLang="en-US" sz="2800" dirty="0"/>
              <a:t>  </a:t>
            </a:r>
            <a:r>
              <a:rPr lang="en-US" altLang="en-US" sz="2400" dirty="0"/>
              <a:t>Performance is one of the most critical areas of SME management, which many management scholars and practitioners have focused on improving via strategic variables such as KM practices </a:t>
            </a:r>
            <a:r>
              <a:rPr lang="en-US" altLang="en-US" sz="2400" dirty="0">
                <a:solidFill>
                  <a:srgbClr val="0070C0"/>
                </a:solidFill>
              </a:rPr>
              <a:t>[</a:t>
            </a:r>
            <a:r>
              <a:rPr lang="en-US" altLang="en-US" sz="2400" dirty="0" err="1">
                <a:solidFill>
                  <a:srgbClr val="0070C0"/>
                </a:solidFill>
              </a:rPr>
              <a:t>Choo</a:t>
            </a:r>
            <a:r>
              <a:rPr lang="en-US" altLang="en-US" sz="2400" dirty="0">
                <a:solidFill>
                  <a:srgbClr val="0070C0"/>
                </a:solidFill>
              </a:rPr>
              <a:t>, 2001]. </a:t>
            </a:r>
            <a:r>
              <a:rPr lang="en-US" altLang="en-US" sz="2400" dirty="0" err="1">
                <a:solidFill>
                  <a:srgbClr val="0070C0"/>
                </a:solidFill>
              </a:rPr>
              <a:t>Jaworski</a:t>
            </a:r>
            <a:r>
              <a:rPr lang="en-US" altLang="en-US" sz="2400" dirty="0">
                <a:solidFill>
                  <a:srgbClr val="0070C0"/>
                </a:solidFill>
              </a:rPr>
              <a:t> and </a:t>
            </a:r>
            <a:r>
              <a:rPr lang="en-US" altLang="en-US" sz="2400" dirty="0" err="1">
                <a:solidFill>
                  <a:srgbClr val="0070C0"/>
                </a:solidFill>
              </a:rPr>
              <a:t>Kohli</a:t>
            </a:r>
            <a:r>
              <a:rPr lang="en-US" altLang="en-US" sz="2400" dirty="0">
                <a:solidFill>
                  <a:srgbClr val="0070C0"/>
                </a:solidFill>
              </a:rPr>
              <a:t> (1990</a:t>
            </a:r>
            <a:r>
              <a:rPr lang="en-US" altLang="en-US" sz="2400" dirty="0"/>
              <a:t>) suggest for market share, while </a:t>
            </a:r>
            <a:r>
              <a:rPr lang="en-US" altLang="en-US" sz="2400" dirty="0" err="1">
                <a:solidFill>
                  <a:srgbClr val="0070C0"/>
                </a:solidFill>
              </a:rPr>
              <a:t>Deshpande</a:t>
            </a:r>
            <a:r>
              <a:rPr lang="en-US" altLang="en-US" sz="2400" dirty="0">
                <a:solidFill>
                  <a:srgbClr val="0070C0"/>
                </a:solidFill>
              </a:rPr>
              <a:t>, Farley and Webster (1998)</a:t>
            </a:r>
            <a:r>
              <a:rPr lang="en-US" altLang="en-US" sz="2400" dirty="0"/>
              <a:t> look at relative profitability. In this context, profit became one of the many indicators of performance. </a:t>
            </a:r>
            <a:r>
              <a:rPr lang="en-US" altLang="en-US" sz="2400" dirty="0" err="1">
                <a:solidFill>
                  <a:srgbClr val="0070C0"/>
                </a:solidFill>
              </a:rPr>
              <a:t>Lebans</a:t>
            </a:r>
            <a:r>
              <a:rPr lang="en-US" altLang="en-US" sz="2400" dirty="0">
                <a:solidFill>
                  <a:srgbClr val="0070C0"/>
                </a:solidFill>
              </a:rPr>
              <a:t> &amp; </a:t>
            </a:r>
            <a:r>
              <a:rPr lang="en-US" altLang="en-US" sz="2400" dirty="0" err="1">
                <a:solidFill>
                  <a:srgbClr val="0070C0"/>
                </a:solidFill>
              </a:rPr>
              <a:t>Euske</a:t>
            </a:r>
            <a:r>
              <a:rPr lang="en-US" altLang="en-US" sz="2400" dirty="0">
                <a:solidFill>
                  <a:srgbClr val="0070C0"/>
                </a:solidFill>
              </a:rPr>
              <a:t> (2006)</a:t>
            </a:r>
            <a:r>
              <a:rPr lang="en-US" altLang="en-US" sz="2400" dirty="0"/>
              <a:t> further argued that performance is a set of financial and nonfinancial indicators which offer information on the degree of achievement of objectives and results. Similarly, Kaplan and Norton (2003) argued that financial and non-financial aspects must be considered in order to analyze OP</a:t>
            </a:r>
          </a:p>
          <a:p>
            <a:pPr algn="just">
              <a:buFontTx/>
              <a:buNone/>
            </a:pPr>
            <a:r>
              <a:rPr lang="en-US" altLang="en-US" sz="2400" dirty="0"/>
              <a:t>    ……………………………. </a:t>
            </a:r>
            <a:r>
              <a:rPr lang="en-US" altLang="en-US" sz="2400" dirty="0">
                <a:solidFill>
                  <a:srgbClr val="FF0000"/>
                </a:solidFill>
              </a:rPr>
              <a:t>Based on the above review, the contradictions between studies are mostly caused by different concepts, and measurement approaches of organizational performance</a:t>
            </a:r>
          </a:p>
          <a:p>
            <a:pPr algn="just">
              <a:buFontTx/>
              <a:buNone/>
            </a:pPr>
            <a:endParaRPr lang="en-US" altLang="en-US" dirty="0"/>
          </a:p>
          <a:p>
            <a:pPr>
              <a:buFontTx/>
              <a:buNone/>
            </a:pPr>
            <a:endParaRPr lang="en-US" altLang="en-US" dirty="0"/>
          </a:p>
        </p:txBody>
      </p:sp>
      <p:sp>
        <p:nvSpPr>
          <p:cNvPr id="2" name="Rectangle 1"/>
          <p:cNvSpPr/>
          <p:nvPr/>
        </p:nvSpPr>
        <p:spPr bwMode="auto">
          <a:xfrm>
            <a:off x="7772400" y="6234545"/>
            <a:ext cx="2895600" cy="6096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3200" b="1" dirty="0">
                <a:solidFill>
                  <a:srgbClr val="002060"/>
                </a:solidFill>
              </a:rPr>
              <a:t>Concepts</a:t>
            </a:r>
          </a:p>
        </p:txBody>
      </p:sp>
      <p:sp>
        <p:nvSpPr>
          <p:cNvPr id="3" name="Oval Callout 2"/>
          <p:cNvSpPr/>
          <p:nvPr/>
        </p:nvSpPr>
        <p:spPr bwMode="auto">
          <a:xfrm>
            <a:off x="5029200" y="6248400"/>
            <a:ext cx="2438400" cy="609600"/>
          </a:xfrm>
          <a:prstGeom prst="wedgeEllipseCallout">
            <a:avLst>
              <a:gd name="adj1" fmla="val -84108"/>
              <a:gd name="adj2" fmla="val -64026"/>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r>
              <a:rPr lang="en-US" dirty="0">
                <a:solidFill>
                  <a:srgbClr val="000000"/>
                </a:solidFill>
              </a:rPr>
              <a:t>Your Voice</a:t>
            </a:r>
          </a:p>
        </p:txBody>
      </p:sp>
      <p:sp>
        <p:nvSpPr>
          <p:cNvPr id="4" name="Footer Placeholder 3"/>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402747662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Content Placeholder 2"/>
          <p:cNvSpPr>
            <a:spLocks noGrp="1"/>
          </p:cNvSpPr>
          <p:nvPr>
            <p:ph idx="1"/>
          </p:nvPr>
        </p:nvSpPr>
        <p:spPr>
          <a:xfrm>
            <a:off x="1524000" y="76201"/>
            <a:ext cx="9144000" cy="5211763"/>
          </a:xfrm>
          <a:solidFill>
            <a:schemeClr val="bg1"/>
          </a:solidFill>
        </p:spPr>
        <p:txBody>
          <a:bodyPr/>
          <a:lstStyle/>
          <a:p>
            <a:pPr marL="0" indent="0">
              <a:buNone/>
            </a:pPr>
            <a:r>
              <a:rPr lang="en-US" altLang="en-US" sz="2800" dirty="0">
                <a:solidFill>
                  <a:srgbClr val="FF0000"/>
                </a:solidFill>
              </a:rPr>
              <a:t>2.2 KNOWLEDGE MANAGEMENT</a:t>
            </a:r>
          </a:p>
          <a:p>
            <a:pPr>
              <a:buFontTx/>
              <a:buNone/>
            </a:pPr>
            <a:r>
              <a:rPr lang="en-US" altLang="en-US" dirty="0"/>
              <a:t>   </a:t>
            </a:r>
            <a:r>
              <a:rPr lang="en-US" sz="2400" dirty="0"/>
              <a:t>Knowledge management (KM) has been defined in different ways in literature; </a:t>
            </a:r>
            <a:r>
              <a:rPr lang="en-US" sz="2400" dirty="0">
                <a:solidFill>
                  <a:srgbClr val="0070C0"/>
                </a:solidFill>
              </a:rPr>
              <a:t>Gupta et al. [2000</a:t>
            </a:r>
            <a:r>
              <a:rPr lang="en-US" sz="2400" dirty="0"/>
              <a:t>] defined KM as “a process that helps organizations to find, select, organize, disseminate, and transfer important information and expertise necessary for activities. </a:t>
            </a:r>
            <a:r>
              <a:rPr lang="en-US" sz="2400" dirty="0" err="1">
                <a:solidFill>
                  <a:srgbClr val="0070C0"/>
                </a:solidFill>
              </a:rPr>
              <a:t>Filemon</a:t>
            </a:r>
            <a:r>
              <a:rPr lang="en-US" sz="2400" dirty="0">
                <a:solidFill>
                  <a:srgbClr val="0070C0"/>
                </a:solidFill>
              </a:rPr>
              <a:t> and </a:t>
            </a:r>
            <a:r>
              <a:rPr lang="en-US" sz="2400" dirty="0" err="1">
                <a:solidFill>
                  <a:srgbClr val="0070C0"/>
                </a:solidFill>
              </a:rPr>
              <a:t>Uriarte</a:t>
            </a:r>
            <a:r>
              <a:rPr lang="en-US" sz="2400" dirty="0">
                <a:solidFill>
                  <a:srgbClr val="0070C0"/>
                </a:solidFill>
              </a:rPr>
              <a:t> [2008</a:t>
            </a:r>
            <a:r>
              <a:rPr lang="en-US" sz="2400" dirty="0"/>
              <a:t>] defined KM as the broad process of locating, organizing, transferring, and using the information and expertise within an organization. </a:t>
            </a:r>
          </a:p>
          <a:p>
            <a:pPr>
              <a:buFontTx/>
              <a:buNone/>
            </a:pPr>
            <a:r>
              <a:rPr lang="en-US" altLang="en-US" sz="2400" dirty="0"/>
              <a:t>   There are numerous definitions of KM (</a:t>
            </a:r>
            <a:r>
              <a:rPr lang="en-US" altLang="en-US" sz="2400" dirty="0" err="1">
                <a:solidFill>
                  <a:srgbClr val="0070C0"/>
                </a:solidFill>
              </a:rPr>
              <a:t>Kakabadse</a:t>
            </a:r>
            <a:r>
              <a:rPr lang="en-US" altLang="en-US" sz="2400" dirty="0">
                <a:solidFill>
                  <a:srgbClr val="0070C0"/>
                </a:solidFill>
              </a:rPr>
              <a:t> et al., 2009</a:t>
            </a:r>
            <a:r>
              <a:rPr lang="en-US" altLang="en-US" sz="2400" dirty="0"/>
              <a:t>) but it is hard to define is precisely (</a:t>
            </a:r>
            <a:r>
              <a:rPr lang="en-US" altLang="en-US" sz="2400" dirty="0">
                <a:solidFill>
                  <a:srgbClr val="0070C0"/>
                </a:solidFill>
              </a:rPr>
              <a:t>Rebecca &amp; Philip, 2005</a:t>
            </a:r>
            <a:r>
              <a:rPr lang="en-US" altLang="en-US" sz="2400" dirty="0"/>
              <a:t>). For some authors, KM is a function which creates, identifies and manages organizational knowledge for long-term benefits (</a:t>
            </a:r>
            <a:r>
              <a:rPr lang="en-US" altLang="en-US" sz="2400" dirty="0" err="1"/>
              <a:t>Darroch</a:t>
            </a:r>
            <a:r>
              <a:rPr lang="en-US" altLang="en-US" sz="2400" dirty="0"/>
              <a:t>, 2003). Gold et al. (2001) consider that “KM is a complex undertaking involving the development of structures that allow the firm to recognize, create, transform, and distribute knowledge”. ……………………….</a:t>
            </a:r>
            <a:endParaRPr lang="en-US" altLang="en-US" sz="2800" dirty="0"/>
          </a:p>
        </p:txBody>
      </p:sp>
      <p:sp>
        <p:nvSpPr>
          <p:cNvPr id="3" name="Rectangle 2"/>
          <p:cNvSpPr/>
          <p:nvPr/>
        </p:nvSpPr>
        <p:spPr bwMode="auto">
          <a:xfrm>
            <a:off x="2209800" y="6324600"/>
            <a:ext cx="8001000" cy="533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3200" b="1" dirty="0">
                <a:solidFill>
                  <a:srgbClr val="002060"/>
                </a:solidFill>
              </a:rPr>
              <a:t>Concepts</a:t>
            </a:r>
          </a:p>
        </p:txBody>
      </p:sp>
      <p:sp>
        <p:nvSpPr>
          <p:cNvPr id="2" name="Footer Placeholder 1"/>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42721982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a:xfrm>
            <a:off x="1524000" y="0"/>
            <a:ext cx="9144000" cy="6629400"/>
          </a:xfrm>
          <a:solidFill>
            <a:schemeClr val="bg1"/>
          </a:solidFill>
        </p:spPr>
        <p:txBody>
          <a:bodyPr/>
          <a:lstStyle/>
          <a:p>
            <a:pPr marL="0" indent="0">
              <a:buNone/>
            </a:pPr>
            <a:r>
              <a:rPr lang="en-US" altLang="en-US" sz="2800" dirty="0">
                <a:solidFill>
                  <a:srgbClr val="FF0000"/>
                </a:solidFill>
              </a:rPr>
              <a:t>2.3 ORGANIZATIONAL CULTURE</a:t>
            </a:r>
          </a:p>
          <a:p>
            <a:pPr>
              <a:buFontTx/>
              <a:buNone/>
            </a:pPr>
            <a:r>
              <a:rPr lang="en-US" altLang="en-US" sz="2800" dirty="0"/>
              <a:t>   </a:t>
            </a:r>
            <a:r>
              <a:rPr lang="en-US" altLang="en-US" sz="2400" dirty="0"/>
              <a:t>There are many definitions of organizational culture among authors and researchers. Organizational culture can be defined as the values, beliefs and hidden assumptions that the members of an organization have in common (</a:t>
            </a:r>
            <a:r>
              <a:rPr lang="en-US" altLang="en-US" sz="2400" dirty="0" err="1">
                <a:solidFill>
                  <a:srgbClr val="0070C0"/>
                </a:solidFill>
              </a:rPr>
              <a:t>Miron</a:t>
            </a:r>
            <a:r>
              <a:rPr lang="en-US" altLang="en-US" sz="2400" dirty="0">
                <a:solidFill>
                  <a:srgbClr val="0070C0"/>
                </a:solidFill>
              </a:rPr>
              <a:t>, </a:t>
            </a:r>
            <a:r>
              <a:rPr lang="en-US" altLang="en-US" sz="2400" dirty="0" err="1">
                <a:solidFill>
                  <a:srgbClr val="0070C0"/>
                </a:solidFill>
              </a:rPr>
              <a:t>Erez</a:t>
            </a:r>
            <a:r>
              <a:rPr lang="en-US" altLang="en-US" sz="2400" dirty="0">
                <a:solidFill>
                  <a:srgbClr val="0070C0"/>
                </a:solidFill>
              </a:rPr>
              <a:t>, &amp; </a:t>
            </a:r>
            <a:r>
              <a:rPr lang="en-US" altLang="en-US" sz="2400" dirty="0" err="1">
                <a:solidFill>
                  <a:srgbClr val="0070C0"/>
                </a:solidFill>
              </a:rPr>
              <a:t>Naveh</a:t>
            </a:r>
            <a:r>
              <a:rPr lang="en-US" altLang="en-US" sz="2400" dirty="0">
                <a:solidFill>
                  <a:srgbClr val="0070C0"/>
                </a:solidFill>
              </a:rPr>
              <a:t>, 2004)</a:t>
            </a:r>
            <a:r>
              <a:rPr lang="en-US" altLang="en-US" sz="2400" dirty="0"/>
              <a:t>.</a:t>
            </a:r>
            <a:r>
              <a:rPr lang="en-US" altLang="en-US" sz="2400" dirty="0" err="1">
                <a:solidFill>
                  <a:srgbClr val="0070C0"/>
                </a:solidFill>
              </a:rPr>
              <a:t>Hofstede</a:t>
            </a:r>
            <a:r>
              <a:rPr lang="en-US" altLang="en-US" sz="2400" dirty="0">
                <a:solidFill>
                  <a:srgbClr val="0070C0"/>
                </a:solidFill>
              </a:rPr>
              <a:t> (2001) </a:t>
            </a:r>
            <a:r>
              <a:rPr lang="en-US" altLang="en-US" sz="2400" dirty="0"/>
              <a:t>sees organizational culture as the “shared pattern of beliefs, assumptions and expectations of an organization. Other authors defined organizational culture as a unique and inimitable capability of the organization to create its competitive advantage over the rivals (Barney, 2006; Hall, 2003, </a:t>
            </a:r>
            <a:r>
              <a:rPr lang="en-US" altLang="en-US" sz="2400" dirty="0" err="1"/>
              <a:t>Peteraf</a:t>
            </a:r>
            <a:r>
              <a:rPr lang="en-US" altLang="en-US" sz="2400" dirty="0"/>
              <a:t>, 1993). </a:t>
            </a:r>
            <a:r>
              <a:rPr lang="en-US" altLang="en-US" sz="2400" dirty="0" err="1"/>
              <a:t>Kilman</a:t>
            </a:r>
            <a:r>
              <a:rPr lang="en-US" altLang="en-US" sz="2400" dirty="0"/>
              <a:t> et al, (1985) define it as the philosophies, assumptions, beliefs, attitudes and norms that bind the organization together. Schein (2011) stated that organizational culture is the combination of values, beliefs, and norms which may impact the way employees behave, think and feel in the organization.</a:t>
            </a:r>
          </a:p>
        </p:txBody>
      </p:sp>
      <p:sp>
        <p:nvSpPr>
          <p:cNvPr id="3" name="Rectangle 2"/>
          <p:cNvSpPr/>
          <p:nvPr/>
        </p:nvSpPr>
        <p:spPr bwMode="auto">
          <a:xfrm>
            <a:off x="7162800" y="6248400"/>
            <a:ext cx="3048000" cy="6096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3200" b="1" dirty="0">
                <a:solidFill>
                  <a:srgbClr val="002060"/>
                </a:solidFill>
              </a:rPr>
              <a:t>Concepts</a:t>
            </a:r>
          </a:p>
        </p:txBody>
      </p:sp>
      <p:sp>
        <p:nvSpPr>
          <p:cNvPr id="2" name="Footer Placeholder 1"/>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54322373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1524000" y="76200"/>
            <a:ext cx="9144000" cy="6553200"/>
          </a:xfrm>
          <a:solidFill>
            <a:schemeClr val="bg1"/>
          </a:solidFill>
        </p:spPr>
        <p:txBody>
          <a:bodyPr/>
          <a:lstStyle/>
          <a:p>
            <a:pPr marL="0" indent="0">
              <a:buNone/>
            </a:pPr>
            <a:r>
              <a:rPr lang="en-US" altLang="en-US" sz="2400" dirty="0">
                <a:solidFill>
                  <a:srgbClr val="FF0000"/>
                </a:solidFill>
              </a:rPr>
              <a:t>2.4 KNOWLEDGE MANAGEMENT AND PERFORMANCE</a:t>
            </a:r>
          </a:p>
          <a:p>
            <a:pPr>
              <a:buFontTx/>
              <a:buNone/>
            </a:pPr>
            <a:r>
              <a:rPr lang="en-US" altLang="en-US" sz="2400" dirty="0"/>
              <a:t>    Past studies have examined the relationship between KM and firm performance. </a:t>
            </a:r>
            <a:r>
              <a:rPr lang="en-US" altLang="en-US" sz="2400" dirty="0" err="1">
                <a:solidFill>
                  <a:srgbClr val="0070C0"/>
                </a:solidFill>
              </a:rPr>
              <a:t>Zaied</a:t>
            </a:r>
            <a:r>
              <a:rPr lang="en-US" altLang="en-US" sz="2400" dirty="0">
                <a:solidFill>
                  <a:srgbClr val="0070C0"/>
                </a:solidFill>
              </a:rPr>
              <a:t> et al., (2012) </a:t>
            </a:r>
            <a:r>
              <a:rPr lang="en-US" altLang="en-US" sz="2400" dirty="0"/>
              <a:t>found that all elements of knowledge management capabilities have a positive sig. relationship with all measures of the performance. Chang and Chuang (2011) further confirmed the impact of KM processes on firm performance. </a:t>
            </a:r>
            <a:r>
              <a:rPr lang="en-US" altLang="en-US" sz="2400" dirty="0" err="1">
                <a:solidFill>
                  <a:srgbClr val="0070C0"/>
                </a:solidFill>
              </a:rPr>
              <a:t>Suzana</a:t>
            </a:r>
            <a:r>
              <a:rPr lang="en-US" altLang="en-US" sz="2400" dirty="0">
                <a:solidFill>
                  <a:srgbClr val="0070C0"/>
                </a:solidFill>
              </a:rPr>
              <a:t> and </a:t>
            </a:r>
            <a:r>
              <a:rPr lang="en-US" altLang="en-US" sz="2400" dirty="0" err="1">
                <a:solidFill>
                  <a:srgbClr val="0070C0"/>
                </a:solidFill>
              </a:rPr>
              <a:t>Kasim</a:t>
            </a:r>
            <a:r>
              <a:rPr lang="en-US" altLang="en-US" sz="2400" dirty="0">
                <a:solidFill>
                  <a:srgbClr val="0070C0"/>
                </a:solidFill>
              </a:rPr>
              <a:t> [2010</a:t>
            </a:r>
            <a:r>
              <a:rPr lang="en-US" altLang="en-US" sz="2400" dirty="0"/>
              <a:t>] studied the significant role of Knowledge management practices in improving the performance of organizations. </a:t>
            </a:r>
            <a:r>
              <a:rPr lang="en-US" altLang="en-US" sz="2400" dirty="0">
                <a:solidFill>
                  <a:srgbClr val="0070C0"/>
                </a:solidFill>
              </a:rPr>
              <a:t>Mills and Smith (2011)</a:t>
            </a:r>
            <a:r>
              <a:rPr lang="en-US" altLang="en-US" sz="2400" dirty="0"/>
              <a:t> found that only some knowledge resources (structure &amp; acquisition) were directly related to organizational performance, while others (technology &amp; culture) were not directly related to organizational performance. Similarly, </a:t>
            </a:r>
            <a:r>
              <a:rPr lang="en-US" altLang="en-US" sz="2400" dirty="0">
                <a:solidFill>
                  <a:srgbClr val="0070C0"/>
                </a:solidFill>
              </a:rPr>
              <a:t>Zack et al (2015</a:t>
            </a:r>
            <a:r>
              <a:rPr lang="en-US" altLang="en-US" sz="2400" dirty="0"/>
              <a:t>) concurred that it could not be generalized to other geographic, economic and cultures. Thus its hypothesized that:</a:t>
            </a:r>
          </a:p>
          <a:p>
            <a:pPr>
              <a:buFontTx/>
              <a:buNone/>
            </a:pPr>
            <a:r>
              <a:rPr lang="en-US" altLang="en-US" sz="2400" dirty="0"/>
              <a:t>   </a:t>
            </a:r>
            <a:r>
              <a:rPr lang="en-US" altLang="en-US" sz="2400" b="1" dirty="0">
                <a:solidFill>
                  <a:srgbClr val="FF0000"/>
                </a:solidFill>
              </a:rPr>
              <a:t>H1: There is relationship between KM and performance</a:t>
            </a:r>
          </a:p>
          <a:p>
            <a:pPr>
              <a:buFontTx/>
              <a:buNone/>
            </a:pPr>
            <a:endParaRPr lang="en-US" altLang="en-US" sz="2800" b="1" dirty="0"/>
          </a:p>
        </p:txBody>
      </p:sp>
      <p:sp>
        <p:nvSpPr>
          <p:cNvPr id="3" name="Rectangle 2"/>
          <p:cNvSpPr/>
          <p:nvPr/>
        </p:nvSpPr>
        <p:spPr bwMode="auto">
          <a:xfrm>
            <a:off x="7239000" y="6172200"/>
            <a:ext cx="3200400" cy="4572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3200" b="1" dirty="0">
                <a:solidFill>
                  <a:srgbClr val="002060"/>
                </a:solidFill>
              </a:rPr>
              <a:t>Hypothesis</a:t>
            </a:r>
          </a:p>
        </p:txBody>
      </p:sp>
      <p:sp>
        <p:nvSpPr>
          <p:cNvPr id="2" name="Footer Placeholder 1"/>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286686771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81369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5" y="0"/>
            <a:ext cx="12178747"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5643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92000" cy="762000"/>
          </a:xfrm>
          <a:solidFill>
            <a:schemeClr val="bg1"/>
          </a:solidFill>
        </p:spPr>
        <p:txBody>
          <a:bodyPr/>
          <a:lstStyle/>
          <a:p>
            <a:br>
              <a:rPr lang="en-US" sz="2800" dirty="0"/>
            </a:br>
            <a:r>
              <a:rPr lang="en-US" sz="2400" b="1" dirty="0">
                <a:solidFill>
                  <a:srgbClr val="FF0000"/>
                </a:solidFill>
              </a:rPr>
              <a:t>Literature Review is not a brief overview of articles you reviewed or Summary</a:t>
            </a:r>
            <a:br>
              <a:rPr lang="en-US" sz="2800" b="1" dirty="0">
                <a:solidFill>
                  <a:srgbClr val="FF0000"/>
                </a:solidFill>
              </a:rPr>
            </a:br>
            <a:endParaRPr lang="en-US" sz="2800" b="1" dirty="0">
              <a:solidFill>
                <a:srgbClr val="FF0000"/>
              </a:solidFill>
            </a:endParaRPr>
          </a:p>
        </p:txBody>
      </p:sp>
      <p:sp>
        <p:nvSpPr>
          <p:cNvPr id="5" name="Rectangle 4"/>
          <p:cNvSpPr/>
          <p:nvPr/>
        </p:nvSpPr>
        <p:spPr>
          <a:xfrm>
            <a:off x="0" y="1880388"/>
            <a:ext cx="12192000" cy="4278094"/>
          </a:xfrm>
          <a:prstGeom prst="rect">
            <a:avLst/>
          </a:prstGeom>
          <a:solidFill>
            <a:schemeClr val="bg1"/>
          </a:solidFill>
          <a:ln>
            <a:solidFill>
              <a:srgbClr val="FF0000"/>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Risk averse is a description of an investor who, when faced with two investments with a similar expected return (but different risks), will prefer the one with the lower risk (</a:t>
            </a:r>
            <a:r>
              <a:rPr kumimoji="0" lang="en-US" sz="2400" b="0" i="0" u="none" strike="noStrike" kern="1200" cap="none" spc="0" normalizeH="0" baseline="0" noProof="0" dirty="0" err="1">
                <a:ln>
                  <a:noFill/>
                </a:ln>
                <a:solidFill>
                  <a:srgbClr val="000000"/>
                </a:solidFill>
                <a:effectLst/>
                <a:uLnTx/>
                <a:uFillTx/>
                <a:latin typeface="Arial"/>
                <a:ea typeface="+mn-ea"/>
                <a:cs typeface="+mn-cs"/>
              </a:rPr>
              <a:t>Investopedia</a:t>
            </a:r>
            <a:r>
              <a:rPr kumimoji="0" lang="en-US" sz="2400" b="0" i="0" u="none" strike="noStrike" kern="1200" cap="none" spc="0" normalizeH="0" baseline="0" noProof="0" dirty="0">
                <a:ln>
                  <a:noFill/>
                </a:ln>
                <a:solidFill>
                  <a:srgbClr val="000000"/>
                </a:solidFill>
                <a:effectLst/>
                <a:uLnTx/>
                <a:uFillTx/>
                <a:latin typeface="Arial"/>
                <a:ea typeface="+mn-ea"/>
                <a:cs typeface="+mn-cs"/>
              </a:rPr>
              <a:t>).In economics and finance, risk aversion is the behavior of humans (especially consumers and investors), when exposed to uncertainty, the attempt to lower that uncertainty. It is the hesitation of a person to agree to a situation with an unknown payoff rather than another situation with a more parented, but possibly lower, expected payoff. For example, a risk-averse investor might choose to put his or her money into a bank account with a low but guaranteed interest rate, rather than into a stock that may have high expected returns, but also involves a chance of losing</a:t>
            </a:r>
            <a:r>
              <a:rPr kumimoji="0" lang="en-US" sz="2800" b="0" i="0" u="none" strike="noStrike" kern="1200" cap="none" spc="0" normalizeH="0" baseline="0" noProof="0" dirty="0">
                <a:ln>
                  <a:noFill/>
                </a:ln>
                <a:solidFill>
                  <a:srgbClr val="000000"/>
                </a:solidFill>
                <a:effectLst/>
                <a:uLnTx/>
                <a:uFillTx/>
                <a:latin typeface="Arial"/>
                <a:ea typeface="+mn-ea"/>
                <a:cs typeface="+mn-cs"/>
              </a:rPr>
              <a:t> value. </a:t>
            </a:r>
            <a:r>
              <a:rPr kumimoji="0" lang="en-US" sz="2400" b="0" i="0" u="none" strike="noStrike" kern="1200" cap="none" spc="0" normalizeH="0" baseline="0" noProof="0" dirty="0">
                <a:ln>
                  <a:noFill/>
                </a:ln>
                <a:solidFill>
                  <a:srgbClr val="000000"/>
                </a:solidFill>
                <a:effectLst/>
                <a:uLnTx/>
                <a:uFillTx/>
                <a:latin typeface="Arial"/>
                <a:ea typeface="+mn-ea"/>
                <a:cs typeface="+mn-cs"/>
              </a:rPr>
              <a:t>Practicality investing in low risk profile commodities</a:t>
            </a:r>
            <a:r>
              <a:rPr kumimoji="0" lang="en-US" sz="2800" b="0" i="0" u="none" strike="noStrike" kern="1200" cap="none" spc="0" normalizeH="0" baseline="0" noProof="0" dirty="0">
                <a:ln>
                  <a:noFill/>
                </a:ln>
                <a:solidFill>
                  <a:srgbClr val="000000"/>
                </a:solidFill>
                <a:effectLst/>
                <a:uLnTx/>
                <a:uFillTx/>
                <a:latin typeface="Arial"/>
                <a:ea typeface="+mn-ea"/>
                <a:cs typeface="+mn-cs"/>
              </a:rPr>
              <a:t> (Wikipedia)</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p:cNvSpPr txBox="1"/>
          <p:nvPr/>
        </p:nvSpPr>
        <p:spPr>
          <a:xfrm>
            <a:off x="1724891" y="6248400"/>
            <a:ext cx="8866909" cy="369332"/>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The above is just a summary. Note the citations</a:t>
            </a:r>
          </a:p>
        </p:txBody>
      </p:sp>
      <p:sp>
        <p:nvSpPr>
          <p:cNvPr id="7" name="TextBox 6"/>
          <p:cNvSpPr txBox="1"/>
          <p:nvPr/>
        </p:nvSpPr>
        <p:spPr>
          <a:xfrm>
            <a:off x="172278" y="699518"/>
            <a:ext cx="12019722"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Entrepreneurship barriers and entrepreneurial inclination among Malaysian postgraduate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Aversion to risk</a:t>
            </a:r>
          </a:p>
        </p:txBody>
      </p:sp>
      <p:sp>
        <p:nvSpPr>
          <p:cNvPr id="8" name="TextBox 7"/>
          <p:cNvSpPr txBox="1"/>
          <p:nvPr/>
        </p:nvSpPr>
        <p:spPr>
          <a:xfrm>
            <a:off x="2590801" y="1516937"/>
            <a:ext cx="3823855" cy="45089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700" b="0" i="0" u="none" strike="noStrike" kern="1200" cap="none" spc="0" normalizeH="0" baseline="0" noProof="0" dirty="0">
                <a:ln>
                  <a:noFill/>
                </a:ln>
                <a:solidFill>
                  <a:srgbClr val="FFFF00"/>
                </a:solidFill>
                <a:effectLst/>
                <a:uLnTx/>
                <a:uFillTx/>
                <a:latin typeface="Engravers MT" pitchFamily="18" charset="0"/>
                <a:ea typeface="+mn-ea"/>
                <a:cs typeface="+mn-cs"/>
              </a:rPr>
              <a:t>X</a:t>
            </a: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mn-cs"/>
              </a:rPr>
              <a:t>Dr Jugindar Singh</a:t>
            </a:r>
          </a:p>
        </p:txBody>
      </p:sp>
      <p:sp>
        <p:nvSpPr>
          <p:cNvPr id="4" name="Slide Number Placehold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503DB98-A6E7-4D43-95C1-718902247CBE}" type="slidenum">
              <a:rPr kumimoji="0" lang="en-US" sz="1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14</a:t>
            </a:fld>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4179756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1524000" y="-6927"/>
            <a:ext cx="9144000" cy="6864927"/>
          </a:xfrm>
          <a:solidFill>
            <a:schemeClr val="bg1"/>
          </a:solidFill>
        </p:spPr>
        <p:txBody>
          <a:bodyPr/>
          <a:lstStyle/>
          <a:p>
            <a:pPr marL="0" indent="0">
              <a:buNone/>
            </a:pPr>
            <a:r>
              <a:rPr lang="en-US" altLang="en-US" dirty="0"/>
              <a:t>   </a:t>
            </a:r>
            <a:r>
              <a:rPr lang="en-US" altLang="en-US" sz="2800" dirty="0"/>
              <a:t>2.5 </a:t>
            </a:r>
            <a:r>
              <a:rPr lang="en-US" altLang="en-US" sz="2800" dirty="0">
                <a:solidFill>
                  <a:srgbClr val="FF0000"/>
                </a:solidFill>
              </a:rPr>
              <a:t>O</a:t>
            </a:r>
            <a:r>
              <a:rPr lang="en-US" altLang="en-US" sz="2800" b="1" dirty="0">
                <a:solidFill>
                  <a:srgbClr val="FF0000"/>
                </a:solidFill>
              </a:rPr>
              <a:t>rganizational culture And Performance </a:t>
            </a:r>
          </a:p>
          <a:p>
            <a:pPr marL="0" indent="0">
              <a:lnSpc>
                <a:spcPts val="2700"/>
              </a:lnSpc>
              <a:buNone/>
            </a:pPr>
            <a:r>
              <a:rPr lang="en-US" altLang="en-US" sz="2000" dirty="0"/>
              <a:t>Culture is directly related to performance because culture influences the behavior of the members of the organization (</a:t>
            </a:r>
            <a:r>
              <a:rPr lang="en-US" altLang="en-US" sz="2000" dirty="0" err="1">
                <a:solidFill>
                  <a:srgbClr val="0070C0"/>
                </a:solidFill>
              </a:rPr>
              <a:t>Galves</a:t>
            </a:r>
            <a:r>
              <a:rPr lang="en-US" altLang="en-US" sz="2000" dirty="0">
                <a:solidFill>
                  <a:srgbClr val="0070C0"/>
                </a:solidFill>
              </a:rPr>
              <a:t> &amp; </a:t>
            </a:r>
            <a:r>
              <a:rPr lang="en-US" altLang="en-US" sz="2000" dirty="0" err="1">
                <a:solidFill>
                  <a:srgbClr val="0070C0"/>
                </a:solidFill>
              </a:rPr>
              <a:t>García</a:t>
            </a:r>
            <a:r>
              <a:rPr lang="en-US" altLang="en-US" sz="2000" dirty="0">
                <a:solidFill>
                  <a:srgbClr val="0070C0"/>
                </a:solidFill>
              </a:rPr>
              <a:t>, 2011; </a:t>
            </a:r>
            <a:r>
              <a:rPr lang="en-US" altLang="en-US" sz="2000" dirty="0" err="1">
                <a:solidFill>
                  <a:srgbClr val="0070C0"/>
                </a:solidFill>
              </a:rPr>
              <a:t>Hofstede</a:t>
            </a:r>
            <a:r>
              <a:rPr lang="en-US" altLang="en-US" sz="2000" dirty="0">
                <a:solidFill>
                  <a:srgbClr val="0070C0"/>
                </a:solidFill>
              </a:rPr>
              <a:t>, 1988; Martins &amp; </a:t>
            </a:r>
            <a:r>
              <a:rPr lang="en-US" altLang="en-US" sz="2000" dirty="0" err="1">
                <a:solidFill>
                  <a:srgbClr val="0070C0"/>
                </a:solidFill>
              </a:rPr>
              <a:t>Terblanche</a:t>
            </a:r>
            <a:r>
              <a:rPr lang="en-US" altLang="en-US" sz="2000" dirty="0">
                <a:solidFill>
                  <a:srgbClr val="0070C0"/>
                </a:solidFill>
              </a:rPr>
              <a:t>, 2003).</a:t>
            </a:r>
            <a:r>
              <a:rPr lang="en-US" altLang="en-US" sz="2000" dirty="0"/>
              <a:t>Moreover, studies done by Chatman and </a:t>
            </a:r>
            <a:r>
              <a:rPr lang="en-US" altLang="en-US" sz="2000" dirty="0" err="1"/>
              <a:t>Jehn</a:t>
            </a:r>
            <a:r>
              <a:rPr lang="en-US" altLang="en-US" sz="2000" dirty="0"/>
              <a:t> (1994), Denison and Mishra (1995) and </a:t>
            </a:r>
            <a:r>
              <a:rPr lang="en-US" altLang="en-US" sz="2000" dirty="0" err="1"/>
              <a:t>Kotter</a:t>
            </a:r>
            <a:r>
              <a:rPr lang="en-US" altLang="en-US" sz="2000" dirty="0"/>
              <a:t> and </a:t>
            </a:r>
            <a:r>
              <a:rPr lang="en-US" altLang="en-US" sz="2000" dirty="0" err="1"/>
              <a:t>Heskett</a:t>
            </a:r>
            <a:r>
              <a:rPr lang="en-US" altLang="en-US" sz="2000" dirty="0"/>
              <a:t> (1992), have contributed significantly to the field of culture and performance studies. Denison and Mishra (1995), utilizing a more rigorous methodology, discovered that cultural strength was significantly correlated with short-term financial performance. The results of a study by </a:t>
            </a:r>
            <a:r>
              <a:rPr lang="en-US" altLang="en-US" sz="2000" dirty="0" err="1">
                <a:solidFill>
                  <a:srgbClr val="0070C0"/>
                </a:solidFill>
              </a:rPr>
              <a:t>Naranjo</a:t>
            </a:r>
            <a:r>
              <a:rPr lang="en-US" altLang="en-US" sz="2000" dirty="0">
                <a:solidFill>
                  <a:srgbClr val="0070C0"/>
                </a:solidFill>
              </a:rPr>
              <a:t>-Valencia et al (2016) </a:t>
            </a:r>
            <a:r>
              <a:rPr lang="en-US" altLang="en-US" sz="2000" dirty="0"/>
              <a:t>show that culture can foster innovation, as well as company performance, or it could also be an obstacle for both of them, depending on the values promoted by the culture. In general, prior research provides evidence that the adhocracy culture has a positive effect on performance (Chan et al., 2004; Denison &amp; Mishra,1995).Thus its hypothesized that:</a:t>
            </a:r>
          </a:p>
          <a:p>
            <a:pPr marL="0" indent="0">
              <a:lnSpc>
                <a:spcPts val="2700"/>
              </a:lnSpc>
              <a:buNone/>
            </a:pPr>
            <a:r>
              <a:rPr lang="en-US" altLang="en-US" sz="2400" dirty="0">
                <a:solidFill>
                  <a:srgbClr val="FF0000"/>
                </a:solidFill>
              </a:rPr>
              <a:t>  H2: There is significant relationship between OC and            performance</a:t>
            </a:r>
          </a:p>
          <a:p>
            <a:pPr marL="0" indent="0">
              <a:lnSpc>
                <a:spcPts val="2700"/>
              </a:lnSpc>
              <a:buNone/>
            </a:pPr>
            <a:r>
              <a:rPr lang="en-US" altLang="en-US" sz="2400" dirty="0"/>
              <a:t> </a:t>
            </a:r>
            <a:endParaRPr lang="en-US" altLang="en-US" sz="2400" b="1" dirty="0">
              <a:solidFill>
                <a:srgbClr val="FF0000"/>
              </a:solidFill>
            </a:endParaRPr>
          </a:p>
          <a:p>
            <a:pPr marL="0" indent="0">
              <a:lnSpc>
                <a:spcPts val="2700"/>
              </a:lnSpc>
              <a:buNone/>
            </a:pPr>
            <a:endParaRPr lang="en-US" altLang="en-US" sz="2800" dirty="0"/>
          </a:p>
          <a:p>
            <a:pPr>
              <a:lnSpc>
                <a:spcPts val="2700"/>
              </a:lnSpc>
              <a:buNone/>
            </a:pPr>
            <a:r>
              <a:rPr lang="en-US" altLang="en-US" sz="2800" dirty="0"/>
              <a:t>   </a:t>
            </a:r>
          </a:p>
        </p:txBody>
      </p:sp>
      <p:sp>
        <p:nvSpPr>
          <p:cNvPr id="3" name="Rectangle 2"/>
          <p:cNvSpPr/>
          <p:nvPr/>
        </p:nvSpPr>
        <p:spPr bwMode="auto">
          <a:xfrm>
            <a:off x="1524000" y="6150366"/>
            <a:ext cx="9144000" cy="6858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3200" b="1" dirty="0">
                <a:solidFill>
                  <a:srgbClr val="002060"/>
                </a:solidFill>
              </a:rPr>
              <a:t>Hypothesis</a:t>
            </a:r>
          </a:p>
        </p:txBody>
      </p:sp>
      <p:sp>
        <p:nvSpPr>
          <p:cNvPr id="2" name="Footer Placeholder 1"/>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276833587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a:xfrm>
            <a:off x="1524000" y="-6927"/>
            <a:ext cx="9144000" cy="6864927"/>
          </a:xfrm>
          <a:solidFill>
            <a:schemeClr val="bg1"/>
          </a:solidFill>
        </p:spPr>
        <p:txBody>
          <a:bodyPr/>
          <a:lstStyle/>
          <a:p>
            <a:pPr marL="0" indent="0">
              <a:buNone/>
            </a:pPr>
            <a:r>
              <a:rPr lang="en-US" altLang="en-US" dirty="0"/>
              <a:t>   2.6 </a:t>
            </a:r>
            <a:r>
              <a:rPr lang="en-US" altLang="en-US" b="1" dirty="0">
                <a:solidFill>
                  <a:srgbClr val="FF0000"/>
                </a:solidFill>
              </a:rPr>
              <a:t>Organizational culture And </a:t>
            </a:r>
          </a:p>
          <a:p>
            <a:pPr marL="0" indent="0">
              <a:buNone/>
            </a:pPr>
            <a:r>
              <a:rPr lang="en-US" altLang="en-US" b="1" dirty="0">
                <a:solidFill>
                  <a:srgbClr val="FF0000"/>
                </a:solidFill>
              </a:rPr>
              <a:t>         Performance </a:t>
            </a:r>
          </a:p>
          <a:p>
            <a:pPr marL="0" indent="0" algn="just">
              <a:buNone/>
            </a:pPr>
            <a:r>
              <a:rPr lang="en-US" altLang="en-US" sz="2400" dirty="0"/>
              <a:t>Research of the link between organizational culture and organizational performance had increased substantially during the past two decades (Lim, 1995). In the 1980s, there were obsessions by researchers to focus on strong theory; a search for strong shared values in organizations which were supposed to result in performance for the organizations. Peters and Waterman (1982) claimed that high performance firms could be distinguished from low performance firms because they possessed certain cultural traits and „strong culture‟. Deal and Kennedy (1982) suggested that organizational performance can be enhanced by strong shared values. …………</a:t>
            </a:r>
          </a:p>
          <a:p>
            <a:pPr marL="0" indent="0" algn="just">
              <a:buNone/>
            </a:pPr>
            <a:r>
              <a:rPr lang="en-US" altLang="en-US" sz="2400" dirty="0"/>
              <a:t>   </a:t>
            </a:r>
            <a:r>
              <a:rPr lang="en-US" altLang="en-US" sz="2400" b="1" dirty="0">
                <a:solidFill>
                  <a:srgbClr val="FF0000"/>
                </a:solidFill>
              </a:rPr>
              <a:t>H2: There is </a:t>
            </a:r>
            <a:r>
              <a:rPr lang="en-US" altLang="en-US" sz="2400" b="1" strike="sngStrike" dirty="0">
                <a:solidFill>
                  <a:srgbClr val="FF0000"/>
                </a:solidFill>
              </a:rPr>
              <a:t>significant</a:t>
            </a:r>
            <a:r>
              <a:rPr lang="en-US" altLang="en-US" sz="2400" b="1" dirty="0">
                <a:solidFill>
                  <a:srgbClr val="FF0000"/>
                </a:solidFill>
              </a:rPr>
              <a:t> relationship between OC and</a:t>
            </a:r>
          </a:p>
          <a:p>
            <a:pPr marL="0" indent="0" algn="just">
              <a:buNone/>
            </a:pPr>
            <a:r>
              <a:rPr lang="en-US" altLang="en-US" sz="2400" b="1" dirty="0">
                <a:solidFill>
                  <a:srgbClr val="FF0000"/>
                </a:solidFill>
              </a:rPr>
              <a:t>           performance</a:t>
            </a:r>
          </a:p>
          <a:p>
            <a:pPr marL="0" indent="0">
              <a:buNone/>
            </a:pPr>
            <a:endParaRPr lang="en-US" altLang="en-US" sz="2800" dirty="0"/>
          </a:p>
          <a:p>
            <a:pPr>
              <a:buFontTx/>
              <a:buNone/>
            </a:pPr>
            <a:r>
              <a:rPr lang="en-US" altLang="en-US" sz="2800" dirty="0"/>
              <a:t>   </a:t>
            </a:r>
          </a:p>
        </p:txBody>
      </p:sp>
      <p:sp>
        <p:nvSpPr>
          <p:cNvPr id="3" name="Rectangle 2"/>
          <p:cNvSpPr/>
          <p:nvPr/>
        </p:nvSpPr>
        <p:spPr bwMode="auto">
          <a:xfrm>
            <a:off x="2209800" y="6172200"/>
            <a:ext cx="8001000" cy="6858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3200" b="1" dirty="0">
                <a:solidFill>
                  <a:srgbClr val="002060"/>
                </a:solidFill>
              </a:rPr>
              <a:t>Hypothesis</a:t>
            </a:r>
          </a:p>
        </p:txBody>
      </p:sp>
      <p:sp>
        <p:nvSpPr>
          <p:cNvPr id="2" name="Footer Placeholder 1"/>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313228833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035" y="0"/>
            <a:ext cx="11860695"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518795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33152774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1981200" y="838201"/>
            <a:ext cx="8229600" cy="4525963"/>
          </a:xfrm>
        </p:spPr>
        <p:txBody>
          <a:bodyPr/>
          <a:lstStyle/>
          <a:p>
            <a:pPr marL="0" indent="0">
              <a:buNone/>
            </a:pPr>
            <a:r>
              <a:rPr lang="en-US" altLang="en-US" dirty="0">
                <a:solidFill>
                  <a:srgbClr val="FF0000"/>
                </a:solidFill>
              </a:rPr>
              <a:t>2.7 UNDERPINNING THEORIES</a:t>
            </a:r>
          </a:p>
          <a:p>
            <a:pPr>
              <a:buFontTx/>
              <a:buNone/>
            </a:pPr>
            <a:r>
              <a:rPr lang="en-US" altLang="en-US" dirty="0"/>
              <a:t>   </a:t>
            </a:r>
            <a:r>
              <a:rPr lang="en-US" altLang="en-US" dirty="0">
                <a:solidFill>
                  <a:srgbClr val="FF0000"/>
                </a:solidFill>
              </a:rPr>
              <a:t>Resource-based theory (RBT</a:t>
            </a:r>
            <a:r>
              <a:rPr lang="en-US" altLang="en-US" dirty="0"/>
              <a:t>) is a useful lens through which to assess the importance of firm resources because it seeks to identify factors that explain why firms are able to gain and sustain a competitive advantage (</a:t>
            </a:r>
            <a:r>
              <a:rPr lang="en-US" altLang="en-US" dirty="0" err="1"/>
              <a:t>Schoemaker</a:t>
            </a:r>
            <a:r>
              <a:rPr lang="en-US" altLang="en-US" dirty="0"/>
              <a:t>, 2003; Barney, 2001; </a:t>
            </a:r>
            <a:r>
              <a:rPr lang="en-US" altLang="en-US" dirty="0" err="1"/>
              <a:t>Wernerfelt</a:t>
            </a:r>
            <a:r>
              <a:rPr lang="en-US" altLang="en-US" dirty="0"/>
              <a:t>, 2004).</a:t>
            </a:r>
          </a:p>
        </p:txBody>
      </p:sp>
      <p:sp>
        <p:nvSpPr>
          <p:cNvPr id="3" name="Rectangle 2"/>
          <p:cNvSpPr/>
          <p:nvPr/>
        </p:nvSpPr>
        <p:spPr bwMode="auto">
          <a:xfrm>
            <a:off x="2209800" y="5943600"/>
            <a:ext cx="8001000" cy="914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3200" b="1" dirty="0">
                <a:solidFill>
                  <a:srgbClr val="002060"/>
                </a:solidFill>
              </a:rPr>
              <a:t>Underpinning Theories</a:t>
            </a:r>
          </a:p>
        </p:txBody>
      </p:sp>
      <p:sp>
        <p:nvSpPr>
          <p:cNvPr id="2" name="Footer Placeholder 1"/>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8536846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4836" y="304801"/>
            <a:ext cx="8153400" cy="2507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0" y="16225"/>
            <a:ext cx="4516236" cy="400110"/>
          </a:xfrm>
          <a:prstGeom prst="rect">
            <a:avLst/>
          </a:prstGeom>
        </p:spPr>
        <p:txBody>
          <a:bodyPr wrap="none">
            <a:spAutoFit/>
          </a:bodyPr>
          <a:lstStyle/>
          <a:p>
            <a:r>
              <a:rPr lang="en-US" sz="2000" b="1" dirty="0">
                <a:solidFill>
                  <a:srgbClr val="FF0000"/>
                </a:solidFill>
              </a:rPr>
              <a:t>Competing Values Framework (CVF</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0982" y="2812473"/>
            <a:ext cx="9047018"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427328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7869" y="0"/>
            <a:ext cx="7042150" cy="487362"/>
          </a:xfrm>
        </p:spPr>
        <p:txBody>
          <a:bodyPr/>
          <a:lstStyle/>
          <a:p>
            <a:r>
              <a:rPr lang="en-US" dirty="0">
                <a:solidFill>
                  <a:srgbClr val="FF0000"/>
                </a:solidFill>
              </a:rPr>
              <a:t>Knowledge management Model</a:t>
            </a:r>
          </a:p>
        </p:txBody>
      </p:sp>
      <p:sp>
        <p:nvSpPr>
          <p:cNvPr id="3" name="Content Placeholder 2"/>
          <p:cNvSpPr>
            <a:spLocks noGrp="1"/>
          </p:cNvSpPr>
          <p:nvPr>
            <p:ph idx="1"/>
          </p:nvPr>
        </p:nvSpPr>
        <p:spPr>
          <a:xfrm>
            <a:off x="1676400" y="838200"/>
            <a:ext cx="8077200" cy="4800600"/>
          </a:xfrm>
          <a:solidFill>
            <a:schemeClr val="bg1"/>
          </a:solidFill>
        </p:spPr>
        <p:txBody>
          <a:bodyPr/>
          <a:lstStyle/>
          <a:p>
            <a:pPr marL="0" indent="0" algn="just">
              <a:buNone/>
            </a:pPr>
            <a:r>
              <a:rPr lang="en-US" sz="2000" b="1" dirty="0"/>
              <a:t>One of the main frameworks currently used in practice is the framework by CEN (2004) created in the European standardization community. It provides a common terminology and frame of reference for organizations involved in knowledge management (Figure 1).</a:t>
            </a:r>
          </a:p>
          <a:p>
            <a:pPr marL="0" indent="0" algn="just">
              <a:buNone/>
            </a:pPr>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4327" y="2362200"/>
            <a:ext cx="608647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0" y="5392617"/>
            <a:ext cx="9144000" cy="1200329"/>
          </a:xfrm>
          <a:prstGeom prst="rect">
            <a:avLst/>
          </a:prstGeom>
          <a:solidFill>
            <a:schemeClr val="bg1"/>
          </a:solidFill>
        </p:spPr>
        <p:txBody>
          <a:bodyPr wrap="square">
            <a:spAutoFit/>
          </a:bodyPr>
          <a:lstStyle/>
          <a:p>
            <a:r>
              <a:rPr lang="en-US" b="1" dirty="0">
                <a:solidFill>
                  <a:srgbClr val="000000"/>
                </a:solidFill>
              </a:rPr>
              <a:t>The CEN framework shows a clear process orientation, aiming at describing core business processes as well as knowledge-related processes. It extends those processes by enablers: knowledge capabilities on an organizational (e.g., vision, strategy) and individual level (such as skills, competences, methods, tools).</a:t>
            </a:r>
          </a:p>
        </p:txBody>
      </p:sp>
      <p:sp>
        <p:nvSpPr>
          <p:cNvPr id="6" name="Rectangle 5"/>
          <p:cNvSpPr/>
          <p:nvPr/>
        </p:nvSpPr>
        <p:spPr bwMode="auto">
          <a:xfrm rot="16200000">
            <a:off x="8645236" y="3200400"/>
            <a:ext cx="3200400" cy="914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3200" b="1" dirty="0">
                <a:solidFill>
                  <a:srgbClr val="002060"/>
                </a:solidFill>
              </a:rPr>
              <a:t>Models</a:t>
            </a:r>
          </a:p>
        </p:txBody>
      </p:sp>
      <p:sp>
        <p:nvSpPr>
          <p:cNvPr id="5" name="Footer Placeholder 4"/>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24688398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28600"/>
            <a:ext cx="7042150" cy="1143000"/>
          </a:xfrm>
        </p:spPr>
        <p:txBody>
          <a:bodyPr/>
          <a:lstStyle/>
          <a:p>
            <a:r>
              <a:rPr lang="en-US" dirty="0">
                <a:solidFill>
                  <a:srgbClr val="FF0000"/>
                </a:solidFill>
              </a:rPr>
              <a:t>Summary</a:t>
            </a:r>
          </a:p>
        </p:txBody>
      </p:sp>
      <p:sp>
        <p:nvSpPr>
          <p:cNvPr id="3" name="Content Placeholder 2"/>
          <p:cNvSpPr>
            <a:spLocks noGrp="1"/>
          </p:cNvSpPr>
          <p:nvPr>
            <p:ph idx="1"/>
          </p:nvPr>
        </p:nvSpPr>
        <p:spPr>
          <a:xfrm>
            <a:off x="1524000" y="1447800"/>
            <a:ext cx="9144000" cy="4775200"/>
          </a:xfrm>
        </p:spPr>
        <p:txBody>
          <a:bodyPr/>
          <a:lstStyle/>
          <a:p>
            <a:pPr marL="0" indent="0">
              <a:buNone/>
            </a:pPr>
            <a:r>
              <a:rPr lang="en-US" dirty="0"/>
              <a:t>End your chapter with a brief discussion of what you have covered in this chapter and transition to the next chapter. Highlight major gaps in literature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4925" y="5486401"/>
            <a:ext cx="7042150" cy="1139825"/>
          </a:xfrm>
          <a:prstGeom prst="rect">
            <a:avLst/>
          </a:prstGeom>
          <a:solidFill>
            <a:srgbClr val="0070C0"/>
          </a:solidFill>
          <a:ln>
            <a:noFill/>
          </a:ln>
          <a:effectLst/>
        </p:spPr>
      </p:pic>
      <p:sp>
        <p:nvSpPr>
          <p:cNvPr id="4" name="Footer Placeholder 3"/>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411644235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438400"/>
            <a:ext cx="7042150" cy="1143000"/>
          </a:xfrm>
        </p:spPr>
        <p:txBody>
          <a:bodyPr/>
          <a:lstStyle/>
          <a:p>
            <a:r>
              <a:rPr lang="en-US" dirty="0"/>
              <a:t>Examples </a:t>
            </a:r>
          </a:p>
        </p:txBody>
      </p:sp>
      <p:sp>
        <p:nvSpPr>
          <p:cNvPr id="3" name="Footer Placeholder 2"/>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248471799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chemeClr val="bg1"/>
          </a:solidFill>
        </p:spPr>
        <p:txBody>
          <a:bodyPr/>
          <a:lstStyle/>
          <a:p>
            <a:r>
              <a:rPr lang="en-US" b="1" dirty="0">
                <a:solidFill>
                  <a:srgbClr val="FF0000"/>
                </a:solidFill>
              </a:rPr>
              <a:t>EXAMPLE OF A LITERATURE REVIEW</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278" y="1114425"/>
            <a:ext cx="11595652" cy="543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5144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0AFD1-3B53-4C5D-AAA4-45138EFE1C52}"/>
              </a:ext>
            </a:extLst>
          </p:cNvPr>
          <p:cNvSpPr>
            <a:spLocks noGrp="1"/>
          </p:cNvSpPr>
          <p:nvPr>
            <p:ph type="title"/>
          </p:nvPr>
        </p:nvSpPr>
        <p:spPr>
          <a:xfrm>
            <a:off x="647700" y="274638"/>
            <a:ext cx="9389533" cy="1143000"/>
          </a:xfrm>
        </p:spPr>
        <p:txBody>
          <a:bodyPr wrap="square" anchor="ctr">
            <a:normAutofit fontScale="90000"/>
          </a:bodyPr>
          <a:lstStyle/>
          <a:p>
            <a:r>
              <a:rPr lang="en-MY" sz="6000" b="1" dirty="0">
                <a:solidFill>
                  <a:srgbClr val="FF0000"/>
                </a:solidFill>
              </a:rPr>
              <a:t>So Why do Literature Review</a:t>
            </a:r>
          </a:p>
        </p:txBody>
      </p:sp>
      <p:pic>
        <p:nvPicPr>
          <p:cNvPr id="5" name="Picture 4" descr="A person with her hand on her chin&#10;&#10;Description automatically generated with low confidence">
            <a:extLst>
              <a:ext uri="{FF2B5EF4-FFF2-40B4-BE49-F238E27FC236}">
                <a16:creationId xmlns:a16="http://schemas.microsoft.com/office/drawing/2014/main" id="{F08E12E8-EF2A-4FDA-82B2-4A9C68F361B2}"/>
              </a:ext>
            </a:extLst>
          </p:cNvPr>
          <p:cNvPicPr>
            <a:picLocks noChangeAspect="1"/>
          </p:cNvPicPr>
          <p:nvPr/>
        </p:nvPicPr>
        <p:blipFill>
          <a:blip r:embed="rId2"/>
          <a:stretch>
            <a:fillRect/>
          </a:stretch>
        </p:blipFill>
        <p:spPr>
          <a:xfrm>
            <a:off x="3374159" y="1736726"/>
            <a:ext cx="5486015" cy="4525963"/>
          </a:xfrm>
          <a:prstGeom prst="rect">
            <a:avLst/>
          </a:prstGeom>
          <a:noFill/>
        </p:spPr>
      </p:pic>
      <p:sp>
        <p:nvSpPr>
          <p:cNvPr id="4" name="Footer Placeholder 3">
            <a:extLst>
              <a:ext uri="{FF2B5EF4-FFF2-40B4-BE49-F238E27FC236}">
                <a16:creationId xmlns:a16="http://schemas.microsoft.com/office/drawing/2014/main" id="{7FA34893-69E1-4C71-AB0D-C2CD1666CFA0}"/>
              </a:ext>
            </a:extLst>
          </p:cNvPr>
          <p:cNvSpPr>
            <a:spLocks noGrp="1"/>
          </p:cNvSpPr>
          <p:nvPr>
            <p:ph type="ftr" sz="quarter" idx="10"/>
          </p:nvPr>
        </p:nvSpPr>
        <p:spPr>
          <a:xfrm>
            <a:off x="8331200" y="6623050"/>
            <a:ext cx="3860800" cy="234950"/>
          </a:xfrm>
        </p:spPr>
        <p:txBody>
          <a:bodyPr wrap="square"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217968464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143000"/>
          </a:xfrm>
          <a:solidFill>
            <a:schemeClr val="bg1"/>
          </a:solidFill>
        </p:spPr>
        <p:txBody>
          <a:bodyPr/>
          <a:lstStyle/>
          <a:p>
            <a:r>
              <a:rPr lang="en-US" b="1" dirty="0">
                <a:solidFill>
                  <a:srgbClr val="FF0000"/>
                </a:solidFill>
              </a:rPr>
              <a:t>EXAMPLE OF A LITERATURE REVIEW</a:t>
            </a:r>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557" y="1081088"/>
            <a:ext cx="11502886" cy="56245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900763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Box 4"/>
          <p:cNvSpPr txBox="1">
            <a:spLocks noChangeArrowheads="1"/>
          </p:cNvSpPr>
          <p:nvPr/>
        </p:nvSpPr>
        <p:spPr bwMode="auto">
          <a:xfrm>
            <a:off x="1749425" y="228601"/>
            <a:ext cx="497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800" b="1" dirty="0">
                <a:solidFill>
                  <a:srgbClr val="FF0000"/>
                </a:solidFill>
              </a:rPr>
              <a:t>Literature Review - Example</a:t>
            </a:r>
          </a:p>
        </p:txBody>
      </p:sp>
      <p:sp>
        <p:nvSpPr>
          <p:cNvPr id="6" name="Rectangle 5"/>
          <p:cNvSpPr/>
          <p:nvPr/>
        </p:nvSpPr>
        <p:spPr>
          <a:xfrm>
            <a:off x="1524000" y="785813"/>
            <a:ext cx="9086850" cy="2400300"/>
          </a:xfrm>
          <a:prstGeom prst="rect">
            <a:avLst/>
          </a:prstGeom>
        </p:spPr>
        <p:txBody>
          <a:bodyPr>
            <a:spAutoFit/>
          </a:bodyPr>
          <a:lstStyle/>
          <a:p>
            <a:pPr fontAlgn="base">
              <a:spcBef>
                <a:spcPct val="0"/>
              </a:spcBef>
              <a:spcAft>
                <a:spcPct val="0"/>
              </a:spcAft>
              <a:defRPr/>
            </a:pPr>
            <a:r>
              <a:rPr lang="en-US" sz="2400" b="1" dirty="0">
                <a:solidFill>
                  <a:srgbClr val="FF0000"/>
                </a:solidFill>
              </a:rPr>
              <a:t>Introduction</a:t>
            </a:r>
          </a:p>
          <a:p>
            <a:pPr fontAlgn="base">
              <a:spcBef>
                <a:spcPct val="0"/>
              </a:spcBef>
              <a:spcAft>
                <a:spcPct val="0"/>
              </a:spcAft>
              <a:defRPr/>
            </a:pPr>
            <a:r>
              <a:rPr lang="en-US" b="1" dirty="0">
                <a:solidFill>
                  <a:srgbClr val="000000"/>
                </a:solidFill>
              </a:rPr>
              <a:t>An introduction must tell the reader the following:</a:t>
            </a:r>
          </a:p>
          <a:p>
            <a:pPr marL="285750" indent="-285750" fontAlgn="base">
              <a:spcBef>
                <a:spcPct val="0"/>
              </a:spcBef>
              <a:spcAft>
                <a:spcPct val="0"/>
              </a:spcAft>
              <a:buFont typeface="Arial" pitchFamily="34" charset="0"/>
              <a:buChar char="•"/>
              <a:defRPr/>
            </a:pPr>
            <a:r>
              <a:rPr lang="en-US" b="1" dirty="0">
                <a:solidFill>
                  <a:srgbClr val="000000"/>
                </a:solidFill>
              </a:rPr>
              <a:t>what you are going to cover in the review</a:t>
            </a:r>
          </a:p>
          <a:p>
            <a:pPr marL="285750" indent="-285750" fontAlgn="base">
              <a:spcBef>
                <a:spcPct val="0"/>
              </a:spcBef>
              <a:spcAft>
                <a:spcPct val="0"/>
              </a:spcAft>
              <a:buFont typeface="Arial" pitchFamily="34" charset="0"/>
              <a:buChar char="•"/>
              <a:defRPr/>
            </a:pPr>
            <a:r>
              <a:rPr lang="en-US" b="1" dirty="0">
                <a:solidFill>
                  <a:srgbClr val="000000"/>
                </a:solidFill>
              </a:rPr>
              <a:t>the scope of your research</a:t>
            </a:r>
          </a:p>
          <a:p>
            <a:pPr marL="285750" indent="-285750" fontAlgn="base">
              <a:spcBef>
                <a:spcPct val="0"/>
              </a:spcBef>
              <a:spcAft>
                <a:spcPct val="0"/>
              </a:spcAft>
              <a:buFont typeface="Arial" pitchFamily="34" charset="0"/>
              <a:buChar char="•"/>
              <a:defRPr/>
            </a:pPr>
            <a:r>
              <a:rPr lang="en-US" b="1" dirty="0">
                <a:solidFill>
                  <a:srgbClr val="000000"/>
                </a:solidFill>
              </a:rPr>
              <a:t>how the review ties in with your own research topic.</a:t>
            </a:r>
          </a:p>
          <a:p>
            <a:pPr fontAlgn="base">
              <a:spcBef>
                <a:spcPct val="0"/>
              </a:spcBef>
              <a:spcAft>
                <a:spcPct val="0"/>
              </a:spcAft>
              <a:defRPr/>
            </a:pPr>
            <a:r>
              <a:rPr lang="en-US" b="1" dirty="0">
                <a:solidFill>
                  <a:srgbClr val="000000"/>
                </a:solidFill>
              </a:rPr>
              <a:t>This is a good example of an introduction because it has a topic sentence which indicates what will be covered and also tells the reader the specific focus of the literature review in the concluding sentence.</a:t>
            </a:r>
          </a:p>
        </p:txBody>
      </p:sp>
      <p:pic>
        <p:nvPicPr>
          <p:cNvPr id="180228" name="Picture 4" descr="Sample introduc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150" y="3186113"/>
            <a:ext cx="9086850"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Rectangle 7"/>
          <p:cNvSpPr>
            <a:spLocks noChangeArrowheads="1"/>
          </p:cNvSpPr>
          <p:nvPr/>
        </p:nvSpPr>
        <p:spPr bwMode="auto">
          <a:xfrm>
            <a:off x="1524000" y="6192839"/>
            <a:ext cx="9144000" cy="5857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600" b="1" i="1">
                <a:solidFill>
                  <a:srgbClr val="002060"/>
                </a:solidFill>
              </a:rPr>
              <a:t>Notice how the student has clearly said WHAT she will cover in this review. This is particularly important in a large topic area.</a:t>
            </a:r>
          </a:p>
        </p:txBody>
      </p:sp>
      <p:sp>
        <p:nvSpPr>
          <p:cNvPr id="2" name="Footer Placeholder 1"/>
          <p:cNvSpPr>
            <a:spLocks noGrp="1"/>
          </p:cNvSpPr>
          <p:nvPr>
            <p:ph type="ftr" sz="quarter" idx="10"/>
          </p:nvPr>
        </p:nvSpPr>
        <p:spPr/>
        <p:txBody>
          <a:bodyPr/>
          <a:lstStyle/>
          <a:p>
            <a:pPr>
              <a:defRPr/>
            </a:pPr>
            <a:r>
              <a:rPr lang="en-US"/>
              <a:t>Dr Jugindar Singh</a:t>
            </a:r>
          </a:p>
        </p:txBody>
      </p:sp>
      <p:sp>
        <p:nvSpPr>
          <p:cNvPr id="3" name="Slide Number Placeholder 2"/>
          <p:cNvSpPr>
            <a:spLocks noGrp="1"/>
          </p:cNvSpPr>
          <p:nvPr>
            <p:ph type="sldNum" sz="quarter" idx="11"/>
          </p:nvPr>
        </p:nvSpPr>
        <p:spPr/>
        <p:txBody>
          <a:bodyPr/>
          <a:lstStyle/>
          <a:p>
            <a:pPr fontAlgn="base">
              <a:spcBef>
                <a:spcPct val="0"/>
              </a:spcBef>
              <a:spcAft>
                <a:spcPct val="0"/>
              </a:spcAft>
              <a:defRPr/>
            </a:pPr>
            <a:fld id="{8503DB98-A6E7-4D43-95C1-718902247CBE}" type="slidenum">
              <a:rPr lang="en-US" smtClean="0"/>
              <a:pPr fontAlgn="base">
                <a:spcBef>
                  <a:spcPct val="0"/>
                </a:spcBef>
                <a:spcAft>
                  <a:spcPct val="0"/>
                </a:spcAft>
                <a:defRPr/>
              </a:pPr>
              <a:t>151</a:t>
            </a:fld>
            <a:endParaRPr lang="en-US"/>
          </a:p>
        </p:txBody>
      </p:sp>
    </p:spTree>
    <p:extLst>
      <p:ext uri="{BB962C8B-B14F-4D97-AF65-F5344CB8AC3E}">
        <p14:creationId xmlns:p14="http://schemas.microsoft.com/office/powerpoint/2010/main" val="129778811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0"/>
            <a:ext cx="9144000" cy="6432550"/>
          </a:xfrm>
          <a:prstGeom prst="rect">
            <a:avLst/>
          </a:prstGeom>
          <a:solidFill>
            <a:schemeClr val="bg1"/>
          </a:solidFill>
        </p:spPr>
        <p:txBody>
          <a:bodyPr>
            <a:spAutoFit/>
          </a:bodyPr>
          <a:lstStyle/>
          <a:p>
            <a:pPr fontAlgn="base">
              <a:spcBef>
                <a:spcPct val="0"/>
              </a:spcBef>
              <a:spcAft>
                <a:spcPct val="0"/>
              </a:spcAft>
              <a:defRPr/>
            </a:pPr>
            <a:r>
              <a:rPr lang="en-US" sz="2800" b="1" dirty="0">
                <a:solidFill>
                  <a:srgbClr val="000000"/>
                </a:solidFill>
              </a:rPr>
              <a:t>Paragraphs</a:t>
            </a:r>
            <a:endParaRPr lang="en-US" sz="2400" dirty="0">
              <a:solidFill>
                <a:srgbClr val="000000"/>
              </a:solidFill>
            </a:endParaRPr>
          </a:p>
          <a:p>
            <a:pPr fontAlgn="base">
              <a:spcBef>
                <a:spcPct val="0"/>
              </a:spcBef>
              <a:spcAft>
                <a:spcPct val="0"/>
              </a:spcAft>
              <a:defRPr/>
            </a:pPr>
            <a:r>
              <a:rPr lang="en-US" sz="2400" dirty="0">
                <a:solidFill>
                  <a:srgbClr val="000000"/>
                </a:solidFill>
              </a:rPr>
              <a:t>A paragraph is a group of connected sentences that develop a single point, argument or idea. Paragraphs need to link to other paragraphs so that the themes, arguments or ideas developed are part of a coherent whole rather than separate bits.</a:t>
            </a:r>
          </a:p>
          <a:p>
            <a:pPr fontAlgn="base">
              <a:spcBef>
                <a:spcPct val="0"/>
              </a:spcBef>
              <a:spcAft>
                <a:spcPct val="0"/>
              </a:spcAft>
              <a:defRPr/>
            </a:pPr>
            <a:endParaRPr lang="en-US" sz="2400" dirty="0">
              <a:solidFill>
                <a:srgbClr val="000000"/>
              </a:solidFill>
            </a:endParaRPr>
          </a:p>
          <a:p>
            <a:pPr fontAlgn="base">
              <a:spcBef>
                <a:spcPct val="0"/>
              </a:spcBef>
              <a:spcAft>
                <a:spcPct val="0"/>
              </a:spcAft>
              <a:defRPr/>
            </a:pPr>
            <a:r>
              <a:rPr lang="en-US" sz="2400" dirty="0">
                <a:solidFill>
                  <a:srgbClr val="000000"/>
                </a:solidFill>
              </a:rPr>
              <a:t>A paragraph should include:</a:t>
            </a:r>
          </a:p>
          <a:p>
            <a:pPr marL="285750" indent="-285750" fontAlgn="base">
              <a:spcBef>
                <a:spcPct val="0"/>
              </a:spcBef>
              <a:spcAft>
                <a:spcPct val="0"/>
              </a:spcAft>
              <a:buFont typeface="Arial" pitchFamily="34" charset="0"/>
              <a:buChar char="•"/>
              <a:defRPr/>
            </a:pPr>
            <a:r>
              <a:rPr lang="en-US" sz="2400" dirty="0">
                <a:solidFill>
                  <a:srgbClr val="000000"/>
                </a:solidFill>
              </a:rPr>
              <a:t>a main statement / idea that you are putting forward, </a:t>
            </a:r>
            <a:r>
              <a:rPr lang="en-US" sz="2400" dirty="0" err="1">
                <a:solidFill>
                  <a:srgbClr val="000000"/>
                </a:solidFill>
              </a:rPr>
              <a:t>ie</a:t>
            </a:r>
            <a:r>
              <a:rPr lang="en-US" sz="2400" dirty="0">
                <a:solidFill>
                  <a:srgbClr val="000000"/>
                </a:solidFill>
              </a:rPr>
              <a:t> topic sentence</a:t>
            </a:r>
          </a:p>
          <a:p>
            <a:pPr marL="285750" indent="-285750" fontAlgn="base">
              <a:spcBef>
                <a:spcPct val="0"/>
              </a:spcBef>
              <a:spcAft>
                <a:spcPct val="0"/>
              </a:spcAft>
              <a:buFont typeface="Arial" pitchFamily="34" charset="0"/>
              <a:buChar char="•"/>
              <a:defRPr/>
            </a:pPr>
            <a:r>
              <a:rPr lang="en-US" sz="2400" dirty="0">
                <a:solidFill>
                  <a:srgbClr val="000000"/>
                </a:solidFill>
              </a:rPr>
              <a:t>evidence from research to support / argue your idea, showing where the writers agree and / or disagree</a:t>
            </a:r>
          </a:p>
          <a:p>
            <a:pPr marL="285750" indent="-285750" fontAlgn="base">
              <a:spcBef>
                <a:spcPct val="0"/>
              </a:spcBef>
              <a:spcAft>
                <a:spcPct val="0"/>
              </a:spcAft>
              <a:buFont typeface="Arial" pitchFamily="34" charset="0"/>
              <a:buChar char="•"/>
              <a:defRPr/>
            </a:pPr>
            <a:r>
              <a:rPr lang="en-US" sz="2400" dirty="0">
                <a:solidFill>
                  <a:srgbClr val="000000"/>
                </a:solidFill>
              </a:rPr>
              <a:t>student analysis of the research literature where appropriate</a:t>
            </a:r>
          </a:p>
          <a:p>
            <a:pPr marL="285750" indent="-285750" fontAlgn="base">
              <a:spcBef>
                <a:spcPct val="0"/>
              </a:spcBef>
              <a:spcAft>
                <a:spcPct val="0"/>
              </a:spcAft>
              <a:buFont typeface="Arial" pitchFamily="34" charset="0"/>
              <a:buChar char="•"/>
              <a:defRPr/>
            </a:pPr>
            <a:r>
              <a:rPr lang="en-US" sz="2400" dirty="0">
                <a:solidFill>
                  <a:srgbClr val="000000"/>
                </a:solidFill>
              </a:rPr>
              <a:t>summing up and linking to the next idea (paragraph).</a:t>
            </a:r>
          </a:p>
          <a:p>
            <a:pPr fontAlgn="base">
              <a:spcBef>
                <a:spcPct val="0"/>
              </a:spcBef>
              <a:spcAft>
                <a:spcPct val="0"/>
              </a:spcAft>
              <a:defRPr/>
            </a:pPr>
            <a:r>
              <a:rPr lang="en-US" sz="2400" dirty="0">
                <a:solidFill>
                  <a:srgbClr val="000000"/>
                </a:solidFill>
              </a:rPr>
              <a:t>In the literature review, you will need to show evidence of integrating your readings into each paragraph and analysis of the readings where necessary.</a:t>
            </a:r>
          </a:p>
          <a:p>
            <a:pPr fontAlgn="base">
              <a:spcBef>
                <a:spcPct val="0"/>
              </a:spcBef>
              <a:spcAft>
                <a:spcPct val="0"/>
              </a:spcAft>
              <a:defRPr/>
            </a:pPr>
            <a:endParaRPr lang="en-US" sz="2400" dirty="0">
              <a:solidFill>
                <a:srgbClr val="000000"/>
              </a:solidFill>
            </a:endParaRPr>
          </a:p>
        </p:txBody>
      </p:sp>
      <p:sp>
        <p:nvSpPr>
          <p:cNvPr id="2" name="Footer Placeholder 1"/>
          <p:cNvSpPr>
            <a:spLocks noGrp="1"/>
          </p:cNvSpPr>
          <p:nvPr>
            <p:ph type="ftr" sz="quarter" idx="10"/>
          </p:nvPr>
        </p:nvSpPr>
        <p:spPr/>
        <p:txBody>
          <a:bodyPr/>
          <a:lstStyle/>
          <a:p>
            <a:pPr>
              <a:defRPr/>
            </a:pPr>
            <a:r>
              <a:rPr lang="en-US"/>
              <a:t>Dr Jugindar Singh</a:t>
            </a:r>
          </a:p>
        </p:txBody>
      </p:sp>
      <p:sp>
        <p:nvSpPr>
          <p:cNvPr id="3" name="Slide Number Placeholder 2"/>
          <p:cNvSpPr>
            <a:spLocks noGrp="1"/>
          </p:cNvSpPr>
          <p:nvPr>
            <p:ph type="sldNum" sz="quarter" idx="11"/>
          </p:nvPr>
        </p:nvSpPr>
        <p:spPr/>
        <p:txBody>
          <a:bodyPr/>
          <a:lstStyle/>
          <a:p>
            <a:pPr fontAlgn="base">
              <a:spcBef>
                <a:spcPct val="0"/>
              </a:spcBef>
              <a:spcAft>
                <a:spcPct val="0"/>
              </a:spcAft>
              <a:defRPr/>
            </a:pPr>
            <a:fld id="{8503DB98-A6E7-4D43-95C1-718902247CBE}" type="slidenum">
              <a:rPr lang="en-US" smtClean="0"/>
              <a:pPr fontAlgn="base">
                <a:spcBef>
                  <a:spcPct val="0"/>
                </a:spcBef>
                <a:spcAft>
                  <a:spcPct val="0"/>
                </a:spcAft>
                <a:defRPr/>
              </a:pPr>
              <a:t>152</a:t>
            </a:fld>
            <a:endParaRPr lang="en-US"/>
          </a:p>
        </p:txBody>
      </p:sp>
    </p:spTree>
    <p:extLst>
      <p:ext uri="{BB962C8B-B14F-4D97-AF65-F5344CB8AC3E}">
        <p14:creationId xmlns:p14="http://schemas.microsoft.com/office/powerpoint/2010/main" val="305372593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Integrated argu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06600"/>
            <a:ext cx="90043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Rectangle 6"/>
          <p:cNvSpPr>
            <a:spLocks noChangeArrowheads="1"/>
          </p:cNvSpPr>
          <p:nvPr/>
        </p:nvSpPr>
        <p:spPr bwMode="auto">
          <a:xfrm>
            <a:off x="1524000" y="341313"/>
            <a:ext cx="90043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2800" b="1">
                <a:solidFill>
                  <a:srgbClr val="000000"/>
                </a:solidFill>
              </a:rPr>
              <a:t>Integration of multiple sources</a:t>
            </a:r>
          </a:p>
          <a:p>
            <a:pPr fontAlgn="base">
              <a:spcBef>
                <a:spcPct val="0"/>
              </a:spcBef>
              <a:spcAft>
                <a:spcPct val="0"/>
              </a:spcAft>
            </a:pPr>
            <a:r>
              <a:rPr lang="en-US" sz="2800">
                <a:solidFill>
                  <a:srgbClr val="000000"/>
                </a:solidFill>
              </a:rPr>
              <a:t>To develop an integrated argument from multiple sources, you need to link your arguments together. The model below is a guide</a:t>
            </a:r>
            <a:r>
              <a:rPr lang="en-US">
                <a:solidFill>
                  <a:srgbClr val="000000"/>
                </a:solidFill>
              </a:rPr>
              <a:t>.</a:t>
            </a:r>
          </a:p>
        </p:txBody>
      </p:sp>
      <p:sp>
        <p:nvSpPr>
          <p:cNvPr id="2" name="Footer Placeholder 1"/>
          <p:cNvSpPr>
            <a:spLocks noGrp="1"/>
          </p:cNvSpPr>
          <p:nvPr>
            <p:ph type="ftr" sz="quarter" idx="10"/>
          </p:nvPr>
        </p:nvSpPr>
        <p:spPr/>
        <p:txBody>
          <a:bodyPr/>
          <a:lstStyle/>
          <a:p>
            <a:pPr>
              <a:defRPr/>
            </a:pPr>
            <a:r>
              <a:rPr lang="en-US"/>
              <a:t>Dr Jugindar Singh</a:t>
            </a:r>
          </a:p>
        </p:txBody>
      </p:sp>
      <p:sp>
        <p:nvSpPr>
          <p:cNvPr id="3" name="Slide Number Placeholder 2"/>
          <p:cNvSpPr>
            <a:spLocks noGrp="1"/>
          </p:cNvSpPr>
          <p:nvPr>
            <p:ph type="sldNum" sz="quarter" idx="11"/>
          </p:nvPr>
        </p:nvSpPr>
        <p:spPr/>
        <p:txBody>
          <a:bodyPr/>
          <a:lstStyle/>
          <a:p>
            <a:pPr fontAlgn="base">
              <a:spcBef>
                <a:spcPct val="0"/>
              </a:spcBef>
              <a:spcAft>
                <a:spcPct val="0"/>
              </a:spcAft>
              <a:defRPr/>
            </a:pPr>
            <a:fld id="{8503DB98-A6E7-4D43-95C1-718902247CBE}" type="slidenum">
              <a:rPr lang="en-US" smtClean="0"/>
              <a:pPr fontAlgn="base">
                <a:spcBef>
                  <a:spcPct val="0"/>
                </a:spcBef>
                <a:spcAft>
                  <a:spcPct val="0"/>
                </a:spcAft>
                <a:defRPr/>
              </a:pPr>
              <a:t>153</a:t>
            </a:fld>
            <a:endParaRPr lang="en-US"/>
          </a:p>
        </p:txBody>
      </p:sp>
    </p:spTree>
    <p:extLst>
      <p:ext uri="{BB962C8B-B14F-4D97-AF65-F5344CB8AC3E}">
        <p14:creationId xmlns:p14="http://schemas.microsoft.com/office/powerpoint/2010/main" val="179373436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descr="Integrated arguments in a para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0" y="2546350"/>
            <a:ext cx="859155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Rectangle 6"/>
          <p:cNvSpPr>
            <a:spLocks noChangeArrowheads="1"/>
          </p:cNvSpPr>
          <p:nvPr/>
        </p:nvSpPr>
        <p:spPr bwMode="auto">
          <a:xfrm>
            <a:off x="1524000" y="-9525"/>
            <a:ext cx="9004300" cy="23083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2400" b="1" dirty="0">
                <a:solidFill>
                  <a:srgbClr val="002060"/>
                </a:solidFill>
              </a:rPr>
              <a:t>Integration of student analysis</a:t>
            </a:r>
          </a:p>
          <a:p>
            <a:pPr fontAlgn="base">
              <a:spcBef>
                <a:spcPct val="0"/>
              </a:spcBef>
              <a:spcAft>
                <a:spcPct val="0"/>
              </a:spcAft>
            </a:pPr>
            <a:r>
              <a:rPr lang="en-US" sz="2400" dirty="0">
                <a:solidFill>
                  <a:srgbClr val="000000"/>
                </a:solidFill>
              </a:rPr>
              <a:t>It</a:t>
            </a:r>
            <a:r>
              <a:rPr lang="en-US" dirty="0">
                <a:solidFill>
                  <a:srgbClr val="000000"/>
                </a:solidFill>
              </a:rPr>
              <a:t> </a:t>
            </a:r>
            <a:r>
              <a:rPr lang="en-US" sz="2400" dirty="0">
                <a:solidFill>
                  <a:srgbClr val="000000"/>
                </a:solidFill>
              </a:rPr>
              <a:t>is important to integrate your analysis and interpretation of the literature in your literature review. Read the following paragraph and see how the arguments have been integrated into the paragraph along with student analysis. Analysis is not just student opinion, it needs to be supported by the literature.</a:t>
            </a:r>
          </a:p>
        </p:txBody>
      </p:sp>
      <p:sp>
        <p:nvSpPr>
          <p:cNvPr id="2" name="Footer Placeholder 1"/>
          <p:cNvSpPr>
            <a:spLocks noGrp="1"/>
          </p:cNvSpPr>
          <p:nvPr>
            <p:ph type="ftr" sz="quarter" idx="10"/>
          </p:nvPr>
        </p:nvSpPr>
        <p:spPr/>
        <p:txBody>
          <a:bodyPr/>
          <a:lstStyle/>
          <a:p>
            <a:pPr>
              <a:defRPr/>
            </a:pPr>
            <a:r>
              <a:rPr lang="en-US"/>
              <a:t>Dr Jugindar Singh</a:t>
            </a:r>
          </a:p>
        </p:txBody>
      </p:sp>
      <p:sp>
        <p:nvSpPr>
          <p:cNvPr id="3" name="Slide Number Placeholder 2"/>
          <p:cNvSpPr>
            <a:spLocks noGrp="1"/>
          </p:cNvSpPr>
          <p:nvPr>
            <p:ph type="sldNum" sz="quarter" idx="11"/>
          </p:nvPr>
        </p:nvSpPr>
        <p:spPr/>
        <p:txBody>
          <a:bodyPr/>
          <a:lstStyle/>
          <a:p>
            <a:pPr fontAlgn="base">
              <a:spcBef>
                <a:spcPct val="0"/>
              </a:spcBef>
              <a:spcAft>
                <a:spcPct val="0"/>
              </a:spcAft>
              <a:defRPr/>
            </a:pPr>
            <a:fld id="{8503DB98-A6E7-4D43-95C1-718902247CBE}" type="slidenum">
              <a:rPr lang="en-US" smtClean="0"/>
              <a:pPr fontAlgn="base">
                <a:spcBef>
                  <a:spcPct val="0"/>
                </a:spcBef>
                <a:spcAft>
                  <a:spcPct val="0"/>
                </a:spcAft>
                <a:defRPr/>
              </a:pPr>
              <a:t>154</a:t>
            </a:fld>
            <a:endParaRPr lang="en-US"/>
          </a:p>
        </p:txBody>
      </p:sp>
    </p:spTree>
    <p:extLst>
      <p:ext uri="{BB962C8B-B14F-4D97-AF65-F5344CB8AC3E}">
        <p14:creationId xmlns:p14="http://schemas.microsoft.com/office/powerpoint/2010/main" val="207385787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20638"/>
            <a:ext cx="9144000" cy="2339102"/>
          </a:xfrm>
          <a:prstGeom prst="rect">
            <a:avLst/>
          </a:prstGeom>
          <a:solidFill>
            <a:schemeClr val="bg1"/>
          </a:solidFill>
        </p:spPr>
        <p:txBody>
          <a:bodyPr>
            <a:spAutoFit/>
          </a:bodyPr>
          <a:lstStyle/>
          <a:p>
            <a:pPr fontAlgn="base">
              <a:spcBef>
                <a:spcPct val="0"/>
              </a:spcBef>
              <a:spcAft>
                <a:spcPct val="0"/>
              </a:spcAft>
              <a:defRPr/>
            </a:pPr>
            <a:r>
              <a:rPr lang="en-US" sz="2000" b="1" dirty="0">
                <a:solidFill>
                  <a:srgbClr val="002060"/>
                </a:solidFill>
              </a:rPr>
              <a:t>Good writing in a literature review</a:t>
            </a:r>
          </a:p>
          <a:p>
            <a:pPr fontAlgn="base">
              <a:spcBef>
                <a:spcPct val="0"/>
              </a:spcBef>
              <a:spcAft>
                <a:spcPct val="0"/>
              </a:spcAft>
              <a:defRPr/>
            </a:pPr>
            <a:r>
              <a:rPr lang="en-US" b="1" dirty="0">
                <a:solidFill>
                  <a:srgbClr val="000000"/>
                </a:solidFill>
              </a:rPr>
              <a:t>The following information is an example of good writing in a literature review because:</a:t>
            </a:r>
          </a:p>
          <a:p>
            <a:pPr marL="285750" indent="-285750" fontAlgn="base">
              <a:spcBef>
                <a:spcPct val="0"/>
              </a:spcBef>
              <a:spcAft>
                <a:spcPct val="0"/>
              </a:spcAft>
              <a:buFont typeface="Arial" pitchFamily="34" charset="0"/>
              <a:buChar char="•"/>
              <a:defRPr/>
            </a:pPr>
            <a:r>
              <a:rPr lang="en-US" b="1" dirty="0">
                <a:solidFill>
                  <a:srgbClr val="000000"/>
                </a:solidFill>
              </a:rPr>
              <a:t>it integrates the research of various authors</a:t>
            </a:r>
          </a:p>
          <a:p>
            <a:pPr marL="285750" indent="-285750" fontAlgn="base">
              <a:spcBef>
                <a:spcPct val="0"/>
              </a:spcBef>
              <a:spcAft>
                <a:spcPct val="0"/>
              </a:spcAft>
              <a:buFont typeface="Arial" pitchFamily="34" charset="0"/>
              <a:buChar char="•"/>
              <a:defRPr/>
            </a:pPr>
            <a:r>
              <a:rPr lang="en-US" b="1" dirty="0">
                <a:solidFill>
                  <a:srgbClr val="000000"/>
                </a:solidFill>
              </a:rPr>
              <a:t>it shows similarities and differences of ideas</a:t>
            </a:r>
          </a:p>
          <a:p>
            <a:pPr marL="285750" indent="-285750" fontAlgn="base">
              <a:spcBef>
                <a:spcPct val="0"/>
              </a:spcBef>
              <a:spcAft>
                <a:spcPct val="0"/>
              </a:spcAft>
              <a:buFont typeface="Arial" pitchFamily="34" charset="0"/>
              <a:buChar char="•"/>
              <a:defRPr/>
            </a:pPr>
            <a:r>
              <a:rPr lang="en-US" b="1" dirty="0">
                <a:solidFill>
                  <a:srgbClr val="000000"/>
                </a:solidFill>
              </a:rPr>
              <a:t>it shows wide reading</a:t>
            </a:r>
          </a:p>
          <a:p>
            <a:pPr marL="285750" indent="-285750" fontAlgn="base">
              <a:spcBef>
                <a:spcPct val="0"/>
              </a:spcBef>
              <a:spcAft>
                <a:spcPct val="0"/>
              </a:spcAft>
              <a:buFont typeface="Arial" pitchFamily="34" charset="0"/>
              <a:buChar char="•"/>
              <a:defRPr/>
            </a:pPr>
            <a:r>
              <a:rPr lang="en-US" b="1" dirty="0">
                <a:solidFill>
                  <a:srgbClr val="000000"/>
                </a:solidFill>
              </a:rPr>
              <a:t>it shows analysis and critical evaluation of what the student has read.</a:t>
            </a:r>
          </a:p>
          <a:p>
            <a:pPr fontAlgn="base">
              <a:spcBef>
                <a:spcPct val="0"/>
              </a:spcBef>
              <a:spcAft>
                <a:spcPct val="0"/>
              </a:spcAft>
              <a:defRPr/>
            </a:pPr>
            <a:r>
              <a:rPr lang="en-US" b="1" dirty="0">
                <a:solidFill>
                  <a:srgbClr val="000000"/>
                </a:solidFill>
              </a:rPr>
              <a:t>Example — analysis of a paragraph</a:t>
            </a:r>
          </a:p>
        </p:txBody>
      </p:sp>
      <p:pic>
        <p:nvPicPr>
          <p:cNvPr id="184323" name="Picture 2" descr="Good example of integrated para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318464"/>
            <a:ext cx="9144000" cy="2907586"/>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0" y="5226050"/>
            <a:ext cx="9144000" cy="1631950"/>
          </a:xfrm>
          <a:prstGeom prst="rect">
            <a:avLst/>
          </a:prstGeom>
          <a:solidFill>
            <a:schemeClr val="bg1"/>
          </a:solidFill>
        </p:spPr>
        <p:txBody>
          <a:bodyPr>
            <a:spAutoFit/>
          </a:bodyPr>
          <a:lstStyle/>
          <a:p>
            <a:pPr fontAlgn="base">
              <a:spcBef>
                <a:spcPct val="0"/>
              </a:spcBef>
              <a:spcAft>
                <a:spcPct val="0"/>
              </a:spcAft>
              <a:defRPr/>
            </a:pPr>
            <a:r>
              <a:rPr lang="en-US" sz="2000" b="1" dirty="0">
                <a:solidFill>
                  <a:srgbClr val="000000"/>
                </a:solidFill>
              </a:rPr>
              <a:t>Interpretation</a:t>
            </a:r>
          </a:p>
          <a:p>
            <a:pPr marL="285750" indent="-285750" fontAlgn="base">
              <a:spcBef>
                <a:spcPct val="0"/>
              </a:spcBef>
              <a:spcAft>
                <a:spcPct val="0"/>
              </a:spcAft>
              <a:buFont typeface="Arial" pitchFamily="34" charset="0"/>
              <a:buChar char="•"/>
              <a:defRPr/>
            </a:pPr>
            <a:r>
              <a:rPr lang="en-US" sz="2000" dirty="0">
                <a:solidFill>
                  <a:srgbClr val="000000"/>
                </a:solidFill>
              </a:rPr>
              <a:t>Have you interpreted / evaluated what you have read?</a:t>
            </a:r>
          </a:p>
          <a:p>
            <a:pPr marL="285750" indent="-285750" fontAlgn="base">
              <a:spcBef>
                <a:spcPct val="0"/>
              </a:spcBef>
              <a:spcAft>
                <a:spcPct val="0"/>
              </a:spcAft>
              <a:buFont typeface="Arial" pitchFamily="34" charset="0"/>
              <a:buChar char="•"/>
              <a:defRPr/>
            </a:pPr>
            <a:r>
              <a:rPr lang="en-US" sz="2000" dirty="0">
                <a:solidFill>
                  <a:srgbClr val="000000"/>
                </a:solidFill>
              </a:rPr>
              <a:t>Is there an obvious gap in the research / literature?</a:t>
            </a:r>
          </a:p>
          <a:p>
            <a:pPr marL="285750" indent="-285750" fontAlgn="base">
              <a:spcBef>
                <a:spcPct val="0"/>
              </a:spcBef>
              <a:spcAft>
                <a:spcPct val="0"/>
              </a:spcAft>
              <a:buFont typeface="Arial" pitchFamily="34" charset="0"/>
              <a:buChar char="•"/>
              <a:defRPr/>
            </a:pPr>
            <a:r>
              <a:rPr lang="en-US" sz="2000" dirty="0">
                <a:solidFill>
                  <a:srgbClr val="000000"/>
                </a:solidFill>
              </a:rPr>
              <a:t>Have you used the literature to create your own interpretation of the research?</a:t>
            </a:r>
          </a:p>
        </p:txBody>
      </p:sp>
      <p:sp>
        <p:nvSpPr>
          <p:cNvPr id="2" name="Footer Placeholder 1"/>
          <p:cNvSpPr>
            <a:spLocks noGrp="1"/>
          </p:cNvSpPr>
          <p:nvPr>
            <p:ph type="ftr" sz="quarter" idx="10"/>
          </p:nvPr>
        </p:nvSpPr>
        <p:spPr/>
        <p:txBody>
          <a:bodyPr/>
          <a:lstStyle/>
          <a:p>
            <a:pPr>
              <a:defRPr/>
            </a:pPr>
            <a:r>
              <a:rPr lang="en-US"/>
              <a:t>Dr Jugindar Singh</a:t>
            </a:r>
          </a:p>
        </p:txBody>
      </p:sp>
      <p:sp>
        <p:nvSpPr>
          <p:cNvPr id="3" name="Slide Number Placeholder 2"/>
          <p:cNvSpPr>
            <a:spLocks noGrp="1"/>
          </p:cNvSpPr>
          <p:nvPr>
            <p:ph type="sldNum" sz="quarter" idx="11"/>
          </p:nvPr>
        </p:nvSpPr>
        <p:spPr/>
        <p:txBody>
          <a:bodyPr/>
          <a:lstStyle/>
          <a:p>
            <a:pPr fontAlgn="base">
              <a:spcBef>
                <a:spcPct val="0"/>
              </a:spcBef>
              <a:spcAft>
                <a:spcPct val="0"/>
              </a:spcAft>
              <a:defRPr/>
            </a:pPr>
            <a:fld id="{8503DB98-A6E7-4D43-95C1-718902247CBE}" type="slidenum">
              <a:rPr lang="en-US" smtClean="0"/>
              <a:pPr fontAlgn="base">
                <a:spcBef>
                  <a:spcPct val="0"/>
                </a:spcBef>
                <a:spcAft>
                  <a:spcPct val="0"/>
                </a:spcAft>
                <a:defRPr/>
              </a:pPr>
              <a:t>155</a:t>
            </a:fld>
            <a:endParaRPr lang="en-US"/>
          </a:p>
        </p:txBody>
      </p:sp>
    </p:spTree>
    <p:extLst>
      <p:ext uri="{BB962C8B-B14F-4D97-AF65-F5344CB8AC3E}">
        <p14:creationId xmlns:p14="http://schemas.microsoft.com/office/powerpoint/2010/main" val="1099548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7042150" cy="563562"/>
          </a:xfrm>
        </p:spPr>
        <p:txBody>
          <a:bodyPr>
            <a:normAutofit fontScale="90000"/>
          </a:bodyPr>
          <a:lstStyle/>
          <a:p>
            <a:r>
              <a:rPr lang="en-US" b="1" dirty="0">
                <a:solidFill>
                  <a:srgbClr val="FF0000"/>
                </a:solidFill>
              </a:rPr>
              <a:t>Why Do Literature Reviews</a:t>
            </a:r>
          </a:p>
        </p:txBody>
      </p:sp>
      <p:sp>
        <p:nvSpPr>
          <p:cNvPr id="3" name="Content Placeholder 2"/>
          <p:cNvSpPr>
            <a:spLocks noGrp="1"/>
          </p:cNvSpPr>
          <p:nvPr>
            <p:ph idx="1"/>
          </p:nvPr>
        </p:nvSpPr>
        <p:spPr>
          <a:xfrm>
            <a:off x="1" y="533400"/>
            <a:ext cx="9220200" cy="6324600"/>
          </a:xfrm>
          <a:solidFill>
            <a:schemeClr val="bg1"/>
          </a:solidFill>
          <a:ln>
            <a:solidFill>
              <a:schemeClr val="accent1"/>
            </a:solidFill>
          </a:ln>
        </p:spPr>
        <p:txBody>
          <a:bodyPr>
            <a:noAutofit/>
          </a:bodyPr>
          <a:lstStyle/>
          <a:p>
            <a:pPr marL="971550" lvl="1" indent="-514350">
              <a:spcBef>
                <a:spcPts val="0"/>
              </a:spcBef>
              <a:buFont typeface="+mj-lt"/>
              <a:buAutoNum type="arabicPeriod"/>
            </a:pPr>
            <a:r>
              <a:rPr lang="en-US" sz="2400" b="1" dirty="0">
                <a:solidFill>
                  <a:srgbClr val="0070C0"/>
                </a:solidFill>
              </a:rPr>
              <a:t>Literature Documents What Is and Is Not Known About the Topic</a:t>
            </a:r>
          </a:p>
          <a:p>
            <a:pPr marL="457200" lvl="1" indent="0">
              <a:spcBef>
                <a:spcPts val="0"/>
              </a:spcBef>
              <a:buNone/>
            </a:pPr>
            <a:r>
              <a:rPr lang="en-US" sz="2000" dirty="0"/>
              <a:t>Summarize the state of knowledge about the research problem and closely-related areas.</a:t>
            </a:r>
          </a:p>
          <a:p>
            <a:pPr marL="457200" lvl="1" indent="0">
              <a:spcBef>
                <a:spcPts val="0"/>
              </a:spcBef>
              <a:buNone/>
            </a:pPr>
            <a:r>
              <a:rPr lang="en-US" sz="2400" b="1" dirty="0">
                <a:solidFill>
                  <a:srgbClr val="0070C0"/>
                </a:solidFill>
              </a:rPr>
              <a:t>2. Literature Provides a Justification for the </a:t>
            </a:r>
          </a:p>
          <a:p>
            <a:pPr marL="457200" lvl="1" indent="0">
              <a:spcBef>
                <a:spcPts val="0"/>
              </a:spcBef>
              <a:buNone/>
            </a:pPr>
            <a:r>
              <a:rPr lang="en-US" sz="2400" b="1" dirty="0">
                <a:solidFill>
                  <a:srgbClr val="0070C0"/>
                </a:solidFill>
              </a:rPr>
              <a:t>     Research Problem</a:t>
            </a:r>
          </a:p>
          <a:p>
            <a:pPr marL="457200" lvl="1" indent="0">
              <a:spcBef>
                <a:spcPts val="0"/>
              </a:spcBef>
              <a:buNone/>
            </a:pPr>
            <a:r>
              <a:rPr lang="en-US" sz="2000" dirty="0"/>
              <a:t>Frame the research problem by illustrating gaps in knowledge or conflicting/ambiguous results</a:t>
            </a:r>
          </a:p>
          <a:p>
            <a:pPr marL="457200" lvl="1" indent="0">
              <a:spcBef>
                <a:spcPts val="0"/>
              </a:spcBef>
              <a:buNone/>
            </a:pPr>
            <a:r>
              <a:rPr lang="en-US" sz="2400" b="1" dirty="0">
                <a:solidFill>
                  <a:srgbClr val="0070C0"/>
                </a:solidFill>
              </a:rPr>
              <a:t>3. Literature Identifies the Theory or Conceptual </a:t>
            </a:r>
          </a:p>
          <a:p>
            <a:pPr marL="457200" lvl="1" indent="0">
              <a:spcBef>
                <a:spcPts val="0"/>
              </a:spcBef>
              <a:buNone/>
            </a:pPr>
            <a:r>
              <a:rPr lang="en-US" sz="2400" b="1" dirty="0">
                <a:solidFill>
                  <a:srgbClr val="0070C0"/>
                </a:solidFill>
              </a:rPr>
              <a:t>    Framework Behind a Study</a:t>
            </a:r>
          </a:p>
          <a:p>
            <a:pPr marL="457200" lvl="1" indent="0">
              <a:spcBef>
                <a:spcPts val="0"/>
              </a:spcBef>
              <a:buNone/>
            </a:pPr>
            <a:r>
              <a:rPr lang="en-US" sz="2400" b="1" dirty="0">
                <a:solidFill>
                  <a:srgbClr val="0070C0"/>
                </a:solidFill>
              </a:rPr>
              <a:t>4. Literature Provides Models for the Methods </a:t>
            </a:r>
          </a:p>
          <a:p>
            <a:pPr marL="457200" lvl="1" indent="0">
              <a:spcBef>
                <a:spcPts val="0"/>
              </a:spcBef>
              <a:buNone/>
            </a:pPr>
            <a:r>
              <a:rPr lang="en-US" sz="2400" b="1" dirty="0">
                <a:solidFill>
                  <a:srgbClr val="0070C0"/>
                </a:solidFill>
              </a:rPr>
              <a:t>    and Procedures Used in a Study</a:t>
            </a:r>
          </a:p>
          <a:p>
            <a:pPr marL="457200" lvl="1" indent="0">
              <a:spcBef>
                <a:spcPts val="0"/>
              </a:spcBef>
              <a:buNone/>
            </a:pPr>
            <a:r>
              <a:rPr lang="en-US" sz="2400" b="1" dirty="0">
                <a:solidFill>
                  <a:srgbClr val="0070C0"/>
                </a:solidFill>
              </a:rPr>
              <a:t>5. Literature Helps Researchers Interpret Their </a:t>
            </a:r>
          </a:p>
          <a:p>
            <a:pPr marL="457200" lvl="1" indent="0">
              <a:spcBef>
                <a:spcPts val="0"/>
              </a:spcBef>
              <a:buNone/>
            </a:pPr>
            <a:r>
              <a:rPr lang="en-US" sz="2400" b="1" dirty="0">
                <a:solidFill>
                  <a:srgbClr val="0070C0"/>
                </a:solidFill>
              </a:rPr>
              <a:t>     Results</a:t>
            </a:r>
          </a:p>
          <a:p>
            <a:pPr marL="457200" lvl="1" indent="0">
              <a:spcBef>
                <a:spcPts val="0"/>
              </a:spcBef>
              <a:buNone/>
            </a:pPr>
            <a:r>
              <a:rPr lang="en-US" sz="2400" dirty="0"/>
              <a:t>Place results and conclusions of the research in context by showing where they differ or what they add</a:t>
            </a:r>
            <a:endParaRPr lang="en-US" sz="3200" dirty="0">
              <a:solidFill>
                <a:srgbClr val="FF0000"/>
              </a:solidFill>
            </a:endParaRPr>
          </a:p>
          <a:p>
            <a:pPr marL="457200" lvl="1" indent="0">
              <a:spcBef>
                <a:spcPts val="0"/>
              </a:spcBef>
              <a:buNone/>
            </a:pPr>
            <a:r>
              <a:rPr lang="en-US" dirty="0">
                <a:solidFill>
                  <a:srgbClr val="FF0000"/>
                </a:solidFill>
              </a:rPr>
              <a:t>Plano &amp; </a:t>
            </a:r>
            <a:r>
              <a:rPr lang="en-US" dirty="0" err="1">
                <a:solidFill>
                  <a:srgbClr val="FF0000"/>
                </a:solidFill>
              </a:rPr>
              <a:t>Cresswell</a:t>
            </a:r>
            <a:r>
              <a:rPr lang="en-US" dirty="0">
                <a:solidFill>
                  <a:srgbClr val="FF0000"/>
                </a:solidFill>
              </a:rPr>
              <a:t>, 2010</a:t>
            </a:r>
          </a:p>
        </p:txBody>
      </p:sp>
      <p:sp>
        <p:nvSpPr>
          <p:cNvPr id="4" name="Rectangle 3"/>
          <p:cNvSpPr/>
          <p:nvPr/>
        </p:nvSpPr>
        <p:spPr bwMode="auto">
          <a:xfrm>
            <a:off x="9372599" y="1676400"/>
            <a:ext cx="2726635" cy="6096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mn-cs"/>
              </a:rPr>
              <a:t>TOPIC</a:t>
            </a:r>
          </a:p>
        </p:txBody>
      </p:sp>
      <p:sp>
        <p:nvSpPr>
          <p:cNvPr id="5" name="Rectangle 4"/>
          <p:cNvSpPr/>
          <p:nvPr/>
        </p:nvSpPr>
        <p:spPr bwMode="auto">
          <a:xfrm>
            <a:off x="9310254" y="3505200"/>
            <a:ext cx="2788979" cy="6096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mn-cs"/>
              </a:rPr>
              <a:t>Theory</a:t>
            </a:r>
          </a:p>
        </p:txBody>
      </p:sp>
      <p:sp>
        <p:nvSpPr>
          <p:cNvPr id="6" name="Rectangle 5"/>
          <p:cNvSpPr/>
          <p:nvPr/>
        </p:nvSpPr>
        <p:spPr bwMode="auto">
          <a:xfrm>
            <a:off x="9379526" y="4343400"/>
            <a:ext cx="2719707" cy="6096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rial"/>
                <a:ea typeface="+mn-ea"/>
                <a:cs typeface="+mn-cs"/>
              </a:rPr>
              <a:t>Framework</a:t>
            </a:r>
          </a:p>
        </p:txBody>
      </p:sp>
      <p:sp>
        <p:nvSpPr>
          <p:cNvPr id="7" name="Rectangle 6"/>
          <p:cNvSpPr/>
          <p:nvPr/>
        </p:nvSpPr>
        <p:spPr bwMode="auto">
          <a:xfrm>
            <a:off x="9372599" y="5056909"/>
            <a:ext cx="2719707" cy="6096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Methods</a:t>
            </a:r>
          </a:p>
        </p:txBody>
      </p:sp>
      <p:sp>
        <p:nvSpPr>
          <p:cNvPr id="8" name="Rectangle 7"/>
          <p:cNvSpPr/>
          <p:nvPr/>
        </p:nvSpPr>
        <p:spPr bwMode="auto">
          <a:xfrm>
            <a:off x="9372600" y="2590800"/>
            <a:ext cx="2726634" cy="6096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mn-cs"/>
              </a:rPr>
              <a:t>Problem</a:t>
            </a:r>
          </a:p>
        </p:txBody>
      </p:sp>
      <p:sp>
        <p:nvSpPr>
          <p:cNvPr id="9" name="Rectangle 8"/>
          <p:cNvSpPr/>
          <p:nvPr/>
        </p:nvSpPr>
        <p:spPr bwMode="auto">
          <a:xfrm>
            <a:off x="9379526" y="5791200"/>
            <a:ext cx="2712780" cy="6096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a:ea typeface="+mn-ea"/>
                <a:cs typeface="+mn-cs"/>
              </a:rPr>
              <a:t>Interpret</a:t>
            </a:r>
          </a:p>
        </p:txBody>
      </p:sp>
      <p:sp>
        <p:nvSpPr>
          <p:cNvPr id="10" name="Footer Placeholder 9"/>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ms-MY"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2880762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EF472CC4-7C37-4991-8AF9-4D01CF9F2A36}"/>
              </a:ext>
            </a:extLst>
          </p:cNvPr>
          <p:cNvSpPr>
            <a:spLocks noGrp="1" noChangeArrowheads="1"/>
          </p:cNvSpPr>
          <p:nvPr>
            <p:ph type="title"/>
          </p:nvPr>
        </p:nvSpPr>
        <p:spPr>
          <a:xfrm>
            <a:off x="132522" y="274638"/>
            <a:ext cx="10306878" cy="626510"/>
          </a:xfrm>
        </p:spPr>
        <p:txBody>
          <a:bodyPr/>
          <a:lstStyle/>
          <a:p>
            <a:pPr eaLnBrk="1" hangingPunct="1"/>
            <a:r>
              <a:rPr lang="en-US" altLang="en-US" b="1" dirty="0">
                <a:solidFill>
                  <a:srgbClr val="FF0000"/>
                </a:solidFill>
                <a:latin typeface="Arial" panose="020B0604020202020204" pitchFamily="34" charset="0"/>
                <a:ea typeface="ＭＳ Ｐゴシック" panose="020B0600070205080204" pitchFamily="34" charset="-128"/>
              </a:rPr>
              <a:t>Literature Review in a Quantitative Study</a:t>
            </a:r>
          </a:p>
        </p:txBody>
      </p:sp>
      <p:sp>
        <p:nvSpPr>
          <p:cNvPr id="8195" name="Rectangle 3">
            <a:extLst>
              <a:ext uri="{FF2B5EF4-FFF2-40B4-BE49-F238E27FC236}">
                <a16:creationId xmlns:a16="http://schemas.microsoft.com/office/drawing/2014/main" id="{5626215B-CA08-4DB7-88D7-08A8B9D08862}"/>
              </a:ext>
            </a:extLst>
          </p:cNvPr>
          <p:cNvSpPr>
            <a:spLocks noGrp="1" noChangeArrowheads="1"/>
          </p:cNvSpPr>
          <p:nvPr>
            <p:ph type="body" idx="1"/>
          </p:nvPr>
        </p:nvSpPr>
        <p:spPr>
          <a:xfrm>
            <a:off x="19844" y="901148"/>
            <a:ext cx="12152312" cy="5600700"/>
          </a:xfrm>
          <a:solidFill>
            <a:schemeClr val="bg1"/>
          </a:solidFill>
        </p:spPr>
        <p:txBody>
          <a:bodyPr/>
          <a:lstStyle/>
          <a:p>
            <a:pPr marL="514350" indent="-514350" eaLnBrk="1" hangingPunct="1">
              <a:buFont typeface="+mj-lt"/>
              <a:buAutoNum type="arabicPeriod"/>
            </a:pPr>
            <a:r>
              <a:rPr lang="en-US" altLang="en-US" sz="2800" dirty="0">
                <a:solidFill>
                  <a:srgbClr val="FF0000"/>
                </a:solidFill>
                <a:latin typeface="Arial" panose="020B0604020202020204" pitchFamily="34" charset="0"/>
                <a:ea typeface="ＭＳ Ｐゴシック" panose="020B0600070205080204" pitchFamily="34" charset="-128"/>
              </a:rPr>
              <a:t>Justifies the importance of the research problem</a:t>
            </a:r>
            <a:r>
              <a:rPr lang="en-US" altLang="en-US" sz="2800" dirty="0">
                <a:latin typeface="Arial" panose="020B0604020202020204" pitchFamily="34" charset="0"/>
                <a:ea typeface="ＭＳ Ｐゴシック" panose="020B0600070205080204" pitchFamily="34" charset="-128"/>
              </a:rPr>
              <a:t> at the beginning of the study</a:t>
            </a:r>
          </a:p>
          <a:p>
            <a:pPr marL="514350" indent="-514350" eaLnBrk="1" hangingPunct="1">
              <a:buFont typeface="+mj-lt"/>
              <a:buAutoNum type="arabicPeriod"/>
            </a:pPr>
            <a:r>
              <a:rPr lang="en-US" altLang="en-US" sz="2800" dirty="0">
                <a:latin typeface="Arial" panose="020B0604020202020204" pitchFamily="34" charset="0"/>
                <a:ea typeface="ＭＳ Ｐゴシック" panose="020B0600070205080204" pitchFamily="34" charset="-128"/>
              </a:rPr>
              <a:t>For you to </a:t>
            </a:r>
            <a:r>
              <a:rPr lang="en-US" altLang="en-US" sz="2800" dirty="0">
                <a:solidFill>
                  <a:srgbClr val="FF0000"/>
                </a:solidFill>
                <a:latin typeface="Arial" panose="020B0604020202020204" pitchFamily="34" charset="0"/>
                <a:ea typeface="ＭＳ Ｐゴシック" panose="020B0600070205080204" pitchFamily="34" charset="-128"/>
              </a:rPr>
              <a:t>identify the gap(s) in the literature </a:t>
            </a:r>
            <a:r>
              <a:rPr lang="en-US" altLang="en-US" sz="2800" dirty="0">
                <a:latin typeface="Arial" panose="020B0604020202020204" pitchFamily="34" charset="0"/>
                <a:ea typeface="ＭＳ Ｐゴシック" panose="020B0600070205080204" pitchFamily="34" charset="-128"/>
              </a:rPr>
              <a:t>and then use this as justification for your research topic.</a:t>
            </a:r>
          </a:p>
          <a:p>
            <a:pPr marL="514350" indent="-514350" eaLnBrk="1" hangingPunct="1">
              <a:buFont typeface="+mj-lt"/>
              <a:buAutoNum type="arabicPeriod"/>
            </a:pPr>
            <a:r>
              <a:rPr lang="en-US" altLang="en-US" sz="2800" dirty="0">
                <a:solidFill>
                  <a:srgbClr val="FF0000"/>
                </a:solidFill>
                <a:latin typeface="Arial" panose="020B0604020202020204" pitchFamily="34" charset="0"/>
                <a:ea typeface="ＭＳ Ｐゴシック" panose="020B0600070205080204" pitchFamily="34" charset="-128"/>
              </a:rPr>
              <a:t>Gain an understanding </a:t>
            </a:r>
            <a:r>
              <a:rPr lang="en-US" altLang="en-US" sz="2800" dirty="0">
                <a:latin typeface="Arial" panose="020B0604020202020204" pitchFamily="34" charset="0"/>
                <a:ea typeface="ＭＳ Ｐゴシック" panose="020B0600070205080204" pitchFamily="34" charset="-128"/>
              </a:rPr>
              <a:t>(and demonstrate this understanding) of where the research is at currently, what the key arguments, conflicts, </a:t>
            </a:r>
            <a:r>
              <a:rPr lang="en-US" altLang="en-US" sz="2800" dirty="0" err="1">
                <a:latin typeface="Arial" panose="020B0604020202020204" pitchFamily="34" charset="0"/>
                <a:ea typeface="ＭＳ Ｐゴシック" panose="020B0600070205080204" pitchFamily="34" charset="-128"/>
              </a:rPr>
              <a:t>etc</a:t>
            </a:r>
            <a:r>
              <a:rPr lang="en-US" altLang="en-US" sz="2800" dirty="0">
                <a:latin typeface="Arial" panose="020B0604020202020204" pitchFamily="34" charset="0"/>
                <a:ea typeface="ＭＳ Ｐゴシック" panose="020B0600070205080204" pitchFamily="34" charset="-128"/>
              </a:rPr>
              <a:t> are.</a:t>
            </a:r>
          </a:p>
          <a:p>
            <a:pPr marL="514350" indent="-514350" eaLnBrk="1" hangingPunct="1">
              <a:buFont typeface="+mj-lt"/>
              <a:buAutoNum type="arabicPeriod"/>
            </a:pPr>
            <a:r>
              <a:rPr lang="en-US" altLang="en-US" sz="2800" dirty="0">
                <a:solidFill>
                  <a:srgbClr val="FF0000"/>
                </a:solidFill>
                <a:latin typeface="Arial" panose="020B0604020202020204" pitchFamily="34" charset="0"/>
                <a:ea typeface="ＭＳ Ｐゴシック" panose="020B0600070205080204" pitchFamily="34" charset="-128"/>
              </a:rPr>
              <a:t>Supports the theory</a:t>
            </a:r>
            <a:r>
              <a:rPr lang="en-US" altLang="en-US" sz="2800" dirty="0">
                <a:latin typeface="Arial" panose="020B0604020202020204" pitchFamily="34" charset="0"/>
                <a:ea typeface="ＭＳ Ｐゴシック" panose="020B0600070205080204" pitchFamily="34" charset="-128"/>
              </a:rPr>
              <a:t> or explanation used in the study</a:t>
            </a:r>
          </a:p>
          <a:p>
            <a:pPr marL="514350" indent="-514350" eaLnBrk="1" hangingPunct="1">
              <a:buFont typeface="+mj-lt"/>
              <a:buAutoNum type="arabicPeriod"/>
            </a:pPr>
            <a:r>
              <a:rPr lang="en-US" altLang="en-US" sz="2800" dirty="0">
                <a:latin typeface="Arial" panose="020B0604020202020204" pitchFamily="34" charset="0"/>
                <a:ea typeface="ＭＳ Ｐゴシック" panose="020B0600070205080204" pitchFamily="34" charset="-128"/>
              </a:rPr>
              <a:t>Provides an </a:t>
            </a:r>
            <a:r>
              <a:rPr lang="en-US" altLang="en-US" sz="2800" dirty="0">
                <a:solidFill>
                  <a:srgbClr val="FF0000"/>
                </a:solidFill>
                <a:latin typeface="Arial" panose="020B0604020202020204" pitchFamily="34" charset="0"/>
                <a:ea typeface="ＭＳ Ｐゴシック" panose="020B0600070205080204" pitchFamily="34" charset="-128"/>
              </a:rPr>
              <a:t>explanation for the results </a:t>
            </a:r>
            <a:r>
              <a:rPr lang="en-US" altLang="en-US" sz="2800" dirty="0">
                <a:latin typeface="Arial" panose="020B0604020202020204" pitchFamily="34" charset="0"/>
                <a:ea typeface="ＭＳ Ｐゴシック" panose="020B0600070205080204" pitchFamily="34" charset="-128"/>
              </a:rPr>
              <a:t>in other studies and in the theoretical prediction at the end of the study</a:t>
            </a:r>
          </a:p>
          <a:p>
            <a:pPr marL="514350" indent="-514350" eaLnBrk="1" hangingPunct="1">
              <a:buFont typeface="+mj-lt"/>
              <a:buAutoNum type="arabicPeriod"/>
            </a:pPr>
            <a:r>
              <a:rPr lang="en-US" altLang="en-US" sz="2800" dirty="0">
                <a:latin typeface="Arial" panose="020B0604020202020204" pitchFamily="34" charset="0"/>
                <a:ea typeface="ＭＳ Ｐゴシック" panose="020B0600070205080204" pitchFamily="34" charset="-128"/>
              </a:rPr>
              <a:t>To </a:t>
            </a:r>
            <a:r>
              <a:rPr lang="en-US" altLang="en-US" sz="2800" dirty="0">
                <a:solidFill>
                  <a:srgbClr val="FF0000"/>
                </a:solidFill>
                <a:latin typeface="Arial" panose="020B0604020202020204" pitchFamily="34" charset="0"/>
                <a:ea typeface="ＭＳ Ｐゴシック" panose="020B0600070205080204" pitchFamily="34" charset="-128"/>
              </a:rPr>
              <a:t>inform your methodological cho</a:t>
            </a:r>
            <a:r>
              <a:rPr lang="en-US" altLang="en-US" sz="2800" dirty="0">
                <a:latin typeface="Arial" panose="020B0604020202020204" pitchFamily="34" charset="0"/>
                <a:ea typeface="ＭＳ Ｐゴシック" panose="020B0600070205080204" pitchFamily="34" charset="-128"/>
              </a:rPr>
              <a:t>ices (i.e. see what methods were used in similar studies).</a:t>
            </a:r>
          </a:p>
        </p:txBody>
      </p:sp>
      <p:sp>
        <p:nvSpPr>
          <p:cNvPr id="4" name="TextBox 3">
            <a:extLst>
              <a:ext uri="{FF2B5EF4-FFF2-40B4-BE49-F238E27FC236}">
                <a16:creationId xmlns:a16="http://schemas.microsoft.com/office/drawing/2014/main" id="{6B114B31-99F4-4130-A688-372FA348A172}"/>
              </a:ext>
            </a:extLst>
          </p:cNvPr>
          <p:cNvSpPr txBox="1"/>
          <p:nvPr/>
        </p:nvSpPr>
        <p:spPr>
          <a:xfrm>
            <a:off x="9515061" y="5989983"/>
            <a:ext cx="11849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0" i="0" u="none" strike="noStrike" kern="1200" cap="none" spc="0" normalizeH="0" baseline="0" noProof="0">
                <a:ln>
                  <a:noFill/>
                </a:ln>
                <a:solidFill>
                  <a:srgbClr val="000000"/>
                </a:solidFill>
                <a:effectLst/>
                <a:uLnTx/>
                <a:uFillTx/>
                <a:latin typeface="Arial"/>
                <a:ea typeface="+mn-ea"/>
                <a:cs typeface="+mn-cs"/>
              </a:rPr>
              <a:t>Cresswell</a:t>
            </a:r>
            <a:endParaRPr kumimoji="0" lang="en-MY" sz="1800" b="0" i="0" u="none" strike="noStrike" kern="1200" cap="none" spc="0" normalizeH="0" baseline="0" noProof="0" dirty="0">
              <a:ln>
                <a:noFill/>
              </a:ln>
              <a:solidFill>
                <a:srgbClr val="000000"/>
              </a:solidFill>
              <a:effectLst/>
              <a:uLnTx/>
              <a:uFillTx/>
              <a:latin typeface="Arial"/>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1AAB81AD-E674-4A7D-B7ED-529EADF8CE20}"/>
              </a:ext>
            </a:extLst>
          </p:cNvPr>
          <p:cNvSpPr>
            <a:spLocks noGrp="1" noChangeArrowheads="1"/>
          </p:cNvSpPr>
          <p:nvPr>
            <p:ph type="title"/>
          </p:nvPr>
        </p:nvSpPr>
        <p:spPr>
          <a:xfrm>
            <a:off x="647700" y="274638"/>
            <a:ext cx="9389533" cy="1143000"/>
          </a:xfrm>
        </p:spPr>
        <p:txBody>
          <a:bodyPr wrap="square" anchor="ctr">
            <a:normAutofit/>
          </a:bodyPr>
          <a:lstStyle/>
          <a:p>
            <a:pPr eaLnBrk="1" hangingPunct="1"/>
            <a:r>
              <a:rPr lang="en-US" altLang="en-US" b="1" dirty="0">
                <a:solidFill>
                  <a:srgbClr val="FF0000"/>
                </a:solidFill>
              </a:rPr>
              <a:t>Literature Review in a Qualitative Study</a:t>
            </a:r>
          </a:p>
        </p:txBody>
      </p:sp>
      <p:sp>
        <p:nvSpPr>
          <p:cNvPr id="73" name="Footer Placeholder 3">
            <a:extLst>
              <a:ext uri="{FF2B5EF4-FFF2-40B4-BE49-F238E27FC236}">
                <a16:creationId xmlns:a16="http://schemas.microsoft.com/office/drawing/2014/main" id="{AB51F9B9-AC3D-4A5F-9F20-9B21131EB39F}"/>
              </a:ext>
            </a:extLst>
          </p:cNvPr>
          <p:cNvSpPr>
            <a:spLocks noGrp="1"/>
          </p:cNvSpPr>
          <p:nvPr>
            <p:ph type="ftr" sz="quarter" idx="10"/>
          </p:nvPr>
        </p:nvSpPr>
        <p:spPr>
          <a:xfrm>
            <a:off x="8331200" y="6623050"/>
            <a:ext cx="3860800" cy="234950"/>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graphicFrame>
        <p:nvGraphicFramePr>
          <p:cNvPr id="9221" name="Rectangle 3">
            <a:extLst>
              <a:ext uri="{FF2B5EF4-FFF2-40B4-BE49-F238E27FC236}">
                <a16:creationId xmlns:a16="http://schemas.microsoft.com/office/drawing/2014/main" id="{F9E70427-A0EB-4078-8A28-62A5C0CFBE3C}"/>
              </a:ext>
            </a:extLst>
          </p:cNvPr>
          <p:cNvGraphicFramePr/>
          <p:nvPr/>
        </p:nvGraphicFramePr>
        <p:xfrm>
          <a:off x="630767" y="1736726"/>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776" y="13855"/>
            <a:ext cx="8658225" cy="411162"/>
          </a:xfrm>
          <a:solidFill>
            <a:schemeClr val="bg1"/>
          </a:solidFill>
        </p:spPr>
        <p:txBody>
          <a:bodyPr/>
          <a:lstStyle/>
          <a:p>
            <a:r>
              <a:rPr lang="en-US" b="1" dirty="0">
                <a:solidFill>
                  <a:srgbClr val="FF0000"/>
                </a:solidFill>
              </a:rPr>
              <a:t>Questions Lit. review should answer</a:t>
            </a:r>
          </a:p>
        </p:txBody>
      </p:sp>
      <p:sp>
        <p:nvSpPr>
          <p:cNvPr id="3" name="Content Placeholder 2"/>
          <p:cNvSpPr>
            <a:spLocks noGrp="1"/>
          </p:cNvSpPr>
          <p:nvPr>
            <p:ph idx="1"/>
          </p:nvPr>
        </p:nvSpPr>
        <p:spPr>
          <a:xfrm>
            <a:off x="145774" y="533400"/>
            <a:ext cx="6864626" cy="6324600"/>
          </a:xfrm>
          <a:solidFill>
            <a:schemeClr val="bg1"/>
          </a:solidFill>
          <a:ln>
            <a:solidFill>
              <a:srgbClr val="FF0000"/>
            </a:solidFill>
          </a:ln>
        </p:spPr>
        <p:txBody>
          <a:bodyPr/>
          <a:lstStyle/>
          <a:p>
            <a:r>
              <a:rPr lang="en-US" sz="2800" dirty="0"/>
              <a:t>What we already know on the topic</a:t>
            </a:r>
          </a:p>
          <a:p>
            <a:r>
              <a:rPr lang="en-US" sz="2800" dirty="0"/>
              <a:t>The characteristics of </a:t>
            </a:r>
            <a:r>
              <a:rPr lang="en-US" sz="2800" dirty="0">
                <a:solidFill>
                  <a:srgbClr val="FF0000"/>
                </a:solidFill>
              </a:rPr>
              <a:t>key concepts/factors/variables</a:t>
            </a:r>
          </a:p>
          <a:p>
            <a:r>
              <a:rPr lang="en-US" sz="2800" dirty="0"/>
              <a:t>What are the </a:t>
            </a:r>
            <a:r>
              <a:rPr lang="en-US" sz="2800" dirty="0">
                <a:solidFill>
                  <a:srgbClr val="FF0000"/>
                </a:solidFill>
              </a:rPr>
              <a:t>existing theories</a:t>
            </a:r>
          </a:p>
          <a:p>
            <a:r>
              <a:rPr lang="en-US" sz="2800" dirty="0"/>
              <a:t>Where are the </a:t>
            </a:r>
            <a:r>
              <a:rPr lang="en-US" sz="2800" dirty="0">
                <a:solidFill>
                  <a:srgbClr val="FF0000"/>
                </a:solidFill>
              </a:rPr>
              <a:t>inconsistencies/shortcomings</a:t>
            </a:r>
            <a:r>
              <a:rPr lang="en-US" sz="2800" dirty="0"/>
              <a:t> in knowledge</a:t>
            </a:r>
          </a:p>
          <a:p>
            <a:r>
              <a:rPr lang="en-US" sz="2800" dirty="0"/>
              <a:t>What need </a:t>
            </a:r>
            <a:r>
              <a:rPr lang="en-US" sz="2800" dirty="0">
                <a:solidFill>
                  <a:srgbClr val="FF0000"/>
                </a:solidFill>
              </a:rPr>
              <a:t>to be tested further</a:t>
            </a:r>
          </a:p>
          <a:p>
            <a:r>
              <a:rPr lang="en-US" sz="2800" dirty="0"/>
              <a:t>What evidence is </a:t>
            </a:r>
            <a:r>
              <a:rPr lang="en-US" sz="2800" dirty="0">
                <a:solidFill>
                  <a:srgbClr val="FF0000"/>
                </a:solidFill>
              </a:rPr>
              <a:t>lacking, inconclusive, contradictory</a:t>
            </a:r>
          </a:p>
          <a:p>
            <a:r>
              <a:rPr lang="en-US" sz="2800" dirty="0"/>
              <a:t>What research designs or </a:t>
            </a:r>
            <a:r>
              <a:rPr lang="en-US" sz="2800" dirty="0">
                <a:solidFill>
                  <a:srgbClr val="FF0000"/>
                </a:solidFill>
              </a:rPr>
              <a:t>methods seem unsatisfactory</a:t>
            </a:r>
          </a:p>
        </p:txBody>
      </p:sp>
      <p:sp>
        <p:nvSpPr>
          <p:cNvPr id="6" name="Rectangle 5"/>
          <p:cNvSpPr/>
          <p:nvPr/>
        </p:nvSpPr>
        <p:spPr>
          <a:xfrm>
            <a:off x="7232072" y="978933"/>
            <a:ext cx="4814153" cy="1384995"/>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70C0"/>
                </a:solidFill>
                <a:effectLst/>
                <a:uLnTx/>
                <a:uFillTx/>
                <a:latin typeface="Arial"/>
                <a:ea typeface="+mn-ea"/>
                <a:cs typeface="+mn-cs"/>
              </a:rPr>
              <a:t>Factors Affecting </a:t>
            </a:r>
            <a:r>
              <a:rPr kumimoji="0" lang="en-US" sz="2800" b="1" i="1" u="none" strike="noStrike" kern="1200" cap="none" spc="0" normalizeH="0" baseline="0" noProof="0" dirty="0">
                <a:ln>
                  <a:noFill/>
                </a:ln>
                <a:solidFill>
                  <a:srgbClr val="FF0000"/>
                </a:solidFill>
                <a:effectLst/>
                <a:uLnTx/>
                <a:uFillTx/>
                <a:latin typeface="Arial"/>
                <a:ea typeface="+mn-ea"/>
                <a:cs typeface="+mn-cs"/>
              </a:rPr>
              <a:t>Brand Awareness </a:t>
            </a:r>
            <a:r>
              <a:rPr kumimoji="0" lang="en-US" sz="2800" b="1" i="1" u="none" strike="noStrike" kern="1200" cap="none" spc="0" normalizeH="0" baseline="0" noProof="0" dirty="0">
                <a:ln>
                  <a:noFill/>
                </a:ln>
                <a:solidFill>
                  <a:srgbClr val="0070C0"/>
                </a:solidFill>
                <a:effectLst/>
                <a:uLnTx/>
                <a:uFillTx/>
                <a:latin typeface="Arial"/>
                <a:ea typeface="+mn-ea"/>
                <a:cs typeface="+mn-cs"/>
              </a:rPr>
              <a:t>in the Context of </a:t>
            </a:r>
            <a:r>
              <a:rPr kumimoji="0" lang="en-US" sz="2800" b="1" i="1" u="none" strike="noStrike" kern="1200" cap="none" spc="0" normalizeH="0" baseline="0" noProof="0" dirty="0">
                <a:ln>
                  <a:noFill/>
                </a:ln>
                <a:solidFill>
                  <a:srgbClr val="FF0000"/>
                </a:solidFill>
                <a:effectLst/>
                <a:uLnTx/>
                <a:uFillTx/>
                <a:latin typeface="Arial"/>
                <a:ea typeface="+mn-ea"/>
                <a:cs typeface="+mn-cs"/>
              </a:rPr>
              <a:t>Social Media</a:t>
            </a:r>
            <a:r>
              <a:rPr kumimoji="0" lang="en-US" sz="2800" b="1" i="1" u="none" strike="noStrike" kern="1200" cap="none" spc="0" normalizeH="0" baseline="0" noProof="0" dirty="0">
                <a:ln>
                  <a:noFill/>
                </a:ln>
                <a:solidFill>
                  <a:srgbClr val="0070C0"/>
                </a:solidFill>
                <a:effectLst/>
                <a:uLnTx/>
                <a:uFillTx/>
                <a:latin typeface="Arial"/>
                <a:ea typeface="+mn-ea"/>
                <a:cs typeface="+mn-cs"/>
              </a:rPr>
              <a:t> in Malaysia</a:t>
            </a:r>
          </a:p>
        </p:txBody>
      </p:sp>
      <p:sp>
        <p:nvSpPr>
          <p:cNvPr id="7" name="TextBox 6"/>
          <p:cNvSpPr txBox="1"/>
          <p:nvPr/>
        </p:nvSpPr>
        <p:spPr>
          <a:xfrm>
            <a:off x="7162800" y="609600"/>
            <a:ext cx="12618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Examples</a:t>
            </a:r>
          </a:p>
        </p:txBody>
      </p:sp>
      <p:sp>
        <p:nvSpPr>
          <p:cNvPr id="4" name="Footer Placeholder 3"/>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ms-MY" sz="800" b="0" i="0" u="none" strike="noStrike" kern="1200" cap="none" spc="0" normalizeH="0" baseline="0" noProof="0" dirty="0">
                <a:ln>
                  <a:noFill/>
                </a:ln>
                <a:solidFill>
                  <a:srgbClr val="000000"/>
                </a:solidFill>
                <a:effectLst/>
                <a:uLnTx/>
                <a:uFillTx/>
                <a:latin typeface="Arial"/>
                <a:ea typeface="+mn-ea"/>
                <a:cs typeface="+mn-cs"/>
              </a:rPr>
              <a:t>Dr Jugindar Singh</a:t>
            </a:r>
          </a:p>
        </p:txBody>
      </p:sp>
      <p:sp>
        <p:nvSpPr>
          <p:cNvPr id="5" name="Rounded Rectangular Callout 4"/>
          <p:cNvSpPr/>
          <p:nvPr/>
        </p:nvSpPr>
        <p:spPr bwMode="auto">
          <a:xfrm>
            <a:off x="7689273" y="3581400"/>
            <a:ext cx="2895600" cy="914400"/>
          </a:xfrm>
          <a:prstGeom prst="wedgeRoundRectCallout">
            <a:avLst>
              <a:gd name="adj1" fmla="val 24788"/>
              <a:gd name="adj2" fmla="val -107423"/>
              <a:gd name="adj3" fmla="val 16667"/>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mn-ea"/>
                <a:cs typeface="+mn-cs"/>
              </a:rPr>
              <a:t>Questions lit. Review will answer</a:t>
            </a:r>
          </a:p>
        </p:txBody>
      </p:sp>
      <p:sp>
        <p:nvSpPr>
          <p:cNvPr id="8" name="Rectangle 7"/>
          <p:cNvSpPr/>
          <p:nvPr/>
        </p:nvSpPr>
        <p:spPr>
          <a:xfrm>
            <a:off x="7162800" y="4648200"/>
            <a:ext cx="5029200" cy="1569660"/>
          </a:xfrm>
          <a:prstGeom prst="rect">
            <a:avLst/>
          </a:prstGeom>
          <a:ln>
            <a:solidFill>
              <a:schemeClr val="accent1"/>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Is an account of what has been published on a topic by accredited scholars and researchers</a:t>
            </a:r>
            <a:r>
              <a:rPr kumimoji="0" lang="en-US" sz="2000" b="1" i="0" u="none" strike="noStrike" kern="1200" cap="none" spc="0" normalizeH="0" baseline="0" noProof="0" dirty="0">
                <a:ln>
                  <a:noFill/>
                </a:ln>
                <a:solidFill>
                  <a:srgbClr val="FF0000"/>
                </a:solidFill>
                <a:effectLst/>
                <a:uLnTx/>
                <a:uFillTx/>
                <a:latin typeface="Arial"/>
                <a:ea typeface="+mn-ea"/>
                <a:cs typeface="+mn-cs"/>
              </a:rPr>
              <a:t>” </a:t>
            </a:r>
          </a:p>
        </p:txBody>
      </p:sp>
    </p:spTree>
    <p:extLst>
      <p:ext uri="{BB962C8B-B14F-4D97-AF65-F5344CB8AC3E}">
        <p14:creationId xmlns:p14="http://schemas.microsoft.com/office/powerpoint/2010/main" val="375492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89B37F8-E99F-4C8C-A1F1-A4859404EA71}"/>
              </a:ext>
            </a:extLst>
          </p:cNvPr>
          <p:cNvSpPr txBox="1"/>
          <p:nvPr/>
        </p:nvSpPr>
        <p:spPr>
          <a:xfrm>
            <a:off x="43544" y="0"/>
            <a:ext cx="6792684" cy="6924973"/>
          </a:xfrm>
          <a:prstGeom prst="rect">
            <a:avLst/>
          </a:prstGeom>
          <a:no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TABLE OF CONTENTS</a:t>
            </a:r>
            <a:endParaRPr kumimoji="0" lang="en-MY"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TITLE PAGE	 				                                                      </a:t>
            </a:r>
            <a:endParaRPr kumimoji="0" lang="en-MY"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TABLE OF CONTENTS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LIST OF TABLES                           </a:t>
            </a:r>
            <a:endParaRPr kumimoji="0" lang="en-MY"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LIST OF FIGURES</a:t>
            </a:r>
            <a:endParaRPr kumimoji="0" lang="en-MY"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LIST OF ABBREVIATIONS</a:t>
            </a:r>
            <a:endParaRPr kumimoji="0" lang="en-MY"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800100" algn="l"/>
                <a:tab pos="1143000" algn="l"/>
              </a:tabLst>
              <a:defRPr/>
            </a:pPr>
            <a:r>
              <a:rPr kumimoji="0" lang="en-GB"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CHAPTER 1	INTRODUCTION</a:t>
            </a:r>
            <a:endParaRPr kumimoji="0" lang="en-MY"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028700" marR="0" lvl="0" indent="-228600" algn="l" defTabSz="914400" rtl="0" eaLnBrk="1" fontAlgn="auto" latinLnBrk="0" hangingPunct="1">
              <a:lnSpc>
                <a:spcPct val="100000"/>
              </a:lnSpc>
              <a:spcBef>
                <a:spcPts val="0"/>
              </a:spcBef>
              <a:spcAft>
                <a:spcPts val="0"/>
              </a:spcAft>
              <a:buClrTx/>
              <a:buSzTx/>
              <a:buFontTx/>
              <a:buNone/>
              <a:tabLst>
                <a:tab pos="571500" algn="l"/>
                <a:tab pos="1143000" algn="l"/>
                <a:tab pos="1485900" algn="l"/>
              </a:tabLst>
              <a:defRPr/>
            </a:pP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1.1	Background to the Study</a:t>
            </a:r>
          </a:p>
          <a:p>
            <a:pPr marL="1028700" marR="0" lvl="0" indent="-228600" algn="l" defTabSz="914400" rtl="0" eaLnBrk="1" fontAlgn="auto" latinLnBrk="0" hangingPunct="1">
              <a:lnSpc>
                <a:spcPct val="100000"/>
              </a:lnSpc>
              <a:spcBef>
                <a:spcPts val="0"/>
              </a:spcBef>
              <a:spcAft>
                <a:spcPts val="0"/>
              </a:spcAft>
              <a:buClrTx/>
              <a:buSzTx/>
              <a:buFontTx/>
              <a:buNone/>
              <a:tabLst>
                <a:tab pos="571500" algn="l"/>
                <a:tab pos="1143000" algn="l"/>
                <a:tab pos="14859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1.2	Problem Statement				</a:t>
            </a:r>
            <a:endParaRPr kumimoji="0" lang="en-MY"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228600" algn="l" defTabSz="914400" rtl="0" eaLnBrk="1" fontAlgn="auto" latinLnBrk="0" hangingPunct="1">
              <a:lnSpc>
                <a:spcPct val="100000"/>
              </a:lnSpc>
              <a:spcBef>
                <a:spcPts val="0"/>
              </a:spcBef>
              <a:spcAft>
                <a:spcPts val="0"/>
              </a:spcAft>
              <a:buClrTx/>
              <a:buSzTx/>
              <a:buFontTx/>
              <a:buNone/>
              <a:tabLst>
                <a:tab pos="571500" algn="l"/>
                <a:tab pos="1485900" algn="l"/>
                <a:tab pos="17145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1.3	Objectives of the Study			</a:t>
            </a:r>
            <a:endParaRPr kumimoji="0" lang="en-MY"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3429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1.4	Research Questions                                                                         </a:t>
            </a:r>
            <a:endParaRPr kumimoji="0" lang="en-MY"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3429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1.5    Research Hypotheses			                             </a:t>
            </a:r>
            <a:endParaRPr kumimoji="0" lang="en-MY"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3429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1.6	Significance of the Study			          </a:t>
            </a:r>
            <a:endParaRPr kumimoji="0" lang="en-MY"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2286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1.7	Scope of the Study				</a:t>
            </a:r>
            <a:endParaRPr kumimoji="0" lang="en-MY"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2286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1.8    Limitations                                                                                      </a:t>
            </a:r>
            <a:endParaRPr kumimoji="0" lang="en-MY"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342900" algn="l" defTabSz="914400" rtl="0" eaLnBrk="1" fontAlgn="auto" latinLnBrk="0" hangingPunct="1">
              <a:lnSpc>
                <a:spcPct val="100000"/>
              </a:lnSpc>
              <a:spcBef>
                <a:spcPts val="0"/>
              </a:spcBef>
              <a:spcAft>
                <a:spcPts val="0"/>
              </a:spcAft>
              <a:buClrTx/>
              <a:buSzTx/>
              <a:buFontTx/>
              <a:buNone/>
              <a:tabLst>
                <a:tab pos="571500" algn="l"/>
                <a:tab pos="14859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1.9	Definitions of Terms</a:t>
            </a:r>
            <a:r>
              <a:rPr kumimoji="0" lang="en-GB"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MY"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CHAPTER 2 	REVIEW OF LITERATURE</a:t>
            </a:r>
            <a:endParaRPr kumimoji="0" lang="en-MY" sz="1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0" algn="l" defTabSz="914400" rtl="0" eaLnBrk="1" fontAlgn="auto" latinLnBrk="0" hangingPunct="1">
              <a:lnSpc>
                <a:spcPct val="100000"/>
              </a:lnSpc>
              <a:spcBef>
                <a:spcPts val="0"/>
              </a:spcBef>
              <a:spcAft>
                <a:spcPts val="0"/>
              </a:spcAft>
              <a:buClrTx/>
              <a:buSzTx/>
              <a:buFontTx/>
              <a:buNone/>
              <a:tabLst>
                <a:tab pos="1028700" algn="l"/>
                <a:tab pos="1485900" algn="l"/>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2.1	Previous Studies Dependant Variable (Concept)</a:t>
            </a:r>
            <a:endParaRPr kumimoji="0" lang="en-MY"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1143000" marR="0" lvl="0" indent="0" algn="l" defTabSz="914400" rtl="0" eaLnBrk="1" fontAlgn="auto" latinLnBrk="0" hangingPunct="1">
              <a:lnSpc>
                <a:spcPct val="100000"/>
              </a:lnSpc>
              <a:spcBef>
                <a:spcPts val="0"/>
              </a:spcBef>
              <a:spcAft>
                <a:spcPts val="0"/>
              </a:spcAft>
              <a:buClrTx/>
              <a:buSzTx/>
              <a:buFontTx/>
              <a:buNone/>
              <a:tabLst>
                <a:tab pos="1028700" algn="l"/>
                <a:tab pos="1485900" algn="l"/>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2.2    Previous studies Independent Variables(Concept)</a:t>
            </a:r>
            <a:endParaRPr kumimoji="0" lang="en-MY"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342900" algn="l" defTabSz="914400" rtl="0" eaLnBrk="1" fontAlgn="auto" latinLnBrk="0" hangingPunct="1">
              <a:lnSpc>
                <a:spcPct val="100000"/>
              </a:lnSpc>
              <a:spcBef>
                <a:spcPts val="0"/>
              </a:spcBef>
              <a:spcAft>
                <a:spcPts val="0"/>
              </a:spcAft>
              <a:buClrTx/>
              <a:buSzTx/>
              <a:buFontTx/>
              <a:buNone/>
              <a:tabLst>
                <a:tab pos="1485900" algn="l"/>
                <a:tab pos="1600200" algn="l"/>
                <a:tab pos="1943100" algn="l"/>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Independent Variable 1	</a:t>
            </a:r>
            <a:endParaRPr kumimoji="0" lang="en-MY"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342900" algn="l" defTabSz="914400" rtl="0" eaLnBrk="1" fontAlgn="auto" latinLnBrk="0" hangingPunct="1">
              <a:lnSpc>
                <a:spcPct val="100000"/>
              </a:lnSpc>
              <a:spcBef>
                <a:spcPts val="0"/>
              </a:spcBef>
              <a:spcAft>
                <a:spcPts val="0"/>
              </a:spcAft>
              <a:buClrTx/>
              <a:buSzTx/>
              <a:buFontTx/>
              <a:buNone/>
              <a:tabLst>
                <a:tab pos="1143000" algn="l"/>
                <a:tab pos="1485900" algn="l"/>
                <a:tab pos="1714500" algn="l"/>
                <a:tab pos="1943100" algn="l"/>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Independent Variable 2</a:t>
            </a:r>
            <a:endParaRPr kumimoji="0" lang="en-MY"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342900" algn="l" defTabSz="914400" rtl="0" eaLnBrk="1" fontAlgn="auto" latinLnBrk="0" hangingPunct="1">
              <a:lnSpc>
                <a:spcPct val="100000"/>
              </a:lnSpc>
              <a:spcBef>
                <a:spcPts val="0"/>
              </a:spcBef>
              <a:spcAft>
                <a:spcPts val="0"/>
              </a:spcAft>
              <a:buClrTx/>
              <a:buSzTx/>
              <a:buFontTx/>
              <a:buNone/>
              <a:tabLst>
                <a:tab pos="1143000" algn="l"/>
                <a:tab pos="1485900" algn="l"/>
                <a:tab pos="1714500" algn="l"/>
                <a:tab pos="1943100" algn="l"/>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2.3   Relationship between Ind. Variable 1 and DV</a:t>
            </a:r>
            <a:endParaRPr kumimoji="0" lang="en-MY"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342900" algn="l" defTabSz="914400" rtl="0" eaLnBrk="1" fontAlgn="auto" latinLnBrk="0" hangingPunct="1">
              <a:lnSpc>
                <a:spcPct val="100000"/>
              </a:lnSpc>
              <a:spcBef>
                <a:spcPts val="0"/>
              </a:spcBef>
              <a:spcAft>
                <a:spcPts val="0"/>
              </a:spcAft>
              <a:buClrTx/>
              <a:buSzTx/>
              <a:buFontTx/>
              <a:buNone/>
              <a:tabLst>
                <a:tab pos="1143000" algn="l"/>
                <a:tab pos="1485900" algn="l"/>
                <a:tab pos="1714500" algn="l"/>
                <a:tab pos="1943100" algn="l"/>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2.4   Relationship between Ind. Variable 2 and DV </a:t>
            </a:r>
            <a:endParaRPr kumimoji="0" lang="en-MY"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00100" marR="0" lvl="0" indent="342900" algn="l" defTabSz="914400" rtl="0" eaLnBrk="1" fontAlgn="auto" latinLnBrk="0" hangingPunct="1">
              <a:lnSpc>
                <a:spcPct val="100000"/>
              </a:lnSpc>
              <a:spcBef>
                <a:spcPts val="0"/>
              </a:spcBef>
              <a:spcAft>
                <a:spcPts val="0"/>
              </a:spcAft>
              <a:buClrTx/>
              <a:buSzTx/>
              <a:buFontTx/>
              <a:buNone/>
              <a:tabLst>
                <a:tab pos="1028700" algn="l"/>
                <a:tab pos="1485900" algn="l"/>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2.5 Theory (</a:t>
            </a:r>
            <a:r>
              <a:rPr kumimoji="0" lang="en-GB" sz="1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ies</a:t>
            </a: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and Theoretical grounding</a:t>
            </a:r>
            <a:endParaRPr kumimoji="0" lang="en-MY"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00100" marR="0" lvl="0" indent="342900" algn="l" defTabSz="914400" rtl="0" eaLnBrk="1" fontAlgn="auto" latinLnBrk="0" hangingPunct="1">
              <a:lnSpc>
                <a:spcPct val="100000"/>
              </a:lnSpc>
              <a:spcBef>
                <a:spcPts val="0"/>
              </a:spcBef>
              <a:spcAft>
                <a:spcPts val="0"/>
              </a:spcAft>
              <a:buClrTx/>
              <a:buSzTx/>
              <a:buFontTx/>
              <a:buNone/>
              <a:tabLst>
                <a:tab pos="1028700" algn="l"/>
                <a:tab pos="1485900" algn="l"/>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2.6 Research Framework</a:t>
            </a:r>
            <a:endParaRPr kumimoji="0" lang="en-MY"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800100" marR="0" lvl="0" indent="342900" algn="l" defTabSz="914400" rtl="0" eaLnBrk="1" fontAlgn="auto" latinLnBrk="0" hangingPunct="1">
              <a:lnSpc>
                <a:spcPct val="100000"/>
              </a:lnSpc>
              <a:spcBef>
                <a:spcPts val="0"/>
              </a:spcBef>
              <a:spcAft>
                <a:spcPts val="0"/>
              </a:spcAft>
              <a:buClrTx/>
              <a:buSzTx/>
              <a:buFontTx/>
              <a:buNone/>
              <a:tabLst>
                <a:tab pos="1028700" algn="l"/>
                <a:tab pos="1485900" algn="l"/>
              </a:tabLst>
              <a:defRPr/>
            </a:pPr>
            <a:r>
              <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2.7 Summary</a:t>
            </a:r>
            <a:endParaRPr kumimoji="0" lang="en-MY" sz="1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endParaRPr kumimoji="0" lang="en-MY"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C12E32E3-30B5-429C-B302-16CD8E18D4AF}"/>
              </a:ext>
            </a:extLst>
          </p:cNvPr>
          <p:cNvSpPr txBox="1"/>
          <p:nvPr/>
        </p:nvSpPr>
        <p:spPr>
          <a:xfrm>
            <a:off x="6836228" y="0"/>
            <a:ext cx="5355771" cy="4689104"/>
          </a:xfrm>
          <a:prstGeom prst="rect">
            <a:avLst/>
          </a:prstGeom>
          <a:noFill/>
          <a:ln>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TABLE OF CONTENTS</a:t>
            </a:r>
            <a:endParaRPr kumimoji="0" lang="en-MY"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MY"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CHAPTER 3	METHODOLOGY</a:t>
            </a:r>
            <a:endParaRPr kumimoji="0" lang="en-MY"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 Introduction/Research design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3.2 Research Philosophy</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3.3 Research Approach</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3.4 Research Strategy</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3.5 Research Choices </a:t>
            </a:r>
            <a:endParaRPr kumimoji="0" lang="en-GB" sz="14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3.6 Time Horizon </a:t>
            </a:r>
            <a:endParaRPr kumimoji="0" lang="en-GB" sz="1400" b="0"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3.7 Data type (Primary or Secondary)</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3.8 Instrumentation/ Questionnaire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3.9 Sampling technique and sample size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3.10 Data collection</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3.11 Data processing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3.12 Data Analysis </a:t>
            </a: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3.13 Ethical Consideration</a:t>
            </a:r>
            <a:endParaRPr kumimoji="0" lang="en-MY"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571500" algn="l"/>
                <a:tab pos="1143000" algn="l"/>
              </a:tabLst>
              <a:defRPr/>
            </a:pPr>
            <a:r>
              <a:rPr kumimoji="0" lang="en-GB"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endParaRPr kumimoji="0" lang="en-MY"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ts val="1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References</a:t>
            </a:r>
            <a:endParaRPr kumimoji="0" lang="en-MY" sz="1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18415" lvl="0" indent="0" algn="just" defTabSz="914400" rtl="0" eaLnBrk="1" fontAlgn="auto" latinLnBrk="0" hangingPunct="1">
              <a:lnSpc>
                <a:spcPts val="1000"/>
              </a:lnSpc>
              <a:spcBef>
                <a:spcPts val="0"/>
              </a:spcBef>
              <a:spcAft>
                <a:spcPts val="0"/>
              </a:spcAft>
              <a:buClrTx/>
              <a:buSzTx/>
              <a:buFontTx/>
              <a:buNone/>
              <a:tabLst>
                <a:tab pos="5257800" algn="l"/>
                <a:tab pos="5486400" algn="l"/>
              </a:tabLst>
              <a:defRPr/>
            </a:pP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Appendices </a:t>
            </a:r>
            <a:endParaRPr kumimoji="0" lang="en-MY" sz="1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Speech Bubble: Rectangle with Corners Rounded 2">
            <a:extLst>
              <a:ext uri="{FF2B5EF4-FFF2-40B4-BE49-F238E27FC236}">
                <a16:creationId xmlns:a16="http://schemas.microsoft.com/office/drawing/2014/main" id="{6DB18855-E35C-4120-B704-9BE7C1996772}"/>
              </a:ext>
            </a:extLst>
          </p:cNvPr>
          <p:cNvSpPr/>
          <p:nvPr/>
        </p:nvSpPr>
        <p:spPr>
          <a:xfrm>
            <a:off x="7794171" y="5428342"/>
            <a:ext cx="3338286" cy="957943"/>
          </a:xfrm>
          <a:prstGeom prst="wedgeRoundRectCallout">
            <a:avLst>
              <a:gd name="adj1" fmla="val -101655"/>
              <a:gd name="adj2" fmla="val -9149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3600" b="1" i="0" u="none" strike="noStrike" kern="1200" cap="none" spc="0" normalizeH="0" baseline="0" noProof="0" dirty="0">
                <a:ln>
                  <a:noFill/>
                </a:ln>
                <a:solidFill>
                  <a:prstClr val="black">
                    <a:lumMod val="95000"/>
                    <a:lumOff val="5000"/>
                  </a:prstClr>
                </a:solidFill>
                <a:effectLst/>
                <a:uLnTx/>
                <a:uFillTx/>
                <a:latin typeface="The Hand Bold"/>
                <a:ea typeface="+mn-ea"/>
                <a:cs typeface="+mn-cs"/>
              </a:rPr>
              <a:t>Chapter 2</a:t>
            </a:r>
          </a:p>
        </p:txBody>
      </p:sp>
    </p:spTree>
    <p:extLst>
      <p:ext uri="{BB962C8B-B14F-4D97-AF65-F5344CB8AC3E}">
        <p14:creationId xmlns:p14="http://schemas.microsoft.com/office/powerpoint/2010/main" val="30078100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6C8BC-AD69-4CC5-B1C0-3EEBB3C53718}"/>
              </a:ext>
            </a:extLst>
          </p:cNvPr>
          <p:cNvSpPr>
            <a:spLocks noGrp="1"/>
          </p:cNvSpPr>
          <p:nvPr>
            <p:ph type="title"/>
          </p:nvPr>
        </p:nvSpPr>
        <p:spPr>
          <a:xfrm>
            <a:off x="647700" y="274638"/>
            <a:ext cx="9389533" cy="1143000"/>
          </a:xfrm>
        </p:spPr>
        <p:txBody>
          <a:bodyPr wrap="square" anchor="ctr">
            <a:normAutofit/>
          </a:bodyPr>
          <a:lstStyle/>
          <a:p>
            <a:r>
              <a:rPr lang="en-MY" sz="4400" b="1" dirty="0">
                <a:solidFill>
                  <a:srgbClr val="FF0000"/>
                </a:solidFill>
              </a:rPr>
              <a:t>Theories and Models </a:t>
            </a:r>
          </a:p>
        </p:txBody>
      </p:sp>
      <p:pic>
        <p:nvPicPr>
          <p:cNvPr id="8" name="Picture 7" descr="A group of people in a room&#10;&#10;Description automatically generated with low confidence">
            <a:extLst>
              <a:ext uri="{FF2B5EF4-FFF2-40B4-BE49-F238E27FC236}">
                <a16:creationId xmlns:a16="http://schemas.microsoft.com/office/drawing/2014/main" id="{E1FD7FD9-6866-4877-9FA9-8AA1FA906720}"/>
              </a:ext>
            </a:extLst>
          </p:cNvPr>
          <p:cNvPicPr>
            <a:picLocks noChangeAspect="1"/>
          </p:cNvPicPr>
          <p:nvPr/>
        </p:nvPicPr>
        <p:blipFill>
          <a:blip r:embed="rId2"/>
          <a:stretch>
            <a:fillRect/>
          </a:stretch>
        </p:blipFill>
        <p:spPr>
          <a:xfrm>
            <a:off x="630767" y="2010887"/>
            <a:ext cx="10972800" cy="3977640"/>
          </a:xfrm>
          <a:prstGeom prst="rect">
            <a:avLst/>
          </a:prstGeom>
          <a:noFill/>
        </p:spPr>
      </p:pic>
      <p:sp>
        <p:nvSpPr>
          <p:cNvPr id="5" name="Footer Placeholder 4">
            <a:extLst>
              <a:ext uri="{FF2B5EF4-FFF2-40B4-BE49-F238E27FC236}">
                <a16:creationId xmlns:a16="http://schemas.microsoft.com/office/drawing/2014/main" id="{D7DB61FF-7DEA-4050-AB6F-4B2C466D3511}"/>
              </a:ext>
            </a:extLst>
          </p:cNvPr>
          <p:cNvSpPr>
            <a:spLocks noGrp="1"/>
          </p:cNvSpPr>
          <p:nvPr>
            <p:ph type="ftr" sz="quarter" idx="10"/>
          </p:nvPr>
        </p:nvSpPr>
        <p:spPr>
          <a:xfrm>
            <a:off x="8331200" y="6623050"/>
            <a:ext cx="3860800" cy="234950"/>
          </a:xfrm>
        </p:spPr>
        <p:txBody>
          <a:bodyPr wrap="square"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Slide Number Placeholder 5" hidden="1">
            <a:extLst>
              <a:ext uri="{FF2B5EF4-FFF2-40B4-BE49-F238E27FC236}">
                <a16:creationId xmlns:a16="http://schemas.microsoft.com/office/drawing/2014/main" id="{E4F0B197-4470-4E59-8EC9-EAC00744291D}"/>
              </a:ext>
            </a:extLst>
          </p:cNvPr>
          <p:cNvSpPr>
            <a:spLocks noGrp="1"/>
          </p:cNvSpPr>
          <p:nvPr>
            <p:ph type="sldNum" sz="quarter" idx="4294967295"/>
          </p:nvPr>
        </p:nvSpPr>
        <p:spPr>
          <a:xfrm>
            <a:off x="8737600" y="6248400"/>
            <a:ext cx="2844800" cy="457200"/>
          </a:xfrm>
          <a:prstGeom prst="rect">
            <a:avLst/>
          </a:prstGeom>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fld id="{8503DB98-A6E7-4D43-95C1-718902247CBE}"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base" latinLnBrk="0" hangingPunct="1">
                <a:lnSpc>
                  <a:spcPct val="100000"/>
                </a:lnSpc>
                <a:spcBef>
                  <a:spcPct val="0"/>
                </a:spcBef>
                <a:spcAft>
                  <a:spcPts val="600"/>
                </a:spcAft>
                <a:buClrTx/>
                <a:buSzTx/>
                <a:buFontTx/>
                <a:buNone/>
                <a:tabLst/>
                <a:defRPr/>
              </a:pPr>
              <a:t>20</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141690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b="1" dirty="0">
                <a:solidFill>
                  <a:srgbClr val="0070C0"/>
                </a:solidFill>
              </a:rPr>
              <a:t>Literature </a:t>
            </a:r>
            <a:br>
              <a:rPr lang="en-US" b="1" dirty="0">
                <a:solidFill>
                  <a:srgbClr val="0070C0"/>
                </a:solidFill>
              </a:rPr>
            </a:br>
            <a:r>
              <a:rPr lang="en-US" b="1" dirty="0">
                <a:solidFill>
                  <a:srgbClr val="0070C0"/>
                </a:solidFill>
              </a:rPr>
              <a:t>Underpinning Theory</a:t>
            </a:r>
          </a:p>
        </p:txBody>
      </p:sp>
      <p:sp>
        <p:nvSpPr>
          <p:cNvPr id="5123" name="Content Placeholder 2"/>
          <p:cNvSpPr>
            <a:spLocks noGrp="1"/>
          </p:cNvSpPr>
          <p:nvPr>
            <p:ph idx="1"/>
          </p:nvPr>
        </p:nvSpPr>
        <p:spPr/>
        <p:txBody>
          <a:bodyPr/>
          <a:lstStyle/>
          <a:p>
            <a:pPr algn="ctr">
              <a:buFont typeface="Arial" charset="0"/>
              <a:buNone/>
            </a:pPr>
            <a:r>
              <a:rPr lang="en-US" dirty="0">
                <a:solidFill>
                  <a:srgbClr val="FF0000"/>
                </a:solidFill>
              </a:rPr>
              <a:t>Definition of Theory</a:t>
            </a:r>
          </a:p>
          <a:p>
            <a:pPr algn="ctr">
              <a:buFont typeface="Arial" charset="0"/>
              <a:buNone/>
            </a:pPr>
            <a:r>
              <a:rPr lang="en-US" dirty="0"/>
              <a:t>(Quantitative)</a:t>
            </a:r>
          </a:p>
          <a:p>
            <a:pPr>
              <a:buFont typeface="Arial" charset="0"/>
              <a:buNone/>
            </a:pPr>
            <a:r>
              <a:rPr lang="en-US" dirty="0"/>
              <a:t>	Which means (according to Creswell) “that a theory is an interrelated set of constructs (or variables) formed into propositions, or hypotheses, that specify the relationship among variables (typically in terms of magnitude or direction).”</a:t>
            </a:r>
          </a:p>
          <a:p>
            <a:pPr algn="r">
              <a:buFont typeface="Arial" charset="0"/>
              <a:buNone/>
            </a:pPr>
            <a:r>
              <a:rPr lang="en-US" dirty="0"/>
              <a:t>Creswell, 2008</a:t>
            </a:r>
          </a:p>
        </p:txBody>
      </p:sp>
      <p:sp>
        <p:nvSpPr>
          <p:cNvPr id="4" name="Slide Number Placeholder 3"/>
          <p:cNvSpPr>
            <a:spLocks noGrp="1"/>
          </p:cNvSpPr>
          <p:nvPr>
            <p:ph type="sldNum" sz="quarter" idx="4294967295"/>
          </p:nvPr>
        </p:nvSpPr>
        <p:spPr>
          <a:xfrm>
            <a:off x="8077200" y="6356351"/>
            <a:ext cx="2133600" cy="365125"/>
          </a:xfrm>
          <a:prstGeom prst="rect">
            <a:avLst/>
          </a:prstGeom>
        </p:spPr>
        <p:txBody>
          <a:bodyPr/>
          <a:lstStyle/>
          <a:p>
            <a:pPr>
              <a:defRPr/>
            </a:pPr>
            <a:fld id="{DEE5B626-0A9B-480F-91FA-2DF79D35BD5F}" type="slidenum">
              <a:rPr lang="en-US" smtClean="0"/>
              <a:pPr>
                <a:defRPr/>
              </a:pPr>
              <a:t>21</a:t>
            </a:fld>
            <a:endParaRPr lang="en-US"/>
          </a:p>
        </p:txBody>
      </p:sp>
      <p:sp>
        <p:nvSpPr>
          <p:cNvPr id="2" name="Footer Placeholder 1"/>
          <p:cNvSpPr>
            <a:spLocks noGrp="1"/>
          </p:cNvSpPr>
          <p:nvPr>
            <p:ph type="ftr" sz="quarter" idx="10"/>
          </p:nvPr>
        </p:nvSpPr>
        <p:spPr/>
        <p:txBody>
          <a:bodyPr/>
          <a:lstStyle/>
          <a:p>
            <a:r>
              <a:rPr lang="en-US">
                <a:solidFill>
                  <a:srgbClr val="000000"/>
                </a:solidFill>
              </a:rPr>
              <a:t>Dr Jugindar Singh</a:t>
            </a:r>
          </a:p>
        </p:txBody>
      </p:sp>
    </p:spTree>
    <p:extLst>
      <p:ext uri="{BB962C8B-B14F-4D97-AF65-F5344CB8AC3E}">
        <p14:creationId xmlns:p14="http://schemas.microsoft.com/office/powerpoint/2010/main" val="3205582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10928555" cy="1143000"/>
          </a:xfrm>
        </p:spPr>
        <p:txBody>
          <a:bodyPr wrap="square" anchor="ctr">
            <a:normAutofit fontScale="90000"/>
          </a:bodyPr>
          <a:lstStyle/>
          <a:p>
            <a:pPr>
              <a:lnSpc>
                <a:spcPct val="90000"/>
              </a:lnSpc>
            </a:pPr>
            <a:r>
              <a:rPr lang="en-US" b="1" dirty="0">
                <a:solidFill>
                  <a:srgbClr val="FF0000"/>
                </a:solidFill>
              </a:rPr>
              <a:t>Underpinning Theories</a:t>
            </a:r>
            <a:br>
              <a:rPr lang="en-US" sz="2000" b="1" dirty="0"/>
            </a:br>
            <a:r>
              <a:rPr lang="en-US" sz="2700" b="1" dirty="0"/>
              <a:t>Emanate from theories that influence a research or underpin a construct under study</a:t>
            </a:r>
            <a:br>
              <a:rPr lang="en-US" sz="2700" b="1" dirty="0"/>
            </a:br>
            <a:endParaRPr lang="en-US" sz="2000" b="1" dirty="0"/>
          </a:p>
        </p:txBody>
      </p:sp>
      <p:sp>
        <p:nvSpPr>
          <p:cNvPr id="3" name="Content Placeholder 2"/>
          <p:cNvSpPr>
            <a:spLocks noGrp="1"/>
          </p:cNvSpPr>
          <p:nvPr>
            <p:ph sz="half" idx="1"/>
          </p:nvPr>
        </p:nvSpPr>
        <p:spPr>
          <a:xfrm>
            <a:off x="0" y="1697038"/>
            <a:ext cx="6034617" cy="4525962"/>
          </a:xfrm>
          <a:ln>
            <a:solidFill>
              <a:schemeClr val="accent1"/>
            </a:solidFill>
          </a:ln>
        </p:spPr>
        <p:txBody>
          <a:bodyPr wrap="square" anchor="t">
            <a:normAutofit/>
          </a:bodyPr>
          <a:lstStyle/>
          <a:p>
            <a:r>
              <a:rPr lang="en-US" dirty="0"/>
              <a:t>What theory will best guide my  practice or research work?</a:t>
            </a:r>
          </a:p>
          <a:p>
            <a:r>
              <a:rPr lang="en-US" dirty="0"/>
              <a:t>Is this theory proven through theory-linked research? </a:t>
            </a:r>
          </a:p>
          <a:p>
            <a:r>
              <a:rPr lang="en-US" dirty="0"/>
              <a:t>What other theories are relevant to this practice?</a:t>
            </a:r>
          </a:p>
          <a:p>
            <a:r>
              <a:rPr lang="en-US" dirty="0"/>
              <a:t>How can I apply these theories and findings in practice/research?</a:t>
            </a:r>
          </a:p>
          <a:p>
            <a:endParaRPr lang="en-US" dirty="0"/>
          </a:p>
        </p:txBody>
      </p:sp>
      <p:pic>
        <p:nvPicPr>
          <p:cNvPr id="5" name="Picture 4">
            <a:extLst>
              <a:ext uri="{FF2B5EF4-FFF2-40B4-BE49-F238E27FC236}">
                <a16:creationId xmlns:a16="http://schemas.microsoft.com/office/drawing/2014/main" id="{BB7E4BF6-0490-4542-B5FD-49989181D5C4}"/>
              </a:ext>
            </a:extLst>
          </p:cNvPr>
          <p:cNvPicPr>
            <a:picLocks noChangeAspect="1"/>
          </p:cNvPicPr>
          <p:nvPr/>
        </p:nvPicPr>
        <p:blipFill>
          <a:blip r:embed="rId2"/>
          <a:stretch>
            <a:fillRect/>
          </a:stretch>
        </p:blipFill>
        <p:spPr>
          <a:xfrm>
            <a:off x="6237817" y="2263807"/>
            <a:ext cx="5384800" cy="3392423"/>
          </a:xfrm>
          <a:prstGeom prst="rect">
            <a:avLst/>
          </a:prstGeom>
          <a:noFill/>
        </p:spPr>
      </p:pic>
      <p:sp>
        <p:nvSpPr>
          <p:cNvPr id="4" name="Footer Placeholder 3"/>
          <p:cNvSpPr>
            <a:spLocks noGrp="1"/>
          </p:cNvSpPr>
          <p:nvPr>
            <p:ph type="ftr" sz="quarter" idx="10"/>
          </p:nvPr>
        </p:nvSpPr>
        <p:spPr>
          <a:xfrm>
            <a:off x="8331200" y="6623050"/>
            <a:ext cx="3860800" cy="234950"/>
          </a:xfrm>
        </p:spPr>
        <p:txBody>
          <a:bodyPr wrap="square"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ms-MY"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3548801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299748"/>
            <a:ext cx="4800601" cy="487362"/>
          </a:xfrm>
        </p:spPr>
        <p:txBody>
          <a:bodyPr/>
          <a:lstStyle/>
          <a:p>
            <a:r>
              <a:rPr lang="en-US" sz="3200" b="1" dirty="0">
                <a:solidFill>
                  <a:srgbClr val="FF0000"/>
                </a:solidFill>
              </a:rPr>
              <a:t>The Fraud Diamond</a:t>
            </a:r>
          </a:p>
        </p:txBody>
      </p:sp>
      <p:sp>
        <p:nvSpPr>
          <p:cNvPr id="4" name="Footer Placeholder 3"/>
          <p:cNvSpPr>
            <a:spLocks noGrp="1"/>
          </p:cNvSpPr>
          <p:nvPr>
            <p:ph type="ftr" sz="quarter" idx="10"/>
          </p:nvPr>
        </p:nvSpPr>
        <p:spPr/>
        <p:txBody>
          <a:bodyPr/>
          <a:lstStyle/>
          <a:p>
            <a:r>
              <a:rPr lang="en-US">
                <a:solidFill>
                  <a:srgbClr val="000000"/>
                </a:solidFill>
              </a:rPr>
              <a:t>Dr Jugindar Singh</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3429000"/>
            <a:ext cx="4800601" cy="30861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709" y="787112"/>
            <a:ext cx="4772892" cy="2676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2BF3908-65D9-422C-8D9F-8E1927151454}"/>
              </a:ext>
            </a:extLst>
          </p:cNvPr>
          <p:cNvPicPr>
            <a:picLocks noChangeAspect="1"/>
          </p:cNvPicPr>
          <p:nvPr/>
        </p:nvPicPr>
        <p:blipFill>
          <a:blip r:embed="rId4"/>
          <a:stretch>
            <a:fillRect/>
          </a:stretch>
        </p:blipFill>
        <p:spPr>
          <a:xfrm>
            <a:off x="6324602" y="787111"/>
            <a:ext cx="4303222" cy="2676525"/>
          </a:xfrm>
          <a:prstGeom prst="rect">
            <a:avLst/>
          </a:prstGeom>
          <a:ln>
            <a:solidFill>
              <a:srgbClr val="0070C0"/>
            </a:solidFill>
          </a:ln>
        </p:spPr>
      </p:pic>
      <p:sp>
        <p:nvSpPr>
          <p:cNvPr id="7" name="Title 1">
            <a:extLst>
              <a:ext uri="{FF2B5EF4-FFF2-40B4-BE49-F238E27FC236}">
                <a16:creationId xmlns:a16="http://schemas.microsoft.com/office/drawing/2014/main" id="{10BC16B0-6E8A-40AD-8BD1-483095DC3637}"/>
              </a:ext>
            </a:extLst>
          </p:cNvPr>
          <p:cNvSpPr txBox="1">
            <a:spLocks/>
          </p:cNvSpPr>
          <p:nvPr/>
        </p:nvSpPr>
        <p:spPr bwMode="auto">
          <a:xfrm>
            <a:off x="5827223" y="377537"/>
            <a:ext cx="4800601" cy="354845"/>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3600">
                <a:solidFill>
                  <a:schemeClr val="tx2"/>
                </a:solidFill>
                <a:latin typeface="+mj-lt"/>
                <a:ea typeface="+mj-ea"/>
                <a:cs typeface="+mj-cs"/>
              </a:defRPr>
            </a:lvl1pPr>
            <a:lvl2pPr algn="ctr" rtl="0" fontAlgn="base">
              <a:spcBef>
                <a:spcPct val="0"/>
              </a:spcBef>
              <a:spcAft>
                <a:spcPct val="0"/>
              </a:spcAft>
              <a:defRPr sz="3600">
                <a:solidFill>
                  <a:schemeClr val="tx2"/>
                </a:solidFill>
                <a:latin typeface="Arial" charset="0"/>
              </a:defRPr>
            </a:lvl2pPr>
            <a:lvl3pPr algn="ctr" rtl="0" fontAlgn="base">
              <a:spcBef>
                <a:spcPct val="0"/>
              </a:spcBef>
              <a:spcAft>
                <a:spcPct val="0"/>
              </a:spcAft>
              <a:defRPr sz="3600">
                <a:solidFill>
                  <a:schemeClr val="tx2"/>
                </a:solidFill>
                <a:latin typeface="Arial" charset="0"/>
              </a:defRPr>
            </a:lvl3pPr>
            <a:lvl4pPr algn="ctr" rtl="0" fontAlgn="base">
              <a:spcBef>
                <a:spcPct val="0"/>
              </a:spcBef>
              <a:spcAft>
                <a:spcPct val="0"/>
              </a:spcAft>
              <a:defRPr sz="3600">
                <a:solidFill>
                  <a:schemeClr val="tx2"/>
                </a:solidFill>
                <a:latin typeface="Arial" charset="0"/>
              </a:defRPr>
            </a:lvl4pPr>
            <a:lvl5pPr algn="ctr" rtl="0" fontAlgn="base">
              <a:spcBef>
                <a:spcPct val="0"/>
              </a:spcBef>
              <a:spcAft>
                <a:spcPct val="0"/>
              </a:spcAft>
              <a:defRPr sz="3600">
                <a:solidFill>
                  <a:schemeClr val="tx2"/>
                </a:solidFill>
                <a:latin typeface="Arial" charset="0"/>
              </a:defRPr>
            </a:lvl5pPr>
            <a:lvl6pPr marL="457200" algn="ctr" rtl="0" eaLnBrk="1" fontAlgn="base" hangingPunct="1">
              <a:spcBef>
                <a:spcPct val="0"/>
              </a:spcBef>
              <a:spcAft>
                <a:spcPct val="0"/>
              </a:spcAft>
              <a:defRPr sz="3600">
                <a:solidFill>
                  <a:schemeClr val="tx2"/>
                </a:solidFill>
                <a:latin typeface="Arial" charset="0"/>
              </a:defRPr>
            </a:lvl6pPr>
            <a:lvl7pPr marL="914400" algn="ctr" rtl="0" eaLnBrk="1" fontAlgn="base" hangingPunct="1">
              <a:spcBef>
                <a:spcPct val="0"/>
              </a:spcBef>
              <a:spcAft>
                <a:spcPct val="0"/>
              </a:spcAft>
              <a:defRPr sz="3600">
                <a:solidFill>
                  <a:schemeClr val="tx2"/>
                </a:solidFill>
                <a:latin typeface="Arial" charset="0"/>
              </a:defRPr>
            </a:lvl7pPr>
            <a:lvl8pPr marL="1371600" algn="ctr" rtl="0" eaLnBrk="1" fontAlgn="base" hangingPunct="1">
              <a:spcBef>
                <a:spcPct val="0"/>
              </a:spcBef>
              <a:spcAft>
                <a:spcPct val="0"/>
              </a:spcAft>
              <a:defRPr sz="3600">
                <a:solidFill>
                  <a:schemeClr val="tx2"/>
                </a:solidFill>
                <a:latin typeface="Arial" charset="0"/>
              </a:defRPr>
            </a:lvl8pPr>
            <a:lvl9pPr marL="1828800" algn="ctr" rtl="0" eaLnBrk="1" fontAlgn="base" hangingPunct="1">
              <a:spcBef>
                <a:spcPct val="0"/>
              </a:spcBef>
              <a:spcAft>
                <a:spcPct val="0"/>
              </a:spcAft>
              <a:defRPr sz="3600">
                <a:solidFill>
                  <a:schemeClr val="tx2"/>
                </a:solidFill>
                <a:latin typeface="Arial" charset="0"/>
              </a:defRPr>
            </a:lvl9pPr>
          </a:lstStyle>
          <a:p>
            <a:r>
              <a:rPr lang="en-US" sz="3200" b="1" kern="0" dirty="0">
                <a:solidFill>
                  <a:srgbClr val="FF0000"/>
                </a:solidFill>
              </a:rPr>
              <a:t>The Fraud Triangle</a:t>
            </a:r>
          </a:p>
        </p:txBody>
      </p:sp>
      <p:sp>
        <p:nvSpPr>
          <p:cNvPr id="5" name="Rectangle 4">
            <a:extLst>
              <a:ext uri="{FF2B5EF4-FFF2-40B4-BE49-F238E27FC236}">
                <a16:creationId xmlns:a16="http://schemas.microsoft.com/office/drawing/2014/main" id="{ABC967B1-E4A9-48F2-AD75-0E4846B6FF10}"/>
              </a:ext>
            </a:extLst>
          </p:cNvPr>
          <p:cNvSpPr/>
          <p:nvPr/>
        </p:nvSpPr>
        <p:spPr>
          <a:xfrm>
            <a:off x="6352311" y="3429001"/>
            <a:ext cx="4275513" cy="3139321"/>
          </a:xfrm>
          <a:prstGeom prst="rect">
            <a:avLst/>
          </a:prstGeom>
          <a:ln>
            <a:solidFill>
              <a:srgbClr val="0070C0"/>
            </a:solidFill>
          </a:ln>
        </p:spPr>
        <p:txBody>
          <a:bodyPr wrap="square">
            <a:spAutoFit/>
          </a:bodyPr>
          <a:lstStyle/>
          <a:p>
            <a:r>
              <a:rPr lang="en-US" dirty="0"/>
              <a:t>The three key elements</a:t>
            </a:r>
          </a:p>
          <a:p>
            <a:pPr marL="285750" indent="-285750">
              <a:buFont typeface="Arial" panose="020B0604020202020204" pitchFamily="34" charset="0"/>
              <a:buChar char="•"/>
            </a:pPr>
            <a:r>
              <a:rPr lang="en-US" sz="2000" dirty="0">
                <a:solidFill>
                  <a:srgbClr val="FF0000"/>
                </a:solidFill>
              </a:rPr>
              <a:t>Rationalization:</a:t>
            </a:r>
            <a:r>
              <a:rPr lang="en-US" sz="2000" dirty="0"/>
              <a:t> Justification of dishonest actions</a:t>
            </a:r>
          </a:p>
          <a:p>
            <a:pPr marL="285750" indent="-285750">
              <a:buFont typeface="Arial" panose="020B0604020202020204" pitchFamily="34" charset="0"/>
              <a:buChar char="•"/>
            </a:pPr>
            <a:r>
              <a:rPr lang="en-US" sz="2000" dirty="0">
                <a:solidFill>
                  <a:srgbClr val="FF0000"/>
                </a:solidFill>
              </a:rPr>
              <a:t>Pressure</a:t>
            </a:r>
            <a:r>
              <a:rPr lang="en-US" sz="2000" dirty="0"/>
              <a:t>: Motivation or incentive to commit fraud</a:t>
            </a:r>
          </a:p>
          <a:p>
            <a:pPr marL="285750" indent="-285750">
              <a:buFont typeface="Arial" panose="020B0604020202020204" pitchFamily="34" charset="0"/>
              <a:buChar char="•"/>
            </a:pPr>
            <a:r>
              <a:rPr lang="en-US" sz="2000" dirty="0">
                <a:solidFill>
                  <a:srgbClr val="FF0000"/>
                </a:solidFill>
              </a:rPr>
              <a:t>Opportunity</a:t>
            </a:r>
            <a:r>
              <a:rPr lang="en-US" sz="2000" dirty="0"/>
              <a:t>: The method by which fraud can be committed (i.e. ability to carry out the misappropriation of cash or organizational </a:t>
            </a:r>
            <a:r>
              <a:rPr lang="en-US" dirty="0"/>
              <a:t>assets)</a:t>
            </a:r>
            <a:endParaRPr lang="en-MY" dirty="0"/>
          </a:p>
        </p:txBody>
      </p:sp>
      <p:sp>
        <p:nvSpPr>
          <p:cNvPr id="6" name="Rectangle 5">
            <a:extLst>
              <a:ext uri="{FF2B5EF4-FFF2-40B4-BE49-F238E27FC236}">
                <a16:creationId xmlns:a16="http://schemas.microsoft.com/office/drawing/2014/main" id="{314E5386-0D48-4EA3-83E9-4ABCCC6F4E88}"/>
              </a:ext>
            </a:extLst>
          </p:cNvPr>
          <p:cNvSpPr/>
          <p:nvPr/>
        </p:nvSpPr>
        <p:spPr bwMode="auto">
          <a:xfrm rot="5400000">
            <a:off x="-595521" y="2053262"/>
            <a:ext cx="3086101" cy="914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MY" sz="4800" b="1" i="0" u="none" strike="noStrike" normalizeH="0" baseline="0" dirty="0">
                <a:ln w="22225">
                  <a:solidFill>
                    <a:schemeClr val="accent2"/>
                  </a:solidFill>
                  <a:prstDash val="solid"/>
                </a:ln>
                <a:solidFill>
                  <a:schemeClr val="accent2">
                    <a:lumMod val="40000"/>
                    <a:lumOff val="60000"/>
                  </a:schemeClr>
                </a:solidFill>
                <a:latin typeface="Arial" charset="0"/>
              </a:rPr>
              <a:t>Example</a:t>
            </a:r>
          </a:p>
        </p:txBody>
      </p:sp>
    </p:spTree>
    <p:extLst>
      <p:ext uri="{BB962C8B-B14F-4D97-AF65-F5344CB8AC3E}">
        <p14:creationId xmlns:p14="http://schemas.microsoft.com/office/powerpoint/2010/main" val="1512568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133600" y="304800"/>
            <a:ext cx="8229600" cy="609600"/>
          </a:xfrm>
        </p:spPr>
        <p:txBody>
          <a:bodyPr/>
          <a:lstStyle/>
          <a:p>
            <a:pPr algn="l"/>
            <a:r>
              <a:rPr lang="en-US" sz="3200" dirty="0">
                <a:solidFill>
                  <a:srgbClr val="FF0000"/>
                </a:solidFill>
              </a:rPr>
              <a:t>Example Theory of Planned Behavior</a:t>
            </a:r>
          </a:p>
        </p:txBody>
      </p:sp>
      <p:sp>
        <p:nvSpPr>
          <p:cNvPr id="12291" name="Rectangle 3"/>
          <p:cNvSpPr>
            <a:spLocks noGrp="1" noChangeArrowheads="1"/>
          </p:cNvSpPr>
          <p:nvPr>
            <p:ph type="body" idx="1"/>
          </p:nvPr>
        </p:nvSpPr>
        <p:spPr/>
        <p:txBody>
          <a:bodyPr/>
          <a:lstStyle/>
          <a:p>
            <a:endParaRPr lang="en-US" dirty="0"/>
          </a:p>
          <a:p>
            <a:endParaRPr lang="en-US" dirty="0"/>
          </a:p>
        </p:txBody>
      </p:sp>
      <p:pic>
        <p:nvPicPr>
          <p:cNvPr id="12300" name="Picture 12" descr="3fc0d5c3eb506aa49a32934f03c7f7ec_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0310" y="3313332"/>
            <a:ext cx="5001491" cy="3201769"/>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1780309" y="923744"/>
            <a:ext cx="8915400" cy="646331"/>
          </a:xfrm>
          <a:prstGeom prst="rect">
            <a:avLst/>
          </a:prstGeom>
          <a:solidFill>
            <a:schemeClr val="bg1"/>
          </a:solidFill>
        </p:spPr>
        <p:txBody>
          <a:bodyPr wrap="square">
            <a:spAutoFit/>
          </a:bodyPr>
          <a:lstStyle/>
          <a:p>
            <a:r>
              <a:rPr lang="en-US" b="1" dirty="0">
                <a:solidFill>
                  <a:srgbClr val="002060"/>
                </a:solidFill>
              </a:rPr>
              <a:t>One’s intentions are formed through the measuring of one’s attitude and subjective norm towards performing a certain voluntary behavior. </a:t>
            </a:r>
          </a:p>
        </p:txBody>
      </p:sp>
      <p:sp>
        <p:nvSpPr>
          <p:cNvPr id="3" name="Rectangle 2"/>
          <p:cNvSpPr/>
          <p:nvPr/>
        </p:nvSpPr>
        <p:spPr>
          <a:xfrm>
            <a:off x="6920345" y="3279656"/>
            <a:ext cx="3713018" cy="3477875"/>
          </a:xfrm>
          <a:prstGeom prst="rect">
            <a:avLst/>
          </a:prstGeom>
        </p:spPr>
        <p:txBody>
          <a:bodyPr wrap="square">
            <a:spAutoFit/>
          </a:bodyPr>
          <a:lstStyle/>
          <a:p>
            <a:r>
              <a:rPr lang="en-US" sz="2000" b="1" dirty="0">
                <a:solidFill>
                  <a:srgbClr val="002060"/>
                </a:solidFill>
              </a:rPr>
              <a:t>Attitude</a:t>
            </a:r>
            <a:r>
              <a:rPr lang="en-US" sz="2000" dirty="0">
                <a:solidFill>
                  <a:srgbClr val="002060"/>
                </a:solidFill>
              </a:rPr>
              <a:t> toward the specific act or behavior</a:t>
            </a:r>
          </a:p>
          <a:p>
            <a:endParaRPr lang="en-US" sz="2000" dirty="0">
              <a:solidFill>
                <a:srgbClr val="002060"/>
              </a:solidFill>
            </a:endParaRPr>
          </a:p>
          <a:p>
            <a:r>
              <a:rPr lang="en-US" sz="2000" dirty="0">
                <a:solidFill>
                  <a:srgbClr val="002060"/>
                </a:solidFill>
              </a:rPr>
              <a:t>The </a:t>
            </a:r>
            <a:r>
              <a:rPr lang="en-US" sz="2000" b="1" dirty="0">
                <a:solidFill>
                  <a:srgbClr val="002060"/>
                </a:solidFill>
              </a:rPr>
              <a:t>normative component</a:t>
            </a:r>
            <a:r>
              <a:rPr lang="en-US" sz="2000" dirty="0">
                <a:solidFill>
                  <a:srgbClr val="002060"/>
                </a:solidFill>
              </a:rPr>
              <a:t>, our belief about what valued others expect us to do</a:t>
            </a:r>
          </a:p>
          <a:p>
            <a:endParaRPr lang="en-US" sz="2000" dirty="0">
              <a:solidFill>
                <a:srgbClr val="002060"/>
              </a:solidFill>
            </a:endParaRPr>
          </a:p>
          <a:p>
            <a:r>
              <a:rPr lang="en-US" sz="2000" b="1" dirty="0">
                <a:solidFill>
                  <a:srgbClr val="002060"/>
                </a:solidFill>
              </a:rPr>
              <a:t>Perceived behavior control</a:t>
            </a:r>
            <a:r>
              <a:rPr lang="en-US" sz="2000" dirty="0">
                <a:solidFill>
                  <a:srgbClr val="002060"/>
                </a:solidFill>
              </a:rPr>
              <a:t>,  which is the degree to which a person can control the behavior </a:t>
            </a:r>
          </a:p>
        </p:txBody>
      </p:sp>
      <p:sp>
        <p:nvSpPr>
          <p:cNvPr id="4" name="Rectangle 3"/>
          <p:cNvSpPr/>
          <p:nvPr/>
        </p:nvSpPr>
        <p:spPr>
          <a:xfrm>
            <a:off x="1666009" y="1718839"/>
            <a:ext cx="8967354" cy="1015663"/>
          </a:xfrm>
          <a:prstGeom prst="rect">
            <a:avLst/>
          </a:prstGeom>
          <a:ln>
            <a:solidFill>
              <a:srgbClr val="FF0000"/>
            </a:solidFill>
          </a:ln>
        </p:spPr>
        <p:txBody>
          <a:bodyPr wrap="square">
            <a:spAutoFit/>
          </a:bodyPr>
          <a:lstStyle/>
          <a:p>
            <a:r>
              <a:rPr lang="en-US" sz="2000" dirty="0">
                <a:solidFill>
                  <a:srgbClr val="002060"/>
                </a:solidFill>
              </a:rPr>
              <a:t>TPB suggest that more favorable attitudes toward specific act, more favorable subjective norms, and greater perceived behavioral control strengthen the intention to perform the behavior. </a:t>
            </a:r>
          </a:p>
        </p:txBody>
      </p:sp>
      <p:sp>
        <p:nvSpPr>
          <p:cNvPr id="5" name="Footer Placeholder 4"/>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2004219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274638"/>
            <a:ext cx="9389533" cy="1143000"/>
          </a:xfrm>
        </p:spPr>
        <p:txBody>
          <a:bodyPr wrap="square" anchor="ctr">
            <a:normAutofit/>
          </a:bodyPr>
          <a:lstStyle/>
          <a:p>
            <a:r>
              <a:rPr lang="en-US" b="1" dirty="0">
                <a:solidFill>
                  <a:srgbClr val="FF0000"/>
                </a:solidFill>
              </a:rPr>
              <a:t>Agency Theory</a:t>
            </a:r>
          </a:p>
        </p:txBody>
      </p:sp>
      <p:sp>
        <p:nvSpPr>
          <p:cNvPr id="3" name="Content Placeholder 2"/>
          <p:cNvSpPr>
            <a:spLocks noGrp="1"/>
          </p:cNvSpPr>
          <p:nvPr>
            <p:ph sz="half" idx="1"/>
          </p:nvPr>
        </p:nvSpPr>
        <p:spPr>
          <a:xfrm>
            <a:off x="649817" y="1697038"/>
            <a:ext cx="5384800" cy="4525962"/>
          </a:xfrm>
        </p:spPr>
        <p:txBody>
          <a:bodyPr wrap="square" anchor="t">
            <a:normAutofit/>
          </a:bodyPr>
          <a:lstStyle/>
          <a:p>
            <a:pPr marL="0" indent="0">
              <a:buNone/>
            </a:pPr>
            <a:r>
              <a:rPr lang="en-US"/>
              <a:t>Jensen and </a:t>
            </a:r>
            <a:r>
              <a:rPr lang="en-US" err="1"/>
              <a:t>Meckling</a:t>
            </a:r>
            <a:r>
              <a:rPr lang="en-US"/>
              <a:t> defined: </a:t>
            </a:r>
          </a:p>
          <a:p>
            <a:pPr marL="0" indent="0">
              <a:buNone/>
            </a:pPr>
            <a:r>
              <a:rPr lang="en-US"/>
              <a:t>“A contract under which one or more persons (the principal(s)) engage another person (the agent) to perform some service on their behalf which involves delegating some decision making authority to the agent.” (1976, p.308)</a:t>
            </a:r>
          </a:p>
        </p:txBody>
      </p:sp>
      <p:pic>
        <p:nvPicPr>
          <p:cNvPr id="14338" name="Picture 2" descr="Diagram&#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37817" y="2432082"/>
            <a:ext cx="5384800" cy="305587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0"/>
          </p:nvPr>
        </p:nvSpPr>
        <p:spPr>
          <a:xfrm>
            <a:off x="8331200" y="6623050"/>
            <a:ext cx="3860800" cy="234950"/>
          </a:xfrm>
        </p:spPr>
        <p:txBody>
          <a:bodyPr wrap="square" anchor="t">
            <a:normAutofit/>
          </a:bodyPr>
          <a:lstStyle/>
          <a:p>
            <a:pPr>
              <a:spcAft>
                <a:spcPts val="600"/>
              </a:spcAft>
            </a:pPr>
            <a:r>
              <a:rPr lang="en-US">
                <a:solidFill>
                  <a:srgbClr val="000000"/>
                </a:solidFill>
              </a:rPr>
              <a:t>Dr Jugindar Singh</a:t>
            </a:r>
          </a:p>
        </p:txBody>
      </p:sp>
    </p:spTree>
    <p:extLst>
      <p:ext uri="{BB962C8B-B14F-4D97-AF65-F5344CB8AC3E}">
        <p14:creationId xmlns:p14="http://schemas.microsoft.com/office/powerpoint/2010/main" val="1035381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2" name="Picture 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4" y="1252796"/>
            <a:ext cx="10888394" cy="479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4" name="Rectangle 2"/>
          <p:cNvSpPr>
            <a:spLocks noGrp="1" noChangeArrowheads="1"/>
          </p:cNvSpPr>
          <p:nvPr>
            <p:ph type="title" idx="4294967295"/>
          </p:nvPr>
        </p:nvSpPr>
        <p:spPr>
          <a:xfrm>
            <a:off x="3487570" y="76200"/>
            <a:ext cx="7180431" cy="615950"/>
          </a:xfrm>
          <a:solidFill>
            <a:schemeClr val="bg1"/>
          </a:solidFill>
        </p:spPr>
        <p:txBody>
          <a:bodyPr/>
          <a:lstStyle/>
          <a:p>
            <a:pPr algn="ctr"/>
            <a:r>
              <a:rPr lang="en-US" sz="2800" b="1" dirty="0">
                <a:solidFill>
                  <a:srgbClr val="FF0000"/>
                </a:solidFill>
              </a:rPr>
              <a:t>TECHNOLOGY ACCEPTANCE MODEL(TAM</a:t>
            </a:r>
            <a:r>
              <a:rPr lang="en-US" sz="2800" b="1" dirty="0"/>
              <a:t>)</a:t>
            </a:r>
          </a:p>
        </p:txBody>
      </p:sp>
      <p:sp>
        <p:nvSpPr>
          <p:cNvPr id="8219" name="Text Box 27"/>
          <p:cNvSpPr txBox="1">
            <a:spLocks noChangeArrowheads="1"/>
          </p:cNvSpPr>
          <p:nvPr/>
        </p:nvSpPr>
        <p:spPr bwMode="auto">
          <a:xfrm>
            <a:off x="8868948" y="5637078"/>
            <a:ext cx="21605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solidFill>
                  <a:srgbClr val="FF0000"/>
                </a:solidFill>
              </a:rPr>
              <a:t>Davis et.al (1989)</a:t>
            </a:r>
          </a:p>
        </p:txBody>
      </p:sp>
      <p:sp>
        <p:nvSpPr>
          <p:cNvPr id="2" name="TextBox 1"/>
          <p:cNvSpPr txBox="1"/>
          <p:nvPr/>
        </p:nvSpPr>
        <p:spPr>
          <a:xfrm>
            <a:off x="1525173" y="43190"/>
            <a:ext cx="1762021" cy="523220"/>
          </a:xfrm>
          <a:prstGeom prst="rect">
            <a:avLst/>
          </a:prstGeom>
          <a:noFill/>
        </p:spPr>
        <p:txBody>
          <a:bodyPr wrap="none" rtlCol="0">
            <a:spAutoFit/>
          </a:bodyPr>
          <a:lstStyle/>
          <a:p>
            <a:r>
              <a:rPr lang="en-US" sz="2800" b="1" dirty="0">
                <a:solidFill>
                  <a:srgbClr val="FF0000"/>
                </a:solidFill>
              </a:rPr>
              <a:t>Example </a:t>
            </a:r>
          </a:p>
        </p:txBody>
      </p:sp>
      <p:cxnSp>
        <p:nvCxnSpPr>
          <p:cNvPr id="4" name="Straight Connector 3"/>
          <p:cNvCxnSpPr/>
          <p:nvPr/>
        </p:nvCxnSpPr>
        <p:spPr bwMode="auto">
          <a:xfrm>
            <a:off x="1358937" y="6732563"/>
            <a:ext cx="9142828" cy="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4053445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withEffect">
                                  <p:stCondLst>
                                    <p:cond delay="0"/>
                                  </p:stCondLst>
                                  <p:iterate type="lt">
                                    <p:tmPct val="10000"/>
                                  </p:iterate>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anim calcmode="lin" valueType="num">
                                      <p:cBhvr>
                                        <p:cTn id="8" dur="500" fill="hold"/>
                                        <p:tgtEl>
                                          <p:spTgt spid="8194"/>
                                        </p:tgtEl>
                                        <p:attrNameLst>
                                          <p:attrName>ppt_w</p:attrName>
                                        </p:attrNameLst>
                                      </p:cBhvr>
                                      <p:tavLst>
                                        <p:tav tm="0" fmla="#ppt_w*sin(2.5*pi*$)">
                                          <p:val>
                                            <p:fltVal val="0"/>
                                          </p:val>
                                        </p:tav>
                                        <p:tav tm="100000">
                                          <p:val>
                                            <p:fltVal val="1"/>
                                          </p:val>
                                        </p:tav>
                                      </p:tavLst>
                                    </p:anim>
                                    <p:anim calcmode="lin" valueType="num">
                                      <p:cBhvr>
                                        <p:cTn id="9" dur="500" fill="hold"/>
                                        <p:tgtEl>
                                          <p:spTgt spid="8194"/>
                                        </p:tgtEl>
                                        <p:attrNameLst>
                                          <p:attrName>ppt_h</p:attrName>
                                        </p:attrNameLst>
                                      </p:cBhvr>
                                      <p:tavLst>
                                        <p:tav tm="0">
                                          <p:val>
                                            <p:strVal val="#ppt_h"/>
                                          </p:val>
                                        </p:tav>
                                        <p:tav tm="100000">
                                          <p:val>
                                            <p:strVal val="#ppt_h"/>
                                          </p:val>
                                        </p:tav>
                                      </p:tavLst>
                                    </p:anim>
                                  </p:childTnLst>
                                </p:cTn>
                              </p:par>
                              <p:par>
                                <p:cTn id="10" presetID="29" presetClass="entr" presetSubtype="0" fill="hold" grpId="0" nodeType="withEffect">
                                  <p:stCondLst>
                                    <p:cond delay="0"/>
                                  </p:stCondLst>
                                  <p:childTnLst>
                                    <p:set>
                                      <p:cBhvr>
                                        <p:cTn id="11" dur="1" fill="hold">
                                          <p:stCondLst>
                                            <p:cond delay="0"/>
                                          </p:stCondLst>
                                        </p:cTn>
                                        <p:tgtEl>
                                          <p:spTgt spid="8219"/>
                                        </p:tgtEl>
                                        <p:attrNameLst>
                                          <p:attrName>style.visibility</p:attrName>
                                        </p:attrNameLst>
                                      </p:cBhvr>
                                      <p:to>
                                        <p:strVal val="visible"/>
                                      </p:to>
                                    </p:set>
                                    <p:anim calcmode="lin" valueType="num">
                                      <p:cBhvr>
                                        <p:cTn id="12" dur="3000" fill="hold"/>
                                        <p:tgtEl>
                                          <p:spTgt spid="8219"/>
                                        </p:tgtEl>
                                        <p:attrNameLst>
                                          <p:attrName>ppt_x</p:attrName>
                                        </p:attrNameLst>
                                      </p:cBhvr>
                                      <p:tavLst>
                                        <p:tav tm="0">
                                          <p:val>
                                            <p:strVal val="#ppt_x-.2"/>
                                          </p:val>
                                        </p:tav>
                                        <p:tav tm="100000">
                                          <p:val>
                                            <p:strVal val="#ppt_x"/>
                                          </p:val>
                                        </p:tav>
                                      </p:tavLst>
                                    </p:anim>
                                    <p:anim calcmode="lin" valueType="num">
                                      <p:cBhvr>
                                        <p:cTn id="13" dur="3000" fill="hold"/>
                                        <p:tgtEl>
                                          <p:spTgt spid="8219"/>
                                        </p:tgtEl>
                                        <p:attrNameLst>
                                          <p:attrName>ppt_y</p:attrName>
                                        </p:attrNameLst>
                                      </p:cBhvr>
                                      <p:tavLst>
                                        <p:tav tm="0">
                                          <p:val>
                                            <p:strVal val="#ppt_y"/>
                                          </p:val>
                                        </p:tav>
                                        <p:tav tm="100000">
                                          <p:val>
                                            <p:strVal val="#ppt_y"/>
                                          </p:val>
                                        </p:tav>
                                      </p:tavLst>
                                    </p:anim>
                                    <p:animEffect transition="in" filter="wipe(right)" prLst="gradientSize: 0.1">
                                      <p:cBhvr>
                                        <p:cTn id="14" dur="3000"/>
                                        <p:tgtEl>
                                          <p:spTgt spid="8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2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B4CD769-ED9D-4FF4-9EFA-A636085C3F58}"/>
              </a:ext>
            </a:extLst>
          </p:cNvPr>
          <p:cNvSpPr>
            <a:spLocks noGrp="1"/>
          </p:cNvSpPr>
          <p:nvPr>
            <p:ph type="ftr" sz="quarter" idx="10"/>
          </p:nvPr>
        </p:nvSpPr>
        <p:spPr/>
        <p:txBody>
          <a:bodyPr/>
          <a:lstStyle/>
          <a:p>
            <a:pPr>
              <a:defRPr/>
            </a:pPr>
            <a:r>
              <a:rPr lang="ms-MY">
                <a:solidFill>
                  <a:srgbClr val="000000"/>
                </a:solidFill>
              </a:rPr>
              <a:t>Dr Jugindar Singh</a:t>
            </a:r>
          </a:p>
        </p:txBody>
      </p:sp>
      <p:pic>
        <p:nvPicPr>
          <p:cNvPr id="5" name="Picture 4">
            <a:extLst>
              <a:ext uri="{FF2B5EF4-FFF2-40B4-BE49-F238E27FC236}">
                <a16:creationId xmlns:a16="http://schemas.microsoft.com/office/drawing/2014/main" id="{37B0F93C-9FD9-4DE3-9BC7-29337D7ABE54}"/>
              </a:ext>
            </a:extLst>
          </p:cNvPr>
          <p:cNvPicPr>
            <a:picLocks noChangeAspect="1"/>
          </p:cNvPicPr>
          <p:nvPr/>
        </p:nvPicPr>
        <p:blipFill>
          <a:blip r:embed="rId2"/>
          <a:stretch>
            <a:fillRect/>
          </a:stretch>
        </p:blipFill>
        <p:spPr>
          <a:xfrm>
            <a:off x="-98473" y="0"/>
            <a:ext cx="12126350" cy="6858000"/>
          </a:xfrm>
          <a:prstGeom prst="rect">
            <a:avLst/>
          </a:prstGeom>
        </p:spPr>
      </p:pic>
      <p:sp>
        <p:nvSpPr>
          <p:cNvPr id="6" name="TextBox 5">
            <a:extLst>
              <a:ext uri="{FF2B5EF4-FFF2-40B4-BE49-F238E27FC236}">
                <a16:creationId xmlns:a16="http://schemas.microsoft.com/office/drawing/2014/main" id="{BDEF0BCB-3252-4469-9059-0C06A6B0BE0A}"/>
              </a:ext>
            </a:extLst>
          </p:cNvPr>
          <p:cNvSpPr txBox="1"/>
          <p:nvPr/>
        </p:nvSpPr>
        <p:spPr>
          <a:xfrm>
            <a:off x="7216726" y="6260123"/>
            <a:ext cx="2993192" cy="369332"/>
          </a:xfrm>
          <a:prstGeom prst="rect">
            <a:avLst/>
          </a:prstGeom>
          <a:noFill/>
        </p:spPr>
        <p:txBody>
          <a:bodyPr wrap="none" rtlCol="0">
            <a:spAutoFit/>
          </a:bodyPr>
          <a:lstStyle/>
          <a:p>
            <a:r>
              <a:rPr lang="en-MY" dirty="0"/>
              <a:t>Venkatesh and Davis, 2002</a:t>
            </a:r>
          </a:p>
        </p:txBody>
      </p:sp>
      <p:sp>
        <p:nvSpPr>
          <p:cNvPr id="7" name="TextBox 6">
            <a:extLst>
              <a:ext uri="{FF2B5EF4-FFF2-40B4-BE49-F238E27FC236}">
                <a16:creationId xmlns:a16="http://schemas.microsoft.com/office/drawing/2014/main" id="{CB681E94-BCDB-4506-82F1-4D6DA1B19640}"/>
              </a:ext>
            </a:extLst>
          </p:cNvPr>
          <p:cNvSpPr txBox="1"/>
          <p:nvPr/>
        </p:nvSpPr>
        <p:spPr>
          <a:xfrm>
            <a:off x="8859419" y="1659988"/>
            <a:ext cx="2700997" cy="707886"/>
          </a:xfrm>
          <a:prstGeom prst="rect">
            <a:avLst/>
          </a:prstGeom>
          <a:noFill/>
        </p:spPr>
        <p:txBody>
          <a:bodyPr wrap="square" rtlCol="0">
            <a:spAutoFit/>
          </a:bodyPr>
          <a:lstStyle/>
          <a:p>
            <a:r>
              <a:rPr lang="en-MY" sz="4000" b="1" dirty="0">
                <a:solidFill>
                  <a:srgbClr val="FF0000"/>
                </a:solidFill>
              </a:rPr>
              <a:t>TAM2</a:t>
            </a:r>
          </a:p>
        </p:txBody>
      </p:sp>
    </p:spTree>
    <p:extLst>
      <p:ext uri="{BB962C8B-B14F-4D97-AF65-F5344CB8AC3E}">
        <p14:creationId xmlns:p14="http://schemas.microsoft.com/office/powerpoint/2010/main" val="3443043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484D5AA-C97F-4205-BC14-3D7841EFACAD}"/>
              </a:ext>
            </a:extLst>
          </p:cNvPr>
          <p:cNvSpPr>
            <a:spLocks noGrp="1"/>
          </p:cNvSpPr>
          <p:nvPr>
            <p:ph type="ftr" sz="quarter" idx="10"/>
          </p:nvPr>
        </p:nvSpPr>
        <p:spPr/>
        <p:txBody>
          <a:bodyPr/>
          <a:lstStyle/>
          <a:p>
            <a:pPr>
              <a:defRPr/>
            </a:pPr>
            <a:r>
              <a:rPr lang="ms-MY">
                <a:solidFill>
                  <a:srgbClr val="000000"/>
                </a:solidFill>
              </a:rPr>
              <a:t>Dr Jugindar Singh</a:t>
            </a:r>
          </a:p>
        </p:txBody>
      </p:sp>
      <p:pic>
        <p:nvPicPr>
          <p:cNvPr id="4" name="Picture 3">
            <a:extLst>
              <a:ext uri="{FF2B5EF4-FFF2-40B4-BE49-F238E27FC236}">
                <a16:creationId xmlns:a16="http://schemas.microsoft.com/office/drawing/2014/main" id="{98C05454-E994-4733-82D8-33D65A018EB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D31F73E2-FA2D-4208-BDB5-66235D8CB679}"/>
              </a:ext>
            </a:extLst>
          </p:cNvPr>
          <p:cNvSpPr txBox="1"/>
          <p:nvPr/>
        </p:nvSpPr>
        <p:spPr>
          <a:xfrm>
            <a:off x="7666892" y="5683348"/>
            <a:ext cx="2700997" cy="707886"/>
          </a:xfrm>
          <a:prstGeom prst="rect">
            <a:avLst/>
          </a:prstGeom>
          <a:noFill/>
        </p:spPr>
        <p:txBody>
          <a:bodyPr wrap="square" rtlCol="0">
            <a:spAutoFit/>
          </a:bodyPr>
          <a:lstStyle/>
          <a:p>
            <a:r>
              <a:rPr lang="en-MY" sz="4000" b="1" dirty="0">
                <a:solidFill>
                  <a:srgbClr val="FF0000"/>
                </a:solidFill>
              </a:rPr>
              <a:t>TAM3</a:t>
            </a:r>
          </a:p>
        </p:txBody>
      </p:sp>
    </p:spTree>
    <p:extLst>
      <p:ext uri="{BB962C8B-B14F-4D97-AF65-F5344CB8AC3E}">
        <p14:creationId xmlns:p14="http://schemas.microsoft.com/office/powerpoint/2010/main" val="1519515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172" y="623668"/>
            <a:ext cx="10449951" cy="4919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65748" y="0"/>
            <a:ext cx="9155723" cy="400110"/>
          </a:xfrm>
          <a:prstGeom prst="rect">
            <a:avLst/>
          </a:prstGeom>
        </p:spPr>
        <p:txBody>
          <a:bodyPr wrap="square">
            <a:spAutoFit/>
          </a:bodyPr>
          <a:lstStyle/>
          <a:p>
            <a:r>
              <a:rPr lang="en-US" sz="2000" b="1" dirty="0">
                <a:solidFill>
                  <a:srgbClr val="FF0000"/>
                </a:solidFill>
              </a:rPr>
              <a:t>Unified Theory of Acceptance and Use of Technology (UTAUT)</a:t>
            </a:r>
          </a:p>
        </p:txBody>
      </p:sp>
      <p:sp>
        <p:nvSpPr>
          <p:cNvPr id="6" name="Rectangle 5"/>
          <p:cNvSpPr/>
          <p:nvPr/>
        </p:nvSpPr>
        <p:spPr>
          <a:xfrm>
            <a:off x="7920115" y="6172200"/>
            <a:ext cx="2582823" cy="369332"/>
          </a:xfrm>
          <a:prstGeom prst="rect">
            <a:avLst/>
          </a:prstGeom>
        </p:spPr>
        <p:txBody>
          <a:bodyPr wrap="none">
            <a:spAutoFit/>
          </a:bodyPr>
          <a:lstStyle/>
          <a:p>
            <a:r>
              <a:rPr lang="en-US" b="1" dirty="0" err="1">
                <a:solidFill>
                  <a:srgbClr val="FF0000"/>
                </a:solidFill>
              </a:rPr>
              <a:t>Venkatesh</a:t>
            </a:r>
            <a:r>
              <a:rPr lang="en-US" b="1" dirty="0">
                <a:solidFill>
                  <a:srgbClr val="FF0000"/>
                </a:solidFill>
              </a:rPr>
              <a:t> et al (2003)</a:t>
            </a:r>
          </a:p>
        </p:txBody>
      </p:sp>
    </p:spTree>
    <p:extLst>
      <p:ext uri="{BB962C8B-B14F-4D97-AF65-F5344CB8AC3E}">
        <p14:creationId xmlns:p14="http://schemas.microsoft.com/office/powerpoint/2010/main" val="696857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8"/>
          <p:cNvSpPr txBox="1">
            <a:spLocks noChangeArrowheads="1"/>
          </p:cNvSpPr>
          <p:nvPr/>
        </p:nvSpPr>
        <p:spPr bwMode="auto">
          <a:xfrm>
            <a:off x="3581400" y="411163"/>
            <a:ext cx="4032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dirty="0">
                <a:solidFill>
                  <a:srgbClr val="FF0000"/>
                </a:solidFill>
              </a:rPr>
              <a:t>Learning Outcomes</a:t>
            </a:r>
            <a:endParaRPr lang="en-US" sz="3200" dirty="0">
              <a:solidFill>
                <a:srgbClr val="FF0000"/>
              </a:solidFill>
            </a:endParaRPr>
          </a:p>
        </p:txBody>
      </p:sp>
      <p:sp>
        <p:nvSpPr>
          <p:cNvPr id="172035" name="Rectangle 12"/>
          <p:cNvSpPr>
            <a:spLocks noGrp="1" noChangeArrowheads="1"/>
          </p:cNvSpPr>
          <p:nvPr>
            <p:ph type="body" idx="1"/>
          </p:nvPr>
        </p:nvSpPr>
        <p:spPr>
          <a:xfrm>
            <a:off x="0" y="995363"/>
            <a:ext cx="12192000" cy="5557837"/>
          </a:xfrm>
          <a:solidFill>
            <a:schemeClr val="bg1"/>
          </a:solidFill>
        </p:spPr>
        <p:txBody>
          <a:bodyPr/>
          <a:lstStyle/>
          <a:p>
            <a:pPr marL="514350" indent="-514350">
              <a:buFont typeface="+mj-lt"/>
              <a:buAutoNum type="arabicPeriod"/>
            </a:pPr>
            <a:r>
              <a:rPr lang="en-US" dirty="0"/>
              <a:t>Explain What is literature review and why do lit. review</a:t>
            </a:r>
          </a:p>
          <a:p>
            <a:pPr marL="514350" indent="-514350">
              <a:buFont typeface="+mj-lt"/>
              <a:buAutoNum type="arabicPeriod"/>
            </a:pPr>
            <a:r>
              <a:rPr lang="en-US" dirty="0"/>
              <a:t>Demonstrate Applying Theories and Models</a:t>
            </a:r>
          </a:p>
          <a:p>
            <a:pPr marL="514350" indent="-514350">
              <a:buFont typeface="+mj-lt"/>
              <a:buAutoNum type="arabicPeriod"/>
            </a:pPr>
            <a:r>
              <a:rPr lang="en-US" dirty="0"/>
              <a:t>Demonstrate The Process of Conducting Literature Review</a:t>
            </a:r>
          </a:p>
          <a:p>
            <a:pPr marL="514350" indent="-514350">
              <a:buFont typeface="+mj-lt"/>
              <a:buAutoNum type="arabicPeriod"/>
            </a:pPr>
            <a:r>
              <a:rPr lang="en-US" dirty="0"/>
              <a:t>Explain key tools that are available to help search that include:</a:t>
            </a:r>
          </a:p>
          <a:p>
            <a:pPr lvl="2" eaLnBrk="1" hangingPunct="1"/>
            <a:r>
              <a:rPr lang="en-US" dirty="0"/>
              <a:t>Internet search engines, especially ones that offer advanced search features </a:t>
            </a:r>
          </a:p>
          <a:p>
            <a:pPr lvl="2" eaLnBrk="1" hangingPunct="1"/>
            <a:r>
              <a:rPr lang="en-US" dirty="0"/>
              <a:t>The University library catalogue; electronic journals available via the library</a:t>
            </a:r>
          </a:p>
          <a:p>
            <a:pPr lvl="2" eaLnBrk="1" hangingPunct="1"/>
            <a:r>
              <a:rPr lang="en-US" dirty="0"/>
              <a:t>Literature review exercises</a:t>
            </a:r>
          </a:p>
          <a:p>
            <a:pPr marL="114300" indent="0">
              <a:buNone/>
            </a:pPr>
            <a:r>
              <a:rPr lang="en-US" dirty="0"/>
              <a:t>5. Demonstrate How to write Literature – The 5Cs</a:t>
            </a:r>
          </a:p>
          <a:p>
            <a:pPr marL="0" indent="0">
              <a:buNone/>
            </a:pPr>
            <a:endParaRPr lang="en-US" dirty="0"/>
          </a:p>
        </p:txBody>
      </p:sp>
      <p:sp>
        <p:nvSpPr>
          <p:cNvPr id="2" name="Footer Placeholder 1"/>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4112260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C02BA3-F39B-4DFF-B19A-AE9B5946DAA3}"/>
              </a:ext>
            </a:extLst>
          </p:cNvPr>
          <p:cNvPicPr>
            <a:picLocks noChangeAspect="1"/>
          </p:cNvPicPr>
          <p:nvPr/>
        </p:nvPicPr>
        <p:blipFill>
          <a:blip r:embed="rId2"/>
          <a:stretch>
            <a:fillRect/>
          </a:stretch>
        </p:blipFill>
        <p:spPr>
          <a:xfrm>
            <a:off x="0" y="0"/>
            <a:ext cx="12192000" cy="6858000"/>
          </a:xfrm>
          <a:prstGeom prst="rect">
            <a:avLst/>
          </a:prstGeom>
          <a:solidFill>
            <a:schemeClr val="bg1"/>
          </a:solidFill>
        </p:spPr>
      </p:pic>
      <p:sp>
        <p:nvSpPr>
          <p:cNvPr id="3" name="Footer Placeholder 2">
            <a:extLst>
              <a:ext uri="{FF2B5EF4-FFF2-40B4-BE49-F238E27FC236}">
                <a16:creationId xmlns:a16="http://schemas.microsoft.com/office/drawing/2014/main" id="{EE27E34B-4C37-49B6-B21F-85474C4B2E46}"/>
              </a:ext>
            </a:extLst>
          </p:cNvPr>
          <p:cNvSpPr>
            <a:spLocks noGrp="1"/>
          </p:cNvSpPr>
          <p:nvPr>
            <p:ph type="ftr" sz="quarter" idx="10"/>
          </p:nvPr>
        </p:nvSpPr>
        <p:spPr>
          <a:xfrm>
            <a:off x="8331200" y="6623050"/>
            <a:ext cx="3860800" cy="234950"/>
          </a:xfrm>
        </p:spPr>
        <p:txBody>
          <a:bodyPr wrap="square" anchor="t">
            <a:normAutofit/>
          </a:bodyPr>
          <a:lstStyle/>
          <a:p>
            <a:pPr>
              <a:spcAft>
                <a:spcPts val="600"/>
              </a:spcAft>
              <a:defRPr/>
            </a:pPr>
            <a:r>
              <a:rPr lang="ms-MY">
                <a:solidFill>
                  <a:srgbClr val="000000"/>
                </a:solidFill>
              </a:rPr>
              <a:t>Dr Jugindar Singh</a:t>
            </a:r>
          </a:p>
        </p:txBody>
      </p:sp>
      <p:sp>
        <p:nvSpPr>
          <p:cNvPr id="6" name="TextBox 5">
            <a:extLst>
              <a:ext uri="{FF2B5EF4-FFF2-40B4-BE49-F238E27FC236}">
                <a16:creationId xmlns:a16="http://schemas.microsoft.com/office/drawing/2014/main" id="{B70A3AEA-EF8D-466C-8A12-0BCDE31BAA45}"/>
              </a:ext>
            </a:extLst>
          </p:cNvPr>
          <p:cNvSpPr txBox="1"/>
          <p:nvPr/>
        </p:nvSpPr>
        <p:spPr>
          <a:xfrm>
            <a:off x="6443003" y="436098"/>
            <a:ext cx="2467407" cy="369332"/>
          </a:xfrm>
          <a:prstGeom prst="rect">
            <a:avLst/>
          </a:prstGeom>
          <a:noFill/>
        </p:spPr>
        <p:txBody>
          <a:bodyPr wrap="none" rtlCol="0">
            <a:spAutoFit/>
          </a:bodyPr>
          <a:lstStyle/>
          <a:p>
            <a:r>
              <a:rPr lang="en-MY" dirty="0"/>
              <a:t>Venkatesh et al., 2012</a:t>
            </a:r>
          </a:p>
        </p:txBody>
      </p:sp>
      <p:sp>
        <p:nvSpPr>
          <p:cNvPr id="7" name="TextBox 6">
            <a:extLst>
              <a:ext uri="{FF2B5EF4-FFF2-40B4-BE49-F238E27FC236}">
                <a16:creationId xmlns:a16="http://schemas.microsoft.com/office/drawing/2014/main" id="{718EBAFA-7CCB-451A-81DE-986755CECFBD}"/>
              </a:ext>
            </a:extLst>
          </p:cNvPr>
          <p:cNvSpPr txBox="1"/>
          <p:nvPr/>
        </p:nvSpPr>
        <p:spPr>
          <a:xfrm>
            <a:off x="8331201" y="3727938"/>
            <a:ext cx="3457526" cy="646331"/>
          </a:xfrm>
          <a:prstGeom prst="rect">
            <a:avLst/>
          </a:prstGeom>
          <a:noFill/>
        </p:spPr>
        <p:txBody>
          <a:bodyPr wrap="square" rtlCol="0">
            <a:spAutoFit/>
          </a:bodyPr>
          <a:lstStyle/>
          <a:p>
            <a:r>
              <a:rPr lang="en-MY" sz="3600" b="1" dirty="0">
                <a:solidFill>
                  <a:srgbClr val="FF0000"/>
                </a:solidFill>
              </a:rPr>
              <a:t>UTAUT 2</a:t>
            </a:r>
          </a:p>
        </p:txBody>
      </p:sp>
    </p:spTree>
    <p:extLst>
      <p:ext uri="{BB962C8B-B14F-4D97-AF65-F5344CB8AC3E}">
        <p14:creationId xmlns:p14="http://schemas.microsoft.com/office/powerpoint/2010/main" val="1103430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GB" dirty="0">
                <a:solidFill>
                  <a:srgbClr val="FF0000"/>
                </a:solidFill>
              </a:rPr>
              <a:t>Social Learning Theory</a:t>
            </a:r>
          </a:p>
        </p:txBody>
      </p:sp>
      <p:pic>
        <p:nvPicPr>
          <p:cNvPr id="15363" name="Picture 4" descr="C:\WINDOWS\Application Data\Microsoft\Media Catalog\impactonbehavior.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95501" y="1643063"/>
            <a:ext cx="8143875" cy="4500562"/>
          </a:xfrm>
        </p:spPr>
      </p:pic>
    </p:spTree>
    <p:extLst>
      <p:ext uri="{BB962C8B-B14F-4D97-AF65-F5344CB8AC3E}">
        <p14:creationId xmlns:p14="http://schemas.microsoft.com/office/powerpoint/2010/main" val="28772011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34476"/>
            <a:ext cx="10634086" cy="3447098"/>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altLang="zh-CN" sz="1200" dirty="0">
                <a:solidFill>
                  <a:srgbClr val="000000"/>
                </a:solidFill>
                <a:latin typeface="Times New Roman" pitchFamily="18" charset="0"/>
                <a:ea typeface="Times New Roman" pitchFamily="18" charset="0"/>
                <a:cs typeface="Times New Roman" pitchFamily="18" charset="0"/>
              </a:rPr>
              <a:t> </a:t>
            </a:r>
            <a:r>
              <a:rPr lang="en-US" altLang="zh-CN" sz="3200" b="1" dirty="0">
                <a:solidFill>
                  <a:srgbClr val="FF0000"/>
                </a:solidFill>
                <a:latin typeface="Times New Roman" pitchFamily="18" charset="0"/>
                <a:ea typeface="Times New Roman" pitchFamily="18" charset="0"/>
                <a:cs typeface="Times New Roman" pitchFamily="18" charset="0"/>
              </a:rPr>
              <a:t>Family Resource Management Model</a:t>
            </a:r>
            <a:endParaRPr lang="en-US" altLang="zh-CN" sz="1600" b="1" dirty="0">
              <a:solidFill>
                <a:srgbClr val="FF0000"/>
              </a:solidFill>
              <a:cs typeface="Arial" pitchFamily="34" charset="0"/>
            </a:endParaRPr>
          </a:p>
          <a:p>
            <a:pPr eaLnBrk="0" fontAlgn="base" hangingPunct="0">
              <a:spcBef>
                <a:spcPct val="0"/>
              </a:spcBef>
              <a:spcAft>
                <a:spcPct val="0"/>
              </a:spcAft>
            </a:pPr>
            <a:r>
              <a:rPr lang="en-US" altLang="zh-CN" sz="2800" dirty="0">
                <a:solidFill>
                  <a:srgbClr val="000000"/>
                </a:solidFill>
                <a:latin typeface="Times New Roman" pitchFamily="18" charset="0"/>
                <a:ea typeface="SimSun" pitchFamily="2" charset="-122"/>
                <a:cs typeface="Times New Roman" pitchFamily="18" charset="0"/>
              </a:rPr>
              <a:t>The model by Deacon and Firebaugh (1988) provides the conceptual basis for a research. </a:t>
            </a:r>
          </a:p>
          <a:p>
            <a:pPr eaLnBrk="0" fontAlgn="base" hangingPunct="0">
              <a:spcBef>
                <a:spcPct val="0"/>
              </a:spcBef>
              <a:spcAft>
                <a:spcPct val="0"/>
              </a:spcAft>
            </a:pPr>
            <a:r>
              <a:rPr lang="en-US" altLang="zh-CN" sz="2800" dirty="0">
                <a:solidFill>
                  <a:srgbClr val="000000"/>
                </a:solidFill>
                <a:latin typeface="Times New Roman" pitchFamily="18" charset="0"/>
                <a:ea typeface="SimSun" pitchFamily="2" charset="-122"/>
                <a:cs typeface="Times New Roman" pitchFamily="18" charset="0"/>
              </a:rPr>
              <a:t>The model consists of </a:t>
            </a:r>
            <a:r>
              <a:rPr lang="en-US" altLang="zh-CN" sz="2800" b="1" dirty="0">
                <a:solidFill>
                  <a:srgbClr val="FF0000"/>
                </a:solidFill>
                <a:latin typeface="Times New Roman" pitchFamily="18" charset="0"/>
                <a:ea typeface="SimSun" pitchFamily="2" charset="-122"/>
                <a:cs typeface="Times New Roman" pitchFamily="18" charset="0"/>
              </a:rPr>
              <a:t>input, throughput, and output</a:t>
            </a:r>
            <a:r>
              <a:rPr lang="en-US" altLang="zh-CN" sz="2800" dirty="0">
                <a:solidFill>
                  <a:srgbClr val="000000"/>
                </a:solidFill>
                <a:latin typeface="Times New Roman" pitchFamily="18" charset="0"/>
                <a:ea typeface="SimSun" pitchFamily="2" charset="-122"/>
                <a:cs typeface="Times New Roman" pitchFamily="18" charset="0"/>
              </a:rPr>
              <a:t>.</a:t>
            </a:r>
          </a:p>
          <a:p>
            <a:pPr eaLnBrk="0" fontAlgn="base" hangingPunct="0">
              <a:spcBef>
                <a:spcPct val="0"/>
              </a:spcBef>
              <a:spcAft>
                <a:spcPct val="0"/>
              </a:spcAft>
            </a:pPr>
            <a:r>
              <a:rPr lang="en-US" altLang="zh-CN" sz="2800" dirty="0">
                <a:solidFill>
                  <a:srgbClr val="FF0000"/>
                </a:solidFill>
                <a:latin typeface="Times New Roman" pitchFamily="18" charset="0"/>
                <a:ea typeface="SimSun" pitchFamily="2" charset="-122"/>
                <a:cs typeface="Times New Roman" pitchFamily="18" charset="0"/>
              </a:rPr>
              <a:t>Input</a:t>
            </a:r>
            <a:r>
              <a:rPr lang="en-US" altLang="zh-CN" sz="2800" dirty="0">
                <a:solidFill>
                  <a:srgbClr val="000000"/>
                </a:solidFill>
                <a:latin typeface="Times New Roman" pitchFamily="18" charset="0"/>
                <a:ea typeface="SimSun" pitchFamily="2" charset="-122"/>
                <a:cs typeface="Times New Roman" pitchFamily="18" charset="0"/>
              </a:rPr>
              <a:t> refer to the demographic of the respondents (</a:t>
            </a:r>
            <a:r>
              <a:rPr lang="en-US" altLang="zh-CN" sz="2800" dirty="0" err="1">
                <a:solidFill>
                  <a:srgbClr val="000000"/>
                </a:solidFill>
                <a:latin typeface="Times New Roman" pitchFamily="18" charset="0"/>
                <a:ea typeface="SimSun" pitchFamily="2" charset="-122"/>
                <a:cs typeface="Times New Roman" pitchFamily="18" charset="0"/>
              </a:rPr>
              <a:t>eg</a:t>
            </a:r>
            <a:r>
              <a:rPr lang="en-US" altLang="zh-CN" sz="2800" dirty="0">
                <a:solidFill>
                  <a:srgbClr val="000000"/>
                </a:solidFill>
                <a:latin typeface="Times New Roman" pitchFamily="18" charset="0"/>
                <a:ea typeface="SimSun" pitchFamily="2" charset="-122"/>
                <a:cs typeface="Times New Roman" pitchFamily="18" charset="0"/>
              </a:rPr>
              <a:t>: investors).</a:t>
            </a:r>
          </a:p>
          <a:p>
            <a:pPr eaLnBrk="0" fontAlgn="base" hangingPunct="0">
              <a:spcBef>
                <a:spcPct val="0"/>
              </a:spcBef>
              <a:spcAft>
                <a:spcPct val="0"/>
              </a:spcAft>
            </a:pPr>
            <a:r>
              <a:rPr lang="en-US" altLang="zh-CN" sz="2800" dirty="0" err="1">
                <a:solidFill>
                  <a:srgbClr val="FF0000"/>
                </a:solidFill>
                <a:latin typeface="Times New Roman" pitchFamily="18" charset="0"/>
                <a:ea typeface="SimSun" pitchFamily="2" charset="-122"/>
                <a:cs typeface="Times New Roman" pitchFamily="18" charset="0"/>
              </a:rPr>
              <a:t>Througput</a:t>
            </a:r>
            <a:r>
              <a:rPr lang="en-US" altLang="zh-CN" sz="2800" dirty="0">
                <a:solidFill>
                  <a:srgbClr val="000000"/>
                </a:solidFill>
                <a:latin typeface="Times New Roman" pitchFamily="18" charset="0"/>
                <a:ea typeface="SimSun" pitchFamily="2" charset="-122"/>
                <a:cs typeface="Times New Roman" pitchFamily="18" charset="0"/>
              </a:rPr>
              <a:t> consists of the variables </a:t>
            </a:r>
          </a:p>
          <a:p>
            <a:pPr eaLnBrk="0" fontAlgn="base" hangingPunct="0">
              <a:spcBef>
                <a:spcPct val="0"/>
              </a:spcBef>
              <a:spcAft>
                <a:spcPct val="0"/>
              </a:spcAft>
            </a:pPr>
            <a:r>
              <a:rPr lang="en-US" altLang="zh-CN" sz="2800" dirty="0">
                <a:solidFill>
                  <a:srgbClr val="FF0000"/>
                </a:solidFill>
                <a:latin typeface="Times New Roman" pitchFamily="18" charset="0"/>
                <a:ea typeface="SimSun" pitchFamily="2" charset="-122"/>
                <a:cs typeface="Times New Roman" pitchFamily="18" charset="0"/>
              </a:rPr>
              <a:t>Output</a:t>
            </a:r>
            <a:r>
              <a:rPr lang="en-US" altLang="zh-CN" sz="2800" dirty="0">
                <a:solidFill>
                  <a:srgbClr val="000000"/>
                </a:solidFill>
                <a:latin typeface="Times New Roman" pitchFamily="18" charset="0"/>
                <a:ea typeface="SimSun" pitchFamily="2" charset="-122"/>
                <a:cs typeface="Times New Roman" pitchFamily="18" charset="0"/>
              </a:rPr>
              <a:t> refer to the Effect (</a:t>
            </a:r>
            <a:r>
              <a:rPr lang="en-US" altLang="zh-CN" sz="2800" dirty="0" err="1">
                <a:solidFill>
                  <a:srgbClr val="000000"/>
                </a:solidFill>
                <a:latin typeface="Times New Roman" pitchFamily="18" charset="0"/>
                <a:ea typeface="SimSun" pitchFamily="2" charset="-122"/>
                <a:cs typeface="Times New Roman" pitchFamily="18" charset="0"/>
              </a:rPr>
              <a:t>Eg</a:t>
            </a:r>
            <a:r>
              <a:rPr lang="en-US" altLang="zh-CN" sz="2800">
                <a:solidFill>
                  <a:srgbClr val="000000"/>
                </a:solidFill>
                <a:latin typeface="Times New Roman" pitchFamily="18" charset="0"/>
                <a:ea typeface="SimSun" pitchFamily="2" charset="-122"/>
                <a:cs typeface="Times New Roman" pitchFamily="18" charset="0"/>
              </a:rPr>
              <a:t>: stock investment decision)..</a:t>
            </a:r>
            <a:endParaRPr lang="en-US" altLang="zh-CN" sz="2800" dirty="0">
              <a:solidFill>
                <a:srgbClr val="000000"/>
              </a:solidFill>
              <a:cs typeface="Arial" pitchFamily="34" charset="0"/>
            </a:endParaRPr>
          </a:p>
          <a:p>
            <a:pPr eaLnBrk="0" fontAlgn="base" hangingPunct="0">
              <a:spcBef>
                <a:spcPct val="0"/>
              </a:spcBef>
              <a:spcAft>
                <a:spcPct val="0"/>
              </a:spcAft>
            </a:pPr>
            <a:endParaRPr lang="en-US" altLang="zh-CN" dirty="0">
              <a:solidFill>
                <a:srgbClr val="000000"/>
              </a:solidFill>
              <a:cs typeface="Arial" pitchFamily="34" charset="0"/>
            </a:endParaRPr>
          </a:p>
        </p:txBody>
      </p:sp>
      <p:pic>
        <p:nvPicPr>
          <p:cNvPr id="9217"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0988" y="3266130"/>
            <a:ext cx="6831012" cy="359187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4004793"/>
            <a:ext cx="5410200" cy="2492990"/>
          </a:xfrm>
          <a:prstGeom prst="rect">
            <a:avLst/>
          </a:prstGeom>
          <a:solidFill>
            <a:schemeClr val="bg1"/>
          </a:solidFill>
          <a:ln>
            <a:solidFill>
              <a:srgbClr val="FF0000"/>
            </a:solidFill>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altLang="zh-CN" sz="2000" b="1" dirty="0">
                <a:solidFill>
                  <a:srgbClr val="0070C0"/>
                </a:solidFill>
                <a:latin typeface="Times New Roman" pitchFamily="18" charset="0"/>
                <a:ea typeface="SimSun" pitchFamily="2" charset="-122"/>
                <a:cs typeface="Times New Roman" pitchFamily="18" charset="0"/>
              </a:rPr>
              <a:t>Loss aversion, overconfidence and herding influence towards Stock investment decisions in Malaysia</a:t>
            </a:r>
          </a:p>
          <a:p>
            <a:pPr fontAlgn="base">
              <a:spcBef>
                <a:spcPct val="0"/>
              </a:spcBef>
              <a:spcAft>
                <a:spcPct val="0"/>
              </a:spcAft>
            </a:pPr>
            <a:r>
              <a:rPr lang="en-US" altLang="zh-CN" sz="2400" dirty="0">
                <a:solidFill>
                  <a:srgbClr val="0070C0"/>
                </a:solidFill>
                <a:latin typeface="Tunga" pitchFamily="34" charset="0"/>
                <a:ea typeface="SimSun" pitchFamily="2" charset="-122"/>
                <a:cs typeface="Tunga" pitchFamily="34" charset="0"/>
              </a:rPr>
              <a:t>This model assumes that the stock investment decisions are attained through effective use of the resources from input and </a:t>
            </a:r>
            <a:r>
              <a:rPr lang="en-US" altLang="zh-CN" sz="2400" dirty="0" err="1">
                <a:solidFill>
                  <a:srgbClr val="0070C0"/>
                </a:solidFill>
                <a:latin typeface="Tunga" pitchFamily="34" charset="0"/>
                <a:ea typeface="SimSun" pitchFamily="2" charset="-122"/>
                <a:cs typeface="Tunga" pitchFamily="34" charset="0"/>
              </a:rPr>
              <a:t>througput</a:t>
            </a:r>
            <a:r>
              <a:rPr lang="en-US" altLang="zh-CN" sz="2400" dirty="0">
                <a:solidFill>
                  <a:srgbClr val="0070C0"/>
                </a:solidFill>
                <a:latin typeface="Tunga" pitchFamily="34" charset="0"/>
                <a:ea typeface="SimSun" pitchFamily="2" charset="-122"/>
                <a:cs typeface="Tunga" pitchFamily="34" charset="0"/>
              </a:rPr>
              <a:t> combined to affect the output</a:t>
            </a:r>
            <a:r>
              <a:rPr lang="en-US" altLang="zh-CN" sz="2000" dirty="0">
                <a:solidFill>
                  <a:srgbClr val="0070C0"/>
                </a:solidFill>
                <a:latin typeface="Tunga" pitchFamily="34" charset="0"/>
                <a:ea typeface="SimSun" pitchFamily="2" charset="-122"/>
                <a:cs typeface="Tunga" pitchFamily="34" charset="0"/>
              </a:rPr>
              <a:t>.</a:t>
            </a:r>
            <a:r>
              <a:rPr lang="en-US" altLang="zh-CN" sz="1200" dirty="0">
                <a:solidFill>
                  <a:srgbClr val="0070C0"/>
                </a:solidFill>
                <a:latin typeface="Tunga" pitchFamily="34" charset="0"/>
                <a:ea typeface="SimSun" pitchFamily="2" charset="-122"/>
                <a:cs typeface="Tunga" pitchFamily="34" charset="0"/>
              </a:rPr>
              <a:t> </a:t>
            </a:r>
            <a:endParaRPr lang="en-US" altLang="zh-CN" dirty="0">
              <a:solidFill>
                <a:srgbClr val="0070C0"/>
              </a:solidFill>
              <a:latin typeface="Tunga" pitchFamily="34" charset="0"/>
              <a:cs typeface="Tunga" pitchFamily="34" charset="0"/>
            </a:endParaRPr>
          </a:p>
        </p:txBody>
      </p:sp>
      <p:sp>
        <p:nvSpPr>
          <p:cNvPr id="4" name="TextBox 3"/>
          <p:cNvSpPr txBox="1"/>
          <p:nvPr/>
        </p:nvSpPr>
        <p:spPr>
          <a:xfrm>
            <a:off x="1988127" y="3266129"/>
            <a:ext cx="1082348" cy="369332"/>
          </a:xfrm>
          <a:prstGeom prst="rect">
            <a:avLst/>
          </a:prstGeom>
          <a:noFill/>
        </p:spPr>
        <p:txBody>
          <a:bodyPr wrap="none" rtlCol="0">
            <a:spAutoFit/>
          </a:bodyPr>
          <a:lstStyle/>
          <a:p>
            <a:r>
              <a:rPr lang="en-US" dirty="0">
                <a:solidFill>
                  <a:srgbClr val="000000"/>
                </a:solidFill>
              </a:rPr>
              <a:t>Example</a:t>
            </a:r>
          </a:p>
        </p:txBody>
      </p:sp>
      <p:sp>
        <p:nvSpPr>
          <p:cNvPr id="5" name="Footer Placeholder 4"/>
          <p:cNvSpPr>
            <a:spLocks noGrp="1"/>
          </p:cNvSpPr>
          <p:nvPr>
            <p:ph type="ftr" sz="quarter" idx="10"/>
          </p:nvPr>
        </p:nvSpPr>
        <p:spPr/>
        <p:txBody>
          <a:bodyPr/>
          <a:lstStyle/>
          <a:p>
            <a:pPr>
              <a:defRPr/>
            </a:pPr>
            <a:r>
              <a:rPr lang="ms-MY">
                <a:solidFill>
                  <a:srgbClr val="000000"/>
                </a:solidFill>
              </a:rPr>
              <a:t>Dr Jugindar Singh</a:t>
            </a:r>
          </a:p>
        </p:txBody>
      </p:sp>
    </p:spTree>
    <p:extLst>
      <p:ext uri="{BB962C8B-B14F-4D97-AF65-F5344CB8AC3E}">
        <p14:creationId xmlns:p14="http://schemas.microsoft.com/office/powerpoint/2010/main" val="1015240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3DC3F6-6E59-4645-93D6-F138B73C5CFE}"/>
              </a:ext>
            </a:extLst>
          </p:cNvPr>
          <p:cNvSpPr txBox="1"/>
          <p:nvPr/>
        </p:nvSpPr>
        <p:spPr bwMode="auto">
          <a:xfrm>
            <a:off x="0" y="274638"/>
            <a:ext cx="12192000" cy="1143000"/>
          </a:xfrm>
          <a:prstGeom prst="rect">
            <a:avLst/>
          </a:prstGeom>
          <a:solidFill>
            <a:schemeClr val="bg1"/>
          </a:solidFill>
          <a:ln>
            <a:noFill/>
          </a:ln>
        </p:spPr>
        <p:txBody>
          <a:bodyPr vert="horz" wrap="square" lIns="91440" tIns="45720" rIns="91440" bIns="45720" numCol="1" rtlCol="0" anchor="ctr" anchorCtr="0" compatLnSpc="1">
            <a:prstTxWarp prst="textNoShape">
              <a:avLst/>
            </a:prstTxWarp>
            <a:normAutofit/>
          </a:bodyPr>
          <a:lstStyle/>
          <a:p>
            <a:pPr algn="ctr" fontAlgn="base">
              <a:spcBef>
                <a:spcPct val="0"/>
              </a:spcBef>
              <a:spcAft>
                <a:spcPts val="600"/>
              </a:spcAft>
            </a:pPr>
            <a:r>
              <a:rPr lang="en-US" sz="4000" b="1" dirty="0">
                <a:solidFill>
                  <a:srgbClr val="FF0000"/>
                </a:solidFill>
                <a:latin typeface="+mj-lt"/>
                <a:ea typeface="+mj-ea"/>
                <a:cs typeface="+mj-cs"/>
              </a:rPr>
              <a:t>Process of Conducting Literature Review</a:t>
            </a:r>
          </a:p>
        </p:txBody>
      </p:sp>
      <p:pic>
        <p:nvPicPr>
          <p:cNvPr id="4" name="Picture 3">
            <a:extLst>
              <a:ext uri="{FF2B5EF4-FFF2-40B4-BE49-F238E27FC236}">
                <a16:creationId xmlns:a16="http://schemas.microsoft.com/office/drawing/2014/main" id="{B6AD3169-D44D-4E1B-9AF5-B7BE232FC568}"/>
              </a:ext>
            </a:extLst>
          </p:cNvPr>
          <p:cNvPicPr>
            <a:picLocks noChangeAspect="1"/>
          </p:cNvPicPr>
          <p:nvPr/>
        </p:nvPicPr>
        <p:blipFill>
          <a:blip r:embed="rId2"/>
          <a:stretch>
            <a:fillRect/>
          </a:stretch>
        </p:blipFill>
        <p:spPr>
          <a:xfrm>
            <a:off x="3099858" y="1736726"/>
            <a:ext cx="6034617" cy="4525963"/>
          </a:xfrm>
          <a:prstGeom prst="rect">
            <a:avLst/>
          </a:prstGeom>
          <a:noFill/>
        </p:spPr>
      </p:pic>
      <p:sp>
        <p:nvSpPr>
          <p:cNvPr id="2" name="Footer Placeholder 1">
            <a:extLst>
              <a:ext uri="{FF2B5EF4-FFF2-40B4-BE49-F238E27FC236}">
                <a16:creationId xmlns:a16="http://schemas.microsoft.com/office/drawing/2014/main" id="{7B3A7D29-D412-46D3-945E-689A8DEAC645}"/>
              </a:ext>
            </a:extLst>
          </p:cNvPr>
          <p:cNvSpPr>
            <a:spLocks noGrp="1"/>
          </p:cNvSpPr>
          <p:nvPr>
            <p:ph type="ftr" sz="quarter" idx="10"/>
          </p:nvPr>
        </p:nvSpPr>
        <p:spPr>
          <a:xfrm>
            <a:off x="8331200" y="6623050"/>
            <a:ext cx="3860800" cy="234950"/>
          </a:xfrm>
        </p:spPr>
        <p:txBody>
          <a:bodyPr vert="horz" wrap="square" lIns="91440" tIns="45720" rIns="91440" bIns="45720" numCol="1" anchor="t" anchorCtr="0" compatLnSpc="1">
            <a:prstTxWarp prst="textNoShape">
              <a:avLst/>
            </a:prstTxWarp>
            <a:normAutofit/>
          </a:bodyPr>
          <a:lstStyle/>
          <a:p>
            <a:pPr>
              <a:spcAft>
                <a:spcPts val="600"/>
              </a:spcAft>
            </a:pPr>
            <a:r>
              <a:rPr lang="en-US" kern="1200">
                <a:solidFill>
                  <a:srgbClr val="000000"/>
                </a:solidFill>
                <a:latin typeface="+mn-lt"/>
                <a:ea typeface="+mn-ea"/>
                <a:cs typeface="+mn-cs"/>
              </a:rPr>
              <a:t>Dr Jugindar Singh</a:t>
            </a:r>
          </a:p>
        </p:txBody>
      </p:sp>
    </p:spTree>
    <p:extLst>
      <p:ext uri="{BB962C8B-B14F-4D97-AF65-F5344CB8AC3E}">
        <p14:creationId xmlns:p14="http://schemas.microsoft.com/office/powerpoint/2010/main" val="5963297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F7D6-3230-4D97-84DD-4D50F9D5BA12}"/>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5E4D267D-F6DC-494D-80AC-6E98BC4D5D46}"/>
              </a:ext>
            </a:extLst>
          </p:cNvPr>
          <p:cNvSpPr>
            <a:spLocks noGrp="1"/>
          </p:cNvSpPr>
          <p:nvPr>
            <p:ph idx="1"/>
          </p:nvPr>
        </p:nvSpPr>
        <p:spPr/>
        <p:txBody>
          <a:bodyPr/>
          <a:lstStyle/>
          <a:p>
            <a:endParaRPr lang="en-MY"/>
          </a:p>
        </p:txBody>
      </p:sp>
      <p:sp>
        <p:nvSpPr>
          <p:cNvPr id="4" name="Footer Placeholder 3">
            <a:extLst>
              <a:ext uri="{FF2B5EF4-FFF2-40B4-BE49-F238E27FC236}">
                <a16:creationId xmlns:a16="http://schemas.microsoft.com/office/drawing/2014/main" id="{71CDAEFA-30D7-4FD2-981C-A136704EC3CB}"/>
              </a:ext>
            </a:extLst>
          </p:cNvPr>
          <p:cNvSpPr>
            <a:spLocks noGrp="1"/>
          </p:cNvSpPr>
          <p:nvPr>
            <p:ph type="ftr" sz="quarter" idx="10"/>
          </p:nvPr>
        </p:nvSpPr>
        <p:spPr/>
        <p:txBody>
          <a:bodyPr/>
          <a:lstStyle/>
          <a:p>
            <a:r>
              <a:rPr lang="en-US">
                <a:solidFill>
                  <a:srgbClr val="000000"/>
                </a:solidFill>
              </a:rPr>
              <a:t>Dr Jugindar Singh</a:t>
            </a:r>
          </a:p>
        </p:txBody>
      </p:sp>
      <p:pic>
        <p:nvPicPr>
          <p:cNvPr id="6" name="Picture 5">
            <a:extLst>
              <a:ext uri="{FF2B5EF4-FFF2-40B4-BE49-F238E27FC236}">
                <a16:creationId xmlns:a16="http://schemas.microsoft.com/office/drawing/2014/main" id="{867DD080-B5E3-4037-BC53-65A2D05BD622}"/>
              </a:ext>
            </a:extLst>
          </p:cNvPr>
          <p:cNvPicPr>
            <a:picLocks noChangeAspect="1"/>
          </p:cNvPicPr>
          <p:nvPr/>
        </p:nvPicPr>
        <p:blipFill>
          <a:blip r:embed="rId2"/>
          <a:stretch>
            <a:fillRect/>
          </a:stretch>
        </p:blipFill>
        <p:spPr>
          <a:xfrm>
            <a:off x="377370" y="274638"/>
            <a:ext cx="11611429" cy="6308724"/>
          </a:xfrm>
          <a:prstGeom prst="rect">
            <a:avLst/>
          </a:prstGeom>
        </p:spPr>
      </p:pic>
    </p:spTree>
    <p:extLst>
      <p:ext uri="{BB962C8B-B14F-4D97-AF65-F5344CB8AC3E}">
        <p14:creationId xmlns:p14="http://schemas.microsoft.com/office/powerpoint/2010/main" val="1602394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5E743-5BCB-4F04-98E8-A8C86F9ED0E6}"/>
              </a:ext>
            </a:extLst>
          </p:cNvPr>
          <p:cNvSpPr>
            <a:spLocks noGrp="1"/>
          </p:cNvSpPr>
          <p:nvPr>
            <p:ph type="title"/>
          </p:nvPr>
        </p:nvSpPr>
        <p:spPr>
          <a:xfrm>
            <a:off x="872067" y="2286000"/>
            <a:ext cx="9389533" cy="1143000"/>
          </a:xfrm>
        </p:spPr>
        <p:txBody>
          <a:bodyPr/>
          <a:lstStyle/>
          <a:p>
            <a:r>
              <a:rPr lang="en-US" altLang="en-US" sz="3600" b="1" dirty="0">
                <a:solidFill>
                  <a:srgbClr val="FF0000"/>
                </a:solidFill>
              </a:rPr>
              <a:t>The Process of Conducting a Literature Review</a:t>
            </a:r>
            <a:endParaRPr lang="en-MY" dirty="0"/>
          </a:p>
        </p:txBody>
      </p:sp>
      <p:sp>
        <p:nvSpPr>
          <p:cNvPr id="4" name="Footer Placeholder 3">
            <a:extLst>
              <a:ext uri="{FF2B5EF4-FFF2-40B4-BE49-F238E27FC236}">
                <a16:creationId xmlns:a16="http://schemas.microsoft.com/office/drawing/2014/main" id="{E35AFDC2-2759-4F96-8E83-7D36085ABE2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4128363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FF0000"/>
                </a:solidFill>
              </a:rPr>
              <a:t>Where to start?!</a:t>
            </a:r>
          </a:p>
        </p:txBody>
      </p:sp>
      <p:pic>
        <p:nvPicPr>
          <p:cNvPr id="4" name="Content Placeholder 3" descr="C:\Users\nhmw3\AppData\Local\Microsoft\Windows\Temporary Internet Files\Content.IE5\C7CUD9TL\MP900442496[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63553" y="1124744"/>
            <a:ext cx="3008433"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txBox="1">
            <a:spLocks/>
          </p:cNvSpPr>
          <p:nvPr/>
        </p:nvSpPr>
        <p:spPr>
          <a:xfrm>
            <a:off x="5591944" y="1196752"/>
            <a:ext cx="3944937" cy="408305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3200" b="0" i="0" u="none" strike="noStrike" kern="1200" cap="none" spc="0" normalizeH="0" baseline="0" noProof="0">
                <a:ln>
                  <a:noFill/>
                </a:ln>
                <a:solidFill>
                  <a:srgbClr val="000000"/>
                </a:solidFill>
                <a:effectLst/>
                <a:uLnTx/>
                <a:uFillTx/>
                <a:latin typeface="Arial"/>
                <a:ea typeface="+mn-ea"/>
                <a:cs typeface="+mn-cs"/>
              </a:rPr>
              <a:t>YOU DON’T NEED TO READ EVERYTHING – you can’t!</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3200" b="0" i="0" u="none" strike="noStrike" kern="1200" cap="none" spc="0" normalizeH="0" baseline="0" noProof="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a:ln>
                  <a:noFill/>
                </a:ln>
                <a:solidFill>
                  <a:srgbClr val="000000"/>
                </a:solidFill>
                <a:effectLst/>
                <a:uLnTx/>
                <a:uFillTx/>
                <a:latin typeface="Arial"/>
                <a:ea typeface="+mn-ea"/>
                <a:cs typeface="+mn-cs"/>
              </a:rPr>
              <a:t>You don’t need to read every text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GB" sz="1400" b="0" i="0" u="none" strike="noStrike" kern="1200" cap="none" spc="0" normalizeH="0" baseline="0" noProof="0">
              <a:ln>
                <a:noFill/>
              </a:ln>
              <a:solidFill>
                <a:srgbClr val="000000"/>
              </a:solidFill>
              <a:effectLst/>
              <a:uLnTx/>
              <a:uFillTx/>
              <a:latin typeface="Arial"/>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GB" sz="3200" b="0" i="0" u="none" strike="noStrike" kern="1200" cap="none" spc="0" normalizeH="0" baseline="0" noProof="0">
                <a:ln>
                  <a:noFill/>
                </a:ln>
                <a:solidFill>
                  <a:srgbClr val="000000"/>
                </a:solidFill>
                <a:effectLst/>
                <a:uLnTx/>
                <a:uFillTx/>
                <a:latin typeface="Arial"/>
                <a:ea typeface="+mn-ea"/>
                <a:cs typeface="+mn-cs"/>
              </a:rPr>
              <a:t>You don’t need to read every word </a:t>
            </a:r>
            <a:endParaRPr kumimoji="0" lang="en-GB" sz="3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288401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037C349B-24CE-49F1-A63C-1323087350EB}"/>
              </a:ext>
            </a:extLst>
          </p:cNvPr>
          <p:cNvSpPr>
            <a:spLocks noGrp="1" noChangeArrowheads="1"/>
          </p:cNvSpPr>
          <p:nvPr>
            <p:ph type="title"/>
          </p:nvPr>
        </p:nvSpPr>
        <p:spPr>
          <a:xfrm>
            <a:off x="109536" y="0"/>
            <a:ext cx="12082463" cy="828675"/>
          </a:xfrm>
          <a:solidFill>
            <a:schemeClr val="accent1"/>
          </a:solidFill>
        </p:spPr>
        <p:txBody>
          <a:bodyPr wrap="square" anchor="ctr">
            <a:normAutofit/>
          </a:bodyPr>
          <a:lstStyle/>
          <a:p>
            <a:pPr eaLnBrk="1" hangingPunct="1"/>
            <a:r>
              <a:rPr lang="en-US" altLang="en-US" sz="4000" b="1" dirty="0">
                <a:solidFill>
                  <a:srgbClr val="FF0000"/>
                </a:solidFill>
              </a:rPr>
              <a:t>The Process of Conducting a Literature Review</a:t>
            </a:r>
          </a:p>
        </p:txBody>
      </p:sp>
      <p:sp>
        <p:nvSpPr>
          <p:cNvPr id="10243" name="Rectangle 3">
            <a:extLst>
              <a:ext uri="{FF2B5EF4-FFF2-40B4-BE49-F238E27FC236}">
                <a16:creationId xmlns:a16="http://schemas.microsoft.com/office/drawing/2014/main" id="{51769E0B-95AD-4DCC-926D-EE47115CFC7E}"/>
              </a:ext>
            </a:extLst>
          </p:cNvPr>
          <p:cNvSpPr>
            <a:spLocks noGrp="1" noChangeArrowheads="1"/>
          </p:cNvSpPr>
          <p:nvPr>
            <p:ph type="body" sz="half" idx="1"/>
          </p:nvPr>
        </p:nvSpPr>
        <p:spPr>
          <a:xfrm>
            <a:off x="109537" y="828675"/>
            <a:ext cx="6180998" cy="5038725"/>
          </a:xfrm>
        </p:spPr>
        <p:txBody>
          <a:bodyPr wrap="square" anchor="t">
            <a:normAutofit fontScale="92500" lnSpcReduction="10000"/>
          </a:bodyPr>
          <a:lstStyle/>
          <a:p>
            <a:pPr marL="742950" indent="-742950" eaLnBrk="1" hangingPunct="1">
              <a:buAutoNum type="arabicPeriod"/>
            </a:pPr>
            <a:r>
              <a:rPr lang="en-US" altLang="en-US" sz="3600" dirty="0">
                <a:solidFill>
                  <a:srgbClr val="C00000"/>
                </a:solidFill>
              </a:rPr>
              <a:t>Finding</a:t>
            </a:r>
            <a:r>
              <a:rPr lang="en-US" altLang="en-US" sz="3600" dirty="0"/>
              <a:t> the most suitable</a:t>
            </a:r>
          </a:p>
          <a:p>
            <a:pPr marL="0" indent="0" eaLnBrk="1" hangingPunct="1">
              <a:buNone/>
            </a:pPr>
            <a:r>
              <a:rPr lang="en-US" altLang="en-US" sz="3600" dirty="0"/>
              <a:t>      literature (treasure hunting).</a:t>
            </a:r>
          </a:p>
          <a:p>
            <a:pPr lvl="2"/>
            <a:r>
              <a:rPr lang="en-US" altLang="en-US" sz="2800" dirty="0"/>
              <a:t>Identify key terms</a:t>
            </a:r>
          </a:p>
          <a:p>
            <a:pPr lvl="2"/>
            <a:r>
              <a:rPr lang="en-US" altLang="en-US" sz="2800" dirty="0"/>
              <a:t>Locate literature</a:t>
            </a:r>
          </a:p>
          <a:p>
            <a:pPr marL="0" indent="0" eaLnBrk="1" hangingPunct="1">
              <a:buNone/>
            </a:pPr>
            <a:r>
              <a:rPr lang="en-US" altLang="en-US" sz="3600" dirty="0"/>
              <a:t>2. U</a:t>
            </a:r>
            <a:r>
              <a:rPr lang="en-US" altLang="en-US" sz="3600" dirty="0">
                <a:solidFill>
                  <a:srgbClr val="C00000"/>
                </a:solidFill>
              </a:rPr>
              <a:t>nderstanding</a:t>
            </a:r>
            <a:r>
              <a:rPr lang="en-US" altLang="en-US" sz="3600" dirty="0"/>
              <a:t>, distilling and</a:t>
            </a:r>
          </a:p>
          <a:p>
            <a:pPr marL="0" indent="0" eaLnBrk="1" hangingPunct="1">
              <a:buNone/>
            </a:pPr>
            <a:r>
              <a:rPr lang="en-US" altLang="en-US" sz="3600" dirty="0"/>
              <a:t>    organizing the literature.</a:t>
            </a:r>
          </a:p>
          <a:p>
            <a:pPr lvl="2"/>
            <a:r>
              <a:rPr lang="en-US" altLang="en-US" sz="2800" dirty="0"/>
              <a:t>Critically evaluate and select the literature</a:t>
            </a:r>
          </a:p>
          <a:p>
            <a:pPr lvl="2"/>
            <a:r>
              <a:rPr lang="en-US" altLang="en-US" sz="2800" dirty="0"/>
              <a:t>Organize the literature</a:t>
            </a:r>
          </a:p>
          <a:p>
            <a:pPr marL="0" indent="0" eaLnBrk="1" hangingPunct="1">
              <a:buNone/>
            </a:pPr>
            <a:r>
              <a:rPr lang="en-US" altLang="en-US" sz="3600" dirty="0"/>
              <a:t>3. </a:t>
            </a:r>
            <a:r>
              <a:rPr lang="en-US" altLang="en-US" sz="3600" dirty="0">
                <a:solidFill>
                  <a:srgbClr val="C00000"/>
                </a:solidFill>
              </a:rPr>
              <a:t>Writing </a:t>
            </a:r>
            <a:r>
              <a:rPr lang="en-US" altLang="en-US" sz="3600" dirty="0"/>
              <a:t>your Literature</a:t>
            </a:r>
            <a:endParaRPr lang="en-US" altLang="en-US" dirty="0"/>
          </a:p>
        </p:txBody>
      </p:sp>
      <p:pic>
        <p:nvPicPr>
          <p:cNvPr id="2" name="Picture 1" descr="Diagram&#10;&#10;Description automatically generated">
            <a:extLst>
              <a:ext uri="{FF2B5EF4-FFF2-40B4-BE49-F238E27FC236}">
                <a16:creationId xmlns:a16="http://schemas.microsoft.com/office/drawing/2014/main" id="{E986A1F2-8904-4749-BC73-5CC71BCB9520}"/>
              </a:ext>
            </a:extLst>
          </p:cNvPr>
          <p:cNvPicPr>
            <a:picLocks noChangeAspect="1"/>
          </p:cNvPicPr>
          <p:nvPr/>
        </p:nvPicPr>
        <p:blipFill>
          <a:blip r:embed="rId2"/>
          <a:stretch>
            <a:fillRect/>
          </a:stretch>
        </p:blipFill>
        <p:spPr>
          <a:xfrm>
            <a:off x="6290535" y="1981200"/>
            <a:ext cx="5791928" cy="3886200"/>
          </a:xfrm>
          <a:prstGeom prst="rect">
            <a:avLst/>
          </a:prstGeom>
          <a:noFill/>
        </p:spPr>
      </p:pic>
      <p:sp>
        <p:nvSpPr>
          <p:cNvPr id="72" name="Footer Placeholder 4">
            <a:extLst>
              <a:ext uri="{FF2B5EF4-FFF2-40B4-BE49-F238E27FC236}">
                <a16:creationId xmlns:a16="http://schemas.microsoft.com/office/drawing/2014/main" id="{9F954C64-19C5-4545-88CF-000EE3249DBB}"/>
              </a:ext>
            </a:extLst>
          </p:cNvPr>
          <p:cNvSpPr>
            <a:spLocks noGrp="1"/>
          </p:cNvSpPr>
          <p:nvPr>
            <p:ph type="ftr" sz="quarter" idx="10"/>
          </p:nvPr>
        </p:nvSpPr>
        <p:spPr>
          <a:xfrm>
            <a:off x="4165600" y="6248400"/>
            <a:ext cx="3860800" cy="457200"/>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mn-cs"/>
              </a:rPr>
              <a:t>Dr Jugindar Singh</a:t>
            </a:r>
          </a:p>
        </p:txBody>
      </p:sp>
      <p:sp>
        <p:nvSpPr>
          <p:cNvPr id="74" name="Slide Number Placeholder 5">
            <a:extLst>
              <a:ext uri="{FF2B5EF4-FFF2-40B4-BE49-F238E27FC236}">
                <a16:creationId xmlns:a16="http://schemas.microsoft.com/office/drawing/2014/main" id="{8E5C5988-8D2D-40FB-B075-F3DAC5C974CD}"/>
              </a:ext>
            </a:extLst>
          </p:cNvPr>
          <p:cNvSpPr>
            <a:spLocks noGrp="1"/>
          </p:cNvSpPr>
          <p:nvPr>
            <p:ph type="sldNum" sz="quarter" idx="11"/>
          </p:nvPr>
        </p:nvSpPr>
        <p:spPr>
          <a:xfrm>
            <a:off x="8737600" y="6248400"/>
            <a:ext cx="2844800" cy="457200"/>
          </a:xfrm>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fld id="{8503DB98-A6E7-4D43-95C1-718902247CBE}" type="slidenum">
              <a:rPr kumimoji="0" lang="en-US" sz="1800" b="0" i="0" u="none" strike="noStrike" kern="1200" cap="none" spc="0" normalizeH="0" baseline="0" noProof="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ts val="600"/>
                </a:spcAft>
                <a:buClrTx/>
                <a:buSzTx/>
                <a:buFontTx/>
                <a:buNone/>
                <a:tabLst/>
                <a:defRPr/>
              </a:pPr>
              <a:t>37</a:t>
            </a:fld>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9087949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D5B9B-8A32-40CF-BE9C-16B4A86CB86D}"/>
              </a:ext>
            </a:extLst>
          </p:cNvPr>
          <p:cNvSpPr>
            <a:spLocks noGrp="1"/>
          </p:cNvSpPr>
          <p:nvPr>
            <p:ph type="title"/>
          </p:nvPr>
        </p:nvSpPr>
        <p:spPr>
          <a:xfrm>
            <a:off x="647700" y="274638"/>
            <a:ext cx="9389533" cy="1143000"/>
          </a:xfrm>
        </p:spPr>
        <p:txBody>
          <a:bodyPr vert="horz" wrap="square" lIns="91440" tIns="45720" rIns="91440" bIns="45720" numCol="1" anchor="ctr" anchorCtr="0" compatLnSpc="1">
            <a:prstTxWarp prst="textNoShape">
              <a:avLst/>
            </a:prstTxWarp>
            <a:normAutofit/>
          </a:bodyPr>
          <a:lstStyle/>
          <a:p>
            <a:r>
              <a:rPr lang="en-US" sz="4400" b="1" dirty="0">
                <a:solidFill>
                  <a:srgbClr val="FF0000"/>
                </a:solidFill>
                <a:latin typeface="+mj-lt"/>
                <a:ea typeface="+mj-ea"/>
                <a:cs typeface="+mj-cs"/>
              </a:rPr>
              <a:t>Step 1: Finding Literature</a:t>
            </a:r>
          </a:p>
        </p:txBody>
      </p:sp>
      <p:sp>
        <p:nvSpPr>
          <p:cNvPr id="8" name="TextBox 7">
            <a:extLst>
              <a:ext uri="{FF2B5EF4-FFF2-40B4-BE49-F238E27FC236}">
                <a16:creationId xmlns:a16="http://schemas.microsoft.com/office/drawing/2014/main" id="{D7C9C293-BD1C-40C7-A3A5-DA4B1CBAA843}"/>
              </a:ext>
            </a:extLst>
          </p:cNvPr>
          <p:cNvSpPr txBox="1"/>
          <p:nvPr/>
        </p:nvSpPr>
        <p:spPr bwMode="auto">
          <a:xfrm>
            <a:off x="213715" y="1317266"/>
            <a:ext cx="6540285" cy="4525962"/>
          </a:xfrm>
          <a:prstGeom prst="rect">
            <a:avLst/>
          </a:prstGeom>
          <a:noFill/>
          <a:ln>
            <a:noFill/>
          </a:ln>
        </p:spPr>
        <p:txBody>
          <a:bodyPr vert="horz" wrap="square" lIns="91440" tIns="45720" rIns="91440" bIns="45720" numCol="1" anchor="t" anchorCtr="0" compatLnSpc="1">
            <a:prstTxWarp prst="textNoShape">
              <a:avLst/>
            </a:prstTxWarp>
            <a:normAutofit/>
          </a:bodyPr>
          <a:lstStyle/>
          <a:p>
            <a:pPr marL="742950" marR="0" lvl="1" indent="-285750" algn="l" defTabSz="914400" rtl="0" eaLnBrk="1" fontAlgn="base" latinLnBrk="0" hangingPunct="1">
              <a:lnSpc>
                <a:spcPct val="90000"/>
              </a:lnSpc>
              <a:spcBef>
                <a:spcPct val="20000"/>
              </a:spcBef>
              <a:spcAft>
                <a:spcPct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How to use Google Scholar and other sources to find key literature</a:t>
            </a:r>
          </a:p>
          <a:p>
            <a:pPr marL="457200" marR="0" lvl="1" indent="0" algn="l" defTabSz="914400" rtl="0" eaLnBrk="1" fontAlgn="base" latinLnBrk="0" hangingPunct="1">
              <a:lnSpc>
                <a:spcPct val="90000"/>
              </a:lnSpc>
              <a:spcBef>
                <a:spcPct val="2000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base" latinLnBrk="0" hangingPunct="1">
              <a:lnSpc>
                <a:spcPct val="90000"/>
              </a:lnSpc>
              <a:spcBef>
                <a:spcPct val="20000"/>
              </a:spcBef>
              <a:spcAft>
                <a:spcPct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How to “snowball” journal articles to go deeper</a:t>
            </a:r>
          </a:p>
          <a:p>
            <a:pPr marL="742950" marR="0" lvl="1" indent="-285750" algn="l" defTabSz="914400" rtl="0" eaLnBrk="1" fontAlgn="base" latinLnBrk="0" hangingPunct="1">
              <a:lnSpc>
                <a:spcPct val="90000"/>
              </a:lnSpc>
              <a:spcBef>
                <a:spcPct val="20000"/>
              </a:spcBef>
              <a:spcAft>
                <a:spcPct val="0"/>
              </a:spcAft>
              <a:buClrTx/>
              <a:buSzTx/>
              <a:buFont typeface="+mj-lt"/>
              <a:buAutoNum type="arabicPeriod"/>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base" latinLnBrk="0" hangingPunct="1">
              <a:lnSpc>
                <a:spcPct val="90000"/>
              </a:lnSpc>
              <a:spcBef>
                <a:spcPct val="20000"/>
              </a:spcBef>
              <a:spcAft>
                <a:spcPct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Where to find past dissertations &amp; theses to “scavenge” from</a:t>
            </a:r>
          </a:p>
        </p:txBody>
      </p:sp>
      <p:pic>
        <p:nvPicPr>
          <p:cNvPr id="7170" name="Picture 2" descr="How to search for literature? – JEPS Bulletin">
            <a:extLst>
              <a:ext uri="{FF2B5EF4-FFF2-40B4-BE49-F238E27FC236}">
                <a16:creationId xmlns:a16="http://schemas.microsoft.com/office/drawing/2014/main" id="{27DC7CC6-0A89-4FA6-BF6F-5BF714C04DF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67715" y="1697038"/>
            <a:ext cx="3925004" cy="4525962"/>
          </a:xfrm>
          <a:prstGeom prst="rect">
            <a:avLst/>
          </a:prstGeom>
          <a:solidFill>
            <a:srgbClr val="FFFFFF"/>
          </a:solidFill>
        </p:spPr>
      </p:pic>
      <p:sp>
        <p:nvSpPr>
          <p:cNvPr id="5" name="Footer Placeholder 4">
            <a:extLst>
              <a:ext uri="{FF2B5EF4-FFF2-40B4-BE49-F238E27FC236}">
                <a16:creationId xmlns:a16="http://schemas.microsoft.com/office/drawing/2014/main" id="{EBBD09FE-062C-44A9-A68B-14FDAA2E7B76}"/>
              </a:ext>
            </a:extLst>
          </p:cNvPr>
          <p:cNvSpPr>
            <a:spLocks noGrp="1"/>
          </p:cNvSpPr>
          <p:nvPr>
            <p:ph type="ftr" sz="quarter" idx="10"/>
          </p:nvPr>
        </p:nvSpPr>
        <p:spPr>
          <a:xfrm>
            <a:off x="8331200" y="6623050"/>
            <a:ext cx="3860800" cy="234950"/>
          </a:xfrm>
        </p:spPr>
        <p:txBody>
          <a:bodyPr vert="horz" wrap="square" lIns="91440" tIns="45720" rIns="91440" bIns="45720" numCol="1" anchor="t" anchorCtr="0" compatLnSpc="1">
            <a:prstTxWarp prst="textNoShape">
              <a:avLst/>
            </a:prstTxWarp>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Slide Number Placeholder 5" hidden="1">
            <a:extLst>
              <a:ext uri="{FF2B5EF4-FFF2-40B4-BE49-F238E27FC236}">
                <a16:creationId xmlns:a16="http://schemas.microsoft.com/office/drawing/2014/main" id="{86AD10C5-A1A1-428A-994D-C7E4A2CA0A83}"/>
              </a:ext>
            </a:extLst>
          </p:cNvPr>
          <p:cNvSpPr>
            <a:spLocks noGrp="1"/>
          </p:cNvSpPr>
          <p:nvPr>
            <p:ph type="sldNum" sz="quarter" idx="4294967295"/>
          </p:nvPr>
        </p:nvSpPr>
        <p:spPr>
          <a:xfrm>
            <a:off x="8737600" y="6248400"/>
            <a:ext cx="2844800" cy="457200"/>
          </a:xfrm>
          <a:prstGeom prst="rect">
            <a:avLst/>
          </a:prstGeom>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fld id="{8503DB98-A6E7-4D43-95C1-718902247CBE}"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base" latinLnBrk="0" hangingPunct="1">
                <a:lnSpc>
                  <a:spcPct val="100000"/>
                </a:lnSpc>
                <a:spcBef>
                  <a:spcPct val="0"/>
                </a:spcBef>
                <a:spcAft>
                  <a:spcPts val="600"/>
                </a:spcAft>
                <a:buClrTx/>
                <a:buSzTx/>
                <a:buFontTx/>
                <a:buNone/>
                <a:tabLst/>
                <a:defRPr/>
              </a:pPr>
              <a:t>38</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2E844D77-AA93-4A57-8685-36EDD4167106}"/>
              </a:ext>
            </a:extLst>
          </p:cNvPr>
          <p:cNvPicPr>
            <a:picLocks noChangeAspect="1"/>
          </p:cNvPicPr>
          <p:nvPr/>
        </p:nvPicPr>
        <p:blipFill>
          <a:blip r:embed="rId3"/>
          <a:stretch>
            <a:fillRect/>
          </a:stretch>
        </p:blipFill>
        <p:spPr>
          <a:xfrm>
            <a:off x="0" y="6122628"/>
            <a:ext cx="12192000" cy="617897"/>
          </a:xfrm>
          <a:prstGeom prst="rect">
            <a:avLst/>
          </a:prstGeom>
          <a:solidFill>
            <a:schemeClr val="bg1"/>
          </a:solidFill>
          <a:ln>
            <a:solidFill>
              <a:srgbClr val="C00000"/>
            </a:solidFill>
          </a:ln>
        </p:spPr>
      </p:pic>
    </p:spTree>
    <p:extLst>
      <p:ext uri="{BB962C8B-B14F-4D97-AF65-F5344CB8AC3E}">
        <p14:creationId xmlns:p14="http://schemas.microsoft.com/office/powerpoint/2010/main" val="3176801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FCDF2B2-E5E1-469E-9651-AC05F40F6E07}"/>
              </a:ext>
            </a:extLst>
          </p:cNvPr>
          <p:cNvSpPr>
            <a:spLocks noGrp="1" noChangeArrowheads="1"/>
          </p:cNvSpPr>
          <p:nvPr>
            <p:ph type="title"/>
          </p:nvPr>
        </p:nvSpPr>
        <p:spPr>
          <a:xfrm>
            <a:off x="0" y="0"/>
            <a:ext cx="10467976" cy="830262"/>
          </a:xfrm>
        </p:spPr>
        <p:txBody>
          <a:bodyPr/>
          <a:lstStyle/>
          <a:p>
            <a:pPr eaLnBrk="1" hangingPunct="1"/>
            <a:r>
              <a:rPr lang="en-US" altLang="en-US" dirty="0">
                <a:solidFill>
                  <a:srgbClr val="FF0000"/>
                </a:solidFill>
                <a:latin typeface="Arial" panose="020B0604020202020204" pitchFamily="34" charset="0"/>
                <a:ea typeface="ＭＳ Ｐゴシック" panose="020B0600070205080204" pitchFamily="34" charset="-128"/>
              </a:rPr>
              <a:t>Identifying</a:t>
            </a:r>
            <a:r>
              <a:rPr lang="en-US" altLang="en-US" sz="2800" dirty="0">
                <a:solidFill>
                  <a:srgbClr val="FF0000"/>
                </a:solidFill>
                <a:latin typeface="Arial" panose="020B0604020202020204" pitchFamily="34" charset="0"/>
                <a:ea typeface="ＭＳ Ｐゴシック" panose="020B0600070205080204" pitchFamily="34" charset="-128"/>
              </a:rPr>
              <a:t> </a:t>
            </a:r>
            <a:r>
              <a:rPr lang="en-US" altLang="en-US" dirty="0">
                <a:solidFill>
                  <a:srgbClr val="FF0000"/>
                </a:solidFill>
                <a:latin typeface="Arial" panose="020B0604020202020204" pitchFamily="34" charset="0"/>
                <a:ea typeface="ＭＳ Ｐゴシック" panose="020B0600070205080204" pitchFamily="34" charset="-128"/>
              </a:rPr>
              <a:t>Key</a:t>
            </a:r>
            <a:r>
              <a:rPr lang="en-US" altLang="en-US" sz="2800" dirty="0">
                <a:solidFill>
                  <a:srgbClr val="FF0000"/>
                </a:solidFill>
                <a:latin typeface="Arial" panose="020B0604020202020204" pitchFamily="34" charset="0"/>
                <a:ea typeface="ＭＳ Ｐゴシック" panose="020B0600070205080204" pitchFamily="34" charset="-128"/>
              </a:rPr>
              <a:t> </a:t>
            </a:r>
            <a:r>
              <a:rPr lang="en-US" altLang="en-US" dirty="0">
                <a:solidFill>
                  <a:srgbClr val="FF0000"/>
                </a:solidFill>
                <a:latin typeface="Arial" panose="020B0604020202020204" pitchFamily="34" charset="0"/>
                <a:ea typeface="ＭＳ Ｐゴシック" panose="020B0600070205080204" pitchFamily="34" charset="-128"/>
              </a:rPr>
              <a:t>Terms</a:t>
            </a:r>
          </a:p>
        </p:txBody>
      </p:sp>
      <p:sp>
        <p:nvSpPr>
          <p:cNvPr id="11267" name="Rectangle 3">
            <a:extLst>
              <a:ext uri="{FF2B5EF4-FFF2-40B4-BE49-F238E27FC236}">
                <a16:creationId xmlns:a16="http://schemas.microsoft.com/office/drawing/2014/main" id="{F9153318-F8F1-4E96-B2D4-C2CF4877E53B}"/>
              </a:ext>
            </a:extLst>
          </p:cNvPr>
          <p:cNvSpPr>
            <a:spLocks noGrp="1" noChangeArrowheads="1"/>
          </p:cNvSpPr>
          <p:nvPr>
            <p:ph type="body" idx="1"/>
          </p:nvPr>
        </p:nvSpPr>
        <p:spPr>
          <a:xfrm>
            <a:off x="1" y="830262"/>
            <a:ext cx="7786688" cy="4608513"/>
          </a:xfrm>
        </p:spPr>
        <p:txBody>
          <a:bodyPr/>
          <a:lstStyle/>
          <a:p>
            <a:pPr eaLnBrk="1" hangingPunct="1"/>
            <a:r>
              <a:rPr lang="en-US" altLang="en-US" sz="2800" dirty="0">
                <a:latin typeface="Arial" panose="020B0604020202020204" pitchFamily="34" charset="0"/>
                <a:ea typeface="ＭＳ Ｐゴシック" panose="020B0600070205080204" pitchFamily="34" charset="-128"/>
              </a:rPr>
              <a:t>Write a preliminary </a:t>
            </a:r>
            <a:r>
              <a:rPr lang="ja-JP" altLang="en-US" sz="2800" dirty="0">
                <a:latin typeface="Arial" panose="020B0604020202020204" pitchFamily="34" charset="0"/>
                <a:ea typeface="ＭＳ Ｐゴシック" panose="020B0600070205080204" pitchFamily="34" charset="-128"/>
              </a:rPr>
              <a:t>“</a:t>
            </a:r>
            <a:r>
              <a:rPr lang="en-US" altLang="ja-JP" sz="2800" dirty="0">
                <a:latin typeface="Arial" panose="020B0604020202020204" pitchFamily="34" charset="0"/>
                <a:ea typeface="ＭＳ Ｐゴシック" panose="020B0600070205080204" pitchFamily="34" charset="-128"/>
              </a:rPr>
              <a:t>working title</a:t>
            </a:r>
            <a:r>
              <a:rPr lang="ja-JP" altLang="en-US" sz="2800" dirty="0">
                <a:latin typeface="Arial" panose="020B0604020202020204" pitchFamily="34" charset="0"/>
                <a:ea typeface="ＭＳ Ｐゴシック" panose="020B0600070205080204" pitchFamily="34" charset="-128"/>
              </a:rPr>
              <a:t>”</a:t>
            </a:r>
            <a:r>
              <a:rPr lang="en-US" altLang="ja-JP" sz="2800" dirty="0">
                <a:latin typeface="Arial" panose="020B0604020202020204" pitchFamily="34" charset="0"/>
                <a:ea typeface="ＭＳ Ｐゴシック" panose="020B0600070205080204" pitchFamily="34" charset="-128"/>
              </a:rPr>
              <a:t> for the project and select two or three key words that capture the essence of the project</a:t>
            </a:r>
          </a:p>
          <a:p>
            <a:pPr eaLnBrk="1" hangingPunct="1"/>
            <a:r>
              <a:rPr lang="en-US" altLang="en-US" sz="2800" dirty="0">
                <a:latin typeface="Arial" panose="020B0604020202020204" pitchFamily="34" charset="0"/>
                <a:ea typeface="ＭＳ Ｐゴシック" panose="020B0600070205080204" pitchFamily="34" charset="-128"/>
              </a:rPr>
              <a:t>Pose a short general research question that you would like to answer in the study</a:t>
            </a:r>
          </a:p>
          <a:p>
            <a:pPr eaLnBrk="1" hangingPunct="1"/>
            <a:r>
              <a:rPr lang="en-US" altLang="en-US" sz="2800" dirty="0">
                <a:latin typeface="Arial" panose="020B0604020202020204" pitchFamily="34" charset="0"/>
                <a:ea typeface="ＭＳ Ｐゴシック" panose="020B0600070205080204" pitchFamily="34" charset="-128"/>
              </a:rPr>
              <a:t>Use words that authors report in the literature</a:t>
            </a:r>
          </a:p>
          <a:p>
            <a:pPr eaLnBrk="1" hangingPunct="1"/>
            <a:r>
              <a:rPr lang="en-US" altLang="en-US" sz="2800" dirty="0">
                <a:latin typeface="Arial" panose="020B0604020202020204" pitchFamily="34" charset="0"/>
                <a:ea typeface="ＭＳ Ｐゴシック" panose="020B0600070205080204" pitchFamily="34" charset="-128"/>
              </a:rPr>
              <a:t>Look in catalogues of terms to find words that match your topic</a:t>
            </a:r>
          </a:p>
          <a:p>
            <a:pPr eaLnBrk="1" hangingPunct="1"/>
            <a:r>
              <a:rPr lang="en-US" altLang="en-US" sz="2800" dirty="0">
                <a:latin typeface="Arial" panose="020B0604020202020204" pitchFamily="34" charset="0"/>
                <a:ea typeface="ＭＳ Ｐゴシック" panose="020B0600070205080204" pitchFamily="34" charset="-128"/>
              </a:rPr>
              <a:t>Scan the contents in your library stacks and the table of contents of educational journals</a:t>
            </a:r>
          </a:p>
        </p:txBody>
      </p:sp>
      <p:sp>
        <p:nvSpPr>
          <p:cNvPr id="5" name="TextBox 4">
            <a:extLst>
              <a:ext uri="{FF2B5EF4-FFF2-40B4-BE49-F238E27FC236}">
                <a16:creationId xmlns:a16="http://schemas.microsoft.com/office/drawing/2014/main" id="{A896AF22-9E30-41B7-9903-BD1A3799EFAA}"/>
              </a:ext>
            </a:extLst>
          </p:cNvPr>
          <p:cNvSpPr txBox="1"/>
          <p:nvPr/>
        </p:nvSpPr>
        <p:spPr>
          <a:xfrm>
            <a:off x="142875" y="5853538"/>
            <a:ext cx="1183481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A </a:t>
            </a:r>
            <a:r>
              <a:rPr kumimoji="0" lang="en-US" sz="2400" b="1" i="0" u="none" strike="noStrike" kern="1200" cap="none" spc="0" normalizeH="0" baseline="0" noProof="0" dirty="0">
                <a:ln>
                  <a:noFill/>
                </a:ln>
                <a:solidFill>
                  <a:srgbClr val="FF0000"/>
                </a:solidFill>
                <a:effectLst/>
                <a:uLnTx/>
                <a:uFillTx/>
                <a:latin typeface="Arial"/>
                <a:ea typeface="+mn-ea"/>
                <a:cs typeface="+mn-cs"/>
              </a:rPr>
              <a:t>search strategy is an organized structure of key terms used to search a database</a:t>
            </a:r>
            <a:r>
              <a:rPr kumimoji="0" lang="en-US" sz="1800" b="1" i="0" u="none" strike="noStrike" kern="1200" cap="none" spc="0" normalizeH="0" baseline="0" noProof="0" dirty="0">
                <a:ln>
                  <a:noFill/>
                </a:ln>
                <a:solidFill>
                  <a:srgbClr val="000000"/>
                </a:solidFill>
                <a:effectLst/>
                <a:uLnTx/>
                <a:uFillTx/>
                <a:latin typeface="Arial"/>
                <a:ea typeface="+mn-ea"/>
                <a:cs typeface="+mn-cs"/>
              </a:rPr>
              <a:t>.</a:t>
            </a:r>
            <a:endParaRPr kumimoji="0" lang="en-MY"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6D2736BD-9AF7-46A3-9B5E-C7D86734F4EA}"/>
              </a:ext>
            </a:extLst>
          </p:cNvPr>
          <p:cNvSpPr txBox="1"/>
          <p:nvPr/>
        </p:nvSpPr>
        <p:spPr>
          <a:xfrm>
            <a:off x="7786689" y="1447801"/>
            <a:ext cx="4190998" cy="3970318"/>
          </a:xfrm>
          <a:prstGeom prst="rect">
            <a:avLst/>
          </a:prstGeom>
          <a:noFill/>
          <a:ln>
            <a:solidFill>
              <a:srgbClr val="FF000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AEDEF">
                    <a:lumMod val="25000"/>
                  </a:srgbClr>
                </a:solidFill>
                <a:effectLst/>
                <a:uLnTx/>
                <a:uFillTx/>
                <a:latin typeface="Arial"/>
                <a:ea typeface="+mn-ea"/>
                <a:cs typeface="+mn-cs"/>
              </a:rPr>
              <a:t>possible search terms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AEDEF">
                    <a:lumMod val="25000"/>
                  </a:srgbClr>
                </a:solidFill>
                <a:effectLst/>
                <a:uLnTx/>
                <a:uFillTx/>
                <a:latin typeface="Arial"/>
                <a:ea typeface="+mn-ea"/>
                <a:cs typeface="+mn-cs"/>
              </a:rPr>
              <a:t>keywords and phrases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AEDEF">
                    <a:lumMod val="25000"/>
                  </a:srgbClr>
                </a:solidFill>
                <a:effectLst/>
                <a:uLnTx/>
                <a:uFillTx/>
                <a:latin typeface="Arial"/>
                <a:ea typeface="+mn-ea"/>
                <a:cs typeface="+mn-cs"/>
              </a:rPr>
              <a:t>truncated and wildcard variations of search terms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AEDEF">
                    <a:lumMod val="25000"/>
                  </a:srgbClr>
                </a:solidFill>
                <a:effectLst/>
                <a:uLnTx/>
                <a:uFillTx/>
                <a:latin typeface="Arial"/>
                <a:ea typeface="+mn-ea"/>
                <a:cs typeface="+mn-cs"/>
              </a:rPr>
              <a:t>subject headings (where applicable)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AEDEF">
                    <a:lumMod val="25000"/>
                  </a:srgbClr>
                </a:solidFill>
                <a:effectLst/>
                <a:uLnTx/>
                <a:uFillTx/>
                <a:latin typeface="Arial"/>
                <a:ea typeface="+mn-ea"/>
                <a:cs typeface="+mn-cs"/>
              </a:rPr>
              <a:t>Using Boolean logic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DAEDEF">
                    <a:lumMod val="25000"/>
                  </a:srgbClr>
                </a:solidFill>
                <a:effectLst/>
                <a:uLnTx/>
                <a:uFillTx/>
                <a:latin typeface="Arial"/>
                <a:ea typeface="+mn-ea"/>
                <a:cs typeface="+mn-cs"/>
              </a:rPr>
              <a:t>Citation searching</a:t>
            </a:r>
            <a:endParaRPr kumimoji="0" lang="en-MY" sz="2800" b="0" i="0" u="none" strike="noStrike" kern="1200" cap="none" spc="0" normalizeH="0" baseline="0" noProof="0" dirty="0">
              <a:ln>
                <a:noFill/>
              </a:ln>
              <a:solidFill>
                <a:srgbClr val="DAEDEF">
                  <a:lumMod val="25000"/>
                </a:srgbClr>
              </a:solidFill>
              <a:effectLst/>
              <a:uLnTx/>
              <a:uFillTx/>
              <a:latin typeface="Arial"/>
              <a:ea typeface="+mn-ea"/>
              <a:cs typeface="+mn-cs"/>
            </a:endParaRPr>
          </a:p>
        </p:txBody>
      </p:sp>
    </p:spTree>
    <p:extLst>
      <p:ext uri="{BB962C8B-B14F-4D97-AF65-F5344CB8AC3E}">
        <p14:creationId xmlns:p14="http://schemas.microsoft.com/office/powerpoint/2010/main" val="1911104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0"/>
            <a:ext cx="8444345"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846" y="2209800"/>
            <a:ext cx="11177154"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0"/>
          </p:nvPr>
        </p:nvSpPr>
        <p:spPr/>
        <p:txBody>
          <a:bodyPr/>
          <a:lstStyle/>
          <a:p>
            <a:pPr>
              <a:defRPr/>
            </a:pPr>
            <a:r>
              <a:rPr lang="ms-MY">
                <a:solidFill>
                  <a:srgbClr val="000000"/>
                </a:solidFill>
              </a:rPr>
              <a:t>Dr Jugindar Singh</a:t>
            </a:r>
          </a:p>
        </p:txBody>
      </p:sp>
      <p:sp>
        <p:nvSpPr>
          <p:cNvPr id="5" name="Rectangle 4"/>
          <p:cNvSpPr/>
          <p:nvPr/>
        </p:nvSpPr>
        <p:spPr bwMode="auto">
          <a:xfrm rot="16200000">
            <a:off x="-2757055" y="3086100"/>
            <a:ext cx="6858000" cy="6858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fontAlgn="base">
              <a:spcBef>
                <a:spcPct val="0"/>
              </a:spcBef>
              <a:spcAft>
                <a:spcPct val="0"/>
              </a:spcAft>
            </a:pPr>
            <a:r>
              <a:rPr lang="en-US" sz="4000" dirty="0">
                <a:latin typeface="Arial" charset="0"/>
              </a:rPr>
              <a:t>Sample</a:t>
            </a:r>
          </a:p>
        </p:txBody>
      </p:sp>
    </p:spTree>
    <p:extLst>
      <p:ext uri="{BB962C8B-B14F-4D97-AF65-F5344CB8AC3E}">
        <p14:creationId xmlns:p14="http://schemas.microsoft.com/office/powerpoint/2010/main" val="2001670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FCDF2B2-E5E1-469E-9651-AC05F40F6E07}"/>
              </a:ext>
            </a:extLst>
          </p:cNvPr>
          <p:cNvSpPr>
            <a:spLocks noGrp="1" noChangeArrowheads="1"/>
          </p:cNvSpPr>
          <p:nvPr>
            <p:ph type="title"/>
          </p:nvPr>
        </p:nvSpPr>
        <p:spPr>
          <a:xfrm>
            <a:off x="0" y="0"/>
            <a:ext cx="10467976" cy="830262"/>
          </a:xfrm>
        </p:spPr>
        <p:txBody>
          <a:bodyPr/>
          <a:lstStyle/>
          <a:p>
            <a:pPr eaLnBrk="1" hangingPunct="1"/>
            <a:r>
              <a:rPr lang="en-US" altLang="en-US" dirty="0">
                <a:solidFill>
                  <a:srgbClr val="FF0000"/>
                </a:solidFill>
                <a:latin typeface="Arial" panose="020B0604020202020204" pitchFamily="34" charset="0"/>
                <a:ea typeface="ＭＳ Ｐゴシック" panose="020B0600070205080204" pitchFamily="34" charset="-128"/>
              </a:rPr>
              <a:t>Search Strategy</a:t>
            </a:r>
          </a:p>
        </p:txBody>
      </p:sp>
      <p:sp>
        <p:nvSpPr>
          <p:cNvPr id="5" name="TextBox 4">
            <a:extLst>
              <a:ext uri="{FF2B5EF4-FFF2-40B4-BE49-F238E27FC236}">
                <a16:creationId xmlns:a16="http://schemas.microsoft.com/office/drawing/2014/main" id="{A896AF22-9E30-41B7-9903-BD1A3799EFAA}"/>
              </a:ext>
            </a:extLst>
          </p:cNvPr>
          <p:cNvSpPr txBox="1"/>
          <p:nvPr/>
        </p:nvSpPr>
        <p:spPr>
          <a:xfrm>
            <a:off x="0" y="658812"/>
            <a:ext cx="121920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a:ea typeface="+mn-ea"/>
                <a:cs typeface="+mn-cs"/>
              </a:rPr>
              <a:t>A </a:t>
            </a:r>
            <a:r>
              <a:rPr kumimoji="0" lang="en-US" sz="2000" b="1" i="0" u="none" strike="noStrike" kern="1200" cap="none" spc="0" normalizeH="0" baseline="0" noProof="0" dirty="0">
                <a:ln>
                  <a:noFill/>
                </a:ln>
                <a:solidFill>
                  <a:srgbClr val="FF0000"/>
                </a:solidFill>
                <a:effectLst/>
                <a:uLnTx/>
                <a:uFillTx/>
                <a:latin typeface="Arial"/>
                <a:ea typeface="+mn-ea"/>
                <a:cs typeface="+mn-cs"/>
              </a:rPr>
              <a:t>search strategy is an organized structure of key terms used to search a database</a:t>
            </a:r>
            <a:r>
              <a:rPr kumimoji="0" lang="en-US" sz="1600" b="1" i="0" u="none" strike="noStrike" kern="1200" cap="none" spc="0" normalizeH="0" baseline="0" noProof="0" dirty="0">
                <a:ln>
                  <a:noFill/>
                </a:ln>
                <a:solidFill>
                  <a:srgbClr val="000000"/>
                </a:solidFill>
                <a:effectLst/>
                <a:uLnTx/>
                <a:uFillTx/>
                <a:latin typeface="Arial"/>
                <a:ea typeface="+mn-ea"/>
                <a:cs typeface="+mn-cs"/>
              </a:rPr>
              <a:t>.</a:t>
            </a:r>
            <a:endParaRPr kumimoji="0" lang="en-MY" sz="1600" b="1"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6D2736BD-9AF7-46A3-9B5E-C7D86734F4EA}"/>
              </a:ext>
            </a:extLst>
          </p:cNvPr>
          <p:cNvSpPr txBox="1"/>
          <p:nvPr/>
        </p:nvSpPr>
        <p:spPr>
          <a:xfrm>
            <a:off x="0" y="1058922"/>
            <a:ext cx="12192000" cy="5262979"/>
          </a:xfrm>
          <a:prstGeom prst="rect">
            <a:avLst/>
          </a:prstGeom>
          <a:no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EDEF">
                    <a:lumMod val="25000"/>
                  </a:srgbClr>
                </a:solidFill>
                <a:effectLst/>
                <a:uLnTx/>
                <a:uFillTx/>
                <a:latin typeface="Arial"/>
                <a:ea typeface="+mn-ea"/>
                <a:cs typeface="+mn-cs"/>
              </a:rPr>
              <a:t>Possible search terms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AEDEF">
                    <a:lumMod val="25000"/>
                  </a:srgbClr>
                </a:solidFill>
                <a:effectLst/>
                <a:uLnTx/>
                <a:uFillTx/>
                <a:latin typeface="Arial"/>
                <a:ea typeface="+mn-ea"/>
                <a:cs typeface="+mn-cs"/>
              </a:rPr>
              <a:t>Concepts can be expressed in different ways </a:t>
            </a:r>
            <a:r>
              <a:rPr kumimoji="0" lang="en-US" sz="2400" b="0" i="0" u="none" strike="noStrike" kern="1200" cap="none" spc="0" normalizeH="0" baseline="0" noProof="0" dirty="0" err="1">
                <a:ln>
                  <a:noFill/>
                </a:ln>
                <a:solidFill>
                  <a:srgbClr val="DAEDEF">
                    <a:lumMod val="25000"/>
                  </a:srgbClr>
                </a:solidFill>
                <a:effectLst/>
                <a:uLnTx/>
                <a:uFillTx/>
                <a:latin typeface="Arial"/>
                <a:ea typeface="+mn-ea"/>
                <a:cs typeface="+mn-cs"/>
              </a:rPr>
              <a:t>eg</a:t>
            </a:r>
            <a:r>
              <a:rPr kumimoji="0" lang="en-US" sz="2400" b="0" i="0" u="none" strike="noStrike" kern="1200" cap="none" spc="0" normalizeH="0" baseline="0" noProof="0" dirty="0">
                <a:ln>
                  <a:noFill/>
                </a:ln>
                <a:solidFill>
                  <a:srgbClr val="DAEDEF">
                    <a:lumMod val="25000"/>
                  </a:srgbClr>
                </a:solidFill>
                <a:effectLst/>
                <a:uLnTx/>
                <a:uFillTx/>
                <a:latin typeface="Arial"/>
                <a:ea typeface="+mn-ea"/>
                <a:cs typeface="+mn-cs"/>
              </a:rPr>
              <a:t> “self-esteem” might be referred to as “self-worth”.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EDEF">
                    <a:lumMod val="25000"/>
                  </a:srgbClr>
                </a:solidFill>
                <a:effectLst/>
                <a:uLnTx/>
                <a:uFillTx/>
                <a:latin typeface="Arial"/>
                <a:ea typeface="+mn-ea"/>
                <a:cs typeface="+mn-cs"/>
              </a:rPr>
              <a:t>Keywords and phrases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AEDEF">
                    <a:lumMod val="25000"/>
                  </a:srgbClr>
                </a:solidFill>
                <a:effectLst/>
                <a:uLnTx/>
                <a:uFillTx/>
                <a:latin typeface="Arial"/>
                <a:ea typeface="+mn-ea"/>
                <a:cs typeface="+mn-cs"/>
              </a:rPr>
              <a:t>A keyword search usually looks for your search terms in the title and abstract of a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EDEF">
                    <a:lumMod val="25000"/>
                  </a:srgbClr>
                </a:solidFill>
                <a:effectLst/>
                <a:uLnTx/>
                <a:uFillTx/>
                <a:latin typeface="Arial"/>
                <a:ea typeface="+mn-ea"/>
                <a:cs typeface="+mn-cs"/>
              </a:rPr>
              <a:t>Truncated and wildcard variations of search terms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AEDEF">
                    <a:lumMod val="25000"/>
                  </a:srgbClr>
                </a:solidFill>
                <a:effectLst/>
                <a:uLnTx/>
                <a:uFillTx/>
                <a:latin typeface="Arial"/>
                <a:ea typeface="+mn-ea"/>
                <a:cs typeface="+mn-cs"/>
              </a:rPr>
              <a:t>For example, “</a:t>
            </a:r>
            <a:r>
              <a:rPr kumimoji="0" lang="en-US" sz="2400" b="0" i="0" u="none" strike="noStrike" kern="1200" cap="none" spc="0" normalizeH="0" baseline="0" noProof="0" dirty="0" err="1">
                <a:ln>
                  <a:noFill/>
                </a:ln>
                <a:solidFill>
                  <a:srgbClr val="DAEDEF">
                    <a:lumMod val="25000"/>
                  </a:srgbClr>
                </a:solidFill>
                <a:effectLst/>
                <a:uLnTx/>
                <a:uFillTx/>
                <a:latin typeface="Arial"/>
                <a:ea typeface="+mn-ea"/>
                <a:cs typeface="+mn-cs"/>
              </a:rPr>
              <a:t>therap</a:t>
            </a:r>
            <a:r>
              <a:rPr kumimoji="0" lang="en-US" sz="2400" b="0" i="0" u="none" strike="noStrike" kern="1200" cap="none" spc="0" normalizeH="0" baseline="0" noProof="0" dirty="0">
                <a:ln>
                  <a:noFill/>
                </a:ln>
                <a:solidFill>
                  <a:srgbClr val="DAEDEF">
                    <a:lumMod val="25000"/>
                  </a:srgbClr>
                </a:solidFill>
                <a:effectLst/>
                <a:uLnTx/>
                <a:uFillTx/>
                <a:latin typeface="Arial"/>
                <a:ea typeface="+mn-ea"/>
                <a:cs typeface="+mn-cs"/>
              </a:rPr>
              <a:t>*” will find therapy, therapies, therapist or therapists. A wildcard finds variant spellings of words. Use it to search for a single character, or no character.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EDEF">
                    <a:lumMod val="25000"/>
                  </a:srgbClr>
                </a:solidFill>
                <a:effectLst/>
                <a:uLnTx/>
                <a:uFillTx/>
                <a:latin typeface="Arial"/>
                <a:ea typeface="+mn-ea"/>
                <a:cs typeface="+mn-cs"/>
              </a:rPr>
              <a:t>Using Boolean logic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AEDEF">
                    <a:lumMod val="25000"/>
                  </a:srgbClr>
                </a:solidFill>
                <a:effectLst/>
                <a:uLnTx/>
                <a:uFillTx/>
                <a:latin typeface="Arial"/>
                <a:ea typeface="+mn-ea"/>
                <a:cs typeface="+mn-cs"/>
              </a:rPr>
              <a:t>Boolean operators (AND, OR and NOT) allow you to try different combinations of search terms or subject headings.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AEDEF">
                    <a:lumMod val="25000"/>
                  </a:srgbClr>
                </a:solidFill>
                <a:effectLst/>
                <a:uLnTx/>
                <a:uFillTx/>
                <a:latin typeface="Arial"/>
                <a:ea typeface="+mn-ea"/>
                <a:cs typeface="+mn-cs"/>
              </a:rPr>
              <a:t>Citation searching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DAEDEF">
                    <a:lumMod val="25000"/>
                  </a:srgbClr>
                </a:solidFill>
                <a:effectLst/>
                <a:uLnTx/>
                <a:uFillTx/>
                <a:latin typeface="Arial"/>
                <a:ea typeface="+mn-ea"/>
                <a:cs typeface="+mn-cs"/>
              </a:rPr>
              <a:t>Citation searching is a method to find articles that have been cited by other publications.</a:t>
            </a:r>
            <a:endParaRPr kumimoji="0" lang="en-MY" sz="2400" b="0" i="0" u="none" strike="noStrike" kern="1200" cap="none" spc="0" normalizeH="0" baseline="0" noProof="0" dirty="0">
              <a:ln>
                <a:noFill/>
              </a:ln>
              <a:solidFill>
                <a:srgbClr val="DAEDEF">
                  <a:lumMod val="25000"/>
                </a:srgbClr>
              </a:solidFill>
              <a:effectLst/>
              <a:uLnTx/>
              <a:uFillTx/>
              <a:latin typeface="Arial"/>
              <a:ea typeface="+mn-ea"/>
              <a:cs typeface="+mn-cs"/>
            </a:endParaRPr>
          </a:p>
        </p:txBody>
      </p:sp>
    </p:spTree>
    <p:extLst>
      <p:ext uri="{BB962C8B-B14F-4D97-AF65-F5344CB8AC3E}">
        <p14:creationId xmlns:p14="http://schemas.microsoft.com/office/powerpoint/2010/main" val="36083673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2"/>
          <p:cNvSpPr txBox="1">
            <a:spLocks noChangeArrowheads="1"/>
          </p:cNvSpPr>
          <p:nvPr/>
        </p:nvSpPr>
        <p:spPr bwMode="auto">
          <a:xfrm>
            <a:off x="1524000" y="11113"/>
            <a:ext cx="9055100" cy="461962"/>
          </a:xfrm>
          <a:prstGeom prst="rect">
            <a:avLst/>
          </a:prstGeom>
          <a:noFill/>
          <a:ln>
            <a:noFill/>
          </a:ln>
          <a:effectLst/>
          <a:extLst>
            <a:ext uri="{909E8E84-426E-40DD-AFC4-6F175D3DCCD1}">
              <a14:hiddenFill xmlns:a14="http://schemas.microsoft.com/office/drawing/2010/main">
                <a:solidFill>
                  <a:srgbClr val="B5E1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srgbClr val="000000"/>
                </a:solidFill>
                <a:effectLst/>
                <a:uLnTx/>
                <a:uFillTx/>
                <a:latin typeface="Arial" charset="0"/>
                <a:ea typeface="+mn-ea"/>
                <a:cs typeface="+mn-cs"/>
              </a:rPr>
              <a:t>Literature sources available</a:t>
            </a:r>
          </a:p>
        </p:txBody>
      </p:sp>
      <p:pic>
        <p:nvPicPr>
          <p:cNvPr id="177155" name="Picture 3" descr="M03NF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70" y="377825"/>
            <a:ext cx="11953460"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Box 1"/>
          <p:cNvSpPr txBox="1">
            <a:spLocks noChangeArrowheads="1"/>
          </p:cNvSpPr>
          <p:nvPr/>
        </p:nvSpPr>
        <p:spPr bwMode="auto">
          <a:xfrm>
            <a:off x="1676400" y="5321301"/>
            <a:ext cx="3048000" cy="1477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Internet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charset="0"/>
                <a:ea typeface="+mn-ea"/>
                <a:cs typeface="+mn-cs"/>
              </a:rPr>
              <a:t>Ebrary</a:t>
            </a:r>
            <a:endParaRPr kumimoji="0" lang="en-US" sz="18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Library Books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Newspapers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Past papers</a:t>
            </a:r>
          </a:p>
        </p:txBody>
      </p:sp>
      <p:sp>
        <p:nvSpPr>
          <p:cNvPr id="2" name="Rectangle 1"/>
          <p:cNvSpPr/>
          <p:nvPr/>
        </p:nvSpPr>
        <p:spPr bwMode="auto">
          <a:xfrm>
            <a:off x="5105400" y="5321300"/>
            <a:ext cx="5473700" cy="1477963"/>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Look at top referenced journals</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Look at top authors on topic(</a:t>
            </a:r>
            <a:r>
              <a:rPr kumimoji="0" lang="en-US" sz="1800" b="0" i="0" u="none" strike="noStrike" kern="1200" cap="none" spc="0" normalizeH="0" baseline="0" noProof="0" dirty="0" err="1">
                <a:ln>
                  <a:noFill/>
                </a:ln>
                <a:solidFill>
                  <a:srgbClr val="000000"/>
                </a:solidFill>
                <a:effectLst/>
                <a:uLnTx/>
                <a:uFillTx/>
                <a:latin typeface="Arial"/>
                <a:ea typeface="+mn-ea"/>
                <a:cs typeface="+mn-cs"/>
              </a:rPr>
              <a:t>Eg</a:t>
            </a:r>
            <a:r>
              <a:rPr kumimoji="0" lang="en-US" sz="1800" b="0" i="0" u="none" strike="noStrike" kern="1200" cap="none" spc="0" normalizeH="0" baseline="0" noProof="0">
                <a:ln>
                  <a:noFill/>
                </a:ln>
                <a:solidFill>
                  <a:srgbClr val="000000"/>
                </a:solidFill>
                <a:effectLst/>
                <a:uLnTx/>
                <a:uFillTx/>
                <a:latin typeface="Arial"/>
                <a:ea typeface="+mn-ea"/>
                <a:cs typeface="+mn-cs"/>
              </a:rPr>
              <a:t> Goleman </a:t>
            </a:r>
            <a:r>
              <a:rPr kumimoji="0" lang="en-US" sz="1800" b="0" i="0" u="none" strike="noStrike" kern="1200" cap="none" spc="0" normalizeH="0" baseline="0" noProof="0" dirty="0">
                <a:ln>
                  <a:noFill/>
                </a:ln>
                <a:solidFill>
                  <a:srgbClr val="000000"/>
                </a:solidFill>
                <a:effectLst/>
                <a:uLnTx/>
                <a:uFillTx/>
                <a:latin typeface="Arial"/>
                <a:ea typeface="+mn-ea"/>
                <a:cs typeface="+mn-cs"/>
              </a:rPr>
              <a:t>on EI)</a:t>
            </a:r>
          </a:p>
        </p:txBody>
      </p:sp>
    </p:spTree>
    <p:extLst>
      <p:ext uri="{BB962C8B-B14F-4D97-AF65-F5344CB8AC3E}">
        <p14:creationId xmlns:p14="http://schemas.microsoft.com/office/powerpoint/2010/main" val="3196128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13860-356F-4BEB-8263-6003A2FC07C1}"/>
              </a:ext>
            </a:extLst>
          </p:cNvPr>
          <p:cNvSpPr>
            <a:spLocks noGrp="1"/>
          </p:cNvSpPr>
          <p:nvPr>
            <p:ph type="title"/>
          </p:nvPr>
        </p:nvSpPr>
        <p:spPr>
          <a:xfrm>
            <a:off x="647700" y="274638"/>
            <a:ext cx="9389533" cy="1143000"/>
          </a:xfrm>
        </p:spPr>
        <p:txBody>
          <a:bodyPr wrap="square" anchor="ctr">
            <a:normAutofit/>
          </a:bodyPr>
          <a:lstStyle/>
          <a:p>
            <a:r>
              <a:rPr lang="en-MY" dirty="0">
                <a:solidFill>
                  <a:srgbClr val="FF0000"/>
                </a:solidFill>
              </a:rPr>
              <a:t>How to find Literature</a:t>
            </a:r>
          </a:p>
        </p:txBody>
      </p:sp>
      <p:sp>
        <p:nvSpPr>
          <p:cNvPr id="3" name="Content Placeholder 2">
            <a:extLst>
              <a:ext uri="{FF2B5EF4-FFF2-40B4-BE49-F238E27FC236}">
                <a16:creationId xmlns:a16="http://schemas.microsoft.com/office/drawing/2014/main" id="{FC9C74C6-AB7F-4691-AF04-CFD5EE123486}"/>
              </a:ext>
            </a:extLst>
          </p:cNvPr>
          <p:cNvSpPr>
            <a:spLocks noGrp="1"/>
          </p:cNvSpPr>
          <p:nvPr>
            <p:ph sz="half" idx="1"/>
          </p:nvPr>
        </p:nvSpPr>
        <p:spPr>
          <a:xfrm>
            <a:off x="0" y="1697038"/>
            <a:ext cx="6034617" cy="4525962"/>
          </a:xfrm>
        </p:spPr>
        <p:txBody>
          <a:bodyPr wrap="square" anchor="t">
            <a:normAutofit/>
          </a:bodyPr>
          <a:lstStyle/>
          <a:p>
            <a:pPr marL="0" indent="0">
              <a:lnSpc>
                <a:spcPct val="90000"/>
              </a:lnSpc>
              <a:buNone/>
            </a:pPr>
            <a:r>
              <a:rPr lang="en-US" sz="2600" dirty="0"/>
              <a:t>Finding the most suitable literature (treasure hunting).</a:t>
            </a:r>
          </a:p>
          <a:p>
            <a:pPr marL="457200" lvl="1" indent="0">
              <a:lnSpc>
                <a:spcPct val="90000"/>
              </a:lnSpc>
              <a:buNone/>
            </a:pPr>
            <a:r>
              <a:rPr lang="en-US" sz="2600" b="1" dirty="0"/>
              <a:t>Method 1</a:t>
            </a:r>
            <a:r>
              <a:rPr lang="en-US" sz="2600" dirty="0"/>
              <a:t>: Google Scholar, DOAJ – Use keywords</a:t>
            </a:r>
          </a:p>
          <a:p>
            <a:pPr marL="457200" lvl="1" indent="0">
              <a:lnSpc>
                <a:spcPct val="90000"/>
              </a:lnSpc>
              <a:buNone/>
            </a:pPr>
            <a:r>
              <a:rPr lang="en-US" sz="2600" b="1" dirty="0"/>
              <a:t>Method 2</a:t>
            </a:r>
            <a:r>
              <a:rPr lang="en-US" sz="2600" dirty="0"/>
              <a:t>: University Database – Emerald, ProQuest</a:t>
            </a:r>
          </a:p>
          <a:p>
            <a:pPr marL="457200" lvl="1" indent="0">
              <a:lnSpc>
                <a:spcPct val="90000"/>
              </a:lnSpc>
              <a:buNone/>
            </a:pPr>
            <a:r>
              <a:rPr lang="en-US" sz="2600" b="1" dirty="0"/>
              <a:t>Method 3</a:t>
            </a:r>
            <a:r>
              <a:rPr lang="en-US" sz="2600" dirty="0"/>
              <a:t>: Journal Articles - Journal Article Snowballing/Chaining</a:t>
            </a:r>
          </a:p>
          <a:p>
            <a:pPr marL="457200" lvl="1" indent="0">
              <a:lnSpc>
                <a:spcPct val="90000"/>
              </a:lnSpc>
              <a:buNone/>
            </a:pPr>
            <a:r>
              <a:rPr lang="en-US" sz="2600" b="1" dirty="0"/>
              <a:t>Method 4</a:t>
            </a:r>
            <a:r>
              <a:rPr lang="en-US" sz="2600" dirty="0"/>
              <a:t>: Mendeley </a:t>
            </a:r>
          </a:p>
          <a:p>
            <a:pPr marL="457200" lvl="1" indent="0">
              <a:lnSpc>
                <a:spcPct val="90000"/>
              </a:lnSpc>
              <a:buNone/>
            </a:pPr>
            <a:r>
              <a:rPr lang="en-US" sz="2600" b="1" dirty="0"/>
              <a:t>Method 5</a:t>
            </a:r>
            <a:r>
              <a:rPr lang="en-US" sz="2600" dirty="0"/>
              <a:t>: Dissertations – Dissertation Scavenging</a:t>
            </a:r>
          </a:p>
        </p:txBody>
      </p:sp>
      <p:sp>
        <p:nvSpPr>
          <p:cNvPr id="4" name="Footer Placeholder 3">
            <a:extLst>
              <a:ext uri="{FF2B5EF4-FFF2-40B4-BE49-F238E27FC236}">
                <a16:creationId xmlns:a16="http://schemas.microsoft.com/office/drawing/2014/main" id="{41AB875B-A7A0-427F-80BC-A0980EBE3FCB}"/>
              </a:ext>
            </a:extLst>
          </p:cNvPr>
          <p:cNvSpPr>
            <a:spLocks noGrp="1"/>
          </p:cNvSpPr>
          <p:nvPr>
            <p:ph type="ftr" sz="quarter" idx="10"/>
          </p:nvPr>
        </p:nvSpPr>
        <p:spPr>
          <a:xfrm>
            <a:off x="8331200" y="6623050"/>
            <a:ext cx="3860800" cy="234950"/>
          </a:xfrm>
        </p:spPr>
        <p:txBody>
          <a:bodyPr wrap="square"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5122" name="Picture 2" descr="Reviewing the literature is a kin to hunting">
            <a:extLst>
              <a:ext uri="{FF2B5EF4-FFF2-40B4-BE49-F238E27FC236}">
                <a16:creationId xmlns:a16="http://schemas.microsoft.com/office/drawing/2014/main" id="{1D8D06C3-1E47-4B7A-861D-576BB8C1B94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2536134"/>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464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67" y="0"/>
            <a:ext cx="12099234" cy="10999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ms-MY"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4" name="Picture 3">
            <a:extLst>
              <a:ext uri="{FF2B5EF4-FFF2-40B4-BE49-F238E27FC236}">
                <a16:creationId xmlns:a16="http://schemas.microsoft.com/office/drawing/2014/main" id="{20A8A301-1675-4986-9C1D-92CCCC24D8F5}"/>
              </a:ext>
            </a:extLst>
          </p:cNvPr>
          <p:cNvPicPr>
            <a:picLocks noChangeAspect="1"/>
          </p:cNvPicPr>
          <p:nvPr/>
        </p:nvPicPr>
        <p:blipFill>
          <a:blip r:embed="rId3"/>
          <a:stretch>
            <a:fillRect/>
          </a:stretch>
        </p:blipFill>
        <p:spPr>
          <a:xfrm>
            <a:off x="662609" y="914400"/>
            <a:ext cx="11436625" cy="5943600"/>
          </a:xfrm>
          <a:prstGeom prst="rect">
            <a:avLst/>
          </a:prstGeom>
        </p:spPr>
      </p:pic>
      <p:sp>
        <p:nvSpPr>
          <p:cNvPr id="5" name="Rectangle 4">
            <a:extLst>
              <a:ext uri="{FF2B5EF4-FFF2-40B4-BE49-F238E27FC236}">
                <a16:creationId xmlns:a16="http://schemas.microsoft.com/office/drawing/2014/main" id="{D18C4A3B-674B-46AC-ABE3-ED2980DF869D}"/>
              </a:ext>
            </a:extLst>
          </p:cNvPr>
          <p:cNvSpPr/>
          <p:nvPr/>
        </p:nvSpPr>
        <p:spPr bwMode="auto">
          <a:xfrm rot="16200000">
            <a:off x="-975691" y="3082787"/>
            <a:ext cx="2948609" cy="811695"/>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MY" sz="3200" b="0" i="0" u="none" strike="noStrike" kern="1200" cap="none" spc="0" normalizeH="0" baseline="0" noProof="0" dirty="0">
                <a:ln>
                  <a:noFill/>
                </a:ln>
                <a:solidFill>
                  <a:srgbClr val="000000"/>
                </a:solidFill>
                <a:effectLst/>
                <a:uLnTx/>
                <a:uFillTx/>
                <a:latin typeface="Arial" charset="0"/>
                <a:ea typeface="+mn-ea"/>
                <a:cs typeface="+mn-cs"/>
              </a:rPr>
              <a:t>Method 1</a:t>
            </a:r>
          </a:p>
        </p:txBody>
      </p:sp>
    </p:spTree>
    <p:extLst>
      <p:ext uri="{BB962C8B-B14F-4D97-AF65-F5344CB8AC3E}">
        <p14:creationId xmlns:p14="http://schemas.microsoft.com/office/powerpoint/2010/main" val="685391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DAF51-40CE-4345-8F36-03BE5C115FE7}"/>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E80FC824-860A-4AA0-8CF7-4E4FE5F24D90}"/>
              </a:ext>
            </a:extLst>
          </p:cNvPr>
          <p:cNvSpPr>
            <a:spLocks noGrp="1"/>
          </p:cNvSpPr>
          <p:nvPr>
            <p:ph idx="1"/>
          </p:nvPr>
        </p:nvSpPr>
        <p:spPr/>
        <p:txBody>
          <a:bodyPr/>
          <a:lstStyle/>
          <a:p>
            <a:endParaRPr lang="en-MY"/>
          </a:p>
        </p:txBody>
      </p:sp>
      <p:sp>
        <p:nvSpPr>
          <p:cNvPr id="4" name="Footer Placeholder 3">
            <a:extLst>
              <a:ext uri="{FF2B5EF4-FFF2-40B4-BE49-F238E27FC236}">
                <a16:creationId xmlns:a16="http://schemas.microsoft.com/office/drawing/2014/main" id="{FA499393-F7F5-4F05-8437-D36F41AB875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5" name="Picture 4">
            <a:extLst>
              <a:ext uri="{FF2B5EF4-FFF2-40B4-BE49-F238E27FC236}">
                <a16:creationId xmlns:a16="http://schemas.microsoft.com/office/drawing/2014/main" id="{BFFE28BE-E354-484D-9972-54C0A3B0D9C9}"/>
              </a:ext>
            </a:extLst>
          </p:cNvPr>
          <p:cNvPicPr>
            <a:picLocks noChangeAspect="1"/>
          </p:cNvPicPr>
          <p:nvPr/>
        </p:nvPicPr>
        <p:blipFill>
          <a:blip r:embed="rId2"/>
          <a:stretch>
            <a:fillRect/>
          </a:stretch>
        </p:blipFill>
        <p:spPr>
          <a:xfrm>
            <a:off x="-1" y="0"/>
            <a:ext cx="12085983" cy="6781800"/>
          </a:xfrm>
          <a:prstGeom prst="rect">
            <a:avLst/>
          </a:prstGeom>
        </p:spPr>
      </p:pic>
    </p:spTree>
    <p:extLst>
      <p:ext uri="{BB962C8B-B14F-4D97-AF65-F5344CB8AC3E}">
        <p14:creationId xmlns:p14="http://schemas.microsoft.com/office/powerpoint/2010/main" val="2808943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775" y="274638"/>
            <a:ext cx="7042150" cy="715962"/>
          </a:xfrm>
        </p:spPr>
        <p:txBody>
          <a:bodyPr/>
          <a:lstStyle/>
          <a:p>
            <a:r>
              <a:rPr lang="en-US" dirty="0"/>
              <a:t>Search University Databases</a:t>
            </a:r>
          </a:p>
        </p:txBody>
      </p:sp>
      <p:sp>
        <p:nvSpPr>
          <p:cNvPr id="3" name="Content Placeholder 2"/>
          <p:cNvSpPr>
            <a:spLocks noGrp="1"/>
          </p:cNvSpPr>
          <p:nvPr>
            <p:ph idx="1"/>
          </p:nvPr>
        </p:nvSpPr>
        <p:spPr/>
        <p:txBody>
          <a:bodyPr/>
          <a:lstStyle/>
          <a:p>
            <a:endParaRPr lang="en-US"/>
          </a:p>
        </p:txBody>
      </p:sp>
      <p:sp>
        <p:nvSpPr>
          <p:cNvPr id="5" name="TextBox 4"/>
          <p:cNvSpPr txBox="1"/>
          <p:nvPr/>
        </p:nvSpPr>
        <p:spPr>
          <a:xfrm>
            <a:off x="3505201" y="6220691"/>
            <a:ext cx="6391493" cy="369332"/>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Emerald, </a:t>
            </a:r>
            <a:r>
              <a:rPr kumimoji="0" lang="en-US" sz="1800" b="1" i="0" u="none" strike="noStrike" kern="1200" cap="none" spc="0" normalizeH="0" baseline="0" noProof="0" dirty="0" err="1">
                <a:ln>
                  <a:noFill/>
                </a:ln>
                <a:solidFill>
                  <a:srgbClr val="FF0000"/>
                </a:solidFill>
                <a:effectLst/>
                <a:uLnTx/>
                <a:uFillTx/>
                <a:latin typeface="Arial"/>
                <a:ea typeface="+mn-ea"/>
                <a:cs typeface="+mn-cs"/>
              </a:rPr>
              <a:t>ProQuest</a:t>
            </a:r>
            <a:r>
              <a:rPr kumimoji="0" lang="en-US" sz="1800" b="1" i="0" u="none" strike="noStrike" kern="1200" cap="none" spc="0" normalizeH="0" baseline="0" noProof="0" dirty="0">
                <a:ln>
                  <a:noFill/>
                </a:ln>
                <a:solidFill>
                  <a:srgbClr val="FF0000"/>
                </a:solidFill>
                <a:effectLst/>
                <a:uLnTx/>
                <a:uFillTx/>
                <a:latin typeface="Arial"/>
                <a:ea typeface="+mn-ea"/>
                <a:cs typeface="+mn-cs"/>
              </a:rPr>
              <a:t>, Science Direct, </a:t>
            </a:r>
            <a:r>
              <a:rPr kumimoji="0" lang="en-US" sz="1800" b="1" i="0" u="none" strike="noStrike" kern="1200" cap="none" spc="0" normalizeH="0" baseline="0" noProof="0" dirty="0" err="1">
                <a:ln>
                  <a:noFill/>
                </a:ln>
                <a:solidFill>
                  <a:srgbClr val="FF0000"/>
                </a:solidFill>
                <a:effectLst/>
                <a:uLnTx/>
                <a:uFillTx/>
                <a:latin typeface="Arial"/>
                <a:ea typeface="+mn-ea"/>
                <a:cs typeface="+mn-cs"/>
              </a:rPr>
              <a:t>SpringerLink</a:t>
            </a:r>
            <a:r>
              <a:rPr kumimoji="0" lang="en-US" sz="1800" b="1" i="0" u="none" strike="noStrike" kern="1200" cap="none" spc="0" normalizeH="0" baseline="0" noProof="0" dirty="0">
                <a:ln>
                  <a:noFill/>
                </a:ln>
                <a:solidFill>
                  <a:srgbClr val="FF0000"/>
                </a:solidFill>
                <a:effectLst/>
                <a:uLnTx/>
                <a:uFillTx/>
                <a:latin typeface="Arial"/>
                <a:ea typeface="+mn-ea"/>
                <a:cs typeface="+mn-cs"/>
              </a:rPr>
              <a:t>, </a:t>
            </a:r>
            <a:r>
              <a:rPr kumimoji="0" lang="en-US" sz="1800" b="1" i="0" u="none" strike="noStrike" kern="1200" cap="none" spc="0" normalizeH="0" baseline="0" noProof="0" dirty="0" err="1">
                <a:ln>
                  <a:noFill/>
                </a:ln>
                <a:solidFill>
                  <a:srgbClr val="FF0000"/>
                </a:solidFill>
                <a:effectLst/>
                <a:uLnTx/>
                <a:uFillTx/>
                <a:latin typeface="Arial"/>
                <a:ea typeface="+mn-ea"/>
                <a:cs typeface="+mn-cs"/>
              </a:rPr>
              <a:t>eBrary</a:t>
            </a:r>
            <a:endParaRPr kumimoji="0" lang="en-US" sz="1800" b="1" i="0" u="none" strike="noStrike" kern="1200" cap="none" spc="0" normalizeH="0" baseline="0" noProof="0" dirty="0">
              <a:ln>
                <a:noFill/>
              </a:ln>
              <a:solidFill>
                <a:srgbClr val="FF0000"/>
              </a:solidFill>
              <a:effectLst/>
              <a:uLnTx/>
              <a:uFillTx/>
              <a:latin typeface="Arial"/>
              <a:ea typeface="+mn-ea"/>
              <a:cs typeface="+mn-cs"/>
            </a:endParaRPr>
          </a:p>
        </p:txBody>
      </p:sp>
      <p:sp>
        <p:nvSpPr>
          <p:cNvPr id="4" name="Footer Placeholder 3"/>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ms-MY"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8" name="Rectangle 7">
            <a:extLst>
              <a:ext uri="{FF2B5EF4-FFF2-40B4-BE49-F238E27FC236}">
                <a16:creationId xmlns:a16="http://schemas.microsoft.com/office/drawing/2014/main" id="{53967B83-FAF4-4D57-9E72-48E4883E61E8}"/>
              </a:ext>
            </a:extLst>
          </p:cNvPr>
          <p:cNvSpPr/>
          <p:nvPr/>
        </p:nvSpPr>
        <p:spPr bwMode="auto">
          <a:xfrm rot="16200000">
            <a:off x="-1129749" y="1178478"/>
            <a:ext cx="2948609" cy="811695"/>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MY" sz="3200" b="0" i="0" u="none" strike="noStrike" kern="1200" cap="none" spc="0" normalizeH="0" baseline="0" noProof="0" dirty="0">
                <a:ln>
                  <a:noFill/>
                </a:ln>
                <a:solidFill>
                  <a:srgbClr val="000000"/>
                </a:solidFill>
                <a:effectLst/>
                <a:uLnTx/>
                <a:uFillTx/>
                <a:latin typeface="Arial" charset="0"/>
                <a:ea typeface="+mn-ea"/>
                <a:cs typeface="+mn-cs"/>
              </a:rPr>
              <a:t>Method 2</a:t>
            </a:r>
          </a:p>
        </p:txBody>
      </p:sp>
      <p:pic>
        <p:nvPicPr>
          <p:cNvPr id="10" name="Picture 9">
            <a:extLst>
              <a:ext uri="{FF2B5EF4-FFF2-40B4-BE49-F238E27FC236}">
                <a16:creationId xmlns:a16="http://schemas.microsoft.com/office/drawing/2014/main" id="{98968377-7209-422B-A587-798627B5A4F3}"/>
              </a:ext>
            </a:extLst>
          </p:cNvPr>
          <p:cNvPicPr>
            <a:picLocks noChangeAspect="1"/>
          </p:cNvPicPr>
          <p:nvPr/>
        </p:nvPicPr>
        <p:blipFill>
          <a:blip r:embed="rId2"/>
          <a:stretch>
            <a:fillRect/>
          </a:stretch>
        </p:blipFill>
        <p:spPr>
          <a:xfrm>
            <a:off x="750404" y="1160292"/>
            <a:ext cx="11441596" cy="5027372"/>
          </a:xfrm>
          <a:prstGeom prst="rect">
            <a:avLst/>
          </a:prstGeom>
        </p:spPr>
      </p:pic>
    </p:spTree>
    <p:extLst>
      <p:ext uri="{BB962C8B-B14F-4D97-AF65-F5344CB8AC3E}">
        <p14:creationId xmlns:p14="http://schemas.microsoft.com/office/powerpoint/2010/main" val="2462947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0D48F-B700-4DBD-9171-14F35990C3D2}"/>
              </a:ext>
            </a:extLst>
          </p:cNvPr>
          <p:cNvSpPr>
            <a:spLocks noGrp="1"/>
          </p:cNvSpPr>
          <p:nvPr>
            <p:ph type="title"/>
          </p:nvPr>
        </p:nvSpPr>
        <p:spPr>
          <a:xfrm>
            <a:off x="0" y="1"/>
            <a:ext cx="12192000" cy="1103796"/>
          </a:xfrm>
          <a:solidFill>
            <a:schemeClr val="bg1"/>
          </a:solidFill>
        </p:spPr>
        <p:txBody>
          <a:bodyPr/>
          <a:lstStyle/>
          <a:p>
            <a:r>
              <a:rPr lang="en-MY" sz="3200" dirty="0">
                <a:solidFill>
                  <a:srgbClr val="FF0000"/>
                </a:solidFill>
              </a:rPr>
              <a:t>Journal Articles – Snowballing </a:t>
            </a:r>
            <a:r>
              <a:rPr lang="en-US" sz="3200" dirty="0">
                <a:solidFill>
                  <a:srgbClr val="FF0000"/>
                </a:solidFill>
              </a:rPr>
              <a:t>Citation chaini</a:t>
            </a:r>
            <a:r>
              <a:rPr lang="en-US" dirty="0">
                <a:solidFill>
                  <a:srgbClr val="FF0000"/>
                </a:solidFill>
              </a:rPr>
              <a:t>ng </a:t>
            </a:r>
            <a:r>
              <a:rPr lang="en-US" sz="2400" dirty="0">
                <a:solidFill>
                  <a:srgbClr val="002060"/>
                </a:solidFill>
              </a:rPr>
              <a:t>is the process by which you use one good information source, such as an article relevant to your topic, and mine its list of References for additional useful resources. This is called backward chaining. </a:t>
            </a:r>
            <a:endParaRPr lang="en-MY" i="1" dirty="0">
              <a:solidFill>
                <a:srgbClr val="002060"/>
              </a:solidFill>
            </a:endParaRPr>
          </a:p>
        </p:txBody>
      </p:sp>
      <p:sp>
        <p:nvSpPr>
          <p:cNvPr id="4" name="Footer Placeholder 3">
            <a:extLst>
              <a:ext uri="{FF2B5EF4-FFF2-40B4-BE49-F238E27FC236}">
                <a16:creationId xmlns:a16="http://schemas.microsoft.com/office/drawing/2014/main" id="{A11ED7D5-69A1-464B-8AAA-F117F3DB4C3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5" name="Picture 4">
            <a:extLst>
              <a:ext uri="{FF2B5EF4-FFF2-40B4-BE49-F238E27FC236}">
                <a16:creationId xmlns:a16="http://schemas.microsoft.com/office/drawing/2014/main" id="{A4B47526-71E0-43AB-9908-964C5A7E3D8D}"/>
              </a:ext>
            </a:extLst>
          </p:cNvPr>
          <p:cNvPicPr>
            <a:picLocks noChangeAspect="1"/>
          </p:cNvPicPr>
          <p:nvPr/>
        </p:nvPicPr>
        <p:blipFill>
          <a:blip r:embed="rId2"/>
          <a:stretch>
            <a:fillRect/>
          </a:stretch>
        </p:blipFill>
        <p:spPr>
          <a:xfrm>
            <a:off x="0" y="1127959"/>
            <a:ext cx="6562724" cy="5742122"/>
          </a:xfrm>
          <a:prstGeom prst="rect">
            <a:avLst/>
          </a:prstGeom>
          <a:ln>
            <a:solidFill>
              <a:srgbClr val="FF0000"/>
            </a:solidFill>
          </a:ln>
        </p:spPr>
      </p:pic>
      <p:pic>
        <p:nvPicPr>
          <p:cNvPr id="6" name="Picture 5">
            <a:extLst>
              <a:ext uri="{FF2B5EF4-FFF2-40B4-BE49-F238E27FC236}">
                <a16:creationId xmlns:a16="http://schemas.microsoft.com/office/drawing/2014/main" id="{E0980665-018F-442D-BBF6-691B8760CEF3}"/>
              </a:ext>
            </a:extLst>
          </p:cNvPr>
          <p:cNvPicPr>
            <a:picLocks noChangeAspect="1"/>
          </p:cNvPicPr>
          <p:nvPr/>
        </p:nvPicPr>
        <p:blipFill>
          <a:blip r:embed="rId3"/>
          <a:stretch>
            <a:fillRect/>
          </a:stretch>
        </p:blipFill>
        <p:spPr>
          <a:xfrm>
            <a:off x="6562725" y="1127958"/>
            <a:ext cx="5629275" cy="5730041"/>
          </a:xfrm>
          <a:prstGeom prst="rect">
            <a:avLst/>
          </a:prstGeom>
          <a:ln>
            <a:solidFill>
              <a:srgbClr val="FF0000"/>
            </a:solidFill>
          </a:ln>
        </p:spPr>
      </p:pic>
    </p:spTree>
    <p:extLst>
      <p:ext uri="{BB962C8B-B14F-4D97-AF65-F5344CB8AC3E}">
        <p14:creationId xmlns:p14="http://schemas.microsoft.com/office/powerpoint/2010/main" val="793629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C35C2-F241-4C4B-AD19-EFADF9E2D9EC}"/>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0FEE2A6F-9539-47BC-BEBA-7426D788A19C}"/>
              </a:ext>
            </a:extLst>
          </p:cNvPr>
          <p:cNvSpPr>
            <a:spLocks noGrp="1"/>
          </p:cNvSpPr>
          <p:nvPr>
            <p:ph idx="1"/>
          </p:nvPr>
        </p:nvSpPr>
        <p:spPr/>
        <p:txBody>
          <a:bodyPr/>
          <a:lstStyle/>
          <a:p>
            <a:endParaRPr lang="en-MY"/>
          </a:p>
        </p:txBody>
      </p:sp>
      <p:sp>
        <p:nvSpPr>
          <p:cNvPr id="4" name="Footer Placeholder 3">
            <a:extLst>
              <a:ext uri="{FF2B5EF4-FFF2-40B4-BE49-F238E27FC236}">
                <a16:creationId xmlns:a16="http://schemas.microsoft.com/office/drawing/2014/main" id="{FA434630-A799-4B3D-B47D-4570E775F0E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5" name="Picture 4">
            <a:extLst>
              <a:ext uri="{FF2B5EF4-FFF2-40B4-BE49-F238E27FC236}">
                <a16:creationId xmlns:a16="http://schemas.microsoft.com/office/drawing/2014/main" id="{7927CDDD-5566-4C57-8F1C-F943CD5F4676}"/>
              </a:ext>
            </a:extLst>
          </p:cNvPr>
          <p:cNvPicPr>
            <a:picLocks noChangeAspect="1"/>
          </p:cNvPicPr>
          <p:nvPr/>
        </p:nvPicPr>
        <p:blipFill>
          <a:blip r:embed="rId2"/>
          <a:stretch>
            <a:fillRect/>
          </a:stretch>
        </p:blipFill>
        <p:spPr>
          <a:xfrm>
            <a:off x="588433" y="1"/>
            <a:ext cx="11497550" cy="6857999"/>
          </a:xfrm>
          <a:prstGeom prst="rect">
            <a:avLst/>
          </a:prstGeom>
        </p:spPr>
      </p:pic>
      <p:sp>
        <p:nvSpPr>
          <p:cNvPr id="9" name="Rectangle 8">
            <a:extLst>
              <a:ext uri="{FF2B5EF4-FFF2-40B4-BE49-F238E27FC236}">
                <a16:creationId xmlns:a16="http://schemas.microsoft.com/office/drawing/2014/main" id="{25F87292-F19E-4011-8A50-295AE8B78A1A}"/>
              </a:ext>
            </a:extLst>
          </p:cNvPr>
          <p:cNvSpPr/>
          <p:nvPr/>
        </p:nvSpPr>
        <p:spPr bwMode="auto">
          <a:xfrm rot="16200000">
            <a:off x="-1129749" y="1178478"/>
            <a:ext cx="2948609" cy="811695"/>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MY" sz="3200" b="0" i="0" u="none" strike="noStrike" kern="1200" cap="none" spc="0" normalizeH="0" baseline="0" noProof="0" dirty="0">
                <a:ln>
                  <a:noFill/>
                </a:ln>
                <a:solidFill>
                  <a:srgbClr val="000000"/>
                </a:solidFill>
                <a:effectLst/>
                <a:uLnTx/>
                <a:uFillTx/>
                <a:latin typeface="Arial" charset="0"/>
                <a:ea typeface="+mn-ea"/>
                <a:cs typeface="+mn-cs"/>
              </a:rPr>
              <a:t>Method 4</a:t>
            </a:r>
          </a:p>
        </p:txBody>
      </p:sp>
    </p:spTree>
    <p:extLst>
      <p:ext uri="{BB962C8B-B14F-4D97-AF65-F5344CB8AC3E}">
        <p14:creationId xmlns:p14="http://schemas.microsoft.com/office/powerpoint/2010/main" val="4044755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DBF4C-419E-4F81-B80F-DDBECC324F5B}"/>
              </a:ext>
            </a:extLst>
          </p:cNvPr>
          <p:cNvSpPr>
            <a:spLocks noGrp="1"/>
          </p:cNvSpPr>
          <p:nvPr>
            <p:ph type="title"/>
          </p:nvPr>
        </p:nvSpPr>
        <p:spPr>
          <a:xfrm>
            <a:off x="0" y="23811"/>
            <a:ext cx="9389533" cy="943598"/>
          </a:xfrm>
        </p:spPr>
        <p:txBody>
          <a:bodyPr/>
          <a:lstStyle/>
          <a:p>
            <a:r>
              <a:rPr lang="en-US" dirty="0">
                <a:solidFill>
                  <a:srgbClr val="FF0000"/>
                </a:solidFill>
              </a:rPr>
              <a:t>Method 5: Dissertations – </a:t>
            </a:r>
            <a:r>
              <a:rPr lang="en-US" sz="2400" dirty="0">
                <a:solidFill>
                  <a:srgbClr val="FF0000"/>
                </a:solidFill>
              </a:rPr>
              <a:t>Dissertation Scavenging</a:t>
            </a:r>
            <a:br>
              <a:rPr lang="en-US" sz="2800" dirty="0"/>
            </a:br>
            <a:endParaRPr lang="en-MY" dirty="0"/>
          </a:p>
        </p:txBody>
      </p:sp>
      <p:sp>
        <p:nvSpPr>
          <p:cNvPr id="4" name="Footer Placeholder 3">
            <a:extLst>
              <a:ext uri="{FF2B5EF4-FFF2-40B4-BE49-F238E27FC236}">
                <a16:creationId xmlns:a16="http://schemas.microsoft.com/office/drawing/2014/main" id="{C984E1D5-3397-4FD2-9399-1375BB1D8316}"/>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837F5CE7-650F-42D6-805E-AA0734814DBB}"/>
              </a:ext>
            </a:extLst>
          </p:cNvPr>
          <p:cNvSpPr txBox="1"/>
          <p:nvPr/>
        </p:nvSpPr>
        <p:spPr>
          <a:xfrm>
            <a:off x="0" y="495610"/>
            <a:ext cx="5075583" cy="5909310"/>
          </a:xfrm>
          <a:prstGeom prst="rect">
            <a:avLst/>
          </a:prstGeom>
          <a:noFill/>
          <a:ln>
            <a:solidFill>
              <a:srgbClr val="FF0000"/>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Skim through literature review chapters of existing dissertations related to your topic and you’ll find a gold mine of potential literature.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University provide you with access to previous students’ dissertations,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You can also find a much larger selection in the following databases: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ProQuest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Open Access Theses &amp; Dissertations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EBSCO</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MY"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7" name="Picture 6">
            <a:extLst>
              <a:ext uri="{FF2B5EF4-FFF2-40B4-BE49-F238E27FC236}">
                <a16:creationId xmlns:a16="http://schemas.microsoft.com/office/drawing/2014/main" id="{87F4BCC5-1949-404C-92E5-1713ACDEB312}"/>
              </a:ext>
            </a:extLst>
          </p:cNvPr>
          <p:cNvPicPr>
            <a:picLocks noChangeAspect="1"/>
          </p:cNvPicPr>
          <p:nvPr/>
        </p:nvPicPr>
        <p:blipFill>
          <a:blip r:embed="rId2"/>
          <a:stretch>
            <a:fillRect/>
          </a:stretch>
        </p:blipFill>
        <p:spPr>
          <a:xfrm>
            <a:off x="5075583" y="495610"/>
            <a:ext cx="7116417" cy="3175242"/>
          </a:xfrm>
          <a:prstGeom prst="rect">
            <a:avLst/>
          </a:prstGeom>
          <a:ln>
            <a:solidFill>
              <a:srgbClr val="FF0000"/>
            </a:solidFill>
          </a:ln>
        </p:spPr>
      </p:pic>
      <p:pic>
        <p:nvPicPr>
          <p:cNvPr id="8" name="Picture 7">
            <a:extLst>
              <a:ext uri="{FF2B5EF4-FFF2-40B4-BE49-F238E27FC236}">
                <a16:creationId xmlns:a16="http://schemas.microsoft.com/office/drawing/2014/main" id="{4C3E536E-2D38-4924-94E0-F57664E3AEE8}"/>
              </a:ext>
            </a:extLst>
          </p:cNvPr>
          <p:cNvPicPr>
            <a:picLocks noChangeAspect="1"/>
          </p:cNvPicPr>
          <p:nvPr/>
        </p:nvPicPr>
        <p:blipFill>
          <a:blip r:embed="rId3"/>
          <a:stretch>
            <a:fillRect/>
          </a:stretch>
        </p:blipFill>
        <p:spPr>
          <a:xfrm>
            <a:off x="5075584" y="3684105"/>
            <a:ext cx="7010398" cy="2938945"/>
          </a:xfrm>
          <a:prstGeom prst="rect">
            <a:avLst/>
          </a:prstGeom>
          <a:ln>
            <a:solidFill>
              <a:srgbClr val="FF0000"/>
            </a:solidFill>
          </a:ln>
        </p:spPr>
      </p:pic>
    </p:spTree>
    <p:extLst>
      <p:ext uri="{BB962C8B-B14F-4D97-AF65-F5344CB8AC3E}">
        <p14:creationId xmlns:p14="http://schemas.microsoft.com/office/powerpoint/2010/main" val="8718388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8935B-4452-433C-B7CB-71836108A2C1}"/>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1A41B617-4646-4338-9738-6845D87A576B}"/>
              </a:ext>
            </a:extLst>
          </p:cNvPr>
          <p:cNvSpPr>
            <a:spLocks noGrp="1"/>
          </p:cNvSpPr>
          <p:nvPr>
            <p:ph idx="1"/>
          </p:nvPr>
        </p:nvSpPr>
        <p:spPr/>
        <p:txBody>
          <a:bodyPr/>
          <a:lstStyle/>
          <a:p>
            <a:endParaRPr lang="en-MY"/>
          </a:p>
        </p:txBody>
      </p:sp>
      <p:sp>
        <p:nvSpPr>
          <p:cNvPr id="4" name="Footer Placeholder 3">
            <a:extLst>
              <a:ext uri="{FF2B5EF4-FFF2-40B4-BE49-F238E27FC236}">
                <a16:creationId xmlns:a16="http://schemas.microsoft.com/office/drawing/2014/main" id="{F9D84B6B-6D17-40E5-9035-45FC2813CF4F}"/>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7" name="Picture 6">
            <a:extLst>
              <a:ext uri="{FF2B5EF4-FFF2-40B4-BE49-F238E27FC236}">
                <a16:creationId xmlns:a16="http://schemas.microsoft.com/office/drawing/2014/main" id="{5E0E6DE7-761D-4836-A880-7FA3DBA08582}"/>
              </a:ext>
            </a:extLst>
          </p:cNvPr>
          <p:cNvPicPr>
            <a:picLocks noChangeAspect="1"/>
          </p:cNvPicPr>
          <p:nvPr/>
        </p:nvPicPr>
        <p:blipFill>
          <a:blip r:embed="rId2"/>
          <a:stretch>
            <a:fillRect/>
          </a:stretch>
        </p:blipFill>
        <p:spPr>
          <a:xfrm>
            <a:off x="0" y="1"/>
            <a:ext cx="12191999" cy="6738424"/>
          </a:xfrm>
          <a:prstGeom prst="rect">
            <a:avLst/>
          </a:prstGeom>
        </p:spPr>
      </p:pic>
    </p:spTree>
    <p:extLst>
      <p:ext uri="{BB962C8B-B14F-4D97-AF65-F5344CB8AC3E}">
        <p14:creationId xmlns:p14="http://schemas.microsoft.com/office/powerpoint/2010/main" val="2519377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55DBC-03D1-4126-858E-1BBB5991FED4}"/>
              </a:ext>
            </a:extLst>
          </p:cNvPr>
          <p:cNvSpPr>
            <a:spLocks noGrp="1"/>
          </p:cNvSpPr>
          <p:nvPr>
            <p:ph type="title"/>
          </p:nvPr>
        </p:nvSpPr>
        <p:spPr>
          <a:xfrm>
            <a:off x="647700" y="274638"/>
            <a:ext cx="9389533" cy="1143000"/>
          </a:xfrm>
        </p:spPr>
        <p:txBody>
          <a:bodyPr wrap="square" anchor="ctr">
            <a:normAutofit/>
          </a:bodyPr>
          <a:lstStyle/>
          <a:p>
            <a:r>
              <a:rPr lang="en-MY" dirty="0">
                <a:solidFill>
                  <a:srgbClr val="FF0000"/>
                </a:solidFill>
              </a:rPr>
              <a:t>Example</a:t>
            </a:r>
          </a:p>
        </p:txBody>
      </p:sp>
      <p:sp>
        <p:nvSpPr>
          <p:cNvPr id="3" name="Content Placeholder 2">
            <a:extLst>
              <a:ext uri="{FF2B5EF4-FFF2-40B4-BE49-F238E27FC236}">
                <a16:creationId xmlns:a16="http://schemas.microsoft.com/office/drawing/2014/main" id="{EDB3CF59-F558-486B-A329-596EFA35682D}"/>
              </a:ext>
            </a:extLst>
          </p:cNvPr>
          <p:cNvSpPr>
            <a:spLocks noGrp="1"/>
          </p:cNvSpPr>
          <p:nvPr>
            <p:ph sz="half" idx="1"/>
          </p:nvPr>
        </p:nvSpPr>
        <p:spPr>
          <a:xfrm>
            <a:off x="-1" y="985838"/>
            <a:ext cx="8265729" cy="4886324"/>
          </a:xfrm>
        </p:spPr>
        <p:txBody>
          <a:bodyPr wrap="square" anchor="t">
            <a:normAutofit/>
          </a:bodyPr>
          <a:lstStyle/>
          <a:p>
            <a:pPr marL="0" indent="0">
              <a:lnSpc>
                <a:spcPct val="90000"/>
              </a:lnSpc>
              <a:buNone/>
            </a:pPr>
            <a:r>
              <a:rPr lang="en-MY" sz="2600" b="1" dirty="0"/>
              <a:t>Work family conflict and performance. A qualitative study among working mothers in Maldives</a:t>
            </a:r>
          </a:p>
          <a:p>
            <a:pPr marL="0" indent="0">
              <a:lnSpc>
                <a:spcPct val="90000"/>
              </a:lnSpc>
              <a:buNone/>
            </a:pPr>
            <a:endParaRPr lang="en-MY" sz="2600" dirty="0"/>
          </a:p>
          <a:p>
            <a:pPr marL="0" indent="0">
              <a:lnSpc>
                <a:spcPct val="90000"/>
              </a:lnSpc>
              <a:buNone/>
            </a:pPr>
            <a:r>
              <a:rPr lang="en-MY" sz="2600" dirty="0"/>
              <a:t>RQ1: What are the challenges faced by working mothers in the workplace in Maldives</a:t>
            </a:r>
          </a:p>
          <a:p>
            <a:pPr marL="0" indent="0">
              <a:lnSpc>
                <a:spcPct val="90000"/>
              </a:lnSpc>
              <a:buNone/>
            </a:pPr>
            <a:endParaRPr lang="en-MY" sz="2600" dirty="0"/>
          </a:p>
          <a:p>
            <a:pPr marL="0" indent="0">
              <a:lnSpc>
                <a:spcPct val="90000"/>
              </a:lnSpc>
              <a:buNone/>
            </a:pPr>
            <a:r>
              <a:rPr lang="en-MY" sz="2600" dirty="0"/>
              <a:t>RQ2: How working mothers manage the work family conflict and performance</a:t>
            </a:r>
          </a:p>
          <a:p>
            <a:pPr marL="0" indent="0">
              <a:lnSpc>
                <a:spcPct val="90000"/>
              </a:lnSpc>
              <a:buNone/>
            </a:pPr>
            <a:endParaRPr lang="en-MY" sz="2600" dirty="0"/>
          </a:p>
        </p:txBody>
      </p:sp>
      <p:pic>
        <p:nvPicPr>
          <p:cNvPr id="6" name="Picture 5" descr="Diagram&#10;&#10;Description automatically generated">
            <a:extLst>
              <a:ext uri="{FF2B5EF4-FFF2-40B4-BE49-F238E27FC236}">
                <a16:creationId xmlns:a16="http://schemas.microsoft.com/office/drawing/2014/main" id="{AB93A065-43F1-4BEF-BE2E-0B0BB779578F}"/>
              </a:ext>
            </a:extLst>
          </p:cNvPr>
          <p:cNvPicPr>
            <a:picLocks noChangeAspect="1"/>
          </p:cNvPicPr>
          <p:nvPr/>
        </p:nvPicPr>
        <p:blipFill>
          <a:blip r:embed="rId2"/>
          <a:stretch>
            <a:fillRect/>
          </a:stretch>
        </p:blipFill>
        <p:spPr>
          <a:xfrm>
            <a:off x="8265729" y="985838"/>
            <a:ext cx="3926271" cy="4525962"/>
          </a:xfrm>
          <a:prstGeom prst="rect">
            <a:avLst/>
          </a:prstGeom>
          <a:noFill/>
        </p:spPr>
      </p:pic>
      <p:sp>
        <p:nvSpPr>
          <p:cNvPr id="4" name="Footer Placeholder 3">
            <a:extLst>
              <a:ext uri="{FF2B5EF4-FFF2-40B4-BE49-F238E27FC236}">
                <a16:creationId xmlns:a16="http://schemas.microsoft.com/office/drawing/2014/main" id="{7C8724A9-96BF-4A4F-A385-4A5DBCB8352D}"/>
              </a:ext>
            </a:extLst>
          </p:cNvPr>
          <p:cNvSpPr>
            <a:spLocks noGrp="1"/>
          </p:cNvSpPr>
          <p:nvPr>
            <p:ph type="ftr" sz="quarter" idx="10"/>
          </p:nvPr>
        </p:nvSpPr>
        <p:spPr>
          <a:xfrm>
            <a:off x="8331200" y="6623050"/>
            <a:ext cx="3860800" cy="234950"/>
          </a:xfrm>
        </p:spPr>
        <p:txBody>
          <a:bodyPr wrap="square"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5" name="Rectangle 4">
            <a:extLst>
              <a:ext uri="{FF2B5EF4-FFF2-40B4-BE49-F238E27FC236}">
                <a16:creationId xmlns:a16="http://schemas.microsoft.com/office/drawing/2014/main" id="{3DB937A3-7D6C-4465-A05F-710BD0B1F738}"/>
              </a:ext>
            </a:extLst>
          </p:cNvPr>
          <p:cNvSpPr/>
          <p:nvPr/>
        </p:nvSpPr>
        <p:spPr bwMode="auto">
          <a:xfrm>
            <a:off x="0" y="5765800"/>
            <a:ext cx="12192001" cy="914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MY" sz="2800" b="1" i="0" u="none" strike="noStrike" cap="none" normalizeH="0" baseline="0" dirty="0">
                <a:ln>
                  <a:noFill/>
                </a:ln>
                <a:solidFill>
                  <a:schemeClr val="tx1"/>
                </a:solidFill>
                <a:effectLst/>
                <a:latin typeface="Arial" charset="0"/>
              </a:rPr>
              <a:t>Literature Review: What is known about this Phenomena of Interest</a:t>
            </a:r>
          </a:p>
        </p:txBody>
      </p:sp>
    </p:spTree>
    <p:extLst>
      <p:ext uri="{BB962C8B-B14F-4D97-AF65-F5344CB8AC3E}">
        <p14:creationId xmlns:p14="http://schemas.microsoft.com/office/powerpoint/2010/main" val="6080921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CB5A1F9-2E47-4F86-B5F8-91B60440BC72}"/>
              </a:ext>
            </a:extLst>
          </p:cNvPr>
          <p:cNvSpPr>
            <a:spLocks noGrp="1"/>
          </p:cNvSpPr>
          <p:nvPr>
            <p:ph type="title"/>
          </p:nvPr>
        </p:nvSpPr>
        <p:spPr>
          <a:xfrm>
            <a:off x="647700" y="274638"/>
            <a:ext cx="9389533" cy="1143000"/>
          </a:xfrm>
        </p:spPr>
        <p:txBody>
          <a:bodyPr/>
          <a:lstStyle/>
          <a:p>
            <a:r>
              <a:rPr lang="en-US" dirty="0"/>
              <a:t>Paraphraser</a:t>
            </a:r>
          </a:p>
        </p:txBody>
      </p:sp>
      <p:pic>
        <p:nvPicPr>
          <p:cNvPr id="5" name="Picture 4">
            <a:extLst>
              <a:ext uri="{FF2B5EF4-FFF2-40B4-BE49-F238E27FC236}">
                <a16:creationId xmlns:a16="http://schemas.microsoft.com/office/drawing/2014/main" id="{668B9E01-B90F-481B-81BA-53E73C3D1573}"/>
              </a:ext>
            </a:extLst>
          </p:cNvPr>
          <p:cNvPicPr>
            <a:picLocks noChangeAspect="1"/>
          </p:cNvPicPr>
          <p:nvPr/>
        </p:nvPicPr>
        <p:blipFill>
          <a:blip r:embed="rId2"/>
          <a:stretch>
            <a:fillRect/>
          </a:stretch>
        </p:blipFill>
        <p:spPr>
          <a:xfrm>
            <a:off x="0" y="1125416"/>
            <a:ext cx="12084147" cy="5732584"/>
          </a:xfrm>
          <a:prstGeom prst="rect">
            <a:avLst/>
          </a:prstGeom>
          <a:noFill/>
        </p:spPr>
      </p:pic>
      <p:sp>
        <p:nvSpPr>
          <p:cNvPr id="4" name="Footer Placeholder 3">
            <a:extLst>
              <a:ext uri="{FF2B5EF4-FFF2-40B4-BE49-F238E27FC236}">
                <a16:creationId xmlns:a16="http://schemas.microsoft.com/office/drawing/2014/main" id="{2BE81E81-D527-45D4-BE83-9B733A0CD053}"/>
              </a:ext>
            </a:extLst>
          </p:cNvPr>
          <p:cNvSpPr>
            <a:spLocks noGrp="1"/>
          </p:cNvSpPr>
          <p:nvPr>
            <p:ph type="ftr" sz="quarter" idx="10"/>
          </p:nvPr>
        </p:nvSpPr>
        <p:spPr>
          <a:xfrm>
            <a:off x="8331200" y="6623050"/>
            <a:ext cx="3860800" cy="234950"/>
          </a:xfrm>
        </p:spPr>
        <p:txBody>
          <a:bodyPr wrap="square"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8717645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F9BCF57-E8C6-4892-9A1C-9D93DD081305}"/>
              </a:ext>
            </a:extLst>
          </p:cNvPr>
          <p:cNvSpPr>
            <a:spLocks noGrp="1"/>
          </p:cNvSpPr>
          <p:nvPr>
            <p:ph type="title"/>
          </p:nvPr>
        </p:nvSpPr>
        <p:spPr>
          <a:xfrm>
            <a:off x="647700" y="274638"/>
            <a:ext cx="9389533" cy="1143000"/>
          </a:xfrm>
        </p:spPr>
        <p:txBody>
          <a:bodyPr/>
          <a:lstStyle/>
          <a:p>
            <a:r>
              <a:rPr lang="en-US" dirty="0"/>
              <a:t>Grammar Check </a:t>
            </a:r>
          </a:p>
        </p:txBody>
      </p:sp>
      <p:pic>
        <p:nvPicPr>
          <p:cNvPr id="5" name="Picture 4">
            <a:extLst>
              <a:ext uri="{FF2B5EF4-FFF2-40B4-BE49-F238E27FC236}">
                <a16:creationId xmlns:a16="http://schemas.microsoft.com/office/drawing/2014/main" id="{7B658C9D-671E-4BFC-8403-6107772FC7C3}"/>
              </a:ext>
            </a:extLst>
          </p:cNvPr>
          <p:cNvPicPr>
            <a:picLocks noChangeAspect="1"/>
          </p:cNvPicPr>
          <p:nvPr/>
        </p:nvPicPr>
        <p:blipFill>
          <a:blip r:embed="rId2"/>
          <a:stretch>
            <a:fillRect/>
          </a:stretch>
        </p:blipFill>
        <p:spPr>
          <a:xfrm>
            <a:off x="0" y="1252026"/>
            <a:ext cx="12192000" cy="5605974"/>
          </a:xfrm>
          <a:prstGeom prst="rect">
            <a:avLst/>
          </a:prstGeom>
          <a:noFill/>
        </p:spPr>
      </p:pic>
      <p:sp>
        <p:nvSpPr>
          <p:cNvPr id="4" name="Footer Placeholder 3">
            <a:extLst>
              <a:ext uri="{FF2B5EF4-FFF2-40B4-BE49-F238E27FC236}">
                <a16:creationId xmlns:a16="http://schemas.microsoft.com/office/drawing/2014/main" id="{7B3D4D55-C658-4CC4-8AF7-65DD72F7C6BF}"/>
              </a:ext>
            </a:extLst>
          </p:cNvPr>
          <p:cNvSpPr>
            <a:spLocks noGrp="1"/>
          </p:cNvSpPr>
          <p:nvPr>
            <p:ph type="ftr" sz="quarter" idx="10"/>
          </p:nvPr>
        </p:nvSpPr>
        <p:spPr>
          <a:xfrm>
            <a:off x="8331200" y="6623050"/>
            <a:ext cx="3860800" cy="234950"/>
          </a:xfrm>
        </p:spPr>
        <p:txBody>
          <a:bodyPr wrap="square"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9247243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628C191-6EB0-4807-9615-E03010C07ED9}"/>
              </a:ext>
            </a:extLst>
          </p:cNvPr>
          <p:cNvPicPr>
            <a:picLocks noChangeAspect="1"/>
          </p:cNvPicPr>
          <p:nvPr/>
        </p:nvPicPr>
        <p:blipFill>
          <a:blip r:embed="rId2"/>
          <a:stretch>
            <a:fillRect/>
          </a:stretch>
        </p:blipFill>
        <p:spPr>
          <a:xfrm>
            <a:off x="647700" y="281354"/>
            <a:ext cx="10974917" cy="5992837"/>
          </a:xfrm>
          <a:prstGeom prst="rect">
            <a:avLst/>
          </a:prstGeom>
          <a:noFill/>
        </p:spPr>
      </p:pic>
      <p:sp>
        <p:nvSpPr>
          <p:cNvPr id="4" name="Footer Placeholder 3">
            <a:extLst>
              <a:ext uri="{FF2B5EF4-FFF2-40B4-BE49-F238E27FC236}">
                <a16:creationId xmlns:a16="http://schemas.microsoft.com/office/drawing/2014/main" id="{EF36ED50-BAE9-4210-9395-A7EC04662A25}"/>
              </a:ext>
            </a:extLst>
          </p:cNvPr>
          <p:cNvSpPr>
            <a:spLocks noGrp="1"/>
          </p:cNvSpPr>
          <p:nvPr>
            <p:ph type="ftr" sz="quarter" idx="10"/>
          </p:nvPr>
        </p:nvSpPr>
        <p:spPr>
          <a:xfrm>
            <a:off x="8331200" y="6623050"/>
            <a:ext cx="3860800" cy="234950"/>
          </a:xfrm>
        </p:spPr>
        <p:txBody>
          <a:bodyPr wrap="square"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36869417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3D533-D6DF-4472-8B8F-C669632B09B6}"/>
              </a:ext>
            </a:extLst>
          </p:cNvPr>
          <p:cNvSpPr>
            <a:spLocks noGrp="1"/>
          </p:cNvSpPr>
          <p:nvPr>
            <p:ph type="title"/>
          </p:nvPr>
        </p:nvSpPr>
        <p:spPr/>
        <p:txBody>
          <a:bodyPr/>
          <a:lstStyle/>
          <a:p>
            <a:endParaRPr lang="en-MY"/>
          </a:p>
        </p:txBody>
      </p:sp>
      <p:sp>
        <p:nvSpPr>
          <p:cNvPr id="3" name="Content Placeholder 2">
            <a:extLst>
              <a:ext uri="{FF2B5EF4-FFF2-40B4-BE49-F238E27FC236}">
                <a16:creationId xmlns:a16="http://schemas.microsoft.com/office/drawing/2014/main" id="{B294799F-6E2A-4744-AE10-D6480FF7B732}"/>
              </a:ext>
            </a:extLst>
          </p:cNvPr>
          <p:cNvSpPr>
            <a:spLocks noGrp="1"/>
          </p:cNvSpPr>
          <p:nvPr>
            <p:ph idx="1"/>
          </p:nvPr>
        </p:nvSpPr>
        <p:spPr/>
        <p:txBody>
          <a:bodyPr/>
          <a:lstStyle/>
          <a:p>
            <a:endParaRPr lang="en-MY"/>
          </a:p>
        </p:txBody>
      </p:sp>
      <p:sp>
        <p:nvSpPr>
          <p:cNvPr id="4" name="Footer Placeholder 3">
            <a:extLst>
              <a:ext uri="{FF2B5EF4-FFF2-40B4-BE49-F238E27FC236}">
                <a16:creationId xmlns:a16="http://schemas.microsoft.com/office/drawing/2014/main" id="{61C41F71-DFB8-491E-9DA8-47AB86AB0B82}"/>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6" name="Picture 5">
            <a:extLst>
              <a:ext uri="{FF2B5EF4-FFF2-40B4-BE49-F238E27FC236}">
                <a16:creationId xmlns:a16="http://schemas.microsoft.com/office/drawing/2014/main" id="{6CDF2DF0-D68C-4FF2-9975-541184D9C1E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7267074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5BE9B8-595B-4107-9375-C53AEF7FE9CA}"/>
              </a:ext>
            </a:extLst>
          </p:cNvPr>
          <p:cNvSpPr>
            <a:spLocks noGrp="1"/>
          </p:cNvSpPr>
          <p:nvPr>
            <p:ph/>
          </p:nvPr>
        </p:nvSpPr>
        <p:spPr/>
        <p:txBody>
          <a:bodyPr/>
          <a:lstStyle/>
          <a:p>
            <a:endParaRPr lang="en-MY"/>
          </a:p>
        </p:txBody>
      </p:sp>
      <p:sp>
        <p:nvSpPr>
          <p:cNvPr id="3" name="Footer Placeholder 2">
            <a:extLst>
              <a:ext uri="{FF2B5EF4-FFF2-40B4-BE49-F238E27FC236}">
                <a16:creationId xmlns:a16="http://schemas.microsoft.com/office/drawing/2014/main" id="{DADCEB87-FC52-4D95-B205-F34FCAB3EA6D}"/>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ms-MY"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5" name="Picture 4">
            <a:extLst>
              <a:ext uri="{FF2B5EF4-FFF2-40B4-BE49-F238E27FC236}">
                <a16:creationId xmlns:a16="http://schemas.microsoft.com/office/drawing/2014/main" id="{63F549B9-876D-4ECD-AE4C-CB42D02C48BA}"/>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117896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3822701" y="30164"/>
            <a:ext cx="39544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charset="0"/>
                <a:ea typeface="+mn-ea"/>
                <a:cs typeface="+mn-cs"/>
              </a:rPr>
              <a:t>Conclusion</a:t>
            </a:r>
            <a:endParaRPr kumimoji="0" lang="en-US" sz="3200" b="0"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197635" name="Rectangle 3"/>
          <p:cNvSpPr>
            <a:spLocks noGrp="1" noChangeArrowheads="1"/>
          </p:cNvSpPr>
          <p:nvPr>
            <p:ph type="body" idx="1"/>
          </p:nvPr>
        </p:nvSpPr>
        <p:spPr>
          <a:xfrm>
            <a:off x="0" y="954089"/>
            <a:ext cx="12192000" cy="2782017"/>
          </a:xfrm>
          <a:solidFill>
            <a:schemeClr val="bg1"/>
          </a:solidFill>
        </p:spPr>
        <p:txBody>
          <a:bodyPr/>
          <a:lstStyle/>
          <a:p>
            <a:pPr marL="514350" indent="-514350">
              <a:buFontTx/>
              <a:buAutoNum type="arabicPeriod"/>
            </a:pPr>
            <a:r>
              <a:rPr lang="en-GB" sz="4000" dirty="0"/>
              <a:t>Results from a web search engine is useful </a:t>
            </a:r>
            <a:r>
              <a:rPr lang="en-GB" sz="4000" dirty="0">
                <a:solidFill>
                  <a:srgbClr val="FF0000"/>
                </a:solidFill>
              </a:rPr>
              <a:t>if used effectively</a:t>
            </a:r>
          </a:p>
          <a:p>
            <a:pPr marL="514350" indent="-514350">
              <a:buFontTx/>
              <a:buAutoNum type="arabicPeriod"/>
            </a:pPr>
            <a:r>
              <a:rPr lang="en-GB" sz="4000" dirty="0"/>
              <a:t>Unless the </a:t>
            </a:r>
            <a:r>
              <a:rPr lang="en-GB" sz="4000" dirty="0">
                <a:solidFill>
                  <a:srgbClr val="FF0000"/>
                </a:solidFill>
              </a:rPr>
              <a:t>source is accredited </a:t>
            </a:r>
            <a:r>
              <a:rPr lang="en-GB" sz="4000" dirty="0"/>
              <a:t>(i.e. web journals), take the information at face value.</a:t>
            </a:r>
          </a:p>
          <a:p>
            <a:pPr marL="514350" indent="-514350">
              <a:buFontTx/>
              <a:buAutoNum type="arabicPeriod"/>
            </a:pPr>
            <a:endParaRPr lang="en-GB" sz="3600" dirty="0"/>
          </a:p>
        </p:txBody>
      </p:sp>
      <p:sp>
        <p:nvSpPr>
          <p:cNvPr id="2" name="Footer Placeholder 1"/>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ms-MY"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DCA46942-F1B5-4200-BC13-CA95811920D4}"/>
              </a:ext>
            </a:extLst>
          </p:cNvPr>
          <p:cNvSpPr txBox="1"/>
          <p:nvPr/>
        </p:nvSpPr>
        <p:spPr>
          <a:xfrm>
            <a:off x="0" y="3736106"/>
            <a:ext cx="12090400" cy="2886944"/>
          </a:xfrm>
          <a:prstGeom prst="rect">
            <a:avLst/>
          </a:prstGeom>
          <a:noFill/>
          <a:ln>
            <a:solidFill>
              <a:schemeClr val="accent1"/>
            </a:solidFill>
          </a:ln>
        </p:spPr>
        <p:txBody>
          <a:bodyPr wrap="square">
            <a:spAutoFit/>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3200" b="0" i="0" u="none" strike="noStrike" kern="0" cap="none" spc="0" normalizeH="0" baseline="0" noProof="0" dirty="0">
                <a:ln>
                  <a:noFill/>
                </a:ln>
                <a:solidFill>
                  <a:srgbClr val="000000"/>
                </a:solidFill>
                <a:effectLst/>
                <a:uLnTx/>
                <a:uFillTx/>
                <a:latin typeface="Arial"/>
                <a:ea typeface="+mn-ea"/>
                <a:cs typeface="+mn-cs"/>
              </a:rPr>
              <a:t>Age of Online Information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2800" b="0" i="0" u="none" strike="noStrike" kern="0" cap="none" spc="0" normalizeH="0" baseline="0" noProof="0" dirty="0">
                <a:ln>
                  <a:noFill/>
                </a:ln>
                <a:solidFill>
                  <a:srgbClr val="000000"/>
                </a:solidFill>
                <a:effectLst/>
                <a:uLnTx/>
                <a:uFillTx/>
                <a:latin typeface="Arial"/>
              </a:rPr>
              <a:t>Sometimes the age of information matters. If you need current statistics then check the age of the material you have found.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GB" sz="4000" b="0" i="0" u="none" strike="noStrike" kern="0" cap="none" spc="0" normalizeH="0" baseline="0" noProof="0" dirty="0">
                <a:ln>
                  <a:noFill/>
                </a:ln>
                <a:solidFill>
                  <a:srgbClr val="FF0000"/>
                </a:solidFill>
                <a:effectLst/>
                <a:uLnTx/>
                <a:uFillTx/>
                <a:latin typeface="Arial"/>
              </a:rPr>
              <a:t>As a rule of thumb, in most fields anything more than five years old is probably out-dated. </a:t>
            </a:r>
          </a:p>
        </p:txBody>
      </p:sp>
    </p:spTree>
    <p:extLst>
      <p:ext uri="{BB962C8B-B14F-4D97-AF65-F5344CB8AC3E}">
        <p14:creationId xmlns:p14="http://schemas.microsoft.com/office/powerpoint/2010/main" val="25741681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9B673-B58A-4C80-87D2-1AB6E70D1B73}"/>
              </a:ext>
            </a:extLst>
          </p:cNvPr>
          <p:cNvSpPr>
            <a:spLocks noGrp="1"/>
          </p:cNvSpPr>
          <p:nvPr>
            <p:ph type="title"/>
          </p:nvPr>
        </p:nvSpPr>
        <p:spPr>
          <a:xfrm>
            <a:off x="647700" y="274638"/>
            <a:ext cx="9389533" cy="1143000"/>
          </a:xfrm>
        </p:spPr>
        <p:txBody>
          <a:bodyPr wrap="square" anchor="ctr">
            <a:normAutofit fontScale="90000"/>
          </a:bodyPr>
          <a:lstStyle/>
          <a:p>
            <a:pPr>
              <a:lnSpc>
                <a:spcPct val="90000"/>
              </a:lnSpc>
            </a:pPr>
            <a:r>
              <a:rPr lang="en-US" sz="4000" b="1" dirty="0">
                <a:solidFill>
                  <a:srgbClr val="FF0000"/>
                </a:solidFill>
              </a:rPr>
              <a:t>Step 2: Log, catalogue and synthesize</a:t>
            </a:r>
            <a:br>
              <a:rPr lang="en-US" sz="4000" b="1" dirty="0">
                <a:solidFill>
                  <a:srgbClr val="FF0000"/>
                </a:solidFill>
              </a:rPr>
            </a:br>
            <a:br>
              <a:rPr lang="en-US" sz="2500" dirty="0"/>
            </a:br>
            <a:r>
              <a:rPr lang="en-MY" sz="2500" dirty="0"/>
              <a:t>Evaluate and Select Literature</a:t>
            </a:r>
          </a:p>
        </p:txBody>
      </p:sp>
      <p:sp>
        <p:nvSpPr>
          <p:cNvPr id="4" name="Footer Placeholder 3">
            <a:extLst>
              <a:ext uri="{FF2B5EF4-FFF2-40B4-BE49-F238E27FC236}">
                <a16:creationId xmlns:a16="http://schemas.microsoft.com/office/drawing/2014/main" id="{6F39626C-9D82-4BCD-BA6B-913F9B0D89DF}"/>
              </a:ext>
            </a:extLst>
          </p:cNvPr>
          <p:cNvSpPr>
            <a:spLocks noGrp="1"/>
          </p:cNvSpPr>
          <p:nvPr>
            <p:ph type="ftr" sz="quarter" idx="10"/>
          </p:nvPr>
        </p:nvSpPr>
        <p:spPr>
          <a:xfrm>
            <a:off x="8331200" y="6623050"/>
            <a:ext cx="3860800" cy="234950"/>
          </a:xfrm>
        </p:spPr>
        <p:txBody>
          <a:bodyPr wrap="square"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3" name="Picture 2">
            <a:extLst>
              <a:ext uri="{FF2B5EF4-FFF2-40B4-BE49-F238E27FC236}">
                <a16:creationId xmlns:a16="http://schemas.microsoft.com/office/drawing/2014/main" id="{307EE33E-3473-42C6-A55C-84A45FA262E6}"/>
              </a:ext>
            </a:extLst>
          </p:cNvPr>
          <p:cNvPicPr>
            <a:picLocks noChangeAspect="1"/>
          </p:cNvPicPr>
          <p:nvPr/>
        </p:nvPicPr>
        <p:blipFill>
          <a:blip r:embed="rId2"/>
          <a:stretch>
            <a:fillRect/>
          </a:stretch>
        </p:blipFill>
        <p:spPr>
          <a:xfrm>
            <a:off x="2007030" y="1481931"/>
            <a:ext cx="7620000" cy="5076825"/>
          </a:xfrm>
          <a:prstGeom prst="rect">
            <a:avLst/>
          </a:prstGeom>
        </p:spPr>
      </p:pic>
    </p:spTree>
    <p:extLst>
      <p:ext uri="{BB962C8B-B14F-4D97-AF65-F5344CB8AC3E}">
        <p14:creationId xmlns:p14="http://schemas.microsoft.com/office/powerpoint/2010/main" val="30194133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F2BED-89BE-4FF8-AE8B-DF60B58729C9}"/>
              </a:ext>
            </a:extLst>
          </p:cNvPr>
          <p:cNvSpPr>
            <a:spLocks noGrp="1"/>
          </p:cNvSpPr>
          <p:nvPr>
            <p:ph type="title"/>
          </p:nvPr>
        </p:nvSpPr>
        <p:spPr/>
        <p:txBody>
          <a:bodyPr/>
          <a:lstStyle/>
          <a:p>
            <a:r>
              <a:rPr lang="en-MY" sz="4800" b="1" dirty="0">
                <a:solidFill>
                  <a:srgbClr val="FF0000"/>
                </a:solidFill>
              </a:rPr>
              <a:t>3 Steps</a:t>
            </a:r>
          </a:p>
        </p:txBody>
      </p:sp>
      <p:sp>
        <p:nvSpPr>
          <p:cNvPr id="3" name="Content Placeholder 2">
            <a:extLst>
              <a:ext uri="{FF2B5EF4-FFF2-40B4-BE49-F238E27FC236}">
                <a16:creationId xmlns:a16="http://schemas.microsoft.com/office/drawing/2014/main" id="{D2A750D8-256D-46B8-A6E0-0BED087CEA6A}"/>
              </a:ext>
            </a:extLst>
          </p:cNvPr>
          <p:cNvSpPr>
            <a:spLocks noGrp="1"/>
          </p:cNvSpPr>
          <p:nvPr>
            <p:ph idx="1"/>
          </p:nvPr>
        </p:nvSpPr>
        <p:spPr/>
        <p:txBody>
          <a:bodyPr/>
          <a:lstStyle/>
          <a:p>
            <a:pPr marL="514350" indent="-514350" algn="l" fontAlgn="base">
              <a:buFont typeface="+mj-lt"/>
              <a:buAutoNum type="alphaUcPeriod"/>
            </a:pPr>
            <a:r>
              <a:rPr lang="en-US" b="1" i="0" dirty="0">
                <a:solidFill>
                  <a:srgbClr val="494949"/>
                </a:solidFill>
                <a:effectLst/>
                <a:latin typeface="Georgia" panose="02040502050405020303" pitchFamily="18" charset="0"/>
              </a:rPr>
              <a:t>Logging</a:t>
            </a:r>
            <a:r>
              <a:rPr lang="en-US" b="0" i="0" dirty="0">
                <a:solidFill>
                  <a:srgbClr val="494949"/>
                </a:solidFill>
                <a:effectLst/>
                <a:latin typeface="Georgia" panose="02040502050405020303" pitchFamily="18" charset="0"/>
              </a:rPr>
              <a:t> reference information </a:t>
            </a:r>
          </a:p>
          <a:p>
            <a:pPr marL="514350" indent="-514350" algn="l" fontAlgn="base">
              <a:buFont typeface="+mj-lt"/>
              <a:buAutoNum type="alphaUcPeriod"/>
            </a:pPr>
            <a:endParaRPr lang="en-US" b="0" i="0" dirty="0">
              <a:solidFill>
                <a:srgbClr val="494949"/>
              </a:solidFill>
              <a:effectLst/>
              <a:latin typeface="Georgia" panose="02040502050405020303" pitchFamily="18" charset="0"/>
            </a:endParaRPr>
          </a:p>
          <a:p>
            <a:pPr marL="514350" indent="-514350" algn="l" fontAlgn="base">
              <a:buFont typeface="+mj-lt"/>
              <a:buAutoNum type="alphaUcPeriod"/>
            </a:pPr>
            <a:r>
              <a:rPr lang="en-US" b="0" i="0" dirty="0">
                <a:solidFill>
                  <a:srgbClr val="494949"/>
                </a:solidFill>
                <a:effectLst/>
                <a:latin typeface="Georgia" panose="02040502050405020303" pitchFamily="18" charset="0"/>
              </a:rPr>
              <a:t>Building an organized </a:t>
            </a:r>
            <a:r>
              <a:rPr lang="en-US" b="1" i="0" dirty="0">
                <a:solidFill>
                  <a:srgbClr val="494949"/>
                </a:solidFill>
                <a:effectLst/>
                <a:latin typeface="Georgia" panose="02040502050405020303" pitchFamily="18" charset="0"/>
              </a:rPr>
              <a:t>catalogue</a:t>
            </a:r>
          </a:p>
          <a:p>
            <a:pPr marL="514350" indent="-514350" algn="l" fontAlgn="base">
              <a:buFont typeface="+mj-lt"/>
              <a:buAutoNum type="alphaUcPeriod"/>
            </a:pPr>
            <a:endParaRPr lang="en-US" b="0" i="0" dirty="0">
              <a:solidFill>
                <a:srgbClr val="494949"/>
              </a:solidFill>
              <a:effectLst/>
              <a:latin typeface="Georgia" panose="02040502050405020303" pitchFamily="18" charset="0"/>
            </a:endParaRPr>
          </a:p>
          <a:p>
            <a:pPr marL="514350" indent="-514350" algn="l" fontAlgn="base">
              <a:buFont typeface="+mj-lt"/>
              <a:buAutoNum type="alphaUcPeriod"/>
            </a:pPr>
            <a:r>
              <a:rPr lang="en-US" b="1" i="0" dirty="0">
                <a:solidFill>
                  <a:srgbClr val="494949"/>
                </a:solidFill>
                <a:effectLst/>
                <a:latin typeface="Georgia" panose="02040502050405020303" pitchFamily="18" charset="0"/>
              </a:rPr>
              <a:t>Distilling</a:t>
            </a:r>
            <a:r>
              <a:rPr lang="en-US" b="0" i="0" dirty="0">
                <a:solidFill>
                  <a:srgbClr val="494949"/>
                </a:solidFill>
                <a:effectLst/>
                <a:latin typeface="Georgia" panose="02040502050405020303" pitchFamily="18" charset="0"/>
              </a:rPr>
              <a:t> and synthesizing the information</a:t>
            </a:r>
          </a:p>
          <a:p>
            <a:pPr marL="0" indent="0">
              <a:buNone/>
            </a:pPr>
            <a:endParaRPr lang="en-MY" dirty="0"/>
          </a:p>
        </p:txBody>
      </p:sp>
      <p:sp>
        <p:nvSpPr>
          <p:cNvPr id="4" name="Footer Placeholder 3">
            <a:extLst>
              <a:ext uri="{FF2B5EF4-FFF2-40B4-BE49-F238E27FC236}">
                <a16:creationId xmlns:a16="http://schemas.microsoft.com/office/drawing/2014/main" id="{CBC6CF4A-795E-44F1-B4D2-28F413DEB2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39061337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13206-5F84-42C8-A4AF-308BBE6C34FE}"/>
              </a:ext>
            </a:extLst>
          </p:cNvPr>
          <p:cNvSpPr>
            <a:spLocks noGrp="1"/>
          </p:cNvSpPr>
          <p:nvPr>
            <p:ph type="title"/>
          </p:nvPr>
        </p:nvSpPr>
        <p:spPr>
          <a:xfrm>
            <a:off x="0" y="0"/>
            <a:ext cx="9389533" cy="384363"/>
          </a:xfrm>
        </p:spPr>
        <p:txBody>
          <a:bodyPr/>
          <a:lstStyle/>
          <a:p>
            <a:r>
              <a:rPr lang="en-MY" b="1" dirty="0">
                <a:solidFill>
                  <a:srgbClr val="FF0000"/>
                </a:solidFill>
              </a:rPr>
              <a:t>A : Logging the Information</a:t>
            </a:r>
          </a:p>
        </p:txBody>
      </p:sp>
      <p:sp>
        <p:nvSpPr>
          <p:cNvPr id="3" name="Content Placeholder 2">
            <a:extLst>
              <a:ext uri="{FF2B5EF4-FFF2-40B4-BE49-F238E27FC236}">
                <a16:creationId xmlns:a16="http://schemas.microsoft.com/office/drawing/2014/main" id="{3C7937CA-2967-48AB-8B9C-DAEAAD9E706B}"/>
              </a:ext>
            </a:extLst>
          </p:cNvPr>
          <p:cNvSpPr>
            <a:spLocks noGrp="1"/>
          </p:cNvSpPr>
          <p:nvPr>
            <p:ph idx="1"/>
          </p:nvPr>
        </p:nvSpPr>
        <p:spPr>
          <a:xfrm>
            <a:off x="0" y="1216160"/>
            <a:ext cx="4370522" cy="5165724"/>
          </a:xfrm>
        </p:spPr>
        <p:txBody>
          <a:bodyPr/>
          <a:lstStyle/>
          <a:p>
            <a:pPr marL="0" indent="0">
              <a:buNone/>
            </a:pPr>
            <a:r>
              <a:rPr lang="en-US" sz="2800" dirty="0"/>
              <a:t>As you read each article, you should add it to your reference management matrix or software. </a:t>
            </a:r>
          </a:p>
          <a:p>
            <a:pPr marL="514350" indent="-514350">
              <a:buAutoNum type="arabicPeriod"/>
            </a:pPr>
            <a:r>
              <a:rPr lang="en-US" sz="2800" dirty="0"/>
              <a:t>Citation management Tools</a:t>
            </a:r>
          </a:p>
          <a:p>
            <a:pPr marL="514350" indent="-514350">
              <a:buAutoNum type="arabicPeriod"/>
            </a:pPr>
            <a:r>
              <a:rPr lang="en-US" sz="2800" dirty="0"/>
              <a:t>Literature Matrix</a:t>
            </a:r>
          </a:p>
          <a:p>
            <a:pPr marL="514350" indent="-514350">
              <a:buAutoNum type="arabicPeriod"/>
            </a:pPr>
            <a:r>
              <a:rPr lang="en-US" sz="2800" dirty="0"/>
              <a:t>Excel Spreadsheet</a:t>
            </a:r>
          </a:p>
          <a:p>
            <a:pPr marL="0" indent="0">
              <a:buNone/>
            </a:pPr>
            <a:endParaRPr lang="en-US" dirty="0"/>
          </a:p>
        </p:txBody>
      </p:sp>
      <p:sp>
        <p:nvSpPr>
          <p:cNvPr id="4" name="Footer Placeholder 3">
            <a:extLst>
              <a:ext uri="{FF2B5EF4-FFF2-40B4-BE49-F238E27FC236}">
                <a16:creationId xmlns:a16="http://schemas.microsoft.com/office/drawing/2014/main" id="{692C56A8-19C7-4A6F-B35A-51DD496AE9D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9134195B-4F6D-4BD3-8390-5EDB68704E0D}"/>
              </a:ext>
            </a:extLst>
          </p:cNvPr>
          <p:cNvSpPr txBox="1"/>
          <p:nvPr/>
        </p:nvSpPr>
        <p:spPr>
          <a:xfrm>
            <a:off x="4479010" y="472574"/>
            <a:ext cx="7712990" cy="5970865"/>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a:ea typeface="+mn-ea"/>
                <a:cs typeface="+mn-cs"/>
              </a:rPr>
              <a:t>Citation management tools.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a:ea typeface="+mn-ea"/>
                <a:cs typeface="+mn-cs"/>
              </a:rPr>
              <a:t>End Note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EndNote is software that helps manage citations for bibliographies. Includes an add-in for Microsoft Word.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Arial"/>
                <a:ea typeface="+mn-ea"/>
                <a:cs typeface="+mn-cs"/>
              </a:rPr>
              <a:t>Mendeley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Mendeley is a free reference manager and academic social network that can help you organize your research, collaborate with others online, and discover the latest research. It includes a Microsoft Word plug-in and web importer.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8399984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AD159-0E3D-4611-8915-2942AE8EB9A0}"/>
              </a:ext>
            </a:extLst>
          </p:cNvPr>
          <p:cNvSpPr>
            <a:spLocks noGrp="1"/>
          </p:cNvSpPr>
          <p:nvPr>
            <p:ph type="title"/>
          </p:nvPr>
        </p:nvSpPr>
        <p:spPr>
          <a:xfrm>
            <a:off x="647700" y="274638"/>
            <a:ext cx="9389533" cy="749324"/>
          </a:xfrm>
        </p:spPr>
        <p:txBody>
          <a:bodyPr/>
          <a:lstStyle/>
          <a:p>
            <a:r>
              <a:rPr lang="en-MY" dirty="0">
                <a:solidFill>
                  <a:srgbClr val="FF0000"/>
                </a:solidFill>
              </a:rPr>
              <a:t>Mendeley</a:t>
            </a:r>
          </a:p>
        </p:txBody>
      </p:sp>
      <p:sp>
        <p:nvSpPr>
          <p:cNvPr id="3" name="Content Placeholder 2">
            <a:extLst>
              <a:ext uri="{FF2B5EF4-FFF2-40B4-BE49-F238E27FC236}">
                <a16:creationId xmlns:a16="http://schemas.microsoft.com/office/drawing/2014/main" id="{9DF6753D-361B-48FD-BE9C-0662B7A54E7B}"/>
              </a:ext>
            </a:extLst>
          </p:cNvPr>
          <p:cNvSpPr>
            <a:spLocks noGrp="1"/>
          </p:cNvSpPr>
          <p:nvPr>
            <p:ph idx="1"/>
          </p:nvPr>
        </p:nvSpPr>
        <p:spPr>
          <a:xfrm>
            <a:off x="0" y="6289700"/>
            <a:ext cx="12192000" cy="450825"/>
          </a:xfrm>
          <a:solidFill>
            <a:schemeClr val="bg1"/>
          </a:solidFill>
          <a:ln>
            <a:solidFill>
              <a:schemeClr val="accent1"/>
            </a:solidFill>
          </a:ln>
        </p:spPr>
        <p:txBody>
          <a:bodyPr/>
          <a:lstStyle/>
          <a:p>
            <a:pPr marL="0" indent="0">
              <a:buNone/>
            </a:pPr>
            <a:r>
              <a:rPr lang="en-MY" dirty="0"/>
              <a:t>https://www.mendeley.com/download-desktop-new/</a:t>
            </a:r>
          </a:p>
        </p:txBody>
      </p:sp>
      <p:sp>
        <p:nvSpPr>
          <p:cNvPr id="4" name="Footer Placeholder 3">
            <a:extLst>
              <a:ext uri="{FF2B5EF4-FFF2-40B4-BE49-F238E27FC236}">
                <a16:creationId xmlns:a16="http://schemas.microsoft.com/office/drawing/2014/main" id="{FE58B19C-DEA0-4FDE-8099-49F461CC2BBA}"/>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6" name="Picture 5" descr="Graphical user interface, application&#10;&#10;Description automatically generated">
            <a:extLst>
              <a:ext uri="{FF2B5EF4-FFF2-40B4-BE49-F238E27FC236}">
                <a16:creationId xmlns:a16="http://schemas.microsoft.com/office/drawing/2014/main" id="{CE459EC9-2AE1-490F-8659-317C40F8A0A4}"/>
              </a:ext>
            </a:extLst>
          </p:cNvPr>
          <p:cNvPicPr>
            <a:picLocks noChangeAspect="1"/>
          </p:cNvPicPr>
          <p:nvPr/>
        </p:nvPicPr>
        <p:blipFill>
          <a:blip r:embed="rId2"/>
          <a:stretch>
            <a:fillRect/>
          </a:stretch>
        </p:blipFill>
        <p:spPr>
          <a:xfrm>
            <a:off x="0" y="899410"/>
            <a:ext cx="11995688" cy="5390290"/>
          </a:xfrm>
          <a:prstGeom prst="rect">
            <a:avLst/>
          </a:prstGeom>
        </p:spPr>
      </p:pic>
    </p:spTree>
    <p:extLst>
      <p:ext uri="{BB962C8B-B14F-4D97-AF65-F5344CB8AC3E}">
        <p14:creationId xmlns:p14="http://schemas.microsoft.com/office/powerpoint/2010/main" val="1535513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E5ED8-863B-4368-94E7-951F288111A3}"/>
              </a:ext>
            </a:extLst>
          </p:cNvPr>
          <p:cNvSpPr>
            <a:spLocks noGrp="1"/>
          </p:cNvSpPr>
          <p:nvPr>
            <p:ph type="title"/>
          </p:nvPr>
        </p:nvSpPr>
        <p:spPr>
          <a:xfrm>
            <a:off x="647700" y="274638"/>
            <a:ext cx="9389533" cy="766350"/>
          </a:xfrm>
        </p:spPr>
        <p:txBody>
          <a:bodyPr/>
          <a:lstStyle/>
          <a:p>
            <a:r>
              <a:rPr lang="en-MY" dirty="0"/>
              <a:t>Example</a:t>
            </a:r>
          </a:p>
        </p:txBody>
      </p:sp>
      <p:sp>
        <p:nvSpPr>
          <p:cNvPr id="3" name="Content Placeholder 2">
            <a:extLst>
              <a:ext uri="{FF2B5EF4-FFF2-40B4-BE49-F238E27FC236}">
                <a16:creationId xmlns:a16="http://schemas.microsoft.com/office/drawing/2014/main" id="{137525C5-44DB-4952-96F1-9682E7258DEB}"/>
              </a:ext>
            </a:extLst>
          </p:cNvPr>
          <p:cNvSpPr>
            <a:spLocks noGrp="1"/>
          </p:cNvSpPr>
          <p:nvPr>
            <p:ph idx="1"/>
          </p:nvPr>
        </p:nvSpPr>
        <p:spPr>
          <a:xfrm>
            <a:off x="0" y="925820"/>
            <a:ext cx="12192000" cy="5323714"/>
          </a:xfrm>
        </p:spPr>
        <p:txBody>
          <a:bodyPr/>
          <a:lstStyle/>
          <a:p>
            <a:pPr marL="0" indent="0">
              <a:buNone/>
            </a:pPr>
            <a:r>
              <a:rPr lang="en-MY" b="1" dirty="0">
                <a:solidFill>
                  <a:srgbClr val="FF0000"/>
                </a:solidFill>
              </a:rPr>
              <a:t>Determinants of intention to purchase organic products. A quantitative study among Gen Z in Kuala Lumpur</a:t>
            </a:r>
          </a:p>
        </p:txBody>
      </p:sp>
      <p:sp>
        <p:nvSpPr>
          <p:cNvPr id="4" name="Footer Placeholder 3">
            <a:extLst>
              <a:ext uri="{FF2B5EF4-FFF2-40B4-BE49-F238E27FC236}">
                <a16:creationId xmlns:a16="http://schemas.microsoft.com/office/drawing/2014/main" id="{FAF03341-3E0E-47FB-94ED-56B2ABEE3227}"/>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5" name="Rectangle 4">
            <a:extLst>
              <a:ext uri="{FF2B5EF4-FFF2-40B4-BE49-F238E27FC236}">
                <a16:creationId xmlns:a16="http://schemas.microsoft.com/office/drawing/2014/main" id="{82388C13-F267-4F74-9046-639C4751E0AA}"/>
              </a:ext>
            </a:extLst>
          </p:cNvPr>
          <p:cNvSpPr/>
          <p:nvPr/>
        </p:nvSpPr>
        <p:spPr bwMode="auto">
          <a:xfrm>
            <a:off x="6639338" y="3140576"/>
            <a:ext cx="2320373" cy="914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MY" sz="1800" b="1" i="0" u="none" strike="noStrike" kern="1200" cap="none" spc="0" normalizeH="0" baseline="0" noProof="0" dirty="0">
                <a:ln>
                  <a:noFill/>
                </a:ln>
                <a:solidFill>
                  <a:srgbClr val="000000"/>
                </a:solidFill>
                <a:effectLst/>
                <a:uLnTx/>
                <a:uFillTx/>
                <a:latin typeface="Arial" charset="0"/>
                <a:ea typeface="+mn-ea"/>
                <a:cs typeface="+mn-cs"/>
              </a:rPr>
              <a:t>Intention to Purchase</a:t>
            </a:r>
          </a:p>
        </p:txBody>
      </p:sp>
      <p:sp>
        <p:nvSpPr>
          <p:cNvPr id="6" name="Rectangle 5">
            <a:extLst>
              <a:ext uri="{FF2B5EF4-FFF2-40B4-BE49-F238E27FC236}">
                <a16:creationId xmlns:a16="http://schemas.microsoft.com/office/drawing/2014/main" id="{966DFC70-CE35-4DD1-91EC-A64F9C994D0D}"/>
              </a:ext>
            </a:extLst>
          </p:cNvPr>
          <p:cNvSpPr/>
          <p:nvPr/>
        </p:nvSpPr>
        <p:spPr bwMode="auto">
          <a:xfrm>
            <a:off x="424070" y="2180931"/>
            <a:ext cx="2915478" cy="914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MY" sz="1800" b="1" i="0" u="none" strike="noStrike" kern="1200" cap="none" spc="0" normalizeH="0" baseline="0" noProof="0" dirty="0">
                <a:ln>
                  <a:noFill/>
                </a:ln>
                <a:solidFill>
                  <a:srgbClr val="000000"/>
                </a:solidFill>
                <a:effectLst/>
                <a:uLnTx/>
                <a:uFillTx/>
                <a:latin typeface="Arial" charset="0"/>
                <a:ea typeface="+mn-ea"/>
                <a:cs typeface="+mn-cs"/>
              </a:rPr>
              <a:t>Price</a:t>
            </a:r>
          </a:p>
        </p:txBody>
      </p:sp>
      <p:sp>
        <p:nvSpPr>
          <p:cNvPr id="7" name="Rectangle 6">
            <a:extLst>
              <a:ext uri="{FF2B5EF4-FFF2-40B4-BE49-F238E27FC236}">
                <a16:creationId xmlns:a16="http://schemas.microsoft.com/office/drawing/2014/main" id="{8F9BFE5D-AA4B-4270-9D3F-29C8D1FE9D3C}"/>
              </a:ext>
            </a:extLst>
          </p:cNvPr>
          <p:cNvSpPr/>
          <p:nvPr/>
        </p:nvSpPr>
        <p:spPr bwMode="auto">
          <a:xfrm>
            <a:off x="424070" y="3333871"/>
            <a:ext cx="2915478" cy="914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MY" sz="1800" b="1" i="0" u="none" strike="noStrike" kern="1200" cap="none" spc="0" normalizeH="0" baseline="0" noProof="0" dirty="0">
                <a:ln>
                  <a:noFill/>
                </a:ln>
                <a:solidFill>
                  <a:srgbClr val="000000"/>
                </a:solidFill>
                <a:effectLst/>
                <a:uLnTx/>
                <a:uFillTx/>
                <a:latin typeface="Arial" charset="0"/>
                <a:ea typeface="+mn-ea"/>
                <a:cs typeface="+mn-cs"/>
              </a:rPr>
              <a:t>Service Quality</a:t>
            </a:r>
          </a:p>
        </p:txBody>
      </p:sp>
      <p:sp>
        <p:nvSpPr>
          <p:cNvPr id="8" name="Rectangle 7">
            <a:extLst>
              <a:ext uri="{FF2B5EF4-FFF2-40B4-BE49-F238E27FC236}">
                <a16:creationId xmlns:a16="http://schemas.microsoft.com/office/drawing/2014/main" id="{3CD06E99-E536-4018-A593-0D0EA14872FE}"/>
              </a:ext>
            </a:extLst>
          </p:cNvPr>
          <p:cNvSpPr/>
          <p:nvPr/>
        </p:nvSpPr>
        <p:spPr bwMode="auto">
          <a:xfrm>
            <a:off x="424069" y="4771040"/>
            <a:ext cx="3008243" cy="914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MY" sz="1800" b="1" i="0" u="none" strike="noStrike" kern="1200" cap="none" spc="0" normalizeH="0" baseline="0" noProof="0" dirty="0">
                <a:ln>
                  <a:noFill/>
                </a:ln>
                <a:solidFill>
                  <a:srgbClr val="000000"/>
                </a:solidFill>
                <a:effectLst/>
                <a:uLnTx/>
                <a:uFillTx/>
                <a:latin typeface="Arial" charset="0"/>
                <a:ea typeface="+mn-ea"/>
                <a:cs typeface="+mn-cs"/>
              </a:rPr>
              <a:t>Health consciousness</a:t>
            </a:r>
          </a:p>
        </p:txBody>
      </p:sp>
      <p:cxnSp>
        <p:nvCxnSpPr>
          <p:cNvPr id="10" name="Straight Arrow Connector 9">
            <a:extLst>
              <a:ext uri="{FF2B5EF4-FFF2-40B4-BE49-F238E27FC236}">
                <a16:creationId xmlns:a16="http://schemas.microsoft.com/office/drawing/2014/main" id="{7AB635F3-943A-4163-A649-C6D68DC81EE2}"/>
              </a:ext>
            </a:extLst>
          </p:cNvPr>
          <p:cNvCxnSpPr/>
          <p:nvPr/>
        </p:nvCxnSpPr>
        <p:spPr bwMode="auto">
          <a:xfrm>
            <a:off x="3339548" y="2638131"/>
            <a:ext cx="3299791" cy="69574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E7A65ED9-6052-4BDE-B597-F378A0B2350B}"/>
              </a:ext>
            </a:extLst>
          </p:cNvPr>
          <p:cNvCxnSpPr/>
          <p:nvPr/>
        </p:nvCxnSpPr>
        <p:spPr bwMode="auto">
          <a:xfrm flipV="1">
            <a:off x="3339548" y="3552531"/>
            <a:ext cx="3299791" cy="23854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3B074FD2-CA27-4A6D-8864-6D0D9B8B2DA6}"/>
              </a:ext>
            </a:extLst>
          </p:cNvPr>
          <p:cNvCxnSpPr>
            <a:stCxn id="8" idx="3"/>
          </p:cNvCxnSpPr>
          <p:nvPr/>
        </p:nvCxnSpPr>
        <p:spPr bwMode="auto">
          <a:xfrm flipV="1">
            <a:off x="3432312" y="3856640"/>
            <a:ext cx="3207027" cy="1371600"/>
          </a:xfrm>
          <a:prstGeom prst="straightConnector1">
            <a:avLst/>
          </a:prstGeom>
          <a:solidFill>
            <a:schemeClr val="accent1"/>
          </a:solidFill>
          <a:ln w="12700" cap="flat" cmpd="sng" algn="ctr">
            <a:solidFill>
              <a:schemeClr val="tx1"/>
            </a:solidFill>
            <a:prstDash val="solid"/>
            <a:round/>
            <a:headEnd type="none" w="med" len="med"/>
            <a:tailEnd type="triangle"/>
          </a:ln>
          <a:effectLst/>
        </p:spPr>
      </p:cxnSp>
      <p:sp>
        <p:nvSpPr>
          <p:cNvPr id="13" name="Rectangle 12">
            <a:extLst>
              <a:ext uri="{FF2B5EF4-FFF2-40B4-BE49-F238E27FC236}">
                <a16:creationId xmlns:a16="http://schemas.microsoft.com/office/drawing/2014/main" id="{F8E8E51D-D994-4D50-9944-76A09743F39D}"/>
              </a:ext>
            </a:extLst>
          </p:cNvPr>
          <p:cNvSpPr/>
          <p:nvPr/>
        </p:nvSpPr>
        <p:spPr bwMode="auto">
          <a:xfrm>
            <a:off x="0" y="5923980"/>
            <a:ext cx="12192001" cy="914400"/>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MY" sz="2800" b="1" i="0" u="none" strike="noStrike" cap="none" normalizeH="0" baseline="0" dirty="0">
                <a:ln>
                  <a:noFill/>
                </a:ln>
                <a:solidFill>
                  <a:schemeClr val="tx1"/>
                </a:solidFill>
                <a:effectLst/>
                <a:latin typeface="Arial" charset="0"/>
              </a:rPr>
              <a:t>Literature Review: What is known about this Phenomena of Interest</a:t>
            </a:r>
          </a:p>
        </p:txBody>
      </p:sp>
    </p:spTree>
    <p:extLst>
      <p:ext uri="{BB962C8B-B14F-4D97-AF65-F5344CB8AC3E}">
        <p14:creationId xmlns:p14="http://schemas.microsoft.com/office/powerpoint/2010/main" val="2693832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E43AE-931A-488A-B57E-720AD0E28C3F}"/>
              </a:ext>
            </a:extLst>
          </p:cNvPr>
          <p:cNvSpPr>
            <a:spLocks noGrp="1"/>
          </p:cNvSpPr>
          <p:nvPr>
            <p:ph type="title"/>
          </p:nvPr>
        </p:nvSpPr>
        <p:spPr/>
        <p:txBody>
          <a:bodyPr/>
          <a:lstStyle/>
          <a:p>
            <a:r>
              <a:rPr lang="en-MY" b="1" dirty="0">
                <a:solidFill>
                  <a:srgbClr val="FF0000"/>
                </a:solidFill>
              </a:rPr>
              <a:t>B: Build an organised catalogue</a:t>
            </a:r>
          </a:p>
        </p:txBody>
      </p:sp>
      <p:sp>
        <p:nvSpPr>
          <p:cNvPr id="3" name="Content Placeholder 2">
            <a:extLst>
              <a:ext uri="{FF2B5EF4-FFF2-40B4-BE49-F238E27FC236}">
                <a16:creationId xmlns:a16="http://schemas.microsoft.com/office/drawing/2014/main" id="{B71D4077-3AD7-4A25-98EE-8931C1AA44DC}"/>
              </a:ext>
            </a:extLst>
          </p:cNvPr>
          <p:cNvSpPr>
            <a:spLocks noGrp="1"/>
          </p:cNvSpPr>
          <p:nvPr>
            <p:ph idx="1"/>
          </p:nvPr>
        </p:nvSpPr>
        <p:spPr/>
        <p:txBody>
          <a:bodyPr/>
          <a:lstStyle/>
          <a:p>
            <a:pPr marL="0" indent="0">
              <a:buNone/>
            </a:pPr>
            <a:r>
              <a:rPr lang="en-US" dirty="0"/>
              <a:t>The bird’s eye view that a catalogue provides to see connections between various articles</a:t>
            </a:r>
          </a:p>
          <a:p>
            <a:pPr marL="0" indent="0">
              <a:buNone/>
            </a:pPr>
            <a:r>
              <a:rPr lang="en-US" dirty="0"/>
              <a:t>Can use Excel to build your catalogue, as it allows you to run filters, </a:t>
            </a:r>
            <a:r>
              <a:rPr lang="en-US" dirty="0" err="1"/>
              <a:t>colour</a:t>
            </a:r>
            <a:r>
              <a:rPr lang="en-US" dirty="0"/>
              <a:t> code and sort – all very useful when your list grows large</a:t>
            </a:r>
            <a:endParaRPr lang="en-MY" dirty="0"/>
          </a:p>
        </p:txBody>
      </p:sp>
      <p:sp>
        <p:nvSpPr>
          <p:cNvPr id="4" name="Footer Placeholder 3">
            <a:extLst>
              <a:ext uri="{FF2B5EF4-FFF2-40B4-BE49-F238E27FC236}">
                <a16:creationId xmlns:a16="http://schemas.microsoft.com/office/drawing/2014/main" id="{136325BA-6738-4CF0-95C6-0F6336B18DC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30004058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8229600" cy="533400"/>
          </a:xfrm>
        </p:spPr>
        <p:txBody>
          <a:bodyPr/>
          <a:lstStyle/>
          <a:p>
            <a:r>
              <a:rPr lang="en-US" b="1" dirty="0">
                <a:solidFill>
                  <a:srgbClr val="FF0000"/>
                </a:solidFill>
              </a:rPr>
              <a:t>Literature Matrix</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6296" y="685800"/>
            <a:ext cx="8772939"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mn-cs"/>
              </a:rPr>
              <a:t>Dr Jugindar Singh</a:t>
            </a:r>
          </a:p>
        </p:txBody>
      </p:sp>
      <p:sp>
        <p:nvSpPr>
          <p:cNvPr id="4" name="Slide Number Placehold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503DB98-A6E7-4D43-95C1-718902247CBE}" type="slidenum">
              <a:rPr kumimoji="0" lang="en-US" sz="1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61</a:t>
            </a:fld>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57E84986-9682-415C-9832-3DD7AAB831C6}"/>
              </a:ext>
            </a:extLst>
          </p:cNvPr>
          <p:cNvSpPr txBox="1"/>
          <p:nvPr/>
        </p:nvSpPr>
        <p:spPr>
          <a:xfrm>
            <a:off x="291549" y="887896"/>
            <a:ext cx="2637182"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400" b="1" i="0" u="none" strike="noStrike" kern="1200" cap="none" spc="0" normalizeH="0" baseline="0" noProof="0" dirty="0">
                <a:ln>
                  <a:noFill/>
                </a:ln>
                <a:solidFill>
                  <a:srgbClr val="002060"/>
                </a:solidFill>
                <a:effectLst/>
                <a:uLnTx/>
                <a:uFillTx/>
                <a:latin typeface="Arial"/>
                <a:ea typeface="+mn-ea"/>
                <a:cs typeface="+mn-cs"/>
              </a:rPr>
              <a:t>Log or </a:t>
            </a:r>
            <a:r>
              <a:rPr kumimoji="0" lang="en-MY" sz="2400" b="1" i="0" u="none" strike="noStrike" kern="1200" cap="none" spc="0" normalizeH="0" baseline="0" noProof="0" dirty="0" err="1">
                <a:ln>
                  <a:noFill/>
                </a:ln>
                <a:solidFill>
                  <a:srgbClr val="002060"/>
                </a:solidFill>
                <a:effectLst/>
                <a:uLnTx/>
                <a:uFillTx/>
                <a:latin typeface="Arial"/>
                <a:ea typeface="+mn-ea"/>
                <a:cs typeface="+mn-cs"/>
              </a:rPr>
              <a:t>Catalog</a:t>
            </a:r>
            <a:r>
              <a:rPr kumimoji="0" lang="en-MY" sz="2400" b="1" i="0" u="none" strike="noStrike" kern="1200" cap="none" spc="0" normalizeH="0" baseline="0" noProof="0" dirty="0">
                <a:ln>
                  <a:noFill/>
                </a:ln>
                <a:solidFill>
                  <a:srgbClr val="002060"/>
                </a:solidFill>
                <a:effectLst/>
                <a:uLnTx/>
                <a:uFillTx/>
                <a:latin typeface="Arial"/>
                <a:ea typeface="+mn-ea"/>
                <a:cs typeface="+mn-cs"/>
              </a:rPr>
              <a:t> Information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400" b="1" i="0" u="none" strike="noStrike" kern="1200" cap="none" spc="0" normalizeH="0" baseline="0" noProof="0" dirty="0">
                <a:ln>
                  <a:noFill/>
                </a:ln>
                <a:solidFill>
                  <a:srgbClr val="002060"/>
                </a:solidFill>
                <a:effectLst/>
                <a:uLnTx/>
                <a:uFillTx/>
                <a:latin typeface="Arial"/>
                <a:ea typeface="+mn-ea"/>
                <a:cs typeface="+mn-cs"/>
              </a:rPr>
              <a:t>Literature Matrix</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MY" sz="2400" b="1" i="0" u="none" strike="noStrike" kern="1200" cap="none" spc="0" normalizeH="0" baseline="0" noProof="0" dirty="0">
              <a:ln>
                <a:noFill/>
              </a:ln>
              <a:solidFill>
                <a:srgbClr val="002060"/>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400" b="1" i="0" u="none" strike="noStrike" kern="1200" cap="none" spc="0" normalizeH="0" baseline="0" noProof="0" dirty="0">
                <a:ln>
                  <a:noFill/>
                </a:ln>
                <a:solidFill>
                  <a:srgbClr val="002060"/>
                </a:solidFill>
                <a:effectLst/>
                <a:uLnTx/>
                <a:uFillTx/>
                <a:latin typeface="Arial"/>
                <a:ea typeface="+mn-ea"/>
                <a:cs typeface="+mn-cs"/>
              </a:rPr>
              <a:t>Mendeley Reference Manager</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endParaRPr kumimoji="0" lang="en-MY" sz="2400" b="1" i="0" u="none" strike="noStrike" kern="1200" cap="none" spc="0" normalizeH="0" baseline="0" noProof="0" dirty="0">
              <a:ln>
                <a:noFill/>
              </a:ln>
              <a:solidFill>
                <a:srgbClr val="002060"/>
              </a:solidFill>
              <a:effectLst/>
              <a:uLnTx/>
              <a:uFillTx/>
              <a:latin typeface="Arial"/>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MY" sz="2400" b="1" i="0" u="none" strike="noStrike" kern="1200" cap="none" spc="0" normalizeH="0" baseline="0" noProof="0" dirty="0">
                <a:ln>
                  <a:noFill/>
                </a:ln>
                <a:solidFill>
                  <a:srgbClr val="002060"/>
                </a:solidFill>
                <a:effectLst/>
                <a:uLnTx/>
                <a:uFillTx/>
                <a:latin typeface="Arial"/>
                <a:ea typeface="+mn-ea"/>
                <a:cs typeface="+mn-cs"/>
              </a:rPr>
              <a:t>EndNote</a:t>
            </a:r>
          </a:p>
        </p:txBody>
      </p:sp>
    </p:spTree>
    <p:extLst>
      <p:ext uri="{BB962C8B-B14F-4D97-AF65-F5344CB8AC3E}">
        <p14:creationId xmlns:p14="http://schemas.microsoft.com/office/powerpoint/2010/main" val="7373281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nvGraphicFramePr>
        <p:xfrm>
          <a:off x="212035" y="152400"/>
          <a:ext cx="11979965" cy="6705600"/>
        </p:xfrm>
        <a:graphic>
          <a:graphicData uri="http://schemas.openxmlformats.org/presentationml/2006/ole">
            <mc:AlternateContent xmlns:mc="http://schemas.openxmlformats.org/markup-compatibility/2006">
              <mc:Choice xmlns:v="urn:schemas-microsoft-com:vml" Requires="v">
                <p:oleObj spid="_x0000_s3077" name="Document" r:id="rId3" imgW="9289674" imgH="6485098" progId="Word.Document.12">
                  <p:embed/>
                </p:oleObj>
              </mc:Choice>
              <mc:Fallback>
                <p:oleObj name="Document" r:id="rId3" imgW="9289674" imgH="6485098" progId="Word.Document.12">
                  <p:embed/>
                  <p:pic>
                    <p:nvPicPr>
                      <p:cNvPr id="6" name="Object 5"/>
                      <p:cNvPicPr/>
                      <p:nvPr/>
                    </p:nvPicPr>
                    <p:blipFill>
                      <a:blip r:embed="rId4"/>
                      <a:stretch>
                        <a:fillRect/>
                      </a:stretch>
                    </p:blipFill>
                    <p:spPr>
                      <a:xfrm>
                        <a:off x="212035" y="152400"/>
                        <a:ext cx="11979965" cy="6705600"/>
                      </a:xfrm>
                      <a:prstGeom prst="rect">
                        <a:avLst/>
                      </a:prstGeom>
                      <a:solidFill>
                        <a:schemeClr val="bg1"/>
                      </a:solidFill>
                    </p:spPr>
                  </p:pic>
                </p:oleObj>
              </mc:Fallback>
            </mc:AlternateContent>
          </a:graphicData>
        </a:graphic>
      </p:graphicFrame>
      <p:sp>
        <p:nvSpPr>
          <p:cNvPr id="2" name="Footer Placeholder 1"/>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mn-cs"/>
              </a:rPr>
              <a:t>Dr Jugindar Singh</a:t>
            </a:r>
          </a:p>
        </p:txBody>
      </p:sp>
      <p:sp>
        <p:nvSpPr>
          <p:cNvPr id="3" name="Slide Number Placeholder 2"/>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503DB98-A6E7-4D43-95C1-718902247CBE}" type="slidenum">
              <a:rPr kumimoji="0" lang="en-US" sz="1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62</a:t>
            </a:fld>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048314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2825"/>
            <a:ext cx="8991600" cy="533400"/>
          </a:xfrm>
        </p:spPr>
        <p:txBody>
          <a:bodyPr/>
          <a:lstStyle/>
          <a:p>
            <a:r>
              <a:rPr lang="en-US" b="1" dirty="0">
                <a:solidFill>
                  <a:srgbClr val="FF0000"/>
                </a:solidFill>
              </a:rPr>
              <a:t>Literature Matrix (2)</a:t>
            </a: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mn-cs"/>
              </a:rPr>
              <a:t>Dr Jugindar Singh</a:t>
            </a:r>
          </a:p>
        </p:txBody>
      </p:sp>
      <p:sp>
        <p:nvSpPr>
          <p:cNvPr id="4" name="Slide Number Placehold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503DB98-A6E7-4D43-95C1-718902247CBE}" type="slidenum">
              <a:rPr kumimoji="0" lang="en-US" sz="1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63</a:t>
            </a:fld>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graphicFrame>
        <p:nvGraphicFramePr>
          <p:cNvPr id="6" name="Table 6">
            <a:extLst>
              <a:ext uri="{FF2B5EF4-FFF2-40B4-BE49-F238E27FC236}">
                <a16:creationId xmlns:a16="http://schemas.microsoft.com/office/drawing/2014/main" id="{69521EA3-E2BB-407F-8C6C-E713B66141D9}"/>
              </a:ext>
            </a:extLst>
          </p:cNvPr>
          <p:cNvGraphicFramePr>
            <a:graphicFrameLocks noGrp="1"/>
          </p:cNvGraphicFramePr>
          <p:nvPr/>
        </p:nvGraphicFramePr>
        <p:xfrm>
          <a:off x="-16566" y="486126"/>
          <a:ext cx="12208566" cy="3224973"/>
        </p:xfrm>
        <a:graphic>
          <a:graphicData uri="http://schemas.openxmlformats.org/drawingml/2006/table">
            <a:tbl>
              <a:tblPr firstRow="1" bandRow="1">
                <a:tableStyleId>{5C22544A-7EE6-4342-B048-85BDC9FD1C3A}</a:tableStyleId>
              </a:tblPr>
              <a:tblGrid>
                <a:gridCol w="2034761">
                  <a:extLst>
                    <a:ext uri="{9D8B030D-6E8A-4147-A177-3AD203B41FA5}">
                      <a16:colId xmlns:a16="http://schemas.microsoft.com/office/drawing/2014/main" val="2533771001"/>
                    </a:ext>
                  </a:extLst>
                </a:gridCol>
                <a:gridCol w="2034761">
                  <a:extLst>
                    <a:ext uri="{9D8B030D-6E8A-4147-A177-3AD203B41FA5}">
                      <a16:colId xmlns:a16="http://schemas.microsoft.com/office/drawing/2014/main" val="3405240873"/>
                    </a:ext>
                  </a:extLst>
                </a:gridCol>
                <a:gridCol w="2034761">
                  <a:extLst>
                    <a:ext uri="{9D8B030D-6E8A-4147-A177-3AD203B41FA5}">
                      <a16:colId xmlns:a16="http://schemas.microsoft.com/office/drawing/2014/main" val="4269851553"/>
                    </a:ext>
                  </a:extLst>
                </a:gridCol>
                <a:gridCol w="2034761">
                  <a:extLst>
                    <a:ext uri="{9D8B030D-6E8A-4147-A177-3AD203B41FA5}">
                      <a16:colId xmlns:a16="http://schemas.microsoft.com/office/drawing/2014/main" val="79659873"/>
                    </a:ext>
                  </a:extLst>
                </a:gridCol>
                <a:gridCol w="2034761">
                  <a:extLst>
                    <a:ext uri="{9D8B030D-6E8A-4147-A177-3AD203B41FA5}">
                      <a16:colId xmlns:a16="http://schemas.microsoft.com/office/drawing/2014/main" val="4264985170"/>
                    </a:ext>
                  </a:extLst>
                </a:gridCol>
                <a:gridCol w="2034761">
                  <a:extLst>
                    <a:ext uri="{9D8B030D-6E8A-4147-A177-3AD203B41FA5}">
                      <a16:colId xmlns:a16="http://schemas.microsoft.com/office/drawing/2014/main" val="3206355177"/>
                    </a:ext>
                  </a:extLst>
                </a:gridCol>
              </a:tblGrid>
              <a:tr h="830285">
                <a:tc>
                  <a:txBody>
                    <a:bodyPr/>
                    <a:lstStyle/>
                    <a:p>
                      <a:r>
                        <a:rPr lang="en-MY" dirty="0">
                          <a:solidFill>
                            <a:schemeClr val="tx1"/>
                          </a:solidFill>
                        </a:rPr>
                        <a:t>Author Year Journal</a:t>
                      </a:r>
                    </a:p>
                  </a:txBody>
                  <a:tcPr/>
                </a:tc>
                <a:tc>
                  <a:txBody>
                    <a:bodyPr/>
                    <a:lstStyle/>
                    <a:p>
                      <a:r>
                        <a:rPr lang="en-MY" dirty="0">
                          <a:solidFill>
                            <a:schemeClr val="tx1"/>
                          </a:solidFill>
                        </a:rPr>
                        <a:t>Category</a:t>
                      </a:r>
                    </a:p>
                  </a:txBody>
                  <a:tcPr/>
                </a:tc>
                <a:tc>
                  <a:txBody>
                    <a:bodyPr/>
                    <a:lstStyle/>
                    <a:p>
                      <a:r>
                        <a:rPr lang="en-MY" dirty="0">
                          <a:solidFill>
                            <a:schemeClr val="tx1"/>
                          </a:solidFill>
                        </a:rPr>
                        <a:t>Research Context</a:t>
                      </a:r>
                    </a:p>
                  </a:txBody>
                  <a:tcPr/>
                </a:tc>
                <a:tc>
                  <a:txBody>
                    <a:bodyPr/>
                    <a:lstStyle/>
                    <a:p>
                      <a:r>
                        <a:rPr lang="en-MY" dirty="0">
                          <a:solidFill>
                            <a:schemeClr val="tx1"/>
                          </a:solidFill>
                        </a:rPr>
                        <a:t>Objective RQ</a:t>
                      </a:r>
                    </a:p>
                  </a:txBody>
                  <a:tcPr/>
                </a:tc>
                <a:tc>
                  <a:txBody>
                    <a:bodyPr/>
                    <a:lstStyle/>
                    <a:p>
                      <a:r>
                        <a:rPr lang="en-MY" dirty="0">
                          <a:solidFill>
                            <a:schemeClr val="tx1"/>
                          </a:solidFill>
                        </a:rPr>
                        <a:t>Methodology</a:t>
                      </a:r>
                    </a:p>
                  </a:txBody>
                  <a:tcPr/>
                </a:tc>
                <a:tc>
                  <a:txBody>
                    <a:bodyPr/>
                    <a:lstStyle/>
                    <a:p>
                      <a:r>
                        <a:rPr lang="en-MY" dirty="0">
                          <a:solidFill>
                            <a:schemeClr val="tx1"/>
                          </a:solidFill>
                        </a:rPr>
                        <a:t>Findings Quote</a:t>
                      </a:r>
                    </a:p>
                  </a:txBody>
                  <a:tcPr/>
                </a:tc>
                <a:extLst>
                  <a:ext uri="{0D108BD9-81ED-4DB2-BD59-A6C34878D82A}">
                    <a16:rowId xmlns:a16="http://schemas.microsoft.com/office/drawing/2014/main" val="748243189"/>
                  </a:ext>
                </a:extLst>
              </a:tr>
              <a:tr h="1717075">
                <a:tc>
                  <a:txBody>
                    <a:bodyPr/>
                    <a:lstStyle/>
                    <a:p>
                      <a:r>
                        <a:rPr lang="en-MY" dirty="0" err="1"/>
                        <a:t>Beerli</a:t>
                      </a:r>
                      <a:r>
                        <a:rPr lang="en-MY" dirty="0"/>
                        <a:t> et al.</a:t>
                      </a:r>
                    </a:p>
                    <a:p>
                      <a:r>
                        <a:rPr lang="en-MY" dirty="0"/>
                        <a:t>(2004)</a:t>
                      </a:r>
                    </a:p>
                    <a:p>
                      <a:r>
                        <a:rPr lang="en-MY" dirty="0" err="1"/>
                        <a:t>Jnl</a:t>
                      </a:r>
                      <a:r>
                        <a:rPr lang="en-MY" dirty="0"/>
                        <a:t> of Int Business</a:t>
                      </a:r>
                    </a:p>
                    <a:p>
                      <a:endParaRPr lang="en-MY" dirty="0"/>
                    </a:p>
                  </a:txBody>
                  <a:tcPr/>
                </a:tc>
                <a:tc>
                  <a:txBody>
                    <a:bodyPr/>
                    <a:lstStyle/>
                    <a:p>
                      <a:r>
                        <a:rPr lang="en-US" sz="1800" dirty="0">
                          <a:solidFill>
                            <a:srgbClr val="FF0000"/>
                          </a:solidFill>
                        </a:rPr>
                        <a:t>Customer satisfaction</a:t>
                      </a:r>
                    </a:p>
                    <a:p>
                      <a:endParaRPr lang="en-MY" dirty="0"/>
                    </a:p>
                  </a:txBody>
                  <a:tcPr/>
                </a:tc>
                <a:tc>
                  <a:txBody>
                    <a:bodyPr/>
                    <a:lstStyle/>
                    <a:p>
                      <a:r>
                        <a:rPr lang="en-MY" dirty="0"/>
                        <a:t>Spain</a:t>
                      </a:r>
                    </a:p>
                    <a:p>
                      <a:endParaRPr lang="en-MY" dirty="0"/>
                    </a:p>
                    <a:p>
                      <a:r>
                        <a:rPr lang="en-MY" dirty="0"/>
                        <a:t>Banking Service</a:t>
                      </a:r>
                    </a:p>
                    <a:p>
                      <a:endParaRPr lang="en-MY"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Effects of customer satisfaction and trust on customer</a:t>
                      </a:r>
                      <a:r>
                        <a:rPr lang="en-US" sz="1800" baseline="0" dirty="0"/>
                        <a:t> loyalty</a:t>
                      </a:r>
                      <a:endParaRPr lang="en-US" sz="1800" dirty="0"/>
                    </a:p>
                    <a:p>
                      <a:endParaRPr lang="en-MY" dirty="0"/>
                    </a:p>
                  </a:txBody>
                  <a:tcPr/>
                </a:tc>
                <a:tc>
                  <a:txBody>
                    <a:bodyPr/>
                    <a:lstStyle/>
                    <a:p>
                      <a:r>
                        <a:rPr lang="en-US" sz="2000" dirty="0"/>
                        <a:t>Quantitative</a:t>
                      </a:r>
                    </a:p>
                    <a:p>
                      <a:r>
                        <a:rPr lang="en-US" sz="2000" dirty="0"/>
                        <a:t>N=576</a:t>
                      </a:r>
                    </a:p>
                    <a:p>
                      <a:r>
                        <a:rPr lang="en-US" sz="2000" dirty="0"/>
                        <a:t>Survey</a:t>
                      </a:r>
                    </a:p>
                    <a:p>
                      <a:r>
                        <a:rPr lang="en-US" sz="2000" dirty="0"/>
                        <a:t>Regression</a:t>
                      </a:r>
                      <a:r>
                        <a:rPr lang="en-US" sz="2000" baseline="0" dirty="0"/>
                        <a:t> analysis</a:t>
                      </a:r>
                      <a:endParaRPr lang="en-US" sz="2000" dirty="0"/>
                    </a:p>
                  </a:txBody>
                  <a:tcPr/>
                </a:tc>
                <a:tc>
                  <a:txBody>
                    <a:bodyPr/>
                    <a:lstStyle/>
                    <a:p>
                      <a:r>
                        <a:rPr lang="en-US" sz="2000" dirty="0"/>
                        <a:t>SC and Trust directly affects loyalty. </a:t>
                      </a:r>
                    </a:p>
                    <a:p>
                      <a:r>
                        <a:rPr lang="en-US" sz="2000" dirty="0"/>
                        <a:t>SC exert greatest influence</a:t>
                      </a:r>
                    </a:p>
                  </a:txBody>
                  <a:tcPr/>
                </a:tc>
                <a:extLst>
                  <a:ext uri="{0D108BD9-81ED-4DB2-BD59-A6C34878D82A}">
                    <a16:rowId xmlns:a16="http://schemas.microsoft.com/office/drawing/2014/main" val="4171035166"/>
                  </a:ext>
                </a:extLst>
              </a:tr>
              <a:tr h="474448">
                <a:tc>
                  <a:txBody>
                    <a:bodyPr/>
                    <a:lstStyle/>
                    <a:p>
                      <a:endParaRPr lang="en-MY" dirty="0"/>
                    </a:p>
                  </a:txBody>
                  <a:tcPr/>
                </a:tc>
                <a:tc>
                  <a:txBody>
                    <a:bodyPr/>
                    <a:lstStyle/>
                    <a:p>
                      <a:endParaRPr lang="en-MY" dirty="0"/>
                    </a:p>
                  </a:txBody>
                  <a:tcPr/>
                </a:tc>
                <a:tc>
                  <a:txBody>
                    <a:bodyPr/>
                    <a:lstStyle/>
                    <a:p>
                      <a:endParaRPr lang="en-MY" dirty="0"/>
                    </a:p>
                  </a:txBody>
                  <a:tcPr/>
                </a:tc>
                <a:tc>
                  <a:txBody>
                    <a:bodyPr/>
                    <a:lstStyle/>
                    <a:p>
                      <a:endParaRPr lang="en-MY" dirty="0"/>
                    </a:p>
                  </a:txBody>
                  <a:tcPr/>
                </a:tc>
                <a:tc>
                  <a:txBody>
                    <a:bodyPr/>
                    <a:lstStyle/>
                    <a:p>
                      <a:endParaRPr lang="en-MY" dirty="0"/>
                    </a:p>
                  </a:txBody>
                  <a:tcPr/>
                </a:tc>
                <a:tc>
                  <a:txBody>
                    <a:bodyPr/>
                    <a:lstStyle/>
                    <a:p>
                      <a:endParaRPr lang="en-MY" dirty="0"/>
                    </a:p>
                  </a:txBody>
                  <a:tcPr/>
                </a:tc>
                <a:extLst>
                  <a:ext uri="{0D108BD9-81ED-4DB2-BD59-A6C34878D82A}">
                    <a16:rowId xmlns:a16="http://schemas.microsoft.com/office/drawing/2014/main" val="3389864963"/>
                  </a:ext>
                </a:extLst>
              </a:tr>
            </a:tbl>
          </a:graphicData>
        </a:graphic>
      </p:graphicFrame>
    </p:spTree>
    <p:extLst>
      <p:ext uri="{BB962C8B-B14F-4D97-AF65-F5344CB8AC3E}">
        <p14:creationId xmlns:p14="http://schemas.microsoft.com/office/powerpoint/2010/main" val="17800150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381000"/>
          </a:xfrm>
        </p:spPr>
        <p:txBody>
          <a:bodyPr/>
          <a:lstStyle/>
          <a:p>
            <a:br>
              <a:rPr lang="en-US" dirty="0"/>
            </a:br>
            <a:r>
              <a:rPr lang="en-US" b="1" dirty="0">
                <a:solidFill>
                  <a:srgbClr val="FF0000"/>
                </a:solidFill>
              </a:rPr>
              <a:t>Structuring your review</a:t>
            </a:r>
            <a:br>
              <a:rPr lang="en-US" b="1" dirty="0">
                <a:solidFill>
                  <a:srgbClr val="FF0000"/>
                </a:solidFill>
              </a:rPr>
            </a:br>
            <a:endParaRPr lang="en-US" b="1" dirty="0">
              <a:solidFill>
                <a:srgbClr val="FF0000"/>
              </a:solidFill>
            </a:endParaRPr>
          </a:p>
        </p:txBody>
      </p:sp>
      <p:sp>
        <p:nvSpPr>
          <p:cNvPr id="5" name="Rectangle 4"/>
          <p:cNvSpPr/>
          <p:nvPr/>
        </p:nvSpPr>
        <p:spPr>
          <a:xfrm>
            <a:off x="154745" y="862310"/>
            <a:ext cx="4403188" cy="5386090"/>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a:ea typeface="+mn-ea"/>
                <a:cs typeface="+mn-cs"/>
              </a:rPr>
              <a:t>Question: Which arrangement of the material is preferable?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a:ea typeface="+mn-ea"/>
                <a:cs typeface="+mn-cs"/>
              </a:rPr>
              <a:t>Article-by-article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a:ea typeface="+mn-ea"/>
                <a:cs typeface="+mn-cs"/>
              </a:rPr>
              <a:t>Article 1 – theme A, theme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a:ea typeface="+mn-ea"/>
                <a:cs typeface="+mn-cs"/>
              </a:rPr>
              <a:t>Article 2 – theme 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a:ea typeface="+mn-ea"/>
                <a:cs typeface="+mn-cs"/>
              </a:rPr>
              <a:t>Article 3 – theme A, theme 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a:ea typeface="+mn-ea"/>
                <a:cs typeface="+mn-cs"/>
              </a:rPr>
              <a:t>Article 4 – theme A, theme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a:ea typeface="+mn-ea"/>
                <a:cs typeface="+mn-cs"/>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Arial"/>
                <a:ea typeface="+mn-ea"/>
                <a:cs typeface="+mn-cs"/>
              </a:rPr>
              <a:t>Thematic arrangement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a:ea typeface="+mn-ea"/>
                <a:cs typeface="+mn-cs"/>
              </a:rPr>
              <a:t>theme A – article 1, article 3, article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a:ea typeface="+mn-ea"/>
                <a:cs typeface="+mn-cs"/>
              </a:rPr>
              <a:t>theme B – article 1, article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a:ea typeface="+mn-ea"/>
                <a:cs typeface="+mn-cs"/>
              </a:rPr>
              <a:t>theme C – article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Arial"/>
                <a:ea typeface="+mn-ea"/>
                <a:cs typeface="+mn-cs"/>
              </a:rPr>
              <a:t>theme D – article 3</a:t>
            </a: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mn-cs"/>
              </a:rPr>
              <a:t>Dr Jugindar Singh</a:t>
            </a:r>
          </a:p>
        </p:txBody>
      </p:sp>
      <p:sp>
        <p:nvSpPr>
          <p:cNvPr id="4" name="Slide Number Placeholder 3"/>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503DB98-A6E7-4D43-95C1-718902247CBE}" type="slidenum">
              <a:rPr kumimoji="0" lang="en-US" sz="1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64</a:t>
            </a:fld>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6" name="Rectangle 3">
            <a:extLst>
              <a:ext uri="{FF2B5EF4-FFF2-40B4-BE49-F238E27FC236}">
                <a16:creationId xmlns:a16="http://schemas.microsoft.com/office/drawing/2014/main" id="{5EEBCB2A-03DD-485D-9151-E704F7774190}"/>
              </a:ext>
            </a:extLst>
          </p:cNvPr>
          <p:cNvSpPr>
            <a:spLocks noGrp="1" noChangeArrowheads="1"/>
          </p:cNvSpPr>
          <p:nvPr>
            <p:ph type="body" idx="1"/>
          </p:nvPr>
        </p:nvSpPr>
        <p:spPr>
          <a:xfrm>
            <a:off x="4737100" y="1612255"/>
            <a:ext cx="7030830" cy="3886200"/>
          </a:xfrm>
          <a:ln>
            <a:solidFill>
              <a:srgbClr val="C00000"/>
            </a:solidFill>
          </a:ln>
        </p:spPr>
        <p:txBody>
          <a:bodyPr/>
          <a:lstStyle/>
          <a:p>
            <a:pPr eaLnBrk="1" hangingPunct="1">
              <a:lnSpc>
                <a:spcPct val="90000"/>
              </a:lnSpc>
            </a:pPr>
            <a:r>
              <a:rPr lang="en-US" altLang="en-US" sz="2800" dirty="0">
                <a:solidFill>
                  <a:srgbClr val="FF0000"/>
                </a:solidFill>
                <a:latin typeface="Arial" panose="020B0604020202020204" pitchFamily="34" charset="0"/>
                <a:ea typeface="ＭＳ Ｐゴシック" panose="020B0600070205080204" pitchFamily="34" charset="-128"/>
              </a:rPr>
              <a:t>Thematic review</a:t>
            </a:r>
          </a:p>
          <a:p>
            <a:pPr lvl="1" eaLnBrk="1" hangingPunct="1">
              <a:lnSpc>
                <a:spcPct val="90000"/>
              </a:lnSpc>
            </a:pPr>
            <a:r>
              <a:rPr lang="en-US" altLang="en-US" sz="2400" dirty="0">
                <a:latin typeface="Arial" panose="020B0604020202020204" pitchFamily="34" charset="0"/>
                <a:ea typeface="ＭＳ Ｐゴシック" panose="020B0600070205080204" pitchFamily="34" charset="-128"/>
              </a:rPr>
              <a:t>Literature documents the theme identified by researcher</a:t>
            </a:r>
          </a:p>
          <a:p>
            <a:pPr lvl="1" eaLnBrk="1" hangingPunct="1">
              <a:lnSpc>
                <a:spcPct val="90000"/>
              </a:lnSpc>
            </a:pPr>
            <a:r>
              <a:rPr lang="en-US" altLang="en-US" sz="2400" dirty="0">
                <a:latin typeface="Arial" panose="020B0604020202020204" pitchFamily="34" charset="0"/>
                <a:ea typeface="ＭＳ Ｐゴシック" panose="020B0600070205080204" pitchFamily="34" charset="-128"/>
              </a:rPr>
              <a:t>No study is discussed in detail</a:t>
            </a:r>
          </a:p>
          <a:p>
            <a:pPr eaLnBrk="1" hangingPunct="1">
              <a:lnSpc>
                <a:spcPct val="90000"/>
              </a:lnSpc>
            </a:pPr>
            <a:r>
              <a:rPr lang="en-US" altLang="en-US" sz="2800" dirty="0">
                <a:solidFill>
                  <a:srgbClr val="FF0000"/>
                </a:solidFill>
                <a:latin typeface="Arial" panose="020B0604020202020204" pitchFamily="34" charset="0"/>
                <a:ea typeface="ＭＳ Ｐゴシック" panose="020B0600070205080204" pitchFamily="34" charset="-128"/>
              </a:rPr>
              <a:t>Study-by-study review</a:t>
            </a:r>
          </a:p>
          <a:p>
            <a:pPr lvl="1" eaLnBrk="1" hangingPunct="1">
              <a:lnSpc>
                <a:spcPct val="90000"/>
              </a:lnSpc>
            </a:pPr>
            <a:r>
              <a:rPr lang="en-US" altLang="en-US" sz="2400" dirty="0">
                <a:latin typeface="Arial" panose="020B0604020202020204" pitchFamily="34" charset="0"/>
                <a:ea typeface="ＭＳ Ｐゴシック" panose="020B0600070205080204" pitchFamily="34" charset="-128"/>
              </a:rPr>
              <a:t>Detailed review of each study</a:t>
            </a:r>
          </a:p>
          <a:p>
            <a:pPr lvl="1" eaLnBrk="1" hangingPunct="1">
              <a:lnSpc>
                <a:spcPct val="90000"/>
              </a:lnSpc>
            </a:pPr>
            <a:r>
              <a:rPr lang="en-US" altLang="en-US" sz="2400" dirty="0">
                <a:latin typeface="Arial" panose="020B0604020202020204" pitchFamily="34" charset="0"/>
                <a:ea typeface="ＭＳ Ｐゴシック" panose="020B0600070205080204" pitchFamily="34" charset="-128"/>
              </a:rPr>
              <a:t>Studies grouped by themes</a:t>
            </a:r>
          </a:p>
          <a:p>
            <a:pPr lvl="1" eaLnBrk="1" hangingPunct="1">
              <a:lnSpc>
                <a:spcPct val="90000"/>
              </a:lnSpc>
            </a:pPr>
            <a:r>
              <a:rPr lang="en-US" altLang="en-US" sz="2400" dirty="0">
                <a:latin typeface="Arial" panose="020B0604020202020204" pitchFamily="34" charset="0"/>
                <a:ea typeface="ＭＳ Ｐゴシック" panose="020B0600070205080204" pitchFamily="34" charset="-128"/>
              </a:rPr>
              <a:t>Summaries linked by transitional sentences and organized under subheadings</a:t>
            </a:r>
          </a:p>
        </p:txBody>
      </p:sp>
    </p:spTree>
    <p:extLst>
      <p:ext uri="{BB962C8B-B14F-4D97-AF65-F5344CB8AC3E}">
        <p14:creationId xmlns:p14="http://schemas.microsoft.com/office/powerpoint/2010/main" val="41501080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C991C13-D858-4BEA-97BA-A07F73F7E2E9}"/>
              </a:ext>
            </a:extLst>
          </p:cNvPr>
          <p:cNvSpPr>
            <a:spLocks noGrp="1" noChangeArrowheads="1"/>
          </p:cNvSpPr>
          <p:nvPr>
            <p:ph type="title"/>
          </p:nvPr>
        </p:nvSpPr>
        <p:spPr>
          <a:xfrm>
            <a:off x="2674939" y="617538"/>
            <a:ext cx="7793037" cy="906462"/>
          </a:xfrm>
        </p:spPr>
        <p:txBody>
          <a:bodyPr/>
          <a:lstStyle/>
          <a:p>
            <a:pPr eaLnBrk="1" hangingPunct="1"/>
            <a:r>
              <a:rPr lang="en-US" altLang="en-US" sz="5400" b="1" dirty="0">
                <a:solidFill>
                  <a:srgbClr val="FF0000"/>
                </a:solidFill>
                <a:latin typeface="Arial" panose="020B0604020202020204" pitchFamily="34" charset="0"/>
                <a:ea typeface="ＭＳ Ｐゴシック" panose="020B0600070205080204" pitchFamily="34" charset="-128"/>
              </a:rPr>
              <a:t>Step 3: Writing a Literature Review</a:t>
            </a:r>
          </a:p>
        </p:txBody>
      </p:sp>
      <p:sp>
        <p:nvSpPr>
          <p:cNvPr id="21507" name="Rectangle 3">
            <a:extLst>
              <a:ext uri="{FF2B5EF4-FFF2-40B4-BE49-F238E27FC236}">
                <a16:creationId xmlns:a16="http://schemas.microsoft.com/office/drawing/2014/main" id="{EBA15959-9107-4E6C-A121-2534A81DD479}"/>
              </a:ext>
            </a:extLst>
          </p:cNvPr>
          <p:cNvSpPr>
            <a:spLocks noGrp="1" noChangeArrowheads="1"/>
          </p:cNvSpPr>
          <p:nvPr>
            <p:ph type="body" idx="1"/>
          </p:nvPr>
        </p:nvSpPr>
        <p:spPr/>
        <p:txBody>
          <a:bodyPr/>
          <a:lstStyle/>
          <a:p>
            <a:pPr marL="514350" indent="-514350" eaLnBrk="1" hangingPunct="1">
              <a:buAutoNum type="arabicPeriod"/>
            </a:pPr>
            <a:r>
              <a:rPr lang="en-US" altLang="en-US" dirty="0">
                <a:latin typeface="Arial" panose="020B0604020202020204" pitchFamily="34" charset="0"/>
                <a:ea typeface="ＭＳ Ｐゴシック" panose="020B0600070205080204" pitchFamily="34" charset="-128"/>
              </a:rPr>
              <a:t>Draw up your outline</a:t>
            </a:r>
          </a:p>
          <a:p>
            <a:pPr marL="514350" indent="-514350" eaLnBrk="1" hangingPunct="1">
              <a:buAutoNum type="arabicPeriod"/>
            </a:pPr>
            <a:endParaRPr lang="en-US" altLang="en-US" dirty="0">
              <a:latin typeface="Arial" panose="020B0604020202020204" pitchFamily="34" charset="0"/>
              <a:ea typeface="ＭＳ Ｐゴシック" panose="020B0600070205080204" pitchFamily="34" charset="-128"/>
            </a:endParaRPr>
          </a:p>
          <a:p>
            <a:pPr marL="514350" indent="-514350" eaLnBrk="1" hangingPunct="1">
              <a:buAutoNum type="arabicPeriod"/>
            </a:pPr>
            <a:r>
              <a:rPr lang="en-US" altLang="en-US" dirty="0">
                <a:latin typeface="Arial" panose="020B0604020202020204" pitchFamily="34" charset="0"/>
                <a:ea typeface="ＭＳ Ｐゴシック" panose="020B0600070205080204" pitchFamily="34" charset="-128"/>
              </a:rPr>
              <a:t>Get writing</a:t>
            </a:r>
          </a:p>
        </p:txBody>
      </p:sp>
    </p:spTree>
    <p:extLst>
      <p:ext uri="{BB962C8B-B14F-4D97-AF65-F5344CB8AC3E}">
        <p14:creationId xmlns:p14="http://schemas.microsoft.com/office/powerpoint/2010/main" val="11079342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3BEF-5B11-42B1-8304-50CA80BA9944}"/>
              </a:ext>
            </a:extLst>
          </p:cNvPr>
          <p:cNvSpPr>
            <a:spLocks noGrp="1"/>
          </p:cNvSpPr>
          <p:nvPr>
            <p:ph type="title"/>
          </p:nvPr>
        </p:nvSpPr>
        <p:spPr>
          <a:xfrm>
            <a:off x="0" y="224"/>
            <a:ext cx="9389533" cy="783547"/>
          </a:xfrm>
        </p:spPr>
        <p:txBody>
          <a:bodyPr/>
          <a:lstStyle/>
          <a:p>
            <a:r>
              <a:rPr lang="en-MY" b="1" dirty="0">
                <a:solidFill>
                  <a:srgbClr val="FF0000"/>
                </a:solidFill>
              </a:rPr>
              <a:t>Draw up your outline</a:t>
            </a:r>
          </a:p>
        </p:txBody>
      </p:sp>
      <p:sp>
        <p:nvSpPr>
          <p:cNvPr id="3" name="Content Placeholder 2">
            <a:extLst>
              <a:ext uri="{FF2B5EF4-FFF2-40B4-BE49-F238E27FC236}">
                <a16:creationId xmlns:a16="http://schemas.microsoft.com/office/drawing/2014/main" id="{60405D56-9013-49E2-B5B5-E66D08AF14BC}"/>
              </a:ext>
            </a:extLst>
          </p:cNvPr>
          <p:cNvSpPr>
            <a:spLocks noGrp="1"/>
          </p:cNvSpPr>
          <p:nvPr>
            <p:ph idx="1"/>
          </p:nvPr>
        </p:nvSpPr>
        <p:spPr>
          <a:xfrm>
            <a:off x="0" y="783771"/>
            <a:ext cx="7286171" cy="5839279"/>
          </a:xfrm>
        </p:spPr>
        <p:txBody>
          <a:bodyPr/>
          <a:lstStyle/>
          <a:p>
            <a:pPr marL="514350" indent="-514350">
              <a:buFont typeface="+mj-lt"/>
              <a:buAutoNum type="arabicPeriod"/>
            </a:pPr>
            <a:r>
              <a:rPr lang="en-US" dirty="0"/>
              <a:t>Decide on your structure and develop a detailed outline before you write anything. </a:t>
            </a:r>
          </a:p>
          <a:p>
            <a:pPr marL="514350" indent="-514350">
              <a:buFont typeface="+mj-lt"/>
              <a:buAutoNum type="arabicPeriod"/>
            </a:pPr>
            <a:r>
              <a:rPr lang="en-US" dirty="0"/>
              <a:t>Your literature review chapter needs to present a clear, logical and an easy to follow narrative </a:t>
            </a:r>
          </a:p>
          <a:p>
            <a:pPr marL="514350" indent="-514350">
              <a:buFont typeface="+mj-lt"/>
              <a:buAutoNum type="arabicPeriod"/>
            </a:pPr>
            <a:r>
              <a:rPr lang="en-US" dirty="0"/>
              <a:t>Decide whether you’ll lay out your review thematically (into themes) or chronologically (by date/period)</a:t>
            </a:r>
          </a:p>
          <a:p>
            <a:pPr marL="514350" indent="-514350">
              <a:buFont typeface="+mj-lt"/>
              <a:buAutoNum type="arabicPeriod"/>
            </a:pPr>
            <a:r>
              <a:rPr lang="en-US" dirty="0">
                <a:solidFill>
                  <a:srgbClr val="FF0000"/>
                </a:solidFill>
              </a:rPr>
              <a:t>Draw up an outline of your entire chapter </a:t>
            </a:r>
            <a:endParaRPr lang="en-MY" dirty="0">
              <a:solidFill>
                <a:srgbClr val="FF0000"/>
              </a:solidFill>
            </a:endParaRPr>
          </a:p>
        </p:txBody>
      </p:sp>
      <p:sp>
        <p:nvSpPr>
          <p:cNvPr id="4" name="Footer Placeholder 3">
            <a:extLst>
              <a:ext uri="{FF2B5EF4-FFF2-40B4-BE49-F238E27FC236}">
                <a16:creationId xmlns:a16="http://schemas.microsoft.com/office/drawing/2014/main" id="{B9F5CCC2-9685-4F1D-95E3-36882415630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10242" name="Picture 2" descr="you need an outline/structure for your literature review before you write">
            <a:extLst>
              <a:ext uri="{FF2B5EF4-FFF2-40B4-BE49-F238E27FC236}">
                <a16:creationId xmlns:a16="http://schemas.microsoft.com/office/drawing/2014/main" id="{17FD3971-9B93-43CF-8029-5B9C388648D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395029" y="1378856"/>
            <a:ext cx="4572000" cy="3715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1700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5742-1A14-4C3A-A7CF-540FA9BF0EC7}"/>
              </a:ext>
            </a:extLst>
          </p:cNvPr>
          <p:cNvSpPr>
            <a:spLocks noGrp="1"/>
          </p:cNvSpPr>
          <p:nvPr>
            <p:ph type="title"/>
          </p:nvPr>
        </p:nvSpPr>
        <p:spPr>
          <a:xfrm>
            <a:off x="-1" y="0"/>
            <a:ext cx="12192000" cy="526774"/>
          </a:xfrm>
          <a:solidFill>
            <a:schemeClr val="accent1"/>
          </a:solidFill>
        </p:spPr>
        <p:txBody>
          <a:bodyPr/>
          <a:lstStyle/>
          <a:p>
            <a:r>
              <a:rPr lang="en-MY" b="1" dirty="0">
                <a:solidFill>
                  <a:schemeClr val="tx1"/>
                </a:solidFill>
              </a:rPr>
              <a:t>Writing - Descriptive OR Analytical</a:t>
            </a:r>
          </a:p>
        </p:txBody>
      </p:sp>
      <p:sp>
        <p:nvSpPr>
          <p:cNvPr id="3" name="Content Placeholder 2">
            <a:extLst>
              <a:ext uri="{FF2B5EF4-FFF2-40B4-BE49-F238E27FC236}">
                <a16:creationId xmlns:a16="http://schemas.microsoft.com/office/drawing/2014/main" id="{3C6E2AAA-BF9B-452B-9503-D2532C90A116}"/>
              </a:ext>
            </a:extLst>
          </p:cNvPr>
          <p:cNvSpPr>
            <a:spLocks noGrp="1"/>
          </p:cNvSpPr>
          <p:nvPr>
            <p:ph sz="half" idx="1"/>
          </p:nvPr>
        </p:nvSpPr>
        <p:spPr>
          <a:xfrm>
            <a:off x="-1" y="526774"/>
            <a:ext cx="5287617" cy="6178826"/>
          </a:xfrm>
          <a:ln>
            <a:solidFill>
              <a:srgbClr val="C00000"/>
            </a:solidFill>
          </a:ln>
        </p:spPr>
        <p:txBody>
          <a:bodyPr/>
          <a:lstStyle/>
          <a:p>
            <a:pPr marL="0" indent="0">
              <a:buNone/>
            </a:pPr>
            <a:r>
              <a:rPr lang="en-US" b="1" dirty="0">
                <a:solidFill>
                  <a:srgbClr val="002060"/>
                </a:solidFill>
              </a:rPr>
              <a:t>Descriptive</a:t>
            </a:r>
          </a:p>
          <a:p>
            <a:pPr marL="0" indent="0">
              <a:buNone/>
            </a:pPr>
            <a:r>
              <a:rPr lang="en-US" dirty="0">
                <a:solidFill>
                  <a:srgbClr val="FF0000"/>
                </a:solidFill>
              </a:rPr>
              <a:t>Summarizes</a:t>
            </a:r>
            <a:r>
              <a:rPr lang="en-US" dirty="0"/>
              <a:t> </a:t>
            </a:r>
            <a:r>
              <a:rPr lang="en-US" sz="2800" dirty="0"/>
              <a:t>what other people have found without saying what these findings mean for your investigation.</a:t>
            </a:r>
          </a:p>
          <a:p>
            <a:pPr marL="0" indent="0">
              <a:buNone/>
            </a:pPr>
            <a:r>
              <a:rPr lang="en-US" sz="2800" dirty="0"/>
              <a:t>Usually, a chronological list of who discovered what, and when.</a:t>
            </a:r>
          </a:p>
          <a:p>
            <a:pPr marL="0" indent="0">
              <a:spcBef>
                <a:spcPts val="0"/>
              </a:spcBef>
              <a:buNone/>
            </a:pPr>
            <a:r>
              <a:rPr lang="en-US" sz="2800" dirty="0">
                <a:solidFill>
                  <a:srgbClr val="FF0000"/>
                </a:solidFill>
              </a:rPr>
              <a:t>For example:</a:t>
            </a:r>
          </a:p>
          <a:p>
            <a:pPr marL="0" indent="0">
              <a:spcBef>
                <a:spcPts val="0"/>
              </a:spcBef>
              <a:buNone/>
            </a:pPr>
            <a:r>
              <a:rPr lang="en-US" sz="2800" dirty="0"/>
              <a:t>"</a:t>
            </a:r>
            <a:r>
              <a:rPr lang="en-US" sz="2400" dirty="0"/>
              <a:t>Green (1975) discovered …."</a:t>
            </a:r>
          </a:p>
          <a:p>
            <a:pPr marL="0" indent="0">
              <a:spcBef>
                <a:spcPts val="0"/>
              </a:spcBef>
              <a:buNone/>
            </a:pPr>
            <a:r>
              <a:rPr lang="en-US" sz="2400" dirty="0"/>
              <a:t>"In 1978, Black conducted experiments and discovered that …."</a:t>
            </a:r>
          </a:p>
          <a:p>
            <a:pPr marL="0" indent="0">
              <a:spcBef>
                <a:spcPts val="0"/>
              </a:spcBef>
              <a:buNone/>
            </a:pPr>
            <a:r>
              <a:rPr lang="en-US" sz="2400" dirty="0"/>
              <a:t>"Later Brown (1980) illustrated this in ……"</a:t>
            </a:r>
            <a:endParaRPr lang="en-MY" sz="2400" dirty="0"/>
          </a:p>
        </p:txBody>
      </p:sp>
      <p:sp>
        <p:nvSpPr>
          <p:cNvPr id="5" name="Footer Placeholder 4">
            <a:extLst>
              <a:ext uri="{FF2B5EF4-FFF2-40B4-BE49-F238E27FC236}">
                <a16:creationId xmlns:a16="http://schemas.microsoft.com/office/drawing/2014/main" id="{93C86736-0091-45F0-B5E9-EB877059A2A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Slide Number Placeholder 5">
            <a:extLst>
              <a:ext uri="{FF2B5EF4-FFF2-40B4-BE49-F238E27FC236}">
                <a16:creationId xmlns:a16="http://schemas.microsoft.com/office/drawing/2014/main" id="{2B0D681A-B869-4858-B6B3-4762EDBAC0CB}"/>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67</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Content Placeholder 2">
            <a:extLst>
              <a:ext uri="{FF2B5EF4-FFF2-40B4-BE49-F238E27FC236}">
                <a16:creationId xmlns:a16="http://schemas.microsoft.com/office/drawing/2014/main" id="{520753B3-84AA-4D67-845A-95ED60BA77CD}"/>
              </a:ext>
            </a:extLst>
          </p:cNvPr>
          <p:cNvSpPr txBox="1">
            <a:spLocks/>
          </p:cNvSpPr>
          <p:nvPr/>
        </p:nvSpPr>
        <p:spPr bwMode="auto">
          <a:xfrm>
            <a:off x="5473148" y="589720"/>
            <a:ext cx="6718851" cy="6115880"/>
          </a:xfrm>
          <a:prstGeom prst="rect">
            <a:avLst/>
          </a:prstGeom>
          <a:solidFill>
            <a:schemeClr val="bg1"/>
          </a:solidFill>
          <a:ln>
            <a:solidFill>
              <a:srgbClr val="C00000"/>
            </a:solidFill>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a:ea typeface="+mn-ea"/>
                <a:cs typeface="+mn-cs"/>
              </a:rPr>
              <a:t>Analytical</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Synthesizes the work </a:t>
            </a: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and succinctly passes judgement on the relative merits of research conducted in your field.</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Reveals limitations or </a:t>
            </a:r>
            <a:r>
              <a:rPr kumimoji="0" lang="en-US" sz="2400" b="0" i="0"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recognises</a:t>
            </a: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the possibility of taking research further, allowing you to formulate and justify your aims for your investigation.</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a:ea typeface="+mn-ea"/>
                <a:cs typeface="+mn-cs"/>
              </a:rPr>
              <a:t>For example:</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There seems to be general agreement on x, (see White 1987, Brown 1980, Black 1978, Green 1975). However, Green (1975) sees x as a consequence of y, while Black(1978) puts x and y as …. While Green's work has some limitations in that it …., its main value lies in …."</a:t>
            </a:r>
          </a:p>
        </p:txBody>
      </p:sp>
    </p:spTree>
    <p:extLst>
      <p:ext uri="{BB962C8B-B14F-4D97-AF65-F5344CB8AC3E}">
        <p14:creationId xmlns:p14="http://schemas.microsoft.com/office/powerpoint/2010/main" val="1897761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5742-1A14-4C3A-A7CF-540FA9BF0EC7}"/>
              </a:ext>
            </a:extLst>
          </p:cNvPr>
          <p:cNvSpPr>
            <a:spLocks noGrp="1"/>
          </p:cNvSpPr>
          <p:nvPr>
            <p:ph type="title"/>
          </p:nvPr>
        </p:nvSpPr>
        <p:spPr>
          <a:xfrm>
            <a:off x="0" y="0"/>
            <a:ext cx="5157788" cy="457200"/>
          </a:xfrm>
        </p:spPr>
        <p:txBody>
          <a:bodyPr/>
          <a:lstStyle/>
          <a:p>
            <a:br>
              <a:rPr lang="en-MY" b="1" dirty="0">
                <a:solidFill>
                  <a:srgbClr val="FF0000"/>
                </a:solidFill>
              </a:rPr>
            </a:br>
            <a:r>
              <a:rPr lang="en-MY" sz="2800" b="1" dirty="0">
                <a:solidFill>
                  <a:srgbClr val="FF0000"/>
                </a:solidFill>
              </a:rPr>
              <a:t>Analysis and synthesis</a:t>
            </a:r>
            <a:br>
              <a:rPr lang="en-MY" sz="2800" b="1" dirty="0">
                <a:solidFill>
                  <a:srgbClr val="FF0000"/>
                </a:solidFill>
              </a:rPr>
            </a:br>
            <a:endParaRPr lang="en-MY" b="1" dirty="0">
              <a:solidFill>
                <a:srgbClr val="FF0000"/>
              </a:solidFill>
            </a:endParaRPr>
          </a:p>
        </p:txBody>
      </p:sp>
      <p:sp>
        <p:nvSpPr>
          <p:cNvPr id="3" name="Content Placeholder 2">
            <a:extLst>
              <a:ext uri="{FF2B5EF4-FFF2-40B4-BE49-F238E27FC236}">
                <a16:creationId xmlns:a16="http://schemas.microsoft.com/office/drawing/2014/main" id="{3C6E2AAA-BF9B-452B-9503-D2532C90A116}"/>
              </a:ext>
            </a:extLst>
          </p:cNvPr>
          <p:cNvSpPr>
            <a:spLocks noGrp="1"/>
          </p:cNvSpPr>
          <p:nvPr>
            <p:ph sz="half" idx="1"/>
          </p:nvPr>
        </p:nvSpPr>
        <p:spPr>
          <a:xfrm>
            <a:off x="0" y="526774"/>
            <a:ext cx="5043488" cy="6178826"/>
          </a:xfrm>
          <a:ln>
            <a:solidFill>
              <a:srgbClr val="C00000"/>
            </a:solidFill>
          </a:ln>
        </p:spPr>
        <p:txBody>
          <a:bodyPr/>
          <a:lstStyle/>
          <a:p>
            <a:pPr algn="l"/>
            <a:r>
              <a:rPr lang="en-US" sz="2000" b="0" i="0" dirty="0">
                <a:solidFill>
                  <a:srgbClr val="505050"/>
                </a:solidFill>
                <a:effectLst/>
                <a:latin typeface="Arial" panose="020B0604020202020204" pitchFamily="34" charset="0"/>
              </a:rPr>
              <a:t>Analysis and synthesis may appear to be two opposing methods: </a:t>
            </a:r>
            <a:r>
              <a:rPr lang="en-US" sz="2000" b="0" i="0" dirty="0">
                <a:solidFill>
                  <a:srgbClr val="FF0000"/>
                </a:solidFill>
                <a:effectLst/>
                <a:latin typeface="Arial" panose="020B0604020202020204" pitchFamily="34" charset="0"/>
              </a:rPr>
              <a:t>‘</a:t>
            </a:r>
            <a:r>
              <a:rPr lang="en-US" sz="2000" dirty="0">
                <a:solidFill>
                  <a:srgbClr val="FF0000"/>
                </a:solidFill>
                <a:latin typeface="Arial" panose="020B0604020202020204" pitchFamily="34" charset="0"/>
              </a:rPr>
              <a:t>A</a:t>
            </a:r>
            <a:r>
              <a:rPr lang="en-US" sz="2000" b="0" i="0" dirty="0">
                <a:solidFill>
                  <a:srgbClr val="FF0000"/>
                </a:solidFill>
                <a:effectLst/>
                <a:latin typeface="Arial" panose="020B0604020202020204" pitchFamily="34" charset="0"/>
              </a:rPr>
              <a:t>nalysis involves systematically breaking down the relevant literature into its constituent parts, </a:t>
            </a:r>
          </a:p>
          <a:p>
            <a:pPr algn="l"/>
            <a:r>
              <a:rPr lang="en-US" sz="2000" dirty="0">
                <a:solidFill>
                  <a:srgbClr val="FF0000"/>
                </a:solidFill>
                <a:latin typeface="Arial" panose="020B0604020202020204" pitchFamily="34" charset="0"/>
              </a:rPr>
              <a:t>S</a:t>
            </a:r>
            <a:r>
              <a:rPr lang="en-US" sz="2000" b="0" i="0" dirty="0">
                <a:solidFill>
                  <a:srgbClr val="FF0000"/>
                </a:solidFill>
                <a:effectLst/>
                <a:latin typeface="Arial" panose="020B0604020202020204" pitchFamily="34" charset="0"/>
              </a:rPr>
              <a:t>ynthesis is the act of making connections between those parts identified in the analysis’ (Bloomberg &amp; Volpe, 2012, p.84).</a:t>
            </a:r>
          </a:p>
          <a:p>
            <a:pPr algn="l"/>
            <a:r>
              <a:rPr lang="en-US" sz="2000" b="0" i="0" dirty="0">
                <a:solidFill>
                  <a:srgbClr val="505050"/>
                </a:solidFill>
                <a:effectLst/>
                <a:latin typeface="Arial" panose="020B0604020202020204" pitchFamily="34" charset="0"/>
              </a:rPr>
              <a:t>In a literature review, however, you will notice the synergy between analysis and synthesis </a:t>
            </a:r>
          </a:p>
          <a:p>
            <a:pPr algn="l"/>
            <a:r>
              <a:rPr lang="en-US" sz="2000" b="0" i="0" dirty="0">
                <a:solidFill>
                  <a:srgbClr val="505050"/>
                </a:solidFill>
                <a:effectLst/>
                <a:latin typeface="Arial" panose="020B0604020202020204" pitchFamily="34" charset="0"/>
              </a:rPr>
              <a:t>After </a:t>
            </a:r>
            <a:r>
              <a:rPr lang="en-US" sz="2000" b="0" i="0" dirty="0" err="1">
                <a:solidFill>
                  <a:srgbClr val="505050"/>
                </a:solidFill>
                <a:effectLst/>
                <a:latin typeface="Arial" panose="020B0604020202020204" pitchFamily="34" charset="0"/>
              </a:rPr>
              <a:t>analysing</a:t>
            </a:r>
            <a:r>
              <a:rPr lang="en-US" sz="2000" b="0" i="0" dirty="0">
                <a:solidFill>
                  <a:srgbClr val="505050"/>
                </a:solidFill>
                <a:effectLst/>
                <a:latin typeface="Arial" panose="020B0604020202020204" pitchFamily="34" charset="0"/>
              </a:rPr>
              <a:t> a range of sources, you should </a:t>
            </a:r>
            <a:r>
              <a:rPr lang="en-US" sz="2000" b="0" i="0" dirty="0" err="1">
                <a:solidFill>
                  <a:srgbClr val="505050"/>
                </a:solidFill>
                <a:effectLst/>
                <a:latin typeface="Arial" panose="020B0604020202020204" pitchFamily="34" charset="0"/>
              </a:rPr>
              <a:t>synthesise</a:t>
            </a:r>
            <a:r>
              <a:rPr lang="en-US" sz="2000" b="0" i="0" dirty="0">
                <a:solidFill>
                  <a:srgbClr val="505050"/>
                </a:solidFill>
                <a:effectLst/>
                <a:latin typeface="Arial" panose="020B0604020202020204" pitchFamily="34" charset="0"/>
              </a:rPr>
              <a:t> the relevant sources, connecting, linking and positioning them against each other, in order to identify the recurring themes, trends and areas of agreement or disagreement within your research field.</a:t>
            </a:r>
          </a:p>
          <a:p>
            <a:pPr algn="l"/>
            <a:endParaRPr lang="en-US" sz="1200" dirty="0">
              <a:solidFill>
                <a:srgbClr val="505050"/>
              </a:solidFill>
              <a:latin typeface="Arial" panose="020B0604020202020204" pitchFamily="34" charset="0"/>
            </a:endParaRPr>
          </a:p>
          <a:p>
            <a:pPr algn="l"/>
            <a:endParaRPr lang="en-US" sz="1200" b="0" i="0" dirty="0">
              <a:solidFill>
                <a:srgbClr val="505050"/>
              </a:solidFill>
              <a:effectLst/>
              <a:latin typeface="Arial" panose="020B0604020202020204" pitchFamily="34" charset="0"/>
            </a:endParaRPr>
          </a:p>
          <a:p>
            <a:pPr marL="0" indent="0">
              <a:buNone/>
            </a:pPr>
            <a:endParaRPr lang="en-MY" sz="2000" dirty="0"/>
          </a:p>
        </p:txBody>
      </p:sp>
      <p:sp>
        <p:nvSpPr>
          <p:cNvPr id="5" name="Footer Placeholder 4">
            <a:extLst>
              <a:ext uri="{FF2B5EF4-FFF2-40B4-BE49-F238E27FC236}">
                <a16:creationId xmlns:a16="http://schemas.microsoft.com/office/drawing/2014/main" id="{93C86736-0091-45F0-B5E9-EB877059A2A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Slide Number Placeholder 5">
            <a:extLst>
              <a:ext uri="{FF2B5EF4-FFF2-40B4-BE49-F238E27FC236}">
                <a16:creationId xmlns:a16="http://schemas.microsoft.com/office/drawing/2014/main" id="{2B0D681A-B869-4858-B6B3-4762EDBAC0CB}"/>
              </a:ext>
            </a:extLst>
          </p:cNvPr>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68</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TextBox 9">
            <a:extLst>
              <a:ext uri="{FF2B5EF4-FFF2-40B4-BE49-F238E27FC236}">
                <a16:creationId xmlns:a16="http://schemas.microsoft.com/office/drawing/2014/main" id="{95FA3AB2-6267-4829-9406-D930C76B7EC7}"/>
              </a:ext>
            </a:extLst>
          </p:cNvPr>
          <p:cNvSpPr txBox="1"/>
          <p:nvPr/>
        </p:nvSpPr>
        <p:spPr>
          <a:xfrm>
            <a:off x="5043488" y="0"/>
            <a:ext cx="7148511" cy="3693319"/>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Example of analysis and synthesis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After reading and </a:t>
            </a:r>
            <a:r>
              <a:rPr kumimoji="0" lang="en-US" sz="1800" b="0" i="0" u="none" strike="noStrike" kern="1200" cap="none" spc="0" normalizeH="0" baseline="0" noProof="0" dirty="0" err="1">
                <a:ln>
                  <a:noFill/>
                </a:ln>
                <a:solidFill>
                  <a:srgbClr val="000000"/>
                </a:solidFill>
                <a:effectLst/>
                <a:uLnTx/>
                <a:uFillTx/>
                <a:latin typeface="Arial"/>
                <a:ea typeface="+mn-ea"/>
                <a:cs typeface="+mn-cs"/>
              </a:rPr>
              <a:t>analysing</a:t>
            </a:r>
            <a:r>
              <a:rPr kumimoji="0" lang="en-US" sz="1800" b="0" i="0" u="none" strike="noStrike" kern="1200" cap="none" spc="0" normalizeH="0" baseline="0" noProof="0" dirty="0">
                <a:ln>
                  <a:noFill/>
                </a:ln>
                <a:solidFill>
                  <a:srgbClr val="000000"/>
                </a:solidFill>
                <a:effectLst/>
                <a:uLnTx/>
                <a:uFillTx/>
                <a:latin typeface="Arial"/>
                <a:ea typeface="+mn-ea"/>
                <a:cs typeface="+mn-cs"/>
              </a:rPr>
              <a:t> individual sources, you have identified a key concept relating to your research topic as well as a key resource (A) relating to that concept.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The argument in resource A is supported by another article (B), which is in turn supported by article (D).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However, you have also found article C, which contradicts the argument presented in resource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One way to </a:t>
            </a:r>
            <a:r>
              <a:rPr kumimoji="0" lang="en-US" sz="1800" b="0" i="0" u="none" strike="noStrike" kern="1200" cap="none" spc="0" normalizeH="0" baseline="0" noProof="0" dirty="0" err="1">
                <a:ln>
                  <a:noFill/>
                </a:ln>
                <a:solidFill>
                  <a:srgbClr val="000000"/>
                </a:solidFill>
                <a:effectLst/>
                <a:uLnTx/>
                <a:uFillTx/>
                <a:latin typeface="Arial"/>
                <a:ea typeface="+mn-ea"/>
                <a:cs typeface="+mn-cs"/>
              </a:rPr>
              <a:t>synthesise</a:t>
            </a:r>
            <a:r>
              <a:rPr kumimoji="0" lang="en-US" sz="1800" b="0" i="0" u="none" strike="noStrike" kern="1200" cap="none" spc="0" normalizeH="0" baseline="0" noProof="0" dirty="0">
                <a:ln>
                  <a:noFill/>
                </a:ln>
                <a:solidFill>
                  <a:srgbClr val="000000"/>
                </a:solidFill>
                <a:effectLst/>
                <a:uLnTx/>
                <a:uFillTx/>
                <a:latin typeface="Arial"/>
                <a:ea typeface="+mn-ea"/>
                <a:cs typeface="+mn-cs"/>
              </a:rPr>
              <a:t> these texts, is to group together the texts supporting your key resource (articles B and D) and explain that article C presents contradictory results. Then, you would need to examine the methodological differences or any other possible reasons for the contradictory results.</a:t>
            </a:r>
            <a:endParaRPr kumimoji="0" lang="en-MY"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AB8FAA64-E84E-447E-89C4-0CA8E93B0B7E}"/>
              </a:ext>
            </a:extLst>
          </p:cNvPr>
          <p:cNvPicPr>
            <a:picLocks noChangeAspect="1"/>
          </p:cNvPicPr>
          <p:nvPr/>
        </p:nvPicPr>
        <p:blipFill>
          <a:blip r:embed="rId2"/>
          <a:stretch>
            <a:fillRect/>
          </a:stretch>
        </p:blipFill>
        <p:spPr>
          <a:xfrm>
            <a:off x="5043488" y="3843338"/>
            <a:ext cx="7148512" cy="3014662"/>
          </a:xfrm>
          <a:prstGeom prst="rect">
            <a:avLst/>
          </a:prstGeom>
        </p:spPr>
      </p:pic>
    </p:spTree>
    <p:extLst>
      <p:ext uri="{BB962C8B-B14F-4D97-AF65-F5344CB8AC3E}">
        <p14:creationId xmlns:p14="http://schemas.microsoft.com/office/powerpoint/2010/main" val="13392856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685800"/>
          </a:xfrm>
          <a:solidFill>
            <a:schemeClr val="accent1"/>
          </a:solidFill>
        </p:spPr>
        <p:txBody>
          <a:bodyPr/>
          <a:lstStyle/>
          <a:p>
            <a:br>
              <a:rPr lang="en-US" dirty="0"/>
            </a:br>
            <a:r>
              <a:rPr lang="en-US" b="1" dirty="0">
                <a:solidFill>
                  <a:srgbClr val="002060"/>
                </a:solidFill>
              </a:rPr>
              <a:t>Effective review should</a:t>
            </a:r>
            <a:r>
              <a:rPr lang="en-US" dirty="0">
                <a:solidFill>
                  <a:srgbClr val="FF0000"/>
                </a:solidFill>
              </a:rPr>
              <a:t>:</a:t>
            </a:r>
            <a:br>
              <a:rPr lang="en-US" dirty="0">
                <a:solidFill>
                  <a:srgbClr val="FF0000"/>
                </a:solidFill>
              </a:rPr>
            </a:br>
            <a:endParaRPr lang="en-US" dirty="0">
              <a:solidFill>
                <a:srgbClr val="FF0000"/>
              </a:solidFill>
            </a:endParaRPr>
          </a:p>
        </p:txBody>
      </p:sp>
      <p:sp>
        <p:nvSpPr>
          <p:cNvPr id="5" name="Rectangle 4"/>
          <p:cNvSpPr/>
          <p:nvPr/>
        </p:nvSpPr>
        <p:spPr>
          <a:xfrm>
            <a:off x="0" y="686578"/>
            <a:ext cx="4978400" cy="5878532"/>
          </a:xfrm>
          <a:prstGeom prst="rect">
            <a:avLst/>
          </a:prstGeom>
          <a:ln>
            <a:solidFill>
              <a:srgbClr val="FF0000"/>
            </a:solidFill>
          </a:ln>
        </p:spPr>
        <p:txBody>
          <a:bodyPr wrap="square">
            <a:spAutoFit/>
          </a:bodyPr>
          <a:lstStyle/>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C00000"/>
                </a:solidFill>
                <a:effectLst/>
                <a:uLnTx/>
                <a:uFillTx/>
                <a:latin typeface="Arial"/>
                <a:ea typeface="+mn-ea"/>
                <a:cs typeface="+mn-cs"/>
              </a:rPr>
              <a:t>Summarize</a:t>
            </a:r>
            <a:r>
              <a:rPr kumimoji="0" lang="en-US" sz="2800" b="0" i="0" u="none" strike="noStrike" kern="1200" cap="none" spc="0" normalizeH="0" baseline="0" noProof="0" dirty="0">
                <a:ln>
                  <a:noFill/>
                </a:ln>
                <a:solidFill>
                  <a:srgbClr val="002060"/>
                </a:solidFill>
                <a:effectLst/>
                <a:uLnTx/>
                <a:uFillTx/>
                <a:latin typeface="Arial"/>
                <a:ea typeface="+mn-ea"/>
                <a:cs typeface="+mn-cs"/>
              </a:rPr>
              <a:t> and evaluate findings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C00000"/>
                </a:solidFill>
                <a:effectLst/>
                <a:uLnTx/>
                <a:uFillTx/>
                <a:latin typeface="Arial"/>
                <a:ea typeface="+mn-ea"/>
                <a:cs typeface="+mn-cs"/>
              </a:rPr>
              <a:t>Compare and contrast </a:t>
            </a:r>
            <a:r>
              <a:rPr kumimoji="0" lang="en-US" sz="2800" b="0" i="0" u="none" strike="noStrike" kern="1200" cap="none" spc="0" normalizeH="0" baseline="0" noProof="0" dirty="0">
                <a:ln>
                  <a:noFill/>
                </a:ln>
                <a:solidFill>
                  <a:srgbClr val="002060"/>
                </a:solidFill>
                <a:effectLst/>
                <a:uLnTx/>
                <a:uFillTx/>
                <a:latin typeface="Arial"/>
                <a:ea typeface="+mn-ea"/>
                <a:cs typeface="+mn-cs"/>
              </a:rPr>
              <a:t>different authors’ views to</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Group authors who draw similar conclusions, and</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Note areas where authors are in disagreement</a:t>
            </a:r>
          </a:p>
          <a:p>
            <a:pPr marL="971550" marR="0" lvl="1"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C00000"/>
                </a:solidFill>
                <a:effectLst/>
                <a:uLnTx/>
                <a:uFillTx/>
                <a:latin typeface="Arial"/>
                <a:ea typeface="+mn-ea"/>
                <a:cs typeface="+mn-cs"/>
              </a:rPr>
              <a:t>Highlight</a:t>
            </a:r>
            <a:r>
              <a:rPr kumimoji="0" lang="en-US" sz="2800" b="0" i="0" u="none" strike="noStrike" kern="1200" cap="none" spc="0" normalizeH="0" baseline="0" noProof="0" dirty="0">
                <a:ln>
                  <a:noFill/>
                </a:ln>
                <a:solidFill>
                  <a:srgbClr val="002060"/>
                </a:solidFill>
                <a:effectLst/>
                <a:uLnTx/>
                <a:uFillTx/>
                <a:latin typeface="Arial"/>
                <a:ea typeface="+mn-ea"/>
                <a:cs typeface="+mn-cs"/>
              </a:rPr>
              <a:t> exemplary studies</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2800" b="0" i="0" u="none" strike="noStrike" kern="1200" cap="none" spc="0" normalizeH="0" baseline="0" noProof="0" dirty="0">
              <a:ln>
                <a:noFill/>
              </a:ln>
              <a:solidFill>
                <a:srgbClr val="002060"/>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2060"/>
                </a:solidFill>
                <a:effectLst/>
                <a:uLnTx/>
                <a:uFillTx/>
                <a:latin typeface="Arial"/>
                <a:ea typeface="+mn-ea"/>
                <a:cs typeface="+mn-cs"/>
              </a:rPr>
              <a:t>Note gaps in knowledge</a:t>
            </a:r>
          </a:p>
        </p:txBody>
      </p:sp>
      <p:sp>
        <p:nvSpPr>
          <p:cNvPr id="3" name="Rectangle 2"/>
          <p:cNvSpPr/>
          <p:nvPr/>
        </p:nvSpPr>
        <p:spPr>
          <a:xfrm>
            <a:off x="5138057" y="685800"/>
            <a:ext cx="7053943" cy="2308324"/>
          </a:xfrm>
          <a:prstGeom prst="rect">
            <a:avLst/>
          </a:prstGeom>
          <a:solidFill>
            <a:schemeClr val="bg1">
              <a:lumMod val="95000"/>
            </a:schemeClr>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Remember: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Cite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Categorize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Compare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Contrast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Criticize - Synthesis</a:t>
            </a:r>
          </a:p>
        </p:txBody>
      </p:sp>
      <p:sp>
        <p:nvSpPr>
          <p:cNvPr id="4" name="Footer Placeholder 3"/>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mn-cs"/>
              </a:rPr>
              <a:t>Dr Jugindar Singh</a:t>
            </a:r>
          </a:p>
        </p:txBody>
      </p:sp>
      <p:sp>
        <p:nvSpPr>
          <p:cNvPr id="6" name="Slide Number Placeholder 5"/>
          <p:cNvSpPr>
            <a:spLocks noGrp="1"/>
          </p:cNvSpPr>
          <p:nvPr>
            <p:ph type="sldNum" sz="quarter" idx="1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8503DB98-A6E7-4D43-95C1-718902247CBE}" type="slidenum">
              <a:rPr kumimoji="0" lang="en-US" sz="1800" b="0" i="0" u="none" strike="noStrike" kern="1200" cap="none" spc="0" normalizeH="0" baseline="0" noProof="0" smtClean="0">
                <a:ln>
                  <a:noFill/>
                </a:ln>
                <a:solidFill>
                  <a:srgbClr val="FFFFFF"/>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69</a:t>
            </a:fld>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7" name="Picture 3" descr="M03NF002">
            <a:extLst>
              <a:ext uri="{FF2B5EF4-FFF2-40B4-BE49-F238E27FC236}">
                <a16:creationId xmlns:a16="http://schemas.microsoft.com/office/drawing/2014/main" id="{745B52F4-D755-49C8-9DFB-36A33D5467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057" y="2994124"/>
            <a:ext cx="7053943" cy="386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45446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48EC-1C98-4703-ADC5-E86805A4A4FA}"/>
              </a:ext>
            </a:extLst>
          </p:cNvPr>
          <p:cNvSpPr>
            <a:spLocks noGrp="1"/>
          </p:cNvSpPr>
          <p:nvPr>
            <p:ph type="title"/>
          </p:nvPr>
        </p:nvSpPr>
        <p:spPr>
          <a:xfrm>
            <a:off x="0" y="0"/>
            <a:ext cx="12112169" cy="567191"/>
          </a:xfrm>
          <a:solidFill>
            <a:srgbClr val="FFCCFF"/>
          </a:solidFill>
        </p:spPr>
        <p:txBody>
          <a:bodyPr/>
          <a:lstStyle/>
          <a:p>
            <a:r>
              <a:rPr lang="en-MY" sz="3600" b="1" dirty="0">
                <a:solidFill>
                  <a:schemeClr val="accent4">
                    <a:lumMod val="95000"/>
                    <a:lumOff val="5000"/>
                  </a:schemeClr>
                </a:solidFill>
              </a:rPr>
              <a:t>Chapter 2: Literature Review</a:t>
            </a:r>
          </a:p>
        </p:txBody>
      </p:sp>
      <p:sp>
        <p:nvSpPr>
          <p:cNvPr id="4" name="Footer Placeholder 3">
            <a:extLst>
              <a:ext uri="{FF2B5EF4-FFF2-40B4-BE49-F238E27FC236}">
                <a16:creationId xmlns:a16="http://schemas.microsoft.com/office/drawing/2014/main" id="{1449A75A-0666-4C86-BA1A-D91E28217725}"/>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DCF6ADF2-7AD5-40BA-8ECA-B1B4C46F1E71}"/>
              </a:ext>
            </a:extLst>
          </p:cNvPr>
          <p:cNvSpPr txBox="1"/>
          <p:nvPr/>
        </p:nvSpPr>
        <p:spPr>
          <a:xfrm>
            <a:off x="0" y="567191"/>
            <a:ext cx="12192000" cy="6001643"/>
          </a:xfrm>
          <a:prstGeom prst="rect">
            <a:avLst/>
          </a:prstGeom>
          <a:solidFill>
            <a:schemeClr val="bg1"/>
          </a:solid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Generally, this chapter provides a background for the development of your study and brings the reader up to date about research and thinking in the field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What is Known</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This is a review and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synthesis of prior studies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related to the research problem under investigation. It also gives evidence of your knowledge of the field. </a:t>
            </a: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The purpose here is to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place your project within the larger whole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of what is currently being explored while demonstrating to your readers that your work is original and innovative. </a:t>
            </a: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Think about what questions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other researchers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have asked, what methods they have used, and what is your understanding of their findings and, where stated, their recommendations. </a:t>
            </a:r>
          </a:p>
          <a:p>
            <a:pPr marL="457200" marR="0" lvl="0" indent="-457200" algn="just"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Assess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what you believe is missing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and state how previous research has failed to examine the issue that your study addresses adequately. </a:t>
            </a:r>
            <a:endParaRPr kumimoji="0" lang="en-MY"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MY"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You should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avoid an article-by-article presentation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but should </a:t>
            </a:r>
            <a:r>
              <a:rPr kumimoji="0" 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indicate areas of agreement or disagreement</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in findings or gaps in existing knowledge.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Also, avoid excessive use of quotations. In addition, you should rely more on primary sources for your review.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The literature review and included should also be as recent as possible.</a:t>
            </a:r>
            <a:endParaRPr kumimoji="0" lang="en-MY"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6088050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0" y="92075"/>
            <a:ext cx="12115800" cy="1143000"/>
          </a:xfrm>
          <a:solidFill>
            <a:schemeClr val="bg1"/>
          </a:solidFill>
        </p:spPr>
        <p:txBody>
          <a:bodyPr/>
          <a:lstStyle/>
          <a:p>
            <a:r>
              <a:rPr lang="en-US" b="1" dirty="0">
                <a:solidFill>
                  <a:srgbClr val="FF0000"/>
                </a:solidFill>
              </a:rPr>
              <a:t>Key Components of Lit. Review </a:t>
            </a:r>
            <a:br>
              <a:rPr lang="en-US" b="1" dirty="0">
                <a:solidFill>
                  <a:srgbClr val="FF0000"/>
                </a:solidFill>
              </a:rPr>
            </a:br>
            <a:r>
              <a:rPr lang="en-US" b="1" dirty="0">
                <a:solidFill>
                  <a:srgbClr val="FF0000"/>
                </a:solidFill>
              </a:rPr>
              <a:t>(</a:t>
            </a:r>
            <a:r>
              <a:rPr lang="en-US" sz="2800" b="1" dirty="0">
                <a:solidFill>
                  <a:srgbClr val="FF0000"/>
                </a:solidFill>
              </a:rPr>
              <a:t>Chapter 2 – Quantitative study</a:t>
            </a:r>
            <a:r>
              <a:rPr lang="en-US" b="1" dirty="0">
                <a:solidFill>
                  <a:srgbClr val="FF0000"/>
                </a:solidFill>
              </a:rPr>
              <a:t>)</a:t>
            </a:r>
          </a:p>
        </p:txBody>
      </p:sp>
      <p:graphicFrame>
        <p:nvGraphicFramePr>
          <p:cNvPr id="3" name="Table 2"/>
          <p:cNvGraphicFramePr>
            <a:graphicFrameLocks noGrp="1"/>
          </p:cNvGraphicFramePr>
          <p:nvPr/>
        </p:nvGraphicFramePr>
        <p:xfrm>
          <a:off x="76200" y="1219200"/>
          <a:ext cx="12115800" cy="5501626"/>
        </p:xfrm>
        <a:graphic>
          <a:graphicData uri="http://schemas.openxmlformats.org/drawingml/2006/table">
            <a:tbl>
              <a:tblPr firstRow="1" bandRow="1">
                <a:tableStyleId>{5C22544A-7EE6-4342-B048-85BDC9FD1C3A}</a:tableStyleId>
              </a:tblPr>
              <a:tblGrid>
                <a:gridCol w="3806724">
                  <a:extLst>
                    <a:ext uri="{9D8B030D-6E8A-4147-A177-3AD203B41FA5}">
                      <a16:colId xmlns:a16="http://schemas.microsoft.com/office/drawing/2014/main" val="20000"/>
                    </a:ext>
                  </a:extLst>
                </a:gridCol>
                <a:gridCol w="4203801">
                  <a:extLst>
                    <a:ext uri="{9D8B030D-6E8A-4147-A177-3AD203B41FA5}">
                      <a16:colId xmlns:a16="http://schemas.microsoft.com/office/drawing/2014/main" val="20001"/>
                    </a:ext>
                  </a:extLst>
                </a:gridCol>
                <a:gridCol w="4105275">
                  <a:extLst>
                    <a:ext uri="{9D8B030D-6E8A-4147-A177-3AD203B41FA5}">
                      <a16:colId xmlns:a16="http://schemas.microsoft.com/office/drawing/2014/main" val="20002"/>
                    </a:ext>
                  </a:extLst>
                </a:gridCol>
              </a:tblGrid>
              <a:tr h="2438400">
                <a:tc>
                  <a:txBody>
                    <a:bodyPr/>
                    <a:lstStyle/>
                    <a:p>
                      <a:pPr algn="ctr"/>
                      <a:r>
                        <a:rPr lang="en-US" sz="2400" dirty="0">
                          <a:solidFill>
                            <a:srgbClr val="FF0000"/>
                          </a:solidFill>
                        </a:rPr>
                        <a:t>Constructs/Concepts</a:t>
                      </a:r>
                    </a:p>
                    <a:p>
                      <a:pPr marL="342900" indent="-342900" algn="l">
                        <a:buFont typeface="Arial" pitchFamily="34" charset="0"/>
                        <a:buChar char="•"/>
                      </a:pPr>
                      <a:r>
                        <a:rPr lang="en-US" sz="2000" dirty="0">
                          <a:solidFill>
                            <a:schemeClr val="tx1"/>
                          </a:solidFill>
                        </a:rPr>
                        <a:t>definition of concepts, </a:t>
                      </a:r>
                    </a:p>
                    <a:p>
                      <a:pPr marL="342900" indent="-342900" algn="l">
                        <a:buFont typeface="Arial" pitchFamily="34" charset="0"/>
                        <a:buChar char="•"/>
                      </a:pPr>
                      <a:r>
                        <a:rPr lang="en-US" sz="2000" dirty="0">
                          <a:solidFill>
                            <a:schemeClr val="tx1"/>
                          </a:solidFill>
                        </a:rPr>
                        <a:t>different views of the concepts</a:t>
                      </a:r>
                    </a:p>
                    <a:p>
                      <a:pPr marL="342900" indent="-342900" algn="l">
                        <a:buFont typeface="Arial" pitchFamily="34" charset="0"/>
                        <a:buChar char="•"/>
                      </a:pPr>
                      <a:r>
                        <a:rPr lang="en-US" sz="2000" dirty="0">
                          <a:solidFill>
                            <a:schemeClr val="tx1"/>
                          </a:solidFill>
                        </a:rPr>
                        <a:t>relationship of the concept to others</a:t>
                      </a:r>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400" dirty="0">
                          <a:solidFill>
                            <a:srgbClr val="FF0000"/>
                          </a:solidFill>
                        </a:rPr>
                        <a:t>Relationships/Hypothesis</a:t>
                      </a:r>
                    </a:p>
                    <a:p>
                      <a:pPr marL="342900" indent="-342900" algn="l">
                        <a:buFont typeface="Arial" pitchFamily="34" charset="0"/>
                        <a:buChar char="•"/>
                      </a:pPr>
                      <a:r>
                        <a:rPr lang="en-US" sz="2000" dirty="0">
                          <a:solidFill>
                            <a:schemeClr val="tx1"/>
                          </a:solidFill>
                        </a:rPr>
                        <a:t>Findings from related studies</a:t>
                      </a:r>
                    </a:p>
                    <a:p>
                      <a:pPr marL="342900" indent="-342900" algn="l">
                        <a:buFont typeface="Arial" pitchFamily="34" charset="0"/>
                        <a:buChar char="•"/>
                      </a:pPr>
                      <a:r>
                        <a:rPr lang="en-US" sz="2000" dirty="0">
                          <a:solidFill>
                            <a:schemeClr val="tx1"/>
                          </a:solidFill>
                        </a:rPr>
                        <a:t>Relationship</a:t>
                      </a:r>
                      <a:r>
                        <a:rPr lang="en-US" sz="2000" baseline="0" dirty="0">
                          <a:solidFill>
                            <a:schemeClr val="tx1"/>
                          </a:solidFill>
                        </a:rPr>
                        <a:t> bet variables</a:t>
                      </a:r>
                    </a:p>
                    <a:p>
                      <a:pPr marL="342900" indent="-342900" algn="l">
                        <a:buFont typeface="Arial" pitchFamily="34" charset="0"/>
                        <a:buChar char="•"/>
                      </a:pPr>
                      <a:r>
                        <a:rPr lang="en-US" sz="2000" baseline="0" dirty="0">
                          <a:solidFill>
                            <a:schemeClr val="tx1"/>
                          </a:solidFill>
                        </a:rPr>
                        <a:t>Comparison bet findings</a:t>
                      </a:r>
                      <a:endParaRPr lang="en-US" sz="3200" dirty="0">
                        <a:solidFill>
                          <a:schemeClr val="tx1"/>
                        </a:solidFill>
                      </a:endParaRPr>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lang="en-US" sz="2400" dirty="0">
                          <a:solidFill>
                            <a:srgbClr val="FF0000"/>
                          </a:solidFill>
                        </a:rPr>
                        <a:t>Models</a:t>
                      </a:r>
                      <a:endParaRPr lang="en-US" sz="3200" dirty="0">
                        <a:solidFill>
                          <a:srgbClr val="FF0000"/>
                        </a:solidFill>
                      </a:endParaRPr>
                    </a:p>
                    <a:p>
                      <a:pPr algn="ctr"/>
                      <a:r>
                        <a:rPr lang="en-US" sz="2400" dirty="0">
                          <a:solidFill>
                            <a:srgbClr val="FF0000"/>
                          </a:solidFill>
                        </a:rPr>
                        <a:t>Theories</a:t>
                      </a:r>
                    </a:p>
                    <a:p>
                      <a:pPr marL="457200" indent="-457200" algn="l">
                        <a:buFont typeface="Arial" pitchFamily="34" charset="0"/>
                        <a:buChar char="•"/>
                      </a:pPr>
                      <a:r>
                        <a:rPr lang="en-US" sz="2000" dirty="0">
                          <a:solidFill>
                            <a:schemeClr val="tx1"/>
                          </a:solidFill>
                        </a:rPr>
                        <a:t>Underpinning theories</a:t>
                      </a:r>
                      <a:endParaRPr lang="en-US" sz="2800" dirty="0">
                        <a:solidFill>
                          <a:schemeClr val="tx1"/>
                        </a:solidFill>
                      </a:endParaRPr>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0000"/>
                  </a:ext>
                </a:extLst>
              </a:tr>
              <a:tr h="1143000">
                <a:tc gridSpan="3">
                  <a:txBody>
                    <a:bodyPr/>
                    <a:lstStyle/>
                    <a:p>
                      <a:pPr algn="ctr"/>
                      <a:r>
                        <a:rPr lang="en-US" sz="2400" b="1" dirty="0"/>
                        <a:t>Summary</a:t>
                      </a:r>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43027">
                <a:tc gridSpan="3">
                  <a:txBody>
                    <a:bodyPr/>
                    <a:lstStyle/>
                    <a:p>
                      <a:pPr marL="342900" indent="-342900">
                        <a:buFont typeface="Arial" pitchFamily="34" charset="0"/>
                        <a:buChar char="•"/>
                      </a:pPr>
                      <a:r>
                        <a:rPr lang="en-US" sz="2400" dirty="0">
                          <a:solidFill>
                            <a:srgbClr val="FF0000"/>
                          </a:solidFill>
                        </a:rPr>
                        <a:t>Cite</a:t>
                      </a:r>
                    </a:p>
                    <a:p>
                      <a:pPr marL="342900" indent="-342900">
                        <a:buFont typeface="Arial" pitchFamily="34" charset="0"/>
                        <a:buChar char="•"/>
                      </a:pPr>
                      <a:r>
                        <a:rPr lang="en-US" sz="2400" dirty="0">
                          <a:solidFill>
                            <a:srgbClr val="FF0000"/>
                          </a:solidFill>
                        </a:rPr>
                        <a:t>Compare</a:t>
                      </a:r>
                    </a:p>
                    <a:p>
                      <a:pPr marL="342900" indent="-342900">
                        <a:buFont typeface="Arial" pitchFamily="34" charset="0"/>
                        <a:buChar char="•"/>
                      </a:pPr>
                      <a:r>
                        <a:rPr lang="en-US" sz="2400" dirty="0">
                          <a:solidFill>
                            <a:srgbClr val="FF0000"/>
                          </a:solidFill>
                        </a:rPr>
                        <a:t>Contrast</a:t>
                      </a:r>
                    </a:p>
                    <a:p>
                      <a:pPr marL="342900" indent="-342900">
                        <a:buFont typeface="Arial" pitchFamily="34" charset="0"/>
                        <a:buChar char="•"/>
                      </a:pPr>
                      <a:r>
                        <a:rPr lang="en-US" sz="2400" dirty="0">
                          <a:solidFill>
                            <a:srgbClr val="FF0000"/>
                          </a:solidFill>
                        </a:rPr>
                        <a:t>Criticize</a:t>
                      </a:r>
                    </a:p>
                    <a:p>
                      <a:pPr marL="342900" indent="-342900">
                        <a:buFont typeface="Arial" pitchFamily="34" charset="0"/>
                        <a:buChar char="•"/>
                      </a:pPr>
                      <a:r>
                        <a:rPr lang="en-US" sz="2400" dirty="0">
                          <a:solidFill>
                            <a:srgbClr val="FF0000"/>
                          </a:solidFill>
                        </a:rPr>
                        <a:t>Connect</a:t>
                      </a:r>
                      <a:endParaRPr lang="en-US" sz="2400" b="1" dirty="0"/>
                    </a:p>
                  </a:txBody>
                  <a:tcPr marL="91437" marR="9143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bl>
          </a:graphicData>
        </a:graphic>
      </p:graphicFrame>
      <p:sp>
        <p:nvSpPr>
          <p:cNvPr id="2" name="Footer Placeholder 1"/>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ms-MY"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4" name="TextBox 3"/>
          <p:cNvSpPr txBox="1"/>
          <p:nvPr/>
        </p:nvSpPr>
        <p:spPr>
          <a:xfrm>
            <a:off x="7239000" y="4876800"/>
            <a:ext cx="3276600" cy="163121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rgbClr val="FF0000"/>
                </a:solidFill>
                <a:effectLst/>
                <a:uLnTx/>
                <a:uFillTx/>
                <a:latin typeface="Arial"/>
                <a:ea typeface="+mn-ea"/>
                <a:cs typeface="+mn-cs"/>
              </a:rPr>
              <a:t>Disagreements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rgbClr val="FF0000"/>
                </a:solidFill>
                <a:effectLst/>
                <a:uLnTx/>
                <a:uFillTx/>
                <a:latin typeface="Arial"/>
                <a:ea typeface="+mn-ea"/>
                <a:cs typeface="+mn-cs"/>
              </a:rPr>
              <a:t>Inconsistencies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rgbClr val="FF0000"/>
                </a:solidFill>
                <a:effectLst/>
                <a:uLnTx/>
                <a:uFillTx/>
                <a:latin typeface="Arial"/>
                <a:ea typeface="+mn-ea"/>
                <a:cs typeface="+mn-cs"/>
              </a:rPr>
              <a:t>Controversies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rgbClr val="FF0000"/>
                </a:solidFill>
                <a:effectLst/>
                <a:uLnTx/>
                <a:uFillTx/>
                <a:latin typeface="Arial"/>
                <a:ea typeface="+mn-ea"/>
                <a:cs typeface="+mn-cs"/>
              </a:rPr>
              <a:t>Debates</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000" b="1" i="1" u="none" strike="noStrike" kern="1200" cap="none" spc="0" normalizeH="0" baseline="0" noProof="0" dirty="0">
                <a:ln>
                  <a:noFill/>
                </a:ln>
                <a:solidFill>
                  <a:srgbClr val="FF0000"/>
                </a:solidFill>
                <a:effectLst/>
                <a:uLnTx/>
                <a:uFillTx/>
                <a:latin typeface="Arial"/>
                <a:ea typeface="+mn-ea"/>
                <a:cs typeface="+mn-cs"/>
              </a:rPr>
              <a:t>Argument</a:t>
            </a:r>
            <a:endParaRPr kumimoji="0" lang="en-US" sz="20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778559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877A-1BE1-4D71-8A1C-1CC94ABCD0D0}"/>
              </a:ext>
            </a:extLst>
          </p:cNvPr>
          <p:cNvSpPr>
            <a:spLocks noGrp="1"/>
          </p:cNvSpPr>
          <p:nvPr>
            <p:ph type="title"/>
          </p:nvPr>
        </p:nvSpPr>
        <p:spPr>
          <a:xfrm>
            <a:off x="0" y="122376"/>
            <a:ext cx="12192000" cy="639762"/>
          </a:xfrm>
        </p:spPr>
        <p:txBody>
          <a:bodyPr/>
          <a:lstStyle/>
          <a:p>
            <a:r>
              <a:rPr lang="en-MY" dirty="0">
                <a:solidFill>
                  <a:srgbClr val="FF0000"/>
                </a:solidFill>
              </a:rPr>
              <a:t>Define the Constructs</a:t>
            </a:r>
          </a:p>
        </p:txBody>
      </p:sp>
      <p:sp>
        <p:nvSpPr>
          <p:cNvPr id="4" name="Footer Placeholder 3">
            <a:extLst>
              <a:ext uri="{FF2B5EF4-FFF2-40B4-BE49-F238E27FC236}">
                <a16:creationId xmlns:a16="http://schemas.microsoft.com/office/drawing/2014/main" id="{79EE6925-3216-4414-8D40-57B9B50953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7" name="TextBox 6">
            <a:extLst>
              <a:ext uri="{FF2B5EF4-FFF2-40B4-BE49-F238E27FC236}">
                <a16:creationId xmlns:a16="http://schemas.microsoft.com/office/drawing/2014/main" id="{83BFD327-AEC1-4526-B191-DE4DD7870558}"/>
              </a:ext>
            </a:extLst>
          </p:cNvPr>
          <p:cNvSpPr txBox="1"/>
          <p:nvPr/>
        </p:nvSpPr>
        <p:spPr>
          <a:xfrm>
            <a:off x="0" y="876438"/>
            <a:ext cx="11769328"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Example: Customer satisfaction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Thomasson (2003, p. 69) defines customer satisfaction as “the perception of the customer as a result of consciously or unconsciously comparing their experiences with their expectations.” Kotler &amp; Keller (2008, p. 80) build on this definition, stating that customer satisfaction is determined by “the degree to which someone is happy or disappointed with the observed performance of a product in relation to his or her expectations.” Performance that is below expectations leads to a dissatisfied customer, while performance that satisfies expectations produces satisfied customers. Expectations being exceeded leads to a “very satisfied or even pleasantly surprised customer” (Kotler &amp; Keller, 2003, p. 80). The definition of Zeithaml and Bitner (2003, p. 86) is slightly different from that of </a:t>
            </a:r>
            <a:r>
              <a:rPr kumimoji="0" lang="en-US" sz="2400" b="0" i="0" u="none" strike="noStrike" kern="1200" cap="none" spc="0" normalizeH="0" baseline="0" noProof="0" dirty="0" err="1">
                <a:ln>
                  <a:noFill/>
                </a:ln>
                <a:solidFill>
                  <a:srgbClr val="002060"/>
                </a:solidFill>
                <a:effectLst/>
                <a:uLnTx/>
                <a:uFillTx/>
                <a:latin typeface="Arial"/>
                <a:ea typeface="+mn-ea"/>
                <a:cs typeface="+mn-cs"/>
              </a:rPr>
              <a:t>Thomassen</a:t>
            </a:r>
            <a:r>
              <a:rPr kumimoji="0" lang="en-US" sz="2400" b="0" i="0" u="none" strike="noStrike" kern="1200" cap="none" spc="0" normalizeH="0" baseline="0" noProof="0" dirty="0">
                <a:ln>
                  <a:noFill/>
                </a:ln>
                <a:solidFill>
                  <a:srgbClr val="002060"/>
                </a:solidFill>
                <a:effectLst/>
                <a:uLnTx/>
                <a:uFillTx/>
                <a:latin typeface="Arial"/>
                <a:ea typeface="+mn-ea"/>
                <a:cs typeface="+mn-cs"/>
              </a:rPr>
              <a:t>: “Satisfaction is the consumer fulfillment response. It is a judgement that a product or service feature, or the product of service itself, provides a pleasurable level of consumption-related fulfillment.” Zeithaml and Bitner’s emphasis is thus on obtaining a certain satisfaction in relation to purchasing.</a:t>
            </a:r>
          </a:p>
        </p:txBody>
      </p:sp>
      <p:sp>
        <p:nvSpPr>
          <p:cNvPr id="3" name="Rectangle 2">
            <a:extLst>
              <a:ext uri="{FF2B5EF4-FFF2-40B4-BE49-F238E27FC236}">
                <a16:creationId xmlns:a16="http://schemas.microsoft.com/office/drawing/2014/main" id="{30B729CB-6685-443D-937A-B525AA08F64B}"/>
              </a:ext>
            </a:extLst>
          </p:cNvPr>
          <p:cNvSpPr/>
          <p:nvPr/>
        </p:nvSpPr>
        <p:spPr bwMode="auto">
          <a:xfrm>
            <a:off x="0" y="122376"/>
            <a:ext cx="2656114" cy="530767"/>
          </a:xfrm>
          <a:prstGeom prst="rect">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MY" sz="1800" b="0" i="0" u="none" strike="noStrike" kern="1200" cap="none" spc="0" normalizeH="0" baseline="0" noProof="0" dirty="0">
                <a:ln>
                  <a:noFill/>
                </a:ln>
                <a:solidFill>
                  <a:srgbClr val="000000"/>
                </a:solidFill>
                <a:effectLst/>
                <a:uLnTx/>
                <a:uFillTx/>
                <a:latin typeface="Arial" charset="0"/>
                <a:ea typeface="+mn-ea"/>
                <a:cs typeface="+mn-cs"/>
              </a:rPr>
              <a:t>Example</a:t>
            </a:r>
          </a:p>
        </p:txBody>
      </p:sp>
    </p:spTree>
    <p:extLst>
      <p:ext uri="{BB962C8B-B14F-4D97-AF65-F5344CB8AC3E}">
        <p14:creationId xmlns:p14="http://schemas.microsoft.com/office/powerpoint/2010/main" val="40670724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33A1F6-1F2C-4A52-A3A8-A94EF709EF8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DF7160B8-93E0-4E48-B5D9-418BE41442D4}"/>
              </a:ext>
            </a:extLst>
          </p:cNvPr>
          <p:cNvSpPr txBox="1"/>
          <p:nvPr/>
        </p:nvSpPr>
        <p:spPr>
          <a:xfrm>
            <a:off x="0" y="612844"/>
            <a:ext cx="12192000" cy="5509200"/>
          </a:xfrm>
          <a:prstGeom prst="rect">
            <a:avLst/>
          </a:prstGeom>
          <a:solidFill>
            <a:schemeClr val="bg1"/>
          </a:solidFill>
          <a:ln>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FF0000"/>
                </a:solidFill>
                <a:effectLst/>
                <a:uLnTx/>
                <a:uFillTx/>
                <a:latin typeface="Arial"/>
                <a:ea typeface="+mn-ea"/>
                <a:cs typeface="+mn-cs"/>
              </a:rPr>
              <a:t>Oliver’s (1997, p. 13) </a:t>
            </a:r>
            <a:r>
              <a:rPr kumimoji="0" lang="en-US" sz="2200" b="0" i="0" u="none" strike="noStrike" kern="1200" cap="none" spc="0" normalizeH="0" baseline="0" noProof="0" dirty="0">
                <a:ln>
                  <a:noFill/>
                </a:ln>
                <a:solidFill>
                  <a:srgbClr val="000000"/>
                </a:solidFill>
                <a:effectLst/>
                <a:uLnTx/>
                <a:uFillTx/>
                <a:latin typeface="Arial"/>
                <a:ea typeface="+mn-ea"/>
                <a:cs typeface="+mn-cs"/>
              </a:rPr>
              <a:t>definition of customer satisfaction as </a:t>
            </a:r>
            <a:r>
              <a:rPr kumimoji="0" lang="en-US" sz="2200" b="0" i="0" u="none" strike="noStrike" kern="1200" cap="none" spc="0" normalizeH="0" baseline="0" noProof="0" dirty="0">
                <a:ln>
                  <a:noFill/>
                </a:ln>
                <a:solidFill>
                  <a:srgbClr val="FF0000"/>
                </a:solidFill>
                <a:effectLst/>
                <a:uLnTx/>
                <a:uFillTx/>
                <a:latin typeface="Arial"/>
                <a:ea typeface="+mn-ea"/>
                <a:cs typeface="+mn-cs"/>
              </a:rPr>
              <a:t>“a judgment that a product or service feature, or the product or service itself, provided (or is providing) a pleasurable level of consumption-related fulfillment”. </a:t>
            </a:r>
            <a:r>
              <a:rPr kumimoji="0" lang="en-US" sz="2200" b="0" i="0" u="none" strike="noStrike" kern="1200" cap="none" spc="0" normalizeH="0" baseline="0" noProof="0" dirty="0">
                <a:ln>
                  <a:noFill/>
                </a:ln>
                <a:solidFill>
                  <a:srgbClr val="000000"/>
                </a:solidFill>
                <a:effectLst/>
                <a:uLnTx/>
                <a:uFillTx/>
                <a:latin typeface="Arial"/>
                <a:ea typeface="+mn-ea"/>
                <a:cs typeface="+mn-cs"/>
              </a:rPr>
              <a:t>Customer satisfaction is the feeling or attitude you have when your needs as a customer are fulfilled and meeting the customer’s expectations for key service quality attributes lead to overall satisfaction with service. A satisfied customer will repeat the purchase of the product and, will tell other potential customers positive things about the service (Patterson and </a:t>
            </a:r>
            <a:r>
              <a:rPr kumimoji="0" lang="en-US" sz="2200" b="0" i="0" u="none" strike="noStrike" kern="1200" cap="none" spc="0" normalizeH="0" baseline="0" noProof="0" dirty="0" err="1">
                <a:ln>
                  <a:noFill/>
                </a:ln>
                <a:solidFill>
                  <a:srgbClr val="000000"/>
                </a:solidFill>
                <a:effectLst/>
                <a:uLnTx/>
                <a:uFillTx/>
                <a:latin typeface="Arial"/>
                <a:ea typeface="+mn-ea"/>
                <a:cs typeface="+mn-cs"/>
              </a:rPr>
              <a:t>Spreng</a:t>
            </a:r>
            <a:r>
              <a:rPr kumimoji="0" lang="en-US" sz="2200" b="0" i="0" u="none" strike="noStrike" kern="1200" cap="none" spc="0" normalizeH="0" baseline="0" noProof="0" dirty="0">
                <a:ln>
                  <a:noFill/>
                </a:ln>
                <a:solidFill>
                  <a:srgbClr val="000000"/>
                </a:solidFill>
                <a:effectLst/>
                <a:uLnTx/>
                <a:uFillTx/>
                <a:latin typeface="Arial"/>
                <a:ea typeface="+mn-ea"/>
                <a:cs typeface="+mn-cs"/>
              </a:rPr>
              <a:t>, 1997; </a:t>
            </a:r>
            <a:r>
              <a:rPr kumimoji="0" lang="en-US" sz="2200" b="0" i="0" u="none" strike="noStrike" kern="1200" cap="none" spc="0" normalizeH="0" baseline="0" noProof="0" dirty="0" err="1">
                <a:ln>
                  <a:noFill/>
                </a:ln>
                <a:solidFill>
                  <a:srgbClr val="000000"/>
                </a:solidFill>
                <a:effectLst/>
                <a:uLnTx/>
                <a:uFillTx/>
                <a:latin typeface="Arial"/>
                <a:ea typeface="+mn-ea"/>
                <a:cs typeface="+mn-cs"/>
              </a:rPr>
              <a:t>Metawa</a:t>
            </a:r>
            <a:r>
              <a:rPr kumimoji="0" lang="en-US" sz="2200" b="0" i="0" u="none" strike="noStrike" kern="1200" cap="none" spc="0" normalizeH="0" baseline="0" noProof="0" dirty="0">
                <a:ln>
                  <a:noFill/>
                </a:ln>
                <a:solidFill>
                  <a:srgbClr val="000000"/>
                </a:solidFill>
                <a:effectLst/>
                <a:uLnTx/>
                <a:uFillTx/>
                <a:latin typeface="Arial"/>
                <a:ea typeface="+mn-ea"/>
                <a:cs typeface="+mn-cs"/>
              </a:rPr>
              <a:t> and </a:t>
            </a:r>
            <a:r>
              <a:rPr kumimoji="0" lang="en-US" sz="2200" b="0" i="0" u="none" strike="noStrike" kern="1200" cap="none" spc="0" normalizeH="0" baseline="0" noProof="0" dirty="0" err="1">
                <a:ln>
                  <a:noFill/>
                </a:ln>
                <a:solidFill>
                  <a:srgbClr val="000000"/>
                </a:solidFill>
                <a:effectLst/>
                <a:uLnTx/>
                <a:uFillTx/>
                <a:latin typeface="Arial"/>
                <a:ea typeface="+mn-ea"/>
                <a:cs typeface="+mn-cs"/>
              </a:rPr>
              <a:t>Almossawi</a:t>
            </a:r>
            <a:r>
              <a:rPr kumimoji="0" lang="en-US" sz="2200" b="0" i="0" u="none" strike="noStrike" kern="1200" cap="none" spc="0" normalizeH="0" baseline="0" noProof="0" dirty="0">
                <a:ln>
                  <a:noFill/>
                </a:ln>
                <a:solidFill>
                  <a:srgbClr val="000000"/>
                </a:solidFill>
                <a:effectLst/>
                <a:uLnTx/>
                <a:uFillTx/>
                <a:latin typeface="Arial"/>
                <a:ea typeface="+mn-ea"/>
                <a:cs typeface="+mn-cs"/>
              </a:rPr>
              <a:t>, 1998). Consequently, satisfaction is considered an antecedent of future intentions (Cronin and Taylor, 1992). In turn, measuring customer satisfaction can provide managers with relatively reliable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a:ea typeface="+mn-ea"/>
                <a:cs typeface="+mn-cs"/>
              </a:rPr>
              <a:t>indicators of future customer support for their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a:ea typeface="+mn-ea"/>
                <a:cs typeface="+mn-cs"/>
              </a:rPr>
              <a:t>Achieving customer satisfaction is a vital target for most service firms today (Jones and Sasser, 1995) as it leads to improved profits, word of mouth, and less marketing expenditure (Al-</a:t>
            </a:r>
            <a:r>
              <a:rPr kumimoji="0" lang="en-US" sz="2200" b="0" i="0" u="none" strike="noStrike" kern="1200" cap="none" spc="0" normalizeH="0" baseline="0" noProof="0" dirty="0" err="1">
                <a:ln>
                  <a:noFill/>
                </a:ln>
                <a:solidFill>
                  <a:srgbClr val="000000"/>
                </a:solidFill>
                <a:effectLst/>
                <a:uLnTx/>
                <a:uFillTx/>
                <a:latin typeface="Arial"/>
                <a:ea typeface="+mn-ea"/>
                <a:cs typeface="+mn-cs"/>
              </a:rPr>
              <a:t>Hawari</a:t>
            </a:r>
            <a:r>
              <a:rPr kumimoji="0" lang="en-US" sz="2200" b="0" i="0" u="none" strike="noStrike" kern="1200" cap="none" spc="0" normalizeH="0" baseline="0" noProof="0" dirty="0">
                <a:ln>
                  <a:noFill/>
                </a:ln>
                <a:solidFill>
                  <a:srgbClr val="000000"/>
                </a:solidFill>
                <a:effectLst/>
                <a:uLnTx/>
                <a:uFillTx/>
                <a:latin typeface="Arial"/>
                <a:ea typeface="+mn-ea"/>
                <a:cs typeface="+mn-cs"/>
              </a:rPr>
              <a:t> and Ward, 2006). Many empirical studies in the literature have found a positive relationship between customer satisfaction and financial performance (</a:t>
            </a:r>
            <a:r>
              <a:rPr kumimoji="0" lang="en-US" sz="2200" b="0" i="0" u="none" strike="noStrike" kern="1200" cap="none" spc="0" normalizeH="0" baseline="0" noProof="0" dirty="0" err="1">
                <a:ln>
                  <a:noFill/>
                </a:ln>
                <a:solidFill>
                  <a:srgbClr val="000000"/>
                </a:solidFill>
                <a:effectLst/>
                <a:uLnTx/>
                <a:uFillTx/>
                <a:latin typeface="Arial"/>
                <a:ea typeface="+mn-ea"/>
                <a:cs typeface="+mn-cs"/>
              </a:rPr>
              <a:t>Wiele</a:t>
            </a:r>
            <a:r>
              <a:rPr kumimoji="0" lang="en-US" sz="2200" b="0" i="0" u="none" strike="noStrike" kern="1200" cap="none" spc="0" normalizeH="0" baseline="0" noProof="0" dirty="0">
                <a:ln>
                  <a:noFill/>
                </a:ln>
                <a:solidFill>
                  <a:srgbClr val="000000"/>
                </a:solidFill>
                <a:effectLst/>
                <a:uLnTx/>
                <a:uFillTx/>
                <a:latin typeface="Arial"/>
                <a:ea typeface="+mn-ea"/>
                <a:cs typeface="+mn-cs"/>
              </a:rPr>
              <a:t> et al., 2002; Yeung et al., 2002). ……</a:t>
            </a:r>
            <a:endParaRPr kumimoji="0" lang="en-MY" sz="22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TextBox 7">
            <a:extLst>
              <a:ext uri="{FF2B5EF4-FFF2-40B4-BE49-F238E27FC236}">
                <a16:creationId xmlns:a16="http://schemas.microsoft.com/office/drawing/2014/main" id="{2DE20CB0-61F6-480A-A62A-6C22E65044A4}"/>
              </a:ext>
            </a:extLst>
          </p:cNvPr>
          <p:cNvSpPr txBox="1"/>
          <p:nvPr/>
        </p:nvSpPr>
        <p:spPr>
          <a:xfrm>
            <a:off x="271463" y="50283"/>
            <a:ext cx="62150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2800" b="1" i="0" u="none" strike="noStrike" kern="1200" cap="none" spc="0" normalizeH="0" baseline="0" noProof="0" dirty="0">
                <a:ln>
                  <a:noFill/>
                </a:ln>
                <a:solidFill>
                  <a:srgbClr val="FF0000"/>
                </a:solidFill>
                <a:effectLst/>
                <a:uLnTx/>
                <a:uFillTx/>
                <a:latin typeface="Arial"/>
                <a:ea typeface="+mn-ea"/>
                <a:cs typeface="+mn-cs"/>
              </a:rPr>
              <a:t>Example: Customer satisfaction</a:t>
            </a:r>
          </a:p>
        </p:txBody>
      </p:sp>
    </p:spTree>
    <p:extLst>
      <p:ext uri="{BB962C8B-B14F-4D97-AF65-F5344CB8AC3E}">
        <p14:creationId xmlns:p14="http://schemas.microsoft.com/office/powerpoint/2010/main" val="33515658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877A-1BE1-4D71-8A1C-1CC94ABCD0D0}"/>
              </a:ext>
            </a:extLst>
          </p:cNvPr>
          <p:cNvSpPr>
            <a:spLocks noGrp="1"/>
          </p:cNvSpPr>
          <p:nvPr>
            <p:ph type="title"/>
          </p:nvPr>
        </p:nvSpPr>
        <p:spPr>
          <a:xfrm>
            <a:off x="0" y="0"/>
            <a:ext cx="12192000" cy="728663"/>
          </a:xfrm>
          <a:solidFill>
            <a:schemeClr val="accent1"/>
          </a:solidFill>
        </p:spPr>
        <p:txBody>
          <a:bodyPr/>
          <a:lstStyle/>
          <a:p>
            <a:pPr algn="l"/>
            <a:br>
              <a:rPr lang="en-MY" sz="2800" b="1" dirty="0">
                <a:solidFill>
                  <a:srgbClr val="FF0000"/>
                </a:solidFill>
              </a:rPr>
            </a:br>
            <a:r>
              <a:rPr lang="en-US" sz="2800" b="1" dirty="0">
                <a:solidFill>
                  <a:srgbClr val="FF0000"/>
                </a:solidFill>
              </a:rPr>
              <a:t>The Theorized Relationship among Variables in the Study</a:t>
            </a:r>
            <a:br>
              <a:rPr lang="en-US" sz="2800" b="1" dirty="0"/>
            </a:br>
            <a:endParaRPr lang="en-MY" b="1" dirty="0"/>
          </a:p>
        </p:txBody>
      </p:sp>
      <p:sp>
        <p:nvSpPr>
          <p:cNvPr id="4" name="Footer Placeholder 3">
            <a:extLst>
              <a:ext uri="{FF2B5EF4-FFF2-40B4-BE49-F238E27FC236}">
                <a16:creationId xmlns:a16="http://schemas.microsoft.com/office/drawing/2014/main" id="{79EE6925-3216-4414-8D40-57B9B5095353}"/>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549B4CDC-15AE-4C05-9F9A-3E5D4EFE8314}"/>
              </a:ext>
            </a:extLst>
          </p:cNvPr>
          <p:cNvSpPr txBox="1"/>
          <p:nvPr/>
        </p:nvSpPr>
        <p:spPr>
          <a:xfrm>
            <a:off x="52387" y="557213"/>
            <a:ext cx="12087225" cy="830997"/>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As a researcher, you should be able to expect how these variables relate to each other in a logical manner. </a:t>
            </a:r>
          </a:p>
        </p:txBody>
      </p:sp>
      <p:sp>
        <p:nvSpPr>
          <p:cNvPr id="7" name="TextBox 6">
            <a:extLst>
              <a:ext uri="{FF2B5EF4-FFF2-40B4-BE49-F238E27FC236}">
                <a16:creationId xmlns:a16="http://schemas.microsoft.com/office/drawing/2014/main" id="{CA2A4FB1-05A9-4E66-92CB-478B002D27A5}"/>
              </a:ext>
            </a:extLst>
          </p:cNvPr>
          <p:cNvSpPr txBox="1"/>
          <p:nvPr/>
        </p:nvSpPr>
        <p:spPr>
          <a:xfrm>
            <a:off x="-71439" y="1388210"/>
            <a:ext cx="12211051" cy="5262979"/>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Arial"/>
                <a:ea typeface="+mn-ea"/>
                <a:cs typeface="+mn-cs"/>
              </a:rPr>
              <a:t>Example: Service Quality and Customer satisfaction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Research on customer satisfaction is often closely associated with the measurement of service quality (Jamal and Naser, 2002). A number of studies in the services marketing literature have reported that these two constructs are strongly related (</a:t>
            </a:r>
            <a:r>
              <a:rPr kumimoji="0" lang="en-US" sz="2400" b="0" i="0" u="none" strike="noStrike" kern="1200" cap="none" spc="0" normalizeH="0" baseline="0" noProof="0" dirty="0" err="1">
                <a:ln>
                  <a:noFill/>
                </a:ln>
                <a:solidFill>
                  <a:srgbClr val="000000"/>
                </a:solidFill>
                <a:effectLst/>
                <a:uLnTx/>
                <a:uFillTx/>
                <a:latin typeface="Arial"/>
                <a:ea typeface="+mn-ea"/>
                <a:cs typeface="+mn-cs"/>
              </a:rPr>
              <a:t>Alexandris</a:t>
            </a:r>
            <a:r>
              <a:rPr kumimoji="0" lang="en-US" sz="2400" b="0" i="0" u="none" strike="noStrike" kern="1200" cap="none" spc="0" normalizeH="0" baseline="0" noProof="0" dirty="0">
                <a:ln>
                  <a:noFill/>
                </a:ln>
                <a:solidFill>
                  <a:srgbClr val="000000"/>
                </a:solidFill>
                <a:effectLst/>
                <a:uLnTx/>
                <a:uFillTx/>
                <a:latin typeface="Arial"/>
                <a:ea typeface="+mn-ea"/>
                <a:cs typeface="+mn-cs"/>
              </a:rPr>
              <a:t> et al., 2001; Caruana, 2002; </a:t>
            </a:r>
            <a:r>
              <a:rPr kumimoji="0" lang="en-US" sz="2400" b="0" i="0" u="none" strike="noStrike" kern="1200" cap="none" spc="0" normalizeH="0" baseline="0" noProof="0" dirty="0" err="1">
                <a:ln>
                  <a:noFill/>
                </a:ln>
                <a:solidFill>
                  <a:srgbClr val="000000"/>
                </a:solidFill>
                <a:effectLst/>
                <a:uLnTx/>
                <a:uFillTx/>
                <a:latin typeface="Arial"/>
                <a:ea typeface="+mn-ea"/>
                <a:cs typeface="+mn-cs"/>
              </a:rPr>
              <a:t>Spreng</a:t>
            </a:r>
            <a:r>
              <a:rPr kumimoji="0" lang="en-US" sz="2400" b="0" i="0" u="none" strike="noStrike" kern="1200" cap="none" spc="0" normalizeH="0" baseline="0" noProof="0" dirty="0">
                <a:ln>
                  <a:noFill/>
                </a:ln>
                <a:solidFill>
                  <a:srgbClr val="000000"/>
                </a:solidFill>
                <a:effectLst/>
                <a:uLnTx/>
                <a:uFillTx/>
                <a:latin typeface="Arial"/>
                <a:ea typeface="+mn-ea"/>
                <a:cs typeface="+mn-cs"/>
              </a:rPr>
              <a:t> and </a:t>
            </a:r>
            <a:r>
              <a:rPr kumimoji="0" lang="en-US" sz="2400" b="0" i="0" u="none" strike="noStrike" kern="1200" cap="none" spc="0" normalizeH="0" baseline="0" noProof="0" dirty="0" err="1">
                <a:ln>
                  <a:noFill/>
                </a:ln>
                <a:solidFill>
                  <a:srgbClr val="000000"/>
                </a:solidFill>
                <a:effectLst/>
                <a:uLnTx/>
                <a:uFillTx/>
                <a:latin typeface="Arial"/>
                <a:ea typeface="+mn-ea"/>
                <a:cs typeface="+mn-cs"/>
              </a:rPr>
              <a:t>Chiou</a:t>
            </a:r>
            <a:r>
              <a:rPr kumimoji="0" lang="en-US" sz="2400" b="0" i="0" u="none" strike="noStrike" kern="1200" cap="none" spc="0" normalizeH="0" baseline="0" noProof="0" dirty="0">
                <a:ln>
                  <a:noFill/>
                </a:ln>
                <a:solidFill>
                  <a:srgbClr val="000000"/>
                </a:solidFill>
                <a:effectLst/>
                <a:uLnTx/>
                <a:uFillTx/>
                <a:latin typeface="Arial"/>
                <a:ea typeface="+mn-ea"/>
                <a:cs typeface="+mn-cs"/>
              </a:rPr>
              <a:t>, 2002). There is strong support that service quality and satisfaction are distinct constructs and that there is a causal relationship between the two (McDougall and Levesque, 1994). Some researchers and academics described that customer satisfaction is an antecedent of service quality (Parasuraman et al., 1985, 1988, 1991, 1994; Carman, 1990; Bitner, 1990), and others have counterargued that the service quality as an antecedent of customer satisfaction (Cronin and Taylor, 1992, 1994; Bolton and Drew, 1991; Anderson and Sullivan, 1993) and that service quality is not equivalent to satisfaction (Oliver, 1980)…….Based on the review it is posited that: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H1: </a:t>
            </a:r>
            <a:r>
              <a:rPr kumimoji="0" lang="en-US" sz="2400" b="1" i="0" u="none" strike="noStrike" kern="1200" cap="none" spc="0" normalizeH="0" baseline="0" noProof="0" dirty="0">
                <a:ln>
                  <a:noFill/>
                </a:ln>
                <a:solidFill>
                  <a:srgbClr val="002060"/>
                </a:solidFill>
                <a:effectLst/>
                <a:uLnTx/>
                <a:uFillTx/>
                <a:latin typeface="Arial"/>
                <a:ea typeface="+mn-ea"/>
                <a:cs typeface="+mn-cs"/>
              </a:rPr>
              <a:t>There is a relationship between service quality and customer satisfaction</a:t>
            </a:r>
          </a:p>
        </p:txBody>
      </p:sp>
      <p:sp>
        <p:nvSpPr>
          <p:cNvPr id="8" name="Rectangle 7">
            <a:extLst>
              <a:ext uri="{FF2B5EF4-FFF2-40B4-BE49-F238E27FC236}">
                <a16:creationId xmlns:a16="http://schemas.microsoft.com/office/drawing/2014/main" id="{D662E515-D502-499E-8DC1-85DA093A46B0}"/>
              </a:ext>
            </a:extLst>
          </p:cNvPr>
          <p:cNvSpPr/>
          <p:nvPr/>
        </p:nvSpPr>
        <p:spPr bwMode="auto">
          <a:xfrm>
            <a:off x="9942286" y="141165"/>
            <a:ext cx="2197326" cy="446332"/>
          </a:xfrm>
          <a:prstGeom prst="rect">
            <a:avLst/>
          </a:prstGeom>
          <a:solidFill>
            <a:schemeClr val="bg2">
              <a:lumMod val="40000"/>
              <a:lumOff val="60000"/>
            </a:schemeClr>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MY" sz="1800" b="0" i="0" u="none" strike="noStrike" kern="1200" cap="none" spc="0" normalizeH="0" baseline="0" noProof="0" dirty="0">
                <a:ln>
                  <a:noFill/>
                </a:ln>
                <a:solidFill>
                  <a:srgbClr val="000000"/>
                </a:solidFill>
                <a:effectLst/>
                <a:uLnTx/>
                <a:uFillTx/>
                <a:latin typeface="Arial" charset="0"/>
                <a:ea typeface="+mn-ea"/>
                <a:cs typeface="+mn-cs"/>
              </a:rPr>
              <a:t>Example</a:t>
            </a:r>
          </a:p>
        </p:txBody>
      </p:sp>
    </p:spTree>
    <p:extLst>
      <p:ext uri="{BB962C8B-B14F-4D97-AF65-F5344CB8AC3E}">
        <p14:creationId xmlns:p14="http://schemas.microsoft.com/office/powerpoint/2010/main" val="207377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FD27-CC08-4467-8471-6B9A30627D2B}"/>
              </a:ext>
            </a:extLst>
          </p:cNvPr>
          <p:cNvSpPr>
            <a:spLocks noGrp="1"/>
          </p:cNvSpPr>
          <p:nvPr>
            <p:ph type="title"/>
          </p:nvPr>
        </p:nvSpPr>
        <p:spPr>
          <a:xfrm>
            <a:off x="0" y="24172"/>
            <a:ext cx="12192000" cy="582612"/>
          </a:xfrm>
          <a:solidFill>
            <a:schemeClr val="accent1"/>
          </a:solidFill>
        </p:spPr>
        <p:txBody>
          <a:bodyPr/>
          <a:lstStyle/>
          <a:p>
            <a:r>
              <a:rPr lang="en-MY" b="1" dirty="0">
                <a:solidFill>
                  <a:schemeClr val="tx1"/>
                </a:solidFill>
              </a:rPr>
              <a:t>Theories</a:t>
            </a:r>
          </a:p>
        </p:txBody>
      </p:sp>
      <p:sp>
        <p:nvSpPr>
          <p:cNvPr id="4" name="Footer Placeholder 3">
            <a:extLst>
              <a:ext uri="{FF2B5EF4-FFF2-40B4-BE49-F238E27FC236}">
                <a16:creationId xmlns:a16="http://schemas.microsoft.com/office/drawing/2014/main" id="{9215B95D-9EE4-49DE-9690-FED83150E30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8" name="TextBox 7">
            <a:extLst>
              <a:ext uri="{FF2B5EF4-FFF2-40B4-BE49-F238E27FC236}">
                <a16:creationId xmlns:a16="http://schemas.microsoft.com/office/drawing/2014/main" id="{667DE2A8-CFA2-4814-B87D-629A2B56D9E6}"/>
              </a:ext>
            </a:extLst>
          </p:cNvPr>
          <p:cNvSpPr txBox="1"/>
          <p:nvPr/>
        </p:nvSpPr>
        <p:spPr>
          <a:xfrm>
            <a:off x="0" y="1915004"/>
            <a:ext cx="12192000" cy="42165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Open Sans"/>
                <a:ea typeface="+mn-ea"/>
                <a:cs typeface="+mn-cs"/>
              </a:rPr>
              <a:t>Example: </a:t>
            </a:r>
            <a:r>
              <a:rPr kumimoji="0" lang="en-US" sz="2800" b="1" i="0" u="none" strike="noStrike" kern="1200" cap="none" spc="0" normalizeH="0" baseline="0" noProof="0" dirty="0">
                <a:ln>
                  <a:noFill/>
                </a:ln>
                <a:solidFill>
                  <a:srgbClr val="FF0000"/>
                </a:solidFill>
                <a:effectLst/>
                <a:uLnTx/>
                <a:uFillTx/>
                <a:latin typeface="Open Sans"/>
                <a:ea typeface="+mn-ea"/>
                <a:cs typeface="+mn-cs"/>
              </a:rPr>
              <a:t>SERQUAL Model</a:t>
            </a:r>
            <a:br>
              <a:rPr kumimoji="0" lang="en-US" sz="2400" b="0" i="0" u="none" strike="noStrike" kern="1200" cap="none" spc="0" normalizeH="0" baseline="0" noProof="0" dirty="0">
                <a:ln>
                  <a:noFill/>
                </a:ln>
                <a:solidFill>
                  <a:srgbClr val="000000"/>
                </a:solidFill>
                <a:effectLst/>
                <a:uLnTx/>
                <a:uFillTx/>
                <a:latin typeface="Open Sans"/>
                <a:ea typeface="+mn-ea"/>
                <a:cs typeface="+mn-cs"/>
              </a:rPr>
            </a:br>
            <a:r>
              <a:rPr kumimoji="0" lang="en-US" sz="2400" b="0" i="0" u="none" strike="noStrike" kern="1200" cap="none" spc="0" normalizeH="0" baseline="0" noProof="0" dirty="0">
                <a:ln>
                  <a:noFill/>
                </a:ln>
                <a:solidFill>
                  <a:srgbClr val="000000"/>
                </a:solidFill>
                <a:effectLst/>
                <a:uLnTx/>
                <a:uFillTx/>
                <a:latin typeface="Arial"/>
                <a:ea typeface="+mn-ea"/>
                <a:cs typeface="+mn-cs"/>
              </a:rPr>
              <a:t>The SERVQUAL model has provided a comprehensive conceptualization of service quality with an instrument to measure perceived service quality. This method has been very popular with academics and researchers to assess the customer perception of service quality for a variety of service industries.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The five dimensions of service quality include: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1.</a:t>
            </a:r>
            <a:r>
              <a:rPr kumimoji="0" lang="en-US" sz="2400" b="1" i="0" u="none" strike="noStrike" kern="1200" cap="none" spc="0" normalizeH="0" baseline="0" noProof="0" dirty="0">
                <a:ln>
                  <a:noFill/>
                </a:ln>
                <a:solidFill>
                  <a:srgbClr val="002060"/>
                </a:solidFill>
                <a:effectLst/>
                <a:uLnTx/>
                <a:uFillTx/>
                <a:latin typeface="Arial"/>
                <a:ea typeface="+mn-ea"/>
                <a:cs typeface="+mn-cs"/>
              </a:rPr>
              <a:t>Tangibles</a:t>
            </a:r>
            <a:r>
              <a:rPr kumimoji="0" lang="en-US" sz="2400" b="0" i="0" u="none" strike="noStrike" kern="1200" cap="none" spc="0" normalizeH="0" baseline="0" noProof="0" dirty="0">
                <a:ln>
                  <a:noFill/>
                </a:ln>
                <a:solidFill>
                  <a:srgbClr val="000000"/>
                </a:solidFill>
                <a:effectLst/>
                <a:uLnTx/>
                <a:uFillTx/>
                <a:latin typeface="Arial"/>
                <a:ea typeface="+mn-ea"/>
                <a:cs typeface="+mn-cs"/>
              </a:rPr>
              <a:t> (appearance of physical components);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2.</a:t>
            </a:r>
            <a:r>
              <a:rPr kumimoji="0" lang="en-US" sz="2400" b="1" i="0" u="none" strike="noStrike" kern="1200" cap="none" spc="0" normalizeH="0" baseline="0" noProof="0" dirty="0">
                <a:ln>
                  <a:noFill/>
                </a:ln>
                <a:solidFill>
                  <a:srgbClr val="002060"/>
                </a:solidFill>
                <a:effectLst/>
                <a:uLnTx/>
                <a:uFillTx/>
                <a:latin typeface="Arial"/>
                <a:ea typeface="+mn-ea"/>
                <a:cs typeface="+mn-cs"/>
              </a:rPr>
              <a:t>Reliability </a:t>
            </a:r>
            <a:r>
              <a:rPr kumimoji="0" lang="en-US" sz="2400" b="0" i="0" u="none" strike="noStrike" kern="1200" cap="none" spc="0" normalizeH="0" baseline="0" noProof="0" dirty="0">
                <a:ln>
                  <a:noFill/>
                </a:ln>
                <a:solidFill>
                  <a:srgbClr val="000000"/>
                </a:solidFill>
                <a:effectLst/>
                <a:uLnTx/>
                <a:uFillTx/>
                <a:latin typeface="Arial"/>
                <a:ea typeface="+mn-ea"/>
                <a:cs typeface="+mn-cs"/>
              </a:rPr>
              <a:t>(dependability of service provider);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3.</a:t>
            </a:r>
            <a:r>
              <a:rPr kumimoji="0" lang="en-US" sz="2400" b="1" i="0" u="none" strike="noStrike" kern="1200" cap="none" spc="0" normalizeH="0" baseline="0" noProof="0" dirty="0">
                <a:ln>
                  <a:noFill/>
                </a:ln>
                <a:solidFill>
                  <a:srgbClr val="002060"/>
                </a:solidFill>
                <a:effectLst/>
                <a:uLnTx/>
                <a:uFillTx/>
                <a:latin typeface="Arial"/>
                <a:ea typeface="+mn-ea"/>
                <a:cs typeface="+mn-cs"/>
              </a:rPr>
              <a:t>Responsiveness</a:t>
            </a:r>
            <a:r>
              <a:rPr kumimoji="0" lang="en-US" sz="2400" b="0" i="0" u="none" strike="noStrike" kern="1200" cap="none" spc="0" normalizeH="0" baseline="0" noProof="0" dirty="0">
                <a:ln>
                  <a:noFill/>
                </a:ln>
                <a:solidFill>
                  <a:srgbClr val="000000"/>
                </a:solidFill>
                <a:effectLst/>
                <a:uLnTx/>
                <a:uFillTx/>
                <a:latin typeface="Arial"/>
                <a:ea typeface="+mn-ea"/>
                <a:cs typeface="+mn-cs"/>
              </a:rPr>
              <a:t> (promptness and helpfulness);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4.</a:t>
            </a:r>
            <a:r>
              <a:rPr kumimoji="0" lang="en-US" sz="2400" b="1" i="0" u="none" strike="noStrike" kern="1200" cap="none" spc="0" normalizeH="0" baseline="0" noProof="0" dirty="0">
                <a:ln>
                  <a:noFill/>
                </a:ln>
                <a:solidFill>
                  <a:srgbClr val="002060"/>
                </a:solidFill>
                <a:effectLst/>
                <a:uLnTx/>
                <a:uFillTx/>
                <a:latin typeface="Arial"/>
                <a:ea typeface="+mn-ea"/>
                <a:cs typeface="+mn-cs"/>
              </a:rPr>
              <a:t>Assurance </a:t>
            </a:r>
            <a:r>
              <a:rPr kumimoji="0" lang="en-US" sz="2400" b="0" i="0" u="none" strike="noStrike" kern="1200" cap="none" spc="0" normalizeH="0" baseline="0" noProof="0" dirty="0">
                <a:ln>
                  <a:noFill/>
                </a:ln>
                <a:solidFill>
                  <a:srgbClr val="000000"/>
                </a:solidFill>
                <a:effectLst/>
                <a:uLnTx/>
                <a:uFillTx/>
                <a:latin typeface="Arial"/>
                <a:ea typeface="+mn-ea"/>
                <a:cs typeface="+mn-cs"/>
              </a:rPr>
              <a:t>(knowledge and courtesy of employees and their ability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5.</a:t>
            </a:r>
            <a:r>
              <a:rPr kumimoji="0" lang="en-US" sz="2400" b="1" i="0" u="none" strike="noStrike" kern="1200" cap="none" spc="0" normalizeH="0" baseline="0" noProof="0" dirty="0">
                <a:ln>
                  <a:noFill/>
                </a:ln>
                <a:solidFill>
                  <a:srgbClr val="002060"/>
                </a:solidFill>
                <a:effectLst/>
                <a:uLnTx/>
                <a:uFillTx/>
                <a:latin typeface="Arial"/>
                <a:ea typeface="+mn-ea"/>
                <a:cs typeface="+mn-cs"/>
              </a:rPr>
              <a:t>Empathy</a:t>
            </a:r>
            <a:r>
              <a:rPr kumimoji="0" lang="en-US" sz="2400" b="0" i="0" u="none" strike="noStrike" kern="1200" cap="none" spc="0" normalizeH="0" baseline="0" noProof="0" dirty="0">
                <a:ln>
                  <a:noFill/>
                </a:ln>
                <a:solidFill>
                  <a:srgbClr val="000000"/>
                </a:solidFill>
                <a:effectLst/>
                <a:uLnTx/>
                <a:uFillTx/>
                <a:latin typeface="Arial"/>
                <a:ea typeface="+mn-ea"/>
                <a:cs typeface="+mn-cs"/>
              </a:rPr>
              <a:t> (caring, individualized attention the firm gives its customers).</a:t>
            </a:r>
          </a:p>
        </p:txBody>
      </p:sp>
      <p:sp>
        <p:nvSpPr>
          <p:cNvPr id="10" name="TextBox 9">
            <a:extLst>
              <a:ext uri="{FF2B5EF4-FFF2-40B4-BE49-F238E27FC236}">
                <a16:creationId xmlns:a16="http://schemas.microsoft.com/office/drawing/2014/main" id="{38885987-A6A8-435B-B931-FB3829C13958}"/>
              </a:ext>
            </a:extLst>
          </p:cNvPr>
          <p:cNvSpPr txBox="1"/>
          <p:nvPr/>
        </p:nvSpPr>
        <p:spPr>
          <a:xfrm>
            <a:off x="0" y="647940"/>
            <a:ext cx="12192000" cy="1200329"/>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Arial"/>
                <a:ea typeface="+mn-ea"/>
                <a:cs typeface="+mn-cs"/>
              </a:rPr>
              <a:t>Theories are developed by researchers to explain phenomena, draw connections, and make predictions. In the theoretical framework, you explain the theories that support your research, showing that your work is grounded in established ideas.</a:t>
            </a:r>
            <a:endParaRPr kumimoji="0" lang="en-MY" sz="2400" b="0" i="0" u="none" strike="noStrike" kern="1200" cap="none" spc="0" normalizeH="0" baseline="0" noProof="0" dirty="0">
              <a:ln>
                <a:noFill/>
              </a:ln>
              <a:solidFill>
                <a:srgbClr val="002060"/>
              </a:solidFill>
              <a:effectLst/>
              <a:uLnTx/>
              <a:uFillTx/>
              <a:latin typeface="Arial"/>
              <a:ea typeface="+mn-ea"/>
              <a:cs typeface="+mn-cs"/>
            </a:endParaRPr>
          </a:p>
        </p:txBody>
      </p:sp>
    </p:spTree>
    <p:extLst>
      <p:ext uri="{BB962C8B-B14F-4D97-AF65-F5344CB8AC3E}">
        <p14:creationId xmlns:p14="http://schemas.microsoft.com/office/powerpoint/2010/main" val="14075104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FD27-CC08-4467-8471-6B9A30627D2B}"/>
              </a:ext>
            </a:extLst>
          </p:cNvPr>
          <p:cNvSpPr>
            <a:spLocks noGrp="1"/>
          </p:cNvSpPr>
          <p:nvPr>
            <p:ph type="title"/>
          </p:nvPr>
        </p:nvSpPr>
        <p:spPr>
          <a:xfrm>
            <a:off x="647700" y="274638"/>
            <a:ext cx="9389533" cy="582612"/>
          </a:xfrm>
        </p:spPr>
        <p:txBody>
          <a:bodyPr/>
          <a:lstStyle/>
          <a:p>
            <a:r>
              <a:rPr lang="en-MY" dirty="0">
                <a:solidFill>
                  <a:srgbClr val="FF0000"/>
                </a:solidFill>
              </a:rPr>
              <a:t>Theories</a:t>
            </a:r>
          </a:p>
        </p:txBody>
      </p:sp>
      <p:sp>
        <p:nvSpPr>
          <p:cNvPr id="4" name="Footer Placeholder 3">
            <a:extLst>
              <a:ext uri="{FF2B5EF4-FFF2-40B4-BE49-F238E27FC236}">
                <a16:creationId xmlns:a16="http://schemas.microsoft.com/office/drawing/2014/main" id="{9215B95D-9EE4-49DE-9690-FED83150E30C}"/>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5" name="Picture 4">
            <a:extLst>
              <a:ext uri="{FF2B5EF4-FFF2-40B4-BE49-F238E27FC236}">
                <a16:creationId xmlns:a16="http://schemas.microsoft.com/office/drawing/2014/main" id="{32E18B5E-8AFD-42DD-80FA-5476B573CDAE}"/>
              </a:ext>
            </a:extLst>
          </p:cNvPr>
          <p:cNvPicPr>
            <a:picLocks noChangeAspect="1"/>
          </p:cNvPicPr>
          <p:nvPr/>
        </p:nvPicPr>
        <p:blipFill>
          <a:blip r:embed="rId2"/>
          <a:stretch>
            <a:fillRect/>
          </a:stretch>
        </p:blipFill>
        <p:spPr>
          <a:xfrm>
            <a:off x="17991" y="1235016"/>
            <a:ext cx="5100507" cy="5262979"/>
          </a:xfrm>
          <a:prstGeom prst="rect">
            <a:avLst/>
          </a:prstGeom>
        </p:spPr>
      </p:pic>
      <p:sp>
        <p:nvSpPr>
          <p:cNvPr id="9" name="TextBox 8">
            <a:extLst>
              <a:ext uri="{FF2B5EF4-FFF2-40B4-BE49-F238E27FC236}">
                <a16:creationId xmlns:a16="http://schemas.microsoft.com/office/drawing/2014/main" id="{EE7E0A63-C686-41B3-A3A8-9CC31B57C993}"/>
              </a:ext>
            </a:extLst>
          </p:cNvPr>
          <p:cNvSpPr txBox="1"/>
          <p:nvPr/>
        </p:nvSpPr>
        <p:spPr>
          <a:xfrm>
            <a:off x="160866" y="892731"/>
            <a:ext cx="6093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MY" sz="1800" b="1" i="0" u="none" strike="noStrike" kern="1200" cap="none" spc="0" normalizeH="0" baseline="0" noProof="0" dirty="0" err="1">
                <a:ln>
                  <a:noFill/>
                </a:ln>
                <a:solidFill>
                  <a:srgbClr val="002060"/>
                </a:solidFill>
                <a:effectLst/>
                <a:uLnTx/>
                <a:uFillTx/>
                <a:latin typeface="Arial"/>
                <a:ea typeface="+mn-ea"/>
                <a:cs typeface="+mn-cs"/>
              </a:rPr>
              <a:t>Thomassen’s</a:t>
            </a:r>
            <a:r>
              <a:rPr kumimoji="0" lang="en-MY" sz="1800" b="1" i="0" u="none" strike="noStrike" kern="1200" cap="none" spc="0" normalizeH="0" baseline="0" noProof="0" dirty="0">
                <a:ln>
                  <a:noFill/>
                </a:ln>
                <a:solidFill>
                  <a:srgbClr val="002060"/>
                </a:solidFill>
                <a:effectLst/>
                <a:uLnTx/>
                <a:uFillTx/>
                <a:latin typeface="Arial"/>
                <a:ea typeface="+mn-ea"/>
                <a:cs typeface="+mn-cs"/>
              </a:rPr>
              <a:t> Customer Satisfaction Model</a:t>
            </a:r>
          </a:p>
        </p:txBody>
      </p:sp>
      <p:sp>
        <p:nvSpPr>
          <p:cNvPr id="11" name="TextBox 10">
            <a:extLst>
              <a:ext uri="{FF2B5EF4-FFF2-40B4-BE49-F238E27FC236}">
                <a16:creationId xmlns:a16="http://schemas.microsoft.com/office/drawing/2014/main" id="{66A67795-28B6-4A6B-940D-35AF273866AF}"/>
              </a:ext>
            </a:extLst>
          </p:cNvPr>
          <p:cNvSpPr txBox="1"/>
          <p:nvPr/>
        </p:nvSpPr>
        <p:spPr>
          <a:xfrm>
            <a:off x="5118498" y="1297544"/>
            <a:ext cx="7073502" cy="5262979"/>
          </a:xfrm>
          <a:prstGeom prst="rect">
            <a:avLst/>
          </a:prstGeom>
          <a:noFill/>
          <a:ln>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According to </a:t>
            </a:r>
            <a:r>
              <a:rPr kumimoji="0" lang="en-US" sz="2400" b="0" i="0" u="none" strike="noStrike" kern="1200" cap="none" spc="0" normalizeH="0" baseline="0" noProof="0" dirty="0" err="1">
                <a:ln>
                  <a:noFill/>
                </a:ln>
                <a:solidFill>
                  <a:srgbClr val="000000"/>
                </a:solidFill>
                <a:effectLst/>
                <a:uLnTx/>
                <a:uFillTx/>
                <a:latin typeface="Arial"/>
                <a:ea typeface="+mn-ea"/>
                <a:cs typeface="+mn-cs"/>
              </a:rPr>
              <a:t>Thomassen</a:t>
            </a:r>
            <a:r>
              <a:rPr kumimoji="0" lang="en-US" sz="2400" b="0" i="0" u="none" strike="noStrike" kern="1200" cap="none" spc="0" normalizeH="0" baseline="0" noProof="0" dirty="0">
                <a:ln>
                  <a:noFill/>
                </a:ln>
                <a:solidFill>
                  <a:srgbClr val="000000"/>
                </a:solidFill>
                <a:effectLst/>
                <a:uLnTx/>
                <a:uFillTx/>
                <a:latin typeface="Arial"/>
                <a:ea typeface="+mn-ea"/>
                <a:cs typeface="+mn-cs"/>
              </a:rPr>
              <a:t>, both the so-called value proposition and other influences have an impact on final customer satisfaction. In his satisfaction model (Fig. 1), </a:t>
            </a:r>
            <a:r>
              <a:rPr kumimoji="0" lang="en-US" sz="2400" b="0" i="0" u="none" strike="noStrike" kern="1200" cap="none" spc="0" normalizeH="0" baseline="0" noProof="0" dirty="0" err="1">
                <a:ln>
                  <a:noFill/>
                </a:ln>
                <a:solidFill>
                  <a:srgbClr val="000000"/>
                </a:solidFill>
                <a:effectLst/>
                <a:uLnTx/>
                <a:uFillTx/>
                <a:latin typeface="Arial"/>
                <a:ea typeface="+mn-ea"/>
                <a:cs typeface="+mn-cs"/>
              </a:rPr>
              <a:t>Thomassen</a:t>
            </a:r>
            <a:r>
              <a:rPr kumimoji="0" lang="en-US" sz="2400" b="0" i="0" u="none" strike="noStrike" kern="1200" cap="none" spc="0" normalizeH="0" baseline="0" noProof="0" dirty="0">
                <a:ln>
                  <a:noFill/>
                </a:ln>
                <a:solidFill>
                  <a:srgbClr val="000000"/>
                </a:solidFill>
                <a:effectLst/>
                <a:uLnTx/>
                <a:uFillTx/>
                <a:latin typeface="Arial"/>
                <a:ea typeface="+mn-ea"/>
                <a:cs typeface="+mn-cs"/>
              </a:rPr>
              <a:t> shows that word-of-mouth, personal needs, past experiences, and marketing and public relations determine customers’ needs and expectations. These factors are compared to their experiences, and this comparison between expectations and experiences determines a customer’s satisfaction level. </a:t>
            </a:r>
            <a:r>
              <a:rPr kumimoji="0" lang="en-US" sz="2400" b="0" i="0" u="none" strike="noStrike" kern="1200" cap="none" spc="0" normalizeH="0" baseline="0" noProof="0" dirty="0" err="1">
                <a:ln>
                  <a:noFill/>
                </a:ln>
                <a:solidFill>
                  <a:srgbClr val="000000"/>
                </a:solidFill>
                <a:effectLst/>
                <a:uLnTx/>
                <a:uFillTx/>
                <a:latin typeface="Arial"/>
                <a:ea typeface="+mn-ea"/>
                <a:cs typeface="+mn-cs"/>
              </a:rPr>
              <a:t>Thomassen’s</a:t>
            </a:r>
            <a:r>
              <a:rPr kumimoji="0" lang="en-US" sz="2400" b="0" i="0" u="none" strike="noStrike" kern="1200" cap="none" spc="0" normalizeH="0" baseline="0" noProof="0" dirty="0">
                <a:ln>
                  <a:noFill/>
                </a:ln>
                <a:solidFill>
                  <a:srgbClr val="000000"/>
                </a:solidFill>
                <a:effectLst/>
                <a:uLnTx/>
                <a:uFillTx/>
                <a:latin typeface="Arial"/>
                <a:ea typeface="+mn-ea"/>
                <a:cs typeface="+mn-cs"/>
              </a:rPr>
              <a:t> model is important for this study: it allows us to determine both the extent to which company X’s customers are satisfied and where improvements can be made.</a:t>
            </a:r>
            <a:endParaRPr kumimoji="0" lang="en-MY" sz="24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7026713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3536"/>
            <a:ext cx="8229600" cy="1143000"/>
          </a:xfrm>
        </p:spPr>
        <p:txBody>
          <a:bodyPr/>
          <a:lstStyle/>
          <a:p>
            <a:pPr marL="54864" fontAlgn="auto">
              <a:spcAft>
                <a:spcPts val="0"/>
              </a:spcAft>
              <a:defRPr/>
            </a:pPr>
            <a:r>
              <a:rPr lang="en-US" dirty="0">
                <a:solidFill>
                  <a:srgbClr val="FF0000"/>
                </a:solidFill>
                <a:ea typeface="+mj-ea"/>
              </a:rPr>
              <a:t>Some general guidelines</a:t>
            </a:r>
          </a:p>
        </p:txBody>
      </p:sp>
      <p:sp>
        <p:nvSpPr>
          <p:cNvPr id="3" name="Content Placeholder 2"/>
          <p:cNvSpPr>
            <a:spLocks noGrp="1"/>
          </p:cNvSpPr>
          <p:nvPr>
            <p:ph idx="1"/>
          </p:nvPr>
        </p:nvSpPr>
        <p:spPr>
          <a:xfrm>
            <a:off x="0" y="1396537"/>
            <a:ext cx="12192000" cy="4866152"/>
          </a:xfrm>
        </p:spPr>
        <p:txBody>
          <a:bodyPr>
            <a:normAutofit/>
          </a:bodyPr>
          <a:lstStyle/>
          <a:p>
            <a:pPr>
              <a:lnSpc>
                <a:spcPct val="80000"/>
              </a:lnSpc>
            </a:pPr>
            <a:r>
              <a:rPr lang="en-US" altLang="en-US" sz="2800" dirty="0"/>
              <a:t>Start with the MOST RECENT and WORK BACKWARDS to the oldest.  Many books suggest using a five-year span from the present for sufficient coverage.</a:t>
            </a:r>
          </a:p>
          <a:p>
            <a:pPr>
              <a:lnSpc>
                <a:spcPct val="80000"/>
              </a:lnSpc>
            </a:pPr>
            <a:endParaRPr lang="en-US" altLang="en-US" sz="2800" dirty="0"/>
          </a:p>
          <a:p>
            <a:pPr>
              <a:lnSpc>
                <a:spcPct val="80000"/>
              </a:lnSpc>
            </a:pPr>
            <a:r>
              <a:rPr lang="en-US" altLang="en-US" sz="2800" dirty="0"/>
              <a:t>Read through abstracts to identify if an article would be good</a:t>
            </a:r>
          </a:p>
          <a:p>
            <a:pPr>
              <a:lnSpc>
                <a:spcPct val="80000"/>
              </a:lnSpc>
            </a:pPr>
            <a:endParaRPr lang="en-US" altLang="en-US" sz="2800" dirty="0"/>
          </a:p>
          <a:p>
            <a:pPr>
              <a:lnSpc>
                <a:spcPct val="80000"/>
              </a:lnSpc>
            </a:pPr>
            <a:r>
              <a:rPr lang="en-US" altLang="en-US" sz="2800" dirty="0"/>
              <a:t>Believe it or not, some professors actually start with a GOOGLE search or even with WIKIPEDIA to get a general idea about a field.</a:t>
            </a:r>
          </a:p>
          <a:p>
            <a:pPr>
              <a:lnSpc>
                <a:spcPct val="80000"/>
              </a:lnSpc>
            </a:pPr>
            <a:endParaRPr lang="en-US" altLang="en-US" sz="2800" dirty="0"/>
          </a:p>
          <a:p>
            <a:pPr>
              <a:lnSpc>
                <a:spcPct val="80000"/>
              </a:lnSpc>
            </a:pPr>
            <a:r>
              <a:rPr lang="en-US" altLang="en-US" sz="2800" dirty="0"/>
              <a:t>Look for MAJOR figures in the field and MAJOR </a:t>
            </a:r>
            <a:r>
              <a:rPr lang="en-US" altLang="en-US" sz="2400" dirty="0"/>
              <a:t>studies/articles.</a:t>
            </a:r>
          </a:p>
        </p:txBody>
      </p:sp>
    </p:spTree>
    <p:extLst>
      <p:ext uri="{BB962C8B-B14F-4D97-AF65-F5344CB8AC3E}">
        <p14:creationId xmlns:p14="http://schemas.microsoft.com/office/powerpoint/2010/main" val="28063488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6C0FE938-E2FE-4E34-B9E7-803E7453351D}"/>
              </a:ext>
            </a:extLst>
          </p:cNvPr>
          <p:cNvSpPr>
            <a:spLocks noGrp="1"/>
          </p:cNvSpPr>
          <p:nvPr>
            <p:ph type="title"/>
          </p:nvPr>
        </p:nvSpPr>
        <p:spPr/>
        <p:txBody>
          <a:bodyPr/>
          <a:lstStyle/>
          <a:p>
            <a:pPr eaLnBrk="1" hangingPunct="1"/>
            <a:r>
              <a:rPr lang="en-US" altLang="en-US" dirty="0">
                <a:solidFill>
                  <a:srgbClr val="FF0000"/>
                </a:solidFill>
                <a:latin typeface="Arial" panose="020B0604020202020204" pitchFamily="34" charset="0"/>
                <a:ea typeface="ＭＳ Ｐゴシック" panose="020B0600070205080204" pitchFamily="34" charset="-128"/>
              </a:rPr>
              <a:t>Concluding Statement in a Literature Review</a:t>
            </a:r>
          </a:p>
        </p:txBody>
      </p:sp>
      <p:sp>
        <p:nvSpPr>
          <p:cNvPr id="23555" name="Content Placeholder 2">
            <a:extLst>
              <a:ext uri="{FF2B5EF4-FFF2-40B4-BE49-F238E27FC236}">
                <a16:creationId xmlns:a16="http://schemas.microsoft.com/office/drawing/2014/main" id="{723BF825-BB89-4D56-98BC-C3BF86D32206}"/>
              </a:ext>
            </a:extLst>
          </p:cNvPr>
          <p:cNvSpPr>
            <a:spLocks noGrp="1"/>
          </p:cNvSpPr>
          <p:nvPr>
            <p:ph idx="1"/>
          </p:nvPr>
        </p:nvSpPr>
        <p:spPr/>
        <p:txBody>
          <a:bodyPr/>
          <a:lstStyle/>
          <a:p>
            <a:pPr eaLnBrk="1" hangingPunct="1"/>
            <a:r>
              <a:rPr lang="en-US" altLang="en-US">
                <a:latin typeface="Arial" panose="020B0604020202020204" pitchFamily="34" charset="0"/>
                <a:ea typeface="ＭＳ Ｐゴシック" panose="020B0600070205080204" pitchFamily="34" charset="-128"/>
              </a:rPr>
              <a:t>Summarize the major themes found in the literature review</a:t>
            </a:r>
          </a:p>
          <a:p>
            <a:pPr eaLnBrk="1" hangingPunct="1"/>
            <a:r>
              <a:rPr lang="en-US" altLang="en-US">
                <a:latin typeface="Arial" panose="020B0604020202020204" pitchFamily="34" charset="0"/>
                <a:ea typeface="ＭＳ Ｐゴシック" panose="020B0600070205080204" pitchFamily="34" charset="-128"/>
              </a:rPr>
              <a:t>End with a rationale for the need for your study based on this literature review</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CE055-7C03-4893-87EE-7098E37A8EB5}"/>
              </a:ext>
            </a:extLst>
          </p:cNvPr>
          <p:cNvSpPr>
            <a:spLocks noGrp="1"/>
          </p:cNvSpPr>
          <p:nvPr>
            <p:ph type="title"/>
          </p:nvPr>
        </p:nvSpPr>
        <p:spPr>
          <a:xfrm>
            <a:off x="647700" y="274638"/>
            <a:ext cx="9389533" cy="1905854"/>
          </a:xfrm>
        </p:spPr>
        <p:txBody>
          <a:bodyPr wrap="square" anchor="ctr">
            <a:normAutofit/>
          </a:bodyPr>
          <a:lstStyle/>
          <a:p>
            <a:r>
              <a:rPr lang="en-MY" sz="4400" b="1" dirty="0">
                <a:solidFill>
                  <a:srgbClr val="FF0000"/>
                </a:solidFill>
              </a:rPr>
              <a:t>5Cs of Literature Writing </a:t>
            </a:r>
          </a:p>
        </p:txBody>
      </p:sp>
      <p:pic>
        <p:nvPicPr>
          <p:cNvPr id="3" name="Picture 2">
            <a:extLst>
              <a:ext uri="{FF2B5EF4-FFF2-40B4-BE49-F238E27FC236}">
                <a16:creationId xmlns:a16="http://schemas.microsoft.com/office/drawing/2014/main" id="{2BAFB40B-F52B-4140-A82E-F97F6089C8E5}"/>
              </a:ext>
            </a:extLst>
          </p:cNvPr>
          <p:cNvPicPr>
            <a:picLocks noChangeAspect="1"/>
          </p:cNvPicPr>
          <p:nvPr/>
        </p:nvPicPr>
        <p:blipFill>
          <a:blip r:embed="rId2"/>
          <a:stretch>
            <a:fillRect/>
          </a:stretch>
        </p:blipFill>
        <p:spPr>
          <a:xfrm>
            <a:off x="4399446" y="2214562"/>
            <a:ext cx="3688659" cy="4525963"/>
          </a:xfrm>
          <a:prstGeom prst="rect">
            <a:avLst/>
          </a:prstGeom>
          <a:noFill/>
        </p:spPr>
      </p:pic>
      <p:sp>
        <p:nvSpPr>
          <p:cNvPr id="4" name="Footer Placeholder 3">
            <a:extLst>
              <a:ext uri="{FF2B5EF4-FFF2-40B4-BE49-F238E27FC236}">
                <a16:creationId xmlns:a16="http://schemas.microsoft.com/office/drawing/2014/main" id="{B12DD385-2208-4A07-888C-DACB08BA3411}"/>
              </a:ext>
            </a:extLst>
          </p:cNvPr>
          <p:cNvSpPr>
            <a:spLocks noGrp="1"/>
          </p:cNvSpPr>
          <p:nvPr>
            <p:ph type="ftr" sz="quarter" idx="10"/>
          </p:nvPr>
        </p:nvSpPr>
        <p:spPr>
          <a:xfrm>
            <a:off x="8331200" y="6623050"/>
            <a:ext cx="3860800" cy="234950"/>
          </a:xfrm>
        </p:spPr>
        <p:txBody>
          <a:bodyPr wrap="square"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405640917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04636" y="19421"/>
            <a:ext cx="9144000" cy="535678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FF0000"/>
                </a:solidFill>
                <a:effectLst/>
                <a:uLnTx/>
                <a:uFillTx/>
                <a:latin typeface="Arial"/>
                <a:ea typeface="+mn-ea"/>
                <a:cs typeface="+mn-cs"/>
              </a:rPr>
              <a:t>The 5Cs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a:ea typeface="+mn-ea"/>
                <a:cs typeface="+mn-cs"/>
              </a:rPr>
              <a:t>Cite:</a:t>
            </a: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a:ea typeface="+mn-ea"/>
                <a:cs typeface="+mn-cs"/>
              </a:rPr>
              <a:t>Compare</a:t>
            </a: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a:ea typeface="+mn-ea"/>
                <a:cs typeface="+mn-cs"/>
              </a:rPr>
              <a:t>Contrast</a:t>
            </a: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a:ea typeface="+mn-ea"/>
                <a:cs typeface="+mn-cs"/>
              </a:rPr>
              <a:t>Critique</a:t>
            </a: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70C0"/>
              </a:solidFill>
              <a:effectLst/>
              <a:uLnTx/>
              <a:uFillTx/>
              <a:latin typeface="Arial"/>
              <a:ea typeface="+mn-ea"/>
              <a:cs typeface="+mn-cs"/>
            </a:endParaRPr>
          </a:p>
          <a:p>
            <a:pPr marL="0" marR="0" lvl="0" indent="0" algn="l" defTabSz="914400" rtl="0" eaLnBrk="1" fontAlgn="auto" latinLnBrk="0" hangingPunct="1">
              <a:lnSpc>
                <a:spcPts val="22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70C0"/>
                </a:solidFill>
                <a:effectLst/>
                <a:uLnTx/>
                <a:uFillTx/>
                <a:latin typeface="Arial"/>
                <a:ea typeface="+mn-ea"/>
                <a:cs typeface="+mn-cs"/>
              </a:rPr>
              <a:t>Connect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355" y="490971"/>
            <a:ext cx="4762500" cy="627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3" name="Slide Number Placeholder 2"/>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79</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87069453-5B21-4355-BAC9-39480CFAB8B8}"/>
              </a:ext>
            </a:extLst>
          </p:cNvPr>
          <p:cNvSpPr txBox="1"/>
          <p:nvPr/>
        </p:nvSpPr>
        <p:spPr>
          <a:xfrm>
            <a:off x="0" y="5376208"/>
            <a:ext cx="6096000" cy="1200329"/>
          </a:xfrm>
          <a:prstGeom prst="rect">
            <a:avLst/>
          </a:prstGeom>
          <a:noFill/>
        </p:spPr>
        <p:txBody>
          <a:bodyPr wrap="square">
            <a:spAutoFit/>
          </a:bodyPr>
          <a:lstStyle/>
          <a:p>
            <a:r>
              <a:rPr lang="en-US" sz="2400" dirty="0">
                <a:solidFill>
                  <a:srgbClr val="FF0000"/>
                </a:solidFill>
              </a:rPr>
              <a:t>To help you frame and write your literature review, think about these five c’s (Callahan, 2014)</a:t>
            </a:r>
            <a:endParaRPr lang="en-MY" sz="2400" dirty="0">
              <a:solidFill>
                <a:srgbClr val="FF0000"/>
              </a:solidFill>
            </a:endParaRPr>
          </a:p>
        </p:txBody>
      </p:sp>
    </p:spTree>
    <p:extLst>
      <p:ext uri="{BB962C8B-B14F-4D97-AF65-F5344CB8AC3E}">
        <p14:creationId xmlns:p14="http://schemas.microsoft.com/office/powerpoint/2010/main" val="64397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C52EE-4CB9-4D29-ABBB-F8BF208AE749}"/>
              </a:ext>
            </a:extLst>
          </p:cNvPr>
          <p:cNvSpPr>
            <a:spLocks noGrp="1"/>
          </p:cNvSpPr>
          <p:nvPr>
            <p:ph type="title"/>
          </p:nvPr>
        </p:nvSpPr>
        <p:spPr>
          <a:xfrm>
            <a:off x="384314" y="1983783"/>
            <a:ext cx="6255025" cy="3283393"/>
          </a:xfrm>
        </p:spPr>
        <p:txBody>
          <a:bodyPr wrap="square" anchor="b">
            <a:noAutofit/>
          </a:bodyPr>
          <a:lstStyle/>
          <a:p>
            <a:r>
              <a:rPr lang="en-MY" sz="3200" dirty="0">
                <a:solidFill>
                  <a:srgbClr val="002060"/>
                </a:solidFill>
              </a:rPr>
              <a:t>What is Literature Review</a:t>
            </a:r>
            <a:br>
              <a:rPr lang="en-MY" sz="3200" dirty="0">
                <a:solidFill>
                  <a:srgbClr val="002060"/>
                </a:solidFill>
              </a:rPr>
            </a:br>
            <a:r>
              <a:rPr kumimoji="0" lang="en-MY" sz="4400" b="0" i="0" u="none" strike="noStrike" kern="0" cap="none" spc="0" normalizeH="0" baseline="0" noProof="0" dirty="0">
                <a:ln>
                  <a:noFill/>
                </a:ln>
                <a:solidFill>
                  <a:srgbClr val="FF0000"/>
                </a:solidFill>
                <a:effectLst/>
                <a:uLnTx/>
                <a:uFillTx/>
                <a:latin typeface="Arial"/>
                <a:ea typeface="+mj-ea"/>
                <a:cs typeface="+mj-cs"/>
              </a:rPr>
              <a:t>Why do Literature Review</a:t>
            </a:r>
            <a:br>
              <a:rPr lang="en-MY" sz="3200" dirty="0">
                <a:solidFill>
                  <a:srgbClr val="002060"/>
                </a:solidFill>
              </a:rPr>
            </a:br>
            <a:br>
              <a:rPr lang="en-MY" sz="3200" dirty="0">
                <a:solidFill>
                  <a:srgbClr val="002060"/>
                </a:solidFill>
              </a:rPr>
            </a:br>
            <a:endParaRPr lang="en-MY" sz="3200" dirty="0">
              <a:solidFill>
                <a:srgbClr val="002060"/>
              </a:solidFill>
            </a:endParaRPr>
          </a:p>
        </p:txBody>
      </p:sp>
      <p:pic>
        <p:nvPicPr>
          <p:cNvPr id="3" name="Picture 2" descr="A picture containing table, window&#10;&#10;Description automatically generated">
            <a:extLst>
              <a:ext uri="{FF2B5EF4-FFF2-40B4-BE49-F238E27FC236}">
                <a16:creationId xmlns:a16="http://schemas.microsoft.com/office/drawing/2014/main" id="{12A1A049-0F54-40BE-BD2B-BEC6958C2E9A}"/>
              </a:ext>
            </a:extLst>
          </p:cNvPr>
          <p:cNvPicPr>
            <a:picLocks noChangeAspect="1"/>
          </p:cNvPicPr>
          <p:nvPr/>
        </p:nvPicPr>
        <p:blipFill rotWithShape="1">
          <a:blip r:embed="rId2"/>
          <a:srcRect l="2734" r="4017"/>
          <a:stretch/>
        </p:blipFill>
        <p:spPr>
          <a:xfrm>
            <a:off x="6639339" y="273051"/>
            <a:ext cx="5459896" cy="5853113"/>
          </a:xfrm>
          <a:prstGeom prst="rect">
            <a:avLst/>
          </a:prstGeom>
          <a:noFill/>
        </p:spPr>
      </p:pic>
      <p:sp>
        <p:nvSpPr>
          <p:cNvPr id="4" name="Footer Placeholder 3">
            <a:extLst>
              <a:ext uri="{FF2B5EF4-FFF2-40B4-BE49-F238E27FC236}">
                <a16:creationId xmlns:a16="http://schemas.microsoft.com/office/drawing/2014/main" id="{EF510715-F760-4845-A8C9-46CBF131B89D}"/>
              </a:ext>
            </a:extLst>
          </p:cNvPr>
          <p:cNvSpPr>
            <a:spLocks noGrp="1"/>
          </p:cNvSpPr>
          <p:nvPr>
            <p:ph type="ftr" sz="quarter" idx="10"/>
          </p:nvPr>
        </p:nvSpPr>
        <p:spPr>
          <a:xfrm>
            <a:off x="8331200" y="6623050"/>
            <a:ext cx="3860800" cy="234950"/>
          </a:xfrm>
        </p:spPr>
        <p:txBody>
          <a:bodyPr wrap="square"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37849874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783"/>
            <a:ext cx="12192000" cy="680968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The 5Cs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ea typeface="+mn-ea"/>
                <a:cs typeface="+mn-cs"/>
              </a:rPr>
              <a:t>Cite:</a:t>
            </a:r>
          </a:p>
          <a:p>
            <a:pPr>
              <a:lnSpc>
                <a:spcPct val="107000"/>
              </a:lnSpc>
              <a:spcAft>
                <a:spcPts val="800"/>
              </a:spcAft>
            </a:pPr>
            <a:r>
              <a:rPr kumimoji="0" lang="en-US" sz="2800" b="0" i="0" u="none" strike="noStrike" kern="1200" cap="none" spc="0" normalizeH="0" baseline="0" noProof="0" dirty="0">
                <a:ln>
                  <a:noFill/>
                </a:ln>
                <a:solidFill>
                  <a:srgbClr val="000000"/>
                </a:solidFill>
                <a:effectLst/>
                <a:uLnTx/>
                <a:uFillTx/>
                <a:latin typeface="Arial"/>
                <a:ea typeface="+mn-ea"/>
                <a:cs typeface="+mn-cs"/>
              </a:rPr>
              <a:t>Keep the primary focus on the literature. APA Style 7 Ref. </a:t>
            </a:r>
            <a:r>
              <a:rPr lang="en-MY" sz="2800" b="1" dirty="0">
                <a:effectLst/>
                <a:latin typeface="Calibri" panose="020F0502020204030204" pitchFamily="34" charset="0"/>
                <a:ea typeface="Calibri" panose="020F0502020204030204" pitchFamily="34" charset="0"/>
                <a:cs typeface="Times New Roman" panose="02020603050405020304" pitchFamily="18" charset="0"/>
              </a:rPr>
              <a:t>APA referencing and Verbs for citations</a:t>
            </a:r>
            <a:endParaRPr lang="en-MY"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MY"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https://www.port.ac.uk/student-life/help-and-advice/study-skills/research-reading-referencing-and-citation/verbs-for-citations</a:t>
            </a:r>
            <a:endParaRPr lang="en-MY"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Compare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The various arguments, theories, methodologies, approaches and findings expressed in the literature: what do the authors agree on? Who employs similar approaches?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Contrast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The various arguments, themes, methodologies, approaches and controversies expressed in the literature: what are the major areas of disagreement, controversy, debate?</a:t>
            </a:r>
          </a:p>
        </p:txBody>
      </p:sp>
      <p:sp>
        <p:nvSpPr>
          <p:cNvPr id="2" name="Footer Placeholder 1"/>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3" name="Slide Number Placeholder 2"/>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80</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289034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41292"/>
            <a:ext cx="11979965" cy="4462760"/>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a:ea typeface="+mn-ea"/>
                <a:cs typeface="+mn-cs"/>
              </a:rPr>
              <a:t>The 5Cs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Critique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The literature: which arguments are more persuasive, and why? Which approaches, findings, methodologies seem most reliable, valid, or appropriate,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and why?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0070C0"/>
                </a:solidFill>
                <a:effectLst/>
                <a:uLnTx/>
                <a:uFillTx/>
                <a:latin typeface="Arial"/>
                <a:ea typeface="+mn-ea"/>
                <a:cs typeface="+mn-cs"/>
              </a:rPr>
              <a:t>Critical thinking is a deeper kind of thinking in which we do not take things for granted but question, </a:t>
            </a:r>
            <a:r>
              <a:rPr kumimoji="0" lang="en-US" sz="2400" b="0" i="1" u="none" strike="noStrike" kern="1200" cap="none" spc="0" normalizeH="0" baseline="0" noProof="0" dirty="0" err="1">
                <a:ln>
                  <a:noFill/>
                </a:ln>
                <a:solidFill>
                  <a:srgbClr val="0070C0"/>
                </a:solidFill>
                <a:effectLst/>
                <a:uLnTx/>
                <a:uFillTx/>
                <a:latin typeface="Arial"/>
                <a:ea typeface="+mn-ea"/>
                <a:cs typeface="+mn-cs"/>
              </a:rPr>
              <a:t>analyse</a:t>
            </a:r>
            <a:r>
              <a:rPr kumimoji="0" lang="en-US" sz="2400" b="0" i="1" u="none" strike="noStrike" kern="1200" cap="none" spc="0" normalizeH="0" baseline="0" noProof="0" dirty="0">
                <a:ln>
                  <a:noFill/>
                </a:ln>
                <a:solidFill>
                  <a:srgbClr val="0070C0"/>
                </a:solidFill>
                <a:effectLst/>
                <a:uLnTx/>
                <a:uFillTx/>
                <a:latin typeface="Arial"/>
                <a:ea typeface="+mn-ea"/>
                <a:cs typeface="+mn-cs"/>
              </a:rPr>
              <a:t> and evaluate what we read, hear, say, or write</a:t>
            </a:r>
            <a:r>
              <a:rPr kumimoji="0" lang="en-US" sz="2400" b="0" i="0" u="none" strike="noStrike" kern="1200" cap="none" spc="0" normalizeH="0" baseline="0" noProof="0" dirty="0">
                <a:ln>
                  <a:noFill/>
                </a:ln>
                <a:solidFill>
                  <a:srgbClr val="000000"/>
                </a:solidFill>
                <a:effectLst/>
                <a:uLnTx/>
                <a:uFillTx/>
                <a:latin typeface="Arial"/>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Connect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n-ea"/>
                <a:cs typeface="+mn-cs"/>
              </a:rPr>
              <a:t>The literature to your own area of research and investigation: how does your own work draw on/depart from/</a:t>
            </a:r>
            <a:r>
              <a:rPr kumimoji="0" lang="en-US" sz="2400" b="0" i="0" u="none" strike="noStrike" kern="1200" cap="none" spc="0" normalizeH="0" baseline="0" noProof="0" dirty="0" err="1">
                <a:ln>
                  <a:noFill/>
                </a:ln>
                <a:solidFill>
                  <a:srgbClr val="000000"/>
                </a:solidFill>
                <a:effectLst/>
                <a:uLnTx/>
                <a:uFillTx/>
                <a:latin typeface="Arial"/>
                <a:ea typeface="+mn-ea"/>
                <a:cs typeface="+mn-cs"/>
              </a:rPr>
              <a:t>synthesise</a:t>
            </a:r>
            <a:r>
              <a:rPr kumimoji="0" lang="en-US" sz="2400" b="0" i="0" u="none" strike="noStrike" kern="1200" cap="none" spc="0" normalizeH="0" baseline="0" noProof="0" dirty="0">
                <a:ln>
                  <a:noFill/>
                </a:ln>
                <a:solidFill>
                  <a:srgbClr val="000000"/>
                </a:solidFill>
                <a:effectLst/>
                <a:uLnTx/>
                <a:uFillTx/>
                <a:latin typeface="Arial"/>
                <a:ea typeface="+mn-ea"/>
                <a:cs typeface="+mn-cs"/>
              </a:rPr>
              <a:t> what has been said in the literature?</a:t>
            </a:r>
          </a:p>
        </p:txBody>
      </p:sp>
      <p:sp>
        <p:nvSpPr>
          <p:cNvPr id="2" name="Rectangle 1"/>
          <p:cNvSpPr/>
          <p:nvPr/>
        </p:nvSpPr>
        <p:spPr>
          <a:xfrm>
            <a:off x="1524000" y="5562601"/>
            <a:ext cx="899160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mn-ea"/>
                <a:cs typeface="+mn-cs"/>
              </a:rPr>
              <a:t>As a rule of thumb, in most fields anything more than five years old is probably out-dated</a:t>
            </a: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81</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569594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1524000" y="1"/>
            <a:ext cx="8534400" cy="523875"/>
          </a:xfrm>
          <a:prstGeom prst="rect">
            <a:avLst/>
          </a:prstGeom>
          <a:noFill/>
          <a:ln>
            <a:noFill/>
          </a:ln>
          <a:effectLst/>
          <a:extLst>
            <a:ext uri="{909E8E84-426E-40DD-AFC4-6F175D3DCCD1}">
              <a14:hiddenFill xmlns:a14="http://schemas.microsoft.com/office/drawing/2010/main">
                <a:solidFill>
                  <a:srgbClr val="B5E1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800" b="1" i="0" u="none" strike="noStrike" kern="1200" cap="none" spc="0" normalizeH="0" baseline="0" noProof="0">
                <a:ln>
                  <a:noFill/>
                </a:ln>
                <a:solidFill>
                  <a:srgbClr val="0070C0"/>
                </a:solidFill>
                <a:effectLst/>
                <a:uLnTx/>
                <a:uFillTx/>
                <a:latin typeface="Arial" charset="0"/>
                <a:ea typeface="+mn-ea"/>
                <a:cs typeface="+mn-cs"/>
              </a:rPr>
              <a:t>Literature review structures</a:t>
            </a:r>
          </a:p>
        </p:txBody>
      </p:sp>
      <p:pic>
        <p:nvPicPr>
          <p:cNvPr id="176131" name="Picture 3" descr="M03NF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23876"/>
            <a:ext cx="9515061"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Rectangle 1"/>
          <p:cNvSpPr>
            <a:spLocks noChangeArrowheads="1"/>
          </p:cNvSpPr>
          <p:nvPr/>
        </p:nvSpPr>
        <p:spPr bwMode="auto">
          <a:xfrm>
            <a:off x="1606550" y="5927726"/>
            <a:ext cx="8978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Literature reviews: need to be framed as arguments, controversies, not merely summaries. Critical writing. Your Voice </a:t>
            </a:r>
          </a:p>
        </p:txBody>
      </p:sp>
      <p:sp>
        <p:nvSpPr>
          <p:cNvPr id="2" name="TextBox 1"/>
          <p:cNvSpPr txBox="1"/>
          <p:nvPr/>
        </p:nvSpPr>
        <p:spPr>
          <a:xfrm>
            <a:off x="9617765" y="3727174"/>
            <a:ext cx="2362200" cy="1938992"/>
          </a:xfrm>
          <a:prstGeom prst="rect">
            <a:avLst/>
          </a:prstGeom>
          <a:solidFill>
            <a:schemeClr val="bg1"/>
          </a:solid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Example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a:ea typeface="+mn-ea"/>
                <a:cs typeface="+mn-cs"/>
              </a:rPr>
              <a:t>Relationship bet. Rewards and Motivation</a:t>
            </a:r>
          </a:p>
        </p:txBody>
      </p:sp>
    </p:spTree>
    <p:extLst>
      <p:ext uri="{BB962C8B-B14F-4D97-AF65-F5344CB8AC3E}">
        <p14:creationId xmlns:p14="http://schemas.microsoft.com/office/powerpoint/2010/main" val="338722455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913AE-497A-402B-90F2-16652CC6BDCD}"/>
              </a:ext>
            </a:extLst>
          </p:cNvPr>
          <p:cNvSpPr>
            <a:spLocks noGrp="1"/>
          </p:cNvSpPr>
          <p:nvPr>
            <p:ph type="title"/>
          </p:nvPr>
        </p:nvSpPr>
        <p:spPr>
          <a:xfrm>
            <a:off x="647700" y="31837"/>
            <a:ext cx="9389533" cy="406226"/>
          </a:xfrm>
        </p:spPr>
        <p:txBody>
          <a:bodyPr vert="horz" wrap="square" lIns="91440" tIns="45720" rIns="91440" bIns="45720" numCol="1" anchor="ctr" anchorCtr="0" compatLnSpc="1">
            <a:prstTxWarp prst="textNoShape">
              <a:avLst/>
            </a:prstTxWarp>
            <a:normAutofit fontScale="90000"/>
          </a:bodyPr>
          <a:lstStyle/>
          <a:p>
            <a:r>
              <a:rPr lang="en-US" b="1" dirty="0">
                <a:solidFill>
                  <a:srgbClr val="FF0000"/>
                </a:solidFill>
                <a:latin typeface="+mj-lt"/>
                <a:ea typeface="+mj-ea"/>
                <a:cs typeface="+mj-cs"/>
              </a:rPr>
              <a:t>Critical Analysis</a:t>
            </a:r>
          </a:p>
        </p:txBody>
      </p:sp>
      <p:sp>
        <p:nvSpPr>
          <p:cNvPr id="10" name="TextBox 9">
            <a:extLst>
              <a:ext uri="{FF2B5EF4-FFF2-40B4-BE49-F238E27FC236}">
                <a16:creationId xmlns:a16="http://schemas.microsoft.com/office/drawing/2014/main" id="{33726168-D02B-4A7D-A999-9C4201E50773}"/>
              </a:ext>
            </a:extLst>
          </p:cNvPr>
          <p:cNvSpPr txBox="1"/>
          <p:nvPr/>
        </p:nvSpPr>
        <p:spPr bwMode="auto">
          <a:xfrm>
            <a:off x="82681" y="438063"/>
            <a:ext cx="8761282" cy="6388100"/>
          </a:xfrm>
          <a:prstGeom prst="rect">
            <a:avLst/>
          </a:prstGeom>
          <a:noFill/>
          <a:ln>
            <a:noFill/>
          </a:ln>
        </p:spPr>
        <p:txBody>
          <a:bodyPr vert="horz" wrap="square" lIns="91440" tIns="45720" rIns="91440" bIns="45720" numCol="1" anchor="t" anchorCtr="0" compatLnSpc="1">
            <a:prstTxWarp prst="textNoShape">
              <a:avLst/>
            </a:prstTxWarp>
            <a:normAutofit fontScale="92500"/>
          </a:bodyPr>
          <a:lstStyle/>
          <a:p>
            <a:pPr marL="0" marR="0" lvl="0" indent="0" algn="l" defTabSz="914400" rtl="0" eaLnBrk="1" fontAlgn="base" latinLnBrk="0" hangingPunct="1">
              <a:lnSpc>
                <a:spcPct val="12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Critical analysis means </a:t>
            </a:r>
            <a:r>
              <a:rPr kumimoji="0" lang="en-US" sz="2800" b="0" i="0" u="none" strike="noStrike" kern="1200" cap="none" spc="0" normalizeH="0" baseline="0" noProof="0" dirty="0">
                <a:ln>
                  <a:noFill/>
                </a:ln>
                <a:solidFill>
                  <a:srgbClr val="FF0000"/>
                </a:solidFill>
                <a:effectLst/>
                <a:uLnTx/>
                <a:uFillTx/>
                <a:latin typeface="Arial"/>
                <a:ea typeface="+mn-ea"/>
                <a:cs typeface="+mn-cs"/>
              </a:rPr>
              <a:t>asking yourself whether you agree with a viewpoint and if so, why</a:t>
            </a:r>
            <a:r>
              <a:rPr kumimoji="0" lang="en-US" sz="2800" b="0" i="0" u="none" strike="noStrike" kern="1200" cap="none" spc="0" normalizeH="0" baseline="0" noProof="0" dirty="0">
                <a:ln>
                  <a:noFill/>
                </a:ln>
                <a:solidFill>
                  <a:srgbClr val="000000"/>
                </a:solidFill>
                <a:effectLst/>
                <a:uLnTx/>
                <a:uFillTx/>
                <a:latin typeface="Arial"/>
                <a:ea typeface="+mn-ea"/>
                <a:cs typeface="+mn-cs"/>
              </a:rPr>
              <a:t>? What is it that makes you agree or disagree?</a:t>
            </a:r>
          </a:p>
          <a:p>
            <a:pPr marL="0" marR="0" lvl="0" indent="0" algn="l" defTabSz="914400" rtl="0" eaLnBrk="1" fontAlgn="base" latinLnBrk="0" hangingPunct="1">
              <a:lnSpc>
                <a:spcPct val="120000"/>
              </a:lnSpc>
              <a:spcBef>
                <a:spcPts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2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You can ensure you are </a:t>
            </a:r>
            <a:r>
              <a:rPr kumimoji="0" lang="en-US" sz="2800" b="0" i="0" u="none" strike="noStrike" kern="1200" cap="none" spc="0" normalizeH="0" baseline="0" noProof="0" dirty="0" err="1">
                <a:ln>
                  <a:noFill/>
                </a:ln>
                <a:solidFill>
                  <a:srgbClr val="000000"/>
                </a:solidFill>
                <a:effectLst/>
                <a:uLnTx/>
                <a:uFillTx/>
                <a:latin typeface="Arial"/>
                <a:ea typeface="+mn-ea"/>
                <a:cs typeface="+mn-cs"/>
              </a:rPr>
              <a:t>analysing</a:t>
            </a:r>
            <a:r>
              <a:rPr kumimoji="0" lang="en-US" sz="2800" b="0" i="0" u="none" strike="noStrike" kern="1200" cap="none" spc="0" normalizeH="0" baseline="0" noProof="0" dirty="0">
                <a:ln>
                  <a:noFill/>
                </a:ln>
                <a:solidFill>
                  <a:srgbClr val="000000"/>
                </a:solidFill>
                <a:effectLst/>
                <a:uLnTx/>
                <a:uFillTx/>
                <a:latin typeface="Arial"/>
                <a:ea typeface="+mn-ea"/>
                <a:cs typeface="+mn-cs"/>
              </a:rPr>
              <a:t> critically by testing out your own views against those you are reading about: What do you think about the topic? Then as you read each new study, does the evidence presented confirm your view, or does it provide a counter-argument that causes you to question your view?</a:t>
            </a:r>
          </a:p>
          <a:p>
            <a:pPr marL="0" marR="0" lvl="0" indent="0" algn="l" defTabSz="914400" rtl="0" eaLnBrk="1" fontAlgn="base" latinLnBrk="0" hangingPunct="1">
              <a:lnSpc>
                <a:spcPct val="120000"/>
              </a:lnSpc>
              <a:spcBef>
                <a:spcPts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20000"/>
              </a:lnSpc>
              <a:spcBef>
                <a:spcPts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a:ea typeface="+mn-ea"/>
                <a:cs typeface="+mn-cs"/>
              </a:rPr>
              <a:t>Also think about the methods used to gather the evidence - are the</a:t>
            </a:r>
            <a:r>
              <a:rPr kumimoji="0" lang="en-US" sz="1800" b="0" i="0" u="none" strike="noStrike" kern="1200" cap="none" spc="0" normalizeH="0" baseline="0" noProof="0" dirty="0">
                <a:ln>
                  <a:noFill/>
                </a:ln>
                <a:solidFill>
                  <a:srgbClr val="000000"/>
                </a:solidFill>
                <a:effectLst/>
                <a:uLnTx/>
                <a:uFillTx/>
                <a:latin typeface="Arial"/>
                <a:ea typeface="+mn-ea"/>
                <a:cs typeface="+mn-cs"/>
              </a:rPr>
              <a:t>y</a:t>
            </a:r>
            <a:r>
              <a:rPr kumimoji="0" lang="en-US" sz="2800" b="0" i="0" u="none" strike="noStrike" kern="1200" cap="none" spc="0" normalizeH="0" baseline="0" noProof="0" dirty="0">
                <a:ln>
                  <a:noFill/>
                </a:ln>
                <a:solidFill>
                  <a:srgbClr val="000000"/>
                </a:solidFill>
                <a:effectLst/>
                <a:uLnTx/>
                <a:uFillTx/>
                <a:latin typeface="Arial"/>
                <a:ea typeface="+mn-ea"/>
                <a:cs typeface="+mn-cs"/>
              </a:rPr>
              <a:t> reliable or do they have gaps or weaknesses?</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6" name="Picture 15" descr="Text&#10;&#10;Description automatically generated">
            <a:extLst>
              <a:ext uri="{FF2B5EF4-FFF2-40B4-BE49-F238E27FC236}">
                <a16:creationId xmlns:a16="http://schemas.microsoft.com/office/drawing/2014/main" id="{A4AEA1F4-C1BA-46A8-BD1D-E6D392574FC4}"/>
              </a:ext>
            </a:extLst>
          </p:cNvPr>
          <p:cNvPicPr>
            <a:picLocks noChangeAspect="1"/>
          </p:cNvPicPr>
          <p:nvPr/>
        </p:nvPicPr>
        <p:blipFill>
          <a:blip r:embed="rId2"/>
          <a:stretch>
            <a:fillRect/>
          </a:stretch>
        </p:blipFill>
        <p:spPr>
          <a:xfrm>
            <a:off x="8952461" y="1739313"/>
            <a:ext cx="3156858" cy="4525962"/>
          </a:xfrm>
          <a:prstGeom prst="rect">
            <a:avLst/>
          </a:prstGeom>
          <a:noFill/>
        </p:spPr>
      </p:pic>
      <p:sp>
        <p:nvSpPr>
          <p:cNvPr id="5" name="Footer Placeholder 4">
            <a:extLst>
              <a:ext uri="{FF2B5EF4-FFF2-40B4-BE49-F238E27FC236}">
                <a16:creationId xmlns:a16="http://schemas.microsoft.com/office/drawing/2014/main" id="{AA3F17C8-8373-4FDC-8A8B-92C55A013926}"/>
              </a:ext>
            </a:extLst>
          </p:cNvPr>
          <p:cNvSpPr>
            <a:spLocks noGrp="1"/>
          </p:cNvSpPr>
          <p:nvPr>
            <p:ph type="ftr" sz="quarter" idx="10"/>
          </p:nvPr>
        </p:nvSpPr>
        <p:spPr>
          <a:xfrm>
            <a:off x="8331200" y="6623050"/>
            <a:ext cx="3860800" cy="234950"/>
          </a:xfrm>
        </p:spPr>
        <p:txBody>
          <a:bodyPr vert="horz" wrap="square" lIns="91440" tIns="45720" rIns="91440" bIns="45720" numCol="1" anchor="t" anchorCtr="0" compatLnSpc="1">
            <a:prstTxWarp prst="textNoShape">
              <a:avLst/>
            </a:prstTxWarp>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Slide Number Placeholder 5" hidden="1">
            <a:extLst>
              <a:ext uri="{FF2B5EF4-FFF2-40B4-BE49-F238E27FC236}">
                <a16:creationId xmlns:a16="http://schemas.microsoft.com/office/drawing/2014/main" id="{6595CB49-89E5-415D-9317-B4089573BE03}"/>
              </a:ext>
            </a:extLst>
          </p:cNvPr>
          <p:cNvSpPr>
            <a:spLocks noGrp="1"/>
          </p:cNvSpPr>
          <p:nvPr>
            <p:ph type="sldNum" sz="quarter" idx="4294967295"/>
          </p:nvPr>
        </p:nvSpPr>
        <p:spPr>
          <a:xfrm>
            <a:off x="8737600" y="6248400"/>
            <a:ext cx="2540000" cy="457200"/>
          </a:xfrm>
          <a:prstGeom prst="rect">
            <a:avLst/>
          </a:prstGeom>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a:ea typeface="+mn-ea"/>
                <a:cs typeface="+mn-cs"/>
              </a:rPr>
              <a:pPr marL="0" marR="0" lvl="0" indent="0" algn="l" defTabSz="914400" rtl="0" eaLnBrk="1" fontAlgn="base" latinLnBrk="0" hangingPunct="1">
                <a:lnSpc>
                  <a:spcPct val="100000"/>
                </a:lnSpc>
                <a:spcBef>
                  <a:spcPct val="0"/>
                </a:spcBef>
                <a:spcAft>
                  <a:spcPts val="600"/>
                </a:spcAft>
                <a:buClrTx/>
                <a:buSzTx/>
                <a:buFontTx/>
                <a:buNone/>
                <a:tabLst/>
                <a:defRPr/>
              </a:pPr>
              <a:t>83</a:t>
            </a:fld>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582219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02436" y="222227"/>
            <a:ext cx="1565564" cy="416744"/>
          </a:xfrm>
          <a:solidFill>
            <a:schemeClr val="bg1"/>
          </a:solidFill>
        </p:spPr>
        <p:txBody>
          <a:bodyPr/>
          <a:lstStyle/>
          <a:p>
            <a:r>
              <a:rPr lang="en-US" sz="2400" dirty="0"/>
              <a:t>Example</a:t>
            </a:r>
          </a:p>
        </p:txBody>
      </p:sp>
      <p:sp>
        <p:nvSpPr>
          <p:cNvPr id="5" name="Rectangle 4"/>
          <p:cNvSpPr/>
          <p:nvPr/>
        </p:nvSpPr>
        <p:spPr>
          <a:xfrm>
            <a:off x="0" y="1"/>
            <a:ext cx="10257182" cy="6183744"/>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AdvPS405B7"/>
                <a:ea typeface="Calibri"/>
                <a:cs typeface="AdvPS405B7"/>
              </a:rPr>
              <a:t>Entrepreneurship barriers and entrepreneurial inclination among Malaysian postgraduate   Students</a:t>
            </a:r>
            <a:r>
              <a:rPr kumimoji="0" lang="en-US" sz="1400" b="1" i="0" u="none" strike="noStrike" kern="1200" cap="none" spc="0" normalizeH="0" baseline="0" noProof="0" dirty="0">
                <a:ln>
                  <a:noFill/>
                </a:ln>
                <a:solidFill>
                  <a:srgbClr val="000000"/>
                </a:solidFill>
                <a:effectLst/>
                <a:uLnTx/>
                <a:uFillTx/>
                <a:latin typeface="AdvPS405B7"/>
                <a:ea typeface="Calibri"/>
                <a:cs typeface="AdvPS405B7"/>
              </a:rPr>
              <a:t>                                                               </a:t>
            </a:r>
            <a:r>
              <a:rPr kumimoji="0" lang="en-US" sz="2800" b="1" i="0" u="none" strike="noStrike" kern="1200" cap="none" spc="0" normalizeH="0" baseline="0" noProof="0" dirty="0">
                <a:ln>
                  <a:noFill/>
                </a:ln>
                <a:solidFill>
                  <a:srgbClr val="000000"/>
                </a:solidFill>
                <a:effectLst/>
                <a:uLnTx/>
                <a:uFillTx/>
                <a:latin typeface="AdvPS405B7"/>
                <a:ea typeface="Calibri"/>
                <a:cs typeface="AdvPS405B7"/>
              </a:rPr>
              <a:t>Class Exercise</a:t>
            </a:r>
            <a:endPar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Calibri"/>
              <a:cs typeface="Times New Roman"/>
            </a:endParaRPr>
          </a:p>
          <a:p>
            <a:pPr marL="0" marR="0" lvl="0" indent="0" algn="just" defTabSz="914400" rtl="0" eaLnBrk="1" fontAlgn="auto" latinLnBrk="0" hangingPunct="1">
              <a:lnSpc>
                <a:spcPts val="19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dvPS405B7"/>
                <a:ea typeface="Calibri"/>
                <a:cs typeface="AdvPS405B7"/>
              </a:rPr>
              <a:t>Aversion to risk</a:t>
            </a:r>
            <a:endParaRPr kumimoji="0" lang="en-US" sz="1400" b="0" i="0" u="none" strike="noStrike" kern="1200" cap="none" spc="0" normalizeH="0" baseline="0" noProof="0" dirty="0">
              <a:ln>
                <a:noFill/>
              </a:ln>
              <a:solidFill>
                <a:srgbClr val="000000"/>
              </a:solidFill>
              <a:effectLst/>
              <a:uLnTx/>
              <a:uFillTx/>
              <a:latin typeface="Calibri"/>
              <a:ea typeface="Calibri"/>
              <a:cs typeface="Times New Roman"/>
            </a:endParaRPr>
          </a:p>
          <a:p>
            <a:pPr marL="0" marR="0" lvl="0" indent="0" algn="just" defTabSz="914400" rtl="0" eaLnBrk="1" fontAlgn="auto" latinLnBrk="0" hangingPunct="1">
              <a:lnSpc>
                <a:spcPts val="19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Studies have shown that risk construct dominates literature on entrepreneurship and the ability to bear risk has been identified as the primary characteristic facing entrepreneurs (Van </a:t>
            </a:r>
            <a:r>
              <a:rPr kumimoji="0" lang="en-US" sz="2400" b="0" i="0" u="none" strike="noStrike" kern="1200" cap="none" spc="0" normalizeH="0" baseline="0" noProof="0" dirty="0" err="1">
                <a:ln>
                  <a:noFill/>
                </a:ln>
                <a:solidFill>
                  <a:srgbClr val="000000"/>
                </a:solidFill>
                <a:effectLst/>
                <a:uLnTx/>
                <a:uFillTx/>
                <a:latin typeface="AdvPS405B6"/>
                <a:ea typeface="Calibri"/>
                <a:cs typeface="AdvPS405B6"/>
              </a:rPr>
              <a:t>Praag</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 and Cramer, 2001; McClelland, 1987 and </a:t>
            </a:r>
            <a:r>
              <a:rPr kumimoji="0" lang="en-US" sz="2400" b="0" i="0" u="none" strike="noStrike" kern="1200" cap="none" spc="0" normalizeH="0" baseline="0" noProof="0" dirty="0" err="1">
                <a:ln>
                  <a:noFill/>
                </a:ln>
                <a:solidFill>
                  <a:srgbClr val="000000"/>
                </a:solidFill>
                <a:effectLst/>
                <a:uLnTx/>
                <a:uFillTx/>
                <a:latin typeface="AdvPS405B6"/>
                <a:ea typeface="Calibri"/>
                <a:cs typeface="AdvPS405B6"/>
              </a:rPr>
              <a:t>Koh</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 1995).</a:t>
            </a:r>
            <a:endParaRPr kumimoji="0" lang="en-US" sz="1800" b="0" i="0" u="none" strike="noStrike" kern="1200" cap="none" spc="0" normalizeH="0" baseline="0" noProof="0" dirty="0">
              <a:ln>
                <a:noFill/>
              </a:ln>
              <a:solidFill>
                <a:srgbClr val="000000"/>
              </a:solidFill>
              <a:effectLst/>
              <a:uLnTx/>
              <a:uFillTx/>
              <a:latin typeface="Calibri"/>
              <a:ea typeface="Calibri"/>
              <a:cs typeface="Times New Roman"/>
            </a:endParaRPr>
          </a:p>
          <a:p>
            <a:pPr marL="0" marR="0" lvl="0" indent="0" algn="just" defTabSz="914400" rtl="0" eaLnBrk="1" fontAlgn="auto" latinLnBrk="0" hangingPunct="1">
              <a:lnSpc>
                <a:spcPts val="19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dvPS405B6"/>
                <a:ea typeface="Calibri"/>
                <a:cs typeface="AdvPS405B6"/>
              </a:rPr>
              <a:t>However, there is no uniformity </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in the conclusions from these studies. Segal </a:t>
            </a:r>
            <a:r>
              <a:rPr kumimoji="0" lang="en-US" sz="2400" b="0" i="0" u="none" strike="noStrike" kern="1200" cap="none" spc="0" normalizeH="0" baseline="0" noProof="0" dirty="0">
                <a:ln>
                  <a:noFill/>
                </a:ln>
                <a:solidFill>
                  <a:srgbClr val="000000"/>
                </a:solidFill>
                <a:effectLst/>
                <a:uLnTx/>
                <a:uFillTx/>
                <a:latin typeface="AdvPS405B7"/>
                <a:ea typeface="Calibri"/>
                <a:cs typeface="AdvPS405B7"/>
              </a:rPr>
              <a:t>et al. </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(2005) in a study covering 114 business students in the USA found tolerance for risk a significant factor influencing entrepreneurial intentions. Sexton and Bowman (1984) and Begley and Boyd (1987) only offer modest support for differences in risk-taking propensity. </a:t>
            </a:r>
            <a:r>
              <a:rPr kumimoji="0" lang="en-US" sz="2400" b="0" i="0" u="none" strike="noStrike" kern="1200" cap="none" spc="0" normalizeH="0" baseline="0" noProof="0" dirty="0" err="1">
                <a:ln>
                  <a:noFill/>
                </a:ln>
                <a:solidFill>
                  <a:srgbClr val="000000"/>
                </a:solidFill>
                <a:effectLst/>
                <a:uLnTx/>
                <a:uFillTx/>
                <a:latin typeface="AdvPS405B6"/>
                <a:ea typeface="Calibri"/>
                <a:cs typeface="AdvPS405B6"/>
              </a:rPr>
              <a:t>Busenitz</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 (1999) argued that the higher risk taking propensity of entrepreneurs has not been empirically supported. Several studies covering students found that aversion to risk was a barrier to entrepreneurship (Wang and Wong, 2004; Lane, 2002; Scott and </a:t>
            </a:r>
            <a:r>
              <a:rPr kumimoji="0" lang="en-US" sz="2400" b="0" i="0" u="none" strike="noStrike" kern="1200" cap="none" spc="0" normalizeH="0" baseline="0" noProof="0" dirty="0" err="1">
                <a:ln>
                  <a:noFill/>
                </a:ln>
                <a:solidFill>
                  <a:srgbClr val="000000"/>
                </a:solidFill>
                <a:effectLst/>
                <a:uLnTx/>
                <a:uFillTx/>
                <a:latin typeface="AdvPS405B6"/>
                <a:ea typeface="Calibri"/>
                <a:cs typeface="AdvPS405B6"/>
              </a:rPr>
              <a:t>Twomey</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 1988; Henderson and Robertson, 1999). However, these </a:t>
            </a:r>
            <a:r>
              <a:rPr kumimoji="0" lang="en-US" sz="2400" b="1" i="0" u="none" strike="noStrike" kern="1200" cap="none" spc="0" normalizeH="0" baseline="0" noProof="0" dirty="0">
                <a:ln>
                  <a:noFill/>
                </a:ln>
                <a:solidFill>
                  <a:srgbClr val="0070C0"/>
                </a:solidFill>
                <a:effectLst/>
                <a:uLnTx/>
                <a:uFillTx/>
                <a:latin typeface="AdvPS405B6"/>
                <a:ea typeface="Calibri"/>
                <a:cs typeface="AdvPS405B6"/>
              </a:rPr>
              <a:t>studies did not cover undergraduate students.</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 </a:t>
            </a:r>
            <a:endParaRPr kumimoji="0" lang="en-US" sz="1800" b="0" i="0" u="none" strike="noStrike" kern="1200" cap="none" spc="0" normalizeH="0" baseline="0" noProof="0" dirty="0">
              <a:ln>
                <a:noFill/>
              </a:ln>
              <a:solidFill>
                <a:srgbClr val="000000"/>
              </a:solidFill>
              <a:effectLst/>
              <a:uLnTx/>
              <a:uFillTx/>
              <a:latin typeface="Calibri"/>
              <a:ea typeface="Calibri"/>
              <a:cs typeface="Times New Roman"/>
            </a:endParaRPr>
          </a:p>
          <a:p>
            <a:pPr marL="0" marR="0" lvl="0" indent="0" algn="just" defTabSz="914400" rtl="0" eaLnBrk="1" fontAlgn="auto" latinLnBrk="0" hangingPunct="1">
              <a:lnSpc>
                <a:spcPts val="19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dvPS405B6"/>
                <a:ea typeface="Calibri"/>
                <a:cs typeface="AdvPS405B6"/>
              </a:rPr>
              <a:t>According to </a:t>
            </a:r>
            <a:r>
              <a:rPr kumimoji="0" lang="en-US" sz="2000" b="0" i="0" u="none" strike="noStrike" kern="1200" cap="none" spc="0" normalizeH="0" baseline="0" noProof="0" dirty="0" err="1">
                <a:ln>
                  <a:noFill/>
                </a:ln>
                <a:solidFill>
                  <a:srgbClr val="000000"/>
                </a:solidFill>
                <a:effectLst/>
                <a:uLnTx/>
                <a:uFillTx/>
                <a:latin typeface="AdvPS405B6"/>
                <a:ea typeface="Calibri"/>
                <a:cs typeface="AdvPS405B6"/>
              </a:rPr>
              <a:t>Hofstede</a:t>
            </a:r>
            <a:r>
              <a:rPr kumimoji="0" lang="en-US" sz="2000" b="0" i="0" u="none" strike="noStrike" kern="1200" cap="none" spc="0" normalizeH="0" baseline="0" noProof="0" dirty="0">
                <a:ln>
                  <a:noFill/>
                </a:ln>
                <a:solidFill>
                  <a:srgbClr val="000000"/>
                </a:solidFill>
                <a:effectLst/>
                <a:uLnTx/>
                <a:uFillTx/>
                <a:latin typeface="AdvPS405B6"/>
                <a:ea typeface="Calibri"/>
                <a:cs typeface="AdvPS405B6"/>
              </a:rPr>
              <a:t> (1980) societies with low uncertainty avoidance encourage individuals to be ambitious and competitive, to strive for material success. Societies with high uncertainty avoidance expect the individuals to avoid risk-taking behavior for a material gain. Since Malaysia has a society with very high uncertainty avoidance, it can be assumed that Malaysians are averse to risk that comes with entrepreneurship (</a:t>
            </a:r>
            <a:r>
              <a:rPr kumimoji="0" lang="en-US" sz="2000" b="0" i="0" u="none" strike="noStrike" kern="1200" cap="none" spc="0" normalizeH="0" baseline="0" noProof="0" dirty="0" err="1">
                <a:ln>
                  <a:noFill/>
                </a:ln>
                <a:solidFill>
                  <a:srgbClr val="000000"/>
                </a:solidFill>
                <a:effectLst/>
                <a:uLnTx/>
                <a:uFillTx/>
                <a:latin typeface="AdvPS405B6"/>
                <a:ea typeface="Calibri"/>
                <a:cs typeface="AdvPS405B6"/>
              </a:rPr>
              <a:t>Hofstede</a:t>
            </a:r>
            <a:r>
              <a:rPr kumimoji="0" lang="en-US" sz="2000" b="0" i="0" u="none" strike="noStrike" kern="1200" cap="none" spc="0" normalizeH="0" baseline="0" noProof="0" dirty="0">
                <a:ln>
                  <a:noFill/>
                </a:ln>
                <a:solidFill>
                  <a:srgbClr val="000000"/>
                </a:solidFill>
                <a:effectLst/>
                <a:uLnTx/>
                <a:uFillTx/>
                <a:latin typeface="AdvPS405B6"/>
                <a:ea typeface="Calibri"/>
                <a:cs typeface="AdvPS405B6"/>
              </a:rPr>
              <a:t>, 1980; </a:t>
            </a:r>
            <a:r>
              <a:rPr kumimoji="0" lang="en-US" sz="2000" b="0" i="0" u="none" strike="noStrike" kern="1200" cap="none" spc="0" normalizeH="0" baseline="0" noProof="0" dirty="0" err="1">
                <a:ln>
                  <a:noFill/>
                </a:ln>
                <a:solidFill>
                  <a:srgbClr val="000000"/>
                </a:solidFill>
                <a:effectLst/>
                <a:uLnTx/>
                <a:uFillTx/>
                <a:latin typeface="AdvPS405B6"/>
                <a:ea typeface="Calibri"/>
                <a:cs typeface="AdvPS405B6"/>
              </a:rPr>
              <a:t>Hofstede</a:t>
            </a:r>
            <a:r>
              <a:rPr kumimoji="0" lang="en-US" sz="2000" b="0" i="0" u="none" strike="noStrike" kern="1200" cap="none" spc="0" normalizeH="0" baseline="0" noProof="0" dirty="0">
                <a:ln>
                  <a:noFill/>
                </a:ln>
                <a:solidFill>
                  <a:srgbClr val="000000"/>
                </a:solidFill>
                <a:effectLst/>
                <a:uLnTx/>
                <a:uFillTx/>
                <a:latin typeface="AdvPS405B6"/>
                <a:ea typeface="Calibri"/>
                <a:cs typeface="AdvPS405B6"/>
              </a:rPr>
              <a:t> and Bond, 1988). Thus, on the basis of the above controversial findings and by applying </a:t>
            </a:r>
            <a:r>
              <a:rPr kumimoji="0" lang="en-US" sz="2000" b="0" i="0" u="none" strike="noStrike" kern="1200" cap="none" spc="0" normalizeH="0" baseline="0" noProof="0" dirty="0" err="1">
                <a:ln>
                  <a:noFill/>
                </a:ln>
                <a:solidFill>
                  <a:srgbClr val="000000"/>
                </a:solidFill>
                <a:effectLst/>
                <a:uLnTx/>
                <a:uFillTx/>
                <a:latin typeface="AdvPS405B6"/>
                <a:ea typeface="Calibri"/>
                <a:cs typeface="AdvPS405B6"/>
              </a:rPr>
              <a:t>Hofstede’s</a:t>
            </a:r>
            <a:r>
              <a:rPr kumimoji="0" lang="en-US" sz="2000" b="0" i="0" u="none" strike="noStrike" kern="1200" cap="none" spc="0" normalizeH="0" baseline="0" noProof="0" dirty="0">
                <a:ln>
                  <a:noFill/>
                </a:ln>
                <a:solidFill>
                  <a:srgbClr val="000000"/>
                </a:solidFill>
                <a:effectLst/>
                <a:uLnTx/>
                <a:uFillTx/>
                <a:latin typeface="AdvPS405B6"/>
                <a:ea typeface="Calibri"/>
                <a:cs typeface="AdvPS405B6"/>
              </a:rPr>
              <a:t> (1980) concept of uncertainty avoidance </a:t>
            </a:r>
            <a:r>
              <a:rPr kumimoji="0" lang="en-US" sz="2400" b="0" i="0" u="none" strike="noStrike" kern="1200" cap="none" spc="0" normalizeH="0" baseline="0" noProof="0" dirty="0">
                <a:ln>
                  <a:noFill/>
                </a:ln>
                <a:solidFill>
                  <a:srgbClr val="000000"/>
                </a:solidFill>
                <a:effectLst/>
                <a:uLnTx/>
                <a:uFillTx/>
                <a:latin typeface="AdvPS405B6"/>
                <a:ea typeface="Calibri"/>
                <a:cs typeface="AdvPS405B6"/>
              </a:rPr>
              <a:t>to the Malaysian context, the following hypothesis is developed: H</a:t>
            </a:r>
            <a:r>
              <a:rPr kumimoji="0" lang="en-US" sz="2400" b="1" i="0" u="none" strike="noStrike" kern="1200" cap="none" spc="0" normalizeH="0" baseline="0" noProof="0" dirty="0">
                <a:ln>
                  <a:noFill/>
                </a:ln>
                <a:solidFill>
                  <a:srgbClr val="000000"/>
                </a:solidFill>
                <a:effectLst/>
                <a:uLnTx/>
                <a:uFillTx/>
                <a:latin typeface="AdvPS405B7"/>
                <a:ea typeface="Calibri"/>
                <a:cs typeface="AdvPS405B7"/>
              </a:rPr>
              <a:t>1. </a:t>
            </a:r>
            <a:r>
              <a:rPr kumimoji="0" lang="en-US" sz="2400" b="1" i="0" u="none" strike="noStrike" kern="1200" cap="none" spc="0" normalizeH="0" baseline="0" noProof="0" dirty="0">
                <a:ln>
                  <a:noFill/>
                </a:ln>
                <a:solidFill>
                  <a:srgbClr val="000000"/>
                </a:solidFill>
                <a:effectLst/>
                <a:uLnTx/>
                <a:uFillTx/>
                <a:latin typeface="AdvPS405B6"/>
                <a:ea typeface="Calibri"/>
                <a:cs typeface="AdvPS405B6"/>
              </a:rPr>
              <a:t>Aversion t</a:t>
            </a:r>
            <a:r>
              <a:rPr kumimoji="0" lang="en-US" sz="1800" b="1" i="0" u="none" strike="noStrike" kern="1200" cap="none" spc="0" normalizeH="0" baseline="0" noProof="0" dirty="0">
                <a:ln>
                  <a:noFill/>
                </a:ln>
                <a:solidFill>
                  <a:srgbClr val="000000"/>
                </a:solidFill>
                <a:effectLst/>
                <a:uLnTx/>
                <a:uFillTx/>
                <a:latin typeface="AdvPS405B6"/>
                <a:ea typeface="Calibri"/>
                <a:cs typeface="AdvPS405B6"/>
              </a:rPr>
              <a:t>o risk has negative influence on entrepreneurial inclination of postgraduate students.</a:t>
            </a:r>
            <a:endParaRPr kumimoji="0" lang="en-US" sz="1400" b="0" i="0" u="none" strike="noStrike" kern="1200" cap="none" spc="0" normalizeH="0" baseline="0" noProof="0" dirty="0">
              <a:ln>
                <a:noFill/>
              </a:ln>
              <a:solidFill>
                <a:srgbClr val="000000"/>
              </a:solidFill>
              <a:effectLst/>
              <a:uLnTx/>
              <a:uFillTx/>
              <a:latin typeface="Calibri"/>
              <a:ea typeface="Calibri"/>
              <a:cs typeface="Times New Roman"/>
            </a:endParaRPr>
          </a:p>
        </p:txBody>
      </p:sp>
      <p:sp>
        <p:nvSpPr>
          <p:cNvPr id="3" name="Rectangle 2"/>
          <p:cNvSpPr/>
          <p:nvPr/>
        </p:nvSpPr>
        <p:spPr>
          <a:xfrm>
            <a:off x="10257182" y="1565565"/>
            <a:ext cx="1934817" cy="4093428"/>
          </a:xfrm>
          <a:prstGeom prst="rect">
            <a:avLst/>
          </a:prstGeom>
          <a:solidFill>
            <a:srgbClr val="00B0F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rPr>
              <a:t>Cite: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rPr>
              <a:t>Compare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err="1">
                <a:ln>
                  <a:noFill/>
                </a:ln>
                <a:solidFill>
                  <a:srgbClr val="000000">
                    <a:lumMod val="85000"/>
                    <a:lumOff val="15000"/>
                  </a:srgbClr>
                </a:solidFill>
                <a:effectLst/>
                <a:uLnTx/>
                <a:uFillTx/>
                <a:latin typeface="Arial"/>
                <a:ea typeface="+mn-ea"/>
                <a:cs typeface="+mn-cs"/>
              </a:rPr>
              <a:t>Contrast</a:t>
            </a: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rPr>
              <a:t>Critique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1" u="none" strike="noStrike" kern="1200" cap="none" spc="0" normalizeH="0" baseline="0" noProof="0" dirty="0" err="1">
                <a:ln>
                  <a:noFill/>
                </a:ln>
                <a:solidFill>
                  <a:srgbClr val="000000">
                    <a:lumMod val="85000"/>
                    <a:lumOff val="15000"/>
                  </a:srgbClr>
                </a:solidFill>
                <a:effectLst/>
                <a:uLnTx/>
                <a:uFillTx/>
                <a:latin typeface="Arial"/>
                <a:ea typeface="+mn-ea"/>
                <a:cs typeface="+mn-cs"/>
              </a:rPr>
              <a:t>Connect</a:t>
            </a:r>
            <a:endParaRPr kumimoji="0" lang="fr-FR" sz="2000" b="1" i="1" u="none" strike="noStrike" kern="1200" cap="none" spc="0" normalizeH="0" baseline="0" noProof="0" dirty="0">
              <a:ln>
                <a:noFill/>
              </a:ln>
              <a:solidFill>
                <a:srgbClr val="000000">
                  <a:lumMod val="85000"/>
                  <a:lumOff val="15000"/>
                </a:srgbClr>
              </a:solidFill>
              <a:effectLst/>
              <a:uLnTx/>
              <a:uFillTx/>
              <a:latin typeface="Arial"/>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Slide Number Placeholder 5"/>
          <p:cNvSpPr>
            <a:spLocks noGrp="1"/>
          </p:cNvSpPr>
          <p:nvPr>
            <p:ph type="sldNum" sz="quarter" idx="12"/>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F017C587-FB3B-4827-B7BC-46421106A7D2}" type="slidenum">
              <a:rPr kumimoji="0" lang="en-US" sz="18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l" defTabSz="914400" rtl="0" eaLnBrk="1" fontAlgn="base" latinLnBrk="0" hangingPunct="1">
                <a:lnSpc>
                  <a:spcPct val="100000"/>
                </a:lnSpc>
                <a:spcBef>
                  <a:spcPct val="0"/>
                </a:spcBef>
                <a:spcAft>
                  <a:spcPct val="0"/>
                </a:spcAft>
                <a:buClrTx/>
                <a:buSzTx/>
                <a:buFontTx/>
                <a:buNone/>
                <a:tabLst/>
                <a:defRPr/>
              </a:pPr>
              <a:t>84</a:t>
            </a:fld>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72081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EF059-7037-4B25-8E58-4F5BB807E44D}"/>
              </a:ext>
            </a:extLst>
          </p:cNvPr>
          <p:cNvSpPr>
            <a:spLocks noGrp="1"/>
          </p:cNvSpPr>
          <p:nvPr>
            <p:ph type="title"/>
          </p:nvPr>
        </p:nvSpPr>
        <p:spPr/>
        <p:txBody>
          <a:bodyPr/>
          <a:lstStyle/>
          <a:p>
            <a:r>
              <a:rPr lang="en-MY" dirty="0"/>
              <a:t>Additional Reading </a:t>
            </a:r>
          </a:p>
        </p:txBody>
      </p:sp>
      <p:sp>
        <p:nvSpPr>
          <p:cNvPr id="5" name="Footer Placeholder 4">
            <a:extLst>
              <a:ext uri="{FF2B5EF4-FFF2-40B4-BE49-F238E27FC236}">
                <a16:creationId xmlns:a16="http://schemas.microsoft.com/office/drawing/2014/main" id="{5BBCE90E-41F0-490A-9416-E10D792ABFEE}"/>
              </a:ext>
            </a:extLst>
          </p:cNvPr>
          <p:cNvSpPr>
            <a:spLocks noGrp="1"/>
          </p:cNvSpPr>
          <p:nvPr>
            <p:ph type="ftr" sz="quarter" idx="11"/>
          </p:nvPr>
        </p:nvSpPr>
        <p:spPr/>
        <p:txBody>
          <a:bodyPr/>
          <a:lstStyle/>
          <a:p>
            <a:pPr>
              <a:defRPr/>
            </a:pPr>
            <a:r>
              <a:rPr lang="en-US"/>
              <a:t>Dr Jugindar Singh</a:t>
            </a:r>
          </a:p>
        </p:txBody>
      </p:sp>
      <p:sp>
        <p:nvSpPr>
          <p:cNvPr id="6" name="Slide Number Placeholder 5">
            <a:extLst>
              <a:ext uri="{FF2B5EF4-FFF2-40B4-BE49-F238E27FC236}">
                <a16:creationId xmlns:a16="http://schemas.microsoft.com/office/drawing/2014/main" id="{F3F72817-D05B-448F-9053-AEAD2BC3680A}"/>
              </a:ext>
            </a:extLst>
          </p:cNvPr>
          <p:cNvSpPr>
            <a:spLocks noGrp="1"/>
          </p:cNvSpPr>
          <p:nvPr>
            <p:ph type="sldNum" sz="quarter" idx="12"/>
          </p:nvPr>
        </p:nvSpPr>
        <p:spPr/>
        <p:txBody>
          <a:bodyPr/>
          <a:lstStyle/>
          <a:p>
            <a:pPr fontAlgn="base">
              <a:spcBef>
                <a:spcPct val="0"/>
              </a:spcBef>
              <a:spcAft>
                <a:spcPct val="0"/>
              </a:spcAft>
              <a:defRPr/>
            </a:pPr>
            <a:fld id="{F017C587-FB3B-4827-B7BC-46421106A7D2}" type="slidenum">
              <a:rPr lang="en-US" smtClean="0"/>
              <a:pPr fontAlgn="base">
                <a:spcBef>
                  <a:spcPct val="0"/>
                </a:spcBef>
                <a:spcAft>
                  <a:spcPct val="0"/>
                </a:spcAft>
                <a:defRPr/>
              </a:pPr>
              <a:t>85</a:t>
            </a:fld>
            <a:endParaRPr lang="en-US"/>
          </a:p>
        </p:txBody>
      </p:sp>
    </p:spTree>
    <p:extLst>
      <p:ext uri="{BB962C8B-B14F-4D97-AF65-F5344CB8AC3E}">
        <p14:creationId xmlns:p14="http://schemas.microsoft.com/office/powerpoint/2010/main" val="117366221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884B-0F67-478D-89B9-53794D923EA5}"/>
              </a:ext>
            </a:extLst>
          </p:cNvPr>
          <p:cNvSpPr>
            <a:spLocks noGrp="1"/>
          </p:cNvSpPr>
          <p:nvPr>
            <p:ph type="title"/>
          </p:nvPr>
        </p:nvSpPr>
        <p:spPr/>
        <p:txBody>
          <a:bodyPr/>
          <a:lstStyle/>
          <a:p>
            <a:r>
              <a:rPr lang="en-MY" b="1" dirty="0">
                <a:solidFill>
                  <a:srgbClr val="C00000"/>
                </a:solidFill>
              </a:rPr>
              <a:t>Literature Review – Common Mistakes</a:t>
            </a:r>
          </a:p>
        </p:txBody>
      </p:sp>
      <p:sp>
        <p:nvSpPr>
          <p:cNvPr id="5" name="Footer Placeholder 4">
            <a:extLst>
              <a:ext uri="{FF2B5EF4-FFF2-40B4-BE49-F238E27FC236}">
                <a16:creationId xmlns:a16="http://schemas.microsoft.com/office/drawing/2014/main" id="{2E396371-139F-48C9-8AB5-91FE9A2BA73A}"/>
              </a:ext>
            </a:extLst>
          </p:cNvPr>
          <p:cNvSpPr>
            <a:spLocks noGrp="1"/>
          </p:cNvSpPr>
          <p:nvPr>
            <p:ph type="ftr" sz="quarter" idx="11"/>
          </p:nvPr>
        </p:nvSpPr>
        <p:spPr/>
        <p:txBody>
          <a:bodyPr/>
          <a:lstStyle/>
          <a:p>
            <a:pPr>
              <a:defRPr/>
            </a:pPr>
            <a:r>
              <a:rPr lang="en-US"/>
              <a:t>Dr Jugindar Singh</a:t>
            </a:r>
          </a:p>
        </p:txBody>
      </p:sp>
      <p:sp>
        <p:nvSpPr>
          <p:cNvPr id="6" name="Slide Number Placeholder 5">
            <a:extLst>
              <a:ext uri="{FF2B5EF4-FFF2-40B4-BE49-F238E27FC236}">
                <a16:creationId xmlns:a16="http://schemas.microsoft.com/office/drawing/2014/main" id="{15515318-5EA4-489E-A742-E0DD9C516D70}"/>
              </a:ext>
            </a:extLst>
          </p:cNvPr>
          <p:cNvSpPr>
            <a:spLocks noGrp="1"/>
          </p:cNvSpPr>
          <p:nvPr>
            <p:ph type="sldNum" sz="quarter" idx="12"/>
          </p:nvPr>
        </p:nvSpPr>
        <p:spPr/>
        <p:txBody>
          <a:bodyPr/>
          <a:lstStyle/>
          <a:p>
            <a:pPr fontAlgn="base">
              <a:spcBef>
                <a:spcPct val="0"/>
              </a:spcBef>
              <a:spcAft>
                <a:spcPct val="0"/>
              </a:spcAft>
              <a:defRPr/>
            </a:pPr>
            <a:fld id="{F017C587-FB3B-4827-B7BC-46421106A7D2}" type="slidenum">
              <a:rPr lang="en-US" smtClean="0"/>
              <a:pPr fontAlgn="base">
                <a:spcBef>
                  <a:spcPct val="0"/>
                </a:spcBef>
                <a:spcAft>
                  <a:spcPct val="0"/>
                </a:spcAft>
                <a:defRPr/>
              </a:pPr>
              <a:t>86</a:t>
            </a:fld>
            <a:endParaRPr lang="en-US"/>
          </a:p>
        </p:txBody>
      </p:sp>
      <p:pic>
        <p:nvPicPr>
          <p:cNvPr id="7" name="Picture 6">
            <a:extLst>
              <a:ext uri="{FF2B5EF4-FFF2-40B4-BE49-F238E27FC236}">
                <a16:creationId xmlns:a16="http://schemas.microsoft.com/office/drawing/2014/main" id="{5E6C3500-10CF-4E9C-86E5-C5051EF1B341}"/>
              </a:ext>
            </a:extLst>
          </p:cNvPr>
          <p:cNvPicPr>
            <a:picLocks noChangeAspect="1"/>
          </p:cNvPicPr>
          <p:nvPr/>
        </p:nvPicPr>
        <p:blipFill>
          <a:blip r:embed="rId2"/>
          <a:stretch>
            <a:fillRect/>
          </a:stretch>
        </p:blipFill>
        <p:spPr>
          <a:xfrm>
            <a:off x="3548743" y="1963057"/>
            <a:ext cx="4833257" cy="4513943"/>
          </a:xfrm>
          <a:prstGeom prst="rect">
            <a:avLst/>
          </a:prstGeom>
        </p:spPr>
      </p:pic>
    </p:spTree>
    <p:extLst>
      <p:ext uri="{BB962C8B-B14F-4D97-AF65-F5344CB8AC3E}">
        <p14:creationId xmlns:p14="http://schemas.microsoft.com/office/powerpoint/2010/main" val="5480134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D4D3-98B2-4117-BB19-325C25730970}"/>
              </a:ext>
            </a:extLst>
          </p:cNvPr>
          <p:cNvSpPr>
            <a:spLocks noGrp="1"/>
          </p:cNvSpPr>
          <p:nvPr>
            <p:ph type="title"/>
          </p:nvPr>
        </p:nvSpPr>
        <p:spPr>
          <a:xfrm>
            <a:off x="647700" y="274638"/>
            <a:ext cx="9389533" cy="1143000"/>
          </a:xfrm>
        </p:spPr>
        <p:txBody>
          <a:bodyPr/>
          <a:lstStyle/>
          <a:p>
            <a:r>
              <a:rPr lang="en-US" sz="4400" b="1" dirty="0">
                <a:solidFill>
                  <a:srgbClr val="FF0000"/>
                </a:solidFill>
              </a:rPr>
              <a:t>Literature Review Mistakes</a:t>
            </a:r>
            <a:br>
              <a:rPr lang="en-US" dirty="0"/>
            </a:br>
            <a:endParaRPr lang="en-MY" dirty="0"/>
          </a:p>
        </p:txBody>
      </p:sp>
      <p:sp>
        <p:nvSpPr>
          <p:cNvPr id="3" name="Content Placeholder 2">
            <a:extLst>
              <a:ext uri="{FF2B5EF4-FFF2-40B4-BE49-F238E27FC236}">
                <a16:creationId xmlns:a16="http://schemas.microsoft.com/office/drawing/2014/main" id="{EDE98BEA-D4FB-4F08-A6E3-EDA24E4D2B3F}"/>
              </a:ext>
            </a:extLst>
          </p:cNvPr>
          <p:cNvSpPr>
            <a:spLocks noGrp="1"/>
          </p:cNvSpPr>
          <p:nvPr>
            <p:ph idx="1"/>
          </p:nvPr>
        </p:nvSpPr>
        <p:spPr>
          <a:xfrm>
            <a:off x="225670" y="806450"/>
            <a:ext cx="6976989" cy="5776912"/>
          </a:xfrm>
        </p:spPr>
        <p:txBody>
          <a:bodyPr/>
          <a:lstStyle/>
          <a:p>
            <a:pPr marL="514350" indent="-514350">
              <a:buFont typeface="+mj-lt"/>
              <a:buAutoNum type="arabicPeriod"/>
            </a:pPr>
            <a:r>
              <a:rPr lang="en-US" dirty="0">
                <a:solidFill>
                  <a:schemeClr val="accent2">
                    <a:lumMod val="50000"/>
                  </a:schemeClr>
                </a:solidFill>
              </a:rPr>
              <a:t>Over-reliance on low-quality sources</a:t>
            </a:r>
          </a:p>
          <a:p>
            <a:pPr marL="514350" indent="-514350">
              <a:buFont typeface="+mj-lt"/>
              <a:buAutoNum type="arabicPeriod"/>
            </a:pPr>
            <a:r>
              <a:rPr lang="en-US" dirty="0">
                <a:solidFill>
                  <a:schemeClr val="accent2">
                    <a:lumMod val="50000"/>
                  </a:schemeClr>
                </a:solidFill>
              </a:rPr>
              <a:t>A lack of landmark/seminal literature</a:t>
            </a:r>
          </a:p>
          <a:p>
            <a:pPr marL="514350" indent="-514350">
              <a:buFont typeface="+mj-lt"/>
              <a:buAutoNum type="arabicPeriod"/>
            </a:pPr>
            <a:r>
              <a:rPr lang="en-US" dirty="0">
                <a:solidFill>
                  <a:schemeClr val="accent2">
                    <a:lumMod val="50000"/>
                  </a:schemeClr>
                </a:solidFill>
              </a:rPr>
              <a:t>A lack of current literature</a:t>
            </a:r>
          </a:p>
          <a:p>
            <a:pPr marL="514350" indent="-514350">
              <a:buFont typeface="+mj-lt"/>
              <a:buAutoNum type="arabicPeriod"/>
            </a:pPr>
            <a:r>
              <a:rPr lang="en-US" dirty="0">
                <a:solidFill>
                  <a:schemeClr val="accent2">
                    <a:lumMod val="50000"/>
                  </a:schemeClr>
                </a:solidFill>
              </a:rPr>
              <a:t>Description instead of integration and synthesis</a:t>
            </a:r>
          </a:p>
          <a:p>
            <a:pPr marL="514350" indent="-514350">
              <a:buFont typeface="+mj-lt"/>
              <a:buAutoNum type="arabicPeriod"/>
            </a:pPr>
            <a:r>
              <a:rPr lang="en-US" dirty="0">
                <a:solidFill>
                  <a:schemeClr val="accent2">
                    <a:lumMod val="50000"/>
                  </a:schemeClr>
                </a:solidFill>
              </a:rPr>
              <a:t>Irrelevant or unfocused content</a:t>
            </a:r>
          </a:p>
          <a:p>
            <a:pPr marL="514350" indent="-514350">
              <a:buFont typeface="+mj-lt"/>
              <a:buAutoNum type="arabicPeriod"/>
            </a:pPr>
            <a:r>
              <a:rPr lang="en-US" dirty="0">
                <a:solidFill>
                  <a:schemeClr val="accent2">
                    <a:lumMod val="50000"/>
                  </a:schemeClr>
                </a:solidFill>
              </a:rPr>
              <a:t>Poor chapter structure and layout</a:t>
            </a:r>
          </a:p>
          <a:p>
            <a:pPr marL="514350" indent="-514350">
              <a:buFont typeface="+mj-lt"/>
              <a:buAutoNum type="arabicPeriod"/>
            </a:pPr>
            <a:r>
              <a:rPr lang="en-US" dirty="0">
                <a:solidFill>
                  <a:schemeClr val="accent2">
                    <a:lumMod val="50000"/>
                  </a:schemeClr>
                </a:solidFill>
              </a:rPr>
              <a:t>Plagiarism and poor referencing</a:t>
            </a:r>
            <a:endParaRPr lang="en-MY" dirty="0">
              <a:solidFill>
                <a:schemeClr val="accent2">
                  <a:lumMod val="50000"/>
                </a:schemeClr>
              </a:solidFill>
            </a:endParaRPr>
          </a:p>
        </p:txBody>
      </p:sp>
      <p:sp>
        <p:nvSpPr>
          <p:cNvPr id="4" name="Footer Placeholder 3">
            <a:extLst>
              <a:ext uri="{FF2B5EF4-FFF2-40B4-BE49-F238E27FC236}">
                <a16:creationId xmlns:a16="http://schemas.microsoft.com/office/drawing/2014/main" id="{B6BADE27-3E58-4B61-89CC-86393AC9A258}"/>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Tree>
    <p:extLst>
      <p:ext uri="{BB962C8B-B14F-4D97-AF65-F5344CB8AC3E}">
        <p14:creationId xmlns:p14="http://schemas.microsoft.com/office/powerpoint/2010/main" val="3667276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5F11-C8E4-4E4C-837E-3834ECAF810C}"/>
              </a:ext>
            </a:extLst>
          </p:cNvPr>
          <p:cNvSpPr>
            <a:spLocks noGrp="1"/>
          </p:cNvSpPr>
          <p:nvPr>
            <p:ph type="title"/>
          </p:nvPr>
        </p:nvSpPr>
        <p:spPr>
          <a:xfrm>
            <a:off x="0" y="0"/>
            <a:ext cx="12192000" cy="878913"/>
          </a:xfrm>
          <a:solidFill>
            <a:schemeClr val="bg1"/>
          </a:solidFill>
        </p:spPr>
        <p:txBody>
          <a:bodyPr/>
          <a:lstStyle/>
          <a:p>
            <a:r>
              <a:rPr lang="en-US" dirty="0">
                <a:solidFill>
                  <a:srgbClr val="FF0000"/>
                </a:solidFill>
              </a:rPr>
              <a:t>Mistake #1: Over-reliance on low-quality sources</a:t>
            </a:r>
            <a:br>
              <a:rPr lang="en-US" dirty="0"/>
            </a:br>
            <a:endParaRPr lang="en-MY" dirty="0"/>
          </a:p>
        </p:txBody>
      </p:sp>
      <p:sp>
        <p:nvSpPr>
          <p:cNvPr id="3" name="Content Placeholder 2">
            <a:extLst>
              <a:ext uri="{FF2B5EF4-FFF2-40B4-BE49-F238E27FC236}">
                <a16:creationId xmlns:a16="http://schemas.microsoft.com/office/drawing/2014/main" id="{49D46A05-5BA1-4FE2-ABB8-7C48DD34BE93}"/>
              </a:ext>
            </a:extLst>
          </p:cNvPr>
          <p:cNvSpPr>
            <a:spLocks noGrp="1"/>
          </p:cNvSpPr>
          <p:nvPr>
            <p:ph idx="1"/>
          </p:nvPr>
        </p:nvSpPr>
        <p:spPr>
          <a:xfrm>
            <a:off x="0" y="340983"/>
            <a:ext cx="12192000" cy="3207590"/>
          </a:xfrm>
          <a:solidFill>
            <a:schemeClr val="bg1"/>
          </a:solidFill>
        </p:spPr>
        <p:txBody>
          <a:bodyPr/>
          <a:lstStyle/>
          <a:p>
            <a:pPr marL="457200" indent="-457200">
              <a:buFont typeface="+mj-lt"/>
              <a:buAutoNum type="arabicPeriod"/>
            </a:pPr>
            <a:r>
              <a:rPr lang="en-US" sz="2400" dirty="0"/>
              <a:t>Exclude Non-academic sources like blog posts, opinion pieces, and daily news articles. As a rule of thumb, your literature review shouldn’t rely heavily on these types of content</a:t>
            </a:r>
          </a:p>
          <a:p>
            <a:pPr marL="457200" indent="-457200">
              <a:buFont typeface="+mj-lt"/>
              <a:buAutoNum type="arabicPeriod"/>
            </a:pPr>
            <a:r>
              <a:rPr lang="en-US" sz="2400" dirty="0"/>
              <a:t>Literature review should be built on a strong base of journal articles, ideally from well-recognized, peer-reviewed journal</a:t>
            </a:r>
          </a:p>
          <a:p>
            <a:pPr marL="457200" indent="-457200">
              <a:buFont typeface="+mj-lt"/>
              <a:buAutoNum type="arabicPeriod"/>
            </a:pPr>
            <a:r>
              <a:rPr lang="en-US" sz="2400" dirty="0"/>
              <a:t>Books, try to focus on those that are published by academic publishers, for example, Cambridge University Press, Oxford University Press and Routledge</a:t>
            </a:r>
          </a:p>
          <a:p>
            <a:pPr marL="457200" indent="-457200">
              <a:buFont typeface="+mj-lt"/>
              <a:buAutoNum type="arabicPeriod"/>
            </a:pPr>
            <a:r>
              <a:rPr lang="en-US" sz="2400" dirty="0"/>
              <a:t>You can also draw on government websites</a:t>
            </a:r>
          </a:p>
        </p:txBody>
      </p:sp>
      <p:sp>
        <p:nvSpPr>
          <p:cNvPr id="4" name="Footer Placeholder 3">
            <a:extLst>
              <a:ext uri="{FF2B5EF4-FFF2-40B4-BE49-F238E27FC236}">
                <a16:creationId xmlns:a16="http://schemas.microsoft.com/office/drawing/2014/main" id="{E95940E4-7BD9-45EE-86B7-3AE428147B2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2BFDB7AF-CEF5-413F-9BFE-38B5FB2AE37C}"/>
              </a:ext>
            </a:extLst>
          </p:cNvPr>
          <p:cNvSpPr txBox="1"/>
          <p:nvPr/>
        </p:nvSpPr>
        <p:spPr>
          <a:xfrm>
            <a:off x="0" y="6438384"/>
            <a:ext cx="12079456" cy="369332"/>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Build your foundation on credible academic literature</a:t>
            </a:r>
            <a:endParaRPr kumimoji="0" lang="en-MY" sz="1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1026" name="Picture 2" descr="the literature review credibility continuum">
            <a:extLst>
              <a:ext uri="{FF2B5EF4-FFF2-40B4-BE49-F238E27FC236}">
                <a16:creationId xmlns:a16="http://schemas.microsoft.com/office/drawing/2014/main" id="{9494C553-4773-4B8F-BF5F-43529B48F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540" y="3584059"/>
            <a:ext cx="11966916" cy="285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27818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5F11-C8E4-4E4C-837E-3834ECAF810C}"/>
              </a:ext>
            </a:extLst>
          </p:cNvPr>
          <p:cNvSpPr>
            <a:spLocks noGrp="1"/>
          </p:cNvSpPr>
          <p:nvPr>
            <p:ph type="title"/>
          </p:nvPr>
        </p:nvSpPr>
        <p:spPr>
          <a:xfrm>
            <a:off x="0" y="0"/>
            <a:ext cx="12192000" cy="878913"/>
          </a:xfrm>
          <a:solidFill>
            <a:schemeClr val="bg1"/>
          </a:solidFill>
        </p:spPr>
        <p:txBody>
          <a:bodyPr/>
          <a:lstStyle/>
          <a:p>
            <a:r>
              <a:rPr lang="en-US" dirty="0">
                <a:solidFill>
                  <a:srgbClr val="FF0000"/>
                </a:solidFill>
              </a:rPr>
              <a:t>Mistake #2: A lack of landmark/seminal literature</a:t>
            </a:r>
            <a:endParaRPr lang="en-MY" dirty="0"/>
          </a:p>
        </p:txBody>
      </p:sp>
      <p:sp>
        <p:nvSpPr>
          <p:cNvPr id="3" name="Content Placeholder 2">
            <a:extLst>
              <a:ext uri="{FF2B5EF4-FFF2-40B4-BE49-F238E27FC236}">
                <a16:creationId xmlns:a16="http://schemas.microsoft.com/office/drawing/2014/main" id="{49D46A05-5BA1-4FE2-ABB8-7C48DD34BE93}"/>
              </a:ext>
            </a:extLst>
          </p:cNvPr>
          <p:cNvSpPr>
            <a:spLocks noGrp="1"/>
          </p:cNvSpPr>
          <p:nvPr>
            <p:ph idx="1"/>
          </p:nvPr>
        </p:nvSpPr>
        <p:spPr>
          <a:xfrm>
            <a:off x="0" y="720810"/>
            <a:ext cx="4501662" cy="3766784"/>
          </a:xfrm>
          <a:solidFill>
            <a:schemeClr val="bg1"/>
          </a:solidFill>
        </p:spPr>
        <p:txBody>
          <a:bodyPr/>
          <a:lstStyle/>
          <a:p>
            <a:pPr marL="457200" indent="-457200">
              <a:buFont typeface="+mj-lt"/>
              <a:buAutoNum type="arabicPeriod"/>
            </a:pPr>
            <a:r>
              <a:rPr lang="en-US" sz="2400" dirty="0"/>
              <a:t>Refers to the articles that initially presented an idea of great importance.</a:t>
            </a:r>
          </a:p>
          <a:p>
            <a:pPr marL="457200" indent="-457200">
              <a:buFont typeface="+mj-lt"/>
              <a:buAutoNum type="arabicPeriod"/>
            </a:pPr>
            <a:endParaRPr lang="en-US" sz="2400" dirty="0"/>
          </a:p>
          <a:p>
            <a:pPr marL="457200" indent="-457200">
              <a:buFont typeface="+mj-lt"/>
              <a:buAutoNum type="arabicPeriod"/>
            </a:pPr>
            <a:r>
              <a:rPr lang="en-US" sz="2400" dirty="0"/>
              <a:t>Spot these by searching for the topic in Google Scholar and identifying the handful of articles with high citation counts</a:t>
            </a:r>
          </a:p>
        </p:txBody>
      </p:sp>
      <p:sp>
        <p:nvSpPr>
          <p:cNvPr id="4" name="Footer Placeholder 3">
            <a:extLst>
              <a:ext uri="{FF2B5EF4-FFF2-40B4-BE49-F238E27FC236}">
                <a16:creationId xmlns:a16="http://schemas.microsoft.com/office/drawing/2014/main" id="{E95940E4-7BD9-45EE-86B7-3AE428147B2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2BFDB7AF-CEF5-413F-9BFE-38B5FB2AE37C}"/>
              </a:ext>
            </a:extLst>
          </p:cNvPr>
          <p:cNvSpPr txBox="1"/>
          <p:nvPr/>
        </p:nvSpPr>
        <p:spPr>
          <a:xfrm>
            <a:off x="0" y="6438384"/>
            <a:ext cx="12079456" cy="369332"/>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Arial"/>
                <a:ea typeface="+mn-ea"/>
                <a:cs typeface="+mn-cs"/>
              </a:rPr>
              <a:t>Seminal works are the theoretical foundation of a strong literature review.</a:t>
            </a:r>
            <a:endParaRPr kumimoji="0" lang="en-MY" sz="1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5" name="Picture 4">
            <a:extLst>
              <a:ext uri="{FF2B5EF4-FFF2-40B4-BE49-F238E27FC236}">
                <a16:creationId xmlns:a16="http://schemas.microsoft.com/office/drawing/2014/main" id="{0D138AA5-1077-4A5E-A310-5D50EF7E4444}"/>
              </a:ext>
            </a:extLst>
          </p:cNvPr>
          <p:cNvPicPr>
            <a:picLocks noChangeAspect="1"/>
          </p:cNvPicPr>
          <p:nvPr/>
        </p:nvPicPr>
        <p:blipFill>
          <a:blip r:embed="rId2"/>
          <a:stretch>
            <a:fillRect/>
          </a:stretch>
        </p:blipFill>
        <p:spPr>
          <a:xfrm>
            <a:off x="5106572" y="720810"/>
            <a:ext cx="7085428" cy="5667290"/>
          </a:xfrm>
          <a:prstGeom prst="rect">
            <a:avLst/>
          </a:prstGeom>
        </p:spPr>
      </p:pic>
    </p:spTree>
    <p:extLst>
      <p:ext uri="{BB962C8B-B14F-4D97-AF65-F5344CB8AC3E}">
        <p14:creationId xmlns:p14="http://schemas.microsoft.com/office/powerpoint/2010/main" val="3847040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What is Literature Review</a:t>
            </a:r>
          </a:p>
        </p:txBody>
      </p:sp>
      <p:sp>
        <p:nvSpPr>
          <p:cNvPr id="5" name="Rectangle 4"/>
          <p:cNvSpPr/>
          <p:nvPr/>
        </p:nvSpPr>
        <p:spPr>
          <a:xfrm>
            <a:off x="-87823" y="1201172"/>
            <a:ext cx="7891975" cy="3970318"/>
          </a:xfrm>
          <a:prstGeom prst="rect">
            <a:avLst/>
          </a:prstGeom>
          <a:solidFill>
            <a:schemeClr val="bg1"/>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mn-cs"/>
              </a:rPr>
              <a:t>Literature review </a:t>
            </a:r>
            <a:r>
              <a:rPr kumimoji="0" lang="en-US" sz="3200" b="0" i="0" u="none" strike="noStrike" kern="1200" cap="none" spc="0" normalizeH="0" baseline="0" noProof="0" dirty="0">
                <a:ln>
                  <a:noFill/>
                </a:ln>
                <a:solidFill>
                  <a:srgbClr val="000000"/>
                </a:solidFill>
                <a:effectLst/>
                <a:uLnTx/>
                <a:uFillTx/>
                <a:latin typeface="Arial"/>
                <a:ea typeface="+mn-ea"/>
                <a:cs typeface="+mn-cs"/>
              </a:rPr>
              <a:t>is a written </a:t>
            </a:r>
            <a:r>
              <a:rPr kumimoji="0" lang="en-US" sz="3200" b="0" i="0" u="none" strike="noStrike" kern="1200" cap="none" spc="0" normalizeH="0" baseline="0" noProof="0" dirty="0">
                <a:ln>
                  <a:noFill/>
                </a:ln>
                <a:solidFill>
                  <a:srgbClr val="FF0000"/>
                </a:solidFill>
                <a:effectLst/>
                <a:uLnTx/>
                <a:uFillTx/>
                <a:latin typeface="Arial"/>
                <a:ea typeface="+mn-ea"/>
                <a:cs typeface="+mn-cs"/>
              </a:rPr>
              <a:t>synthesis of journal articles, books, and other documents </a:t>
            </a:r>
            <a:r>
              <a:rPr kumimoji="0" lang="en-US" sz="3200" b="0" i="0" u="none" strike="noStrike" kern="1200" cap="none" spc="0" normalizeH="0" baseline="0" noProof="0" dirty="0">
                <a:ln>
                  <a:noFill/>
                </a:ln>
                <a:solidFill>
                  <a:srgbClr val="000000"/>
                </a:solidFill>
                <a:effectLst/>
                <a:uLnTx/>
                <a:uFillTx/>
                <a:latin typeface="Arial"/>
                <a:ea typeface="+mn-ea"/>
                <a:cs typeface="+mn-cs"/>
              </a:rPr>
              <a:t>that </a:t>
            </a:r>
            <a:r>
              <a:rPr kumimoji="0" lang="en-US" sz="3200" b="1" i="0" u="none" strike="noStrike" kern="1200" cap="none" spc="0" normalizeH="0" baseline="0" noProof="0" dirty="0">
                <a:ln>
                  <a:noFill/>
                </a:ln>
                <a:solidFill>
                  <a:srgbClr val="FF0000"/>
                </a:solidFill>
                <a:effectLst/>
                <a:uLnTx/>
                <a:uFillTx/>
                <a:latin typeface="Arial"/>
                <a:ea typeface="+mn-ea"/>
                <a:cs typeface="+mn-cs"/>
              </a:rPr>
              <a:t>summarizes and critiques </a:t>
            </a:r>
            <a:r>
              <a:rPr kumimoji="0" lang="en-US" sz="3200" b="0" i="0" u="none" strike="noStrike" kern="1200" cap="none" spc="0" normalizeH="0" baseline="0" noProof="0" dirty="0">
                <a:ln>
                  <a:noFill/>
                </a:ln>
                <a:solidFill>
                  <a:srgbClr val="FF0000"/>
                </a:solidFill>
                <a:effectLst/>
                <a:uLnTx/>
                <a:uFillTx/>
                <a:latin typeface="Arial"/>
                <a:ea typeface="+mn-ea"/>
                <a:cs typeface="+mn-cs"/>
              </a:rPr>
              <a:t>the past and current state of information about a topic, </a:t>
            </a:r>
            <a:r>
              <a:rPr kumimoji="0" lang="en-US" sz="3200" b="0" i="0" u="none" strike="noStrike" kern="1200" cap="none" spc="0" normalizeH="0" baseline="0" noProof="0" dirty="0">
                <a:ln>
                  <a:noFill/>
                </a:ln>
                <a:solidFill>
                  <a:srgbClr val="000000"/>
                </a:solidFill>
                <a:effectLst/>
                <a:uLnTx/>
                <a:uFillTx/>
                <a:latin typeface="Arial"/>
                <a:ea typeface="+mn-ea"/>
                <a:cs typeface="+mn-cs"/>
              </a:rPr>
              <a:t>organizes the literature into subtopics, and documents the background for a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err="1">
                <a:ln>
                  <a:noFill/>
                </a:ln>
                <a:solidFill>
                  <a:srgbClr val="000000"/>
                </a:solidFill>
                <a:effectLst/>
                <a:uLnTx/>
                <a:uFillTx/>
                <a:latin typeface="Arial"/>
                <a:ea typeface="+mn-ea"/>
                <a:cs typeface="+mn-cs"/>
              </a:rPr>
              <a:t>Cresswell</a:t>
            </a:r>
            <a:r>
              <a:rPr kumimoji="0" lang="en-US" sz="2800" b="0" i="1" u="none" strike="noStrike" kern="1200" cap="none" spc="0" normalizeH="0" baseline="0" noProof="0" dirty="0">
                <a:ln>
                  <a:noFill/>
                </a:ln>
                <a:solidFill>
                  <a:srgbClr val="000000"/>
                </a:solidFill>
                <a:effectLst/>
                <a:uLnTx/>
                <a:uFillTx/>
                <a:latin typeface="Arial"/>
                <a:ea typeface="+mn-ea"/>
                <a:cs typeface="+mn-cs"/>
              </a:rPr>
              <a:t> &amp; Plano 2010</a:t>
            </a:r>
          </a:p>
        </p:txBody>
      </p:sp>
      <p:sp>
        <p:nvSpPr>
          <p:cNvPr id="7" name="Rectangle 6"/>
          <p:cNvSpPr/>
          <p:nvPr/>
        </p:nvSpPr>
        <p:spPr>
          <a:xfrm>
            <a:off x="-123986" y="5946063"/>
            <a:ext cx="12315986" cy="830997"/>
          </a:xfrm>
          <a:prstGeom prst="rect">
            <a:avLst/>
          </a:prstGeom>
          <a:solidFill>
            <a:schemeClr val="bg1"/>
          </a:solidFill>
          <a:ln>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Arial"/>
                <a:ea typeface="+mn-ea"/>
                <a:cs typeface="+mn-cs"/>
              </a:rPr>
              <a:t>Researchers cannot design a study to add to the existing knowledge if they do not know what that knowledge is.</a:t>
            </a:r>
          </a:p>
        </p:txBody>
      </p:sp>
      <p:sp>
        <p:nvSpPr>
          <p:cNvPr id="3" name="Footer Placeholder 2"/>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ms-MY" sz="800" b="0" i="0" u="none" strike="noStrike" kern="1200" cap="none" spc="0" normalizeH="0" baseline="0" noProof="0">
                <a:ln>
                  <a:noFill/>
                </a:ln>
                <a:solidFill>
                  <a:srgbClr val="000000"/>
                </a:solidFill>
                <a:effectLst/>
                <a:uLnTx/>
                <a:uFillTx/>
                <a:latin typeface="Arial"/>
                <a:ea typeface="+mn-ea"/>
                <a:cs typeface="+mn-cs"/>
              </a:rPr>
              <a:t>Dr Jugindar Singh</a:t>
            </a:r>
          </a:p>
        </p:txBody>
      </p:sp>
      <p:pic>
        <p:nvPicPr>
          <p:cNvPr id="4" name="Picture 3">
            <a:extLst>
              <a:ext uri="{FF2B5EF4-FFF2-40B4-BE49-F238E27FC236}">
                <a16:creationId xmlns:a16="http://schemas.microsoft.com/office/drawing/2014/main" id="{7F2E3500-5E54-4B3C-9D51-5FAA59FDEC9A}"/>
              </a:ext>
            </a:extLst>
          </p:cNvPr>
          <p:cNvPicPr>
            <a:picLocks noChangeAspect="1"/>
          </p:cNvPicPr>
          <p:nvPr/>
        </p:nvPicPr>
        <p:blipFill>
          <a:blip r:embed="rId2"/>
          <a:stretch>
            <a:fillRect/>
          </a:stretch>
        </p:blipFill>
        <p:spPr>
          <a:xfrm>
            <a:off x="8440615" y="872196"/>
            <a:ext cx="3530991" cy="4628271"/>
          </a:xfrm>
          <a:prstGeom prst="rect">
            <a:avLst/>
          </a:prstGeom>
        </p:spPr>
      </p:pic>
    </p:spTree>
    <p:extLst>
      <p:ext uri="{BB962C8B-B14F-4D97-AF65-F5344CB8AC3E}">
        <p14:creationId xmlns:p14="http://schemas.microsoft.com/office/powerpoint/2010/main" val="281626104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5F11-C8E4-4E4C-837E-3834ECAF810C}"/>
              </a:ext>
            </a:extLst>
          </p:cNvPr>
          <p:cNvSpPr>
            <a:spLocks noGrp="1"/>
          </p:cNvSpPr>
          <p:nvPr>
            <p:ph type="title"/>
          </p:nvPr>
        </p:nvSpPr>
        <p:spPr>
          <a:xfrm>
            <a:off x="0" y="0"/>
            <a:ext cx="12192000" cy="878913"/>
          </a:xfrm>
          <a:solidFill>
            <a:schemeClr val="bg1"/>
          </a:solidFill>
        </p:spPr>
        <p:txBody>
          <a:bodyPr/>
          <a:lstStyle/>
          <a:p>
            <a:r>
              <a:rPr lang="en-US" dirty="0">
                <a:solidFill>
                  <a:srgbClr val="FF0000"/>
                </a:solidFill>
              </a:rPr>
              <a:t>Mistake #3: A lack of current literature</a:t>
            </a:r>
            <a:endParaRPr lang="en-MY" dirty="0"/>
          </a:p>
        </p:txBody>
      </p:sp>
      <p:sp>
        <p:nvSpPr>
          <p:cNvPr id="3" name="Content Placeholder 2">
            <a:extLst>
              <a:ext uri="{FF2B5EF4-FFF2-40B4-BE49-F238E27FC236}">
                <a16:creationId xmlns:a16="http://schemas.microsoft.com/office/drawing/2014/main" id="{49D46A05-5BA1-4FE2-ABB8-7C48DD34BE93}"/>
              </a:ext>
            </a:extLst>
          </p:cNvPr>
          <p:cNvSpPr>
            <a:spLocks noGrp="1"/>
          </p:cNvSpPr>
          <p:nvPr>
            <p:ph idx="1"/>
          </p:nvPr>
        </p:nvSpPr>
        <p:spPr>
          <a:xfrm>
            <a:off x="0" y="720809"/>
            <a:ext cx="4501662" cy="5159486"/>
          </a:xfrm>
          <a:solidFill>
            <a:schemeClr val="bg1"/>
          </a:solidFill>
        </p:spPr>
        <p:txBody>
          <a:bodyPr/>
          <a:lstStyle/>
          <a:p>
            <a:pPr marL="457200" indent="-457200">
              <a:buFont typeface="+mj-lt"/>
              <a:buAutoNum type="arabicPeriod"/>
            </a:pPr>
            <a:r>
              <a:rPr lang="en-US" sz="2400" dirty="0"/>
              <a:t>A strong literature review should also incorporate the current literature</a:t>
            </a:r>
          </a:p>
          <a:p>
            <a:pPr marL="457200" indent="-457200">
              <a:buFont typeface="+mj-lt"/>
              <a:buAutoNum type="arabicPeriod"/>
            </a:pPr>
            <a:endParaRPr lang="en-US" sz="2400" dirty="0"/>
          </a:p>
          <a:p>
            <a:pPr marL="457200" indent="-457200">
              <a:buFont typeface="+mj-lt"/>
              <a:buAutoNum type="arabicPeriod"/>
            </a:pPr>
            <a:r>
              <a:rPr lang="en-US" sz="2400" dirty="0"/>
              <a:t>Use Google Scholar by simply selecting the “Since…” link on the left-hand side. </a:t>
            </a:r>
          </a:p>
          <a:p>
            <a:pPr marL="457200" indent="-457200">
              <a:buFont typeface="+mj-lt"/>
              <a:buAutoNum type="arabicPeriod"/>
            </a:pPr>
            <a:endParaRPr lang="en-US" sz="2400" dirty="0"/>
          </a:p>
          <a:p>
            <a:pPr marL="457200" indent="-457200">
              <a:buFont typeface="+mj-lt"/>
              <a:buAutoNum type="arabicPeriod"/>
            </a:pPr>
            <a:r>
              <a:rPr lang="en-US" sz="2400" dirty="0"/>
              <a:t>Historical and classics allowed if you are doing a comparison or presenting the historical account</a:t>
            </a:r>
          </a:p>
        </p:txBody>
      </p:sp>
      <p:sp>
        <p:nvSpPr>
          <p:cNvPr id="4" name="Footer Placeholder 3">
            <a:extLst>
              <a:ext uri="{FF2B5EF4-FFF2-40B4-BE49-F238E27FC236}">
                <a16:creationId xmlns:a16="http://schemas.microsoft.com/office/drawing/2014/main" id="{E95940E4-7BD9-45EE-86B7-3AE428147B2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2BFDB7AF-CEF5-413F-9BFE-38B5FB2AE37C}"/>
              </a:ext>
            </a:extLst>
          </p:cNvPr>
          <p:cNvSpPr txBox="1"/>
          <p:nvPr/>
        </p:nvSpPr>
        <p:spPr>
          <a:xfrm>
            <a:off x="0" y="6438384"/>
            <a:ext cx="12079456" cy="369332"/>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Rule of Thumb: last 5 years only. Exception for theories/definitions by scholars. </a:t>
            </a:r>
            <a:endParaRPr kumimoji="0" lang="en-MY" sz="1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2050" name="Picture 2" descr="You have to justify every choice in your dissertation defence">
            <a:extLst>
              <a:ext uri="{FF2B5EF4-FFF2-40B4-BE49-F238E27FC236}">
                <a16:creationId xmlns:a16="http://schemas.microsoft.com/office/drawing/2014/main" id="{C2298FA6-A864-4EAF-A30C-EF02407A77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700087"/>
            <a:ext cx="6096000" cy="5738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7713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5F11-C8E4-4E4C-837E-3834ECAF810C}"/>
              </a:ext>
            </a:extLst>
          </p:cNvPr>
          <p:cNvSpPr>
            <a:spLocks noGrp="1"/>
          </p:cNvSpPr>
          <p:nvPr>
            <p:ph type="title"/>
          </p:nvPr>
        </p:nvSpPr>
        <p:spPr>
          <a:xfrm>
            <a:off x="0" y="0"/>
            <a:ext cx="12192000" cy="878913"/>
          </a:xfrm>
          <a:solidFill>
            <a:schemeClr val="bg1"/>
          </a:solidFill>
        </p:spPr>
        <p:txBody>
          <a:bodyPr/>
          <a:lstStyle/>
          <a:p>
            <a:r>
              <a:rPr lang="en-US" dirty="0">
                <a:solidFill>
                  <a:srgbClr val="FF0000"/>
                </a:solidFill>
              </a:rPr>
              <a:t>Mistake #4: Description instead of integration &amp; synthesis</a:t>
            </a:r>
            <a:endParaRPr lang="en-MY" dirty="0"/>
          </a:p>
        </p:txBody>
      </p:sp>
      <p:sp>
        <p:nvSpPr>
          <p:cNvPr id="3" name="Content Placeholder 2">
            <a:extLst>
              <a:ext uri="{FF2B5EF4-FFF2-40B4-BE49-F238E27FC236}">
                <a16:creationId xmlns:a16="http://schemas.microsoft.com/office/drawing/2014/main" id="{49D46A05-5BA1-4FE2-ABB8-7C48DD34BE93}"/>
              </a:ext>
            </a:extLst>
          </p:cNvPr>
          <p:cNvSpPr>
            <a:spLocks noGrp="1"/>
          </p:cNvSpPr>
          <p:nvPr>
            <p:ph idx="1"/>
          </p:nvPr>
        </p:nvSpPr>
        <p:spPr>
          <a:xfrm>
            <a:off x="-1" y="720809"/>
            <a:ext cx="7695029" cy="5159486"/>
          </a:xfrm>
          <a:solidFill>
            <a:schemeClr val="bg1"/>
          </a:solidFill>
        </p:spPr>
        <p:txBody>
          <a:bodyPr/>
          <a:lstStyle/>
          <a:p>
            <a:pPr marL="457200" indent="-457200">
              <a:buFont typeface="+mj-lt"/>
              <a:buAutoNum type="arabicPeriod"/>
            </a:pPr>
            <a:r>
              <a:rPr lang="en-US" sz="2400" dirty="0"/>
              <a:t>Most common issue we encounter in literature reviews.</a:t>
            </a:r>
          </a:p>
          <a:p>
            <a:pPr marL="457200" indent="-457200">
              <a:buFont typeface="+mj-lt"/>
              <a:buAutoNum type="arabicPeriod"/>
            </a:pPr>
            <a:r>
              <a:rPr lang="en-US" sz="2400" dirty="0"/>
              <a:t>Literature review is simply a summary of what each researcher has said. </a:t>
            </a:r>
          </a:p>
          <a:p>
            <a:pPr marL="457200" indent="-457200">
              <a:buFont typeface="+mj-lt"/>
              <a:buAutoNum type="arabicPeriod"/>
            </a:pPr>
            <a:r>
              <a:rPr lang="en-US" sz="2400" dirty="0"/>
              <a:t>A strong literature review is a balanced one, with a mix of different perspectives and findings that give the reader a clear view of the current state of knowledge.</a:t>
            </a:r>
          </a:p>
          <a:p>
            <a:pPr marL="457200" indent="-457200">
              <a:buFont typeface="+mj-lt"/>
              <a:buAutoNum type="arabicPeriod"/>
            </a:pPr>
            <a:r>
              <a:rPr lang="en-US" sz="2400" dirty="0"/>
              <a:t>Critical review and synthesis of the existing literature, it should be clear what’s missing </a:t>
            </a:r>
          </a:p>
          <a:p>
            <a:pPr marL="457200" indent="-457200">
              <a:buFont typeface="+mj-lt"/>
              <a:buAutoNum type="arabicPeriod"/>
            </a:pPr>
            <a:endParaRPr lang="en-US" sz="2400" dirty="0"/>
          </a:p>
        </p:txBody>
      </p:sp>
      <p:sp>
        <p:nvSpPr>
          <p:cNvPr id="4" name="Footer Placeholder 3">
            <a:extLst>
              <a:ext uri="{FF2B5EF4-FFF2-40B4-BE49-F238E27FC236}">
                <a16:creationId xmlns:a16="http://schemas.microsoft.com/office/drawing/2014/main" id="{E95940E4-7BD9-45EE-86B7-3AE428147B2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2BFDB7AF-CEF5-413F-9BFE-38B5FB2AE37C}"/>
              </a:ext>
            </a:extLst>
          </p:cNvPr>
          <p:cNvSpPr txBox="1"/>
          <p:nvPr/>
        </p:nvSpPr>
        <p:spPr>
          <a:xfrm>
            <a:off x="-1" y="6094194"/>
            <a:ext cx="12135729" cy="646331"/>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Develop a picture of the current state of knowledge. </a:t>
            </a:r>
            <a:r>
              <a:rPr kumimoji="0" lang="en-US" sz="1800" b="1" i="0" u="none" strike="noStrike" kern="1200" cap="none" spc="0" normalizeH="0" baseline="0" noProof="0" dirty="0" err="1">
                <a:ln>
                  <a:noFill/>
                </a:ln>
                <a:solidFill>
                  <a:srgbClr val="FF0000"/>
                </a:solidFill>
                <a:effectLst/>
                <a:uLnTx/>
                <a:uFillTx/>
                <a:latin typeface="Arial"/>
                <a:ea typeface="+mn-ea"/>
                <a:cs typeface="+mn-cs"/>
              </a:rPr>
              <a:t>Synthesise</a:t>
            </a:r>
            <a:r>
              <a:rPr kumimoji="0" lang="en-US" sz="1800" b="1" i="0" u="none" strike="noStrike" kern="1200" cap="none" spc="0" normalizeH="0" baseline="0" noProof="0" dirty="0">
                <a:ln>
                  <a:noFill/>
                </a:ln>
                <a:solidFill>
                  <a:srgbClr val="FF0000"/>
                </a:solidFill>
                <a:effectLst/>
                <a:uLnTx/>
                <a:uFillTx/>
                <a:latin typeface="Arial"/>
                <a:ea typeface="+mn-ea"/>
                <a:cs typeface="+mn-cs"/>
              </a:rPr>
              <a:t> it (bring it all together) and form the foundation for your study </a:t>
            </a:r>
            <a:endParaRPr kumimoji="0" lang="en-MY" sz="1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3074" name="Picture 2" descr="The literature review puzzle">
            <a:extLst>
              <a:ext uri="{FF2B5EF4-FFF2-40B4-BE49-F238E27FC236}">
                <a16:creationId xmlns:a16="http://schemas.microsoft.com/office/drawing/2014/main" id="{E3119B83-62C3-43E8-9825-1F213D5AF0E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888456" y="1631176"/>
            <a:ext cx="4191000" cy="314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13746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5F11-C8E4-4E4C-837E-3834ECAF810C}"/>
              </a:ext>
            </a:extLst>
          </p:cNvPr>
          <p:cNvSpPr>
            <a:spLocks noGrp="1"/>
          </p:cNvSpPr>
          <p:nvPr>
            <p:ph type="title"/>
          </p:nvPr>
        </p:nvSpPr>
        <p:spPr>
          <a:xfrm>
            <a:off x="0" y="0"/>
            <a:ext cx="12192000" cy="878913"/>
          </a:xfrm>
          <a:solidFill>
            <a:schemeClr val="bg1"/>
          </a:solidFill>
        </p:spPr>
        <p:txBody>
          <a:bodyPr/>
          <a:lstStyle/>
          <a:p>
            <a:r>
              <a:rPr lang="en-US" dirty="0">
                <a:solidFill>
                  <a:srgbClr val="FF0000"/>
                </a:solidFill>
              </a:rPr>
              <a:t>Mistake #5: Irrelevant or unfocused content</a:t>
            </a:r>
            <a:endParaRPr lang="en-MY" dirty="0"/>
          </a:p>
        </p:txBody>
      </p:sp>
      <p:sp>
        <p:nvSpPr>
          <p:cNvPr id="3" name="Content Placeholder 2">
            <a:extLst>
              <a:ext uri="{FF2B5EF4-FFF2-40B4-BE49-F238E27FC236}">
                <a16:creationId xmlns:a16="http://schemas.microsoft.com/office/drawing/2014/main" id="{49D46A05-5BA1-4FE2-ABB8-7C48DD34BE93}"/>
              </a:ext>
            </a:extLst>
          </p:cNvPr>
          <p:cNvSpPr>
            <a:spLocks noGrp="1"/>
          </p:cNvSpPr>
          <p:nvPr>
            <p:ph idx="1"/>
          </p:nvPr>
        </p:nvSpPr>
        <p:spPr>
          <a:xfrm>
            <a:off x="0" y="720809"/>
            <a:ext cx="12135728" cy="5159486"/>
          </a:xfrm>
          <a:solidFill>
            <a:schemeClr val="bg1"/>
          </a:solidFill>
        </p:spPr>
        <p:txBody>
          <a:bodyPr/>
          <a:lstStyle/>
          <a:p>
            <a:pPr marL="457200" indent="-457200">
              <a:buFont typeface="+mj-lt"/>
              <a:buAutoNum type="arabicPeriod"/>
            </a:pPr>
            <a:r>
              <a:rPr lang="en-US" sz="2400" dirty="0"/>
              <a:t>Relevant content is the relatively narrow body of content that relates directly to research aims, objectives and questions</a:t>
            </a:r>
          </a:p>
          <a:p>
            <a:pPr marL="457200" indent="-457200">
              <a:buFont typeface="+mj-lt"/>
              <a:buAutoNum type="arabicPeriod"/>
            </a:pPr>
            <a:r>
              <a:rPr lang="en-US" sz="2400" dirty="0" err="1"/>
              <a:t>Eg</a:t>
            </a:r>
            <a:r>
              <a:rPr lang="en-US" sz="2400" dirty="0"/>
              <a:t>: If your research aims to identify factors that cultivate employee loyalty and commitment – Lit review needs to focus on existing research that identifies them.</a:t>
            </a:r>
          </a:p>
          <a:p>
            <a:pPr marL="457200" indent="-457200">
              <a:buFont typeface="+mj-lt"/>
              <a:buAutoNum type="arabicPeriod"/>
            </a:pPr>
            <a:endParaRPr lang="en-US" sz="2400" dirty="0"/>
          </a:p>
        </p:txBody>
      </p:sp>
      <p:sp>
        <p:nvSpPr>
          <p:cNvPr id="4" name="Footer Placeholder 3">
            <a:extLst>
              <a:ext uri="{FF2B5EF4-FFF2-40B4-BE49-F238E27FC236}">
                <a16:creationId xmlns:a16="http://schemas.microsoft.com/office/drawing/2014/main" id="{E95940E4-7BD9-45EE-86B7-3AE428147B2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2BFDB7AF-CEF5-413F-9BFE-38B5FB2AE37C}"/>
              </a:ext>
            </a:extLst>
          </p:cNvPr>
          <p:cNvSpPr txBox="1"/>
          <p:nvPr/>
        </p:nvSpPr>
        <p:spPr>
          <a:xfrm>
            <a:off x="-1" y="6253718"/>
            <a:ext cx="12135729" cy="369332"/>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For your literature review, you need to keep things focused.</a:t>
            </a:r>
            <a:endParaRPr kumimoji="0" lang="en-MY" sz="1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4098" name="Picture 2" descr="How to focus: The 5 key elements for attention management, focus, and flow">
            <a:extLst>
              <a:ext uri="{FF2B5EF4-FFF2-40B4-BE49-F238E27FC236}">
                <a16:creationId xmlns:a16="http://schemas.microsoft.com/office/drawing/2014/main" id="{95411F20-89E4-47B2-AB75-B32496B07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93034"/>
            <a:ext cx="12135728" cy="3956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6255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5F11-C8E4-4E4C-837E-3834ECAF810C}"/>
              </a:ext>
            </a:extLst>
          </p:cNvPr>
          <p:cNvSpPr>
            <a:spLocks noGrp="1"/>
          </p:cNvSpPr>
          <p:nvPr>
            <p:ph type="title"/>
          </p:nvPr>
        </p:nvSpPr>
        <p:spPr>
          <a:xfrm>
            <a:off x="0" y="0"/>
            <a:ext cx="12192000" cy="878913"/>
          </a:xfrm>
          <a:solidFill>
            <a:schemeClr val="bg1"/>
          </a:solidFill>
        </p:spPr>
        <p:txBody>
          <a:bodyPr/>
          <a:lstStyle/>
          <a:p>
            <a:r>
              <a:rPr lang="en-US" dirty="0">
                <a:solidFill>
                  <a:srgbClr val="FF0000"/>
                </a:solidFill>
              </a:rPr>
              <a:t>Mistake #6: Poor chapter structure and layout</a:t>
            </a:r>
            <a:endParaRPr lang="en-MY" dirty="0"/>
          </a:p>
        </p:txBody>
      </p:sp>
      <p:sp>
        <p:nvSpPr>
          <p:cNvPr id="3" name="Content Placeholder 2">
            <a:extLst>
              <a:ext uri="{FF2B5EF4-FFF2-40B4-BE49-F238E27FC236}">
                <a16:creationId xmlns:a16="http://schemas.microsoft.com/office/drawing/2014/main" id="{49D46A05-5BA1-4FE2-ABB8-7C48DD34BE93}"/>
              </a:ext>
            </a:extLst>
          </p:cNvPr>
          <p:cNvSpPr>
            <a:spLocks noGrp="1"/>
          </p:cNvSpPr>
          <p:nvPr>
            <p:ph idx="1"/>
          </p:nvPr>
        </p:nvSpPr>
        <p:spPr>
          <a:xfrm>
            <a:off x="-1" y="720809"/>
            <a:ext cx="6499275" cy="5159486"/>
          </a:xfrm>
          <a:solidFill>
            <a:schemeClr val="bg1"/>
          </a:solidFill>
        </p:spPr>
        <p:txBody>
          <a:bodyPr/>
          <a:lstStyle/>
          <a:p>
            <a:pPr marL="457200" indent="-457200">
              <a:buFont typeface="+mj-lt"/>
              <a:buAutoNum type="arabicPeriod"/>
            </a:pPr>
            <a:r>
              <a:rPr lang="en-US" sz="2800" dirty="0"/>
              <a:t>Resulting in disjointed, poorly-flowing arguments that are difficult for the reader to follow</a:t>
            </a:r>
          </a:p>
          <a:p>
            <a:pPr marL="457200" indent="-457200">
              <a:buFont typeface="+mj-lt"/>
              <a:buAutoNum type="arabicPeriod"/>
            </a:pPr>
            <a:r>
              <a:rPr lang="en-US" sz="2800" dirty="0"/>
              <a:t> Have an outline plan/structure before writing</a:t>
            </a:r>
          </a:p>
          <a:p>
            <a:pPr marL="457200" indent="-457200">
              <a:buFont typeface="+mj-lt"/>
              <a:buAutoNum type="arabicPeriod"/>
            </a:pPr>
            <a:r>
              <a:rPr lang="en-US" sz="2800" dirty="0"/>
              <a:t>Don’t start writing their literature chapter prematurely.</a:t>
            </a:r>
          </a:p>
          <a:p>
            <a:pPr marL="457200" indent="-457200">
              <a:buFont typeface="+mj-lt"/>
              <a:buAutoNum type="arabicPeriod"/>
            </a:pPr>
            <a:endParaRPr lang="en-US" sz="2400" dirty="0"/>
          </a:p>
        </p:txBody>
      </p:sp>
      <p:sp>
        <p:nvSpPr>
          <p:cNvPr id="4" name="Footer Placeholder 3">
            <a:extLst>
              <a:ext uri="{FF2B5EF4-FFF2-40B4-BE49-F238E27FC236}">
                <a16:creationId xmlns:a16="http://schemas.microsoft.com/office/drawing/2014/main" id="{E95940E4-7BD9-45EE-86B7-3AE428147B2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2BFDB7AF-CEF5-413F-9BFE-38B5FB2AE37C}"/>
              </a:ext>
            </a:extLst>
          </p:cNvPr>
          <p:cNvSpPr txBox="1"/>
          <p:nvPr/>
        </p:nvSpPr>
        <p:spPr>
          <a:xfrm>
            <a:off x="56271" y="6445209"/>
            <a:ext cx="12135729" cy="369332"/>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Don’t start writing your literature review without some sort of structural plan</a:t>
            </a:r>
            <a:endParaRPr kumimoji="0" lang="en-MY" sz="1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5122" name="Picture 2" descr="You need to plan your lit review structure">
            <a:extLst>
              <a:ext uri="{FF2B5EF4-FFF2-40B4-BE49-F238E27FC236}">
                <a16:creationId xmlns:a16="http://schemas.microsoft.com/office/drawing/2014/main" id="{CC4A4929-CDE8-4294-A239-231F40BE7E5C}"/>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499274" y="1280160"/>
            <a:ext cx="5636454" cy="4445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6383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85F11-C8E4-4E4C-837E-3834ECAF810C}"/>
              </a:ext>
            </a:extLst>
          </p:cNvPr>
          <p:cNvSpPr>
            <a:spLocks noGrp="1"/>
          </p:cNvSpPr>
          <p:nvPr>
            <p:ph type="title"/>
          </p:nvPr>
        </p:nvSpPr>
        <p:spPr>
          <a:xfrm>
            <a:off x="0" y="0"/>
            <a:ext cx="12192000" cy="878913"/>
          </a:xfrm>
          <a:solidFill>
            <a:schemeClr val="bg1"/>
          </a:solidFill>
        </p:spPr>
        <p:txBody>
          <a:bodyPr/>
          <a:lstStyle/>
          <a:p>
            <a:r>
              <a:rPr lang="en-US" dirty="0">
                <a:solidFill>
                  <a:srgbClr val="FF0000"/>
                </a:solidFill>
              </a:rPr>
              <a:t>Mistake #7: Plagiarism and poor referencing</a:t>
            </a:r>
            <a:endParaRPr lang="en-MY" dirty="0"/>
          </a:p>
        </p:txBody>
      </p:sp>
      <p:sp>
        <p:nvSpPr>
          <p:cNvPr id="3" name="Content Placeholder 2">
            <a:extLst>
              <a:ext uri="{FF2B5EF4-FFF2-40B4-BE49-F238E27FC236}">
                <a16:creationId xmlns:a16="http://schemas.microsoft.com/office/drawing/2014/main" id="{49D46A05-5BA1-4FE2-ABB8-7C48DD34BE93}"/>
              </a:ext>
            </a:extLst>
          </p:cNvPr>
          <p:cNvSpPr>
            <a:spLocks noGrp="1"/>
          </p:cNvSpPr>
          <p:nvPr>
            <p:ph idx="1"/>
          </p:nvPr>
        </p:nvSpPr>
        <p:spPr>
          <a:xfrm>
            <a:off x="-1" y="720809"/>
            <a:ext cx="6499275" cy="5159486"/>
          </a:xfrm>
          <a:solidFill>
            <a:schemeClr val="bg1"/>
          </a:solidFill>
        </p:spPr>
        <p:txBody>
          <a:bodyPr/>
          <a:lstStyle/>
          <a:p>
            <a:pPr marL="457200" indent="-457200">
              <a:buFont typeface="+mj-lt"/>
              <a:buAutoNum type="arabicPeriod"/>
            </a:pPr>
            <a:r>
              <a:rPr lang="en-US" sz="2800" dirty="0"/>
              <a:t>For the vast majority of your literature review, you need to put things into your own words.</a:t>
            </a:r>
          </a:p>
          <a:p>
            <a:pPr marL="457200" indent="-457200">
              <a:buFont typeface="+mj-lt"/>
              <a:buAutoNum type="arabicPeriod"/>
            </a:pPr>
            <a:r>
              <a:rPr lang="en-US" sz="2800" dirty="0"/>
              <a:t>Focus on integrating and synthesizing the literature</a:t>
            </a:r>
          </a:p>
          <a:p>
            <a:pPr marL="457200" indent="-457200">
              <a:buFont typeface="+mj-lt"/>
              <a:buAutoNum type="arabicPeriod"/>
            </a:pPr>
            <a:r>
              <a:rPr lang="en-US" sz="2800" dirty="0"/>
              <a:t>Poor referencing. This can include citation and reference formatting issues (for example, r APA style errors), or just a straight out lack of references</a:t>
            </a:r>
          </a:p>
          <a:p>
            <a:pPr marL="457200" indent="-457200">
              <a:buFont typeface="+mj-lt"/>
              <a:buAutoNum type="arabicPeriod"/>
            </a:pPr>
            <a:endParaRPr lang="en-US" sz="2800" dirty="0"/>
          </a:p>
          <a:p>
            <a:pPr marL="457200" indent="-457200">
              <a:buFont typeface="+mj-lt"/>
              <a:buAutoNum type="arabicPeriod"/>
            </a:pPr>
            <a:endParaRPr lang="en-US" sz="2400" dirty="0"/>
          </a:p>
        </p:txBody>
      </p:sp>
      <p:sp>
        <p:nvSpPr>
          <p:cNvPr id="4" name="Footer Placeholder 3">
            <a:extLst>
              <a:ext uri="{FF2B5EF4-FFF2-40B4-BE49-F238E27FC236}">
                <a16:creationId xmlns:a16="http://schemas.microsoft.com/office/drawing/2014/main" id="{E95940E4-7BD9-45EE-86B7-3AE428147B29}"/>
              </a:ext>
            </a:extLst>
          </p:cNvPr>
          <p:cNvSpPr>
            <a:spLocks noGrp="1"/>
          </p:cNvSpPr>
          <p:nvPr>
            <p:ph type="ftr"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00000"/>
                </a:solidFill>
                <a:effectLst/>
                <a:uLnTx/>
                <a:uFillTx/>
                <a:latin typeface="Arial"/>
                <a:ea typeface="+mn-ea"/>
                <a:cs typeface="+mn-cs"/>
              </a:rPr>
              <a:t>Dr Jugindar Singh</a:t>
            </a:r>
          </a:p>
        </p:txBody>
      </p:sp>
      <p:sp>
        <p:nvSpPr>
          <p:cNvPr id="6" name="TextBox 5">
            <a:extLst>
              <a:ext uri="{FF2B5EF4-FFF2-40B4-BE49-F238E27FC236}">
                <a16:creationId xmlns:a16="http://schemas.microsoft.com/office/drawing/2014/main" id="{2BFDB7AF-CEF5-413F-9BFE-38B5FB2AE37C}"/>
              </a:ext>
            </a:extLst>
          </p:cNvPr>
          <p:cNvSpPr txBox="1"/>
          <p:nvPr/>
        </p:nvSpPr>
        <p:spPr>
          <a:xfrm>
            <a:off x="56271" y="6445209"/>
            <a:ext cx="12135729" cy="369332"/>
          </a:xfrm>
          <a:prstGeom prst="rect">
            <a:avLst/>
          </a:prstGeom>
          <a:solidFill>
            <a:schemeClr val="bg1"/>
          </a:solidFill>
          <a:ln>
            <a:solidFill>
              <a:srgbClr val="FF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a:ea typeface="+mn-ea"/>
                <a:cs typeface="+mn-cs"/>
              </a:rPr>
              <a:t>You need to reference the sources of any and all ideas, theories, frameworks and models you draw on.</a:t>
            </a:r>
            <a:endParaRPr kumimoji="0" lang="en-MY" sz="1800" b="1" i="0" u="none" strike="noStrike" kern="1200" cap="none" spc="0" normalizeH="0" baseline="0" noProof="0" dirty="0">
              <a:ln>
                <a:noFill/>
              </a:ln>
              <a:solidFill>
                <a:srgbClr val="FF0000"/>
              </a:solidFill>
              <a:effectLst/>
              <a:uLnTx/>
              <a:uFillTx/>
              <a:latin typeface="Arial"/>
              <a:ea typeface="+mn-ea"/>
              <a:cs typeface="+mn-cs"/>
            </a:endParaRPr>
          </a:p>
        </p:txBody>
      </p:sp>
      <p:pic>
        <p:nvPicPr>
          <p:cNvPr id="6146" name="Picture 2" descr="gantt">
            <a:extLst>
              <a:ext uri="{FF2B5EF4-FFF2-40B4-BE49-F238E27FC236}">
                <a16:creationId xmlns:a16="http://schemas.microsoft.com/office/drawing/2014/main" id="{0164D37A-329D-47CE-B32B-EA3F75677C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2356" y="1800665"/>
            <a:ext cx="4953000" cy="3442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1064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EC8CF-108A-487C-AFF4-5CB54518536C}"/>
              </a:ext>
            </a:extLst>
          </p:cNvPr>
          <p:cNvSpPr>
            <a:spLocks noGrp="1"/>
          </p:cNvSpPr>
          <p:nvPr>
            <p:ph type="title"/>
          </p:nvPr>
        </p:nvSpPr>
        <p:spPr>
          <a:xfrm>
            <a:off x="647700" y="274638"/>
            <a:ext cx="9389533" cy="1143000"/>
          </a:xfrm>
        </p:spPr>
        <p:txBody>
          <a:bodyPr wrap="square" anchor="ctr">
            <a:normAutofit/>
          </a:bodyPr>
          <a:lstStyle/>
          <a:p>
            <a:r>
              <a:rPr lang="en-MY" b="1" dirty="0">
                <a:solidFill>
                  <a:srgbClr val="C00000"/>
                </a:solidFill>
              </a:rPr>
              <a:t>Systematic Literature Review</a:t>
            </a:r>
          </a:p>
        </p:txBody>
      </p:sp>
      <p:pic>
        <p:nvPicPr>
          <p:cNvPr id="6" name="Picture 5" descr="Wooden library">
            <a:extLst>
              <a:ext uri="{FF2B5EF4-FFF2-40B4-BE49-F238E27FC236}">
                <a16:creationId xmlns:a16="http://schemas.microsoft.com/office/drawing/2014/main" id="{EA46CA74-1BCF-4FCE-A1E4-9767EB63ABF8}"/>
              </a:ext>
            </a:extLst>
          </p:cNvPr>
          <p:cNvPicPr>
            <a:picLocks noChangeAspect="1"/>
          </p:cNvPicPr>
          <p:nvPr/>
        </p:nvPicPr>
        <p:blipFill rotWithShape="1">
          <a:blip r:embed="rId2"/>
          <a:srcRect t="30385" b="7822"/>
          <a:stretch/>
        </p:blipFill>
        <p:spPr>
          <a:xfrm>
            <a:off x="630767" y="1736726"/>
            <a:ext cx="10972800" cy="4525963"/>
          </a:xfrm>
          <a:prstGeom prst="rect">
            <a:avLst/>
          </a:prstGeom>
          <a:noFill/>
        </p:spPr>
      </p:pic>
      <p:sp>
        <p:nvSpPr>
          <p:cNvPr id="4" name="Footer Placeholder 3">
            <a:extLst>
              <a:ext uri="{FF2B5EF4-FFF2-40B4-BE49-F238E27FC236}">
                <a16:creationId xmlns:a16="http://schemas.microsoft.com/office/drawing/2014/main" id="{F5B1C79D-95F9-481B-A211-9C8353D1A5D3}"/>
              </a:ext>
            </a:extLst>
          </p:cNvPr>
          <p:cNvSpPr>
            <a:spLocks noGrp="1"/>
          </p:cNvSpPr>
          <p:nvPr>
            <p:ph type="ftr" sz="quarter" idx="10"/>
          </p:nvPr>
        </p:nvSpPr>
        <p:spPr>
          <a:xfrm>
            <a:off x="8331200" y="6623050"/>
            <a:ext cx="3860800" cy="234950"/>
          </a:xfrm>
        </p:spPr>
        <p:txBody>
          <a:bodyPr wrap="square" anchor="t">
            <a:normAutofit/>
          </a:bodyPr>
          <a:lstStyle/>
          <a:p>
            <a:pPr>
              <a:spcAft>
                <a:spcPts val="600"/>
              </a:spcAft>
            </a:pPr>
            <a:r>
              <a:rPr lang="en-US">
                <a:solidFill>
                  <a:srgbClr val="000000"/>
                </a:solidFill>
              </a:rPr>
              <a:t>Dr Jugindar Singh</a:t>
            </a:r>
          </a:p>
        </p:txBody>
      </p:sp>
    </p:spTree>
    <p:extLst>
      <p:ext uri="{BB962C8B-B14F-4D97-AF65-F5344CB8AC3E}">
        <p14:creationId xmlns:p14="http://schemas.microsoft.com/office/powerpoint/2010/main" val="390099091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p:cNvSpPr/>
          <p:nvPr/>
        </p:nvSpPr>
        <p:spPr>
          <a:xfrm>
            <a:off x="526547" y="869019"/>
            <a:ext cx="11571853" cy="261096"/>
          </a:xfrm>
          <a:prstGeom prst="rect">
            <a:avLst/>
          </a:prstGeom>
          <a:solidFill>
            <a:schemeClr val="bg1">
              <a:lumMod val="65000"/>
              <a:alpha val="64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4316" tIns="54316" rIns="54316" bIns="54316" numCol="1" spcCol="1270" anchor="ctr" anchorCtr="0">
            <a:noAutofit/>
          </a:bodyPr>
          <a:lstStyle/>
          <a:p>
            <a:pPr marL="0" marR="0" lvl="0" indent="0" algn="ctr" defTabSz="444500" rtl="0" eaLnBrk="1" fontAlgn="auto" latinLnBrk="0" hangingPunct="1">
              <a:lnSpc>
                <a:spcPct val="90000"/>
              </a:lnSpc>
              <a:spcBef>
                <a:spcPct val="0"/>
              </a:spcBef>
              <a:spcAft>
                <a:spcPct val="3500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Light" panose="020F0302020204030204"/>
                <a:ea typeface="+mn-ea"/>
                <a:cs typeface="+mn-cs"/>
              </a:rPr>
              <a:t>SYSTEMATIC LITERATURE REVIEW FLOW</a:t>
            </a:r>
            <a:endParaRPr kumimoji="0" lang="en-MY" sz="12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2" name="Rectangle 61"/>
          <p:cNvSpPr/>
          <p:nvPr/>
        </p:nvSpPr>
        <p:spPr>
          <a:xfrm>
            <a:off x="6386733" y="1251768"/>
            <a:ext cx="2071948" cy="60538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Articles identified on Scopus journals and bibliography based subject search n= 693</a:t>
            </a:r>
          </a:p>
        </p:txBody>
      </p:sp>
      <p:sp>
        <p:nvSpPr>
          <p:cNvPr id="63" name="Rectangle 62"/>
          <p:cNvSpPr/>
          <p:nvPr/>
        </p:nvSpPr>
        <p:spPr>
          <a:xfrm>
            <a:off x="9100705" y="1254501"/>
            <a:ext cx="2073141" cy="60538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Additional articles from supplementary sources (Industrial research) n=32</a:t>
            </a:r>
          </a:p>
        </p:txBody>
      </p:sp>
      <p:sp>
        <p:nvSpPr>
          <p:cNvPr id="64" name="Rectangle 63"/>
          <p:cNvSpPr/>
          <p:nvPr/>
        </p:nvSpPr>
        <p:spPr>
          <a:xfrm>
            <a:off x="11649694" y="1212443"/>
            <a:ext cx="402802" cy="1872000"/>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000" b="1" i="0" u="none" strike="noStrike" kern="1200" cap="none" spc="0" normalizeH="0" baseline="0" noProof="0" dirty="0">
                <a:ln>
                  <a:noFill/>
                </a:ln>
                <a:solidFill>
                  <a:prstClr val="black"/>
                </a:solidFill>
                <a:effectLst/>
                <a:uLnTx/>
                <a:uFillTx/>
                <a:latin typeface="Calibri Light" panose="020F0302020204030204"/>
                <a:ea typeface="+mn-ea"/>
                <a:cs typeface="+mn-cs"/>
              </a:rPr>
              <a:t>IDENTIFICATION</a:t>
            </a:r>
          </a:p>
        </p:txBody>
      </p:sp>
      <p:sp>
        <p:nvSpPr>
          <p:cNvPr id="65" name="Rectangle 64"/>
          <p:cNvSpPr/>
          <p:nvPr/>
        </p:nvSpPr>
        <p:spPr>
          <a:xfrm>
            <a:off x="7808388" y="2185720"/>
            <a:ext cx="1836964" cy="633559"/>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Articles imported into the citation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n=725</a:t>
            </a:r>
          </a:p>
        </p:txBody>
      </p:sp>
      <p:sp>
        <p:nvSpPr>
          <p:cNvPr id="66" name="Rectangle 65"/>
          <p:cNvSpPr/>
          <p:nvPr/>
        </p:nvSpPr>
        <p:spPr>
          <a:xfrm>
            <a:off x="7806332" y="3003588"/>
            <a:ext cx="1836964" cy="633559"/>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Articles after removal of duplications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n=541</a:t>
            </a:r>
          </a:p>
        </p:txBody>
      </p:sp>
      <p:sp>
        <p:nvSpPr>
          <p:cNvPr id="67" name="Rectangle 66"/>
          <p:cNvSpPr/>
          <p:nvPr/>
        </p:nvSpPr>
        <p:spPr>
          <a:xfrm>
            <a:off x="7806332" y="3821096"/>
            <a:ext cx="1836964" cy="633559"/>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Title and abstract screened articles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n=541</a:t>
            </a:r>
          </a:p>
        </p:txBody>
      </p:sp>
      <p:sp>
        <p:nvSpPr>
          <p:cNvPr id="68" name="Rectangle 67"/>
          <p:cNvSpPr/>
          <p:nvPr/>
        </p:nvSpPr>
        <p:spPr>
          <a:xfrm>
            <a:off x="7806332" y="4698699"/>
            <a:ext cx="1836964" cy="820452"/>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Articles considered for full-text eligibility assessment based on mapping qualitative themes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n=233</a:t>
            </a:r>
          </a:p>
        </p:txBody>
      </p:sp>
      <p:sp>
        <p:nvSpPr>
          <p:cNvPr id="69" name="Rectangle 68"/>
          <p:cNvSpPr/>
          <p:nvPr/>
        </p:nvSpPr>
        <p:spPr>
          <a:xfrm>
            <a:off x="7330685" y="5805090"/>
            <a:ext cx="2782579" cy="655277"/>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Eligible studies included for synthesis (most which covered leadership and lifecycle theories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n=45</a:t>
            </a:r>
          </a:p>
        </p:txBody>
      </p:sp>
      <p:sp>
        <p:nvSpPr>
          <p:cNvPr id="70" name="Rectangle 69"/>
          <p:cNvSpPr/>
          <p:nvPr/>
        </p:nvSpPr>
        <p:spPr>
          <a:xfrm>
            <a:off x="9783301" y="3003587"/>
            <a:ext cx="1562971" cy="633559"/>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Duplications removed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n=184</a:t>
            </a:r>
          </a:p>
        </p:txBody>
      </p:sp>
      <p:sp>
        <p:nvSpPr>
          <p:cNvPr id="71" name="Rectangle 70"/>
          <p:cNvSpPr/>
          <p:nvPr/>
        </p:nvSpPr>
        <p:spPr>
          <a:xfrm>
            <a:off x="9783301" y="3853304"/>
            <a:ext cx="1562971" cy="633559"/>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Full text articles excluded with reasons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n=308</a:t>
            </a:r>
          </a:p>
        </p:txBody>
      </p:sp>
      <p:sp>
        <p:nvSpPr>
          <p:cNvPr id="72" name="Rectangle 71"/>
          <p:cNvSpPr/>
          <p:nvPr/>
        </p:nvSpPr>
        <p:spPr>
          <a:xfrm>
            <a:off x="9783301" y="4792145"/>
            <a:ext cx="1562971" cy="633559"/>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Articles excluded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100" b="1" i="0" u="none" strike="noStrike" kern="1200" cap="none" spc="0" normalizeH="0" baseline="0" noProof="0" dirty="0">
                <a:ln>
                  <a:noFill/>
                </a:ln>
                <a:solidFill>
                  <a:prstClr val="black"/>
                </a:solidFill>
                <a:effectLst/>
                <a:uLnTx/>
                <a:uFillTx/>
                <a:latin typeface="Calibri Light" panose="020F0302020204030204"/>
                <a:ea typeface="+mn-ea"/>
                <a:cs typeface="+mn-cs"/>
              </a:rPr>
              <a:t>n=188</a:t>
            </a:r>
          </a:p>
        </p:txBody>
      </p:sp>
      <p:cxnSp>
        <p:nvCxnSpPr>
          <p:cNvPr id="74" name="Straight Arrow Connector 73"/>
          <p:cNvCxnSpPr/>
          <p:nvPr/>
        </p:nvCxnSpPr>
        <p:spPr>
          <a:xfrm>
            <a:off x="8836898" y="2826308"/>
            <a:ext cx="0" cy="18000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8836898" y="4486863"/>
            <a:ext cx="0" cy="18000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9643296" y="3320366"/>
            <a:ext cx="25200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9660406" y="4157539"/>
            <a:ext cx="25200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9643296" y="5124550"/>
            <a:ext cx="25200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8466645" y="2033135"/>
            <a:ext cx="0" cy="14400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a:off x="9194266" y="2033135"/>
            <a:ext cx="0" cy="14400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7486378" y="2033135"/>
            <a:ext cx="984749" cy="0"/>
          </a:xfrm>
          <a:prstGeom prst="line">
            <a:avLst/>
          </a:prstGeom>
          <a:ln w="63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7486378" y="1858187"/>
            <a:ext cx="0" cy="174948"/>
          </a:xfrm>
          <a:prstGeom prst="line">
            <a:avLst/>
          </a:prstGeom>
          <a:ln w="63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9190035" y="2033135"/>
            <a:ext cx="984749" cy="0"/>
          </a:xfrm>
          <a:prstGeom prst="line">
            <a:avLst/>
          </a:prstGeom>
          <a:ln w="63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10174784" y="1857153"/>
            <a:ext cx="0" cy="175982"/>
          </a:xfrm>
          <a:prstGeom prst="line">
            <a:avLst/>
          </a:prstGeom>
          <a:ln w="63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8836898" y="5535777"/>
            <a:ext cx="0" cy="21600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11650851" y="3132721"/>
            <a:ext cx="402802" cy="1404000"/>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000" b="1" i="0" u="none" strike="noStrike" kern="1200" cap="none" spc="0" normalizeH="0" baseline="0" noProof="0" dirty="0">
                <a:ln>
                  <a:noFill/>
                </a:ln>
                <a:solidFill>
                  <a:prstClr val="black"/>
                </a:solidFill>
                <a:effectLst/>
                <a:uLnTx/>
                <a:uFillTx/>
                <a:latin typeface="Calibri Light" panose="020F0302020204030204"/>
                <a:ea typeface="+mn-ea"/>
                <a:cs typeface="+mn-cs"/>
              </a:rPr>
              <a:t>SCREENING</a:t>
            </a:r>
          </a:p>
        </p:txBody>
      </p:sp>
      <p:sp>
        <p:nvSpPr>
          <p:cNvPr id="93" name="Rectangle 92"/>
          <p:cNvSpPr/>
          <p:nvPr/>
        </p:nvSpPr>
        <p:spPr>
          <a:xfrm>
            <a:off x="11649694" y="4576863"/>
            <a:ext cx="402802" cy="972000"/>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000" b="1" i="0" u="none" strike="noStrike" kern="1200" cap="none" spc="0" normalizeH="0" baseline="0" noProof="0" dirty="0">
                <a:ln>
                  <a:noFill/>
                </a:ln>
                <a:solidFill>
                  <a:prstClr val="black"/>
                </a:solidFill>
                <a:effectLst/>
                <a:uLnTx/>
                <a:uFillTx/>
                <a:latin typeface="Calibri Light" panose="020F0302020204030204"/>
                <a:ea typeface="+mn-ea"/>
                <a:cs typeface="+mn-cs"/>
              </a:rPr>
              <a:t>ELIGIBILITY</a:t>
            </a:r>
          </a:p>
        </p:txBody>
      </p:sp>
      <p:sp>
        <p:nvSpPr>
          <p:cNvPr id="94" name="Rectangle 93"/>
          <p:cNvSpPr/>
          <p:nvPr/>
        </p:nvSpPr>
        <p:spPr>
          <a:xfrm>
            <a:off x="11649694" y="5592325"/>
            <a:ext cx="402802" cy="972000"/>
          </a:xfrm>
          <a:prstGeom prst="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MY" sz="1000" b="1" i="0" u="none" strike="noStrike" kern="1200" cap="none" spc="0" normalizeH="0" baseline="0" noProof="0" dirty="0">
                <a:ln>
                  <a:noFill/>
                </a:ln>
                <a:solidFill>
                  <a:prstClr val="black"/>
                </a:solidFill>
                <a:effectLst/>
                <a:uLnTx/>
                <a:uFillTx/>
                <a:latin typeface="Calibri Light" panose="020F0302020204030204"/>
                <a:ea typeface="+mn-ea"/>
                <a:cs typeface="+mn-cs"/>
              </a:rPr>
              <a:t>INCLUDED</a:t>
            </a:r>
          </a:p>
        </p:txBody>
      </p:sp>
      <p:pic>
        <p:nvPicPr>
          <p:cNvPr id="3" name="Picture 2">
            <a:extLst>
              <a:ext uri="{FF2B5EF4-FFF2-40B4-BE49-F238E27FC236}">
                <a16:creationId xmlns:a16="http://schemas.microsoft.com/office/drawing/2014/main" id="{5EC91688-F316-40F2-8DA7-380335D127DB}"/>
              </a:ext>
            </a:extLst>
          </p:cNvPr>
          <p:cNvPicPr>
            <a:picLocks noChangeAspect="1"/>
          </p:cNvPicPr>
          <p:nvPr/>
        </p:nvPicPr>
        <p:blipFill>
          <a:blip r:embed="rId2"/>
          <a:stretch>
            <a:fillRect/>
          </a:stretch>
        </p:blipFill>
        <p:spPr>
          <a:xfrm>
            <a:off x="93600" y="175845"/>
            <a:ext cx="6287871" cy="6682151"/>
          </a:xfrm>
          <a:prstGeom prst="rect">
            <a:avLst/>
          </a:prstGeom>
        </p:spPr>
      </p:pic>
    </p:spTree>
    <p:extLst>
      <p:ext uri="{BB962C8B-B14F-4D97-AF65-F5344CB8AC3E}">
        <p14:creationId xmlns:p14="http://schemas.microsoft.com/office/powerpoint/2010/main" val="29664651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66635D-2178-41C1-9091-1C71EECFBAE2}"/>
              </a:ext>
            </a:extLst>
          </p:cNvPr>
          <p:cNvPicPr>
            <a:picLocks noGrp="1" noChangeAspect="1"/>
          </p:cNvPicPr>
          <p:nvPr>
            <p:ph idx="1"/>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7938471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408A-C654-4943-9B18-5D68409251EB}"/>
              </a:ext>
            </a:extLst>
          </p:cNvPr>
          <p:cNvSpPr>
            <a:spLocks noGrp="1"/>
          </p:cNvSpPr>
          <p:nvPr>
            <p:ph type="title"/>
          </p:nvPr>
        </p:nvSpPr>
        <p:spPr/>
        <p:txBody>
          <a:bodyPr/>
          <a:lstStyle/>
          <a:p>
            <a:r>
              <a:rPr lang="en-MY" dirty="0"/>
              <a:t>The seven stages are:</a:t>
            </a:r>
            <a:br>
              <a:rPr lang="en-MY" dirty="0"/>
            </a:br>
            <a:endParaRPr lang="en-MY" dirty="0"/>
          </a:p>
        </p:txBody>
      </p:sp>
      <p:sp>
        <p:nvSpPr>
          <p:cNvPr id="3" name="Content Placeholder 2">
            <a:extLst>
              <a:ext uri="{FF2B5EF4-FFF2-40B4-BE49-F238E27FC236}">
                <a16:creationId xmlns:a16="http://schemas.microsoft.com/office/drawing/2014/main" id="{1CB89988-2679-49E2-BC09-F8D9A3931213}"/>
              </a:ext>
            </a:extLst>
          </p:cNvPr>
          <p:cNvSpPr>
            <a:spLocks noGrp="1"/>
          </p:cNvSpPr>
          <p:nvPr>
            <p:ph idx="1"/>
          </p:nvPr>
        </p:nvSpPr>
        <p:spPr/>
        <p:txBody>
          <a:bodyPr>
            <a:normAutofit lnSpcReduction="10000"/>
          </a:bodyPr>
          <a:lstStyle/>
          <a:p>
            <a:endParaRPr lang="en-US" dirty="0"/>
          </a:p>
          <a:p>
            <a:r>
              <a:rPr lang="en-US" dirty="0"/>
              <a:t>Identify the research question 🤔</a:t>
            </a:r>
          </a:p>
          <a:p>
            <a:r>
              <a:rPr lang="en-US" dirty="0"/>
              <a:t>Define the inclusion and exclusion criteria ✅</a:t>
            </a:r>
          </a:p>
          <a:p>
            <a:r>
              <a:rPr lang="en-US" dirty="0"/>
              <a:t>Search for studies🔍</a:t>
            </a:r>
          </a:p>
          <a:p>
            <a:r>
              <a:rPr lang="en-US" dirty="0"/>
              <a:t>Select studies 🎯</a:t>
            </a:r>
          </a:p>
          <a:p>
            <a:r>
              <a:rPr lang="en-US" dirty="0"/>
              <a:t>Extract data 📊</a:t>
            </a:r>
          </a:p>
          <a:p>
            <a:r>
              <a:rPr lang="en-US" dirty="0"/>
              <a:t>Assess quality ⚖</a:t>
            </a:r>
          </a:p>
          <a:p>
            <a:r>
              <a:rPr lang="en-US" dirty="0"/>
              <a:t>Synthesize and present results ✍</a:t>
            </a:r>
          </a:p>
          <a:p>
            <a:r>
              <a:rPr lang="en-US" dirty="0"/>
              <a:t>.</a:t>
            </a:r>
            <a:endParaRPr lang="en-MY" dirty="0"/>
          </a:p>
        </p:txBody>
      </p:sp>
    </p:spTree>
    <p:extLst>
      <p:ext uri="{BB962C8B-B14F-4D97-AF65-F5344CB8AC3E}">
        <p14:creationId xmlns:p14="http://schemas.microsoft.com/office/powerpoint/2010/main" val="39082029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7408A-C654-4943-9B18-5D68409251EB}"/>
              </a:ext>
            </a:extLst>
          </p:cNvPr>
          <p:cNvSpPr>
            <a:spLocks noGrp="1"/>
          </p:cNvSpPr>
          <p:nvPr>
            <p:ph type="title"/>
          </p:nvPr>
        </p:nvSpPr>
        <p:spPr/>
        <p:txBody>
          <a:bodyPr/>
          <a:lstStyle/>
          <a:p>
            <a:r>
              <a:rPr lang="en-MY" dirty="0"/>
              <a:t>The seven stages are:</a:t>
            </a:r>
            <a:br>
              <a:rPr lang="en-MY" dirty="0"/>
            </a:br>
            <a:endParaRPr lang="en-MY" dirty="0"/>
          </a:p>
        </p:txBody>
      </p:sp>
      <p:sp>
        <p:nvSpPr>
          <p:cNvPr id="3" name="Content Placeholder 2">
            <a:extLst>
              <a:ext uri="{FF2B5EF4-FFF2-40B4-BE49-F238E27FC236}">
                <a16:creationId xmlns:a16="http://schemas.microsoft.com/office/drawing/2014/main" id="{1CB89988-2679-49E2-BC09-F8D9A3931213}"/>
              </a:ext>
            </a:extLst>
          </p:cNvPr>
          <p:cNvSpPr>
            <a:spLocks noGrp="1"/>
          </p:cNvSpPr>
          <p:nvPr>
            <p:ph idx="1"/>
          </p:nvPr>
        </p:nvSpPr>
        <p:spPr>
          <a:xfrm>
            <a:off x="838200" y="1125415"/>
            <a:ext cx="10515600" cy="5051548"/>
          </a:xfrm>
        </p:spPr>
        <p:txBody>
          <a:bodyPr>
            <a:normAutofit/>
          </a:bodyPr>
          <a:lstStyle/>
          <a:p>
            <a:endParaRPr lang="en-US" dirty="0"/>
          </a:p>
          <a:p>
            <a:pPr marL="0" indent="0" algn="l" fontAlgn="base">
              <a:buNone/>
            </a:pPr>
            <a:r>
              <a:rPr lang="en-US" sz="3200" b="0" i="0" dirty="0">
                <a:solidFill>
                  <a:srgbClr val="002358"/>
                </a:solidFill>
                <a:effectLst/>
                <a:latin typeface="inherit"/>
              </a:rPr>
              <a:t>1. </a:t>
            </a:r>
            <a:r>
              <a:rPr lang="en-US" sz="3600" b="1" i="0" dirty="0">
                <a:solidFill>
                  <a:srgbClr val="FF0000"/>
                </a:solidFill>
                <a:effectLst/>
                <a:latin typeface="inherit"/>
              </a:rPr>
              <a:t>Identify the research question</a:t>
            </a:r>
          </a:p>
          <a:p>
            <a:pPr algn="l" fontAlgn="base"/>
            <a:r>
              <a:rPr lang="en-US" sz="3200" b="0" i="0" dirty="0">
                <a:solidFill>
                  <a:srgbClr val="002358"/>
                </a:solidFill>
                <a:effectLst/>
                <a:latin typeface="inherit"/>
              </a:rPr>
              <a:t>The first step is to identify the research question. </a:t>
            </a:r>
          </a:p>
          <a:p>
            <a:pPr algn="l" fontAlgn="base"/>
            <a:r>
              <a:rPr lang="en-US" sz="3200" b="0" i="0" dirty="0">
                <a:solidFill>
                  <a:srgbClr val="002358"/>
                </a:solidFill>
                <a:effectLst/>
                <a:latin typeface="inherit"/>
              </a:rPr>
              <a:t>All the decisions from this point on will be based on the research question so it’s important to think carefully, consult widely, and define clearly.</a:t>
            </a:r>
          </a:p>
          <a:p>
            <a:endParaRPr lang="en-MY" dirty="0"/>
          </a:p>
        </p:txBody>
      </p:sp>
      <p:sp>
        <p:nvSpPr>
          <p:cNvPr id="5" name="TextBox 4">
            <a:extLst>
              <a:ext uri="{FF2B5EF4-FFF2-40B4-BE49-F238E27FC236}">
                <a16:creationId xmlns:a16="http://schemas.microsoft.com/office/drawing/2014/main" id="{F85386CA-9FE0-4D55-8128-B22E61003ED5}"/>
              </a:ext>
            </a:extLst>
          </p:cNvPr>
          <p:cNvSpPr txBox="1"/>
          <p:nvPr/>
        </p:nvSpPr>
        <p:spPr>
          <a:xfrm>
            <a:off x="-7257" y="5086254"/>
            <a:ext cx="12054113"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Eg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What are marketing professionals’ understanding and definition of viral marketing?’</a:t>
            </a:r>
            <a:endParaRPr kumimoji="0" lang="en-MY"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327238"/>
      </p:ext>
    </p:extLst>
  </p:cSld>
  <p:clrMapOvr>
    <a:masterClrMapping/>
  </p:clrMapOvr>
</p:sld>
</file>

<file path=ppt/theme/theme1.xml><?xml version="1.0" encoding="utf-8"?>
<a:theme xmlns:a="http://schemas.openxmlformats.org/drawingml/2006/main" name="UCTI-Template-level-3">
  <a:themeElements>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CTI-Template-foundation-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CTI-Template-foundation-lev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CTI-Template-foundation-lev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CTI-Template-foundation-lev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CTI-Template-foundation-lev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CTI-Template-foundation-lev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CTI-Template-foundation-lev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CTI-Template-foundation-lev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CTI-Template-foundation-lev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CTI-Template-foundation-lev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CTI-Template-foundation-lev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CTI-Template-foundation-lev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CTI-Template-level-3">
  <a:themeElements>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UCTI-Template-foundation-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UCTI-Template-foundation-lev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UCTI-Template-foundation-leve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UCTI-Template-foundation-leve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UCTI-Template-foundation-leve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UCTI-Template-foundation-leve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UCTI-Template-foundation-leve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UCTI-Template-foundation-leve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UCTI-Template-foundation-leve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UCTI-Template-foundation-leve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UCTI-Template-foundation-leve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UCTI-Template-foundation-leve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UCTI-Template-foundation-leve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1993</TotalTime>
  <Words>10230</Words>
  <Application>Microsoft Office PowerPoint</Application>
  <PresentationFormat>Widescreen</PresentationFormat>
  <Paragraphs>1079</Paragraphs>
  <Slides>155</Slides>
  <Notes>4</Notes>
  <HiddenSlides>0</HiddenSlides>
  <MMClips>0</MMClips>
  <ScaleCrop>false</ScaleCrop>
  <HeadingPairs>
    <vt:vector size="8" baseType="variant">
      <vt:variant>
        <vt:lpstr>Fonts Used</vt:lpstr>
      </vt:variant>
      <vt:variant>
        <vt:i4>18</vt:i4>
      </vt:variant>
      <vt:variant>
        <vt:lpstr>Theme</vt:lpstr>
      </vt:variant>
      <vt:variant>
        <vt:i4>5</vt:i4>
      </vt:variant>
      <vt:variant>
        <vt:lpstr>Embedded OLE Servers</vt:lpstr>
      </vt:variant>
      <vt:variant>
        <vt:i4>1</vt:i4>
      </vt:variant>
      <vt:variant>
        <vt:lpstr>Slide Titles</vt:lpstr>
      </vt:variant>
      <vt:variant>
        <vt:i4>155</vt:i4>
      </vt:variant>
    </vt:vector>
  </HeadingPairs>
  <TitlesOfParts>
    <vt:vector size="179" baseType="lpstr">
      <vt:lpstr>AdvPS405B6</vt:lpstr>
      <vt:lpstr>AdvPS405B7</vt:lpstr>
      <vt:lpstr>Aharoni</vt:lpstr>
      <vt:lpstr>Arial</vt:lpstr>
      <vt:lpstr>Arial Black</vt:lpstr>
      <vt:lpstr>Calibri</vt:lpstr>
      <vt:lpstr>Calibri Light</vt:lpstr>
      <vt:lpstr>Engravers MT</vt:lpstr>
      <vt:lpstr>Georgia</vt:lpstr>
      <vt:lpstr>inherit</vt:lpstr>
      <vt:lpstr>Open Sans</vt:lpstr>
      <vt:lpstr>Tahoma</vt:lpstr>
      <vt:lpstr>The Hand Bold</vt:lpstr>
      <vt:lpstr>The Serif Hand Black</vt:lpstr>
      <vt:lpstr>Times New Roman</vt:lpstr>
      <vt:lpstr>Tunga</vt:lpstr>
      <vt:lpstr>Wingdings</vt:lpstr>
      <vt:lpstr>Wingdings 2</vt:lpstr>
      <vt:lpstr>UCTI-Template-level-3</vt:lpstr>
      <vt:lpstr>1_Office Theme</vt:lpstr>
      <vt:lpstr>2_UCTI-Template-level-3</vt:lpstr>
      <vt:lpstr>SketchyVTI</vt:lpstr>
      <vt:lpstr>Office Theme</vt:lpstr>
      <vt:lpstr>Document</vt:lpstr>
      <vt:lpstr>2 Literature Review</vt:lpstr>
      <vt:lpstr>PowerPoint Presentation</vt:lpstr>
      <vt:lpstr>PowerPoint Presentation</vt:lpstr>
      <vt:lpstr>PowerPoint Presentation</vt:lpstr>
      <vt:lpstr>Example</vt:lpstr>
      <vt:lpstr>Example</vt:lpstr>
      <vt:lpstr>Chapter 2: Literature Review</vt:lpstr>
      <vt:lpstr>What is Literature Review Why do Literature Review  </vt:lpstr>
      <vt:lpstr>What is Literature Review</vt:lpstr>
      <vt:lpstr>What is Literature Review</vt:lpstr>
      <vt:lpstr>What is Literature Review</vt:lpstr>
      <vt:lpstr>What is Literature Review</vt:lpstr>
      <vt:lpstr>The Literature Review is not…</vt:lpstr>
      <vt:lpstr> Literature Review is not a brief overview of articles you reviewed or Summary </vt:lpstr>
      <vt:lpstr>So Why do Literature Review</vt:lpstr>
      <vt:lpstr>Why Do Literature Reviews</vt:lpstr>
      <vt:lpstr>Literature Review in a Quantitative Study</vt:lpstr>
      <vt:lpstr>Literature Review in a Qualitative Study</vt:lpstr>
      <vt:lpstr>Questions Lit. review should answer</vt:lpstr>
      <vt:lpstr>Theories and Models </vt:lpstr>
      <vt:lpstr>Literature  Underpinning Theory</vt:lpstr>
      <vt:lpstr>Underpinning Theories Emanate from theories that influence a research or underpin a construct under study </vt:lpstr>
      <vt:lpstr>The Fraud Diamond</vt:lpstr>
      <vt:lpstr>Example Theory of Planned Behavior</vt:lpstr>
      <vt:lpstr>Agency Theory</vt:lpstr>
      <vt:lpstr>TECHNOLOGY ACCEPTANCE MODEL(TAM)</vt:lpstr>
      <vt:lpstr>PowerPoint Presentation</vt:lpstr>
      <vt:lpstr>PowerPoint Presentation</vt:lpstr>
      <vt:lpstr>PowerPoint Presentation</vt:lpstr>
      <vt:lpstr>PowerPoint Presentation</vt:lpstr>
      <vt:lpstr>Social Learning Theory</vt:lpstr>
      <vt:lpstr>PowerPoint Presentation</vt:lpstr>
      <vt:lpstr>PowerPoint Presentation</vt:lpstr>
      <vt:lpstr>PowerPoint Presentation</vt:lpstr>
      <vt:lpstr>The Process of Conducting a Literature Review</vt:lpstr>
      <vt:lpstr>Where to start?!</vt:lpstr>
      <vt:lpstr>The Process of Conducting a Literature Review</vt:lpstr>
      <vt:lpstr>Step 1: Finding Literature</vt:lpstr>
      <vt:lpstr>Identifying Key Terms</vt:lpstr>
      <vt:lpstr>Search Strategy</vt:lpstr>
      <vt:lpstr>PowerPoint Presentation</vt:lpstr>
      <vt:lpstr>How to find Literature</vt:lpstr>
      <vt:lpstr>PowerPoint Presentation</vt:lpstr>
      <vt:lpstr>PowerPoint Presentation</vt:lpstr>
      <vt:lpstr>Search University Databases</vt:lpstr>
      <vt:lpstr>Journal Articles – Snowballing Citation chaining is the process by which you use one good information source, such as an article relevant to your topic, and mine its list of References for additional useful resources. This is called backward chaining. </vt:lpstr>
      <vt:lpstr>PowerPoint Presentation</vt:lpstr>
      <vt:lpstr>Method 5: Dissertations – Dissertation Scavenging </vt:lpstr>
      <vt:lpstr>PowerPoint Presentation</vt:lpstr>
      <vt:lpstr>Paraphraser</vt:lpstr>
      <vt:lpstr>Grammar Check </vt:lpstr>
      <vt:lpstr>PowerPoint Presentation</vt:lpstr>
      <vt:lpstr>PowerPoint Presentation</vt:lpstr>
      <vt:lpstr>PowerPoint Presentation</vt:lpstr>
      <vt:lpstr>PowerPoint Presentation</vt:lpstr>
      <vt:lpstr>Step 2: Log, catalogue and synthesize  Evaluate and Select Literature</vt:lpstr>
      <vt:lpstr>3 Steps</vt:lpstr>
      <vt:lpstr>A : Logging the Information</vt:lpstr>
      <vt:lpstr>Mendeley</vt:lpstr>
      <vt:lpstr>B: Build an organised catalogue</vt:lpstr>
      <vt:lpstr>Literature Matrix</vt:lpstr>
      <vt:lpstr>PowerPoint Presentation</vt:lpstr>
      <vt:lpstr>Literature Matrix (2)</vt:lpstr>
      <vt:lpstr> Structuring your review </vt:lpstr>
      <vt:lpstr>Step 3: Writing a Literature Review</vt:lpstr>
      <vt:lpstr>Draw up your outline</vt:lpstr>
      <vt:lpstr>Writing - Descriptive OR Analytical</vt:lpstr>
      <vt:lpstr> Analysis and synthesis </vt:lpstr>
      <vt:lpstr> Effective review should: </vt:lpstr>
      <vt:lpstr>Key Components of Lit. Review  (Chapter 2 – Quantitative study)</vt:lpstr>
      <vt:lpstr>Define the Constructs</vt:lpstr>
      <vt:lpstr>PowerPoint Presentation</vt:lpstr>
      <vt:lpstr> The Theorized Relationship among Variables in the Study </vt:lpstr>
      <vt:lpstr>Theories</vt:lpstr>
      <vt:lpstr>Theories</vt:lpstr>
      <vt:lpstr>Some general guidelines</vt:lpstr>
      <vt:lpstr>Concluding Statement in a Literature Review</vt:lpstr>
      <vt:lpstr>5Cs of Literature Writing </vt:lpstr>
      <vt:lpstr>PowerPoint Presentation</vt:lpstr>
      <vt:lpstr>PowerPoint Presentation</vt:lpstr>
      <vt:lpstr>PowerPoint Presentation</vt:lpstr>
      <vt:lpstr>PowerPoint Presentation</vt:lpstr>
      <vt:lpstr>Critical Analysis</vt:lpstr>
      <vt:lpstr>Example</vt:lpstr>
      <vt:lpstr>Additional Reading </vt:lpstr>
      <vt:lpstr>Literature Review – Common Mistakes</vt:lpstr>
      <vt:lpstr>Literature Review Mistakes </vt:lpstr>
      <vt:lpstr>Mistake #1: Over-reliance on low-quality sources </vt:lpstr>
      <vt:lpstr>Mistake #2: A lack of landmark/seminal literature</vt:lpstr>
      <vt:lpstr>Mistake #3: A lack of current literature</vt:lpstr>
      <vt:lpstr>Mistake #4: Description instead of integration &amp; synthesis</vt:lpstr>
      <vt:lpstr>Mistake #5: Irrelevant or unfocused content</vt:lpstr>
      <vt:lpstr>Mistake #6: Poor chapter structure and layout</vt:lpstr>
      <vt:lpstr>Mistake #7: Plagiarism and poor referencing</vt:lpstr>
      <vt:lpstr>Systematic Literature Review</vt:lpstr>
      <vt:lpstr>PowerPoint Presentation</vt:lpstr>
      <vt:lpstr>PowerPoint Presentation</vt:lpstr>
      <vt:lpstr>The seven stages are: </vt:lpstr>
      <vt:lpstr>The seven stages are: </vt:lpstr>
      <vt:lpstr>PowerPoint Presentation</vt:lpstr>
      <vt:lpstr>PowerPoint Presentation</vt:lpstr>
      <vt:lpstr>PowerPoint Presentation</vt:lpstr>
      <vt:lpstr>PowerPoint Presentation</vt:lpstr>
      <vt:lpstr>PowerPoint Presentation</vt:lpstr>
      <vt:lpstr>PRISM</vt:lpstr>
      <vt:lpstr>PowerPoint Presentation</vt:lpstr>
      <vt:lpstr>PowerPoint Presentation</vt:lpstr>
      <vt:lpstr>PowerPoint Presentation</vt:lpstr>
      <vt:lpstr>PowerPoint Presentation</vt:lpstr>
      <vt:lpstr>PowerPoint Presentation</vt:lpstr>
      <vt:lpstr>Academic Writing and Citations</vt:lpstr>
      <vt:lpstr>Academic Writing and Citations</vt:lpstr>
      <vt:lpstr>Academic Writing…</vt:lpstr>
      <vt:lpstr>Quoting</vt:lpstr>
      <vt:lpstr>PowerPoint Presentation</vt:lpstr>
      <vt:lpstr>PowerPoint Presentation</vt:lpstr>
      <vt:lpstr>PowerPoint Presentation</vt:lpstr>
      <vt:lpstr>Paraphrasing:  Use synonyms of "relationship words"</vt:lpstr>
      <vt:lpstr>CITING SOURCES.</vt:lpstr>
      <vt:lpstr>PowerPoint Presentation</vt:lpstr>
      <vt:lpstr>PowerPoint Presentation</vt:lpstr>
      <vt:lpstr>Next Lecture</vt:lpstr>
      <vt:lpstr>Paraphrasing Tools</vt:lpstr>
      <vt:lpstr>Spinbot</vt:lpstr>
      <vt:lpstr>Paraphrasing Tool</vt:lpstr>
      <vt:lpstr>Duplichecker</vt:lpstr>
      <vt:lpstr>Paraphrase Online</vt:lpstr>
      <vt:lpstr>Tutorial</vt:lpstr>
      <vt:lpstr>Additional Reading </vt:lpstr>
      <vt:lpstr>PowerPoint Presentation</vt:lpstr>
      <vt:lpstr>What are the contents of  Lit. Review</vt:lpstr>
      <vt:lpstr>Research Framework </vt:lpstr>
      <vt:lpstr>CHAPTER TWO: LITERATURE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Knowledge management Model</vt:lpstr>
      <vt:lpstr>Summary</vt:lpstr>
      <vt:lpstr>Examples </vt:lpstr>
      <vt:lpstr>EXAMPLE OF A LITERATURE REVIEW</vt:lpstr>
      <vt:lpstr>EXAMPLE OF A LITERATURE REVIEW</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Literature review and develop literature matrix.</dc:title>
  <dc:creator>jugindar singh</dc:creator>
  <cp:lastModifiedBy>jugindar singh</cp:lastModifiedBy>
  <cp:revision>51</cp:revision>
  <dcterms:created xsi:type="dcterms:W3CDTF">2020-10-11T02:14:55Z</dcterms:created>
  <dcterms:modified xsi:type="dcterms:W3CDTF">2022-03-04T09:01:25Z</dcterms:modified>
</cp:coreProperties>
</file>