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6"/>
  </p:notesMasterIdLst>
  <p:handoutMasterIdLst>
    <p:handoutMasterId r:id="rId17"/>
  </p:handoutMasterIdLst>
  <p:sldIdLst>
    <p:sldId id="256" r:id="rId2"/>
    <p:sldId id="352" r:id="rId3"/>
    <p:sldId id="365" r:id="rId4"/>
    <p:sldId id="366" r:id="rId5"/>
    <p:sldId id="369" r:id="rId6"/>
    <p:sldId id="368" r:id="rId7"/>
    <p:sldId id="370" r:id="rId8"/>
    <p:sldId id="371" r:id="rId9"/>
    <p:sldId id="373" r:id="rId10"/>
    <p:sldId id="372" r:id="rId11"/>
    <p:sldId id="374" r:id="rId12"/>
    <p:sldId id="387" r:id="rId13"/>
    <p:sldId id="388" r:id="rId14"/>
    <p:sldId id="35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82189" autoAdjust="0"/>
  </p:normalViewPr>
  <p:slideViewPr>
    <p:cSldViewPr snapToGrid="0">
      <p:cViewPr varScale="1">
        <p:scale>
          <a:sx n="59" d="100"/>
          <a:sy n="59" d="100"/>
        </p:scale>
        <p:origin x="1920"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62B48D-90F3-411D-90E9-5489CAE9A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FBF546-987B-406C-9769-1F90C53E19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FB56FF-B983-4E3D-B12D-D5A21FE86C61}" type="datetimeFigureOut">
              <a:rPr lang="en-US" smtClean="0"/>
              <a:t>10/19/2020</a:t>
            </a:fld>
            <a:endParaRPr lang="en-US"/>
          </a:p>
        </p:txBody>
      </p:sp>
      <p:sp>
        <p:nvSpPr>
          <p:cNvPr id="4" name="Footer Placeholder 3">
            <a:extLst>
              <a:ext uri="{FF2B5EF4-FFF2-40B4-BE49-F238E27FC236}">
                <a16:creationId xmlns:a16="http://schemas.microsoft.com/office/drawing/2014/main" id="{670F36D5-B278-43BD-972B-6F0953540A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FCECF8-190B-4113-9882-7DB3ED9773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ED12BB-86A8-483E-88D8-4C49BACF61E2}" type="slidenum">
              <a:rPr lang="en-US" smtClean="0"/>
              <a:t>‹#›</a:t>
            </a:fld>
            <a:endParaRPr lang="en-US"/>
          </a:p>
        </p:txBody>
      </p:sp>
    </p:spTree>
    <p:extLst>
      <p:ext uri="{BB962C8B-B14F-4D97-AF65-F5344CB8AC3E}">
        <p14:creationId xmlns:p14="http://schemas.microsoft.com/office/powerpoint/2010/main" val="3593640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2C304-BC1F-4C23-9430-3AB848658859}" type="datetimeFigureOut">
              <a:rPr lang="en-US" smtClean="0"/>
              <a:t>10/19/2020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B0DAE-1295-4BE1-AA0C-C27DEDEDAB6F}" type="slidenum">
              <a:rPr lang="en-US" smtClean="0"/>
              <a:t>‹#›</a:t>
            </a:fld>
            <a:endParaRPr lang="en-US"/>
          </a:p>
        </p:txBody>
      </p:sp>
    </p:spTree>
    <p:extLst>
      <p:ext uri="{BB962C8B-B14F-4D97-AF65-F5344CB8AC3E}">
        <p14:creationId xmlns:p14="http://schemas.microsoft.com/office/powerpoint/2010/main" val="17545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261B0DAE-1295-4BE1-AA0C-C27DEDEDAB6F}" type="slidenum">
              <a:rPr lang="en-US" smtClean="0"/>
              <a:t>1</a:t>
            </a:fld>
            <a:endParaRPr lang="en-US"/>
          </a:p>
        </p:txBody>
      </p:sp>
    </p:spTree>
    <p:extLst>
      <p:ext uri="{BB962C8B-B14F-4D97-AF65-F5344CB8AC3E}">
        <p14:creationId xmlns:p14="http://schemas.microsoft.com/office/powerpoint/2010/main" val="71379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5" name="Footer Placeholder 3"/>
          <p:cNvSpPr>
            <a:spLocks noGrp="1"/>
          </p:cNvSpPr>
          <p:nvPr>
            <p:ph type="ftr" sz="quarter" idx="4"/>
          </p:nvPr>
        </p:nvSpPr>
        <p:spPr>
          <a:xfrm>
            <a:off x="2209800" y="8984259"/>
            <a:ext cx="4210202" cy="159741"/>
          </a:xfrm>
          <a:prstGeom prst="rect">
            <a:avLst/>
          </a:prstGeom>
        </p:spPr>
        <p:txBody>
          <a:bodyPr/>
          <a:lstStyle/>
          <a:p>
            <a:pPr algn="r"/>
            <a:r>
              <a:rPr lang="en-US"/>
              <a:t>Module: Introduction to Cloud Computing</a:t>
            </a:r>
            <a:endParaRPr lang="en-US" dirty="0"/>
          </a:p>
        </p:txBody>
      </p:sp>
    </p:spTree>
    <p:extLst>
      <p:ext uri="{BB962C8B-B14F-4D97-AF65-F5344CB8AC3E}">
        <p14:creationId xmlns:p14="http://schemas.microsoft.com/office/powerpoint/2010/main" val="42859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4" name="Footer Placeholder 3"/>
          <p:cNvSpPr>
            <a:spLocks noGrp="1"/>
          </p:cNvSpPr>
          <p:nvPr>
            <p:ph type="ftr" sz="quarter" idx="10"/>
          </p:nvPr>
        </p:nvSpPr>
        <p:spPr>
          <a:xfrm>
            <a:off x="2209800" y="8984259"/>
            <a:ext cx="4210202" cy="159741"/>
          </a:xfrm>
          <a:prstGeom prst="rect">
            <a:avLst/>
          </a:prstGeom>
        </p:spPr>
        <p:txBody>
          <a:bodyPr/>
          <a:lstStyle/>
          <a:p>
            <a:pPr algn="r"/>
            <a:r>
              <a:rPr lang="en-US"/>
              <a:t>Module: Introduction to Cloud Computing</a:t>
            </a:r>
            <a:endParaRPr lang="en-US" dirty="0"/>
          </a:p>
        </p:txBody>
      </p:sp>
      <p:sp>
        <p:nvSpPr>
          <p:cNvPr id="3" name="Notes Placeholder 2">
            <a:extLst>
              <a:ext uri="{FF2B5EF4-FFF2-40B4-BE49-F238E27FC236}">
                <a16:creationId xmlns:a16="http://schemas.microsoft.com/office/drawing/2014/main" id="{D26C2A19-107D-4F90-BA7C-61E5FE84BBEE}"/>
              </a:ext>
            </a:extLst>
          </p:cNvPr>
          <p:cNvSpPr>
            <a:spLocks noGrp="1"/>
          </p:cNvSpPr>
          <p:nvPr>
            <p:ph type="body" idx="1"/>
          </p:nvPr>
        </p:nvSpPr>
        <p:spPr/>
        <p:txBody>
          <a:bodyPr/>
          <a:lstStyle/>
          <a:p>
            <a:r>
              <a:rPr lang="en-US" dirty="0"/>
              <a:t>Portability: Private Cloud </a:t>
            </a:r>
            <a:r>
              <a:rPr lang="en-US" dirty="0">
                <a:sym typeface="Wingdings" panose="05000000000000000000" pitchFamily="2" charset="2"/>
              </a:rPr>
              <a:t> Public Cloud</a:t>
            </a:r>
            <a:endParaRPr lang="en-US" dirty="0"/>
          </a:p>
          <a:p>
            <a:r>
              <a:rPr lang="en-US" dirty="0"/>
              <a:t>Interoperability: private cloud &lt;--</a:t>
            </a:r>
            <a:r>
              <a:rPr lang="en-US" dirty="0">
                <a:sym typeface="Wingdings" panose="05000000000000000000" pitchFamily="2" charset="2"/>
              </a:rPr>
              <a:t>&gt; public cloud</a:t>
            </a:r>
          </a:p>
          <a:p>
            <a:r>
              <a:rPr lang="en-US" dirty="0">
                <a:sym typeface="Wingdings" panose="05000000000000000000" pitchFamily="2" charset="2"/>
              </a:rPr>
              <a:t>Cloud Bursting  </a:t>
            </a:r>
            <a:endParaRPr lang="en-US" dirty="0"/>
          </a:p>
          <a:p>
            <a:r>
              <a:rPr lang="en-US" dirty="0"/>
              <a:t>Vendor Lock-in </a:t>
            </a:r>
            <a:r>
              <a:rPr lang="en-US" dirty="0">
                <a:sym typeface="Wingdings" panose="05000000000000000000" pitchFamily="2" charset="2"/>
              </a:rPr>
              <a:t> SLA</a:t>
            </a:r>
            <a:endParaRPr lang="en-US" dirty="0"/>
          </a:p>
          <a:p>
            <a:endParaRPr lang="en-US" dirty="0"/>
          </a:p>
        </p:txBody>
      </p:sp>
    </p:spTree>
    <p:extLst>
      <p:ext uri="{BB962C8B-B14F-4D97-AF65-F5344CB8AC3E}">
        <p14:creationId xmlns:p14="http://schemas.microsoft.com/office/powerpoint/2010/main" val="161487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5" name="Footer Placeholder 3"/>
          <p:cNvSpPr>
            <a:spLocks noGrp="1"/>
          </p:cNvSpPr>
          <p:nvPr>
            <p:ph type="ftr" sz="quarter" idx="4"/>
          </p:nvPr>
        </p:nvSpPr>
        <p:spPr>
          <a:xfrm>
            <a:off x="2209800" y="8984259"/>
            <a:ext cx="4210202" cy="159741"/>
          </a:xfrm>
          <a:prstGeom prst="rect">
            <a:avLst/>
          </a:prstGeom>
        </p:spPr>
        <p:txBody>
          <a:bodyPr/>
          <a:lstStyle/>
          <a:p>
            <a:pPr algn="r"/>
            <a:r>
              <a:rPr lang="en-US"/>
              <a:t>Module: Introduction to Cloud Computing</a:t>
            </a:r>
            <a:endParaRPr lang="en-US" dirty="0"/>
          </a:p>
        </p:txBody>
      </p:sp>
      <p:sp>
        <p:nvSpPr>
          <p:cNvPr id="3" name="Notes Placeholder 2">
            <a:extLst>
              <a:ext uri="{FF2B5EF4-FFF2-40B4-BE49-F238E27FC236}">
                <a16:creationId xmlns:a16="http://schemas.microsoft.com/office/drawing/2014/main" id="{13B5A6FC-F637-46DA-AF84-8FA1AD811506}"/>
              </a:ext>
            </a:extLst>
          </p:cNvPr>
          <p:cNvSpPr>
            <a:spLocks noGrp="1"/>
          </p:cNvSpPr>
          <p:nvPr>
            <p:ph type="body" idx="1"/>
          </p:nvPr>
        </p:nvSpPr>
        <p:spPr/>
        <p:txBody>
          <a:bodyPr/>
          <a:lstStyle/>
          <a:p>
            <a:r>
              <a:rPr lang="en-US" dirty="0"/>
              <a:t>Migration:</a:t>
            </a:r>
          </a:p>
          <a:p>
            <a:r>
              <a:rPr lang="en-US" dirty="0"/>
              <a:t>Legacy to Cloud</a:t>
            </a:r>
          </a:p>
          <a:p>
            <a:r>
              <a:rPr lang="en-US" dirty="0"/>
              <a:t>Cloud to Cloud</a:t>
            </a:r>
          </a:p>
        </p:txBody>
      </p:sp>
    </p:spTree>
    <p:extLst>
      <p:ext uri="{BB962C8B-B14F-4D97-AF65-F5344CB8AC3E}">
        <p14:creationId xmlns:p14="http://schemas.microsoft.com/office/powerpoint/2010/main" val="283290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5" name="Footer Placeholder 3"/>
          <p:cNvSpPr>
            <a:spLocks noGrp="1"/>
          </p:cNvSpPr>
          <p:nvPr>
            <p:ph type="ftr" sz="quarter" idx="4"/>
          </p:nvPr>
        </p:nvSpPr>
        <p:spPr>
          <a:xfrm>
            <a:off x="2209800" y="8984259"/>
            <a:ext cx="4210202" cy="159741"/>
          </a:xfrm>
          <a:prstGeom prst="rect">
            <a:avLst/>
          </a:prstGeom>
        </p:spPr>
        <p:txBody>
          <a:bodyPr/>
          <a:lstStyle/>
          <a:p>
            <a:pPr algn="r"/>
            <a:r>
              <a:rPr lang="en-US"/>
              <a:t>Module: Introduction to Cloud Computing</a:t>
            </a:r>
            <a:endParaRPr lang="en-US" dirty="0"/>
          </a:p>
        </p:txBody>
      </p:sp>
    </p:spTree>
    <p:extLst>
      <p:ext uri="{BB962C8B-B14F-4D97-AF65-F5344CB8AC3E}">
        <p14:creationId xmlns:p14="http://schemas.microsoft.com/office/powerpoint/2010/main" val="30153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4" name="Footer Placeholder 3"/>
          <p:cNvSpPr>
            <a:spLocks noGrp="1"/>
          </p:cNvSpPr>
          <p:nvPr>
            <p:ph type="ftr" sz="quarter" idx="10"/>
          </p:nvPr>
        </p:nvSpPr>
        <p:spPr>
          <a:xfrm>
            <a:off x="2209800" y="8984259"/>
            <a:ext cx="4210202" cy="159741"/>
          </a:xfrm>
          <a:prstGeom prst="rect">
            <a:avLst/>
          </a:prstGeom>
        </p:spPr>
        <p:txBody>
          <a:bodyPr/>
          <a:lstStyle/>
          <a:p>
            <a:pPr algn="r"/>
            <a:r>
              <a:rPr lang="en-US"/>
              <a:t>Module: Introduction to Cloud Computing</a:t>
            </a:r>
            <a:endParaRPr lang="en-US" dirty="0"/>
          </a:p>
        </p:txBody>
      </p:sp>
    </p:spTree>
    <p:extLst>
      <p:ext uri="{BB962C8B-B14F-4D97-AF65-F5344CB8AC3E}">
        <p14:creationId xmlns:p14="http://schemas.microsoft.com/office/powerpoint/2010/main" val="127159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3" name="Notes Placeholder 2"/>
          <p:cNvSpPr>
            <a:spLocks noGrp="1"/>
          </p:cNvSpPr>
          <p:nvPr>
            <p:ph type="body" idx="1"/>
          </p:nvPr>
        </p:nvSpPr>
        <p:spPr/>
        <p:txBody>
          <a:bodyPr/>
          <a:lstStyle/>
          <a:p>
            <a:r>
              <a:rPr lang="en-US" dirty="0"/>
              <a:t>This lesson covers the four primary cloud deployment models:</a:t>
            </a:r>
            <a:r>
              <a:rPr lang="en-US" dirty="0">
                <a:solidFill>
                  <a:srgbClr val="FF0000"/>
                </a:solidFill>
              </a:rPr>
              <a:t> </a:t>
            </a:r>
            <a:r>
              <a:rPr lang="en-US" dirty="0"/>
              <a:t>public cloud, private cloud, community cloud, and hybrid cloud.</a:t>
            </a:r>
          </a:p>
        </p:txBody>
      </p:sp>
      <p:sp>
        <p:nvSpPr>
          <p:cNvPr id="4" name="Footer Placeholder 3"/>
          <p:cNvSpPr>
            <a:spLocks noGrp="1"/>
          </p:cNvSpPr>
          <p:nvPr>
            <p:ph type="ftr" sz="quarter" idx="10"/>
          </p:nvPr>
        </p:nvSpPr>
        <p:spPr>
          <a:xfrm>
            <a:off x="2209800" y="8984259"/>
            <a:ext cx="4210202" cy="159741"/>
          </a:xfrm>
          <a:prstGeom prst="rect">
            <a:avLst/>
          </a:prstGeom>
        </p:spPr>
        <p:txBody>
          <a:bodyPr/>
          <a:lstStyle/>
          <a:p>
            <a:pPr algn="r"/>
            <a:r>
              <a:rPr lang="en-US"/>
              <a:t>Module: Introduction to Cloud Computing</a:t>
            </a:r>
            <a:endParaRPr lang="en-US" dirty="0"/>
          </a:p>
        </p:txBody>
      </p:sp>
    </p:spTree>
    <p:extLst>
      <p:ext uri="{BB962C8B-B14F-4D97-AF65-F5344CB8AC3E}">
        <p14:creationId xmlns:p14="http://schemas.microsoft.com/office/powerpoint/2010/main" val="127754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4" name="Footer Placeholder 3"/>
          <p:cNvSpPr>
            <a:spLocks noGrp="1"/>
          </p:cNvSpPr>
          <p:nvPr>
            <p:ph type="ftr" sz="quarter" idx="10"/>
          </p:nvPr>
        </p:nvSpPr>
        <p:spPr>
          <a:xfrm>
            <a:off x="2209800" y="8984259"/>
            <a:ext cx="4210202" cy="159741"/>
          </a:xfrm>
          <a:prstGeom prst="rect">
            <a:avLst/>
          </a:prstGeom>
        </p:spPr>
        <p:txBody>
          <a:bodyPr/>
          <a:lstStyle/>
          <a:p>
            <a:pPr algn="r"/>
            <a:r>
              <a:rPr lang="en-US"/>
              <a:t>Module: Introduction to Cloud Computing</a:t>
            </a:r>
            <a:endParaRPr lang="en-US" dirty="0"/>
          </a:p>
        </p:txBody>
      </p:sp>
    </p:spTree>
    <p:extLst>
      <p:ext uri="{BB962C8B-B14F-4D97-AF65-F5344CB8AC3E}">
        <p14:creationId xmlns:p14="http://schemas.microsoft.com/office/powerpoint/2010/main" val="161487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4" name="Footer Placeholder 3"/>
          <p:cNvSpPr>
            <a:spLocks noGrp="1"/>
          </p:cNvSpPr>
          <p:nvPr>
            <p:ph type="ftr" sz="quarter" idx="10"/>
          </p:nvPr>
        </p:nvSpPr>
        <p:spPr>
          <a:xfrm>
            <a:off x="2209800" y="8984259"/>
            <a:ext cx="4210202" cy="159741"/>
          </a:xfrm>
          <a:prstGeom prst="rect">
            <a:avLst/>
          </a:prstGeom>
        </p:spPr>
        <p:txBody>
          <a:bodyPr/>
          <a:lstStyle/>
          <a:p>
            <a:pPr algn="r"/>
            <a:r>
              <a:rPr lang="en-US"/>
              <a:t>Module: Introduction to Cloud Computing</a:t>
            </a:r>
            <a:endParaRPr lang="en-US" dirty="0"/>
          </a:p>
        </p:txBody>
      </p:sp>
      <p:sp>
        <p:nvSpPr>
          <p:cNvPr id="3" name="Notes Placeholder 2">
            <a:extLst>
              <a:ext uri="{FF2B5EF4-FFF2-40B4-BE49-F238E27FC236}">
                <a16:creationId xmlns:a16="http://schemas.microsoft.com/office/drawing/2014/main" id="{ACF67A81-80C9-4458-B02D-A5B7EDAB4074}"/>
              </a:ext>
            </a:extLst>
          </p:cNvPr>
          <p:cNvSpPr>
            <a:spLocks noGrp="1"/>
          </p:cNvSpPr>
          <p:nvPr>
            <p:ph type="body" idx="1"/>
          </p:nvPr>
        </p:nvSpPr>
        <p:spPr/>
        <p:txBody>
          <a:bodyPr/>
          <a:lstStyle/>
          <a:p>
            <a:r>
              <a:rPr lang="en-US" dirty="0"/>
              <a:t>Cloud Foundry: Open Source PaaS</a:t>
            </a:r>
          </a:p>
        </p:txBody>
      </p:sp>
    </p:spTree>
    <p:extLst>
      <p:ext uri="{BB962C8B-B14F-4D97-AF65-F5344CB8AC3E}">
        <p14:creationId xmlns:p14="http://schemas.microsoft.com/office/powerpoint/2010/main" val="161487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6" name="Footer Placeholder 3"/>
          <p:cNvSpPr>
            <a:spLocks noGrp="1"/>
          </p:cNvSpPr>
          <p:nvPr>
            <p:ph type="ftr" sz="quarter" idx="4"/>
          </p:nvPr>
        </p:nvSpPr>
        <p:spPr>
          <a:xfrm>
            <a:off x="2209800" y="8984259"/>
            <a:ext cx="4210202" cy="159741"/>
          </a:xfrm>
          <a:prstGeom prst="rect">
            <a:avLst/>
          </a:prstGeom>
        </p:spPr>
        <p:txBody>
          <a:bodyPr/>
          <a:lstStyle/>
          <a:p>
            <a:pPr algn="r"/>
            <a:r>
              <a:rPr lang="en-US"/>
              <a:t>Module: Introduction to Cloud Computing</a:t>
            </a:r>
            <a:endParaRPr lang="en-US" dirty="0"/>
          </a:p>
        </p:txBody>
      </p:sp>
      <p:sp>
        <p:nvSpPr>
          <p:cNvPr id="3" name="Notes Placeholder 2">
            <a:extLst>
              <a:ext uri="{FF2B5EF4-FFF2-40B4-BE49-F238E27FC236}">
                <a16:creationId xmlns:a16="http://schemas.microsoft.com/office/drawing/2014/main" id="{E4A1645B-351B-40F6-A3F9-268D6CF514E8}"/>
              </a:ext>
            </a:extLst>
          </p:cNvPr>
          <p:cNvSpPr>
            <a:spLocks noGrp="1"/>
          </p:cNvSpPr>
          <p:nvPr>
            <p:ph type="body" idx="1"/>
          </p:nvPr>
        </p:nvSpPr>
        <p:spPr/>
        <p:txBody>
          <a:bodyPr/>
          <a:lstStyle/>
          <a:p>
            <a:r>
              <a:rPr lang="en-US" dirty="0"/>
              <a:t>Multi-tenancy</a:t>
            </a:r>
          </a:p>
          <a:p>
            <a:endParaRPr lang="en-US" dirty="0"/>
          </a:p>
        </p:txBody>
      </p:sp>
    </p:spTree>
    <p:extLst>
      <p:ext uri="{BB962C8B-B14F-4D97-AF65-F5344CB8AC3E}">
        <p14:creationId xmlns:p14="http://schemas.microsoft.com/office/powerpoint/2010/main" val="107398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4" name="Footer Placeholder 3"/>
          <p:cNvSpPr>
            <a:spLocks noGrp="1"/>
          </p:cNvSpPr>
          <p:nvPr>
            <p:ph type="ftr" sz="quarter" idx="10"/>
          </p:nvPr>
        </p:nvSpPr>
        <p:spPr>
          <a:xfrm>
            <a:off x="2209800" y="8984259"/>
            <a:ext cx="4210202" cy="159741"/>
          </a:xfrm>
          <a:prstGeom prst="rect">
            <a:avLst/>
          </a:prstGeom>
        </p:spPr>
        <p:txBody>
          <a:bodyPr/>
          <a:lstStyle/>
          <a:p>
            <a:pPr algn="r"/>
            <a:r>
              <a:rPr lang="en-US"/>
              <a:t>Module: Introduction to Cloud Computing</a:t>
            </a:r>
            <a:endParaRPr lang="en-US" dirty="0"/>
          </a:p>
        </p:txBody>
      </p:sp>
    </p:spTree>
    <p:extLst>
      <p:ext uri="{BB962C8B-B14F-4D97-AF65-F5344CB8AC3E}">
        <p14:creationId xmlns:p14="http://schemas.microsoft.com/office/powerpoint/2010/main" val="161487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4" name="Footer Placeholder 3"/>
          <p:cNvSpPr>
            <a:spLocks noGrp="1"/>
          </p:cNvSpPr>
          <p:nvPr>
            <p:ph type="ftr" sz="quarter" idx="10"/>
          </p:nvPr>
        </p:nvSpPr>
        <p:spPr>
          <a:xfrm>
            <a:off x="2209800" y="8984259"/>
            <a:ext cx="4210202" cy="159741"/>
          </a:xfrm>
          <a:prstGeom prst="rect">
            <a:avLst/>
          </a:prstGeom>
        </p:spPr>
        <p:txBody>
          <a:bodyPr/>
          <a:lstStyle/>
          <a:p>
            <a:pPr algn="r"/>
            <a:r>
              <a:rPr lang="en-US"/>
              <a:t>Module: Introduction to Cloud Computing</a:t>
            </a:r>
            <a:endParaRPr lang="en-US" dirty="0"/>
          </a:p>
        </p:txBody>
      </p:sp>
    </p:spTree>
    <p:extLst>
      <p:ext uri="{BB962C8B-B14F-4D97-AF65-F5344CB8AC3E}">
        <p14:creationId xmlns:p14="http://schemas.microsoft.com/office/powerpoint/2010/main" val="161487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5" name="Footer Placeholder 3"/>
          <p:cNvSpPr>
            <a:spLocks noGrp="1"/>
          </p:cNvSpPr>
          <p:nvPr>
            <p:ph type="ftr" sz="quarter" idx="4"/>
          </p:nvPr>
        </p:nvSpPr>
        <p:spPr>
          <a:xfrm>
            <a:off x="2209800" y="8984259"/>
            <a:ext cx="4210202" cy="159741"/>
          </a:xfrm>
          <a:prstGeom prst="rect">
            <a:avLst/>
          </a:prstGeom>
        </p:spPr>
        <p:txBody>
          <a:bodyPr/>
          <a:lstStyle/>
          <a:p>
            <a:pPr algn="r"/>
            <a:r>
              <a:rPr lang="en-US"/>
              <a:t>Module: Introduction to Cloud Computing</a:t>
            </a:r>
            <a:endParaRPr lang="en-US" dirty="0"/>
          </a:p>
        </p:txBody>
      </p:sp>
    </p:spTree>
    <p:extLst>
      <p:ext uri="{BB962C8B-B14F-4D97-AF65-F5344CB8AC3E}">
        <p14:creationId xmlns:p14="http://schemas.microsoft.com/office/powerpoint/2010/main" val="107398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685800"/>
            <a:ext cx="3556000" cy="2667000"/>
          </a:xfrm>
        </p:spPr>
      </p:sp>
      <p:sp>
        <p:nvSpPr>
          <p:cNvPr id="5" name="Footer Placeholder 3"/>
          <p:cNvSpPr>
            <a:spLocks noGrp="1"/>
          </p:cNvSpPr>
          <p:nvPr>
            <p:ph type="ftr" sz="quarter" idx="4"/>
          </p:nvPr>
        </p:nvSpPr>
        <p:spPr>
          <a:xfrm>
            <a:off x="2209800" y="8984259"/>
            <a:ext cx="4210202" cy="159741"/>
          </a:xfrm>
          <a:prstGeom prst="rect">
            <a:avLst/>
          </a:prstGeom>
        </p:spPr>
        <p:txBody>
          <a:bodyPr/>
          <a:lstStyle/>
          <a:p>
            <a:pPr algn="r"/>
            <a:r>
              <a:rPr lang="en-US"/>
              <a:t>Module: Introduction to Cloud Computing</a:t>
            </a:r>
            <a:endParaRPr lang="en-US" dirty="0"/>
          </a:p>
        </p:txBody>
      </p:sp>
    </p:spTree>
    <p:extLst>
      <p:ext uri="{BB962C8B-B14F-4D97-AF65-F5344CB8AC3E}">
        <p14:creationId xmlns:p14="http://schemas.microsoft.com/office/powerpoint/2010/main" val="376451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3429000"/>
          </a:xfrm>
          <a:prstGeom prst="rect">
            <a:avLst/>
          </a:prstGeom>
          <a:solidFill>
            <a:schemeClr val="bg1">
              <a:lumMod val="50000"/>
            </a:schemeClr>
          </a:solidFill>
          <a:ln w="9525">
            <a:noFill/>
            <a:miter lim="800000"/>
            <a:headEnd/>
            <a:tailEnd/>
          </a:ln>
          <a:effectLst/>
        </p:spPr>
        <p:txBody>
          <a:bodyPr wrap="none" anchor="ctr"/>
          <a:lstStyle/>
          <a:p>
            <a:pPr algn="ctr">
              <a:defRPr/>
            </a:pPr>
            <a:endParaRPr lang="en-US">
              <a:latin typeface="Arial" charset="0"/>
            </a:endParaRPr>
          </a:p>
        </p:txBody>
      </p:sp>
      <p:pic>
        <p:nvPicPr>
          <p:cNvPr id="5" name="Picture 10" descr="APU Logo_Final_Vertical_V1_HR1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514600"/>
            <a:ext cx="2530476"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ctrTitle"/>
          </p:nvPr>
        </p:nvSpPr>
        <p:spPr>
          <a:xfrm>
            <a:off x="2389188" y="1952625"/>
            <a:ext cx="6754812" cy="1470025"/>
          </a:xfrm>
        </p:spPr>
        <p:txBody>
          <a:bodyPr/>
          <a:lstStyle>
            <a:lvl1pPr>
              <a:defRPr/>
            </a:lvl1pPr>
          </a:lstStyle>
          <a:p>
            <a:r>
              <a:rPr lang="en-US"/>
              <a:t>Click to edit Master title style</a:t>
            </a:r>
            <a:endParaRPr lang="en-GB"/>
          </a:p>
        </p:txBody>
      </p:sp>
      <p:sp>
        <p:nvSpPr>
          <p:cNvPr id="87043" name="Rectangle 3"/>
          <p:cNvSpPr>
            <a:spLocks noGrp="1" noChangeArrowheads="1"/>
          </p:cNvSpPr>
          <p:nvPr>
            <p:ph type="subTitle" idx="1"/>
          </p:nvPr>
        </p:nvSpPr>
        <p:spPr>
          <a:xfrm>
            <a:off x="2374900" y="3886200"/>
            <a:ext cx="67691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val="218664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60580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274638"/>
            <a:ext cx="2057400" cy="59483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85775" y="274638"/>
            <a:ext cx="6021388"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534344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3" name="內容版面配置區 2"/>
          <p:cNvSpPr>
            <a:spLocks noGrp="1"/>
          </p:cNvSpPr>
          <p:nvPr>
            <p:ph sz="half" idx="1"/>
          </p:nvPr>
        </p:nvSpPr>
        <p:spPr>
          <a:xfrm>
            <a:off x="457200" y="1600200"/>
            <a:ext cx="4038600" cy="4530725"/>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Rectangle 9"/>
          <p:cNvSpPr>
            <a:spLocks noGrp="1" noChangeArrowheads="1"/>
          </p:cNvSpPr>
          <p:nvPr>
            <p:ph type="dt" sz="half" idx="10"/>
          </p:nvPr>
        </p:nvSpPr>
        <p:spPr>
          <a:xfrm>
            <a:off x="457200" y="6248400"/>
            <a:ext cx="2133600" cy="457200"/>
          </a:xfrm>
          <a:prstGeom prst="rect">
            <a:avLst/>
          </a:prstGeom>
          <a:ln/>
        </p:spPr>
        <p:txBody>
          <a:bodyPr/>
          <a:lstStyle>
            <a:lvl1pPr>
              <a:defRPr/>
            </a:lvl1pPr>
          </a:lstStyle>
          <a:p>
            <a:fld id="{C117F3E7-0AD9-42A5-B67D-1D5B53E16364}" type="datetime1">
              <a:rPr lang="en-US" smtClean="0"/>
              <a:t>10/19/2020</a:t>
            </a:fld>
            <a:endParaRPr lang="en-US"/>
          </a:p>
        </p:txBody>
      </p:sp>
      <p:sp>
        <p:nvSpPr>
          <p:cNvPr id="7" name="Rectangle 10"/>
          <p:cNvSpPr>
            <a:spLocks noGrp="1" noChangeArrowheads="1"/>
          </p:cNvSpPr>
          <p:nvPr>
            <p:ph type="ftr" sz="quarter" idx="11"/>
          </p:nvPr>
        </p:nvSpPr>
        <p:spPr>
          <a:ln/>
        </p:spPr>
        <p:txBody>
          <a:bodyPr/>
          <a:lstStyle>
            <a:lvl1pPr>
              <a:defRPr/>
            </a:lvl1pPr>
          </a:lstStyle>
          <a:p>
            <a:endParaRPr lang="en-US"/>
          </a:p>
        </p:txBody>
      </p:sp>
      <p:sp>
        <p:nvSpPr>
          <p:cNvPr id="8" name="Rectangle 11"/>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fld id="{2C0CF104-8B6A-4D27-B4FC-F96AD0B1E697}" type="slidenum">
              <a:rPr lang="en-US" smtClean="0"/>
              <a:t>‹#›</a:t>
            </a:fld>
            <a:endParaRPr lang="en-US"/>
          </a:p>
        </p:txBody>
      </p:sp>
    </p:spTree>
    <p:extLst>
      <p:ext uri="{BB962C8B-B14F-4D97-AF65-F5344CB8AC3E}">
        <p14:creationId xmlns:p14="http://schemas.microsoft.com/office/powerpoint/2010/main" val="29604645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sson Topics and Summary">
    <p:spTree>
      <p:nvGrpSpPr>
        <p:cNvPr id="1" name=""/>
        <p:cNvGrpSpPr/>
        <p:nvPr/>
      </p:nvGrpSpPr>
      <p:grpSpPr>
        <a:xfrm>
          <a:off x="0" y="0"/>
          <a:ext cx="0" cy="0"/>
          <a:chOff x="0" y="0"/>
          <a:chExt cx="0" cy="0"/>
        </a:xfrm>
      </p:grpSpPr>
      <p:sp>
        <p:nvSpPr>
          <p:cNvPr id="2" name="Title 1"/>
          <p:cNvSpPr>
            <a:spLocks noGrp="1"/>
          </p:cNvSpPr>
          <p:nvPr>
            <p:ph type="ctrTitle"/>
          </p:nvPr>
        </p:nvSpPr>
        <p:spPr>
          <a:xfrm>
            <a:off x="533401" y="685800"/>
            <a:ext cx="8077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533400" y="1498600"/>
            <a:ext cx="8077200" cy="39624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43947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305802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854258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84309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2549283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3374493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283600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246230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2521354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2377374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2124491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304800"/>
            <a:ext cx="8458200" cy="609600"/>
          </a:xfrm>
          <a:prstGeom prst="rect">
            <a:avLst/>
          </a:prstGeom>
        </p:spPr>
        <p:txBody>
          <a:bodyPr lIns="0" tIns="0" rIns="0" bIns="0" anchor="t" anchorCtr="0"/>
          <a:lstStyle>
            <a:lvl1pPr algn="l">
              <a:lnSpc>
                <a:spcPct val="90000"/>
              </a:lnSpc>
              <a:defRPr sz="28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1320800"/>
            <a:ext cx="8458200" cy="4572000"/>
          </a:xfrm>
          <a:prstGeom prst="rect">
            <a:avLst/>
          </a:prstGeom>
        </p:spPr>
        <p:txBody>
          <a:bodyPr vert="horz" lIns="0" tIns="0" rIns="0" bIns="0"/>
          <a:lstStyle>
            <a:lvl1pPr marL="228600" indent="-228600">
              <a:spcBef>
                <a:spcPts val="1200"/>
              </a:spcBef>
              <a:buClr>
                <a:schemeClr val="tx2"/>
              </a:buClr>
              <a:defRPr sz="2000">
                <a:solidFill>
                  <a:schemeClr val="tx1"/>
                </a:solidFill>
              </a:defRPr>
            </a:lvl1pPr>
            <a:lvl2pPr>
              <a:spcBef>
                <a:spcPts val="300"/>
              </a:spcBef>
              <a:buClr>
                <a:schemeClr val="tx2"/>
              </a:buClr>
              <a:defRPr sz="1800">
                <a:solidFill>
                  <a:schemeClr val="tx1"/>
                </a:solidFill>
              </a:defRPr>
            </a:lvl2pPr>
            <a:lvl3pPr marL="1084263" indent="-169863">
              <a:spcBef>
                <a:spcPts val="300"/>
              </a:spcBef>
              <a:buClr>
                <a:schemeClr val="tx2"/>
              </a:buClr>
              <a:defRPr sz="1600">
                <a:solidFill>
                  <a:schemeClr val="tx1"/>
                </a:solidFill>
              </a:defRPr>
            </a:lvl3pPr>
            <a:lvl4pPr marL="1430338" indent="-168275">
              <a:spcBef>
                <a:spcPts val="300"/>
              </a:spcBef>
              <a:buClr>
                <a:schemeClr val="tx2"/>
              </a:buClr>
              <a:defRPr sz="1400">
                <a:solidFill>
                  <a:schemeClr val="tx1"/>
                </a:solidFill>
              </a:defRPr>
            </a:lvl4pPr>
            <a:lvl5pPr marL="1770063" indent="-169863">
              <a:spcBef>
                <a:spcPts val="300"/>
              </a:spcBef>
              <a:buClr>
                <a:schemeClr val="tx2"/>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2590800" y="6604000"/>
            <a:ext cx="5181600" cy="177800"/>
          </a:xfrm>
          <a:prstGeom prst="rect">
            <a:avLst/>
          </a:prstGeom>
        </p:spPr>
        <p:txBody>
          <a:bodyPr/>
          <a:lstStyle>
            <a:lvl1pPr>
              <a:defRPr sz="600" b="0">
                <a:solidFill>
                  <a:schemeClr val="bg2"/>
                </a:solidFill>
              </a:defRPr>
            </a:lvl1p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54195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97246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87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78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19554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53925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2763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05215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57516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56159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ucti_globe1_transparent_small"/>
          <p:cNvPicPr>
            <a:picLocks noChangeAspect="1" noChangeArrowheads="1"/>
          </p:cNvPicPr>
          <p:nvPr/>
        </p:nvPicPr>
        <p:blipFill>
          <a:blip r:embed="rId25">
            <a:lum bright="80000" contrast="-90000"/>
            <a:extLst>
              <a:ext uri="{28A0092B-C50C-407E-A947-70E740481C1C}">
                <a14:useLocalDpi xmlns:a14="http://schemas.microsoft.com/office/drawing/2010/main" val="0"/>
              </a:ext>
            </a:extLst>
          </a:blip>
          <a:srcRect/>
          <a:stretch>
            <a:fillRect/>
          </a:stretch>
        </p:blipFill>
        <p:spPr bwMode="auto">
          <a:xfrm>
            <a:off x="-1441450" y="2570163"/>
            <a:ext cx="72072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p:cNvSpPr>
            <a:spLocks noChangeArrowheads="1"/>
          </p:cNvSpPr>
          <p:nvPr/>
        </p:nvSpPr>
        <p:spPr bwMode="auto">
          <a:xfrm>
            <a:off x="0" y="6621463"/>
            <a:ext cx="9144000" cy="236537"/>
          </a:xfrm>
          <a:prstGeom prst="rect">
            <a:avLst/>
          </a:prstGeom>
          <a:solidFill>
            <a:schemeClr val="bg1">
              <a:lumMod val="50000"/>
            </a:schemeClr>
          </a:solidFill>
          <a:ln w="9525">
            <a:noFill/>
            <a:miter lim="800000"/>
            <a:headEnd/>
            <a:tailEnd/>
          </a:ln>
          <a:effectLst/>
        </p:spPr>
        <p:txBody>
          <a:bodyPr wrap="none" anchor="ctr"/>
          <a:lstStyle/>
          <a:p>
            <a:pPr>
              <a:defRPr/>
            </a:pPr>
            <a:endParaRPr lang="en-GB">
              <a:latin typeface="Arial" charset="0"/>
            </a:endParaRPr>
          </a:p>
        </p:txBody>
      </p:sp>
      <p:sp>
        <p:nvSpPr>
          <p:cNvPr id="1028" name="Rectangle 4"/>
          <p:cNvSpPr>
            <a:spLocks noGrp="1" noChangeArrowheads="1"/>
          </p:cNvSpPr>
          <p:nvPr>
            <p:ph type="body" idx="1"/>
          </p:nvPr>
        </p:nvSpPr>
        <p:spPr bwMode="auto">
          <a:xfrm>
            <a:off x="487363" y="1697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6"/>
          <p:cNvSpPr>
            <a:spLocks noGrp="1" noChangeArrowheads="1"/>
          </p:cNvSpPr>
          <p:nvPr>
            <p:ph type="title"/>
          </p:nvPr>
        </p:nvSpPr>
        <p:spPr bwMode="auto">
          <a:xfrm>
            <a:off x="485775" y="274638"/>
            <a:ext cx="7042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6023" name="Rectangle 7"/>
          <p:cNvSpPr>
            <a:spLocks noChangeArrowheads="1"/>
          </p:cNvSpPr>
          <p:nvPr/>
        </p:nvSpPr>
        <p:spPr bwMode="auto">
          <a:xfrm>
            <a:off x="0" y="6597650"/>
            <a:ext cx="2711450" cy="260350"/>
          </a:xfrm>
          <a:prstGeom prst="rect">
            <a:avLst/>
          </a:prstGeom>
          <a:noFill/>
          <a:ln w="9525">
            <a:noFill/>
            <a:miter lim="800000"/>
            <a:headEnd/>
            <a:tailEnd/>
          </a:ln>
          <a:effectLst/>
        </p:spPr>
        <p:txBody>
          <a:bodyPr/>
          <a:lstStyle/>
          <a:p>
            <a:pPr>
              <a:defRPr/>
            </a:pPr>
            <a:r>
              <a:rPr lang="en-GB" sz="800" dirty="0">
                <a:latin typeface="Calibri" pitchFamily="34" charset="0"/>
                <a:cs typeface="Calibri" pitchFamily="34" charset="0"/>
              </a:rPr>
              <a:t>Module Code and Module Title</a:t>
            </a:r>
          </a:p>
        </p:txBody>
      </p:sp>
      <p:sp>
        <p:nvSpPr>
          <p:cNvPr id="86024" name="Rectangle 8"/>
          <p:cNvSpPr>
            <a:spLocks noGrp="1" noChangeArrowheads="1"/>
          </p:cNvSpPr>
          <p:nvPr>
            <p:ph type="ftr" sz="quarter" idx="3"/>
          </p:nvPr>
        </p:nvSpPr>
        <p:spPr bwMode="auto">
          <a:xfrm>
            <a:off x="6248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Calibri" panose="020F0502020204030204" pitchFamily="34" charset="0"/>
                <a:cs typeface="Calibri" panose="020F0502020204030204" pitchFamily="34" charset="0"/>
              </a:defRPr>
            </a:lvl1pPr>
          </a:lstStyle>
          <a:p>
            <a:endParaRPr lang="en-US"/>
          </a:p>
        </p:txBody>
      </p:sp>
      <p:sp>
        <p:nvSpPr>
          <p:cNvPr id="86025" name="Rectangle 9"/>
          <p:cNvSpPr>
            <a:spLocks noChangeArrowheads="1"/>
          </p:cNvSpPr>
          <p:nvPr/>
        </p:nvSpPr>
        <p:spPr bwMode="auto">
          <a:xfrm>
            <a:off x="3175000" y="6597650"/>
            <a:ext cx="2711450" cy="260350"/>
          </a:xfrm>
          <a:prstGeom prst="rect">
            <a:avLst/>
          </a:prstGeom>
          <a:noFill/>
          <a:ln w="9525">
            <a:noFill/>
            <a:miter lim="800000"/>
            <a:headEnd/>
            <a:tailEnd/>
          </a:ln>
          <a:effectLst/>
        </p:spPr>
        <p:txBody>
          <a:bodyPr/>
          <a:lstStyle/>
          <a:p>
            <a:pPr algn="ctr">
              <a:defRPr/>
            </a:pPr>
            <a:r>
              <a:rPr lang="en-GB" sz="800" dirty="0">
                <a:latin typeface="Calibri" pitchFamily="34" charset="0"/>
                <a:cs typeface="Calibri" pitchFamily="34" charset="0"/>
              </a:rPr>
              <a:t>Title of Slides</a:t>
            </a:r>
          </a:p>
        </p:txBody>
      </p:sp>
      <p:pic>
        <p:nvPicPr>
          <p:cNvPr id="1033" name="Picture 10" descr="APU Logo Final-medium.jp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629525" y="0"/>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1743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sldNum="0"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2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2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2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1736"/>
            <a:ext cx="7772400" cy="2387600"/>
          </a:xfrm>
        </p:spPr>
        <p:txBody>
          <a:bodyPr>
            <a:normAutofit/>
          </a:bodyPr>
          <a:lstStyle/>
          <a:p>
            <a:r>
              <a:rPr lang="en-US" sz="4400" dirty="0"/>
              <a:t>CT105-3-M Cloud Infrastructure and Services</a:t>
            </a:r>
          </a:p>
        </p:txBody>
      </p:sp>
      <p:sp>
        <p:nvSpPr>
          <p:cNvPr id="3" name="Subtitle 2"/>
          <p:cNvSpPr>
            <a:spLocks noGrp="1"/>
          </p:cNvSpPr>
          <p:nvPr>
            <p:ph type="subTitle" idx="1"/>
          </p:nvPr>
        </p:nvSpPr>
        <p:spPr>
          <a:xfrm>
            <a:off x="4572000" y="4109216"/>
            <a:ext cx="4572000" cy="1503793"/>
          </a:xfrm>
        </p:spPr>
        <p:txBody>
          <a:bodyPr/>
          <a:lstStyle/>
          <a:p>
            <a:r>
              <a:rPr lang="en-US" dirty="0"/>
              <a:t>Cloud Deployment Models</a:t>
            </a:r>
          </a:p>
        </p:txBody>
      </p:sp>
    </p:spTree>
    <p:extLst>
      <p:ext uri="{BB962C8B-B14F-4D97-AF65-F5344CB8AC3E}">
        <p14:creationId xmlns:p14="http://schemas.microsoft.com/office/powerpoint/2010/main" val="292689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Externally-hosted Community Cloud</a:t>
            </a:r>
          </a:p>
        </p:txBody>
      </p:sp>
      <p:sp>
        <p:nvSpPr>
          <p:cNvPr id="4" name="Footer Placeholder 3"/>
          <p:cNvSpPr>
            <a:spLocks noGrp="1"/>
          </p:cNvSpPr>
          <p:nvPr>
            <p:ph type="ftr" sz="quarter" idx="3"/>
          </p:nvPr>
        </p:nvSpPr>
        <p:spPr/>
        <p:txBody>
          <a:bodyPr/>
          <a:lstStyle/>
          <a:p>
            <a:pPr algn="r"/>
            <a:r>
              <a:rPr lang="en-US"/>
              <a:t>Module: Introduction to Cloud Computing</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216" y="1665224"/>
            <a:ext cx="6539568"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8532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Hybrid Cloud</a:t>
            </a:r>
          </a:p>
        </p:txBody>
      </p:sp>
      <p:sp>
        <p:nvSpPr>
          <p:cNvPr id="3" name="Footer Placeholder 2"/>
          <p:cNvSpPr>
            <a:spLocks noGrp="1"/>
          </p:cNvSpPr>
          <p:nvPr>
            <p:ph type="ftr" sz="quarter" idx="3"/>
          </p:nvPr>
        </p:nvSpPr>
        <p:spPr>
          <a:prstGeom prst="rect">
            <a:avLst/>
          </a:prstGeom>
        </p:spPr>
        <p:txBody>
          <a:bodyPr/>
          <a:lstStyle/>
          <a:p>
            <a:pPr algn="r"/>
            <a:r>
              <a:rPr lang="en-US"/>
              <a:t>Module: Introduction to Cloud Computing</a:t>
            </a:r>
            <a:endParaRPr lang="en-US" dirty="0"/>
          </a:p>
        </p:txBody>
      </p:sp>
      <p:sp>
        <p:nvSpPr>
          <p:cNvPr id="6" name="Rectangle 5"/>
          <p:cNvSpPr/>
          <p:nvPr/>
        </p:nvSpPr>
        <p:spPr>
          <a:xfrm>
            <a:off x="294018" y="1901662"/>
            <a:ext cx="365905" cy="371173"/>
          </a:xfrm>
          <a:prstGeom prst="rect">
            <a:avLst/>
          </a:prstGeom>
          <a:solidFill>
            <a:schemeClr val="bg1">
              <a:lumMod val="50000"/>
            </a:schemeClr>
          </a:solidFill>
          <a:ln>
            <a:noFill/>
          </a:ln>
          <a:effectLst/>
          <a:scene3d>
            <a:camera prst="isometricLeftDown"/>
            <a:lightRig rig="threePt" dir="t"/>
          </a:scene3d>
        </p:spPr>
        <p:style>
          <a:lnRef idx="1">
            <a:schemeClr val="accent1"/>
          </a:lnRef>
          <a:fillRef idx="1002">
            <a:schemeClr val="l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43788" y="1771650"/>
            <a:ext cx="8495413" cy="1945382"/>
            <a:chOff x="343787" y="914400"/>
            <a:chExt cx="8495413" cy="1945382"/>
          </a:xfrm>
        </p:grpSpPr>
        <p:sp>
          <p:nvSpPr>
            <p:cNvPr id="7" name="Rectangle 6"/>
            <p:cNvSpPr/>
            <p:nvPr/>
          </p:nvSpPr>
          <p:spPr>
            <a:xfrm>
              <a:off x="609600" y="1113130"/>
              <a:ext cx="8229600" cy="1746652"/>
            </a:xfrm>
            <a:prstGeom prst="rect">
              <a:avLst/>
            </a:prstGeom>
            <a:gradFill flip="none" rotWithShape="1">
              <a:gsLst>
                <a:gs pos="0">
                  <a:srgbClr val="BABCBE">
                    <a:tint val="66000"/>
                    <a:satMod val="160000"/>
                  </a:srgbClr>
                </a:gs>
                <a:gs pos="50000">
                  <a:srgbClr val="BABCBE">
                    <a:tint val="44500"/>
                    <a:satMod val="160000"/>
                  </a:srgbClr>
                </a:gs>
                <a:gs pos="100000">
                  <a:srgbClr val="BABCBE">
                    <a:tint val="23500"/>
                    <a:satMod val="160000"/>
                  </a:srgbClr>
                </a:gs>
              </a:gsLst>
              <a:lin ang="2700000" scaled="1"/>
              <a:tileRect/>
            </a:gradFill>
            <a:ln w="12700">
              <a:solidFill>
                <a:srgbClr val="717074"/>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rtlCol="0" anchor="t" anchorCtr="0"/>
            <a:lstStyle/>
            <a:p>
              <a:r>
                <a:rPr lang="en-US" sz="1600" dirty="0">
                  <a:solidFill>
                    <a:schemeClr val="tx1"/>
                  </a:solidFill>
                </a:rPr>
                <a:t>The cloud infrastructure is a composition of two or more distinct cloud infrastructures (private, community, or public) that remain unique entities, but are bound together by standardized or proprietary technology that enables data and application portability (e.g., cloud bursting for load balancing between clouds).</a:t>
              </a:r>
              <a:endParaRPr lang="en-US" sz="1400" dirty="0">
                <a:solidFill>
                  <a:schemeClr val="tx1"/>
                </a:solidFill>
              </a:endParaRPr>
            </a:p>
            <a:p>
              <a:endParaRPr lang="en-US" sz="300" dirty="0">
                <a:solidFill>
                  <a:schemeClr val="tx1"/>
                </a:solidFill>
              </a:endParaRPr>
            </a:p>
            <a:p>
              <a:pPr algn="r"/>
              <a:r>
                <a:rPr lang="en-US" sz="1000" i="1" dirty="0">
                  <a:solidFill>
                    <a:schemeClr val="tx1"/>
                  </a:solidFill>
                </a:rPr>
                <a:t>– U.S. National Institute of Standards and Technology, Special Publication 800-145</a:t>
              </a:r>
              <a:endParaRPr lang="en-US" sz="900" i="1" dirty="0"/>
            </a:p>
          </p:txBody>
        </p:sp>
        <p:sp>
          <p:nvSpPr>
            <p:cNvPr id="8" name="Rectangle 7"/>
            <p:cNvSpPr/>
            <p:nvPr/>
          </p:nvSpPr>
          <p:spPr>
            <a:xfrm>
              <a:off x="343787" y="914400"/>
              <a:ext cx="4343400" cy="397459"/>
            </a:xfrm>
            <a:prstGeom prst="rect">
              <a:avLst/>
            </a:prstGeom>
            <a:solidFill>
              <a:srgbClr val="93C5FF"/>
            </a:solidFill>
            <a:ln>
              <a:noFill/>
            </a:ln>
          </p:spPr>
          <p:style>
            <a:lnRef idx="1">
              <a:schemeClr val="accent1"/>
            </a:lnRef>
            <a:fillRef idx="1002">
              <a:schemeClr val="lt1"/>
            </a:fillRef>
            <a:effectRef idx="2">
              <a:schemeClr val="accent1"/>
            </a:effectRef>
            <a:fontRef idx="minor">
              <a:schemeClr val="lt1"/>
            </a:fontRef>
          </p:style>
          <p:txBody>
            <a:bodyPr rtlCol="0" anchor="ctr"/>
            <a:lstStyle/>
            <a:p>
              <a:r>
                <a:rPr lang="en-US" sz="1600" b="1" dirty="0"/>
                <a:t>Hybrid Cloud</a:t>
              </a:r>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463" y="3789040"/>
            <a:ext cx="6813074" cy="19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1383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Hybrid Cloud Model Use Cases</a:t>
            </a:r>
          </a:p>
        </p:txBody>
      </p:sp>
      <p:sp>
        <p:nvSpPr>
          <p:cNvPr id="4" name="Footer Placeholder 3"/>
          <p:cNvSpPr>
            <a:spLocks noGrp="1"/>
          </p:cNvSpPr>
          <p:nvPr>
            <p:ph type="ftr" sz="quarter" idx="3"/>
          </p:nvPr>
        </p:nvSpPr>
        <p:spPr/>
        <p:txBody>
          <a:bodyPr/>
          <a:lstStyle/>
          <a:p>
            <a:pPr algn="r"/>
            <a:r>
              <a:rPr lang="en-US"/>
              <a:t>Module: Introduction to Cloud Computing</a:t>
            </a:r>
            <a:endParaRPr lang="en-US" dirty="0"/>
          </a:p>
        </p:txBody>
      </p:sp>
      <p:graphicFrame>
        <p:nvGraphicFramePr>
          <p:cNvPr id="5" name="Content Placeholder 4"/>
          <p:cNvGraphicFramePr>
            <a:graphicFrameLocks noGrp="1"/>
          </p:cNvGraphicFramePr>
          <p:nvPr>
            <p:ph sz="quarter" idx="10"/>
          </p:nvPr>
        </p:nvGraphicFramePr>
        <p:xfrm>
          <a:off x="379413" y="1847850"/>
          <a:ext cx="8458200" cy="2687320"/>
        </p:xfrm>
        <a:graphic>
          <a:graphicData uri="http://schemas.openxmlformats.org/drawingml/2006/table">
            <a:tbl>
              <a:tblPr firstRow="1" bandRow="1">
                <a:tableStyleId>{5C22544A-7EE6-4342-B048-85BDC9FD1C3A}</a:tableStyleId>
              </a:tblPr>
              <a:tblGrid>
                <a:gridCol w="2752427">
                  <a:extLst>
                    <a:ext uri="{9D8B030D-6E8A-4147-A177-3AD203B41FA5}">
                      <a16:colId xmlns:a16="http://schemas.microsoft.com/office/drawing/2014/main" val="20000"/>
                    </a:ext>
                  </a:extLst>
                </a:gridCol>
                <a:gridCol w="5705773">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effectLst>
                            <a:outerShdw blurRad="38100" dist="38100" dir="2700000" algn="tl">
                              <a:srgbClr val="000000">
                                <a:alpha val="43137"/>
                              </a:srgbClr>
                            </a:outerShdw>
                          </a:effectLst>
                          <a:latin typeface="+mn-lt"/>
                        </a:rPr>
                        <a:t>Use case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effectLst>
                            <a:outerShdw blurRad="38100" dist="38100" dir="2700000" algn="tl">
                              <a:srgbClr val="000000">
                                <a:alpha val="43137"/>
                              </a:srgbClr>
                            </a:outerShdw>
                          </a:effectLst>
                          <a:latin typeface="+mn-lt"/>
                        </a:rPr>
                        <a:t>Description</a:t>
                      </a:r>
                    </a:p>
                  </a:txBody>
                  <a:tcPr/>
                </a:tc>
                <a:extLst>
                  <a:ext uri="{0D108BD9-81ED-4DB2-BD59-A6C34878D82A}">
                    <a16:rowId xmlns:a16="http://schemas.microsoft.com/office/drawing/2014/main" val="10000"/>
                  </a:ext>
                </a:extLst>
              </a:tr>
              <a:tr h="370840">
                <a:tc>
                  <a:txBody>
                    <a:bodyPr/>
                    <a:lstStyle/>
                    <a:p>
                      <a:r>
                        <a:rPr lang="en-US" sz="1600" dirty="0"/>
                        <a:t>Cloud bursting</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rPr>
                        <a:t>Provisioning</a:t>
                      </a:r>
                      <a:r>
                        <a:rPr lang="en-US" sz="1600" dirty="0"/>
                        <a:t> resources for a limited time from a public cloud to handle peak workloads</a:t>
                      </a:r>
                    </a:p>
                  </a:txBody>
                  <a:tcPr/>
                </a:tc>
                <a:extLst>
                  <a:ext uri="{0D108BD9-81ED-4DB2-BD59-A6C34878D82A}">
                    <a16:rowId xmlns:a16="http://schemas.microsoft.com/office/drawing/2014/main" val="10001"/>
                  </a:ext>
                </a:extLst>
              </a:tr>
              <a:tr h="370840">
                <a:tc>
                  <a:txBody>
                    <a:bodyPr/>
                    <a:lstStyle/>
                    <a:p>
                      <a:r>
                        <a:rPr lang="en-US" sz="1600" kern="1200" dirty="0">
                          <a:solidFill>
                            <a:schemeClr val="dk1"/>
                          </a:solidFill>
                          <a:latin typeface="+mn-lt"/>
                          <a:ea typeface="+mn-ea"/>
                          <a:cs typeface="+mn-cs"/>
                        </a:rPr>
                        <a:t>Web application hosting</a:t>
                      </a:r>
                    </a:p>
                  </a:txBody>
                  <a:tcPr/>
                </a:tc>
                <a:tc>
                  <a:txBody>
                    <a:bodyPr/>
                    <a:lstStyle/>
                    <a:p>
                      <a:pPr marL="0" indent="0">
                        <a:buFont typeface="Arial" panose="020B0604020202020204" pitchFamily="34" charset="0"/>
                        <a:buNone/>
                      </a:pPr>
                      <a:r>
                        <a:rPr lang="en-US" sz="1600" b="0" i="0" u="none" strike="noStrike" kern="1200" dirty="0">
                          <a:solidFill>
                            <a:schemeClr val="tx1"/>
                          </a:solidFill>
                          <a:effectLst/>
                          <a:latin typeface="+mn-lt"/>
                          <a:ea typeface="+mn-ea"/>
                          <a:cs typeface="Calibri" panose="020F0502020204030204" pitchFamily="34" charset="0"/>
                        </a:rPr>
                        <a:t>Hosting</a:t>
                      </a:r>
                      <a:r>
                        <a:rPr lang="en-US" sz="1600" b="0" i="0" u="none" strike="noStrike" kern="1200" baseline="0" dirty="0">
                          <a:solidFill>
                            <a:schemeClr val="tx1"/>
                          </a:solidFill>
                          <a:effectLst/>
                          <a:latin typeface="+mn-lt"/>
                          <a:ea typeface="+mn-ea"/>
                          <a:cs typeface="Calibri" panose="020F0502020204030204" pitchFamily="34" charset="0"/>
                        </a:rPr>
                        <a:t> less critical </a:t>
                      </a:r>
                      <a:r>
                        <a:rPr lang="en-US" sz="1600" b="0" i="0" u="none" strike="noStrike" kern="1200" dirty="0">
                          <a:solidFill>
                            <a:schemeClr val="tx1"/>
                          </a:solidFill>
                          <a:effectLst/>
                          <a:latin typeface="+mn-lt"/>
                          <a:ea typeface="+mn-ea"/>
                          <a:cs typeface="Calibri" panose="020F0502020204030204" pitchFamily="34" charset="0"/>
                        </a:rPr>
                        <a:t>applications such as e-commerce applications on the public cloud</a:t>
                      </a:r>
                      <a:endParaRPr lang="en-US" sz="1600" dirty="0"/>
                    </a:p>
                  </a:txBody>
                  <a:tcPr/>
                </a:tc>
                <a:extLst>
                  <a:ext uri="{0D108BD9-81ED-4DB2-BD59-A6C34878D82A}">
                    <a16:rowId xmlns:a16="http://schemas.microsoft.com/office/drawing/2014/main" val="10002"/>
                  </a:ext>
                </a:extLst>
              </a:tr>
              <a:tr h="370840">
                <a:tc>
                  <a:txBody>
                    <a:bodyPr/>
                    <a:lstStyle/>
                    <a:p>
                      <a:r>
                        <a:rPr lang="en-US" sz="1600" kern="1200" dirty="0">
                          <a:solidFill>
                            <a:schemeClr val="dk1"/>
                          </a:solidFill>
                          <a:latin typeface="+mn-lt"/>
                          <a:ea typeface="+mn-ea"/>
                          <a:cs typeface="+mn-cs"/>
                        </a:rPr>
                        <a:t>Migrating packaged applications</a:t>
                      </a:r>
                    </a:p>
                  </a:txBody>
                  <a:tcPr/>
                </a:tc>
                <a:tc>
                  <a:txBody>
                    <a:bodyPr/>
                    <a:lstStyle/>
                    <a:p>
                      <a:pPr marL="0" indent="0">
                        <a:buFont typeface="Arial" panose="020B0604020202020204" pitchFamily="34" charset="0"/>
                        <a:buNone/>
                      </a:pPr>
                      <a:r>
                        <a:rPr lang="en-US" sz="1600" dirty="0"/>
                        <a:t>Migrating standard packaged applications such as email </a:t>
                      </a:r>
                      <a:r>
                        <a:rPr lang="en-US" sz="1600" dirty="0">
                          <a:solidFill>
                            <a:schemeClr val="tx1"/>
                          </a:solidFill>
                        </a:rPr>
                        <a:t>to</a:t>
                      </a:r>
                      <a:r>
                        <a:rPr lang="en-US" sz="1600" dirty="0"/>
                        <a:t> </a:t>
                      </a:r>
                      <a:r>
                        <a:rPr lang="en-US" sz="1600" b="0" i="0" u="none" strike="noStrike" kern="1200" dirty="0">
                          <a:solidFill>
                            <a:schemeClr val="tx1"/>
                          </a:solidFill>
                          <a:effectLst/>
                          <a:latin typeface="+mn-lt"/>
                          <a:ea typeface="+mn-ea"/>
                          <a:cs typeface="Calibri" panose="020F0502020204030204" pitchFamily="34" charset="0"/>
                        </a:rPr>
                        <a:t>the public cloud</a:t>
                      </a:r>
                      <a:endParaRPr lang="en-US" sz="1600"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Application development and testing</a:t>
                      </a:r>
                    </a:p>
                  </a:txBody>
                  <a:tcPr/>
                </a:tc>
                <a:tc>
                  <a:txBody>
                    <a:bodyPr/>
                    <a:lstStyle/>
                    <a:p>
                      <a:pPr marL="0" indent="0">
                        <a:buFont typeface="Arial" panose="020B0604020202020204" pitchFamily="34" charset="0"/>
                        <a:buNone/>
                      </a:pPr>
                      <a:r>
                        <a:rPr lang="en-US" sz="1600" dirty="0"/>
                        <a:t>Developing and testing applications</a:t>
                      </a:r>
                      <a:r>
                        <a:rPr lang="en-US" sz="1600" baseline="0" dirty="0"/>
                        <a:t> in the public cloud before launching them</a:t>
                      </a:r>
                      <a:endParaRPr lang="en-US" sz="1600"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27810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Suitability of a Cloud Service Model</a:t>
            </a:r>
          </a:p>
        </p:txBody>
      </p:sp>
      <p:sp>
        <p:nvSpPr>
          <p:cNvPr id="4" name="Footer Placeholder 3"/>
          <p:cNvSpPr>
            <a:spLocks noGrp="1"/>
          </p:cNvSpPr>
          <p:nvPr>
            <p:ph type="ftr" sz="quarter" idx="3"/>
          </p:nvPr>
        </p:nvSpPr>
        <p:spPr/>
        <p:txBody>
          <a:bodyPr/>
          <a:lstStyle/>
          <a:p>
            <a:pPr algn="r"/>
            <a:r>
              <a:rPr lang="en-US"/>
              <a:t>Module: Introduction to Cloud Computing</a:t>
            </a:r>
            <a:endParaRPr lang="en-US" dirty="0"/>
          </a:p>
        </p:txBody>
      </p:sp>
      <p:pic>
        <p:nvPicPr>
          <p:cNvPr id="1025" name="Picture 1">
            <a:extLst>
              <a:ext uri="{FF2B5EF4-FFF2-40B4-BE49-F238E27FC236}">
                <a16:creationId xmlns:a16="http://schemas.microsoft.com/office/drawing/2014/main" id="{3EE22A18-41D9-42D9-AC4B-1C426D85E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1481797"/>
            <a:ext cx="8373288" cy="50714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254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2C95DD"/>
                </a:solidFill>
              </a:rPr>
              <a:t>Lesson Summary</a:t>
            </a:r>
            <a:endParaRPr lang="en-US" dirty="0"/>
          </a:p>
        </p:txBody>
      </p:sp>
      <p:sp>
        <p:nvSpPr>
          <p:cNvPr id="4" name="Content Placeholder 3"/>
          <p:cNvSpPr>
            <a:spLocks noGrp="1"/>
          </p:cNvSpPr>
          <p:nvPr>
            <p:ph sz="quarter" idx="10"/>
          </p:nvPr>
        </p:nvSpPr>
        <p:spPr/>
        <p:txBody>
          <a:bodyPr/>
          <a:lstStyle/>
          <a:p>
            <a:pPr marL="0" indent="0">
              <a:buNone/>
            </a:pPr>
            <a:r>
              <a:rPr lang="en-US" dirty="0"/>
              <a:t>During this lesson the following topics were covered:</a:t>
            </a:r>
          </a:p>
          <a:p>
            <a:r>
              <a:rPr lang="en-US" dirty="0"/>
              <a:t>Public cloud</a:t>
            </a:r>
          </a:p>
          <a:p>
            <a:r>
              <a:rPr lang="en-US" dirty="0"/>
              <a:t>Private cloud: on-premise and externally-hosted</a:t>
            </a:r>
          </a:p>
          <a:p>
            <a:r>
              <a:rPr lang="en-US" dirty="0"/>
              <a:t>Community cloud: on-premise and externally-hosted</a:t>
            </a:r>
          </a:p>
          <a:p>
            <a:r>
              <a:rPr lang="en-US" dirty="0"/>
              <a:t>Hybrid cloud and its use cases</a:t>
            </a:r>
          </a:p>
        </p:txBody>
      </p:sp>
      <p:sp>
        <p:nvSpPr>
          <p:cNvPr id="3" name="Footer Placeholder 2"/>
          <p:cNvSpPr>
            <a:spLocks noGrp="1"/>
          </p:cNvSpPr>
          <p:nvPr>
            <p:ph type="ftr" sz="quarter" idx="3"/>
          </p:nvPr>
        </p:nvSpPr>
        <p:spPr>
          <a:prstGeom prst="rect">
            <a:avLst/>
          </a:prstGeom>
        </p:spPr>
        <p:txBody>
          <a:body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173690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Lesson: Cloud Deployment Models</a:t>
            </a:r>
          </a:p>
        </p:txBody>
      </p:sp>
      <p:sp>
        <p:nvSpPr>
          <p:cNvPr id="5" name="Content Placeholder 4"/>
          <p:cNvSpPr>
            <a:spLocks noGrp="1"/>
          </p:cNvSpPr>
          <p:nvPr>
            <p:ph sz="quarter" idx="10"/>
          </p:nvPr>
        </p:nvSpPr>
        <p:spPr/>
        <p:txBody>
          <a:bodyPr/>
          <a:lstStyle/>
          <a:p>
            <a:pPr marL="0" indent="0">
              <a:buNone/>
              <a:defRPr/>
            </a:pPr>
            <a:r>
              <a:rPr lang="en-US" dirty="0"/>
              <a:t>This lesson covers the following topics:</a:t>
            </a:r>
          </a:p>
          <a:p>
            <a:pPr>
              <a:defRPr/>
            </a:pPr>
            <a:r>
              <a:rPr lang="en-US" dirty="0"/>
              <a:t>Public cloud</a:t>
            </a:r>
          </a:p>
          <a:p>
            <a:pPr>
              <a:defRPr/>
            </a:pPr>
            <a:r>
              <a:rPr lang="en-US" dirty="0"/>
              <a:t>Private cloud</a:t>
            </a:r>
          </a:p>
          <a:p>
            <a:pPr>
              <a:defRPr/>
            </a:pPr>
            <a:r>
              <a:rPr lang="en-US" dirty="0"/>
              <a:t>Community cloud</a:t>
            </a:r>
          </a:p>
          <a:p>
            <a:pPr>
              <a:defRPr/>
            </a:pPr>
            <a:r>
              <a:rPr lang="en-US" dirty="0"/>
              <a:t>Hybrid cloud</a:t>
            </a:r>
          </a:p>
        </p:txBody>
      </p:sp>
      <p:sp>
        <p:nvSpPr>
          <p:cNvPr id="2" name="Footer Placeholder 1"/>
          <p:cNvSpPr>
            <a:spLocks noGrp="1"/>
          </p:cNvSpPr>
          <p:nvPr>
            <p:ph type="ftr" sz="quarter" idx="3"/>
          </p:nvPr>
        </p:nvSpPr>
        <p:spPr>
          <a:prstGeom prst="rect">
            <a:avLst/>
          </a:prstGeom>
        </p:spPr>
        <p:txBody>
          <a:body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269912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Cloud Deployment Models</a:t>
            </a:r>
          </a:p>
        </p:txBody>
      </p:sp>
      <p:sp>
        <p:nvSpPr>
          <p:cNvPr id="5" name="Content Placeholder 4"/>
          <p:cNvSpPr>
            <a:spLocks noGrp="1"/>
          </p:cNvSpPr>
          <p:nvPr>
            <p:ph sz="quarter" idx="10"/>
          </p:nvPr>
        </p:nvSpPr>
        <p:spPr>
          <a:xfrm>
            <a:off x="379413" y="1419276"/>
            <a:ext cx="8458200" cy="4572000"/>
          </a:xfrm>
        </p:spPr>
        <p:txBody>
          <a:bodyPr/>
          <a:lstStyle/>
          <a:p>
            <a:r>
              <a:rPr lang="en-US" dirty="0"/>
              <a:t>A cloud deployment model specifies how a cloud infrastructure is built, managed, and accessed</a:t>
            </a:r>
          </a:p>
          <a:p>
            <a:r>
              <a:rPr lang="en-US" dirty="0"/>
              <a:t>NIST specifies four primary cloud deployment models:</a:t>
            </a:r>
          </a:p>
          <a:p>
            <a:pPr lvl="1"/>
            <a:r>
              <a:rPr lang="en-US" dirty="0"/>
              <a:t>Public</a:t>
            </a:r>
          </a:p>
          <a:p>
            <a:pPr lvl="1"/>
            <a:r>
              <a:rPr lang="en-US" dirty="0"/>
              <a:t>Private</a:t>
            </a:r>
          </a:p>
          <a:p>
            <a:pPr lvl="1"/>
            <a:r>
              <a:rPr lang="en-US" dirty="0"/>
              <a:t>Community</a:t>
            </a:r>
          </a:p>
          <a:p>
            <a:pPr lvl="1"/>
            <a:r>
              <a:rPr lang="en-US" dirty="0"/>
              <a:t>Hybrid</a:t>
            </a:r>
          </a:p>
        </p:txBody>
      </p:sp>
      <p:sp>
        <p:nvSpPr>
          <p:cNvPr id="3" name="Footer Placeholder 2"/>
          <p:cNvSpPr>
            <a:spLocks noGrp="1"/>
          </p:cNvSpPr>
          <p:nvPr>
            <p:ph type="ftr" sz="quarter" idx="3"/>
          </p:nvPr>
        </p:nvSpPr>
        <p:spPr>
          <a:prstGeom prst="rect">
            <a:avLst/>
          </a:prstGeom>
        </p:spPr>
        <p:txBody>
          <a:bodyPr/>
          <a:lstStyle/>
          <a:p>
            <a:pPr algn="r"/>
            <a:r>
              <a:rPr lang="en-US"/>
              <a:t>Module: Introduction to Cloud Computing</a:t>
            </a:r>
            <a:endParaRPr lang="en-US" dirty="0"/>
          </a:p>
        </p:txBody>
      </p:sp>
    </p:spTree>
    <p:custDataLst>
      <p:tags r:id="rId1"/>
    </p:custDataLst>
    <p:extLst>
      <p:ext uri="{BB962C8B-B14F-4D97-AF65-F5344CB8AC3E}">
        <p14:creationId xmlns:p14="http://schemas.microsoft.com/office/powerpoint/2010/main" val="19721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Public Cloud</a:t>
            </a:r>
          </a:p>
        </p:txBody>
      </p:sp>
      <p:sp>
        <p:nvSpPr>
          <p:cNvPr id="3" name="Footer Placeholder 2"/>
          <p:cNvSpPr>
            <a:spLocks noGrp="1"/>
          </p:cNvSpPr>
          <p:nvPr>
            <p:ph type="ftr" sz="quarter" idx="3"/>
          </p:nvPr>
        </p:nvSpPr>
        <p:spPr>
          <a:prstGeom prst="rect">
            <a:avLst/>
          </a:prstGeom>
        </p:spPr>
        <p:txBody>
          <a:bodyPr/>
          <a:lstStyle/>
          <a:p>
            <a:pPr algn="r"/>
            <a:r>
              <a:rPr lang="en-US"/>
              <a:t>Module: Introduction to Cloud Computing</a:t>
            </a:r>
            <a:endParaRPr lang="en-US" dirty="0"/>
          </a:p>
        </p:txBody>
      </p:sp>
      <p:sp>
        <p:nvSpPr>
          <p:cNvPr id="6" name="Rectangle 5"/>
          <p:cNvSpPr/>
          <p:nvPr/>
        </p:nvSpPr>
        <p:spPr>
          <a:xfrm>
            <a:off x="294018" y="1901662"/>
            <a:ext cx="365905" cy="371173"/>
          </a:xfrm>
          <a:prstGeom prst="rect">
            <a:avLst/>
          </a:prstGeom>
          <a:solidFill>
            <a:schemeClr val="bg1">
              <a:lumMod val="50000"/>
            </a:schemeClr>
          </a:solidFill>
          <a:ln>
            <a:noFill/>
          </a:ln>
          <a:effectLst/>
          <a:scene3d>
            <a:camera prst="isometricLeftDown"/>
            <a:lightRig rig="threePt" dir="t"/>
          </a:scene3d>
        </p:spPr>
        <p:style>
          <a:lnRef idx="1">
            <a:schemeClr val="accent1"/>
          </a:lnRef>
          <a:fillRef idx="1002">
            <a:schemeClr val="l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43788" y="1771650"/>
            <a:ext cx="8495413" cy="1729358"/>
            <a:chOff x="343787" y="914400"/>
            <a:chExt cx="8495413" cy="1729358"/>
          </a:xfrm>
        </p:grpSpPr>
        <p:sp>
          <p:nvSpPr>
            <p:cNvPr id="7" name="Rectangle 6"/>
            <p:cNvSpPr/>
            <p:nvPr/>
          </p:nvSpPr>
          <p:spPr>
            <a:xfrm>
              <a:off x="609600" y="1113130"/>
              <a:ext cx="8229600" cy="1530628"/>
            </a:xfrm>
            <a:prstGeom prst="rect">
              <a:avLst/>
            </a:prstGeom>
            <a:gradFill flip="none" rotWithShape="1">
              <a:gsLst>
                <a:gs pos="0">
                  <a:srgbClr val="BABCBE">
                    <a:tint val="66000"/>
                    <a:satMod val="160000"/>
                  </a:srgbClr>
                </a:gs>
                <a:gs pos="50000">
                  <a:srgbClr val="BABCBE">
                    <a:tint val="44500"/>
                    <a:satMod val="160000"/>
                  </a:srgbClr>
                </a:gs>
                <a:gs pos="100000">
                  <a:srgbClr val="BABCBE">
                    <a:tint val="23500"/>
                    <a:satMod val="160000"/>
                  </a:srgbClr>
                </a:gs>
              </a:gsLst>
              <a:lin ang="2700000" scaled="1"/>
              <a:tileRect/>
            </a:gradFill>
            <a:ln w="12700">
              <a:solidFill>
                <a:srgbClr val="717074"/>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rtlCol="0" anchor="t" anchorCtr="0"/>
            <a:lstStyle/>
            <a:p>
              <a:r>
                <a:rPr lang="en-US" sz="1600" dirty="0">
                  <a:solidFill>
                    <a:schemeClr val="tx1"/>
                  </a:solidFill>
                </a:rPr>
                <a:t>The cloud infrastructure is provisioned for open use by the general public. It may be owned, managed, and operated by a business, academic, or government organization, or some combination of them. It exists on the premises of the cloud provider.</a:t>
              </a:r>
              <a:endParaRPr lang="en-US" sz="1400" dirty="0">
                <a:solidFill>
                  <a:schemeClr val="tx1"/>
                </a:solidFill>
              </a:endParaRPr>
            </a:p>
            <a:p>
              <a:endParaRPr lang="en-US" sz="300" dirty="0">
                <a:solidFill>
                  <a:schemeClr val="tx1"/>
                </a:solidFill>
              </a:endParaRPr>
            </a:p>
            <a:p>
              <a:pPr algn="r"/>
              <a:r>
                <a:rPr lang="en-US" sz="1000" i="1" dirty="0">
                  <a:solidFill>
                    <a:schemeClr val="tx1"/>
                  </a:solidFill>
                </a:rPr>
                <a:t>– U.S. National Institute of Standards and Technology, Special Publication 800-145</a:t>
              </a:r>
              <a:endParaRPr lang="en-US" sz="900" i="1" dirty="0"/>
            </a:p>
          </p:txBody>
        </p:sp>
        <p:sp>
          <p:nvSpPr>
            <p:cNvPr id="8" name="Rectangle 7"/>
            <p:cNvSpPr/>
            <p:nvPr/>
          </p:nvSpPr>
          <p:spPr>
            <a:xfrm>
              <a:off x="343787" y="914400"/>
              <a:ext cx="4343400" cy="397459"/>
            </a:xfrm>
            <a:prstGeom prst="rect">
              <a:avLst/>
            </a:prstGeom>
            <a:solidFill>
              <a:srgbClr val="93C5FF"/>
            </a:solidFill>
            <a:ln>
              <a:noFill/>
            </a:ln>
          </p:spPr>
          <p:style>
            <a:lnRef idx="1">
              <a:schemeClr val="accent1"/>
            </a:lnRef>
            <a:fillRef idx="1002">
              <a:schemeClr val="lt1"/>
            </a:fillRef>
            <a:effectRef idx="2">
              <a:schemeClr val="accent1"/>
            </a:effectRef>
            <a:fontRef idx="minor">
              <a:schemeClr val="lt1"/>
            </a:fontRef>
          </p:style>
          <p:txBody>
            <a:bodyPr rtlCol="0" anchor="ctr"/>
            <a:lstStyle/>
            <a:p>
              <a:r>
                <a:rPr lang="en-US" sz="1600" b="1" dirty="0"/>
                <a:t>Public Cloud</a:t>
              </a:r>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585" y="3645024"/>
            <a:ext cx="391683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7588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Private Cloud</a:t>
            </a:r>
          </a:p>
        </p:txBody>
      </p:sp>
      <p:sp>
        <p:nvSpPr>
          <p:cNvPr id="3" name="Content Placeholder 2"/>
          <p:cNvSpPr>
            <a:spLocks noGrp="1"/>
          </p:cNvSpPr>
          <p:nvPr>
            <p:ph sz="quarter" idx="10"/>
          </p:nvPr>
        </p:nvSpPr>
        <p:spPr>
          <a:xfrm>
            <a:off x="379413" y="3645024"/>
            <a:ext cx="8458200" cy="1631826"/>
          </a:xfrm>
        </p:spPr>
        <p:txBody>
          <a:bodyPr/>
          <a:lstStyle/>
          <a:p>
            <a:r>
              <a:rPr lang="en-US" dirty="0"/>
              <a:t>There are two variants of private cloud:</a:t>
            </a:r>
          </a:p>
          <a:p>
            <a:pPr lvl="1"/>
            <a:r>
              <a:rPr lang="en-US" dirty="0"/>
              <a:t>On-premise</a:t>
            </a:r>
          </a:p>
          <a:p>
            <a:pPr lvl="1"/>
            <a:r>
              <a:rPr lang="en-US" dirty="0"/>
              <a:t>Externally-hosted</a:t>
            </a:r>
          </a:p>
        </p:txBody>
      </p:sp>
      <p:sp>
        <p:nvSpPr>
          <p:cNvPr id="4" name="Footer Placeholder 3"/>
          <p:cNvSpPr>
            <a:spLocks noGrp="1"/>
          </p:cNvSpPr>
          <p:nvPr>
            <p:ph type="ftr" sz="quarter" idx="3"/>
          </p:nvPr>
        </p:nvSpPr>
        <p:spPr/>
        <p:txBody>
          <a:bodyPr/>
          <a:lstStyle/>
          <a:p>
            <a:pPr algn="r"/>
            <a:r>
              <a:rPr lang="en-US"/>
              <a:t>Module: Introduction to Cloud Computing</a:t>
            </a:r>
            <a:endParaRPr lang="en-US" dirty="0"/>
          </a:p>
        </p:txBody>
      </p:sp>
      <p:sp>
        <p:nvSpPr>
          <p:cNvPr id="5" name="Rectangle 4"/>
          <p:cNvSpPr/>
          <p:nvPr/>
        </p:nvSpPr>
        <p:spPr>
          <a:xfrm>
            <a:off x="294018" y="1901662"/>
            <a:ext cx="365905" cy="371173"/>
          </a:xfrm>
          <a:prstGeom prst="rect">
            <a:avLst/>
          </a:prstGeom>
          <a:solidFill>
            <a:schemeClr val="bg1">
              <a:lumMod val="50000"/>
            </a:schemeClr>
          </a:solidFill>
          <a:ln>
            <a:noFill/>
          </a:ln>
          <a:effectLst/>
          <a:scene3d>
            <a:camera prst="isometricLeftDown"/>
            <a:lightRig rig="threePt" dir="t"/>
          </a:scene3d>
        </p:spPr>
        <p:style>
          <a:lnRef idx="1">
            <a:schemeClr val="accent1"/>
          </a:lnRef>
          <a:fillRef idx="1002">
            <a:schemeClr val="l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343788" y="1771650"/>
            <a:ext cx="8495413" cy="1729358"/>
            <a:chOff x="343787" y="914400"/>
            <a:chExt cx="8495413" cy="1729358"/>
          </a:xfrm>
        </p:grpSpPr>
        <p:sp>
          <p:nvSpPr>
            <p:cNvPr id="6" name="Rectangle 5"/>
            <p:cNvSpPr/>
            <p:nvPr/>
          </p:nvSpPr>
          <p:spPr>
            <a:xfrm>
              <a:off x="609600" y="1113130"/>
              <a:ext cx="8229600" cy="1530628"/>
            </a:xfrm>
            <a:prstGeom prst="rect">
              <a:avLst/>
            </a:prstGeom>
            <a:gradFill flip="none" rotWithShape="1">
              <a:gsLst>
                <a:gs pos="0">
                  <a:srgbClr val="BABCBE">
                    <a:tint val="66000"/>
                    <a:satMod val="160000"/>
                  </a:srgbClr>
                </a:gs>
                <a:gs pos="50000">
                  <a:srgbClr val="BABCBE">
                    <a:tint val="44500"/>
                    <a:satMod val="160000"/>
                  </a:srgbClr>
                </a:gs>
                <a:gs pos="100000">
                  <a:srgbClr val="BABCBE">
                    <a:tint val="23500"/>
                    <a:satMod val="160000"/>
                  </a:srgbClr>
                </a:gs>
              </a:gsLst>
              <a:lin ang="2700000" scaled="1"/>
              <a:tileRect/>
            </a:gradFill>
            <a:ln w="12700">
              <a:solidFill>
                <a:srgbClr val="717074"/>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rtlCol="0" anchor="t" anchorCtr="0"/>
            <a:lstStyle/>
            <a:p>
              <a:r>
                <a:rPr lang="en-US" sz="1600" dirty="0">
                  <a:solidFill>
                    <a:schemeClr val="tx1"/>
                  </a:solidFill>
                </a:rPr>
                <a:t>The cloud infrastructure is provisioned for exclusive use by a single organization comprising multiple consumers (for example, business units). It may be owned, managed, and operated by the organization, a third party, or some combination of them, and it may exist on or off premises.</a:t>
              </a:r>
              <a:endParaRPr lang="en-US" sz="1400" dirty="0">
                <a:solidFill>
                  <a:schemeClr val="tx1"/>
                </a:solidFill>
              </a:endParaRPr>
            </a:p>
            <a:p>
              <a:endParaRPr lang="en-US" sz="300" dirty="0">
                <a:solidFill>
                  <a:schemeClr val="tx1"/>
                </a:solidFill>
              </a:endParaRPr>
            </a:p>
            <a:p>
              <a:pPr algn="r"/>
              <a:r>
                <a:rPr lang="en-US" sz="1000" i="1" dirty="0">
                  <a:solidFill>
                    <a:schemeClr val="tx1"/>
                  </a:solidFill>
                </a:rPr>
                <a:t>– U.S. National Institute of Standards and Technology, Special Publication 800-145</a:t>
              </a:r>
              <a:endParaRPr lang="en-US" sz="900" i="1" dirty="0"/>
            </a:p>
          </p:txBody>
        </p:sp>
        <p:sp>
          <p:nvSpPr>
            <p:cNvPr id="7" name="Rectangle 6"/>
            <p:cNvSpPr/>
            <p:nvPr/>
          </p:nvSpPr>
          <p:spPr>
            <a:xfrm>
              <a:off x="343787" y="914400"/>
              <a:ext cx="4343400" cy="397459"/>
            </a:xfrm>
            <a:prstGeom prst="rect">
              <a:avLst/>
            </a:prstGeom>
            <a:solidFill>
              <a:srgbClr val="93C5FF"/>
            </a:solidFill>
            <a:ln>
              <a:noFill/>
            </a:ln>
          </p:spPr>
          <p:style>
            <a:lnRef idx="1">
              <a:schemeClr val="accent1"/>
            </a:lnRef>
            <a:fillRef idx="1002">
              <a:schemeClr val="lt1"/>
            </a:fillRef>
            <a:effectRef idx="2">
              <a:schemeClr val="accent1"/>
            </a:effectRef>
            <a:fontRef idx="minor">
              <a:schemeClr val="lt1"/>
            </a:fontRef>
          </p:style>
          <p:txBody>
            <a:bodyPr rtlCol="0" anchor="ctr"/>
            <a:lstStyle/>
            <a:p>
              <a:r>
                <a:rPr lang="en-US" sz="1600" b="1" dirty="0"/>
                <a:t>Private Cloud</a:t>
              </a:r>
            </a:p>
          </p:txBody>
        </p:sp>
      </p:grpSp>
    </p:spTree>
    <p:custDataLst>
      <p:tags r:id="rId1"/>
    </p:custDataLst>
    <p:extLst>
      <p:ext uri="{BB962C8B-B14F-4D97-AF65-F5344CB8AC3E}">
        <p14:creationId xmlns:p14="http://schemas.microsoft.com/office/powerpoint/2010/main" val="135405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On-premise Private Cloud</a:t>
            </a:r>
          </a:p>
        </p:txBody>
      </p:sp>
      <p:sp>
        <p:nvSpPr>
          <p:cNvPr id="5" name="Content Placeholder 4"/>
          <p:cNvSpPr>
            <a:spLocks noGrp="1"/>
          </p:cNvSpPr>
          <p:nvPr>
            <p:ph sz="quarter" idx="10"/>
          </p:nvPr>
        </p:nvSpPr>
        <p:spPr/>
        <p:txBody>
          <a:bodyPr/>
          <a:lstStyle/>
          <a:p>
            <a:r>
              <a:rPr lang="en-US" dirty="0"/>
              <a:t>Cloud infrastructure is deployed by an organization on its data centers within its premises </a:t>
            </a:r>
          </a:p>
          <a:p>
            <a:pPr lvl="1"/>
            <a:r>
              <a:rPr lang="en-US" dirty="0"/>
              <a:t>Provides complete control over the infrastructure and data</a:t>
            </a:r>
          </a:p>
          <a:p>
            <a:pPr lvl="1"/>
            <a:r>
              <a:rPr lang="en-US" dirty="0"/>
              <a:t>Enables standardization of IT resources, processes, and services</a:t>
            </a:r>
          </a:p>
        </p:txBody>
      </p:sp>
      <p:sp>
        <p:nvSpPr>
          <p:cNvPr id="3" name="Footer Placeholder 2"/>
          <p:cNvSpPr>
            <a:spLocks noGrp="1"/>
          </p:cNvSpPr>
          <p:nvPr>
            <p:ph type="ftr" sz="quarter" idx="3"/>
          </p:nvPr>
        </p:nvSpPr>
        <p:spPr>
          <a:prstGeom prst="rect">
            <a:avLst/>
          </a:prstGeom>
        </p:spPr>
        <p:txBody>
          <a:bodyPr/>
          <a:lstStyle/>
          <a:p>
            <a:pPr algn="r"/>
            <a:r>
              <a:rPr lang="en-US"/>
              <a:t>Module: Introduction to Cloud Computing</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7077" y="3285224"/>
            <a:ext cx="360984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713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Externally-hosted Private Cloud</a:t>
            </a:r>
          </a:p>
        </p:txBody>
      </p:sp>
      <p:sp>
        <p:nvSpPr>
          <p:cNvPr id="5" name="Content Placeholder 4"/>
          <p:cNvSpPr>
            <a:spLocks noGrp="1"/>
          </p:cNvSpPr>
          <p:nvPr>
            <p:ph sz="quarter" idx="10"/>
          </p:nvPr>
        </p:nvSpPr>
        <p:spPr/>
        <p:txBody>
          <a:bodyPr/>
          <a:lstStyle/>
          <a:p>
            <a:r>
              <a:rPr lang="en-US" dirty="0"/>
              <a:t>Cloud implementation is outsourced to an external provider</a:t>
            </a:r>
          </a:p>
          <a:p>
            <a:r>
              <a:rPr lang="en-US" dirty="0"/>
              <a:t>Cloud is hosted on the provider’s premises and the consumers connect to it over a secure network</a:t>
            </a:r>
          </a:p>
          <a:p>
            <a:pPr lvl="1"/>
            <a:r>
              <a:rPr lang="en-US" dirty="0"/>
              <a:t>Access policies isolate the cloud resources from other tenants</a:t>
            </a:r>
          </a:p>
        </p:txBody>
      </p:sp>
      <p:sp>
        <p:nvSpPr>
          <p:cNvPr id="3" name="Footer Placeholder 2"/>
          <p:cNvSpPr>
            <a:spLocks noGrp="1"/>
          </p:cNvSpPr>
          <p:nvPr>
            <p:ph type="ftr" sz="quarter" idx="3"/>
          </p:nvPr>
        </p:nvSpPr>
        <p:spPr>
          <a:prstGeom prst="rect">
            <a:avLst/>
          </a:prstGeom>
        </p:spPr>
        <p:txBody>
          <a:bodyPr/>
          <a:lstStyle/>
          <a:p>
            <a:pPr algn="r"/>
            <a:r>
              <a:rPr lang="en-US"/>
              <a:t>Module: Introduction to Cloud Computing</a:t>
            </a:r>
            <a:endParaRPr 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187" y="3356992"/>
            <a:ext cx="4149629"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1460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Community Cloud</a:t>
            </a:r>
          </a:p>
        </p:txBody>
      </p:sp>
      <p:sp>
        <p:nvSpPr>
          <p:cNvPr id="3" name="Content Placeholder 2"/>
          <p:cNvSpPr>
            <a:spLocks noGrp="1"/>
          </p:cNvSpPr>
          <p:nvPr>
            <p:ph sz="quarter" idx="10"/>
          </p:nvPr>
        </p:nvSpPr>
        <p:spPr>
          <a:xfrm>
            <a:off x="379413" y="4149080"/>
            <a:ext cx="8458200" cy="1127770"/>
          </a:xfrm>
        </p:spPr>
        <p:txBody>
          <a:bodyPr/>
          <a:lstStyle/>
          <a:p>
            <a:r>
              <a:rPr lang="en-US" dirty="0"/>
              <a:t>There are two variants of community cloud:</a:t>
            </a:r>
          </a:p>
          <a:p>
            <a:pPr lvl="1"/>
            <a:r>
              <a:rPr lang="en-US" dirty="0"/>
              <a:t>On-premise</a:t>
            </a:r>
          </a:p>
          <a:p>
            <a:pPr lvl="1"/>
            <a:r>
              <a:rPr lang="en-US" dirty="0"/>
              <a:t>Externally-hosted</a:t>
            </a:r>
          </a:p>
        </p:txBody>
      </p:sp>
      <p:sp>
        <p:nvSpPr>
          <p:cNvPr id="4" name="Footer Placeholder 3"/>
          <p:cNvSpPr>
            <a:spLocks noGrp="1"/>
          </p:cNvSpPr>
          <p:nvPr>
            <p:ph type="ftr" sz="quarter" idx="3"/>
          </p:nvPr>
        </p:nvSpPr>
        <p:spPr/>
        <p:txBody>
          <a:bodyPr/>
          <a:lstStyle/>
          <a:p>
            <a:pPr algn="r"/>
            <a:r>
              <a:rPr lang="en-US"/>
              <a:t>Module: Introduction to Cloud Computing</a:t>
            </a:r>
            <a:endParaRPr lang="en-US" dirty="0"/>
          </a:p>
        </p:txBody>
      </p:sp>
      <p:sp>
        <p:nvSpPr>
          <p:cNvPr id="5" name="Rectangle 4"/>
          <p:cNvSpPr/>
          <p:nvPr/>
        </p:nvSpPr>
        <p:spPr>
          <a:xfrm>
            <a:off x="294018" y="1901662"/>
            <a:ext cx="365905" cy="371173"/>
          </a:xfrm>
          <a:prstGeom prst="rect">
            <a:avLst/>
          </a:prstGeom>
          <a:solidFill>
            <a:schemeClr val="bg1">
              <a:lumMod val="50000"/>
            </a:schemeClr>
          </a:solidFill>
          <a:ln>
            <a:noFill/>
          </a:ln>
          <a:effectLst/>
          <a:scene3d>
            <a:camera prst="isometricLeftDown"/>
            <a:lightRig rig="threePt" dir="t"/>
          </a:scene3d>
        </p:spPr>
        <p:style>
          <a:lnRef idx="1">
            <a:schemeClr val="accent1"/>
          </a:lnRef>
          <a:fillRef idx="1002">
            <a:schemeClr val="l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343788" y="1771650"/>
            <a:ext cx="8495413" cy="2233414"/>
            <a:chOff x="343787" y="914400"/>
            <a:chExt cx="8495413" cy="2233414"/>
          </a:xfrm>
        </p:grpSpPr>
        <p:sp>
          <p:nvSpPr>
            <p:cNvPr id="6" name="Rectangle 5"/>
            <p:cNvSpPr/>
            <p:nvPr/>
          </p:nvSpPr>
          <p:spPr>
            <a:xfrm>
              <a:off x="609600" y="1113130"/>
              <a:ext cx="8229600" cy="2034684"/>
            </a:xfrm>
            <a:prstGeom prst="rect">
              <a:avLst/>
            </a:prstGeom>
            <a:gradFill flip="none" rotWithShape="1">
              <a:gsLst>
                <a:gs pos="0">
                  <a:srgbClr val="BABCBE">
                    <a:tint val="66000"/>
                    <a:satMod val="160000"/>
                  </a:srgbClr>
                </a:gs>
                <a:gs pos="50000">
                  <a:srgbClr val="BABCBE">
                    <a:tint val="44500"/>
                    <a:satMod val="160000"/>
                  </a:srgbClr>
                </a:gs>
                <a:gs pos="100000">
                  <a:srgbClr val="BABCBE">
                    <a:tint val="23500"/>
                    <a:satMod val="160000"/>
                  </a:srgbClr>
                </a:gs>
              </a:gsLst>
              <a:lin ang="2700000" scaled="1"/>
              <a:tileRect/>
            </a:gradFill>
            <a:ln w="12700">
              <a:solidFill>
                <a:srgbClr val="717074"/>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274320" rIns="182880" rtlCol="0" anchor="t" anchorCtr="0"/>
            <a:lstStyle/>
            <a:p>
              <a:r>
                <a:rPr lang="en-US" sz="1600" dirty="0">
                  <a:solidFill>
                    <a:schemeClr val="tx1"/>
                  </a:solidFill>
                </a:rPr>
                <a:t>The cloud infrastructure is provisioned for exclusive use by a specific community of consumers from organizations that have shared concerns (e.g., mission, security requirements, policy, and compliance considerations). It may be owned, managed, and operated by one or more of the organizations in the community, a third party, or some combination of them, and it may exist on or off premises.</a:t>
              </a:r>
              <a:endParaRPr lang="en-US" sz="1400" dirty="0">
                <a:solidFill>
                  <a:schemeClr val="tx1"/>
                </a:solidFill>
              </a:endParaRPr>
            </a:p>
            <a:p>
              <a:endParaRPr lang="en-US" sz="300" dirty="0">
                <a:solidFill>
                  <a:schemeClr val="tx1"/>
                </a:solidFill>
              </a:endParaRPr>
            </a:p>
            <a:p>
              <a:pPr algn="r"/>
              <a:r>
                <a:rPr lang="en-US" sz="1000" i="1" dirty="0">
                  <a:solidFill>
                    <a:schemeClr val="tx1"/>
                  </a:solidFill>
                </a:rPr>
                <a:t>– U.S. National Institute of Standards and Technology, Special Publication 800-145</a:t>
              </a:r>
              <a:endParaRPr lang="en-US" sz="900" i="1" dirty="0"/>
            </a:p>
          </p:txBody>
        </p:sp>
        <p:sp>
          <p:nvSpPr>
            <p:cNvPr id="7" name="Rectangle 6"/>
            <p:cNvSpPr/>
            <p:nvPr/>
          </p:nvSpPr>
          <p:spPr>
            <a:xfrm>
              <a:off x="343787" y="914400"/>
              <a:ext cx="4343400" cy="397459"/>
            </a:xfrm>
            <a:prstGeom prst="rect">
              <a:avLst/>
            </a:prstGeom>
            <a:solidFill>
              <a:srgbClr val="93C5FF"/>
            </a:solidFill>
            <a:ln>
              <a:noFill/>
            </a:ln>
          </p:spPr>
          <p:style>
            <a:lnRef idx="1">
              <a:schemeClr val="accent1"/>
            </a:lnRef>
            <a:fillRef idx="1002">
              <a:schemeClr val="lt1"/>
            </a:fillRef>
            <a:effectRef idx="2">
              <a:schemeClr val="accent1"/>
            </a:effectRef>
            <a:fontRef idx="minor">
              <a:schemeClr val="lt1"/>
            </a:fontRef>
          </p:style>
          <p:txBody>
            <a:bodyPr rtlCol="0" anchor="ctr"/>
            <a:lstStyle/>
            <a:p>
              <a:r>
                <a:rPr lang="en-US" sz="1600" b="1" dirty="0"/>
                <a:t>Community Cloud</a:t>
              </a:r>
            </a:p>
          </p:txBody>
        </p:sp>
      </p:grpSp>
    </p:spTree>
    <p:custDataLst>
      <p:tags r:id="rId1"/>
    </p:custDataLst>
    <p:extLst>
      <p:ext uri="{BB962C8B-B14F-4D97-AF65-F5344CB8AC3E}">
        <p14:creationId xmlns:p14="http://schemas.microsoft.com/office/powerpoint/2010/main" val="388745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On-premise Community Cloud</a:t>
            </a:r>
          </a:p>
        </p:txBody>
      </p:sp>
      <p:sp>
        <p:nvSpPr>
          <p:cNvPr id="4" name="Footer Placeholder 3"/>
          <p:cNvSpPr>
            <a:spLocks noGrp="1"/>
          </p:cNvSpPr>
          <p:nvPr>
            <p:ph type="ftr" sz="quarter" idx="3"/>
          </p:nvPr>
        </p:nvSpPr>
        <p:spPr/>
        <p:txBody>
          <a:bodyPr/>
          <a:lstStyle/>
          <a:p>
            <a:pPr algn="r"/>
            <a:r>
              <a:rPr lang="en-US"/>
              <a:t>Module: Introduction to Cloud Computing</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99" y="1700808"/>
            <a:ext cx="7789405" cy="357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22130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TI-Template-foundation-level">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Presentation1" id="{056D3B58-78C5-4792-9A15-3976C5F26F37}" vid="{CABCEE13-F20D-4B07-A546-C80DB163D7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1-Presentation1</Template>
  <TotalTime>7793</TotalTime>
  <Words>786</Words>
  <Application>Microsoft Office PowerPoint</Application>
  <PresentationFormat>On-screen Show (4:3)</PresentationFormat>
  <Paragraphs>106</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UCTI-Template-foundation-level</vt:lpstr>
      <vt:lpstr>CT105-3-M Cloud Infrastructure and Services</vt:lpstr>
      <vt:lpstr>Lesson: Cloud Deployment Models</vt:lpstr>
      <vt:lpstr>Introduction to Cloud Deployment Models</vt:lpstr>
      <vt:lpstr>Public Cloud</vt:lpstr>
      <vt:lpstr>Private Cloud</vt:lpstr>
      <vt:lpstr>On-premise Private Cloud</vt:lpstr>
      <vt:lpstr>Externally-hosted Private Cloud</vt:lpstr>
      <vt:lpstr>Community Cloud</vt:lpstr>
      <vt:lpstr>On-premise Community Cloud</vt:lpstr>
      <vt:lpstr>Externally-hosted Community Cloud</vt:lpstr>
      <vt:lpstr>Hybrid Cloud</vt:lpstr>
      <vt:lpstr>Hybrid Cloud Model Use Cases</vt:lpstr>
      <vt:lpstr>Suitability of a Cloud Service Model</vt:lpstr>
      <vt:lpstr>Lesson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CT102-3-M-FL-Fuzzy Logic</dc:title>
  <dc:creator>Dr. Vazeerudeen Hameed</dc:creator>
  <cp:lastModifiedBy>Muhammad Ehsan Rana</cp:lastModifiedBy>
  <cp:revision>50</cp:revision>
  <dcterms:created xsi:type="dcterms:W3CDTF">2020-05-07T07:59:44Z</dcterms:created>
  <dcterms:modified xsi:type="dcterms:W3CDTF">2020-10-19T07:00:16Z</dcterms:modified>
</cp:coreProperties>
</file>