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4.xml" ContentType="application/vnd.openxmlformats-officedocument.presentationml.tags+xml"/>
  <Override PartName="/ppt/notesSlides/notesSlide2.xml" ContentType="application/vnd.openxmlformats-officedocument.presentationml.notesSlide+xml"/>
  <Override PartName="/ppt/tags/tag15.xml" ContentType="application/vnd.openxmlformats-officedocument.presentationml.tags+xml"/>
  <Override PartName="/ppt/notesSlides/notesSlide3.xml" ContentType="application/vnd.openxmlformats-officedocument.presentationml.notesSlide+xml"/>
  <Override PartName="/ppt/tags/tag16.xml" ContentType="application/vnd.openxmlformats-officedocument.presentationml.tags+xml"/>
  <Override PartName="/ppt/notesSlides/notesSlide4.xml" ContentType="application/vnd.openxmlformats-officedocument.presentationml.notesSlide+xml"/>
  <Override PartName="/ppt/tags/tag17.xml" ContentType="application/vnd.openxmlformats-officedocument.presentationml.tags+xml"/>
  <Override PartName="/ppt/notesSlides/notesSlide5.xml" ContentType="application/vnd.openxmlformats-officedocument.presentationml.notesSlide+xml"/>
  <Override PartName="/ppt/tags/tag18.xml" ContentType="application/vnd.openxmlformats-officedocument.presentationml.tags+xml"/>
  <Override PartName="/ppt/notesSlides/notesSlide6.xml" ContentType="application/vnd.openxmlformats-officedocument.presentationml.notesSlide+xml"/>
  <Override PartName="/ppt/tags/tag19.xml" ContentType="application/vnd.openxmlformats-officedocument.presentationml.tags+xml"/>
  <Override PartName="/ppt/notesSlides/notesSlide7.xml" ContentType="application/vnd.openxmlformats-officedocument.presentationml.notesSlide+xml"/>
  <Override PartName="/ppt/tags/tag20.xml" ContentType="application/vnd.openxmlformats-officedocument.presentationml.tags+xml"/>
  <Override PartName="/ppt/notesSlides/notesSlide8.xml" ContentType="application/vnd.openxmlformats-officedocument.presentationml.notesSlide+xml"/>
  <Override PartName="/ppt/tags/tag21.xml" ContentType="application/vnd.openxmlformats-officedocument.presentationml.tags+xml"/>
  <Override PartName="/ppt/notesSlides/notesSlide9.xml" ContentType="application/vnd.openxmlformats-officedocument.presentationml.notesSlide+xml"/>
  <Override PartName="/ppt/tags/tag22.xml" ContentType="application/vnd.openxmlformats-officedocument.presentationml.tags+xml"/>
  <Override PartName="/ppt/notesSlides/notesSlide10.xml" ContentType="application/vnd.openxmlformats-officedocument.presentationml.notesSlide+xml"/>
  <Override PartName="/ppt/tags/tag23.xml" ContentType="application/vnd.openxmlformats-officedocument.presentationml.tags+xml"/>
  <Override PartName="/ppt/notesSlides/notesSlide11.xml" ContentType="application/vnd.openxmlformats-officedocument.presentationml.notesSlide+xml"/>
  <Override PartName="/ppt/tags/tag24.xml" ContentType="application/vnd.openxmlformats-officedocument.presentationml.tags+xml"/>
  <Override PartName="/ppt/notesSlides/notesSlide12.xml" ContentType="application/vnd.openxmlformats-officedocument.presentationml.notesSlide+xml"/>
  <Override PartName="/ppt/tags/tag25.xml" ContentType="application/vnd.openxmlformats-officedocument.presentationml.tags+xml"/>
  <Override PartName="/ppt/notesSlides/notesSlide13.xml" ContentType="application/vnd.openxmlformats-officedocument.presentationml.notesSlide+xml"/>
  <Override PartName="/ppt/tags/tag26.xml" ContentType="application/vnd.openxmlformats-officedocument.presentationml.tags+xml"/>
  <Override PartName="/ppt/notesSlides/notesSlide14.xml" ContentType="application/vnd.openxmlformats-officedocument.presentationml.notesSlide+xml"/>
  <Override PartName="/ppt/tags/tag27.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17"/>
  </p:notesMasterIdLst>
  <p:handoutMasterIdLst>
    <p:handoutMasterId r:id="rId18"/>
  </p:handoutMasterIdLst>
  <p:sldIdLst>
    <p:sldId id="256" r:id="rId2"/>
    <p:sldId id="313" r:id="rId3"/>
    <p:sldId id="314" r:id="rId4"/>
    <p:sldId id="327" r:id="rId5"/>
    <p:sldId id="328" r:id="rId6"/>
    <p:sldId id="329" r:id="rId7"/>
    <p:sldId id="340" r:id="rId8"/>
    <p:sldId id="341" r:id="rId9"/>
    <p:sldId id="343" r:id="rId10"/>
    <p:sldId id="345" r:id="rId11"/>
    <p:sldId id="347" r:id="rId12"/>
    <p:sldId id="389" r:id="rId13"/>
    <p:sldId id="390" r:id="rId14"/>
    <p:sldId id="391" r:id="rId15"/>
    <p:sldId id="31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88" autoAdjust="0"/>
    <p:restoredTop sz="81818" autoAdjust="0"/>
  </p:normalViewPr>
  <p:slideViewPr>
    <p:cSldViewPr snapToGrid="0">
      <p:cViewPr varScale="1">
        <p:scale>
          <a:sx n="59" d="100"/>
          <a:sy n="59" d="100"/>
        </p:scale>
        <p:origin x="1920" y="66"/>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p:cViewPr varScale="1">
        <p:scale>
          <a:sx n="55" d="100"/>
          <a:sy n="55" d="100"/>
        </p:scale>
        <p:origin x="288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A62B48D-90F3-411D-90E9-5489CAE9A2B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7FBF546-987B-406C-9769-1F90C53E193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DFB56FF-B983-4E3D-B12D-D5A21FE86C61}" type="datetimeFigureOut">
              <a:rPr lang="en-US" smtClean="0"/>
              <a:t>10/12/2020</a:t>
            </a:fld>
            <a:endParaRPr lang="en-US"/>
          </a:p>
        </p:txBody>
      </p:sp>
      <p:sp>
        <p:nvSpPr>
          <p:cNvPr id="4" name="Footer Placeholder 3">
            <a:extLst>
              <a:ext uri="{FF2B5EF4-FFF2-40B4-BE49-F238E27FC236}">
                <a16:creationId xmlns:a16="http://schemas.microsoft.com/office/drawing/2014/main" id="{670F36D5-B278-43BD-972B-6F0953540A5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BFCECF8-190B-4113-9882-7DB3ED9773B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FED12BB-86A8-483E-88D8-4C49BACF61E2}" type="slidenum">
              <a:rPr lang="en-US" smtClean="0"/>
              <a:t>‹#›</a:t>
            </a:fld>
            <a:endParaRPr lang="en-US"/>
          </a:p>
        </p:txBody>
      </p:sp>
    </p:spTree>
    <p:extLst>
      <p:ext uri="{BB962C8B-B14F-4D97-AF65-F5344CB8AC3E}">
        <p14:creationId xmlns:p14="http://schemas.microsoft.com/office/powerpoint/2010/main" val="3593640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C2C304-BC1F-4C23-9430-3AB848658859}" type="datetimeFigureOut">
              <a:rPr lang="en-US" smtClean="0"/>
              <a:t>10/12/2020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1B0DAE-1295-4BE1-AA0C-C27DEDEDAB6F}" type="slidenum">
              <a:rPr lang="en-US" smtClean="0"/>
              <a:t>‹#›</a:t>
            </a:fld>
            <a:endParaRPr lang="en-US"/>
          </a:p>
        </p:txBody>
      </p:sp>
    </p:spTree>
    <p:extLst>
      <p:ext uri="{BB962C8B-B14F-4D97-AF65-F5344CB8AC3E}">
        <p14:creationId xmlns:p14="http://schemas.microsoft.com/office/powerpoint/2010/main" val="175451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a:p>
        </p:txBody>
      </p:sp>
      <p:sp>
        <p:nvSpPr>
          <p:cNvPr id="4" name="Slide Number Placeholder 3"/>
          <p:cNvSpPr>
            <a:spLocks noGrp="1"/>
          </p:cNvSpPr>
          <p:nvPr>
            <p:ph type="sldNum" sz="quarter" idx="5"/>
          </p:nvPr>
        </p:nvSpPr>
        <p:spPr/>
        <p:txBody>
          <a:bodyPr/>
          <a:lstStyle/>
          <a:p>
            <a:fld id="{261B0DAE-1295-4BE1-AA0C-C27DEDEDAB6F}" type="slidenum">
              <a:rPr lang="en-US" smtClean="0"/>
              <a:t>1</a:t>
            </a:fld>
            <a:endParaRPr lang="en-US"/>
          </a:p>
        </p:txBody>
      </p:sp>
    </p:spTree>
    <p:extLst>
      <p:ext uri="{BB962C8B-B14F-4D97-AF65-F5344CB8AC3E}">
        <p14:creationId xmlns:p14="http://schemas.microsoft.com/office/powerpoint/2010/main" val="7137917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4" name="Footer Placeholder 3"/>
          <p:cNvSpPr>
            <a:spLocks noGrp="1"/>
          </p:cNvSpPr>
          <p:nvPr>
            <p:ph type="ftr" sz="quarter" idx="10"/>
          </p:nvPr>
        </p:nvSpPr>
        <p:spPr>
          <a:xfrm>
            <a:off x="2209800" y="8984259"/>
            <a:ext cx="4210202" cy="159741"/>
          </a:xfrm>
          <a:prstGeom prst="rect">
            <a:avLst/>
          </a:prstGeom>
        </p:spPr>
        <p:txBody>
          <a:bodyPr/>
          <a:lstStyle/>
          <a:p>
            <a:pPr algn="r"/>
            <a:r>
              <a:rPr lang="en-US" dirty="0"/>
              <a:t>Module: Introduction to Cloud Computing</a:t>
            </a:r>
          </a:p>
        </p:txBody>
      </p:sp>
    </p:spTree>
    <p:extLst>
      <p:ext uri="{BB962C8B-B14F-4D97-AF65-F5344CB8AC3E}">
        <p14:creationId xmlns:p14="http://schemas.microsoft.com/office/powerpoint/2010/main" val="16148772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4" name="Footer Placeholder 3"/>
          <p:cNvSpPr>
            <a:spLocks noGrp="1"/>
          </p:cNvSpPr>
          <p:nvPr>
            <p:ph type="ftr" sz="quarter" idx="10"/>
          </p:nvPr>
        </p:nvSpPr>
        <p:spPr>
          <a:xfrm>
            <a:off x="2209800" y="8984259"/>
            <a:ext cx="4210202" cy="159741"/>
          </a:xfrm>
          <a:prstGeom prst="rect">
            <a:avLst/>
          </a:prstGeom>
        </p:spPr>
        <p:txBody>
          <a:bodyPr/>
          <a:lstStyle/>
          <a:p>
            <a:pPr algn="r"/>
            <a:r>
              <a:rPr lang="en-US" dirty="0"/>
              <a:t>Module: Introduction to Cloud Computing</a:t>
            </a:r>
          </a:p>
        </p:txBody>
      </p:sp>
    </p:spTree>
    <p:extLst>
      <p:ext uri="{BB962C8B-B14F-4D97-AF65-F5344CB8AC3E}">
        <p14:creationId xmlns:p14="http://schemas.microsoft.com/office/powerpoint/2010/main" val="16148772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4" name="Footer Placeholder 3"/>
          <p:cNvSpPr>
            <a:spLocks noGrp="1"/>
          </p:cNvSpPr>
          <p:nvPr>
            <p:ph type="ftr" sz="quarter" idx="10"/>
          </p:nvPr>
        </p:nvSpPr>
        <p:spPr>
          <a:xfrm>
            <a:off x="2209800" y="8984259"/>
            <a:ext cx="4210202" cy="159741"/>
          </a:xfrm>
          <a:prstGeom prst="rect">
            <a:avLst/>
          </a:prstGeom>
        </p:spPr>
        <p:txBody>
          <a:bodyPr/>
          <a:lstStyle/>
          <a:p>
            <a:pPr algn="r"/>
            <a:r>
              <a:rPr lang="en-US" dirty="0"/>
              <a:t>Module: Introduction to Cloud Computing</a:t>
            </a:r>
          </a:p>
        </p:txBody>
      </p:sp>
      <p:sp>
        <p:nvSpPr>
          <p:cNvPr id="3" name="Notes Placeholder 2">
            <a:extLst>
              <a:ext uri="{FF2B5EF4-FFF2-40B4-BE49-F238E27FC236}">
                <a16:creationId xmlns:a16="http://schemas.microsoft.com/office/drawing/2014/main" id="{9F0C63D7-38DC-46A2-A266-91E86B0D2849}"/>
              </a:ext>
            </a:extLst>
          </p:cNvPr>
          <p:cNvSpPr>
            <a:spLocks noGrp="1"/>
          </p:cNvSpPr>
          <p:nvPr>
            <p:ph type="body" idx="1"/>
          </p:nvPr>
        </p:nvSpPr>
        <p:spPr/>
        <p:txBody>
          <a:bodyPr/>
          <a:lstStyle/>
          <a:p>
            <a:r>
              <a:rPr lang="en-US" dirty="0"/>
              <a:t>ERP: Enterprise Resource Management</a:t>
            </a:r>
          </a:p>
          <a:p>
            <a:r>
              <a:rPr lang="en-US" dirty="0"/>
              <a:t>CRM: Customer Relationship Management</a:t>
            </a:r>
          </a:p>
          <a:p>
            <a:r>
              <a:rPr lang="en-US" dirty="0"/>
              <a:t>CAPEX: Capital Expenditure</a:t>
            </a:r>
          </a:p>
          <a:p>
            <a:r>
              <a:rPr lang="en-US" dirty="0"/>
              <a:t>OPEX: Operational Expenditure</a:t>
            </a:r>
          </a:p>
          <a:p>
            <a:r>
              <a:rPr lang="en-US" dirty="0"/>
              <a:t>Availability: 24 * 7 * 365</a:t>
            </a:r>
          </a:p>
          <a:p>
            <a:r>
              <a:rPr lang="en-US" sz="1200" dirty="0"/>
              <a:t>Fault tolerance: ability to operate in case of a failure</a:t>
            </a:r>
            <a:endParaRPr lang="en-US" dirty="0"/>
          </a:p>
        </p:txBody>
      </p:sp>
    </p:spTree>
    <p:extLst>
      <p:ext uri="{BB962C8B-B14F-4D97-AF65-F5344CB8AC3E}">
        <p14:creationId xmlns:p14="http://schemas.microsoft.com/office/powerpoint/2010/main" val="16148772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4" name="Footer Placeholder 3"/>
          <p:cNvSpPr>
            <a:spLocks noGrp="1"/>
          </p:cNvSpPr>
          <p:nvPr>
            <p:ph type="ftr" sz="quarter" idx="10"/>
          </p:nvPr>
        </p:nvSpPr>
        <p:spPr>
          <a:xfrm>
            <a:off x="2209800" y="8984259"/>
            <a:ext cx="4210202" cy="159741"/>
          </a:xfrm>
          <a:prstGeom prst="rect">
            <a:avLst/>
          </a:prstGeom>
        </p:spPr>
        <p:txBody>
          <a:bodyPr/>
          <a:lstStyle/>
          <a:p>
            <a:pPr algn="r"/>
            <a:r>
              <a:rPr lang="en-US" dirty="0"/>
              <a:t>Module: Introduction to Cloud Computing</a:t>
            </a:r>
          </a:p>
        </p:txBody>
      </p:sp>
      <p:sp>
        <p:nvSpPr>
          <p:cNvPr id="3" name="Notes Placeholder 2">
            <a:extLst>
              <a:ext uri="{FF2B5EF4-FFF2-40B4-BE49-F238E27FC236}">
                <a16:creationId xmlns:a16="http://schemas.microsoft.com/office/drawing/2014/main" id="{F9999FC7-2151-45DE-8163-B9134BF8B828}"/>
              </a:ext>
            </a:extLst>
          </p:cNvPr>
          <p:cNvSpPr>
            <a:spLocks noGrp="1"/>
          </p:cNvSpPr>
          <p:nvPr>
            <p:ph type="body" idx="1"/>
          </p:nvPr>
        </p:nvSpPr>
        <p:spPr/>
        <p:txBody>
          <a:bodyPr/>
          <a:lstStyle/>
          <a:p>
            <a:r>
              <a:rPr lang="en-US" dirty="0"/>
              <a:t>autoscaling</a:t>
            </a:r>
          </a:p>
        </p:txBody>
      </p:sp>
    </p:spTree>
    <p:extLst>
      <p:ext uri="{BB962C8B-B14F-4D97-AF65-F5344CB8AC3E}">
        <p14:creationId xmlns:p14="http://schemas.microsoft.com/office/powerpoint/2010/main" val="16148772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4" name="Footer Placeholder 3"/>
          <p:cNvSpPr>
            <a:spLocks noGrp="1"/>
          </p:cNvSpPr>
          <p:nvPr>
            <p:ph type="ftr" sz="quarter" idx="10"/>
          </p:nvPr>
        </p:nvSpPr>
        <p:spPr>
          <a:xfrm>
            <a:off x="2209800" y="8984259"/>
            <a:ext cx="4210202" cy="159741"/>
          </a:xfrm>
          <a:prstGeom prst="rect">
            <a:avLst/>
          </a:prstGeom>
        </p:spPr>
        <p:txBody>
          <a:bodyPr/>
          <a:lstStyle/>
          <a:p>
            <a:pPr algn="r"/>
            <a:r>
              <a:rPr lang="en-US" dirty="0"/>
              <a:t>Module: Introduction to Cloud Computing</a:t>
            </a:r>
          </a:p>
        </p:txBody>
      </p:sp>
    </p:spTree>
    <p:extLst>
      <p:ext uri="{BB962C8B-B14F-4D97-AF65-F5344CB8AC3E}">
        <p14:creationId xmlns:p14="http://schemas.microsoft.com/office/powerpoint/2010/main" val="16148772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4" name="Footer Placeholder 3"/>
          <p:cNvSpPr>
            <a:spLocks noGrp="1"/>
          </p:cNvSpPr>
          <p:nvPr>
            <p:ph type="ftr" sz="quarter" idx="10"/>
          </p:nvPr>
        </p:nvSpPr>
        <p:spPr>
          <a:xfrm>
            <a:off x="2209800" y="8984259"/>
            <a:ext cx="4210202" cy="159741"/>
          </a:xfrm>
          <a:prstGeom prst="rect">
            <a:avLst/>
          </a:prstGeom>
        </p:spPr>
        <p:txBody>
          <a:bodyPr/>
          <a:lstStyle/>
          <a:p>
            <a:pPr algn="r"/>
            <a:r>
              <a:rPr lang="en-US" dirty="0"/>
              <a:t>Module: Introduction to Cloud Computing</a:t>
            </a:r>
          </a:p>
        </p:txBody>
      </p:sp>
    </p:spTree>
    <p:extLst>
      <p:ext uri="{BB962C8B-B14F-4D97-AF65-F5344CB8AC3E}">
        <p14:creationId xmlns:p14="http://schemas.microsoft.com/office/powerpoint/2010/main" val="1271591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3" name="Notes Placeholder 2"/>
          <p:cNvSpPr>
            <a:spLocks noGrp="1"/>
          </p:cNvSpPr>
          <p:nvPr>
            <p:ph type="body" idx="1"/>
          </p:nvPr>
        </p:nvSpPr>
        <p:spPr>
          <a:xfrm>
            <a:off x="685800" y="4400550"/>
            <a:ext cx="5486400" cy="3600450"/>
          </a:xfrm>
          <a:prstGeom prst="rect">
            <a:avLst/>
          </a:prstGeom>
        </p:spPr>
        <p:txBody>
          <a:bodyPr/>
          <a:lstStyle/>
          <a:p>
            <a:r>
              <a:rPr lang="en-US" dirty="0"/>
              <a:t>This lesson covers the definition of cloud computing and describes the essential cloud characteristics. This lesson also describes the key benefits of cloud computing. </a:t>
            </a:r>
          </a:p>
        </p:txBody>
      </p:sp>
      <p:sp>
        <p:nvSpPr>
          <p:cNvPr id="4" name="Footer Placeholder 3"/>
          <p:cNvSpPr>
            <a:spLocks noGrp="1"/>
          </p:cNvSpPr>
          <p:nvPr>
            <p:ph type="ftr" sz="quarter" idx="10"/>
          </p:nvPr>
        </p:nvSpPr>
        <p:spPr>
          <a:xfrm>
            <a:off x="2209800" y="8984259"/>
            <a:ext cx="4210202" cy="159741"/>
          </a:xfrm>
          <a:prstGeom prst="rect">
            <a:avLst/>
          </a:prstGeom>
        </p:spPr>
        <p:txBody>
          <a:bodyPr/>
          <a:lstStyle/>
          <a:p>
            <a:pPr algn="r"/>
            <a:r>
              <a:rPr lang="en-US" dirty="0"/>
              <a:t>Module: Introduction to Cloud Computing</a:t>
            </a:r>
          </a:p>
        </p:txBody>
      </p:sp>
    </p:spTree>
    <p:extLst>
      <p:ext uri="{BB962C8B-B14F-4D97-AF65-F5344CB8AC3E}">
        <p14:creationId xmlns:p14="http://schemas.microsoft.com/office/powerpoint/2010/main" val="1277545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4" name="Footer Placeholder 3"/>
          <p:cNvSpPr>
            <a:spLocks noGrp="1"/>
          </p:cNvSpPr>
          <p:nvPr>
            <p:ph type="ftr" sz="quarter" idx="10"/>
          </p:nvPr>
        </p:nvSpPr>
        <p:spPr>
          <a:xfrm>
            <a:off x="2209800" y="8984259"/>
            <a:ext cx="4210202" cy="159741"/>
          </a:xfrm>
          <a:prstGeom prst="rect">
            <a:avLst/>
          </a:prstGeom>
        </p:spPr>
        <p:txBody>
          <a:bodyPr/>
          <a:lstStyle/>
          <a:p>
            <a:pPr algn="r"/>
            <a:r>
              <a:rPr lang="en-US" dirty="0"/>
              <a:t>Module: Introduction to Cloud Computing</a:t>
            </a:r>
          </a:p>
        </p:txBody>
      </p:sp>
    </p:spTree>
    <p:extLst>
      <p:ext uri="{BB962C8B-B14F-4D97-AF65-F5344CB8AC3E}">
        <p14:creationId xmlns:p14="http://schemas.microsoft.com/office/powerpoint/2010/main" val="1614877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4" name="Footer Placeholder 3"/>
          <p:cNvSpPr>
            <a:spLocks noGrp="1"/>
          </p:cNvSpPr>
          <p:nvPr>
            <p:ph type="ftr" sz="quarter" idx="10"/>
          </p:nvPr>
        </p:nvSpPr>
        <p:spPr>
          <a:xfrm>
            <a:off x="2209800" y="8984259"/>
            <a:ext cx="4210202" cy="159741"/>
          </a:xfrm>
          <a:prstGeom prst="rect">
            <a:avLst/>
          </a:prstGeom>
        </p:spPr>
        <p:txBody>
          <a:bodyPr/>
          <a:lstStyle/>
          <a:p>
            <a:pPr algn="r"/>
            <a:r>
              <a:rPr lang="en-US" dirty="0"/>
              <a:t>Module: Introduction to Cloud Computing</a:t>
            </a:r>
          </a:p>
        </p:txBody>
      </p:sp>
      <p:sp>
        <p:nvSpPr>
          <p:cNvPr id="3" name="Notes Placeholder 2">
            <a:extLst>
              <a:ext uri="{FF2B5EF4-FFF2-40B4-BE49-F238E27FC236}">
                <a16:creationId xmlns:a16="http://schemas.microsoft.com/office/drawing/2014/main" id="{119ED3C6-1377-49AB-B1B8-5D57B4748A56}"/>
              </a:ext>
            </a:extLst>
          </p:cNvPr>
          <p:cNvSpPr>
            <a:spLocks noGrp="1"/>
          </p:cNvSpPr>
          <p:nvPr>
            <p:ph type="body" idx="1"/>
          </p:nvPr>
        </p:nvSpPr>
        <p:spPr/>
        <p:txBody>
          <a:bodyPr/>
          <a:lstStyle/>
          <a:p>
            <a:r>
              <a:rPr lang="en-US" dirty="0"/>
              <a:t>NIST: </a:t>
            </a:r>
            <a:r>
              <a:rPr lang="en-US" sz="1200" i="1" dirty="0">
                <a:solidFill>
                  <a:schemeClr val="tx1"/>
                </a:solidFill>
              </a:rPr>
              <a:t>National Institute of Standards and Technology</a:t>
            </a:r>
            <a:endParaRPr lang="en-US" dirty="0"/>
          </a:p>
        </p:txBody>
      </p:sp>
    </p:spTree>
    <p:extLst>
      <p:ext uri="{BB962C8B-B14F-4D97-AF65-F5344CB8AC3E}">
        <p14:creationId xmlns:p14="http://schemas.microsoft.com/office/powerpoint/2010/main" val="1614877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4" name="Footer Placeholder 3"/>
          <p:cNvSpPr>
            <a:spLocks noGrp="1"/>
          </p:cNvSpPr>
          <p:nvPr>
            <p:ph type="ftr" sz="quarter" idx="10"/>
          </p:nvPr>
        </p:nvSpPr>
        <p:spPr>
          <a:xfrm>
            <a:off x="2209800" y="8984259"/>
            <a:ext cx="4210202" cy="159741"/>
          </a:xfrm>
          <a:prstGeom prst="rect">
            <a:avLst/>
          </a:prstGeom>
        </p:spPr>
        <p:txBody>
          <a:bodyPr/>
          <a:lstStyle/>
          <a:p>
            <a:pPr algn="r"/>
            <a:r>
              <a:rPr lang="en-US" dirty="0"/>
              <a:t>Module: Introduction to Cloud Computing</a:t>
            </a:r>
          </a:p>
        </p:txBody>
      </p:sp>
    </p:spTree>
    <p:extLst>
      <p:ext uri="{BB962C8B-B14F-4D97-AF65-F5344CB8AC3E}">
        <p14:creationId xmlns:p14="http://schemas.microsoft.com/office/powerpoint/2010/main" val="1614877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4" name="Footer Placeholder 3"/>
          <p:cNvSpPr>
            <a:spLocks noGrp="1"/>
          </p:cNvSpPr>
          <p:nvPr>
            <p:ph type="ftr" sz="quarter" idx="10"/>
          </p:nvPr>
        </p:nvSpPr>
        <p:spPr>
          <a:xfrm>
            <a:off x="2209800" y="8984259"/>
            <a:ext cx="4210202" cy="159741"/>
          </a:xfrm>
          <a:prstGeom prst="rect">
            <a:avLst/>
          </a:prstGeom>
        </p:spPr>
        <p:txBody>
          <a:bodyPr/>
          <a:lstStyle/>
          <a:p>
            <a:pPr algn="r"/>
            <a:r>
              <a:rPr lang="en-US" dirty="0"/>
              <a:t>Module: Introduction to Cloud Computing</a:t>
            </a:r>
          </a:p>
        </p:txBody>
      </p:sp>
    </p:spTree>
    <p:extLst>
      <p:ext uri="{BB962C8B-B14F-4D97-AF65-F5344CB8AC3E}">
        <p14:creationId xmlns:p14="http://schemas.microsoft.com/office/powerpoint/2010/main" val="1614877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4" name="Footer Placeholder 3"/>
          <p:cNvSpPr>
            <a:spLocks noGrp="1"/>
          </p:cNvSpPr>
          <p:nvPr>
            <p:ph type="ftr" sz="quarter" idx="10"/>
          </p:nvPr>
        </p:nvSpPr>
        <p:spPr>
          <a:xfrm>
            <a:off x="2209800" y="8984259"/>
            <a:ext cx="4210202" cy="159741"/>
          </a:xfrm>
          <a:prstGeom prst="rect">
            <a:avLst/>
          </a:prstGeom>
        </p:spPr>
        <p:txBody>
          <a:bodyPr/>
          <a:lstStyle/>
          <a:p>
            <a:pPr algn="r"/>
            <a:r>
              <a:rPr lang="en-US" dirty="0"/>
              <a:t>Module: Introduction to Cloud Computing</a:t>
            </a:r>
          </a:p>
        </p:txBody>
      </p:sp>
    </p:spTree>
    <p:extLst>
      <p:ext uri="{BB962C8B-B14F-4D97-AF65-F5344CB8AC3E}">
        <p14:creationId xmlns:p14="http://schemas.microsoft.com/office/powerpoint/2010/main" val="16148772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4" name="Footer Placeholder 3"/>
          <p:cNvSpPr>
            <a:spLocks noGrp="1"/>
          </p:cNvSpPr>
          <p:nvPr>
            <p:ph type="ftr" sz="quarter" idx="10"/>
          </p:nvPr>
        </p:nvSpPr>
        <p:spPr>
          <a:xfrm>
            <a:off x="2209800" y="8984259"/>
            <a:ext cx="4210202" cy="159741"/>
          </a:xfrm>
          <a:prstGeom prst="rect">
            <a:avLst/>
          </a:prstGeom>
        </p:spPr>
        <p:txBody>
          <a:bodyPr/>
          <a:lstStyle/>
          <a:p>
            <a:pPr algn="r"/>
            <a:r>
              <a:rPr lang="en-US" dirty="0"/>
              <a:t>Module: Introduction to Cloud Computing</a:t>
            </a:r>
          </a:p>
        </p:txBody>
      </p:sp>
    </p:spTree>
    <p:extLst>
      <p:ext uri="{BB962C8B-B14F-4D97-AF65-F5344CB8AC3E}">
        <p14:creationId xmlns:p14="http://schemas.microsoft.com/office/powerpoint/2010/main" val="16148772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51000" y="685800"/>
            <a:ext cx="3556000" cy="2667000"/>
          </a:xfrm>
        </p:spPr>
      </p:sp>
      <p:sp>
        <p:nvSpPr>
          <p:cNvPr id="4" name="Footer Placeholder 3"/>
          <p:cNvSpPr>
            <a:spLocks noGrp="1"/>
          </p:cNvSpPr>
          <p:nvPr>
            <p:ph type="ftr" sz="quarter" idx="10"/>
          </p:nvPr>
        </p:nvSpPr>
        <p:spPr>
          <a:xfrm>
            <a:off x="2209800" y="8984259"/>
            <a:ext cx="4210202" cy="159741"/>
          </a:xfrm>
          <a:prstGeom prst="rect">
            <a:avLst/>
          </a:prstGeom>
        </p:spPr>
        <p:txBody>
          <a:bodyPr/>
          <a:lstStyle/>
          <a:p>
            <a:pPr algn="r"/>
            <a:r>
              <a:rPr lang="en-US" dirty="0"/>
              <a:t>Module: Introduction to Cloud Computing</a:t>
            </a:r>
          </a:p>
        </p:txBody>
      </p:sp>
    </p:spTree>
    <p:extLst>
      <p:ext uri="{BB962C8B-B14F-4D97-AF65-F5344CB8AC3E}">
        <p14:creationId xmlns:p14="http://schemas.microsoft.com/office/powerpoint/2010/main" val="16148772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5"/>
          <p:cNvSpPr>
            <a:spLocks noChangeArrowheads="1"/>
          </p:cNvSpPr>
          <p:nvPr/>
        </p:nvSpPr>
        <p:spPr bwMode="auto">
          <a:xfrm>
            <a:off x="0" y="0"/>
            <a:ext cx="9144000" cy="3429000"/>
          </a:xfrm>
          <a:prstGeom prst="rect">
            <a:avLst/>
          </a:prstGeom>
          <a:solidFill>
            <a:schemeClr val="bg1">
              <a:lumMod val="50000"/>
            </a:schemeClr>
          </a:solidFill>
          <a:ln w="9525">
            <a:noFill/>
            <a:miter lim="800000"/>
            <a:headEnd/>
            <a:tailEnd/>
          </a:ln>
          <a:effectLst/>
        </p:spPr>
        <p:txBody>
          <a:bodyPr wrap="none" anchor="ctr"/>
          <a:lstStyle/>
          <a:p>
            <a:pPr algn="ctr">
              <a:defRPr/>
            </a:pPr>
            <a:endParaRPr lang="en-US">
              <a:latin typeface="Arial" charset="0"/>
            </a:endParaRPr>
          </a:p>
        </p:txBody>
      </p:sp>
      <p:pic>
        <p:nvPicPr>
          <p:cNvPr id="5" name="Picture 10" descr="APU Logo_Final_Vertical_V1_HR1 copy.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5888" y="2514600"/>
            <a:ext cx="2530476" cy="238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2" name="Rectangle 2"/>
          <p:cNvSpPr>
            <a:spLocks noGrp="1" noChangeArrowheads="1"/>
          </p:cNvSpPr>
          <p:nvPr>
            <p:ph type="ctrTitle"/>
          </p:nvPr>
        </p:nvSpPr>
        <p:spPr>
          <a:xfrm>
            <a:off x="2389188" y="1952625"/>
            <a:ext cx="6754812" cy="1470025"/>
          </a:xfrm>
        </p:spPr>
        <p:txBody>
          <a:bodyPr/>
          <a:lstStyle>
            <a:lvl1pPr>
              <a:defRPr/>
            </a:lvl1pPr>
          </a:lstStyle>
          <a:p>
            <a:r>
              <a:rPr lang="en-US"/>
              <a:t>Click to edit Master title style</a:t>
            </a:r>
            <a:endParaRPr lang="en-GB"/>
          </a:p>
        </p:txBody>
      </p:sp>
      <p:sp>
        <p:nvSpPr>
          <p:cNvPr id="87043" name="Rectangle 3"/>
          <p:cNvSpPr>
            <a:spLocks noGrp="1" noChangeArrowheads="1"/>
          </p:cNvSpPr>
          <p:nvPr>
            <p:ph type="subTitle" idx="1"/>
          </p:nvPr>
        </p:nvSpPr>
        <p:spPr>
          <a:xfrm>
            <a:off x="2374900" y="3886200"/>
            <a:ext cx="6769100" cy="1752600"/>
          </a:xfrm>
        </p:spPr>
        <p:txBody>
          <a:bodyPr/>
          <a:lstStyle>
            <a:lvl1pPr marL="0" indent="0" algn="ctr">
              <a:buFontTx/>
              <a:buNone/>
              <a:defRPr/>
            </a:lvl1pPr>
          </a:lstStyle>
          <a:p>
            <a:r>
              <a:rPr lang="en-US"/>
              <a:t>Click to edit Master subtitle style</a:t>
            </a:r>
            <a:endParaRPr lang="en-GB"/>
          </a:p>
        </p:txBody>
      </p:sp>
    </p:spTree>
    <p:extLst>
      <p:ext uri="{BB962C8B-B14F-4D97-AF65-F5344CB8AC3E}">
        <p14:creationId xmlns:p14="http://schemas.microsoft.com/office/powerpoint/2010/main" val="2186640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605801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3" y="274638"/>
            <a:ext cx="2057400" cy="594836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85775" y="274638"/>
            <a:ext cx="6021388" cy="5948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5343443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標題，1 個大物件與 2 個小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p>
            <a:r>
              <a:rPr lang="en-US" altLang="zh-TW"/>
              <a:t>Click to edit Master title style</a:t>
            </a:r>
            <a:endParaRPr lang="zh-TW" altLang="en-US"/>
          </a:p>
        </p:txBody>
      </p:sp>
      <p:sp>
        <p:nvSpPr>
          <p:cNvPr id="3" name="內容版面配置區 2"/>
          <p:cNvSpPr>
            <a:spLocks noGrp="1"/>
          </p:cNvSpPr>
          <p:nvPr>
            <p:ph sz="half" idx="1"/>
          </p:nvPr>
        </p:nvSpPr>
        <p:spPr>
          <a:xfrm>
            <a:off x="457200" y="1600200"/>
            <a:ext cx="4038600" cy="4530725"/>
          </a:xfrm>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4" name="內容版面配置區 3"/>
          <p:cNvSpPr>
            <a:spLocks noGrp="1"/>
          </p:cNvSpPr>
          <p:nvPr>
            <p:ph sz="quarter" idx="2"/>
          </p:nvPr>
        </p:nvSpPr>
        <p:spPr>
          <a:xfrm>
            <a:off x="4648200" y="1600200"/>
            <a:ext cx="4038600" cy="2189163"/>
          </a:xfrm>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5" name="內容版面配置區 4"/>
          <p:cNvSpPr>
            <a:spLocks noGrp="1"/>
          </p:cNvSpPr>
          <p:nvPr>
            <p:ph sz="quarter" idx="3"/>
          </p:nvPr>
        </p:nvSpPr>
        <p:spPr>
          <a:xfrm>
            <a:off x="4648200" y="3941763"/>
            <a:ext cx="4038600" cy="2189162"/>
          </a:xfrm>
        </p:spPr>
        <p:txBody>
          <a:bodyPr/>
          <a:lstStyle/>
          <a:p>
            <a:pPr lvl="0"/>
            <a:r>
              <a:rPr lang="en-US" altLang="zh-TW"/>
              <a:t>Click to edit Master text styles</a:t>
            </a:r>
          </a:p>
          <a:p>
            <a:pPr lvl="1"/>
            <a:r>
              <a:rPr lang="en-US" altLang="zh-TW"/>
              <a:t>Second level</a:t>
            </a:r>
          </a:p>
          <a:p>
            <a:pPr lvl="2"/>
            <a:r>
              <a:rPr lang="en-US" altLang="zh-TW"/>
              <a:t>Third level</a:t>
            </a:r>
          </a:p>
          <a:p>
            <a:pPr lvl="3"/>
            <a:r>
              <a:rPr lang="en-US" altLang="zh-TW"/>
              <a:t>Fourth level</a:t>
            </a:r>
          </a:p>
          <a:p>
            <a:pPr lvl="4"/>
            <a:r>
              <a:rPr lang="en-US" altLang="zh-TW"/>
              <a:t>Fifth level</a:t>
            </a:r>
            <a:endParaRPr lang="zh-TW" altLang="en-US"/>
          </a:p>
        </p:txBody>
      </p:sp>
      <p:sp>
        <p:nvSpPr>
          <p:cNvPr id="6" name="Rectangle 9"/>
          <p:cNvSpPr>
            <a:spLocks noGrp="1" noChangeArrowheads="1"/>
          </p:cNvSpPr>
          <p:nvPr>
            <p:ph type="dt" sz="half" idx="10"/>
          </p:nvPr>
        </p:nvSpPr>
        <p:spPr>
          <a:xfrm>
            <a:off x="457200" y="6248400"/>
            <a:ext cx="2133600" cy="457200"/>
          </a:xfrm>
          <a:prstGeom prst="rect">
            <a:avLst/>
          </a:prstGeom>
          <a:ln/>
        </p:spPr>
        <p:txBody>
          <a:bodyPr/>
          <a:lstStyle>
            <a:lvl1pPr>
              <a:defRPr/>
            </a:lvl1pPr>
          </a:lstStyle>
          <a:p>
            <a:fld id="{C117F3E7-0AD9-42A5-B67D-1D5B53E16364}" type="datetime1">
              <a:rPr lang="en-US" smtClean="0"/>
              <a:t>10/12/2020</a:t>
            </a:fld>
            <a:endParaRPr lang="en-US"/>
          </a:p>
        </p:txBody>
      </p:sp>
      <p:sp>
        <p:nvSpPr>
          <p:cNvPr id="7" name="Rectangle 10"/>
          <p:cNvSpPr>
            <a:spLocks noGrp="1" noChangeArrowheads="1"/>
          </p:cNvSpPr>
          <p:nvPr>
            <p:ph type="ftr" sz="quarter" idx="11"/>
          </p:nvPr>
        </p:nvSpPr>
        <p:spPr>
          <a:ln/>
        </p:spPr>
        <p:txBody>
          <a:bodyPr/>
          <a:lstStyle>
            <a:lvl1pPr>
              <a:defRPr/>
            </a:lvl1pPr>
          </a:lstStyle>
          <a:p>
            <a:endParaRPr lang="en-US"/>
          </a:p>
        </p:txBody>
      </p:sp>
      <p:sp>
        <p:nvSpPr>
          <p:cNvPr id="8" name="Rectangle 11"/>
          <p:cNvSpPr>
            <a:spLocks noGrp="1" noChangeArrowheads="1"/>
          </p:cNvSpPr>
          <p:nvPr>
            <p:ph type="sldNum" sz="quarter" idx="12"/>
          </p:nvPr>
        </p:nvSpPr>
        <p:spPr>
          <a:xfrm>
            <a:off x="6553200" y="6248400"/>
            <a:ext cx="2133600" cy="457200"/>
          </a:xfrm>
          <a:prstGeom prst="rect">
            <a:avLst/>
          </a:prstGeom>
          <a:ln/>
        </p:spPr>
        <p:txBody>
          <a:bodyPr/>
          <a:lstStyle>
            <a:lvl1pPr>
              <a:defRPr/>
            </a:lvl1pPr>
          </a:lstStyle>
          <a:p>
            <a:fld id="{2C0CF104-8B6A-4D27-B4FC-F96AD0B1E697}" type="slidenum">
              <a:rPr lang="en-US" smtClean="0"/>
              <a:t>‹#›</a:t>
            </a:fld>
            <a:endParaRPr lang="en-US"/>
          </a:p>
        </p:txBody>
      </p:sp>
    </p:spTree>
    <p:extLst>
      <p:ext uri="{BB962C8B-B14F-4D97-AF65-F5344CB8AC3E}">
        <p14:creationId xmlns:p14="http://schemas.microsoft.com/office/powerpoint/2010/main" val="2960464503"/>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Lesson Topics and Summary">
    <p:spTree>
      <p:nvGrpSpPr>
        <p:cNvPr id="1" name=""/>
        <p:cNvGrpSpPr/>
        <p:nvPr/>
      </p:nvGrpSpPr>
      <p:grpSpPr>
        <a:xfrm>
          <a:off x="0" y="0"/>
          <a:ext cx="0" cy="0"/>
          <a:chOff x="0" y="0"/>
          <a:chExt cx="0" cy="0"/>
        </a:xfrm>
      </p:grpSpPr>
      <p:sp>
        <p:nvSpPr>
          <p:cNvPr id="2" name="Title 1"/>
          <p:cNvSpPr>
            <a:spLocks noGrp="1"/>
          </p:cNvSpPr>
          <p:nvPr>
            <p:ph type="ctrTitle"/>
          </p:nvPr>
        </p:nvSpPr>
        <p:spPr>
          <a:xfrm>
            <a:off x="533401" y="685800"/>
            <a:ext cx="8077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533400" y="1498600"/>
            <a:ext cx="8077200" cy="39624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Introduction to Cloud Computing</a:t>
            </a:r>
            <a:endParaRPr lang="en-US" dirty="0"/>
          </a:p>
        </p:txBody>
      </p:sp>
    </p:spTree>
    <p:custDataLst>
      <p:tags r:id="rId1"/>
    </p:custDataLst>
    <p:extLst>
      <p:ext uri="{BB962C8B-B14F-4D97-AF65-F5344CB8AC3E}">
        <p14:creationId xmlns:p14="http://schemas.microsoft.com/office/powerpoint/2010/main" val="26776871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Introduction to Cloud Computing</a:t>
            </a:r>
            <a:endParaRPr lang="en-US" dirty="0"/>
          </a:p>
        </p:txBody>
      </p:sp>
    </p:spTree>
    <p:custDataLst>
      <p:tags r:id="rId1"/>
    </p:custDataLst>
    <p:extLst>
      <p:ext uri="{BB962C8B-B14F-4D97-AF65-F5344CB8AC3E}">
        <p14:creationId xmlns:p14="http://schemas.microsoft.com/office/powerpoint/2010/main" val="3342439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Introduction to Cloud Computing</a:t>
            </a:r>
            <a:endParaRPr lang="en-US" dirty="0"/>
          </a:p>
        </p:txBody>
      </p:sp>
    </p:spTree>
    <p:custDataLst>
      <p:tags r:id="rId1"/>
    </p:custDataLst>
    <p:extLst>
      <p:ext uri="{BB962C8B-B14F-4D97-AF65-F5344CB8AC3E}">
        <p14:creationId xmlns:p14="http://schemas.microsoft.com/office/powerpoint/2010/main" val="11465289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3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Introduction to Cloud Computing</a:t>
            </a:r>
            <a:endParaRPr lang="en-US" dirty="0"/>
          </a:p>
        </p:txBody>
      </p:sp>
    </p:spTree>
    <p:custDataLst>
      <p:tags r:id="rId1"/>
    </p:custDataLst>
    <p:extLst>
      <p:ext uri="{BB962C8B-B14F-4D97-AF65-F5344CB8AC3E}">
        <p14:creationId xmlns:p14="http://schemas.microsoft.com/office/powerpoint/2010/main" val="41839867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4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Introduction to Cloud Computing</a:t>
            </a:r>
            <a:endParaRPr lang="en-US" dirty="0"/>
          </a:p>
        </p:txBody>
      </p:sp>
    </p:spTree>
    <p:custDataLst>
      <p:tags r:id="rId1"/>
    </p:custDataLst>
    <p:extLst>
      <p:ext uri="{BB962C8B-B14F-4D97-AF65-F5344CB8AC3E}">
        <p14:creationId xmlns:p14="http://schemas.microsoft.com/office/powerpoint/2010/main" val="6128168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5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Introduction to Cloud Computing</a:t>
            </a:r>
            <a:endParaRPr lang="en-US" dirty="0"/>
          </a:p>
        </p:txBody>
      </p:sp>
    </p:spTree>
    <p:custDataLst>
      <p:tags r:id="rId1"/>
    </p:custDataLst>
    <p:extLst>
      <p:ext uri="{BB962C8B-B14F-4D97-AF65-F5344CB8AC3E}">
        <p14:creationId xmlns:p14="http://schemas.microsoft.com/office/powerpoint/2010/main" val="5907022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6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Introduction to Cloud Computing</a:t>
            </a:r>
            <a:endParaRPr lang="en-US" dirty="0"/>
          </a:p>
        </p:txBody>
      </p:sp>
    </p:spTree>
    <p:custDataLst>
      <p:tags r:id="rId1"/>
    </p:custDataLst>
    <p:extLst>
      <p:ext uri="{BB962C8B-B14F-4D97-AF65-F5344CB8AC3E}">
        <p14:creationId xmlns:p14="http://schemas.microsoft.com/office/powerpoint/2010/main" val="3630343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42462302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8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Introduction to Cloud Computing</a:t>
            </a:r>
            <a:endParaRPr lang="en-US" dirty="0"/>
          </a:p>
        </p:txBody>
      </p:sp>
    </p:spTree>
    <p:custDataLst>
      <p:tags r:id="rId1"/>
    </p:custDataLst>
    <p:extLst>
      <p:ext uri="{BB962C8B-B14F-4D97-AF65-F5344CB8AC3E}">
        <p14:creationId xmlns:p14="http://schemas.microsoft.com/office/powerpoint/2010/main" val="1964877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10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Introduction to Cloud Computing</a:t>
            </a:r>
            <a:endParaRPr lang="en-US" dirty="0"/>
          </a:p>
        </p:txBody>
      </p:sp>
    </p:spTree>
    <p:custDataLst>
      <p:tags r:id="rId1"/>
    </p:custDataLst>
    <p:extLst>
      <p:ext uri="{BB962C8B-B14F-4D97-AF65-F5344CB8AC3E}">
        <p14:creationId xmlns:p14="http://schemas.microsoft.com/office/powerpoint/2010/main" val="34594858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12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Introduction to Cloud Computing</a:t>
            </a:r>
            <a:endParaRPr lang="en-US" dirty="0"/>
          </a:p>
        </p:txBody>
      </p:sp>
    </p:spTree>
    <p:custDataLst>
      <p:tags r:id="rId1"/>
    </p:custDataLst>
    <p:extLst>
      <p:ext uri="{BB962C8B-B14F-4D97-AF65-F5344CB8AC3E}">
        <p14:creationId xmlns:p14="http://schemas.microsoft.com/office/powerpoint/2010/main" val="28983810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Introduction to Cloud Computing</a:t>
            </a:r>
            <a:endParaRPr lang="en-US" dirty="0"/>
          </a:p>
        </p:txBody>
      </p:sp>
    </p:spTree>
    <p:custDataLst>
      <p:tags r:id="rId1"/>
    </p:custDataLst>
    <p:extLst>
      <p:ext uri="{BB962C8B-B14F-4D97-AF65-F5344CB8AC3E}">
        <p14:creationId xmlns:p14="http://schemas.microsoft.com/office/powerpoint/2010/main" val="7677727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14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Introduction to Cloud Computing</a:t>
            </a:r>
            <a:endParaRPr lang="en-US" dirty="0"/>
          </a:p>
        </p:txBody>
      </p:sp>
    </p:spTree>
    <p:custDataLst>
      <p:tags r:id="rId1"/>
    </p:custDataLst>
    <p:extLst>
      <p:ext uri="{BB962C8B-B14F-4D97-AF65-F5344CB8AC3E}">
        <p14:creationId xmlns:p14="http://schemas.microsoft.com/office/powerpoint/2010/main" val="13776581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cSld name="15_Title and content">
    <p:spTree>
      <p:nvGrpSpPr>
        <p:cNvPr id="1" name=""/>
        <p:cNvGrpSpPr/>
        <p:nvPr/>
      </p:nvGrpSpPr>
      <p:grpSpPr>
        <a:xfrm>
          <a:off x="0" y="0"/>
          <a:ext cx="0" cy="0"/>
          <a:chOff x="0" y="0"/>
          <a:chExt cx="0" cy="0"/>
        </a:xfrm>
      </p:grpSpPr>
      <p:sp>
        <p:nvSpPr>
          <p:cNvPr id="2" name="Title 1"/>
          <p:cNvSpPr>
            <a:spLocks noGrp="1"/>
          </p:cNvSpPr>
          <p:nvPr>
            <p:ph type="ctrTitle"/>
          </p:nvPr>
        </p:nvSpPr>
        <p:spPr>
          <a:xfrm>
            <a:off x="379413" y="304800"/>
            <a:ext cx="8458200" cy="609600"/>
          </a:xfrm>
          <a:prstGeom prst="rect">
            <a:avLst/>
          </a:prstGeom>
        </p:spPr>
        <p:txBody>
          <a:bodyPr lIns="0" tIns="0" rIns="0" bIns="0" anchor="t" anchorCtr="0"/>
          <a:lstStyle>
            <a:lvl1pPr algn="l">
              <a:lnSpc>
                <a:spcPct val="90000"/>
              </a:lnSpc>
              <a:defRPr sz="2800">
                <a:solidFill>
                  <a:schemeClr val="tx2"/>
                </a:solidFill>
              </a:defRPr>
            </a:lvl1pPr>
          </a:lstStyle>
          <a:p>
            <a:r>
              <a:rPr lang="en-US"/>
              <a:t>Click to edit Master title style</a:t>
            </a:r>
            <a:endParaRPr lang="en-US" dirty="0"/>
          </a:p>
        </p:txBody>
      </p:sp>
      <p:sp>
        <p:nvSpPr>
          <p:cNvPr id="5" name="Content Placeholder 4"/>
          <p:cNvSpPr>
            <a:spLocks noGrp="1"/>
          </p:cNvSpPr>
          <p:nvPr>
            <p:ph sz="quarter" idx="10"/>
          </p:nvPr>
        </p:nvSpPr>
        <p:spPr>
          <a:xfrm>
            <a:off x="379413" y="1320800"/>
            <a:ext cx="8458200" cy="4572000"/>
          </a:xfrm>
          <a:prstGeom prst="rect">
            <a:avLst/>
          </a:prstGeom>
        </p:spPr>
        <p:txBody>
          <a:bodyPr vert="horz" lIns="0" tIns="0" rIns="0" bIns="0"/>
          <a:lstStyle>
            <a:lvl1pPr marL="228600" indent="-228600">
              <a:spcBef>
                <a:spcPts val="1200"/>
              </a:spcBef>
              <a:buClr>
                <a:schemeClr val="tx2"/>
              </a:buClr>
              <a:defRPr sz="2000">
                <a:solidFill>
                  <a:schemeClr val="tx1"/>
                </a:solidFill>
              </a:defRPr>
            </a:lvl1pPr>
            <a:lvl2pPr>
              <a:spcBef>
                <a:spcPts val="300"/>
              </a:spcBef>
              <a:buClr>
                <a:schemeClr val="tx2"/>
              </a:buClr>
              <a:defRPr sz="1800">
                <a:solidFill>
                  <a:schemeClr val="tx1"/>
                </a:solidFill>
              </a:defRPr>
            </a:lvl2pPr>
            <a:lvl3pPr marL="1084263" indent="-169863">
              <a:spcBef>
                <a:spcPts val="300"/>
              </a:spcBef>
              <a:buClr>
                <a:schemeClr val="tx2"/>
              </a:buClr>
              <a:defRPr sz="1600">
                <a:solidFill>
                  <a:schemeClr val="tx1"/>
                </a:solidFill>
              </a:defRPr>
            </a:lvl3pPr>
            <a:lvl4pPr marL="1430338" indent="-168275">
              <a:spcBef>
                <a:spcPts val="300"/>
              </a:spcBef>
              <a:buClr>
                <a:schemeClr val="tx2"/>
              </a:buClr>
              <a:defRPr sz="1400">
                <a:solidFill>
                  <a:schemeClr val="tx1"/>
                </a:solidFill>
              </a:defRPr>
            </a:lvl4pPr>
            <a:lvl5pPr marL="1770063" indent="-169863">
              <a:spcBef>
                <a:spcPts val="300"/>
              </a:spcBef>
              <a:buClr>
                <a:schemeClr val="tx2"/>
              </a:buClr>
              <a:buFont typeface="Arial"/>
              <a:buChar cha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Footer Placeholder 4"/>
          <p:cNvSpPr>
            <a:spLocks noGrp="1"/>
          </p:cNvSpPr>
          <p:nvPr>
            <p:ph type="ftr" sz="quarter" idx="3"/>
          </p:nvPr>
        </p:nvSpPr>
        <p:spPr>
          <a:xfrm>
            <a:off x="2590800" y="6604000"/>
            <a:ext cx="5181600" cy="177800"/>
          </a:xfrm>
          <a:prstGeom prst="rect">
            <a:avLst/>
          </a:prstGeom>
        </p:spPr>
        <p:txBody>
          <a:bodyPr/>
          <a:lstStyle>
            <a:lvl1pPr>
              <a:defRPr sz="600" b="0">
                <a:solidFill>
                  <a:schemeClr val="bg2"/>
                </a:solidFill>
              </a:defRPr>
            </a:lvl1pPr>
          </a:lstStyle>
          <a:p>
            <a:pPr algn="r"/>
            <a:r>
              <a:rPr lang="en-US"/>
              <a:t>Module: Introduction to Cloud Computing</a:t>
            </a:r>
            <a:endParaRPr lang="en-US" dirty="0"/>
          </a:p>
        </p:txBody>
      </p:sp>
    </p:spTree>
    <p:custDataLst>
      <p:tags r:id="rId1"/>
    </p:custDataLst>
    <p:extLst>
      <p:ext uri="{BB962C8B-B14F-4D97-AF65-F5344CB8AC3E}">
        <p14:creationId xmlns:p14="http://schemas.microsoft.com/office/powerpoint/2010/main" val="4050218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2972469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87363" y="16970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78363" y="16970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195541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3539258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27636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2052158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575166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Tree>
    <p:extLst>
      <p:ext uri="{BB962C8B-B14F-4D97-AF65-F5344CB8AC3E}">
        <p14:creationId xmlns:p14="http://schemas.microsoft.com/office/powerpoint/2010/main" val="1561595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2.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7" descr="ucti_globe1_transparent_small"/>
          <p:cNvPicPr>
            <a:picLocks noChangeAspect="1" noChangeArrowheads="1"/>
          </p:cNvPicPr>
          <p:nvPr/>
        </p:nvPicPr>
        <p:blipFill>
          <a:blip r:embed="rId27">
            <a:lum bright="80000" contrast="-90000"/>
            <a:extLst>
              <a:ext uri="{28A0092B-C50C-407E-A947-70E740481C1C}">
                <a14:useLocalDpi xmlns:a14="http://schemas.microsoft.com/office/drawing/2010/main" val="0"/>
              </a:ext>
            </a:extLst>
          </a:blip>
          <a:srcRect/>
          <a:stretch>
            <a:fillRect/>
          </a:stretch>
        </p:blipFill>
        <p:spPr bwMode="auto">
          <a:xfrm>
            <a:off x="-1441450" y="2570163"/>
            <a:ext cx="7207250" cy="409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6019" name="Rectangle 3"/>
          <p:cNvSpPr>
            <a:spLocks noChangeArrowheads="1"/>
          </p:cNvSpPr>
          <p:nvPr/>
        </p:nvSpPr>
        <p:spPr bwMode="auto">
          <a:xfrm>
            <a:off x="0" y="6621463"/>
            <a:ext cx="9144000" cy="236537"/>
          </a:xfrm>
          <a:prstGeom prst="rect">
            <a:avLst/>
          </a:prstGeom>
          <a:solidFill>
            <a:schemeClr val="bg1">
              <a:lumMod val="50000"/>
            </a:schemeClr>
          </a:solidFill>
          <a:ln w="9525">
            <a:noFill/>
            <a:miter lim="800000"/>
            <a:headEnd/>
            <a:tailEnd/>
          </a:ln>
          <a:effectLst/>
        </p:spPr>
        <p:txBody>
          <a:bodyPr wrap="none" anchor="ctr"/>
          <a:lstStyle/>
          <a:p>
            <a:pPr>
              <a:defRPr/>
            </a:pPr>
            <a:endParaRPr lang="en-GB">
              <a:latin typeface="Arial" charset="0"/>
            </a:endParaRPr>
          </a:p>
        </p:txBody>
      </p:sp>
      <p:sp>
        <p:nvSpPr>
          <p:cNvPr id="1028" name="Rectangle 4"/>
          <p:cNvSpPr>
            <a:spLocks noGrp="1" noChangeArrowheads="1"/>
          </p:cNvSpPr>
          <p:nvPr>
            <p:ph type="body" idx="1"/>
          </p:nvPr>
        </p:nvSpPr>
        <p:spPr bwMode="auto">
          <a:xfrm>
            <a:off x="487363" y="16970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6"/>
          <p:cNvSpPr>
            <a:spLocks noGrp="1" noChangeArrowheads="1"/>
          </p:cNvSpPr>
          <p:nvPr>
            <p:ph type="title"/>
          </p:nvPr>
        </p:nvSpPr>
        <p:spPr bwMode="auto">
          <a:xfrm>
            <a:off x="485775" y="274638"/>
            <a:ext cx="70421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86023" name="Rectangle 7"/>
          <p:cNvSpPr>
            <a:spLocks noChangeArrowheads="1"/>
          </p:cNvSpPr>
          <p:nvPr/>
        </p:nvSpPr>
        <p:spPr bwMode="auto">
          <a:xfrm>
            <a:off x="0" y="6597650"/>
            <a:ext cx="2711450" cy="260350"/>
          </a:xfrm>
          <a:prstGeom prst="rect">
            <a:avLst/>
          </a:prstGeom>
          <a:noFill/>
          <a:ln w="9525">
            <a:noFill/>
            <a:miter lim="800000"/>
            <a:headEnd/>
            <a:tailEnd/>
          </a:ln>
          <a:effectLst/>
        </p:spPr>
        <p:txBody>
          <a:bodyPr/>
          <a:lstStyle/>
          <a:p>
            <a:pPr>
              <a:defRPr/>
            </a:pPr>
            <a:r>
              <a:rPr lang="en-GB" sz="800" dirty="0">
                <a:latin typeface="Calibri" pitchFamily="34" charset="0"/>
                <a:cs typeface="Calibri" pitchFamily="34" charset="0"/>
              </a:rPr>
              <a:t>Module Code and Module Title</a:t>
            </a:r>
          </a:p>
        </p:txBody>
      </p:sp>
      <p:sp>
        <p:nvSpPr>
          <p:cNvPr id="86024" name="Rectangle 8"/>
          <p:cNvSpPr>
            <a:spLocks noGrp="1" noChangeArrowheads="1"/>
          </p:cNvSpPr>
          <p:nvPr>
            <p:ph type="ftr" sz="quarter" idx="3"/>
          </p:nvPr>
        </p:nvSpPr>
        <p:spPr bwMode="auto">
          <a:xfrm>
            <a:off x="6248400" y="6623050"/>
            <a:ext cx="2895600" cy="234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atin typeface="Calibri" panose="020F0502020204030204" pitchFamily="34" charset="0"/>
                <a:cs typeface="Calibri" panose="020F0502020204030204" pitchFamily="34" charset="0"/>
              </a:defRPr>
            </a:lvl1pPr>
          </a:lstStyle>
          <a:p>
            <a:endParaRPr lang="en-US"/>
          </a:p>
        </p:txBody>
      </p:sp>
      <p:sp>
        <p:nvSpPr>
          <p:cNvPr id="86025" name="Rectangle 9"/>
          <p:cNvSpPr>
            <a:spLocks noChangeArrowheads="1"/>
          </p:cNvSpPr>
          <p:nvPr/>
        </p:nvSpPr>
        <p:spPr bwMode="auto">
          <a:xfrm>
            <a:off x="3175000" y="6597650"/>
            <a:ext cx="2711450" cy="260350"/>
          </a:xfrm>
          <a:prstGeom prst="rect">
            <a:avLst/>
          </a:prstGeom>
          <a:noFill/>
          <a:ln w="9525">
            <a:noFill/>
            <a:miter lim="800000"/>
            <a:headEnd/>
            <a:tailEnd/>
          </a:ln>
          <a:effectLst/>
        </p:spPr>
        <p:txBody>
          <a:bodyPr/>
          <a:lstStyle/>
          <a:p>
            <a:pPr algn="ctr">
              <a:defRPr/>
            </a:pPr>
            <a:r>
              <a:rPr lang="en-GB" sz="800" dirty="0">
                <a:latin typeface="Calibri" pitchFamily="34" charset="0"/>
                <a:cs typeface="Calibri" pitchFamily="34" charset="0"/>
              </a:rPr>
              <a:t>Title of Slides</a:t>
            </a:r>
          </a:p>
        </p:txBody>
      </p:sp>
      <p:pic>
        <p:nvPicPr>
          <p:cNvPr id="1033" name="Picture 10" descr="APU Logo Final-medium.jpg"/>
          <p:cNvPicPr>
            <a:picLocks noChangeAspect="1"/>
          </p:cNvPicPr>
          <p:nvPr/>
        </p:nvPicPr>
        <p:blipFill>
          <a:blip r:embed="rId28">
            <a:extLst>
              <a:ext uri="{28A0092B-C50C-407E-A947-70E740481C1C}">
                <a14:useLocalDpi xmlns:a14="http://schemas.microsoft.com/office/drawing/2010/main" val="0"/>
              </a:ext>
            </a:extLst>
          </a:blip>
          <a:srcRect/>
          <a:stretch>
            <a:fillRect/>
          </a:stretch>
        </p:blipFill>
        <p:spPr bwMode="auto">
          <a:xfrm>
            <a:off x="7629525" y="0"/>
            <a:ext cx="1514475" cy="151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417436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 id="2147483690" r:id="rId13"/>
    <p:sldLayoutId id="2147483691" r:id="rId14"/>
    <p:sldLayoutId id="2147483692" r:id="rId15"/>
    <p:sldLayoutId id="2147483693" r:id="rId16"/>
    <p:sldLayoutId id="2147483694" r:id="rId17"/>
    <p:sldLayoutId id="2147483695" r:id="rId18"/>
    <p:sldLayoutId id="2147483696" r:id="rId19"/>
    <p:sldLayoutId id="2147483698" r:id="rId20"/>
    <p:sldLayoutId id="2147483700" r:id="rId21"/>
    <p:sldLayoutId id="2147483702" r:id="rId22"/>
    <p:sldLayoutId id="2147483703" r:id="rId23"/>
    <p:sldLayoutId id="2147483704" r:id="rId24"/>
    <p:sldLayoutId id="2147483705" r:id="rId25"/>
  </p:sldLayoutIdLst>
  <p:hf sldNum="0" hdr="0" ft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1.xml"/><Relationship Id="rId1" Type="http://schemas.openxmlformats.org/officeDocument/2006/relationships/tags" Target="../tags/tag2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2.xml"/><Relationship Id="rId1" Type="http://schemas.openxmlformats.org/officeDocument/2006/relationships/tags" Target="../tags/tag2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3.xml"/><Relationship Id="rId1" Type="http://schemas.openxmlformats.org/officeDocument/2006/relationships/tags" Target="../tags/tag2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4.xml"/><Relationship Id="rId1" Type="http://schemas.openxmlformats.org/officeDocument/2006/relationships/tags" Target="../tags/tag2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5.xml"/><Relationship Id="rId1" Type="http://schemas.openxmlformats.org/officeDocument/2006/relationships/tags" Target="../tags/tag2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3.xml"/><Relationship Id="rId1" Type="http://schemas.openxmlformats.org/officeDocument/2006/relationships/tags" Target="../tags/tag27.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1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4.xml"/><Relationship Id="rId1" Type="http://schemas.openxmlformats.org/officeDocument/2006/relationships/tags" Target="../tags/tag1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5.xml"/><Relationship Id="rId1" Type="http://schemas.openxmlformats.org/officeDocument/2006/relationships/tags" Target="../tags/tag1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6.xml"/><Relationship Id="rId1" Type="http://schemas.openxmlformats.org/officeDocument/2006/relationships/tags" Target="../tags/tag1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7.xml"/><Relationship Id="rId1" Type="http://schemas.openxmlformats.org/officeDocument/2006/relationships/tags" Target="../tags/tag18.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8.xml"/><Relationship Id="rId1" Type="http://schemas.openxmlformats.org/officeDocument/2006/relationships/tags" Target="../tags/tag19.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9.xml"/><Relationship Id="rId1" Type="http://schemas.openxmlformats.org/officeDocument/2006/relationships/tags" Target="../tags/tag20.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0.xml"/><Relationship Id="rId1" Type="http://schemas.openxmlformats.org/officeDocument/2006/relationships/tags" Target="../tags/tag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71736"/>
            <a:ext cx="7772400" cy="2387600"/>
          </a:xfrm>
        </p:spPr>
        <p:txBody>
          <a:bodyPr>
            <a:normAutofit/>
          </a:bodyPr>
          <a:lstStyle/>
          <a:p>
            <a:r>
              <a:rPr lang="en-US" sz="4400" dirty="0"/>
              <a:t>CT105-3-M Cloud Infrastructure and Services</a:t>
            </a:r>
          </a:p>
        </p:txBody>
      </p:sp>
      <p:sp>
        <p:nvSpPr>
          <p:cNvPr id="3" name="Subtitle 2"/>
          <p:cNvSpPr>
            <a:spLocks noGrp="1"/>
          </p:cNvSpPr>
          <p:nvPr>
            <p:ph type="subTitle" idx="1"/>
          </p:nvPr>
        </p:nvSpPr>
        <p:spPr>
          <a:xfrm>
            <a:off x="4572000" y="4109216"/>
            <a:ext cx="4572000" cy="1187355"/>
          </a:xfrm>
        </p:spPr>
        <p:txBody>
          <a:bodyPr/>
          <a:lstStyle/>
          <a:p>
            <a:r>
              <a:rPr lang="en-US" dirty="0"/>
              <a:t>Cloud Computing Overview</a:t>
            </a:r>
          </a:p>
        </p:txBody>
      </p:sp>
    </p:spTree>
    <p:extLst>
      <p:ext uri="{BB962C8B-B14F-4D97-AF65-F5344CB8AC3E}">
        <p14:creationId xmlns:p14="http://schemas.microsoft.com/office/powerpoint/2010/main" val="2926893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Rapid Elasticity</a:t>
            </a:r>
          </a:p>
        </p:txBody>
      </p:sp>
      <p:sp>
        <p:nvSpPr>
          <p:cNvPr id="5" name="Content Placeholder 4"/>
          <p:cNvSpPr>
            <a:spLocks noGrp="1"/>
          </p:cNvSpPr>
          <p:nvPr>
            <p:ph sz="quarter" idx="10"/>
          </p:nvPr>
        </p:nvSpPr>
        <p:spPr>
          <a:xfrm>
            <a:off x="379413" y="3645024"/>
            <a:ext cx="8458200" cy="1631826"/>
          </a:xfrm>
        </p:spPr>
        <p:txBody>
          <a:bodyPr/>
          <a:lstStyle/>
          <a:p>
            <a:r>
              <a:rPr lang="en-US" dirty="0"/>
              <a:t>Consumers can adapt to variations</a:t>
            </a:r>
            <a:r>
              <a:rPr lang="en-US" dirty="0">
                <a:solidFill>
                  <a:srgbClr val="FF0000"/>
                </a:solidFill>
              </a:rPr>
              <a:t> </a:t>
            </a:r>
            <a:r>
              <a:rPr lang="en-US" dirty="0"/>
              <a:t>in workloads and maintain required performance levels</a:t>
            </a:r>
          </a:p>
          <a:p>
            <a:r>
              <a:rPr lang="en-US" dirty="0"/>
              <a:t>Consumers may be able to avoid excessive costs from over-provisioning resources</a:t>
            </a:r>
          </a:p>
        </p:txBody>
      </p:sp>
      <p:sp>
        <p:nvSpPr>
          <p:cNvPr id="3" name="Footer Placeholder 2"/>
          <p:cNvSpPr>
            <a:spLocks noGrp="1"/>
          </p:cNvSpPr>
          <p:nvPr>
            <p:ph type="ftr" sz="quarter" idx="3"/>
          </p:nvPr>
        </p:nvSpPr>
        <p:spPr>
          <a:prstGeom prst="rect">
            <a:avLst/>
          </a:prstGeom>
        </p:spPr>
        <p:txBody>
          <a:bodyPr/>
          <a:lstStyle/>
          <a:p>
            <a:pPr algn="r"/>
            <a:r>
              <a:rPr lang="en-US" dirty="0"/>
              <a:t>Module: Introduction to Cloud Computing</a:t>
            </a:r>
          </a:p>
        </p:txBody>
      </p:sp>
      <p:sp>
        <p:nvSpPr>
          <p:cNvPr id="6" name="Rectangle 5"/>
          <p:cNvSpPr/>
          <p:nvPr/>
        </p:nvSpPr>
        <p:spPr>
          <a:xfrm>
            <a:off x="294018" y="1901662"/>
            <a:ext cx="365905" cy="371173"/>
          </a:xfrm>
          <a:prstGeom prst="rect">
            <a:avLst/>
          </a:prstGeom>
          <a:solidFill>
            <a:schemeClr val="bg1">
              <a:lumMod val="50000"/>
            </a:schemeClr>
          </a:solidFill>
          <a:ln>
            <a:noFill/>
          </a:ln>
          <a:effectLst/>
          <a:scene3d>
            <a:camera prst="isometricLeftDown"/>
            <a:lightRig rig="threePt" dir="t"/>
          </a:scene3d>
        </p:spPr>
        <p:style>
          <a:lnRef idx="1">
            <a:schemeClr val="accent1"/>
          </a:lnRef>
          <a:fillRef idx="1002">
            <a:schemeClr val="lt1"/>
          </a:fillRef>
          <a:effectRef idx="2">
            <a:schemeClr val="accent1"/>
          </a:effectRef>
          <a:fontRef idx="minor">
            <a:schemeClr val="lt1"/>
          </a:fontRef>
        </p:style>
        <p:txBody>
          <a:bodyPr rtlCol="0" anchor="ctr"/>
          <a:lstStyle/>
          <a:p>
            <a:pPr algn="ctr"/>
            <a:endParaRPr lang="en-US" dirty="0"/>
          </a:p>
        </p:txBody>
      </p:sp>
      <p:grpSp>
        <p:nvGrpSpPr>
          <p:cNvPr id="4" name="Group 3"/>
          <p:cNvGrpSpPr/>
          <p:nvPr/>
        </p:nvGrpSpPr>
        <p:grpSpPr>
          <a:xfrm>
            <a:off x="347473" y="1771650"/>
            <a:ext cx="8495413" cy="1729358"/>
            <a:chOff x="343787" y="914400"/>
            <a:chExt cx="8495413" cy="1729358"/>
          </a:xfrm>
        </p:grpSpPr>
        <p:sp>
          <p:nvSpPr>
            <p:cNvPr id="7" name="Rectangle 6"/>
            <p:cNvSpPr/>
            <p:nvPr/>
          </p:nvSpPr>
          <p:spPr>
            <a:xfrm>
              <a:off x="609600" y="1113130"/>
              <a:ext cx="8229600" cy="1530628"/>
            </a:xfrm>
            <a:prstGeom prst="rect">
              <a:avLst/>
            </a:prstGeom>
            <a:gradFill flip="none" rotWithShape="1">
              <a:gsLst>
                <a:gs pos="0">
                  <a:srgbClr val="BABCBE">
                    <a:tint val="66000"/>
                    <a:satMod val="160000"/>
                  </a:srgbClr>
                </a:gs>
                <a:gs pos="50000">
                  <a:srgbClr val="BABCBE">
                    <a:tint val="44500"/>
                    <a:satMod val="160000"/>
                  </a:srgbClr>
                </a:gs>
                <a:gs pos="100000">
                  <a:srgbClr val="BABCBE">
                    <a:tint val="23500"/>
                    <a:satMod val="160000"/>
                  </a:srgbClr>
                </a:gs>
              </a:gsLst>
              <a:lin ang="2700000" scaled="1"/>
              <a:tileRect/>
            </a:gradFill>
            <a:ln w="12700">
              <a:solidFill>
                <a:srgbClr val="717074"/>
              </a:solidFill>
            </a:ln>
            <a:effectLst/>
          </p:spPr>
          <p:style>
            <a:lnRef idx="2">
              <a:schemeClr val="accent1">
                <a:shade val="50000"/>
              </a:schemeClr>
            </a:lnRef>
            <a:fillRef idx="1">
              <a:schemeClr val="accent1"/>
            </a:fillRef>
            <a:effectRef idx="0">
              <a:schemeClr val="accent1"/>
            </a:effectRef>
            <a:fontRef idx="minor">
              <a:schemeClr val="lt1"/>
            </a:fontRef>
          </p:style>
          <p:txBody>
            <a:bodyPr lIns="182880" tIns="274320" rIns="182880" rtlCol="0" anchor="t" anchorCtr="0"/>
            <a:lstStyle/>
            <a:p>
              <a:r>
                <a:rPr lang="en-US" sz="1600" dirty="0">
                  <a:solidFill>
                    <a:schemeClr val="tx1"/>
                  </a:solidFill>
                </a:rPr>
                <a:t>Capabilities can be elastically provisioned and released, in some cases automatically, to scale rapidly outward and inward commensurate with demand. To the consumer, the capabilities available for provisioning often appear to be unlimited and can be appropriated in any quantity at any time.</a:t>
              </a:r>
            </a:p>
            <a:p>
              <a:endParaRPr lang="en-US" sz="300" dirty="0">
                <a:solidFill>
                  <a:schemeClr val="tx1"/>
                </a:solidFill>
              </a:endParaRPr>
            </a:p>
            <a:p>
              <a:pPr algn="r"/>
              <a:r>
                <a:rPr lang="en-US" sz="1000" i="1" dirty="0">
                  <a:solidFill>
                    <a:schemeClr val="tx1"/>
                  </a:solidFill>
                </a:rPr>
                <a:t>– U.S. National Institute of Standards and Technology, Special Publication 800-145</a:t>
              </a:r>
              <a:endParaRPr lang="en-US" sz="900" i="1" dirty="0"/>
            </a:p>
          </p:txBody>
        </p:sp>
        <p:sp>
          <p:nvSpPr>
            <p:cNvPr id="8" name="Rectangle 7"/>
            <p:cNvSpPr/>
            <p:nvPr/>
          </p:nvSpPr>
          <p:spPr>
            <a:xfrm>
              <a:off x="343787" y="914400"/>
              <a:ext cx="4343400" cy="397459"/>
            </a:xfrm>
            <a:prstGeom prst="rect">
              <a:avLst/>
            </a:prstGeom>
            <a:solidFill>
              <a:srgbClr val="93C5FF"/>
            </a:solidFill>
            <a:ln>
              <a:noFill/>
            </a:ln>
          </p:spPr>
          <p:style>
            <a:lnRef idx="1">
              <a:schemeClr val="accent1"/>
            </a:lnRef>
            <a:fillRef idx="1002">
              <a:schemeClr val="lt1"/>
            </a:fillRef>
            <a:effectRef idx="2">
              <a:schemeClr val="accent1"/>
            </a:effectRef>
            <a:fontRef idx="minor">
              <a:schemeClr val="lt1"/>
            </a:fontRef>
          </p:style>
          <p:txBody>
            <a:bodyPr rtlCol="0" anchor="ctr"/>
            <a:lstStyle/>
            <a:p>
              <a:r>
                <a:rPr lang="en-US" sz="1600" b="1" dirty="0"/>
                <a:t>Rapid Elasticity</a:t>
              </a:r>
            </a:p>
          </p:txBody>
        </p:sp>
      </p:grpSp>
    </p:spTree>
    <p:custDataLst>
      <p:tags r:id="rId1"/>
    </p:custDataLst>
    <p:extLst>
      <p:ext uri="{BB962C8B-B14F-4D97-AF65-F5344CB8AC3E}">
        <p14:creationId xmlns:p14="http://schemas.microsoft.com/office/powerpoint/2010/main" val="3547787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Measured Service</a:t>
            </a:r>
          </a:p>
        </p:txBody>
      </p:sp>
      <p:sp>
        <p:nvSpPr>
          <p:cNvPr id="5" name="Content Placeholder 4"/>
          <p:cNvSpPr>
            <a:spLocks noGrp="1"/>
          </p:cNvSpPr>
          <p:nvPr>
            <p:ph sz="quarter" idx="10"/>
          </p:nvPr>
        </p:nvSpPr>
        <p:spPr>
          <a:xfrm>
            <a:off x="379413" y="4149080"/>
            <a:ext cx="8458200" cy="1127770"/>
          </a:xfrm>
        </p:spPr>
        <p:txBody>
          <a:bodyPr/>
          <a:lstStyle/>
          <a:p>
            <a:r>
              <a:rPr lang="en-US" dirty="0"/>
              <a:t>Enables billing of cloud services</a:t>
            </a:r>
          </a:p>
          <a:p>
            <a:r>
              <a:rPr lang="en-US" dirty="0"/>
              <a:t>Resource monitoring helps providers with capacity and service planning</a:t>
            </a:r>
          </a:p>
          <a:p>
            <a:endParaRPr lang="en-US" dirty="0">
              <a:solidFill>
                <a:srgbClr val="FF0000"/>
              </a:solidFill>
            </a:endParaRPr>
          </a:p>
        </p:txBody>
      </p:sp>
      <p:sp>
        <p:nvSpPr>
          <p:cNvPr id="3" name="Footer Placeholder 2"/>
          <p:cNvSpPr>
            <a:spLocks noGrp="1"/>
          </p:cNvSpPr>
          <p:nvPr>
            <p:ph type="ftr" sz="quarter" idx="3"/>
          </p:nvPr>
        </p:nvSpPr>
        <p:spPr>
          <a:prstGeom prst="rect">
            <a:avLst/>
          </a:prstGeom>
        </p:spPr>
        <p:txBody>
          <a:bodyPr/>
          <a:lstStyle/>
          <a:p>
            <a:pPr algn="r"/>
            <a:r>
              <a:rPr lang="en-US" dirty="0"/>
              <a:t>Module: Introduction to Cloud Computing</a:t>
            </a:r>
          </a:p>
        </p:txBody>
      </p:sp>
      <p:sp>
        <p:nvSpPr>
          <p:cNvPr id="6" name="Rectangle 5"/>
          <p:cNvSpPr/>
          <p:nvPr/>
        </p:nvSpPr>
        <p:spPr>
          <a:xfrm>
            <a:off x="294018" y="1901662"/>
            <a:ext cx="365905" cy="371173"/>
          </a:xfrm>
          <a:prstGeom prst="rect">
            <a:avLst/>
          </a:prstGeom>
          <a:solidFill>
            <a:schemeClr val="bg1">
              <a:lumMod val="50000"/>
            </a:schemeClr>
          </a:solidFill>
          <a:ln>
            <a:noFill/>
          </a:ln>
          <a:effectLst/>
          <a:scene3d>
            <a:camera prst="isometricLeftDown"/>
            <a:lightRig rig="threePt" dir="t"/>
          </a:scene3d>
        </p:spPr>
        <p:style>
          <a:lnRef idx="1">
            <a:schemeClr val="accent1"/>
          </a:lnRef>
          <a:fillRef idx="1002">
            <a:schemeClr val="lt1"/>
          </a:fillRef>
          <a:effectRef idx="2">
            <a:schemeClr val="accent1"/>
          </a:effectRef>
          <a:fontRef idx="minor">
            <a:schemeClr val="lt1"/>
          </a:fontRef>
        </p:style>
        <p:txBody>
          <a:bodyPr rtlCol="0" anchor="ctr"/>
          <a:lstStyle/>
          <a:p>
            <a:pPr algn="ctr"/>
            <a:endParaRPr lang="en-US" dirty="0"/>
          </a:p>
        </p:txBody>
      </p:sp>
      <p:grpSp>
        <p:nvGrpSpPr>
          <p:cNvPr id="4" name="Group 3"/>
          <p:cNvGrpSpPr/>
          <p:nvPr/>
        </p:nvGrpSpPr>
        <p:grpSpPr>
          <a:xfrm>
            <a:off x="343788" y="1771650"/>
            <a:ext cx="8495413" cy="2233414"/>
            <a:chOff x="343787" y="914400"/>
            <a:chExt cx="8495413" cy="2233414"/>
          </a:xfrm>
        </p:grpSpPr>
        <p:sp>
          <p:nvSpPr>
            <p:cNvPr id="7" name="Rectangle 6"/>
            <p:cNvSpPr/>
            <p:nvPr/>
          </p:nvSpPr>
          <p:spPr>
            <a:xfrm>
              <a:off x="609600" y="1113130"/>
              <a:ext cx="8229600" cy="2034684"/>
            </a:xfrm>
            <a:prstGeom prst="rect">
              <a:avLst/>
            </a:prstGeom>
            <a:gradFill flip="none" rotWithShape="1">
              <a:gsLst>
                <a:gs pos="0">
                  <a:srgbClr val="BABCBE">
                    <a:tint val="66000"/>
                    <a:satMod val="160000"/>
                  </a:srgbClr>
                </a:gs>
                <a:gs pos="50000">
                  <a:srgbClr val="BABCBE">
                    <a:tint val="44500"/>
                    <a:satMod val="160000"/>
                  </a:srgbClr>
                </a:gs>
                <a:gs pos="100000">
                  <a:srgbClr val="BABCBE">
                    <a:tint val="23500"/>
                    <a:satMod val="160000"/>
                  </a:srgbClr>
                </a:gs>
              </a:gsLst>
              <a:lin ang="2700000" scaled="1"/>
              <a:tileRect/>
            </a:gradFill>
            <a:ln w="12700">
              <a:solidFill>
                <a:srgbClr val="717074"/>
              </a:solidFill>
            </a:ln>
            <a:effectLst/>
          </p:spPr>
          <p:style>
            <a:lnRef idx="2">
              <a:schemeClr val="accent1">
                <a:shade val="50000"/>
              </a:schemeClr>
            </a:lnRef>
            <a:fillRef idx="1">
              <a:schemeClr val="accent1"/>
            </a:fillRef>
            <a:effectRef idx="0">
              <a:schemeClr val="accent1"/>
            </a:effectRef>
            <a:fontRef idx="minor">
              <a:schemeClr val="lt1"/>
            </a:fontRef>
          </p:style>
          <p:txBody>
            <a:bodyPr lIns="182880" tIns="274320" rIns="182880" rtlCol="0" anchor="t" anchorCtr="0"/>
            <a:lstStyle/>
            <a:p>
              <a:r>
                <a:rPr lang="en-US" sz="1600" dirty="0">
                  <a:solidFill>
                    <a:schemeClr val="tx1"/>
                  </a:solidFill>
                </a:rPr>
                <a:t>Cloud systems automatically control and optimize resource use by leveraging a metering capability at some level of abstraction appropriate to the type of service (e.g.,</a:t>
              </a:r>
              <a:r>
                <a:rPr lang="en-US" sz="1600" dirty="0">
                  <a:solidFill>
                    <a:srgbClr val="FF0000"/>
                  </a:solidFill>
                </a:rPr>
                <a:t> </a:t>
              </a:r>
              <a:r>
                <a:rPr lang="en-US" sz="1600" dirty="0">
                  <a:solidFill>
                    <a:schemeClr val="tx1"/>
                  </a:solidFill>
                </a:rPr>
                <a:t>storage, processing, bandwidth, and active user accounts). Resource usage can be monitored, controlled, and reported, providing transparency for both the provider and consumer of the utilized service.</a:t>
              </a:r>
            </a:p>
            <a:p>
              <a:endParaRPr lang="en-US" sz="300" dirty="0">
                <a:solidFill>
                  <a:schemeClr val="tx1"/>
                </a:solidFill>
              </a:endParaRPr>
            </a:p>
            <a:p>
              <a:pPr algn="r"/>
              <a:r>
                <a:rPr lang="en-US" sz="1000" i="1" dirty="0">
                  <a:solidFill>
                    <a:schemeClr val="tx1"/>
                  </a:solidFill>
                </a:rPr>
                <a:t>– U.S. National Institute of Standards and Technology, Special Publication 800-145</a:t>
              </a:r>
              <a:endParaRPr lang="en-US" sz="900" i="1" dirty="0"/>
            </a:p>
          </p:txBody>
        </p:sp>
        <p:sp>
          <p:nvSpPr>
            <p:cNvPr id="8" name="Rectangle 7"/>
            <p:cNvSpPr/>
            <p:nvPr/>
          </p:nvSpPr>
          <p:spPr>
            <a:xfrm>
              <a:off x="343787" y="914400"/>
              <a:ext cx="4343400" cy="397459"/>
            </a:xfrm>
            <a:prstGeom prst="rect">
              <a:avLst/>
            </a:prstGeom>
            <a:solidFill>
              <a:srgbClr val="93C5FF"/>
            </a:solidFill>
            <a:ln>
              <a:noFill/>
            </a:ln>
          </p:spPr>
          <p:style>
            <a:lnRef idx="1">
              <a:schemeClr val="accent1"/>
            </a:lnRef>
            <a:fillRef idx="1002">
              <a:schemeClr val="lt1"/>
            </a:fillRef>
            <a:effectRef idx="2">
              <a:schemeClr val="accent1"/>
            </a:effectRef>
            <a:fontRef idx="minor">
              <a:schemeClr val="lt1"/>
            </a:fontRef>
          </p:style>
          <p:txBody>
            <a:bodyPr rtlCol="0" anchor="ctr"/>
            <a:lstStyle/>
            <a:p>
              <a:r>
                <a:rPr lang="en-US" sz="1600" b="1" dirty="0"/>
                <a:t>Measured Service</a:t>
              </a:r>
            </a:p>
          </p:txBody>
        </p:sp>
      </p:grpSp>
    </p:spTree>
    <p:custDataLst>
      <p:tags r:id="rId1"/>
    </p:custDataLst>
    <p:extLst>
      <p:ext uri="{BB962C8B-B14F-4D97-AF65-F5344CB8AC3E}">
        <p14:creationId xmlns:p14="http://schemas.microsoft.com/office/powerpoint/2010/main" val="1607172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Cloud Computing Benefits</a:t>
            </a:r>
          </a:p>
        </p:txBody>
      </p:sp>
      <p:graphicFrame>
        <p:nvGraphicFramePr>
          <p:cNvPr id="7" name="Content Placeholder 6"/>
          <p:cNvGraphicFramePr>
            <a:graphicFrameLocks noGrp="1"/>
          </p:cNvGraphicFramePr>
          <p:nvPr>
            <p:ph sz="quarter" idx="10"/>
          </p:nvPr>
        </p:nvGraphicFramePr>
        <p:xfrm>
          <a:off x="379413" y="1847850"/>
          <a:ext cx="8458200" cy="2839720"/>
        </p:xfrm>
        <a:graphic>
          <a:graphicData uri="http://schemas.openxmlformats.org/drawingml/2006/table">
            <a:tbl>
              <a:tblPr firstRow="1" bandRow="1">
                <a:tableStyleId>{5C22544A-7EE6-4342-B048-85BDC9FD1C3A}</a:tableStyleId>
              </a:tblPr>
              <a:tblGrid>
                <a:gridCol w="2752427">
                  <a:extLst>
                    <a:ext uri="{9D8B030D-6E8A-4147-A177-3AD203B41FA5}">
                      <a16:colId xmlns:a16="http://schemas.microsoft.com/office/drawing/2014/main" val="20000"/>
                    </a:ext>
                  </a:extLst>
                </a:gridCol>
                <a:gridCol w="5705773">
                  <a:extLst>
                    <a:ext uri="{9D8B030D-6E8A-4147-A177-3AD203B41FA5}">
                      <a16:colId xmlns:a16="http://schemas.microsoft.com/office/drawing/2014/main" val="20001"/>
                    </a:ext>
                  </a:extLst>
                </a:gridCol>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effectLst>
                            <a:outerShdw blurRad="38100" dist="38100" dir="2700000" algn="tl">
                              <a:srgbClr val="000000">
                                <a:alpha val="43137"/>
                              </a:srgbClr>
                            </a:outerShdw>
                          </a:effectLst>
                          <a:latin typeface="+mn-lt"/>
                        </a:rPr>
                        <a:t>Benefit</a:t>
                      </a:r>
                      <a:endParaRPr lang="en-US"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effectLst>
                            <a:outerShdw blurRad="38100" dist="38100" dir="2700000" algn="tl">
                              <a:srgbClr val="000000">
                                <a:alpha val="43137"/>
                              </a:srgbClr>
                            </a:outerShdw>
                          </a:effectLst>
                          <a:latin typeface="+mn-lt"/>
                        </a:rPr>
                        <a:t>Description</a:t>
                      </a:r>
                    </a:p>
                  </a:txBody>
                  <a:tcPr/>
                </a:tc>
                <a:extLst>
                  <a:ext uri="{0D108BD9-81ED-4DB2-BD59-A6C34878D82A}">
                    <a16:rowId xmlns:a16="http://schemas.microsoft.com/office/drawing/2014/main" val="10000"/>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t>Business agility </a:t>
                      </a: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 Enables quick resource provisioning </a:t>
                      </a:r>
                      <a:endParaRPr lang="en-US" sz="1600" dirty="0">
                        <a:solidFill>
                          <a:srgbClr val="FF0000"/>
                        </a:solidFill>
                      </a:endParaRPr>
                    </a:p>
                    <a:p>
                      <a:pPr marL="0" indent="0">
                        <a:buFont typeface="Arial" panose="020B0604020202020204" pitchFamily="34" charset="0"/>
                        <a:buChar char="•"/>
                      </a:pPr>
                      <a:r>
                        <a:rPr lang="en-US" sz="1600" dirty="0"/>
                        <a:t> Facilitates innovation</a:t>
                      </a:r>
                    </a:p>
                    <a:p>
                      <a:pPr marL="0" indent="0">
                        <a:buFont typeface="Arial" panose="020B0604020202020204" pitchFamily="34" charset="0"/>
                        <a:buChar char="•"/>
                      </a:pPr>
                      <a:r>
                        <a:rPr lang="en-US" sz="1600" dirty="0"/>
                        <a:t> Reduces time-to-market </a:t>
                      </a:r>
                    </a:p>
                  </a:txBody>
                  <a:tcPr/>
                </a:tc>
                <a:extLst>
                  <a:ext uri="{0D108BD9-81ED-4DB2-BD59-A6C34878D82A}">
                    <a16:rowId xmlns:a16="http://schemas.microsoft.com/office/drawing/2014/main" val="10001"/>
                  </a:ext>
                </a:extLst>
              </a:tr>
              <a:tr h="370840">
                <a:tc>
                  <a:txBody>
                    <a:bodyPr/>
                    <a:lstStyle/>
                    <a:p>
                      <a:r>
                        <a:rPr lang="en-US" sz="1600" dirty="0"/>
                        <a:t>Reduces IT costs</a:t>
                      </a:r>
                    </a:p>
                  </a:txBody>
                  <a:tcPr/>
                </a:tc>
                <a:tc>
                  <a:txBody>
                    <a:bodyPr/>
                    <a:lstStyle/>
                    <a:p>
                      <a:pPr marL="0" indent="0">
                        <a:buFont typeface="Arial" panose="020B0604020202020204" pitchFamily="34" charset="0"/>
                        <a:buChar char="•"/>
                      </a:pPr>
                      <a:r>
                        <a:rPr lang="en-US" sz="1600" dirty="0"/>
                        <a:t> Reduces up-front capital expenditure (CAPEX)</a:t>
                      </a:r>
                    </a:p>
                    <a:p>
                      <a:pPr marL="0" indent="0" algn="l" defTabSz="457200" rtl="0" eaLnBrk="1" latinLnBrk="0" hangingPunct="1">
                        <a:buFont typeface="Arial" panose="020B0604020202020204" pitchFamily="34" charset="0"/>
                        <a:buChar char="•"/>
                      </a:pPr>
                      <a:r>
                        <a:rPr lang="en-US" sz="1600" kern="1200" dirty="0">
                          <a:solidFill>
                            <a:schemeClr val="dk1"/>
                          </a:solidFill>
                          <a:latin typeface="+mn-lt"/>
                          <a:ea typeface="+mn-ea"/>
                          <a:cs typeface="+mn-cs"/>
                        </a:rPr>
                        <a:t> Improves resource utilization</a:t>
                      </a:r>
                    </a:p>
                    <a:p>
                      <a:pPr marL="0" indent="0" algn="l" defTabSz="457200" rtl="0" eaLnBrk="1" latinLnBrk="0" hangingPunct="1">
                        <a:buFont typeface="Arial" panose="020B0604020202020204" pitchFamily="34" charset="0"/>
                        <a:buChar char="•"/>
                      </a:pPr>
                      <a:r>
                        <a:rPr lang="en-US" sz="1600" kern="1200" dirty="0">
                          <a:solidFill>
                            <a:schemeClr val="dk1"/>
                          </a:solidFill>
                          <a:latin typeface="+mn-lt"/>
                          <a:ea typeface="+mn-ea"/>
                          <a:cs typeface="+mn-cs"/>
                        </a:rPr>
                        <a:t> Reduces energy and space consumption </a:t>
                      </a:r>
                      <a:endParaRPr lang="en-US" sz="1600" dirty="0"/>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High availability </a:t>
                      </a:r>
                    </a:p>
                  </a:txBody>
                  <a:tcPr/>
                </a:tc>
                <a:tc>
                  <a:txBody>
                    <a:bodyPr/>
                    <a:lstStyle/>
                    <a:p>
                      <a:pPr marL="180975" indent="-180975" algn="l" defTabSz="457200" rtl="0" eaLnBrk="1" latinLnBrk="0" hangingPunct="1">
                        <a:buFont typeface="Arial" panose="020B0604020202020204" pitchFamily="34" charset="0"/>
                        <a:buChar char="•"/>
                      </a:pPr>
                      <a:r>
                        <a:rPr lang="en-US" sz="1600" kern="1200" dirty="0">
                          <a:solidFill>
                            <a:schemeClr val="dk1"/>
                          </a:solidFill>
                          <a:latin typeface="+mn-lt"/>
                          <a:ea typeface="+mn-ea"/>
                          <a:cs typeface="+mn-cs"/>
                        </a:rPr>
                        <a:t>Ensures resource availability based on consumer’s requirements </a:t>
                      </a:r>
                    </a:p>
                    <a:p>
                      <a:pPr marL="0" indent="0">
                        <a:buFont typeface="Arial" panose="020B0604020202020204" pitchFamily="34" charset="0"/>
                        <a:buChar char="•"/>
                      </a:pPr>
                      <a:r>
                        <a:rPr lang="en-US" sz="1600" dirty="0"/>
                        <a:t> Enables fault tolerance </a:t>
                      </a:r>
                    </a:p>
                  </a:txBody>
                  <a:tcPr/>
                </a:tc>
                <a:extLst>
                  <a:ext uri="{0D108BD9-81ED-4DB2-BD59-A6C34878D82A}">
                    <a16:rowId xmlns:a16="http://schemas.microsoft.com/office/drawing/2014/main" val="10003"/>
                  </a:ext>
                </a:extLst>
              </a:tr>
            </a:tbl>
          </a:graphicData>
        </a:graphic>
      </p:graphicFrame>
      <p:sp>
        <p:nvSpPr>
          <p:cNvPr id="3" name="Footer Placeholder 2"/>
          <p:cNvSpPr>
            <a:spLocks noGrp="1"/>
          </p:cNvSpPr>
          <p:nvPr>
            <p:ph type="ftr" sz="quarter" idx="3"/>
          </p:nvPr>
        </p:nvSpPr>
        <p:spPr>
          <a:prstGeom prst="rect">
            <a:avLst/>
          </a:prstGeom>
        </p:spPr>
        <p:txBody>
          <a:bodyPr/>
          <a:lstStyle/>
          <a:p>
            <a:pPr algn="r"/>
            <a:r>
              <a:rPr lang="en-US" dirty="0"/>
              <a:t>Module: Introduction to Cloud Computing</a:t>
            </a:r>
          </a:p>
        </p:txBody>
      </p:sp>
    </p:spTree>
    <p:custDataLst>
      <p:tags r:id="rId1"/>
    </p:custDataLst>
    <p:extLst>
      <p:ext uri="{BB962C8B-B14F-4D97-AF65-F5344CB8AC3E}">
        <p14:creationId xmlns:p14="http://schemas.microsoft.com/office/powerpoint/2010/main" val="13937012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Cloud Computing Benefits (Cont'd)</a:t>
            </a:r>
          </a:p>
        </p:txBody>
      </p:sp>
      <p:graphicFrame>
        <p:nvGraphicFramePr>
          <p:cNvPr id="7" name="Content Placeholder 6"/>
          <p:cNvGraphicFramePr>
            <a:graphicFrameLocks noGrp="1"/>
          </p:cNvGraphicFramePr>
          <p:nvPr>
            <p:ph sz="quarter" idx="10"/>
            <p:extLst>
              <p:ext uri="{D42A27DB-BD31-4B8C-83A1-F6EECF244321}">
                <p14:modId xmlns:p14="http://schemas.microsoft.com/office/powerpoint/2010/main" val="1373495200"/>
              </p:ext>
            </p:extLst>
          </p:nvPr>
        </p:nvGraphicFramePr>
        <p:xfrm>
          <a:off x="379413" y="1847850"/>
          <a:ext cx="8458200" cy="2108200"/>
        </p:xfrm>
        <a:graphic>
          <a:graphicData uri="http://schemas.openxmlformats.org/drawingml/2006/table">
            <a:tbl>
              <a:tblPr firstRow="1" bandRow="1">
                <a:tableStyleId>{5C22544A-7EE6-4342-B048-85BDC9FD1C3A}</a:tableStyleId>
              </a:tblPr>
              <a:tblGrid>
                <a:gridCol w="2752427">
                  <a:extLst>
                    <a:ext uri="{9D8B030D-6E8A-4147-A177-3AD203B41FA5}">
                      <a16:colId xmlns:a16="http://schemas.microsoft.com/office/drawing/2014/main" val="20000"/>
                    </a:ext>
                  </a:extLst>
                </a:gridCol>
                <a:gridCol w="5705773">
                  <a:extLst>
                    <a:ext uri="{9D8B030D-6E8A-4147-A177-3AD203B41FA5}">
                      <a16:colId xmlns:a16="http://schemas.microsoft.com/office/drawing/2014/main" val="20001"/>
                    </a:ext>
                  </a:extLst>
                </a:gridCol>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effectLst>
                            <a:outerShdw blurRad="38100" dist="38100" dir="2700000" algn="tl">
                              <a:srgbClr val="000000">
                                <a:alpha val="43137"/>
                              </a:srgbClr>
                            </a:outerShdw>
                          </a:effectLst>
                          <a:latin typeface="+mn-lt"/>
                        </a:rPr>
                        <a:t>Benefit</a:t>
                      </a:r>
                      <a:endParaRPr lang="en-US"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effectLst>
                            <a:outerShdw blurRad="38100" dist="38100" dir="2700000" algn="tl">
                              <a:srgbClr val="000000">
                                <a:alpha val="43137"/>
                              </a:srgbClr>
                            </a:outerShdw>
                          </a:effectLst>
                          <a:latin typeface="+mn-lt"/>
                        </a:rPr>
                        <a:t>Description</a:t>
                      </a:r>
                    </a:p>
                  </a:txBody>
                  <a:tcPr/>
                </a:tc>
                <a:extLst>
                  <a:ext uri="{0D108BD9-81ED-4DB2-BD59-A6C34878D82A}">
                    <a16:rowId xmlns:a16="http://schemas.microsoft.com/office/drawing/2014/main" val="10000"/>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t>Business continuity </a:t>
                      </a:r>
                    </a:p>
                  </a:txBody>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 Reduces impact of downtime </a:t>
                      </a:r>
                      <a:endParaRPr lang="en-US" sz="1600" dirty="0">
                        <a:solidFill>
                          <a:srgbClr val="FF0000"/>
                        </a:solidFill>
                      </a:endParaRPr>
                    </a:p>
                    <a:p>
                      <a:pPr marL="0" indent="0">
                        <a:buFont typeface="Arial" panose="020B0604020202020204" pitchFamily="34" charset="0"/>
                        <a:buChar char="•"/>
                      </a:pPr>
                      <a:r>
                        <a:rPr lang="en-US" sz="1600" dirty="0"/>
                        <a:t> Example: Cloud-based</a:t>
                      </a:r>
                      <a:r>
                        <a:rPr lang="en-US" sz="1600" baseline="0" dirty="0"/>
                        <a:t> backup</a:t>
                      </a:r>
                      <a:endParaRPr lang="en-US" sz="1600" dirty="0"/>
                    </a:p>
                  </a:txBody>
                  <a:tcPr/>
                </a:tc>
                <a:extLst>
                  <a:ext uri="{0D108BD9-81ED-4DB2-BD59-A6C34878D82A}">
                    <a16:rowId xmlns:a16="http://schemas.microsoft.com/office/drawing/2014/main" val="10001"/>
                  </a:ext>
                </a:extLst>
              </a:tr>
              <a:tr h="370840">
                <a:tc>
                  <a:txBody>
                    <a:bodyPr/>
                    <a:lstStyle/>
                    <a:p>
                      <a:r>
                        <a:rPr lang="en-US" sz="1600" dirty="0"/>
                        <a:t>Flexible scaling </a:t>
                      </a:r>
                    </a:p>
                  </a:txBody>
                  <a:tcPr/>
                </a:tc>
                <a:tc>
                  <a:txBody>
                    <a:bodyPr/>
                    <a:lstStyle/>
                    <a:p>
                      <a:pPr marL="0" indent="0">
                        <a:buFont typeface="Arial" panose="020B0604020202020204" pitchFamily="34" charset="0"/>
                        <a:buChar char="•"/>
                      </a:pPr>
                      <a:r>
                        <a:rPr lang="en-US" sz="1600" dirty="0"/>
                        <a:t> Enables scaling of resources to meet demand</a:t>
                      </a:r>
                    </a:p>
                    <a:p>
                      <a:pPr marL="0" indent="0" algn="l" defTabSz="457200" rtl="0" eaLnBrk="1" latinLnBrk="0" hangingPunct="1">
                        <a:buFont typeface="Arial" panose="020B0604020202020204" pitchFamily="34" charset="0"/>
                        <a:buChar char="•"/>
                      </a:pPr>
                      <a:r>
                        <a:rPr lang="en-US" sz="1600" kern="1200" dirty="0">
                          <a:solidFill>
                            <a:schemeClr val="dk1"/>
                          </a:solidFill>
                          <a:latin typeface="+mn-lt"/>
                          <a:ea typeface="+mn-ea"/>
                          <a:cs typeface="+mn-cs"/>
                        </a:rPr>
                        <a:t> Unilateral and automatic resource scaling </a:t>
                      </a:r>
                      <a:endParaRPr lang="en-US" sz="1600" dirty="0"/>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Flexibility of access</a:t>
                      </a:r>
                    </a:p>
                  </a:txBody>
                  <a:tcPr/>
                </a:tc>
                <a:tc>
                  <a:txBody>
                    <a:bodyPr/>
                    <a:lstStyle/>
                    <a:p>
                      <a:pPr marL="0" indent="0" algn="l" defTabSz="457200" rtl="0" eaLnBrk="1" latinLnBrk="0" hangingPunct="1">
                        <a:buFont typeface="Arial" panose="020B0604020202020204" pitchFamily="34" charset="0"/>
                        <a:buChar char="•"/>
                      </a:pPr>
                      <a:r>
                        <a:rPr lang="en-US" sz="1600" kern="1200" dirty="0">
                          <a:solidFill>
                            <a:schemeClr val="dk1"/>
                          </a:solidFill>
                          <a:latin typeface="+mn-lt"/>
                          <a:ea typeface="+mn-ea"/>
                          <a:cs typeface="+mn-cs"/>
                        </a:rPr>
                        <a:t> Enables access to services from anywhere</a:t>
                      </a:r>
                    </a:p>
                    <a:p>
                      <a:pPr marL="0" indent="0" algn="l" defTabSz="457200" rtl="0" eaLnBrk="1" latinLnBrk="0" hangingPunct="1">
                        <a:buFont typeface="Arial" panose="020B0604020202020204" pitchFamily="34" charset="0"/>
                        <a:buChar char="•"/>
                      </a:pPr>
                      <a:r>
                        <a:rPr lang="en-US" sz="1600" kern="1200" dirty="0">
                          <a:solidFill>
                            <a:schemeClr val="dk1"/>
                          </a:solidFill>
                          <a:latin typeface="+mn-lt"/>
                          <a:ea typeface="+mn-ea"/>
                          <a:cs typeface="+mn-cs"/>
                        </a:rPr>
                        <a:t> </a:t>
                      </a:r>
                      <a:r>
                        <a:rPr lang="en-US" sz="1600" dirty="0"/>
                        <a:t>Eliminates dependency on a specific end-point device </a:t>
                      </a:r>
                    </a:p>
                  </a:txBody>
                  <a:tcPr/>
                </a:tc>
                <a:extLst>
                  <a:ext uri="{0D108BD9-81ED-4DB2-BD59-A6C34878D82A}">
                    <a16:rowId xmlns:a16="http://schemas.microsoft.com/office/drawing/2014/main" val="10003"/>
                  </a:ext>
                </a:extLst>
              </a:tr>
            </a:tbl>
          </a:graphicData>
        </a:graphic>
      </p:graphicFrame>
      <p:sp>
        <p:nvSpPr>
          <p:cNvPr id="3" name="Footer Placeholder 2"/>
          <p:cNvSpPr>
            <a:spLocks noGrp="1"/>
          </p:cNvSpPr>
          <p:nvPr>
            <p:ph type="ftr" sz="quarter" idx="3"/>
          </p:nvPr>
        </p:nvSpPr>
        <p:spPr>
          <a:prstGeom prst="rect">
            <a:avLst/>
          </a:prstGeom>
        </p:spPr>
        <p:txBody>
          <a:bodyPr/>
          <a:lstStyle/>
          <a:p>
            <a:pPr algn="r"/>
            <a:r>
              <a:rPr lang="en-US" dirty="0"/>
              <a:t>Module: Introduction to Cloud Computing</a:t>
            </a:r>
          </a:p>
        </p:txBody>
      </p:sp>
    </p:spTree>
    <p:custDataLst>
      <p:tags r:id="rId1"/>
    </p:custDataLst>
    <p:extLst>
      <p:ext uri="{BB962C8B-B14F-4D97-AF65-F5344CB8AC3E}">
        <p14:creationId xmlns:p14="http://schemas.microsoft.com/office/powerpoint/2010/main" val="17028561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Cloud Computing Benefits (Cont'd)</a:t>
            </a:r>
          </a:p>
        </p:txBody>
      </p:sp>
      <p:graphicFrame>
        <p:nvGraphicFramePr>
          <p:cNvPr id="7" name="Content Placeholder 6"/>
          <p:cNvGraphicFramePr>
            <a:graphicFrameLocks noGrp="1"/>
          </p:cNvGraphicFramePr>
          <p:nvPr>
            <p:ph sz="quarter" idx="10"/>
          </p:nvPr>
        </p:nvGraphicFramePr>
        <p:xfrm>
          <a:off x="379413" y="1847850"/>
          <a:ext cx="8458200" cy="2722880"/>
        </p:xfrm>
        <a:graphic>
          <a:graphicData uri="http://schemas.openxmlformats.org/drawingml/2006/table">
            <a:tbl>
              <a:tblPr firstRow="1" bandRow="1">
                <a:tableStyleId>{5C22544A-7EE6-4342-B048-85BDC9FD1C3A}</a:tableStyleId>
              </a:tblPr>
              <a:tblGrid>
                <a:gridCol w="2752427">
                  <a:extLst>
                    <a:ext uri="{9D8B030D-6E8A-4147-A177-3AD203B41FA5}">
                      <a16:colId xmlns:a16="http://schemas.microsoft.com/office/drawing/2014/main" val="20000"/>
                    </a:ext>
                  </a:extLst>
                </a:gridCol>
                <a:gridCol w="5705773">
                  <a:extLst>
                    <a:ext uri="{9D8B030D-6E8A-4147-A177-3AD203B41FA5}">
                      <a16:colId xmlns:a16="http://schemas.microsoft.com/office/drawing/2014/main" val="20001"/>
                    </a:ext>
                  </a:extLst>
                </a:gridCol>
              </a:tblGrid>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effectLst>
                            <a:outerShdw blurRad="38100" dist="38100" dir="2700000" algn="tl">
                              <a:srgbClr val="000000">
                                <a:alpha val="43137"/>
                              </a:srgbClr>
                            </a:outerShdw>
                          </a:effectLst>
                          <a:latin typeface="+mn-lt"/>
                        </a:rPr>
                        <a:t>Benefit</a:t>
                      </a:r>
                      <a:endParaRPr lang="en-US" sz="16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effectLst>
                            <a:outerShdw blurRad="38100" dist="38100" dir="2700000" algn="tl">
                              <a:srgbClr val="000000">
                                <a:alpha val="43137"/>
                              </a:srgbClr>
                            </a:outerShdw>
                          </a:effectLst>
                          <a:latin typeface="+mn-lt"/>
                        </a:rPr>
                        <a:t>Description</a:t>
                      </a:r>
                    </a:p>
                  </a:txBody>
                  <a:tcPr/>
                </a:tc>
                <a:extLst>
                  <a:ext uri="{0D108BD9-81ED-4DB2-BD59-A6C34878D82A}">
                    <a16:rowId xmlns:a16="http://schemas.microsoft.com/office/drawing/2014/main" val="10000"/>
                  </a:ext>
                </a:extLst>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a:t>Application development and testing </a:t>
                      </a:r>
                    </a:p>
                  </a:txBody>
                  <a:tcPr/>
                </a:tc>
                <a:tc>
                  <a:txBody>
                    <a:bodyPr/>
                    <a:lstStyle/>
                    <a:p>
                      <a:pPr marL="180975" indent="-180975">
                        <a:buFont typeface="Arial" panose="020B0604020202020204" pitchFamily="34" charset="0"/>
                        <a:buChar char="•"/>
                      </a:pPr>
                      <a:r>
                        <a:rPr lang="en-US" sz="1600" kern="1200" dirty="0">
                          <a:solidFill>
                            <a:schemeClr val="dk1"/>
                          </a:solidFill>
                          <a:effectLst/>
                          <a:latin typeface="+mn-lt"/>
                          <a:ea typeface="+mn-ea"/>
                          <a:cs typeface="+mn-cs"/>
                        </a:rPr>
                        <a:t>Enables application development and testing</a:t>
                      </a:r>
                      <a:r>
                        <a:rPr lang="en-US" sz="1600" kern="1200" baseline="0" dirty="0">
                          <a:solidFill>
                            <a:schemeClr val="dk1"/>
                          </a:solidFill>
                          <a:effectLst/>
                          <a:latin typeface="+mn-lt"/>
                          <a:ea typeface="+mn-ea"/>
                          <a:cs typeface="+mn-cs"/>
                        </a:rPr>
                        <a:t> </a:t>
                      </a:r>
                      <a:r>
                        <a:rPr lang="en-US" sz="1600" kern="1200" dirty="0">
                          <a:solidFill>
                            <a:schemeClr val="dk1"/>
                          </a:solidFill>
                          <a:effectLst/>
                          <a:latin typeface="+mn-lt"/>
                          <a:ea typeface="+mn-ea"/>
                          <a:cs typeface="+mn-cs"/>
                        </a:rPr>
                        <a:t>at a greater scale</a:t>
                      </a:r>
                    </a:p>
                    <a:p>
                      <a:pPr marL="50800" indent="-50800">
                        <a:buFont typeface="Arial" panose="020B0604020202020204" pitchFamily="34" charset="0"/>
                        <a:buChar char="•"/>
                      </a:pPr>
                      <a:r>
                        <a:rPr lang="en-US" sz="1600" kern="1200" dirty="0">
                          <a:solidFill>
                            <a:schemeClr val="dk1"/>
                          </a:solidFill>
                          <a:effectLst/>
                          <a:latin typeface="+mn-lt"/>
                          <a:ea typeface="+mn-ea"/>
                          <a:cs typeface="+mn-cs"/>
                        </a:rPr>
                        <a:t> Enables testing on multiple platforms </a:t>
                      </a:r>
                      <a:endParaRPr lang="en-US" sz="1600"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Simplified infrastructure management </a:t>
                      </a:r>
                      <a:endParaRPr lang="en-US" sz="1600" dirty="0"/>
                    </a:p>
                  </a:txBody>
                  <a:tcPr/>
                </a:tc>
                <a:tc>
                  <a:txBody>
                    <a:bodyPr/>
                    <a:lstStyle/>
                    <a:p>
                      <a:pPr marL="180975" indent="-180975">
                        <a:buFont typeface="Arial" panose="020B0604020202020204" pitchFamily="34" charset="0"/>
                        <a:buChar char="•"/>
                      </a:pPr>
                      <a:r>
                        <a:rPr lang="en-US" sz="1600" kern="1200" dirty="0">
                          <a:solidFill>
                            <a:schemeClr val="dk1"/>
                          </a:solidFill>
                          <a:latin typeface="+mn-lt"/>
                          <a:ea typeface="+mn-ea"/>
                          <a:cs typeface="+mn-cs"/>
                        </a:rPr>
                        <a:t>Consumers manage only those resources </a:t>
                      </a:r>
                      <a:r>
                        <a:rPr lang="en-US" sz="1600" kern="1200" dirty="0">
                          <a:solidFill>
                            <a:schemeClr val="tx1"/>
                          </a:solidFill>
                          <a:latin typeface="+mn-lt"/>
                          <a:ea typeface="+mn-ea"/>
                          <a:cs typeface="+mn-cs"/>
                        </a:rPr>
                        <a:t>that are</a:t>
                      </a:r>
                      <a:r>
                        <a:rPr lang="en-US" sz="1600" kern="1200" dirty="0">
                          <a:solidFill>
                            <a:srgbClr val="FF0000"/>
                          </a:solidFill>
                          <a:latin typeface="+mn-lt"/>
                          <a:ea typeface="+mn-ea"/>
                          <a:cs typeface="+mn-cs"/>
                        </a:rPr>
                        <a:t> </a:t>
                      </a:r>
                      <a:r>
                        <a:rPr lang="en-US" sz="1600" kern="1200" dirty="0">
                          <a:solidFill>
                            <a:schemeClr val="dk1"/>
                          </a:solidFill>
                          <a:latin typeface="+mn-lt"/>
                          <a:ea typeface="+mn-ea"/>
                          <a:cs typeface="+mn-cs"/>
                        </a:rPr>
                        <a:t>required to access cloud services </a:t>
                      </a:r>
                      <a:endParaRPr lang="en-US" sz="1600" dirty="0"/>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dk1"/>
                          </a:solidFill>
                          <a:effectLst/>
                          <a:latin typeface="+mn-lt"/>
                          <a:ea typeface="+mn-ea"/>
                          <a:cs typeface="+mn-cs"/>
                        </a:rPr>
                        <a:t>Increased collaboration </a:t>
                      </a:r>
                      <a:endParaRPr lang="en-US" sz="1600" dirty="0"/>
                    </a:p>
                  </a:txBody>
                  <a:tcPr/>
                </a:tc>
                <a:tc>
                  <a:txBody>
                    <a:bodyPr/>
                    <a:lstStyle/>
                    <a:p>
                      <a:pPr marL="180975" indent="-180975">
                        <a:buFont typeface="Arial" panose="020B0604020202020204" pitchFamily="34" charset="0"/>
                        <a:buChar char="•"/>
                      </a:pPr>
                      <a:r>
                        <a:rPr lang="en-US" sz="1600" dirty="0"/>
                        <a:t>Enables</a:t>
                      </a:r>
                      <a:r>
                        <a:rPr lang="en-US" sz="1600" baseline="0" dirty="0"/>
                        <a:t> sharing and simultaneous access of resources and information </a:t>
                      </a:r>
                      <a:endParaRPr lang="en-US" sz="1600" dirty="0"/>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Masked complexity </a:t>
                      </a:r>
                    </a:p>
                  </a:txBody>
                  <a:tcPr/>
                </a:tc>
                <a:tc>
                  <a:txBody>
                    <a:bodyPr/>
                    <a:lstStyle/>
                    <a:p>
                      <a:pPr marL="180975" indent="-180975">
                        <a:buFont typeface="Arial" panose="020B0604020202020204" pitchFamily="34" charset="0"/>
                        <a:buChar char="•"/>
                      </a:pPr>
                      <a:r>
                        <a:rPr lang="en-US" sz="1600" baseline="0" dirty="0"/>
                        <a:t>Intricacies of IT  operations are hidden from end users </a:t>
                      </a:r>
                      <a:endParaRPr lang="en-US" sz="1600" dirty="0"/>
                    </a:p>
                  </a:txBody>
                  <a:tcPr/>
                </a:tc>
                <a:extLst>
                  <a:ext uri="{0D108BD9-81ED-4DB2-BD59-A6C34878D82A}">
                    <a16:rowId xmlns:a16="http://schemas.microsoft.com/office/drawing/2014/main" val="10004"/>
                  </a:ext>
                </a:extLst>
              </a:tr>
            </a:tbl>
          </a:graphicData>
        </a:graphic>
      </p:graphicFrame>
      <p:sp>
        <p:nvSpPr>
          <p:cNvPr id="3" name="Footer Placeholder 2"/>
          <p:cNvSpPr>
            <a:spLocks noGrp="1"/>
          </p:cNvSpPr>
          <p:nvPr>
            <p:ph type="ftr" sz="quarter" idx="3"/>
          </p:nvPr>
        </p:nvSpPr>
        <p:spPr>
          <a:prstGeom prst="rect">
            <a:avLst/>
          </a:prstGeom>
        </p:spPr>
        <p:txBody>
          <a:bodyPr/>
          <a:lstStyle/>
          <a:p>
            <a:pPr algn="r"/>
            <a:r>
              <a:rPr lang="en-US" dirty="0"/>
              <a:t>Module: Introduction to Cloud Computing</a:t>
            </a:r>
          </a:p>
        </p:txBody>
      </p:sp>
    </p:spTree>
    <p:custDataLst>
      <p:tags r:id="rId1"/>
    </p:custDataLst>
    <p:extLst>
      <p:ext uri="{BB962C8B-B14F-4D97-AF65-F5344CB8AC3E}">
        <p14:creationId xmlns:p14="http://schemas.microsoft.com/office/powerpoint/2010/main" val="2242206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rgbClr val="2C95DD"/>
                </a:solidFill>
              </a:rPr>
              <a:t>Lesson Summary</a:t>
            </a:r>
            <a:endParaRPr lang="en-US" dirty="0"/>
          </a:p>
        </p:txBody>
      </p:sp>
      <p:sp>
        <p:nvSpPr>
          <p:cNvPr id="4" name="Content Placeholder 3"/>
          <p:cNvSpPr>
            <a:spLocks noGrp="1"/>
          </p:cNvSpPr>
          <p:nvPr>
            <p:ph sz="quarter" idx="10"/>
          </p:nvPr>
        </p:nvSpPr>
        <p:spPr/>
        <p:txBody>
          <a:bodyPr/>
          <a:lstStyle/>
          <a:p>
            <a:pPr marL="0" indent="0">
              <a:buNone/>
            </a:pPr>
            <a:r>
              <a:rPr lang="en-US" dirty="0"/>
              <a:t>During this lesson the following topics were covered:</a:t>
            </a:r>
          </a:p>
          <a:p>
            <a:r>
              <a:rPr lang="en-US" dirty="0"/>
              <a:t>Definition of cloud computing</a:t>
            </a:r>
          </a:p>
          <a:p>
            <a:r>
              <a:rPr lang="en-US" dirty="0"/>
              <a:t>Essential cloud characteristics </a:t>
            </a:r>
          </a:p>
          <a:p>
            <a:r>
              <a:rPr lang="en-US" dirty="0"/>
              <a:t>Cloud computing benefits</a:t>
            </a:r>
            <a:r>
              <a:rPr lang="en-US" dirty="0">
                <a:solidFill>
                  <a:srgbClr val="FF0000"/>
                </a:solidFill>
              </a:rPr>
              <a:t> </a:t>
            </a:r>
          </a:p>
        </p:txBody>
      </p:sp>
      <p:sp>
        <p:nvSpPr>
          <p:cNvPr id="3" name="Footer Placeholder 2"/>
          <p:cNvSpPr>
            <a:spLocks noGrp="1"/>
          </p:cNvSpPr>
          <p:nvPr>
            <p:ph type="ftr" sz="quarter" idx="3"/>
          </p:nvPr>
        </p:nvSpPr>
        <p:spPr>
          <a:prstGeom prst="rect">
            <a:avLst/>
          </a:prstGeom>
        </p:spPr>
        <p:txBody>
          <a:bodyPr/>
          <a:lstStyle/>
          <a:p>
            <a:pPr algn="r"/>
            <a:r>
              <a:rPr lang="en-US" dirty="0"/>
              <a:t>Module: Introduction to Cloud Computing</a:t>
            </a:r>
          </a:p>
        </p:txBody>
      </p:sp>
    </p:spTree>
    <p:custDataLst>
      <p:tags r:id="rId1"/>
    </p:custDataLst>
    <p:extLst>
      <p:ext uri="{BB962C8B-B14F-4D97-AF65-F5344CB8AC3E}">
        <p14:creationId xmlns:p14="http://schemas.microsoft.com/office/powerpoint/2010/main" val="3659658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Lesson: Cloud Computing Overview</a:t>
            </a:r>
            <a:r>
              <a:rPr lang="en-US" dirty="0">
                <a:solidFill>
                  <a:srgbClr val="FF0000"/>
                </a:solidFill>
              </a:rPr>
              <a:t> </a:t>
            </a:r>
          </a:p>
        </p:txBody>
      </p:sp>
      <p:sp>
        <p:nvSpPr>
          <p:cNvPr id="5" name="Content Placeholder 4"/>
          <p:cNvSpPr>
            <a:spLocks noGrp="1"/>
          </p:cNvSpPr>
          <p:nvPr>
            <p:ph sz="quarter" idx="10"/>
          </p:nvPr>
        </p:nvSpPr>
        <p:spPr/>
        <p:txBody>
          <a:bodyPr/>
          <a:lstStyle/>
          <a:p>
            <a:pPr marL="0" indent="0">
              <a:buNone/>
              <a:defRPr/>
            </a:pPr>
            <a:r>
              <a:rPr lang="en-US" dirty="0"/>
              <a:t>This lesson covers the following topics:</a:t>
            </a:r>
          </a:p>
          <a:p>
            <a:pPr>
              <a:defRPr/>
            </a:pPr>
            <a:r>
              <a:rPr lang="en-US" dirty="0"/>
              <a:t>Definition of cloud computing</a:t>
            </a:r>
          </a:p>
          <a:p>
            <a:pPr>
              <a:defRPr/>
            </a:pPr>
            <a:r>
              <a:rPr lang="en-US" dirty="0"/>
              <a:t>Essential characteristics of cloud computing</a:t>
            </a:r>
          </a:p>
          <a:p>
            <a:pPr>
              <a:defRPr/>
            </a:pPr>
            <a:r>
              <a:rPr lang="en-US" dirty="0"/>
              <a:t>Key benefits of cloud computing</a:t>
            </a:r>
          </a:p>
        </p:txBody>
      </p:sp>
      <p:sp>
        <p:nvSpPr>
          <p:cNvPr id="2" name="Footer Placeholder 1"/>
          <p:cNvSpPr>
            <a:spLocks noGrp="1"/>
          </p:cNvSpPr>
          <p:nvPr>
            <p:ph type="ftr" sz="quarter" idx="3"/>
          </p:nvPr>
        </p:nvSpPr>
        <p:spPr>
          <a:prstGeom prst="rect">
            <a:avLst/>
          </a:prstGeom>
        </p:spPr>
        <p:txBody>
          <a:bodyPr/>
          <a:lstStyle/>
          <a:p>
            <a:pPr algn="r"/>
            <a:r>
              <a:rPr lang="en-US" dirty="0"/>
              <a:t>Module: Introduction to Cloud Computing</a:t>
            </a:r>
          </a:p>
        </p:txBody>
      </p:sp>
    </p:spTree>
    <p:custDataLst>
      <p:tags r:id="rId1"/>
    </p:custDataLst>
    <p:extLst>
      <p:ext uri="{BB962C8B-B14F-4D97-AF65-F5344CB8AC3E}">
        <p14:creationId xmlns:p14="http://schemas.microsoft.com/office/powerpoint/2010/main" val="37556158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Cloud Computing Phenomenon</a:t>
            </a:r>
          </a:p>
        </p:txBody>
      </p:sp>
      <p:sp>
        <p:nvSpPr>
          <p:cNvPr id="5" name="Content Placeholder 4"/>
          <p:cNvSpPr>
            <a:spLocks noGrp="1"/>
          </p:cNvSpPr>
          <p:nvPr>
            <p:ph sz="quarter" idx="10"/>
          </p:nvPr>
        </p:nvSpPr>
        <p:spPr/>
        <p:txBody>
          <a:bodyPr/>
          <a:lstStyle/>
          <a:p>
            <a:r>
              <a:rPr lang="en-US" dirty="0"/>
              <a:t>Adoption of cloud computing is significantly rising in organizations</a:t>
            </a:r>
          </a:p>
          <a:p>
            <a:r>
              <a:rPr lang="en-US" dirty="0"/>
              <a:t>Cloud computing is seen as a leading “disruptive” technology in the coming decade</a:t>
            </a:r>
          </a:p>
          <a:p>
            <a:r>
              <a:rPr lang="en-US" dirty="0"/>
              <a:t>Cloud is driving optimization and innovation of business models in organizations</a:t>
            </a:r>
          </a:p>
          <a:p>
            <a:r>
              <a:rPr lang="en-US" dirty="0"/>
              <a:t>Trends like mobility, Big Data, and social media are also influencing cloud adoption</a:t>
            </a:r>
          </a:p>
        </p:txBody>
      </p:sp>
      <p:sp>
        <p:nvSpPr>
          <p:cNvPr id="3" name="Footer Placeholder 2"/>
          <p:cNvSpPr>
            <a:spLocks noGrp="1"/>
          </p:cNvSpPr>
          <p:nvPr>
            <p:ph type="ftr" sz="quarter" idx="3"/>
          </p:nvPr>
        </p:nvSpPr>
        <p:spPr>
          <a:prstGeom prst="rect">
            <a:avLst/>
          </a:prstGeom>
        </p:spPr>
        <p:txBody>
          <a:bodyPr/>
          <a:lstStyle/>
          <a:p>
            <a:pPr algn="r"/>
            <a:r>
              <a:rPr lang="en-US" dirty="0"/>
              <a:t>Module: Introduction to Cloud Computing</a:t>
            </a:r>
          </a:p>
        </p:txBody>
      </p:sp>
    </p:spTree>
    <p:custDataLst>
      <p:tags r:id="rId1"/>
    </p:custDataLst>
    <p:extLst>
      <p:ext uri="{BB962C8B-B14F-4D97-AF65-F5344CB8AC3E}">
        <p14:creationId xmlns:p14="http://schemas.microsoft.com/office/powerpoint/2010/main" val="3693646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 is Cloud Computing?</a:t>
            </a:r>
          </a:p>
        </p:txBody>
      </p:sp>
      <p:sp>
        <p:nvSpPr>
          <p:cNvPr id="5" name="Content Placeholder 4"/>
          <p:cNvSpPr>
            <a:spLocks noGrp="1"/>
          </p:cNvSpPr>
          <p:nvPr>
            <p:ph sz="quarter" idx="10"/>
          </p:nvPr>
        </p:nvSpPr>
        <p:spPr>
          <a:xfrm>
            <a:off x="379413" y="3645024"/>
            <a:ext cx="8458200" cy="1631826"/>
          </a:xfrm>
        </p:spPr>
        <p:txBody>
          <a:bodyPr/>
          <a:lstStyle/>
          <a:p>
            <a:r>
              <a:rPr lang="en-US" dirty="0"/>
              <a:t>A cloud is a collection of network-accessible IT resources</a:t>
            </a:r>
          </a:p>
          <a:p>
            <a:pPr lvl="1"/>
            <a:r>
              <a:rPr lang="en-US" dirty="0"/>
              <a:t>Consists of shared pools of hardware and software resources deployed in data centers</a:t>
            </a:r>
          </a:p>
          <a:p>
            <a:r>
              <a:rPr lang="en-US" dirty="0"/>
              <a:t>Cloud model enables consumers to hire a provider’s IT resources as a service</a:t>
            </a:r>
          </a:p>
        </p:txBody>
      </p:sp>
      <p:sp>
        <p:nvSpPr>
          <p:cNvPr id="3" name="Footer Placeholder 2"/>
          <p:cNvSpPr>
            <a:spLocks noGrp="1"/>
          </p:cNvSpPr>
          <p:nvPr>
            <p:ph type="ftr" sz="quarter" idx="3"/>
          </p:nvPr>
        </p:nvSpPr>
        <p:spPr>
          <a:prstGeom prst="rect">
            <a:avLst/>
          </a:prstGeom>
        </p:spPr>
        <p:txBody>
          <a:bodyPr/>
          <a:lstStyle/>
          <a:p>
            <a:pPr algn="r"/>
            <a:r>
              <a:rPr lang="en-US" dirty="0"/>
              <a:t>Module: Introduction to Cloud Computing</a:t>
            </a:r>
          </a:p>
        </p:txBody>
      </p:sp>
      <p:grpSp>
        <p:nvGrpSpPr>
          <p:cNvPr id="4" name="Group 3"/>
          <p:cNvGrpSpPr/>
          <p:nvPr/>
        </p:nvGrpSpPr>
        <p:grpSpPr>
          <a:xfrm>
            <a:off x="347473" y="1771650"/>
            <a:ext cx="8545183" cy="1729358"/>
            <a:chOff x="294017" y="914400"/>
            <a:chExt cx="8545183" cy="1729358"/>
          </a:xfrm>
        </p:grpSpPr>
        <p:sp>
          <p:nvSpPr>
            <p:cNvPr id="7" name="Rectangle 6"/>
            <p:cNvSpPr/>
            <p:nvPr/>
          </p:nvSpPr>
          <p:spPr>
            <a:xfrm>
              <a:off x="294017" y="1044411"/>
              <a:ext cx="365905" cy="371173"/>
            </a:xfrm>
            <a:prstGeom prst="rect">
              <a:avLst/>
            </a:prstGeom>
            <a:solidFill>
              <a:schemeClr val="bg1">
                <a:lumMod val="50000"/>
              </a:schemeClr>
            </a:solidFill>
            <a:ln>
              <a:noFill/>
            </a:ln>
            <a:effectLst/>
            <a:scene3d>
              <a:camera prst="isometricLeftDown"/>
              <a:lightRig rig="threePt" dir="t"/>
            </a:scene3d>
          </p:spPr>
          <p:style>
            <a:lnRef idx="1">
              <a:schemeClr val="accent1"/>
            </a:lnRef>
            <a:fillRef idx="1002">
              <a:schemeClr val="lt1"/>
            </a:fillRef>
            <a:effectRef idx="2">
              <a:schemeClr val="accent1"/>
            </a:effectRef>
            <a:fontRef idx="minor">
              <a:schemeClr val="lt1"/>
            </a:fontRef>
          </p:style>
          <p:txBody>
            <a:bodyPr rtlCol="0" anchor="ctr"/>
            <a:lstStyle/>
            <a:p>
              <a:pPr algn="ctr"/>
              <a:endParaRPr lang="en-US" dirty="0"/>
            </a:p>
          </p:txBody>
        </p:sp>
        <p:sp>
          <p:nvSpPr>
            <p:cNvPr id="8" name="Rectangle 7"/>
            <p:cNvSpPr/>
            <p:nvPr/>
          </p:nvSpPr>
          <p:spPr>
            <a:xfrm>
              <a:off x="609600" y="1113130"/>
              <a:ext cx="8229600" cy="1530628"/>
            </a:xfrm>
            <a:prstGeom prst="rect">
              <a:avLst/>
            </a:prstGeom>
            <a:gradFill flip="none" rotWithShape="1">
              <a:gsLst>
                <a:gs pos="0">
                  <a:srgbClr val="BABCBE">
                    <a:tint val="66000"/>
                    <a:satMod val="160000"/>
                  </a:srgbClr>
                </a:gs>
                <a:gs pos="50000">
                  <a:srgbClr val="BABCBE">
                    <a:tint val="44500"/>
                    <a:satMod val="160000"/>
                  </a:srgbClr>
                </a:gs>
                <a:gs pos="100000">
                  <a:srgbClr val="BABCBE">
                    <a:tint val="23500"/>
                    <a:satMod val="160000"/>
                  </a:srgbClr>
                </a:gs>
              </a:gsLst>
              <a:lin ang="2700000" scaled="1"/>
              <a:tileRect/>
            </a:gradFill>
            <a:ln w="12700">
              <a:solidFill>
                <a:srgbClr val="717074"/>
              </a:solidFill>
            </a:ln>
            <a:effectLst/>
          </p:spPr>
          <p:style>
            <a:lnRef idx="2">
              <a:schemeClr val="accent1">
                <a:shade val="50000"/>
              </a:schemeClr>
            </a:lnRef>
            <a:fillRef idx="1">
              <a:schemeClr val="accent1"/>
            </a:fillRef>
            <a:effectRef idx="0">
              <a:schemeClr val="accent1"/>
            </a:effectRef>
            <a:fontRef idx="minor">
              <a:schemeClr val="lt1"/>
            </a:fontRef>
          </p:style>
          <p:txBody>
            <a:bodyPr lIns="182880" tIns="274320" rIns="182880" rtlCol="0" anchor="t" anchorCtr="0"/>
            <a:lstStyle/>
            <a:p>
              <a:r>
                <a:rPr lang="en-US" sz="1600" dirty="0">
                  <a:solidFill>
                    <a:schemeClr val="tx1"/>
                  </a:solidFill>
                </a:rPr>
                <a:t>A model for enabling ubiquitous, convenient, on-demand network access to a shared pool of configurable computing resources, (e.g., servers, storage, networks, applications, and services) that can be rapidly provisioned and released with minimal management effort or service provider interaction.</a:t>
              </a:r>
            </a:p>
            <a:p>
              <a:endParaRPr lang="en-US" sz="300" dirty="0">
                <a:solidFill>
                  <a:schemeClr val="tx1"/>
                </a:solidFill>
              </a:endParaRPr>
            </a:p>
            <a:p>
              <a:pPr algn="r"/>
              <a:r>
                <a:rPr lang="en-US" sz="1000" i="1" dirty="0">
                  <a:solidFill>
                    <a:schemeClr val="tx1"/>
                  </a:solidFill>
                </a:rPr>
                <a:t>– U.S. National Institute of Standards and Technology, Special Publication 800-145</a:t>
              </a:r>
              <a:endParaRPr lang="en-US" sz="900" i="1" dirty="0"/>
            </a:p>
          </p:txBody>
        </p:sp>
        <p:sp>
          <p:nvSpPr>
            <p:cNvPr id="9" name="Rectangle 8"/>
            <p:cNvSpPr/>
            <p:nvPr/>
          </p:nvSpPr>
          <p:spPr>
            <a:xfrm>
              <a:off x="343787" y="914400"/>
              <a:ext cx="4343400" cy="397459"/>
            </a:xfrm>
            <a:prstGeom prst="rect">
              <a:avLst/>
            </a:prstGeom>
            <a:solidFill>
              <a:srgbClr val="93C5FF"/>
            </a:solidFill>
            <a:ln>
              <a:noFill/>
            </a:ln>
          </p:spPr>
          <p:style>
            <a:lnRef idx="1">
              <a:schemeClr val="accent1"/>
            </a:lnRef>
            <a:fillRef idx="1002">
              <a:schemeClr val="lt1"/>
            </a:fillRef>
            <a:effectRef idx="2">
              <a:schemeClr val="accent1"/>
            </a:effectRef>
            <a:fontRef idx="minor">
              <a:schemeClr val="lt1"/>
            </a:fontRef>
          </p:style>
          <p:txBody>
            <a:bodyPr rtlCol="0" anchor="ctr"/>
            <a:lstStyle/>
            <a:p>
              <a:r>
                <a:rPr lang="en-US" sz="1600" b="1" dirty="0"/>
                <a:t>Cloud Computing</a:t>
              </a:r>
            </a:p>
          </p:txBody>
        </p:sp>
      </p:grpSp>
    </p:spTree>
    <p:custDataLst>
      <p:tags r:id="rId1"/>
    </p:custDataLst>
    <p:extLst>
      <p:ext uri="{BB962C8B-B14F-4D97-AF65-F5344CB8AC3E}">
        <p14:creationId xmlns:p14="http://schemas.microsoft.com/office/powerpoint/2010/main" val="4186016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What is Cloud Computing? (Cont'd)</a:t>
            </a:r>
          </a:p>
        </p:txBody>
      </p:sp>
      <p:sp>
        <p:nvSpPr>
          <p:cNvPr id="3" name="Footer Placeholder 2"/>
          <p:cNvSpPr>
            <a:spLocks noGrp="1"/>
          </p:cNvSpPr>
          <p:nvPr>
            <p:ph type="ftr" sz="quarter" idx="3"/>
          </p:nvPr>
        </p:nvSpPr>
        <p:spPr>
          <a:prstGeom prst="rect">
            <a:avLst/>
          </a:prstGeom>
        </p:spPr>
        <p:txBody>
          <a:bodyPr/>
          <a:lstStyle/>
          <a:p>
            <a:pPr algn="r"/>
            <a:r>
              <a:rPr lang="en-US" dirty="0"/>
              <a:t>Module: Introduction to Cloud Computing</a:t>
            </a:r>
          </a:p>
        </p:txBody>
      </p:sp>
      <p:pic>
        <p:nvPicPr>
          <p:cNvPr id="614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4680" y="1700808"/>
            <a:ext cx="6594643" cy="37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66542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Essential Cloud Characteristics </a:t>
            </a:r>
          </a:p>
        </p:txBody>
      </p:sp>
      <p:sp>
        <p:nvSpPr>
          <p:cNvPr id="5" name="Content Placeholder 4"/>
          <p:cNvSpPr>
            <a:spLocks noGrp="1"/>
          </p:cNvSpPr>
          <p:nvPr>
            <p:ph sz="quarter" idx="10"/>
          </p:nvPr>
        </p:nvSpPr>
        <p:spPr/>
        <p:txBody>
          <a:bodyPr/>
          <a:lstStyle/>
          <a:p>
            <a:r>
              <a:rPr lang="en-US" dirty="0"/>
              <a:t>On-demand self-service</a:t>
            </a:r>
          </a:p>
          <a:p>
            <a:r>
              <a:rPr lang="en-US" dirty="0"/>
              <a:t>Broad network access</a:t>
            </a:r>
          </a:p>
          <a:p>
            <a:r>
              <a:rPr lang="en-US" dirty="0"/>
              <a:t>Resource pooling</a:t>
            </a:r>
          </a:p>
          <a:p>
            <a:r>
              <a:rPr lang="en-US" dirty="0"/>
              <a:t>Rapid elasticity</a:t>
            </a:r>
          </a:p>
          <a:p>
            <a:r>
              <a:rPr lang="en-US" dirty="0"/>
              <a:t>Measured service</a:t>
            </a:r>
          </a:p>
        </p:txBody>
      </p:sp>
      <p:sp>
        <p:nvSpPr>
          <p:cNvPr id="3" name="Footer Placeholder 2"/>
          <p:cNvSpPr>
            <a:spLocks noGrp="1"/>
          </p:cNvSpPr>
          <p:nvPr>
            <p:ph type="ftr" sz="quarter" idx="3"/>
          </p:nvPr>
        </p:nvSpPr>
        <p:spPr>
          <a:prstGeom prst="rect">
            <a:avLst/>
          </a:prstGeom>
        </p:spPr>
        <p:txBody>
          <a:bodyPr/>
          <a:lstStyle/>
          <a:p>
            <a:pPr algn="r"/>
            <a:r>
              <a:rPr lang="en-US" dirty="0"/>
              <a:t>Module: Introduction to Cloud Computing</a:t>
            </a:r>
          </a:p>
        </p:txBody>
      </p:sp>
    </p:spTree>
    <p:custDataLst>
      <p:tags r:id="rId1"/>
    </p:custDataLst>
    <p:extLst>
      <p:ext uri="{BB962C8B-B14F-4D97-AF65-F5344CB8AC3E}">
        <p14:creationId xmlns:p14="http://schemas.microsoft.com/office/powerpoint/2010/main" val="3390632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On-demand Self-service</a:t>
            </a:r>
          </a:p>
        </p:txBody>
      </p:sp>
      <p:sp>
        <p:nvSpPr>
          <p:cNvPr id="5" name="Content Placeholder 4"/>
          <p:cNvSpPr>
            <a:spLocks noGrp="1"/>
          </p:cNvSpPr>
          <p:nvPr>
            <p:ph sz="quarter" idx="10"/>
          </p:nvPr>
        </p:nvSpPr>
        <p:spPr>
          <a:xfrm>
            <a:off x="379413" y="3356992"/>
            <a:ext cx="8458200" cy="1919858"/>
          </a:xfrm>
        </p:spPr>
        <p:txBody>
          <a:bodyPr/>
          <a:lstStyle/>
          <a:p>
            <a:r>
              <a:rPr lang="en-US" dirty="0"/>
              <a:t>Consumers use a web-based self-service portal to view a service catalog and request cloud services</a:t>
            </a:r>
          </a:p>
          <a:p>
            <a:r>
              <a:rPr lang="en-US" dirty="0"/>
              <a:t>Enables consumers to provision cloud services in a simple and flexible manner</a:t>
            </a:r>
          </a:p>
          <a:p>
            <a:pPr lvl="1"/>
            <a:r>
              <a:rPr lang="en-US" dirty="0"/>
              <a:t>Reduces the time needed to provision new or additional IT resources</a:t>
            </a:r>
          </a:p>
        </p:txBody>
      </p:sp>
      <p:sp>
        <p:nvSpPr>
          <p:cNvPr id="3" name="Footer Placeholder 2"/>
          <p:cNvSpPr>
            <a:spLocks noGrp="1"/>
          </p:cNvSpPr>
          <p:nvPr>
            <p:ph type="ftr" sz="quarter" idx="3"/>
          </p:nvPr>
        </p:nvSpPr>
        <p:spPr>
          <a:prstGeom prst="rect">
            <a:avLst/>
          </a:prstGeom>
        </p:spPr>
        <p:txBody>
          <a:bodyPr/>
          <a:lstStyle/>
          <a:p>
            <a:pPr algn="r"/>
            <a:r>
              <a:rPr lang="en-US" dirty="0"/>
              <a:t>Module: Introduction to Cloud Computing</a:t>
            </a:r>
          </a:p>
        </p:txBody>
      </p:sp>
      <p:sp>
        <p:nvSpPr>
          <p:cNvPr id="6" name="Rectangle 5"/>
          <p:cNvSpPr/>
          <p:nvPr/>
        </p:nvSpPr>
        <p:spPr>
          <a:xfrm>
            <a:off x="294018" y="1901662"/>
            <a:ext cx="365905" cy="371173"/>
          </a:xfrm>
          <a:prstGeom prst="rect">
            <a:avLst/>
          </a:prstGeom>
          <a:solidFill>
            <a:schemeClr val="bg1">
              <a:lumMod val="50000"/>
            </a:schemeClr>
          </a:solidFill>
          <a:ln>
            <a:noFill/>
          </a:ln>
          <a:effectLst/>
          <a:scene3d>
            <a:camera prst="isometricLeftDown"/>
            <a:lightRig rig="threePt" dir="t"/>
          </a:scene3d>
        </p:spPr>
        <p:style>
          <a:lnRef idx="1">
            <a:schemeClr val="accent1"/>
          </a:lnRef>
          <a:fillRef idx="1002">
            <a:schemeClr val="lt1"/>
          </a:fillRef>
          <a:effectRef idx="2">
            <a:schemeClr val="accent1"/>
          </a:effectRef>
          <a:fontRef idx="minor">
            <a:schemeClr val="lt1"/>
          </a:fontRef>
        </p:style>
        <p:txBody>
          <a:bodyPr rtlCol="0" anchor="ctr"/>
          <a:lstStyle/>
          <a:p>
            <a:pPr algn="ctr"/>
            <a:endParaRPr lang="en-US" dirty="0"/>
          </a:p>
        </p:txBody>
      </p:sp>
      <p:grpSp>
        <p:nvGrpSpPr>
          <p:cNvPr id="9" name="Group 8"/>
          <p:cNvGrpSpPr/>
          <p:nvPr/>
        </p:nvGrpSpPr>
        <p:grpSpPr>
          <a:xfrm>
            <a:off x="347473" y="1771650"/>
            <a:ext cx="8495413" cy="1441326"/>
            <a:chOff x="343787" y="914400"/>
            <a:chExt cx="8495413" cy="1441326"/>
          </a:xfrm>
        </p:grpSpPr>
        <p:sp>
          <p:nvSpPr>
            <p:cNvPr id="7" name="Rectangle 6"/>
            <p:cNvSpPr/>
            <p:nvPr/>
          </p:nvSpPr>
          <p:spPr>
            <a:xfrm>
              <a:off x="609600" y="1113130"/>
              <a:ext cx="8229600" cy="1242596"/>
            </a:xfrm>
            <a:prstGeom prst="rect">
              <a:avLst/>
            </a:prstGeom>
            <a:gradFill flip="none" rotWithShape="1">
              <a:gsLst>
                <a:gs pos="0">
                  <a:srgbClr val="BABCBE">
                    <a:tint val="66000"/>
                    <a:satMod val="160000"/>
                  </a:srgbClr>
                </a:gs>
                <a:gs pos="50000">
                  <a:srgbClr val="BABCBE">
                    <a:tint val="44500"/>
                    <a:satMod val="160000"/>
                  </a:srgbClr>
                </a:gs>
                <a:gs pos="100000">
                  <a:srgbClr val="BABCBE">
                    <a:tint val="23500"/>
                    <a:satMod val="160000"/>
                  </a:srgbClr>
                </a:gs>
              </a:gsLst>
              <a:lin ang="2700000" scaled="1"/>
              <a:tileRect/>
            </a:gradFill>
            <a:ln w="12700">
              <a:solidFill>
                <a:srgbClr val="717074"/>
              </a:solidFill>
            </a:ln>
            <a:effectLst/>
          </p:spPr>
          <p:style>
            <a:lnRef idx="2">
              <a:schemeClr val="accent1">
                <a:shade val="50000"/>
              </a:schemeClr>
            </a:lnRef>
            <a:fillRef idx="1">
              <a:schemeClr val="accent1"/>
            </a:fillRef>
            <a:effectRef idx="0">
              <a:schemeClr val="accent1"/>
            </a:effectRef>
            <a:fontRef idx="minor">
              <a:schemeClr val="lt1"/>
            </a:fontRef>
          </p:style>
          <p:txBody>
            <a:bodyPr lIns="182880" tIns="274320" rIns="182880" rtlCol="0" anchor="t" anchorCtr="0"/>
            <a:lstStyle/>
            <a:p>
              <a:r>
                <a:rPr lang="en-US" sz="1600" dirty="0">
                  <a:solidFill>
                    <a:schemeClr val="tx1"/>
                  </a:solidFill>
                </a:rPr>
                <a:t>A consumer can unilaterally provision computing capabilities, such as server time and network storage, as needed automatically without requiring human interaction with each service provider.</a:t>
              </a:r>
            </a:p>
            <a:p>
              <a:endParaRPr lang="en-US" sz="300" dirty="0">
                <a:solidFill>
                  <a:schemeClr val="tx1"/>
                </a:solidFill>
              </a:endParaRPr>
            </a:p>
            <a:p>
              <a:pPr algn="r"/>
              <a:r>
                <a:rPr lang="en-US" sz="1000" i="1" dirty="0">
                  <a:solidFill>
                    <a:schemeClr val="tx1"/>
                  </a:solidFill>
                </a:rPr>
                <a:t>– U.S. National Institute of Standards and Technology, Special Publication 800-145</a:t>
              </a:r>
              <a:endParaRPr lang="en-US" sz="900" i="1" dirty="0"/>
            </a:p>
          </p:txBody>
        </p:sp>
        <p:sp>
          <p:nvSpPr>
            <p:cNvPr id="8" name="Rectangle 7"/>
            <p:cNvSpPr/>
            <p:nvPr/>
          </p:nvSpPr>
          <p:spPr>
            <a:xfrm>
              <a:off x="343787" y="914400"/>
              <a:ext cx="4343400" cy="397459"/>
            </a:xfrm>
            <a:prstGeom prst="rect">
              <a:avLst/>
            </a:prstGeom>
            <a:solidFill>
              <a:srgbClr val="93C5FF"/>
            </a:solidFill>
            <a:ln>
              <a:noFill/>
            </a:ln>
          </p:spPr>
          <p:style>
            <a:lnRef idx="1">
              <a:schemeClr val="accent1"/>
            </a:lnRef>
            <a:fillRef idx="1002">
              <a:schemeClr val="lt1"/>
            </a:fillRef>
            <a:effectRef idx="2">
              <a:schemeClr val="accent1"/>
            </a:effectRef>
            <a:fontRef idx="minor">
              <a:schemeClr val="lt1"/>
            </a:fontRef>
          </p:style>
          <p:txBody>
            <a:bodyPr rtlCol="0" anchor="ctr"/>
            <a:lstStyle/>
            <a:p>
              <a:r>
                <a:rPr lang="en-US" sz="1600" b="1" dirty="0"/>
                <a:t>On-demand Self-service</a:t>
              </a:r>
            </a:p>
          </p:txBody>
        </p:sp>
      </p:grpSp>
    </p:spTree>
    <p:custDataLst>
      <p:tags r:id="rId1"/>
    </p:custDataLst>
    <p:extLst>
      <p:ext uri="{BB962C8B-B14F-4D97-AF65-F5344CB8AC3E}">
        <p14:creationId xmlns:p14="http://schemas.microsoft.com/office/powerpoint/2010/main" val="32810190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Broad Network Access</a:t>
            </a:r>
          </a:p>
        </p:txBody>
      </p:sp>
      <p:sp>
        <p:nvSpPr>
          <p:cNvPr id="5" name="Content Placeholder 4"/>
          <p:cNvSpPr>
            <a:spLocks noGrp="1"/>
          </p:cNvSpPr>
          <p:nvPr>
            <p:ph sz="quarter" idx="10"/>
          </p:nvPr>
        </p:nvSpPr>
        <p:spPr>
          <a:xfrm>
            <a:off x="379413" y="3356992"/>
            <a:ext cx="8458200" cy="1919858"/>
          </a:xfrm>
        </p:spPr>
        <p:txBody>
          <a:bodyPr/>
          <a:lstStyle/>
          <a:p>
            <a:r>
              <a:rPr lang="en-US" dirty="0"/>
              <a:t>Consumers access cloud services on any client/end-point device from anywhere over a network</a:t>
            </a:r>
          </a:p>
          <a:p>
            <a:r>
              <a:rPr lang="en-US" dirty="0"/>
              <a:t>Standard mechanisms support the use of heterogeneous client platforms</a:t>
            </a:r>
          </a:p>
          <a:p>
            <a:pPr lvl="1"/>
            <a:r>
              <a:rPr lang="en-US" dirty="0"/>
              <a:t>OSI and TCP/IP protocols</a:t>
            </a:r>
          </a:p>
          <a:p>
            <a:pPr lvl="1"/>
            <a:r>
              <a:rPr lang="en-US" dirty="0"/>
              <a:t>SOAP and REST web services</a:t>
            </a:r>
          </a:p>
        </p:txBody>
      </p:sp>
      <p:sp>
        <p:nvSpPr>
          <p:cNvPr id="3" name="Footer Placeholder 2"/>
          <p:cNvSpPr>
            <a:spLocks noGrp="1"/>
          </p:cNvSpPr>
          <p:nvPr>
            <p:ph type="ftr" sz="quarter" idx="3"/>
          </p:nvPr>
        </p:nvSpPr>
        <p:spPr>
          <a:prstGeom prst="rect">
            <a:avLst/>
          </a:prstGeom>
        </p:spPr>
        <p:txBody>
          <a:bodyPr/>
          <a:lstStyle/>
          <a:p>
            <a:pPr algn="r"/>
            <a:r>
              <a:rPr lang="en-US" dirty="0"/>
              <a:t>Module: Introduction to Cloud Computing</a:t>
            </a:r>
          </a:p>
        </p:txBody>
      </p:sp>
      <p:grpSp>
        <p:nvGrpSpPr>
          <p:cNvPr id="9" name="Group 8"/>
          <p:cNvGrpSpPr/>
          <p:nvPr/>
        </p:nvGrpSpPr>
        <p:grpSpPr>
          <a:xfrm>
            <a:off x="294017" y="1771650"/>
            <a:ext cx="8550828" cy="1441326"/>
            <a:chOff x="294017" y="914400"/>
            <a:chExt cx="8550828" cy="1441326"/>
          </a:xfrm>
        </p:grpSpPr>
        <p:sp>
          <p:nvSpPr>
            <p:cNvPr id="6" name="Rectangle 5"/>
            <p:cNvSpPr/>
            <p:nvPr/>
          </p:nvSpPr>
          <p:spPr>
            <a:xfrm>
              <a:off x="294017" y="1044411"/>
              <a:ext cx="365905" cy="371173"/>
            </a:xfrm>
            <a:prstGeom prst="rect">
              <a:avLst/>
            </a:prstGeom>
            <a:solidFill>
              <a:schemeClr val="bg1">
                <a:lumMod val="50000"/>
              </a:schemeClr>
            </a:solidFill>
            <a:ln>
              <a:noFill/>
            </a:ln>
            <a:effectLst/>
            <a:scene3d>
              <a:camera prst="isometricLeftDown"/>
              <a:lightRig rig="threePt" dir="t"/>
            </a:scene3d>
          </p:spPr>
          <p:style>
            <a:lnRef idx="1">
              <a:schemeClr val="accent1"/>
            </a:lnRef>
            <a:fillRef idx="1002">
              <a:schemeClr val="lt1"/>
            </a:fillRef>
            <a:effectRef idx="2">
              <a:schemeClr val="accent1"/>
            </a:effectRef>
            <a:fontRef idx="minor">
              <a:schemeClr val="lt1"/>
            </a:fontRef>
          </p:style>
          <p:txBody>
            <a:bodyPr rtlCol="0" anchor="ctr"/>
            <a:lstStyle/>
            <a:p>
              <a:pPr algn="ctr"/>
              <a:endParaRPr lang="en-US" dirty="0"/>
            </a:p>
          </p:txBody>
        </p:sp>
        <p:grpSp>
          <p:nvGrpSpPr>
            <p:cNvPr id="4" name="Group 3"/>
            <p:cNvGrpSpPr/>
            <p:nvPr/>
          </p:nvGrpSpPr>
          <p:grpSpPr>
            <a:xfrm>
              <a:off x="347472" y="914400"/>
              <a:ext cx="8497373" cy="1441326"/>
              <a:chOff x="343787" y="914400"/>
              <a:chExt cx="8497373" cy="1441326"/>
            </a:xfrm>
          </p:grpSpPr>
          <p:sp>
            <p:nvSpPr>
              <p:cNvPr id="7" name="Rectangle 6"/>
              <p:cNvSpPr/>
              <p:nvPr/>
            </p:nvSpPr>
            <p:spPr>
              <a:xfrm>
                <a:off x="611560" y="1113130"/>
                <a:ext cx="8229600" cy="1242596"/>
              </a:xfrm>
              <a:prstGeom prst="rect">
                <a:avLst/>
              </a:prstGeom>
              <a:gradFill flip="none" rotWithShape="1">
                <a:gsLst>
                  <a:gs pos="0">
                    <a:srgbClr val="BABCBE">
                      <a:tint val="66000"/>
                      <a:satMod val="160000"/>
                    </a:srgbClr>
                  </a:gs>
                  <a:gs pos="50000">
                    <a:srgbClr val="BABCBE">
                      <a:tint val="44500"/>
                      <a:satMod val="160000"/>
                    </a:srgbClr>
                  </a:gs>
                  <a:gs pos="100000">
                    <a:srgbClr val="BABCBE">
                      <a:tint val="23500"/>
                      <a:satMod val="160000"/>
                    </a:srgbClr>
                  </a:gs>
                </a:gsLst>
                <a:lin ang="2700000" scaled="1"/>
                <a:tileRect/>
              </a:gradFill>
              <a:ln w="12700">
                <a:solidFill>
                  <a:srgbClr val="717074"/>
                </a:solidFill>
              </a:ln>
              <a:effectLst/>
            </p:spPr>
            <p:style>
              <a:lnRef idx="2">
                <a:schemeClr val="accent1">
                  <a:shade val="50000"/>
                </a:schemeClr>
              </a:lnRef>
              <a:fillRef idx="1">
                <a:schemeClr val="accent1"/>
              </a:fillRef>
              <a:effectRef idx="0">
                <a:schemeClr val="accent1"/>
              </a:effectRef>
              <a:fontRef idx="minor">
                <a:schemeClr val="lt1"/>
              </a:fontRef>
            </p:style>
            <p:txBody>
              <a:bodyPr lIns="182880" tIns="274320" rIns="182880" rtlCol="0" anchor="t" anchorCtr="0"/>
              <a:lstStyle/>
              <a:p>
                <a:r>
                  <a:rPr lang="en-US" sz="1600" dirty="0">
                    <a:solidFill>
                      <a:schemeClr val="tx1"/>
                    </a:solidFill>
                  </a:rPr>
                  <a:t>Capabilities are available over the network and accessed through standard mechanisms that promote use by heterogeneous thin or thick client platforms, (e.g., mobile phones, tablets, laptops, and workstations).</a:t>
                </a:r>
              </a:p>
              <a:p>
                <a:endParaRPr lang="en-US" sz="300" dirty="0">
                  <a:solidFill>
                    <a:schemeClr val="tx1"/>
                  </a:solidFill>
                </a:endParaRPr>
              </a:p>
              <a:p>
                <a:pPr algn="r"/>
                <a:r>
                  <a:rPr lang="en-US" sz="1000" i="1" dirty="0">
                    <a:solidFill>
                      <a:schemeClr val="tx1"/>
                    </a:solidFill>
                  </a:rPr>
                  <a:t>– U.S. National Institute of Standards and Technology, Special Publication 800-145</a:t>
                </a:r>
                <a:endParaRPr lang="en-US" sz="900" i="1" dirty="0"/>
              </a:p>
            </p:txBody>
          </p:sp>
          <p:sp>
            <p:nvSpPr>
              <p:cNvPr id="8" name="Rectangle 7"/>
              <p:cNvSpPr/>
              <p:nvPr/>
            </p:nvSpPr>
            <p:spPr>
              <a:xfrm>
                <a:off x="343787" y="914400"/>
                <a:ext cx="4343400" cy="397459"/>
              </a:xfrm>
              <a:prstGeom prst="rect">
                <a:avLst/>
              </a:prstGeom>
              <a:solidFill>
                <a:srgbClr val="93C5FF"/>
              </a:solidFill>
              <a:ln>
                <a:noFill/>
              </a:ln>
            </p:spPr>
            <p:style>
              <a:lnRef idx="1">
                <a:schemeClr val="accent1"/>
              </a:lnRef>
              <a:fillRef idx="1002">
                <a:schemeClr val="lt1"/>
              </a:fillRef>
              <a:effectRef idx="2">
                <a:schemeClr val="accent1"/>
              </a:effectRef>
              <a:fontRef idx="minor">
                <a:schemeClr val="lt1"/>
              </a:fontRef>
            </p:style>
            <p:txBody>
              <a:bodyPr rtlCol="0" anchor="ctr"/>
              <a:lstStyle/>
              <a:p>
                <a:r>
                  <a:rPr lang="en-US" sz="1600" b="1" dirty="0"/>
                  <a:t>Broad Network Access</a:t>
                </a:r>
              </a:p>
            </p:txBody>
          </p:sp>
        </p:grpSp>
      </p:grpSp>
    </p:spTree>
    <p:custDataLst>
      <p:tags r:id="rId1"/>
    </p:custDataLst>
    <p:extLst>
      <p:ext uri="{BB962C8B-B14F-4D97-AF65-F5344CB8AC3E}">
        <p14:creationId xmlns:p14="http://schemas.microsoft.com/office/powerpoint/2010/main" val="23357936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Resource Pooling</a:t>
            </a:r>
          </a:p>
        </p:txBody>
      </p:sp>
      <p:sp>
        <p:nvSpPr>
          <p:cNvPr id="5" name="Content Placeholder 4"/>
          <p:cNvSpPr>
            <a:spLocks noGrp="1"/>
          </p:cNvSpPr>
          <p:nvPr>
            <p:ph sz="quarter" idx="10"/>
          </p:nvPr>
        </p:nvSpPr>
        <p:spPr>
          <a:xfrm>
            <a:off x="379413" y="4581128"/>
            <a:ext cx="8458200" cy="695722"/>
          </a:xfrm>
        </p:spPr>
        <p:txBody>
          <a:bodyPr/>
          <a:lstStyle/>
          <a:p>
            <a:r>
              <a:rPr lang="en-US" dirty="0"/>
              <a:t>Enables providers to improve resource utilization and to flexibly provision and reclaim resources</a:t>
            </a:r>
          </a:p>
        </p:txBody>
      </p:sp>
      <p:sp>
        <p:nvSpPr>
          <p:cNvPr id="3" name="Footer Placeholder 2"/>
          <p:cNvSpPr>
            <a:spLocks noGrp="1"/>
          </p:cNvSpPr>
          <p:nvPr>
            <p:ph type="ftr" sz="quarter" idx="3"/>
          </p:nvPr>
        </p:nvSpPr>
        <p:spPr>
          <a:prstGeom prst="rect">
            <a:avLst/>
          </a:prstGeom>
        </p:spPr>
        <p:txBody>
          <a:bodyPr/>
          <a:lstStyle/>
          <a:p>
            <a:pPr algn="r"/>
            <a:r>
              <a:rPr lang="en-US" dirty="0"/>
              <a:t>Module: Introduction to Cloud Computing</a:t>
            </a:r>
          </a:p>
        </p:txBody>
      </p:sp>
      <p:sp>
        <p:nvSpPr>
          <p:cNvPr id="6" name="Rectangle 5"/>
          <p:cNvSpPr/>
          <p:nvPr/>
        </p:nvSpPr>
        <p:spPr>
          <a:xfrm>
            <a:off x="294018" y="1901662"/>
            <a:ext cx="365905" cy="371173"/>
          </a:xfrm>
          <a:prstGeom prst="rect">
            <a:avLst/>
          </a:prstGeom>
          <a:solidFill>
            <a:schemeClr val="bg1">
              <a:lumMod val="50000"/>
            </a:schemeClr>
          </a:solidFill>
          <a:ln>
            <a:noFill/>
          </a:ln>
          <a:effectLst/>
          <a:scene3d>
            <a:camera prst="isometricLeftDown"/>
            <a:lightRig rig="threePt" dir="t"/>
          </a:scene3d>
        </p:spPr>
        <p:style>
          <a:lnRef idx="1">
            <a:schemeClr val="accent1"/>
          </a:lnRef>
          <a:fillRef idx="1002">
            <a:schemeClr val="lt1"/>
          </a:fillRef>
          <a:effectRef idx="2">
            <a:schemeClr val="accent1"/>
          </a:effectRef>
          <a:fontRef idx="minor">
            <a:schemeClr val="lt1"/>
          </a:fontRef>
        </p:style>
        <p:txBody>
          <a:bodyPr rtlCol="0" anchor="ctr"/>
          <a:lstStyle/>
          <a:p>
            <a:pPr algn="ctr"/>
            <a:endParaRPr lang="en-US" dirty="0"/>
          </a:p>
        </p:txBody>
      </p:sp>
      <p:grpSp>
        <p:nvGrpSpPr>
          <p:cNvPr id="4" name="Group 3"/>
          <p:cNvGrpSpPr/>
          <p:nvPr/>
        </p:nvGrpSpPr>
        <p:grpSpPr>
          <a:xfrm>
            <a:off x="347473" y="1771650"/>
            <a:ext cx="8495413" cy="2665462"/>
            <a:chOff x="343787" y="914400"/>
            <a:chExt cx="8495413" cy="2665462"/>
          </a:xfrm>
        </p:grpSpPr>
        <p:sp>
          <p:nvSpPr>
            <p:cNvPr id="7" name="Rectangle 6"/>
            <p:cNvSpPr/>
            <p:nvPr/>
          </p:nvSpPr>
          <p:spPr>
            <a:xfrm>
              <a:off x="609600" y="1113130"/>
              <a:ext cx="8229600" cy="2466732"/>
            </a:xfrm>
            <a:prstGeom prst="rect">
              <a:avLst/>
            </a:prstGeom>
            <a:gradFill flip="none" rotWithShape="1">
              <a:gsLst>
                <a:gs pos="0">
                  <a:srgbClr val="BABCBE">
                    <a:tint val="66000"/>
                    <a:satMod val="160000"/>
                  </a:srgbClr>
                </a:gs>
                <a:gs pos="50000">
                  <a:srgbClr val="BABCBE">
                    <a:tint val="44500"/>
                    <a:satMod val="160000"/>
                  </a:srgbClr>
                </a:gs>
                <a:gs pos="100000">
                  <a:srgbClr val="BABCBE">
                    <a:tint val="23500"/>
                    <a:satMod val="160000"/>
                  </a:srgbClr>
                </a:gs>
              </a:gsLst>
              <a:lin ang="2700000" scaled="1"/>
              <a:tileRect/>
            </a:gradFill>
            <a:ln w="12700">
              <a:solidFill>
                <a:srgbClr val="717074"/>
              </a:solidFill>
            </a:ln>
            <a:effectLst/>
          </p:spPr>
          <p:style>
            <a:lnRef idx="2">
              <a:schemeClr val="accent1">
                <a:shade val="50000"/>
              </a:schemeClr>
            </a:lnRef>
            <a:fillRef idx="1">
              <a:schemeClr val="accent1"/>
            </a:fillRef>
            <a:effectRef idx="0">
              <a:schemeClr val="accent1"/>
            </a:effectRef>
            <a:fontRef idx="minor">
              <a:schemeClr val="lt1"/>
            </a:fontRef>
          </p:style>
          <p:txBody>
            <a:bodyPr lIns="182880" tIns="274320" rIns="182880" rtlCol="0" anchor="t" anchorCtr="0"/>
            <a:lstStyle/>
            <a:p>
              <a:r>
                <a:rPr lang="en-US" sz="1600" dirty="0">
                  <a:solidFill>
                    <a:schemeClr val="tx1"/>
                  </a:solidFill>
                </a:rPr>
                <a:t>The provider’s computing resources are pooled to serve multiple consumers using a multi-tenant model, with different physical and virtual resources dynamically assigned and reassigned according to consumer demand. There is a sense of location independence in that</a:t>
              </a:r>
              <a:r>
                <a:rPr lang="en-US" sz="1600" dirty="0">
                  <a:solidFill>
                    <a:srgbClr val="FF0000"/>
                  </a:solidFill>
                </a:rPr>
                <a:t> </a:t>
              </a:r>
              <a:r>
                <a:rPr lang="en-US" sz="1600" dirty="0">
                  <a:solidFill>
                    <a:schemeClr val="tx1"/>
                  </a:solidFill>
                </a:rPr>
                <a:t>the customer generally has no control or knowledge over the exact location of the provided resources but may be able to specify location at a higher level of abstraction (e.g., country, state, or datacenter). Examples of resources include storage, processing, memory, and network bandwidth.</a:t>
              </a:r>
            </a:p>
            <a:p>
              <a:endParaRPr lang="en-US" sz="300" dirty="0">
                <a:solidFill>
                  <a:schemeClr val="tx1"/>
                </a:solidFill>
              </a:endParaRPr>
            </a:p>
            <a:p>
              <a:pPr algn="r"/>
              <a:r>
                <a:rPr lang="en-US" sz="1000" i="1" dirty="0">
                  <a:solidFill>
                    <a:schemeClr val="tx1"/>
                  </a:solidFill>
                </a:rPr>
                <a:t>– U.S. National Institute of Standards and Technology, Special Publication 800-145</a:t>
              </a:r>
              <a:endParaRPr lang="en-US" sz="900" i="1" dirty="0"/>
            </a:p>
          </p:txBody>
        </p:sp>
        <p:sp>
          <p:nvSpPr>
            <p:cNvPr id="8" name="Rectangle 7"/>
            <p:cNvSpPr/>
            <p:nvPr/>
          </p:nvSpPr>
          <p:spPr>
            <a:xfrm>
              <a:off x="343787" y="914400"/>
              <a:ext cx="4343400" cy="397459"/>
            </a:xfrm>
            <a:prstGeom prst="rect">
              <a:avLst/>
            </a:prstGeom>
            <a:solidFill>
              <a:srgbClr val="93C5FF"/>
            </a:solidFill>
            <a:ln>
              <a:noFill/>
            </a:ln>
          </p:spPr>
          <p:style>
            <a:lnRef idx="1">
              <a:schemeClr val="accent1"/>
            </a:lnRef>
            <a:fillRef idx="1002">
              <a:schemeClr val="lt1"/>
            </a:fillRef>
            <a:effectRef idx="2">
              <a:schemeClr val="accent1"/>
            </a:effectRef>
            <a:fontRef idx="minor">
              <a:schemeClr val="lt1"/>
            </a:fontRef>
          </p:style>
          <p:txBody>
            <a:bodyPr rtlCol="0" anchor="ctr"/>
            <a:lstStyle/>
            <a:p>
              <a:r>
                <a:rPr lang="en-US" sz="1600" b="1" dirty="0"/>
                <a:t>Resource Pooling</a:t>
              </a:r>
            </a:p>
          </p:txBody>
        </p:sp>
      </p:grpSp>
    </p:spTree>
    <p:custDataLst>
      <p:tags r:id="rId1"/>
    </p:custDataLst>
    <p:extLst>
      <p:ext uri="{BB962C8B-B14F-4D97-AF65-F5344CB8AC3E}">
        <p14:creationId xmlns:p14="http://schemas.microsoft.com/office/powerpoint/2010/main" val="41574044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UCTI-Template-foundation-level">
  <a:themeElements>
    <a:clrScheme name="UCTI-Template-foundation-lev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CTI-Template-foundation-lev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UCTI-Template-foundation-lev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CTI-Template-foundation-lev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CTI-Template-foundation-lev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CTI-Template-foundation-lev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CTI-Template-foundation-lev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CTI-Template-foundation-lev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CTI-Template-foundation-lev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CTI-Template-foundation-lev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CTI-Template-foundation-lev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CTI-Template-foundation-lev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CTI-Template-foundation-lev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CTI-Template-foundation-lev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Presentation1" id="{056D3B58-78C5-4792-9A15-3976C5F26F37}" vid="{CABCEE13-F20D-4B07-A546-C80DB163D7A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1-Presentation1</Template>
  <TotalTime>7930</TotalTime>
  <Words>1141</Words>
  <Application>Microsoft Office PowerPoint</Application>
  <PresentationFormat>On-screen Show (4:3)</PresentationFormat>
  <Paragraphs>145</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UCTI-Template-foundation-level</vt:lpstr>
      <vt:lpstr>CT105-3-M Cloud Infrastructure and Services</vt:lpstr>
      <vt:lpstr>Lesson: Cloud Computing Overview </vt:lpstr>
      <vt:lpstr>The Cloud Computing Phenomenon</vt:lpstr>
      <vt:lpstr>What is Cloud Computing?</vt:lpstr>
      <vt:lpstr>What is Cloud Computing? (Cont'd)</vt:lpstr>
      <vt:lpstr>Essential Cloud Characteristics </vt:lpstr>
      <vt:lpstr>On-demand Self-service</vt:lpstr>
      <vt:lpstr>Broad Network Access</vt:lpstr>
      <vt:lpstr>Resource Pooling</vt:lpstr>
      <vt:lpstr>Rapid Elasticity</vt:lpstr>
      <vt:lpstr>Measured Service</vt:lpstr>
      <vt:lpstr>Cloud Computing Benefits</vt:lpstr>
      <vt:lpstr>Cloud Computing Benefits (Cont'd)</vt:lpstr>
      <vt:lpstr>Cloud Computing Benefits (Cont'd)</vt:lpstr>
      <vt:lpstr>Lesson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CT102-3-M-FL-Fuzzy Logic</dc:title>
  <dc:creator>Dr. Vazeerudeen Hameed</dc:creator>
  <cp:lastModifiedBy>Muhammad Ehsan Rana</cp:lastModifiedBy>
  <cp:revision>44</cp:revision>
  <dcterms:created xsi:type="dcterms:W3CDTF">2020-05-07T07:59:44Z</dcterms:created>
  <dcterms:modified xsi:type="dcterms:W3CDTF">2020-10-12T07:09:12Z</dcterms:modified>
</cp:coreProperties>
</file>