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FFA3"/>
    <a:srgbClr val="A2C1FE"/>
    <a:srgbClr val="FCFEB9"/>
    <a:srgbClr val="CECECE"/>
    <a:srgbClr val="B2B2B2"/>
    <a:srgbClr val="C44C4C"/>
    <a:srgbClr val="8ABCE6"/>
    <a:srgbClr val="BAE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5" autoAdjust="0"/>
    <p:restoredTop sz="94702" autoAdjust="0"/>
  </p:normalViewPr>
  <p:slideViewPr>
    <p:cSldViewPr snapToGrid="0"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92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030" y="109529"/>
            <a:ext cx="6744170" cy="3102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/>
            <a:r>
              <a:rPr lang="en-US" sz="1400" dirty="0">
                <a:latin typeface="Book Antiqua" pitchFamily="18" charset="0"/>
              </a:rPr>
              <a:t>Asia Pacific University </a:t>
            </a:r>
            <a:r>
              <a:rPr lang="en-US" sz="1400" dirty="0" smtClean="0">
                <a:latin typeface="Book Antiqua" pitchFamily="18" charset="0"/>
              </a:rPr>
              <a:t>of </a:t>
            </a:r>
            <a:r>
              <a:rPr lang="en-US" sz="1400" dirty="0">
                <a:latin typeface="Book Antiqua" pitchFamily="18" charset="0"/>
              </a:rPr>
              <a:t>Technology and Innovation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33801" y="9522070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7CC0BFB6-5620-40A7-A10C-C8237A90801E}" type="slidenum">
              <a:rPr lang="en-US" sz="1400">
                <a:latin typeface="Book Antiqua" pitchFamily="18" charset="0"/>
              </a:rPr>
              <a:pPr algn="r" eaLnBrk="0" hangingPunct="0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18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5179"/>
            <a:ext cx="4991947" cy="41829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868363"/>
            <a:ext cx="4641850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030" y="111353"/>
            <a:ext cx="6744170" cy="3066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/>
            <a:r>
              <a:rPr lang="en-US" sz="1400">
                <a:latin typeface="Book Antiqua" pitchFamily="18" charset="0"/>
              </a:rPr>
              <a:t>Asia Pacific University College of Technology and Innovation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33801" y="9522070"/>
            <a:ext cx="4103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972E4C37-C037-46C6-996B-C799EBB41B3B}" type="slidenum">
              <a:rPr lang="en-US" sz="1400">
                <a:latin typeface="Book Antiqua" pitchFamily="18" charset="0"/>
              </a:rPr>
              <a:pPr algn="r" eaLnBrk="0" hangingPunct="0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54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9188" y="1952625"/>
            <a:ext cx="67548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4900" y="3886200"/>
            <a:ext cx="67691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0" descr="ucti_logo_transparent_small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51606" y="2417763"/>
            <a:ext cx="2074862" cy="20748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2057400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021388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33" name="Picture 17" descr="ucti_globe1_transparent_small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50825" y="2016125"/>
            <a:ext cx="5325727" cy="532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30" name="Picture 14" descr="AP-UCTI-final(26-01-05)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7672387" y="0"/>
            <a:ext cx="1468438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697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7042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800" dirty="0"/>
              <a:t>Module Code and Module Title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30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7500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800"/>
              <a:t>Title of Slides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7064" y="3961729"/>
            <a:ext cx="6754812" cy="1470025"/>
          </a:xfrm>
        </p:spPr>
        <p:txBody>
          <a:bodyPr/>
          <a:lstStyle/>
          <a:p>
            <a:r>
              <a:rPr lang="en-US" b="1" dirty="0"/>
              <a:t>Strategies for Competing in Global Markets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1429330" y="967951"/>
            <a:ext cx="67548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6000" b="1" dirty="0" smtClean="0">
                <a:solidFill>
                  <a:schemeClr val="tx1"/>
                </a:solidFill>
              </a:rPr>
              <a:t>Strategies in Emerging 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Characteristics of Multi-Country Competition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686800" cy="45910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Each country market is </a:t>
            </a:r>
            <a:r>
              <a:rPr lang="en-US" sz="2800" b="1" i="1" dirty="0" smtClean="0"/>
              <a:t>self-contained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Competition in one country market is </a:t>
            </a:r>
            <a:r>
              <a:rPr lang="en-US" sz="2800" b="1" i="1" dirty="0" smtClean="0"/>
              <a:t>independent</a:t>
            </a:r>
            <a:r>
              <a:rPr lang="en-US" sz="2800" dirty="0" smtClean="0"/>
              <a:t> of competition in other country markets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Rivals competing in one country market </a:t>
            </a:r>
            <a:r>
              <a:rPr lang="en-US" sz="2800" b="1" i="1" dirty="0" smtClean="0"/>
              <a:t>differ</a:t>
            </a:r>
            <a:r>
              <a:rPr lang="en-US" sz="2800" dirty="0" smtClean="0"/>
              <a:t> from set of rivals competing in another country market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Rivals compete for </a:t>
            </a:r>
            <a:r>
              <a:rPr lang="en-US" sz="2800" b="1" i="1" dirty="0" smtClean="0"/>
              <a:t>national market leadership</a:t>
            </a:r>
          </a:p>
          <a:p>
            <a:pPr>
              <a:buFont typeface="Arial" pitchFamily="34" charset="0"/>
              <a:buChar char="•"/>
            </a:pPr>
            <a:r>
              <a:rPr lang="en-US" sz="2800" b="1" i="1" dirty="0" smtClean="0"/>
              <a:t>No “international” market</a:t>
            </a:r>
            <a:r>
              <a:rPr lang="en-US" sz="2800" dirty="0" smtClean="0"/>
              <a:t>, just a collection of country markets</a:t>
            </a:r>
          </a:p>
        </p:txBody>
      </p:sp>
    </p:spTree>
    <p:extLst>
      <p:ext uri="{BB962C8B-B14F-4D97-AF65-F5344CB8AC3E}">
        <p14:creationId xmlns:p14="http://schemas.microsoft.com/office/powerpoint/2010/main" val="30962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Characteristics of Global Competition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i="1" dirty="0" smtClean="0"/>
              <a:t>Competitive conditions</a:t>
            </a:r>
            <a:r>
              <a:rPr lang="en-US" sz="2800" dirty="0" smtClean="0"/>
              <a:t> across country markets are strongly </a:t>
            </a:r>
            <a:r>
              <a:rPr lang="en-US" sz="2800" b="1" i="1" dirty="0" smtClean="0"/>
              <a:t>linked</a:t>
            </a:r>
            <a:r>
              <a:rPr lang="en-US" sz="2800" dirty="0" smtClean="0"/>
              <a:t> together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Many of the same rivals compete in many of the </a:t>
            </a:r>
            <a:r>
              <a:rPr lang="en-US" sz="2400" b="1" i="1" dirty="0" smtClean="0"/>
              <a:t>same country markets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Rivals compete for </a:t>
            </a:r>
            <a:r>
              <a:rPr lang="en-US" sz="2400" b="1" i="1" dirty="0" smtClean="0"/>
              <a:t>world-wide leadership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b="1" i="1" dirty="0" smtClean="0"/>
              <a:t>true international market</a:t>
            </a:r>
            <a:endParaRPr lang="en-US" b="1" i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 firm’s </a:t>
            </a:r>
            <a:r>
              <a:rPr lang="en-US" sz="2800" b="1" i="1" dirty="0" smtClean="0"/>
              <a:t>competitive position</a:t>
            </a:r>
            <a:r>
              <a:rPr lang="en-US" sz="2800" dirty="0" smtClean="0"/>
              <a:t> in one country is </a:t>
            </a:r>
            <a:r>
              <a:rPr lang="en-US" sz="2800" b="1" i="1" dirty="0" smtClean="0"/>
              <a:t>affected</a:t>
            </a:r>
            <a:r>
              <a:rPr lang="en-US" sz="2800" dirty="0" smtClean="0"/>
              <a:t> by its position in other countries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 firm’s overall </a:t>
            </a:r>
            <a:r>
              <a:rPr lang="en-US" sz="2800" b="1" i="1" dirty="0" smtClean="0"/>
              <a:t>competitive advantage</a:t>
            </a:r>
            <a:r>
              <a:rPr lang="en-US" sz="2800" dirty="0" smtClean="0"/>
              <a:t> is based on its </a:t>
            </a:r>
            <a:r>
              <a:rPr lang="en-US" sz="2800" b="1" i="1" dirty="0" smtClean="0"/>
              <a:t>entire</a:t>
            </a:r>
            <a:r>
              <a:rPr lang="en-US" sz="2800" dirty="0" smtClean="0"/>
              <a:t> world-wide operations</a:t>
            </a:r>
          </a:p>
        </p:txBody>
      </p:sp>
    </p:spTree>
    <p:extLst>
      <p:ext uri="{BB962C8B-B14F-4D97-AF65-F5344CB8AC3E}">
        <p14:creationId xmlns:p14="http://schemas.microsoft.com/office/powerpoint/2010/main" val="13282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6026"/>
            <a:ext cx="8915400" cy="1143000"/>
          </a:xfrm>
        </p:spPr>
        <p:txBody>
          <a:bodyPr/>
          <a:lstStyle/>
          <a:p>
            <a:pPr algn="ctr"/>
            <a:r>
              <a:rPr lang="en-US" sz="3800" b="1" dirty="0" smtClean="0"/>
              <a:t>Strategy  Options  for Entering </a:t>
            </a:r>
            <a:br>
              <a:rPr lang="en-US" sz="3800" b="1" dirty="0" smtClean="0"/>
            </a:br>
            <a:r>
              <a:rPr lang="en-US" sz="3800" b="1" dirty="0" smtClean="0"/>
              <a:t>&amp; Competing in Foreign  </a:t>
            </a:r>
            <a:r>
              <a:rPr lang="en-US" sz="3800" b="1" dirty="0"/>
              <a:t/>
            </a:r>
            <a:br>
              <a:rPr lang="en-US" sz="3800" b="1" dirty="0"/>
            </a:br>
            <a:r>
              <a:rPr lang="en-US" sz="3800" b="1" dirty="0" smtClean="0"/>
              <a:t>Markets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724400"/>
          </a:xfrm>
        </p:spPr>
        <p:txBody>
          <a:bodyPr/>
          <a:lstStyle/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2800" dirty="0" smtClean="0"/>
              <a:t>Exporting</a:t>
            </a:r>
          </a:p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2800" dirty="0" smtClean="0"/>
              <a:t>Licensing</a:t>
            </a:r>
          </a:p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2800" dirty="0" smtClean="0"/>
              <a:t>Franchising strategy</a:t>
            </a:r>
          </a:p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2800" dirty="0" smtClean="0"/>
              <a:t>Multi-country strategy</a:t>
            </a:r>
          </a:p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2800" dirty="0" smtClean="0"/>
              <a:t>Global strategy based on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dirty="0" smtClean="0"/>
              <a:t>Low cost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dirty="0" smtClean="0"/>
              <a:t>Differentiation  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dirty="0" smtClean="0"/>
              <a:t>Focus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dirty="0" smtClean="0"/>
              <a:t>Integrated Low cost-Differentiation</a:t>
            </a:r>
            <a:endParaRPr lang="en-US" dirty="0" smtClean="0"/>
          </a:p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2800" dirty="0" smtClean="0"/>
              <a:t>Strategic alliances or joint ventures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1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Characteristics of </a:t>
            </a:r>
            <a:br>
              <a:rPr lang="en-US" b="1" dirty="0" smtClean="0"/>
            </a:br>
            <a:r>
              <a:rPr lang="en-US" b="1" dirty="0" smtClean="0"/>
              <a:t>Export Strategies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sz="2800" dirty="0" smtClean="0"/>
              <a:t>Involves using </a:t>
            </a:r>
            <a:r>
              <a:rPr lang="en-US" sz="2800" b="1" i="1" dirty="0" smtClean="0"/>
              <a:t>domestic plants as a production base</a:t>
            </a:r>
            <a:r>
              <a:rPr lang="en-US" sz="2800" dirty="0" smtClean="0"/>
              <a:t> for exporting to foreign markets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sz="2800" dirty="0" smtClean="0"/>
              <a:t>Excellent initial </a:t>
            </a:r>
            <a:r>
              <a:rPr lang="en-US" sz="2800" b="1" dirty="0" smtClean="0"/>
              <a:t>strategy to pursue international sales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sz="2800" b="1" dirty="0" smtClean="0"/>
              <a:t>Advantages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en-US" sz="2400" b="1" dirty="0" smtClean="0"/>
              <a:t>Minimizes both risk </a:t>
            </a:r>
            <a:r>
              <a:rPr lang="en-US" sz="2400" dirty="0" smtClean="0"/>
              <a:t>and capital requirements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en-US" sz="2400" b="1" dirty="0" smtClean="0"/>
              <a:t>Conservative way</a:t>
            </a:r>
            <a:r>
              <a:rPr lang="en-US" sz="2400" dirty="0" smtClean="0"/>
              <a:t> to test international waters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en-US" sz="2400" b="1" dirty="0" smtClean="0"/>
              <a:t>Minimizes direct investments </a:t>
            </a:r>
            <a:r>
              <a:rPr lang="en-US" sz="2400" dirty="0" smtClean="0"/>
              <a:t>in foreign countries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sz="2800" dirty="0" smtClean="0"/>
              <a:t>An export strategy is vulnerable when</a:t>
            </a:r>
            <a:endParaRPr lang="en-US" dirty="0" smtClean="0"/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en-US" sz="2400" b="1" i="1" dirty="0" smtClean="0"/>
              <a:t>Manufacturing costs in home country are higher </a:t>
            </a:r>
            <a:r>
              <a:rPr lang="en-US" sz="2400" dirty="0" smtClean="0"/>
              <a:t>than in foreign countries where rivals have plants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en-US" sz="2400" b="1" i="1" dirty="0" smtClean="0"/>
              <a:t>High shipping costs </a:t>
            </a:r>
            <a:r>
              <a:rPr lang="en-US" sz="2400" dirty="0" smtClean="0"/>
              <a:t>are involved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73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1143000"/>
          </a:xfrm>
        </p:spPr>
        <p:txBody>
          <a:bodyPr/>
          <a:lstStyle/>
          <a:p>
            <a:pPr algn="ctr"/>
            <a:r>
              <a:rPr lang="en-US" b="1" dirty="0" smtClean="0"/>
              <a:t>Characteristics of </a:t>
            </a:r>
            <a:br>
              <a:rPr lang="en-US" b="1" dirty="0" smtClean="0"/>
            </a:br>
            <a:r>
              <a:rPr lang="en-US" b="1" dirty="0" smtClean="0"/>
              <a:t>Licensing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800" smtClean="0"/>
              <a:t>Licensing makes sense when a firm</a:t>
            </a:r>
          </a:p>
          <a:p>
            <a:pPr lvl="1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600" smtClean="0"/>
              <a:t>Has </a:t>
            </a:r>
            <a:r>
              <a:rPr lang="en-US" sz="2600" b="1" i="1" smtClean="0"/>
              <a:t>valuable technical know-how </a:t>
            </a:r>
            <a:r>
              <a:rPr lang="en-US" sz="2600" smtClean="0"/>
              <a:t>or a patented product but </a:t>
            </a:r>
            <a:r>
              <a:rPr lang="en-US" sz="2600" b="1" i="1" smtClean="0"/>
              <a:t>does not have international capabilities </a:t>
            </a:r>
            <a:r>
              <a:rPr lang="en-US" sz="2600" smtClean="0"/>
              <a:t>or resources to enter foreign markets</a:t>
            </a:r>
          </a:p>
          <a:p>
            <a:pPr lvl="1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600" smtClean="0"/>
              <a:t>Desires to </a:t>
            </a:r>
            <a:r>
              <a:rPr lang="en-US" sz="2600" b="1" i="1" smtClean="0"/>
              <a:t>avoid risks of committing resources </a:t>
            </a:r>
            <a:r>
              <a:rPr lang="en-US" sz="2600" smtClean="0"/>
              <a:t>to markets which</a:t>
            </a:r>
            <a:endParaRPr lang="en-US" smtClean="0"/>
          </a:p>
          <a:p>
            <a:pPr lvl="2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200" smtClean="0"/>
              <a:t>Are unfamiliar</a:t>
            </a:r>
          </a:p>
          <a:p>
            <a:pPr lvl="2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200" smtClean="0"/>
              <a:t>Present economic uncertainty</a:t>
            </a:r>
          </a:p>
          <a:p>
            <a:pPr lvl="2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200" smtClean="0"/>
              <a:t>Are politically volatile</a:t>
            </a:r>
            <a:endParaRPr lang="en-US" smtClean="0"/>
          </a:p>
          <a:p>
            <a:pPr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800" smtClean="0"/>
              <a:t>Disadvantage</a:t>
            </a:r>
          </a:p>
          <a:p>
            <a:pPr lvl="1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</a:pPr>
            <a:r>
              <a:rPr lang="en-US" sz="2600" smtClean="0"/>
              <a:t>Risk of providing valuable technical know-how to foreign firms and </a:t>
            </a:r>
            <a:r>
              <a:rPr lang="en-US" sz="2600" b="1" i="1" smtClean="0"/>
              <a:t>losing some control </a:t>
            </a:r>
            <a:r>
              <a:rPr lang="en-US" sz="2600" smtClean="0"/>
              <a:t>over its use</a:t>
            </a:r>
          </a:p>
        </p:txBody>
      </p:sp>
    </p:spTree>
    <p:extLst>
      <p:ext uri="{BB962C8B-B14F-4D97-AF65-F5344CB8AC3E}">
        <p14:creationId xmlns:p14="http://schemas.microsoft.com/office/powerpoint/2010/main" val="943676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Characteristics of Franchising Strategies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>
              <a:spcAft>
                <a:spcPct val="15000"/>
              </a:spcAft>
            </a:pPr>
            <a:r>
              <a:rPr lang="en-US" sz="2800" smtClean="0"/>
              <a:t>Often is better </a:t>
            </a:r>
            <a:r>
              <a:rPr lang="en-US" sz="2800" b="1" i="1" smtClean="0"/>
              <a:t>suited to global expansion </a:t>
            </a:r>
            <a:r>
              <a:rPr lang="en-US" sz="2800" smtClean="0"/>
              <a:t>efforts of </a:t>
            </a:r>
            <a:r>
              <a:rPr lang="en-US" sz="2800" b="1" i="1" smtClean="0"/>
              <a:t>service and retailing enterprises </a:t>
            </a:r>
            <a:r>
              <a:rPr lang="en-US" sz="2800" smtClean="0"/>
              <a:t>(</a:t>
            </a:r>
            <a:r>
              <a:rPr lang="en-US" sz="2400" smtClean="0"/>
              <a:t>e.g., McDonalds, Hilton Hotels, Tricon Global Restaurants, etc.)</a:t>
            </a:r>
          </a:p>
          <a:p>
            <a:pPr>
              <a:spcAft>
                <a:spcPct val="15000"/>
              </a:spcAft>
            </a:pPr>
            <a:r>
              <a:rPr lang="en-US" sz="2800" smtClean="0"/>
              <a:t>Advantages</a:t>
            </a:r>
            <a:endParaRPr lang="en-US" smtClean="0"/>
          </a:p>
          <a:p>
            <a:pPr lvl="1">
              <a:spcAft>
                <a:spcPct val="15000"/>
              </a:spcAft>
            </a:pPr>
            <a:r>
              <a:rPr lang="en-US" sz="2400" b="1" i="1" smtClean="0"/>
              <a:t>Franchisee bears most of costs and risks </a:t>
            </a:r>
            <a:r>
              <a:rPr lang="en-US" sz="2400" smtClean="0"/>
              <a:t>of establishing foreign locations</a:t>
            </a:r>
          </a:p>
          <a:p>
            <a:pPr lvl="1">
              <a:spcAft>
                <a:spcPct val="15000"/>
              </a:spcAft>
            </a:pPr>
            <a:r>
              <a:rPr lang="en-US" sz="2400" b="1" i="1" smtClean="0"/>
              <a:t>Franchiser has to expend only the resources to recruit</a:t>
            </a:r>
            <a:r>
              <a:rPr lang="en-US" sz="2400" smtClean="0"/>
              <a:t>, train, and support franchisees</a:t>
            </a:r>
          </a:p>
          <a:p>
            <a:pPr>
              <a:spcAft>
                <a:spcPct val="15000"/>
              </a:spcAft>
            </a:pPr>
            <a:r>
              <a:rPr lang="en-US" sz="2800" smtClean="0"/>
              <a:t>Disadvantage</a:t>
            </a:r>
          </a:p>
          <a:p>
            <a:pPr lvl="1">
              <a:spcAft>
                <a:spcPct val="15000"/>
              </a:spcAft>
            </a:pPr>
            <a:r>
              <a:rPr lang="en-US" sz="2400" smtClean="0"/>
              <a:t>Maintaining cross-country quality control</a:t>
            </a:r>
          </a:p>
        </p:txBody>
      </p:sp>
    </p:spTree>
    <p:extLst>
      <p:ext uri="{BB962C8B-B14F-4D97-AF65-F5344CB8AC3E}">
        <p14:creationId xmlns:p14="http://schemas.microsoft.com/office/powerpoint/2010/main" val="316607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Multi-Country Strategy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>
              <a:lnSpc>
                <a:spcPct val="98000"/>
              </a:lnSpc>
              <a:spcBef>
                <a:spcPct val="0"/>
              </a:spcBef>
              <a:defRPr/>
            </a:pPr>
            <a:r>
              <a:rPr lang="en-US" sz="2800" b="1" i="1" dirty="0" smtClean="0"/>
              <a:t>Strategy</a:t>
            </a:r>
            <a:r>
              <a:rPr lang="en-US" sz="2800" dirty="0" smtClean="0"/>
              <a:t> is</a:t>
            </a:r>
            <a:r>
              <a:rPr lang="en-US" sz="2800" b="1" i="1" dirty="0" smtClean="0"/>
              <a:t> matched </a:t>
            </a:r>
            <a:r>
              <a:rPr lang="en-US" sz="2800" dirty="0" smtClean="0"/>
              <a:t>to</a:t>
            </a:r>
            <a:r>
              <a:rPr lang="en-US" sz="2800" b="1" i="1" dirty="0" smtClean="0"/>
              <a:t> local market needs</a:t>
            </a:r>
          </a:p>
          <a:p>
            <a:pPr>
              <a:lnSpc>
                <a:spcPct val="98000"/>
              </a:lnSpc>
              <a:spcBef>
                <a:spcPct val="0"/>
              </a:spcBef>
              <a:defRPr/>
            </a:pPr>
            <a:r>
              <a:rPr lang="en-US" sz="2800" b="1" i="1" dirty="0" smtClean="0"/>
              <a:t>Different country strategies</a:t>
            </a:r>
            <a:r>
              <a:rPr lang="en-US" sz="2800" dirty="0" smtClean="0"/>
              <a:t> are called for </a:t>
            </a:r>
            <a:r>
              <a:rPr lang="en-US" sz="2800" b="1" i="1" dirty="0" smtClean="0"/>
              <a:t>when</a:t>
            </a:r>
            <a:endParaRPr lang="en-US" sz="2800" b="1" i="1" dirty="0" smtClean="0">
              <a:solidFill>
                <a:schemeClr val="folHlink"/>
              </a:solidFill>
            </a:endParaRPr>
          </a:p>
          <a:p>
            <a:pPr lvl="1">
              <a:lnSpc>
                <a:spcPct val="98000"/>
              </a:lnSpc>
              <a:spcBef>
                <a:spcPct val="0"/>
              </a:spcBef>
              <a:defRPr/>
            </a:pPr>
            <a:r>
              <a:rPr lang="en-US" sz="2400" dirty="0" smtClean="0"/>
              <a:t>Significant country-to-country </a:t>
            </a:r>
            <a:r>
              <a:rPr lang="en-US" sz="2400" b="1" i="1" dirty="0" smtClean="0"/>
              <a:t>differences in customers’ needs exist</a:t>
            </a:r>
            <a:endParaRPr lang="en-US" sz="2400" b="1" i="1" dirty="0" smtClean="0">
              <a:solidFill>
                <a:schemeClr val="folHlink"/>
              </a:solidFill>
            </a:endParaRPr>
          </a:p>
          <a:p>
            <a:pPr lvl="1">
              <a:lnSpc>
                <a:spcPct val="98000"/>
              </a:lnSpc>
              <a:spcBef>
                <a:spcPct val="0"/>
              </a:spcBef>
              <a:defRPr/>
            </a:pPr>
            <a:r>
              <a:rPr lang="en-US" sz="2400" dirty="0" smtClean="0"/>
              <a:t>Buyers in one country want a </a:t>
            </a:r>
            <a:r>
              <a:rPr lang="en-US" sz="2400" b="1" i="1" dirty="0" smtClean="0"/>
              <a:t>product different </a:t>
            </a:r>
            <a:r>
              <a:rPr lang="en-US" sz="2400" dirty="0" smtClean="0"/>
              <a:t>from buyers in another country</a:t>
            </a:r>
          </a:p>
          <a:p>
            <a:pPr lvl="1">
              <a:lnSpc>
                <a:spcPct val="98000"/>
              </a:lnSpc>
              <a:spcBef>
                <a:spcPct val="0"/>
              </a:spcBef>
              <a:defRPr/>
            </a:pPr>
            <a:r>
              <a:rPr lang="en-US" sz="2400" dirty="0" smtClean="0"/>
              <a:t>Host government regulations </a:t>
            </a:r>
            <a:r>
              <a:rPr lang="en-US" sz="2400" b="1" i="1" dirty="0" smtClean="0"/>
              <a:t>preclude</a:t>
            </a:r>
            <a:r>
              <a:rPr lang="en-US" sz="2400" b="1" i="1" dirty="0" smtClean="0">
                <a:solidFill>
                  <a:schemeClr val="folHlink"/>
                </a:solidFill>
              </a:rPr>
              <a:t> </a:t>
            </a:r>
            <a:r>
              <a:rPr lang="en-US" sz="2400" dirty="0" smtClean="0"/>
              <a:t>uniform global approach</a:t>
            </a:r>
            <a:endParaRPr lang="en-US" dirty="0" smtClean="0"/>
          </a:p>
          <a:p>
            <a:pPr>
              <a:lnSpc>
                <a:spcPct val="98000"/>
              </a:lnSpc>
              <a:spcBef>
                <a:spcPct val="0"/>
              </a:spcBef>
              <a:defRPr/>
            </a:pPr>
            <a:r>
              <a:rPr lang="en-US" sz="2800" dirty="0" smtClean="0"/>
              <a:t>Two </a:t>
            </a:r>
            <a:r>
              <a:rPr lang="en-US" sz="2800" b="1" i="1" dirty="0" smtClean="0"/>
              <a:t>drawbacks</a:t>
            </a:r>
            <a:endParaRPr lang="en-US" b="1" i="1" dirty="0" smtClean="0">
              <a:solidFill>
                <a:schemeClr val="folHlink"/>
              </a:solidFill>
            </a:endParaRPr>
          </a:p>
          <a:p>
            <a:pPr marL="457200" lvl="1" indent="0">
              <a:lnSpc>
                <a:spcPct val="98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b="1" dirty="0" smtClean="0"/>
              <a:t>1.</a:t>
            </a:r>
            <a:r>
              <a:rPr lang="en-US" b="1" dirty="0" smtClean="0"/>
              <a:t> </a:t>
            </a:r>
            <a:r>
              <a:rPr lang="en-US" sz="2400" dirty="0" smtClean="0"/>
              <a:t>Poses problems of</a:t>
            </a:r>
            <a:r>
              <a:rPr lang="en-US" sz="2400" b="1" i="1" dirty="0" smtClean="0"/>
              <a:t> transferring competencies </a:t>
            </a:r>
            <a:r>
              <a:rPr lang="en-US" sz="2400" dirty="0" smtClean="0"/>
              <a:t>across borders</a:t>
            </a:r>
          </a:p>
          <a:p>
            <a:pPr marL="457200" lvl="1" indent="0">
              <a:lnSpc>
                <a:spcPct val="98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400" b="1" dirty="0" smtClean="0"/>
              <a:t>2. </a:t>
            </a:r>
            <a:r>
              <a:rPr lang="en-US" sz="2400" dirty="0" smtClean="0"/>
              <a:t>Works against</a:t>
            </a:r>
            <a:r>
              <a:rPr lang="en-US" sz="2400" b="1" i="1" dirty="0" smtClean="0"/>
              <a:t> </a:t>
            </a:r>
            <a:r>
              <a:rPr lang="en-US" sz="2400" dirty="0" smtClean="0"/>
              <a:t>building a </a:t>
            </a:r>
            <a:r>
              <a:rPr lang="en-US" sz="2400" b="1" i="1" dirty="0" smtClean="0"/>
              <a:t>unified </a:t>
            </a:r>
            <a:r>
              <a:rPr lang="en-US" sz="2400" dirty="0" smtClean="0"/>
              <a:t>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3055848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Multi-Country </a:t>
            </a:r>
            <a:br>
              <a:rPr lang="en-US" b="1" dirty="0" smtClean="0"/>
            </a:br>
            <a:r>
              <a:rPr lang="en-US" b="1" dirty="0" smtClean="0"/>
              <a:t>Strategies: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5950"/>
            <a:ext cx="8610600" cy="4591050"/>
          </a:xfrm>
        </p:spPr>
        <p:txBody>
          <a:bodyPr/>
          <a:lstStyle/>
          <a:p>
            <a:r>
              <a:rPr lang="en-US" b="1" dirty="0" smtClean="0"/>
              <a:t>Microsoft in PC Software</a:t>
            </a:r>
          </a:p>
          <a:p>
            <a:pPr lvl="1"/>
            <a:r>
              <a:rPr lang="en-US" dirty="0" smtClean="0"/>
              <a:t>Localizes PC software to reflect local languages</a:t>
            </a:r>
          </a:p>
          <a:p>
            <a:pPr lvl="1"/>
            <a:r>
              <a:rPr lang="en-US" dirty="0" smtClean="0"/>
              <a:t>Products localized into more than 30 languages</a:t>
            </a:r>
          </a:p>
          <a:p>
            <a:r>
              <a:rPr lang="en-US" b="1" dirty="0" smtClean="0"/>
              <a:t>Nestle in Instant Coffee</a:t>
            </a:r>
          </a:p>
          <a:p>
            <a:pPr lvl="1"/>
            <a:r>
              <a:rPr lang="en-US" dirty="0" smtClean="0"/>
              <a:t>Produces 200 types of coffees</a:t>
            </a:r>
          </a:p>
          <a:p>
            <a:pPr lvl="1"/>
            <a:r>
              <a:rPr lang="en-US" dirty="0" smtClean="0"/>
              <a:t>From light blend for the US market to dark roast for the Latin American market</a:t>
            </a:r>
          </a:p>
          <a:p>
            <a:r>
              <a:rPr lang="en-US" b="1" dirty="0" smtClean="0"/>
              <a:t>McDonald’s in Fast Food</a:t>
            </a:r>
          </a:p>
          <a:p>
            <a:pPr lvl="1"/>
            <a:r>
              <a:rPr lang="en-US" dirty="0" smtClean="0"/>
              <a:t>Different hamburgers for different markets</a:t>
            </a:r>
          </a:p>
        </p:txBody>
      </p:sp>
    </p:spTree>
    <p:extLst>
      <p:ext uri="{BB962C8B-B14F-4D97-AF65-F5344CB8AC3E}">
        <p14:creationId xmlns:p14="http://schemas.microsoft.com/office/powerpoint/2010/main" val="1929302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838200"/>
          </a:xfrm>
        </p:spPr>
        <p:txBody>
          <a:bodyPr/>
          <a:lstStyle/>
          <a:p>
            <a:pPr algn="ctr"/>
            <a:r>
              <a:rPr lang="en-US" b="1" dirty="0" smtClean="0"/>
              <a:t>Global Strategy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30000"/>
              </a:spcAft>
            </a:pPr>
            <a:r>
              <a:rPr lang="en-US" b="1" i="1" smtClean="0"/>
              <a:t>Strategy</a:t>
            </a:r>
            <a:r>
              <a:rPr lang="en-US" smtClean="0"/>
              <a:t> for competing is </a:t>
            </a:r>
            <a:r>
              <a:rPr lang="en-US" b="1" i="1" smtClean="0"/>
              <a:t>similar </a:t>
            </a:r>
            <a:r>
              <a:rPr lang="en-US" smtClean="0"/>
              <a:t>in all country markets</a:t>
            </a:r>
          </a:p>
          <a:p>
            <a:pPr>
              <a:spcBef>
                <a:spcPct val="10000"/>
              </a:spcBef>
              <a:spcAft>
                <a:spcPct val="30000"/>
              </a:spcAft>
            </a:pPr>
            <a:r>
              <a:rPr lang="en-US" smtClean="0"/>
              <a:t>Involves</a:t>
            </a:r>
            <a:endParaRPr lang="en-US" sz="3400" smtClean="0"/>
          </a:p>
          <a:p>
            <a:pPr lvl="1">
              <a:spcBef>
                <a:spcPct val="10000"/>
              </a:spcBef>
              <a:spcAft>
                <a:spcPct val="30000"/>
              </a:spcAft>
            </a:pPr>
            <a:r>
              <a:rPr lang="en-US" b="1" i="1" smtClean="0"/>
              <a:t>Coordinating</a:t>
            </a:r>
            <a:r>
              <a:rPr lang="en-US" smtClean="0"/>
              <a:t> strategic moves globally</a:t>
            </a:r>
          </a:p>
          <a:p>
            <a:pPr lvl="1">
              <a:spcBef>
                <a:spcPct val="10000"/>
              </a:spcBef>
              <a:spcAft>
                <a:spcPct val="30000"/>
              </a:spcAft>
            </a:pPr>
            <a:r>
              <a:rPr lang="en-US" b="1" i="1" smtClean="0"/>
              <a:t>Selling in many</a:t>
            </a:r>
            <a:r>
              <a:rPr lang="en-US" smtClean="0"/>
              <a:t>, if not all, nations where a significant market exists</a:t>
            </a:r>
            <a:endParaRPr lang="en-US" sz="3000" smtClean="0"/>
          </a:p>
          <a:p>
            <a:pPr>
              <a:spcBef>
                <a:spcPct val="10000"/>
              </a:spcBef>
              <a:spcAft>
                <a:spcPct val="30000"/>
              </a:spcAft>
            </a:pPr>
            <a:r>
              <a:rPr lang="en-US" sz="3000" b="1" i="1" smtClean="0"/>
              <a:t>Works best when</a:t>
            </a:r>
            <a:r>
              <a:rPr lang="en-US" sz="3000" smtClean="0"/>
              <a:t> products and buyer requirements are similar from country to country</a:t>
            </a:r>
            <a:endParaRPr lang="en-US" sz="3400" smtClean="0"/>
          </a:p>
        </p:txBody>
      </p:sp>
    </p:spTree>
    <p:extLst>
      <p:ext uri="{BB962C8B-B14F-4D97-AF65-F5344CB8AC3E}">
        <p14:creationId xmlns:p14="http://schemas.microsoft.com/office/powerpoint/2010/main" val="3919922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1143000"/>
          </a:xfrm>
        </p:spPr>
        <p:txBody>
          <a:bodyPr/>
          <a:lstStyle/>
          <a:p>
            <a:pPr algn="ctr"/>
            <a:r>
              <a:rPr lang="en-US" b="1" dirty="0" smtClean="0"/>
              <a:t>Competitive  Strategy  Principle</a:t>
            </a:r>
          </a:p>
        </p:txBody>
      </p:sp>
      <p:sp>
        <p:nvSpPr>
          <p:cNvPr id="22531" name="AutoShap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6553200" cy="2209800"/>
          </a:xfrm>
          <a:prstGeom prst="octagon">
            <a:avLst>
              <a:gd name="adj" fmla="val 29264"/>
            </a:avLst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000" b="1" smtClean="0">
                <a:solidFill>
                  <a:srgbClr val="3333FF"/>
                </a:solidFill>
                <a:latin typeface="Arial" charset="0"/>
              </a:rPr>
              <a:t>A</a:t>
            </a:r>
            <a:r>
              <a:rPr lang="en-US" sz="3000" b="1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000" b="1" i="1" smtClean="0">
                <a:solidFill>
                  <a:srgbClr val="FF0000"/>
                </a:solidFill>
                <a:latin typeface="Arial" charset="0"/>
              </a:rPr>
              <a:t>multi-country strategy</a:t>
            </a:r>
            <a:r>
              <a:rPr lang="en-US" sz="3000" b="1" i="1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000" b="1" smtClean="0">
                <a:solidFill>
                  <a:srgbClr val="3333FF"/>
                </a:solidFill>
                <a:latin typeface="Arial" charset="0"/>
              </a:rPr>
              <a:t>is</a:t>
            </a:r>
            <a:r>
              <a:rPr lang="en-US" sz="3000" b="1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000" b="1" smtClean="0">
                <a:solidFill>
                  <a:srgbClr val="3333FF"/>
                </a:solidFill>
                <a:latin typeface="Arial" charset="0"/>
              </a:rPr>
              <a:t>appropriate for industries where multi-country competition dominates!</a:t>
            </a: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1689100" y="4051300"/>
            <a:ext cx="7213600" cy="2260600"/>
          </a:xfrm>
          <a:prstGeom prst="octagon">
            <a:avLst>
              <a:gd name="adj" fmla="val 29264"/>
            </a:avLst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000" b="1">
                <a:solidFill>
                  <a:srgbClr val="3333FF"/>
                </a:solidFill>
                <a:latin typeface="Arial" charset="0"/>
              </a:rPr>
              <a:t>A</a:t>
            </a:r>
            <a:r>
              <a:rPr lang="en-US" sz="30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000" b="1" i="1">
                <a:solidFill>
                  <a:srgbClr val="FF0000"/>
                </a:solidFill>
                <a:latin typeface="Arial" charset="0"/>
              </a:rPr>
              <a:t>global strategy</a:t>
            </a:r>
            <a:r>
              <a:rPr lang="en-US" sz="3000" b="1" i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000" b="1">
                <a:solidFill>
                  <a:srgbClr val="3333FF"/>
                </a:solidFill>
                <a:latin typeface="Arial" charset="0"/>
              </a:rPr>
              <a:t>works best in</a:t>
            </a:r>
          </a:p>
          <a:p>
            <a:pPr algn="ctr"/>
            <a:r>
              <a:rPr lang="en-US" sz="3000" b="1">
                <a:solidFill>
                  <a:srgbClr val="3333FF"/>
                </a:solidFill>
                <a:latin typeface="Arial" charset="0"/>
              </a:rPr>
              <a:t>markets that are globally</a:t>
            </a:r>
          </a:p>
          <a:p>
            <a:pPr algn="ctr"/>
            <a:r>
              <a:rPr lang="en-US" sz="3000" b="1">
                <a:solidFill>
                  <a:srgbClr val="3333FF"/>
                </a:solidFill>
                <a:latin typeface="Arial" charset="0"/>
              </a:rPr>
              <a:t>competitive or beginning to globalize!</a:t>
            </a:r>
          </a:p>
        </p:txBody>
      </p:sp>
    </p:spTree>
    <p:extLst>
      <p:ext uri="{BB962C8B-B14F-4D97-AF65-F5344CB8AC3E}">
        <p14:creationId xmlns:p14="http://schemas.microsoft.com/office/powerpoint/2010/main" val="243480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is the World Economy Globalizing?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229600" cy="4438650"/>
          </a:xfrm>
        </p:spPr>
        <p:txBody>
          <a:bodyPr/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dirty="0" smtClean="0"/>
              <a:t>Closed national economies are </a:t>
            </a:r>
            <a:r>
              <a:rPr lang="en-US" b="1" dirty="0" smtClean="0"/>
              <a:t>opening up their markets to foreign companies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dirty="0" smtClean="0"/>
              <a:t>Importance of </a:t>
            </a:r>
            <a:r>
              <a:rPr lang="en-US" b="1" dirty="0" smtClean="0"/>
              <a:t>geographic distance </a:t>
            </a:r>
            <a:r>
              <a:rPr lang="en-US" dirty="0" smtClean="0"/>
              <a:t>is shrinking due  to the Internet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b="1" dirty="0" smtClean="0"/>
              <a:t>Growth-minded </a:t>
            </a:r>
            <a:r>
              <a:rPr lang="en-US" dirty="0" smtClean="0"/>
              <a:t>companies are </a:t>
            </a:r>
            <a:r>
              <a:rPr lang="en-US" b="1" dirty="0" smtClean="0"/>
              <a:t>racing to stake out positions</a:t>
            </a:r>
            <a:r>
              <a:rPr lang="en-US" dirty="0" smtClean="0"/>
              <a:t> in the markets of more and more countries</a:t>
            </a:r>
          </a:p>
        </p:txBody>
      </p:sp>
    </p:spTree>
    <p:extLst>
      <p:ext uri="{BB962C8B-B14F-4D97-AF65-F5344CB8AC3E}">
        <p14:creationId xmlns:p14="http://schemas.microsoft.com/office/powerpoint/2010/main" val="20480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Competing </a:t>
            </a:r>
            <a:r>
              <a:rPr lang="en-US" b="1" dirty="0" err="1" smtClean="0"/>
              <a:t>Multinationally</a:t>
            </a:r>
            <a:endParaRPr lang="en-US" b="1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5950"/>
            <a:ext cx="8686800" cy="4667250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i="1" dirty="0" smtClean="0"/>
              <a:t>Three </a:t>
            </a:r>
            <a:r>
              <a:rPr lang="en-US" dirty="0" smtClean="0"/>
              <a:t>ways to gain competitive advantage</a:t>
            </a:r>
            <a:endParaRPr lang="en-US" sz="3600" dirty="0" smtClean="0"/>
          </a:p>
          <a:p>
            <a:pPr lvl="1">
              <a:spcBef>
                <a:spcPct val="3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n-US" sz="3000" b="1" dirty="0" smtClean="0"/>
              <a:t>1. </a:t>
            </a:r>
            <a:r>
              <a:rPr lang="en-US" b="1" i="1" dirty="0" smtClean="0"/>
              <a:t>Locating</a:t>
            </a:r>
            <a:r>
              <a:rPr lang="en-US" dirty="0" smtClean="0"/>
              <a:t> activities among nations to lower costs or achieve greater </a:t>
            </a:r>
            <a:r>
              <a:rPr lang="en-US" b="1" dirty="0" smtClean="0"/>
              <a:t>product differentiation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n-US" b="1" dirty="0" smtClean="0"/>
              <a:t>2. </a:t>
            </a:r>
            <a:r>
              <a:rPr lang="en-US" b="1" i="1" dirty="0" smtClean="0"/>
              <a:t>Efficient/effective transfer </a:t>
            </a:r>
            <a:r>
              <a:rPr lang="en-US" dirty="0" smtClean="0"/>
              <a:t>of competitively valuable</a:t>
            </a:r>
            <a:r>
              <a:rPr lang="en-US" b="1" i="1" dirty="0" smtClean="0"/>
              <a:t> competencies and capabilities </a:t>
            </a:r>
            <a:r>
              <a:rPr lang="en-US" dirty="0" smtClean="0"/>
              <a:t>from domestic to foreign markets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n-US" b="1" dirty="0" smtClean="0"/>
              <a:t>3. </a:t>
            </a:r>
            <a:r>
              <a:rPr lang="en-US" b="1" i="1" dirty="0" smtClean="0"/>
              <a:t>Coordinating</a:t>
            </a:r>
            <a:r>
              <a:rPr lang="en-US" dirty="0" smtClean="0"/>
              <a:t> dispersed activities in ways a domestic-only competitor cannot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414985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 smtClean="0"/>
              <a:t>Locating  Activities  to  Build  a</a:t>
            </a:r>
            <a:br>
              <a:rPr lang="en-US" sz="3400" b="1" dirty="0" smtClean="0"/>
            </a:br>
            <a:r>
              <a:rPr lang="en-US" sz="3400" b="1" dirty="0" smtClean="0"/>
              <a:t>Global  Competitive  Advantage</a:t>
            </a:r>
            <a:endParaRPr lang="en-US" sz="38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85950"/>
            <a:ext cx="8610600" cy="417195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mtClean="0"/>
              <a:t>Two issues</a:t>
            </a:r>
          </a:p>
          <a:p>
            <a:pPr lvl="1">
              <a:spcAft>
                <a:spcPct val="20000"/>
              </a:spcAft>
            </a:pPr>
            <a:r>
              <a:rPr lang="en-US" sz="3000" smtClean="0"/>
              <a:t>Whether to </a:t>
            </a:r>
          </a:p>
          <a:p>
            <a:pPr lvl="2">
              <a:spcAft>
                <a:spcPct val="20000"/>
              </a:spcAft>
            </a:pPr>
            <a:r>
              <a:rPr lang="en-US" sz="2600" b="1" i="1" smtClean="0"/>
              <a:t>Concentrate</a:t>
            </a:r>
            <a:r>
              <a:rPr lang="en-US" sz="2600" smtClean="0"/>
              <a:t> each activity in a few countries </a:t>
            </a:r>
            <a:r>
              <a:rPr lang="en-US" sz="2600" b="1" i="1" smtClean="0"/>
              <a:t>or</a:t>
            </a:r>
            <a:endParaRPr lang="en-US" sz="2600" smtClean="0"/>
          </a:p>
          <a:p>
            <a:pPr lvl="2">
              <a:spcAft>
                <a:spcPct val="20000"/>
              </a:spcAft>
            </a:pPr>
            <a:r>
              <a:rPr lang="en-US" sz="2600" b="1" i="1" smtClean="0"/>
              <a:t>Disperse</a:t>
            </a:r>
            <a:r>
              <a:rPr lang="en-US" sz="2600" smtClean="0"/>
              <a:t> activities to many different nations</a:t>
            </a:r>
          </a:p>
          <a:p>
            <a:pPr lvl="1">
              <a:spcAft>
                <a:spcPct val="20000"/>
              </a:spcAft>
            </a:pPr>
            <a:r>
              <a:rPr lang="en-US" sz="3000" b="1" i="1" smtClean="0"/>
              <a:t>Where</a:t>
            </a:r>
            <a:r>
              <a:rPr lang="en-US" sz="3000" smtClean="0"/>
              <a:t> to locate activities -Which country is best location for which activity?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8252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1479"/>
            <a:ext cx="8153400" cy="1143000"/>
          </a:xfrm>
        </p:spPr>
        <p:txBody>
          <a:bodyPr/>
          <a:lstStyle/>
          <a:p>
            <a:r>
              <a:rPr lang="en-US" b="1" dirty="0" smtClean="0"/>
              <a:t>Concentrating  Activities</a:t>
            </a:r>
            <a:endParaRPr lang="en-US" sz="38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800" smtClean="0"/>
              <a:t>Activities should be</a:t>
            </a:r>
            <a:r>
              <a:rPr lang="en-US" sz="2800" b="1" i="1" smtClean="0"/>
              <a:t> concentrated</a:t>
            </a:r>
            <a:r>
              <a:rPr lang="en-US" sz="2800" smtClean="0"/>
              <a:t> when</a:t>
            </a:r>
            <a:endParaRPr lang="en-US" smtClean="0"/>
          </a:p>
          <a:p>
            <a:pPr lvl="1">
              <a:spcAft>
                <a:spcPct val="20000"/>
              </a:spcAft>
            </a:pPr>
            <a:r>
              <a:rPr lang="en-US" sz="2200" b="1" i="1" smtClean="0"/>
              <a:t>Costs of manufacturing </a:t>
            </a:r>
            <a:r>
              <a:rPr lang="en-US" sz="2200" smtClean="0"/>
              <a:t>or other value chain activities are </a:t>
            </a:r>
            <a:r>
              <a:rPr lang="en-US" sz="2200" b="1" i="1" smtClean="0"/>
              <a:t>meaningful lower in certain locations </a:t>
            </a:r>
            <a:r>
              <a:rPr lang="en-US" sz="2200" smtClean="0"/>
              <a:t>than in others</a:t>
            </a:r>
          </a:p>
          <a:p>
            <a:pPr lvl="1">
              <a:spcAft>
                <a:spcPct val="20000"/>
              </a:spcAft>
            </a:pPr>
            <a:r>
              <a:rPr lang="en-US" sz="2200" smtClean="0"/>
              <a:t>There are </a:t>
            </a:r>
            <a:r>
              <a:rPr lang="en-US" sz="2200" b="1" i="1" smtClean="0"/>
              <a:t>sizable scale economies </a:t>
            </a:r>
            <a:r>
              <a:rPr lang="en-US" sz="2200" smtClean="0"/>
              <a:t>in performing the activity</a:t>
            </a:r>
          </a:p>
          <a:p>
            <a:pPr lvl="1">
              <a:spcAft>
                <a:spcPct val="20000"/>
              </a:spcAft>
            </a:pPr>
            <a:r>
              <a:rPr lang="en-US" sz="2200" smtClean="0"/>
              <a:t>There is a steep learning curve associated with performing an activity in a single location</a:t>
            </a:r>
          </a:p>
          <a:p>
            <a:pPr lvl="1">
              <a:spcAft>
                <a:spcPct val="20000"/>
              </a:spcAft>
            </a:pPr>
            <a:r>
              <a:rPr lang="en-US" sz="2200" smtClean="0"/>
              <a:t>Certain locations have superior resources, allow better coordination of related activities, or offer other valuable advantages </a:t>
            </a:r>
          </a:p>
        </p:txBody>
      </p:sp>
    </p:spTree>
    <p:extLst>
      <p:ext uri="{BB962C8B-B14F-4D97-AF65-F5344CB8AC3E}">
        <p14:creationId xmlns:p14="http://schemas.microsoft.com/office/powerpoint/2010/main" val="2097213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09000" cy="1143000"/>
          </a:xfrm>
        </p:spPr>
        <p:txBody>
          <a:bodyPr/>
          <a:lstStyle/>
          <a:p>
            <a:pPr algn="ctr"/>
            <a:r>
              <a:rPr lang="en-US" b="1" dirty="0" smtClean="0"/>
              <a:t>Dispersing  Activities</a:t>
            </a:r>
            <a:endParaRPr lang="en-US" sz="38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  <a:spcAft>
                <a:spcPct val="40000"/>
              </a:spcAft>
            </a:pPr>
            <a:r>
              <a:rPr lang="en-US" dirty="0" smtClean="0"/>
              <a:t>Activities should be</a:t>
            </a:r>
            <a:r>
              <a:rPr lang="en-US" b="1" i="1" dirty="0" smtClean="0"/>
              <a:t> dispersed</a:t>
            </a:r>
            <a:r>
              <a:rPr lang="en-US" dirty="0" smtClean="0"/>
              <a:t> when</a:t>
            </a:r>
            <a:endParaRPr lang="en-US" sz="3600" b="1" i="1" dirty="0" smtClean="0"/>
          </a:p>
          <a:p>
            <a:pPr lvl="1">
              <a:spcBef>
                <a:spcPct val="10000"/>
              </a:spcBef>
              <a:spcAft>
                <a:spcPct val="40000"/>
              </a:spcAft>
            </a:pPr>
            <a:r>
              <a:rPr lang="en-US" dirty="0" smtClean="0"/>
              <a:t>They need to be </a:t>
            </a:r>
            <a:r>
              <a:rPr lang="en-US" b="1" dirty="0" smtClean="0"/>
              <a:t>performed close to buyers</a:t>
            </a:r>
          </a:p>
          <a:p>
            <a:pPr lvl="1">
              <a:spcBef>
                <a:spcPct val="10000"/>
              </a:spcBef>
              <a:spcAft>
                <a:spcPct val="40000"/>
              </a:spcAft>
            </a:pPr>
            <a:r>
              <a:rPr lang="en-US" b="1" dirty="0" smtClean="0"/>
              <a:t>Transportation costs</a:t>
            </a:r>
            <a:r>
              <a:rPr lang="en-US" dirty="0" smtClean="0"/>
              <a:t>, scale diseconomies, or trade barriers make centralization expensive</a:t>
            </a:r>
          </a:p>
          <a:p>
            <a:pPr lvl="1">
              <a:spcBef>
                <a:spcPct val="10000"/>
              </a:spcBef>
              <a:spcAft>
                <a:spcPct val="40000"/>
              </a:spcAft>
            </a:pPr>
            <a:r>
              <a:rPr lang="en-US" dirty="0" smtClean="0"/>
              <a:t>Buffers for </a:t>
            </a:r>
            <a:r>
              <a:rPr lang="en-US" b="1" dirty="0" smtClean="0"/>
              <a:t>fluctuating exchange rates</a:t>
            </a:r>
            <a:r>
              <a:rPr lang="en-US" dirty="0" smtClean="0"/>
              <a:t>, supply interruptions, and adverse politics are needed</a:t>
            </a:r>
          </a:p>
        </p:txBody>
      </p:sp>
    </p:spTree>
    <p:extLst>
      <p:ext uri="{BB962C8B-B14F-4D97-AF65-F5344CB8AC3E}">
        <p14:creationId xmlns:p14="http://schemas.microsoft.com/office/powerpoint/2010/main" val="1336278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pPr algn="ctr"/>
            <a:r>
              <a:rPr lang="en-US" sz="3400" b="1" dirty="0" smtClean="0"/>
              <a:t>Transferring  Valuable  </a:t>
            </a:r>
            <a:br>
              <a:rPr lang="en-US" sz="3400" b="1" dirty="0" smtClean="0"/>
            </a:br>
            <a:r>
              <a:rPr lang="en-US" sz="3400" b="1" dirty="0" smtClean="0"/>
              <a:t>Competencies &amp; Capabilities</a:t>
            </a:r>
            <a:endParaRPr lang="en-US" sz="3800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5950"/>
            <a:ext cx="8686800" cy="4743450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800" b="1" i="1" smtClean="0"/>
              <a:t>Transferring</a:t>
            </a:r>
            <a:r>
              <a:rPr lang="en-US" sz="2800" smtClean="0"/>
              <a:t> competencies, capabilities, and resource strengths </a:t>
            </a:r>
            <a:r>
              <a:rPr lang="en-US" sz="2800" b="1" i="1" smtClean="0"/>
              <a:t>across borders</a:t>
            </a:r>
            <a:r>
              <a:rPr lang="en-US" sz="2800" smtClean="0"/>
              <a:t> contributes to</a:t>
            </a:r>
            <a:endParaRPr lang="en-US" smtClean="0"/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smtClean="0"/>
              <a:t>Development of </a:t>
            </a:r>
            <a:r>
              <a:rPr lang="en-US" sz="2400" b="1" i="1" smtClean="0"/>
              <a:t>broader competencies</a:t>
            </a:r>
            <a:r>
              <a:rPr lang="en-US" sz="2400" smtClean="0"/>
              <a:t> and </a:t>
            </a:r>
            <a:r>
              <a:rPr lang="en-US" sz="2400" b="1" i="1" smtClean="0"/>
              <a:t>capabilities</a:t>
            </a:r>
            <a:endParaRPr lang="en-US" sz="2400" smtClean="0"/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smtClean="0"/>
              <a:t>Achievement of </a:t>
            </a:r>
            <a:r>
              <a:rPr lang="en-US" sz="2400" b="1" i="1" smtClean="0"/>
              <a:t>dominating depth</a:t>
            </a:r>
            <a:r>
              <a:rPr lang="en-US" sz="2400" smtClean="0"/>
              <a:t> in some competitively valuable area</a:t>
            </a:r>
            <a:endParaRPr lang="en-US" smtClean="0"/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800" b="1" i="1" smtClean="0"/>
              <a:t>Dominating depth</a:t>
            </a:r>
            <a:r>
              <a:rPr lang="en-US" sz="2800" smtClean="0"/>
              <a:t> in a competitively valuable capability is a strong basis for </a:t>
            </a:r>
            <a:r>
              <a:rPr lang="en-US" sz="2800" b="1" i="1" smtClean="0"/>
              <a:t>sustainable competitive advantage</a:t>
            </a:r>
            <a:r>
              <a:rPr lang="en-US" sz="2800" smtClean="0"/>
              <a:t> over</a:t>
            </a:r>
            <a:endParaRPr lang="en-US" smtClean="0"/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smtClean="0"/>
              <a:t>Other multinational or global competitors and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smtClean="0"/>
              <a:t>Small domestic competitors in host countries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3795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1143000"/>
          </a:xfrm>
        </p:spPr>
        <p:txBody>
          <a:bodyPr/>
          <a:lstStyle/>
          <a:p>
            <a:pPr algn="ctr"/>
            <a:r>
              <a:rPr lang="en-US" sz="3800" b="1" dirty="0" smtClean="0"/>
              <a:t>Coordinating  Cross-Border  </a:t>
            </a:r>
            <a:br>
              <a:rPr lang="en-US" sz="3800" b="1" dirty="0" smtClean="0"/>
            </a:br>
            <a:r>
              <a:rPr lang="en-US" sz="3800" b="1" dirty="0" smtClean="0"/>
              <a:t>Activities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5950"/>
            <a:ext cx="8686800" cy="45910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Aligning activities located in different countries contributes to competitive advantage in several ways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600" dirty="0" smtClean="0"/>
              <a:t>Choose </a:t>
            </a:r>
            <a:r>
              <a:rPr lang="en-US" sz="2600" b="1" i="1" dirty="0" smtClean="0"/>
              <a:t>where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how</a:t>
            </a:r>
            <a:r>
              <a:rPr lang="en-US" sz="2600" dirty="0" smtClean="0"/>
              <a:t> to challenge rivals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600" dirty="0" smtClean="0"/>
              <a:t>Shift </a:t>
            </a:r>
            <a:r>
              <a:rPr lang="en-US" sz="2600" b="1" i="1" dirty="0" smtClean="0"/>
              <a:t>production</a:t>
            </a:r>
            <a:r>
              <a:rPr lang="en-US" sz="2600" dirty="0" smtClean="0"/>
              <a:t> from one location to another to take advantage of most favorable cost or trade conditions or exchange rates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600" dirty="0" smtClean="0"/>
              <a:t>Enhance </a:t>
            </a:r>
            <a:r>
              <a:rPr lang="en-US" sz="2600" b="1" i="1" dirty="0" smtClean="0"/>
              <a:t>brand reputation </a:t>
            </a:r>
            <a:r>
              <a:rPr lang="en-US" sz="2600" dirty="0" smtClean="0"/>
              <a:t>by incorporating  same differentiating attributes in its products in all markets where it competes</a:t>
            </a:r>
          </a:p>
        </p:txBody>
      </p:sp>
    </p:spTree>
    <p:extLst>
      <p:ext uri="{BB962C8B-B14F-4D97-AF65-F5344CB8AC3E}">
        <p14:creationId xmlns:p14="http://schemas.microsoft.com/office/powerpoint/2010/main" val="3575583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10600" cy="1143000"/>
          </a:xfrm>
        </p:spPr>
        <p:txBody>
          <a:bodyPr/>
          <a:lstStyle/>
          <a:p>
            <a:pPr algn="ctr"/>
            <a:r>
              <a:rPr lang="en-US" sz="3400" b="1" dirty="0" smtClean="0"/>
              <a:t>Achieving  Global  </a:t>
            </a:r>
            <a:br>
              <a:rPr lang="en-US" sz="3400" b="1" dirty="0" smtClean="0"/>
            </a:br>
            <a:r>
              <a:rPr lang="en-US" sz="3400" b="1" dirty="0" smtClean="0"/>
              <a:t>Competitiveness via Cooperation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3000" smtClean="0"/>
              <a:t>Cooperative agreements / strategic alliances with foreign companies are a means to</a:t>
            </a:r>
            <a:endParaRPr lang="en-US" smtClean="0"/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smtClean="0"/>
              <a:t>Enter a foreign market or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smtClean="0"/>
              <a:t>Strengthen a firm’s competitiveness in world markets</a:t>
            </a:r>
            <a:endParaRPr lang="en-US" smtClean="0"/>
          </a:p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n-US" sz="3000" smtClean="0"/>
              <a:t>Purpose of alliances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smtClean="0"/>
              <a:t>Joint research efforts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smtClean="0"/>
              <a:t>Technology-sharing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smtClean="0"/>
              <a:t>Joint use of production or distribution facilities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n-US" sz="2400" smtClean="0"/>
              <a:t>Marketing / promoting one another’s products</a:t>
            </a:r>
          </a:p>
        </p:txBody>
      </p:sp>
    </p:spTree>
    <p:extLst>
      <p:ext uri="{BB962C8B-B14F-4D97-AF65-F5344CB8AC3E}">
        <p14:creationId xmlns:p14="http://schemas.microsoft.com/office/powerpoint/2010/main" val="936624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/>
          <a:lstStyle/>
          <a:p>
            <a:pPr algn="ctr"/>
            <a:r>
              <a:rPr lang="en-US" b="1" dirty="0" smtClean="0"/>
              <a:t>Benefits of Strategic </a:t>
            </a:r>
            <a:br>
              <a:rPr lang="en-US" b="1" dirty="0" smtClean="0"/>
            </a:br>
            <a:r>
              <a:rPr lang="en-US" b="1" dirty="0" smtClean="0"/>
              <a:t>Alliances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sz="2800" b="1" i="1" smtClean="0"/>
              <a:t>Gain scale economies in production </a:t>
            </a:r>
            <a:r>
              <a:rPr lang="en-US" sz="2800" smtClean="0"/>
              <a:t>and/or marketing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sz="2800" b="1" i="1" smtClean="0"/>
              <a:t>Fill gaps in technical expertise </a:t>
            </a:r>
            <a:r>
              <a:rPr lang="en-US" sz="2800" smtClean="0"/>
              <a:t>or knowledge of local markets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sz="2800" smtClean="0"/>
              <a:t>Share distribution facilities and dealer networks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sz="2800" smtClean="0"/>
              <a:t>Direct </a:t>
            </a:r>
            <a:r>
              <a:rPr lang="en-US" sz="2800" b="1" i="1" smtClean="0"/>
              <a:t>combined competitive energies </a:t>
            </a:r>
            <a:r>
              <a:rPr lang="en-US" sz="2800" smtClean="0"/>
              <a:t>toward defeating mutual rivals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en-US" sz="2800" smtClean="0"/>
              <a:t>Useful way to </a:t>
            </a:r>
            <a:r>
              <a:rPr lang="en-US" sz="2800" b="1" i="1" smtClean="0"/>
              <a:t>gain agreement</a:t>
            </a:r>
            <a:r>
              <a:rPr lang="en-US" sz="2800" smtClean="0"/>
              <a:t> on important technical standards</a:t>
            </a:r>
          </a:p>
        </p:txBody>
      </p:sp>
    </p:spTree>
    <p:extLst>
      <p:ext uri="{BB962C8B-B14F-4D97-AF65-F5344CB8AC3E}">
        <p14:creationId xmlns:p14="http://schemas.microsoft.com/office/powerpoint/2010/main" val="1216068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Pitfalls of Strategic Alliances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800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800" dirty="0" smtClean="0"/>
              <a:t>Becoming </a:t>
            </a:r>
            <a:r>
              <a:rPr lang="en-US" sz="2800" b="1" i="1" dirty="0" smtClean="0"/>
              <a:t>too dependent </a:t>
            </a:r>
            <a:r>
              <a:rPr lang="en-US" sz="2800" dirty="0" smtClean="0"/>
              <a:t>on another firm for essential expertise over the long-term 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800" dirty="0" smtClean="0"/>
              <a:t>Different motives and </a:t>
            </a:r>
            <a:r>
              <a:rPr lang="en-US" sz="2800" b="1" i="1" dirty="0" smtClean="0"/>
              <a:t>conflicting objectives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800" dirty="0" smtClean="0"/>
              <a:t>Time consuming; slows decision-making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800" dirty="0" smtClean="0"/>
              <a:t>Language and cultural barriers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800" dirty="0" smtClean="0"/>
              <a:t>Mistrust when collaborating in competitively sensitive areas </a:t>
            </a:r>
          </a:p>
          <a:p>
            <a:pPr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800" dirty="0" smtClean="0"/>
              <a:t>Clash of egos and company cultures</a:t>
            </a:r>
          </a:p>
        </p:txBody>
      </p:sp>
    </p:spTree>
    <p:extLst>
      <p:ext uri="{BB962C8B-B14F-4D97-AF65-F5344CB8AC3E}">
        <p14:creationId xmlns:p14="http://schemas.microsoft.com/office/powerpoint/2010/main" val="2889212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Guidelines in Forming Strategic Alliances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76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b="1" i="1" smtClean="0"/>
              <a:t>Pick a good partner</a:t>
            </a:r>
            <a:r>
              <a:rPr lang="en-US" sz="2800" smtClean="0"/>
              <a:t>, one that shares                     a common vision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Be sensitive to cultural differences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Recognize the alliance must benefit both sides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Both parties have to deliver on their commitments in the agreement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Structure decision-making process so actions can be taken swiftly when needed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Parties must do a good job of managing the learning process, adjusting the alliance agreement over time to fit new circumstances</a:t>
            </a:r>
          </a:p>
        </p:txBody>
      </p:sp>
    </p:spTree>
    <p:extLst>
      <p:ext uri="{BB962C8B-B14F-4D97-AF65-F5344CB8AC3E}">
        <p14:creationId xmlns:p14="http://schemas.microsoft.com/office/powerpoint/2010/main" val="286090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Do Companies Expand into Foreign Markets?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78800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b="1" dirty="0" smtClean="0"/>
              <a:t>gain access </a:t>
            </a:r>
            <a:r>
              <a:rPr lang="en-US" dirty="0" smtClean="0"/>
              <a:t>to new customers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obtain </a:t>
            </a:r>
            <a:r>
              <a:rPr lang="en-US" b="1" dirty="0" smtClean="0"/>
              <a:t>access to</a:t>
            </a:r>
            <a:r>
              <a:rPr lang="en-US" dirty="0" smtClean="0"/>
              <a:t> valuable natural </a:t>
            </a:r>
            <a:r>
              <a:rPr lang="en-US" b="1" dirty="0" smtClean="0"/>
              <a:t>resources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b="1" dirty="0" smtClean="0"/>
              <a:t>capitalize on resource strengths </a:t>
            </a:r>
            <a:r>
              <a:rPr lang="en-US" dirty="0" smtClean="0"/>
              <a:t>and capabilities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b="1" u="sng" dirty="0" smtClean="0"/>
              <a:t>achieve low-cost &amp; competitiveness</a:t>
            </a:r>
          </a:p>
          <a:p>
            <a:pPr>
              <a:buFont typeface="Arial" pitchFamily="34" charset="0"/>
              <a:buChar char="•"/>
            </a:pPr>
            <a:r>
              <a:rPr lang="en-US" b="1" u="sng" dirty="0" smtClean="0"/>
              <a:t>Spread business risk </a:t>
            </a:r>
            <a:r>
              <a:rPr lang="en-US" dirty="0" smtClean="0"/>
              <a:t>across wider market base</a:t>
            </a:r>
          </a:p>
        </p:txBody>
      </p:sp>
    </p:spTree>
    <p:extLst>
      <p:ext uri="{BB962C8B-B14F-4D97-AF65-F5344CB8AC3E}">
        <p14:creationId xmlns:p14="http://schemas.microsoft.com/office/powerpoint/2010/main" val="35287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z="3400" b="1" dirty="0" smtClean="0"/>
              <a:t>Characteristics  of  Competing  </a:t>
            </a:r>
            <a:br>
              <a:rPr lang="en-US" sz="3400" b="1" dirty="0" smtClean="0"/>
            </a:br>
            <a:r>
              <a:rPr lang="en-US" sz="3400" b="1" dirty="0" smtClean="0"/>
              <a:t>in Emerging  Foreign  Markets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876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Tailoring products for the big, emerging markets often involves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b="1" i="1" smtClean="0"/>
              <a:t>Making more than minor product changes</a:t>
            </a:r>
            <a:r>
              <a:rPr lang="en-US" sz="2400" smtClean="0"/>
              <a:t> and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400" smtClean="0"/>
              <a:t>Becoming </a:t>
            </a:r>
            <a:r>
              <a:rPr lang="en-US" sz="2400" b="1" i="1" smtClean="0"/>
              <a:t>more familiar with the local cultures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Companies have to </a:t>
            </a:r>
            <a:r>
              <a:rPr lang="en-US" sz="2800" b="1" i="1" smtClean="0"/>
              <a:t>attract buyers with bargain prices</a:t>
            </a:r>
            <a:r>
              <a:rPr lang="en-US" sz="2800" smtClean="0"/>
              <a:t> as well as better products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Specially designed and/or </a:t>
            </a:r>
            <a:r>
              <a:rPr lang="en-US" sz="2800" b="1" i="1" smtClean="0"/>
              <a:t>specially packaged products</a:t>
            </a:r>
            <a:r>
              <a:rPr lang="en-US" sz="2800" smtClean="0"/>
              <a:t> may be needed to accommodate local market circumstances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2800" smtClean="0"/>
              <a:t>Management team must usually consist of a </a:t>
            </a:r>
            <a:r>
              <a:rPr lang="en-US" sz="2800" b="1" i="1" smtClean="0"/>
              <a:t>mix of expatriate and local managers</a:t>
            </a:r>
          </a:p>
        </p:txBody>
      </p:sp>
    </p:spTree>
    <p:extLst>
      <p:ext uri="{BB962C8B-B14F-4D97-AF65-F5344CB8AC3E}">
        <p14:creationId xmlns:p14="http://schemas.microsoft.com/office/powerpoint/2010/main" val="3257268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1143000"/>
          </a:xfrm>
        </p:spPr>
        <p:txBody>
          <a:bodyPr/>
          <a:lstStyle/>
          <a:p>
            <a:pPr algn="ctr"/>
            <a:r>
              <a:rPr lang="en-US" sz="3400" b="1" dirty="0" smtClean="0"/>
              <a:t>Strategies  for  Local  Companies</a:t>
            </a:r>
            <a:br>
              <a:rPr lang="en-US" sz="3400" b="1" dirty="0" smtClean="0"/>
            </a:br>
            <a:r>
              <a:rPr lang="en-US" sz="3400" b="1" dirty="0" smtClean="0"/>
              <a:t>in  Emerging  Markets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  <a:spcAft>
                <a:spcPct val="35000"/>
              </a:spcAft>
            </a:pPr>
            <a:r>
              <a:rPr lang="en-US" sz="3400" smtClean="0"/>
              <a:t>Optimal strategic approach hinges on </a:t>
            </a:r>
          </a:p>
          <a:p>
            <a:pPr lvl="1">
              <a:spcBef>
                <a:spcPct val="35000"/>
              </a:spcBef>
              <a:spcAft>
                <a:spcPct val="35000"/>
              </a:spcAft>
            </a:pPr>
            <a:r>
              <a:rPr lang="en-US" sz="3000" smtClean="0"/>
              <a:t>Whether a firm’s </a:t>
            </a:r>
            <a:r>
              <a:rPr lang="en-US" sz="3000" b="1" i="1" smtClean="0"/>
              <a:t>competitive assets are suitable only for the home market</a:t>
            </a:r>
            <a:r>
              <a:rPr lang="en-US" sz="3000" smtClean="0"/>
              <a:t> or can be transferred abroad</a:t>
            </a:r>
          </a:p>
          <a:p>
            <a:pPr lvl="1">
              <a:spcBef>
                <a:spcPct val="35000"/>
              </a:spcBef>
              <a:spcAft>
                <a:spcPct val="35000"/>
              </a:spcAft>
            </a:pPr>
            <a:r>
              <a:rPr lang="en-US" sz="3000" smtClean="0"/>
              <a:t>Whether industry pressures to move toward global competition are strong or weak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67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pPr algn="ctr"/>
            <a:r>
              <a:rPr lang="en-US" sz="2800" b="1" dirty="0" smtClean="0"/>
              <a:t>Strategy  Options  for  Local  Companies  in  Competing  Against  Global  Challengers</a:t>
            </a: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1878013" y="1600200"/>
            <a:ext cx="7265987" cy="3932238"/>
            <a:chOff x="1023" y="819"/>
            <a:chExt cx="4577" cy="2477"/>
          </a:xfrm>
        </p:grpSpPr>
        <p:sp>
          <p:nvSpPr>
            <p:cNvPr id="35850" name="Rectangle 5"/>
            <p:cNvSpPr>
              <a:spLocks noChangeArrowheads="1"/>
            </p:cNvSpPr>
            <p:nvPr/>
          </p:nvSpPr>
          <p:spPr bwMode="auto">
            <a:xfrm>
              <a:off x="1023" y="819"/>
              <a:ext cx="2275" cy="123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 eaLnBrk="1" hangingPunct="1"/>
              <a:r>
                <a:rPr lang="en-US" b="1">
                  <a:latin typeface="Arial" charset="0"/>
                </a:rPr>
                <a:t>Dodge Rivals by Shifting to a New Business Model or Market Niche</a:t>
              </a:r>
            </a:p>
          </p:txBody>
        </p:sp>
        <p:sp>
          <p:nvSpPr>
            <p:cNvPr id="35851" name="Rectangle 6"/>
            <p:cNvSpPr>
              <a:spLocks noChangeArrowheads="1"/>
            </p:cNvSpPr>
            <p:nvPr/>
          </p:nvSpPr>
          <p:spPr bwMode="auto">
            <a:xfrm>
              <a:off x="3303" y="819"/>
              <a:ext cx="2297" cy="123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 eaLnBrk="1" hangingPunct="1"/>
              <a:r>
                <a:rPr lang="en-US" b="1" dirty="0">
                  <a:latin typeface="Arial" charset="0"/>
                </a:rPr>
                <a:t>Initiate Actions to Contend on a </a:t>
              </a:r>
            </a:p>
            <a:p>
              <a:pPr algn="ctr" eaLnBrk="1" hangingPunct="1"/>
              <a:r>
                <a:rPr lang="en-US" b="1" dirty="0">
                  <a:latin typeface="Arial" charset="0"/>
                </a:rPr>
                <a:t>Global Level</a:t>
              </a:r>
            </a:p>
          </p:txBody>
        </p:sp>
        <p:sp>
          <p:nvSpPr>
            <p:cNvPr id="35852" name="Rectangle 7"/>
            <p:cNvSpPr>
              <a:spLocks noChangeArrowheads="1"/>
            </p:cNvSpPr>
            <p:nvPr/>
          </p:nvSpPr>
          <p:spPr bwMode="auto">
            <a:xfrm>
              <a:off x="1023" y="2058"/>
              <a:ext cx="2275" cy="1238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 eaLnBrk="1" hangingPunct="1"/>
              <a:r>
                <a:rPr lang="en-US" b="1">
                  <a:latin typeface="Arial" charset="0"/>
                </a:rPr>
                <a:t>Defend by</a:t>
              </a:r>
            </a:p>
            <a:p>
              <a:pPr algn="ctr" eaLnBrk="1" hangingPunct="1"/>
              <a:r>
                <a:rPr lang="en-US" b="1">
                  <a:latin typeface="Arial" charset="0"/>
                </a:rPr>
                <a:t>Using </a:t>
              </a:r>
            </a:p>
            <a:p>
              <a:pPr algn="ctr" eaLnBrk="1" hangingPunct="1"/>
              <a:r>
                <a:rPr lang="en-US" b="1">
                  <a:latin typeface="Arial" charset="0"/>
                </a:rPr>
                <a:t>“Home-field”</a:t>
              </a:r>
            </a:p>
            <a:p>
              <a:pPr algn="ctr" eaLnBrk="1" hangingPunct="1"/>
              <a:r>
                <a:rPr lang="en-US" b="1">
                  <a:latin typeface="Arial" charset="0"/>
                </a:rPr>
                <a:t>Advantages</a:t>
              </a:r>
            </a:p>
          </p:txBody>
        </p:sp>
        <p:sp>
          <p:nvSpPr>
            <p:cNvPr id="35853" name="Rectangle 8"/>
            <p:cNvSpPr>
              <a:spLocks noChangeArrowheads="1"/>
            </p:cNvSpPr>
            <p:nvPr/>
          </p:nvSpPr>
          <p:spPr bwMode="auto">
            <a:xfrm>
              <a:off x="3303" y="2058"/>
              <a:ext cx="2297" cy="1238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 eaLnBrk="1" hangingPunct="1"/>
              <a:r>
                <a:rPr lang="en-US" b="1">
                  <a:latin typeface="Arial" charset="0"/>
                </a:rPr>
                <a:t>Transfer</a:t>
              </a:r>
            </a:p>
            <a:p>
              <a:pPr algn="ctr" eaLnBrk="1" hangingPunct="1"/>
              <a:r>
                <a:rPr lang="en-US" b="1">
                  <a:latin typeface="Arial" charset="0"/>
                </a:rPr>
                <a:t>Company</a:t>
              </a:r>
            </a:p>
            <a:p>
              <a:pPr algn="ctr" eaLnBrk="1" hangingPunct="1"/>
              <a:r>
                <a:rPr lang="en-US" b="1">
                  <a:latin typeface="Arial" charset="0"/>
                </a:rPr>
                <a:t>Expertise to</a:t>
              </a:r>
            </a:p>
            <a:p>
              <a:pPr algn="ctr" eaLnBrk="1" hangingPunct="1"/>
              <a:r>
                <a:rPr lang="en-US" b="1">
                  <a:latin typeface="Arial" charset="0"/>
                </a:rPr>
                <a:t>Cross-Border </a:t>
              </a:r>
            </a:p>
            <a:p>
              <a:pPr algn="ctr" eaLnBrk="1" hangingPunct="1"/>
              <a:r>
                <a:rPr lang="en-US" b="1">
                  <a:latin typeface="Arial" charset="0"/>
                </a:rPr>
                <a:t>Markets</a:t>
              </a:r>
            </a:p>
          </p:txBody>
        </p:sp>
      </p:grpSp>
      <p:sp>
        <p:nvSpPr>
          <p:cNvPr id="35844" name="Text Box 9"/>
          <p:cNvSpPr txBox="1">
            <a:spLocks noChangeArrowheads="1"/>
          </p:cNvSpPr>
          <p:nvPr/>
        </p:nvSpPr>
        <p:spPr bwMode="auto">
          <a:xfrm>
            <a:off x="2286000" y="5486400"/>
            <a:ext cx="24145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Tailored for Local</a:t>
            </a:r>
          </a:p>
          <a:p>
            <a:r>
              <a:rPr lang="en-US"/>
              <a:t> Market</a:t>
            </a:r>
          </a:p>
        </p:txBody>
      </p:sp>
      <p:sp>
        <p:nvSpPr>
          <p:cNvPr id="35845" name="Text Box 10"/>
          <p:cNvSpPr txBox="1">
            <a:spLocks noChangeArrowheads="1"/>
          </p:cNvSpPr>
          <p:nvPr/>
        </p:nvSpPr>
        <p:spPr bwMode="auto">
          <a:xfrm>
            <a:off x="5638800" y="5410200"/>
            <a:ext cx="28051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Transferable to Other</a:t>
            </a:r>
          </a:p>
          <a:p>
            <a:r>
              <a:rPr lang="en-US"/>
              <a:t>Countries</a:t>
            </a:r>
          </a:p>
        </p:txBody>
      </p:sp>
      <p:sp>
        <p:nvSpPr>
          <p:cNvPr id="35846" name="Text Box 11"/>
          <p:cNvSpPr txBox="1">
            <a:spLocks noChangeArrowheads="1"/>
          </p:cNvSpPr>
          <p:nvPr/>
        </p:nvSpPr>
        <p:spPr bwMode="auto">
          <a:xfrm>
            <a:off x="1736725" y="6162675"/>
            <a:ext cx="5961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Resources &amp; Competitive Capabilities</a:t>
            </a:r>
          </a:p>
        </p:txBody>
      </p:sp>
      <p:sp>
        <p:nvSpPr>
          <p:cNvPr id="35847" name="Text Box 12"/>
          <p:cNvSpPr txBox="1">
            <a:spLocks noChangeArrowheads="1"/>
          </p:cNvSpPr>
          <p:nvPr/>
        </p:nvSpPr>
        <p:spPr bwMode="auto">
          <a:xfrm>
            <a:off x="914400" y="2590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High</a:t>
            </a:r>
          </a:p>
        </p:txBody>
      </p:sp>
      <p:sp>
        <p:nvSpPr>
          <p:cNvPr id="35848" name="Text Box 14"/>
          <p:cNvSpPr txBox="1">
            <a:spLocks noChangeArrowheads="1"/>
          </p:cNvSpPr>
          <p:nvPr/>
        </p:nvSpPr>
        <p:spPr bwMode="auto">
          <a:xfrm>
            <a:off x="212725" y="3038475"/>
            <a:ext cx="16240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Industry</a:t>
            </a:r>
          </a:p>
          <a:p>
            <a:r>
              <a:rPr lang="en-US" sz="2800" b="1"/>
              <a:t>Pressure</a:t>
            </a:r>
          </a:p>
          <a:p>
            <a:r>
              <a:rPr lang="en-US" sz="2800" b="1"/>
              <a:t>To</a:t>
            </a:r>
          </a:p>
          <a:p>
            <a:r>
              <a:rPr lang="en-US" sz="2800" b="1"/>
              <a:t>Globalize</a:t>
            </a:r>
          </a:p>
        </p:txBody>
      </p:sp>
      <p:sp>
        <p:nvSpPr>
          <p:cNvPr id="35849" name="Text Box 15"/>
          <p:cNvSpPr txBox="1">
            <a:spLocks noChangeArrowheads="1"/>
          </p:cNvSpPr>
          <p:nvPr/>
        </p:nvSpPr>
        <p:spPr bwMode="auto">
          <a:xfrm>
            <a:off x="898525" y="4994275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40497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Characteristics of </a:t>
            </a:r>
            <a:br>
              <a:rPr lang="en-US" b="1" dirty="0" smtClean="0"/>
            </a:br>
            <a:r>
              <a:rPr lang="en-US" b="1" dirty="0" smtClean="0"/>
              <a:t>Foreign Markets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Market differences </a:t>
            </a:r>
            <a:r>
              <a:rPr lang="en-US" dirty="0" smtClean="0"/>
              <a:t>among countries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Cost variations </a:t>
            </a:r>
            <a:r>
              <a:rPr lang="en-US" dirty="0" smtClean="0"/>
              <a:t>across countries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Fluctuating exchange rates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Differences</a:t>
            </a:r>
            <a:r>
              <a:rPr lang="en-US" dirty="0" smtClean="0"/>
              <a:t> in </a:t>
            </a:r>
            <a:r>
              <a:rPr lang="en-US" b="1" dirty="0" smtClean="0"/>
              <a:t>host government trade policies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Pattern of International competition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Multi-Country competition or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Global competition</a:t>
            </a:r>
          </a:p>
        </p:txBody>
      </p:sp>
    </p:spTree>
    <p:extLst>
      <p:ext uri="{BB962C8B-B14F-4D97-AF65-F5344CB8AC3E}">
        <p14:creationId xmlns:p14="http://schemas.microsoft.com/office/powerpoint/2010/main" val="146043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pPr algn="ctr"/>
            <a:r>
              <a:rPr lang="en-US" b="1" dirty="0" smtClean="0"/>
              <a:t>How Markets Differ from </a:t>
            </a:r>
            <a:br>
              <a:rPr lang="en-US" b="1" dirty="0" smtClean="0"/>
            </a:br>
            <a:r>
              <a:rPr lang="en-US" b="1" dirty="0" smtClean="0"/>
              <a:t>Country to Country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953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2400" dirty="0" smtClean="0"/>
              <a:t>Consumer </a:t>
            </a:r>
            <a:r>
              <a:rPr lang="en-US" sz="2400" b="1" dirty="0" smtClean="0"/>
              <a:t>tastes and preferences</a:t>
            </a:r>
          </a:p>
          <a:p>
            <a:pPr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2400" dirty="0" smtClean="0"/>
              <a:t>Consumer </a:t>
            </a:r>
            <a:r>
              <a:rPr lang="en-US" sz="2400" b="1" dirty="0" smtClean="0"/>
              <a:t>buying habits</a:t>
            </a:r>
          </a:p>
          <a:p>
            <a:pPr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2400" b="1" dirty="0" smtClean="0"/>
              <a:t>Marke</a:t>
            </a:r>
            <a:r>
              <a:rPr lang="en-US" sz="2400" dirty="0" smtClean="0"/>
              <a:t>t </a:t>
            </a:r>
            <a:r>
              <a:rPr lang="en-US" sz="2400" b="1" dirty="0" smtClean="0"/>
              <a:t>size and growth </a:t>
            </a:r>
            <a:r>
              <a:rPr lang="en-US" sz="2400" dirty="0" smtClean="0"/>
              <a:t>potential</a:t>
            </a:r>
          </a:p>
          <a:p>
            <a:pPr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2400" dirty="0" smtClean="0"/>
              <a:t>Distribution channels</a:t>
            </a:r>
          </a:p>
          <a:p>
            <a:pPr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2400" dirty="0" smtClean="0"/>
              <a:t>Driving forces</a:t>
            </a:r>
          </a:p>
          <a:p>
            <a:pPr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2400" dirty="0" smtClean="0"/>
              <a:t>Competitive pressures</a:t>
            </a:r>
            <a:endParaRPr lang="en-US" sz="2800" dirty="0" smtClean="0"/>
          </a:p>
          <a:p>
            <a:pPr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  <a:buFont typeface="Monotype Sorts" pitchFamily="2" charset="2"/>
              <a:buNone/>
            </a:pPr>
            <a:r>
              <a:rPr lang="en-US" sz="2400" b="1" i="1" dirty="0" smtClean="0">
                <a:solidFill>
                  <a:schemeClr val="folHlink"/>
                </a:solidFill>
              </a:rPr>
              <a:t>	“</a:t>
            </a:r>
            <a:r>
              <a:rPr lang="en-US" sz="2400" i="1" dirty="0" smtClean="0"/>
              <a:t>One of the biggest concerns of companies </a:t>
            </a:r>
            <a:br>
              <a:rPr lang="en-US" sz="2400" i="1" dirty="0" smtClean="0"/>
            </a:br>
            <a:r>
              <a:rPr lang="en-US" sz="2400" i="1" dirty="0" smtClean="0"/>
              <a:t>competing in foreign markets is whether </a:t>
            </a:r>
            <a:r>
              <a:rPr lang="en-US" sz="2400" b="1" i="1" dirty="0" smtClean="0"/>
              <a:t>to customize their product offerings</a:t>
            </a:r>
            <a:r>
              <a:rPr lang="en-US" sz="2400" i="1" dirty="0" smtClean="0"/>
              <a:t> in each different country market </a:t>
            </a:r>
            <a:r>
              <a:rPr lang="en-US" sz="2400" b="1" i="1" dirty="0" smtClean="0"/>
              <a:t>to match the tastes and preferences</a:t>
            </a:r>
            <a:r>
              <a:rPr lang="en-US" sz="2400" i="1" dirty="0" smtClean="0"/>
              <a:t> of local buyers </a:t>
            </a:r>
            <a:r>
              <a:rPr lang="en-US" sz="2400" b="1" i="1" dirty="0" smtClean="0"/>
              <a:t>or</a:t>
            </a:r>
            <a:r>
              <a:rPr lang="en-US" sz="2400" i="1" dirty="0" smtClean="0"/>
              <a:t> whether to </a:t>
            </a:r>
            <a:r>
              <a:rPr lang="en-US" sz="2400" b="1" i="1" dirty="0" smtClean="0"/>
              <a:t>offer a mostly standardized product worldwide.”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7879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371600"/>
          </a:xfrm>
        </p:spPr>
        <p:txBody>
          <a:bodyPr/>
          <a:lstStyle/>
          <a:p>
            <a:pPr algn="ctr"/>
            <a:r>
              <a:rPr lang="en-US" b="1" dirty="0" smtClean="0"/>
              <a:t>Cost  Variations  Among  </a:t>
            </a:r>
            <a:br>
              <a:rPr lang="en-US" b="1" dirty="0" smtClean="0"/>
            </a:br>
            <a:r>
              <a:rPr lang="en-US" b="1" dirty="0" smtClean="0"/>
              <a:t>Countries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3000" b="1" dirty="0" smtClean="0"/>
              <a:t>Variations</a:t>
            </a:r>
            <a:r>
              <a:rPr lang="en-US" sz="3000" dirty="0" smtClean="0"/>
              <a:t> in manufacturing costs </a:t>
            </a:r>
            <a:r>
              <a:rPr lang="en-US" sz="3000" b="1" dirty="0" smtClean="0"/>
              <a:t>based on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Wage rates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Worker productivity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Natural resource availability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Inflation rates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Energy costs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 smtClean="0"/>
              <a:t>Tax rates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3000" dirty="0" smtClean="0"/>
              <a:t>Quality of a country’s business environment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3000" dirty="0" smtClean="0"/>
              <a:t>Clustering of suppliers, trade associations, and makers of complementary products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53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pPr algn="ctr"/>
            <a:r>
              <a:rPr lang="en-US" sz="3800" b="1" dirty="0" smtClean="0"/>
              <a:t>Differences  in  Host</a:t>
            </a:r>
            <a:br>
              <a:rPr lang="en-US" sz="3800" b="1" dirty="0" smtClean="0"/>
            </a:br>
            <a:r>
              <a:rPr lang="en-US" sz="3800" b="1" dirty="0" smtClean="0"/>
              <a:t>Government  Trade  Policies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5000"/>
              </a:spcAft>
            </a:pPr>
            <a:r>
              <a:rPr lang="en-US" sz="3000" dirty="0" smtClean="0"/>
              <a:t>Local content requirements</a:t>
            </a:r>
          </a:p>
          <a:p>
            <a:pPr>
              <a:spcBef>
                <a:spcPct val="10000"/>
              </a:spcBef>
              <a:spcAft>
                <a:spcPct val="5000"/>
              </a:spcAft>
            </a:pPr>
            <a:r>
              <a:rPr lang="en-US" sz="3000" dirty="0" smtClean="0"/>
              <a:t>Import tariffs or quotas</a:t>
            </a:r>
          </a:p>
          <a:p>
            <a:pPr>
              <a:spcBef>
                <a:spcPct val="10000"/>
              </a:spcBef>
              <a:spcAft>
                <a:spcPct val="5000"/>
              </a:spcAft>
            </a:pPr>
            <a:r>
              <a:rPr lang="en-US" sz="3000" dirty="0" smtClean="0"/>
              <a:t>Restrictions on exports</a:t>
            </a:r>
          </a:p>
          <a:p>
            <a:pPr>
              <a:spcBef>
                <a:spcPct val="10000"/>
              </a:spcBef>
              <a:spcAft>
                <a:spcPct val="5000"/>
              </a:spcAft>
            </a:pPr>
            <a:r>
              <a:rPr lang="en-US" sz="3000" dirty="0" smtClean="0"/>
              <a:t>Regulations regarding prices of imports</a:t>
            </a:r>
          </a:p>
          <a:p>
            <a:pPr>
              <a:spcBef>
                <a:spcPct val="10000"/>
              </a:spcBef>
              <a:spcAft>
                <a:spcPct val="5000"/>
              </a:spcAft>
            </a:pPr>
            <a:r>
              <a:rPr lang="en-US" sz="3000" dirty="0" smtClean="0"/>
              <a:t>Other regulations</a:t>
            </a:r>
          </a:p>
          <a:p>
            <a:pPr lvl="1">
              <a:spcBef>
                <a:spcPct val="10000"/>
              </a:spcBef>
              <a:spcAft>
                <a:spcPct val="5000"/>
              </a:spcAft>
            </a:pPr>
            <a:r>
              <a:rPr lang="en-US" dirty="0" smtClean="0"/>
              <a:t>Technical standards</a:t>
            </a:r>
          </a:p>
          <a:p>
            <a:pPr lvl="1">
              <a:spcBef>
                <a:spcPct val="10000"/>
              </a:spcBef>
              <a:spcAft>
                <a:spcPct val="5000"/>
              </a:spcAft>
            </a:pPr>
            <a:r>
              <a:rPr lang="en-US" dirty="0" smtClean="0"/>
              <a:t>Product certification</a:t>
            </a:r>
          </a:p>
          <a:p>
            <a:pPr lvl="1">
              <a:spcBef>
                <a:spcPct val="10000"/>
              </a:spcBef>
              <a:spcAft>
                <a:spcPct val="5000"/>
              </a:spcAft>
            </a:pPr>
            <a:r>
              <a:rPr lang="en-US" dirty="0" smtClean="0"/>
              <a:t>Prior approval of capital spending projects</a:t>
            </a:r>
          </a:p>
          <a:p>
            <a:pPr lvl="1">
              <a:spcBef>
                <a:spcPct val="10000"/>
              </a:spcBef>
              <a:spcAft>
                <a:spcPct val="5000"/>
              </a:spcAft>
            </a:pPr>
            <a:r>
              <a:rPr lang="en-US" dirty="0" smtClean="0"/>
              <a:t>Withdrawal of funds from country</a:t>
            </a:r>
          </a:p>
          <a:p>
            <a:pPr lvl="1">
              <a:spcBef>
                <a:spcPct val="10000"/>
              </a:spcBef>
              <a:spcAft>
                <a:spcPct val="5000"/>
              </a:spcAft>
            </a:pPr>
            <a:r>
              <a:rPr lang="en-US" dirty="0" smtClean="0"/>
              <a:t>Minority ownership by local citizens</a:t>
            </a:r>
          </a:p>
        </p:txBody>
      </p:sp>
    </p:spTree>
    <p:extLst>
      <p:ext uri="{BB962C8B-B14F-4D97-AF65-F5344CB8AC3E}">
        <p14:creationId xmlns:p14="http://schemas.microsoft.com/office/powerpoint/2010/main" val="34845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pPr algn="ctr"/>
            <a:r>
              <a:rPr lang="en-US" sz="3600" b="1" dirty="0" smtClean="0"/>
              <a:t>Two  Primary  Patterns</a:t>
            </a:r>
            <a:br>
              <a:rPr lang="en-US" sz="3600" b="1" dirty="0" smtClean="0"/>
            </a:br>
            <a:r>
              <a:rPr lang="en-US" sz="3600" b="1" dirty="0" smtClean="0"/>
              <a:t>of  International  Competition</a:t>
            </a:r>
            <a:endParaRPr lang="en-US" sz="3800" b="1" dirty="0" smtClean="0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371600" y="1905000"/>
            <a:ext cx="6376988" cy="4419600"/>
            <a:chOff x="864" y="832"/>
            <a:chExt cx="4017" cy="3257"/>
          </a:xfrm>
        </p:grpSpPr>
        <p:sp>
          <p:nvSpPr>
            <p:cNvPr id="12295" name="Freeform 5"/>
            <p:cNvSpPr>
              <a:spLocks/>
            </p:cNvSpPr>
            <p:nvPr/>
          </p:nvSpPr>
          <p:spPr bwMode="auto">
            <a:xfrm>
              <a:off x="864" y="2024"/>
              <a:ext cx="3883" cy="2065"/>
            </a:xfrm>
            <a:custGeom>
              <a:avLst/>
              <a:gdLst>
                <a:gd name="T0" fmla="*/ 2091 w 3883"/>
                <a:gd name="T1" fmla="*/ 439 h 2065"/>
                <a:gd name="T2" fmla="*/ 1870 w 3883"/>
                <a:gd name="T3" fmla="*/ 679 h 2065"/>
                <a:gd name="T4" fmla="*/ 1677 w 3883"/>
                <a:gd name="T5" fmla="*/ 823 h 2065"/>
                <a:gd name="T6" fmla="*/ 1408 w 3883"/>
                <a:gd name="T7" fmla="*/ 923 h 2065"/>
                <a:gd name="T8" fmla="*/ 1171 w 3883"/>
                <a:gd name="T9" fmla="*/ 969 h 2065"/>
                <a:gd name="T10" fmla="*/ 962 w 3883"/>
                <a:gd name="T11" fmla="*/ 966 h 2065"/>
                <a:gd name="T12" fmla="*/ 702 w 3883"/>
                <a:gd name="T13" fmla="*/ 911 h 2065"/>
                <a:gd name="T14" fmla="*/ 471 w 3883"/>
                <a:gd name="T15" fmla="*/ 807 h 2065"/>
                <a:gd name="T16" fmla="*/ 267 w 3883"/>
                <a:gd name="T17" fmla="*/ 656 h 2065"/>
                <a:gd name="T18" fmla="*/ 152 w 3883"/>
                <a:gd name="T19" fmla="*/ 518 h 2065"/>
                <a:gd name="T20" fmla="*/ 82 w 3883"/>
                <a:gd name="T21" fmla="*/ 368 h 2065"/>
                <a:gd name="T22" fmla="*/ 62 w 3883"/>
                <a:gd name="T23" fmla="*/ 227 h 2065"/>
                <a:gd name="T24" fmla="*/ 74 w 3883"/>
                <a:gd name="T25" fmla="*/ 0 h 2065"/>
                <a:gd name="T26" fmla="*/ 21 w 3883"/>
                <a:gd name="T27" fmla="*/ 206 h 2065"/>
                <a:gd name="T28" fmla="*/ 0 w 3883"/>
                <a:gd name="T29" fmla="*/ 398 h 2065"/>
                <a:gd name="T30" fmla="*/ 7 w 3883"/>
                <a:gd name="T31" fmla="*/ 565 h 2065"/>
                <a:gd name="T32" fmla="*/ 38 w 3883"/>
                <a:gd name="T33" fmla="*/ 746 h 2065"/>
                <a:gd name="T34" fmla="*/ 106 w 3883"/>
                <a:gd name="T35" fmla="*/ 961 h 2065"/>
                <a:gd name="T36" fmla="*/ 208 w 3883"/>
                <a:gd name="T37" fmla="*/ 1156 h 2065"/>
                <a:gd name="T38" fmla="*/ 345 w 3883"/>
                <a:gd name="T39" fmla="*/ 1350 h 2065"/>
                <a:gd name="T40" fmla="*/ 486 w 3883"/>
                <a:gd name="T41" fmla="*/ 1492 h 2065"/>
                <a:gd name="T42" fmla="*/ 649 w 3883"/>
                <a:gd name="T43" fmla="*/ 1632 h 2065"/>
                <a:gd name="T44" fmla="*/ 821 w 3883"/>
                <a:gd name="T45" fmla="*/ 1744 h 2065"/>
                <a:gd name="T46" fmla="*/ 1006 w 3883"/>
                <a:gd name="T47" fmla="*/ 1848 h 2065"/>
                <a:gd name="T48" fmla="*/ 1210 w 3883"/>
                <a:gd name="T49" fmla="*/ 1928 h 2065"/>
                <a:gd name="T50" fmla="*/ 1438 w 3883"/>
                <a:gd name="T51" fmla="*/ 1994 h 2065"/>
                <a:gd name="T52" fmla="*/ 1669 w 3883"/>
                <a:gd name="T53" fmla="*/ 2040 h 2065"/>
                <a:gd name="T54" fmla="*/ 1914 w 3883"/>
                <a:gd name="T55" fmla="*/ 2061 h 2065"/>
                <a:gd name="T56" fmla="*/ 2141 w 3883"/>
                <a:gd name="T57" fmla="*/ 2061 h 2065"/>
                <a:gd name="T58" fmla="*/ 2415 w 3883"/>
                <a:gd name="T59" fmla="*/ 2030 h 2065"/>
                <a:gd name="T60" fmla="*/ 2652 w 3883"/>
                <a:gd name="T61" fmla="*/ 1980 h 2065"/>
                <a:gd name="T62" fmla="*/ 2853 w 3883"/>
                <a:gd name="T63" fmla="*/ 1910 h 2065"/>
                <a:gd name="T64" fmla="*/ 3061 w 3883"/>
                <a:gd name="T65" fmla="*/ 1824 h 2065"/>
                <a:gd name="T66" fmla="*/ 3262 w 3883"/>
                <a:gd name="T67" fmla="*/ 1705 h 2065"/>
                <a:gd name="T68" fmla="*/ 3434 w 3883"/>
                <a:gd name="T69" fmla="*/ 1584 h 2065"/>
                <a:gd name="T70" fmla="*/ 3572 w 3883"/>
                <a:gd name="T71" fmla="*/ 1462 h 2065"/>
                <a:gd name="T72" fmla="*/ 3704 w 3883"/>
                <a:gd name="T73" fmla="*/ 1313 h 2065"/>
                <a:gd name="T74" fmla="*/ 3788 w 3883"/>
                <a:gd name="T75" fmla="*/ 1186 h 2065"/>
                <a:gd name="T76" fmla="*/ 3840 w 3883"/>
                <a:gd name="T77" fmla="*/ 1066 h 2065"/>
                <a:gd name="T78" fmla="*/ 3878 w 3883"/>
                <a:gd name="T79" fmla="*/ 907 h 2065"/>
                <a:gd name="T80" fmla="*/ 3878 w 3883"/>
                <a:gd name="T81" fmla="*/ 771 h 2065"/>
                <a:gd name="T82" fmla="*/ 3838 w 3883"/>
                <a:gd name="T83" fmla="*/ 599 h 2065"/>
                <a:gd name="T84" fmla="*/ 3756 w 3883"/>
                <a:gd name="T85" fmla="*/ 461 h 2065"/>
                <a:gd name="T86" fmla="*/ 3645 w 3883"/>
                <a:gd name="T87" fmla="*/ 336 h 2065"/>
                <a:gd name="T88" fmla="*/ 3498 w 3883"/>
                <a:gd name="T89" fmla="*/ 227 h 2065"/>
                <a:gd name="T90" fmla="*/ 3324 w 3883"/>
                <a:gd name="T91" fmla="*/ 145 h 2065"/>
                <a:gd name="T92" fmla="*/ 3119 w 3883"/>
                <a:gd name="T93" fmla="*/ 97 h 2065"/>
                <a:gd name="T94" fmla="*/ 2900 w 3883"/>
                <a:gd name="T95" fmla="*/ 83 h 2065"/>
                <a:gd name="T96" fmla="*/ 2669 w 3883"/>
                <a:gd name="T97" fmla="*/ 114 h 2065"/>
                <a:gd name="T98" fmla="*/ 2468 w 3883"/>
                <a:gd name="T99" fmla="*/ 187 h 2065"/>
                <a:gd name="T100" fmla="*/ 2278 w 3883"/>
                <a:gd name="T101" fmla="*/ 296 h 20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883" h="2065">
                  <a:moveTo>
                    <a:pt x="2178" y="368"/>
                  </a:moveTo>
                  <a:lnTo>
                    <a:pt x="2091" y="439"/>
                  </a:lnTo>
                  <a:lnTo>
                    <a:pt x="2017" y="515"/>
                  </a:lnTo>
                  <a:lnTo>
                    <a:pt x="1870" y="679"/>
                  </a:lnTo>
                  <a:lnTo>
                    <a:pt x="1773" y="762"/>
                  </a:lnTo>
                  <a:lnTo>
                    <a:pt x="1677" y="823"/>
                  </a:lnTo>
                  <a:lnTo>
                    <a:pt x="1528" y="887"/>
                  </a:lnTo>
                  <a:lnTo>
                    <a:pt x="1408" y="923"/>
                  </a:lnTo>
                  <a:lnTo>
                    <a:pt x="1285" y="957"/>
                  </a:lnTo>
                  <a:lnTo>
                    <a:pt x="1171" y="969"/>
                  </a:lnTo>
                  <a:lnTo>
                    <a:pt x="1058" y="971"/>
                  </a:lnTo>
                  <a:lnTo>
                    <a:pt x="962" y="966"/>
                  </a:lnTo>
                  <a:lnTo>
                    <a:pt x="828" y="947"/>
                  </a:lnTo>
                  <a:lnTo>
                    <a:pt x="702" y="911"/>
                  </a:lnTo>
                  <a:lnTo>
                    <a:pt x="590" y="867"/>
                  </a:lnTo>
                  <a:lnTo>
                    <a:pt x="471" y="807"/>
                  </a:lnTo>
                  <a:lnTo>
                    <a:pt x="350" y="722"/>
                  </a:lnTo>
                  <a:lnTo>
                    <a:pt x="267" y="656"/>
                  </a:lnTo>
                  <a:lnTo>
                    <a:pt x="203" y="587"/>
                  </a:lnTo>
                  <a:lnTo>
                    <a:pt x="152" y="518"/>
                  </a:lnTo>
                  <a:lnTo>
                    <a:pt x="111" y="445"/>
                  </a:lnTo>
                  <a:lnTo>
                    <a:pt x="82" y="368"/>
                  </a:lnTo>
                  <a:lnTo>
                    <a:pt x="67" y="284"/>
                  </a:lnTo>
                  <a:lnTo>
                    <a:pt x="62" y="227"/>
                  </a:lnTo>
                  <a:lnTo>
                    <a:pt x="59" y="161"/>
                  </a:lnTo>
                  <a:lnTo>
                    <a:pt x="74" y="0"/>
                  </a:lnTo>
                  <a:lnTo>
                    <a:pt x="39" y="119"/>
                  </a:lnTo>
                  <a:lnTo>
                    <a:pt x="21" y="206"/>
                  </a:lnTo>
                  <a:lnTo>
                    <a:pt x="7" y="301"/>
                  </a:lnTo>
                  <a:lnTo>
                    <a:pt x="0" y="398"/>
                  </a:lnTo>
                  <a:lnTo>
                    <a:pt x="0" y="480"/>
                  </a:lnTo>
                  <a:lnTo>
                    <a:pt x="7" y="565"/>
                  </a:lnTo>
                  <a:lnTo>
                    <a:pt x="17" y="660"/>
                  </a:lnTo>
                  <a:lnTo>
                    <a:pt x="38" y="746"/>
                  </a:lnTo>
                  <a:lnTo>
                    <a:pt x="67" y="849"/>
                  </a:lnTo>
                  <a:lnTo>
                    <a:pt x="106" y="961"/>
                  </a:lnTo>
                  <a:lnTo>
                    <a:pt x="158" y="1070"/>
                  </a:lnTo>
                  <a:lnTo>
                    <a:pt x="208" y="1156"/>
                  </a:lnTo>
                  <a:lnTo>
                    <a:pt x="270" y="1251"/>
                  </a:lnTo>
                  <a:lnTo>
                    <a:pt x="345" y="1350"/>
                  </a:lnTo>
                  <a:lnTo>
                    <a:pt x="414" y="1421"/>
                  </a:lnTo>
                  <a:lnTo>
                    <a:pt x="486" y="1492"/>
                  </a:lnTo>
                  <a:lnTo>
                    <a:pt x="570" y="1566"/>
                  </a:lnTo>
                  <a:lnTo>
                    <a:pt x="649" y="1632"/>
                  </a:lnTo>
                  <a:lnTo>
                    <a:pt x="731" y="1687"/>
                  </a:lnTo>
                  <a:lnTo>
                    <a:pt x="821" y="1744"/>
                  </a:lnTo>
                  <a:lnTo>
                    <a:pt x="909" y="1795"/>
                  </a:lnTo>
                  <a:lnTo>
                    <a:pt x="1006" y="1848"/>
                  </a:lnTo>
                  <a:lnTo>
                    <a:pt x="1105" y="1889"/>
                  </a:lnTo>
                  <a:lnTo>
                    <a:pt x="1210" y="1928"/>
                  </a:lnTo>
                  <a:lnTo>
                    <a:pt x="1319" y="1964"/>
                  </a:lnTo>
                  <a:lnTo>
                    <a:pt x="1438" y="1994"/>
                  </a:lnTo>
                  <a:lnTo>
                    <a:pt x="1552" y="2022"/>
                  </a:lnTo>
                  <a:lnTo>
                    <a:pt x="1669" y="2040"/>
                  </a:lnTo>
                  <a:lnTo>
                    <a:pt x="1803" y="2054"/>
                  </a:lnTo>
                  <a:lnTo>
                    <a:pt x="1914" y="2061"/>
                  </a:lnTo>
                  <a:lnTo>
                    <a:pt x="2024" y="2064"/>
                  </a:lnTo>
                  <a:lnTo>
                    <a:pt x="2141" y="2061"/>
                  </a:lnTo>
                  <a:lnTo>
                    <a:pt x="2275" y="2048"/>
                  </a:lnTo>
                  <a:lnTo>
                    <a:pt x="2415" y="2030"/>
                  </a:lnTo>
                  <a:lnTo>
                    <a:pt x="2533" y="2006"/>
                  </a:lnTo>
                  <a:lnTo>
                    <a:pt x="2652" y="1980"/>
                  </a:lnTo>
                  <a:lnTo>
                    <a:pt x="2749" y="1950"/>
                  </a:lnTo>
                  <a:lnTo>
                    <a:pt x="2853" y="1910"/>
                  </a:lnTo>
                  <a:lnTo>
                    <a:pt x="2950" y="1874"/>
                  </a:lnTo>
                  <a:lnTo>
                    <a:pt x="3061" y="1824"/>
                  </a:lnTo>
                  <a:lnTo>
                    <a:pt x="3171" y="1765"/>
                  </a:lnTo>
                  <a:lnTo>
                    <a:pt x="3262" y="1705"/>
                  </a:lnTo>
                  <a:lnTo>
                    <a:pt x="3349" y="1649"/>
                  </a:lnTo>
                  <a:lnTo>
                    <a:pt x="3434" y="1584"/>
                  </a:lnTo>
                  <a:lnTo>
                    <a:pt x="3513" y="1518"/>
                  </a:lnTo>
                  <a:lnTo>
                    <a:pt x="3572" y="1462"/>
                  </a:lnTo>
                  <a:lnTo>
                    <a:pt x="3645" y="1390"/>
                  </a:lnTo>
                  <a:lnTo>
                    <a:pt x="3704" y="1313"/>
                  </a:lnTo>
                  <a:lnTo>
                    <a:pt x="3749" y="1251"/>
                  </a:lnTo>
                  <a:lnTo>
                    <a:pt x="3788" y="1186"/>
                  </a:lnTo>
                  <a:lnTo>
                    <a:pt x="3818" y="1126"/>
                  </a:lnTo>
                  <a:lnTo>
                    <a:pt x="3840" y="1066"/>
                  </a:lnTo>
                  <a:lnTo>
                    <a:pt x="3867" y="975"/>
                  </a:lnTo>
                  <a:lnTo>
                    <a:pt x="3878" y="907"/>
                  </a:lnTo>
                  <a:lnTo>
                    <a:pt x="3882" y="836"/>
                  </a:lnTo>
                  <a:lnTo>
                    <a:pt x="3878" y="771"/>
                  </a:lnTo>
                  <a:lnTo>
                    <a:pt x="3863" y="684"/>
                  </a:lnTo>
                  <a:lnTo>
                    <a:pt x="3838" y="599"/>
                  </a:lnTo>
                  <a:lnTo>
                    <a:pt x="3800" y="523"/>
                  </a:lnTo>
                  <a:lnTo>
                    <a:pt x="3756" y="461"/>
                  </a:lnTo>
                  <a:lnTo>
                    <a:pt x="3704" y="391"/>
                  </a:lnTo>
                  <a:lnTo>
                    <a:pt x="3645" y="336"/>
                  </a:lnTo>
                  <a:lnTo>
                    <a:pt x="3578" y="277"/>
                  </a:lnTo>
                  <a:lnTo>
                    <a:pt x="3498" y="227"/>
                  </a:lnTo>
                  <a:lnTo>
                    <a:pt x="3414" y="181"/>
                  </a:lnTo>
                  <a:lnTo>
                    <a:pt x="3324" y="145"/>
                  </a:lnTo>
                  <a:lnTo>
                    <a:pt x="3223" y="119"/>
                  </a:lnTo>
                  <a:lnTo>
                    <a:pt x="3119" y="97"/>
                  </a:lnTo>
                  <a:lnTo>
                    <a:pt x="3011" y="85"/>
                  </a:lnTo>
                  <a:lnTo>
                    <a:pt x="2900" y="83"/>
                  </a:lnTo>
                  <a:lnTo>
                    <a:pt x="2777" y="95"/>
                  </a:lnTo>
                  <a:lnTo>
                    <a:pt x="2669" y="114"/>
                  </a:lnTo>
                  <a:lnTo>
                    <a:pt x="2566" y="149"/>
                  </a:lnTo>
                  <a:lnTo>
                    <a:pt x="2468" y="187"/>
                  </a:lnTo>
                  <a:lnTo>
                    <a:pt x="2382" y="235"/>
                  </a:lnTo>
                  <a:lnTo>
                    <a:pt x="2278" y="296"/>
                  </a:lnTo>
                  <a:lnTo>
                    <a:pt x="2178" y="368"/>
                  </a:lnTo>
                </a:path>
              </a:pathLst>
            </a:custGeom>
            <a:solidFill>
              <a:srgbClr val="FF000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6"/>
            <p:cNvSpPr>
              <a:spLocks/>
            </p:cNvSpPr>
            <p:nvPr/>
          </p:nvSpPr>
          <p:spPr bwMode="auto">
            <a:xfrm>
              <a:off x="998" y="832"/>
              <a:ext cx="3883" cy="2065"/>
            </a:xfrm>
            <a:custGeom>
              <a:avLst/>
              <a:gdLst>
                <a:gd name="T0" fmla="*/ 1791 w 3883"/>
                <a:gd name="T1" fmla="*/ 1625 h 2065"/>
                <a:gd name="T2" fmla="*/ 2012 w 3883"/>
                <a:gd name="T3" fmla="*/ 1385 h 2065"/>
                <a:gd name="T4" fmla="*/ 2205 w 3883"/>
                <a:gd name="T5" fmla="*/ 1241 h 2065"/>
                <a:gd name="T6" fmla="*/ 2474 w 3883"/>
                <a:gd name="T7" fmla="*/ 1141 h 2065"/>
                <a:gd name="T8" fmla="*/ 2711 w 3883"/>
                <a:gd name="T9" fmla="*/ 1095 h 2065"/>
                <a:gd name="T10" fmla="*/ 2920 w 3883"/>
                <a:gd name="T11" fmla="*/ 1098 h 2065"/>
                <a:gd name="T12" fmla="*/ 3180 w 3883"/>
                <a:gd name="T13" fmla="*/ 1153 h 2065"/>
                <a:gd name="T14" fmla="*/ 3411 w 3883"/>
                <a:gd name="T15" fmla="*/ 1257 h 2065"/>
                <a:gd name="T16" fmla="*/ 3615 w 3883"/>
                <a:gd name="T17" fmla="*/ 1408 h 2065"/>
                <a:gd name="T18" fmla="*/ 3730 w 3883"/>
                <a:gd name="T19" fmla="*/ 1546 h 2065"/>
                <a:gd name="T20" fmla="*/ 3800 w 3883"/>
                <a:gd name="T21" fmla="*/ 1696 h 2065"/>
                <a:gd name="T22" fmla="*/ 3820 w 3883"/>
                <a:gd name="T23" fmla="*/ 1837 h 2065"/>
                <a:gd name="T24" fmla="*/ 3808 w 3883"/>
                <a:gd name="T25" fmla="*/ 2064 h 2065"/>
                <a:gd name="T26" fmla="*/ 3861 w 3883"/>
                <a:gd name="T27" fmla="*/ 1858 h 2065"/>
                <a:gd name="T28" fmla="*/ 3882 w 3883"/>
                <a:gd name="T29" fmla="*/ 1666 h 2065"/>
                <a:gd name="T30" fmla="*/ 3875 w 3883"/>
                <a:gd name="T31" fmla="*/ 1499 h 2065"/>
                <a:gd name="T32" fmla="*/ 3844 w 3883"/>
                <a:gd name="T33" fmla="*/ 1318 h 2065"/>
                <a:gd name="T34" fmla="*/ 3776 w 3883"/>
                <a:gd name="T35" fmla="*/ 1103 h 2065"/>
                <a:gd name="T36" fmla="*/ 3674 w 3883"/>
                <a:gd name="T37" fmla="*/ 908 h 2065"/>
                <a:gd name="T38" fmla="*/ 3537 w 3883"/>
                <a:gd name="T39" fmla="*/ 714 h 2065"/>
                <a:gd name="T40" fmla="*/ 3396 w 3883"/>
                <a:gd name="T41" fmla="*/ 572 h 2065"/>
                <a:gd name="T42" fmla="*/ 3233 w 3883"/>
                <a:gd name="T43" fmla="*/ 432 h 2065"/>
                <a:gd name="T44" fmla="*/ 3061 w 3883"/>
                <a:gd name="T45" fmla="*/ 320 h 2065"/>
                <a:gd name="T46" fmla="*/ 2876 w 3883"/>
                <a:gd name="T47" fmla="*/ 216 h 2065"/>
                <a:gd name="T48" fmla="*/ 2672 w 3883"/>
                <a:gd name="T49" fmla="*/ 136 h 2065"/>
                <a:gd name="T50" fmla="*/ 2444 w 3883"/>
                <a:gd name="T51" fmla="*/ 70 h 2065"/>
                <a:gd name="T52" fmla="*/ 2213 w 3883"/>
                <a:gd name="T53" fmla="*/ 24 h 2065"/>
                <a:gd name="T54" fmla="*/ 1968 w 3883"/>
                <a:gd name="T55" fmla="*/ 3 h 2065"/>
                <a:gd name="T56" fmla="*/ 1741 w 3883"/>
                <a:gd name="T57" fmla="*/ 3 h 2065"/>
                <a:gd name="T58" fmla="*/ 1467 w 3883"/>
                <a:gd name="T59" fmla="*/ 34 h 2065"/>
                <a:gd name="T60" fmla="*/ 1230 w 3883"/>
                <a:gd name="T61" fmla="*/ 84 h 2065"/>
                <a:gd name="T62" fmla="*/ 1029 w 3883"/>
                <a:gd name="T63" fmla="*/ 154 h 2065"/>
                <a:gd name="T64" fmla="*/ 821 w 3883"/>
                <a:gd name="T65" fmla="*/ 240 h 2065"/>
                <a:gd name="T66" fmla="*/ 620 w 3883"/>
                <a:gd name="T67" fmla="*/ 359 h 2065"/>
                <a:gd name="T68" fmla="*/ 448 w 3883"/>
                <a:gd name="T69" fmla="*/ 480 h 2065"/>
                <a:gd name="T70" fmla="*/ 310 w 3883"/>
                <a:gd name="T71" fmla="*/ 602 h 2065"/>
                <a:gd name="T72" fmla="*/ 178 w 3883"/>
                <a:gd name="T73" fmla="*/ 751 h 2065"/>
                <a:gd name="T74" fmla="*/ 94 w 3883"/>
                <a:gd name="T75" fmla="*/ 878 h 2065"/>
                <a:gd name="T76" fmla="*/ 42 w 3883"/>
                <a:gd name="T77" fmla="*/ 998 h 2065"/>
                <a:gd name="T78" fmla="*/ 4 w 3883"/>
                <a:gd name="T79" fmla="*/ 1157 h 2065"/>
                <a:gd name="T80" fmla="*/ 4 w 3883"/>
                <a:gd name="T81" fmla="*/ 1293 h 2065"/>
                <a:gd name="T82" fmla="*/ 44 w 3883"/>
                <a:gd name="T83" fmla="*/ 1465 h 2065"/>
                <a:gd name="T84" fmla="*/ 126 w 3883"/>
                <a:gd name="T85" fmla="*/ 1603 h 2065"/>
                <a:gd name="T86" fmla="*/ 237 w 3883"/>
                <a:gd name="T87" fmla="*/ 1728 h 2065"/>
                <a:gd name="T88" fmla="*/ 384 w 3883"/>
                <a:gd name="T89" fmla="*/ 1837 h 2065"/>
                <a:gd name="T90" fmla="*/ 558 w 3883"/>
                <a:gd name="T91" fmla="*/ 1919 h 2065"/>
                <a:gd name="T92" fmla="*/ 763 w 3883"/>
                <a:gd name="T93" fmla="*/ 1967 h 2065"/>
                <a:gd name="T94" fmla="*/ 982 w 3883"/>
                <a:gd name="T95" fmla="*/ 1981 h 2065"/>
                <a:gd name="T96" fmla="*/ 1213 w 3883"/>
                <a:gd name="T97" fmla="*/ 1950 h 2065"/>
                <a:gd name="T98" fmla="*/ 1414 w 3883"/>
                <a:gd name="T99" fmla="*/ 1877 h 2065"/>
                <a:gd name="T100" fmla="*/ 1604 w 3883"/>
                <a:gd name="T101" fmla="*/ 1768 h 20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883" h="2065">
                  <a:moveTo>
                    <a:pt x="1704" y="1696"/>
                  </a:moveTo>
                  <a:lnTo>
                    <a:pt x="1791" y="1625"/>
                  </a:lnTo>
                  <a:lnTo>
                    <a:pt x="1865" y="1549"/>
                  </a:lnTo>
                  <a:lnTo>
                    <a:pt x="2012" y="1385"/>
                  </a:lnTo>
                  <a:lnTo>
                    <a:pt x="2109" y="1302"/>
                  </a:lnTo>
                  <a:lnTo>
                    <a:pt x="2205" y="1241"/>
                  </a:lnTo>
                  <a:lnTo>
                    <a:pt x="2354" y="1177"/>
                  </a:lnTo>
                  <a:lnTo>
                    <a:pt x="2474" y="1141"/>
                  </a:lnTo>
                  <a:lnTo>
                    <a:pt x="2597" y="1107"/>
                  </a:lnTo>
                  <a:lnTo>
                    <a:pt x="2711" y="1095"/>
                  </a:lnTo>
                  <a:lnTo>
                    <a:pt x="2824" y="1093"/>
                  </a:lnTo>
                  <a:lnTo>
                    <a:pt x="2920" y="1098"/>
                  </a:lnTo>
                  <a:lnTo>
                    <a:pt x="3054" y="1117"/>
                  </a:lnTo>
                  <a:lnTo>
                    <a:pt x="3180" y="1153"/>
                  </a:lnTo>
                  <a:lnTo>
                    <a:pt x="3292" y="1197"/>
                  </a:lnTo>
                  <a:lnTo>
                    <a:pt x="3411" y="1257"/>
                  </a:lnTo>
                  <a:lnTo>
                    <a:pt x="3532" y="1342"/>
                  </a:lnTo>
                  <a:lnTo>
                    <a:pt x="3615" y="1408"/>
                  </a:lnTo>
                  <a:lnTo>
                    <a:pt x="3679" y="1477"/>
                  </a:lnTo>
                  <a:lnTo>
                    <a:pt x="3730" y="1546"/>
                  </a:lnTo>
                  <a:lnTo>
                    <a:pt x="3771" y="1619"/>
                  </a:lnTo>
                  <a:lnTo>
                    <a:pt x="3800" y="1696"/>
                  </a:lnTo>
                  <a:lnTo>
                    <a:pt x="3815" y="1780"/>
                  </a:lnTo>
                  <a:lnTo>
                    <a:pt x="3820" y="1837"/>
                  </a:lnTo>
                  <a:lnTo>
                    <a:pt x="3823" y="1903"/>
                  </a:lnTo>
                  <a:lnTo>
                    <a:pt x="3808" y="2064"/>
                  </a:lnTo>
                  <a:lnTo>
                    <a:pt x="3843" y="1945"/>
                  </a:lnTo>
                  <a:lnTo>
                    <a:pt x="3861" y="1858"/>
                  </a:lnTo>
                  <a:lnTo>
                    <a:pt x="3875" y="1763"/>
                  </a:lnTo>
                  <a:lnTo>
                    <a:pt x="3882" y="1666"/>
                  </a:lnTo>
                  <a:lnTo>
                    <a:pt x="3882" y="1584"/>
                  </a:lnTo>
                  <a:lnTo>
                    <a:pt x="3875" y="1499"/>
                  </a:lnTo>
                  <a:lnTo>
                    <a:pt x="3865" y="1404"/>
                  </a:lnTo>
                  <a:lnTo>
                    <a:pt x="3844" y="1318"/>
                  </a:lnTo>
                  <a:lnTo>
                    <a:pt x="3815" y="1215"/>
                  </a:lnTo>
                  <a:lnTo>
                    <a:pt x="3776" y="1103"/>
                  </a:lnTo>
                  <a:lnTo>
                    <a:pt x="3724" y="994"/>
                  </a:lnTo>
                  <a:lnTo>
                    <a:pt x="3674" y="908"/>
                  </a:lnTo>
                  <a:lnTo>
                    <a:pt x="3612" y="813"/>
                  </a:lnTo>
                  <a:lnTo>
                    <a:pt x="3537" y="714"/>
                  </a:lnTo>
                  <a:lnTo>
                    <a:pt x="3468" y="643"/>
                  </a:lnTo>
                  <a:lnTo>
                    <a:pt x="3396" y="572"/>
                  </a:lnTo>
                  <a:lnTo>
                    <a:pt x="3312" y="498"/>
                  </a:lnTo>
                  <a:lnTo>
                    <a:pt x="3233" y="432"/>
                  </a:lnTo>
                  <a:lnTo>
                    <a:pt x="3151" y="377"/>
                  </a:lnTo>
                  <a:lnTo>
                    <a:pt x="3061" y="320"/>
                  </a:lnTo>
                  <a:lnTo>
                    <a:pt x="2973" y="269"/>
                  </a:lnTo>
                  <a:lnTo>
                    <a:pt x="2876" y="216"/>
                  </a:lnTo>
                  <a:lnTo>
                    <a:pt x="2777" y="175"/>
                  </a:lnTo>
                  <a:lnTo>
                    <a:pt x="2672" y="136"/>
                  </a:lnTo>
                  <a:lnTo>
                    <a:pt x="2563" y="100"/>
                  </a:lnTo>
                  <a:lnTo>
                    <a:pt x="2444" y="70"/>
                  </a:lnTo>
                  <a:lnTo>
                    <a:pt x="2330" y="42"/>
                  </a:lnTo>
                  <a:lnTo>
                    <a:pt x="2213" y="24"/>
                  </a:lnTo>
                  <a:lnTo>
                    <a:pt x="2079" y="10"/>
                  </a:lnTo>
                  <a:lnTo>
                    <a:pt x="1968" y="3"/>
                  </a:lnTo>
                  <a:lnTo>
                    <a:pt x="1858" y="0"/>
                  </a:lnTo>
                  <a:lnTo>
                    <a:pt x="1741" y="3"/>
                  </a:lnTo>
                  <a:lnTo>
                    <a:pt x="1607" y="16"/>
                  </a:lnTo>
                  <a:lnTo>
                    <a:pt x="1467" y="34"/>
                  </a:lnTo>
                  <a:lnTo>
                    <a:pt x="1349" y="58"/>
                  </a:lnTo>
                  <a:lnTo>
                    <a:pt x="1230" y="84"/>
                  </a:lnTo>
                  <a:lnTo>
                    <a:pt x="1133" y="114"/>
                  </a:lnTo>
                  <a:lnTo>
                    <a:pt x="1029" y="154"/>
                  </a:lnTo>
                  <a:lnTo>
                    <a:pt x="932" y="190"/>
                  </a:lnTo>
                  <a:lnTo>
                    <a:pt x="821" y="240"/>
                  </a:lnTo>
                  <a:lnTo>
                    <a:pt x="711" y="299"/>
                  </a:lnTo>
                  <a:lnTo>
                    <a:pt x="620" y="359"/>
                  </a:lnTo>
                  <a:lnTo>
                    <a:pt x="533" y="415"/>
                  </a:lnTo>
                  <a:lnTo>
                    <a:pt x="448" y="480"/>
                  </a:lnTo>
                  <a:lnTo>
                    <a:pt x="369" y="546"/>
                  </a:lnTo>
                  <a:lnTo>
                    <a:pt x="310" y="602"/>
                  </a:lnTo>
                  <a:lnTo>
                    <a:pt x="237" y="674"/>
                  </a:lnTo>
                  <a:lnTo>
                    <a:pt x="178" y="751"/>
                  </a:lnTo>
                  <a:lnTo>
                    <a:pt x="133" y="813"/>
                  </a:lnTo>
                  <a:lnTo>
                    <a:pt x="94" y="878"/>
                  </a:lnTo>
                  <a:lnTo>
                    <a:pt x="64" y="938"/>
                  </a:lnTo>
                  <a:lnTo>
                    <a:pt x="42" y="998"/>
                  </a:lnTo>
                  <a:lnTo>
                    <a:pt x="15" y="1089"/>
                  </a:lnTo>
                  <a:lnTo>
                    <a:pt x="4" y="1157"/>
                  </a:lnTo>
                  <a:lnTo>
                    <a:pt x="0" y="1228"/>
                  </a:lnTo>
                  <a:lnTo>
                    <a:pt x="4" y="1293"/>
                  </a:lnTo>
                  <a:lnTo>
                    <a:pt x="19" y="1380"/>
                  </a:lnTo>
                  <a:lnTo>
                    <a:pt x="44" y="1465"/>
                  </a:lnTo>
                  <a:lnTo>
                    <a:pt x="82" y="1541"/>
                  </a:lnTo>
                  <a:lnTo>
                    <a:pt x="126" y="1603"/>
                  </a:lnTo>
                  <a:lnTo>
                    <a:pt x="178" y="1673"/>
                  </a:lnTo>
                  <a:lnTo>
                    <a:pt x="237" y="1728"/>
                  </a:lnTo>
                  <a:lnTo>
                    <a:pt x="304" y="1787"/>
                  </a:lnTo>
                  <a:lnTo>
                    <a:pt x="384" y="1837"/>
                  </a:lnTo>
                  <a:lnTo>
                    <a:pt x="468" y="1883"/>
                  </a:lnTo>
                  <a:lnTo>
                    <a:pt x="558" y="1919"/>
                  </a:lnTo>
                  <a:lnTo>
                    <a:pt x="659" y="1945"/>
                  </a:lnTo>
                  <a:lnTo>
                    <a:pt x="763" y="1967"/>
                  </a:lnTo>
                  <a:lnTo>
                    <a:pt x="871" y="1979"/>
                  </a:lnTo>
                  <a:lnTo>
                    <a:pt x="982" y="1981"/>
                  </a:lnTo>
                  <a:lnTo>
                    <a:pt x="1105" y="1969"/>
                  </a:lnTo>
                  <a:lnTo>
                    <a:pt x="1213" y="1950"/>
                  </a:lnTo>
                  <a:lnTo>
                    <a:pt x="1316" y="1915"/>
                  </a:lnTo>
                  <a:lnTo>
                    <a:pt x="1414" y="1877"/>
                  </a:lnTo>
                  <a:lnTo>
                    <a:pt x="1500" y="1829"/>
                  </a:lnTo>
                  <a:lnTo>
                    <a:pt x="1604" y="1768"/>
                  </a:lnTo>
                  <a:lnTo>
                    <a:pt x="1704" y="1696"/>
                  </a:lnTo>
                </a:path>
              </a:pathLst>
            </a:custGeom>
            <a:solidFill>
              <a:srgbClr val="FFFF0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3413125" y="2381250"/>
            <a:ext cx="27447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3333FF"/>
                </a:solidFill>
              </a:rPr>
              <a:t>Multi-country </a:t>
            </a:r>
          </a:p>
          <a:p>
            <a:r>
              <a:rPr lang="en-US" sz="3200" b="1">
                <a:solidFill>
                  <a:srgbClr val="3333FF"/>
                </a:solidFill>
              </a:rPr>
              <a:t>Competition</a:t>
            </a:r>
            <a:endParaRPr lang="en-US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4632325" y="4133850"/>
            <a:ext cx="2349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3333FF"/>
                </a:solidFill>
              </a:rPr>
              <a:t>Global</a:t>
            </a:r>
          </a:p>
          <a:p>
            <a:r>
              <a:rPr lang="en-US" sz="3200" b="1">
                <a:solidFill>
                  <a:srgbClr val="3333FF"/>
                </a:solidFill>
              </a:rPr>
              <a:t>Competition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pPr algn="ctr"/>
            <a:r>
              <a:rPr lang="en-US" b="1" dirty="0" smtClean="0"/>
              <a:t>International vs. Global </a:t>
            </a:r>
            <a:br>
              <a:rPr lang="en-US" b="1" dirty="0" smtClean="0"/>
            </a:br>
            <a:r>
              <a:rPr lang="en-US" b="1" dirty="0" smtClean="0"/>
              <a:t>Competition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85950"/>
            <a:ext cx="8610600" cy="417195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International or Multinational Competitor</a:t>
            </a:r>
            <a:endParaRPr lang="en-US" smtClean="0">
              <a:solidFill>
                <a:schemeClr val="bg2"/>
              </a:solidFill>
              <a:latin typeface="Arial" charset="0"/>
            </a:endParaRPr>
          </a:p>
          <a:p>
            <a:pPr lvl="1"/>
            <a:r>
              <a:rPr lang="en-US" smtClean="0">
                <a:latin typeface="Arial" charset="0"/>
              </a:rPr>
              <a:t>Company operates in a </a:t>
            </a:r>
            <a:r>
              <a:rPr lang="en-US" b="1" i="1" smtClean="0">
                <a:latin typeface="Arial" charset="0"/>
              </a:rPr>
              <a:t>selected few foreign</a:t>
            </a:r>
            <a:r>
              <a:rPr lang="en-US" b="1" smtClean="0">
                <a:latin typeface="Arial" charset="0"/>
              </a:rPr>
              <a:t> </a:t>
            </a:r>
            <a:r>
              <a:rPr lang="en-US" smtClean="0">
                <a:latin typeface="Arial" charset="0"/>
              </a:rPr>
              <a:t>countries, with </a:t>
            </a:r>
            <a:r>
              <a:rPr lang="en-US" b="1" i="1" smtClean="0">
                <a:latin typeface="Arial" charset="0"/>
              </a:rPr>
              <a:t>modest ambitions </a:t>
            </a:r>
            <a:r>
              <a:rPr lang="en-US" smtClean="0">
                <a:latin typeface="Arial" charset="0"/>
              </a:rPr>
              <a:t>to expand further</a:t>
            </a:r>
            <a:endParaRPr lang="en-US" sz="3200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Global Competitor</a:t>
            </a:r>
            <a:endParaRPr lang="en-US" sz="3600" smtClean="0">
              <a:latin typeface="Arial" charset="0"/>
            </a:endParaRPr>
          </a:p>
          <a:p>
            <a:pPr lvl="1"/>
            <a:r>
              <a:rPr lang="en-US" smtClean="0">
                <a:latin typeface="Arial" charset="0"/>
              </a:rPr>
              <a:t>Company markets products in </a:t>
            </a:r>
            <a:r>
              <a:rPr lang="en-US" b="1" i="1" smtClean="0">
                <a:latin typeface="Arial" charset="0"/>
              </a:rPr>
              <a:t>many foreign</a:t>
            </a:r>
            <a:r>
              <a:rPr lang="en-US" b="1" smtClean="0">
                <a:latin typeface="Arial" charset="0"/>
              </a:rPr>
              <a:t> countries</a:t>
            </a:r>
            <a:r>
              <a:rPr lang="en-US" smtClean="0">
                <a:latin typeface="Arial" charset="0"/>
              </a:rPr>
              <a:t> and is </a:t>
            </a:r>
            <a:r>
              <a:rPr lang="en-US" b="1" i="1" smtClean="0">
                <a:latin typeface="Arial" charset="0"/>
              </a:rPr>
              <a:t>expanding operations </a:t>
            </a:r>
            <a:r>
              <a:rPr lang="en-US" smtClean="0">
                <a:latin typeface="Arial" charset="0"/>
              </a:rPr>
              <a:t>into additional country markets annually</a:t>
            </a:r>
          </a:p>
        </p:txBody>
      </p:sp>
    </p:spTree>
    <p:extLst>
      <p:ext uri="{BB962C8B-B14F-4D97-AF65-F5344CB8AC3E}">
        <p14:creationId xmlns:p14="http://schemas.microsoft.com/office/powerpoint/2010/main" val="15118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TI-Template-level-M">
  <a:themeElements>
    <a:clrScheme name="UCTI-Template-foundation-lev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TI-Template-foundation-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CTI-Template-foundation-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UCTI-Template-level-M</Template>
  <TotalTime>102</TotalTime>
  <Pages>11</Pages>
  <Words>1479</Words>
  <Application>Microsoft Office PowerPoint</Application>
  <PresentationFormat>On-screen Show (4:3)</PresentationFormat>
  <Paragraphs>236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Book Antiqua</vt:lpstr>
      <vt:lpstr>Monotype Sorts</vt:lpstr>
      <vt:lpstr>Times New Roman</vt:lpstr>
      <vt:lpstr>UCTI-Template-level-M</vt:lpstr>
      <vt:lpstr>Strategies for Competing in Global Markets</vt:lpstr>
      <vt:lpstr>Why is the World Economy Globalizing?</vt:lpstr>
      <vt:lpstr>Why Do Companies Expand into Foreign Markets?</vt:lpstr>
      <vt:lpstr>Characteristics of  Foreign Markets</vt:lpstr>
      <vt:lpstr>How Markets Differ from  Country to Country</vt:lpstr>
      <vt:lpstr>Cost  Variations  Among   Countries</vt:lpstr>
      <vt:lpstr>Differences  in  Host Government  Trade  Policies</vt:lpstr>
      <vt:lpstr>Two  Primary  Patterns of  International  Competition</vt:lpstr>
      <vt:lpstr>International vs. Global  Competition</vt:lpstr>
      <vt:lpstr>Characteristics of Multi-Country Competition</vt:lpstr>
      <vt:lpstr>Characteristics of Global Competition</vt:lpstr>
      <vt:lpstr>Strategy  Options  for Entering  &amp; Competing in Foreign   Markets</vt:lpstr>
      <vt:lpstr>Characteristics of  Export Strategies</vt:lpstr>
      <vt:lpstr>Characteristics of  Licensing Strategies</vt:lpstr>
      <vt:lpstr>Characteristics of Franchising Strategies</vt:lpstr>
      <vt:lpstr>Multi-Country Strategy</vt:lpstr>
      <vt:lpstr>Multi-Country  Strategies: Examples</vt:lpstr>
      <vt:lpstr>Global Strategy</vt:lpstr>
      <vt:lpstr>Competitive  Strategy  Principle</vt:lpstr>
      <vt:lpstr> Competing Multinationally</vt:lpstr>
      <vt:lpstr>Locating  Activities  to  Build  a Global  Competitive  Advantage</vt:lpstr>
      <vt:lpstr>Concentrating  Activities</vt:lpstr>
      <vt:lpstr>Dispersing  Activities</vt:lpstr>
      <vt:lpstr>Transferring  Valuable   Competencies &amp; Capabilities</vt:lpstr>
      <vt:lpstr>Coordinating  Cross-Border   Activities</vt:lpstr>
      <vt:lpstr>Achieving  Global   Competitiveness via Cooperation</vt:lpstr>
      <vt:lpstr>Benefits of Strategic  Alliances</vt:lpstr>
      <vt:lpstr>Pitfalls of Strategic Alliances</vt:lpstr>
      <vt:lpstr>Guidelines in Forming Strategic Alliances</vt:lpstr>
      <vt:lpstr>Characteristics  of  Competing   in Emerging  Foreign  Markets</vt:lpstr>
      <vt:lpstr>Strategies  for  Local  Companies in  Emerging  Markets</vt:lpstr>
      <vt:lpstr>Strategy  Options  for  Local  Companies  in  Competing  Against  Global  Challengers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MSc</dc:subject>
  <dc:creator>zailan</dc:creator>
  <cp:lastModifiedBy>Dr. Ibiwani Alisa Binti Hussain</cp:lastModifiedBy>
  <cp:revision>25</cp:revision>
  <cp:lastPrinted>2017-11-01T00:33:33Z</cp:lastPrinted>
  <dcterms:created xsi:type="dcterms:W3CDTF">2012-09-24T03:45:58Z</dcterms:created>
  <dcterms:modified xsi:type="dcterms:W3CDTF">2017-11-01T00:33:40Z</dcterms:modified>
</cp:coreProperties>
</file>