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706" r:id="rId2"/>
    <p:sldMasterId id="2147483712" r:id="rId3"/>
    <p:sldMasterId id="2147483724" r:id="rId4"/>
  </p:sldMasterIdLst>
  <p:notesMasterIdLst>
    <p:notesMasterId r:id="rId31"/>
  </p:notesMasterIdLst>
  <p:handoutMasterIdLst>
    <p:handoutMasterId r:id="rId32"/>
  </p:handoutMasterIdLst>
  <p:sldIdLst>
    <p:sldId id="446" r:id="rId5"/>
    <p:sldId id="263" r:id="rId6"/>
    <p:sldId id="326" r:id="rId7"/>
    <p:sldId id="327" r:id="rId8"/>
    <p:sldId id="323" r:id="rId9"/>
    <p:sldId id="328" r:id="rId10"/>
    <p:sldId id="329" r:id="rId11"/>
    <p:sldId id="939" r:id="rId12"/>
    <p:sldId id="683" r:id="rId13"/>
    <p:sldId id="684" r:id="rId14"/>
    <p:sldId id="685" r:id="rId15"/>
    <p:sldId id="686" r:id="rId16"/>
    <p:sldId id="759" r:id="rId17"/>
    <p:sldId id="766" r:id="rId18"/>
    <p:sldId id="688" r:id="rId19"/>
    <p:sldId id="689" r:id="rId20"/>
    <p:sldId id="691" r:id="rId21"/>
    <p:sldId id="692" r:id="rId22"/>
    <p:sldId id="693" r:id="rId23"/>
    <p:sldId id="694" r:id="rId24"/>
    <p:sldId id="698" r:id="rId25"/>
    <p:sldId id="699" r:id="rId26"/>
    <p:sldId id="700" r:id="rId27"/>
    <p:sldId id="794" r:id="rId28"/>
    <p:sldId id="701" r:id="rId29"/>
    <p:sldId id="44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pos="288" userDrawn="1">
          <p15:clr>
            <a:srgbClr val="F26B43"/>
          </p15:clr>
        </p15:guide>
        <p15:guide id="3" orient="horz" pos="4056" userDrawn="1">
          <p15:clr>
            <a:srgbClr val="F26B43"/>
          </p15:clr>
        </p15:guide>
        <p15:guide id="4" orient="horz" pos="1488" userDrawn="1">
          <p15:clr>
            <a:srgbClr val="A4A3A4"/>
          </p15:clr>
        </p15:guide>
        <p15:guide id="5" pos="3816" userDrawn="1">
          <p15:clr>
            <a:srgbClr val="A4A3A4"/>
          </p15:clr>
        </p15:guide>
        <p15:guide id="6" pos="7416" userDrawn="1">
          <p15:clr>
            <a:srgbClr val="F26B43"/>
          </p15:clr>
        </p15:guide>
        <p15:guide id="7" orient="horz" pos="312" userDrawn="1">
          <p15:clr>
            <a:srgbClr val="F26B43"/>
          </p15:clr>
        </p15:guide>
        <p15:guide id="8" orient="horz" pos="2160" userDrawn="1">
          <p15:clr>
            <a:srgbClr val="A4A3A4"/>
          </p15:clr>
        </p15:guide>
        <p15:guide id="9" orient="horz" pos="23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5896"/>
    <a:srgbClr val="7C6560"/>
    <a:srgbClr val="29282D"/>
    <a:srgbClr val="E288B6"/>
    <a:srgbClr val="D75078"/>
    <a:srgbClr val="B38F6A"/>
    <a:srgbClr val="6667AB"/>
    <a:srgbClr val="BBBBBB"/>
    <a:srgbClr val="B9B9B9"/>
    <a:srgbClr val="85A0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8" autoAdjust="0"/>
    <p:restoredTop sz="94660"/>
  </p:normalViewPr>
  <p:slideViewPr>
    <p:cSldViewPr snapToGrid="0">
      <p:cViewPr varScale="1">
        <p:scale>
          <a:sx n="66" d="100"/>
          <a:sy n="66" d="100"/>
        </p:scale>
        <p:origin x="738" y="84"/>
      </p:cViewPr>
      <p:guideLst>
        <p:guide orient="horz" pos="3672"/>
        <p:guide pos="288"/>
        <p:guide orient="horz" pos="4056"/>
        <p:guide orient="horz" pos="1488"/>
        <p:guide pos="3816"/>
        <p:guide pos="7416"/>
        <p:guide orient="horz" pos="312"/>
        <p:guide orient="horz" pos="2160"/>
        <p:guide orient="horz" pos="230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2640" y="-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3440B4-626E-4F3C-BAEA-93BE989AF4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53A5570-8E4E-4AA9-B246-5A27A383B9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4A69E4-EFBB-4687-8058-A94EE1B5781B}" type="datetimeFigureOut">
              <a:rPr lang="en-US" smtClean="0"/>
              <a:t>1/23/2022</a:t>
            </a:fld>
            <a:endParaRPr lang="en-US" dirty="0"/>
          </a:p>
        </p:txBody>
      </p:sp>
      <p:sp>
        <p:nvSpPr>
          <p:cNvPr id="4" name="Footer Placeholder 3">
            <a:extLst>
              <a:ext uri="{FF2B5EF4-FFF2-40B4-BE49-F238E27FC236}">
                <a16:creationId xmlns:a16="http://schemas.microsoft.com/office/drawing/2014/main" id="{D50D364A-9468-466A-ACCD-ABB3762BE8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9EF394-4AD6-48D1-9C4C-1B3D44BBF5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004FE7-BA7C-4FF4-9756-C6A1F2BCA37F}" type="slidenum">
              <a:rPr lang="en-US" smtClean="0"/>
              <a:t>‹#›</a:t>
            </a:fld>
            <a:endParaRPr lang="en-US" dirty="0"/>
          </a:p>
        </p:txBody>
      </p:sp>
    </p:spTree>
    <p:extLst>
      <p:ext uri="{BB962C8B-B14F-4D97-AF65-F5344CB8AC3E}">
        <p14:creationId xmlns:p14="http://schemas.microsoft.com/office/powerpoint/2010/main" val="20977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546B2-EB9C-4E9C-8793-C25F32D58B9A}" type="datetimeFigureOut">
              <a:rPr lang="en-US" smtClean="0"/>
              <a:t>1/23/2022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3F1C3-4FA3-4491-97F4-43CA9C8BDFDF}" type="slidenum">
              <a:rPr lang="en-US" smtClean="0"/>
              <a:t>‹#›</a:t>
            </a:fld>
            <a:endParaRPr lang="en-US" dirty="0"/>
          </a:p>
        </p:txBody>
      </p:sp>
    </p:spTree>
    <p:extLst>
      <p:ext uri="{BB962C8B-B14F-4D97-AF65-F5344CB8AC3E}">
        <p14:creationId xmlns:p14="http://schemas.microsoft.com/office/powerpoint/2010/main" val="379634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a:t>
            </a:fld>
            <a:endParaRPr lang="en-US" dirty="0"/>
          </a:p>
        </p:txBody>
      </p:sp>
    </p:spTree>
    <p:extLst>
      <p:ext uri="{BB962C8B-B14F-4D97-AF65-F5344CB8AC3E}">
        <p14:creationId xmlns:p14="http://schemas.microsoft.com/office/powerpoint/2010/main" val="3631956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444E792-451B-4A92-8180-6B6D386567B3}"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34736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26</a:t>
            </a:fld>
            <a:endParaRPr lang="en-US" dirty="0"/>
          </a:p>
        </p:txBody>
      </p:sp>
    </p:spTree>
    <p:extLst>
      <p:ext uri="{BB962C8B-B14F-4D97-AF65-F5344CB8AC3E}">
        <p14:creationId xmlns:p14="http://schemas.microsoft.com/office/powerpoint/2010/main" val="2744080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5024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62B86F-90E5-425E-9F83-8477D8111E1D}"/>
              </a:ext>
            </a:extLst>
          </p:cNvPr>
          <p:cNvSpPr/>
          <p:nvPr userDrawn="1"/>
        </p:nvSpPr>
        <p:spPr>
          <a:xfrm>
            <a:off x="0" y="495300"/>
            <a:ext cx="6057900"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5269853-3C2C-4F9C-B1BB-E00F7A1DB9E1}"/>
              </a:ext>
            </a:extLst>
          </p:cNvPr>
          <p:cNvSpPr/>
          <p:nvPr userDrawn="1"/>
        </p:nvSpPr>
        <p:spPr>
          <a:xfrm>
            <a:off x="6530703" y="495300"/>
            <a:ext cx="2931587"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759D58-52AF-4785-8A33-F528F46D88A3}"/>
              </a:ext>
            </a:extLst>
          </p:cNvPr>
          <p:cNvSpPr/>
          <p:nvPr userDrawn="1"/>
        </p:nvSpPr>
        <p:spPr>
          <a:xfrm>
            <a:off x="8852618" y="3863713"/>
            <a:ext cx="292100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AD3E0F4-EC0D-43C2-AC84-A53134C8566E}"/>
              </a:ext>
            </a:extLst>
          </p:cNvPr>
          <p:cNvSpPr/>
          <p:nvPr userDrawn="1"/>
        </p:nvSpPr>
        <p:spPr>
          <a:xfrm>
            <a:off x="228600" y="241300"/>
            <a:ext cx="11772900"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38801" cy="1572126"/>
          </a:xfrm>
        </p:spPr>
        <p:txBody>
          <a:bodyPr anchor="t" anchorCtr="0">
            <a:noAutofit/>
          </a:bodyPr>
          <a:lstStyle>
            <a:lvl1pPr>
              <a:defRPr>
                <a:solidFill>
                  <a:schemeClr val="tx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489200"/>
            <a:ext cx="5202936" cy="3547872"/>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6997700" y="914400"/>
            <a:ext cx="4334256" cy="5093208"/>
          </a:xfrm>
          <a:prstGeom prst="rect">
            <a:avLst/>
          </a:prstGeom>
          <a:solidFill>
            <a:schemeClr val="accent3"/>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318036680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lette Amusements">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42889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mersive palette Amusements">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A3BC27-A809-4F76-931E-2DE01059A5AB}"/>
              </a:ext>
            </a:extLst>
          </p:cNvPr>
          <p:cNvSpPr/>
          <p:nvPr userDrawn="1"/>
        </p:nvSpPr>
        <p:spPr>
          <a:xfrm>
            <a:off x="6712974" y="1651000"/>
            <a:ext cx="460459"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96A5108-5EBA-43CE-BA4A-DA9EEF5D808A}"/>
              </a:ext>
            </a:extLst>
          </p:cNvPr>
          <p:cNvSpPr/>
          <p:nvPr userDrawn="1"/>
        </p:nvSpPr>
        <p:spPr>
          <a:xfrm>
            <a:off x="9271000" y="0"/>
            <a:ext cx="292100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712910-50D0-4906-AB08-F37D02F96D4A}"/>
              </a:ext>
            </a:extLst>
          </p:cNvPr>
          <p:cNvSpPr/>
          <p:nvPr userDrawn="1"/>
        </p:nvSpPr>
        <p:spPr>
          <a:xfrm>
            <a:off x="0" y="2387600"/>
            <a:ext cx="5461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DAC760C-BE23-4DA2-A294-3B5668F8AECA}"/>
              </a:ext>
            </a:extLst>
          </p:cNvPr>
          <p:cNvSpPr/>
          <p:nvPr userDrawn="1"/>
        </p:nvSpPr>
        <p:spPr>
          <a:xfrm>
            <a:off x="228600" y="241300"/>
            <a:ext cx="11772900"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05272" cy="1572126"/>
          </a:xfrm>
        </p:spPr>
        <p:txBody>
          <a:bodyPr anchor="ctr" anchorCtr="0"/>
          <a:lstStyle>
            <a:lvl1pPr>
              <a:defRPr>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3072384"/>
            <a:ext cx="4946904" cy="2871216"/>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7178040" y="457200"/>
            <a:ext cx="4562856" cy="6400800"/>
          </a:xfrm>
          <a:prstGeom prst="rect">
            <a:avLst/>
          </a:prstGeom>
          <a:solidFill>
            <a:schemeClr val="accent5">
              <a:lumMod val="20000"/>
              <a:lumOff val="80000"/>
            </a:schemeClr>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403717604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198059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lette Balance act">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a:t>Click icon to add picture</a:t>
            </a:r>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a:t>Click icon to add picture</a:t>
            </a:r>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a:t>Click icon to add picture</a:t>
            </a:r>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a:t>Click icon to add picture</a:t>
            </a:r>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a:t>Click icon to add picture</a:t>
            </a:r>
            <a:endParaRPr lang="en-US" dirty="0"/>
          </a:p>
        </p:txBody>
      </p:sp>
    </p:spTree>
    <p:extLst>
      <p:ext uri="{BB962C8B-B14F-4D97-AF65-F5344CB8AC3E}">
        <p14:creationId xmlns:p14="http://schemas.microsoft.com/office/powerpoint/2010/main" val="290190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182342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a:t>Click to edit Master title style</a:t>
            </a:r>
            <a:endParaRPr lang="en-US" dirty="0"/>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2185836540"/>
      </p:ext>
    </p:extLst>
  </p:cSld>
  <p:clrMapOvr>
    <a:masterClrMapping/>
  </p:clrMapOvr>
  <p:extLst>
    <p:ext uri="{DCECCB84-F9BA-43D5-87BE-67443E8EF086}">
      <p15:sldGuideLst xmlns:p15="http://schemas.microsoft.com/office/powerpoint/2012/main">
        <p15:guide id="1" orient="horz" pos="1032" userDrawn="1">
          <p15:clr>
            <a:srgbClr val="FBAE40"/>
          </p15:clr>
        </p15:guide>
        <p15:guide id="2" pos="3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A5A6F-999E-4C58-B3B8-977DCFEF4960}"/>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1B1CFE19-3C12-4701-BD9B-9726B63867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72230244-730B-46A2-9449-0A966F079176}"/>
              </a:ext>
            </a:extLst>
          </p:cNvPr>
          <p:cNvSpPr>
            <a:spLocks noGrp="1"/>
          </p:cNvSpPr>
          <p:nvPr>
            <p:ph type="dt" sz="half" idx="10"/>
          </p:nvPr>
        </p:nvSpPr>
        <p:spPr/>
        <p:txBody>
          <a:bodyPr/>
          <a:lstStyle/>
          <a:p>
            <a:endParaRPr lang="en-MY"/>
          </a:p>
        </p:txBody>
      </p:sp>
      <p:sp>
        <p:nvSpPr>
          <p:cNvPr id="5" name="Footer Placeholder 4">
            <a:extLst>
              <a:ext uri="{FF2B5EF4-FFF2-40B4-BE49-F238E27FC236}">
                <a16:creationId xmlns:a16="http://schemas.microsoft.com/office/drawing/2014/main" id="{99D60C00-D00C-4A56-9384-4CCFD7900B12}"/>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0F0DB2AD-C66B-4FFD-9889-098463FC495F}"/>
              </a:ext>
            </a:extLst>
          </p:cNvPr>
          <p:cNvSpPr>
            <a:spLocks noGrp="1"/>
          </p:cNvSpPr>
          <p:nvPr>
            <p:ph type="sldNum" sz="quarter" idx="12"/>
          </p:nvPr>
        </p:nvSpPr>
        <p:spPr/>
        <p:txBody>
          <a:bodyPr/>
          <a:lstStyle/>
          <a:p>
            <a:fld id="{DC202DCF-1076-48B4-851B-618795217D38}" type="slidenum">
              <a:rPr lang="en-MY" smtClean="0"/>
              <a:t>‹#›</a:t>
            </a:fld>
            <a:endParaRPr lang="en-MY"/>
          </a:p>
        </p:txBody>
      </p:sp>
    </p:spTree>
    <p:extLst>
      <p:ext uri="{BB962C8B-B14F-4D97-AF65-F5344CB8AC3E}">
        <p14:creationId xmlns:p14="http://schemas.microsoft.com/office/powerpoint/2010/main" val="240413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lette Wellspring">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220594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mersive palette Wellspring">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86ECD6-DF3C-4CA6-9A77-ED32AC37F81F}"/>
              </a:ext>
            </a:extLst>
          </p:cNvPr>
          <p:cNvSpPr/>
          <p:nvPr userDrawn="1"/>
        </p:nvSpPr>
        <p:spPr>
          <a:xfrm>
            <a:off x="0" y="0"/>
            <a:ext cx="2445488"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D3F081E-4462-4B33-A41E-0432A3B439D9}"/>
              </a:ext>
            </a:extLst>
          </p:cNvPr>
          <p:cNvSpPr/>
          <p:nvPr userDrawn="1"/>
        </p:nvSpPr>
        <p:spPr>
          <a:xfrm rot="5400000">
            <a:off x="10740656" y="5406656"/>
            <a:ext cx="2445488" cy="4572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05FA2D1-6BF4-4194-B815-8C66D013FD27}"/>
              </a:ext>
            </a:extLst>
          </p:cNvPr>
          <p:cNvSpPr/>
          <p:nvPr userDrawn="1"/>
        </p:nvSpPr>
        <p:spPr>
          <a:xfrm>
            <a:off x="7982712" y="495300"/>
            <a:ext cx="3753612" cy="594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88F0DF-BC0B-473C-82DC-7FC46D38FAC1}"/>
              </a:ext>
            </a:extLst>
          </p:cNvPr>
          <p:cNvSpPr/>
          <p:nvPr userDrawn="1"/>
        </p:nvSpPr>
        <p:spPr>
          <a:xfrm>
            <a:off x="4251158" y="495300"/>
            <a:ext cx="3787056" cy="594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709160" y="960120"/>
            <a:ext cx="6574536" cy="5074920"/>
          </a:xfrm>
          <a:prstGeom prst="rect">
            <a:avLst/>
          </a:prstGeom>
        </p:spPr>
        <p:txBody>
          <a:bodyPr anchor="ctr"/>
          <a:lstStyle>
            <a:lvl1pPr marL="0" indent="0" algn="ctr">
              <a:buNone/>
              <a:defRPr>
                <a:solidFill>
                  <a:schemeClr val="bg1"/>
                </a:solidFill>
              </a:defRPr>
            </a:lvl1pPr>
          </a:lstStyle>
          <a:p>
            <a:endParaRPr lang="en-US" dirty="0"/>
          </a:p>
        </p:txBody>
      </p:sp>
      <p:sp>
        <p:nvSpPr>
          <p:cNvPr id="13" name="Rectangle 12">
            <a:extLst>
              <a:ext uri="{FF2B5EF4-FFF2-40B4-BE49-F238E27FC236}">
                <a16:creationId xmlns:a16="http://schemas.microsoft.com/office/drawing/2014/main" id="{FDF3E524-6AEB-4529-804C-0B9CD9992050}"/>
              </a:ext>
            </a:extLst>
          </p:cNvPr>
          <p:cNvSpPr/>
          <p:nvPr userDrawn="1"/>
        </p:nvSpPr>
        <p:spPr>
          <a:xfrm>
            <a:off x="228600" y="241300"/>
            <a:ext cx="11772900"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4CFF2CAC-AD21-48FA-AD68-A643AAA6A8C4}"/>
              </a:ext>
            </a:extLst>
          </p:cNvPr>
          <p:cNvCxnSpPr>
            <a:cxnSpLocks/>
          </p:cNvCxnSpPr>
          <p:nvPr userDrawn="1"/>
        </p:nvCxnSpPr>
        <p:spPr>
          <a:xfrm>
            <a:off x="228600" y="2415910"/>
            <a:ext cx="402255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71600"/>
            <a:ext cx="3619501" cy="877824"/>
          </a:xfrm>
        </p:spPr>
        <p:txBody>
          <a:bodyPr/>
          <a:lstStyle>
            <a:lvl1pPr>
              <a:lnSpc>
                <a:spcPts val="4320"/>
              </a:lnSpc>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1225590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lette Star of the show">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t"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539207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263488725"/>
      </p:ext>
    </p:extLst>
  </p:cSld>
  <p:clrMap bg1="lt1" tx1="dk1" bg2="lt2" tx2="dk2" accent1="accent1" accent2="accent2" accent3="accent3" accent4="accent4" accent5="accent5" accent6="accent6" hlink="hlink" folHlink="folHlink"/>
  <p:sldLayoutIdLst>
    <p:sldLayoutId id="2147483688" r:id="rId1"/>
    <p:sldLayoutId id="2147483700" r:id="rId2"/>
    <p:sldLayoutId id="2147483701" r:id="rId3"/>
    <p:sldLayoutId id="2147483702" r:id="rId4"/>
    <p:sldLayoutId id="2147483662" r:id="rId5"/>
    <p:sldLayoutId id="2147483732" r:id="rId6"/>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911603562"/>
      </p:ext>
    </p:extLst>
  </p:cSld>
  <p:clrMap bg1="lt1" tx1="dk1" bg2="lt2" tx2="dk2" accent1="accent1" accent2="accent2" accent3="accent3" accent4="accent4" accent5="accent5" accent6="accent6" hlink="hlink" folHlink="folHlink"/>
  <p:sldLayoutIdLst>
    <p:sldLayoutId id="2147483729" r:id="rId1"/>
    <p:sldLayoutId id="2147483711" r:id="rId2"/>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1044508539"/>
      </p:ext>
    </p:extLst>
  </p:cSld>
  <p:clrMap bg1="lt1" tx1="dk1" bg2="lt2" tx2="dk2" accent1="accent1" accent2="accent2" accent3="accent3" accent4="accent4" accent5="accent5" accent6="accent6" hlink="hlink" folHlink="folHlink"/>
  <p:sldLayoutIdLst>
    <p:sldLayoutId id="2147483730" r:id="rId1"/>
    <p:sldLayoutId id="2147483723" r:id="rId2"/>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032013640"/>
      </p:ext>
    </p:extLst>
  </p:cSld>
  <p:clrMap bg1="lt1" tx1="dk1" bg2="lt2" tx2="dk2" accent1="accent1" accent2="accent2" accent3="accent3" accent4="accent4" accent5="accent5" accent6="accent6" hlink="hlink" folHlink="folHlink"/>
  <p:sldLayoutIdLst>
    <p:sldLayoutId id="2147483731" r:id="rId1"/>
    <p:sldLayoutId id="2147483704" r:id="rId2"/>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rotWithShape="1">
          <a:blip r:embed="rId3"/>
          <a:stretch/>
        </p:blipFill>
        <p:spPr>
          <a:xfrm>
            <a:off x="225" y="0"/>
            <a:ext cx="12191550" cy="6857999"/>
          </a:xfrm>
          <a:noFill/>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254000" y="226573"/>
            <a:ext cx="6581554" cy="3317605"/>
          </a:xfrm>
        </p:spPr>
        <p:txBody>
          <a:bodyPr anchor="ctr" anchorCtr="0">
            <a:normAutofit fontScale="90000"/>
          </a:bodyPr>
          <a:lstStyle/>
          <a:p>
            <a:pPr>
              <a:lnSpc>
                <a:spcPct val="150000"/>
              </a:lnSpc>
            </a:pPr>
            <a:r>
              <a:rPr lang="en-US" sz="6600" dirty="0">
                <a:solidFill>
                  <a:srgbClr val="FF0000"/>
                </a:solidFill>
                <a:latin typeface="Amasis MT Pro Black" panose="02040A04050005020304" pitchFamily="18" charset="0"/>
              </a:rPr>
              <a:t>Your </a:t>
            </a:r>
            <a:br>
              <a:rPr lang="en-US" sz="6600" dirty="0">
                <a:solidFill>
                  <a:srgbClr val="FF0000"/>
                </a:solidFill>
                <a:latin typeface="Amasis MT Pro Black" panose="02040A04050005020304" pitchFamily="18" charset="0"/>
              </a:rPr>
            </a:br>
            <a:r>
              <a:rPr lang="en-US" sz="6600" dirty="0">
                <a:solidFill>
                  <a:srgbClr val="FF0000"/>
                </a:solidFill>
                <a:latin typeface="Amasis MT Pro Black" panose="02040A04050005020304" pitchFamily="18" charset="0"/>
              </a:rPr>
              <a:t>Research </a:t>
            </a:r>
            <a:br>
              <a:rPr lang="en-US" sz="6600" dirty="0">
                <a:solidFill>
                  <a:srgbClr val="FF0000"/>
                </a:solidFill>
                <a:latin typeface="Amasis MT Pro Black" panose="02040A04050005020304" pitchFamily="18" charset="0"/>
              </a:rPr>
            </a:br>
            <a:r>
              <a:rPr lang="en-US" sz="6600" dirty="0">
                <a:solidFill>
                  <a:srgbClr val="FF0000"/>
                </a:solidFill>
                <a:latin typeface="Amasis MT Pro Black" panose="02040A04050005020304" pitchFamily="18" charset="0"/>
              </a:rPr>
              <a:t>Title</a:t>
            </a:r>
          </a:p>
        </p:txBody>
      </p:sp>
      <p:pic>
        <p:nvPicPr>
          <p:cNvPr id="1026" name="Picture 2">
            <a:extLst>
              <a:ext uri="{FF2B5EF4-FFF2-40B4-BE49-F238E27FC236}">
                <a16:creationId xmlns:a16="http://schemas.microsoft.com/office/drawing/2014/main" id="{21779BC4-7C43-4E2B-B578-4CB510CF7C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2286" y="4426857"/>
            <a:ext cx="2133375" cy="23005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B2D9AA9-EE06-40FC-9E0F-D2987E9762AD}"/>
              </a:ext>
            </a:extLst>
          </p:cNvPr>
          <p:cNvSpPr/>
          <p:nvPr/>
        </p:nvSpPr>
        <p:spPr>
          <a:xfrm>
            <a:off x="0" y="5965371"/>
            <a:ext cx="9826172"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b="1" dirty="0">
                <a:solidFill>
                  <a:srgbClr val="002060"/>
                </a:solidFill>
              </a:rPr>
              <a:t>Dr Jugindar Singh</a:t>
            </a:r>
          </a:p>
        </p:txBody>
      </p:sp>
    </p:spTree>
    <p:extLst>
      <p:ext uri="{BB962C8B-B14F-4D97-AF65-F5344CB8AC3E}">
        <p14:creationId xmlns:p14="http://schemas.microsoft.com/office/powerpoint/2010/main" val="155831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6"/>
            <a:ext cx="6556512" cy="1325563"/>
          </a:xfrm>
        </p:spPr>
        <p:txBody>
          <a:bodyPr/>
          <a:lstStyle/>
          <a:p>
            <a:r>
              <a:rPr lang="en-US" b="1" dirty="0">
                <a:solidFill>
                  <a:srgbClr val="002060"/>
                </a:solidFill>
              </a:rPr>
              <a:t>No to commonly used titles</a:t>
            </a:r>
          </a:p>
        </p:txBody>
      </p:sp>
      <p:sp>
        <p:nvSpPr>
          <p:cNvPr id="3" name="Content Placeholder 2"/>
          <p:cNvSpPr>
            <a:spLocks noGrp="1"/>
          </p:cNvSpPr>
          <p:nvPr>
            <p:ph idx="1"/>
          </p:nvPr>
        </p:nvSpPr>
        <p:spPr>
          <a:xfrm>
            <a:off x="0" y="1207195"/>
            <a:ext cx="3988904" cy="3330728"/>
          </a:xfrm>
          <a:ln>
            <a:solidFill>
              <a:srgbClr val="FF0000"/>
            </a:solidFill>
          </a:ln>
        </p:spPr>
        <p:txBody>
          <a:bodyPr/>
          <a:lstStyle/>
          <a:p>
            <a:pPr marL="514350" indent="-514350">
              <a:buFont typeface="+mj-lt"/>
              <a:buAutoNum type="arabicPeriod"/>
            </a:pPr>
            <a:r>
              <a:rPr lang="en-US" dirty="0"/>
              <a:t>Customer Satisfaction</a:t>
            </a:r>
          </a:p>
          <a:p>
            <a:pPr marL="514350" indent="-514350">
              <a:buFont typeface="+mj-lt"/>
              <a:buAutoNum type="arabicPeriod"/>
            </a:pPr>
            <a:r>
              <a:rPr lang="en-US" dirty="0"/>
              <a:t>Employee Motivation</a:t>
            </a:r>
          </a:p>
          <a:p>
            <a:pPr marL="514350" indent="-514350">
              <a:buFont typeface="+mj-lt"/>
              <a:buAutoNum type="arabicPeriod"/>
            </a:pPr>
            <a:r>
              <a:rPr lang="en-US" dirty="0"/>
              <a:t>Customer Purchasing Behavior</a:t>
            </a:r>
          </a:p>
        </p:txBody>
      </p:sp>
      <p:pic>
        <p:nvPicPr>
          <p:cNvPr id="5" name="Picture 4">
            <a:extLst>
              <a:ext uri="{FF2B5EF4-FFF2-40B4-BE49-F238E27FC236}">
                <a16:creationId xmlns:a16="http://schemas.microsoft.com/office/drawing/2014/main" id="{EF91F1F7-5258-4A0E-AD5B-8D3FDAC09DC5}"/>
              </a:ext>
            </a:extLst>
          </p:cNvPr>
          <p:cNvPicPr>
            <a:picLocks noChangeAspect="1"/>
          </p:cNvPicPr>
          <p:nvPr/>
        </p:nvPicPr>
        <p:blipFill>
          <a:blip r:embed="rId2"/>
          <a:stretch>
            <a:fillRect/>
          </a:stretch>
        </p:blipFill>
        <p:spPr>
          <a:xfrm>
            <a:off x="6556513" y="159647"/>
            <a:ext cx="5516218" cy="4524375"/>
          </a:xfrm>
          <a:prstGeom prst="rect">
            <a:avLst/>
          </a:prstGeom>
          <a:ln>
            <a:solidFill>
              <a:srgbClr val="FF0000"/>
            </a:solidFill>
          </a:ln>
        </p:spPr>
      </p:pic>
      <p:sp>
        <p:nvSpPr>
          <p:cNvPr id="6" name="TextBox 5">
            <a:extLst>
              <a:ext uri="{FF2B5EF4-FFF2-40B4-BE49-F238E27FC236}">
                <a16:creationId xmlns:a16="http://schemas.microsoft.com/office/drawing/2014/main" id="{5E41AF1F-BA34-4810-A80D-2B003AC5FAA1}"/>
              </a:ext>
            </a:extLst>
          </p:cNvPr>
          <p:cNvSpPr txBox="1"/>
          <p:nvPr/>
        </p:nvSpPr>
        <p:spPr>
          <a:xfrm>
            <a:off x="4108174" y="1207194"/>
            <a:ext cx="2080590" cy="31085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a:ln>
                  <a:noFill/>
                </a:ln>
                <a:solidFill>
                  <a:srgbClr val="FF0000"/>
                </a:solidFill>
                <a:effectLst/>
                <a:uLnTx/>
                <a:uFillTx/>
                <a:latin typeface="Calibri" panose="020F0502020204030204"/>
                <a:ea typeface="+mn-ea"/>
                <a:cs typeface="+mn-cs"/>
              </a:rPr>
              <a:t>BUT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a:ln>
                  <a:noFill/>
                </a:ln>
                <a:solidFill>
                  <a:srgbClr val="FF0000"/>
                </a:solidFill>
                <a:effectLst/>
                <a:uLnTx/>
                <a:uFillTx/>
                <a:latin typeface="Calibri" panose="020F0502020204030204"/>
                <a:ea typeface="+mn-ea"/>
                <a:cs typeface="+mn-cs"/>
              </a:rPr>
              <a:t>Something Recent or Innovative can be allowed</a:t>
            </a:r>
          </a:p>
        </p:txBody>
      </p:sp>
      <p:sp>
        <p:nvSpPr>
          <p:cNvPr id="7" name="Arrow: Right 6">
            <a:extLst>
              <a:ext uri="{FF2B5EF4-FFF2-40B4-BE49-F238E27FC236}">
                <a16:creationId xmlns:a16="http://schemas.microsoft.com/office/drawing/2014/main" id="{797CBDEB-0CA9-4A6E-A3AA-4557ABCB9F81}"/>
              </a:ext>
            </a:extLst>
          </p:cNvPr>
          <p:cNvSpPr/>
          <p:nvPr/>
        </p:nvSpPr>
        <p:spPr>
          <a:xfrm>
            <a:off x="6188765" y="2161830"/>
            <a:ext cx="367747" cy="727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67D58C7-A446-4917-81E7-57CF25113E56}"/>
              </a:ext>
            </a:extLst>
          </p:cNvPr>
          <p:cNvSpPr txBox="1"/>
          <p:nvPr/>
        </p:nvSpPr>
        <p:spPr>
          <a:xfrm>
            <a:off x="5307497" y="4537922"/>
            <a:ext cx="6682407" cy="2246769"/>
          </a:xfrm>
          <a:prstGeom prst="rect">
            <a:avLst/>
          </a:prstGeom>
          <a:solidFill>
            <a:schemeClr val="bg1">
              <a:lumMod val="95000"/>
            </a:schemeClr>
          </a:solidFill>
          <a:ln>
            <a:solidFill>
              <a:schemeClr val="accent1"/>
            </a:solidFill>
          </a:ln>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values mismatch,</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lack of self-efficacy,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disruptive emotions,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attribution errors.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Each of these four traps has distinct causes and comes with specific strategies to release an employee from its clutch</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es.</a:t>
            </a:r>
            <a:endParaRPr kumimoji="0" lang="en-MY"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Arrow: Up 9">
            <a:extLst>
              <a:ext uri="{FF2B5EF4-FFF2-40B4-BE49-F238E27FC236}">
                <a16:creationId xmlns:a16="http://schemas.microsoft.com/office/drawing/2014/main" id="{E2D7AF30-7055-494A-838A-E7A8DB1E5828}"/>
              </a:ext>
            </a:extLst>
          </p:cNvPr>
          <p:cNvSpPr/>
          <p:nvPr/>
        </p:nvSpPr>
        <p:spPr>
          <a:xfrm>
            <a:off x="1623391" y="4449913"/>
            <a:ext cx="742122" cy="10999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FA4D168A-CF05-4235-942F-794FB5432EE4}"/>
              </a:ext>
            </a:extLst>
          </p:cNvPr>
          <p:cNvSpPr txBox="1"/>
          <p:nvPr/>
        </p:nvSpPr>
        <p:spPr>
          <a:xfrm>
            <a:off x="2513244" y="4923916"/>
            <a:ext cx="254908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a:ln>
                  <a:noFill/>
                </a:ln>
                <a:solidFill>
                  <a:prstClr val="black"/>
                </a:solidFill>
                <a:effectLst/>
                <a:uLnTx/>
                <a:uFillTx/>
                <a:latin typeface="Calibri" panose="020F0502020204030204"/>
                <a:ea typeface="+mn-ea"/>
                <a:cs typeface="+mn-cs"/>
              </a:rPr>
              <a:t>Don’t  use old Titles - </a:t>
            </a:r>
          </a:p>
        </p:txBody>
      </p:sp>
      <p:sp>
        <p:nvSpPr>
          <p:cNvPr id="9" name="Slide Number Placeholder 8">
            <a:extLst>
              <a:ext uri="{FF2B5EF4-FFF2-40B4-BE49-F238E27FC236}">
                <a16:creationId xmlns:a16="http://schemas.microsoft.com/office/drawing/2014/main" id="{BAA380FB-A632-4ED6-A18A-5AA58942E51D}"/>
              </a:ext>
            </a:extLst>
          </p:cNvPr>
          <p:cNvSpPr>
            <a:spLocks noGrp="1"/>
          </p:cNvSpPr>
          <p:nvPr>
            <p:ph type="sldNum" sz="quarter" idx="12"/>
          </p:nvPr>
        </p:nvSpPr>
        <p:spPr/>
        <p:txBody>
          <a:bodyPr/>
          <a:lstStyle/>
          <a:p>
            <a:fld id="{4E242830-FEB4-40A7-8580-A1BD52BB088E}" type="slidenum">
              <a:rPr lang="en-US" smtClean="0"/>
              <a:t>10</a:t>
            </a:fld>
            <a:endParaRPr lang="en-US"/>
          </a:p>
        </p:txBody>
      </p:sp>
    </p:spTree>
    <p:extLst>
      <p:ext uri="{BB962C8B-B14F-4D97-AF65-F5344CB8AC3E}">
        <p14:creationId xmlns:p14="http://schemas.microsoft.com/office/powerpoint/2010/main" val="1714725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8221" y="39188"/>
            <a:ext cx="8293777" cy="420934"/>
          </a:xfrm>
        </p:spPr>
        <p:txBody>
          <a:bodyPr>
            <a:normAutofit fontScale="90000"/>
          </a:bodyPr>
          <a:lstStyle/>
          <a:p>
            <a:br>
              <a:rPr lang="en-US" sz="2400" dirty="0">
                <a:solidFill>
                  <a:srgbClr val="000000"/>
                </a:solidFill>
              </a:rPr>
            </a:br>
            <a:r>
              <a:rPr lang="en-US" dirty="0">
                <a:solidFill>
                  <a:srgbClr val="FF0000"/>
                </a:solidFill>
              </a:rPr>
              <a:t>Check </a:t>
            </a:r>
            <a:r>
              <a:rPr lang="en-US" b="1" dirty="0">
                <a:solidFill>
                  <a:srgbClr val="FF0000"/>
                </a:solidFill>
              </a:rPr>
              <a:t>You Research is not too broad</a:t>
            </a:r>
            <a:br>
              <a:rPr lang="en-US" sz="2400" dirty="0">
                <a:solidFill>
                  <a:srgbClr val="000000"/>
                </a:solidFill>
              </a:rPr>
            </a:br>
            <a:endParaRPr lang="en-US" sz="2400" dirty="0">
              <a:solidFill>
                <a:srgbClr val="000000"/>
              </a:solidFill>
            </a:endParaRPr>
          </a:p>
        </p:txBody>
      </p:sp>
      <p:pic>
        <p:nvPicPr>
          <p:cNvPr id="7" name="Picture 6">
            <a:extLst>
              <a:ext uri="{FF2B5EF4-FFF2-40B4-BE49-F238E27FC236}">
                <a16:creationId xmlns:a16="http://schemas.microsoft.com/office/drawing/2014/main" id="{467CCB6C-2BE2-4D44-BA23-F625B1014504}"/>
              </a:ext>
            </a:extLst>
          </p:cNvPr>
          <p:cNvPicPr>
            <a:picLocks noChangeAspect="1"/>
          </p:cNvPicPr>
          <p:nvPr/>
        </p:nvPicPr>
        <p:blipFill rotWithShape="1">
          <a:blip r:embed="rId2">
            <a:alphaModFix/>
          </a:blip>
          <a:srcRect l="11037" r="17308" b="2"/>
          <a:stretch/>
        </p:blipFill>
        <p:spPr>
          <a:xfrm>
            <a:off x="130649" y="514724"/>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1"/>
          </p:nvPr>
        </p:nvSpPr>
        <p:spPr>
          <a:xfrm>
            <a:off x="5536367" y="499310"/>
            <a:ext cx="6655633" cy="6358690"/>
          </a:xfrm>
        </p:spPr>
        <p:txBody>
          <a:bodyPr anchor="ctr">
            <a:normAutofit fontScale="92500" lnSpcReduction="10000"/>
          </a:bodyPr>
          <a:lstStyle/>
          <a:p>
            <a:pPr marL="742950" indent="-742950">
              <a:buFont typeface="+mj-lt"/>
              <a:buAutoNum type="arabicPeriod"/>
            </a:pPr>
            <a:r>
              <a:rPr lang="en-US" dirty="0">
                <a:solidFill>
                  <a:srgbClr val="000000"/>
                </a:solidFill>
              </a:rPr>
              <a:t>Research Questions too open</a:t>
            </a:r>
          </a:p>
          <a:p>
            <a:pPr marL="742950" indent="-742950">
              <a:buFont typeface="+mj-lt"/>
              <a:buAutoNum type="arabicPeriod"/>
            </a:pPr>
            <a:r>
              <a:rPr lang="en-US" dirty="0">
                <a:solidFill>
                  <a:srgbClr val="000000"/>
                </a:solidFill>
              </a:rPr>
              <a:t>Too many research questions and/or hypotheses; </a:t>
            </a:r>
          </a:p>
          <a:p>
            <a:pPr marL="742950" indent="-742950">
              <a:buFont typeface="+mj-lt"/>
              <a:buAutoNum type="arabicPeriod"/>
            </a:pPr>
            <a:r>
              <a:rPr lang="en-US" dirty="0">
                <a:solidFill>
                  <a:srgbClr val="000000"/>
                </a:solidFill>
              </a:rPr>
              <a:t>Too many concepts, theories, and/or variables;</a:t>
            </a:r>
          </a:p>
          <a:p>
            <a:pPr marL="742950" indent="-742950">
              <a:buFont typeface="+mj-lt"/>
              <a:buAutoNum type="arabicPeriod"/>
            </a:pPr>
            <a:r>
              <a:rPr lang="en-US" dirty="0">
                <a:solidFill>
                  <a:srgbClr val="000000"/>
                </a:solidFill>
              </a:rPr>
              <a:t>The population you are interested in is too broad to target effectively; </a:t>
            </a:r>
          </a:p>
          <a:p>
            <a:pPr marL="742950" indent="-742950">
              <a:buFont typeface="+mj-lt"/>
              <a:buAutoNum type="arabicPeriod"/>
            </a:pPr>
            <a:r>
              <a:rPr lang="en-US" dirty="0">
                <a:solidFill>
                  <a:srgbClr val="000000"/>
                </a:solidFill>
              </a:rPr>
              <a:t>There is no identifiable outcome to your dissertation. </a:t>
            </a:r>
          </a:p>
          <a:p>
            <a:pPr marL="0" indent="0">
              <a:buNone/>
            </a:pPr>
            <a:r>
              <a:rPr lang="en-US" i="1" dirty="0">
                <a:solidFill>
                  <a:srgbClr val="000000"/>
                </a:solidFill>
                <a:highlight>
                  <a:srgbClr val="FFFF00"/>
                </a:highlight>
              </a:rPr>
              <a:t>Examples</a:t>
            </a:r>
          </a:p>
          <a:p>
            <a:pPr marL="0" indent="0">
              <a:lnSpc>
                <a:spcPct val="110000"/>
              </a:lnSpc>
              <a:buNone/>
            </a:pPr>
            <a:r>
              <a:rPr lang="en-US" i="1" dirty="0">
                <a:solidFill>
                  <a:srgbClr val="002060"/>
                </a:solidFill>
              </a:rPr>
              <a:t>The impact of oil price on the country GDP, inflation, stock market, CPI and employment</a:t>
            </a:r>
          </a:p>
          <a:p>
            <a:pPr marL="0" indent="0">
              <a:lnSpc>
                <a:spcPct val="110000"/>
              </a:lnSpc>
              <a:buNone/>
            </a:pPr>
            <a:r>
              <a:rPr lang="en-US" i="1" dirty="0">
                <a:solidFill>
                  <a:srgbClr val="002060"/>
                </a:solidFill>
              </a:rPr>
              <a:t> A study on the relationship between service quality, customer satisfaction and customer loyalty in China</a:t>
            </a:r>
          </a:p>
          <a:p>
            <a:pPr marL="0" indent="0">
              <a:buNone/>
            </a:pPr>
            <a:endParaRPr lang="en-US" sz="1600" i="1" dirty="0">
              <a:solidFill>
                <a:srgbClr val="000000"/>
              </a:solidFill>
            </a:endParaRPr>
          </a:p>
        </p:txBody>
      </p:sp>
      <p:sp>
        <p:nvSpPr>
          <p:cNvPr id="6" name="TextBox 5">
            <a:extLst>
              <a:ext uri="{FF2B5EF4-FFF2-40B4-BE49-F238E27FC236}">
                <a16:creationId xmlns:a16="http://schemas.microsoft.com/office/drawing/2014/main" id="{980F93A3-D76B-4458-9735-C4C062056B8A}"/>
              </a:ext>
            </a:extLst>
          </p:cNvPr>
          <p:cNvSpPr txBox="1"/>
          <p:nvPr/>
        </p:nvSpPr>
        <p:spPr>
          <a:xfrm>
            <a:off x="603480" y="6306936"/>
            <a:ext cx="619539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MY" sz="2400" b="1" i="0" u="none" strike="noStrike" kern="1200" cap="none" spc="0" normalizeH="0" baseline="0" noProof="0" dirty="0">
                <a:ln>
                  <a:noFill/>
                </a:ln>
                <a:solidFill>
                  <a:srgbClr val="0070C0"/>
                </a:solidFill>
                <a:effectLst/>
                <a:uLnTx/>
                <a:uFillTx/>
                <a:latin typeface="Calibri" panose="020F0502020204030204"/>
                <a:ea typeface="+mn-ea"/>
                <a:cs typeface="+mn-cs"/>
              </a:rPr>
              <a:t>Don’t be too narrow</a:t>
            </a:r>
          </a:p>
        </p:txBody>
      </p:sp>
      <p:sp>
        <p:nvSpPr>
          <p:cNvPr id="8" name="Slide Number Placeholder 7">
            <a:extLst>
              <a:ext uri="{FF2B5EF4-FFF2-40B4-BE49-F238E27FC236}">
                <a16:creationId xmlns:a16="http://schemas.microsoft.com/office/drawing/2014/main" id="{8C6A49BC-4A54-40A4-B026-845102A0B94F}"/>
              </a:ext>
            </a:extLst>
          </p:cNvPr>
          <p:cNvSpPr>
            <a:spLocks noGrp="1"/>
          </p:cNvSpPr>
          <p:nvPr>
            <p:ph type="sldNum" sz="quarter" idx="12"/>
          </p:nvPr>
        </p:nvSpPr>
        <p:spPr/>
        <p:txBody>
          <a:bodyPr/>
          <a:lstStyle/>
          <a:p>
            <a:fld id="{4E242830-FEB4-40A7-8580-A1BD52BB088E}" type="slidenum">
              <a:rPr lang="en-US" smtClean="0"/>
              <a:t>11</a:t>
            </a:fld>
            <a:endParaRPr lang="en-US"/>
          </a:p>
        </p:txBody>
      </p:sp>
    </p:spTree>
    <p:extLst>
      <p:ext uri="{BB962C8B-B14F-4D97-AF65-F5344CB8AC3E}">
        <p14:creationId xmlns:p14="http://schemas.microsoft.com/office/powerpoint/2010/main" val="4251257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 y="32951"/>
            <a:ext cx="12191998" cy="792162"/>
          </a:xfrm>
          <a:solidFill>
            <a:schemeClr val="accent2"/>
          </a:solidFill>
        </p:spPr>
        <p:txBody>
          <a:bodyPr>
            <a:normAutofit/>
          </a:bodyPr>
          <a:lstStyle/>
          <a:p>
            <a:r>
              <a:rPr lang="en-US" sz="4000" dirty="0">
                <a:latin typeface="Comic Sans MS" pitchFamily="66" charset="0"/>
              </a:rPr>
              <a:t>Research Title</a:t>
            </a:r>
            <a:endParaRPr lang="bg-BG" sz="2000" dirty="0">
              <a:latin typeface="Comic Sans MS" pitchFamily="66" charset="0"/>
            </a:endParaRPr>
          </a:p>
        </p:txBody>
      </p:sp>
      <p:sp>
        <p:nvSpPr>
          <p:cNvPr id="14339" name="Rectangle 3"/>
          <p:cNvSpPr>
            <a:spLocks noGrp="1" noChangeArrowheads="1"/>
          </p:cNvSpPr>
          <p:nvPr>
            <p:ph type="body" idx="1"/>
          </p:nvPr>
        </p:nvSpPr>
        <p:spPr>
          <a:xfrm>
            <a:off x="1" y="838200"/>
            <a:ext cx="10305142" cy="6019800"/>
          </a:xfrm>
          <a:solidFill>
            <a:schemeClr val="bg1"/>
          </a:solidFill>
          <a:ln>
            <a:solidFill>
              <a:srgbClr val="FFC000"/>
            </a:solidFill>
            <a:miter lim="800000"/>
            <a:headEnd/>
            <a:tailEnd/>
          </a:ln>
        </p:spPr>
        <p:txBody>
          <a:bodyPr>
            <a:normAutofit lnSpcReduction="10000"/>
          </a:bodyPr>
          <a:lstStyle/>
          <a:p>
            <a:pPr>
              <a:lnSpc>
                <a:spcPts val="2400"/>
              </a:lnSpc>
            </a:pPr>
            <a:r>
              <a:rPr lang="en-US" sz="3500" b="1" dirty="0">
                <a:solidFill>
                  <a:srgbClr val="002060"/>
                </a:solidFill>
              </a:rPr>
              <a:t>Descriptive and explanatory, not general</a:t>
            </a:r>
          </a:p>
          <a:p>
            <a:pPr marL="0" indent="0">
              <a:lnSpc>
                <a:spcPts val="2400"/>
              </a:lnSpc>
              <a:buNone/>
            </a:pPr>
            <a:r>
              <a:rPr lang="en-US" sz="3500" dirty="0"/>
              <a:t>   </a:t>
            </a:r>
            <a:r>
              <a:rPr lang="en-US" sz="2600" b="1" dirty="0">
                <a:solidFill>
                  <a:srgbClr val="002060"/>
                </a:solidFill>
              </a:rPr>
              <a:t>Helps the reader to understand the core focus of your dissertation.</a:t>
            </a:r>
          </a:p>
          <a:p>
            <a:pPr>
              <a:lnSpc>
                <a:spcPts val="2400"/>
              </a:lnSpc>
            </a:pPr>
            <a:r>
              <a:rPr lang="en-US" sz="3500" b="1" dirty="0">
                <a:solidFill>
                  <a:srgbClr val="002060"/>
                </a:solidFill>
              </a:rPr>
              <a:t>Precise</a:t>
            </a:r>
          </a:p>
          <a:p>
            <a:pPr marL="0" indent="0">
              <a:lnSpc>
                <a:spcPts val="2400"/>
              </a:lnSpc>
              <a:buNone/>
            </a:pPr>
            <a:r>
              <a:rPr lang="en-US" sz="2400" b="1" dirty="0"/>
              <a:t>    Accurately’ reflect the scope and content of the study</a:t>
            </a:r>
            <a:endParaRPr lang="en-US" sz="2600" b="1" dirty="0"/>
          </a:p>
          <a:p>
            <a:pPr>
              <a:lnSpc>
                <a:spcPts val="2400"/>
              </a:lnSpc>
            </a:pPr>
            <a:r>
              <a:rPr lang="en-US" sz="3500" b="1" dirty="0">
                <a:solidFill>
                  <a:srgbClr val="002060"/>
                </a:solidFill>
              </a:rPr>
              <a:t>Concise</a:t>
            </a:r>
            <a:endParaRPr lang="en-US" sz="2200" b="1" dirty="0">
              <a:solidFill>
                <a:srgbClr val="002060"/>
              </a:solidFill>
            </a:endParaRPr>
          </a:p>
          <a:p>
            <a:pPr marL="0" indent="0">
              <a:lnSpc>
                <a:spcPts val="2400"/>
              </a:lnSpc>
              <a:buNone/>
            </a:pPr>
            <a:r>
              <a:rPr lang="en-US" sz="2200" b="1" dirty="0">
                <a:solidFill>
                  <a:srgbClr val="002060"/>
                </a:solidFill>
              </a:rPr>
              <a:t>      </a:t>
            </a:r>
            <a:r>
              <a:rPr lang="en-US" sz="2400" b="1" dirty="0">
                <a:solidFill>
                  <a:srgbClr val="002060"/>
                </a:solidFill>
              </a:rPr>
              <a:t>Explain what the nature of your research is in fewest words</a:t>
            </a:r>
          </a:p>
          <a:p>
            <a:pPr marL="0" indent="0">
              <a:lnSpc>
                <a:spcPts val="2400"/>
              </a:lnSpc>
              <a:buNone/>
            </a:pPr>
            <a:r>
              <a:rPr lang="en-US" sz="2400" b="1" dirty="0">
                <a:solidFill>
                  <a:srgbClr val="002060"/>
                </a:solidFill>
              </a:rPr>
              <a:t>      possible (15 words).</a:t>
            </a:r>
          </a:p>
          <a:p>
            <a:pPr marL="0" indent="0">
              <a:buNone/>
            </a:pPr>
            <a:r>
              <a:rPr lang="en-US" sz="2400" b="1" i="1" dirty="0">
                <a:solidFill>
                  <a:srgbClr val="FF0000"/>
                </a:solidFill>
              </a:rPr>
              <a:t>Example: </a:t>
            </a:r>
          </a:p>
          <a:p>
            <a:pPr marL="457200" indent="-457200">
              <a:buAutoNum type="arabicPeriod"/>
            </a:pPr>
            <a:r>
              <a:rPr lang="en-US" sz="3000" b="1" i="1" dirty="0">
                <a:solidFill>
                  <a:srgbClr val="002060"/>
                </a:solidFill>
              </a:rPr>
              <a:t>Barriers to Digital banking adoption: A qualitative study among corporate customers in  Kuala Lumpur, Malaysia</a:t>
            </a:r>
            <a:endParaRPr lang="en-US" sz="2600" b="1" i="1" dirty="0">
              <a:solidFill>
                <a:srgbClr val="002060"/>
              </a:solidFill>
            </a:endParaRPr>
          </a:p>
          <a:p>
            <a:pPr marL="0" indent="0">
              <a:buNone/>
            </a:pPr>
            <a:r>
              <a:rPr lang="en-US" sz="2200" b="1" i="1" dirty="0">
                <a:solidFill>
                  <a:srgbClr val="0070C0"/>
                </a:solidFill>
              </a:rPr>
              <a:t>Barriers </a:t>
            </a:r>
            <a:r>
              <a:rPr lang="en-US" sz="2200" b="1" i="1" dirty="0">
                <a:solidFill>
                  <a:srgbClr val="FF0000"/>
                </a:solidFill>
              </a:rPr>
              <a:t>[focus</a:t>
            </a:r>
            <a:r>
              <a:rPr lang="en-US" sz="2200" b="1" i="1" dirty="0">
                <a:solidFill>
                  <a:srgbClr val="0070C0"/>
                </a:solidFill>
              </a:rPr>
              <a:t>] to digital banking adoption </a:t>
            </a:r>
            <a:r>
              <a:rPr lang="en-US" sz="2200" b="1" i="1" dirty="0">
                <a:solidFill>
                  <a:srgbClr val="FF0000"/>
                </a:solidFill>
              </a:rPr>
              <a:t>[area of interest</a:t>
            </a:r>
            <a:r>
              <a:rPr lang="en-US" sz="2200" b="1" i="1" dirty="0">
                <a:solidFill>
                  <a:srgbClr val="0070C0"/>
                </a:solidFill>
              </a:rPr>
              <a:t>]: A qualitative study </a:t>
            </a:r>
            <a:r>
              <a:rPr lang="en-US" sz="2200" b="1" i="1" dirty="0">
                <a:solidFill>
                  <a:srgbClr val="FF0000"/>
                </a:solidFill>
              </a:rPr>
              <a:t>[qualitative research design</a:t>
            </a:r>
            <a:r>
              <a:rPr lang="en-US" sz="2200" b="1" i="1" dirty="0">
                <a:solidFill>
                  <a:srgbClr val="0070C0"/>
                </a:solidFill>
              </a:rPr>
              <a:t>] among corporate customers </a:t>
            </a:r>
            <a:r>
              <a:rPr lang="en-US" sz="2200" b="1" i="1" dirty="0">
                <a:solidFill>
                  <a:srgbClr val="FF0000"/>
                </a:solidFill>
              </a:rPr>
              <a:t>[population</a:t>
            </a:r>
            <a:r>
              <a:rPr lang="en-US" sz="2200" b="1" i="1" dirty="0">
                <a:solidFill>
                  <a:srgbClr val="0070C0"/>
                </a:solidFill>
              </a:rPr>
              <a:t>] in Malaysia </a:t>
            </a:r>
            <a:r>
              <a:rPr lang="en-US" sz="2200" b="1" i="1" dirty="0">
                <a:solidFill>
                  <a:srgbClr val="FF0000"/>
                </a:solidFill>
              </a:rPr>
              <a:t>[situated nature of the study] </a:t>
            </a:r>
          </a:p>
        </p:txBody>
      </p:sp>
      <p:pic>
        <p:nvPicPr>
          <p:cNvPr id="3" name="Picture 2">
            <a:extLst>
              <a:ext uri="{FF2B5EF4-FFF2-40B4-BE49-F238E27FC236}">
                <a16:creationId xmlns:a16="http://schemas.microsoft.com/office/drawing/2014/main" id="{57411887-1A69-4249-9B1F-F0E4DBEC8ECE}"/>
              </a:ext>
            </a:extLst>
          </p:cNvPr>
          <p:cNvPicPr>
            <a:picLocks noChangeAspect="1"/>
          </p:cNvPicPr>
          <p:nvPr/>
        </p:nvPicPr>
        <p:blipFill>
          <a:blip r:embed="rId2"/>
          <a:stretch>
            <a:fillRect/>
          </a:stretch>
        </p:blipFill>
        <p:spPr>
          <a:xfrm>
            <a:off x="10464799" y="1438888"/>
            <a:ext cx="1727199" cy="3980224"/>
          </a:xfrm>
          <a:prstGeom prst="rect">
            <a:avLst/>
          </a:prstGeom>
        </p:spPr>
      </p:pic>
      <p:sp>
        <p:nvSpPr>
          <p:cNvPr id="5" name="Slide Number Placeholder 4">
            <a:extLst>
              <a:ext uri="{FF2B5EF4-FFF2-40B4-BE49-F238E27FC236}">
                <a16:creationId xmlns:a16="http://schemas.microsoft.com/office/drawing/2014/main" id="{D2EE1BA5-5EC8-45A2-A4F2-633C34E164D2}"/>
              </a:ext>
            </a:extLst>
          </p:cNvPr>
          <p:cNvSpPr>
            <a:spLocks noGrp="1"/>
          </p:cNvSpPr>
          <p:nvPr>
            <p:ph type="sldNum" sz="quarter" idx="12"/>
          </p:nvPr>
        </p:nvSpPr>
        <p:spPr/>
        <p:txBody>
          <a:bodyPr/>
          <a:lstStyle/>
          <a:p>
            <a:fld id="{4E242830-FEB4-40A7-8580-A1BD52BB088E}" type="slidenum">
              <a:rPr lang="en-US" smtClean="0"/>
              <a:t>12</a:t>
            </a:fld>
            <a:endParaRPr lang="en-US"/>
          </a:p>
        </p:txBody>
      </p:sp>
    </p:spTree>
    <p:extLst>
      <p:ext uri="{BB962C8B-B14F-4D97-AF65-F5344CB8AC3E}">
        <p14:creationId xmlns:p14="http://schemas.microsoft.com/office/powerpoint/2010/main" val="3256581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0" y="32951"/>
            <a:ext cx="12191999" cy="792162"/>
          </a:xfrm>
          <a:solidFill>
            <a:schemeClr val="accent2"/>
          </a:solidFill>
        </p:spPr>
        <p:txBody>
          <a:bodyPr>
            <a:normAutofit/>
          </a:bodyPr>
          <a:lstStyle/>
          <a:p>
            <a:r>
              <a:rPr lang="en-US" sz="4000" b="1" dirty="0">
                <a:latin typeface="Comic Sans MS" pitchFamily="66" charset="0"/>
              </a:rPr>
              <a:t>Focus your Title</a:t>
            </a:r>
            <a:endParaRPr lang="bg-BG" sz="2000" b="1" dirty="0">
              <a:latin typeface="Comic Sans MS" pitchFamily="66" charset="0"/>
            </a:endParaRPr>
          </a:p>
        </p:txBody>
      </p:sp>
      <p:sp>
        <p:nvSpPr>
          <p:cNvPr id="14339" name="Rectangle 3"/>
          <p:cNvSpPr>
            <a:spLocks noGrp="1" noChangeArrowheads="1"/>
          </p:cNvSpPr>
          <p:nvPr>
            <p:ph type="body" idx="1"/>
          </p:nvPr>
        </p:nvSpPr>
        <p:spPr>
          <a:xfrm>
            <a:off x="0" y="990600"/>
            <a:ext cx="9791114" cy="5867400"/>
          </a:xfrm>
          <a:solidFill>
            <a:schemeClr val="bg1"/>
          </a:solidFill>
          <a:ln>
            <a:solidFill>
              <a:srgbClr val="FFC000"/>
            </a:solidFill>
            <a:miter lim="800000"/>
            <a:headEnd/>
            <a:tailEnd/>
          </a:ln>
        </p:spPr>
        <p:txBody>
          <a:bodyPr>
            <a:normAutofit/>
          </a:bodyPr>
          <a:lstStyle/>
          <a:p>
            <a:pPr marL="0" indent="0">
              <a:buNone/>
            </a:pPr>
            <a:r>
              <a:rPr lang="en-US" sz="2400" b="1" i="1" dirty="0">
                <a:solidFill>
                  <a:srgbClr val="FF0000"/>
                </a:solidFill>
              </a:rPr>
              <a:t>Examples: </a:t>
            </a:r>
          </a:p>
          <a:p>
            <a:pPr marL="0" indent="0">
              <a:buNone/>
            </a:pPr>
            <a:r>
              <a:rPr lang="en-US" sz="2400" b="1" dirty="0">
                <a:latin typeface="Abadi" panose="020B0604020104020204" pitchFamily="34" charset="0"/>
              </a:rPr>
              <a:t>No Focus</a:t>
            </a:r>
          </a:p>
          <a:p>
            <a:pPr marL="0" indent="0">
              <a:buNone/>
            </a:pPr>
            <a:r>
              <a:rPr lang="en-US" sz="2400" dirty="0">
                <a:latin typeface="Abadi" panose="020B0604020104020204" pitchFamily="34" charset="0"/>
              </a:rPr>
              <a:t> </a:t>
            </a:r>
            <a:r>
              <a:rPr lang="en-US" sz="2400" b="1" dirty="0">
                <a:latin typeface="Abadi" panose="020B0604020104020204" pitchFamily="34" charset="0"/>
              </a:rPr>
              <a:t>An examination of quality dimensions in service industry … </a:t>
            </a:r>
          </a:p>
          <a:p>
            <a:pPr marL="0" indent="0">
              <a:buNone/>
            </a:pPr>
            <a:r>
              <a:rPr lang="en-US" sz="2400" dirty="0">
                <a:latin typeface="Abadi" panose="020B0604020104020204" pitchFamily="34" charset="0"/>
              </a:rPr>
              <a:t>This title should be avoided because it is too broad, it has no specific focus, and it fails to catch the reader's attention. </a:t>
            </a:r>
          </a:p>
          <a:p>
            <a:pPr marL="0" indent="0">
              <a:buNone/>
            </a:pPr>
            <a:endParaRPr lang="en-US" sz="2400" dirty="0">
              <a:latin typeface="Abadi" panose="020B0604020104020204" pitchFamily="34" charset="0"/>
            </a:endParaRPr>
          </a:p>
          <a:p>
            <a:pPr marL="0" indent="0">
              <a:buNone/>
            </a:pPr>
            <a:r>
              <a:rPr lang="en-US" sz="2400" b="1" dirty="0">
                <a:latin typeface="Abadi" panose="020B0604020104020204" pitchFamily="34" charset="0"/>
              </a:rPr>
              <a:t>Suggested wordings: </a:t>
            </a:r>
          </a:p>
          <a:p>
            <a:pPr marL="514350" indent="-514350">
              <a:buAutoNum type="arabicPeriod"/>
            </a:pPr>
            <a:r>
              <a:rPr lang="en-US" sz="2400" dirty="0">
                <a:solidFill>
                  <a:schemeClr val="accent5">
                    <a:lumMod val="50000"/>
                  </a:schemeClr>
                </a:solidFill>
                <a:latin typeface="Abadi" panose="020B0604020104020204" pitchFamily="34" charset="0"/>
              </a:rPr>
              <a:t>The influence of service quality dimensions on the behavioral intentions of the outgoing students in higher educational institutions in Malaysia</a:t>
            </a:r>
          </a:p>
          <a:p>
            <a:pPr marL="514350" indent="-514350">
              <a:buAutoNum type="arabicPeriod"/>
            </a:pPr>
            <a:endParaRPr lang="en-US" sz="2400" dirty="0">
              <a:solidFill>
                <a:schemeClr val="accent5">
                  <a:lumMod val="50000"/>
                </a:schemeClr>
              </a:solidFill>
              <a:latin typeface="Abadi" panose="020B0604020104020204" pitchFamily="34" charset="0"/>
            </a:endParaRPr>
          </a:p>
          <a:p>
            <a:pPr marL="514350" indent="-514350">
              <a:buAutoNum type="arabicPeriod"/>
            </a:pPr>
            <a:r>
              <a:rPr lang="en-US" sz="2400" dirty="0">
                <a:solidFill>
                  <a:schemeClr val="accent5">
                    <a:lumMod val="50000"/>
                  </a:schemeClr>
                </a:solidFill>
                <a:latin typeface="Abadi" panose="020B0604020104020204" pitchFamily="34" charset="0"/>
              </a:rPr>
              <a:t>The relationship between service quality, customer satisfaction, and customer loyalty in the higher education industry in Malaysia</a:t>
            </a:r>
          </a:p>
          <a:p>
            <a:pPr marL="0" indent="0">
              <a:buNone/>
            </a:pPr>
            <a:endParaRPr lang="en-US" dirty="0"/>
          </a:p>
        </p:txBody>
      </p:sp>
      <p:pic>
        <p:nvPicPr>
          <p:cNvPr id="3" name="Picture 2">
            <a:extLst>
              <a:ext uri="{FF2B5EF4-FFF2-40B4-BE49-F238E27FC236}">
                <a16:creationId xmlns:a16="http://schemas.microsoft.com/office/drawing/2014/main" id="{72E2705C-9D9B-45EE-B78C-2D70B0650865}"/>
              </a:ext>
            </a:extLst>
          </p:cNvPr>
          <p:cNvPicPr>
            <a:picLocks noChangeAspect="1"/>
          </p:cNvPicPr>
          <p:nvPr/>
        </p:nvPicPr>
        <p:blipFill>
          <a:blip r:embed="rId2"/>
          <a:stretch>
            <a:fillRect/>
          </a:stretch>
        </p:blipFill>
        <p:spPr>
          <a:xfrm>
            <a:off x="10007038" y="1617786"/>
            <a:ext cx="2048974" cy="4149968"/>
          </a:xfrm>
          <a:prstGeom prst="rect">
            <a:avLst/>
          </a:prstGeom>
        </p:spPr>
      </p:pic>
      <p:sp>
        <p:nvSpPr>
          <p:cNvPr id="5" name="Slide Number Placeholder 4">
            <a:extLst>
              <a:ext uri="{FF2B5EF4-FFF2-40B4-BE49-F238E27FC236}">
                <a16:creationId xmlns:a16="http://schemas.microsoft.com/office/drawing/2014/main" id="{90AE4A2A-6FDD-4466-9DAF-2D22BFC65ED2}"/>
              </a:ext>
            </a:extLst>
          </p:cNvPr>
          <p:cNvSpPr>
            <a:spLocks noGrp="1"/>
          </p:cNvSpPr>
          <p:nvPr>
            <p:ph type="sldNum" sz="quarter" idx="12"/>
          </p:nvPr>
        </p:nvSpPr>
        <p:spPr/>
        <p:txBody>
          <a:bodyPr/>
          <a:lstStyle/>
          <a:p>
            <a:fld id="{4E242830-FEB4-40A7-8580-A1BD52BB088E}" type="slidenum">
              <a:rPr lang="en-US" smtClean="0"/>
              <a:t>13</a:t>
            </a:fld>
            <a:endParaRPr lang="en-US"/>
          </a:p>
        </p:txBody>
      </p:sp>
    </p:spTree>
    <p:extLst>
      <p:ext uri="{BB962C8B-B14F-4D97-AF65-F5344CB8AC3E}">
        <p14:creationId xmlns:p14="http://schemas.microsoft.com/office/powerpoint/2010/main" val="780433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6827D-A41B-4B1B-97B0-AAA552A993DE}"/>
              </a:ext>
            </a:extLst>
          </p:cNvPr>
          <p:cNvSpPr>
            <a:spLocks noGrp="1"/>
          </p:cNvSpPr>
          <p:nvPr>
            <p:ph type="title"/>
          </p:nvPr>
        </p:nvSpPr>
        <p:spPr>
          <a:xfrm>
            <a:off x="0" y="136525"/>
            <a:ext cx="12090400" cy="903767"/>
          </a:xfrm>
          <a:solidFill>
            <a:schemeClr val="accent2"/>
          </a:solidFill>
        </p:spPr>
        <p:txBody>
          <a:bodyPr>
            <a:normAutofit fontScale="90000"/>
          </a:bodyPr>
          <a:lstStyle/>
          <a:p>
            <a:r>
              <a:rPr lang="en-MY" sz="4900" b="1" dirty="0"/>
              <a:t>Phrasing the research title - Exampl</a:t>
            </a:r>
            <a:r>
              <a:rPr lang="en-MY" sz="4900" b="1" dirty="0">
                <a:solidFill>
                  <a:schemeClr val="accent5">
                    <a:lumMod val="50000"/>
                  </a:schemeClr>
                </a:solidFill>
              </a:rPr>
              <a:t>e</a:t>
            </a:r>
            <a:br>
              <a:rPr lang="en-MY" dirty="0"/>
            </a:br>
            <a:endParaRPr lang="en-MY" dirty="0"/>
          </a:p>
        </p:txBody>
      </p:sp>
      <p:sp>
        <p:nvSpPr>
          <p:cNvPr id="5" name="Slide Number Placeholder 4">
            <a:extLst>
              <a:ext uri="{FF2B5EF4-FFF2-40B4-BE49-F238E27FC236}">
                <a16:creationId xmlns:a16="http://schemas.microsoft.com/office/drawing/2014/main" id="{86498DE0-7A0A-4D9F-BAE6-8230F80401BE}"/>
              </a:ext>
            </a:extLst>
          </p:cNvPr>
          <p:cNvSpPr>
            <a:spLocks noGrp="1"/>
          </p:cNvSpPr>
          <p:nvPr>
            <p:ph type="sldNum" sz="quarter" idx="12"/>
          </p:nvPr>
        </p:nvSpPr>
        <p:spPr/>
        <p:txBody>
          <a:bodyPr/>
          <a:lstStyle/>
          <a:p>
            <a:fld id="{4E242830-FEB4-40A7-8580-A1BD52BB088E}" type="slidenum">
              <a:rPr lang="en-US" smtClean="0"/>
              <a:t>14</a:t>
            </a:fld>
            <a:endParaRPr lang="en-US"/>
          </a:p>
        </p:txBody>
      </p:sp>
      <p:sp>
        <p:nvSpPr>
          <p:cNvPr id="7" name="TextBox 6">
            <a:extLst>
              <a:ext uri="{FF2B5EF4-FFF2-40B4-BE49-F238E27FC236}">
                <a16:creationId xmlns:a16="http://schemas.microsoft.com/office/drawing/2014/main" id="{F39F323A-38FB-4D91-9054-D8C904EE7F50}"/>
              </a:ext>
            </a:extLst>
          </p:cNvPr>
          <p:cNvSpPr txBox="1"/>
          <p:nvPr/>
        </p:nvSpPr>
        <p:spPr>
          <a:xfrm>
            <a:off x="0" y="1380701"/>
            <a:ext cx="12192000" cy="3046988"/>
          </a:xfrm>
          <a:prstGeom prst="rect">
            <a:avLst/>
          </a:prstGeom>
          <a:noFill/>
        </p:spPr>
        <p:txBody>
          <a:bodyPr wrap="square">
            <a:spAutoFit/>
          </a:bodyPr>
          <a:lstStyle/>
          <a:p>
            <a:r>
              <a:rPr lang="en-US" sz="3600" dirty="0">
                <a:solidFill>
                  <a:srgbClr val="FF0000"/>
                </a:solidFill>
              </a:rPr>
              <a:t>The relationship between service quality, customer satisfaction, and customer loyalty in the higher education </a:t>
            </a:r>
            <a:r>
              <a:rPr lang="en-US" sz="3600">
                <a:solidFill>
                  <a:srgbClr val="FF0000"/>
                </a:solidFill>
              </a:rPr>
              <a:t>industry in Malaysia.</a:t>
            </a:r>
            <a:endParaRPr lang="en-US" sz="3600" dirty="0">
              <a:solidFill>
                <a:srgbClr val="FF0000"/>
              </a:solidFill>
            </a:endParaRPr>
          </a:p>
          <a:p>
            <a:endParaRPr lang="en-US" sz="2800" dirty="0"/>
          </a:p>
          <a:p>
            <a:r>
              <a:rPr lang="en-US" sz="2800" dirty="0"/>
              <a:t>Remember, the topic should highlight the importance of your research because it will bring a certain impression to your audience.</a:t>
            </a:r>
            <a:endParaRPr lang="en-MY" sz="2800" dirty="0"/>
          </a:p>
        </p:txBody>
      </p:sp>
      <p:pic>
        <p:nvPicPr>
          <p:cNvPr id="9" name="Picture 8">
            <a:extLst>
              <a:ext uri="{FF2B5EF4-FFF2-40B4-BE49-F238E27FC236}">
                <a16:creationId xmlns:a16="http://schemas.microsoft.com/office/drawing/2014/main" id="{25E06DAB-1B2E-4804-B369-7EC44658818C}"/>
              </a:ext>
            </a:extLst>
          </p:cNvPr>
          <p:cNvPicPr>
            <a:picLocks noChangeAspect="1"/>
          </p:cNvPicPr>
          <p:nvPr/>
        </p:nvPicPr>
        <p:blipFill>
          <a:blip r:embed="rId2"/>
          <a:stretch>
            <a:fillRect/>
          </a:stretch>
        </p:blipFill>
        <p:spPr>
          <a:xfrm>
            <a:off x="838200" y="3939452"/>
            <a:ext cx="11078029" cy="2553423"/>
          </a:xfrm>
          <a:prstGeom prst="rect">
            <a:avLst/>
          </a:prstGeom>
        </p:spPr>
      </p:pic>
    </p:spTree>
    <p:extLst>
      <p:ext uri="{BB962C8B-B14F-4D97-AF65-F5344CB8AC3E}">
        <p14:creationId xmlns:p14="http://schemas.microsoft.com/office/powerpoint/2010/main" val="4292399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itle 1"/>
          <p:cNvSpPr>
            <a:spLocks noGrp="1"/>
          </p:cNvSpPr>
          <p:nvPr>
            <p:ph type="title"/>
          </p:nvPr>
        </p:nvSpPr>
        <p:spPr>
          <a:xfrm>
            <a:off x="1905000" y="27709"/>
            <a:ext cx="7042150" cy="487362"/>
          </a:xfrm>
        </p:spPr>
        <p:txBody>
          <a:bodyPr>
            <a:normAutofit fontScale="90000"/>
          </a:bodyPr>
          <a:lstStyle/>
          <a:p>
            <a:pPr eaLnBrk="1" hangingPunct="1"/>
            <a:r>
              <a:rPr lang="en-US" altLang="en-US" b="1" dirty="0">
                <a:solidFill>
                  <a:srgbClr val="002060"/>
                </a:solidFill>
                <a:latin typeface="Aharoni" panose="02010803020104030203" pitchFamily="2" charset="-79"/>
                <a:cs typeface="Aharoni" panose="02010803020104030203" pitchFamily="2" charset="-79"/>
              </a:rPr>
              <a:t>Sources of research topics</a:t>
            </a:r>
          </a:p>
        </p:txBody>
      </p:sp>
      <p:sp>
        <p:nvSpPr>
          <p:cNvPr id="3" name="Content Placeholder 2"/>
          <p:cNvSpPr>
            <a:spLocks noGrp="1"/>
          </p:cNvSpPr>
          <p:nvPr>
            <p:ph idx="1"/>
          </p:nvPr>
        </p:nvSpPr>
        <p:spPr>
          <a:xfrm>
            <a:off x="1" y="609599"/>
            <a:ext cx="9425354" cy="6220691"/>
          </a:xfrm>
          <a:solidFill>
            <a:schemeClr val="bg1"/>
          </a:solidFill>
          <a:ln>
            <a:solidFill>
              <a:schemeClr val="accent1"/>
            </a:solidFill>
          </a:ln>
        </p:spPr>
        <p:txBody>
          <a:bodyPr rtlCol="0">
            <a:normAutofit fontScale="85000" lnSpcReduction="20000"/>
          </a:bodyPr>
          <a:lstStyle/>
          <a:p>
            <a:pPr marL="514350" indent="-514350">
              <a:buAutoNum type="arabicPeriod"/>
              <a:defRPr/>
            </a:pPr>
            <a:r>
              <a:rPr lang="en-US" sz="3000" b="1" dirty="0">
                <a:solidFill>
                  <a:srgbClr val="FF0000"/>
                </a:solidFill>
              </a:rPr>
              <a:t>Personal interest </a:t>
            </a:r>
            <a:r>
              <a:rPr lang="en-US" sz="3000" dirty="0"/>
              <a:t>(your favorite course, subject, topic) </a:t>
            </a:r>
          </a:p>
          <a:p>
            <a:pPr marL="0" indent="0">
              <a:buNone/>
              <a:defRPr/>
            </a:pPr>
            <a:r>
              <a:rPr lang="en-US" sz="3000" dirty="0"/>
              <a:t>      </a:t>
            </a:r>
            <a:r>
              <a:rPr lang="en-US" sz="3000" dirty="0" err="1"/>
              <a:t>Eg</a:t>
            </a:r>
            <a:r>
              <a:rPr lang="en-US" sz="3000" dirty="0"/>
              <a:t>: </a:t>
            </a:r>
            <a:r>
              <a:rPr lang="en-US" sz="3000" dirty="0">
                <a:solidFill>
                  <a:srgbClr val="002060"/>
                </a:solidFill>
              </a:rPr>
              <a:t>Using Social Media in Marketing  </a:t>
            </a:r>
          </a:p>
          <a:p>
            <a:pPr marL="514350" indent="-514350">
              <a:buFont typeface="Wingdings 2" pitchFamily="18" charset="2"/>
              <a:buAutoNum type="arabicPeriod"/>
              <a:defRPr/>
            </a:pPr>
            <a:endParaRPr lang="en-US" sz="3000" dirty="0">
              <a:solidFill>
                <a:srgbClr val="002060"/>
              </a:solidFill>
            </a:endParaRPr>
          </a:p>
          <a:p>
            <a:pPr marL="514350" indent="-514350">
              <a:buNone/>
              <a:defRPr/>
            </a:pPr>
            <a:r>
              <a:rPr lang="en-US" sz="3000" dirty="0"/>
              <a:t>2. </a:t>
            </a:r>
            <a:r>
              <a:rPr lang="en-US" sz="3000" b="1" dirty="0">
                <a:solidFill>
                  <a:srgbClr val="FF0000"/>
                </a:solidFill>
              </a:rPr>
              <a:t>Information/observation</a:t>
            </a:r>
            <a:r>
              <a:rPr lang="en-US" sz="3000" b="1" dirty="0"/>
              <a:t> </a:t>
            </a:r>
            <a:r>
              <a:rPr lang="en-US" sz="3000" dirty="0"/>
              <a:t>(any behavior that arouses your curiosity) </a:t>
            </a:r>
            <a:r>
              <a:rPr lang="en-US" sz="3000" dirty="0" err="1">
                <a:solidFill>
                  <a:srgbClr val="002060"/>
                </a:solidFill>
              </a:rPr>
              <a:t>Eg</a:t>
            </a:r>
            <a:r>
              <a:rPr lang="en-US" sz="3000" dirty="0">
                <a:solidFill>
                  <a:srgbClr val="002060"/>
                </a:solidFill>
              </a:rPr>
              <a:t>: Lack of women in leadership positions. </a:t>
            </a:r>
          </a:p>
          <a:p>
            <a:pPr marL="514350" indent="-514350">
              <a:buNone/>
              <a:defRPr/>
            </a:pPr>
            <a:endParaRPr lang="en-US" sz="3000" dirty="0">
              <a:solidFill>
                <a:srgbClr val="002060"/>
              </a:solidFill>
            </a:endParaRPr>
          </a:p>
          <a:p>
            <a:pPr marL="514350" indent="-514350">
              <a:buNone/>
              <a:defRPr/>
            </a:pPr>
            <a:r>
              <a:rPr lang="en-US" sz="3000" dirty="0">
                <a:solidFill>
                  <a:srgbClr val="002060"/>
                </a:solidFill>
              </a:rPr>
              <a:t>3. </a:t>
            </a:r>
            <a:r>
              <a:rPr lang="en-US" sz="3000" b="1" dirty="0">
                <a:solidFill>
                  <a:srgbClr val="FF0000"/>
                </a:solidFill>
              </a:rPr>
              <a:t>Practical prob</a:t>
            </a:r>
            <a:r>
              <a:rPr lang="en-US" sz="3000" dirty="0">
                <a:solidFill>
                  <a:srgbClr val="FF0000"/>
                </a:solidFill>
              </a:rPr>
              <a:t>lems </a:t>
            </a:r>
            <a:r>
              <a:rPr lang="en-US" sz="3000" dirty="0">
                <a:solidFill>
                  <a:srgbClr val="002060"/>
                </a:solidFill>
              </a:rPr>
              <a:t>(problems in your class, school, job) </a:t>
            </a:r>
            <a:r>
              <a:rPr lang="en-US" sz="3000" dirty="0" err="1">
                <a:solidFill>
                  <a:srgbClr val="002060"/>
                </a:solidFill>
              </a:rPr>
              <a:t>Eg</a:t>
            </a:r>
            <a:r>
              <a:rPr lang="en-US" sz="3000" dirty="0">
                <a:solidFill>
                  <a:srgbClr val="002060"/>
                </a:solidFill>
              </a:rPr>
              <a:t>: Diversity and Inclusion in</a:t>
            </a:r>
          </a:p>
          <a:p>
            <a:pPr marL="514350" indent="-514350">
              <a:buNone/>
              <a:defRPr/>
            </a:pPr>
            <a:r>
              <a:rPr lang="en-US" sz="3000" dirty="0">
                <a:solidFill>
                  <a:srgbClr val="002060"/>
                </a:solidFill>
              </a:rPr>
              <a:t>    the workplace today</a:t>
            </a:r>
          </a:p>
          <a:p>
            <a:pPr marL="514350" indent="-514350">
              <a:buNone/>
              <a:defRPr/>
            </a:pPr>
            <a:endParaRPr lang="en-US" sz="3000" dirty="0">
              <a:solidFill>
                <a:srgbClr val="002060"/>
              </a:solidFill>
            </a:endParaRPr>
          </a:p>
          <a:p>
            <a:pPr marL="514350" indent="-514350">
              <a:buNone/>
              <a:defRPr/>
            </a:pPr>
            <a:r>
              <a:rPr lang="en-US" sz="3000" dirty="0">
                <a:solidFill>
                  <a:srgbClr val="002060"/>
                </a:solidFill>
              </a:rPr>
              <a:t>4. </a:t>
            </a:r>
            <a:r>
              <a:rPr lang="en-US" sz="3000" b="1" dirty="0">
                <a:solidFill>
                  <a:srgbClr val="FF0000"/>
                </a:solidFill>
              </a:rPr>
              <a:t>Pop ups </a:t>
            </a:r>
            <a:r>
              <a:rPr lang="en-US" sz="3000" dirty="0">
                <a:solidFill>
                  <a:srgbClr val="002060"/>
                </a:solidFill>
              </a:rPr>
              <a:t>-fleeting thoughts (falling apples)</a:t>
            </a:r>
          </a:p>
          <a:p>
            <a:pPr marL="514350" indent="-514350">
              <a:buNone/>
              <a:defRPr/>
            </a:pPr>
            <a:endParaRPr lang="en-US" sz="3000" dirty="0">
              <a:solidFill>
                <a:srgbClr val="002060"/>
              </a:solidFill>
            </a:endParaRPr>
          </a:p>
          <a:p>
            <a:pPr marL="514350" indent="-514350">
              <a:buNone/>
              <a:defRPr/>
            </a:pPr>
            <a:r>
              <a:rPr lang="en-US" sz="3000" dirty="0">
                <a:solidFill>
                  <a:srgbClr val="002060"/>
                </a:solidFill>
              </a:rPr>
              <a:t>5. </a:t>
            </a:r>
            <a:r>
              <a:rPr lang="en-US" sz="3000" b="1" dirty="0">
                <a:solidFill>
                  <a:srgbClr val="FF0000"/>
                </a:solidFill>
              </a:rPr>
              <a:t>Readings</a:t>
            </a:r>
            <a:r>
              <a:rPr lang="en-US" sz="3000" dirty="0">
                <a:solidFill>
                  <a:srgbClr val="002060"/>
                </a:solidFill>
              </a:rPr>
              <a:t> (books, magazines, web sites, Newspapers </a:t>
            </a:r>
            <a:r>
              <a:rPr lang="en-US" sz="3000" dirty="0" err="1">
                <a:solidFill>
                  <a:srgbClr val="002060"/>
                </a:solidFill>
              </a:rPr>
              <a:t>etc</a:t>
            </a:r>
            <a:r>
              <a:rPr lang="en-US" sz="3000" dirty="0">
                <a:solidFill>
                  <a:srgbClr val="002060"/>
                </a:solidFill>
              </a:rPr>
              <a:t>)</a:t>
            </a:r>
          </a:p>
          <a:p>
            <a:pPr marL="514350" indent="-514350">
              <a:buNone/>
              <a:defRPr/>
            </a:pPr>
            <a:endParaRPr lang="en-US" sz="3000" dirty="0">
              <a:solidFill>
                <a:srgbClr val="002060"/>
              </a:solidFill>
            </a:endParaRPr>
          </a:p>
          <a:p>
            <a:pPr marL="514350" indent="-514350">
              <a:buNone/>
              <a:defRPr/>
            </a:pPr>
            <a:r>
              <a:rPr lang="en-US" sz="3000" dirty="0">
                <a:solidFill>
                  <a:srgbClr val="002060"/>
                </a:solidFill>
              </a:rPr>
              <a:t>6. </a:t>
            </a:r>
            <a:r>
              <a:rPr lang="en-US" sz="3000" b="1" dirty="0">
                <a:solidFill>
                  <a:srgbClr val="FF0000"/>
                </a:solidFill>
              </a:rPr>
              <a:t>Theories</a:t>
            </a:r>
            <a:r>
              <a:rPr lang="en-US" sz="3000" dirty="0">
                <a:solidFill>
                  <a:srgbClr val="FF0000"/>
                </a:solidFill>
              </a:rPr>
              <a:t> </a:t>
            </a:r>
            <a:r>
              <a:rPr lang="en-US" sz="3000" dirty="0">
                <a:solidFill>
                  <a:srgbClr val="002060"/>
                </a:solidFill>
              </a:rPr>
              <a:t>  (theories that predict a behavior- opposing theories for the same behavior) </a:t>
            </a:r>
            <a:r>
              <a:rPr lang="en-US" sz="3000" dirty="0" err="1">
                <a:solidFill>
                  <a:srgbClr val="002060"/>
                </a:solidFill>
              </a:rPr>
              <a:t>Eg</a:t>
            </a:r>
            <a:r>
              <a:rPr lang="en-US" sz="3000" dirty="0">
                <a:solidFill>
                  <a:srgbClr val="002060"/>
                </a:solidFill>
              </a:rPr>
              <a:t>: Motivation theory</a:t>
            </a:r>
          </a:p>
          <a:p>
            <a:pPr marL="514350" indent="-514350">
              <a:buNone/>
              <a:defRPr/>
            </a:pPr>
            <a:endParaRPr lang="en-US" dirty="0">
              <a:solidFill>
                <a:srgbClr val="002060"/>
              </a:solidFill>
            </a:endParaRPr>
          </a:p>
          <a:p>
            <a:pPr marL="514350" indent="-514350">
              <a:buNone/>
              <a:defRPr/>
            </a:pPr>
            <a:endParaRPr lang="en-US" dirty="0">
              <a:solidFill>
                <a:srgbClr val="002060"/>
              </a:solidFill>
            </a:endParaRPr>
          </a:p>
          <a:p>
            <a:pPr marL="514350" indent="-514350">
              <a:buNone/>
              <a:defRPr/>
            </a:pPr>
            <a:endParaRPr lang="en-US" dirty="0">
              <a:solidFill>
                <a:srgbClr val="002060"/>
              </a:solidFill>
            </a:endParaRPr>
          </a:p>
        </p:txBody>
      </p:sp>
      <p:pic>
        <p:nvPicPr>
          <p:cNvPr id="4" name="Picture 3">
            <a:extLst>
              <a:ext uri="{FF2B5EF4-FFF2-40B4-BE49-F238E27FC236}">
                <a16:creationId xmlns:a16="http://schemas.microsoft.com/office/drawing/2014/main" id="{9C730437-5E2D-4368-AB3E-A53237ACF57A}"/>
              </a:ext>
            </a:extLst>
          </p:cNvPr>
          <p:cNvPicPr>
            <a:picLocks noChangeAspect="1"/>
          </p:cNvPicPr>
          <p:nvPr/>
        </p:nvPicPr>
        <p:blipFill>
          <a:blip r:embed="rId3"/>
          <a:stretch>
            <a:fillRect/>
          </a:stretch>
        </p:blipFill>
        <p:spPr>
          <a:xfrm>
            <a:off x="9551963" y="609599"/>
            <a:ext cx="2640037" cy="5847472"/>
          </a:xfrm>
          <a:prstGeom prst="rect">
            <a:avLst/>
          </a:prstGeom>
        </p:spPr>
      </p:pic>
      <p:sp>
        <p:nvSpPr>
          <p:cNvPr id="6" name="Slide Number Placeholder 5">
            <a:extLst>
              <a:ext uri="{FF2B5EF4-FFF2-40B4-BE49-F238E27FC236}">
                <a16:creationId xmlns:a16="http://schemas.microsoft.com/office/drawing/2014/main" id="{CB5C70B1-F4C7-4A2B-9581-716E68301676}"/>
              </a:ext>
            </a:extLst>
          </p:cNvPr>
          <p:cNvSpPr>
            <a:spLocks noGrp="1"/>
          </p:cNvSpPr>
          <p:nvPr>
            <p:ph type="sldNum" sz="quarter" idx="12"/>
          </p:nvPr>
        </p:nvSpPr>
        <p:spPr/>
        <p:txBody>
          <a:bodyPr/>
          <a:lstStyle/>
          <a:p>
            <a:fld id="{4E242830-FEB4-40A7-8580-A1BD52BB088E}" type="slidenum">
              <a:rPr lang="en-US" smtClean="0"/>
              <a:t>15</a:t>
            </a:fld>
            <a:endParaRPr lang="en-US"/>
          </a:p>
        </p:txBody>
      </p:sp>
    </p:spTree>
    <p:extLst>
      <p:ext uri="{BB962C8B-B14F-4D97-AF65-F5344CB8AC3E}">
        <p14:creationId xmlns:p14="http://schemas.microsoft.com/office/powerpoint/2010/main" val="1339117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0" y="74464"/>
            <a:ext cx="10306520" cy="1325563"/>
          </a:xfrm>
        </p:spPr>
        <p:txBody>
          <a:bodyPr>
            <a:normAutofit/>
          </a:bodyPr>
          <a:lstStyle/>
          <a:p>
            <a:r>
              <a:rPr lang="en-US" sz="4000" b="1" dirty="0">
                <a:solidFill>
                  <a:srgbClr val="FFFFFF"/>
                </a:solidFill>
              </a:rPr>
              <a:t>BE </a:t>
            </a:r>
            <a:r>
              <a:rPr lang="en-US" sz="4000" b="1" dirty="0">
                <a:solidFill>
                  <a:srgbClr val="002060"/>
                </a:solidFill>
                <a:latin typeface="Aharoni" panose="02010803020104030203" pitchFamily="2" charset="-79"/>
                <a:cs typeface="Aharoni" panose="02010803020104030203" pitchFamily="2" charset="-79"/>
              </a:rPr>
              <a:t>PRECISE AND SPECIFIC</a:t>
            </a:r>
            <a:br>
              <a:rPr lang="en-US" sz="4000" b="1" dirty="0">
                <a:solidFill>
                  <a:srgbClr val="002060"/>
                </a:solidFill>
              </a:rPr>
            </a:br>
            <a:r>
              <a:rPr lang="en-US" sz="4000" b="1" dirty="0">
                <a:solidFill>
                  <a:srgbClr val="002060"/>
                </a:solidFill>
              </a:rPr>
              <a:t>Focus, Focus………</a:t>
            </a:r>
          </a:p>
        </p:txBody>
      </p:sp>
      <p:sp>
        <p:nvSpPr>
          <p:cNvPr id="3" name="Content Placeholder 2"/>
          <p:cNvSpPr>
            <a:spLocks noGrp="1"/>
          </p:cNvSpPr>
          <p:nvPr>
            <p:ph idx="1"/>
          </p:nvPr>
        </p:nvSpPr>
        <p:spPr>
          <a:xfrm>
            <a:off x="8820" y="1779376"/>
            <a:ext cx="7120794" cy="4942097"/>
          </a:xfrm>
        </p:spPr>
        <p:txBody>
          <a:bodyPr>
            <a:normAutofit fontScale="92500" lnSpcReduction="10000"/>
          </a:bodyPr>
          <a:lstStyle/>
          <a:p>
            <a:pPr marL="0" indent="0">
              <a:buNone/>
            </a:pPr>
            <a:r>
              <a:rPr lang="en-US" sz="3200" dirty="0">
                <a:solidFill>
                  <a:srgbClr val="002060"/>
                </a:solidFill>
              </a:rPr>
              <a:t>You need to understand completely that you are not writing a descriptive essay. </a:t>
            </a:r>
          </a:p>
          <a:p>
            <a:pPr marL="0" indent="0">
              <a:buNone/>
            </a:pPr>
            <a:endParaRPr lang="en-US" sz="3200" dirty="0">
              <a:solidFill>
                <a:srgbClr val="002060"/>
              </a:solidFill>
            </a:endParaRPr>
          </a:p>
          <a:p>
            <a:pPr marL="0" indent="0">
              <a:buNone/>
            </a:pPr>
            <a:r>
              <a:rPr lang="en-US" sz="3200" dirty="0">
                <a:solidFill>
                  <a:srgbClr val="002060"/>
                </a:solidFill>
              </a:rPr>
              <a:t>A research paper is an accurate and thorough work, which is based on facts details.</a:t>
            </a:r>
          </a:p>
          <a:p>
            <a:pPr marL="0" indent="0">
              <a:buNone/>
            </a:pPr>
            <a:endParaRPr lang="en-US" sz="3200" dirty="0">
              <a:solidFill>
                <a:srgbClr val="002060"/>
              </a:solidFill>
            </a:endParaRPr>
          </a:p>
          <a:p>
            <a:pPr marL="0" indent="0">
              <a:buNone/>
            </a:pPr>
            <a:r>
              <a:rPr lang="en-US" sz="3200" dirty="0">
                <a:solidFill>
                  <a:srgbClr val="002060"/>
                </a:solidFill>
              </a:rPr>
              <a:t>Your statement should be supported with examples or reference other profound research a</a:t>
            </a:r>
            <a:r>
              <a:rPr lang="en-US" dirty="0">
                <a:solidFill>
                  <a:srgbClr val="002060"/>
                </a:solidFill>
              </a:rPr>
              <a:t>nd</a:t>
            </a:r>
            <a:r>
              <a:rPr lang="en-US" sz="3200" dirty="0">
                <a:solidFill>
                  <a:srgbClr val="002060"/>
                </a:solidFill>
              </a:rPr>
              <a:t> academicals works.</a:t>
            </a:r>
            <a:endParaRPr lang="en-US" dirty="0">
              <a:solidFill>
                <a:srgbClr val="002060"/>
              </a:solidFill>
            </a:endParaRPr>
          </a:p>
        </p:txBody>
      </p:sp>
      <p:pic>
        <p:nvPicPr>
          <p:cNvPr id="4" name="Picture 3">
            <a:extLst>
              <a:ext uri="{FF2B5EF4-FFF2-40B4-BE49-F238E27FC236}">
                <a16:creationId xmlns:a16="http://schemas.microsoft.com/office/drawing/2014/main" id="{C111150D-CB11-4BE3-B313-1B9106810DB8}"/>
              </a:ext>
            </a:extLst>
          </p:cNvPr>
          <p:cNvPicPr>
            <a:picLocks noChangeAspect="1"/>
          </p:cNvPicPr>
          <p:nvPr/>
        </p:nvPicPr>
        <p:blipFill rotWithShape="1">
          <a:blip r:embed="rId2"/>
          <a:srcRect l="8587" r="9520" b="-1"/>
          <a:stretch/>
        </p:blipFill>
        <p:spPr>
          <a:xfrm>
            <a:off x="7383110" y="420913"/>
            <a:ext cx="4399179" cy="6183087"/>
          </a:xfrm>
          <a:prstGeom prst="rect">
            <a:avLst/>
          </a:prstGeom>
        </p:spPr>
      </p:pic>
      <p:sp>
        <p:nvSpPr>
          <p:cNvPr id="7" name="Slide Number Placeholder 6">
            <a:extLst>
              <a:ext uri="{FF2B5EF4-FFF2-40B4-BE49-F238E27FC236}">
                <a16:creationId xmlns:a16="http://schemas.microsoft.com/office/drawing/2014/main" id="{2BC34E69-1B84-4D7A-9124-B4205E7A5791}"/>
              </a:ext>
            </a:extLst>
          </p:cNvPr>
          <p:cNvSpPr>
            <a:spLocks noGrp="1"/>
          </p:cNvSpPr>
          <p:nvPr>
            <p:ph type="sldNum" sz="quarter" idx="12"/>
          </p:nvPr>
        </p:nvSpPr>
        <p:spPr/>
        <p:txBody>
          <a:bodyPr/>
          <a:lstStyle/>
          <a:p>
            <a:fld id="{4E242830-FEB4-40A7-8580-A1BD52BB088E}" type="slidenum">
              <a:rPr lang="en-US" smtClean="0"/>
              <a:t>16</a:t>
            </a:fld>
            <a:endParaRPr lang="en-US"/>
          </a:p>
        </p:txBody>
      </p:sp>
    </p:spTree>
    <p:extLst>
      <p:ext uri="{BB962C8B-B14F-4D97-AF65-F5344CB8AC3E}">
        <p14:creationId xmlns:p14="http://schemas.microsoft.com/office/powerpoint/2010/main" val="3822252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559"/>
            <a:ext cx="12192000" cy="872766"/>
          </a:xfrm>
          <a:solidFill>
            <a:schemeClr val="accent2"/>
          </a:solidFill>
        </p:spPr>
        <p:txBody>
          <a:bodyPr>
            <a:normAutofit/>
          </a:bodyPr>
          <a:lstStyle/>
          <a:p>
            <a:r>
              <a:rPr lang="en-US" b="1" dirty="0">
                <a:solidFill>
                  <a:srgbClr val="FF0000"/>
                </a:solidFill>
                <a:latin typeface="Aharoni" panose="02010803020104030203" pitchFamily="2" charset="-79"/>
                <a:cs typeface="Aharoni" panose="02010803020104030203" pitchFamily="2" charset="-79"/>
              </a:rPr>
              <a:t>BE INNOVATIVE - Recent</a:t>
            </a:r>
          </a:p>
        </p:txBody>
      </p:sp>
      <p:sp>
        <p:nvSpPr>
          <p:cNvPr id="3" name="Content Placeholder 2"/>
          <p:cNvSpPr>
            <a:spLocks noGrp="1"/>
          </p:cNvSpPr>
          <p:nvPr>
            <p:ph idx="1"/>
          </p:nvPr>
        </p:nvSpPr>
        <p:spPr>
          <a:xfrm>
            <a:off x="132522" y="1245704"/>
            <a:ext cx="6760796" cy="5498091"/>
          </a:xfrm>
        </p:spPr>
        <p:txBody>
          <a:bodyPr anchor="ctr">
            <a:normAutofit lnSpcReduction="10000"/>
          </a:bodyPr>
          <a:lstStyle/>
          <a:p>
            <a:pPr marL="0" indent="0">
              <a:buNone/>
            </a:pPr>
            <a:r>
              <a:rPr lang="en-US" dirty="0">
                <a:solidFill>
                  <a:srgbClr val="0070C0"/>
                </a:solidFill>
              </a:rPr>
              <a:t>An innovative approach can give you the edge among other students. </a:t>
            </a:r>
          </a:p>
          <a:p>
            <a:pPr marL="0" indent="0">
              <a:buNone/>
            </a:pPr>
            <a:endParaRPr lang="en-US" dirty="0">
              <a:solidFill>
                <a:srgbClr val="0070C0"/>
              </a:solidFill>
            </a:endParaRPr>
          </a:p>
          <a:p>
            <a:pPr marL="0" indent="0">
              <a:buNone/>
            </a:pPr>
            <a:r>
              <a:rPr lang="en-US" dirty="0">
                <a:solidFill>
                  <a:srgbClr val="0070C0"/>
                </a:solidFill>
              </a:rPr>
              <a:t>A topic should address the matter from a different and surprising perspective. </a:t>
            </a:r>
          </a:p>
          <a:p>
            <a:pPr marL="0" indent="0">
              <a:buNone/>
            </a:pPr>
            <a:endParaRPr lang="en-US" dirty="0">
              <a:solidFill>
                <a:srgbClr val="0070C0"/>
              </a:solidFill>
            </a:endParaRPr>
          </a:p>
          <a:p>
            <a:pPr marL="0" indent="0">
              <a:buNone/>
            </a:pPr>
            <a:r>
              <a:rPr lang="en-US" dirty="0">
                <a:solidFill>
                  <a:srgbClr val="0070C0"/>
                </a:solidFill>
              </a:rPr>
              <a:t>With a deep investigation, you may even find the unknown until now facts that can blow your readers’ minds. </a:t>
            </a:r>
          </a:p>
          <a:p>
            <a:pPr marL="0" indent="0">
              <a:buNone/>
            </a:pPr>
            <a:endParaRPr lang="en-US" dirty="0">
              <a:solidFill>
                <a:srgbClr val="0070C0"/>
              </a:solidFill>
            </a:endParaRPr>
          </a:p>
          <a:p>
            <a:pPr marL="0" indent="0">
              <a:buNone/>
            </a:pPr>
            <a:r>
              <a:rPr lang="en-US" dirty="0">
                <a:solidFill>
                  <a:srgbClr val="0070C0"/>
                </a:solidFill>
              </a:rPr>
              <a:t>This approach will intrigue </a:t>
            </a:r>
            <a:r>
              <a:rPr lang="en-US" sz="3200" dirty="0">
                <a:solidFill>
                  <a:srgbClr val="0070C0"/>
                </a:solidFill>
              </a:rPr>
              <a:t>y</a:t>
            </a:r>
            <a:r>
              <a:rPr lang="en-US" dirty="0">
                <a:solidFill>
                  <a:srgbClr val="0070C0"/>
                </a:solidFill>
              </a:rPr>
              <a:t>our readers and will make research paper stand out.</a:t>
            </a:r>
            <a:endParaRPr lang="en-US" sz="2400" dirty="0">
              <a:solidFill>
                <a:srgbClr val="0070C0"/>
              </a:solidFill>
            </a:endParaRPr>
          </a:p>
        </p:txBody>
      </p:sp>
      <p:pic>
        <p:nvPicPr>
          <p:cNvPr id="4" name="Picture 3">
            <a:extLst>
              <a:ext uri="{FF2B5EF4-FFF2-40B4-BE49-F238E27FC236}">
                <a16:creationId xmlns:a16="http://schemas.microsoft.com/office/drawing/2014/main" id="{2958FAA0-F452-45AE-8BC6-E18AF8A69EB1}"/>
              </a:ext>
            </a:extLst>
          </p:cNvPr>
          <p:cNvPicPr>
            <a:picLocks noChangeAspect="1"/>
          </p:cNvPicPr>
          <p:nvPr/>
        </p:nvPicPr>
        <p:blipFill rotWithShape="1">
          <a:blip r:embed="rId2"/>
          <a:srcRect l="12443" r="3" b="3"/>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7" name="Slide Number Placeholder 6">
            <a:extLst>
              <a:ext uri="{FF2B5EF4-FFF2-40B4-BE49-F238E27FC236}">
                <a16:creationId xmlns:a16="http://schemas.microsoft.com/office/drawing/2014/main" id="{68A52ECE-C63A-448F-A182-99672E87C170}"/>
              </a:ext>
            </a:extLst>
          </p:cNvPr>
          <p:cNvSpPr>
            <a:spLocks noGrp="1"/>
          </p:cNvSpPr>
          <p:nvPr>
            <p:ph type="sldNum" sz="quarter" idx="12"/>
          </p:nvPr>
        </p:nvSpPr>
        <p:spPr/>
        <p:txBody>
          <a:bodyPr/>
          <a:lstStyle/>
          <a:p>
            <a:fld id="{4E242830-FEB4-40A7-8580-A1BD52BB088E}" type="slidenum">
              <a:rPr lang="en-US" smtClean="0"/>
              <a:t>17</a:t>
            </a:fld>
            <a:endParaRPr lang="en-US"/>
          </a:p>
        </p:txBody>
      </p:sp>
    </p:spTree>
    <p:extLst>
      <p:ext uri="{BB962C8B-B14F-4D97-AF65-F5344CB8AC3E}">
        <p14:creationId xmlns:p14="http://schemas.microsoft.com/office/powerpoint/2010/main" val="4078106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70037"/>
          </a:xfrm>
          <a:solidFill>
            <a:schemeClr val="accent2"/>
          </a:solidFill>
        </p:spPr>
        <p:txBody>
          <a:bodyPr>
            <a:noAutofit/>
          </a:bodyPr>
          <a:lstStyle/>
          <a:p>
            <a:br>
              <a:rPr lang="en-US" sz="3200" b="1" dirty="0">
                <a:solidFill>
                  <a:srgbClr val="FF0000"/>
                </a:solidFill>
                <a:latin typeface="Aharoni" panose="02010803020104030203" pitchFamily="2" charset="-79"/>
                <a:cs typeface="Aharoni" panose="02010803020104030203" pitchFamily="2" charset="-79"/>
              </a:rPr>
            </a:br>
            <a:r>
              <a:rPr lang="en-US" sz="3200" b="1" dirty="0">
                <a:solidFill>
                  <a:srgbClr val="FF0000"/>
                </a:solidFill>
                <a:latin typeface="Aharoni" panose="02010803020104030203" pitchFamily="2" charset="-79"/>
                <a:cs typeface="Aharoni" panose="02010803020104030203" pitchFamily="2" charset="-79"/>
              </a:rPr>
              <a:t>Argumentative research paper topics</a:t>
            </a:r>
            <a:br>
              <a:rPr lang="en-US" sz="2800" b="1" dirty="0">
                <a:solidFill>
                  <a:srgbClr val="FF0000"/>
                </a:solidFill>
                <a:latin typeface="Aharoni" panose="02010803020104030203" pitchFamily="2" charset="-79"/>
                <a:cs typeface="Aharoni" panose="02010803020104030203" pitchFamily="2" charset="-79"/>
              </a:rPr>
            </a:br>
            <a:endParaRPr lang="en-US" sz="2800" b="1" dirty="0">
              <a:solidFill>
                <a:srgbClr val="FF000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4514" y="707522"/>
            <a:ext cx="7997371" cy="6204857"/>
          </a:xfrm>
        </p:spPr>
        <p:txBody>
          <a:bodyPr anchor="ctr">
            <a:normAutofit fontScale="55000" lnSpcReduction="20000"/>
          </a:bodyPr>
          <a:lstStyle/>
          <a:p>
            <a:pPr marL="0" indent="0">
              <a:buNone/>
            </a:pPr>
            <a:endParaRPr lang="en-US" sz="2000" dirty="0">
              <a:solidFill>
                <a:srgbClr val="000000"/>
              </a:solidFill>
            </a:endParaRPr>
          </a:p>
          <a:p>
            <a:pPr marL="0" indent="0">
              <a:lnSpc>
                <a:spcPct val="120000"/>
              </a:lnSpc>
              <a:buNone/>
            </a:pPr>
            <a:r>
              <a:rPr lang="en-US" sz="3800" dirty="0">
                <a:solidFill>
                  <a:srgbClr val="000000"/>
                </a:solidFill>
              </a:rPr>
              <a:t>Here, you must argue out your points – for and against. Moreover, you have to present facts to demonstrate a clear understanding of the topic. Your introduction and concluding paragraph must be equally strongly worded</a:t>
            </a:r>
            <a:r>
              <a:rPr lang="en-US" sz="3400" dirty="0">
                <a:solidFill>
                  <a:srgbClr val="000000"/>
                </a:solidFill>
              </a:rPr>
              <a:t>. </a:t>
            </a:r>
          </a:p>
          <a:p>
            <a:pPr marL="0" indent="0">
              <a:buNone/>
            </a:pPr>
            <a:r>
              <a:rPr lang="en-US" sz="3400" dirty="0">
                <a:solidFill>
                  <a:srgbClr val="000000"/>
                </a:solidFill>
              </a:rPr>
              <a:t>Examples:</a:t>
            </a:r>
          </a:p>
          <a:p>
            <a:pPr marL="514350" indent="-514350">
              <a:lnSpc>
                <a:spcPct val="120000"/>
              </a:lnSpc>
              <a:buFont typeface="+mj-lt"/>
              <a:buAutoNum type="arabicPeriod"/>
            </a:pPr>
            <a:r>
              <a:rPr lang="en-US" sz="4500" dirty="0">
                <a:solidFill>
                  <a:srgbClr val="002060"/>
                </a:solidFill>
              </a:rPr>
              <a:t>The minimum wage rate in your country or state.</a:t>
            </a:r>
          </a:p>
          <a:p>
            <a:pPr marL="514350" indent="-514350">
              <a:lnSpc>
                <a:spcPct val="120000"/>
              </a:lnSpc>
              <a:buFont typeface="+mj-lt"/>
              <a:buAutoNum type="arabicPeriod"/>
            </a:pPr>
            <a:r>
              <a:rPr lang="en-US" sz="4500" dirty="0">
                <a:solidFill>
                  <a:srgbClr val="002060"/>
                </a:solidFill>
              </a:rPr>
              <a:t>Incivility (Rudeness of bosses)?</a:t>
            </a:r>
          </a:p>
          <a:p>
            <a:pPr marL="514350" indent="-514350">
              <a:lnSpc>
                <a:spcPct val="120000"/>
              </a:lnSpc>
              <a:buFont typeface="+mj-lt"/>
              <a:buAutoNum type="arabicPeriod"/>
            </a:pPr>
            <a:r>
              <a:rPr lang="en-US" sz="4500" dirty="0">
                <a:solidFill>
                  <a:srgbClr val="002060"/>
                </a:solidFill>
              </a:rPr>
              <a:t>Do we need shorter working weeks?</a:t>
            </a:r>
          </a:p>
          <a:p>
            <a:pPr marL="514350" indent="-514350">
              <a:lnSpc>
                <a:spcPct val="120000"/>
              </a:lnSpc>
              <a:buFont typeface="+mj-lt"/>
              <a:buAutoNum type="arabicPeriod"/>
            </a:pPr>
            <a:r>
              <a:rPr lang="en-US" sz="4500" dirty="0">
                <a:solidFill>
                  <a:srgbClr val="002060"/>
                </a:solidFill>
              </a:rPr>
              <a:t>Mergers are much better compared to acquisitions?</a:t>
            </a:r>
          </a:p>
          <a:p>
            <a:pPr marL="514350" indent="-514350">
              <a:lnSpc>
                <a:spcPct val="120000"/>
              </a:lnSpc>
              <a:buFont typeface="+mj-lt"/>
              <a:buAutoNum type="arabicPeriod"/>
            </a:pPr>
            <a:r>
              <a:rPr lang="en-US" sz="4500" dirty="0">
                <a:solidFill>
                  <a:srgbClr val="002060"/>
                </a:solidFill>
              </a:rPr>
              <a:t>Businesses need to invest more in digital marketing and social media campaigns to capture the right target audience</a:t>
            </a:r>
          </a:p>
          <a:p>
            <a:pPr marL="514350" indent="-514350">
              <a:lnSpc>
                <a:spcPct val="120000"/>
              </a:lnSpc>
              <a:buFont typeface="+mj-lt"/>
              <a:buAutoNum type="arabicPeriod"/>
            </a:pPr>
            <a:r>
              <a:rPr lang="en-US" sz="4500" dirty="0">
                <a:solidFill>
                  <a:srgbClr val="002060"/>
                </a:solidFill>
              </a:rPr>
              <a:t>Is working long hours encouraged? </a:t>
            </a:r>
          </a:p>
          <a:p>
            <a:pPr>
              <a:lnSpc>
                <a:spcPct val="120000"/>
              </a:lnSpc>
            </a:pPr>
            <a:endParaRPr lang="en-US" sz="1400" dirty="0">
              <a:solidFill>
                <a:srgbClr val="002060"/>
              </a:solidFill>
            </a:endParaRPr>
          </a:p>
          <a:p>
            <a:endParaRPr lang="en-US" sz="1400" dirty="0">
              <a:solidFill>
                <a:srgbClr val="000000"/>
              </a:solidFill>
            </a:endParaRPr>
          </a:p>
          <a:p>
            <a:endParaRPr lang="en-US" sz="1400" dirty="0">
              <a:solidFill>
                <a:srgbClr val="000000"/>
              </a:solidFill>
            </a:endParaRPr>
          </a:p>
        </p:txBody>
      </p:sp>
      <p:pic>
        <p:nvPicPr>
          <p:cNvPr id="4" name="Picture 3">
            <a:extLst>
              <a:ext uri="{FF2B5EF4-FFF2-40B4-BE49-F238E27FC236}">
                <a16:creationId xmlns:a16="http://schemas.microsoft.com/office/drawing/2014/main" id="{73BE361F-4A3E-437F-8EC3-5692744C60A9}"/>
              </a:ext>
            </a:extLst>
          </p:cNvPr>
          <p:cNvPicPr>
            <a:picLocks noChangeAspect="1"/>
          </p:cNvPicPr>
          <p:nvPr/>
        </p:nvPicPr>
        <p:blipFill rotWithShape="1">
          <a:blip r:embed="rId2"/>
          <a:srcRect l="29600" r="28905" b="1"/>
          <a:stretch/>
        </p:blipFill>
        <p:spPr>
          <a:xfrm>
            <a:off x="7866743" y="770037"/>
            <a:ext cx="4325258"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7" name="Slide Number Placeholder 6">
            <a:extLst>
              <a:ext uri="{FF2B5EF4-FFF2-40B4-BE49-F238E27FC236}">
                <a16:creationId xmlns:a16="http://schemas.microsoft.com/office/drawing/2014/main" id="{89DE401C-6189-4F7F-9F76-D34B197D5D86}"/>
              </a:ext>
            </a:extLst>
          </p:cNvPr>
          <p:cNvSpPr>
            <a:spLocks noGrp="1"/>
          </p:cNvSpPr>
          <p:nvPr>
            <p:ph type="sldNum" sz="quarter" idx="12"/>
          </p:nvPr>
        </p:nvSpPr>
        <p:spPr/>
        <p:txBody>
          <a:bodyPr/>
          <a:lstStyle/>
          <a:p>
            <a:fld id="{4E242830-FEB4-40A7-8580-A1BD52BB088E}" type="slidenum">
              <a:rPr lang="en-US" smtClean="0"/>
              <a:t>18</a:t>
            </a:fld>
            <a:endParaRPr lang="en-US"/>
          </a:p>
        </p:txBody>
      </p:sp>
    </p:spTree>
    <p:extLst>
      <p:ext uri="{BB962C8B-B14F-4D97-AF65-F5344CB8AC3E}">
        <p14:creationId xmlns:p14="http://schemas.microsoft.com/office/powerpoint/2010/main" val="1550793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03510F-E690-432F-BC57-4AD0DBA646E7}"/>
              </a:ext>
            </a:extLst>
          </p:cNvPr>
          <p:cNvPicPr>
            <a:picLocks noChangeAspect="1"/>
          </p:cNvPicPr>
          <p:nvPr/>
        </p:nvPicPr>
        <p:blipFill rotWithShape="1">
          <a:blip r:embed="rId2">
            <a:alphaModFix/>
          </a:blip>
          <a:srcRect l="24333" r="29049"/>
          <a:stretch/>
        </p:blipFill>
        <p:spPr>
          <a:xfrm>
            <a:off x="7111999" y="10"/>
            <a:ext cx="5079695" cy="6857990"/>
          </a:xfrm>
          <a:prstGeom prst="rect">
            <a:avLst/>
          </a:prstGeom>
        </p:spPr>
      </p:pic>
      <p:sp>
        <p:nvSpPr>
          <p:cNvPr id="2" name="Title 1"/>
          <p:cNvSpPr>
            <a:spLocks noGrp="1"/>
          </p:cNvSpPr>
          <p:nvPr>
            <p:ph type="title"/>
          </p:nvPr>
        </p:nvSpPr>
        <p:spPr>
          <a:xfrm>
            <a:off x="-1" y="37372"/>
            <a:ext cx="7111999" cy="673828"/>
          </a:xfrm>
          <a:solidFill>
            <a:schemeClr val="accent2"/>
          </a:solidFill>
        </p:spPr>
        <p:txBody>
          <a:bodyPr>
            <a:normAutofit fontScale="90000"/>
          </a:bodyPr>
          <a:lstStyle/>
          <a:p>
            <a:br>
              <a:rPr lang="en-US" sz="2800" b="1" dirty="0">
                <a:solidFill>
                  <a:srgbClr val="FF0000"/>
                </a:solidFill>
                <a:latin typeface="Aharoni" panose="02010803020104030203" pitchFamily="2" charset="-79"/>
                <a:cs typeface="Aharoni" panose="02010803020104030203" pitchFamily="2" charset="-79"/>
              </a:rPr>
            </a:br>
            <a:r>
              <a:rPr lang="en-US" sz="3100" b="1" dirty="0">
                <a:solidFill>
                  <a:srgbClr val="FF0000"/>
                </a:solidFill>
                <a:latin typeface="Aharoni" panose="02010803020104030203" pitchFamily="2" charset="-79"/>
                <a:cs typeface="Aharoni" panose="02010803020104030203" pitchFamily="2" charset="-79"/>
              </a:rPr>
              <a:t>Controversial topics for research paper</a:t>
            </a:r>
            <a:br>
              <a:rPr lang="en-US" sz="2800" b="1" dirty="0">
                <a:solidFill>
                  <a:srgbClr val="FF0000"/>
                </a:solidFill>
              </a:rPr>
            </a:br>
            <a:endParaRPr lang="en-US" sz="2800" b="1" dirty="0">
              <a:solidFill>
                <a:srgbClr val="FF0000"/>
              </a:solidFill>
            </a:endParaRPr>
          </a:p>
        </p:txBody>
      </p:sp>
      <p:sp>
        <p:nvSpPr>
          <p:cNvPr id="3" name="Content Placeholder 2"/>
          <p:cNvSpPr>
            <a:spLocks noGrp="1"/>
          </p:cNvSpPr>
          <p:nvPr>
            <p:ph idx="1"/>
          </p:nvPr>
        </p:nvSpPr>
        <p:spPr>
          <a:xfrm>
            <a:off x="-305" y="887896"/>
            <a:ext cx="7112304" cy="5932732"/>
          </a:xfrm>
          <a:ln>
            <a:solidFill>
              <a:schemeClr val="accent1"/>
            </a:solidFill>
          </a:ln>
        </p:spPr>
        <p:txBody>
          <a:bodyPr anchor="ctr">
            <a:normAutofit/>
          </a:bodyPr>
          <a:lstStyle/>
          <a:p>
            <a:pPr marL="0" indent="0">
              <a:buNone/>
            </a:pPr>
            <a:r>
              <a:rPr lang="en-US" sz="2400" dirty="0">
                <a:solidFill>
                  <a:srgbClr val="000000"/>
                </a:solidFill>
              </a:rPr>
              <a:t>There are people who like to court controversy whenever they say or do something, more so, in public. A good example here is an activist. Whether it is advocacy for gay rights or same-sex marriage, writing on issues like these can be painstakingly difficult. So, you must put your act together right from the beginning, and controversial topics for research paper like the following will most certainly get you moving in the right direction:</a:t>
            </a:r>
          </a:p>
          <a:p>
            <a:r>
              <a:rPr lang="en-US" sz="2400" b="1" dirty="0">
                <a:solidFill>
                  <a:srgbClr val="002060"/>
                </a:solidFill>
              </a:rPr>
              <a:t>Employment of LBGT.</a:t>
            </a:r>
          </a:p>
          <a:p>
            <a:r>
              <a:rPr lang="en-US" sz="2400" b="1" dirty="0">
                <a:solidFill>
                  <a:srgbClr val="002060"/>
                </a:solidFill>
              </a:rPr>
              <a:t>Employment of ex-Offenders</a:t>
            </a:r>
          </a:p>
          <a:p>
            <a:r>
              <a:rPr lang="en-US" sz="2400" b="1" dirty="0">
                <a:solidFill>
                  <a:srgbClr val="002060"/>
                </a:solidFill>
              </a:rPr>
              <a:t>Violence in media content.</a:t>
            </a:r>
          </a:p>
          <a:p>
            <a:r>
              <a:rPr lang="en-US" sz="2400" b="1" dirty="0">
                <a:solidFill>
                  <a:srgbClr val="002060"/>
                </a:solidFill>
              </a:rPr>
              <a:t>Whistleblowing should be encouraged</a:t>
            </a:r>
          </a:p>
          <a:p>
            <a:r>
              <a:rPr lang="en-US" sz="2400" b="1" dirty="0">
                <a:solidFill>
                  <a:srgbClr val="002060"/>
                </a:solidFill>
              </a:rPr>
              <a:t>Corruption in the public sector</a:t>
            </a:r>
          </a:p>
          <a:p>
            <a:r>
              <a:rPr lang="en-US" sz="2400" b="1" dirty="0">
                <a:solidFill>
                  <a:srgbClr val="002060"/>
                </a:solidFill>
              </a:rPr>
              <a:t>Romance in the workplace</a:t>
            </a:r>
          </a:p>
          <a:p>
            <a:endParaRPr lang="en-US" sz="1400" dirty="0">
              <a:solidFill>
                <a:srgbClr val="000000"/>
              </a:solidFill>
            </a:endParaRPr>
          </a:p>
        </p:txBody>
      </p:sp>
      <p:sp>
        <p:nvSpPr>
          <p:cNvPr id="7" name="Slide Number Placeholder 6">
            <a:extLst>
              <a:ext uri="{FF2B5EF4-FFF2-40B4-BE49-F238E27FC236}">
                <a16:creationId xmlns:a16="http://schemas.microsoft.com/office/drawing/2014/main" id="{DCD58C86-58C7-4527-AE3B-267345B4C8F5}"/>
              </a:ext>
            </a:extLst>
          </p:cNvPr>
          <p:cNvSpPr>
            <a:spLocks noGrp="1"/>
          </p:cNvSpPr>
          <p:nvPr>
            <p:ph type="sldNum" sz="quarter" idx="12"/>
          </p:nvPr>
        </p:nvSpPr>
        <p:spPr/>
        <p:txBody>
          <a:bodyPr/>
          <a:lstStyle/>
          <a:p>
            <a:fld id="{4E242830-FEB4-40A7-8580-A1BD52BB088E}" type="slidenum">
              <a:rPr lang="en-US" smtClean="0"/>
              <a:t>19</a:t>
            </a:fld>
            <a:endParaRPr lang="en-US"/>
          </a:p>
        </p:txBody>
      </p:sp>
    </p:spTree>
    <p:extLst>
      <p:ext uri="{BB962C8B-B14F-4D97-AF65-F5344CB8AC3E}">
        <p14:creationId xmlns:p14="http://schemas.microsoft.com/office/powerpoint/2010/main" val="378635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892105" y="403412"/>
            <a:ext cx="236667" cy="54729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bject 3"/>
          <p:cNvSpPr/>
          <p:nvPr/>
        </p:nvSpPr>
        <p:spPr>
          <a:xfrm>
            <a:off x="229569" y="2031850"/>
            <a:ext cx="293285" cy="34251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165106" y="2667896"/>
            <a:ext cx="294529" cy="34122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bject 5"/>
          <p:cNvSpPr/>
          <p:nvPr/>
        </p:nvSpPr>
        <p:spPr>
          <a:xfrm>
            <a:off x="165106" y="3176195"/>
            <a:ext cx="294529" cy="34251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6"/>
          <p:cNvSpPr/>
          <p:nvPr/>
        </p:nvSpPr>
        <p:spPr>
          <a:xfrm>
            <a:off x="229569" y="3938643"/>
            <a:ext cx="293285" cy="34122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a:spLocks noGrp="1"/>
          </p:cNvSpPr>
          <p:nvPr>
            <p:ph type="title"/>
          </p:nvPr>
        </p:nvSpPr>
        <p:spPr>
          <a:xfrm>
            <a:off x="566057" y="718390"/>
            <a:ext cx="6815258" cy="687858"/>
          </a:xfrm>
          <a:prstGeom prst="rect">
            <a:avLst/>
          </a:prstGeom>
        </p:spPr>
        <p:txBody>
          <a:bodyPr vert="horz" wrap="square" lIns="0" tIns="10646" rIns="0" bIns="0" rtlCol="0" anchor="ctr">
            <a:spAutoFit/>
          </a:bodyPr>
          <a:lstStyle/>
          <a:p>
            <a:pPr marL="11206">
              <a:lnSpc>
                <a:spcPct val="100000"/>
              </a:lnSpc>
              <a:spcBef>
                <a:spcPts val="84"/>
              </a:spcBef>
            </a:pPr>
            <a:r>
              <a:rPr b="1" spc="-9" dirty="0">
                <a:solidFill>
                  <a:srgbClr val="FF0000"/>
                </a:solidFill>
              </a:rPr>
              <a:t>Selecting </a:t>
            </a:r>
            <a:r>
              <a:rPr b="1" spc="-4" dirty="0">
                <a:solidFill>
                  <a:srgbClr val="FF0000"/>
                </a:solidFill>
              </a:rPr>
              <a:t>a </a:t>
            </a:r>
            <a:r>
              <a:rPr b="1" spc="-9" dirty="0">
                <a:solidFill>
                  <a:srgbClr val="FF0000"/>
                </a:solidFill>
              </a:rPr>
              <a:t>PhD</a:t>
            </a:r>
            <a:r>
              <a:rPr b="1" spc="22" dirty="0">
                <a:solidFill>
                  <a:srgbClr val="FF0000"/>
                </a:solidFill>
              </a:rPr>
              <a:t> </a:t>
            </a:r>
            <a:r>
              <a:rPr b="1" spc="-9" dirty="0">
                <a:solidFill>
                  <a:srgbClr val="FF0000"/>
                </a:solidFill>
              </a:rPr>
              <a:t>topic</a:t>
            </a:r>
          </a:p>
        </p:txBody>
      </p:sp>
      <p:sp>
        <p:nvSpPr>
          <p:cNvPr id="8" name="object 8"/>
          <p:cNvSpPr txBox="1"/>
          <p:nvPr/>
        </p:nvSpPr>
        <p:spPr>
          <a:xfrm>
            <a:off x="689318" y="1444574"/>
            <a:ext cx="5678658" cy="3666803"/>
          </a:xfrm>
          <a:prstGeom prst="rect">
            <a:avLst/>
          </a:prstGeom>
        </p:spPr>
        <p:txBody>
          <a:bodyPr vert="horz" wrap="square" lIns="0" tIns="11206" rIns="0" bIns="0" rtlCol="0">
            <a:spAutoFit/>
          </a:bodyPr>
          <a:lstStyle/>
          <a:p>
            <a:pPr marL="11206" marR="1152586" lvl="0" indent="0" algn="l" defTabSz="914400" rtl="0" eaLnBrk="1" fontAlgn="auto" latinLnBrk="0" hangingPunct="1">
              <a:lnSpc>
                <a:spcPct val="108900"/>
              </a:lnSpc>
              <a:spcBef>
                <a:spcPts val="88"/>
              </a:spcBef>
              <a:spcAft>
                <a:spcPts val="0"/>
              </a:spcAft>
              <a:buClrTx/>
              <a:buSzTx/>
              <a:buFontTx/>
              <a:buNone/>
              <a:tabLst/>
              <a:defRPr/>
            </a:pPr>
            <a:r>
              <a:rPr kumimoji="0" sz="2471" b="0" i="0" u="none" strike="noStrike" kern="1200" cap="none" spc="-4" normalizeH="0" baseline="0" noProof="0" dirty="0">
                <a:ln>
                  <a:noFill/>
                </a:ln>
                <a:solidFill>
                  <a:prstClr val="black"/>
                </a:solidFill>
                <a:effectLst/>
                <a:uLnTx/>
                <a:uFillTx/>
                <a:latin typeface="Georgia"/>
                <a:ea typeface="+mn-ea"/>
                <a:cs typeface="Georgia"/>
              </a:rPr>
              <a:t>You</a:t>
            </a:r>
            <a:r>
              <a:rPr kumimoji="0" sz="2471" b="0" i="0" u="none" strike="noStrike" kern="1200" cap="none" spc="0" normalizeH="0" baseline="0" noProof="0" dirty="0">
                <a:ln>
                  <a:noFill/>
                </a:ln>
                <a:solidFill>
                  <a:prstClr val="black"/>
                </a:solidFill>
                <a:effectLst/>
                <a:uLnTx/>
                <a:uFillTx/>
                <a:latin typeface="Georgia"/>
                <a:ea typeface="+mn-ea"/>
                <a:cs typeface="Georgia"/>
              </a:rPr>
              <a:t> </a:t>
            </a:r>
            <a:r>
              <a:rPr kumimoji="0" sz="2471" b="0" i="0" u="none" strike="noStrike" kern="1200" cap="none" spc="-4" normalizeH="0" baseline="0" noProof="0" dirty="0">
                <a:ln>
                  <a:noFill/>
                </a:ln>
                <a:solidFill>
                  <a:prstClr val="black"/>
                </a:solidFill>
                <a:effectLst/>
                <a:uLnTx/>
                <a:uFillTx/>
                <a:latin typeface="Georgia"/>
                <a:ea typeface="+mn-ea"/>
                <a:cs typeface="Georgia"/>
              </a:rPr>
              <a:t>like</a:t>
            </a:r>
            <a:r>
              <a:rPr kumimoji="0" lang="en-MY" sz="2471" b="0" i="0" u="none" strike="noStrike" kern="1200" cap="none" spc="-4" normalizeH="0" baseline="0" noProof="0" dirty="0">
                <a:ln>
                  <a:noFill/>
                </a:ln>
                <a:solidFill>
                  <a:prstClr val="black"/>
                </a:solidFill>
                <a:effectLst/>
                <a:uLnTx/>
                <a:uFillTx/>
                <a:latin typeface="Georgia"/>
                <a:ea typeface="+mn-ea"/>
                <a:cs typeface="Georgia"/>
              </a:rPr>
              <a:t> it- Interested</a:t>
            </a:r>
            <a:endParaRPr kumimoji="0" sz="2471" b="0" i="0" u="none" strike="noStrike" kern="1200" cap="none" spc="0" normalizeH="0" baseline="0" noProof="0" dirty="0">
              <a:ln>
                <a:noFill/>
              </a:ln>
              <a:solidFill>
                <a:prstClr val="black"/>
              </a:solidFill>
              <a:effectLst/>
              <a:uLnTx/>
              <a:uFillTx/>
              <a:latin typeface="Georgia"/>
              <a:ea typeface="+mn-ea"/>
              <a:cs typeface="Georgia"/>
            </a:endParaRPr>
          </a:p>
          <a:p>
            <a:pPr marL="237017" marR="1049487" lvl="0" indent="-226371" algn="l" defTabSz="914400" rtl="0" eaLnBrk="1" fontAlgn="auto" latinLnBrk="0" hangingPunct="1">
              <a:lnSpc>
                <a:spcPct val="100000"/>
              </a:lnSpc>
              <a:spcBef>
                <a:spcPts val="265"/>
              </a:spcBef>
              <a:spcAft>
                <a:spcPts val="0"/>
              </a:spcAft>
              <a:buClrTx/>
              <a:buSzTx/>
              <a:buFontTx/>
              <a:buNone/>
              <a:tabLst/>
              <a:defRPr/>
            </a:pPr>
            <a:r>
              <a:rPr kumimoji="0" lang="en-MY" sz="2471" b="0" i="0" u="none" strike="noStrike" kern="1200" cap="none" spc="-4" normalizeH="0" baseline="0" noProof="0" dirty="0">
                <a:ln>
                  <a:noFill/>
                </a:ln>
                <a:solidFill>
                  <a:prstClr val="black"/>
                </a:solidFill>
                <a:effectLst/>
                <a:uLnTx/>
                <a:uFillTx/>
                <a:latin typeface="Georgia"/>
                <a:ea typeface="+mn-ea"/>
                <a:cs typeface="Georgia"/>
              </a:rPr>
              <a:t>Appropriate - </a:t>
            </a:r>
            <a:r>
              <a:rPr kumimoji="0" sz="2471" b="0" i="0" u="none" strike="noStrike" kern="1200" cap="none" spc="-4" normalizeH="0" baseline="0" noProof="0" dirty="0">
                <a:ln>
                  <a:noFill/>
                </a:ln>
                <a:solidFill>
                  <a:prstClr val="black"/>
                </a:solidFill>
                <a:effectLst/>
                <a:uLnTx/>
                <a:uFillTx/>
                <a:latin typeface="Georgia"/>
                <a:ea typeface="+mn-ea"/>
                <a:cs typeface="Georgia"/>
              </a:rPr>
              <a:t>Area which is</a:t>
            </a:r>
            <a:endParaRPr kumimoji="0" lang="en-MY" sz="2471" b="0" i="0" u="none" strike="noStrike" kern="1200" cap="none" spc="-4" normalizeH="0" baseline="0" noProof="0" dirty="0">
              <a:ln>
                <a:noFill/>
              </a:ln>
              <a:solidFill>
                <a:prstClr val="black"/>
              </a:solidFill>
              <a:effectLst/>
              <a:uLnTx/>
              <a:uFillTx/>
              <a:latin typeface="Georgia"/>
              <a:ea typeface="+mn-ea"/>
              <a:cs typeface="Georgia"/>
            </a:endParaRPr>
          </a:p>
          <a:p>
            <a:pPr marL="237017" marR="1049487" lvl="0" indent="-226371" algn="l" defTabSz="914400" rtl="0" eaLnBrk="1" fontAlgn="auto" latinLnBrk="0" hangingPunct="1">
              <a:lnSpc>
                <a:spcPct val="100000"/>
              </a:lnSpc>
              <a:spcBef>
                <a:spcPts val="265"/>
              </a:spcBef>
              <a:spcAft>
                <a:spcPts val="0"/>
              </a:spcAft>
              <a:buClrTx/>
              <a:buSzTx/>
              <a:buFontTx/>
              <a:buNone/>
              <a:tabLst/>
              <a:defRPr/>
            </a:pPr>
            <a:r>
              <a:rPr kumimoji="0" lang="en-MY" sz="2471" b="0" i="0" u="none" strike="noStrike" kern="1200" cap="none" spc="-4" normalizeH="0" baseline="0" noProof="0" dirty="0">
                <a:ln>
                  <a:noFill/>
                </a:ln>
                <a:solidFill>
                  <a:prstClr val="black"/>
                </a:solidFill>
                <a:effectLst/>
                <a:uLnTx/>
                <a:uFillTx/>
                <a:latin typeface="Georgia"/>
                <a:ea typeface="+mn-ea"/>
                <a:cs typeface="Georgia"/>
              </a:rPr>
              <a:t> </a:t>
            </a:r>
            <a:r>
              <a:rPr kumimoji="0" sz="2471" b="0" i="0" u="none" strike="noStrike" kern="1200" cap="none" spc="-4" normalizeH="0" baseline="0" noProof="0" dirty="0">
                <a:ln>
                  <a:noFill/>
                </a:ln>
                <a:solidFill>
                  <a:prstClr val="black"/>
                </a:solidFill>
                <a:effectLst/>
                <a:uLnTx/>
                <a:uFillTx/>
                <a:latin typeface="Georgia"/>
                <a:ea typeface="+mn-ea"/>
                <a:cs typeface="Georgia"/>
              </a:rPr>
              <a:t>not </a:t>
            </a:r>
            <a:r>
              <a:rPr kumimoji="0" sz="2471" b="0" i="0" u="none" strike="noStrike" kern="1200" cap="none" spc="-9" normalizeH="0" baseline="0" noProof="0" dirty="0">
                <a:ln>
                  <a:noFill/>
                </a:ln>
                <a:solidFill>
                  <a:prstClr val="black"/>
                </a:solidFill>
                <a:effectLst/>
                <a:uLnTx/>
                <a:uFillTx/>
                <a:latin typeface="Georgia"/>
                <a:ea typeface="+mn-ea"/>
                <a:cs typeface="Georgia"/>
              </a:rPr>
              <a:t>too</a:t>
            </a:r>
            <a:r>
              <a:rPr kumimoji="0" lang="en-MY" sz="2471" b="0" i="0" u="none" strike="noStrike" kern="1200" cap="none" spc="-9" normalizeH="0" baseline="0" noProof="0" dirty="0">
                <a:ln>
                  <a:noFill/>
                </a:ln>
                <a:solidFill>
                  <a:prstClr val="black"/>
                </a:solidFill>
                <a:effectLst/>
                <a:uLnTx/>
                <a:uFillTx/>
                <a:latin typeface="Georgia"/>
                <a:ea typeface="+mn-ea"/>
                <a:cs typeface="Georgia"/>
              </a:rPr>
              <a:t> </a:t>
            </a:r>
            <a:r>
              <a:rPr kumimoji="0" sz="2471" b="0" i="0" u="none" strike="noStrike" kern="1200" cap="none" spc="-9" normalizeH="0" baseline="0" noProof="0" dirty="0">
                <a:ln>
                  <a:noFill/>
                </a:ln>
                <a:solidFill>
                  <a:prstClr val="black"/>
                </a:solidFill>
                <a:effectLst/>
                <a:uLnTx/>
                <a:uFillTx/>
                <a:latin typeface="Georgia"/>
                <a:ea typeface="+mn-ea"/>
                <a:cs typeface="Georgia"/>
              </a:rPr>
              <a:t>mature.</a:t>
            </a:r>
            <a:endParaRPr kumimoji="0" sz="2471" b="0" i="0" u="none" strike="noStrike" kern="1200" cap="none" spc="0" normalizeH="0" baseline="0" noProof="0" dirty="0">
              <a:ln>
                <a:noFill/>
              </a:ln>
              <a:solidFill>
                <a:prstClr val="black"/>
              </a:solidFill>
              <a:effectLst/>
              <a:uLnTx/>
              <a:uFillTx/>
              <a:latin typeface="Georgia"/>
              <a:ea typeface="+mn-ea"/>
              <a:cs typeface="Georgia"/>
            </a:endParaRPr>
          </a:p>
          <a:p>
            <a:pPr marL="237017" marR="1049487" lvl="0" indent="-226371" algn="l" defTabSz="914400" rtl="0" eaLnBrk="1" fontAlgn="auto" latinLnBrk="0" hangingPunct="1">
              <a:lnSpc>
                <a:spcPct val="100000"/>
              </a:lnSpc>
              <a:spcBef>
                <a:spcPts val="265"/>
              </a:spcBef>
              <a:spcAft>
                <a:spcPts val="0"/>
              </a:spcAft>
              <a:buClrTx/>
              <a:buSzTx/>
              <a:buFontTx/>
              <a:buNone/>
              <a:tabLst/>
              <a:defRPr/>
            </a:pPr>
            <a:r>
              <a:rPr kumimoji="0" sz="2471" b="0" i="0" u="none" strike="noStrike" kern="1200" cap="none" spc="-4" normalizeH="0" baseline="0" noProof="0" dirty="0">
                <a:ln>
                  <a:noFill/>
                </a:ln>
                <a:solidFill>
                  <a:prstClr val="black"/>
                </a:solidFill>
                <a:effectLst/>
                <a:uLnTx/>
                <a:uFillTx/>
                <a:latin typeface="Georgia"/>
                <a:ea typeface="+mn-ea"/>
                <a:cs typeface="Georgia"/>
              </a:rPr>
              <a:t>Area which is not </a:t>
            </a:r>
            <a:r>
              <a:rPr kumimoji="0" sz="2471" b="0" i="0" u="none" strike="noStrike" kern="1200" cap="none" spc="-9" normalizeH="0" baseline="0" noProof="0" dirty="0">
                <a:ln>
                  <a:noFill/>
                </a:ln>
                <a:solidFill>
                  <a:prstClr val="black"/>
                </a:solidFill>
                <a:effectLst/>
                <a:uLnTx/>
                <a:uFillTx/>
                <a:latin typeface="Georgia"/>
                <a:ea typeface="+mn-ea"/>
                <a:cs typeface="Georgia"/>
              </a:rPr>
              <a:t>too </a:t>
            </a:r>
            <a:endParaRPr kumimoji="0" lang="en-MY" sz="2471" b="0" i="0" u="none" strike="noStrike" kern="1200" cap="none" spc="-9" normalizeH="0" baseline="0" noProof="0" dirty="0">
              <a:ln>
                <a:noFill/>
              </a:ln>
              <a:solidFill>
                <a:prstClr val="black"/>
              </a:solidFill>
              <a:effectLst/>
              <a:uLnTx/>
              <a:uFillTx/>
              <a:latin typeface="Georgia"/>
              <a:ea typeface="+mn-ea"/>
              <a:cs typeface="Georgia"/>
            </a:endParaRPr>
          </a:p>
          <a:p>
            <a:pPr marL="237017" marR="1049487" lvl="0" indent="-226371" algn="l" defTabSz="914400" rtl="0" eaLnBrk="1" fontAlgn="auto" latinLnBrk="0" hangingPunct="1">
              <a:lnSpc>
                <a:spcPct val="100000"/>
              </a:lnSpc>
              <a:spcBef>
                <a:spcPts val="265"/>
              </a:spcBef>
              <a:spcAft>
                <a:spcPts val="0"/>
              </a:spcAft>
              <a:buClrTx/>
              <a:buSzTx/>
              <a:buFontTx/>
              <a:buNone/>
              <a:tabLst/>
              <a:defRPr/>
            </a:pPr>
            <a:r>
              <a:rPr kumimoji="0" sz="2471" b="0" i="0" u="none" strike="noStrike" kern="1200" cap="none" spc="-9" normalizeH="0" baseline="0" noProof="0" dirty="0">
                <a:ln>
                  <a:noFill/>
                </a:ln>
                <a:solidFill>
                  <a:prstClr val="black"/>
                </a:solidFill>
                <a:effectLst/>
                <a:uLnTx/>
                <a:uFillTx/>
                <a:latin typeface="Georgia"/>
                <a:ea typeface="+mn-ea"/>
                <a:cs typeface="Georgia"/>
              </a:rPr>
              <a:t> immature.</a:t>
            </a:r>
            <a:endParaRPr kumimoji="0" lang="en-MY" sz="2471" b="0" i="0" u="none" strike="noStrike" kern="1200" cap="none" spc="-9" normalizeH="0" baseline="0" noProof="0" dirty="0">
              <a:ln>
                <a:noFill/>
              </a:ln>
              <a:solidFill>
                <a:prstClr val="black"/>
              </a:solidFill>
              <a:effectLst/>
              <a:uLnTx/>
              <a:uFillTx/>
              <a:latin typeface="Georgia"/>
              <a:ea typeface="+mn-ea"/>
              <a:cs typeface="Georgia"/>
            </a:endParaRPr>
          </a:p>
          <a:p>
            <a:pPr marL="237017" marR="1049487" lvl="0" indent="-226371" algn="l" defTabSz="914400" rtl="0" eaLnBrk="1" fontAlgn="auto" latinLnBrk="0" hangingPunct="1">
              <a:lnSpc>
                <a:spcPct val="100000"/>
              </a:lnSpc>
              <a:spcBef>
                <a:spcPts val="265"/>
              </a:spcBef>
              <a:spcAft>
                <a:spcPts val="0"/>
              </a:spcAft>
              <a:buClrTx/>
              <a:buSzTx/>
              <a:buFontTx/>
              <a:buNone/>
              <a:tabLst/>
              <a:defRPr/>
            </a:pPr>
            <a:r>
              <a:rPr kumimoji="0" lang="en-MY" sz="2471" b="0" i="0" u="none" strike="noStrike" kern="1200" cap="none" spc="0" normalizeH="0" baseline="0" noProof="0" dirty="0">
                <a:ln>
                  <a:noFill/>
                </a:ln>
                <a:solidFill>
                  <a:prstClr val="black"/>
                </a:solidFill>
                <a:effectLst/>
                <a:uLnTx/>
                <a:uFillTx/>
                <a:latin typeface="Georgia"/>
                <a:ea typeface="+mn-ea"/>
                <a:cs typeface="Georgia"/>
              </a:rPr>
              <a:t>Capable</a:t>
            </a:r>
            <a:endParaRPr kumimoji="0" sz="2471" b="0" i="0" u="none" strike="noStrike" kern="1200" cap="none" spc="0" normalizeH="0" baseline="0" noProof="0" dirty="0">
              <a:ln>
                <a:noFill/>
              </a:ln>
              <a:solidFill>
                <a:prstClr val="black"/>
              </a:solidFill>
              <a:effectLst/>
              <a:uLnTx/>
              <a:uFillTx/>
              <a:latin typeface="Georgia"/>
              <a:ea typeface="+mn-ea"/>
              <a:cs typeface="Georgia"/>
            </a:endParaRPr>
          </a:p>
          <a:p>
            <a:pPr marL="11206" marR="0" lvl="0" indent="0" algn="l" defTabSz="914400" rtl="0" eaLnBrk="1" fontAlgn="auto" latinLnBrk="0" hangingPunct="1">
              <a:lnSpc>
                <a:spcPct val="100000"/>
              </a:lnSpc>
              <a:spcBef>
                <a:spcPts val="265"/>
              </a:spcBef>
              <a:spcAft>
                <a:spcPts val="0"/>
              </a:spcAft>
              <a:buClrTx/>
              <a:buSzTx/>
              <a:buFontTx/>
              <a:buNone/>
              <a:tabLst/>
              <a:defRPr/>
            </a:pPr>
            <a:r>
              <a:rPr kumimoji="0" sz="2471" b="0" i="0" u="none" strike="noStrike" kern="1200" cap="none" spc="-4" normalizeH="0" baseline="0" noProof="0" dirty="0">
                <a:ln>
                  <a:noFill/>
                </a:ln>
                <a:solidFill>
                  <a:prstClr val="black"/>
                </a:solidFill>
                <a:effectLst/>
                <a:uLnTx/>
                <a:uFillTx/>
                <a:latin typeface="Georgia"/>
                <a:ea typeface="+mn-ea"/>
                <a:cs typeface="Georgia"/>
              </a:rPr>
              <a:t>Pick an area which is</a:t>
            </a:r>
            <a:r>
              <a:rPr kumimoji="0" sz="2471" b="0" i="0" u="none" strike="noStrike" kern="1200" cap="none" spc="-13" normalizeH="0" baseline="0" noProof="0" dirty="0">
                <a:ln>
                  <a:noFill/>
                </a:ln>
                <a:solidFill>
                  <a:prstClr val="black"/>
                </a:solidFill>
                <a:effectLst/>
                <a:uLnTx/>
                <a:uFillTx/>
                <a:latin typeface="Georgia"/>
                <a:ea typeface="+mn-ea"/>
                <a:cs typeface="Georgia"/>
              </a:rPr>
              <a:t> </a:t>
            </a:r>
            <a:r>
              <a:rPr kumimoji="0" sz="2471" b="0" i="0" u="none" strike="noStrike" kern="1200" cap="none" spc="-4" normalizeH="0" baseline="0" noProof="0" dirty="0">
                <a:ln>
                  <a:noFill/>
                </a:ln>
                <a:solidFill>
                  <a:prstClr val="black"/>
                </a:solidFill>
                <a:effectLst/>
                <a:uLnTx/>
                <a:uFillTx/>
                <a:latin typeface="Georgia"/>
                <a:ea typeface="+mn-ea"/>
                <a:cs typeface="Georgia"/>
              </a:rPr>
              <a:t>trendy.</a:t>
            </a:r>
            <a:endParaRPr kumimoji="0" sz="2471" b="0" i="0" u="none" strike="noStrike" kern="1200" cap="none" spc="0" normalizeH="0" baseline="0" noProof="0" dirty="0">
              <a:ln>
                <a:noFill/>
              </a:ln>
              <a:solidFill>
                <a:prstClr val="black"/>
              </a:solidFill>
              <a:effectLst/>
              <a:uLnTx/>
              <a:uFillTx/>
              <a:latin typeface="Georgia"/>
              <a:ea typeface="+mn-ea"/>
              <a:cs typeface="Georgia"/>
            </a:endParaRPr>
          </a:p>
          <a:p>
            <a:pPr marL="727861" marR="188269" lvl="0" indent="-192751" algn="l" defTabSz="914400" rtl="0" eaLnBrk="1" fontAlgn="auto" latinLnBrk="0" hangingPunct="1">
              <a:lnSpc>
                <a:spcPct val="100000"/>
              </a:lnSpc>
              <a:spcBef>
                <a:spcPts val="278"/>
              </a:spcBef>
              <a:spcAft>
                <a:spcPts val="0"/>
              </a:spcAft>
              <a:buClrTx/>
              <a:buSzPct val="95833"/>
              <a:buFontTx/>
              <a:buChar char="•"/>
              <a:tabLst>
                <a:tab pos="642692" algn="l"/>
              </a:tabLst>
              <a:defRPr/>
            </a:pPr>
            <a:r>
              <a:rPr kumimoji="0" sz="2118" b="0" i="0" u="none" strike="noStrike" kern="1200" cap="none" spc="0" normalizeH="0" baseline="0" noProof="0" dirty="0">
                <a:ln>
                  <a:noFill/>
                </a:ln>
                <a:solidFill>
                  <a:srgbClr val="52538A"/>
                </a:solidFill>
                <a:effectLst/>
                <a:uLnTx/>
                <a:uFillTx/>
                <a:latin typeface="Georgia"/>
                <a:ea typeface="+mn-ea"/>
                <a:cs typeface="Georgia"/>
              </a:rPr>
              <a:t>Too </a:t>
            </a:r>
            <a:r>
              <a:rPr kumimoji="0" sz="2118" b="0" i="0" u="none" strike="noStrike" kern="1200" cap="none" spc="-4" normalizeH="0" baseline="0" noProof="0" dirty="0">
                <a:ln>
                  <a:noFill/>
                </a:ln>
                <a:solidFill>
                  <a:srgbClr val="52538A"/>
                </a:solidFill>
                <a:effectLst/>
                <a:uLnTx/>
                <a:uFillTx/>
                <a:latin typeface="Georgia"/>
                <a:ea typeface="+mn-ea"/>
                <a:cs typeface="Georgia"/>
              </a:rPr>
              <a:t>trendy/common: high  competition</a:t>
            </a:r>
            <a:endParaRPr kumimoji="0" sz="2118" b="0" i="0" u="none" strike="noStrike" kern="1200" cap="none" spc="0" normalizeH="0" baseline="0" noProof="0" dirty="0">
              <a:ln>
                <a:noFill/>
              </a:ln>
              <a:solidFill>
                <a:prstClr val="black"/>
              </a:solidFill>
              <a:effectLst/>
              <a:uLnTx/>
              <a:uFillTx/>
              <a:latin typeface="Georgia"/>
              <a:ea typeface="+mn-ea"/>
              <a:cs typeface="Georgia"/>
            </a:endParaRPr>
          </a:p>
          <a:p>
            <a:pPr marL="727861" marR="66118" lvl="0" indent="-192751" algn="l" defTabSz="914400" rtl="0" eaLnBrk="1" fontAlgn="auto" latinLnBrk="0" hangingPunct="1">
              <a:lnSpc>
                <a:spcPct val="100000"/>
              </a:lnSpc>
              <a:spcBef>
                <a:spcPts val="265"/>
              </a:spcBef>
              <a:spcAft>
                <a:spcPts val="0"/>
              </a:spcAft>
              <a:buClrTx/>
              <a:buSzPct val="95833"/>
              <a:buFontTx/>
              <a:buChar char="•"/>
              <a:tabLst>
                <a:tab pos="642692" algn="l"/>
              </a:tabLst>
              <a:defRPr/>
            </a:pPr>
            <a:r>
              <a:rPr kumimoji="0" sz="2118" b="0" i="0" u="none" strike="noStrike" kern="1200" cap="none" spc="-4" normalizeH="0" baseline="0" noProof="0" dirty="0">
                <a:ln>
                  <a:noFill/>
                </a:ln>
                <a:solidFill>
                  <a:srgbClr val="52538A"/>
                </a:solidFill>
                <a:effectLst/>
                <a:uLnTx/>
                <a:uFillTx/>
                <a:latin typeface="Georgia"/>
                <a:ea typeface="+mn-ea"/>
                <a:cs typeface="Georgia"/>
              </a:rPr>
              <a:t>Not trendy: less impact and  recognition.</a:t>
            </a:r>
            <a:endParaRPr kumimoji="0" sz="2118" b="0" i="0" u="none" strike="noStrike" kern="1200" cap="none" spc="0" normalizeH="0" baseline="0" noProof="0" dirty="0">
              <a:ln>
                <a:noFill/>
              </a:ln>
              <a:solidFill>
                <a:prstClr val="black"/>
              </a:solidFill>
              <a:effectLst/>
              <a:uLnTx/>
              <a:uFillTx/>
              <a:latin typeface="Georgia"/>
              <a:ea typeface="+mn-ea"/>
              <a:cs typeface="Georgia"/>
            </a:endParaRPr>
          </a:p>
        </p:txBody>
      </p:sp>
      <p:sp>
        <p:nvSpPr>
          <p:cNvPr id="9" name="object 9"/>
          <p:cNvSpPr/>
          <p:nvPr/>
        </p:nvSpPr>
        <p:spPr>
          <a:xfrm>
            <a:off x="229569" y="1523552"/>
            <a:ext cx="293285" cy="34122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6">
            <a:extLst>
              <a:ext uri="{FF2B5EF4-FFF2-40B4-BE49-F238E27FC236}">
                <a16:creationId xmlns:a16="http://schemas.microsoft.com/office/drawing/2014/main" id="{972083BA-EE51-4620-A3A7-4387CB25BF4B}"/>
              </a:ext>
            </a:extLst>
          </p:cNvPr>
          <p:cNvSpPr/>
          <p:nvPr/>
        </p:nvSpPr>
        <p:spPr>
          <a:xfrm>
            <a:off x="229568" y="4483639"/>
            <a:ext cx="293285" cy="34122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296FFA4-29EF-46DE-9A64-2854B21E79E2}"/>
              </a:ext>
            </a:extLst>
          </p:cNvPr>
          <p:cNvSpPr/>
          <p:nvPr/>
        </p:nvSpPr>
        <p:spPr>
          <a:xfrm>
            <a:off x="0" y="6152047"/>
            <a:ext cx="12192000" cy="687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Remember – Contribution of you study</a:t>
            </a:r>
          </a:p>
        </p:txBody>
      </p:sp>
      <p:pic>
        <p:nvPicPr>
          <p:cNvPr id="13" name="Picture 12">
            <a:extLst>
              <a:ext uri="{FF2B5EF4-FFF2-40B4-BE49-F238E27FC236}">
                <a16:creationId xmlns:a16="http://schemas.microsoft.com/office/drawing/2014/main" id="{90EACB4B-77B1-4A38-A5B6-7518037D2B6F}"/>
              </a:ext>
            </a:extLst>
          </p:cNvPr>
          <p:cNvPicPr>
            <a:picLocks noChangeAspect="1"/>
          </p:cNvPicPr>
          <p:nvPr/>
        </p:nvPicPr>
        <p:blipFill>
          <a:blip r:embed="rId4"/>
          <a:stretch>
            <a:fillRect/>
          </a:stretch>
        </p:blipFill>
        <p:spPr>
          <a:xfrm>
            <a:off x="6096000" y="950706"/>
            <a:ext cx="5678658" cy="4742808"/>
          </a:xfrm>
          <a:prstGeom prst="rect">
            <a:avLst/>
          </a:prstGeom>
        </p:spPr>
      </p:pic>
      <p:sp>
        <p:nvSpPr>
          <p:cNvPr id="10" name="Slide Number Placeholder 9">
            <a:extLst>
              <a:ext uri="{FF2B5EF4-FFF2-40B4-BE49-F238E27FC236}">
                <a16:creationId xmlns:a16="http://schemas.microsoft.com/office/drawing/2014/main" id="{1A609592-3A4B-4015-AEEB-235A783FC376}"/>
              </a:ext>
            </a:extLst>
          </p:cNvPr>
          <p:cNvSpPr>
            <a:spLocks noGrp="1"/>
          </p:cNvSpPr>
          <p:nvPr>
            <p:ph type="sldNum" sz="quarter" idx="12"/>
          </p:nvPr>
        </p:nvSpPr>
        <p:spPr/>
        <p:txBody>
          <a:bodyPr/>
          <a:lstStyle/>
          <a:p>
            <a:fld id="{DC202DCF-1076-48B4-851B-618795217D38}" type="slidenum">
              <a:rPr lang="en-MY" smtClean="0"/>
              <a:t>2</a:t>
            </a:fld>
            <a:endParaRPr lang="en-MY"/>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79270"/>
          </a:xfrm>
          <a:solidFill>
            <a:schemeClr val="accent2"/>
          </a:solidFill>
        </p:spPr>
        <p:txBody>
          <a:bodyPr>
            <a:normAutofit/>
          </a:bodyPr>
          <a:lstStyle/>
          <a:p>
            <a:r>
              <a:rPr lang="en-US" b="1" dirty="0">
                <a:solidFill>
                  <a:srgbClr val="FF0000"/>
                </a:solidFill>
              </a:rPr>
              <a:t>Some areas of research</a:t>
            </a:r>
          </a:p>
        </p:txBody>
      </p:sp>
      <p:sp>
        <p:nvSpPr>
          <p:cNvPr id="3" name="Content Placeholder 2"/>
          <p:cNvSpPr>
            <a:spLocks noGrp="1"/>
          </p:cNvSpPr>
          <p:nvPr>
            <p:ph idx="1"/>
          </p:nvPr>
        </p:nvSpPr>
        <p:spPr>
          <a:xfrm>
            <a:off x="0" y="781878"/>
            <a:ext cx="9077739" cy="6076122"/>
          </a:xfrm>
          <a:ln>
            <a:solidFill>
              <a:schemeClr val="accent1"/>
            </a:solidFill>
          </a:ln>
        </p:spPr>
        <p:txBody>
          <a:bodyPr>
            <a:normAutofit/>
          </a:bodyPr>
          <a:lstStyle/>
          <a:p>
            <a:r>
              <a:rPr lang="en-US" dirty="0"/>
              <a:t>Is college entrepreneurship education efficient for creating entrepreneurship intention?</a:t>
            </a:r>
          </a:p>
          <a:p>
            <a:r>
              <a:rPr lang="en-US" dirty="0"/>
              <a:t>Are the soft skills taught in Universities aligned to current industry needs</a:t>
            </a:r>
          </a:p>
          <a:p>
            <a:r>
              <a:rPr lang="en-US" dirty="0"/>
              <a:t>Is there a difference between a man and a woman’s EI?</a:t>
            </a:r>
          </a:p>
          <a:p>
            <a:r>
              <a:rPr lang="en-US" dirty="0"/>
              <a:t>Working mothers and intention to stay.</a:t>
            </a:r>
          </a:p>
          <a:p>
            <a:r>
              <a:rPr lang="en-US" dirty="0"/>
              <a:t>Ex-convicts and job searching. Is it difficult finding employment?</a:t>
            </a:r>
          </a:p>
          <a:p>
            <a:r>
              <a:rPr lang="en-US" dirty="0"/>
              <a:t>What should be the basis of workplace promotion: seniority, degree, or performance evaluation?</a:t>
            </a:r>
          </a:p>
          <a:p>
            <a:r>
              <a:rPr lang="en-US" dirty="0"/>
              <a:t>The significance of Search Engine Optimization to businesses today.</a:t>
            </a:r>
          </a:p>
          <a:p>
            <a:r>
              <a:rPr lang="en-US" dirty="0"/>
              <a:t>Leadership skills during a crisis </a:t>
            </a:r>
          </a:p>
        </p:txBody>
      </p:sp>
      <p:pic>
        <p:nvPicPr>
          <p:cNvPr id="4" name="Picture 3">
            <a:extLst>
              <a:ext uri="{FF2B5EF4-FFF2-40B4-BE49-F238E27FC236}">
                <a16:creationId xmlns:a16="http://schemas.microsoft.com/office/drawing/2014/main" id="{A2252301-02B9-4C12-BD0E-B5EEDBCFEB74}"/>
              </a:ext>
            </a:extLst>
          </p:cNvPr>
          <p:cNvPicPr>
            <a:picLocks noChangeAspect="1"/>
          </p:cNvPicPr>
          <p:nvPr/>
        </p:nvPicPr>
        <p:blipFill>
          <a:blip r:embed="rId2"/>
          <a:stretch>
            <a:fillRect/>
          </a:stretch>
        </p:blipFill>
        <p:spPr>
          <a:xfrm>
            <a:off x="9077740" y="1237958"/>
            <a:ext cx="3114260" cy="5254916"/>
          </a:xfrm>
          <a:prstGeom prst="rect">
            <a:avLst/>
          </a:prstGeom>
        </p:spPr>
      </p:pic>
      <p:sp>
        <p:nvSpPr>
          <p:cNvPr id="7" name="Slide Number Placeholder 6">
            <a:extLst>
              <a:ext uri="{FF2B5EF4-FFF2-40B4-BE49-F238E27FC236}">
                <a16:creationId xmlns:a16="http://schemas.microsoft.com/office/drawing/2014/main" id="{8C2413FA-EBF2-480E-964D-171D15E787B0}"/>
              </a:ext>
            </a:extLst>
          </p:cNvPr>
          <p:cNvSpPr>
            <a:spLocks noGrp="1"/>
          </p:cNvSpPr>
          <p:nvPr>
            <p:ph type="sldNum" sz="quarter" idx="12"/>
          </p:nvPr>
        </p:nvSpPr>
        <p:spPr/>
        <p:txBody>
          <a:bodyPr/>
          <a:lstStyle/>
          <a:p>
            <a:fld id="{4E242830-FEB4-40A7-8580-A1BD52BB088E}" type="slidenum">
              <a:rPr lang="en-US" smtClean="0"/>
              <a:t>20</a:t>
            </a:fld>
            <a:endParaRPr lang="en-US"/>
          </a:p>
        </p:txBody>
      </p:sp>
    </p:spTree>
    <p:extLst>
      <p:ext uri="{BB962C8B-B14F-4D97-AF65-F5344CB8AC3E}">
        <p14:creationId xmlns:p14="http://schemas.microsoft.com/office/powerpoint/2010/main" val="3097678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Dissertation topics</a:t>
            </a:r>
            <a:br>
              <a:rPr lang="en-US" dirty="0"/>
            </a:br>
            <a:endParaRPr lang="en-US" dirty="0"/>
          </a:p>
        </p:txBody>
      </p:sp>
      <p:sp>
        <p:nvSpPr>
          <p:cNvPr id="4" name="Rectangle 3"/>
          <p:cNvSpPr/>
          <p:nvPr/>
        </p:nvSpPr>
        <p:spPr>
          <a:xfrm>
            <a:off x="0" y="-58057"/>
            <a:ext cx="7953829" cy="6247864"/>
          </a:xfrm>
          <a:prstGeom prst="rect">
            <a:avLst/>
          </a:prstGeom>
          <a:solidFill>
            <a:schemeClr val="bg1"/>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Finding a potential dissertation topic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1</a:t>
            </a: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 Limitations and Future Research section of journal articles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Limitations and Future Research section -  suggestion into a potential topic idea.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REASON #1: The suggestions made are generally considered reasonable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REASON #2: You can more easily identify why your research would be significant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REASON #3: The journal article provides a platform for your research plan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REASON #4: You can get an insight into the potential achievability of your topic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REASON #5: Your dissertation topic is more likely to be current and add to the literature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REASON #6: The logic of your dissertation topic choice is more difficult to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n-ea"/>
                <a:cs typeface="+mn-cs"/>
              </a:rPr>
              <a:t>criticise</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and your topic is more likely to be accepted</a:t>
            </a:r>
          </a:p>
        </p:txBody>
      </p:sp>
      <p:sp>
        <p:nvSpPr>
          <p:cNvPr id="6" name="Slide Number Placeholder 5">
            <a:extLst>
              <a:ext uri="{FF2B5EF4-FFF2-40B4-BE49-F238E27FC236}">
                <a16:creationId xmlns:a16="http://schemas.microsoft.com/office/drawing/2014/main" id="{F5A3D1C1-0D1A-4B4B-9B00-1ED485D47657}"/>
              </a:ext>
            </a:extLst>
          </p:cNvPr>
          <p:cNvSpPr>
            <a:spLocks noGrp="1"/>
          </p:cNvSpPr>
          <p:nvPr>
            <p:ph type="sldNum" sz="quarter" idx="12"/>
          </p:nvPr>
        </p:nvSpPr>
        <p:spPr/>
        <p:txBody>
          <a:bodyPr/>
          <a:lstStyle/>
          <a:p>
            <a:fld id="{4E242830-FEB4-40A7-8580-A1BD52BB088E}" type="slidenum">
              <a:rPr lang="en-US" smtClean="0"/>
              <a:t>21</a:t>
            </a:fld>
            <a:endParaRPr lang="en-US"/>
          </a:p>
        </p:txBody>
      </p:sp>
      <p:pic>
        <p:nvPicPr>
          <p:cNvPr id="7" name="Picture 6">
            <a:extLst>
              <a:ext uri="{FF2B5EF4-FFF2-40B4-BE49-F238E27FC236}">
                <a16:creationId xmlns:a16="http://schemas.microsoft.com/office/drawing/2014/main" id="{5E4F7077-EF7A-488E-A65E-A9BB039E2023}"/>
              </a:ext>
            </a:extLst>
          </p:cNvPr>
          <p:cNvPicPr>
            <a:picLocks noChangeAspect="1"/>
          </p:cNvPicPr>
          <p:nvPr/>
        </p:nvPicPr>
        <p:blipFill>
          <a:blip r:embed="rId2"/>
          <a:stretch>
            <a:fillRect/>
          </a:stretch>
        </p:blipFill>
        <p:spPr>
          <a:xfrm>
            <a:off x="7561942" y="1988457"/>
            <a:ext cx="4630058" cy="3556000"/>
          </a:xfrm>
          <a:prstGeom prst="rect">
            <a:avLst/>
          </a:prstGeom>
        </p:spPr>
      </p:pic>
      <p:sp>
        <p:nvSpPr>
          <p:cNvPr id="8" name="Arrow: Down 7">
            <a:extLst>
              <a:ext uri="{FF2B5EF4-FFF2-40B4-BE49-F238E27FC236}">
                <a16:creationId xmlns:a16="http://schemas.microsoft.com/office/drawing/2014/main" id="{2F8F8D4C-5A15-47C6-A1DA-ED2F0504E52D}"/>
              </a:ext>
            </a:extLst>
          </p:cNvPr>
          <p:cNvSpPr/>
          <p:nvPr/>
        </p:nvSpPr>
        <p:spPr>
          <a:xfrm>
            <a:off x="9593943" y="914400"/>
            <a:ext cx="986971" cy="9037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707529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920CC3-CD94-4406-A5AE-B4F695ED8659}"/>
              </a:ext>
            </a:extLst>
          </p:cNvPr>
          <p:cNvSpPr/>
          <p:nvPr/>
        </p:nvSpPr>
        <p:spPr>
          <a:xfrm>
            <a:off x="1524000" y="-24618"/>
            <a:ext cx="9144000"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Ecologically Conscious Buying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Behaviour</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of Organic Products: A Quantitative Study in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Thimpu</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Bhutan </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Chimi Yangzom, Jugindar Singh Kartar Singh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Faculty of Business and Management, Asia Pacific University of Technology and Innovation, Malaysia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 name="Rectangle 4">
            <a:extLst>
              <a:ext uri="{FF2B5EF4-FFF2-40B4-BE49-F238E27FC236}">
                <a16:creationId xmlns:a16="http://schemas.microsoft.com/office/drawing/2014/main" id="{56283A05-F27A-4F2F-B415-972C45A721FE}"/>
              </a:ext>
            </a:extLst>
          </p:cNvPr>
          <p:cNvSpPr/>
          <p:nvPr/>
        </p:nvSpPr>
        <p:spPr>
          <a:xfrm>
            <a:off x="344557" y="2362201"/>
            <a:ext cx="11449878"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These limitations of this study provide directions for future research. For future studies, </a:t>
            </a:r>
            <a:r>
              <a:rPr kumimoji="0" lang="en-US" sz="2400" b="0" i="0" u="none" strike="noStrike" kern="1200" cap="none" spc="0" normalizeH="0" baseline="0" noProof="0" dirty="0">
                <a:ln>
                  <a:noFill/>
                </a:ln>
                <a:solidFill>
                  <a:srgbClr val="E83320"/>
                </a:solidFill>
                <a:effectLst/>
                <a:uLnTx/>
                <a:uFillTx/>
                <a:latin typeface="Arial" panose="020B0604020202020204" pitchFamily="34" charset="0"/>
                <a:ea typeface="+mn-ea"/>
                <a:cs typeface="+mn-cs"/>
              </a:rPr>
              <a:t>more in-depth research on factors that affect the intention to purchase organic food can be undertaken</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Future research should </a:t>
            </a:r>
            <a:r>
              <a:rPr kumimoji="0" lang="en-US" sz="2400" b="0" i="0" u="none" strike="noStrike" kern="1200" cap="none" spc="0" normalizeH="0" baseline="0" noProof="0" dirty="0">
                <a:ln>
                  <a:noFill/>
                </a:ln>
                <a:solidFill>
                  <a:srgbClr val="E83320"/>
                </a:solidFill>
                <a:effectLst/>
                <a:uLnTx/>
                <a:uFillTx/>
                <a:latin typeface="Arial" panose="020B0604020202020204" pitchFamily="34" charset="0"/>
                <a:ea typeface="+mn-ea"/>
                <a:cs typeface="+mn-cs"/>
              </a:rPr>
              <a:t>incorporate factors like the promotion, knowledge and government regulation while studying consumer intention</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towards organic food products. This study was a cross-sectional study and for future research, </a:t>
            </a:r>
            <a:r>
              <a:rPr kumimoji="0" lang="en-US" sz="2400" b="0" i="0" u="none" strike="noStrike" kern="1200" cap="none" spc="0" normalizeH="0" baseline="0" noProof="0" dirty="0">
                <a:ln>
                  <a:noFill/>
                </a:ln>
                <a:solidFill>
                  <a:srgbClr val="E83320"/>
                </a:solidFill>
                <a:effectLst/>
                <a:uLnTx/>
                <a:uFillTx/>
                <a:latin typeface="Arial" panose="020B0604020202020204" pitchFamily="34" charset="0"/>
                <a:ea typeface="+mn-ea"/>
                <a:cs typeface="+mn-cs"/>
              </a:rPr>
              <a:t>a longitudinal study can be undertaken</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Also, future research can include a larger sample size to get better results. It is also recommended that future research should </a:t>
            </a:r>
            <a:r>
              <a:rPr kumimoji="0" lang="en-US" sz="2400" b="0" i="0" u="none" strike="noStrike" kern="1200" cap="none" spc="0" normalizeH="0" baseline="0" noProof="0" dirty="0">
                <a:ln>
                  <a:noFill/>
                </a:ln>
                <a:solidFill>
                  <a:srgbClr val="E83320"/>
                </a:solidFill>
                <a:effectLst/>
                <a:uLnTx/>
                <a:uFillTx/>
                <a:latin typeface="Arial" panose="020B0604020202020204" pitchFamily="34" charset="0"/>
                <a:ea typeface="+mn-ea"/>
                <a:cs typeface="+mn-cs"/>
              </a:rPr>
              <a:t>include face to face interviews to obtain more in-depth and reliable results.</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Through qualitative research, more in-depth information can be obtained. Demographics such as age and income could be further investigated to test the differences towards purchase intentio</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 </a:t>
            </a:r>
          </a:p>
        </p:txBody>
      </p:sp>
      <p:sp>
        <p:nvSpPr>
          <p:cNvPr id="6" name="Slide Number Placeholder 5">
            <a:extLst>
              <a:ext uri="{FF2B5EF4-FFF2-40B4-BE49-F238E27FC236}">
                <a16:creationId xmlns:a16="http://schemas.microsoft.com/office/drawing/2014/main" id="{D46207DE-DEE2-4582-9875-9A5569D8B075}"/>
              </a:ext>
            </a:extLst>
          </p:cNvPr>
          <p:cNvSpPr>
            <a:spLocks noGrp="1"/>
          </p:cNvSpPr>
          <p:nvPr>
            <p:ph type="sldNum" sz="quarter" idx="12"/>
          </p:nvPr>
        </p:nvSpPr>
        <p:spPr/>
        <p:txBody>
          <a:bodyPr/>
          <a:lstStyle/>
          <a:p>
            <a:fld id="{4E242830-FEB4-40A7-8580-A1BD52BB088E}" type="slidenum">
              <a:rPr lang="en-US" smtClean="0"/>
              <a:t>22</a:t>
            </a:fld>
            <a:endParaRPr lang="en-US"/>
          </a:p>
        </p:txBody>
      </p:sp>
    </p:spTree>
    <p:extLst>
      <p:ext uri="{BB962C8B-B14F-4D97-AF65-F5344CB8AC3E}">
        <p14:creationId xmlns:p14="http://schemas.microsoft.com/office/powerpoint/2010/main" val="484350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7409"/>
            <a:ext cx="12085983" cy="1417638"/>
          </a:xfrm>
          <a:solidFill>
            <a:schemeClr val="bg1"/>
          </a:solidFill>
        </p:spPr>
        <p:txBody>
          <a:bodyPr>
            <a:normAutofit/>
          </a:bodyPr>
          <a:lstStyle/>
          <a:p>
            <a:r>
              <a:rPr lang="en-US" b="1" dirty="0">
                <a:solidFill>
                  <a:srgbClr val="FF0000"/>
                </a:solidFill>
              </a:rPr>
              <a:t>Can Research Titles be extended or Replicated</a:t>
            </a:r>
            <a:br>
              <a:rPr lang="en-US" b="1" dirty="0">
                <a:solidFill>
                  <a:srgbClr val="FF0000"/>
                </a:solidFill>
              </a:rPr>
            </a:br>
            <a:r>
              <a:rPr lang="en-US" sz="3200" dirty="0"/>
              <a:t>The Research can be NEW or REPLICATED/Extended </a:t>
            </a:r>
          </a:p>
        </p:txBody>
      </p:sp>
      <p:sp>
        <p:nvSpPr>
          <p:cNvPr id="3" name="Content Placeholder 2"/>
          <p:cNvSpPr>
            <a:spLocks noGrp="1"/>
          </p:cNvSpPr>
          <p:nvPr>
            <p:ph idx="1"/>
          </p:nvPr>
        </p:nvSpPr>
        <p:spPr>
          <a:xfrm>
            <a:off x="0" y="1837222"/>
            <a:ext cx="12138991" cy="1884362"/>
          </a:xfrm>
          <a:ln>
            <a:solidFill>
              <a:srgbClr val="0070C0"/>
            </a:solidFill>
          </a:ln>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rPr>
              <a:t>FACTORS AFFECTING INVESTORS’ INTENTION TO INVEST IN A </a:t>
            </a:r>
            <a:r>
              <a:rPr kumimoji="0" lang="en-US" sz="2800" b="0" i="0" u="none" strike="noStrike" kern="1200" cap="none" spc="0" normalizeH="0" baseline="0" noProof="0" dirty="0">
                <a:ln>
                  <a:noFill/>
                </a:ln>
                <a:solidFill>
                  <a:srgbClr val="002060"/>
                </a:solidFill>
                <a:effectLst/>
                <a:highlight>
                  <a:srgbClr val="FFFF00"/>
                </a:highlight>
                <a:uLnTx/>
                <a:uFillTx/>
                <a:latin typeface="Calibri" panose="020F0502020204030204"/>
                <a:ea typeface="+mn-ea"/>
                <a:cs typeface="+mn-cs"/>
              </a:rPr>
              <a:t>PEER-TO-PEER LENDING </a:t>
            </a:r>
            <a:r>
              <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rPr>
              <a:t>PLATFORM IN </a:t>
            </a:r>
            <a:r>
              <a:rPr kumimoji="0" lang="en-US" sz="2800" b="0" i="0" u="none" strike="noStrike" kern="1200" cap="none" spc="0" normalizeH="0" baseline="0" noProof="0" dirty="0">
                <a:ln>
                  <a:noFill/>
                </a:ln>
                <a:solidFill>
                  <a:srgbClr val="002060"/>
                </a:solidFill>
                <a:effectLst/>
                <a:highlight>
                  <a:srgbClr val="FFFF00"/>
                </a:highlight>
                <a:uLnTx/>
                <a:uFillTx/>
                <a:latin typeface="Calibri" panose="020F0502020204030204"/>
                <a:ea typeface="+mn-ea"/>
                <a:cs typeface="+mn-cs"/>
              </a:rPr>
              <a:t>MALAYSIA</a:t>
            </a:r>
          </a:p>
          <a:p>
            <a:pPr marL="0" indent="0" algn="ctr">
              <a:buNone/>
            </a:pPr>
            <a:endParaRPr lang="en-US" dirty="0">
              <a:solidFill>
                <a:srgbClr val="FF0000"/>
              </a:solidFill>
            </a:endParaRPr>
          </a:p>
        </p:txBody>
      </p:sp>
      <p:sp>
        <p:nvSpPr>
          <p:cNvPr id="4" name="Rectangle 3"/>
          <p:cNvSpPr/>
          <p:nvPr/>
        </p:nvSpPr>
        <p:spPr>
          <a:xfrm>
            <a:off x="0" y="3915913"/>
            <a:ext cx="12138990" cy="954107"/>
          </a:xfrm>
          <a:prstGeom prst="rect">
            <a:avLst/>
          </a:prstGeom>
          <a:ln>
            <a:solidFill>
              <a:srgbClr val="0070C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An Evaluation of Factors Affecting Brand Awareness in the Context of Social Media in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Malaysia</a:t>
            </a:r>
          </a:p>
        </p:txBody>
      </p:sp>
      <p:sp>
        <p:nvSpPr>
          <p:cNvPr id="5" name="Rectangle 4"/>
          <p:cNvSpPr/>
          <p:nvPr/>
        </p:nvSpPr>
        <p:spPr>
          <a:xfrm>
            <a:off x="0" y="5638801"/>
            <a:ext cx="12138990" cy="523220"/>
          </a:xfrm>
          <a:prstGeom prst="rect">
            <a:avLst/>
          </a:prstGeom>
          <a:ln>
            <a:solidFill>
              <a:srgbClr val="0070C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Defining and measuring service quality in a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manufacturing company </a:t>
            </a: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in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Sweden </a:t>
            </a:r>
          </a:p>
        </p:txBody>
      </p:sp>
      <p:sp>
        <p:nvSpPr>
          <p:cNvPr id="7" name="TextBox 6">
            <a:extLst>
              <a:ext uri="{FF2B5EF4-FFF2-40B4-BE49-F238E27FC236}">
                <a16:creationId xmlns:a16="http://schemas.microsoft.com/office/drawing/2014/main" id="{2F97B2E6-F5CC-4BFB-B971-EEE9DB494A20}"/>
              </a:ext>
            </a:extLst>
          </p:cNvPr>
          <p:cNvSpPr txBox="1"/>
          <p:nvPr/>
        </p:nvSpPr>
        <p:spPr>
          <a:xfrm>
            <a:off x="331304" y="1289480"/>
            <a:ext cx="117546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1" i="0" u="none" strike="noStrike" kern="1200" cap="none" spc="0" normalizeH="0" baseline="0" noProof="0" dirty="0">
                <a:ln>
                  <a:noFill/>
                </a:ln>
                <a:solidFill>
                  <a:srgbClr val="002060"/>
                </a:solidFill>
                <a:effectLst/>
                <a:uLnTx/>
                <a:uFillTx/>
                <a:latin typeface="Calibri" panose="020F0502020204030204"/>
                <a:ea typeface="+mn-ea"/>
                <a:cs typeface="+mn-cs"/>
              </a:rPr>
              <a:t>Example: Can the following titles be extended or replicated</a:t>
            </a:r>
          </a:p>
        </p:txBody>
      </p:sp>
      <p:sp>
        <p:nvSpPr>
          <p:cNvPr id="9" name="Slide Number Placeholder 8">
            <a:extLst>
              <a:ext uri="{FF2B5EF4-FFF2-40B4-BE49-F238E27FC236}">
                <a16:creationId xmlns:a16="http://schemas.microsoft.com/office/drawing/2014/main" id="{8CB6CA40-BB68-48B3-9E8B-26A9F7EFCD79}"/>
              </a:ext>
            </a:extLst>
          </p:cNvPr>
          <p:cNvSpPr>
            <a:spLocks noGrp="1"/>
          </p:cNvSpPr>
          <p:nvPr>
            <p:ph type="sldNum" sz="quarter" idx="12"/>
          </p:nvPr>
        </p:nvSpPr>
        <p:spPr/>
        <p:txBody>
          <a:bodyPr/>
          <a:lstStyle/>
          <a:p>
            <a:fld id="{4E242830-FEB4-40A7-8580-A1BD52BB088E}" type="slidenum">
              <a:rPr lang="en-US" smtClean="0"/>
              <a:t>23</a:t>
            </a:fld>
            <a:endParaRPr lang="en-US"/>
          </a:p>
        </p:txBody>
      </p:sp>
    </p:spTree>
    <p:extLst>
      <p:ext uri="{BB962C8B-B14F-4D97-AF65-F5344CB8AC3E}">
        <p14:creationId xmlns:p14="http://schemas.microsoft.com/office/powerpoint/2010/main" val="647314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202"/>
            <a:ext cx="12191999" cy="827314"/>
          </a:xfrm>
          <a:solidFill>
            <a:schemeClr val="bg1"/>
          </a:solidFill>
        </p:spPr>
        <p:txBody>
          <a:bodyPr>
            <a:normAutofit/>
          </a:bodyPr>
          <a:lstStyle/>
          <a:p>
            <a:r>
              <a:rPr lang="en-US" b="1" dirty="0">
                <a:solidFill>
                  <a:srgbClr val="002060"/>
                </a:solidFill>
              </a:rPr>
              <a:t>Replication-based dissertations</a:t>
            </a:r>
          </a:p>
        </p:txBody>
      </p:sp>
      <p:sp>
        <p:nvSpPr>
          <p:cNvPr id="3" name="Content Placeholder 2"/>
          <p:cNvSpPr>
            <a:spLocks noGrp="1"/>
          </p:cNvSpPr>
          <p:nvPr>
            <p:ph idx="1"/>
          </p:nvPr>
        </p:nvSpPr>
        <p:spPr>
          <a:xfrm>
            <a:off x="0" y="473101"/>
            <a:ext cx="12192000" cy="5816026"/>
          </a:xfrm>
          <a:solidFill>
            <a:schemeClr val="bg1"/>
          </a:solidFill>
        </p:spPr>
        <p:txBody>
          <a:bodyPr/>
          <a:lstStyle/>
          <a:p>
            <a:pPr marL="514350" indent="-514350">
              <a:buFont typeface="+mj-lt"/>
              <a:buAutoNum type="arabicPeriod"/>
            </a:pPr>
            <a:r>
              <a:rPr lang="en-US" sz="2800" b="1" dirty="0">
                <a:solidFill>
                  <a:srgbClr val="FF0000"/>
                </a:solidFill>
              </a:rPr>
              <a:t>Duplication </a:t>
            </a:r>
          </a:p>
          <a:p>
            <a:pPr marL="0" indent="0">
              <a:buNone/>
            </a:pPr>
            <a:r>
              <a:rPr lang="en-US" sz="2400" dirty="0"/>
              <a:t>Take a piece of published research and repeat it - in an identical way to see if the results that you obtain are the same as the original authors</a:t>
            </a:r>
            <a:r>
              <a:rPr lang="en-US" dirty="0"/>
              <a:t>.</a:t>
            </a:r>
          </a:p>
          <a:p>
            <a:pPr marL="0" indent="0">
              <a:buNone/>
            </a:pPr>
            <a:r>
              <a:rPr lang="en-US" sz="2000" dirty="0" err="1"/>
              <a:t>Eg</a:t>
            </a:r>
            <a:r>
              <a:rPr lang="en-US" sz="2000" dirty="0"/>
              <a:t>: New data OR data analysis techniques and capabilities</a:t>
            </a:r>
          </a:p>
          <a:p>
            <a:pPr marL="0" indent="0">
              <a:buNone/>
            </a:pPr>
            <a:r>
              <a:rPr lang="en-US" sz="2000" dirty="0"/>
              <a:t>It may have been 5 years, 10 years, or even longer since the study was published</a:t>
            </a:r>
          </a:p>
          <a:p>
            <a:pPr marL="0" indent="0">
              <a:buNone/>
            </a:pPr>
            <a:r>
              <a:rPr lang="en-US" sz="2800" dirty="0">
                <a:solidFill>
                  <a:srgbClr val="FF0000"/>
                </a:solidFill>
              </a:rPr>
              <a:t>2.  </a:t>
            </a:r>
            <a:r>
              <a:rPr lang="en-US" sz="2800" b="1" dirty="0">
                <a:solidFill>
                  <a:srgbClr val="FF0000"/>
                </a:solidFill>
              </a:rPr>
              <a:t>Generalization</a:t>
            </a:r>
          </a:p>
          <a:p>
            <a:pPr marL="0" indent="0">
              <a:buNone/>
            </a:pPr>
            <a:r>
              <a:rPr lang="en-US" sz="2400" dirty="0"/>
              <a:t>To determine whether the findings are generalizable within a different population or setting/context</a:t>
            </a:r>
          </a:p>
          <a:p>
            <a:pPr marL="0" indent="0">
              <a:buNone/>
            </a:pPr>
            <a:r>
              <a:rPr lang="en-US" sz="2000" dirty="0"/>
              <a:t>Past study on undergraduate students at a single university in the UK. Further test whether generalizations could be made across populations such as postgraduate</a:t>
            </a:r>
          </a:p>
          <a:p>
            <a:pPr marL="0" indent="0">
              <a:buNone/>
            </a:pPr>
            <a:r>
              <a:rPr lang="en-US" sz="2800" dirty="0">
                <a:solidFill>
                  <a:srgbClr val="FF0000"/>
                </a:solidFill>
              </a:rPr>
              <a:t>3. </a:t>
            </a:r>
            <a:r>
              <a:rPr lang="en-US" sz="2800" b="1" dirty="0">
                <a:solidFill>
                  <a:srgbClr val="FF0000"/>
                </a:solidFill>
              </a:rPr>
              <a:t>Extending</a:t>
            </a:r>
          </a:p>
          <a:p>
            <a:pPr marL="0" indent="0">
              <a:buNone/>
            </a:pPr>
            <a:r>
              <a:rPr lang="en-US" sz="2400" dirty="0"/>
              <a:t>Extending existing research to take into account new research designs, methods and measurement procedures, and data analysis techniques</a:t>
            </a:r>
          </a:p>
          <a:p>
            <a:pPr marL="0" indent="0">
              <a:buNone/>
            </a:pPr>
            <a:r>
              <a:rPr lang="en-US" sz="2400" dirty="0" err="1"/>
              <a:t>Eg</a:t>
            </a:r>
            <a:r>
              <a:rPr lang="en-US" sz="2400" dirty="0"/>
              <a:t>: Add, modify or omit certain constructs and/or variables from the original study.</a:t>
            </a:r>
          </a:p>
        </p:txBody>
      </p:sp>
      <p:sp>
        <p:nvSpPr>
          <p:cNvPr id="4" name="Rectangle 3"/>
          <p:cNvSpPr/>
          <p:nvPr/>
        </p:nvSpPr>
        <p:spPr>
          <a:xfrm>
            <a:off x="0" y="6453773"/>
            <a:ext cx="12192000" cy="338554"/>
          </a:xfrm>
          <a:prstGeom prst="rect">
            <a:avLst/>
          </a:prstGeom>
          <a:solidFill>
            <a:schemeClr val="bg1"/>
          </a:solid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a:ea typeface="+mn-ea"/>
                <a:cs typeface="+mn-cs"/>
              </a:rPr>
              <a:t>Dissertation could either (a) incorporate elements of all three types or (b) simply follow one of these three routes.</a:t>
            </a:r>
          </a:p>
        </p:txBody>
      </p:sp>
      <p:sp>
        <p:nvSpPr>
          <p:cNvPr id="6" name="Slide Number Placeholder 5">
            <a:extLst>
              <a:ext uri="{FF2B5EF4-FFF2-40B4-BE49-F238E27FC236}">
                <a16:creationId xmlns:a16="http://schemas.microsoft.com/office/drawing/2014/main" id="{1E9B32E2-573E-4C10-B2C0-37D9B5B71DAA}"/>
              </a:ext>
            </a:extLst>
          </p:cNvPr>
          <p:cNvSpPr>
            <a:spLocks noGrp="1"/>
          </p:cNvSpPr>
          <p:nvPr>
            <p:ph type="sldNum" sz="quarter" idx="12"/>
          </p:nvPr>
        </p:nvSpPr>
        <p:spPr/>
        <p:txBody>
          <a:bodyPr/>
          <a:lstStyle/>
          <a:p>
            <a:fld id="{DC202DCF-1076-48B4-851B-618795217D38}" type="slidenum">
              <a:rPr lang="en-MY" smtClean="0"/>
              <a:t>24</a:t>
            </a:fld>
            <a:endParaRPr lang="en-MY"/>
          </a:p>
        </p:txBody>
      </p:sp>
    </p:spTree>
    <p:extLst>
      <p:ext uri="{BB962C8B-B14F-4D97-AF65-F5344CB8AC3E}">
        <p14:creationId xmlns:p14="http://schemas.microsoft.com/office/powerpoint/2010/main" val="3036113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a:solidFill>
            <a:schemeClr val="bg1"/>
          </a:solidFill>
        </p:spPr>
        <p:txBody>
          <a:bodyPr/>
          <a:lstStyle/>
          <a:p>
            <a:br>
              <a:rPr lang="en-US" b="1" dirty="0">
                <a:solidFill>
                  <a:srgbClr val="FF0000"/>
                </a:solidFill>
              </a:rPr>
            </a:br>
            <a:r>
              <a:rPr lang="en-US" sz="3200" b="1" dirty="0">
                <a:solidFill>
                  <a:srgbClr val="FF0000"/>
                </a:solidFill>
              </a:rPr>
              <a:t>The Research can be NEW or REPLICATED/Extended </a:t>
            </a:r>
          </a:p>
        </p:txBody>
      </p:sp>
      <p:sp>
        <p:nvSpPr>
          <p:cNvPr id="3" name="Content Placeholder 2"/>
          <p:cNvSpPr>
            <a:spLocks noGrp="1"/>
          </p:cNvSpPr>
          <p:nvPr>
            <p:ph idx="1"/>
          </p:nvPr>
        </p:nvSpPr>
        <p:spPr>
          <a:xfrm>
            <a:off x="0" y="1697038"/>
            <a:ext cx="12192000" cy="1884362"/>
          </a:xfrm>
          <a:ln>
            <a:solidFill>
              <a:srgbClr val="0070C0"/>
            </a:solidFill>
          </a:ln>
        </p:spPr>
        <p:txBody>
          <a:bodyPr>
            <a:normAutofit/>
          </a:bodyPr>
          <a:lstStyle/>
          <a:p>
            <a:pPr marL="0" indent="0" algn="ctr">
              <a:buNone/>
            </a:pPr>
            <a:r>
              <a:rPr lang="en-US" sz="3200" dirty="0">
                <a:solidFill>
                  <a:srgbClr val="0070C0"/>
                </a:solidFill>
              </a:rPr>
              <a:t>Exploring the antecedents of effectiveness and efficiency. A </a:t>
            </a:r>
            <a:r>
              <a:rPr lang="en-US" sz="3200" dirty="0">
                <a:solidFill>
                  <a:srgbClr val="FF0000"/>
                </a:solidFill>
              </a:rPr>
              <a:t>quantitative</a:t>
            </a:r>
            <a:r>
              <a:rPr lang="en-US" sz="3200" dirty="0">
                <a:solidFill>
                  <a:srgbClr val="0070C0"/>
                </a:solidFill>
              </a:rPr>
              <a:t> study on the effect of </a:t>
            </a:r>
            <a:r>
              <a:rPr lang="en-US" sz="3200" dirty="0">
                <a:solidFill>
                  <a:srgbClr val="FF0000"/>
                </a:solidFill>
              </a:rPr>
              <a:t>entrepreneurial and financial orientations </a:t>
            </a:r>
            <a:r>
              <a:rPr lang="en-US" sz="3200" dirty="0">
                <a:solidFill>
                  <a:srgbClr val="0070C0"/>
                </a:solidFill>
              </a:rPr>
              <a:t>on performance in the </a:t>
            </a:r>
            <a:r>
              <a:rPr lang="en-US" sz="3200" dirty="0">
                <a:solidFill>
                  <a:srgbClr val="FF0000"/>
                </a:solidFill>
              </a:rPr>
              <a:t>service industry </a:t>
            </a:r>
            <a:r>
              <a:rPr lang="en-US" sz="3200" dirty="0">
                <a:solidFill>
                  <a:srgbClr val="0070C0"/>
                </a:solidFill>
              </a:rPr>
              <a:t>in </a:t>
            </a:r>
            <a:r>
              <a:rPr lang="en-US" sz="3200" dirty="0">
                <a:solidFill>
                  <a:srgbClr val="FF0000"/>
                </a:solidFill>
              </a:rPr>
              <a:t>Switzerland</a:t>
            </a:r>
          </a:p>
        </p:txBody>
      </p:sp>
      <p:sp>
        <p:nvSpPr>
          <p:cNvPr id="7" name="TextBox 6">
            <a:extLst>
              <a:ext uri="{FF2B5EF4-FFF2-40B4-BE49-F238E27FC236}">
                <a16:creationId xmlns:a16="http://schemas.microsoft.com/office/drawing/2014/main" id="{EB522796-6989-45AE-B111-4592E653BC5E}"/>
              </a:ext>
            </a:extLst>
          </p:cNvPr>
          <p:cNvSpPr txBox="1"/>
          <p:nvPr/>
        </p:nvSpPr>
        <p:spPr>
          <a:xfrm>
            <a:off x="2517913" y="4121426"/>
            <a:ext cx="604299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800" b="0" i="0" u="none" strike="noStrike" kern="1200" cap="none" spc="0" normalizeH="0" baseline="0" noProof="0" dirty="0">
                <a:ln>
                  <a:noFill/>
                </a:ln>
                <a:solidFill>
                  <a:prstClr val="black"/>
                </a:solidFill>
                <a:effectLst/>
                <a:uLnTx/>
                <a:uFillTx/>
                <a:latin typeface="Calibri" panose="020F0502020204030204"/>
                <a:ea typeface="+mn-ea"/>
                <a:cs typeface="+mn-cs"/>
              </a:rPr>
              <a:t>Consider: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800" b="0" i="0" u="none" strike="noStrike" kern="1200" cap="none" spc="0" normalizeH="0" baseline="0" noProof="0" dirty="0">
                <a:ln>
                  <a:noFill/>
                </a:ln>
                <a:solidFill>
                  <a:srgbClr val="FF0000"/>
                </a:solidFill>
                <a:effectLst/>
                <a:uLnTx/>
                <a:uFillTx/>
                <a:latin typeface="Calibri" panose="020F0502020204030204"/>
                <a:ea typeface="+mn-ea"/>
                <a:cs typeface="+mn-cs"/>
              </a:rPr>
              <a:t>Cultural Orientation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800" b="0" i="0" u="none" strike="noStrike" kern="1200" cap="none" spc="0" normalizeH="0" baseline="0" noProof="0" dirty="0">
                <a:ln>
                  <a:noFill/>
                </a:ln>
                <a:solidFill>
                  <a:srgbClr val="FF0000"/>
                </a:solidFill>
                <a:effectLst/>
                <a:uLnTx/>
                <a:uFillTx/>
                <a:latin typeface="Calibri" panose="020F0502020204030204"/>
                <a:ea typeface="+mn-ea"/>
                <a:cs typeface="+mn-cs"/>
              </a:rPr>
              <a:t>Market Orientation</a:t>
            </a:r>
            <a:endParaRPr kumimoji="0" lang="en-MY" sz="2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5815691-7859-456D-8F4A-4160DC3B8DF0}"/>
              </a:ext>
            </a:extLst>
          </p:cNvPr>
          <p:cNvSpPr>
            <a:spLocks noGrp="1"/>
          </p:cNvSpPr>
          <p:nvPr>
            <p:ph type="sldNum" sz="quarter" idx="12"/>
          </p:nvPr>
        </p:nvSpPr>
        <p:spPr/>
        <p:txBody>
          <a:bodyPr/>
          <a:lstStyle/>
          <a:p>
            <a:fld id="{4E242830-FEB4-40A7-8580-A1BD52BB088E}" type="slidenum">
              <a:rPr lang="en-US" smtClean="0"/>
              <a:t>25</a:t>
            </a:fld>
            <a:endParaRPr lang="en-US"/>
          </a:p>
        </p:txBody>
      </p:sp>
    </p:spTree>
    <p:extLst>
      <p:ext uri="{BB962C8B-B14F-4D97-AF65-F5344CB8AC3E}">
        <p14:creationId xmlns:p14="http://schemas.microsoft.com/office/powerpoint/2010/main" val="2218071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standing on a rock while looking at the ocean wave with outstretched arms">
            <a:extLst>
              <a:ext uri="{FF2B5EF4-FFF2-40B4-BE49-F238E27FC236}">
                <a16:creationId xmlns:a16="http://schemas.microsoft.com/office/drawing/2014/main" id="{8C1A64BB-92C4-44CC-9AB7-8416F1B9BF5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4" name="Title 3">
            <a:extLst>
              <a:ext uri="{FF2B5EF4-FFF2-40B4-BE49-F238E27FC236}">
                <a16:creationId xmlns:a16="http://schemas.microsoft.com/office/drawing/2014/main" id="{135A981B-6487-4B00-9EAF-D0D748FA6014}"/>
              </a:ext>
            </a:extLst>
          </p:cNvPr>
          <p:cNvSpPr>
            <a:spLocks noGrp="1"/>
          </p:cNvSpPr>
          <p:nvPr>
            <p:ph type="title"/>
          </p:nvPr>
        </p:nvSpPr>
        <p:spPr>
          <a:xfrm>
            <a:off x="457199" y="275772"/>
            <a:ext cx="11174819" cy="1542396"/>
          </a:xfrm>
        </p:spPr>
        <p:txBody>
          <a:bodyPr>
            <a:normAutofit/>
          </a:bodyPr>
          <a:lstStyle/>
          <a:p>
            <a:r>
              <a:rPr lang="en-US" sz="6000" b="1" dirty="0">
                <a:solidFill>
                  <a:srgbClr val="FF0000"/>
                </a:solidFill>
              </a:rPr>
              <a:t>Thank You</a:t>
            </a:r>
          </a:p>
        </p:txBody>
      </p:sp>
    </p:spTree>
    <p:extLst>
      <p:ext uri="{BB962C8B-B14F-4D97-AF65-F5344CB8AC3E}">
        <p14:creationId xmlns:p14="http://schemas.microsoft.com/office/powerpoint/2010/main" val="3898511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00F2A23-FC0D-468F-BF6A-7E56B1DC0B5F}"/>
              </a:ext>
            </a:extLst>
          </p:cNvPr>
          <p:cNvSpPr>
            <a:spLocks noGrp="1" noChangeArrowheads="1"/>
          </p:cNvSpPr>
          <p:nvPr>
            <p:ph type="title"/>
          </p:nvPr>
        </p:nvSpPr>
        <p:spPr>
          <a:xfrm>
            <a:off x="507030" y="97150"/>
            <a:ext cx="10905066" cy="571491"/>
          </a:xfrm>
        </p:spPr>
        <p:txBody>
          <a:bodyPr>
            <a:normAutofit fontScale="90000"/>
          </a:bodyPr>
          <a:lstStyle/>
          <a:p>
            <a:pPr>
              <a:lnSpc>
                <a:spcPct val="90000"/>
              </a:lnSpc>
            </a:pPr>
            <a:r>
              <a:rPr lang="en-US" altLang="en-US" dirty="0">
                <a:solidFill>
                  <a:srgbClr val="002060"/>
                </a:solidFill>
                <a:latin typeface="Amasis MT Pro Black" panose="020B0604020202020204" pitchFamily="18" charset="0"/>
              </a:rPr>
              <a:t>Initial checklist</a:t>
            </a:r>
            <a:endParaRPr lang="en-US" altLang="en-US" sz="3600" dirty="0">
              <a:solidFill>
                <a:srgbClr val="002060"/>
              </a:solidFill>
              <a:latin typeface="Amasis MT Pro Black" panose="020B0604020202020204" pitchFamily="18" charset="0"/>
            </a:endParaRPr>
          </a:p>
        </p:txBody>
      </p:sp>
      <p:sp>
        <p:nvSpPr>
          <p:cNvPr id="12291" name="Rectangle 3">
            <a:extLst>
              <a:ext uri="{FF2B5EF4-FFF2-40B4-BE49-F238E27FC236}">
                <a16:creationId xmlns:a16="http://schemas.microsoft.com/office/drawing/2014/main" id="{C76235E2-18F5-4A87-A9A9-EE2B299C6F92}"/>
              </a:ext>
            </a:extLst>
          </p:cNvPr>
          <p:cNvSpPr>
            <a:spLocks noGrp="1" noChangeArrowheads="1"/>
          </p:cNvSpPr>
          <p:nvPr>
            <p:ph type="body" idx="1"/>
          </p:nvPr>
        </p:nvSpPr>
        <p:spPr>
          <a:xfrm>
            <a:off x="0" y="648947"/>
            <a:ext cx="6700057" cy="3187812"/>
          </a:xfrm>
        </p:spPr>
        <p:txBody>
          <a:bodyPr>
            <a:normAutofit fontScale="62500" lnSpcReduction="20000"/>
          </a:bodyPr>
          <a:lstStyle/>
          <a:p>
            <a:pPr>
              <a:lnSpc>
                <a:spcPct val="90000"/>
              </a:lnSpc>
              <a:buFontTx/>
              <a:buNone/>
            </a:pPr>
            <a:r>
              <a:rPr lang="en-US" altLang="en-US" sz="1400" dirty="0"/>
              <a:t>	</a:t>
            </a:r>
            <a:r>
              <a:rPr lang="en-US" altLang="en-US" sz="2100" dirty="0">
                <a:latin typeface="Amasis MT Pro Black" panose="02040A04050005020304" pitchFamily="18" charset="0"/>
              </a:rPr>
              <a:t>1. </a:t>
            </a:r>
            <a:r>
              <a:rPr lang="en-US" altLang="en-US" sz="3200" b="1" dirty="0">
                <a:solidFill>
                  <a:srgbClr val="FF0000"/>
                </a:solidFill>
                <a:latin typeface="Amasis MT Pro Black" panose="02040A04050005020304" pitchFamily="18" charset="0"/>
              </a:rPr>
              <a:t>Why this Topic/study?</a:t>
            </a:r>
          </a:p>
          <a:p>
            <a:pPr lvl="1">
              <a:lnSpc>
                <a:spcPct val="120000"/>
              </a:lnSpc>
              <a:buFont typeface="Wingdings" panose="05000000000000000000" pitchFamily="2" charset="2"/>
              <a:buChar char="§"/>
            </a:pPr>
            <a:r>
              <a:rPr lang="en-US" altLang="en-US" sz="3800" dirty="0">
                <a:solidFill>
                  <a:srgbClr val="002060"/>
                </a:solidFill>
              </a:rPr>
              <a:t>Do you have the knowledge/skills in chosen</a:t>
            </a:r>
          </a:p>
          <a:p>
            <a:pPr lvl="1">
              <a:lnSpc>
                <a:spcPct val="120000"/>
              </a:lnSpc>
              <a:buFont typeface="Wingdings" panose="05000000000000000000" pitchFamily="2" charset="2"/>
              <a:buChar char="§"/>
            </a:pPr>
            <a:r>
              <a:rPr lang="en-US" altLang="en-US" sz="3800" dirty="0">
                <a:solidFill>
                  <a:srgbClr val="002060"/>
                </a:solidFill>
              </a:rPr>
              <a:t>Is the study doable within a certain time frame</a:t>
            </a:r>
          </a:p>
          <a:p>
            <a:pPr lvl="1">
              <a:lnSpc>
                <a:spcPct val="120000"/>
              </a:lnSpc>
              <a:buFont typeface="Wingdings" panose="05000000000000000000" pitchFamily="2" charset="2"/>
              <a:buChar char="§"/>
            </a:pPr>
            <a:r>
              <a:rPr lang="en-US" altLang="en-US" sz="3800" dirty="0">
                <a:solidFill>
                  <a:srgbClr val="002060"/>
                </a:solidFill>
              </a:rPr>
              <a:t>Is data available for collection and analysis</a:t>
            </a:r>
          </a:p>
          <a:p>
            <a:pPr lvl="1">
              <a:lnSpc>
                <a:spcPct val="120000"/>
              </a:lnSpc>
              <a:buFont typeface="Wingdings" panose="05000000000000000000" pitchFamily="2" charset="2"/>
              <a:buChar char="§"/>
            </a:pPr>
            <a:r>
              <a:rPr lang="en-US" altLang="en-US" sz="3800" dirty="0">
                <a:solidFill>
                  <a:srgbClr val="002060"/>
                </a:solidFill>
              </a:rPr>
              <a:t>Is there literature available.</a:t>
            </a:r>
          </a:p>
          <a:p>
            <a:pPr marL="457200" lvl="1" indent="0">
              <a:lnSpc>
                <a:spcPct val="120000"/>
              </a:lnSpc>
              <a:buNone/>
            </a:pPr>
            <a:r>
              <a:rPr lang="en-US" altLang="en-US" sz="3800" b="1" dirty="0">
                <a:solidFill>
                  <a:srgbClr val="002060"/>
                </a:solidFill>
              </a:rPr>
              <a:t>Choosing the Topic</a:t>
            </a:r>
            <a:r>
              <a:rPr lang="en-US" altLang="en-US" sz="3800" dirty="0"/>
              <a:t>:</a:t>
            </a:r>
          </a:p>
          <a:p>
            <a:pPr lvl="1">
              <a:lnSpc>
                <a:spcPct val="90000"/>
              </a:lnSpc>
              <a:buFontTx/>
              <a:buNone/>
            </a:pPr>
            <a:endParaRPr lang="en-US" altLang="en-US" sz="1400" b="1" dirty="0"/>
          </a:p>
        </p:txBody>
      </p:sp>
      <p:pic>
        <p:nvPicPr>
          <p:cNvPr id="2" name="Picture 1">
            <a:extLst>
              <a:ext uri="{FF2B5EF4-FFF2-40B4-BE49-F238E27FC236}">
                <a16:creationId xmlns:a16="http://schemas.microsoft.com/office/drawing/2014/main" id="{50631BB4-1CE0-41F9-9D5C-32A4413D63D7}"/>
              </a:ext>
            </a:extLst>
          </p:cNvPr>
          <p:cNvPicPr>
            <a:picLocks noChangeAspect="1"/>
          </p:cNvPicPr>
          <p:nvPr/>
        </p:nvPicPr>
        <p:blipFill>
          <a:blip r:embed="rId2"/>
          <a:stretch>
            <a:fillRect/>
          </a:stretch>
        </p:blipFill>
        <p:spPr>
          <a:xfrm>
            <a:off x="6700057" y="0"/>
            <a:ext cx="5491941" cy="6858000"/>
          </a:xfrm>
          <a:prstGeom prst="rect">
            <a:avLst/>
          </a:prstGeom>
        </p:spPr>
      </p:pic>
      <p:sp>
        <p:nvSpPr>
          <p:cNvPr id="3" name="Rectangle 2">
            <a:extLst>
              <a:ext uri="{FF2B5EF4-FFF2-40B4-BE49-F238E27FC236}">
                <a16:creationId xmlns:a16="http://schemas.microsoft.com/office/drawing/2014/main" id="{343CC27C-6714-496E-BECE-0834F07AC3E8}"/>
              </a:ext>
            </a:extLst>
          </p:cNvPr>
          <p:cNvSpPr/>
          <p:nvPr/>
        </p:nvSpPr>
        <p:spPr>
          <a:xfrm>
            <a:off x="327345" y="3893832"/>
            <a:ext cx="549194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chemeClr val="tx1"/>
                </a:solidFill>
                <a:effectLst/>
                <a:uLnTx/>
                <a:uFillTx/>
                <a:latin typeface="Calibri"/>
                <a:ea typeface="+mn-ea"/>
                <a:cs typeface="+mn-cs"/>
              </a:rPr>
              <a:t>Capable and Interested</a:t>
            </a:r>
            <a:endParaRPr kumimoji="0" lang="en-MY" sz="2800" b="1" i="0" u="none" strike="noStrike" kern="1200" cap="none" spc="0" normalizeH="0" baseline="0" noProof="0" dirty="0">
              <a:ln>
                <a:noFill/>
              </a:ln>
              <a:solidFill>
                <a:schemeClr val="tx1"/>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BE18AFD2-5EAD-45C3-A74C-9F5C9E6E0C6D}"/>
              </a:ext>
            </a:extLst>
          </p:cNvPr>
          <p:cNvSpPr/>
          <p:nvPr/>
        </p:nvSpPr>
        <p:spPr>
          <a:xfrm>
            <a:off x="327346" y="4875743"/>
            <a:ext cx="549194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chemeClr val="tx1"/>
                </a:solidFill>
                <a:effectLst/>
                <a:uLnTx/>
                <a:uFillTx/>
                <a:latin typeface="Calibri"/>
                <a:ea typeface="+mn-ea"/>
                <a:cs typeface="+mn-cs"/>
              </a:rPr>
              <a:t>Appropriateness </a:t>
            </a:r>
            <a:br>
              <a:rPr kumimoji="0" lang="en-US" altLang="en-US" sz="2000" b="0" i="0" u="none" strike="noStrike" kern="1200" cap="none" spc="0" normalizeH="0" baseline="0" noProof="0" dirty="0">
                <a:ln>
                  <a:noFill/>
                </a:ln>
                <a:solidFill>
                  <a:schemeClr val="tx1"/>
                </a:solidFill>
                <a:effectLst/>
                <a:uLnTx/>
                <a:uFillTx/>
                <a:latin typeface="Calibri"/>
                <a:ea typeface="+mn-ea"/>
                <a:cs typeface="+mn-cs"/>
              </a:rPr>
            </a:br>
            <a:r>
              <a:rPr kumimoji="0" lang="en-US" altLang="en-US" sz="2000" b="0" i="0" u="none" strike="noStrike" kern="1200" cap="none" spc="0" normalizeH="0" baseline="0" noProof="0" dirty="0">
                <a:ln>
                  <a:noFill/>
                </a:ln>
                <a:solidFill>
                  <a:schemeClr val="tx1"/>
                </a:solidFill>
                <a:effectLst/>
                <a:uLnTx/>
                <a:uFillTx/>
                <a:latin typeface="Calibri"/>
                <a:ea typeface="+mn-ea"/>
                <a:cs typeface="+mn-cs"/>
              </a:rPr>
              <a:t>Is worth doing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Novelty and Contribution</a:t>
            </a:r>
            <a:endParaRPr kumimoji="0" lang="en-MY" sz="2000" b="0" i="0" u="none" strike="noStrike" kern="1200" cap="none" spc="0" normalizeH="0" baseline="0" noProof="0" dirty="0">
              <a:ln>
                <a:noFill/>
              </a:ln>
              <a:solidFill>
                <a:schemeClr val="tx1"/>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0938D933-9377-40EC-B426-55341DEEE084}"/>
              </a:ext>
            </a:extLst>
          </p:cNvPr>
          <p:cNvSpPr/>
          <p:nvPr/>
        </p:nvSpPr>
        <p:spPr>
          <a:xfrm>
            <a:off x="327347" y="5857654"/>
            <a:ext cx="549193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Calibri"/>
                <a:ea typeface="+mn-ea"/>
                <a:cs typeface="+mn-cs"/>
              </a:rPr>
              <a:t>Relevance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Is this related to my study</a:t>
            </a:r>
            <a:endParaRPr kumimoji="0" lang="en-MY" sz="2000" b="0" i="0" u="none" strike="noStrike" kern="1200" cap="none" spc="0" normalizeH="0" baseline="0" noProof="0" dirty="0">
              <a:ln>
                <a:noFill/>
              </a:ln>
              <a:solidFill>
                <a:schemeClr val="tx1"/>
              </a:solidFill>
              <a:effectLst/>
              <a:uLnTx/>
              <a:uFillTx/>
              <a:latin typeface="Calibri"/>
              <a:ea typeface="+mn-ea"/>
              <a:cs typeface="+mn-cs"/>
            </a:endParaRPr>
          </a:p>
        </p:txBody>
      </p:sp>
      <p:sp>
        <p:nvSpPr>
          <p:cNvPr id="5" name="Arrow: Down 4">
            <a:extLst>
              <a:ext uri="{FF2B5EF4-FFF2-40B4-BE49-F238E27FC236}">
                <a16:creationId xmlns:a16="http://schemas.microsoft.com/office/drawing/2014/main" id="{4DA5B5B0-0AC6-42F5-8430-94823461299F}"/>
              </a:ext>
            </a:extLst>
          </p:cNvPr>
          <p:cNvSpPr/>
          <p:nvPr/>
        </p:nvSpPr>
        <p:spPr>
          <a:xfrm>
            <a:off x="3350026" y="3698988"/>
            <a:ext cx="422031" cy="5247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E167DBCF-AB97-4095-B9ED-51101830E111}"/>
              </a:ext>
            </a:extLst>
          </p:cNvPr>
          <p:cNvSpPr>
            <a:spLocks noGrp="1"/>
          </p:cNvSpPr>
          <p:nvPr>
            <p:ph type="sldNum" sz="quarter" idx="12"/>
          </p:nvPr>
        </p:nvSpPr>
        <p:spPr/>
        <p:txBody>
          <a:bodyPr/>
          <a:lstStyle/>
          <a:p>
            <a:fld id="{DC202DCF-1076-48B4-851B-618795217D38}" type="slidenum">
              <a:rPr lang="en-MY" smtClean="0"/>
              <a:t>3</a:t>
            </a:fld>
            <a:endParaRPr lang="en-MY"/>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00F2A23-FC0D-468F-BF6A-7E56B1DC0B5F}"/>
              </a:ext>
            </a:extLst>
          </p:cNvPr>
          <p:cNvSpPr>
            <a:spLocks noGrp="1" noChangeArrowheads="1"/>
          </p:cNvSpPr>
          <p:nvPr>
            <p:ph type="title"/>
          </p:nvPr>
        </p:nvSpPr>
        <p:spPr>
          <a:xfrm>
            <a:off x="643467" y="321734"/>
            <a:ext cx="10905066" cy="813255"/>
          </a:xfrm>
        </p:spPr>
        <p:txBody>
          <a:bodyPr>
            <a:normAutofit/>
          </a:bodyPr>
          <a:lstStyle/>
          <a:p>
            <a:pPr>
              <a:lnSpc>
                <a:spcPct val="90000"/>
              </a:lnSpc>
            </a:pPr>
            <a:r>
              <a:rPr lang="en-US" altLang="en-US" sz="4900" dirty="0">
                <a:solidFill>
                  <a:srgbClr val="002060"/>
                </a:solidFill>
                <a:latin typeface="Amasis MT Pro Black" panose="02040A04050005020304" pitchFamily="18" charset="0"/>
              </a:rPr>
              <a:t>Initial checklist</a:t>
            </a:r>
            <a:endParaRPr lang="en-US" altLang="en-US" sz="3600" dirty="0">
              <a:solidFill>
                <a:srgbClr val="002060"/>
              </a:solidFill>
              <a:latin typeface="Amasis MT Pro Black" panose="02040A04050005020304" pitchFamily="18" charset="0"/>
            </a:endParaRPr>
          </a:p>
        </p:txBody>
      </p:sp>
      <p:sp>
        <p:nvSpPr>
          <p:cNvPr id="12291" name="Rectangle 3">
            <a:extLst>
              <a:ext uri="{FF2B5EF4-FFF2-40B4-BE49-F238E27FC236}">
                <a16:creationId xmlns:a16="http://schemas.microsoft.com/office/drawing/2014/main" id="{C76235E2-18F5-4A87-A9A9-EE2B299C6F92}"/>
              </a:ext>
            </a:extLst>
          </p:cNvPr>
          <p:cNvSpPr>
            <a:spLocks noGrp="1" noChangeArrowheads="1"/>
          </p:cNvSpPr>
          <p:nvPr>
            <p:ph type="body" idx="1"/>
          </p:nvPr>
        </p:nvSpPr>
        <p:spPr>
          <a:xfrm>
            <a:off x="0" y="1330036"/>
            <a:ext cx="6700057" cy="5527964"/>
          </a:xfrm>
        </p:spPr>
        <p:txBody>
          <a:bodyPr>
            <a:normAutofit/>
          </a:bodyPr>
          <a:lstStyle/>
          <a:p>
            <a:pPr>
              <a:lnSpc>
                <a:spcPct val="90000"/>
              </a:lnSpc>
              <a:buFontTx/>
              <a:buNone/>
            </a:pPr>
            <a:r>
              <a:rPr lang="en-US" altLang="en-US" sz="1400" dirty="0"/>
              <a:t>	</a:t>
            </a:r>
            <a:r>
              <a:rPr lang="en-US" altLang="en-US" sz="3100" dirty="0"/>
              <a:t>2</a:t>
            </a:r>
            <a:r>
              <a:rPr lang="en-US" altLang="en-US" dirty="0"/>
              <a:t>. </a:t>
            </a:r>
            <a:r>
              <a:rPr lang="en-US" altLang="en-US" sz="4800" b="1" dirty="0">
                <a:solidFill>
                  <a:srgbClr val="FF0000"/>
                </a:solidFill>
              </a:rPr>
              <a:t>Contribution of study</a:t>
            </a:r>
          </a:p>
          <a:p>
            <a:pPr lvl="1">
              <a:lnSpc>
                <a:spcPct val="90000"/>
              </a:lnSpc>
              <a:buFont typeface="Wingdings" panose="05000000000000000000" pitchFamily="2" charset="2"/>
              <a:buChar char="§"/>
            </a:pPr>
            <a:r>
              <a:rPr lang="en-US" altLang="en-US" sz="3200" dirty="0"/>
              <a:t>Is this study worth doing</a:t>
            </a:r>
          </a:p>
          <a:p>
            <a:pPr lvl="1">
              <a:lnSpc>
                <a:spcPct val="90000"/>
              </a:lnSpc>
              <a:buFont typeface="Wingdings" panose="05000000000000000000" pitchFamily="2" charset="2"/>
              <a:buChar char="§"/>
            </a:pPr>
            <a:endParaRPr lang="en-US" altLang="en-US" sz="3200" dirty="0"/>
          </a:p>
          <a:p>
            <a:pPr lvl="1">
              <a:lnSpc>
                <a:spcPct val="90000"/>
              </a:lnSpc>
              <a:buFont typeface="Wingdings" panose="05000000000000000000" pitchFamily="2" charset="2"/>
              <a:buChar char="§"/>
            </a:pPr>
            <a:r>
              <a:rPr lang="en-US" altLang="en-US" sz="3200" dirty="0"/>
              <a:t>Is there a contribution from this study</a:t>
            </a:r>
          </a:p>
          <a:p>
            <a:pPr lvl="1">
              <a:lnSpc>
                <a:spcPct val="90000"/>
              </a:lnSpc>
              <a:buFont typeface="Wingdings" panose="05000000000000000000" pitchFamily="2" charset="2"/>
              <a:buChar char="§"/>
            </a:pPr>
            <a:endParaRPr lang="en-US" altLang="en-US" sz="3200" dirty="0"/>
          </a:p>
          <a:p>
            <a:pPr lvl="1">
              <a:lnSpc>
                <a:spcPct val="90000"/>
              </a:lnSpc>
              <a:buFont typeface="Wingdings" panose="05000000000000000000" pitchFamily="2" charset="2"/>
              <a:buChar char="§"/>
            </a:pPr>
            <a:r>
              <a:rPr lang="en-US" altLang="en-US" sz="3200" dirty="0"/>
              <a:t>What is the problem and why it should be studied.</a:t>
            </a:r>
          </a:p>
          <a:p>
            <a:pPr marL="457200" lvl="1" indent="0">
              <a:lnSpc>
                <a:spcPct val="90000"/>
              </a:lnSpc>
              <a:buNone/>
            </a:pPr>
            <a:endParaRPr lang="en-US" altLang="en-US" sz="3100" dirty="0"/>
          </a:p>
          <a:p>
            <a:pPr lvl="1">
              <a:lnSpc>
                <a:spcPct val="90000"/>
              </a:lnSpc>
              <a:buFontTx/>
              <a:buNone/>
            </a:pPr>
            <a:endParaRPr lang="en-US" altLang="en-US" sz="1400" b="1" dirty="0"/>
          </a:p>
        </p:txBody>
      </p:sp>
      <p:pic>
        <p:nvPicPr>
          <p:cNvPr id="2" name="Picture 1">
            <a:extLst>
              <a:ext uri="{FF2B5EF4-FFF2-40B4-BE49-F238E27FC236}">
                <a16:creationId xmlns:a16="http://schemas.microsoft.com/office/drawing/2014/main" id="{50631BB4-1CE0-41F9-9D5C-32A4413D63D7}"/>
              </a:ext>
            </a:extLst>
          </p:cNvPr>
          <p:cNvPicPr>
            <a:picLocks noChangeAspect="1"/>
          </p:cNvPicPr>
          <p:nvPr/>
        </p:nvPicPr>
        <p:blipFill>
          <a:blip r:embed="rId2"/>
          <a:stretch>
            <a:fillRect/>
          </a:stretch>
        </p:blipFill>
        <p:spPr>
          <a:xfrm>
            <a:off x="6700057" y="2257041"/>
            <a:ext cx="4848474" cy="3219145"/>
          </a:xfrm>
          <a:prstGeom prst="rect">
            <a:avLst/>
          </a:prstGeom>
        </p:spPr>
      </p:pic>
      <p:sp>
        <p:nvSpPr>
          <p:cNvPr id="12" name="Rectangle 11">
            <a:extLst>
              <a:ext uri="{FF2B5EF4-FFF2-40B4-BE49-F238E27FC236}">
                <a16:creationId xmlns:a16="http://schemas.microsoft.com/office/drawing/2014/main" id="{7F91F3AC-A882-4B2C-B5D5-64B6385674F8}"/>
              </a:ext>
            </a:extLst>
          </p:cNvPr>
          <p:cNvSpPr/>
          <p:nvPr/>
        </p:nvSpPr>
        <p:spPr>
          <a:xfrm>
            <a:off x="6700055" y="5514297"/>
            <a:ext cx="484847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a:ea typeface="+mn-ea"/>
                <a:cs typeface="+mn-cs"/>
              </a:rPr>
              <a:t>Alignment and Coherence</a:t>
            </a:r>
            <a:endParaRPr kumimoji="0" lang="en-MY"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35D11B6D-0D43-4538-B302-6011F162B68B}"/>
              </a:ext>
            </a:extLst>
          </p:cNvPr>
          <p:cNvSpPr/>
          <p:nvPr/>
        </p:nvSpPr>
        <p:spPr>
          <a:xfrm>
            <a:off x="6700056" y="1400056"/>
            <a:ext cx="484847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a:ea typeface="+mn-ea"/>
                <a:cs typeface="+mn-cs"/>
              </a:rPr>
              <a:t>What is the Contribution of your study?</a:t>
            </a:r>
            <a:endParaRPr kumimoji="0" lang="en-MY"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6285F04A-E503-4E88-9DEF-147BB9D6C715}"/>
              </a:ext>
            </a:extLst>
          </p:cNvPr>
          <p:cNvSpPr>
            <a:spLocks noGrp="1"/>
          </p:cNvSpPr>
          <p:nvPr>
            <p:ph type="sldNum" sz="quarter" idx="12"/>
          </p:nvPr>
        </p:nvSpPr>
        <p:spPr/>
        <p:txBody>
          <a:bodyPr/>
          <a:lstStyle/>
          <a:p>
            <a:fld id="{DC202DCF-1076-48B4-851B-618795217D38}" type="slidenum">
              <a:rPr lang="en-MY" smtClean="0"/>
              <a:t>4</a:t>
            </a:fld>
            <a:endParaRPr lang="en-MY"/>
          </a:p>
        </p:txBody>
      </p:sp>
    </p:spTree>
    <p:extLst>
      <p:ext uri="{BB962C8B-B14F-4D97-AF65-F5344CB8AC3E}">
        <p14:creationId xmlns:p14="http://schemas.microsoft.com/office/powerpoint/2010/main" val="3617980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00F2A23-FC0D-468F-BF6A-7E56B1DC0B5F}"/>
              </a:ext>
            </a:extLst>
          </p:cNvPr>
          <p:cNvSpPr>
            <a:spLocks noGrp="1" noChangeArrowheads="1"/>
          </p:cNvSpPr>
          <p:nvPr>
            <p:ph type="title"/>
          </p:nvPr>
        </p:nvSpPr>
        <p:spPr>
          <a:xfrm>
            <a:off x="643465" y="49017"/>
            <a:ext cx="10905066" cy="695141"/>
          </a:xfrm>
        </p:spPr>
        <p:txBody>
          <a:bodyPr>
            <a:normAutofit/>
          </a:bodyPr>
          <a:lstStyle/>
          <a:p>
            <a:pPr>
              <a:lnSpc>
                <a:spcPct val="90000"/>
              </a:lnSpc>
            </a:pPr>
            <a:r>
              <a:rPr lang="en-US" altLang="en-US" sz="4000" dirty="0">
                <a:solidFill>
                  <a:srgbClr val="002060"/>
                </a:solidFill>
                <a:latin typeface="Amasis MT Pro Black" panose="02040A04050005020304" pitchFamily="18" charset="0"/>
              </a:rPr>
              <a:t>Initial checklist</a:t>
            </a:r>
            <a:endParaRPr lang="en-US" altLang="en-US" sz="3600" dirty="0">
              <a:solidFill>
                <a:srgbClr val="002060"/>
              </a:solidFill>
              <a:latin typeface="Amasis MT Pro Black" panose="02040A04050005020304" pitchFamily="18" charset="0"/>
            </a:endParaRPr>
          </a:p>
        </p:txBody>
      </p:sp>
      <p:sp>
        <p:nvSpPr>
          <p:cNvPr id="12291" name="Rectangle 3">
            <a:extLst>
              <a:ext uri="{FF2B5EF4-FFF2-40B4-BE49-F238E27FC236}">
                <a16:creationId xmlns:a16="http://schemas.microsoft.com/office/drawing/2014/main" id="{C76235E2-18F5-4A87-A9A9-EE2B299C6F92}"/>
              </a:ext>
            </a:extLst>
          </p:cNvPr>
          <p:cNvSpPr>
            <a:spLocks noGrp="1" noChangeArrowheads="1"/>
          </p:cNvSpPr>
          <p:nvPr>
            <p:ph type="body" idx="1"/>
          </p:nvPr>
        </p:nvSpPr>
        <p:spPr>
          <a:xfrm>
            <a:off x="-92926" y="543147"/>
            <a:ext cx="6001358" cy="3478229"/>
          </a:xfrm>
        </p:spPr>
        <p:txBody>
          <a:bodyPr>
            <a:normAutofit fontScale="92500"/>
          </a:bodyPr>
          <a:lstStyle/>
          <a:p>
            <a:pPr>
              <a:lnSpc>
                <a:spcPct val="90000"/>
              </a:lnSpc>
              <a:buFontTx/>
              <a:buNone/>
            </a:pPr>
            <a:r>
              <a:rPr lang="en-US" altLang="en-US" sz="1400" dirty="0"/>
              <a:t>	</a:t>
            </a:r>
            <a:r>
              <a:rPr lang="en-US" altLang="en-US" sz="3100" dirty="0"/>
              <a:t>3. </a:t>
            </a:r>
            <a:r>
              <a:rPr lang="en-US" altLang="en-US" sz="3900" dirty="0">
                <a:solidFill>
                  <a:srgbClr val="FF0000"/>
                </a:solidFill>
              </a:rPr>
              <a:t>W</a:t>
            </a:r>
            <a:r>
              <a:rPr lang="en-US" altLang="en-US" sz="3900" b="1" dirty="0">
                <a:solidFill>
                  <a:srgbClr val="FF0000"/>
                </a:solidFill>
              </a:rPr>
              <a:t>hat are the research questions and objectives?</a:t>
            </a:r>
          </a:p>
          <a:p>
            <a:pPr lvl="1">
              <a:lnSpc>
                <a:spcPct val="90000"/>
              </a:lnSpc>
              <a:buFont typeface="Wingdings" panose="05000000000000000000" pitchFamily="2" charset="2"/>
              <a:buChar char="§"/>
            </a:pPr>
            <a:endParaRPr lang="en-US" altLang="en-US" sz="3100" dirty="0"/>
          </a:p>
          <a:p>
            <a:pPr lvl="1">
              <a:lnSpc>
                <a:spcPct val="90000"/>
              </a:lnSpc>
              <a:buFont typeface="Wingdings" panose="05000000000000000000" pitchFamily="2" charset="2"/>
              <a:buChar char="§"/>
            </a:pPr>
            <a:r>
              <a:rPr lang="en-US" altLang="en-US" sz="3100" dirty="0"/>
              <a:t>Are the questions “</a:t>
            </a:r>
            <a:r>
              <a:rPr lang="en-US" altLang="en-US" sz="3100" b="1" dirty="0">
                <a:solidFill>
                  <a:srgbClr val="FF0000"/>
                </a:solidFill>
              </a:rPr>
              <a:t>just right”</a:t>
            </a:r>
            <a:r>
              <a:rPr lang="en-US" altLang="en-US" sz="3100" dirty="0"/>
              <a:t>?</a:t>
            </a:r>
          </a:p>
          <a:p>
            <a:pPr lvl="1">
              <a:lnSpc>
                <a:spcPct val="90000"/>
              </a:lnSpc>
              <a:buFont typeface="Wingdings" panose="05000000000000000000" pitchFamily="2" charset="2"/>
              <a:buChar char="§"/>
            </a:pPr>
            <a:r>
              <a:rPr lang="en-US" altLang="en-US" sz="3100" dirty="0"/>
              <a:t>Can the hypothesis be tested?</a:t>
            </a:r>
          </a:p>
          <a:p>
            <a:pPr lvl="1">
              <a:lnSpc>
                <a:spcPct val="90000"/>
              </a:lnSpc>
              <a:buFont typeface="Wingdings" panose="05000000000000000000" pitchFamily="2" charset="2"/>
              <a:buChar char="§"/>
            </a:pPr>
            <a:r>
              <a:rPr lang="en-US" altLang="en-US" sz="3100" dirty="0"/>
              <a:t>Is the objective/questions clearly formulated </a:t>
            </a:r>
          </a:p>
          <a:p>
            <a:pPr lvl="1">
              <a:lnSpc>
                <a:spcPct val="90000"/>
              </a:lnSpc>
            </a:pPr>
            <a:endParaRPr lang="en-US" altLang="en-US" sz="3100" dirty="0"/>
          </a:p>
          <a:p>
            <a:pPr lvl="1">
              <a:lnSpc>
                <a:spcPct val="90000"/>
              </a:lnSpc>
              <a:buFontTx/>
              <a:buNone/>
            </a:pPr>
            <a:endParaRPr lang="en-US" altLang="en-US" sz="1400" b="1" dirty="0"/>
          </a:p>
        </p:txBody>
      </p:sp>
      <p:sp>
        <p:nvSpPr>
          <p:cNvPr id="12" name="Rectangle 11">
            <a:extLst>
              <a:ext uri="{FF2B5EF4-FFF2-40B4-BE49-F238E27FC236}">
                <a16:creationId xmlns:a16="http://schemas.microsoft.com/office/drawing/2014/main" id="{7F91F3AC-A882-4B2C-B5D5-64B6385674F8}"/>
              </a:ext>
            </a:extLst>
          </p:cNvPr>
          <p:cNvSpPr/>
          <p:nvPr/>
        </p:nvSpPr>
        <p:spPr>
          <a:xfrm>
            <a:off x="327349" y="1576529"/>
            <a:ext cx="5581082" cy="509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chemeClr val="tx1"/>
                </a:solidFill>
                <a:effectLst/>
                <a:uLnTx/>
                <a:uFillTx/>
                <a:latin typeface="Calibri"/>
                <a:ea typeface="+mn-ea"/>
                <a:cs typeface="+mn-cs"/>
              </a:rPr>
              <a:t>Alignment and Coherence</a:t>
            </a:r>
            <a:endParaRPr kumimoji="0" lang="en-MY" sz="2800" b="1" i="0" u="none" strike="noStrike" kern="1200" cap="none" spc="0" normalizeH="0" baseline="0" noProof="0" dirty="0">
              <a:ln>
                <a:noFill/>
              </a:ln>
              <a:solidFill>
                <a:schemeClr val="tx1"/>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0AE16494-78FA-4DE7-8586-3B611C0EF02B}"/>
              </a:ext>
            </a:extLst>
          </p:cNvPr>
          <p:cNvSpPr/>
          <p:nvPr/>
        </p:nvSpPr>
        <p:spPr>
          <a:xfrm>
            <a:off x="73107" y="3808000"/>
            <a:ext cx="5908431" cy="3000983"/>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a:ln>
                  <a:noFill/>
                </a:ln>
                <a:solidFill>
                  <a:srgbClr val="FF0000"/>
                </a:solidFill>
                <a:effectLst/>
                <a:uLnTx/>
                <a:uFillTx/>
                <a:latin typeface="Calibri"/>
                <a:ea typeface="+mn-ea"/>
                <a:cs typeface="+mn-cs"/>
              </a:rPr>
              <a:t>Writing Research Questions</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MY" sz="2800" b="1" i="0" u="none" strike="noStrike" kern="1200" cap="none" spc="0" normalizeH="0" baseline="0" noProof="0" dirty="0">
                <a:ln>
                  <a:noFill/>
                </a:ln>
                <a:solidFill>
                  <a:srgbClr val="002060"/>
                </a:solidFill>
                <a:effectLst/>
                <a:uLnTx/>
                <a:uFillTx/>
                <a:latin typeface="Calibri"/>
                <a:ea typeface="+mn-ea"/>
                <a:cs typeface="+mn-cs"/>
              </a:rPr>
              <a:t>Consistent with expected standards</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MY" sz="2800" b="1" i="0" u="none" strike="noStrike" kern="1200" cap="none" spc="0" normalizeH="0" baseline="0" noProof="0" dirty="0">
                <a:ln>
                  <a:noFill/>
                </a:ln>
                <a:solidFill>
                  <a:srgbClr val="002060"/>
                </a:solidFill>
                <a:effectLst/>
                <a:uLnTx/>
                <a:uFillTx/>
                <a:latin typeface="Calibri"/>
                <a:ea typeface="+mn-ea"/>
                <a:cs typeface="+mn-cs"/>
              </a:rPr>
              <a:t>Able to produce clear conclusions</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MY" sz="2800" b="1" i="0" u="none" strike="noStrike" kern="1200" cap="none" spc="0" normalizeH="0" baseline="0" noProof="0" dirty="0">
                <a:ln>
                  <a:noFill/>
                </a:ln>
                <a:solidFill>
                  <a:srgbClr val="002060"/>
                </a:solidFill>
                <a:effectLst/>
                <a:uLnTx/>
                <a:uFillTx/>
                <a:latin typeface="Calibri"/>
                <a:ea typeface="+mn-ea"/>
                <a:cs typeface="+mn-cs"/>
              </a:rPr>
              <a:t>At the right level (not too broad/difficult)</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MY" sz="2800" b="1" i="0" u="none" strike="noStrike" kern="1200" cap="none" spc="0" normalizeH="0" baseline="0" noProof="0" dirty="0">
                <a:ln>
                  <a:noFill/>
                </a:ln>
                <a:solidFill>
                  <a:srgbClr val="002060"/>
                </a:solidFill>
                <a:effectLst/>
                <a:uLnTx/>
                <a:uFillTx/>
                <a:latin typeface="Calibri"/>
                <a:ea typeface="+mn-ea"/>
                <a:cs typeface="+mn-cs"/>
              </a:rPr>
              <a:t>Not too descriptive </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MY" sz="2800" b="1" i="0" u="none" strike="noStrike" kern="1200" cap="none" spc="0" normalizeH="0" baseline="0" noProof="0" dirty="0">
                <a:ln>
                  <a:noFill/>
                </a:ln>
                <a:solidFill>
                  <a:srgbClr val="C00000"/>
                </a:solidFill>
                <a:effectLst/>
                <a:uLnTx/>
                <a:uFillTx/>
                <a:latin typeface="Calibri"/>
                <a:ea typeface="+mn-ea"/>
                <a:cs typeface="+mn-cs"/>
              </a:rPr>
              <a:t>Use Goldilocks Test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1" i="0" u="none" strike="noStrike" kern="1200" cap="none" spc="0" normalizeH="0" baseline="0" noProof="0" dirty="0">
                <a:ln>
                  <a:noFill/>
                </a:ln>
                <a:solidFill>
                  <a:srgbClr val="C00000"/>
                </a:solidFill>
                <a:effectLst/>
                <a:uLnTx/>
                <a:uFillTx/>
                <a:latin typeface="Calibri"/>
                <a:ea typeface="+mn-ea"/>
                <a:cs typeface="+mn-cs"/>
              </a:rPr>
              <a:t>  </a:t>
            </a:r>
          </a:p>
        </p:txBody>
      </p:sp>
      <p:pic>
        <p:nvPicPr>
          <p:cNvPr id="10" name="Picture 9">
            <a:extLst>
              <a:ext uri="{FF2B5EF4-FFF2-40B4-BE49-F238E27FC236}">
                <a16:creationId xmlns:a16="http://schemas.microsoft.com/office/drawing/2014/main" id="{87387173-FC70-404B-8221-C4FBF8A0C027}"/>
              </a:ext>
            </a:extLst>
          </p:cNvPr>
          <p:cNvPicPr>
            <a:picLocks noChangeAspect="1"/>
          </p:cNvPicPr>
          <p:nvPr/>
        </p:nvPicPr>
        <p:blipFill>
          <a:blip r:embed="rId2"/>
          <a:stretch>
            <a:fillRect/>
          </a:stretch>
        </p:blipFill>
        <p:spPr>
          <a:xfrm>
            <a:off x="6324918" y="49017"/>
            <a:ext cx="5867077" cy="5263236"/>
          </a:xfrm>
          <a:prstGeom prst="rect">
            <a:avLst/>
          </a:prstGeom>
        </p:spPr>
      </p:pic>
      <p:sp>
        <p:nvSpPr>
          <p:cNvPr id="11" name="Rectangle 10">
            <a:extLst>
              <a:ext uri="{FF2B5EF4-FFF2-40B4-BE49-F238E27FC236}">
                <a16:creationId xmlns:a16="http://schemas.microsoft.com/office/drawing/2014/main" id="{0AA9921B-687E-4FA3-B462-5651D90C8BE8}"/>
              </a:ext>
            </a:extLst>
          </p:cNvPr>
          <p:cNvSpPr/>
          <p:nvPr/>
        </p:nvSpPr>
        <p:spPr>
          <a:xfrm>
            <a:off x="6095998" y="5083545"/>
            <a:ext cx="6095997" cy="457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a:ln>
                  <a:noFill/>
                </a:ln>
                <a:solidFill>
                  <a:prstClr val="black"/>
                </a:solidFill>
                <a:effectLst/>
                <a:uLnTx/>
                <a:uFillTx/>
                <a:latin typeface="Calibri"/>
                <a:ea typeface="+mn-ea"/>
                <a:cs typeface="+mn-cs"/>
              </a:rPr>
              <a:t>Questions: Too Easy</a:t>
            </a:r>
          </a:p>
        </p:txBody>
      </p:sp>
      <p:sp>
        <p:nvSpPr>
          <p:cNvPr id="25" name="Rectangle 24">
            <a:extLst>
              <a:ext uri="{FF2B5EF4-FFF2-40B4-BE49-F238E27FC236}">
                <a16:creationId xmlns:a16="http://schemas.microsoft.com/office/drawing/2014/main" id="{9B5D53BE-6A70-444E-9411-F302FCC17A2A}"/>
              </a:ext>
            </a:extLst>
          </p:cNvPr>
          <p:cNvSpPr/>
          <p:nvPr/>
        </p:nvSpPr>
        <p:spPr>
          <a:xfrm>
            <a:off x="6096003" y="5633723"/>
            <a:ext cx="6095997" cy="457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a:ln>
                  <a:noFill/>
                </a:ln>
                <a:solidFill>
                  <a:prstClr val="black"/>
                </a:solidFill>
                <a:effectLst/>
                <a:uLnTx/>
                <a:uFillTx/>
                <a:latin typeface="Calibri"/>
                <a:ea typeface="+mn-ea"/>
                <a:cs typeface="+mn-cs"/>
              </a:rPr>
              <a:t>Questions: Too Hard</a:t>
            </a:r>
          </a:p>
        </p:txBody>
      </p:sp>
      <p:sp>
        <p:nvSpPr>
          <p:cNvPr id="26" name="Rectangle 25">
            <a:extLst>
              <a:ext uri="{FF2B5EF4-FFF2-40B4-BE49-F238E27FC236}">
                <a16:creationId xmlns:a16="http://schemas.microsoft.com/office/drawing/2014/main" id="{829A2B27-FA61-49B2-88FE-120B9E0B06BC}"/>
              </a:ext>
            </a:extLst>
          </p:cNvPr>
          <p:cNvSpPr/>
          <p:nvPr/>
        </p:nvSpPr>
        <p:spPr>
          <a:xfrm>
            <a:off x="6096003" y="6187208"/>
            <a:ext cx="6095997" cy="457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a:ln>
                  <a:noFill/>
                </a:ln>
                <a:solidFill>
                  <a:prstClr val="black"/>
                </a:solidFill>
                <a:effectLst/>
                <a:uLnTx/>
                <a:uFillTx/>
                <a:latin typeface="Calibri"/>
                <a:ea typeface="+mn-ea"/>
                <a:cs typeface="+mn-cs"/>
              </a:rPr>
              <a:t>Questions: Just Right</a:t>
            </a:r>
          </a:p>
        </p:txBody>
      </p:sp>
      <p:sp>
        <p:nvSpPr>
          <p:cNvPr id="2" name="Slide Number Placeholder 1">
            <a:extLst>
              <a:ext uri="{FF2B5EF4-FFF2-40B4-BE49-F238E27FC236}">
                <a16:creationId xmlns:a16="http://schemas.microsoft.com/office/drawing/2014/main" id="{7FC8F506-FF6C-4E0C-A339-898AB34ED2F1}"/>
              </a:ext>
            </a:extLst>
          </p:cNvPr>
          <p:cNvSpPr>
            <a:spLocks noGrp="1"/>
          </p:cNvSpPr>
          <p:nvPr>
            <p:ph type="sldNum" sz="quarter" idx="12"/>
          </p:nvPr>
        </p:nvSpPr>
        <p:spPr/>
        <p:txBody>
          <a:bodyPr/>
          <a:lstStyle/>
          <a:p>
            <a:fld id="{DC202DCF-1076-48B4-851B-618795217D38}" type="slidenum">
              <a:rPr lang="en-MY" smtClean="0"/>
              <a:t>5</a:t>
            </a:fld>
            <a:endParaRPr lang="en-MY"/>
          </a:p>
        </p:txBody>
      </p:sp>
    </p:spTree>
    <p:extLst>
      <p:ext uri="{BB962C8B-B14F-4D97-AF65-F5344CB8AC3E}">
        <p14:creationId xmlns:p14="http://schemas.microsoft.com/office/powerpoint/2010/main" val="13073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00F2A23-FC0D-468F-BF6A-7E56B1DC0B5F}"/>
              </a:ext>
            </a:extLst>
          </p:cNvPr>
          <p:cNvSpPr>
            <a:spLocks noGrp="1" noChangeArrowheads="1"/>
          </p:cNvSpPr>
          <p:nvPr>
            <p:ph type="title"/>
          </p:nvPr>
        </p:nvSpPr>
        <p:spPr>
          <a:xfrm>
            <a:off x="0" y="49018"/>
            <a:ext cx="6231429" cy="494130"/>
          </a:xfrm>
        </p:spPr>
        <p:txBody>
          <a:bodyPr>
            <a:normAutofit fontScale="90000"/>
          </a:bodyPr>
          <a:lstStyle/>
          <a:p>
            <a:pPr>
              <a:lnSpc>
                <a:spcPct val="90000"/>
              </a:lnSpc>
            </a:pPr>
            <a:r>
              <a:rPr lang="en-US" altLang="en-US" sz="4000" dirty="0">
                <a:solidFill>
                  <a:srgbClr val="002060"/>
                </a:solidFill>
                <a:latin typeface="Amasis MT Pro Black" panose="02040A04050005020304" pitchFamily="18" charset="0"/>
              </a:rPr>
              <a:t>Initial checklist</a:t>
            </a:r>
            <a:endParaRPr lang="en-US" altLang="en-US" sz="3600" dirty="0">
              <a:solidFill>
                <a:srgbClr val="002060"/>
              </a:solidFill>
              <a:latin typeface="Amasis MT Pro Black" panose="02040A04050005020304" pitchFamily="18" charset="0"/>
            </a:endParaRPr>
          </a:p>
        </p:txBody>
      </p:sp>
      <p:sp>
        <p:nvSpPr>
          <p:cNvPr id="12291" name="Rectangle 3">
            <a:extLst>
              <a:ext uri="{FF2B5EF4-FFF2-40B4-BE49-F238E27FC236}">
                <a16:creationId xmlns:a16="http://schemas.microsoft.com/office/drawing/2014/main" id="{C76235E2-18F5-4A87-A9A9-EE2B299C6F92}"/>
              </a:ext>
            </a:extLst>
          </p:cNvPr>
          <p:cNvSpPr>
            <a:spLocks noGrp="1" noChangeArrowheads="1"/>
          </p:cNvSpPr>
          <p:nvPr>
            <p:ph type="body" idx="1"/>
          </p:nvPr>
        </p:nvSpPr>
        <p:spPr>
          <a:xfrm>
            <a:off x="46462" y="563545"/>
            <a:ext cx="6231430" cy="2701171"/>
          </a:xfrm>
        </p:spPr>
        <p:txBody>
          <a:bodyPr>
            <a:normAutofit fontScale="62500" lnSpcReduction="20000"/>
          </a:bodyPr>
          <a:lstStyle/>
          <a:p>
            <a:pPr marL="57150" indent="0">
              <a:lnSpc>
                <a:spcPct val="90000"/>
              </a:lnSpc>
              <a:buNone/>
            </a:pPr>
            <a:r>
              <a:rPr lang="en-US" altLang="en-US" sz="4000" b="1" dirty="0">
                <a:solidFill>
                  <a:srgbClr val="C00000"/>
                </a:solidFill>
              </a:rPr>
              <a:t>Goldilocks test</a:t>
            </a:r>
          </a:p>
          <a:p>
            <a:pPr marL="57150" indent="0">
              <a:lnSpc>
                <a:spcPct val="90000"/>
              </a:lnSpc>
              <a:buNone/>
            </a:pPr>
            <a:r>
              <a:rPr lang="en-US" altLang="en-US" sz="3600" dirty="0"/>
              <a:t>A test used to decide if research questions are </a:t>
            </a:r>
          </a:p>
          <a:p>
            <a:pPr marL="57150" indent="0">
              <a:lnSpc>
                <a:spcPct val="90000"/>
              </a:lnSpc>
              <a:buNone/>
            </a:pPr>
            <a:r>
              <a:rPr lang="en-US" altLang="en-US" sz="3600" b="1" dirty="0">
                <a:solidFill>
                  <a:srgbClr val="002060"/>
                </a:solidFill>
              </a:rPr>
              <a:t>too big </a:t>
            </a:r>
            <a:r>
              <a:rPr lang="en-US" altLang="en-US" sz="3600" dirty="0"/>
              <a:t>(demand too many sources),</a:t>
            </a:r>
          </a:p>
          <a:p>
            <a:pPr marL="57150" indent="0">
              <a:lnSpc>
                <a:spcPct val="90000"/>
              </a:lnSpc>
              <a:buNone/>
            </a:pPr>
            <a:r>
              <a:rPr lang="en-US" altLang="en-US" sz="3600" b="1" dirty="0">
                <a:solidFill>
                  <a:srgbClr val="002060"/>
                </a:solidFill>
              </a:rPr>
              <a:t>too small </a:t>
            </a:r>
            <a:r>
              <a:rPr lang="en-US" altLang="en-US" sz="3600" dirty="0"/>
              <a:t>(insufficient substance), </a:t>
            </a:r>
          </a:p>
          <a:p>
            <a:pPr marL="57150" indent="0">
              <a:lnSpc>
                <a:spcPct val="90000"/>
              </a:lnSpc>
              <a:buNone/>
            </a:pPr>
            <a:r>
              <a:rPr lang="en-US" altLang="en-US" sz="3600" b="1" dirty="0">
                <a:solidFill>
                  <a:srgbClr val="002060"/>
                </a:solidFill>
              </a:rPr>
              <a:t>too hot </a:t>
            </a:r>
            <a:r>
              <a:rPr lang="en-US" altLang="en-US" sz="3600" dirty="0"/>
              <a:t>(sensitivities aroused as a result of  </a:t>
            </a:r>
          </a:p>
          <a:p>
            <a:pPr marL="57150" indent="0">
              <a:lnSpc>
                <a:spcPct val="90000"/>
              </a:lnSpc>
              <a:buNone/>
            </a:pPr>
            <a:r>
              <a:rPr lang="en-US" altLang="en-US" sz="3600" dirty="0"/>
              <a:t>                doing the research), </a:t>
            </a:r>
          </a:p>
          <a:p>
            <a:pPr marL="57150" indent="0">
              <a:lnSpc>
                <a:spcPct val="90000"/>
              </a:lnSpc>
              <a:buNone/>
            </a:pPr>
            <a:r>
              <a:rPr lang="en-US" altLang="en-US" sz="3600" b="1" dirty="0">
                <a:solidFill>
                  <a:srgbClr val="002060"/>
                </a:solidFill>
              </a:rPr>
              <a:t>Just right.</a:t>
            </a:r>
          </a:p>
          <a:p>
            <a:pPr lvl="1">
              <a:lnSpc>
                <a:spcPct val="90000"/>
              </a:lnSpc>
              <a:buFontTx/>
              <a:buNone/>
            </a:pPr>
            <a:endParaRPr lang="en-US" altLang="en-US" sz="1400" b="1" dirty="0"/>
          </a:p>
        </p:txBody>
      </p:sp>
      <p:sp>
        <p:nvSpPr>
          <p:cNvPr id="8" name="Rectangle 7">
            <a:extLst>
              <a:ext uri="{FF2B5EF4-FFF2-40B4-BE49-F238E27FC236}">
                <a16:creationId xmlns:a16="http://schemas.microsoft.com/office/drawing/2014/main" id="{90D91299-C92C-4DBF-99B3-BC26620B5F28}"/>
              </a:ext>
            </a:extLst>
          </p:cNvPr>
          <p:cNvSpPr/>
          <p:nvPr/>
        </p:nvSpPr>
        <p:spPr>
          <a:xfrm>
            <a:off x="6277891" y="141035"/>
            <a:ext cx="5867647" cy="25778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1" i="0" u="none" strike="noStrike" kern="1200" cap="none" spc="0" normalizeH="0" baseline="0" noProof="0" dirty="0">
                <a:ln>
                  <a:noFill/>
                </a:ln>
                <a:solidFill>
                  <a:srgbClr val="002060"/>
                </a:solidFill>
                <a:effectLst/>
                <a:uLnTx/>
                <a:uFillTx/>
                <a:latin typeface="Calibri"/>
                <a:ea typeface="+mn-ea"/>
                <a:cs typeface="+mn-cs"/>
              </a:rPr>
              <a:t>Goldilocks Test – </a:t>
            </a:r>
            <a:r>
              <a:rPr kumimoji="0" lang="en-MY" sz="2400" b="1" i="0" u="none" strike="noStrike" kern="1200" cap="none" spc="0" normalizeH="0" baseline="0" noProof="0" dirty="0">
                <a:ln>
                  <a:noFill/>
                </a:ln>
                <a:solidFill>
                  <a:srgbClr val="FF0000"/>
                </a:solidFill>
                <a:effectLst/>
                <a:uLnTx/>
                <a:uFillTx/>
                <a:latin typeface="Calibri"/>
                <a:ea typeface="+mn-ea"/>
                <a:cs typeface="+mn-cs"/>
              </a:rPr>
              <a:t>Too Easy</a:t>
            </a:r>
            <a:br>
              <a:rPr kumimoji="0" lang="en-MY" sz="2400" b="0" i="0" u="none" strike="noStrike" kern="1200" cap="none" spc="0" normalizeH="0" baseline="0" noProof="0" dirty="0">
                <a:ln>
                  <a:noFill/>
                </a:ln>
                <a:solidFill>
                  <a:prstClr val="black"/>
                </a:solidFill>
                <a:effectLst/>
                <a:uLnTx/>
                <a:uFillTx/>
                <a:latin typeface="Calibri"/>
                <a:ea typeface="+mn-ea"/>
                <a:cs typeface="+mn-cs"/>
              </a:rPr>
            </a:br>
            <a:r>
              <a:rPr kumimoji="0" lang="en-MY" sz="2400" b="0" i="0" u="none" strike="noStrike" kern="1200" cap="none" spc="0" normalizeH="0" baseline="0" noProof="0" dirty="0">
                <a:ln>
                  <a:noFill/>
                </a:ln>
                <a:solidFill>
                  <a:prstClr val="black"/>
                </a:solidFill>
                <a:effectLst/>
                <a:uLnTx/>
                <a:uFillTx/>
                <a:latin typeface="Calibri"/>
                <a:ea typeface="+mn-ea"/>
                <a:cs typeface="+mn-cs"/>
              </a:rPr>
              <a:t>1. Have you read it a lot of time before?</a:t>
            </a:r>
            <a:br>
              <a:rPr kumimoji="0" lang="en-MY" sz="2400" b="0" i="0" u="none" strike="noStrike" kern="1200" cap="none" spc="0" normalizeH="0" baseline="0" noProof="0" dirty="0">
                <a:ln>
                  <a:noFill/>
                </a:ln>
                <a:solidFill>
                  <a:prstClr val="black"/>
                </a:solidFill>
                <a:effectLst/>
                <a:uLnTx/>
                <a:uFillTx/>
                <a:latin typeface="Calibri"/>
                <a:ea typeface="+mn-ea"/>
                <a:cs typeface="+mn-cs"/>
              </a:rPr>
            </a:br>
            <a:r>
              <a:rPr kumimoji="0" lang="en-MY" sz="2400" b="0" i="0" u="none" strike="noStrike" kern="1200" cap="none" spc="0" normalizeH="0" baseline="0" noProof="0" dirty="0">
                <a:ln>
                  <a:noFill/>
                </a:ln>
                <a:solidFill>
                  <a:prstClr val="black"/>
                </a:solidFill>
                <a:effectLst/>
                <a:uLnTx/>
                <a:uFillTx/>
                <a:latin typeface="Calibri"/>
                <a:ea typeface="+mn-ea"/>
                <a:cs typeface="+mn-cs"/>
              </a:rPr>
              <a:t>2. Do you understand the story very well?</a:t>
            </a:r>
            <a:br>
              <a:rPr kumimoji="0" lang="en-MY" sz="2400" b="0" i="0" u="none" strike="noStrike" kern="1200" cap="none" spc="0" normalizeH="0" baseline="0" noProof="0" dirty="0">
                <a:ln>
                  <a:noFill/>
                </a:ln>
                <a:solidFill>
                  <a:prstClr val="black"/>
                </a:solidFill>
                <a:effectLst/>
                <a:uLnTx/>
                <a:uFillTx/>
                <a:latin typeface="Calibri"/>
                <a:ea typeface="+mn-ea"/>
                <a:cs typeface="+mn-cs"/>
              </a:rPr>
            </a:br>
            <a:r>
              <a:rPr kumimoji="0" lang="en-MY" sz="2400" b="0" i="0" u="none" strike="noStrike" kern="1200" cap="none" spc="0" normalizeH="0" baseline="0" noProof="0" dirty="0">
                <a:ln>
                  <a:noFill/>
                </a:ln>
                <a:solidFill>
                  <a:prstClr val="black"/>
                </a:solidFill>
                <a:effectLst/>
                <a:uLnTx/>
                <a:uFillTx/>
                <a:latin typeface="Calibri"/>
                <a:ea typeface="+mn-ea"/>
                <a:cs typeface="+mn-cs"/>
              </a:rPr>
              <a:t>3. Do you know almost every word?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0" i="0" u="none" strike="noStrike" kern="1200" cap="none" spc="0" normalizeH="0" baseline="0" noProof="0" dirty="0">
                <a:ln>
                  <a:noFill/>
                </a:ln>
                <a:solidFill>
                  <a:prstClr val="black"/>
                </a:solidFill>
                <a:effectLst/>
                <a:uLnTx/>
                <a:uFillTx/>
                <a:latin typeface="Calibri"/>
                <a:ea typeface="+mn-ea"/>
                <a:cs typeface="+mn-cs"/>
              </a:rPr>
              <a:t>4. Can you read it smoothly?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0" i="0" u="none" strike="noStrike" kern="1200" cap="none" spc="0" normalizeH="0" baseline="0" noProof="0" dirty="0">
                <a:ln>
                  <a:noFill/>
                </a:ln>
                <a:solidFill>
                  <a:prstClr val="black"/>
                </a:solidFill>
                <a:effectLst/>
                <a:uLnTx/>
                <a:uFillTx/>
                <a:latin typeface="Calibri"/>
                <a:ea typeface="+mn-ea"/>
                <a:cs typeface="+mn-cs"/>
              </a:rPr>
              <a:t>5. Are you reading without think?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469F8F68-B255-47C4-B8F1-A9FF6E3AA460}"/>
              </a:ext>
            </a:extLst>
          </p:cNvPr>
          <p:cNvSpPr/>
          <p:nvPr/>
        </p:nvSpPr>
        <p:spPr>
          <a:xfrm>
            <a:off x="6277891" y="2382930"/>
            <a:ext cx="5731655" cy="697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400" b="1" i="0" u="none" strike="noStrike" kern="1200" cap="none" spc="0" normalizeH="0" baseline="0" noProof="0" dirty="0">
                <a:ln>
                  <a:noFill/>
                </a:ln>
                <a:solidFill>
                  <a:srgbClr val="002060"/>
                </a:solidFill>
                <a:effectLst/>
                <a:uLnTx/>
                <a:uFillTx/>
                <a:latin typeface="Calibri"/>
                <a:ea typeface="+mn-ea"/>
                <a:cs typeface="+mn-cs"/>
              </a:rPr>
              <a:t>If all YES – Too Easy</a:t>
            </a:r>
            <a:br>
              <a:rPr kumimoji="0" lang="en-MY" sz="2400" b="1" i="0" u="none" strike="noStrike" kern="1200" cap="none" spc="0" normalizeH="0" baseline="0" noProof="0" dirty="0">
                <a:ln>
                  <a:noFill/>
                </a:ln>
                <a:solidFill>
                  <a:srgbClr val="002060"/>
                </a:solidFill>
                <a:effectLst/>
                <a:uLnTx/>
                <a:uFillTx/>
                <a:latin typeface="Calibri"/>
                <a:ea typeface="+mn-ea"/>
                <a:cs typeface="+mn-cs"/>
              </a:rPr>
            </a:br>
            <a:r>
              <a:rPr kumimoji="0" lang="en-MY" sz="2400" b="1" i="0" u="none" strike="noStrike" kern="1200" cap="none" spc="0" normalizeH="0" baseline="0" noProof="0" dirty="0">
                <a:ln>
                  <a:noFill/>
                </a:ln>
                <a:solidFill>
                  <a:srgbClr val="002060"/>
                </a:solidFill>
                <a:effectLst/>
                <a:uLnTx/>
                <a:uFillTx/>
                <a:latin typeface="Calibri"/>
                <a:ea typeface="+mn-ea"/>
                <a:cs typeface="+mn-cs"/>
              </a:rPr>
              <a:t>Don’t do it</a:t>
            </a:r>
          </a:p>
        </p:txBody>
      </p:sp>
      <p:sp>
        <p:nvSpPr>
          <p:cNvPr id="21" name="Rectangle 20">
            <a:extLst>
              <a:ext uri="{FF2B5EF4-FFF2-40B4-BE49-F238E27FC236}">
                <a16:creationId xmlns:a16="http://schemas.microsoft.com/office/drawing/2014/main" id="{DBCE193F-C52F-42F0-8884-C9361E762ED9}"/>
              </a:ext>
            </a:extLst>
          </p:cNvPr>
          <p:cNvSpPr/>
          <p:nvPr/>
        </p:nvSpPr>
        <p:spPr>
          <a:xfrm>
            <a:off x="6231429" y="3141374"/>
            <a:ext cx="5914109" cy="283365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1" i="0" u="none" strike="noStrike" kern="1200" cap="none" spc="0" normalizeH="0" baseline="0" noProof="0" dirty="0">
                <a:ln>
                  <a:noFill/>
                </a:ln>
                <a:solidFill>
                  <a:srgbClr val="002060"/>
                </a:solidFill>
                <a:effectLst/>
                <a:uLnTx/>
                <a:uFillTx/>
                <a:latin typeface="Calibri"/>
                <a:ea typeface="+mn-ea"/>
                <a:cs typeface="+mn-cs"/>
              </a:rPr>
              <a:t>Goldilocks Test – </a:t>
            </a:r>
            <a:r>
              <a:rPr kumimoji="0" lang="en-MY" sz="2400" b="1" i="0" u="none" strike="noStrike" kern="1200" cap="none" spc="0" normalizeH="0" baseline="0" noProof="0" dirty="0">
                <a:ln>
                  <a:noFill/>
                </a:ln>
                <a:solidFill>
                  <a:srgbClr val="FF0000"/>
                </a:solidFill>
                <a:effectLst/>
                <a:uLnTx/>
                <a:uFillTx/>
                <a:latin typeface="Calibri"/>
                <a:ea typeface="+mn-ea"/>
                <a:cs typeface="+mn-cs"/>
              </a:rPr>
              <a:t>Too Hard</a:t>
            </a:r>
            <a:br>
              <a:rPr kumimoji="0" lang="en-MY" sz="2400" b="0" i="0" u="none" strike="noStrike" kern="1200" cap="none" spc="0" normalizeH="0" baseline="0" noProof="0" dirty="0">
                <a:ln>
                  <a:noFill/>
                </a:ln>
                <a:solidFill>
                  <a:prstClr val="black"/>
                </a:solidFill>
                <a:effectLst/>
                <a:uLnTx/>
                <a:uFillTx/>
                <a:latin typeface="Calibri"/>
                <a:ea typeface="+mn-ea"/>
                <a:cs typeface="+mn-cs"/>
              </a:rPr>
            </a:br>
            <a:r>
              <a:rPr kumimoji="0" lang="en-MY" sz="2400" b="0" i="0" u="none" strike="noStrike" kern="1200" cap="none" spc="0" normalizeH="0" baseline="0" noProof="0" dirty="0">
                <a:ln>
                  <a:noFill/>
                </a:ln>
                <a:solidFill>
                  <a:prstClr val="black"/>
                </a:solidFill>
                <a:effectLst/>
                <a:uLnTx/>
                <a:uFillTx/>
                <a:latin typeface="Calibri"/>
                <a:ea typeface="+mn-ea"/>
                <a:cs typeface="+mn-cs"/>
              </a:rPr>
              <a:t>1. Are there more than 5 words in a page you don’t understand?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0" i="0" u="none" strike="noStrike" kern="1200" cap="none" spc="0" normalizeH="0" baseline="0" noProof="0" dirty="0">
                <a:ln>
                  <a:noFill/>
                </a:ln>
                <a:solidFill>
                  <a:prstClr val="black"/>
                </a:solidFill>
                <a:effectLst/>
                <a:uLnTx/>
                <a:uFillTx/>
                <a:latin typeface="Calibri"/>
                <a:ea typeface="+mn-ea"/>
                <a:cs typeface="+mn-cs"/>
              </a:rPr>
              <a:t>2. Are you confused – What is happening when reading –Difficult?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0" i="0" u="none" strike="noStrike" kern="1200" cap="none" spc="0" normalizeH="0" baseline="0" noProof="0" dirty="0">
                <a:ln>
                  <a:noFill/>
                </a:ln>
                <a:solidFill>
                  <a:prstClr val="black"/>
                </a:solidFill>
                <a:effectLst/>
                <a:uLnTx/>
                <a:uFillTx/>
                <a:latin typeface="Calibri"/>
                <a:ea typeface="+mn-ea"/>
                <a:cs typeface="+mn-cs"/>
              </a:rPr>
              <a:t>3. When you read – sound difficult to understand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0" i="0" u="none" strike="noStrike" kern="1200" cap="none" spc="0" normalizeH="0" baseline="0" noProof="0" dirty="0">
                <a:ln>
                  <a:noFill/>
                </a:ln>
                <a:solidFill>
                  <a:prstClr val="black"/>
                </a:solidFill>
                <a:effectLst/>
                <a:uLnTx/>
                <a:uFillTx/>
                <a:latin typeface="Calibri"/>
                <a:ea typeface="+mn-ea"/>
                <a:cs typeface="+mn-cs"/>
              </a:rPr>
              <a:t>4. Are you finding that you are not enjoying? </a:t>
            </a:r>
            <a:endParaRPr kumimoji="0" lang="en-MY"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B3A2B44E-3D2A-4E30-8116-2B1DF32DC721}"/>
              </a:ext>
            </a:extLst>
          </p:cNvPr>
          <p:cNvSpPr/>
          <p:nvPr/>
        </p:nvSpPr>
        <p:spPr>
          <a:xfrm>
            <a:off x="6307735" y="5992657"/>
            <a:ext cx="5731655" cy="697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400" b="1" i="0" u="none" strike="noStrike" kern="1200" cap="none" spc="0" normalizeH="0" baseline="0" noProof="0" dirty="0">
                <a:ln>
                  <a:noFill/>
                </a:ln>
                <a:solidFill>
                  <a:srgbClr val="002060"/>
                </a:solidFill>
                <a:effectLst/>
                <a:uLnTx/>
                <a:uFillTx/>
                <a:latin typeface="Calibri"/>
                <a:ea typeface="+mn-ea"/>
                <a:cs typeface="+mn-cs"/>
              </a:rPr>
              <a:t>If all YES – Too Hard</a:t>
            </a:r>
            <a:br>
              <a:rPr kumimoji="0" lang="en-MY" sz="2400" b="1" i="0" u="none" strike="noStrike" kern="1200" cap="none" spc="0" normalizeH="0" baseline="0" noProof="0" dirty="0">
                <a:ln>
                  <a:noFill/>
                </a:ln>
                <a:solidFill>
                  <a:srgbClr val="002060"/>
                </a:solidFill>
                <a:effectLst/>
                <a:uLnTx/>
                <a:uFillTx/>
                <a:latin typeface="Calibri"/>
                <a:ea typeface="+mn-ea"/>
                <a:cs typeface="+mn-cs"/>
              </a:rPr>
            </a:br>
            <a:r>
              <a:rPr kumimoji="0" lang="en-MY" sz="2400" b="1" i="0" u="none" strike="noStrike" kern="1200" cap="none" spc="0" normalizeH="0" baseline="0" noProof="0" dirty="0">
                <a:ln>
                  <a:noFill/>
                </a:ln>
                <a:solidFill>
                  <a:srgbClr val="002060"/>
                </a:solidFill>
                <a:effectLst/>
                <a:uLnTx/>
                <a:uFillTx/>
                <a:latin typeface="Calibri"/>
                <a:ea typeface="+mn-ea"/>
                <a:cs typeface="+mn-cs"/>
              </a:rPr>
              <a:t>Don’t do it</a:t>
            </a:r>
          </a:p>
        </p:txBody>
      </p:sp>
      <p:sp>
        <p:nvSpPr>
          <p:cNvPr id="17" name="Rectangle 16">
            <a:extLst>
              <a:ext uri="{FF2B5EF4-FFF2-40B4-BE49-F238E27FC236}">
                <a16:creationId xmlns:a16="http://schemas.microsoft.com/office/drawing/2014/main" id="{B161EB36-875A-4A4B-869F-145EF7A95E61}"/>
              </a:ext>
            </a:extLst>
          </p:cNvPr>
          <p:cNvSpPr/>
          <p:nvPr/>
        </p:nvSpPr>
        <p:spPr>
          <a:xfrm>
            <a:off x="44763" y="3141374"/>
            <a:ext cx="6141903" cy="30547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200" b="1" i="0" u="none" strike="noStrike" kern="1200" cap="none" spc="0" normalizeH="0" baseline="0" noProof="0" dirty="0">
                <a:ln>
                  <a:noFill/>
                </a:ln>
                <a:solidFill>
                  <a:srgbClr val="002060"/>
                </a:solidFill>
                <a:effectLst/>
                <a:uLnTx/>
                <a:uFillTx/>
                <a:latin typeface="Calibri"/>
                <a:ea typeface="+mn-ea"/>
                <a:cs typeface="+mn-cs"/>
              </a:rPr>
              <a:t>Goldilocks Test – </a:t>
            </a:r>
            <a:r>
              <a:rPr kumimoji="0" lang="en-MY" sz="2400" b="1" i="0" u="none" strike="noStrike" kern="1200" cap="none" spc="0" normalizeH="0" baseline="0" noProof="0" dirty="0">
                <a:ln>
                  <a:noFill/>
                </a:ln>
                <a:solidFill>
                  <a:srgbClr val="FF0000"/>
                </a:solidFill>
                <a:effectLst/>
                <a:uLnTx/>
                <a:uFillTx/>
                <a:latin typeface="Calibri"/>
                <a:ea typeface="+mn-ea"/>
                <a:cs typeface="+mn-cs"/>
              </a:rPr>
              <a:t>Just right</a:t>
            </a:r>
            <a:br>
              <a:rPr kumimoji="0" lang="en-MY" sz="2200" b="0" i="0" u="none" strike="noStrike" kern="1200" cap="none" spc="0" normalizeH="0" baseline="0" noProof="0" dirty="0">
                <a:ln>
                  <a:noFill/>
                </a:ln>
                <a:solidFill>
                  <a:prstClr val="black"/>
                </a:solidFill>
                <a:effectLst/>
                <a:uLnTx/>
                <a:uFillTx/>
                <a:latin typeface="Calibri"/>
                <a:ea typeface="+mn-ea"/>
                <a:cs typeface="+mn-cs"/>
              </a:rPr>
            </a:br>
            <a:r>
              <a:rPr kumimoji="0" lang="en-MY" sz="2200" b="0" i="0" u="none" strike="noStrike" kern="1200" cap="none" spc="0" normalizeH="0" baseline="0" noProof="0" dirty="0">
                <a:ln>
                  <a:noFill/>
                </a:ln>
                <a:solidFill>
                  <a:prstClr val="black"/>
                </a:solidFill>
                <a:effectLst/>
                <a:uLnTx/>
                <a:uFillTx/>
                <a:latin typeface="Calibri"/>
                <a:ea typeface="+mn-ea"/>
                <a:cs typeface="+mn-cs"/>
              </a:rPr>
              <a:t>1. Is the Topic New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200" b="0" i="0" u="none" strike="noStrike" kern="1200" cap="none" spc="0" normalizeH="0" baseline="0" noProof="0" dirty="0">
                <a:ln>
                  <a:noFill/>
                </a:ln>
                <a:solidFill>
                  <a:prstClr val="black"/>
                </a:solidFill>
                <a:effectLst/>
                <a:uLnTx/>
                <a:uFillTx/>
                <a:latin typeface="Calibri"/>
                <a:ea typeface="+mn-ea"/>
                <a:cs typeface="+mn-cs"/>
              </a:rPr>
              <a:t>2. Do you understand most of the ideas?</a:t>
            </a:r>
            <a:br>
              <a:rPr kumimoji="0" lang="en-MY" sz="2200" b="0" i="0" u="none" strike="noStrike" kern="1200" cap="none" spc="0" normalizeH="0" baseline="0" noProof="0" dirty="0">
                <a:ln>
                  <a:noFill/>
                </a:ln>
                <a:solidFill>
                  <a:prstClr val="black"/>
                </a:solidFill>
                <a:effectLst/>
                <a:uLnTx/>
                <a:uFillTx/>
                <a:latin typeface="Calibri"/>
                <a:ea typeface="+mn-ea"/>
                <a:cs typeface="+mn-cs"/>
              </a:rPr>
            </a:br>
            <a:r>
              <a:rPr kumimoji="0" lang="en-MY" sz="2200" b="0" i="0" u="none" strike="noStrike" kern="1200" cap="none" spc="0" normalizeH="0" baseline="0" noProof="0" dirty="0">
                <a:ln>
                  <a:noFill/>
                </a:ln>
                <a:solidFill>
                  <a:prstClr val="black"/>
                </a:solidFill>
                <a:effectLst/>
                <a:uLnTx/>
                <a:uFillTx/>
                <a:latin typeface="Calibri"/>
                <a:ea typeface="+mn-ea"/>
                <a:cs typeface="+mn-cs"/>
              </a:rPr>
              <a:t>3. Are there only a couple of words on each page you don’t understand – There is newness?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200" b="0" i="0" u="none" strike="noStrike" kern="1200" cap="none" spc="0" normalizeH="0" baseline="0" noProof="0" dirty="0">
                <a:ln>
                  <a:noFill/>
                </a:ln>
                <a:solidFill>
                  <a:prstClr val="black"/>
                </a:solidFill>
                <a:effectLst/>
                <a:uLnTx/>
                <a:uFillTx/>
                <a:latin typeface="Calibri"/>
                <a:ea typeface="+mn-ea"/>
                <a:cs typeface="+mn-cs"/>
              </a:rPr>
              <a:t>4. When you read – some easy and some hard?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200" b="0" i="0" u="none" strike="noStrike" kern="1200" cap="none" spc="0" normalizeH="0" baseline="0" noProof="0" dirty="0">
                <a:ln>
                  <a:noFill/>
                </a:ln>
                <a:solidFill>
                  <a:prstClr val="black"/>
                </a:solidFill>
                <a:effectLst/>
                <a:uLnTx/>
                <a:uFillTx/>
                <a:latin typeface="Calibri"/>
                <a:ea typeface="+mn-ea"/>
                <a:cs typeface="+mn-cs"/>
              </a:rPr>
              <a:t>5. Do you think your thought process is provoked when reading?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EF26A6B2-59BC-4530-8335-9236B1A59E24}"/>
              </a:ext>
            </a:extLst>
          </p:cNvPr>
          <p:cNvSpPr/>
          <p:nvPr/>
        </p:nvSpPr>
        <p:spPr>
          <a:xfrm>
            <a:off x="46462" y="6020490"/>
            <a:ext cx="6141903" cy="697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400" b="1" i="0" u="none" strike="noStrike" kern="1200" cap="none" spc="0" normalizeH="0" baseline="0" noProof="0" dirty="0">
                <a:ln>
                  <a:noFill/>
                </a:ln>
                <a:solidFill>
                  <a:srgbClr val="002060"/>
                </a:solidFill>
                <a:effectLst/>
                <a:uLnTx/>
                <a:uFillTx/>
                <a:latin typeface="Calibri"/>
                <a:ea typeface="+mn-ea"/>
                <a:cs typeface="+mn-cs"/>
              </a:rPr>
              <a:t>If all YES – JUST RIGHT</a:t>
            </a:r>
            <a:br>
              <a:rPr kumimoji="0" lang="en-MY" sz="2400" b="1" i="0" u="none" strike="noStrike" kern="1200" cap="none" spc="0" normalizeH="0" baseline="0" noProof="0" dirty="0">
                <a:ln>
                  <a:noFill/>
                </a:ln>
                <a:solidFill>
                  <a:srgbClr val="002060"/>
                </a:solidFill>
                <a:effectLst/>
                <a:uLnTx/>
                <a:uFillTx/>
                <a:latin typeface="Calibri"/>
                <a:ea typeface="+mn-ea"/>
                <a:cs typeface="+mn-cs"/>
              </a:rPr>
            </a:br>
            <a:r>
              <a:rPr kumimoji="0" lang="en-MY" sz="2400" b="1" i="0" u="none" strike="noStrike" kern="1200" cap="none" spc="0" normalizeH="0" baseline="0" noProof="0" dirty="0">
                <a:ln>
                  <a:noFill/>
                </a:ln>
                <a:solidFill>
                  <a:srgbClr val="002060"/>
                </a:solidFill>
                <a:effectLst/>
                <a:uLnTx/>
                <a:uFillTx/>
                <a:latin typeface="Calibri"/>
                <a:ea typeface="+mn-ea"/>
                <a:cs typeface="+mn-cs"/>
              </a:rPr>
              <a:t>Do it</a:t>
            </a:r>
          </a:p>
        </p:txBody>
      </p:sp>
      <p:sp>
        <p:nvSpPr>
          <p:cNvPr id="2" name="Slide Number Placeholder 1">
            <a:extLst>
              <a:ext uri="{FF2B5EF4-FFF2-40B4-BE49-F238E27FC236}">
                <a16:creationId xmlns:a16="http://schemas.microsoft.com/office/drawing/2014/main" id="{2506E216-EAAF-4E25-991C-8897D5CE5EF3}"/>
              </a:ext>
            </a:extLst>
          </p:cNvPr>
          <p:cNvSpPr>
            <a:spLocks noGrp="1"/>
          </p:cNvSpPr>
          <p:nvPr>
            <p:ph type="sldNum" sz="quarter" idx="12"/>
          </p:nvPr>
        </p:nvSpPr>
        <p:spPr/>
        <p:txBody>
          <a:bodyPr/>
          <a:lstStyle/>
          <a:p>
            <a:fld id="{DC202DCF-1076-48B4-851B-618795217D38}" type="slidenum">
              <a:rPr lang="en-MY" smtClean="0"/>
              <a:t>6</a:t>
            </a:fld>
            <a:endParaRPr lang="en-MY"/>
          </a:p>
        </p:txBody>
      </p:sp>
    </p:spTree>
    <p:extLst>
      <p:ext uri="{BB962C8B-B14F-4D97-AF65-F5344CB8AC3E}">
        <p14:creationId xmlns:p14="http://schemas.microsoft.com/office/powerpoint/2010/main" val="3432591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EBC7BBB-A3F3-47FA-B8A9-C8689B5AE3EA}"/>
              </a:ext>
            </a:extLst>
          </p:cNvPr>
          <p:cNvSpPr txBox="1">
            <a:spLocks noChangeArrowheads="1"/>
          </p:cNvSpPr>
          <p:nvPr/>
        </p:nvSpPr>
        <p:spPr>
          <a:xfrm>
            <a:off x="6031821" y="-105174"/>
            <a:ext cx="6116549" cy="981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altLang="en-US" sz="4100" b="1" i="0" u="none" strike="noStrike" kern="1200" cap="none" spc="0" normalizeH="0" baseline="0" noProof="0" dirty="0">
                <a:ln>
                  <a:noFill/>
                </a:ln>
                <a:solidFill>
                  <a:srgbClr val="FF0000"/>
                </a:solidFill>
                <a:effectLst/>
                <a:uLnTx/>
                <a:uFillTx/>
                <a:latin typeface="Cooper Black" panose="0208090404030B020404" pitchFamily="18" charset="0"/>
                <a:ea typeface="+mj-ea"/>
                <a:cs typeface="+mj-cs"/>
              </a:rPr>
              <a:t>Initial checklist</a:t>
            </a:r>
          </a:p>
        </p:txBody>
      </p:sp>
      <p:pic>
        <p:nvPicPr>
          <p:cNvPr id="2" name="Picture 1">
            <a:extLst>
              <a:ext uri="{FF2B5EF4-FFF2-40B4-BE49-F238E27FC236}">
                <a16:creationId xmlns:a16="http://schemas.microsoft.com/office/drawing/2014/main" id="{5252700B-9C32-4006-97C1-A9ABD42F7846}"/>
              </a:ext>
            </a:extLst>
          </p:cNvPr>
          <p:cNvPicPr>
            <a:picLocks noChangeAspect="1"/>
          </p:cNvPicPr>
          <p:nvPr/>
        </p:nvPicPr>
        <p:blipFill rotWithShape="1">
          <a:blip r:embed="rId2"/>
          <a:srcRect l="18273" r="22417"/>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3318" name="Rectangle 6">
            <a:extLst>
              <a:ext uri="{FF2B5EF4-FFF2-40B4-BE49-F238E27FC236}">
                <a16:creationId xmlns:a16="http://schemas.microsoft.com/office/drawing/2014/main" id="{8D411A45-9E43-4F06-9799-ED4CF08F3640}"/>
              </a:ext>
            </a:extLst>
          </p:cNvPr>
          <p:cNvSpPr>
            <a:spLocks noGrp="1" noChangeArrowheads="1"/>
          </p:cNvSpPr>
          <p:nvPr>
            <p:ph type="body" idx="1"/>
          </p:nvPr>
        </p:nvSpPr>
        <p:spPr>
          <a:xfrm>
            <a:off x="5512320" y="731219"/>
            <a:ext cx="6636050" cy="5691342"/>
          </a:xfrm>
        </p:spPr>
        <p:txBody>
          <a:bodyPr vert="horz" lIns="91440" tIns="45720" rIns="91440" bIns="45720" rtlCol="0">
            <a:normAutofit/>
          </a:bodyPr>
          <a:lstStyle/>
          <a:p>
            <a:pPr marL="114300" indent="0">
              <a:lnSpc>
                <a:spcPct val="90000"/>
              </a:lnSpc>
              <a:buNone/>
            </a:pPr>
            <a:r>
              <a:rPr lang="en-US" altLang="en-US" sz="2600" b="1" dirty="0">
                <a:solidFill>
                  <a:srgbClr val="FF0000"/>
                </a:solidFill>
              </a:rPr>
              <a:t>4. </a:t>
            </a:r>
            <a:r>
              <a:rPr lang="en-US" altLang="en-US" sz="4400" b="1" dirty="0">
                <a:solidFill>
                  <a:srgbClr val="FF0000"/>
                </a:solidFill>
              </a:rPr>
              <a:t>What is the study about?</a:t>
            </a:r>
          </a:p>
          <a:p>
            <a:pPr indent="-228600">
              <a:lnSpc>
                <a:spcPct val="90000"/>
              </a:lnSpc>
            </a:pPr>
            <a:r>
              <a:rPr lang="en-US" altLang="en-US" sz="4000" dirty="0"/>
              <a:t>Who are the target respondents/population</a:t>
            </a:r>
          </a:p>
          <a:p>
            <a:pPr indent="-228600">
              <a:lnSpc>
                <a:spcPct val="90000"/>
              </a:lnSpc>
            </a:pPr>
            <a:r>
              <a:rPr lang="en-US" altLang="en-US" sz="4000" dirty="0"/>
              <a:t>How will the respondents be recruited/reached?</a:t>
            </a:r>
          </a:p>
          <a:p>
            <a:pPr indent="-228600">
              <a:lnSpc>
                <a:spcPct val="90000"/>
              </a:lnSpc>
            </a:pPr>
            <a:r>
              <a:rPr lang="en-US" altLang="en-US" sz="4000" dirty="0"/>
              <a:t>What is are the inclusion and exclusion criteria?</a:t>
            </a:r>
          </a:p>
          <a:p>
            <a:pPr indent="-228600">
              <a:lnSpc>
                <a:spcPct val="90000"/>
              </a:lnSpc>
            </a:pPr>
            <a:r>
              <a:rPr lang="en-US" altLang="en-US" sz="4000" b="1" dirty="0">
                <a:solidFill>
                  <a:srgbClr val="FF0000"/>
                </a:solidFill>
              </a:rPr>
              <a:t>UNITS OF ANALYSIS</a:t>
            </a:r>
          </a:p>
          <a:p>
            <a:pPr marL="457200" lvl="1" indent="-228600">
              <a:lnSpc>
                <a:spcPct val="90000"/>
              </a:lnSpc>
              <a:buFont typeface="Arial" panose="020B0604020202020204" pitchFamily="34" charset="0"/>
              <a:buChar char="•"/>
            </a:pPr>
            <a:endParaRPr lang="en-US" altLang="en-US" sz="2400" dirty="0"/>
          </a:p>
          <a:p>
            <a:pPr lvl="1" indent="-228600">
              <a:lnSpc>
                <a:spcPct val="90000"/>
              </a:lnSpc>
              <a:buFont typeface="Arial" panose="020B0604020202020204" pitchFamily="34" charset="0"/>
              <a:buChar char="•"/>
            </a:pPr>
            <a:endParaRPr lang="en-US" altLang="en-US" sz="2400" dirty="0"/>
          </a:p>
          <a:p>
            <a:pPr indent="-228600">
              <a:lnSpc>
                <a:spcPct val="90000"/>
              </a:lnSpc>
            </a:pPr>
            <a:endParaRPr lang="en-US" altLang="en-US" sz="1700" dirty="0"/>
          </a:p>
        </p:txBody>
      </p:sp>
      <p:sp>
        <p:nvSpPr>
          <p:cNvPr id="3" name="Slide Number Placeholder 2">
            <a:extLst>
              <a:ext uri="{FF2B5EF4-FFF2-40B4-BE49-F238E27FC236}">
                <a16:creationId xmlns:a16="http://schemas.microsoft.com/office/drawing/2014/main" id="{40D4D4EF-E3D3-4438-81C2-51C8D59512B5}"/>
              </a:ext>
            </a:extLst>
          </p:cNvPr>
          <p:cNvSpPr>
            <a:spLocks noGrp="1"/>
          </p:cNvSpPr>
          <p:nvPr>
            <p:ph type="sldNum" sz="quarter" idx="12"/>
          </p:nvPr>
        </p:nvSpPr>
        <p:spPr/>
        <p:txBody>
          <a:bodyPr/>
          <a:lstStyle/>
          <a:p>
            <a:fld id="{DC202DCF-1076-48B4-851B-618795217D38}" type="slidenum">
              <a:rPr lang="en-MY" smtClean="0"/>
              <a:t>7</a:t>
            </a:fld>
            <a:endParaRPr lang="en-MY"/>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EBC7BBB-A3F3-47FA-B8A9-C8689B5AE3EA}"/>
              </a:ext>
            </a:extLst>
          </p:cNvPr>
          <p:cNvSpPr txBox="1">
            <a:spLocks noChangeArrowheads="1"/>
          </p:cNvSpPr>
          <p:nvPr/>
        </p:nvSpPr>
        <p:spPr>
          <a:xfrm>
            <a:off x="6031821" y="-105174"/>
            <a:ext cx="6116549" cy="981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altLang="en-US" sz="4100" b="1" i="0" u="none" strike="noStrike" kern="1200" cap="none" spc="0" normalizeH="0" baseline="0" noProof="0" dirty="0">
                <a:ln>
                  <a:noFill/>
                </a:ln>
                <a:solidFill>
                  <a:srgbClr val="FF0000"/>
                </a:solidFill>
                <a:effectLst/>
                <a:uLnTx/>
                <a:uFillTx/>
                <a:latin typeface="Cooper Black" panose="0208090404030B020404" pitchFamily="18" charset="0"/>
                <a:ea typeface="+mj-ea"/>
                <a:cs typeface="+mj-cs"/>
              </a:rPr>
              <a:t>Initial checklist</a:t>
            </a:r>
          </a:p>
        </p:txBody>
      </p:sp>
      <p:sp>
        <p:nvSpPr>
          <p:cNvPr id="13318" name="Rectangle 6">
            <a:extLst>
              <a:ext uri="{FF2B5EF4-FFF2-40B4-BE49-F238E27FC236}">
                <a16:creationId xmlns:a16="http://schemas.microsoft.com/office/drawing/2014/main" id="{8D411A45-9E43-4F06-9799-ED4CF08F3640}"/>
              </a:ext>
            </a:extLst>
          </p:cNvPr>
          <p:cNvSpPr>
            <a:spLocks noGrp="1" noChangeArrowheads="1"/>
          </p:cNvSpPr>
          <p:nvPr>
            <p:ph type="body" idx="1"/>
          </p:nvPr>
        </p:nvSpPr>
        <p:spPr>
          <a:xfrm>
            <a:off x="5512320" y="731218"/>
            <a:ext cx="6636050" cy="6126781"/>
          </a:xfrm>
        </p:spPr>
        <p:txBody>
          <a:bodyPr vert="horz" lIns="91440" tIns="45720" rIns="91440" bIns="45720" rtlCol="0">
            <a:normAutofit lnSpcReduction="10000"/>
          </a:bodyPr>
          <a:lstStyle/>
          <a:p>
            <a:pPr marL="114300" indent="0">
              <a:lnSpc>
                <a:spcPct val="90000"/>
              </a:lnSpc>
              <a:buNone/>
            </a:pPr>
            <a:r>
              <a:rPr lang="en-US" altLang="en-US" sz="3600" b="1" dirty="0">
                <a:solidFill>
                  <a:srgbClr val="FF0000"/>
                </a:solidFill>
              </a:rPr>
              <a:t>5</a:t>
            </a:r>
            <a:r>
              <a:rPr lang="en-US" altLang="en-US" sz="4000" b="1" dirty="0">
                <a:solidFill>
                  <a:srgbClr val="FF0000"/>
                </a:solidFill>
              </a:rPr>
              <a:t>. What is the  design of the</a:t>
            </a:r>
          </a:p>
          <a:p>
            <a:pPr marL="114300" indent="0">
              <a:lnSpc>
                <a:spcPct val="90000"/>
              </a:lnSpc>
              <a:buNone/>
            </a:pPr>
            <a:r>
              <a:rPr lang="en-US" altLang="en-US" sz="4000" b="1" dirty="0">
                <a:solidFill>
                  <a:srgbClr val="FF0000"/>
                </a:solidFill>
              </a:rPr>
              <a:t>     study?</a:t>
            </a:r>
          </a:p>
          <a:p>
            <a:pPr indent="-228600">
              <a:lnSpc>
                <a:spcPct val="90000"/>
              </a:lnSpc>
            </a:pPr>
            <a:r>
              <a:rPr lang="en-US" altLang="en-US" dirty="0"/>
              <a:t>What is the proposed study design?</a:t>
            </a:r>
          </a:p>
          <a:p>
            <a:pPr indent="-228600">
              <a:lnSpc>
                <a:spcPct val="90000"/>
              </a:lnSpc>
            </a:pPr>
            <a:r>
              <a:rPr lang="en-US" altLang="en-US" dirty="0"/>
              <a:t>What is the Philosophy</a:t>
            </a:r>
          </a:p>
          <a:p>
            <a:pPr indent="-228600">
              <a:lnSpc>
                <a:spcPct val="90000"/>
              </a:lnSpc>
            </a:pPr>
            <a:r>
              <a:rPr lang="en-US" altLang="en-US" dirty="0"/>
              <a:t>What are the instruments &amp; instrumentation?</a:t>
            </a:r>
          </a:p>
          <a:p>
            <a:pPr indent="-228600">
              <a:lnSpc>
                <a:spcPct val="90000"/>
              </a:lnSpc>
            </a:pPr>
            <a:r>
              <a:rPr lang="en-US" altLang="en-US" dirty="0"/>
              <a:t>Are measurements for constructs available?</a:t>
            </a:r>
          </a:p>
          <a:p>
            <a:pPr indent="-228600">
              <a:lnSpc>
                <a:spcPct val="90000"/>
              </a:lnSpc>
            </a:pPr>
            <a:r>
              <a:rPr lang="en-US" altLang="en-US" dirty="0"/>
              <a:t>Can the data be collected?</a:t>
            </a:r>
          </a:p>
          <a:p>
            <a:pPr indent="-228600">
              <a:lnSpc>
                <a:spcPct val="90000"/>
              </a:lnSpc>
            </a:pPr>
            <a:r>
              <a:rPr lang="en-US" altLang="en-US" dirty="0"/>
              <a:t>Is there a tool or process to analyze the data</a:t>
            </a:r>
          </a:p>
          <a:p>
            <a:pPr indent="-228600">
              <a:lnSpc>
                <a:spcPct val="90000"/>
              </a:lnSpc>
            </a:pPr>
            <a:r>
              <a:rPr lang="en-US" altLang="en-US" dirty="0"/>
              <a:t>Is there any bias</a:t>
            </a:r>
          </a:p>
          <a:p>
            <a:pPr marL="457200" lvl="1" indent="-228600">
              <a:lnSpc>
                <a:spcPct val="90000"/>
              </a:lnSpc>
              <a:buFont typeface="Arial" panose="020B0604020202020204" pitchFamily="34" charset="0"/>
              <a:buChar char="•"/>
            </a:pPr>
            <a:endParaRPr lang="en-US" altLang="en-US" sz="1700" dirty="0"/>
          </a:p>
          <a:p>
            <a:pPr lvl="1" indent="-228600">
              <a:lnSpc>
                <a:spcPct val="90000"/>
              </a:lnSpc>
              <a:buFont typeface="Arial" panose="020B0604020202020204" pitchFamily="34" charset="0"/>
              <a:buChar char="•"/>
            </a:pPr>
            <a:endParaRPr lang="en-US" altLang="en-US" sz="1700" dirty="0"/>
          </a:p>
          <a:p>
            <a:pPr indent="-228600">
              <a:lnSpc>
                <a:spcPct val="90000"/>
              </a:lnSpc>
            </a:pPr>
            <a:endParaRPr lang="en-US" altLang="en-US" sz="1700" dirty="0"/>
          </a:p>
        </p:txBody>
      </p:sp>
      <p:pic>
        <p:nvPicPr>
          <p:cNvPr id="13314" name="Picture 2" descr="Research Methods Webinar: Doing Research During COVID: Adapting Your Research  Design and Methods - Academy of International Business (AIB)">
            <a:extLst>
              <a:ext uri="{FF2B5EF4-FFF2-40B4-BE49-F238E27FC236}">
                <a16:creationId xmlns:a16="http://schemas.microsoft.com/office/drawing/2014/main" id="{2926DF57-2ED3-487D-AF0C-7A65BBE380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30" y="385594"/>
            <a:ext cx="5468690" cy="64293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FC4245F-13DA-4B98-AC95-DB1C313D6485}"/>
              </a:ext>
            </a:extLst>
          </p:cNvPr>
          <p:cNvSpPr>
            <a:spLocks noGrp="1"/>
          </p:cNvSpPr>
          <p:nvPr>
            <p:ph type="sldNum" sz="quarter" idx="12"/>
          </p:nvPr>
        </p:nvSpPr>
        <p:spPr/>
        <p:txBody>
          <a:bodyPr/>
          <a:lstStyle/>
          <a:p>
            <a:fld id="{DC202DCF-1076-48B4-851B-618795217D38}" type="slidenum">
              <a:rPr lang="en-MY" smtClean="0"/>
              <a:t>8</a:t>
            </a:fld>
            <a:endParaRPr lang="en-MY"/>
          </a:p>
        </p:txBody>
      </p:sp>
    </p:spTree>
    <p:extLst>
      <p:ext uri="{BB962C8B-B14F-4D97-AF65-F5344CB8AC3E}">
        <p14:creationId xmlns:p14="http://schemas.microsoft.com/office/powerpoint/2010/main" val="946929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B10DCBA-0512-4978-A931-EFE9319A47FF}"/>
              </a:ext>
            </a:extLst>
          </p:cNvPr>
          <p:cNvSpPr txBox="1"/>
          <p:nvPr/>
        </p:nvSpPr>
        <p:spPr>
          <a:xfrm>
            <a:off x="1" y="4086225"/>
            <a:ext cx="7170738" cy="1194296"/>
          </a:xfrm>
          <a:prstGeom prst="rect">
            <a:avLst/>
          </a:prstGeom>
          <a:noFill/>
          <a:ln>
            <a:solidFill>
              <a:schemeClr val="accent1"/>
            </a:solidFill>
          </a:ln>
        </p:spPr>
        <p:txBody>
          <a:bodyPr wrap="square" anchor="t">
            <a:normAutofit fontScale="92500"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You are interested </a:t>
            </a:r>
            <a:b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There is Contribution</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Relate to your field of study</a:t>
            </a:r>
            <a:endParaRPr kumimoji="0" lang="en-MY" sz="7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 name="Rectangle 1"/>
          <p:cNvSpPr/>
          <p:nvPr/>
        </p:nvSpPr>
        <p:spPr>
          <a:xfrm>
            <a:off x="135573" y="5280521"/>
            <a:ext cx="7035166" cy="1493838"/>
          </a:xfrm>
          <a:prstGeom prst="rect">
            <a:avLst/>
          </a:prstGeom>
          <a:solidFill>
            <a:schemeClr val="accent2"/>
          </a:solidFill>
          <a:ln>
            <a:solidFill>
              <a:srgbClr val="FFC000"/>
            </a:solidFill>
          </a:ln>
        </p:spPr>
        <p:txBody>
          <a:bodyPr wrap="square" anchor="t">
            <a:normAutofit lnSpcReduction="10000"/>
          </a:bodyPr>
          <a:lstStyle/>
          <a:p>
            <a:pPr marL="457200" marR="0" lvl="0" indent="-457200" algn="l" defTabSz="914400" rtl="0" eaLnBrk="1" fontAlgn="auto" latinLnBrk="0" hangingPunct="1">
              <a:lnSpc>
                <a:spcPct val="90000"/>
              </a:lnSpc>
              <a:spcBef>
                <a:spcPts val="0"/>
              </a:spcBef>
              <a:spcAft>
                <a:spcPts val="600"/>
              </a:spcAft>
              <a:buClrTx/>
              <a:buSzTx/>
              <a:buFont typeface="+mj-lt"/>
              <a:buAutoNum type="arabicPeriod"/>
              <a:tabLst/>
              <a:defRPr/>
            </a:pP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The Research Questions are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JUST RIGHT </a:t>
            </a:r>
          </a:p>
          <a:p>
            <a:pPr marL="457200" marR="0" lvl="0" indent="-457200" algn="l" defTabSz="914400" rtl="0" eaLnBrk="1" fontAlgn="auto" latinLnBrk="0" hangingPunct="1">
              <a:lnSpc>
                <a:spcPct val="90000"/>
              </a:lnSpc>
              <a:spcBef>
                <a:spcPts val="0"/>
              </a:spcBef>
              <a:spcAft>
                <a:spcPts val="600"/>
              </a:spcAft>
              <a:buClrTx/>
              <a:buSzTx/>
              <a:buFont typeface="+mj-lt"/>
              <a:buAutoNum type="arabicPeriod"/>
              <a:tabLst/>
              <a:defRPr/>
            </a:pP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Precision yet concise: Reader knows exactly what you are trying to achieve</a:t>
            </a:r>
          </a:p>
          <a:p>
            <a:pPr marL="457200" marR="0" lvl="0" indent="-457200" algn="l" defTabSz="914400" rtl="0" eaLnBrk="1" fontAlgn="auto" latinLnBrk="0" hangingPunct="1">
              <a:lnSpc>
                <a:spcPct val="90000"/>
              </a:lnSpc>
              <a:spcBef>
                <a:spcPts val="0"/>
              </a:spcBef>
              <a:spcAft>
                <a:spcPts val="600"/>
              </a:spcAft>
              <a:buClrTx/>
              <a:buSzTx/>
              <a:buFont typeface="+mj-lt"/>
              <a:buAutoNum type="arabicPeriod"/>
              <a:tabLst/>
              <a:defRPr/>
            </a:pPr>
            <a:r>
              <a:rPr lang="en-US" sz="2400" b="1" dirty="0">
                <a:solidFill>
                  <a:srgbClr val="002060"/>
                </a:solidFill>
                <a:latin typeface="Calibri" panose="020F0502020204030204"/>
              </a:rPr>
              <a:t>Not Too Ambitious</a:t>
            </a:r>
            <a:endPar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98306" name="Rectangle 2"/>
          <p:cNvSpPr>
            <a:spLocks noGrp="1" noChangeArrowheads="1"/>
          </p:cNvSpPr>
          <p:nvPr>
            <p:ph type="title"/>
          </p:nvPr>
        </p:nvSpPr>
        <p:spPr>
          <a:xfrm>
            <a:off x="8153399" y="640081"/>
            <a:ext cx="3395133" cy="5574452"/>
          </a:xfrm>
        </p:spPr>
        <p:txBody>
          <a:bodyPr vert="horz" lIns="91440" tIns="45720" rIns="91440" bIns="45720" rtlCol="0" anchor="ctr">
            <a:normAutofit/>
          </a:bodyPr>
          <a:lstStyle/>
          <a:p>
            <a:r>
              <a:rPr lang="en-US" b="1" kern="1200" dirty="0">
                <a:solidFill>
                  <a:srgbClr val="002060"/>
                </a:solidFill>
                <a:latin typeface="+mj-lt"/>
                <a:ea typeface="+mj-ea"/>
                <a:cs typeface="+mj-cs"/>
              </a:rPr>
              <a:t>Recap</a:t>
            </a:r>
            <a:br>
              <a:rPr lang="en-US" b="1" kern="1200" dirty="0">
                <a:solidFill>
                  <a:srgbClr val="002060"/>
                </a:solidFill>
                <a:latin typeface="+mj-lt"/>
                <a:ea typeface="+mj-ea"/>
                <a:cs typeface="+mj-cs"/>
              </a:rPr>
            </a:br>
            <a:br>
              <a:rPr lang="en-US" b="1" kern="1200" dirty="0">
                <a:solidFill>
                  <a:srgbClr val="002060"/>
                </a:solidFill>
                <a:latin typeface="+mj-lt"/>
                <a:ea typeface="+mj-ea"/>
                <a:cs typeface="+mj-cs"/>
              </a:rPr>
            </a:br>
            <a:r>
              <a:rPr lang="en-US" b="1" kern="1200" dirty="0">
                <a:solidFill>
                  <a:srgbClr val="002060"/>
                </a:solidFill>
                <a:latin typeface="+mj-lt"/>
                <a:ea typeface="+mj-ea"/>
                <a:cs typeface="+mj-cs"/>
              </a:rPr>
              <a:t>Attributes of a good research Topic</a:t>
            </a:r>
          </a:p>
        </p:txBody>
      </p:sp>
      <p:sp>
        <p:nvSpPr>
          <p:cNvPr id="5123" name="Rectangle 3"/>
          <p:cNvSpPr>
            <a:spLocks noGrp="1" noChangeArrowheads="1"/>
          </p:cNvSpPr>
          <p:nvPr>
            <p:ph type="body" idx="1"/>
          </p:nvPr>
        </p:nvSpPr>
        <p:spPr>
          <a:xfrm>
            <a:off x="1" y="136525"/>
            <a:ext cx="7170738" cy="3867151"/>
          </a:xfrm>
          <a:solidFill>
            <a:schemeClr val="bg1"/>
          </a:solidFill>
          <a:ln>
            <a:solidFill>
              <a:srgbClr val="FFC000"/>
            </a:solidFill>
          </a:ln>
        </p:spPr>
        <p:txBody>
          <a:bodyPr wrap="square" anchor="t">
            <a:normAutofit fontScale="92500" lnSpcReduction="10000"/>
          </a:bodyPr>
          <a:lstStyle/>
          <a:p>
            <a:pPr algn="ctr" eaLnBrk="1" hangingPunct="1">
              <a:buFontTx/>
              <a:buNone/>
              <a:defRPr/>
            </a:pPr>
            <a:r>
              <a:rPr lang="en-GB" sz="3200" b="1" dirty="0">
                <a:solidFill>
                  <a:srgbClr val="0070C0"/>
                </a:solidFill>
              </a:rPr>
              <a:t>Capability:   is it feasible?</a:t>
            </a:r>
          </a:p>
          <a:p>
            <a:pPr algn="ctr" eaLnBrk="1" hangingPunct="1">
              <a:buFontTx/>
              <a:buNone/>
              <a:defRPr/>
            </a:pPr>
            <a:endParaRPr lang="en-GB" sz="1800" b="1" dirty="0"/>
          </a:p>
          <a:p>
            <a:pPr eaLnBrk="1" hangingPunct="1">
              <a:spcBef>
                <a:spcPct val="0"/>
              </a:spcBef>
              <a:defRPr/>
            </a:pPr>
            <a:r>
              <a:rPr lang="en-GB" sz="2400" b="1" dirty="0">
                <a:solidFill>
                  <a:srgbClr val="002060"/>
                </a:solidFill>
              </a:rPr>
              <a:t>Are you fascinated by the topic? </a:t>
            </a:r>
            <a:r>
              <a:rPr lang="en-GB" sz="2400" b="1" dirty="0">
                <a:solidFill>
                  <a:srgbClr val="FF0000"/>
                </a:solidFill>
              </a:rPr>
              <a:t>INTEREST </a:t>
            </a:r>
          </a:p>
          <a:p>
            <a:pPr eaLnBrk="1" hangingPunct="1">
              <a:spcBef>
                <a:spcPct val="0"/>
              </a:spcBef>
              <a:buFontTx/>
              <a:buNone/>
              <a:defRPr/>
            </a:pPr>
            <a:endParaRPr lang="en-GB" sz="2400" b="1" dirty="0">
              <a:solidFill>
                <a:srgbClr val="002060"/>
              </a:solidFill>
            </a:endParaRPr>
          </a:p>
          <a:p>
            <a:pPr eaLnBrk="1" hangingPunct="1">
              <a:spcBef>
                <a:spcPct val="0"/>
              </a:spcBef>
              <a:defRPr/>
            </a:pPr>
            <a:r>
              <a:rPr lang="en-GB" sz="2400" b="1" dirty="0">
                <a:solidFill>
                  <a:srgbClr val="002060"/>
                </a:solidFill>
              </a:rPr>
              <a:t>Do you have the necessary research skills? </a:t>
            </a:r>
            <a:r>
              <a:rPr lang="en-GB" sz="2400" b="1" dirty="0">
                <a:solidFill>
                  <a:srgbClr val="FF0000"/>
                </a:solidFill>
              </a:rPr>
              <a:t>CAPABLE</a:t>
            </a:r>
          </a:p>
          <a:p>
            <a:pPr eaLnBrk="1" hangingPunct="1">
              <a:spcBef>
                <a:spcPct val="0"/>
              </a:spcBef>
              <a:buFontTx/>
              <a:buNone/>
              <a:defRPr/>
            </a:pPr>
            <a:endParaRPr lang="en-GB" sz="2400" b="1" dirty="0">
              <a:solidFill>
                <a:srgbClr val="002060"/>
              </a:solidFill>
            </a:endParaRPr>
          </a:p>
          <a:p>
            <a:pPr eaLnBrk="1" hangingPunct="1">
              <a:spcBef>
                <a:spcPct val="0"/>
              </a:spcBef>
              <a:defRPr/>
            </a:pPr>
            <a:r>
              <a:rPr lang="en-GB" sz="2400" b="1" dirty="0">
                <a:solidFill>
                  <a:srgbClr val="002060"/>
                </a:solidFill>
              </a:rPr>
              <a:t>Can you complete the project in the time available? </a:t>
            </a:r>
            <a:r>
              <a:rPr lang="en-GB" sz="2400" b="1" dirty="0">
                <a:solidFill>
                  <a:srgbClr val="FF0000"/>
                </a:solidFill>
              </a:rPr>
              <a:t>DOABLE</a:t>
            </a:r>
          </a:p>
          <a:p>
            <a:pPr eaLnBrk="1" hangingPunct="1">
              <a:spcBef>
                <a:spcPct val="0"/>
              </a:spcBef>
              <a:buFontTx/>
              <a:buNone/>
              <a:defRPr/>
            </a:pPr>
            <a:endParaRPr lang="en-GB" sz="2400" b="1" dirty="0">
              <a:solidFill>
                <a:srgbClr val="002060"/>
              </a:solidFill>
            </a:endParaRPr>
          </a:p>
          <a:p>
            <a:pPr eaLnBrk="1" hangingPunct="1">
              <a:spcBef>
                <a:spcPct val="0"/>
              </a:spcBef>
              <a:defRPr/>
            </a:pPr>
            <a:r>
              <a:rPr lang="en-GB" sz="2400" b="1" dirty="0">
                <a:solidFill>
                  <a:srgbClr val="002060"/>
                </a:solidFill>
              </a:rPr>
              <a:t>Will you be able to collect or gain access to </a:t>
            </a:r>
            <a:r>
              <a:rPr lang="en-GB" sz="2400" b="1" dirty="0">
                <a:solidFill>
                  <a:srgbClr val="FF0000"/>
                </a:solidFill>
              </a:rPr>
              <a:t>data</a:t>
            </a:r>
            <a:r>
              <a:rPr lang="en-GB" sz="2400" b="1" dirty="0">
                <a:solidFill>
                  <a:srgbClr val="002060"/>
                </a:solidFill>
              </a:rPr>
              <a:t>?</a:t>
            </a:r>
          </a:p>
          <a:p>
            <a:pPr marL="0" indent="0">
              <a:spcBef>
                <a:spcPct val="0"/>
              </a:spcBef>
              <a:buNone/>
              <a:defRPr/>
            </a:pPr>
            <a:endParaRPr lang="en-GB" sz="2400" b="1" dirty="0">
              <a:solidFill>
                <a:srgbClr val="002060"/>
              </a:solidFill>
            </a:endParaRPr>
          </a:p>
          <a:p>
            <a:pPr eaLnBrk="1" hangingPunct="1">
              <a:spcBef>
                <a:spcPct val="0"/>
              </a:spcBef>
              <a:defRPr/>
            </a:pPr>
            <a:r>
              <a:rPr lang="en-GB" sz="2400" b="1" dirty="0">
                <a:solidFill>
                  <a:srgbClr val="002060"/>
                </a:solidFill>
              </a:rPr>
              <a:t>Is there sufficient </a:t>
            </a:r>
            <a:r>
              <a:rPr lang="en-GB" sz="2400" b="1" dirty="0">
                <a:solidFill>
                  <a:srgbClr val="FF0000"/>
                </a:solidFill>
              </a:rPr>
              <a:t>literature available</a:t>
            </a:r>
            <a:r>
              <a:rPr lang="en-GB" sz="2400" b="1" dirty="0">
                <a:solidFill>
                  <a:srgbClr val="002060"/>
                </a:solidFill>
              </a:rPr>
              <a:t>?</a:t>
            </a:r>
          </a:p>
        </p:txBody>
      </p:sp>
      <p:sp>
        <p:nvSpPr>
          <p:cNvPr id="5" name="Slide Number Placeholder 4">
            <a:extLst>
              <a:ext uri="{FF2B5EF4-FFF2-40B4-BE49-F238E27FC236}">
                <a16:creationId xmlns:a16="http://schemas.microsoft.com/office/drawing/2014/main" id="{26F77B8C-85FD-462A-83E2-B58CE49DA247}"/>
              </a:ext>
            </a:extLst>
          </p:cNvPr>
          <p:cNvSpPr>
            <a:spLocks noGrp="1"/>
          </p:cNvSpPr>
          <p:nvPr>
            <p:ph type="sldNum" sz="quarter" idx="12"/>
          </p:nvPr>
        </p:nvSpPr>
        <p:spPr/>
        <p:txBody>
          <a:bodyPr/>
          <a:lstStyle/>
          <a:p>
            <a:fld id="{4E242830-FEB4-40A7-8580-A1BD52BB088E}" type="slidenum">
              <a:rPr lang="en-US" smtClean="0"/>
              <a:t>9</a:t>
            </a:fld>
            <a:endParaRPr lang="en-US"/>
          </a:p>
        </p:txBody>
      </p:sp>
    </p:spTree>
    <p:extLst>
      <p:ext uri="{BB962C8B-B14F-4D97-AF65-F5344CB8AC3E}">
        <p14:creationId xmlns:p14="http://schemas.microsoft.com/office/powerpoint/2010/main" val="2156146933"/>
      </p:ext>
    </p:extLst>
  </p:cSld>
  <p:clrMapOvr>
    <a:masterClrMapping/>
  </p:clrMapOvr>
</p:sld>
</file>

<file path=ppt/theme/theme1.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98AF5320-421A-4856-A75D-6587C36D5470}"/>
    </a:ext>
  </a:extLst>
</a:theme>
</file>

<file path=ppt/theme/theme2.xml><?xml version="1.0" encoding="utf-8"?>
<a:theme xmlns:a="http://schemas.openxmlformats.org/drawingml/2006/main" name="Wellspring">
  <a:themeElements>
    <a:clrScheme name="Wellspring">
      <a:dk1>
        <a:sysClr val="windowText" lastClr="000000"/>
      </a:dk1>
      <a:lt1>
        <a:sysClr val="window" lastClr="FFFFFF"/>
      </a:lt1>
      <a:dk2>
        <a:srgbClr val="A1CAC9"/>
      </a:dk2>
      <a:lt2>
        <a:srgbClr val="48996B"/>
      </a:lt2>
      <a:accent1>
        <a:srgbClr val="759F51"/>
      </a:accent1>
      <a:accent2>
        <a:srgbClr val="436A2F"/>
      </a:accent2>
      <a:accent3>
        <a:srgbClr val="CFBF54"/>
      </a:accent3>
      <a:accent4>
        <a:srgbClr val="B3832F"/>
      </a:accent4>
      <a:accent5>
        <a:srgbClr val="8C5896"/>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6E2187FA-78B5-42F2-9074-40D4C2C1399B}"/>
    </a:ext>
  </a:extLst>
</a:theme>
</file>

<file path=ppt/theme/theme3.xml><?xml version="1.0" encoding="utf-8"?>
<a:theme xmlns:a="http://schemas.openxmlformats.org/drawingml/2006/main" name="Star of the show">
  <a:themeElements>
    <a:clrScheme name="Star of the show">
      <a:dk1>
        <a:sysClr val="windowText" lastClr="000000"/>
      </a:dk1>
      <a:lt1>
        <a:sysClr val="window" lastClr="FFFFFF"/>
      </a:lt1>
      <a:dk2>
        <a:srgbClr val="29282D"/>
      </a:dk2>
      <a:lt2>
        <a:srgbClr val="625C60"/>
      </a:lt2>
      <a:accent1>
        <a:srgbClr val="7C6560"/>
      </a:accent1>
      <a:accent2>
        <a:srgbClr val="AEA392"/>
      </a:accent2>
      <a:accent3>
        <a:srgbClr val="DBD4D0"/>
      </a:accent3>
      <a:accent4>
        <a:srgbClr val="8E7961"/>
      </a:accent4>
      <a:accent5>
        <a:srgbClr val="F0EDE8"/>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CED26E1E-587B-4123-A4F9-DB49A037FBB9}"/>
    </a:ext>
  </a:extLst>
</a:theme>
</file>

<file path=ppt/theme/theme4.xml><?xml version="1.0" encoding="utf-8"?>
<a:theme xmlns:a="http://schemas.openxmlformats.org/drawingml/2006/main" name="Amusements">
  <a:themeElements>
    <a:clrScheme name="Amusements">
      <a:dk1>
        <a:sysClr val="windowText" lastClr="000000"/>
      </a:dk1>
      <a:lt1>
        <a:sysClr val="window" lastClr="FFFFFF"/>
      </a:lt1>
      <a:dk2>
        <a:srgbClr val="D77E6F"/>
      </a:dk2>
      <a:lt2>
        <a:srgbClr val="6667AB"/>
      </a:lt2>
      <a:accent1>
        <a:srgbClr val="B38F6A"/>
      </a:accent1>
      <a:accent2>
        <a:srgbClr val="D75078"/>
      </a:accent2>
      <a:accent3>
        <a:srgbClr val="E288B6"/>
      </a:accent3>
      <a:accent4>
        <a:srgbClr val="E9445D"/>
      </a:accent4>
      <a:accent5>
        <a:srgbClr val="EEC272"/>
      </a:accent5>
      <a:accent6>
        <a:srgbClr val="85A0A9"/>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573AD6BE-256C-44EB-886C-5713CB0A8D4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{3E5FD029-3616-4813-83C9-65294E89414C}tf78479028_win32</Template>
  <TotalTime>145</TotalTime>
  <Words>2239</Words>
  <Application>Microsoft Office PowerPoint</Application>
  <PresentationFormat>Widescreen</PresentationFormat>
  <Paragraphs>278</Paragraphs>
  <Slides>26</Slides>
  <Notes>3</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26</vt:i4>
      </vt:variant>
    </vt:vector>
  </HeadingPairs>
  <TitlesOfParts>
    <vt:vector size="42" baseType="lpstr">
      <vt:lpstr>Abadi</vt:lpstr>
      <vt:lpstr>Aharoni</vt:lpstr>
      <vt:lpstr>Amasis MT Pro Black</vt:lpstr>
      <vt:lpstr>Arial</vt:lpstr>
      <vt:lpstr>Calibri</vt:lpstr>
      <vt:lpstr>Comic Sans MS</vt:lpstr>
      <vt:lpstr>Cooper Black</vt:lpstr>
      <vt:lpstr>Georgia</vt:lpstr>
      <vt:lpstr>Segoe UI</vt:lpstr>
      <vt:lpstr>Segoe UI Light</vt:lpstr>
      <vt:lpstr>Wingdings</vt:lpstr>
      <vt:lpstr>Wingdings 2</vt:lpstr>
      <vt:lpstr>Balancing Act</vt:lpstr>
      <vt:lpstr>Wellspring</vt:lpstr>
      <vt:lpstr>Star of the show</vt:lpstr>
      <vt:lpstr>Amusements</vt:lpstr>
      <vt:lpstr>Your  Research  Title</vt:lpstr>
      <vt:lpstr>Selecting a PhD topic</vt:lpstr>
      <vt:lpstr>Initial checklist</vt:lpstr>
      <vt:lpstr>Initial checklist</vt:lpstr>
      <vt:lpstr>Initial checklist</vt:lpstr>
      <vt:lpstr>Initial checklist</vt:lpstr>
      <vt:lpstr>PowerPoint Presentation</vt:lpstr>
      <vt:lpstr>PowerPoint Presentation</vt:lpstr>
      <vt:lpstr>Recap  Attributes of a good research Topic</vt:lpstr>
      <vt:lpstr>No to commonly used titles</vt:lpstr>
      <vt:lpstr> Check You Research is not too broad </vt:lpstr>
      <vt:lpstr>Research Title</vt:lpstr>
      <vt:lpstr>Focus your Title</vt:lpstr>
      <vt:lpstr>Phrasing the research title - Example </vt:lpstr>
      <vt:lpstr>Sources of research topics</vt:lpstr>
      <vt:lpstr>BE PRECISE AND SPECIFIC Focus, Focus………</vt:lpstr>
      <vt:lpstr>BE INNOVATIVE - Recent</vt:lpstr>
      <vt:lpstr> Argumentative research paper topics </vt:lpstr>
      <vt:lpstr> Controversial topics for research paper </vt:lpstr>
      <vt:lpstr>Some areas of research</vt:lpstr>
      <vt:lpstr>Dissertation topics </vt:lpstr>
      <vt:lpstr>PowerPoint Presentation</vt:lpstr>
      <vt:lpstr>Can Research Titles be extended or Replicated The Research can be NEW or REPLICATED/Extended </vt:lpstr>
      <vt:lpstr>Replication-based dissertations</vt:lpstr>
      <vt:lpstr> The Research can be NEW or REPLICATED/Extended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Research  Title</dc:title>
  <dc:creator>jugindar singh</dc:creator>
  <cp:lastModifiedBy>jugindar singh</cp:lastModifiedBy>
  <cp:revision>6</cp:revision>
  <dcterms:created xsi:type="dcterms:W3CDTF">2022-01-18T07:42:39Z</dcterms:created>
  <dcterms:modified xsi:type="dcterms:W3CDTF">2022-01-23T03:50:26Z</dcterms:modified>
</cp:coreProperties>
</file>