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34"/>
  </p:notesMasterIdLst>
  <p:sldIdLst>
    <p:sldId id="289" r:id="rId2"/>
    <p:sldId id="360" r:id="rId3"/>
    <p:sldId id="359" r:id="rId4"/>
    <p:sldId id="400" r:id="rId5"/>
    <p:sldId id="267" r:id="rId6"/>
    <p:sldId id="311" r:id="rId7"/>
    <p:sldId id="372" r:id="rId8"/>
    <p:sldId id="334" r:id="rId9"/>
    <p:sldId id="386" r:id="rId10"/>
    <p:sldId id="373" r:id="rId11"/>
    <p:sldId id="381" r:id="rId12"/>
    <p:sldId id="374" r:id="rId13"/>
    <p:sldId id="383" r:id="rId14"/>
    <p:sldId id="384" r:id="rId15"/>
    <p:sldId id="385" r:id="rId16"/>
    <p:sldId id="377" r:id="rId17"/>
    <p:sldId id="376" r:id="rId18"/>
    <p:sldId id="378" r:id="rId19"/>
    <p:sldId id="299" r:id="rId20"/>
    <p:sldId id="398" r:id="rId21"/>
    <p:sldId id="379" r:id="rId22"/>
    <p:sldId id="387" r:id="rId23"/>
    <p:sldId id="388" r:id="rId24"/>
    <p:sldId id="390" r:id="rId25"/>
    <p:sldId id="391" r:id="rId26"/>
    <p:sldId id="392" r:id="rId27"/>
    <p:sldId id="393" r:id="rId28"/>
    <p:sldId id="394" r:id="rId29"/>
    <p:sldId id="395" r:id="rId30"/>
    <p:sldId id="396" r:id="rId31"/>
    <p:sldId id="397" r:id="rId32"/>
    <p:sldId id="399" r:id="rId33"/>
  </p:sldIdLst>
  <p:sldSz cx="9144000" cy="6858000" type="screen4x3"/>
  <p:notesSz cx="6858000" cy="9144000"/>
  <p:custDataLst>
    <p:tags r:id="rId3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0" autoAdjust="0"/>
    <p:restoredTop sz="86057" autoAdjust="0"/>
  </p:normalViewPr>
  <p:slideViewPr>
    <p:cSldViewPr>
      <p:cViewPr varScale="1">
        <p:scale>
          <a:sx n="57" d="100"/>
          <a:sy n="57" d="100"/>
        </p:scale>
        <p:origin x="83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80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E1BEFE-DACD-4783-86C5-F6CEC714A795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AD1D8-A58C-46AE-AB42-F1792A3FF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318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Welcome to BAS 250!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92564-DC3F-4C43-9832-34594154075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21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AABF77-E2E4-44CA-BA5C-65E132CF08D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pPr marL="0" marR="0" lvl="0" indent="0" algn="r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8610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ABF77-E2E4-44CA-BA5C-65E132CF08D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197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WTCC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502" y="3613826"/>
            <a:ext cx="8404488" cy="9192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502" y="4560550"/>
            <a:ext cx="8404488" cy="73435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01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WTCC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3996328"/>
            <a:ext cx="704801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5" y="2496141"/>
            <a:ext cx="7048017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9825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TCC Page Sty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2400" y="1413137"/>
            <a:ext cx="8915399" cy="4301863"/>
          </a:xfrm>
        </p:spPr>
        <p:txBody>
          <a:bodyPr/>
          <a:lstStyle>
            <a:lvl1pPr marL="342900" indent="-342900">
              <a:lnSpc>
                <a:spcPct val="150000"/>
              </a:lnSpc>
              <a:buSzPct val="75000"/>
              <a:buFont typeface="Wingdings" panose="05000000000000000000" pitchFamily="2" charset="2"/>
              <a:buChar char="q"/>
              <a:defRPr/>
            </a:lvl1pPr>
            <a:lvl2pPr marL="742950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lvl2pPr>
            <a:lvl3pPr marL="1143000" indent="-228600">
              <a:lnSpc>
                <a:spcPct val="150000"/>
              </a:lnSpc>
              <a:buFont typeface="Wingdings" panose="05000000000000000000" pitchFamily="2" charset="2"/>
              <a:buChar char="§"/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   Click to edit Master text styles</a:t>
            </a:r>
          </a:p>
          <a:p>
            <a:pPr lvl="1"/>
            <a:r>
              <a:rPr lang="en-US" dirty="0"/>
              <a:t>  Second level</a:t>
            </a:r>
          </a:p>
          <a:p>
            <a:pPr lvl="2"/>
            <a:r>
              <a:rPr lang="en-US" dirty="0"/>
              <a:t>  Third level</a:t>
            </a:r>
          </a:p>
          <a:p>
            <a:pPr lvl="3"/>
            <a:r>
              <a:rPr lang="en-US" dirty="0"/>
              <a:t>  Fourth level</a:t>
            </a:r>
          </a:p>
          <a:p>
            <a:pPr lvl="4"/>
            <a:r>
              <a:rPr lang="en-US" dirty="0"/>
              <a:t>  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198252"/>
            <a:ext cx="9067799" cy="1143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7005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WTCC Page Sty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10573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410576"/>
            <a:ext cx="5123745" cy="527060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572625"/>
            <a:ext cx="3008313" cy="391759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4874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WTC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066" y="4398169"/>
            <a:ext cx="5140012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5066" y="210344"/>
            <a:ext cx="514001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5066" y="4964907"/>
            <a:ext cx="5140012" cy="6016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6777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TCC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77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pPr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A3A10D-7D5E-4932-A76F-CD1632FD3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8355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9437" y="2234114"/>
            <a:ext cx="6281777" cy="1359196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4950" baseline="0">
                <a:solidFill>
                  <a:schemeClr val="bg1">
                    <a:alpha val="99000"/>
                  </a:schemeClr>
                </a:solidFill>
                <a:latin typeface="Segoe UI Light" pitchFamily="34" charset="0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89437" y="4612343"/>
            <a:ext cx="4091816" cy="1144929"/>
          </a:xfrm>
        </p:spPr>
        <p:txBody>
          <a:bodyPr/>
          <a:lstStyle>
            <a:lvl1pPr marL="0" indent="0">
              <a:buFont typeface="Arial" pitchFamily="34" charset="0"/>
              <a:buNone/>
              <a:defRPr sz="1800">
                <a:solidFill>
                  <a:schemeClr val="bg1">
                    <a:alpha val="98000"/>
                  </a:schemeClr>
                </a:solidFill>
                <a:latin typeface="+mj-lt"/>
              </a:defRPr>
            </a:lvl1pPr>
            <a:lvl2pPr marL="345281" indent="0">
              <a:buFont typeface="Arial" pitchFamily="34" charset="0"/>
              <a:buNone/>
              <a:defRPr/>
            </a:lvl2pPr>
            <a:lvl3pPr marL="641747" indent="0">
              <a:buFont typeface="Arial" pitchFamily="34" charset="0"/>
              <a:buNone/>
              <a:defRPr/>
            </a:lvl3pPr>
            <a:lvl4pPr marL="944166" indent="0">
              <a:buFont typeface="Arial" pitchFamily="34" charset="0"/>
              <a:buNone/>
              <a:defRPr/>
            </a:lvl4pPr>
            <a:lvl5pPr marL="1203722" indent="0">
              <a:buFont typeface="Arial" pitchFamily="34" charset="0"/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  <a:p>
            <a:pPr lvl="0"/>
            <a:r>
              <a:rPr lang="en-US" dirty="0"/>
              <a:t>Microsoft Corporation</a:t>
            </a:r>
          </a:p>
        </p:txBody>
      </p:sp>
    </p:spTree>
    <p:extLst>
      <p:ext uri="{BB962C8B-B14F-4D97-AF65-F5344CB8AC3E}">
        <p14:creationId xmlns:p14="http://schemas.microsoft.com/office/powerpoint/2010/main" val="223405318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436" y="228602"/>
            <a:ext cx="8363938" cy="747897"/>
          </a:xfrm>
        </p:spPr>
        <p:txBody>
          <a:bodyPr/>
          <a:lstStyle>
            <a:lvl1pPr>
              <a:defRPr sz="40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89436" y="1447800"/>
            <a:ext cx="8363938" cy="946413"/>
          </a:xfrm>
        </p:spPr>
        <p:txBody>
          <a:bodyPr/>
          <a:lstStyle>
            <a:lvl1pPr marL="2381" indent="0">
              <a:spcBef>
                <a:spcPts val="0"/>
              </a:spcBef>
              <a:spcAft>
                <a:spcPts val="675"/>
              </a:spcAft>
              <a:buSzPct val="80000"/>
              <a:buFont typeface="Arial" pitchFamily="34" charset="0"/>
              <a:buNone/>
              <a:defRPr sz="3000" spc="-75" baseline="0">
                <a:gradFill>
                  <a:gsLst>
                    <a:gs pos="0">
                      <a:srgbClr val="595959"/>
                    </a:gs>
                    <a:gs pos="86000">
                      <a:srgbClr val="595959"/>
                    </a:gs>
                  </a:gsLst>
                  <a:lin ang="5400000" scaled="0"/>
                </a:gradFill>
                <a:latin typeface="Segoe UI Light" pitchFamily="34" charset="0"/>
              </a:defRPr>
            </a:lvl1pPr>
            <a:lvl2pPr marL="2381" indent="0">
              <a:spcBef>
                <a:spcPts val="0"/>
              </a:spcBef>
              <a:buSzPct val="80000"/>
              <a:buFont typeface="Arial" pitchFamily="34" charset="0"/>
              <a:buNone/>
              <a:defRPr sz="1500" spc="-38" baseline="0">
                <a:gradFill>
                  <a:gsLst>
                    <a:gs pos="0">
                      <a:srgbClr val="595959"/>
                    </a:gs>
                    <a:gs pos="86000">
                      <a:srgbClr val="595959"/>
                    </a:gs>
                  </a:gsLst>
                  <a:lin ang="5400000" scaled="0"/>
                </a:gradFill>
              </a:defRPr>
            </a:lvl2pPr>
            <a:lvl3pPr marL="944166" indent="-302419">
              <a:buSzPct val="80000"/>
              <a:buFontTx/>
              <a:buBlip>
                <a:blip r:embed="rId2"/>
              </a:buBlip>
              <a:defRPr>
                <a:gradFill>
                  <a:gsLst>
                    <a:gs pos="0">
                      <a:schemeClr val="tx1">
                        <a:lumMod val="90000"/>
                        <a:lumOff val="10000"/>
                      </a:schemeClr>
                    </a:gs>
                    <a:gs pos="86000">
                      <a:schemeClr val="tx1">
                        <a:lumMod val="90000"/>
                        <a:lumOff val="10000"/>
                      </a:schemeClr>
                    </a:gs>
                  </a:gsLst>
                  <a:lin ang="5400000" scaled="0"/>
                </a:gradFill>
              </a:defRPr>
            </a:lvl3pPr>
            <a:lvl4pPr marL="1203722" indent="-259556">
              <a:buSzPct val="80000"/>
              <a:buFontTx/>
              <a:buBlip>
                <a:blip r:embed="rId2"/>
              </a:buBlip>
              <a:defRPr>
                <a:gradFill>
                  <a:gsLst>
                    <a:gs pos="0">
                      <a:schemeClr val="tx1">
                        <a:lumMod val="90000"/>
                        <a:lumOff val="10000"/>
                      </a:schemeClr>
                    </a:gs>
                    <a:gs pos="86000">
                      <a:schemeClr val="tx1">
                        <a:lumMod val="90000"/>
                        <a:lumOff val="10000"/>
                      </a:schemeClr>
                    </a:gs>
                  </a:gsLst>
                  <a:lin ang="5400000" scaled="0"/>
                </a:gradFill>
              </a:defRPr>
            </a:lvl4pPr>
            <a:lvl5pPr marL="1456135" indent="-252413">
              <a:buSzPct val="80000"/>
              <a:buFontTx/>
              <a:buBlip>
                <a:blip r:embed="rId2"/>
              </a:buBlip>
              <a:defRPr>
                <a:gradFill>
                  <a:gsLst>
                    <a:gs pos="0">
                      <a:schemeClr val="tx1">
                        <a:lumMod val="90000"/>
                        <a:lumOff val="10000"/>
                      </a:schemeClr>
                    </a:gs>
                    <a:gs pos="86000">
                      <a:schemeClr val="tx1">
                        <a:lumMod val="90000"/>
                        <a:lumOff val="10000"/>
                      </a:schemeClr>
                    </a:gs>
                  </a:gsLst>
                  <a:lin ang="5400000" scaled="0"/>
                </a:gra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57180421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198252"/>
            <a:ext cx="82224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413137"/>
            <a:ext cx="8222498" cy="4124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775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time.com/money/4328180/most-valuable-career-skills/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support.sas.com/training/us/sp1.html" TargetMode="External"/><Relationship Id="rId2" Type="http://schemas.openxmlformats.org/officeDocument/2006/relationships/hyperlink" Target="http://www.sas.com/en_us/software/university-edition.html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286000"/>
            <a:ext cx="8153400" cy="13716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Introduction to Data Analytical Programming</a:t>
            </a:r>
          </a:p>
        </p:txBody>
      </p:sp>
    </p:spTree>
    <p:extLst>
      <p:ext uri="{BB962C8B-B14F-4D97-AF65-F5344CB8AC3E}">
        <p14:creationId xmlns:p14="http://schemas.microsoft.com/office/powerpoint/2010/main" val="137722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52400" y="1219200"/>
            <a:ext cx="8915400" cy="3657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The course has </a:t>
            </a:r>
            <a:r>
              <a:rPr lang="en-US" sz="2400" u="sng" dirty="0"/>
              <a:t>five</a:t>
            </a:r>
            <a:r>
              <a:rPr lang="en-US" sz="2400" dirty="0"/>
              <a:t> distinct parts:</a:t>
            </a:r>
            <a:br>
              <a:rPr lang="en-US" sz="2400" dirty="0"/>
            </a:br>
            <a:br>
              <a:rPr lang="en-US" sz="800" dirty="0"/>
            </a:br>
            <a:endParaRPr lang="en-US" sz="800" dirty="0"/>
          </a:p>
          <a:p>
            <a:pPr marL="914400" lvl="1" indent="-457200">
              <a:buFont typeface="+mj-lt"/>
              <a:buAutoNum type="arabicParenR"/>
            </a:pPr>
            <a:r>
              <a:rPr lang="en-US" altLang="en-US" sz="2400" i="1" dirty="0"/>
              <a:t>Getting started with analytical programming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altLang="en-US" sz="2000" dirty="0"/>
              <a:t>Logic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altLang="en-US" sz="2000" dirty="0"/>
              <a:t>Technology</a:t>
            </a:r>
            <a:br>
              <a:rPr lang="en-US" altLang="en-US" sz="2000" dirty="0"/>
            </a:br>
            <a:endParaRPr lang="en-US" altLang="en-US" sz="2000" dirty="0"/>
          </a:p>
          <a:p>
            <a:pPr marL="914400" lvl="1" indent="-457200">
              <a:buFont typeface="+mj-lt"/>
              <a:buAutoNum type="arabicParenR"/>
            </a:pPr>
            <a:r>
              <a:rPr lang="en-US" altLang="en-US" sz="2400" i="1" dirty="0"/>
              <a:t>Foundational programming skills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/>
              <a:t>Nuts and bolts of programming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/>
              <a:t>Fostering good programming habits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/>
              <a:t>Getting external data sets into SAS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/>
              <a:t>Constructing an analysis data set</a:t>
            </a:r>
            <a:endParaRPr lang="en-US" altLang="en-US" sz="24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4140"/>
            <a:ext cx="9144000" cy="1515070"/>
          </a:xfrm>
        </p:spPr>
        <p:txBody>
          <a:bodyPr>
            <a:normAutofit/>
          </a:bodyPr>
          <a:lstStyle/>
          <a:p>
            <a:pPr algn="ctr"/>
            <a:r>
              <a:rPr lang="en-US" altLang="en-US" sz="4000" b="1" dirty="0"/>
              <a:t>Analytical Programming (2 of 3)</a:t>
            </a:r>
          </a:p>
        </p:txBody>
      </p:sp>
    </p:spTree>
    <p:extLst>
      <p:ext uri="{BB962C8B-B14F-4D97-AF65-F5344CB8AC3E}">
        <p14:creationId xmlns:p14="http://schemas.microsoft.com/office/powerpoint/2010/main" val="211055040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16147"/>
            <a:ext cx="89154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>
              <a:lnSpc>
                <a:spcPct val="150000"/>
              </a:lnSpc>
              <a:buFont typeface="+mj-lt"/>
              <a:buAutoNum type="arabicParenR" startAt="3"/>
            </a:pPr>
            <a:r>
              <a:rPr lang="en-US" altLang="en-US" sz="2400" i="1" dirty="0"/>
              <a:t>Reporting on your analysis </a:t>
            </a:r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Producing customized tables</a:t>
            </a:r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Generating more attractive output</a:t>
            </a:r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Producing high-quality graphical displays.</a:t>
            </a:r>
            <a:br>
              <a:rPr lang="en-US" sz="800" dirty="0"/>
            </a:br>
            <a:endParaRPr lang="en-US" altLang="en-US" sz="800" dirty="0"/>
          </a:p>
          <a:p>
            <a:pPr marL="914400" lvl="1" indent="-457200">
              <a:lnSpc>
                <a:spcPct val="150000"/>
              </a:lnSpc>
              <a:buFont typeface="+mj-lt"/>
              <a:buAutoNum type="arabicParenR" startAt="4"/>
            </a:pPr>
            <a:r>
              <a:rPr lang="en-US" altLang="en-US" sz="2400" i="1" dirty="0"/>
              <a:t>Creating descriptive statistics and summarie</a:t>
            </a:r>
            <a:r>
              <a:rPr lang="en-US" altLang="en-US" sz="2400" dirty="0"/>
              <a:t>s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arenR" startAt="4"/>
            </a:pPr>
            <a:r>
              <a:rPr lang="en-US" altLang="en-US" sz="2400" i="1" dirty="0"/>
              <a:t>Advanced topics, tricks and tips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altLang="en-US" sz="2000" dirty="0"/>
          </a:p>
          <a:p>
            <a:pPr>
              <a:buFont typeface="Wingdings" panose="05000000000000000000" pitchFamily="2" charset="2"/>
              <a:buChar char="q"/>
            </a:pPr>
            <a:endParaRPr lang="en-US" altLang="en-US" sz="24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4140"/>
            <a:ext cx="9144000" cy="1515070"/>
          </a:xfrm>
        </p:spPr>
        <p:txBody>
          <a:bodyPr/>
          <a:lstStyle/>
          <a:p>
            <a:pPr algn="ctr"/>
            <a:r>
              <a:rPr lang="en-US" altLang="en-US" b="1" dirty="0"/>
              <a:t>Analytical Programming (3 of 3) </a:t>
            </a:r>
          </a:p>
        </p:txBody>
      </p:sp>
    </p:spTree>
    <p:extLst>
      <p:ext uri="{BB962C8B-B14F-4D97-AF65-F5344CB8AC3E}">
        <p14:creationId xmlns:p14="http://schemas.microsoft.com/office/powerpoint/2010/main" val="1182387545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 showing Indeed Job Trends for 2012-2016" title="Indeed Job Trend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822" y="1295576"/>
            <a:ext cx="6150356" cy="4266848"/>
          </a:xfrm>
          <a:prstGeom prst="rect">
            <a:avLst/>
          </a:prstGeom>
        </p:spPr>
      </p:pic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4140"/>
            <a:ext cx="9144000" cy="1515070"/>
          </a:xfrm>
        </p:spPr>
        <p:txBody>
          <a:bodyPr/>
          <a:lstStyle/>
          <a:p>
            <a:pPr algn="ctr"/>
            <a:r>
              <a:rPr lang="en-US" altLang="en-US" b="1" dirty="0"/>
              <a:t>Software Review (1 of 4)</a:t>
            </a:r>
          </a:p>
        </p:txBody>
      </p:sp>
    </p:spTree>
    <p:extLst>
      <p:ext uri="{BB962C8B-B14F-4D97-AF65-F5344CB8AC3E}">
        <p14:creationId xmlns:p14="http://schemas.microsoft.com/office/powerpoint/2010/main" val="1976595934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 showing Indeed Job Trends, Jobseeker Interest for 2014-2016" title="Indeed Job Trend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479" y="1143189"/>
            <a:ext cx="6577041" cy="4571622"/>
          </a:xfrm>
          <a:prstGeom prst="rect">
            <a:avLst/>
          </a:prstGeom>
        </p:spPr>
      </p:pic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4140"/>
            <a:ext cx="9144000" cy="1515070"/>
          </a:xfrm>
        </p:spPr>
        <p:txBody>
          <a:bodyPr/>
          <a:lstStyle/>
          <a:p>
            <a:pPr algn="ctr"/>
            <a:r>
              <a:rPr lang="en-US" altLang="en-US" b="1" dirty="0"/>
              <a:t>Software Review (2 of 4)</a:t>
            </a:r>
          </a:p>
        </p:txBody>
      </p:sp>
    </p:spTree>
    <p:extLst>
      <p:ext uri="{BB962C8B-B14F-4D97-AF65-F5344CB8AC3E}">
        <p14:creationId xmlns:p14="http://schemas.microsoft.com/office/powerpoint/2010/main" val="1989651369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 showing Indeed Job Trends: Jobseeker interest vs. job postings for 2014-2016" title="Indeed Job Trend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002" y="1149284"/>
            <a:ext cx="6637996" cy="4559431"/>
          </a:xfrm>
          <a:prstGeom prst="rect">
            <a:avLst/>
          </a:prstGeom>
        </p:spPr>
      </p:pic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4140"/>
            <a:ext cx="9144000" cy="1515070"/>
          </a:xfrm>
        </p:spPr>
        <p:txBody>
          <a:bodyPr/>
          <a:lstStyle/>
          <a:p>
            <a:pPr algn="ctr"/>
            <a:r>
              <a:rPr lang="en-US" altLang="en-US" b="1" dirty="0"/>
              <a:t>Software Review (3 of 4)</a:t>
            </a:r>
          </a:p>
        </p:txBody>
      </p:sp>
    </p:spTree>
    <p:extLst>
      <p:ext uri="{BB962C8B-B14F-4D97-AF65-F5344CB8AC3E}">
        <p14:creationId xmlns:p14="http://schemas.microsoft.com/office/powerpoint/2010/main" val="99983784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burtchworks.com/wp-content/uploads/2016/07/Over-time.png" title="SAS, R, Python Preference Over Ti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388807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burtchworks.com/wp-content/uploads/2016/07/DS-vs-PAP-donut.png" title="Data scientist vs. Predictive analytics use of program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524692"/>
            <a:ext cx="4590096" cy="2742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15070"/>
          </a:xfrm>
        </p:spPr>
        <p:txBody>
          <a:bodyPr/>
          <a:lstStyle/>
          <a:p>
            <a:pPr algn="ctr"/>
            <a:r>
              <a:rPr lang="en-US" altLang="en-US" b="1" dirty="0"/>
              <a:t>Software Review (4 of 4)</a:t>
            </a:r>
          </a:p>
        </p:txBody>
      </p:sp>
    </p:spTree>
    <p:extLst>
      <p:ext uri="{BB962C8B-B14F-4D97-AF65-F5344CB8AC3E}">
        <p14:creationId xmlns:p14="http://schemas.microsoft.com/office/powerpoint/2010/main" val="2336127609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15399" cy="441960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/>
              <a:t>Still the most frequently used business analytics tool today.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91 of the top 100 companies on the 2015 Fortune Global 500</a:t>
            </a:r>
            <a:r>
              <a:rPr lang="en-US" sz="2400" baseline="30000" dirty="0"/>
              <a:t>®</a:t>
            </a:r>
            <a:r>
              <a:rPr lang="en-US" sz="2400" dirty="0"/>
              <a:t> are SAS customers.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SAS says that the #1 most valuable career skill is the understanding of their data analysis software. This skill commands the highest salary premium at SAS (+6.1%).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“Money and </a:t>
            </a:r>
            <a:r>
              <a:rPr lang="en-US" sz="2000" dirty="0" err="1"/>
              <a:t>PayScale</a:t>
            </a:r>
            <a:r>
              <a:rPr lang="en-US" sz="2000" dirty="0"/>
              <a:t> analyzed 54 million employee profiles across 350 industries, with 15,000 job titles—from entry-</a:t>
            </a:r>
            <a:r>
              <a:rPr lang="en-US" sz="2000" dirty="0" err="1"/>
              <a:t>lefvel</a:t>
            </a:r>
            <a:r>
              <a:rPr lang="en-US" sz="2000" dirty="0"/>
              <a:t> workers to top execs. The </a:t>
            </a:r>
            <a:r>
              <a:rPr lang="en-US" sz="2000" dirty="0" err="1"/>
              <a:t>stuydy</a:t>
            </a:r>
            <a:r>
              <a:rPr lang="en-US" sz="2000" dirty="0"/>
              <a:t> compared people with the same title, age, location and experience, isolating the specific skills (from a universe of about 2,300) correlated with higher pay, advancement, and career opportunity.” (</a:t>
            </a:r>
            <a:r>
              <a:rPr lang="en-US" sz="2000" dirty="0">
                <a:hlinkClick r:id="rId2"/>
              </a:rPr>
              <a:t>Source</a:t>
            </a:r>
            <a:r>
              <a:rPr lang="en-US" sz="2000" dirty="0"/>
              <a:t>)</a:t>
            </a:r>
          </a:p>
          <a:p>
            <a:pPr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SAS?</a:t>
            </a:r>
          </a:p>
        </p:txBody>
      </p:sp>
    </p:spTree>
    <p:extLst>
      <p:ext uri="{BB962C8B-B14F-4D97-AF65-F5344CB8AC3E}">
        <p14:creationId xmlns:p14="http://schemas.microsoft.com/office/powerpoint/2010/main" val="282569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15399" cy="4419601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Began as a statistical package</a:t>
            </a:r>
          </a:p>
          <a:p>
            <a:r>
              <a:rPr lang="en-US" dirty="0"/>
              <a:t>Also allows users to:</a:t>
            </a:r>
          </a:p>
          <a:p>
            <a:pPr lvl="1"/>
            <a:r>
              <a:rPr lang="en-US" dirty="0"/>
              <a:t>Store data</a:t>
            </a:r>
          </a:p>
          <a:p>
            <a:pPr lvl="1"/>
            <a:r>
              <a:rPr lang="en-US" dirty="0"/>
              <a:t>Manipulate data</a:t>
            </a:r>
          </a:p>
          <a:p>
            <a:pPr lvl="1"/>
            <a:r>
              <a:rPr lang="en-US" dirty="0"/>
              <a:t>Create reports</a:t>
            </a:r>
          </a:p>
          <a:p>
            <a:pPr lvl="2"/>
            <a:r>
              <a:rPr lang="en-US" dirty="0"/>
              <a:t>PDF</a:t>
            </a:r>
          </a:p>
          <a:p>
            <a:pPr lvl="2"/>
            <a:r>
              <a:rPr lang="en-US" dirty="0"/>
              <a:t>Excel</a:t>
            </a:r>
          </a:p>
          <a:p>
            <a:pPr lvl="2"/>
            <a:r>
              <a:rPr lang="en-US" dirty="0"/>
              <a:t>HTML</a:t>
            </a:r>
          </a:p>
          <a:p>
            <a:pPr lvl="2"/>
            <a:r>
              <a:rPr lang="en-US" dirty="0"/>
              <a:t>XML</a:t>
            </a:r>
          </a:p>
          <a:p>
            <a:pPr lvl="2"/>
            <a:r>
              <a:rPr lang="en-US" dirty="0"/>
              <a:t>RTF / Word</a:t>
            </a:r>
          </a:p>
          <a:p>
            <a:pPr lvl="2"/>
            <a:r>
              <a:rPr lang="en-US" dirty="0"/>
              <a:t>Etc. Etc. Etc.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SAS? (1 of 2)</a:t>
            </a:r>
          </a:p>
        </p:txBody>
      </p:sp>
    </p:spTree>
    <p:extLst>
      <p:ext uri="{BB962C8B-B14F-4D97-AF65-F5344CB8AC3E}">
        <p14:creationId xmlns:p14="http://schemas.microsoft.com/office/powerpoint/2010/main" val="151249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Also allows users to:</a:t>
            </a:r>
          </a:p>
          <a:p>
            <a:pPr lvl="1"/>
            <a:r>
              <a:rPr lang="en-US" dirty="0"/>
              <a:t>Create graphs</a:t>
            </a:r>
          </a:p>
          <a:p>
            <a:pPr lvl="1"/>
            <a:r>
              <a:rPr lang="en-US" dirty="0"/>
              <a:t>Create maps</a:t>
            </a:r>
          </a:p>
          <a:p>
            <a:pPr lvl="1"/>
            <a:r>
              <a:rPr lang="en-US" dirty="0"/>
              <a:t>Send e-mails</a:t>
            </a:r>
          </a:p>
          <a:p>
            <a:pPr lvl="1"/>
            <a:r>
              <a:rPr lang="en-US" dirty="0"/>
              <a:t>Create web applications</a:t>
            </a:r>
          </a:p>
          <a:p>
            <a:pPr lvl="1"/>
            <a:r>
              <a:rPr lang="en-US" dirty="0"/>
              <a:t>Create </a:t>
            </a:r>
            <a:r>
              <a:rPr lang="en-US" dirty="0" err="1"/>
              <a:t>iPhone</a:t>
            </a:r>
            <a:r>
              <a:rPr lang="en-US" dirty="0"/>
              <a:t> Apps</a:t>
            </a:r>
          </a:p>
          <a:p>
            <a:pPr lvl="1"/>
            <a:r>
              <a:rPr lang="en-US" dirty="0"/>
              <a:t>Access R</a:t>
            </a:r>
          </a:p>
          <a:p>
            <a:pPr lvl="1"/>
            <a:r>
              <a:rPr lang="en-US" dirty="0"/>
              <a:t>Schedule regularly run reports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SAS? (2 of 2)</a:t>
            </a:r>
          </a:p>
        </p:txBody>
      </p:sp>
    </p:spTree>
    <p:extLst>
      <p:ext uri="{BB962C8B-B14F-4D97-AF65-F5344CB8AC3E}">
        <p14:creationId xmlns:p14="http://schemas.microsoft.com/office/powerpoint/2010/main" val="329310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4572000"/>
            <a:ext cx="7391400" cy="990600"/>
          </a:xfrm>
        </p:spPr>
        <p:txBody>
          <a:bodyPr>
            <a:normAutofit/>
          </a:bodyPr>
          <a:lstStyle/>
          <a:p>
            <a:pPr marL="312528" indent="-312528">
              <a:buSzPct val="75000"/>
              <a:buFontTx/>
              <a:buChar char="•"/>
            </a:pPr>
            <a:r>
              <a:rPr lang="en-US" altLang="en-US" sz="1800" dirty="0"/>
              <a:t>SAS University Edition</a:t>
            </a:r>
          </a:p>
          <a:p>
            <a:pPr marL="312528" indent="-312528">
              <a:buSzPct val="75000"/>
              <a:buFontTx/>
              <a:buChar char="•"/>
            </a:pPr>
            <a:r>
              <a:rPr lang="en-US" altLang="en-US" sz="1800" dirty="0"/>
              <a:t>http://www.sas.com/en_us/software/university-edition.html</a:t>
            </a:r>
          </a:p>
        </p:txBody>
      </p:sp>
      <p:sp>
        <p:nvSpPr>
          <p:cNvPr id="2" name="Rectangle 1"/>
          <p:cNvSpPr/>
          <p:nvPr/>
        </p:nvSpPr>
        <p:spPr>
          <a:xfrm>
            <a:off x="293716" y="1752600"/>
            <a:ext cx="8305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SAS University Edition</a:t>
            </a:r>
            <a:r>
              <a:rPr lang="en-US" dirty="0"/>
              <a:t> provides free access to SAS software quickly and easily for anyone to learn quantitative analysis. SAS University Edition makes writing and submitting code easy, with a powerful graphical interface to SAS advanced statistical analysis software.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 addition, </a:t>
            </a:r>
            <a:r>
              <a:rPr lang="en-US" dirty="0">
                <a:hlinkClick r:id="rId3"/>
              </a:rPr>
              <a:t>free e-learning resources</a:t>
            </a:r>
            <a:r>
              <a:rPr lang="en-US" dirty="0"/>
              <a:t> and online tutorials are available to help users get started or to get help with specific tasks in SAS.</a:t>
            </a:r>
          </a:p>
        </p:txBody>
      </p:sp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-6285"/>
            <a:ext cx="9144000" cy="1518047"/>
          </a:xfrm>
        </p:spPr>
        <p:txBody>
          <a:bodyPr/>
          <a:lstStyle/>
          <a:p>
            <a:pPr algn="ctr" eaLnBrk="1">
              <a:defRPr/>
            </a:pPr>
            <a:r>
              <a:rPr lang="en-US" b="1" dirty="0">
                <a:ea typeface="+mj-ea"/>
              </a:rPr>
              <a:t>Software</a:t>
            </a:r>
          </a:p>
        </p:txBody>
      </p:sp>
    </p:spTree>
    <p:extLst>
      <p:ext uri="{BB962C8B-B14F-4D97-AF65-F5344CB8AC3E}">
        <p14:creationId xmlns:p14="http://schemas.microsoft.com/office/powerpoint/2010/main" val="220676244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001" y="4066339"/>
            <a:ext cx="2049898" cy="1934411"/>
          </a:xfrm>
          <a:prstGeom prst="rect">
            <a:avLst/>
          </a:prstGeom>
        </p:spPr>
      </p:pic>
      <p:sp>
        <p:nvSpPr>
          <p:cNvPr id="6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0526" y="3429000"/>
            <a:ext cx="7463203" cy="64633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100" dirty="0">
                <a:latin typeface="Segoe UI Light" panose="020B0502040204020203" pitchFamily="34" charset="0"/>
                <a:cs typeface="Segoe UI Light" panose="020B0502040204020203" pitchFamily="34" charset="0"/>
              </a:rPr>
              <a:t>Mr. Dhason Padmakumar</a:t>
            </a:r>
          </a:p>
          <a:p>
            <a:pPr lvl="0"/>
            <a:r>
              <a:rPr lang="en-US" sz="21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Senior Lecturer and Project Manager (FYP, </a:t>
            </a:r>
            <a:r>
              <a:rPr lang="en-US" sz="2100" i="1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SoCT</a:t>
            </a:r>
            <a:r>
              <a:rPr lang="en-US" sz="21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</p:txBody>
      </p:sp>
      <p:sp>
        <p:nvSpPr>
          <p:cNvPr id="7" name="Rechteck 3"/>
          <p:cNvSpPr/>
          <p:nvPr/>
        </p:nvSpPr>
        <p:spPr>
          <a:xfrm>
            <a:off x="390526" y="1176147"/>
            <a:ext cx="8639372" cy="646331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defTabSz="914240">
              <a:spcBef>
                <a:spcPct val="0"/>
              </a:spcBef>
            </a:pPr>
            <a:r>
              <a:rPr lang="en-US" altLang="en-US" sz="3600" b="1" dirty="0">
                <a:solidFill>
                  <a:prstClr val="white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Data Analytical Programming</a:t>
            </a:r>
            <a:endParaRPr lang="en-GB" altLang="en-US" sz="3600" b="1" dirty="0">
              <a:solidFill>
                <a:prstClr val="white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16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1151930"/>
            <a:ext cx="8762999" cy="2320603"/>
          </a:xfrm>
        </p:spPr>
        <p:txBody>
          <a:bodyPr/>
          <a:lstStyle/>
          <a:p>
            <a:pPr algn="ctr"/>
            <a:r>
              <a:rPr lang="en-US" altLang="en-US" b="1" dirty="0"/>
              <a:t>Part 2:</a:t>
            </a:r>
            <a:br>
              <a:rPr lang="en-US" altLang="en-US" b="1" dirty="0"/>
            </a:br>
            <a:r>
              <a:rPr lang="en-US" altLang="en-US" b="1" dirty="0"/>
              <a:t>Coding Mindset</a:t>
            </a:r>
          </a:p>
        </p:txBody>
      </p:sp>
    </p:spTree>
    <p:extLst>
      <p:ext uri="{BB962C8B-B14F-4D97-AF65-F5344CB8AC3E}">
        <p14:creationId xmlns:p14="http://schemas.microsoft.com/office/powerpoint/2010/main" val="2682581628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What does it take to become a good SAS programmer?</a:t>
            </a:r>
            <a:br>
              <a:rPr lang="en-US" dirty="0"/>
            </a:br>
            <a:endParaRPr lang="en-US" sz="1200" dirty="0"/>
          </a:p>
          <a:p>
            <a:pPr lvl="1"/>
            <a:r>
              <a:rPr lang="en-US" dirty="0"/>
              <a:t>Thinks logically</a:t>
            </a:r>
          </a:p>
          <a:p>
            <a:pPr lvl="1"/>
            <a:r>
              <a:rPr lang="en-US" dirty="0"/>
              <a:t>Organized</a:t>
            </a:r>
          </a:p>
          <a:p>
            <a:pPr lvl="1"/>
            <a:r>
              <a:rPr lang="en-US" dirty="0"/>
              <a:t>Attention to detail</a:t>
            </a:r>
          </a:p>
          <a:p>
            <a:pPr lvl="1"/>
            <a:r>
              <a:rPr lang="en-US" dirty="0"/>
              <a:t>Looks for ways to be more efficient</a:t>
            </a:r>
          </a:p>
          <a:p>
            <a:pPr lvl="1"/>
            <a:r>
              <a:rPr lang="en-US" dirty="0"/>
              <a:t>Can interpret and explain results clearly</a:t>
            </a:r>
          </a:p>
          <a:p>
            <a:pPr lvl="1"/>
            <a:r>
              <a:rPr lang="en-US" dirty="0"/>
              <a:t>Focused on results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Coding Mindset (1 of 2)</a:t>
            </a:r>
          </a:p>
        </p:txBody>
      </p:sp>
    </p:spTree>
    <p:extLst>
      <p:ext uri="{BB962C8B-B14F-4D97-AF65-F5344CB8AC3E}">
        <p14:creationId xmlns:p14="http://schemas.microsoft.com/office/powerpoint/2010/main" val="85309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Coding Mindset (2 of 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297464"/>
            <a:ext cx="8915399" cy="43018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i="1" dirty="0"/>
              <a:t>Critical tool in your analytical toolbox…</a:t>
            </a:r>
          </a:p>
          <a:p>
            <a:r>
              <a:rPr lang="en-US" dirty="0"/>
              <a:t>“Logical Data Flow Map”</a:t>
            </a:r>
          </a:p>
          <a:p>
            <a:pPr lvl="1"/>
            <a:r>
              <a:rPr lang="en-US" dirty="0"/>
              <a:t>The end-to-end flow of data</a:t>
            </a:r>
          </a:p>
          <a:p>
            <a:pPr lvl="1"/>
            <a:r>
              <a:rPr lang="en-US" dirty="0"/>
              <a:t>Raw data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	Actionable insights</a:t>
            </a:r>
          </a:p>
          <a:p>
            <a:pPr lvl="1"/>
            <a:r>
              <a:rPr lang="en-US" dirty="0"/>
              <a:t>Begin with the end in mind?</a:t>
            </a:r>
          </a:p>
        </p:txBody>
      </p:sp>
    </p:spTree>
    <p:extLst>
      <p:ext uri="{BB962C8B-B14F-4D97-AF65-F5344CB8AC3E}">
        <p14:creationId xmlns:p14="http://schemas.microsoft.com/office/powerpoint/2010/main" val="25192084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1" name="TextBox 7180"/>
          <p:cNvSpPr txBox="1"/>
          <p:nvPr/>
        </p:nvSpPr>
        <p:spPr>
          <a:xfrm>
            <a:off x="7753004" y="3548541"/>
            <a:ext cx="1049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/>
              <a:t>$$$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09475" y="2936160"/>
            <a:ext cx="2040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/>
              <a:t>Actionable Insights</a:t>
            </a:r>
          </a:p>
        </p:txBody>
      </p:sp>
      <p:grpSp>
        <p:nvGrpSpPr>
          <p:cNvPr id="9" name="Group 8" descr="Customer Purchases, Cost of Products Sold, Inventory of Products leading to Clean, Normalize, Subset, Analyze, which leads to actionable insights, which leads to $$$" title="Infographic"/>
          <p:cNvGrpSpPr/>
          <p:nvPr/>
        </p:nvGrpSpPr>
        <p:grpSpPr>
          <a:xfrm>
            <a:off x="248490" y="1994623"/>
            <a:ext cx="7295310" cy="3339377"/>
            <a:chOff x="629019" y="1695811"/>
            <a:chExt cx="7295310" cy="3339377"/>
          </a:xfrm>
        </p:grpSpPr>
        <p:sp>
          <p:nvSpPr>
            <p:cNvPr id="10" name="Oval 9"/>
            <p:cNvSpPr/>
            <p:nvPr/>
          </p:nvSpPr>
          <p:spPr>
            <a:xfrm>
              <a:off x="7721292" y="3536142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349175" y="3536142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977057" y="3536142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605648" y="3536142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33531" y="3536142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58376" y="3434625"/>
              <a:ext cx="406074" cy="406402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390207" y="3116716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390207" y="3958573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571313" y="3299046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583340" y="3777245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Oval 20"/>
            <p:cNvSpPr/>
            <p:nvPr/>
          </p:nvSpPr>
          <p:spPr>
            <a:xfrm>
              <a:off x="3280647" y="2434147"/>
              <a:ext cx="406074" cy="406402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Oval 21"/>
            <p:cNvSpPr/>
            <p:nvPr/>
          </p:nvSpPr>
          <p:spPr>
            <a:xfrm>
              <a:off x="3020306" y="2219759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Oval 22"/>
            <p:cNvSpPr/>
            <p:nvPr/>
          </p:nvSpPr>
          <p:spPr>
            <a:xfrm>
              <a:off x="2586641" y="2219759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Oval 23"/>
            <p:cNvSpPr/>
            <p:nvPr/>
          </p:nvSpPr>
          <p:spPr>
            <a:xfrm>
              <a:off x="2152976" y="2219759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Oval 24"/>
            <p:cNvSpPr/>
            <p:nvPr/>
          </p:nvSpPr>
          <p:spPr>
            <a:xfrm>
              <a:off x="1719311" y="2219759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Oval 25"/>
            <p:cNvSpPr/>
            <p:nvPr/>
          </p:nvSpPr>
          <p:spPr>
            <a:xfrm>
              <a:off x="1284938" y="2219759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Oval 26"/>
            <p:cNvSpPr/>
            <p:nvPr/>
          </p:nvSpPr>
          <p:spPr>
            <a:xfrm>
              <a:off x="851273" y="2219759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Oval 28"/>
            <p:cNvSpPr/>
            <p:nvPr/>
          </p:nvSpPr>
          <p:spPr>
            <a:xfrm>
              <a:off x="2859008" y="3434625"/>
              <a:ext cx="406074" cy="406402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Oval 29"/>
            <p:cNvSpPr/>
            <p:nvPr/>
          </p:nvSpPr>
          <p:spPr>
            <a:xfrm>
              <a:off x="2457178" y="3536142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Oval 30"/>
            <p:cNvSpPr/>
            <p:nvPr/>
          </p:nvSpPr>
          <p:spPr>
            <a:xfrm>
              <a:off x="2056056" y="3536142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168" name="Oval 7167"/>
            <p:cNvSpPr/>
            <p:nvPr/>
          </p:nvSpPr>
          <p:spPr>
            <a:xfrm>
              <a:off x="1654226" y="3536142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169" name="Oval 7168"/>
            <p:cNvSpPr/>
            <p:nvPr/>
          </p:nvSpPr>
          <p:spPr>
            <a:xfrm>
              <a:off x="1253103" y="3536142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171" name="Oval 7170"/>
            <p:cNvSpPr/>
            <p:nvPr/>
          </p:nvSpPr>
          <p:spPr>
            <a:xfrm>
              <a:off x="851273" y="3536142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173" name="Oval 7172"/>
            <p:cNvSpPr/>
            <p:nvPr/>
          </p:nvSpPr>
          <p:spPr>
            <a:xfrm>
              <a:off x="3280647" y="4418405"/>
              <a:ext cx="406074" cy="406402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174" name="Oval 7173"/>
            <p:cNvSpPr/>
            <p:nvPr/>
          </p:nvSpPr>
          <p:spPr>
            <a:xfrm>
              <a:off x="3020306" y="4832154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175" name="Oval 7174"/>
            <p:cNvSpPr/>
            <p:nvPr/>
          </p:nvSpPr>
          <p:spPr>
            <a:xfrm>
              <a:off x="2586641" y="4832154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176" name="Oval 7175"/>
            <p:cNvSpPr/>
            <p:nvPr/>
          </p:nvSpPr>
          <p:spPr>
            <a:xfrm>
              <a:off x="2152976" y="4832154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177" name="Oval 7176"/>
            <p:cNvSpPr/>
            <p:nvPr/>
          </p:nvSpPr>
          <p:spPr>
            <a:xfrm>
              <a:off x="1719311" y="4832154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178" name="Oval 7177"/>
            <p:cNvSpPr/>
            <p:nvPr/>
          </p:nvSpPr>
          <p:spPr>
            <a:xfrm>
              <a:off x="1284938" y="4832154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179" name="Oval 7178"/>
            <p:cNvSpPr/>
            <p:nvPr/>
          </p:nvSpPr>
          <p:spPr>
            <a:xfrm>
              <a:off x="851273" y="4832154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3434163" y="2609798"/>
              <a:ext cx="2055841" cy="2056054"/>
            </a:xfrm>
            <a:custGeom>
              <a:avLst/>
              <a:gdLst>
                <a:gd name="connsiteX0" fmla="*/ 0 w 2055841"/>
                <a:gd name="connsiteY0" fmla="*/ 1028027 h 2056054"/>
                <a:gd name="connsiteX1" fmla="*/ 1027921 w 2055841"/>
                <a:gd name="connsiteY1" fmla="*/ 0 h 2056054"/>
                <a:gd name="connsiteX2" fmla="*/ 2055842 w 2055841"/>
                <a:gd name="connsiteY2" fmla="*/ 1028027 h 2056054"/>
                <a:gd name="connsiteX3" fmla="*/ 1027921 w 2055841"/>
                <a:gd name="connsiteY3" fmla="*/ 2056054 h 2056054"/>
                <a:gd name="connsiteX4" fmla="*/ 0 w 2055841"/>
                <a:gd name="connsiteY4" fmla="*/ 1028027 h 2056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55841" h="2056054">
                  <a:moveTo>
                    <a:pt x="0" y="1028027"/>
                  </a:moveTo>
                  <a:cubicBezTo>
                    <a:pt x="0" y="460263"/>
                    <a:pt x="460216" y="0"/>
                    <a:pt x="1027921" y="0"/>
                  </a:cubicBezTo>
                  <a:cubicBezTo>
                    <a:pt x="1595626" y="0"/>
                    <a:pt x="2055842" y="460263"/>
                    <a:pt x="2055842" y="1028027"/>
                  </a:cubicBezTo>
                  <a:cubicBezTo>
                    <a:pt x="2055842" y="1595791"/>
                    <a:pt x="1595626" y="2056054"/>
                    <a:pt x="1027921" y="2056054"/>
                  </a:cubicBezTo>
                  <a:cubicBezTo>
                    <a:pt x="460216" y="2056054"/>
                    <a:pt x="0" y="1595791"/>
                    <a:pt x="0" y="1028027"/>
                  </a:cubicBez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31551" tIns="331582" rIns="331551" bIns="331582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/>
                <a:t>Clean Normalize Subset Analyze</a:t>
              </a:r>
            </a:p>
          </p:txBody>
        </p:sp>
        <p:sp>
          <p:nvSpPr>
            <p:cNvPr id="7180" name="Freeform 7179"/>
            <p:cNvSpPr/>
            <p:nvPr/>
          </p:nvSpPr>
          <p:spPr>
            <a:xfrm>
              <a:off x="629019" y="4182116"/>
              <a:ext cx="2836862" cy="522278"/>
            </a:xfrm>
            <a:custGeom>
              <a:avLst/>
              <a:gdLst>
                <a:gd name="connsiteX0" fmla="*/ 0 w 2379851"/>
                <a:gd name="connsiteY0" fmla="*/ 0 h 522278"/>
                <a:gd name="connsiteX1" fmla="*/ 2379851 w 2379851"/>
                <a:gd name="connsiteY1" fmla="*/ 0 h 522278"/>
                <a:gd name="connsiteX2" fmla="*/ 2379851 w 2379851"/>
                <a:gd name="connsiteY2" fmla="*/ 522278 h 522278"/>
                <a:gd name="connsiteX3" fmla="*/ 0 w 2379851"/>
                <a:gd name="connsiteY3" fmla="*/ 522278 h 522278"/>
                <a:gd name="connsiteX4" fmla="*/ 0 w 2379851"/>
                <a:gd name="connsiteY4" fmla="*/ 0 h 522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9851" h="522278">
                  <a:moveTo>
                    <a:pt x="0" y="0"/>
                  </a:moveTo>
                  <a:lnTo>
                    <a:pt x="2379851" y="0"/>
                  </a:lnTo>
                  <a:lnTo>
                    <a:pt x="2379851" y="522278"/>
                  </a:lnTo>
                  <a:lnTo>
                    <a:pt x="0" y="52227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b" anchorCtr="0">
              <a:noAutofit/>
            </a:bodyPr>
            <a:lstStyle/>
            <a:p>
              <a:pPr lvl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b="1" kern="1200" dirty="0"/>
                <a:t>Inventory of Products</a:t>
              </a:r>
            </a:p>
          </p:txBody>
        </p:sp>
        <p:sp>
          <p:nvSpPr>
            <p:cNvPr id="7172" name="Freeform 7171"/>
            <p:cNvSpPr/>
            <p:nvPr/>
          </p:nvSpPr>
          <p:spPr>
            <a:xfrm>
              <a:off x="761994" y="2912347"/>
              <a:ext cx="2611489" cy="522278"/>
            </a:xfrm>
            <a:custGeom>
              <a:avLst/>
              <a:gdLst>
                <a:gd name="connsiteX0" fmla="*/ 0 w 3346122"/>
                <a:gd name="connsiteY0" fmla="*/ 0 h 522278"/>
                <a:gd name="connsiteX1" fmla="*/ 3346122 w 3346122"/>
                <a:gd name="connsiteY1" fmla="*/ 0 h 522278"/>
                <a:gd name="connsiteX2" fmla="*/ 3346122 w 3346122"/>
                <a:gd name="connsiteY2" fmla="*/ 522278 h 522278"/>
                <a:gd name="connsiteX3" fmla="*/ 0 w 3346122"/>
                <a:gd name="connsiteY3" fmla="*/ 522278 h 522278"/>
                <a:gd name="connsiteX4" fmla="*/ 0 w 3346122"/>
                <a:gd name="connsiteY4" fmla="*/ 0 h 522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46122" h="522278">
                  <a:moveTo>
                    <a:pt x="0" y="0"/>
                  </a:moveTo>
                  <a:lnTo>
                    <a:pt x="3346122" y="0"/>
                  </a:lnTo>
                  <a:lnTo>
                    <a:pt x="3346122" y="522278"/>
                  </a:lnTo>
                  <a:lnTo>
                    <a:pt x="0" y="52227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b" anchorCtr="0">
              <a:noAutofit/>
            </a:bodyPr>
            <a:lstStyle/>
            <a:p>
              <a:pPr lvl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b="1" kern="1200" dirty="0"/>
                <a:t>Cost of Products Sold</a:t>
              </a:r>
            </a:p>
          </p:txBody>
        </p:sp>
        <p:sp>
          <p:nvSpPr>
            <p:cNvPr id="28" name="Freeform 27"/>
            <p:cNvSpPr/>
            <p:nvPr/>
          </p:nvSpPr>
          <p:spPr>
            <a:xfrm>
              <a:off x="761994" y="1695811"/>
              <a:ext cx="2555580" cy="522278"/>
            </a:xfrm>
            <a:custGeom>
              <a:avLst/>
              <a:gdLst>
                <a:gd name="connsiteX0" fmla="*/ 0 w 2555580"/>
                <a:gd name="connsiteY0" fmla="*/ 0 h 522278"/>
                <a:gd name="connsiteX1" fmla="*/ 2555580 w 2555580"/>
                <a:gd name="connsiteY1" fmla="*/ 0 h 522278"/>
                <a:gd name="connsiteX2" fmla="*/ 2555580 w 2555580"/>
                <a:gd name="connsiteY2" fmla="*/ 522278 h 522278"/>
                <a:gd name="connsiteX3" fmla="*/ 0 w 2555580"/>
                <a:gd name="connsiteY3" fmla="*/ 522278 h 522278"/>
                <a:gd name="connsiteX4" fmla="*/ 0 w 2555580"/>
                <a:gd name="connsiteY4" fmla="*/ 0 h 522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5580" h="522278">
                  <a:moveTo>
                    <a:pt x="0" y="0"/>
                  </a:moveTo>
                  <a:lnTo>
                    <a:pt x="2555580" y="0"/>
                  </a:lnTo>
                  <a:lnTo>
                    <a:pt x="2555580" y="522278"/>
                  </a:lnTo>
                  <a:lnTo>
                    <a:pt x="0" y="52227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b" anchorCtr="0">
              <a:noAutofit/>
            </a:bodyPr>
            <a:lstStyle/>
            <a:p>
              <a:pPr lvl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b="1" kern="1200"/>
                <a:t>Customer Purchases</a:t>
              </a:r>
              <a:endParaRPr lang="en-US" sz="1900" b="1" kern="1200" dirty="0"/>
            </a:p>
          </p:txBody>
        </p:sp>
      </p:grpSp>
      <p:sp>
        <p:nvSpPr>
          <p:cNvPr id="53" name="Dodecagon 52"/>
          <p:cNvSpPr/>
          <p:nvPr/>
        </p:nvSpPr>
        <p:spPr>
          <a:xfrm>
            <a:off x="5638800" y="1524000"/>
            <a:ext cx="957728" cy="661496"/>
          </a:xfrm>
          <a:prstGeom prst="do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  <a:p>
            <a:pPr algn="ctr"/>
            <a:r>
              <a:rPr lang="en-US" sz="1400" b="1" dirty="0"/>
              <a:t>Show</a:t>
            </a:r>
          </a:p>
        </p:txBody>
      </p:sp>
      <p:sp>
        <p:nvSpPr>
          <p:cNvPr id="51" name="Dodecagon 50"/>
          <p:cNvSpPr/>
          <p:nvPr/>
        </p:nvSpPr>
        <p:spPr>
          <a:xfrm>
            <a:off x="3810000" y="1517448"/>
            <a:ext cx="891923" cy="661496"/>
          </a:xfrm>
          <a:prstGeom prst="do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  <a:p>
            <a:pPr algn="ctr"/>
            <a:r>
              <a:rPr lang="en-US" sz="1400" b="1" dirty="0"/>
              <a:t>Code</a:t>
            </a:r>
          </a:p>
        </p:txBody>
      </p:sp>
      <p:sp>
        <p:nvSpPr>
          <p:cNvPr id="7184" name="Dodecagon 7183"/>
          <p:cNvSpPr/>
          <p:nvPr/>
        </p:nvSpPr>
        <p:spPr>
          <a:xfrm>
            <a:off x="2039861" y="1517448"/>
            <a:ext cx="802953" cy="661496"/>
          </a:xfrm>
          <a:prstGeom prst="do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  <a:p>
            <a:pPr algn="ctr"/>
            <a:r>
              <a:rPr lang="en-US" sz="1400" b="1" dirty="0"/>
              <a:t>Data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Logical Data Flow Map Example</a:t>
            </a:r>
            <a:endParaRPr lang="en-US" sz="2700" b="0" dirty="0"/>
          </a:p>
        </p:txBody>
      </p:sp>
    </p:spTree>
    <p:extLst>
      <p:ext uri="{BB962C8B-B14F-4D97-AF65-F5344CB8AC3E}">
        <p14:creationId xmlns:p14="http://schemas.microsoft.com/office/powerpoint/2010/main" val="589929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ontent Placeholder 2"/>
          <p:cNvSpPr>
            <a:spLocks noGrp="1"/>
          </p:cNvSpPr>
          <p:nvPr>
            <p:ph idx="1"/>
          </p:nvPr>
        </p:nvSpPr>
        <p:spPr>
          <a:xfrm>
            <a:off x="152400" y="1413137"/>
            <a:ext cx="8915399" cy="4301863"/>
          </a:xfrm>
        </p:spPr>
        <p:txBody>
          <a:bodyPr>
            <a:normAutofit/>
          </a:bodyPr>
          <a:lstStyle/>
          <a:p>
            <a:r>
              <a:rPr lang="en-US" dirty="0"/>
              <a:t>Begin with where the data can be found</a:t>
            </a:r>
          </a:p>
          <a:p>
            <a:pPr lvl="1"/>
            <a:r>
              <a:rPr lang="en-US" dirty="0"/>
              <a:t>Questions to ask… </a:t>
            </a:r>
          </a:p>
          <a:p>
            <a:pPr lvl="2"/>
            <a:r>
              <a:rPr lang="en-US" dirty="0"/>
              <a:t>“Where is the data stored?”  </a:t>
            </a:r>
          </a:p>
          <a:p>
            <a:pPr lvl="2"/>
            <a:r>
              <a:rPr lang="en-US" dirty="0"/>
              <a:t>“What type of data is this?”   </a:t>
            </a:r>
          </a:p>
          <a:p>
            <a:pPr lvl="2"/>
            <a:r>
              <a:rPr lang="en-US" dirty="0"/>
              <a:t>“What format is the data saved?”</a:t>
            </a:r>
          </a:p>
          <a:p>
            <a:pPr lvl="1"/>
            <a:endParaRPr lang="en-US" dirty="0"/>
          </a:p>
        </p:txBody>
      </p:sp>
      <p:sp>
        <p:nvSpPr>
          <p:cNvPr id="42" name="Dodecagon 41"/>
          <p:cNvSpPr/>
          <p:nvPr/>
        </p:nvSpPr>
        <p:spPr>
          <a:xfrm>
            <a:off x="8077200" y="457200"/>
            <a:ext cx="802953" cy="661496"/>
          </a:xfrm>
          <a:prstGeom prst="do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  <a:p>
            <a:pPr algn="ctr"/>
            <a:r>
              <a:rPr lang="en-US" sz="1400" b="1" dirty="0"/>
              <a:t>Data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Logical Data Flow Map </a:t>
            </a:r>
            <a:br>
              <a:rPr lang="en-US" dirty="0"/>
            </a:br>
            <a:endParaRPr lang="en-US" sz="3100" b="0" dirty="0"/>
          </a:p>
        </p:txBody>
      </p:sp>
    </p:spTree>
    <p:extLst>
      <p:ext uri="{BB962C8B-B14F-4D97-AF65-F5344CB8AC3E}">
        <p14:creationId xmlns:p14="http://schemas.microsoft.com/office/powerpoint/2010/main" val="5076269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row" title="Decorativ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65" y="2660674"/>
            <a:ext cx="2944125" cy="731460"/>
          </a:xfrm>
          <a:prstGeom prst="rect">
            <a:avLst/>
          </a:prstGeom>
        </p:spPr>
      </p:pic>
      <p:pic>
        <p:nvPicPr>
          <p:cNvPr id="5" name="Picture 4" descr="Arrow&#10;" title="Decorativ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64" y="3714386"/>
            <a:ext cx="2523536" cy="518117"/>
          </a:xfrm>
          <a:prstGeom prst="rect">
            <a:avLst/>
          </a:prstGeom>
        </p:spPr>
      </p:pic>
      <p:pic>
        <p:nvPicPr>
          <p:cNvPr id="6" name="Picture 5" descr="Arrow&#10;" title="Decorativ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65" y="4920418"/>
            <a:ext cx="2938029" cy="554690"/>
          </a:xfrm>
          <a:prstGeom prst="rect">
            <a:avLst/>
          </a:prstGeom>
        </p:spPr>
      </p:pic>
      <p:sp>
        <p:nvSpPr>
          <p:cNvPr id="7180" name="Freeform 7179"/>
          <p:cNvSpPr/>
          <p:nvPr/>
        </p:nvSpPr>
        <p:spPr>
          <a:xfrm>
            <a:off x="248490" y="4398140"/>
            <a:ext cx="7981110" cy="522278"/>
          </a:xfrm>
          <a:custGeom>
            <a:avLst/>
            <a:gdLst>
              <a:gd name="connsiteX0" fmla="*/ 0 w 2379851"/>
              <a:gd name="connsiteY0" fmla="*/ 0 h 522278"/>
              <a:gd name="connsiteX1" fmla="*/ 2379851 w 2379851"/>
              <a:gd name="connsiteY1" fmla="*/ 0 h 522278"/>
              <a:gd name="connsiteX2" fmla="*/ 2379851 w 2379851"/>
              <a:gd name="connsiteY2" fmla="*/ 522278 h 522278"/>
              <a:gd name="connsiteX3" fmla="*/ 0 w 2379851"/>
              <a:gd name="connsiteY3" fmla="*/ 522278 h 522278"/>
              <a:gd name="connsiteX4" fmla="*/ 0 w 2379851"/>
              <a:gd name="connsiteY4" fmla="*/ 0 h 522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9851" h="522278">
                <a:moveTo>
                  <a:pt x="0" y="0"/>
                </a:moveTo>
                <a:lnTo>
                  <a:pt x="2379851" y="0"/>
                </a:lnTo>
                <a:lnTo>
                  <a:pt x="2379851" y="522278"/>
                </a:lnTo>
                <a:lnTo>
                  <a:pt x="0" y="52227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b" anchorCtr="0">
            <a:noAutofit/>
          </a:bodyPr>
          <a:lstStyle/>
          <a:p>
            <a:pPr lvl="0" algn="l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b="1" kern="1200" dirty="0"/>
              <a:t>Inventory of Products  -  “ IT Data Warehouse”  - XML file format </a:t>
            </a:r>
          </a:p>
        </p:txBody>
      </p:sp>
      <p:sp>
        <p:nvSpPr>
          <p:cNvPr id="7172" name="Freeform 7171"/>
          <p:cNvSpPr/>
          <p:nvPr/>
        </p:nvSpPr>
        <p:spPr>
          <a:xfrm>
            <a:off x="381465" y="3211159"/>
            <a:ext cx="8305335" cy="522278"/>
          </a:xfrm>
          <a:custGeom>
            <a:avLst/>
            <a:gdLst>
              <a:gd name="connsiteX0" fmla="*/ 0 w 3346122"/>
              <a:gd name="connsiteY0" fmla="*/ 0 h 522278"/>
              <a:gd name="connsiteX1" fmla="*/ 3346122 w 3346122"/>
              <a:gd name="connsiteY1" fmla="*/ 0 h 522278"/>
              <a:gd name="connsiteX2" fmla="*/ 3346122 w 3346122"/>
              <a:gd name="connsiteY2" fmla="*/ 522278 h 522278"/>
              <a:gd name="connsiteX3" fmla="*/ 0 w 3346122"/>
              <a:gd name="connsiteY3" fmla="*/ 522278 h 522278"/>
              <a:gd name="connsiteX4" fmla="*/ 0 w 3346122"/>
              <a:gd name="connsiteY4" fmla="*/ 0 h 522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6122" h="522278">
                <a:moveTo>
                  <a:pt x="0" y="0"/>
                </a:moveTo>
                <a:lnTo>
                  <a:pt x="3346122" y="0"/>
                </a:lnTo>
                <a:lnTo>
                  <a:pt x="3346122" y="522278"/>
                </a:lnTo>
                <a:lnTo>
                  <a:pt x="0" y="52227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b" anchorCtr="0">
            <a:noAutofit/>
          </a:bodyPr>
          <a:lstStyle/>
          <a:p>
            <a:pPr lvl="0" algn="l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b="1" kern="1200" dirty="0"/>
              <a:t>Cost of Products Sold – “Accounting department” – Excel file format</a:t>
            </a:r>
          </a:p>
        </p:txBody>
      </p:sp>
      <p:sp>
        <p:nvSpPr>
          <p:cNvPr id="28" name="Freeform 27"/>
          <p:cNvSpPr/>
          <p:nvPr/>
        </p:nvSpPr>
        <p:spPr>
          <a:xfrm>
            <a:off x="381464" y="1994623"/>
            <a:ext cx="8305336" cy="522278"/>
          </a:xfrm>
          <a:custGeom>
            <a:avLst/>
            <a:gdLst>
              <a:gd name="connsiteX0" fmla="*/ 0 w 2555580"/>
              <a:gd name="connsiteY0" fmla="*/ 0 h 522278"/>
              <a:gd name="connsiteX1" fmla="*/ 2555580 w 2555580"/>
              <a:gd name="connsiteY1" fmla="*/ 0 h 522278"/>
              <a:gd name="connsiteX2" fmla="*/ 2555580 w 2555580"/>
              <a:gd name="connsiteY2" fmla="*/ 522278 h 522278"/>
              <a:gd name="connsiteX3" fmla="*/ 0 w 2555580"/>
              <a:gd name="connsiteY3" fmla="*/ 522278 h 522278"/>
              <a:gd name="connsiteX4" fmla="*/ 0 w 2555580"/>
              <a:gd name="connsiteY4" fmla="*/ 0 h 522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5580" h="522278">
                <a:moveTo>
                  <a:pt x="0" y="0"/>
                </a:moveTo>
                <a:lnTo>
                  <a:pt x="2555580" y="0"/>
                </a:lnTo>
                <a:lnTo>
                  <a:pt x="2555580" y="522278"/>
                </a:lnTo>
                <a:lnTo>
                  <a:pt x="0" y="52227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b" anchorCtr="0">
            <a:noAutofit/>
          </a:bodyPr>
          <a:lstStyle/>
          <a:p>
            <a:pPr lvl="0" algn="l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b="1" kern="1200" dirty="0"/>
              <a:t>Customer Purchases  - “Point of Sale data” – CSV file format  </a:t>
            </a:r>
          </a:p>
        </p:txBody>
      </p:sp>
      <p:sp>
        <p:nvSpPr>
          <p:cNvPr id="41" name="Dodecagon 40"/>
          <p:cNvSpPr/>
          <p:nvPr/>
        </p:nvSpPr>
        <p:spPr>
          <a:xfrm>
            <a:off x="8001000" y="457200"/>
            <a:ext cx="802953" cy="661496"/>
          </a:xfrm>
          <a:prstGeom prst="do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  <a:p>
            <a:pPr algn="ctr"/>
            <a:r>
              <a:rPr lang="en-US" sz="1400" b="1" dirty="0"/>
              <a:t>Data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52811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Logical Data Flow Map</a:t>
            </a:r>
            <a:br>
              <a:rPr lang="en-US" dirty="0"/>
            </a:br>
            <a:r>
              <a:rPr lang="en-US" sz="3100" b="0" dirty="0"/>
              <a:t>Example:  Sources of Data</a:t>
            </a:r>
          </a:p>
        </p:txBody>
      </p:sp>
    </p:spTree>
    <p:extLst>
      <p:ext uri="{BB962C8B-B14F-4D97-AF65-F5344CB8AC3E}">
        <p14:creationId xmlns:p14="http://schemas.microsoft.com/office/powerpoint/2010/main" val="26320755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ontent Placeholder 2"/>
          <p:cNvSpPr>
            <a:spLocks noGrp="1"/>
          </p:cNvSpPr>
          <p:nvPr>
            <p:ph idx="1"/>
          </p:nvPr>
        </p:nvSpPr>
        <p:spPr>
          <a:xfrm>
            <a:off x="152400" y="1413137"/>
            <a:ext cx="8915399" cy="4301863"/>
          </a:xfrm>
        </p:spPr>
        <p:txBody>
          <a:bodyPr>
            <a:normAutofit/>
          </a:bodyPr>
          <a:lstStyle/>
          <a:p>
            <a:r>
              <a:rPr lang="en-US" dirty="0"/>
              <a:t>Data management &amp; analysis</a:t>
            </a:r>
          </a:p>
          <a:p>
            <a:pPr lvl="1"/>
            <a:r>
              <a:rPr lang="en-US" dirty="0"/>
              <a:t>Questions to ask… </a:t>
            </a:r>
          </a:p>
          <a:p>
            <a:pPr lvl="2"/>
            <a:r>
              <a:rPr lang="en-US" dirty="0"/>
              <a:t>“Do I need to clean the data?”  </a:t>
            </a:r>
          </a:p>
          <a:p>
            <a:pPr lvl="2"/>
            <a:r>
              <a:rPr lang="en-US" dirty="0"/>
              <a:t>“How do I merge the data?”   </a:t>
            </a:r>
          </a:p>
          <a:p>
            <a:pPr lvl="2"/>
            <a:r>
              <a:rPr lang="en-US" dirty="0"/>
              <a:t>“What types of analytics do I need to uncover insights?”</a:t>
            </a:r>
          </a:p>
          <a:p>
            <a:pPr lvl="2"/>
            <a:r>
              <a:rPr lang="en-US" dirty="0"/>
              <a:t>“How do I subset the data to report the insights?”</a:t>
            </a:r>
          </a:p>
          <a:p>
            <a:pPr lvl="1"/>
            <a:endParaRPr lang="en-US" dirty="0"/>
          </a:p>
        </p:txBody>
      </p:sp>
      <p:sp>
        <p:nvSpPr>
          <p:cNvPr id="4" name="Dodecagon 3"/>
          <p:cNvSpPr/>
          <p:nvPr/>
        </p:nvSpPr>
        <p:spPr>
          <a:xfrm>
            <a:off x="8001000" y="457200"/>
            <a:ext cx="891923" cy="661496"/>
          </a:xfrm>
          <a:prstGeom prst="do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  <a:p>
            <a:pPr algn="ctr"/>
            <a:r>
              <a:rPr lang="en-US" sz="1400" b="1" dirty="0"/>
              <a:t>Code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52811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Logical Data Flow Map</a:t>
            </a:r>
            <a:br>
              <a:rPr lang="en-US" dirty="0"/>
            </a:br>
            <a:endParaRPr lang="en-US" sz="3100" b="0" dirty="0"/>
          </a:p>
        </p:txBody>
      </p:sp>
    </p:spTree>
    <p:extLst>
      <p:ext uri="{BB962C8B-B14F-4D97-AF65-F5344CB8AC3E}">
        <p14:creationId xmlns:p14="http://schemas.microsoft.com/office/powerpoint/2010/main" val="1882486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lean Normalize Subset Analyze&#10;" title="Clean Normalize Subset Analyz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950" y="2347049"/>
            <a:ext cx="4602100" cy="2163901"/>
          </a:xfrm>
          <a:prstGeom prst="rect">
            <a:avLst/>
          </a:prstGeom>
        </p:spPr>
      </p:pic>
      <p:sp>
        <p:nvSpPr>
          <p:cNvPr id="51" name="Dodecagon 50"/>
          <p:cNvSpPr/>
          <p:nvPr/>
        </p:nvSpPr>
        <p:spPr>
          <a:xfrm>
            <a:off x="8001000" y="457200"/>
            <a:ext cx="891923" cy="661496"/>
          </a:xfrm>
          <a:prstGeom prst="do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  <a:p>
            <a:pPr algn="ctr"/>
            <a:r>
              <a:rPr lang="en-US" sz="1400" b="1" dirty="0"/>
              <a:t>Code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52811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Logical Data Flow Map</a:t>
            </a:r>
            <a:br>
              <a:rPr lang="en-US" dirty="0"/>
            </a:br>
            <a:r>
              <a:rPr lang="en-US" sz="2700" b="0" dirty="0"/>
              <a:t>Example </a:t>
            </a:r>
          </a:p>
        </p:txBody>
      </p:sp>
    </p:spTree>
    <p:extLst>
      <p:ext uri="{BB962C8B-B14F-4D97-AF65-F5344CB8AC3E}">
        <p14:creationId xmlns:p14="http://schemas.microsoft.com/office/powerpoint/2010/main" val="24302672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ontent Placeholder 2"/>
          <p:cNvSpPr>
            <a:spLocks noGrp="1"/>
          </p:cNvSpPr>
          <p:nvPr>
            <p:ph idx="1"/>
          </p:nvPr>
        </p:nvSpPr>
        <p:spPr>
          <a:xfrm>
            <a:off x="152400" y="1413137"/>
            <a:ext cx="8915399" cy="4301863"/>
          </a:xfrm>
        </p:spPr>
        <p:txBody>
          <a:bodyPr>
            <a:normAutofit/>
          </a:bodyPr>
          <a:lstStyle/>
          <a:p>
            <a:r>
              <a:rPr lang="en-US" dirty="0"/>
              <a:t>End with an actionable insight to share</a:t>
            </a:r>
          </a:p>
          <a:p>
            <a:pPr lvl="1"/>
            <a:r>
              <a:rPr lang="en-US" dirty="0"/>
              <a:t>Questions to ask… </a:t>
            </a:r>
          </a:p>
          <a:p>
            <a:pPr lvl="2"/>
            <a:r>
              <a:rPr lang="en-US" dirty="0"/>
              <a:t>“Who is my audience?”  </a:t>
            </a:r>
          </a:p>
          <a:p>
            <a:pPr lvl="2"/>
            <a:r>
              <a:rPr lang="en-US" dirty="0"/>
              <a:t>“What type of reports do they want to see?”   </a:t>
            </a:r>
          </a:p>
          <a:p>
            <a:pPr lvl="2"/>
            <a:r>
              <a:rPr lang="en-US" dirty="0"/>
              <a:t>“How do I format output to easily “see” the insights?”</a:t>
            </a:r>
          </a:p>
          <a:p>
            <a:pPr lvl="2"/>
            <a:r>
              <a:rPr lang="en-US" dirty="0"/>
              <a:t>“Is the insight actionable?”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Dodecagon 4"/>
          <p:cNvSpPr/>
          <p:nvPr/>
        </p:nvSpPr>
        <p:spPr>
          <a:xfrm>
            <a:off x="7848600" y="457200"/>
            <a:ext cx="957728" cy="661496"/>
          </a:xfrm>
          <a:prstGeom prst="do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  <a:p>
            <a:pPr algn="ctr"/>
            <a:r>
              <a:rPr lang="en-US" sz="1400" b="1" dirty="0"/>
              <a:t>Show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52811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Logical Data Flow Map  </a:t>
            </a:r>
            <a:br>
              <a:rPr lang="en-US" dirty="0"/>
            </a:br>
            <a:endParaRPr lang="en-US" sz="3100" b="0" dirty="0"/>
          </a:p>
        </p:txBody>
      </p:sp>
    </p:spTree>
    <p:extLst>
      <p:ext uri="{BB962C8B-B14F-4D97-AF65-F5344CB8AC3E}">
        <p14:creationId xmlns:p14="http://schemas.microsoft.com/office/powerpoint/2010/main" val="11318528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1" name="TextBox 7180"/>
          <p:cNvSpPr txBox="1"/>
          <p:nvPr/>
        </p:nvSpPr>
        <p:spPr>
          <a:xfrm>
            <a:off x="7753004" y="3548541"/>
            <a:ext cx="1049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/>
              <a:t>$$$</a:t>
            </a:r>
          </a:p>
        </p:txBody>
      </p:sp>
      <p:pic>
        <p:nvPicPr>
          <p:cNvPr id="3" name="Picture 2" descr="Actionable Insights leads to $$$" title="Actionable Insight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895600"/>
            <a:ext cx="2493058" cy="1627498"/>
          </a:xfrm>
          <a:prstGeom prst="rect">
            <a:avLst/>
          </a:prstGeom>
        </p:spPr>
      </p:pic>
      <p:sp>
        <p:nvSpPr>
          <p:cNvPr id="53" name="Dodecagon 52"/>
          <p:cNvSpPr/>
          <p:nvPr/>
        </p:nvSpPr>
        <p:spPr>
          <a:xfrm>
            <a:off x="7924800" y="457200"/>
            <a:ext cx="957728" cy="661496"/>
          </a:xfrm>
          <a:prstGeom prst="do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  <a:p>
            <a:pPr algn="ctr"/>
            <a:r>
              <a:rPr lang="en-US" sz="1400" b="1" dirty="0"/>
              <a:t>Show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52811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Logical Data Flow Map</a:t>
            </a:r>
            <a:br>
              <a:rPr lang="en-US" dirty="0"/>
            </a:br>
            <a:r>
              <a:rPr lang="en-US" sz="2700" b="0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586864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Lecturer Introduction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115991" y="2043983"/>
            <a:ext cx="4746929" cy="2177904"/>
          </a:xfrm>
        </p:spPr>
        <p:txBody>
          <a:bodyPr>
            <a:normAutofit fontScale="92500" lnSpcReduction="10000"/>
          </a:bodyPr>
          <a:lstStyle/>
          <a:p>
            <a:r>
              <a:rPr lang="de-DE" sz="2100" dirty="0">
                <a:solidFill>
                  <a:prstClr val="black"/>
                </a:solidFill>
                <a:effectLst>
                  <a:innerShdw blurRad="76200" dist="25400" dir="13500000">
                    <a:prstClr val="black">
                      <a:alpha val="40000"/>
                    </a:prstClr>
                  </a:innerShdw>
                </a:effectLst>
              </a:rPr>
              <a:t>Name: Mr.Dhason Padmakumar</a:t>
            </a:r>
          </a:p>
          <a:p>
            <a:r>
              <a:rPr lang="de-DE" sz="2100" dirty="0">
                <a:solidFill>
                  <a:prstClr val="black"/>
                </a:solidFill>
                <a:effectLst>
                  <a:innerShdw blurRad="76200" dist="25400" dir="13500000">
                    <a:prstClr val="black">
                      <a:alpha val="40000"/>
                    </a:prstClr>
                  </a:innerShdw>
                </a:effectLst>
              </a:rPr>
              <a:t>Email: dhason@apu.edu.my</a:t>
            </a:r>
            <a:endParaRPr lang="de-DE" sz="2100" dirty="0">
              <a:solidFill>
                <a:schemeClr val="accent1"/>
              </a:solidFill>
              <a:effectLst>
                <a:innerShdw blurRad="76200" dist="25400" dir="13500000">
                  <a:prstClr val="black">
                    <a:alpha val="40000"/>
                  </a:prstClr>
                </a:innerShdw>
              </a:effectLst>
            </a:endParaRPr>
          </a:p>
          <a:p>
            <a:r>
              <a:rPr lang="de-DE" sz="2100" dirty="0">
                <a:solidFill>
                  <a:prstClr val="black"/>
                </a:solidFill>
                <a:effectLst>
                  <a:innerShdw blurRad="76200" dist="25400" dir="13500000">
                    <a:prstClr val="black">
                      <a:alpha val="40000"/>
                    </a:prstClr>
                  </a:innerShdw>
                </a:effectLst>
              </a:rPr>
              <a:t>Contact: </a:t>
            </a:r>
            <a:r>
              <a:rPr lang="de-DE" sz="2100" dirty="0">
                <a:solidFill>
                  <a:schemeClr val="accent1"/>
                </a:solidFill>
                <a:effectLst>
                  <a:innerShdw blurRad="76200" dist="25400" dir="13500000">
                    <a:prstClr val="black">
                      <a:alpha val="40000"/>
                    </a:prstClr>
                  </a:innerShdw>
                </a:effectLst>
              </a:rPr>
              <a:t>0122711802 </a:t>
            </a:r>
          </a:p>
          <a:p>
            <a:r>
              <a:rPr lang="de-DE" sz="2100" dirty="0">
                <a:solidFill>
                  <a:prstClr val="black"/>
                </a:solidFill>
                <a:effectLst>
                  <a:innerShdw blurRad="76200" dist="25400" dir="13500000">
                    <a:prstClr val="black">
                      <a:alpha val="40000"/>
                    </a:prstClr>
                  </a:innerShdw>
                </a:effectLst>
              </a:rPr>
              <a:t>Office: SoCT, Level 5</a:t>
            </a:r>
            <a:endParaRPr lang="de-DE" sz="2100" dirty="0">
              <a:solidFill>
                <a:schemeClr val="accent1"/>
              </a:solidFill>
              <a:effectLst>
                <a:innerShdw blurRad="76200" dist="25400" dir="13500000">
                  <a:prstClr val="black">
                    <a:alpha val="40000"/>
                  </a:prstClr>
                </a:innerShdw>
              </a:effectLst>
            </a:endParaRPr>
          </a:p>
          <a:p>
            <a:r>
              <a:rPr lang="de-DE" sz="2100" dirty="0">
                <a:solidFill>
                  <a:prstClr val="black"/>
                </a:solidFill>
                <a:effectLst>
                  <a:innerShdw blurRad="76200" dist="25400" dir="13500000">
                    <a:prstClr val="black">
                      <a:alpha val="40000"/>
                    </a:prstClr>
                  </a:innerShdw>
                </a:effectLst>
              </a:rPr>
              <a:t>Consultation: </a:t>
            </a:r>
            <a:r>
              <a:rPr lang="de-DE" sz="2100" dirty="0">
                <a:solidFill>
                  <a:schemeClr val="accent1"/>
                </a:solidFill>
                <a:effectLst>
                  <a:innerShdw blurRad="76200" dist="25400" dir="13500000">
                    <a:prstClr val="black">
                      <a:alpha val="40000"/>
                    </a:prstClr>
                  </a:innerShdw>
                </a:effectLst>
              </a:rPr>
              <a:t>By iConsult System, APSAPCE /  Email</a:t>
            </a:r>
          </a:p>
          <a:p>
            <a:endParaRPr lang="de-DE" sz="2100" dirty="0">
              <a:solidFill>
                <a:prstClr val="black"/>
              </a:solidFill>
              <a:effectLst>
                <a:innerShdw blurRad="76200" dist="25400" dir="13500000">
                  <a:prstClr val="black">
                    <a:alpha val="4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8999128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1" name="TextBox 7180"/>
          <p:cNvSpPr txBox="1"/>
          <p:nvPr/>
        </p:nvSpPr>
        <p:spPr>
          <a:xfrm>
            <a:off x="7753004" y="3548541"/>
            <a:ext cx="1049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/>
              <a:t>$$$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09475" y="2936160"/>
            <a:ext cx="2040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/>
              <a:t>Actionable Insights</a:t>
            </a:r>
          </a:p>
        </p:txBody>
      </p:sp>
      <p:grpSp>
        <p:nvGrpSpPr>
          <p:cNvPr id="9" name="Group 8" descr="Customer Purchases, Cost of Products Sold, Inventory of Products leads to Clean Normalize Subset Analyze, leads to Actionable Insights, leads to $$$" title="Infographic"/>
          <p:cNvGrpSpPr/>
          <p:nvPr/>
        </p:nvGrpSpPr>
        <p:grpSpPr>
          <a:xfrm>
            <a:off x="248490" y="1994623"/>
            <a:ext cx="7295310" cy="3339377"/>
            <a:chOff x="629019" y="1695811"/>
            <a:chExt cx="7295310" cy="3339377"/>
          </a:xfrm>
        </p:grpSpPr>
        <p:sp>
          <p:nvSpPr>
            <p:cNvPr id="10" name="Oval 9"/>
            <p:cNvSpPr/>
            <p:nvPr/>
          </p:nvSpPr>
          <p:spPr>
            <a:xfrm>
              <a:off x="7721292" y="3536142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349175" y="3536142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977057" y="3536142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605648" y="3536142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33531" y="3536142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58376" y="3434625"/>
              <a:ext cx="406074" cy="406402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390207" y="3116716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390207" y="3958573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571313" y="3299046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583340" y="3777245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Oval 20"/>
            <p:cNvSpPr/>
            <p:nvPr/>
          </p:nvSpPr>
          <p:spPr>
            <a:xfrm>
              <a:off x="3280647" y="2434147"/>
              <a:ext cx="406074" cy="406402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Oval 21"/>
            <p:cNvSpPr/>
            <p:nvPr/>
          </p:nvSpPr>
          <p:spPr>
            <a:xfrm>
              <a:off x="3020306" y="2219759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Oval 22"/>
            <p:cNvSpPr/>
            <p:nvPr/>
          </p:nvSpPr>
          <p:spPr>
            <a:xfrm>
              <a:off x="2586641" y="2219759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Oval 23"/>
            <p:cNvSpPr/>
            <p:nvPr/>
          </p:nvSpPr>
          <p:spPr>
            <a:xfrm>
              <a:off x="2152976" y="2219759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Oval 24"/>
            <p:cNvSpPr/>
            <p:nvPr/>
          </p:nvSpPr>
          <p:spPr>
            <a:xfrm>
              <a:off x="1719311" y="2219759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Oval 25"/>
            <p:cNvSpPr/>
            <p:nvPr/>
          </p:nvSpPr>
          <p:spPr>
            <a:xfrm>
              <a:off x="1284938" y="2219759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Oval 26"/>
            <p:cNvSpPr/>
            <p:nvPr/>
          </p:nvSpPr>
          <p:spPr>
            <a:xfrm>
              <a:off x="851273" y="2219759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Oval 28"/>
            <p:cNvSpPr/>
            <p:nvPr/>
          </p:nvSpPr>
          <p:spPr>
            <a:xfrm>
              <a:off x="2859008" y="3434625"/>
              <a:ext cx="406074" cy="406402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Oval 29"/>
            <p:cNvSpPr/>
            <p:nvPr/>
          </p:nvSpPr>
          <p:spPr>
            <a:xfrm>
              <a:off x="2457178" y="3536142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Oval 30"/>
            <p:cNvSpPr/>
            <p:nvPr/>
          </p:nvSpPr>
          <p:spPr>
            <a:xfrm>
              <a:off x="2056056" y="3536142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168" name="Oval 7167"/>
            <p:cNvSpPr/>
            <p:nvPr/>
          </p:nvSpPr>
          <p:spPr>
            <a:xfrm>
              <a:off x="1654226" y="3536142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169" name="Oval 7168"/>
            <p:cNvSpPr/>
            <p:nvPr/>
          </p:nvSpPr>
          <p:spPr>
            <a:xfrm>
              <a:off x="1253103" y="3536142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171" name="Oval 7170"/>
            <p:cNvSpPr/>
            <p:nvPr/>
          </p:nvSpPr>
          <p:spPr>
            <a:xfrm>
              <a:off x="851273" y="3536142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173" name="Oval 7172"/>
            <p:cNvSpPr/>
            <p:nvPr/>
          </p:nvSpPr>
          <p:spPr>
            <a:xfrm>
              <a:off x="3280647" y="4418405"/>
              <a:ext cx="406074" cy="406402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174" name="Oval 7173"/>
            <p:cNvSpPr/>
            <p:nvPr/>
          </p:nvSpPr>
          <p:spPr>
            <a:xfrm>
              <a:off x="3020306" y="4832154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175" name="Oval 7174"/>
            <p:cNvSpPr/>
            <p:nvPr/>
          </p:nvSpPr>
          <p:spPr>
            <a:xfrm>
              <a:off x="2586641" y="4832154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176" name="Oval 7175"/>
            <p:cNvSpPr/>
            <p:nvPr/>
          </p:nvSpPr>
          <p:spPr>
            <a:xfrm>
              <a:off x="2152976" y="4832154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177" name="Oval 7176"/>
            <p:cNvSpPr/>
            <p:nvPr/>
          </p:nvSpPr>
          <p:spPr>
            <a:xfrm>
              <a:off x="1719311" y="4832154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178" name="Oval 7177"/>
            <p:cNvSpPr/>
            <p:nvPr/>
          </p:nvSpPr>
          <p:spPr>
            <a:xfrm>
              <a:off x="1284938" y="4832154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179" name="Oval 7178"/>
            <p:cNvSpPr/>
            <p:nvPr/>
          </p:nvSpPr>
          <p:spPr>
            <a:xfrm>
              <a:off x="851273" y="4832154"/>
              <a:ext cx="203037" cy="203034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3434163" y="2609798"/>
              <a:ext cx="2055841" cy="2056054"/>
            </a:xfrm>
            <a:custGeom>
              <a:avLst/>
              <a:gdLst>
                <a:gd name="connsiteX0" fmla="*/ 0 w 2055841"/>
                <a:gd name="connsiteY0" fmla="*/ 1028027 h 2056054"/>
                <a:gd name="connsiteX1" fmla="*/ 1027921 w 2055841"/>
                <a:gd name="connsiteY1" fmla="*/ 0 h 2056054"/>
                <a:gd name="connsiteX2" fmla="*/ 2055842 w 2055841"/>
                <a:gd name="connsiteY2" fmla="*/ 1028027 h 2056054"/>
                <a:gd name="connsiteX3" fmla="*/ 1027921 w 2055841"/>
                <a:gd name="connsiteY3" fmla="*/ 2056054 h 2056054"/>
                <a:gd name="connsiteX4" fmla="*/ 0 w 2055841"/>
                <a:gd name="connsiteY4" fmla="*/ 1028027 h 2056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55841" h="2056054">
                  <a:moveTo>
                    <a:pt x="0" y="1028027"/>
                  </a:moveTo>
                  <a:cubicBezTo>
                    <a:pt x="0" y="460263"/>
                    <a:pt x="460216" y="0"/>
                    <a:pt x="1027921" y="0"/>
                  </a:cubicBezTo>
                  <a:cubicBezTo>
                    <a:pt x="1595626" y="0"/>
                    <a:pt x="2055842" y="460263"/>
                    <a:pt x="2055842" y="1028027"/>
                  </a:cubicBezTo>
                  <a:cubicBezTo>
                    <a:pt x="2055842" y="1595791"/>
                    <a:pt x="1595626" y="2056054"/>
                    <a:pt x="1027921" y="2056054"/>
                  </a:cubicBezTo>
                  <a:cubicBezTo>
                    <a:pt x="460216" y="2056054"/>
                    <a:pt x="0" y="1595791"/>
                    <a:pt x="0" y="1028027"/>
                  </a:cubicBez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31551" tIns="331582" rIns="331551" bIns="331582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/>
                <a:t>Clean Normalize Subset Analyze</a:t>
              </a:r>
            </a:p>
          </p:txBody>
        </p:sp>
        <p:sp>
          <p:nvSpPr>
            <p:cNvPr id="7180" name="Freeform 7179"/>
            <p:cNvSpPr/>
            <p:nvPr/>
          </p:nvSpPr>
          <p:spPr>
            <a:xfrm>
              <a:off x="629019" y="4182116"/>
              <a:ext cx="2836862" cy="522278"/>
            </a:xfrm>
            <a:custGeom>
              <a:avLst/>
              <a:gdLst>
                <a:gd name="connsiteX0" fmla="*/ 0 w 2379851"/>
                <a:gd name="connsiteY0" fmla="*/ 0 h 522278"/>
                <a:gd name="connsiteX1" fmla="*/ 2379851 w 2379851"/>
                <a:gd name="connsiteY1" fmla="*/ 0 h 522278"/>
                <a:gd name="connsiteX2" fmla="*/ 2379851 w 2379851"/>
                <a:gd name="connsiteY2" fmla="*/ 522278 h 522278"/>
                <a:gd name="connsiteX3" fmla="*/ 0 w 2379851"/>
                <a:gd name="connsiteY3" fmla="*/ 522278 h 522278"/>
                <a:gd name="connsiteX4" fmla="*/ 0 w 2379851"/>
                <a:gd name="connsiteY4" fmla="*/ 0 h 522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9851" h="522278">
                  <a:moveTo>
                    <a:pt x="0" y="0"/>
                  </a:moveTo>
                  <a:lnTo>
                    <a:pt x="2379851" y="0"/>
                  </a:lnTo>
                  <a:lnTo>
                    <a:pt x="2379851" y="522278"/>
                  </a:lnTo>
                  <a:lnTo>
                    <a:pt x="0" y="52227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b" anchorCtr="0">
              <a:noAutofit/>
            </a:bodyPr>
            <a:lstStyle/>
            <a:p>
              <a:pPr lvl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b="1" kern="1200" dirty="0"/>
                <a:t>Inventory of Products</a:t>
              </a:r>
            </a:p>
          </p:txBody>
        </p:sp>
        <p:sp>
          <p:nvSpPr>
            <p:cNvPr id="7172" name="Freeform 7171"/>
            <p:cNvSpPr/>
            <p:nvPr/>
          </p:nvSpPr>
          <p:spPr>
            <a:xfrm>
              <a:off x="761994" y="2912347"/>
              <a:ext cx="2611489" cy="522278"/>
            </a:xfrm>
            <a:custGeom>
              <a:avLst/>
              <a:gdLst>
                <a:gd name="connsiteX0" fmla="*/ 0 w 3346122"/>
                <a:gd name="connsiteY0" fmla="*/ 0 h 522278"/>
                <a:gd name="connsiteX1" fmla="*/ 3346122 w 3346122"/>
                <a:gd name="connsiteY1" fmla="*/ 0 h 522278"/>
                <a:gd name="connsiteX2" fmla="*/ 3346122 w 3346122"/>
                <a:gd name="connsiteY2" fmla="*/ 522278 h 522278"/>
                <a:gd name="connsiteX3" fmla="*/ 0 w 3346122"/>
                <a:gd name="connsiteY3" fmla="*/ 522278 h 522278"/>
                <a:gd name="connsiteX4" fmla="*/ 0 w 3346122"/>
                <a:gd name="connsiteY4" fmla="*/ 0 h 522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46122" h="522278">
                  <a:moveTo>
                    <a:pt x="0" y="0"/>
                  </a:moveTo>
                  <a:lnTo>
                    <a:pt x="3346122" y="0"/>
                  </a:lnTo>
                  <a:lnTo>
                    <a:pt x="3346122" y="522278"/>
                  </a:lnTo>
                  <a:lnTo>
                    <a:pt x="0" y="52227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b" anchorCtr="0">
              <a:noAutofit/>
            </a:bodyPr>
            <a:lstStyle/>
            <a:p>
              <a:pPr lvl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b="1" kern="1200" dirty="0"/>
                <a:t>Cost of Products Sold</a:t>
              </a:r>
            </a:p>
          </p:txBody>
        </p:sp>
        <p:sp>
          <p:nvSpPr>
            <p:cNvPr id="28" name="Freeform 27"/>
            <p:cNvSpPr/>
            <p:nvPr/>
          </p:nvSpPr>
          <p:spPr>
            <a:xfrm>
              <a:off x="761994" y="1695811"/>
              <a:ext cx="2555580" cy="522278"/>
            </a:xfrm>
            <a:custGeom>
              <a:avLst/>
              <a:gdLst>
                <a:gd name="connsiteX0" fmla="*/ 0 w 2555580"/>
                <a:gd name="connsiteY0" fmla="*/ 0 h 522278"/>
                <a:gd name="connsiteX1" fmla="*/ 2555580 w 2555580"/>
                <a:gd name="connsiteY1" fmla="*/ 0 h 522278"/>
                <a:gd name="connsiteX2" fmla="*/ 2555580 w 2555580"/>
                <a:gd name="connsiteY2" fmla="*/ 522278 h 522278"/>
                <a:gd name="connsiteX3" fmla="*/ 0 w 2555580"/>
                <a:gd name="connsiteY3" fmla="*/ 522278 h 522278"/>
                <a:gd name="connsiteX4" fmla="*/ 0 w 2555580"/>
                <a:gd name="connsiteY4" fmla="*/ 0 h 522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5580" h="522278">
                  <a:moveTo>
                    <a:pt x="0" y="0"/>
                  </a:moveTo>
                  <a:lnTo>
                    <a:pt x="2555580" y="0"/>
                  </a:lnTo>
                  <a:lnTo>
                    <a:pt x="2555580" y="522278"/>
                  </a:lnTo>
                  <a:lnTo>
                    <a:pt x="0" y="52227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b" anchorCtr="0">
              <a:noAutofit/>
            </a:bodyPr>
            <a:lstStyle/>
            <a:p>
              <a:pPr lvl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b="1" kern="1200" dirty="0"/>
                <a:t>Customer Purchases</a:t>
              </a:r>
            </a:p>
          </p:txBody>
        </p:sp>
      </p:grpSp>
      <p:sp>
        <p:nvSpPr>
          <p:cNvPr id="53" name="Dodecagon 52"/>
          <p:cNvSpPr/>
          <p:nvPr/>
        </p:nvSpPr>
        <p:spPr>
          <a:xfrm>
            <a:off x="5638800" y="1524000"/>
            <a:ext cx="957728" cy="661496"/>
          </a:xfrm>
          <a:prstGeom prst="do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  <a:p>
            <a:pPr algn="ctr"/>
            <a:r>
              <a:rPr lang="en-US" sz="1400" b="1" dirty="0"/>
              <a:t>Show</a:t>
            </a:r>
          </a:p>
        </p:txBody>
      </p:sp>
      <p:sp>
        <p:nvSpPr>
          <p:cNvPr id="51" name="Dodecagon 50"/>
          <p:cNvSpPr/>
          <p:nvPr/>
        </p:nvSpPr>
        <p:spPr>
          <a:xfrm>
            <a:off x="3810000" y="1517448"/>
            <a:ext cx="891923" cy="661496"/>
          </a:xfrm>
          <a:prstGeom prst="do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  <a:p>
            <a:pPr algn="ctr"/>
            <a:r>
              <a:rPr lang="en-US" sz="1400" b="1" dirty="0"/>
              <a:t>Code</a:t>
            </a:r>
          </a:p>
        </p:txBody>
      </p:sp>
      <p:sp>
        <p:nvSpPr>
          <p:cNvPr id="7184" name="Dodecagon 7183"/>
          <p:cNvSpPr/>
          <p:nvPr/>
        </p:nvSpPr>
        <p:spPr>
          <a:xfrm>
            <a:off x="2039861" y="1517448"/>
            <a:ext cx="802953" cy="661496"/>
          </a:xfrm>
          <a:prstGeom prst="dodec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  <a:p>
            <a:pPr algn="ctr"/>
            <a:r>
              <a:rPr lang="en-US" sz="1400" b="1" dirty="0"/>
              <a:t>Data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Logical Data Flow Map </a:t>
            </a:r>
            <a:br>
              <a:rPr lang="en-US" dirty="0"/>
            </a:br>
            <a:r>
              <a:rPr lang="en-US" sz="2700" b="0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1845437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297464"/>
            <a:ext cx="8915399" cy="43018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i="1" dirty="0"/>
              <a:t>Learning objectives…</a:t>
            </a:r>
          </a:p>
          <a:p>
            <a:pPr marL="0" indent="0">
              <a:buNone/>
            </a:pPr>
            <a:endParaRPr lang="en-US" sz="900" i="1" dirty="0"/>
          </a:p>
          <a:p>
            <a:r>
              <a:rPr lang="en-US" sz="2400" dirty="0"/>
              <a:t>“Explain Analytical Programming” 		</a:t>
            </a:r>
          </a:p>
          <a:p>
            <a:r>
              <a:rPr lang="en-US" sz="2400" dirty="0"/>
              <a:t> “Connect to SAS Studio” 				</a:t>
            </a:r>
          </a:p>
          <a:p>
            <a:r>
              <a:rPr lang="en-US" sz="2400" dirty="0"/>
              <a:t> “Create a Logical Data Flow Map” </a:t>
            </a:r>
            <a:r>
              <a:rPr lang="en-US" sz="2400"/>
              <a:t>	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Summary</a:t>
            </a:r>
          </a:p>
        </p:txBody>
      </p:sp>
    </p:spTree>
    <p:extLst>
      <p:ext uri="{BB962C8B-B14F-4D97-AF65-F5344CB8AC3E}">
        <p14:creationId xmlns:p14="http://schemas.microsoft.com/office/powerpoint/2010/main" val="31586041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2970064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600200"/>
            <a:ext cx="838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800" b="1" dirty="0">
                <a:latin typeface="Century Gothic" panose="020B0502020202020204" pitchFamily="34" charset="0"/>
              </a:rPr>
              <a:t>At the end of this module, YOU should be able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212529"/>
              </a:solidFill>
              <a:effectLst/>
              <a:latin typeface="Segoe UI" panose="020B0502040204020203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CLO1: Assess various forms of data sets by reading, combining and categorizing using data analytical programming techniques. (C5, PLO2)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CLO2: Produce analytical data models by creating summary reports and enhanced listings. (C6, PLO7)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CLO3: Formulate visualization and discovery strategies using the datasets given. (A4, PLO5)</a:t>
            </a:r>
            <a:endParaRPr lang="en-US" sz="2800" dirty="0"/>
          </a:p>
        </p:txBody>
      </p:sp>
      <p:sp>
        <p:nvSpPr>
          <p:cNvPr id="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067799" cy="1143000"/>
          </a:xfrm>
        </p:spPr>
        <p:txBody>
          <a:bodyPr>
            <a:normAutofit/>
          </a:bodyPr>
          <a:lstStyle/>
          <a:p>
            <a:pPr algn="ctr"/>
            <a:r>
              <a:rPr lang="en-US" altLang="en-US" b="1" dirty="0"/>
              <a:t>Module Learning Outcomes</a:t>
            </a:r>
          </a:p>
        </p:txBody>
      </p:sp>
    </p:spTree>
    <p:extLst>
      <p:ext uri="{BB962C8B-B14F-4D97-AF65-F5344CB8AC3E}">
        <p14:creationId xmlns:p14="http://schemas.microsoft.com/office/powerpoint/2010/main" val="286026943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719263" y="411163"/>
            <a:ext cx="5165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u="sng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How you will be assessed</a:t>
            </a:r>
            <a:endParaRPr lang="en-US" altLang="en-US" sz="3200" u="sng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66763" y="1658938"/>
            <a:ext cx="7685087" cy="1525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6725" indent="-4667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Char char="§"/>
            </a:pPr>
            <a:r>
              <a:rPr lang="en-US" altLang="en-US" sz="2800" b="1" dirty="0" err="1">
                <a:latin typeface="Century Gothic" panose="020B0502020202020204" pitchFamily="34" charset="0"/>
              </a:rPr>
              <a:t>Incourse</a:t>
            </a:r>
            <a:r>
              <a:rPr lang="en-US" altLang="en-US" sz="2800" b="1" dirty="0">
                <a:latin typeface="Century Gothic" panose="020B0502020202020204" pitchFamily="34" charset="0"/>
              </a:rPr>
              <a:t> Assessment </a:t>
            </a:r>
            <a:r>
              <a:rPr lang="en-US" altLang="en-US" sz="3200" b="1" dirty="0">
                <a:latin typeface="Century Gothic" panose="020B0502020202020204" pitchFamily="34" charset="0"/>
              </a:rPr>
              <a:t>			100%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en-US" altLang="en-US" sz="2000" b="1" dirty="0">
                <a:latin typeface="Century Gothic" panose="020B0502020202020204" pitchFamily="34" charset="0"/>
              </a:rPr>
              <a:t>     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000" b="1" dirty="0">
                <a:latin typeface="Century Gothic" panose="020B0502020202020204" pitchFamily="34" charset="0"/>
              </a:rPr>
              <a:t>		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en-US" altLang="en-US" sz="2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955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600200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Explain Analytical Programming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Connect to SAS Studio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Create a Logical Data Flow</a:t>
            </a:r>
          </a:p>
        </p:txBody>
      </p:sp>
      <p:sp>
        <p:nvSpPr>
          <p:cNvPr id="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Learning Objectives</a:t>
            </a:r>
          </a:p>
        </p:txBody>
      </p:sp>
    </p:spTree>
    <p:extLst>
      <p:ext uri="{BB962C8B-B14F-4D97-AF65-F5344CB8AC3E}">
        <p14:creationId xmlns:p14="http://schemas.microsoft.com/office/powerpoint/2010/main" val="234130323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1151930"/>
            <a:ext cx="8762999" cy="2320603"/>
          </a:xfrm>
        </p:spPr>
        <p:txBody>
          <a:bodyPr/>
          <a:lstStyle/>
          <a:p>
            <a:pPr algn="ctr"/>
            <a:r>
              <a:rPr lang="en-US" altLang="en-US" b="1" dirty="0"/>
              <a:t>Part 1:</a:t>
            </a:r>
            <a:br>
              <a:rPr lang="en-US" altLang="en-US" b="1" dirty="0"/>
            </a:br>
            <a:r>
              <a:rPr lang="en-US" altLang="en-US" b="1" dirty="0"/>
              <a:t>Analytical Programming</a:t>
            </a:r>
          </a:p>
        </p:txBody>
      </p:sp>
    </p:spTree>
    <p:extLst>
      <p:ext uri="{BB962C8B-B14F-4D97-AF65-F5344CB8AC3E}">
        <p14:creationId xmlns:p14="http://schemas.microsoft.com/office/powerpoint/2010/main" val="202227663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52400" y="1447800"/>
            <a:ext cx="8839200" cy="3657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Programming (coding) to collect, explore and present large amounts of data to discover underlying patterns, trends and insights using statistical software.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Statistics are applied every day – in research, industry and government – to become more scientific about decisions that need to be made.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alt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400" dirty="0"/>
              <a:t>Data-driven decisions vs “Gut Driven” decisions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4140"/>
            <a:ext cx="9144000" cy="1515070"/>
          </a:xfrm>
        </p:spPr>
        <p:txBody>
          <a:bodyPr>
            <a:normAutofit/>
          </a:bodyPr>
          <a:lstStyle/>
          <a:p>
            <a:pPr algn="ctr"/>
            <a:r>
              <a:rPr lang="en-US" altLang="en-US" sz="4000" b="1" dirty="0"/>
              <a:t>What is Analytical Programming?</a:t>
            </a:r>
          </a:p>
        </p:txBody>
      </p:sp>
    </p:spTree>
    <p:extLst>
      <p:ext uri="{BB962C8B-B14F-4D97-AF65-F5344CB8AC3E}">
        <p14:creationId xmlns:p14="http://schemas.microsoft.com/office/powerpoint/2010/main" val="251682118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52400" y="1447800"/>
            <a:ext cx="8839200" cy="3657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This course introduces statistical software for analytics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Topics include utilization of analytical and statistical software packages for data management, data visualization, and exploratory data analysis.</a:t>
            </a:r>
            <a:br>
              <a:rPr lang="en-US" sz="2400" dirty="0"/>
            </a:br>
            <a:r>
              <a:rPr lang="en-US" sz="2400" dirty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Upon completion, students should be able to use statistical programming tools to conduct descriptive analytics.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alt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400" dirty="0"/>
              <a:t>Essential for making data-based decisions in EVERY field.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4140"/>
            <a:ext cx="9144000" cy="1515070"/>
          </a:xfrm>
        </p:spPr>
        <p:txBody>
          <a:bodyPr>
            <a:normAutofit/>
          </a:bodyPr>
          <a:lstStyle/>
          <a:p>
            <a:pPr algn="ctr"/>
            <a:r>
              <a:rPr lang="en-US" altLang="en-US" sz="4000" b="1" dirty="0"/>
              <a:t>Analytical Programming (1 of 3)</a:t>
            </a:r>
          </a:p>
        </p:txBody>
      </p:sp>
    </p:spTree>
    <p:extLst>
      <p:ext uri="{BB962C8B-B14F-4D97-AF65-F5344CB8AC3E}">
        <p14:creationId xmlns:p14="http://schemas.microsoft.com/office/powerpoint/2010/main" val="3589152207"/>
      </p:ext>
    </p:ext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5"/>
</p:tagLst>
</file>

<file path=ppt/theme/theme1.xml><?xml version="1.0" encoding="utf-8"?>
<a:theme xmlns:a="http://schemas.openxmlformats.org/drawingml/2006/main" name="WTCC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digital-signage-template</Template>
  <TotalTime>1278</TotalTime>
  <Words>1100</Words>
  <Application>Microsoft Office PowerPoint</Application>
  <PresentationFormat>On-screen Show (4:3)</PresentationFormat>
  <Paragraphs>184</Paragraphs>
  <Slides>32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Calibri</vt:lpstr>
      <vt:lpstr>Century Gothic</vt:lpstr>
      <vt:lpstr>Courier New</vt:lpstr>
      <vt:lpstr>Segoe UI</vt:lpstr>
      <vt:lpstr>Segoe UI Light</vt:lpstr>
      <vt:lpstr>Wingdings</vt:lpstr>
      <vt:lpstr>WTCC Template</vt:lpstr>
      <vt:lpstr>PowerPoint Presentation</vt:lpstr>
      <vt:lpstr>PowerPoint Presentation</vt:lpstr>
      <vt:lpstr>Lecturer Introduction</vt:lpstr>
      <vt:lpstr>Module Learning Outcomes</vt:lpstr>
      <vt:lpstr>PowerPoint Presentation</vt:lpstr>
      <vt:lpstr>Learning Objectives</vt:lpstr>
      <vt:lpstr>Part 1: Analytical Programming</vt:lpstr>
      <vt:lpstr>What is Analytical Programming?</vt:lpstr>
      <vt:lpstr>Analytical Programming (1 of 3)</vt:lpstr>
      <vt:lpstr>Analytical Programming (2 of 3)</vt:lpstr>
      <vt:lpstr>Analytical Programming (3 of 3) </vt:lpstr>
      <vt:lpstr>Software Review (1 of 4)</vt:lpstr>
      <vt:lpstr>Software Review (2 of 4)</vt:lpstr>
      <vt:lpstr>Software Review (3 of 4)</vt:lpstr>
      <vt:lpstr>Software Review (4 of 4)</vt:lpstr>
      <vt:lpstr>Why SAS?</vt:lpstr>
      <vt:lpstr>What is SAS? (1 of 2)</vt:lpstr>
      <vt:lpstr>What is SAS? (2 of 2)</vt:lpstr>
      <vt:lpstr>Software</vt:lpstr>
      <vt:lpstr>Part 2: Coding Mindset</vt:lpstr>
      <vt:lpstr> Coding Mindset (1 of 2)</vt:lpstr>
      <vt:lpstr> Coding Mindset (2 of 2)</vt:lpstr>
      <vt:lpstr>Logical Data Flow Map Example</vt:lpstr>
      <vt:lpstr>Logical Data Flow Map  </vt:lpstr>
      <vt:lpstr>Logical Data Flow Map Example:  Sources of Data</vt:lpstr>
      <vt:lpstr>Logical Data Flow Map </vt:lpstr>
      <vt:lpstr>Logical Data Flow Map Example </vt:lpstr>
      <vt:lpstr>Logical Data Flow Map   </vt:lpstr>
      <vt:lpstr>Logical Data Flow Map Example</vt:lpstr>
      <vt:lpstr>Logical Data Flow Map  Example</vt:lpstr>
      <vt:lpstr> Summary</vt:lpstr>
      <vt:lpstr>Q &amp; A</vt:lpstr>
    </vt:vector>
  </TitlesOfParts>
  <Company>Wake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 220</dc:title>
  <dc:creator>Faculty</dc:creator>
  <cp:lastModifiedBy>Dhason Padmakumar</cp:lastModifiedBy>
  <cp:revision>198</cp:revision>
  <dcterms:created xsi:type="dcterms:W3CDTF">2014-08-22T13:24:01Z</dcterms:created>
  <dcterms:modified xsi:type="dcterms:W3CDTF">2023-06-16T04:49:37Z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3D74D402-0F39-474E-9EB4-62D2C850F6E1</vt:lpwstr>
  </property>
  <property fmtid="{D5CDD505-2E9C-101B-9397-08002B2CF9AE}" pid="3" name="ArticulatePath">
    <vt:lpwstr>BAS 220_lesson 2_chapters3and6</vt:lpwstr>
  </property>
</Properties>
</file>