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7" r:id="rId1"/>
  </p:sldMasterIdLst>
  <p:notesMasterIdLst>
    <p:notesMasterId r:id="rId62"/>
  </p:notesMasterIdLst>
  <p:handoutMasterIdLst>
    <p:handoutMasterId r:id="rId63"/>
  </p:handoutMasterIdLst>
  <p:sldIdLst>
    <p:sldId id="423" r:id="rId2"/>
    <p:sldId id="442" r:id="rId3"/>
    <p:sldId id="311" r:id="rId4"/>
    <p:sldId id="312" r:id="rId5"/>
    <p:sldId id="313" r:id="rId6"/>
    <p:sldId id="314" r:id="rId7"/>
    <p:sldId id="444" r:id="rId8"/>
    <p:sldId id="316" r:id="rId9"/>
    <p:sldId id="317" r:id="rId10"/>
    <p:sldId id="318" r:id="rId11"/>
    <p:sldId id="446" r:id="rId12"/>
    <p:sldId id="320" r:id="rId13"/>
    <p:sldId id="321" r:id="rId14"/>
    <p:sldId id="412" r:id="rId15"/>
    <p:sldId id="413" r:id="rId16"/>
    <p:sldId id="322" r:id="rId17"/>
    <p:sldId id="324" r:id="rId18"/>
    <p:sldId id="325" r:id="rId19"/>
    <p:sldId id="431" r:id="rId20"/>
    <p:sldId id="414" r:id="rId21"/>
    <p:sldId id="415" r:id="rId22"/>
    <p:sldId id="419" r:id="rId23"/>
    <p:sldId id="420" r:id="rId24"/>
    <p:sldId id="426" r:id="rId25"/>
    <p:sldId id="427" r:id="rId26"/>
    <p:sldId id="445" r:id="rId27"/>
    <p:sldId id="441" r:id="rId28"/>
    <p:sldId id="411" r:id="rId29"/>
    <p:sldId id="328" r:id="rId30"/>
    <p:sldId id="329" r:id="rId31"/>
    <p:sldId id="330" r:id="rId32"/>
    <p:sldId id="331" r:id="rId33"/>
    <p:sldId id="421" r:id="rId34"/>
    <p:sldId id="422" r:id="rId35"/>
    <p:sldId id="332" r:id="rId36"/>
    <p:sldId id="333" r:id="rId37"/>
    <p:sldId id="417" r:id="rId38"/>
    <p:sldId id="418" r:id="rId39"/>
    <p:sldId id="428" r:id="rId40"/>
    <p:sldId id="430" r:id="rId41"/>
    <p:sldId id="393" r:id="rId42"/>
    <p:sldId id="394" r:id="rId43"/>
    <p:sldId id="395" r:id="rId44"/>
    <p:sldId id="396" r:id="rId45"/>
    <p:sldId id="397" r:id="rId46"/>
    <p:sldId id="398" r:id="rId47"/>
    <p:sldId id="401" r:id="rId48"/>
    <p:sldId id="402" r:id="rId49"/>
    <p:sldId id="403" r:id="rId50"/>
    <p:sldId id="404" r:id="rId51"/>
    <p:sldId id="366" r:id="rId52"/>
    <p:sldId id="367" r:id="rId53"/>
    <p:sldId id="432" r:id="rId54"/>
    <p:sldId id="433" r:id="rId55"/>
    <p:sldId id="434" r:id="rId56"/>
    <p:sldId id="435" r:id="rId57"/>
    <p:sldId id="436" r:id="rId58"/>
    <p:sldId id="437" r:id="rId59"/>
    <p:sldId id="438" r:id="rId60"/>
    <p:sldId id="439" r:id="rId61"/>
  </p:sldIdLst>
  <p:sldSz cx="9144000" cy="6858000" type="screen4x3"/>
  <p:notesSz cx="6858000" cy="9144000"/>
  <p:embeddedFontLst>
    <p:embeddedFont>
      <p:font typeface="Monotype Sorts" pitchFamily="2" charset="2"/>
      <p:regular r:id="rId64"/>
    </p:embeddedFont>
    <p:embeddedFont>
      <p:font typeface="SAS Monospace" pitchFamily="49" charset="0"/>
      <p:regular r:id="rId65"/>
    </p:embeddedFont>
    <p:embeddedFont>
      <p:font typeface="Arial Narrow" pitchFamily="34" charset="0"/>
      <p:regular r:id="rId66"/>
      <p:bold r:id="rId67"/>
      <p:italic r:id="rId68"/>
      <p:boldItalic r:id="rId69"/>
    </p:embeddedFont>
  </p:embeddedFontLst>
  <p:custDataLst>
    <p:tags r:id="rId70"/>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89565" autoAdjust="0"/>
  </p:normalViewPr>
  <p:slideViewPr>
    <p:cSldViewPr snapToGrid="0" showGuides="1">
      <p:cViewPr varScale="1">
        <p:scale>
          <a:sx n="10" d="100"/>
          <a:sy n="10" d="100"/>
        </p:scale>
        <p:origin x="-6" y="222"/>
      </p:cViewPr>
      <p:guideLst>
        <p:guide orient="horz" pos="524"/>
        <p:guide orient="horz" pos="716"/>
        <p:guide pos="442"/>
        <p:guide pos="2879"/>
        <p:guide pos="72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F1DA68-7B44-4CC0-AC87-2306B839055C}" type="datetimeFigureOut">
              <a:rPr lang="en-US" smtClean="0"/>
              <a:t>2/21/2013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D8F8EC-7DDD-4885-987B-6B5C8D25349F}" type="slidenum">
              <a:rPr lang="en-US" smtClean="0"/>
              <a:t>‹#›</a:t>
            </a:fld>
            <a:endParaRPr lang="en-US"/>
          </a:p>
        </p:txBody>
      </p:sp>
    </p:spTree>
    <p:extLst>
      <p:ext uri="{BB962C8B-B14F-4D97-AF65-F5344CB8AC3E}">
        <p14:creationId xmlns:p14="http://schemas.microsoft.com/office/powerpoint/2010/main" val="3920176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1440" tIns="45720" rIns="91440" bIns="45720" rtlCol="0"/>
          <a:lstStyle>
            <a:lvl1pPr algn="r">
              <a:defRPr sz="1200">
                <a:latin typeface="Times New Roman"/>
              </a:defRPr>
            </a:lvl1pPr>
          </a:lstStyle>
          <a:p>
            <a:fld id="{751B325C-B9B2-4BE2-9FE9-27485B2D4F5C}"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6800"/>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1440" tIns="45720" rIns="91440" bIns="45720" rtlCol="0" anchor="b"/>
          <a:lstStyle>
            <a:lvl1pPr algn="r">
              <a:defRPr sz="1200">
                <a:latin typeface="Times New Roman"/>
              </a:defRPr>
            </a:lvl1pPr>
          </a:lstStyle>
          <a:p>
            <a:fld id="{DB585D9E-D6AD-418D-9DDE-F203A0E07092}" type="slidenum">
              <a:rPr lang="en-US" smtClean="0"/>
              <a:pPr/>
              <a:t>‹#›</a:t>
            </a:fld>
            <a:endParaRPr lang="en-US" dirty="0"/>
          </a:p>
        </p:txBody>
      </p:sp>
    </p:spTree>
    <p:extLst>
      <p:ext uri="{BB962C8B-B14F-4D97-AF65-F5344CB8AC3E}">
        <p14:creationId xmlns:p14="http://schemas.microsoft.com/office/powerpoint/2010/main" val="27281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5F5FFC01-572D-43A8-B849-E4C7C65D8AF8}" type="slidenum">
              <a:rPr lang="en-US" sz="1200">
                <a:latin typeface="Times New Roman" pitchFamily="18" charset="0"/>
              </a:rPr>
              <a:pPr/>
              <a:t>10</a:t>
            </a:fld>
            <a:endParaRPr lang="en-US" sz="1200" dirty="0">
              <a:latin typeface="Times New Roman" pitchFamily="18" charset="0"/>
            </a:endParaRPr>
          </a:p>
        </p:txBody>
      </p:sp>
      <p:sp>
        <p:nvSpPr>
          <p:cNvPr id="88067" name="Rectangle 2"/>
          <p:cNvSpPr>
            <a:spLocks noGrp="1" noRot="1" noChangeAspect="1" noChangeArrowheads="1" noTextEdit="1"/>
          </p:cNvSpPr>
          <p:nvPr>
            <p:ph type="sldImg"/>
          </p:nvPr>
        </p:nvSpPr>
        <p:spPr>
          <a:xfrm>
            <a:off x="1216025" y="914400"/>
            <a:ext cx="4425950" cy="331946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Notes: </a:t>
            </a:r>
            <a:r>
              <a:rPr lang="en-US" sz="1200" kern="1200" dirty="0" smtClean="0">
                <a:solidFill>
                  <a:schemeClr val="tx1"/>
                </a:solidFill>
                <a:effectLst/>
                <a:latin typeface="Times New Roman"/>
                <a:ea typeface="+mn-ea"/>
                <a:cs typeface="+mn-cs"/>
              </a:rPr>
              <a:t>SAS uses column names to create variable names. Embedded spaces in column names are replaced with underscores. SAS Enterprise Guide uses the column names as variable names since it permits special characters in variable names.  Set the VALIDVARNAME=v7 option in SAS Enterprise Guide to cause it to behave the same as SAS.</a:t>
            </a:r>
          </a:p>
          <a:p>
            <a:r>
              <a:rPr lang="en-US" sz="1200" kern="1200" dirty="0" smtClean="0">
                <a:solidFill>
                  <a:schemeClr val="tx1"/>
                </a:solidFill>
                <a:effectLst/>
                <a:latin typeface="Times New Roman"/>
                <a:ea typeface="+mn-ea"/>
                <a:cs typeface="+mn-cs"/>
              </a:rPr>
              <a:t>Some fields are missing in the PROC CONTENTS output because Excel metadata is incomplete. </a:t>
            </a:r>
          </a:p>
          <a:p>
            <a:endParaRPr lang="en-US" dirty="0" smtClean="0">
              <a:latin typeface="Times New Roman" pitchFamily="18" charset="0"/>
            </a:endParaRPr>
          </a:p>
          <a:p>
            <a:r>
              <a:rPr lang="en-US" dirty="0" smtClean="0">
                <a:latin typeface="Times New Roman" pitchFamily="18" charset="0"/>
              </a:rPr>
              <a:t>IG: Things to notice about the variables and attributes: </a:t>
            </a:r>
          </a:p>
          <a:p>
            <a:r>
              <a:rPr lang="en-US" dirty="0" smtClean="0">
                <a:latin typeface="Times New Roman" pitchFamily="18" charset="0"/>
              </a:rPr>
              <a:t>The labels are actually the column headings in Excel, </a:t>
            </a:r>
          </a:p>
          <a:p>
            <a:r>
              <a:rPr lang="en-US" dirty="0" smtClean="0">
                <a:latin typeface="Times New Roman" pitchFamily="18" charset="0"/>
              </a:rPr>
              <a:t>The variable names are actually the labels with underscores for the spaces or any special character, </a:t>
            </a:r>
          </a:p>
          <a:p>
            <a:r>
              <a:rPr lang="en-US" dirty="0" smtClean="0">
                <a:latin typeface="Times New Roman" pitchFamily="18" charset="0"/>
              </a:rPr>
              <a:t>The Excel dates got converted to SAS dates with the DATE9. format being used.</a:t>
            </a:r>
          </a:p>
          <a:p>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5F5FFC01-572D-43A8-B849-E4C7C65D8AF8}" type="slidenum">
              <a:rPr lang="en-US" sz="1200">
                <a:latin typeface="Times New Roman" pitchFamily="18" charset="0"/>
              </a:rPr>
              <a:pPr/>
              <a:t>11</a:t>
            </a:fld>
            <a:endParaRPr lang="en-US" sz="1200" dirty="0">
              <a:latin typeface="Times New Roman" pitchFamily="18" charset="0"/>
            </a:endParaRPr>
          </a:p>
        </p:txBody>
      </p:sp>
      <p:sp>
        <p:nvSpPr>
          <p:cNvPr id="88067" name="Rectangle 2"/>
          <p:cNvSpPr>
            <a:spLocks noGrp="1" noRot="1" noChangeAspect="1" noChangeArrowheads="1" noTextEdit="1"/>
          </p:cNvSpPr>
          <p:nvPr>
            <p:ph type="sldImg"/>
          </p:nvPr>
        </p:nvSpPr>
        <p:spPr>
          <a:xfrm>
            <a:off x="1216025" y="914400"/>
            <a:ext cx="4425950" cy="331946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575EC6B6-4DF1-4D1E-8F93-2B13B2C2351E}" type="slidenum">
              <a:rPr lang="en-US" sz="1200">
                <a:latin typeface="Times New Roman" pitchFamily="18" charset="0"/>
              </a:rPr>
              <a:pPr/>
              <a:t>12</a:t>
            </a:fld>
            <a:endParaRPr lang="en-US" sz="1200" dirty="0">
              <a:latin typeface="Times New Roman" pitchFamily="18" charset="0"/>
            </a:endParaRPr>
          </a:p>
        </p:txBody>
      </p:sp>
      <p:sp>
        <p:nvSpPr>
          <p:cNvPr id="89091" name="Rectangle 2"/>
          <p:cNvSpPr>
            <a:spLocks noGrp="1" noRot="1" noChangeAspect="1" noChangeArrowheads="1" noTextEdit="1"/>
          </p:cNvSpPr>
          <p:nvPr>
            <p:ph type="sldImg"/>
          </p:nvPr>
        </p:nvSpPr>
        <p:spPr>
          <a:xfrm>
            <a:off x="1216025" y="914400"/>
            <a:ext cx="4425950" cy="3319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Because sheet names have the special character of the dollar sign, we are going to need to use a name literal. </a:t>
            </a:r>
          </a:p>
          <a:p>
            <a:r>
              <a:rPr lang="en-US" dirty="0" smtClean="0">
                <a:latin typeface="Times New Roman" pitchFamily="18" charset="0"/>
              </a:rPr>
              <a:t>Instructors, we will not need to use name literals on variables because SAS replaces any special characters in Excel column names with an underscore.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179C2DB6-C398-452C-BE15-80458ACC9FFD}" type="slidenum">
              <a:rPr lang="en-US" sz="1200">
                <a:latin typeface="Times New Roman" pitchFamily="18" charset="0"/>
              </a:rPr>
              <a:pPr/>
              <a:t>13</a:t>
            </a:fld>
            <a:endParaRPr lang="en-US" sz="1200" dirty="0">
              <a:latin typeface="Times New Roman" pitchFamily="18" charset="0"/>
            </a:endParaRPr>
          </a:p>
        </p:txBody>
      </p:sp>
      <p:sp>
        <p:nvSpPr>
          <p:cNvPr id="90115" name="Rectangle 2"/>
          <p:cNvSpPr>
            <a:spLocks noGrp="1" noRot="1" noChangeAspect="1" noChangeArrowheads="1" noTextEdit="1"/>
          </p:cNvSpPr>
          <p:nvPr>
            <p:ph type="sldImg"/>
          </p:nvPr>
        </p:nvSpPr>
        <p:spPr>
          <a:xfrm>
            <a:off x="1216025" y="914400"/>
            <a:ext cx="4425950" cy="3319463"/>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will use the name literal when we refer to the Excel worksheet with a two level name.  See how it looks in PROC PRINT.  I am using the Excel worksheet as if it was a data set.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D8C32A2-B369-4D7E-ADA0-D059F05D9382}" type="slidenum">
              <a:rPr lang="en-US" sz="1200">
                <a:latin typeface="Times New Roman" pitchFamily="18" charset="0"/>
              </a:rPr>
              <a:pPr/>
              <a:t>16</a:t>
            </a:fld>
            <a:endParaRPr lang="en-US" sz="1200" dirty="0">
              <a:latin typeface="Times New Roman" pitchFamily="18" charset="0"/>
            </a:endParaRPr>
          </a:p>
        </p:txBody>
      </p:sp>
      <p:sp>
        <p:nvSpPr>
          <p:cNvPr id="94211" name="Rectangle 2"/>
          <p:cNvSpPr>
            <a:spLocks noGrp="1" noRot="1" noChangeAspect="1" noChangeArrowheads="1" noTextEdit="1"/>
          </p:cNvSpPr>
          <p:nvPr>
            <p:ph type="sldImg"/>
          </p:nvPr>
        </p:nvSpPr>
        <p:spPr>
          <a:xfrm>
            <a:off x="1216025" y="914400"/>
            <a:ext cx="4425950" cy="3319463"/>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It is important that we disassociate the libref when we are done using it.  SAS puts a lock on the Excel file when the libref is assigned.  We won’t be able to open the file outside of SAS without disassociating the libref.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2B20A26D-08E0-4ED5-9BFD-B87B3ED6088B}" type="slidenum">
              <a:rPr lang="en-US" sz="1200">
                <a:latin typeface="Times New Roman" pitchFamily="18" charset="0"/>
              </a:rPr>
              <a:pPr/>
              <a:t>17</a:t>
            </a:fld>
            <a:endParaRPr lang="en-US" sz="1200" dirty="0">
              <a:latin typeface="Times New Roman" pitchFamily="18" charset="0"/>
            </a:endParaRPr>
          </a:p>
        </p:txBody>
      </p:sp>
      <p:sp>
        <p:nvSpPr>
          <p:cNvPr id="91139" name="Rectangle 2"/>
          <p:cNvSpPr>
            <a:spLocks noGrp="1" noRot="1" noChangeAspect="1" noChangeArrowheads="1" noTextEdit="1"/>
          </p:cNvSpPr>
          <p:nvPr>
            <p:ph type="sldImg"/>
          </p:nvPr>
        </p:nvSpPr>
        <p:spPr>
          <a:xfrm>
            <a:off x="1216025" y="914400"/>
            <a:ext cx="4425950" cy="331946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d.</a:t>
            </a:r>
          </a:p>
          <a:p>
            <a:r>
              <a:rPr lang="en-US" dirty="0" smtClean="0">
                <a:latin typeface="Times New Roman" pitchFamily="18" charset="0"/>
              </a:rPr>
              <a:t>You tell me, which one of these is correct if you wanted to print the other worksheet in the workbook.</a:t>
            </a:r>
          </a:p>
          <a:p>
            <a:r>
              <a:rPr lang="en-US" dirty="0" smtClean="0">
                <a:latin typeface="Times New Roman" pitchFamily="18" charset="0"/>
              </a:rPr>
              <a:t>LW: Send in a text response to the moderator.</a:t>
            </a:r>
          </a:p>
          <a:p>
            <a:r>
              <a:rPr lang="en-US" dirty="0" smtClean="0">
                <a:latin typeface="Times New Roman" pitchFamily="18" charset="0"/>
              </a:rPr>
              <a:t>IBT: Jot down your answer on a piece of paper.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C63F796D-0534-4F14-9870-D60639EC9F30}" type="slidenum">
              <a:rPr lang="en-US" sz="1200">
                <a:latin typeface="Times New Roman" pitchFamily="18" charset="0"/>
              </a:rPr>
              <a:pPr/>
              <a:t>18</a:t>
            </a:fld>
            <a:endParaRPr lang="en-US" sz="1200" dirty="0">
              <a:latin typeface="Times New Roman" pitchFamily="18" charset="0"/>
            </a:endParaRPr>
          </a:p>
        </p:txBody>
      </p:sp>
      <p:sp>
        <p:nvSpPr>
          <p:cNvPr id="92163" name="Rectangle 2"/>
          <p:cNvSpPr>
            <a:spLocks noGrp="1" noRot="1" noChangeAspect="1" noChangeArrowheads="1" noTextEdit="1"/>
          </p:cNvSpPr>
          <p:nvPr>
            <p:ph type="sldImg"/>
          </p:nvPr>
        </p:nvSpPr>
        <p:spPr>
          <a:xfrm>
            <a:off x="1216025" y="914400"/>
            <a:ext cx="4425950" cy="331946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09663" y="674688"/>
            <a:ext cx="4502150" cy="337820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IG: In this section we will read an existing SAS data set, orion.sales.</a:t>
            </a:r>
            <a:r>
              <a:rPr lang="en-US" strike="sngStrike" dirty="0" smtClean="0">
                <a:latin typeface="Times New Roman" pitchFamily="18" charset="0"/>
              </a:rPr>
              <a:t>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83">
              <a:defRPr sz="2400">
                <a:solidFill>
                  <a:schemeClr val="tx1"/>
                </a:solidFill>
                <a:latin typeface="Arial" pitchFamily="34" charset="0"/>
              </a:defRPr>
            </a:lvl1pPr>
            <a:lvl2pPr marL="730099" indent="-280808" defTabSz="914183">
              <a:defRPr sz="2400">
                <a:solidFill>
                  <a:schemeClr val="tx1"/>
                </a:solidFill>
                <a:latin typeface="Arial" pitchFamily="34" charset="0"/>
              </a:defRPr>
            </a:lvl2pPr>
            <a:lvl3pPr marL="1123228" indent="-224645" defTabSz="914183">
              <a:defRPr sz="2400">
                <a:solidFill>
                  <a:schemeClr val="tx1"/>
                </a:solidFill>
                <a:latin typeface="Arial" pitchFamily="34" charset="0"/>
              </a:defRPr>
            </a:lvl3pPr>
            <a:lvl4pPr marL="1572521" indent="-224645" defTabSz="914183">
              <a:defRPr sz="2400">
                <a:solidFill>
                  <a:schemeClr val="tx1"/>
                </a:solidFill>
                <a:latin typeface="Arial" pitchFamily="34" charset="0"/>
              </a:defRPr>
            </a:lvl4pPr>
            <a:lvl5pPr marL="2021812" indent="-224645" defTabSz="914183">
              <a:defRPr sz="2400">
                <a:solidFill>
                  <a:schemeClr val="tx1"/>
                </a:solidFill>
                <a:latin typeface="Arial" pitchFamily="34" charset="0"/>
              </a:defRPr>
            </a:lvl5pPr>
            <a:lvl6pPr marL="2471103" indent="-224645" defTabSz="914183" eaLnBrk="0" fontAlgn="base" hangingPunct="0">
              <a:spcBef>
                <a:spcPct val="0"/>
              </a:spcBef>
              <a:spcAft>
                <a:spcPct val="0"/>
              </a:spcAft>
              <a:defRPr sz="2400">
                <a:solidFill>
                  <a:schemeClr val="tx1"/>
                </a:solidFill>
                <a:latin typeface="Arial" pitchFamily="34" charset="0"/>
              </a:defRPr>
            </a:lvl6pPr>
            <a:lvl7pPr marL="2920395" indent="-224645" defTabSz="914183" eaLnBrk="0" fontAlgn="base" hangingPunct="0">
              <a:spcBef>
                <a:spcPct val="0"/>
              </a:spcBef>
              <a:spcAft>
                <a:spcPct val="0"/>
              </a:spcAft>
              <a:defRPr sz="2400">
                <a:solidFill>
                  <a:schemeClr val="tx1"/>
                </a:solidFill>
                <a:latin typeface="Arial" pitchFamily="34" charset="0"/>
              </a:defRPr>
            </a:lvl7pPr>
            <a:lvl8pPr marL="3369686" indent="-224645" defTabSz="914183" eaLnBrk="0" fontAlgn="base" hangingPunct="0">
              <a:spcBef>
                <a:spcPct val="0"/>
              </a:spcBef>
              <a:spcAft>
                <a:spcPct val="0"/>
              </a:spcAft>
              <a:defRPr sz="2400">
                <a:solidFill>
                  <a:schemeClr val="tx1"/>
                </a:solidFill>
                <a:latin typeface="Arial" pitchFamily="34" charset="0"/>
              </a:defRPr>
            </a:lvl8pPr>
            <a:lvl9pPr marL="3818978" indent="-224645" defTabSz="914183" eaLnBrk="0" fontAlgn="base" hangingPunct="0">
              <a:spcBef>
                <a:spcPct val="0"/>
              </a:spcBef>
              <a:spcAft>
                <a:spcPct val="0"/>
              </a:spcAft>
              <a:defRPr sz="2400">
                <a:solidFill>
                  <a:schemeClr val="tx1"/>
                </a:solidFill>
                <a:latin typeface="Arial" pitchFamily="34" charset="0"/>
              </a:defRPr>
            </a:lvl9pPr>
          </a:lstStyle>
          <a:p>
            <a:fld id="{7618E74A-8F77-483C-9CE9-A5D36FD76537}" type="slidenum">
              <a:rPr lang="en-US" sz="1200">
                <a:latin typeface="Times New Roman" pitchFamily="18" charset="0"/>
              </a:rPr>
              <a:pPr/>
              <a:t>20</a:t>
            </a:fld>
            <a:endParaRPr lang="en-US" sz="1200" dirty="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83">
              <a:defRPr sz="2400">
                <a:solidFill>
                  <a:schemeClr val="tx1"/>
                </a:solidFill>
                <a:latin typeface="Arial" pitchFamily="34" charset="0"/>
              </a:defRPr>
            </a:lvl1pPr>
            <a:lvl2pPr marL="730099" indent="-280808" defTabSz="914183">
              <a:defRPr sz="2400">
                <a:solidFill>
                  <a:schemeClr val="tx1"/>
                </a:solidFill>
                <a:latin typeface="Arial" pitchFamily="34" charset="0"/>
              </a:defRPr>
            </a:lvl2pPr>
            <a:lvl3pPr marL="1123228" indent="-224645" defTabSz="914183">
              <a:defRPr sz="2400">
                <a:solidFill>
                  <a:schemeClr val="tx1"/>
                </a:solidFill>
                <a:latin typeface="Arial" pitchFamily="34" charset="0"/>
              </a:defRPr>
            </a:lvl3pPr>
            <a:lvl4pPr marL="1572521" indent="-224645" defTabSz="914183">
              <a:defRPr sz="2400">
                <a:solidFill>
                  <a:schemeClr val="tx1"/>
                </a:solidFill>
                <a:latin typeface="Arial" pitchFamily="34" charset="0"/>
              </a:defRPr>
            </a:lvl4pPr>
            <a:lvl5pPr marL="2021812" indent="-224645" defTabSz="914183">
              <a:defRPr sz="2400">
                <a:solidFill>
                  <a:schemeClr val="tx1"/>
                </a:solidFill>
                <a:latin typeface="Arial" pitchFamily="34" charset="0"/>
              </a:defRPr>
            </a:lvl5pPr>
            <a:lvl6pPr marL="2471103" indent="-224645" defTabSz="914183" eaLnBrk="0" fontAlgn="base" hangingPunct="0">
              <a:spcBef>
                <a:spcPct val="0"/>
              </a:spcBef>
              <a:spcAft>
                <a:spcPct val="0"/>
              </a:spcAft>
              <a:defRPr sz="2400">
                <a:solidFill>
                  <a:schemeClr val="tx1"/>
                </a:solidFill>
                <a:latin typeface="Arial" pitchFamily="34" charset="0"/>
              </a:defRPr>
            </a:lvl6pPr>
            <a:lvl7pPr marL="2920395" indent="-224645" defTabSz="914183" eaLnBrk="0" fontAlgn="base" hangingPunct="0">
              <a:spcBef>
                <a:spcPct val="0"/>
              </a:spcBef>
              <a:spcAft>
                <a:spcPct val="0"/>
              </a:spcAft>
              <a:defRPr sz="2400">
                <a:solidFill>
                  <a:schemeClr val="tx1"/>
                </a:solidFill>
                <a:latin typeface="Arial" pitchFamily="34" charset="0"/>
              </a:defRPr>
            </a:lvl7pPr>
            <a:lvl8pPr marL="3369686" indent="-224645" defTabSz="914183" eaLnBrk="0" fontAlgn="base" hangingPunct="0">
              <a:spcBef>
                <a:spcPct val="0"/>
              </a:spcBef>
              <a:spcAft>
                <a:spcPct val="0"/>
              </a:spcAft>
              <a:defRPr sz="2400">
                <a:solidFill>
                  <a:schemeClr val="tx1"/>
                </a:solidFill>
                <a:latin typeface="Arial" pitchFamily="34" charset="0"/>
              </a:defRPr>
            </a:lvl8pPr>
            <a:lvl9pPr marL="3818978" indent="-224645" defTabSz="914183" eaLnBrk="0" fontAlgn="base" hangingPunct="0">
              <a:spcBef>
                <a:spcPct val="0"/>
              </a:spcBef>
              <a:spcAft>
                <a:spcPct val="0"/>
              </a:spcAft>
              <a:defRPr sz="2400">
                <a:solidFill>
                  <a:schemeClr val="tx1"/>
                </a:solidFill>
                <a:latin typeface="Arial" pitchFamily="34" charset="0"/>
              </a:defRPr>
            </a:lvl9pPr>
          </a:lstStyle>
          <a:p>
            <a:fld id="{D0D8858B-F106-4FDC-9033-CC7A2A65494C}" type="slidenum">
              <a:rPr lang="en-US" sz="1200">
                <a:latin typeface="Times New Roman" pitchFamily="18" charset="0"/>
              </a:rPr>
              <a:pPr/>
              <a:t>21</a:t>
            </a:fld>
            <a:endParaRPr lang="en-US" sz="1200" dirty="0">
              <a:latin typeface="Times New Roman" pitchFamily="18" charset="0"/>
            </a:endParaRPr>
          </a:p>
        </p:txBody>
      </p:sp>
      <p:sp>
        <p:nvSpPr>
          <p:cNvPr id="115715" name="Rectangle 2"/>
          <p:cNvSpPr>
            <a:spLocks noGrp="1" noRot="1" noChangeAspect="1" noChangeArrowheads="1" noTextEdit="1"/>
          </p:cNvSpPr>
          <p:nvPr>
            <p:ph type="sldImg"/>
          </p:nvPr>
        </p:nvSpPr>
        <p:spPr>
          <a:xfrm>
            <a:off x="1109663" y="674688"/>
            <a:ext cx="4502150" cy="33782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6BCE22-48CA-4E3E-8DE8-7915A508406A}" type="slidenum">
              <a:rPr lang="en-US" sz="1200" smtClean="0"/>
              <a:pPr/>
              <a:t>22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6BCE22-48CA-4E3E-8DE8-7915A508406A}" type="slidenum">
              <a:rPr lang="en-US" sz="1200" smtClean="0"/>
              <a:pPr/>
              <a:t>23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85D9E-D6AD-418D-9DDE-F203A0E07092}" type="slidenum">
              <a:rPr lang="en-US" smtClean="0"/>
              <a:pPr/>
              <a:t>24</a:t>
            </a:fld>
            <a:endParaRPr lang="en-US" dirty="0"/>
          </a:p>
        </p:txBody>
      </p:sp>
    </p:spTree>
    <p:extLst>
      <p:ext uri="{BB962C8B-B14F-4D97-AF65-F5344CB8AC3E}">
        <p14:creationId xmlns:p14="http://schemas.microsoft.com/office/powerpoint/2010/main" val="246267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25</a:t>
            </a:fld>
            <a:endParaRPr 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27</a:t>
            </a:fld>
            <a:endParaRPr lang="en-US" sz="12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5436911D-3178-4C7A-9137-66F436A09F6D}" type="slidenum">
              <a:rPr lang="en-US" sz="1200">
                <a:latin typeface="Times New Roman" pitchFamily="18" charset="0"/>
              </a:rPr>
              <a:pPr/>
              <a:t>28</a:t>
            </a:fld>
            <a:endParaRPr lang="en-US" sz="1200" dirty="0">
              <a:latin typeface="Times New Roman" pitchFamily="18" charset="0"/>
            </a:endParaRPr>
          </a:p>
        </p:txBody>
      </p:sp>
      <p:sp>
        <p:nvSpPr>
          <p:cNvPr id="152579" name="Rectangle 2"/>
          <p:cNvSpPr>
            <a:spLocks noGrp="1" noRot="1" noChangeAspect="1" noChangeArrowheads="1" noTextEdit="1"/>
          </p:cNvSpPr>
          <p:nvPr>
            <p:ph type="sldImg"/>
          </p:nvPr>
        </p:nvSpPr>
        <p:spPr>
          <a:xfrm>
            <a:off x="1216025" y="914400"/>
            <a:ext cx="4425950" cy="3319463"/>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3B3559A-1852-4926-AD04-5862F31231D7}" type="slidenum">
              <a:rPr lang="en-US" sz="1200">
                <a:latin typeface="Times New Roman" pitchFamily="18" charset="0"/>
              </a:rPr>
              <a:pPr/>
              <a:t>29</a:t>
            </a:fld>
            <a:endParaRPr lang="en-US" sz="1200" dirty="0">
              <a:latin typeface="Times New Roman" pitchFamily="18" charset="0"/>
            </a:endParaRPr>
          </a:p>
        </p:txBody>
      </p:sp>
      <p:sp>
        <p:nvSpPr>
          <p:cNvPr id="77827" name="Rectangle 2"/>
          <p:cNvSpPr>
            <a:spLocks noGrp="1" noRot="1" noChangeAspect="1" noChangeArrowheads="1" noTextEdit="1"/>
          </p:cNvSpPr>
          <p:nvPr>
            <p:ph type="sldImg"/>
          </p:nvPr>
        </p:nvSpPr>
        <p:spPr>
          <a:xfrm>
            <a:off x="1216025" y="914400"/>
            <a:ext cx="4425950" cy="3319463"/>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have the same scenario that we had in Chapter 5.  Sales employee data is read in to create a data set. The new data set will contain a subset of the input data set (subset observations and variables) plus permanent attributes (formats and labels).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3B3559A-1852-4926-AD04-5862F31231D7}" type="slidenum">
              <a:rPr lang="en-US" sz="1200">
                <a:latin typeface="Times New Roman" pitchFamily="18" charset="0"/>
              </a:rPr>
              <a:pPr/>
              <a:t>30</a:t>
            </a:fld>
            <a:endParaRPr lang="en-US" sz="1200" dirty="0">
              <a:latin typeface="Times New Roman" pitchFamily="18" charset="0"/>
            </a:endParaRPr>
          </a:p>
        </p:txBody>
      </p:sp>
      <p:sp>
        <p:nvSpPr>
          <p:cNvPr id="77827" name="Rectangle 2"/>
          <p:cNvSpPr>
            <a:spLocks noGrp="1" noRot="1" noChangeAspect="1" noChangeArrowheads="1" noTextEdit="1"/>
          </p:cNvSpPr>
          <p:nvPr>
            <p:ph type="sldImg"/>
          </p:nvPr>
        </p:nvSpPr>
        <p:spPr>
          <a:xfrm>
            <a:off x="1216025" y="914400"/>
            <a:ext cx="4425950" cy="3319463"/>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have the same scenario that we had in Chapter 5.  Sales employee data is read in to create a data set. The new data set will contain a subset of the input data set (subset observations and variables) plus permanent attributes (formats and labels).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3B91719-4D2A-4FA5-A4FC-264DCFDC15B9}" type="slidenum">
              <a:rPr lang="en-US" sz="1200">
                <a:latin typeface="Times New Roman" pitchFamily="18" charset="0"/>
              </a:rPr>
              <a:pPr/>
              <a:t>31</a:t>
            </a:fld>
            <a:endParaRPr lang="en-US" sz="1200" dirty="0">
              <a:latin typeface="Times New Roman" pitchFamily="18" charset="0"/>
            </a:endParaRPr>
          </a:p>
        </p:txBody>
      </p:sp>
      <p:sp>
        <p:nvSpPr>
          <p:cNvPr id="154627" name="Rectangle 2"/>
          <p:cNvSpPr>
            <a:spLocks noGrp="1" noRot="1" noChangeAspect="1" noChangeArrowheads="1" noTextEdit="1"/>
          </p:cNvSpPr>
          <p:nvPr>
            <p:ph type="sldImg"/>
          </p:nvPr>
        </p:nvSpPr>
        <p:spPr>
          <a:xfrm>
            <a:off x="1216025" y="914400"/>
            <a:ext cx="4425950" cy="3319463"/>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a:ea typeface="+mn-ea"/>
                <a:cs typeface="+mn-cs"/>
              </a:rPr>
              <a:t>Notes: The </a:t>
            </a:r>
            <a:r>
              <a:rPr lang="en-US" sz="1200" i="1" kern="1200" dirty="0" smtClean="0">
                <a:solidFill>
                  <a:schemeClr val="tx1"/>
                </a:solidFill>
                <a:effectLst/>
                <a:latin typeface="Times New Roman"/>
                <a:ea typeface="+mn-ea"/>
                <a:cs typeface="+mn-cs"/>
              </a:rPr>
              <a:t>engine-name</a:t>
            </a:r>
            <a:r>
              <a:rPr lang="en-US" sz="1200" kern="1200" dirty="0" smtClean="0">
                <a:solidFill>
                  <a:schemeClr val="tx1"/>
                </a:solidFill>
                <a:effectLst/>
                <a:latin typeface="Times New Roman"/>
                <a:ea typeface="+mn-ea"/>
                <a:cs typeface="+mn-cs"/>
              </a:rPr>
              <a:t> such as Oracle or DB2 is the SAS/ACCESS component that reads and writes to your DBMS. The engine name is required. </a:t>
            </a:r>
          </a:p>
          <a:p>
            <a:endParaRPr lang="en-US" sz="1200" kern="1200" dirty="0" smtClean="0">
              <a:solidFill>
                <a:schemeClr val="tx1"/>
              </a:solidFill>
              <a:effectLst/>
              <a:latin typeface="Times New Roman"/>
              <a:ea typeface="+mn-ea"/>
              <a:cs typeface="+mn-cs"/>
            </a:endParaRPr>
          </a:p>
          <a:p>
            <a:r>
              <a:rPr lang="en-US" sz="1200" i="1" kern="1200" dirty="0" smtClean="0">
                <a:solidFill>
                  <a:schemeClr val="tx1"/>
                </a:solidFill>
                <a:effectLst/>
                <a:latin typeface="Times New Roman"/>
                <a:ea typeface="+mn-ea"/>
                <a:cs typeface="+mn-cs"/>
              </a:rPr>
              <a:t>USER=</a:t>
            </a:r>
            <a:r>
              <a:rPr lang="en-US" sz="1200" kern="1200" dirty="0" smtClean="0">
                <a:solidFill>
                  <a:schemeClr val="tx1"/>
                </a:solidFill>
                <a:effectLst/>
                <a:latin typeface="Times New Roman"/>
                <a:ea typeface="+mn-ea"/>
                <a:cs typeface="+mn-cs"/>
              </a:rPr>
              <a:t> specifies an optional Oracle user name. USER= must be used with PASSWORD=.</a:t>
            </a:r>
          </a:p>
          <a:p>
            <a:r>
              <a:rPr lang="en-US" sz="1200" i="1" kern="1200" dirty="0" smtClean="0">
                <a:solidFill>
                  <a:schemeClr val="tx1"/>
                </a:solidFill>
                <a:effectLst/>
                <a:latin typeface="Times New Roman"/>
                <a:ea typeface="+mn-ea"/>
                <a:cs typeface="+mn-cs"/>
              </a:rPr>
              <a:t>PASSWORD=</a:t>
            </a:r>
            <a:r>
              <a:rPr lang="en-US" sz="1200" kern="1200" dirty="0" smtClean="0">
                <a:solidFill>
                  <a:schemeClr val="tx1"/>
                </a:solidFill>
                <a:effectLst/>
                <a:latin typeface="Times New Roman"/>
                <a:ea typeface="+mn-ea"/>
                <a:cs typeface="+mn-cs"/>
              </a:rPr>
              <a:t> or </a:t>
            </a:r>
            <a:r>
              <a:rPr lang="en-US" sz="1200" i="1" kern="1200" dirty="0" smtClean="0">
                <a:solidFill>
                  <a:schemeClr val="tx1"/>
                </a:solidFill>
                <a:effectLst/>
                <a:latin typeface="Times New Roman"/>
                <a:ea typeface="+mn-ea"/>
                <a:cs typeface="+mn-cs"/>
              </a:rPr>
              <a:t>PW=</a:t>
            </a:r>
            <a:r>
              <a:rPr lang="en-US" sz="1200" kern="1200" dirty="0" smtClean="0">
                <a:solidFill>
                  <a:schemeClr val="tx1"/>
                </a:solidFill>
                <a:effectLst/>
                <a:latin typeface="Times New Roman"/>
                <a:ea typeface="+mn-ea"/>
                <a:cs typeface="+mn-cs"/>
              </a:rPr>
              <a:t> option specifies an optional Oracle password that is associated with the Oracle user name. </a:t>
            </a:r>
          </a:p>
          <a:p>
            <a:r>
              <a:rPr lang="en-US" sz="1200" i="1" kern="1200" dirty="0" smtClean="0">
                <a:solidFill>
                  <a:schemeClr val="tx1"/>
                </a:solidFill>
                <a:effectLst/>
                <a:latin typeface="Times New Roman"/>
                <a:ea typeface="+mn-ea"/>
                <a:cs typeface="+mn-cs"/>
              </a:rPr>
              <a:t>PATH=</a:t>
            </a:r>
            <a:r>
              <a:rPr lang="en-US" sz="1200" kern="1200" dirty="0" smtClean="0">
                <a:solidFill>
                  <a:schemeClr val="tx1"/>
                </a:solidFill>
                <a:effectLst/>
                <a:latin typeface="Times New Roman"/>
                <a:ea typeface="+mn-ea"/>
                <a:cs typeface="+mn-cs"/>
              </a:rPr>
              <a:t> specifies the Oracle driver, node, and database. SAS/ACCESS uses the same Oracle path designation that you use to connect to Oracle directly.</a:t>
            </a:r>
          </a:p>
          <a:p>
            <a:r>
              <a:rPr lang="en-US" sz="1200" b="0" i="1" kern="1200" dirty="0" smtClean="0">
                <a:solidFill>
                  <a:schemeClr val="tx1"/>
                </a:solidFill>
                <a:effectLst/>
                <a:latin typeface="Times New Roman"/>
                <a:ea typeface="+mn-ea"/>
                <a:cs typeface="+mn-cs"/>
              </a:rPr>
              <a:t>SCHEMA=</a:t>
            </a:r>
            <a:r>
              <a:rPr lang="en-US" sz="1200" b="0" kern="1200" dirty="0" smtClean="0">
                <a:solidFill>
                  <a:schemeClr val="tx1"/>
                </a:solidFill>
                <a:effectLst/>
                <a:latin typeface="Times New Roman"/>
                <a:ea typeface="+mn-ea"/>
                <a:cs typeface="+mn-cs"/>
              </a:rPr>
              <a:t> enables you to read database objects, such as tables and views, in the specified schema. </a:t>
            </a:r>
            <a:r>
              <a:rPr lang="en-US" sz="1200" kern="1200" dirty="0" smtClean="0">
                <a:solidFill>
                  <a:schemeClr val="tx1"/>
                </a:solidFill>
                <a:effectLst/>
                <a:latin typeface="Times New Roman"/>
                <a:ea typeface="+mn-ea"/>
                <a:cs typeface="+mn-cs"/>
              </a:rPr>
              <a:t>If </a:t>
            </a:r>
            <a:br>
              <a:rPr lang="en-US" sz="1200" kern="1200" dirty="0" smtClean="0">
                <a:solidFill>
                  <a:schemeClr val="tx1"/>
                </a:solidFill>
                <a:effectLst/>
                <a:latin typeface="Times New Roman"/>
                <a:ea typeface="+mn-ea"/>
                <a:cs typeface="+mn-cs"/>
              </a:rPr>
            </a:br>
            <a:r>
              <a:rPr lang="en-US" sz="1200" kern="1200" dirty="0" smtClean="0">
                <a:solidFill>
                  <a:schemeClr val="tx1"/>
                </a:solidFill>
                <a:effectLst/>
                <a:latin typeface="Times New Roman"/>
                <a:ea typeface="+mn-ea"/>
                <a:cs typeface="+mn-cs"/>
              </a:rPr>
              <a:t>this option is omitted, you will connect to the default schema for your DBMS.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1"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39CF4BE4-B7BB-4D24-8E8D-DD6A785EC59B}" type="slidenum">
              <a:rPr lang="en-US" sz="1200">
                <a:latin typeface="Times New Roman" pitchFamily="18" charset="0"/>
              </a:rPr>
              <a:pPr/>
              <a:t>32</a:t>
            </a:fld>
            <a:endParaRPr lang="en-US" sz="1200" dirty="0">
              <a:latin typeface="Times New Roman" pitchFamily="18" charset="0"/>
            </a:endParaRPr>
          </a:p>
        </p:txBody>
      </p:sp>
      <p:sp>
        <p:nvSpPr>
          <p:cNvPr id="156675" name="Rectangle 2"/>
          <p:cNvSpPr>
            <a:spLocks noGrp="1" noRot="1" noChangeAspect="1" noChangeArrowheads="1" noTextEdit="1"/>
          </p:cNvSpPr>
          <p:nvPr>
            <p:ph type="sldImg"/>
          </p:nvPr>
        </p:nvSpPr>
        <p:spPr>
          <a:xfrm>
            <a:off x="1216025" y="914400"/>
            <a:ext cx="4425950" cy="3319463"/>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58B3B47-A688-49A4-9955-C80FF8C5A21E}" type="slidenum">
              <a:rPr lang="en-US" sz="1200"/>
              <a:pPr/>
              <a:t>33</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5436911D-3178-4C7A-9137-66F436A09F6D}" type="slidenum">
              <a:rPr lang="en-US" sz="1200">
                <a:latin typeface="Times New Roman" pitchFamily="18" charset="0"/>
              </a:rPr>
              <a:pPr/>
              <a:t>3</a:t>
            </a:fld>
            <a:endParaRPr lang="en-US" sz="1200" dirty="0">
              <a:latin typeface="Times New Roman" pitchFamily="18" charset="0"/>
            </a:endParaRPr>
          </a:p>
        </p:txBody>
      </p:sp>
      <p:sp>
        <p:nvSpPr>
          <p:cNvPr id="152579" name="Rectangle 2"/>
          <p:cNvSpPr>
            <a:spLocks noGrp="1" noRot="1" noChangeAspect="1" noChangeArrowheads="1" noTextEdit="1"/>
          </p:cNvSpPr>
          <p:nvPr>
            <p:ph type="sldImg"/>
          </p:nvPr>
        </p:nvSpPr>
        <p:spPr>
          <a:xfrm>
            <a:off x="1216025" y="914400"/>
            <a:ext cx="4425950" cy="3319463"/>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58B3B47-A688-49A4-9955-C80FF8C5A21E}" type="slidenum">
              <a:rPr lang="en-US" sz="1200"/>
              <a:pPr/>
              <a:t>34</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C1FD5100-DB97-4D15-B8BE-102ABB886A38}" type="slidenum">
              <a:rPr lang="en-US" sz="1200">
                <a:latin typeface="Times New Roman" pitchFamily="18" charset="0"/>
              </a:rPr>
              <a:pPr/>
              <a:t>35</a:t>
            </a:fld>
            <a:endParaRPr lang="en-US" sz="1200" dirty="0">
              <a:latin typeface="Times New Roman" pitchFamily="18" charset="0"/>
            </a:endParaRPr>
          </a:p>
        </p:txBody>
      </p:sp>
      <p:sp>
        <p:nvSpPr>
          <p:cNvPr id="157699" name="Rectangle 2"/>
          <p:cNvSpPr>
            <a:spLocks noGrp="1" noRot="1" noChangeAspect="1" noChangeArrowheads="1" noTextEdit="1"/>
          </p:cNvSpPr>
          <p:nvPr>
            <p:ph type="sldImg"/>
          </p:nvPr>
        </p:nvSpPr>
        <p:spPr>
          <a:xfrm>
            <a:off x="1216025" y="914400"/>
            <a:ext cx="4425950" cy="3319463"/>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39</a:t>
            </a:fld>
            <a:endParaRPr lang="en-US" sz="1200"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A4B456-A5FD-4A4D-8903-FA419A4D2D2B}" type="slidenum">
              <a:rPr lang="en-US" sz="1200">
                <a:solidFill>
                  <a:prstClr val="black"/>
                </a:solidFill>
              </a:rPr>
              <a:pPr/>
              <a:t>40</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Would like a review of the exercises?</a:t>
            </a:r>
          </a:p>
          <a:p>
            <a:r>
              <a:rPr lang="en-US" dirty="0" smtClean="0"/>
              <a:t>Please answer with your Yes or No seat indicator.</a:t>
            </a:r>
          </a:p>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2BA3A5-2013-4E7C-A46A-76F6242A0706}" type="slidenum">
              <a:rPr lang="en-US" sz="1200" smtClean="0"/>
              <a:pPr/>
              <a:t>41</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pPr marL="224668" indent="-224668">
              <a:defRPr/>
            </a:pPr>
            <a:r>
              <a:rPr lang="en-US" dirty="0" smtClean="0">
                <a:latin typeface="Times New Roman" pitchFamily="18" charset="0"/>
              </a:rPr>
              <a:t>Correct answer: d</a:t>
            </a:r>
          </a:p>
          <a:p>
            <a:pPr marL="224668" marR="0" indent="-224668"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In this SAS/ACCESS LIBNAME statement, </a:t>
            </a:r>
            <a:r>
              <a:rPr lang="sv-SE" dirty="0" smtClean="0">
                <a:latin typeface="Times New Roman" pitchFamily="18" charset="0"/>
              </a:rPr>
              <a:t>you must specify an engine name following the libref. </a:t>
            </a:r>
            <a:r>
              <a:rPr lang="en-US" b="1" dirty="0" smtClean="0">
                <a:latin typeface="Times New Roman" pitchFamily="18" charset="0"/>
              </a:rPr>
              <a:t>Oracle</a:t>
            </a:r>
            <a:r>
              <a:rPr lang="en-US" i="1" dirty="0" smtClean="0">
                <a:latin typeface="Times New Roman" pitchFamily="18" charset="0"/>
              </a:rPr>
              <a:t> </a:t>
            </a:r>
            <a:r>
              <a:rPr lang="en-US" dirty="0" smtClean="0">
                <a:latin typeface="Times New Roman" pitchFamily="18" charset="0"/>
              </a:rPr>
              <a:t>is the engine name. </a:t>
            </a:r>
          </a:p>
          <a:p>
            <a:pPr marL="224668" indent="-224668">
              <a:defRPr/>
            </a:pPr>
            <a:r>
              <a:rPr lang="sv-SE" dirty="0" smtClean="0">
                <a:latin typeface="Times New Roman" pitchFamily="18" charset="0"/>
              </a:rPr>
              <a:t>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2BA3A5-2013-4E7C-A46A-76F6242A0706}" type="slidenum">
              <a:rPr lang="en-US" sz="1200" smtClean="0"/>
              <a:pPr/>
              <a:t>42</a:t>
            </a:fld>
            <a:endParaRPr lang="en-US" sz="1200" dirty="0" smtClean="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pPr marL="224668" indent="-224668">
              <a:defRPr/>
            </a:pPr>
            <a:r>
              <a:rPr lang="en-US" dirty="0" smtClean="0">
                <a:latin typeface="Times New Roman" pitchFamily="18" charset="0"/>
              </a:rPr>
              <a:t>Correct answer: d</a:t>
            </a:r>
          </a:p>
          <a:p>
            <a:pPr marL="224668" marR="0" indent="-224668"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In this SAS/ACCESS LIBNAME statement, </a:t>
            </a:r>
            <a:r>
              <a:rPr lang="sv-SE" dirty="0" smtClean="0">
                <a:latin typeface="Times New Roman" pitchFamily="18" charset="0"/>
              </a:rPr>
              <a:t>you must specify an engine name following the libref. </a:t>
            </a:r>
            <a:r>
              <a:rPr lang="en-US" b="1" dirty="0" smtClean="0">
                <a:latin typeface="Times New Roman" pitchFamily="18" charset="0"/>
              </a:rPr>
              <a:t>Oracle</a:t>
            </a:r>
            <a:r>
              <a:rPr lang="en-US" i="1" dirty="0" smtClean="0">
                <a:latin typeface="Times New Roman" pitchFamily="18" charset="0"/>
              </a:rPr>
              <a:t> </a:t>
            </a:r>
            <a:r>
              <a:rPr lang="en-US" dirty="0" smtClean="0">
                <a:latin typeface="Times New Roman" pitchFamily="18" charset="0"/>
              </a:rPr>
              <a:t>is the engine name. </a:t>
            </a:r>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340FFC-5E38-42D0-BB49-0AA46B02E112}" type="slidenum">
              <a:rPr lang="en-US" sz="1200" smtClean="0"/>
              <a:pPr/>
              <a:t>43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24668" indent="-224668"/>
            <a:r>
              <a:rPr lang="en-US" dirty="0" smtClean="0">
                <a:latin typeface="Times New Roman" pitchFamily="18" charset="0"/>
              </a:rPr>
              <a:t>Correct answer: b</a:t>
            </a:r>
          </a:p>
          <a:p>
            <a:pPr marL="224668" indent="-224668"/>
            <a:r>
              <a:rPr lang="sv-SE" dirty="0" smtClean="0">
                <a:latin typeface="Times New Roman" pitchFamily="18" charset="0"/>
              </a:rPr>
              <a:t>A PROC CONTENTS step prints a list of data sets in a library. To suppress the descriptor portions, you specify the following after the DATA= option and the libref: the _ALL_ keyword, a space, and then the NODS option.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340FFC-5E38-42D0-BB49-0AA46B02E112}" type="slidenum">
              <a:rPr lang="en-US" sz="1200" smtClean="0"/>
              <a:pPr/>
              <a:t>44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24668" indent="-224668"/>
            <a:r>
              <a:rPr lang="en-US" dirty="0" smtClean="0">
                <a:latin typeface="Times New Roman" pitchFamily="18" charset="0"/>
              </a:rPr>
              <a:t>Correct answer: b</a:t>
            </a:r>
          </a:p>
          <a:p>
            <a:pPr marL="224668" indent="-224668"/>
            <a:r>
              <a:rPr lang="sv-SE" dirty="0" smtClean="0">
                <a:latin typeface="Times New Roman" pitchFamily="18" charset="0"/>
              </a:rPr>
              <a:t>A PROC CONTENTS step prints a list of data sets in a library. To suppress the descriptor portions, you specify the following after the DATA= option and the libref: the _ALL_ keyword, a space, and then the NODS option.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74EF74-C9A3-44B3-B81E-8F5F86EFE917}" type="slidenum">
              <a:rPr lang="en-US" sz="1200" smtClean="0"/>
              <a:pPr/>
              <a:t>45</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False.</a:t>
            </a:r>
          </a:p>
          <a:p>
            <a:pPr eaLnBrk="1" hangingPunct="1"/>
            <a:endParaRPr lang="en-US"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SAS has a libref assigned to an Excel workbook, the workbook cannot be opened in Excel. To disassociate a libref, use a LIBNAME statement and specify the libref and the CLEAR option. SAS disconnects from the data source and closes any resources that are associated with that libref's connection.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74EF74-C9A3-44B3-B81E-8F5F86EFE917}" type="slidenum">
              <a:rPr lang="en-US" sz="1200" smtClean="0"/>
              <a:pPr/>
              <a:t>46</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False.</a:t>
            </a:r>
          </a:p>
          <a:p>
            <a:pPr eaLnBrk="1" hangingPunct="1"/>
            <a:endParaRPr lang="en-US"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SAS has a libref assigned to an Excel workbook, the workbook cannot be opened in Excel. To disassociate a libref, use a LIBNAME statement and specify the libref and the CLEAR option. SAS disconnects from the data source and closes any resources that are associated with that libref's connection.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3B3559A-1852-4926-AD04-5862F31231D7}" type="slidenum">
              <a:rPr lang="en-US" sz="1200">
                <a:latin typeface="Times New Roman" pitchFamily="18" charset="0"/>
              </a:rPr>
              <a:pPr/>
              <a:t>4</a:t>
            </a:fld>
            <a:endParaRPr lang="en-US" sz="1200" dirty="0">
              <a:latin typeface="Times New Roman" pitchFamily="18" charset="0"/>
            </a:endParaRPr>
          </a:p>
        </p:txBody>
      </p:sp>
      <p:sp>
        <p:nvSpPr>
          <p:cNvPr id="77827" name="Rectangle 2"/>
          <p:cNvSpPr>
            <a:spLocks noGrp="1" noRot="1" noChangeAspect="1" noChangeArrowheads="1" noTextEdit="1"/>
          </p:cNvSpPr>
          <p:nvPr>
            <p:ph type="sldImg"/>
          </p:nvPr>
        </p:nvSpPr>
        <p:spPr>
          <a:xfrm>
            <a:off x="1216025" y="914400"/>
            <a:ext cx="4425950" cy="3319463"/>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 data for this report is stored in an Excel workbook, sales.xls,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ECC076-AFF6-4F34-99DF-FCDEAF850F61}" type="slidenum">
              <a:rPr lang="en-US" sz="1200" smtClean="0"/>
              <a:pPr/>
              <a:t>47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False</a:t>
            </a:r>
          </a:p>
          <a:p>
            <a:pPr eaLnBrk="1" hangingPunct="1"/>
            <a:r>
              <a:rPr lang="sv-SE" dirty="0" smtClean="0">
                <a:latin typeface="Times New Roman" pitchFamily="18" charset="0"/>
              </a:rPr>
              <a:t>SAS treats the workbook as a library,</a:t>
            </a:r>
            <a:r>
              <a:rPr lang="sv-SE" baseline="0" dirty="0" smtClean="0">
                <a:latin typeface="Times New Roman" pitchFamily="18" charset="0"/>
              </a:rPr>
              <a:t> and </a:t>
            </a:r>
            <a:r>
              <a:rPr lang="sv-SE" dirty="0" smtClean="0">
                <a:latin typeface="Times New Roman" pitchFamily="18" charset="0"/>
              </a:rPr>
              <a:t>each worksheet as a SAS data set.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ECC076-AFF6-4F34-99DF-FCDEAF850F61}" type="slidenum">
              <a:rPr lang="en-US" sz="1200" smtClean="0"/>
              <a:pPr/>
              <a:t>48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False</a:t>
            </a:r>
          </a:p>
          <a:p>
            <a:pPr eaLnBrk="1" hangingPunct="1"/>
            <a:r>
              <a:rPr lang="sv-SE" dirty="0" smtClean="0">
                <a:latin typeface="Times New Roman" pitchFamily="18" charset="0"/>
              </a:rPr>
              <a:t>SAS treats the workbook as a library,</a:t>
            </a:r>
            <a:r>
              <a:rPr lang="sv-SE" baseline="0" dirty="0" smtClean="0">
                <a:latin typeface="Times New Roman" pitchFamily="18" charset="0"/>
              </a:rPr>
              <a:t> and </a:t>
            </a:r>
            <a:r>
              <a:rPr lang="sv-SE" dirty="0" smtClean="0">
                <a:latin typeface="Times New Roman" pitchFamily="18" charset="0"/>
              </a:rPr>
              <a:t>each worksheet as a SAS data set. </a:t>
            </a:r>
          </a:p>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12CDE2-5154-4AB1-8309-BC12C8797519}" type="slidenum">
              <a:rPr lang="en-US" sz="1200" smtClean="0"/>
              <a:pPr/>
              <a:t>49</a:t>
            </a:fld>
            <a:endParaRPr lang="en-US" sz="1200" dirty="0" smtClean="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lnSpc>
                <a:spcPct val="80000"/>
              </a:lnSpc>
            </a:pPr>
            <a:r>
              <a:rPr lang="en-US" dirty="0" smtClean="0">
                <a:latin typeface="Times New Roman" pitchFamily="18" charset="0"/>
              </a:rPr>
              <a:t>Correct answer: c</a:t>
            </a:r>
          </a:p>
          <a:p>
            <a:pPr eaLnBrk="1" hangingPunct="1">
              <a:lnSpc>
                <a:spcPct val="80000"/>
              </a:lnSpc>
            </a:pPr>
            <a:r>
              <a:rPr lang="sv-SE" dirty="0" smtClean="0">
                <a:latin typeface="Times New Roman" pitchFamily="18" charset="0"/>
              </a:rPr>
              <a:t>This program creates one Excel workbook named </a:t>
            </a:r>
            <a:r>
              <a:rPr lang="sv-SE" b="1" dirty="0" smtClean="0">
                <a:latin typeface="Times New Roman" pitchFamily="18" charset="0"/>
              </a:rPr>
              <a:t>annual</a:t>
            </a:r>
            <a:r>
              <a:rPr lang="sv-SE" dirty="0" smtClean="0">
                <a:latin typeface="Times New Roman" pitchFamily="18" charset="0"/>
              </a:rPr>
              <a:t> that contains two worksheets, and it uses two data sets as input data.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12CDE2-5154-4AB1-8309-BC12C8797519}" type="slidenum">
              <a:rPr lang="en-US" sz="1200" smtClean="0"/>
              <a:pPr/>
              <a:t>50</a:t>
            </a:fld>
            <a:endParaRPr lang="en-US" sz="1200" dirty="0" smtClean="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eaLnBrk="1" hangingPunct="1">
              <a:lnSpc>
                <a:spcPct val="80000"/>
              </a:lnSpc>
            </a:pPr>
            <a:r>
              <a:rPr lang="en-US" dirty="0" smtClean="0">
                <a:latin typeface="Times New Roman" pitchFamily="18" charset="0"/>
              </a:rPr>
              <a:t>Correct answer: c</a:t>
            </a:r>
          </a:p>
          <a:p>
            <a:pPr eaLnBrk="1" hangingPunct="1">
              <a:lnSpc>
                <a:spcPct val="80000"/>
              </a:lnSpc>
            </a:pPr>
            <a:r>
              <a:rPr lang="sv-SE" dirty="0" smtClean="0">
                <a:latin typeface="Times New Roman" pitchFamily="18" charset="0"/>
              </a:rPr>
              <a:t>This program creates one Excel workbook named </a:t>
            </a:r>
            <a:r>
              <a:rPr lang="sv-SE" b="1" dirty="0" smtClean="0">
                <a:latin typeface="Times New Roman" pitchFamily="18" charset="0"/>
              </a:rPr>
              <a:t>annual</a:t>
            </a:r>
            <a:r>
              <a:rPr lang="sv-SE" dirty="0" smtClean="0">
                <a:latin typeface="Times New Roman" pitchFamily="18" charset="0"/>
              </a:rPr>
              <a:t> that contains two worksheets, and it uses two data sets as input data.</a:t>
            </a:r>
          </a:p>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pPr lvl="0"/>
            <a:r>
              <a:rPr lang="en-US" b="0" dirty="0" smtClean="0"/>
              <a:t>Correct Answer: c</a:t>
            </a:r>
          </a:p>
          <a:p>
            <a:pPr lvl="0"/>
            <a:r>
              <a:rPr lang="en-US" dirty="0" smtClean="0"/>
              <a:t> </a:t>
            </a:r>
          </a:p>
          <a:p>
            <a:pPr lvl="0"/>
            <a:r>
              <a:rPr lang="en-US" dirty="0" smtClean="0"/>
              <a:t>A SET statement reads observations from a SAS data set for further processing in the DATA step.</a:t>
            </a:r>
            <a:endParaRPr lang="en-US" dirty="0"/>
          </a:p>
        </p:txBody>
      </p:sp>
      <p:sp>
        <p:nvSpPr>
          <p:cNvPr id="4" name="Slide Number Placeholder 3"/>
          <p:cNvSpPr>
            <a:spLocks noGrp="1"/>
          </p:cNvSpPr>
          <p:nvPr>
            <p:ph type="sldNum" sz="quarter" idx="10"/>
          </p:nvPr>
        </p:nvSpPr>
        <p:spPr/>
        <p:txBody>
          <a:bodyPr/>
          <a:lstStyle/>
          <a:p>
            <a:fld id="{5E7FCEBB-EFBF-4F47-AA66-B43EA68CFCD3}" type="slidenum">
              <a:rPr lang="en-US" smtClean="0"/>
              <a:pPr/>
              <a:t>51</a:t>
            </a:fld>
            <a:endParaRPr lang="en-US" dirty="0"/>
          </a:p>
        </p:txBody>
      </p:sp>
    </p:spTree>
    <p:extLst>
      <p:ext uri="{BB962C8B-B14F-4D97-AF65-F5344CB8AC3E}">
        <p14:creationId xmlns:p14="http://schemas.microsoft.com/office/powerpoint/2010/main" val="1622054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pPr lvl="0"/>
            <a:r>
              <a:rPr lang="en-US" b="0" dirty="0" smtClean="0"/>
              <a:t>Correct Answer: c</a:t>
            </a:r>
          </a:p>
          <a:p>
            <a:pPr lvl="0"/>
            <a:endParaRPr lang="en-US" dirty="0" smtClean="0"/>
          </a:p>
          <a:p>
            <a:pPr lvl="0"/>
            <a:r>
              <a:rPr lang="en-US" dirty="0" smtClean="0"/>
              <a:t>A SET statement reads observations from a SAS data set for further processing in the DATA step.</a:t>
            </a:r>
            <a:endParaRPr lang="en-US" dirty="0"/>
          </a:p>
        </p:txBody>
      </p:sp>
      <p:sp>
        <p:nvSpPr>
          <p:cNvPr id="4" name="Slide Number Placeholder 3"/>
          <p:cNvSpPr>
            <a:spLocks noGrp="1"/>
          </p:cNvSpPr>
          <p:nvPr>
            <p:ph type="sldNum" sz="quarter" idx="10"/>
          </p:nvPr>
        </p:nvSpPr>
        <p:spPr/>
        <p:txBody>
          <a:bodyPr/>
          <a:lstStyle/>
          <a:p>
            <a:fld id="{5E7FCEBB-EFBF-4F47-AA66-B43EA68CFCD3}" type="slidenum">
              <a:rPr lang="en-US" smtClean="0"/>
              <a:pPr/>
              <a:t>52</a:t>
            </a:fld>
            <a:endParaRPr lang="en-US" dirty="0"/>
          </a:p>
        </p:txBody>
      </p:sp>
    </p:spTree>
    <p:extLst>
      <p:ext uri="{BB962C8B-B14F-4D97-AF65-F5344CB8AC3E}">
        <p14:creationId xmlns:p14="http://schemas.microsoft.com/office/powerpoint/2010/main" val="1421932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B7B693-DC50-4A07-AA88-76697DE29381}" type="slidenum">
              <a:rPr lang="en-US" sz="1200" smtClean="0"/>
              <a:pPr/>
              <a:t>53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True</a:t>
            </a:r>
          </a:p>
          <a:p>
            <a:endParaRPr lang="en-US" dirty="0" smtClean="0"/>
          </a:p>
          <a:p>
            <a:r>
              <a:rPr lang="en-US" i="0" dirty="0" smtClean="0"/>
              <a:t>A SAS name literal is a string </a:t>
            </a:r>
            <a:r>
              <a:rPr lang="en-US" dirty="0" smtClean="0"/>
              <a:t>within quotation marks, followed by the letter n.</a:t>
            </a:r>
            <a:r>
              <a:rPr lang="en-US" baseline="0" dirty="0" smtClean="0"/>
              <a:t>  </a:t>
            </a:r>
            <a:r>
              <a:rPr lang="en-US" dirty="0" smtClean="0"/>
              <a:t>SAS name literals permit special characters in data set names.</a:t>
            </a:r>
          </a:p>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B7B693-DC50-4A07-AA88-76697DE29381}" type="slidenum">
              <a:rPr lang="en-US" sz="1200" smtClean="0"/>
              <a:pPr/>
              <a:t>54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True</a:t>
            </a:r>
          </a:p>
          <a:p>
            <a:endParaRPr lang="en-US" dirty="0" smtClean="0"/>
          </a:p>
          <a:p>
            <a:r>
              <a:rPr lang="en-US" i="0" dirty="0" smtClean="0"/>
              <a:t>A SAS name literal is a string </a:t>
            </a:r>
            <a:r>
              <a:rPr lang="en-US" dirty="0" smtClean="0"/>
              <a:t>within quotation marks, followed by the letter n.</a:t>
            </a:r>
            <a:r>
              <a:rPr lang="en-US" baseline="0" dirty="0" smtClean="0"/>
              <a:t>  </a:t>
            </a:r>
            <a:r>
              <a:rPr lang="en-US" dirty="0" smtClean="0"/>
              <a:t>SAS name literals permit special characters in data set names.</a:t>
            </a:r>
          </a:p>
          <a:p>
            <a:endParaRPr lang="en-US" dirty="0" smtClean="0"/>
          </a:p>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71102D-7A03-43EA-8224-0CCBA802BEF3}" type="slidenum">
              <a:rPr lang="en-US" sz="1200" smtClean="0"/>
              <a:pPr/>
              <a:t>55</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d.</a:t>
            </a:r>
          </a:p>
          <a:p>
            <a:endParaRPr lang="en-US" dirty="0" smtClean="0"/>
          </a:p>
          <a:p>
            <a:r>
              <a:rPr lang="en-US" dirty="0" smtClean="0"/>
              <a:t>The DATE9.</a:t>
            </a:r>
            <a:r>
              <a:rPr lang="en-US" baseline="0" dirty="0" smtClean="0"/>
              <a:t> format is used to display all dates read from a worksheet regardless of how the date was formatted in the worksheet.</a:t>
            </a:r>
            <a:endParaRPr lang="en-US" dirty="0" smtClean="0"/>
          </a:p>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71102D-7A03-43EA-8224-0CCBA802BEF3}" type="slidenum">
              <a:rPr lang="en-US" sz="1200" smtClean="0"/>
              <a:pPr/>
              <a:t>56</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d.</a:t>
            </a:r>
          </a:p>
          <a:p>
            <a:endParaRPr lang="en-US" dirty="0" smtClean="0"/>
          </a:p>
          <a:p>
            <a:r>
              <a:rPr lang="en-US" dirty="0" smtClean="0"/>
              <a:t>The DATE9.</a:t>
            </a:r>
            <a:r>
              <a:rPr lang="en-US" baseline="0" dirty="0" smtClean="0"/>
              <a:t> format is used to display all dates read from a worksheet regardless of how the date was formatted in the worksheet.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3B3559A-1852-4926-AD04-5862F31231D7}" type="slidenum">
              <a:rPr lang="en-US" sz="1200">
                <a:latin typeface="Times New Roman" pitchFamily="18" charset="0"/>
              </a:rPr>
              <a:pPr/>
              <a:t>5</a:t>
            </a:fld>
            <a:endParaRPr lang="en-US" sz="1200" dirty="0">
              <a:latin typeface="Times New Roman" pitchFamily="18" charset="0"/>
            </a:endParaRPr>
          </a:p>
        </p:txBody>
      </p:sp>
      <p:sp>
        <p:nvSpPr>
          <p:cNvPr id="77827" name="Rectangle 2"/>
          <p:cNvSpPr>
            <a:spLocks noGrp="1" noRot="1" noChangeAspect="1" noChangeArrowheads="1" noTextEdit="1"/>
          </p:cNvSpPr>
          <p:nvPr>
            <p:ph type="sldImg"/>
          </p:nvPr>
        </p:nvSpPr>
        <p:spPr>
          <a:xfrm>
            <a:off x="1216025" y="914400"/>
            <a:ext cx="4425950" cy="3319463"/>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SAS/Access lets you read Excel files as if they are SAS data sets.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2B6EC8-6F82-4ED9-8017-2A0F4A794660}" type="slidenum">
              <a:rPr lang="en-US" sz="1200" smtClean="0"/>
              <a:pPr/>
              <a:t>57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B</a:t>
            </a:r>
          </a:p>
          <a:p>
            <a:endParaRPr lang="en-US" dirty="0" smtClean="0"/>
          </a:p>
          <a:p>
            <a:r>
              <a:rPr lang="en-US" dirty="0" smtClean="0"/>
              <a:t>The original column headings are stored as labels in the descriptor portion</a:t>
            </a:r>
            <a:r>
              <a:rPr lang="en-US" baseline="0" dirty="0" smtClean="0"/>
              <a:t> of the new data set. In SAS Enterprise Guide, the column names are also used as variable names, but this is not true in the SAS windowing environment.</a:t>
            </a:r>
            <a:endParaRPr lang="en-US" dirty="0" smtClean="0"/>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2B6EC8-6F82-4ED9-8017-2A0F4A794660}" type="slidenum">
              <a:rPr lang="en-US" sz="1200" smtClean="0"/>
              <a:pPr/>
              <a:t>58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B</a:t>
            </a:r>
          </a:p>
          <a:p>
            <a:endParaRPr lang="en-US" dirty="0" smtClean="0"/>
          </a:p>
          <a:p>
            <a:r>
              <a:rPr lang="en-US" dirty="0" smtClean="0"/>
              <a:t>The original column headings are stored as labels in the descriptor portion</a:t>
            </a:r>
            <a:r>
              <a:rPr lang="en-US" baseline="0" dirty="0" smtClean="0"/>
              <a:t> of the new data set. In SAS Enterprise Guide, the column names are also used as variable names, but this is not true in the SAS windowing environment.</a:t>
            </a:r>
            <a:endParaRPr lang="en-US" dirty="0" smtClean="0"/>
          </a:p>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0BBF5D-D5EF-4C28-BDD0-0EB68F569991}" type="slidenum">
              <a:rPr lang="en-US" sz="1200" smtClean="0"/>
              <a:pPr/>
              <a:t>59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True</a:t>
            </a:r>
          </a:p>
          <a:p>
            <a:endParaRPr lang="en-US" dirty="0" smtClean="0"/>
          </a:p>
          <a:p>
            <a:r>
              <a:rPr lang="en-US" dirty="0" smtClean="0"/>
              <a:t>You</a:t>
            </a:r>
            <a:r>
              <a:rPr lang="en-US" baseline="0" dirty="0" smtClean="0"/>
              <a:t> can use a WHERE statement or a subsetting IF statement to process a subset of a worksheet because the worksheet is treated as though it were a SAS data set.</a:t>
            </a:r>
            <a:endParaRPr lang="en-US" dirty="0" smtClean="0"/>
          </a:p>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0BBF5D-D5EF-4C28-BDD0-0EB68F569991}" type="slidenum">
              <a:rPr lang="en-US" sz="1200" smtClean="0"/>
              <a:pPr/>
              <a:t>60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True</a:t>
            </a:r>
          </a:p>
          <a:p>
            <a:endParaRPr lang="en-US" dirty="0" smtClean="0"/>
          </a:p>
          <a:p>
            <a:r>
              <a:rPr lang="en-US" dirty="0" smtClean="0"/>
              <a:t>You</a:t>
            </a:r>
            <a:r>
              <a:rPr lang="en-US" baseline="0" dirty="0" smtClean="0"/>
              <a:t> can use a WHERE statement or a subsetting IF statement to process a subset of a </a:t>
            </a:r>
            <a:r>
              <a:rPr lang="en-US" baseline="0" smtClean="0"/>
              <a:t>worksheet because </a:t>
            </a:r>
            <a:r>
              <a:rPr lang="en-US" baseline="0" dirty="0" smtClean="0"/>
              <a:t>the worksheet is treated as though it were a SAS data set.</a:t>
            </a: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Let’s examine the workbook.  Notice the data for each country</a:t>
            </a:r>
            <a:r>
              <a:rPr lang="en-US" baseline="0" dirty="0" smtClean="0"/>
              <a:t> is on a separate tab. There are 2 date fields, each with a different Excel data format applied.</a:t>
            </a:r>
          </a:p>
          <a:p>
            <a:endParaRPr lang="en-US" dirty="0"/>
          </a:p>
        </p:txBody>
      </p:sp>
      <p:sp>
        <p:nvSpPr>
          <p:cNvPr id="4" name="Slide Number Placeholder 3"/>
          <p:cNvSpPr>
            <a:spLocks noGrp="1"/>
          </p:cNvSpPr>
          <p:nvPr>
            <p:ph type="sldNum" sz="quarter" idx="10"/>
          </p:nvPr>
        </p:nvSpPr>
        <p:spPr/>
        <p:txBody>
          <a:bodyPr/>
          <a:lstStyle/>
          <a:p>
            <a:fld id="{D90D6552-848C-4473-B79C-AF027F20570C}" type="slidenum">
              <a:rPr lang="en-US" smtClean="0"/>
              <a:pPr/>
              <a:t>6</a:t>
            </a:fld>
            <a:endParaRPr lang="en-US" dirty="0"/>
          </a:p>
        </p:txBody>
      </p:sp>
    </p:spTree>
    <p:extLst>
      <p:ext uri="{BB962C8B-B14F-4D97-AF65-F5344CB8AC3E}">
        <p14:creationId xmlns:p14="http://schemas.microsoft.com/office/powerpoint/2010/main" val="294896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76C4370-1A6A-4DDF-B5A1-1482C7EA225D}" type="slidenum">
              <a:rPr lang="en-US" sz="1200">
                <a:latin typeface="Times New Roman" pitchFamily="18" charset="0"/>
              </a:rPr>
              <a:pPr/>
              <a:t>7</a:t>
            </a:fld>
            <a:endParaRPr lang="en-US" sz="1200" dirty="0">
              <a:latin typeface="Times New Roman" pitchFamily="18" charset="0"/>
            </a:endParaRPr>
          </a:p>
        </p:txBody>
      </p:sp>
      <p:sp>
        <p:nvSpPr>
          <p:cNvPr id="83971" name="Rectangle 2"/>
          <p:cNvSpPr>
            <a:spLocks noGrp="1" noRot="1" noChangeAspect="1" noChangeArrowheads="1" noTextEdit="1"/>
          </p:cNvSpPr>
          <p:nvPr>
            <p:ph type="sldImg"/>
          </p:nvPr>
        </p:nvSpPr>
        <p:spPr>
          <a:xfrm>
            <a:off x="1216025" y="914400"/>
            <a:ext cx="4425950" cy="3319463"/>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a:ea typeface="+mn-ea"/>
                <a:cs typeface="+mn-cs"/>
              </a:rPr>
              <a:t>Both SAS and Microsoft Office offer both 32-bit and 64-bit versions. Different SAS/Access engines are needed based on matching and non-matching number of bits, also known as “bitness”. If the “bitness” of both products is the same, the default SAS/Access engine can be used.  If not, the PC Files Server engine must be used.</a:t>
            </a:r>
          </a:p>
          <a:p>
            <a:r>
              <a:rPr lang="en-US" sz="1200" kern="1200" dirty="0" smtClean="0">
                <a:solidFill>
                  <a:schemeClr val="tx1"/>
                </a:solidFill>
                <a:effectLst/>
                <a:latin typeface="Times New Roman"/>
                <a:ea typeface="+mn-ea"/>
                <a:cs typeface="+mn-cs"/>
              </a:rPr>
              <a:t>The table below summarizes the possible bit combinations and the appropriate engine to use for each. </a:t>
            </a:r>
          </a:p>
          <a:p>
            <a:r>
              <a:rPr lang="en-US" sz="1200" b="1" kern="1200" dirty="0" smtClean="0">
                <a:solidFill>
                  <a:schemeClr val="tx1"/>
                </a:solidFill>
                <a:effectLst/>
                <a:latin typeface="Times New Roman"/>
                <a:ea typeface="+mn-ea"/>
                <a:cs typeface="+mn-cs"/>
              </a:rPr>
              <a:t>SAS	        MS Office	SAS/Access Engine</a:t>
            </a:r>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9.3 32-bit	        32-bit		Default </a:t>
            </a:r>
          </a:p>
          <a:p>
            <a:r>
              <a:rPr lang="en-US" sz="1200" kern="1200" dirty="0" smtClean="0">
                <a:solidFill>
                  <a:schemeClr val="tx1"/>
                </a:solidFill>
                <a:effectLst/>
                <a:latin typeface="Times New Roman"/>
                <a:ea typeface="+mn-ea"/>
                <a:cs typeface="+mn-cs"/>
              </a:rPr>
              <a:t>9.3 32-bit	        64-bit		PC Files Server</a:t>
            </a:r>
          </a:p>
          <a:p>
            <a:r>
              <a:rPr lang="en-US" sz="1200" kern="1200" dirty="0" smtClean="0">
                <a:solidFill>
                  <a:schemeClr val="tx1"/>
                </a:solidFill>
                <a:effectLst/>
                <a:latin typeface="Times New Roman"/>
                <a:ea typeface="+mn-ea"/>
                <a:cs typeface="+mn-cs"/>
              </a:rPr>
              <a:t>9.3 64-bit	        32-bit		PC Files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9.3 64-bit	        64-bit		Default</a:t>
            </a:r>
          </a:p>
          <a:p>
            <a:r>
              <a:rPr lang="en-US" sz="1200" kern="1200" dirty="0" smtClean="0">
                <a:solidFill>
                  <a:schemeClr val="tx1"/>
                </a:solidFill>
                <a:effectLst/>
                <a:latin typeface="Times New Roman"/>
                <a:ea typeface="+mn-ea"/>
                <a:cs typeface="+mn-cs"/>
              </a:rPr>
              <a:t>SAS 9.2 or earlier   32-bit		Default</a:t>
            </a:r>
          </a:p>
          <a:p>
            <a:r>
              <a:rPr lang="en-US" sz="1200" kern="1200" dirty="0" smtClean="0">
                <a:solidFill>
                  <a:schemeClr val="tx1"/>
                </a:solidFill>
                <a:effectLst/>
                <a:latin typeface="Times New Roman"/>
                <a:ea typeface="+mn-ea"/>
                <a:cs typeface="+mn-cs"/>
              </a:rPr>
              <a:t>SAS 9.2 or earlier   64-bit		PC Files Server.</a:t>
            </a:r>
          </a:p>
          <a:p>
            <a:r>
              <a:rPr lang="en-US" sz="1200" kern="1200" dirty="0" smtClean="0">
                <a:solidFill>
                  <a:schemeClr val="tx1"/>
                </a:solidFill>
                <a:effectLst/>
                <a:latin typeface="Times New Roman"/>
                <a:ea typeface="+mn-ea"/>
                <a:cs typeface="+mn-cs"/>
              </a:rPr>
              <a:t> </a:t>
            </a:r>
          </a:p>
          <a:p>
            <a:r>
              <a:rPr lang="en-US" sz="1200" kern="1200" dirty="0" smtClean="0">
                <a:solidFill>
                  <a:schemeClr val="tx1"/>
                </a:solidFill>
                <a:effectLst/>
                <a:latin typeface="Times New Roman"/>
                <a:ea typeface="+mn-ea"/>
                <a:cs typeface="+mn-cs"/>
              </a:rPr>
              <a:t>Once you’ve identified which engine to use select the appropriate SAS/Access LIBNAME statements.</a:t>
            </a:r>
          </a:p>
          <a:p>
            <a:r>
              <a:rPr lang="en-US" sz="1200" kern="1200" dirty="0" smtClean="0">
                <a:solidFill>
                  <a:schemeClr val="tx1"/>
                </a:solidFill>
                <a:effectLst/>
                <a:latin typeface="Times New Roman"/>
                <a:ea typeface="+mn-ea"/>
                <a:cs typeface="+mn-cs"/>
              </a:rPr>
              <a:t>Default engine:  </a:t>
            </a:r>
            <a:r>
              <a:rPr lang="en-US" sz="1200" b="1" kern="1200" dirty="0" smtClean="0">
                <a:solidFill>
                  <a:schemeClr val="tx1"/>
                </a:solidFill>
                <a:effectLst/>
                <a:latin typeface="Times New Roman"/>
                <a:ea typeface="+mn-ea"/>
                <a:cs typeface="+mn-cs"/>
              </a:rPr>
              <a:t>LIBNAME</a:t>
            </a:r>
            <a:r>
              <a:rPr lang="en-US" sz="1200" kern="1200" dirty="0" smtClean="0">
                <a:solidFill>
                  <a:schemeClr val="tx1"/>
                </a:solidFill>
                <a:effectLst/>
                <a:latin typeface="Times New Roman"/>
                <a:ea typeface="+mn-ea"/>
                <a:cs typeface="+mn-cs"/>
              </a:rPr>
              <a:t> </a:t>
            </a:r>
            <a:r>
              <a:rPr lang="en-US" sz="1200" i="1" kern="1200" dirty="0" smtClean="0">
                <a:solidFill>
                  <a:schemeClr val="tx1"/>
                </a:solidFill>
                <a:effectLst/>
                <a:latin typeface="Times New Roman"/>
                <a:ea typeface="+mn-ea"/>
                <a:cs typeface="+mn-cs"/>
              </a:rPr>
              <a:t>libref</a:t>
            </a:r>
            <a:r>
              <a:rPr lang="en-US" sz="1200" kern="1200" dirty="0" smtClean="0">
                <a:solidFill>
                  <a:schemeClr val="tx1"/>
                </a:solidFill>
                <a:effectLst/>
                <a:latin typeface="Times New Roman"/>
                <a:ea typeface="+mn-ea"/>
                <a:cs typeface="+mn-cs"/>
              </a:rPr>
              <a:t> </a:t>
            </a:r>
            <a:r>
              <a:rPr lang="en-US" sz="1200" b="1" kern="1200" dirty="0" smtClean="0">
                <a:solidFill>
                  <a:schemeClr val="tx1"/>
                </a:solidFill>
                <a:effectLst/>
                <a:latin typeface="Times New Roman"/>
                <a:ea typeface="+mn-ea"/>
                <a:cs typeface="+mn-cs"/>
              </a:rPr>
              <a:t>'</a:t>
            </a:r>
            <a:r>
              <a:rPr lang="en-US" sz="1200" i="1" kern="1200" dirty="0" smtClean="0">
                <a:solidFill>
                  <a:schemeClr val="tx1"/>
                </a:solidFill>
                <a:effectLst/>
                <a:latin typeface="Times New Roman"/>
                <a:ea typeface="+mn-ea"/>
                <a:cs typeface="+mn-cs"/>
              </a:rPr>
              <a:t>drive:\directory\file.xls</a:t>
            </a:r>
            <a:r>
              <a:rPr lang="en-US" sz="1200" b="1" i="1" kern="1200" dirty="0" smtClean="0">
                <a:solidFill>
                  <a:schemeClr val="tx1"/>
                </a:solidFill>
                <a:effectLst/>
                <a:latin typeface="Times New Roman"/>
                <a:ea typeface="+mn-ea"/>
                <a:cs typeface="+mn-cs"/>
              </a:rPr>
              <a:t>'</a:t>
            </a:r>
            <a:r>
              <a:rPr lang="en-US" sz="1200" b="1" kern="1200" dirty="0" smtClean="0">
                <a:solidFill>
                  <a:schemeClr val="tx1"/>
                </a:solidFill>
                <a:effectLst/>
                <a:latin typeface="Times New Roman"/>
                <a:ea typeface="+mn-ea"/>
                <a:cs typeface="+mn-cs"/>
              </a:rPr>
              <a:t>;</a:t>
            </a:r>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Example</a:t>
            </a:r>
            <a:r>
              <a:rPr lang="en-US" sz="1200" b="1" kern="1200" dirty="0" smtClean="0">
                <a:solidFill>
                  <a:schemeClr val="tx1"/>
                </a:solidFill>
                <a:effectLst/>
                <a:latin typeface="Times New Roman"/>
                <a:ea typeface="+mn-ea"/>
                <a:cs typeface="+mn-cs"/>
              </a:rPr>
              <a:t>: Libname xyz 'C:\myfiles\sales.xls';</a:t>
            </a:r>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PC Files Server:  </a:t>
            </a:r>
            <a:r>
              <a:rPr lang="en-US" sz="1200" b="1" kern="1200" dirty="0" smtClean="0">
                <a:solidFill>
                  <a:schemeClr val="tx1"/>
                </a:solidFill>
                <a:effectLst/>
                <a:latin typeface="Times New Roman"/>
                <a:ea typeface="+mn-ea"/>
                <a:cs typeface="+mn-cs"/>
              </a:rPr>
              <a:t>LIBNAME</a:t>
            </a:r>
            <a:r>
              <a:rPr lang="en-US" sz="1200" kern="1200" dirty="0" smtClean="0">
                <a:solidFill>
                  <a:schemeClr val="tx1"/>
                </a:solidFill>
                <a:effectLst/>
                <a:latin typeface="Times New Roman"/>
                <a:ea typeface="+mn-ea"/>
                <a:cs typeface="+mn-cs"/>
              </a:rPr>
              <a:t> </a:t>
            </a:r>
            <a:r>
              <a:rPr lang="en-US" sz="1200" i="1" kern="1200" dirty="0" smtClean="0">
                <a:solidFill>
                  <a:schemeClr val="tx1"/>
                </a:solidFill>
                <a:effectLst/>
                <a:latin typeface="Times New Roman"/>
                <a:ea typeface="+mn-ea"/>
                <a:cs typeface="+mn-cs"/>
              </a:rPr>
              <a:t>libref</a:t>
            </a:r>
            <a:r>
              <a:rPr lang="en-US" sz="1200" kern="1200" dirty="0" smtClean="0">
                <a:solidFill>
                  <a:schemeClr val="tx1"/>
                </a:solidFill>
                <a:effectLst/>
                <a:latin typeface="Times New Roman"/>
                <a:ea typeface="+mn-ea"/>
                <a:cs typeface="+mn-cs"/>
              </a:rPr>
              <a:t> </a:t>
            </a:r>
            <a:r>
              <a:rPr lang="en-US" sz="1200" b="1" kern="1200" dirty="0" smtClean="0">
                <a:solidFill>
                  <a:schemeClr val="tx1"/>
                </a:solidFill>
                <a:effectLst/>
                <a:latin typeface="Times New Roman"/>
                <a:ea typeface="+mn-ea"/>
                <a:cs typeface="+mn-cs"/>
              </a:rPr>
              <a:t>pcfiles</a:t>
            </a:r>
            <a:r>
              <a:rPr lang="en-US" sz="1200" kern="1200" dirty="0" smtClean="0">
                <a:solidFill>
                  <a:schemeClr val="tx1"/>
                </a:solidFill>
                <a:effectLst/>
                <a:latin typeface="Times New Roman"/>
                <a:ea typeface="+mn-ea"/>
                <a:cs typeface="+mn-cs"/>
              </a:rPr>
              <a:t> </a:t>
            </a:r>
            <a:r>
              <a:rPr lang="en-US" sz="1200" b="1" kern="1200" dirty="0" smtClean="0">
                <a:solidFill>
                  <a:schemeClr val="tx1"/>
                </a:solidFill>
                <a:effectLst/>
                <a:latin typeface="Times New Roman"/>
                <a:ea typeface="+mn-ea"/>
                <a:cs typeface="+mn-cs"/>
              </a:rPr>
              <a:t>path='</a:t>
            </a:r>
            <a:r>
              <a:rPr lang="en-US" sz="1200" i="1" kern="1200" dirty="0" smtClean="0">
                <a:solidFill>
                  <a:schemeClr val="tx1"/>
                </a:solidFill>
                <a:effectLst/>
                <a:latin typeface="Times New Roman"/>
                <a:ea typeface="+mn-ea"/>
                <a:cs typeface="+mn-cs"/>
              </a:rPr>
              <a:t>drive:\directory\file.xls</a:t>
            </a:r>
            <a:r>
              <a:rPr lang="en-US" sz="1200" b="1" kern="1200" dirty="0" smtClean="0">
                <a:solidFill>
                  <a:schemeClr val="tx1"/>
                </a:solidFill>
                <a:effectLst/>
                <a:latin typeface="Times New Roman"/>
                <a:ea typeface="+mn-ea"/>
                <a:cs typeface="+mn-cs"/>
              </a:rPr>
              <a:t>';</a:t>
            </a:r>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Example</a:t>
            </a:r>
            <a:r>
              <a:rPr lang="en-US" sz="1200" b="1" kern="1200" dirty="0" smtClean="0">
                <a:solidFill>
                  <a:schemeClr val="tx1"/>
                </a:solidFill>
                <a:effectLst/>
                <a:latin typeface="Times New Roman"/>
                <a:ea typeface="+mn-ea"/>
                <a:cs typeface="+mn-cs"/>
              </a:rPr>
              <a:t>: Libname xyz pcfiles path='C:\myfiles\sales.xls';</a:t>
            </a:r>
            <a:endParaRPr lang="en-US" sz="1200" kern="1200" dirty="0" smtClean="0">
              <a:solidFill>
                <a:schemeClr val="tx1"/>
              </a:solidFill>
              <a:effectLst/>
              <a:latin typeface="Times New Roman"/>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2C4AADEE-C70A-40A7-A650-D7F4D8EBA416}" type="slidenum">
              <a:rPr lang="en-US" sz="1200">
                <a:latin typeface="Times New Roman" pitchFamily="18" charset="0"/>
              </a:rPr>
              <a:pPr/>
              <a:t>8</a:t>
            </a:fld>
            <a:endParaRPr lang="en-US" sz="1200" dirty="0">
              <a:latin typeface="Times New Roman" pitchFamily="18" charset="0"/>
            </a:endParaRPr>
          </a:p>
        </p:txBody>
      </p:sp>
      <p:sp>
        <p:nvSpPr>
          <p:cNvPr id="86019" name="Rectangle 2"/>
          <p:cNvSpPr>
            <a:spLocks noGrp="1" noRot="1" noChangeAspect="1" noChangeArrowheads="1" noTextEdit="1"/>
          </p:cNvSpPr>
          <p:nvPr>
            <p:ph type="sldImg"/>
          </p:nvPr>
        </p:nvSpPr>
        <p:spPr>
          <a:xfrm>
            <a:off x="1216025" y="914400"/>
            <a:ext cx="4425950" cy="3319463"/>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Notes: </a:t>
            </a:r>
            <a:r>
              <a:rPr lang="en-US" sz="1200" kern="1200" dirty="0" smtClean="0">
                <a:solidFill>
                  <a:schemeClr val="tx1"/>
                </a:solidFill>
                <a:effectLst/>
                <a:latin typeface="Times New Roman"/>
                <a:ea typeface="+mn-ea"/>
                <a:cs typeface="+mn-cs"/>
              </a:rPr>
              <a:t>The named ranges might or might not exist, depending on how the Excel worksheets were created.  They are included here to show the difference between a named range and a worksheet name. </a:t>
            </a:r>
          </a:p>
          <a:p>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IG: </a:t>
            </a:r>
            <a:r>
              <a:rPr lang="en-US" dirty="0" smtClean="0">
                <a:latin typeface="Times New Roman" pitchFamily="18" charset="0"/>
              </a:rPr>
              <a:t>Once you submit the LIBNAME statement, you will be able to see the library using the SAS Explorer.  Notice the difference in the icon.  There is a globe on the drawer, meaning the data</a:t>
            </a:r>
            <a:r>
              <a:rPr lang="en-US" baseline="0" dirty="0" smtClean="0">
                <a:latin typeface="Times New Roman" pitchFamily="18" charset="0"/>
              </a:rPr>
              <a:t> is </a:t>
            </a:r>
            <a:r>
              <a:rPr lang="en-US" dirty="0" smtClean="0">
                <a:latin typeface="Times New Roman" pitchFamily="18" charset="0"/>
              </a:rPr>
              <a:t>outside of SAS.  Any WORKSHEET in the WORKBOOK will appear with a dollar sign at the end of the name.  Also, if your WORKSHEET has named ranges, named ranges will also appear. Named ranges do not have the dollar sign.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14DE2BDC-5FF5-4BF7-88C2-4A8FCF1823C2}" type="slidenum">
              <a:rPr lang="en-US" sz="1200">
                <a:latin typeface="Times New Roman" pitchFamily="18" charset="0"/>
              </a:rPr>
              <a:pPr/>
              <a:t>9</a:t>
            </a:fld>
            <a:endParaRPr lang="en-US" sz="1200" dirty="0">
              <a:latin typeface="Times New Roman" pitchFamily="18" charset="0"/>
            </a:endParaRPr>
          </a:p>
        </p:txBody>
      </p:sp>
      <p:sp>
        <p:nvSpPr>
          <p:cNvPr id="87043" name="Rectangle 2"/>
          <p:cNvSpPr>
            <a:spLocks noGrp="1" noRot="1" noChangeAspect="1" noChangeArrowheads="1" noTextEdit="1"/>
          </p:cNvSpPr>
          <p:nvPr>
            <p:ph type="sldImg"/>
          </p:nvPr>
        </p:nvSpPr>
        <p:spPr>
          <a:xfrm>
            <a:off x="1216025" y="914400"/>
            <a:ext cx="4425950" cy="3319463"/>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Instead of using the SAS Explorer, we can submit a RPOC CONTENTS step to explore the library.  We are going to have to use something special to refer to the WORKSHEET as if it is a data set because of the special character in the name.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sz="600" b="1">
                <a:solidFill>
                  <a:srgbClr val="B0B7BB"/>
                </a:solidFill>
                <a:latin typeface="Arial" pitchFamily="34" charset="0"/>
              </a:rPr>
              <a:t/>
            </a:r>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446780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smtClean="0"/>
              <a:t>Click to edit Master title style</a:t>
            </a:r>
            <a:endParaRPr lang="en-US" dirty="0" smtClean="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39241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47D0F28-6921-4284-B6CB-253C6491DD81}"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25871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5AA119D-6021-441C-B9BF-490BB672E5CA}"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3268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090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BC305A56-8706-4334-8CB6-D2A32DAEA96E}"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D7ED57CE-17B4-4988-8C42-1CB957EDBFDF}"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Title text should go here--one line only</a:t>
            </a:r>
            <a:br>
              <a:rPr lang="en-US" smtClean="0"/>
            </a:br>
            <a:endParaRPr lang="en-US" smtClean="0"/>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smtClean="0">
                <a:solidFill>
                  <a:srgbClr val="00539B">
                    <a:lumMod val="60000"/>
                    <a:lumOff val="40000"/>
                  </a:srgbClr>
                </a:solidFill>
              </a:rPr>
              <a:t>Copyright © 2012, SAS </a:t>
            </a:r>
            <a:r>
              <a:rPr lang="en-US" dirty="0">
                <a:solidFill>
                  <a:srgbClr val="00539B">
                    <a:lumMod val="60000"/>
                    <a:lumOff val="40000"/>
                  </a:srgbClr>
                </a:solidFill>
              </a:rPr>
              <a:t>Institute Inc. All rights reserved.</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4.xml"/><Relationship Id="rId4" Type="http://schemas.openxmlformats.org/officeDocument/2006/relationships/tags" Target="../tags/tag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39.png"/><Relationship Id="rId4" Type="http://schemas.openxmlformats.org/officeDocument/2006/relationships/hyperlink" Target="http://support.sas.com/quiz/prg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7: Reading Spreadsheet and Database Data</a:t>
            </a:r>
          </a:p>
        </p:txBody>
      </p:sp>
      <p:graphicFrame>
        <p:nvGraphicFramePr>
          <p:cNvPr id="7" name="Group Organizer"/>
          <p:cNvGraphicFramePr>
            <a:graphicFrameLocks noGrp="1"/>
          </p:cNvGraphicFramePr>
          <p:nvPr>
            <p:extLst>
              <p:ext uri="{D42A27DB-BD31-4B8C-83A1-F6EECF244321}">
                <p14:modId xmlns:p14="http://schemas.microsoft.com/office/powerpoint/2010/main" val="1662856069"/>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7.1 Reading Spreadsheet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7.2 Reading Database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4669" y="561268"/>
            <a:ext cx="8335925" cy="5996513"/>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The </a:t>
            </a:r>
            <a:r>
              <a:rPr lang="en-US" sz="1400" b="1" dirty="0">
                <a:solidFill>
                  <a:srgbClr val="000000"/>
                </a:solidFill>
                <a:latin typeface="SAS Monospace"/>
              </a:rPr>
              <a:t>CONTENTS Procedure</a:t>
            </a:r>
          </a:p>
          <a:p>
            <a:endParaRPr lang="en-US" sz="1400" b="1" dirty="0">
              <a:solidFill>
                <a:srgbClr val="000000"/>
              </a:solidFill>
              <a:latin typeface="SAS Monospace"/>
            </a:endParaRPr>
          </a:p>
          <a:p>
            <a:r>
              <a:rPr lang="en-US" sz="1400" b="1" dirty="0">
                <a:solidFill>
                  <a:srgbClr val="000000"/>
                </a:solidFill>
                <a:latin typeface="SAS Monospace"/>
              </a:rPr>
              <a:t> Data Set Name        </a:t>
            </a:r>
            <a:r>
              <a:rPr lang="en-US" sz="1400" b="1" dirty="0" err="1">
                <a:solidFill>
                  <a:srgbClr val="000000"/>
                </a:solidFill>
                <a:latin typeface="SAS Monospace"/>
              </a:rPr>
              <a:t>ORIONX.'Australia$'n</a:t>
            </a:r>
            <a:r>
              <a:rPr lang="en-US" sz="1400" b="1" dirty="0">
                <a:solidFill>
                  <a:srgbClr val="000000"/>
                </a:solidFill>
                <a:latin typeface="SAS Monospace"/>
              </a:rPr>
              <a:t>    </a:t>
            </a:r>
            <a:r>
              <a:rPr lang="en-US" sz="1400" b="1" dirty="0" smtClean="0">
                <a:solidFill>
                  <a:srgbClr val="000000"/>
                </a:solidFill>
                <a:latin typeface="SAS Monospace"/>
              </a:rPr>
              <a:t>  Observations          </a:t>
            </a:r>
            <a:r>
              <a:rPr lang="en-US" sz="1400" b="1" dirty="0">
                <a:solidFill>
                  <a:srgbClr val="000000"/>
                </a:solidFill>
                <a:latin typeface="SAS Monospace"/>
              </a:rPr>
              <a:t>.</a:t>
            </a:r>
          </a:p>
          <a:p>
            <a:r>
              <a:rPr lang="en-US" sz="1400" b="1" dirty="0">
                <a:solidFill>
                  <a:srgbClr val="000000"/>
                </a:solidFill>
                <a:latin typeface="SAS Monospace"/>
              </a:rPr>
              <a:t> Member Type          DATA                    </a:t>
            </a:r>
            <a:r>
              <a:rPr lang="en-US" sz="1400" b="1" dirty="0" smtClean="0">
                <a:solidFill>
                  <a:srgbClr val="000000"/>
                </a:solidFill>
                <a:latin typeface="SAS Monospace"/>
              </a:rPr>
              <a:t>  Variables             </a:t>
            </a:r>
            <a:r>
              <a:rPr lang="en-US" sz="1400" b="1" dirty="0">
                <a:solidFill>
                  <a:srgbClr val="000000"/>
                </a:solidFill>
                <a:latin typeface="SAS Monospace"/>
              </a:rPr>
              <a:t>9</a:t>
            </a:r>
          </a:p>
          <a:p>
            <a:r>
              <a:rPr lang="en-US" sz="1400" b="1" dirty="0">
                <a:solidFill>
                  <a:srgbClr val="000000"/>
                </a:solidFill>
                <a:latin typeface="SAS Monospace"/>
              </a:rPr>
              <a:t> Engine               PCFILES                 </a:t>
            </a:r>
            <a:r>
              <a:rPr lang="en-US" sz="1400" b="1" dirty="0" smtClean="0">
                <a:solidFill>
                  <a:srgbClr val="000000"/>
                </a:solidFill>
                <a:latin typeface="SAS Monospace"/>
              </a:rPr>
              <a:t>  Indexes               </a:t>
            </a:r>
            <a:r>
              <a:rPr lang="en-US" sz="1400" b="1" dirty="0">
                <a:solidFill>
                  <a:srgbClr val="000000"/>
                </a:solidFill>
                <a:latin typeface="SAS Monospace"/>
              </a:rPr>
              <a:t>0</a:t>
            </a:r>
          </a:p>
          <a:p>
            <a:r>
              <a:rPr lang="en-US" sz="1400" b="1" dirty="0">
                <a:solidFill>
                  <a:srgbClr val="000000"/>
                </a:solidFill>
                <a:latin typeface="SAS Monospace"/>
              </a:rPr>
              <a:t> Created              .                       </a:t>
            </a:r>
            <a:r>
              <a:rPr lang="en-US" sz="1400" b="1" dirty="0" smtClean="0">
                <a:solidFill>
                  <a:srgbClr val="000000"/>
                </a:solidFill>
                <a:latin typeface="SAS Monospace"/>
              </a:rPr>
              <a:t>  Observation </a:t>
            </a:r>
            <a:r>
              <a:rPr lang="en-US" sz="1400" b="1" dirty="0">
                <a:solidFill>
                  <a:srgbClr val="000000"/>
                </a:solidFill>
                <a:latin typeface="SAS Monospace"/>
              </a:rPr>
              <a:t>Length    0</a:t>
            </a:r>
          </a:p>
          <a:p>
            <a:r>
              <a:rPr lang="en-US" sz="1400" b="1" dirty="0">
                <a:solidFill>
                  <a:srgbClr val="000000"/>
                </a:solidFill>
                <a:latin typeface="SAS Monospace"/>
              </a:rPr>
              <a:t> Last Modified        .                      </a:t>
            </a:r>
            <a:r>
              <a:rPr lang="en-US" sz="1400" b="1" dirty="0" smtClean="0">
                <a:solidFill>
                  <a:srgbClr val="000000"/>
                </a:solidFill>
                <a:latin typeface="SAS Monospace"/>
              </a:rPr>
              <a:t>   </a:t>
            </a:r>
            <a:r>
              <a:rPr lang="en-US" sz="1400" b="1" dirty="0">
                <a:solidFill>
                  <a:srgbClr val="000000"/>
                </a:solidFill>
                <a:latin typeface="SAS Monospace"/>
              </a:rPr>
              <a:t>Deleted Observations  0</a:t>
            </a:r>
          </a:p>
          <a:p>
            <a:r>
              <a:rPr lang="en-US" sz="1400" b="1" dirty="0">
                <a:solidFill>
                  <a:srgbClr val="000000"/>
                </a:solidFill>
                <a:latin typeface="SAS Monospace"/>
              </a:rPr>
              <a:t> Protection                                  </a:t>
            </a:r>
            <a:r>
              <a:rPr lang="en-US" sz="1400" b="1" dirty="0" smtClean="0">
                <a:solidFill>
                  <a:srgbClr val="000000"/>
                </a:solidFill>
                <a:latin typeface="SAS Monospace"/>
              </a:rPr>
              <a:t>   </a:t>
            </a:r>
            <a:r>
              <a:rPr lang="en-US" sz="1400" b="1" dirty="0">
                <a:solidFill>
                  <a:srgbClr val="000000"/>
                </a:solidFill>
                <a:latin typeface="SAS Monospace"/>
              </a:rPr>
              <a:t>Compressed            NO</a:t>
            </a:r>
          </a:p>
          <a:p>
            <a:r>
              <a:rPr lang="en-US" sz="1400" b="1" dirty="0">
                <a:solidFill>
                  <a:srgbClr val="000000"/>
                </a:solidFill>
                <a:latin typeface="SAS Monospace"/>
              </a:rPr>
              <a:t> Data Set Type                               </a:t>
            </a:r>
            <a:r>
              <a:rPr lang="en-US" sz="1400" b="1" dirty="0" smtClean="0">
                <a:solidFill>
                  <a:srgbClr val="000000"/>
                </a:solidFill>
                <a:latin typeface="SAS Monospace"/>
              </a:rPr>
              <a:t>   </a:t>
            </a:r>
            <a:r>
              <a:rPr lang="en-US" sz="1400" b="1" dirty="0">
                <a:solidFill>
                  <a:srgbClr val="000000"/>
                </a:solidFill>
                <a:latin typeface="SAS Monospace"/>
              </a:rPr>
              <a:t>Sorted                NO</a:t>
            </a:r>
          </a:p>
          <a:p>
            <a:r>
              <a:rPr lang="en-US" sz="1400" b="1" dirty="0">
                <a:solidFill>
                  <a:srgbClr val="000000"/>
                </a:solidFill>
                <a:latin typeface="SAS Monospace"/>
              </a:rPr>
              <a:t> Label</a:t>
            </a:r>
          </a:p>
          <a:p>
            <a:r>
              <a:rPr lang="en-US" sz="1400" b="1" dirty="0">
                <a:solidFill>
                  <a:srgbClr val="000000"/>
                </a:solidFill>
                <a:latin typeface="SAS Monospace"/>
              </a:rPr>
              <a:t> Data Representation  Default</a:t>
            </a:r>
          </a:p>
          <a:p>
            <a:r>
              <a:rPr lang="en-US" sz="1400" b="1" dirty="0">
                <a:solidFill>
                  <a:srgbClr val="000000"/>
                </a:solidFill>
                <a:latin typeface="SAS Monospace"/>
              </a:rPr>
              <a:t> Encoding             Default</a:t>
            </a:r>
          </a:p>
          <a:p>
            <a:endParaRPr lang="en-US" sz="1400" b="1" dirty="0">
              <a:solidFill>
                <a:srgbClr val="000000"/>
              </a:solidFill>
              <a:latin typeface="SAS Monospace"/>
            </a:endParaRPr>
          </a:p>
          <a:p>
            <a:endParaRPr lang="en-US" sz="1400" b="1" dirty="0">
              <a:solidFill>
                <a:srgbClr val="000000"/>
              </a:solidFill>
              <a:latin typeface="SAS Monospace"/>
            </a:endParaRPr>
          </a:p>
          <a:p>
            <a:r>
              <a:rPr lang="en-US" sz="1400" b="1" dirty="0">
                <a:solidFill>
                  <a:srgbClr val="000000"/>
                </a:solidFill>
                <a:latin typeface="SAS Monospace"/>
              </a:rPr>
              <a:t>               Alphabetic List of Variables and Attributes</a:t>
            </a:r>
          </a:p>
          <a:p>
            <a:endParaRPr lang="en-US" sz="1400" b="1" dirty="0">
              <a:solidFill>
                <a:srgbClr val="000000"/>
              </a:solidFill>
              <a:latin typeface="SAS Monospace"/>
            </a:endParaRPr>
          </a:p>
          <a:p>
            <a:r>
              <a:rPr lang="en-US" sz="1400" b="1" dirty="0">
                <a:solidFill>
                  <a:srgbClr val="000000"/>
                </a:solidFill>
                <a:latin typeface="SAS Monospace"/>
              </a:rPr>
              <a:t>  #    Variable       Type    Len    Format    Informat    Label</a:t>
            </a:r>
          </a:p>
          <a:p>
            <a:endParaRPr lang="en-US" sz="1400" b="1" dirty="0">
              <a:solidFill>
                <a:srgbClr val="000000"/>
              </a:solidFill>
              <a:latin typeface="SAS Monospace"/>
            </a:endParaRPr>
          </a:p>
          <a:p>
            <a:r>
              <a:rPr lang="en-US" sz="1400" b="1" dirty="0">
                <a:solidFill>
                  <a:srgbClr val="000000"/>
                </a:solidFill>
                <a:latin typeface="SAS Monospace"/>
              </a:rPr>
              <a:t>  8    Birth_Date     Num       8    DATE9.    DATE9.      Birth Date</a:t>
            </a:r>
          </a:p>
          <a:p>
            <a:r>
              <a:rPr lang="en-US" sz="1400" b="1" dirty="0">
                <a:solidFill>
                  <a:srgbClr val="000000"/>
                </a:solidFill>
                <a:latin typeface="SAS Monospace"/>
              </a:rPr>
              <a:t>  7    Country        Char      2    $2.       $2.         Country</a:t>
            </a:r>
          </a:p>
          <a:p>
            <a:r>
              <a:rPr lang="en-US" sz="1400" b="1" dirty="0">
                <a:solidFill>
                  <a:srgbClr val="000000"/>
                </a:solidFill>
                <a:latin typeface="SAS Monospace"/>
              </a:rPr>
              <a:t>  1    Employee_ID    Num       8                          Employee ID</a:t>
            </a:r>
          </a:p>
          <a:p>
            <a:r>
              <a:rPr lang="en-US" sz="1400" b="1" dirty="0">
                <a:solidFill>
                  <a:srgbClr val="000000"/>
                </a:solidFill>
                <a:latin typeface="SAS Monospace"/>
              </a:rPr>
              <a:t>  2    First_Name     Char     10    $10.      $10.        First Name</a:t>
            </a:r>
          </a:p>
          <a:p>
            <a:r>
              <a:rPr lang="en-US" sz="1400" b="1" dirty="0">
                <a:solidFill>
                  <a:srgbClr val="000000"/>
                </a:solidFill>
                <a:latin typeface="SAS Monospace"/>
              </a:rPr>
              <a:t>  4    Gender         Char      1    $1.       $1.         Gender</a:t>
            </a:r>
          </a:p>
          <a:p>
            <a:r>
              <a:rPr lang="en-US" sz="1400" b="1" dirty="0">
                <a:solidFill>
                  <a:srgbClr val="000000"/>
                </a:solidFill>
                <a:latin typeface="SAS Monospace"/>
              </a:rPr>
              <a:t>  9    Hire_Date      Num       8    DATE9.    DATE9.      Hire Date</a:t>
            </a:r>
          </a:p>
          <a:p>
            <a:r>
              <a:rPr lang="en-US" sz="1400" b="1" dirty="0">
                <a:solidFill>
                  <a:srgbClr val="000000"/>
                </a:solidFill>
                <a:latin typeface="SAS Monospace"/>
              </a:rPr>
              <a:t>  6    Job_Title      Char     14    $14.      $14.        Job Title</a:t>
            </a:r>
          </a:p>
          <a:p>
            <a:r>
              <a:rPr lang="en-US" sz="1400" b="1" dirty="0">
                <a:solidFill>
                  <a:srgbClr val="000000"/>
                </a:solidFill>
                <a:latin typeface="SAS Monospace"/>
              </a:rPr>
              <a:t>  3    Last_Name      Char     12    $12.      $12.        Last Name</a:t>
            </a:r>
          </a:p>
          <a:p>
            <a:r>
              <a:rPr lang="en-US" sz="1400" b="1" dirty="0">
                <a:solidFill>
                  <a:srgbClr val="000000"/>
                </a:solidFill>
                <a:latin typeface="SAS Monospace"/>
              </a:rPr>
              <a:t>  5    Salary         Num       8                          Salary</a:t>
            </a:r>
          </a:p>
        </p:txBody>
      </p:sp>
      <p:sp>
        <p:nvSpPr>
          <p:cNvPr id="13" name="Slide Number Placeholder 3"/>
          <p:cNvSpPr>
            <a:spLocks noGrp="1"/>
          </p:cNvSpPr>
          <p:nvPr>
            <p:ph type="sldNum" sz="quarter" idx="10"/>
          </p:nvPr>
        </p:nvSpPr>
        <p:spPr/>
        <p:txBody>
          <a:bodyPr/>
          <a:lstStyle/>
          <a:p>
            <a:pPr>
              <a:defRPr/>
            </a:pPr>
            <a:fld id="{770BA08D-A50C-4B2B-AF66-79A0DD891207}" type="slidenum">
              <a:rPr lang="en-US"/>
              <a:pPr>
                <a:defRPr/>
              </a:pPr>
              <a:t>10</a:t>
            </a:fld>
            <a:endParaRPr lang="en-US" b="0" dirty="0">
              <a:latin typeface="Times New Roman" pitchFamily="18" charset="0"/>
            </a:endParaRPr>
          </a:p>
        </p:txBody>
      </p:sp>
      <p:sp>
        <p:nvSpPr>
          <p:cNvPr id="27658" name="AutoShape 9"/>
          <p:cNvSpPr>
            <a:spLocks noChangeArrowheads="1"/>
          </p:cNvSpPr>
          <p:nvPr/>
        </p:nvSpPr>
        <p:spPr bwMode="auto">
          <a:xfrm>
            <a:off x="4251251" y="4027967"/>
            <a:ext cx="955675" cy="244475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7660" name="AutoShape 11"/>
          <p:cNvSpPr>
            <a:spLocks noChangeArrowheads="1"/>
          </p:cNvSpPr>
          <p:nvPr/>
        </p:nvSpPr>
        <p:spPr bwMode="auto">
          <a:xfrm>
            <a:off x="6544413" y="4017995"/>
            <a:ext cx="1406525" cy="244475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 name="Rectangle 1"/>
          <p:cNvSpPr/>
          <p:nvPr>
            <p:custDataLst>
              <p:tags r:id="rId1"/>
            </p:custDataLst>
          </p:nvPr>
        </p:nvSpPr>
        <p:spPr bwMode="auto">
          <a:xfrm>
            <a:off x="2802268" y="1076888"/>
            <a:ext cx="2150731"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4669" y="561268"/>
            <a:ext cx="8335925" cy="5996513"/>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The </a:t>
            </a:r>
            <a:r>
              <a:rPr lang="en-US" sz="1400" b="1" dirty="0">
                <a:solidFill>
                  <a:srgbClr val="000000"/>
                </a:solidFill>
                <a:latin typeface="SAS Monospace"/>
              </a:rPr>
              <a:t>CONTENTS Procedure</a:t>
            </a:r>
          </a:p>
          <a:p>
            <a:endParaRPr lang="en-US" sz="1400" b="1" dirty="0">
              <a:solidFill>
                <a:srgbClr val="000000"/>
              </a:solidFill>
              <a:latin typeface="SAS Monospace"/>
            </a:endParaRPr>
          </a:p>
          <a:p>
            <a:r>
              <a:rPr lang="en-US" sz="1400" b="1" dirty="0">
                <a:solidFill>
                  <a:srgbClr val="000000"/>
                </a:solidFill>
                <a:latin typeface="SAS Monospace"/>
              </a:rPr>
              <a:t> Data Set Name        ORIONX</a:t>
            </a:r>
            <a:r>
              <a:rPr lang="en-US" sz="1400" b="1" dirty="0" smtClean="0">
                <a:solidFill>
                  <a:srgbClr val="000000"/>
                </a:solidFill>
                <a:latin typeface="SAS Monospace"/>
              </a:rPr>
              <a:t>.‘</a:t>
            </a:r>
            <a:r>
              <a:rPr lang="en-US" sz="1400" b="1" dirty="0" err="1" smtClean="0">
                <a:solidFill>
                  <a:srgbClr val="000000"/>
                </a:solidFill>
                <a:latin typeface="SAS Monospace"/>
              </a:rPr>
              <a:t>UnitedStates</a:t>
            </a:r>
            <a:r>
              <a:rPr lang="en-US" sz="1400" b="1" dirty="0" smtClean="0">
                <a:solidFill>
                  <a:srgbClr val="000000"/>
                </a:solidFill>
                <a:latin typeface="SAS Monospace"/>
              </a:rPr>
              <a:t>$</a:t>
            </a:r>
            <a:r>
              <a:rPr lang="en-US" sz="1400" b="1" dirty="0">
                <a:solidFill>
                  <a:srgbClr val="000000"/>
                </a:solidFill>
                <a:latin typeface="SAS Monospace"/>
              </a:rPr>
              <a:t>'n </a:t>
            </a:r>
            <a:r>
              <a:rPr lang="en-US" sz="1400" b="1" dirty="0" smtClean="0">
                <a:solidFill>
                  <a:srgbClr val="000000"/>
                </a:solidFill>
                <a:latin typeface="SAS Monospace"/>
              </a:rPr>
              <a:t>  Observations          </a:t>
            </a:r>
            <a:r>
              <a:rPr lang="en-US" sz="1400" b="1" dirty="0">
                <a:solidFill>
                  <a:srgbClr val="000000"/>
                </a:solidFill>
                <a:latin typeface="SAS Monospace"/>
              </a:rPr>
              <a:t>.</a:t>
            </a:r>
          </a:p>
          <a:p>
            <a:r>
              <a:rPr lang="en-US" sz="1400" b="1" dirty="0">
                <a:solidFill>
                  <a:srgbClr val="000000"/>
                </a:solidFill>
                <a:latin typeface="SAS Monospace"/>
              </a:rPr>
              <a:t> Member Type          DATA                    </a:t>
            </a:r>
            <a:r>
              <a:rPr lang="en-US" sz="1400" b="1" dirty="0" smtClean="0">
                <a:solidFill>
                  <a:srgbClr val="000000"/>
                </a:solidFill>
                <a:latin typeface="SAS Monospace"/>
              </a:rPr>
              <a:t>  Variables             </a:t>
            </a:r>
            <a:r>
              <a:rPr lang="en-US" sz="1400" b="1" dirty="0">
                <a:solidFill>
                  <a:srgbClr val="000000"/>
                </a:solidFill>
                <a:latin typeface="SAS Monospace"/>
              </a:rPr>
              <a:t>9</a:t>
            </a:r>
          </a:p>
          <a:p>
            <a:r>
              <a:rPr lang="en-US" sz="1400" b="1" dirty="0">
                <a:solidFill>
                  <a:srgbClr val="000000"/>
                </a:solidFill>
                <a:latin typeface="SAS Monospace"/>
              </a:rPr>
              <a:t> Engine               PCFILES                 </a:t>
            </a:r>
            <a:r>
              <a:rPr lang="en-US" sz="1400" b="1" dirty="0" smtClean="0">
                <a:solidFill>
                  <a:srgbClr val="000000"/>
                </a:solidFill>
                <a:latin typeface="SAS Monospace"/>
              </a:rPr>
              <a:t>  Indexes               </a:t>
            </a:r>
            <a:r>
              <a:rPr lang="en-US" sz="1400" b="1" dirty="0">
                <a:solidFill>
                  <a:srgbClr val="000000"/>
                </a:solidFill>
                <a:latin typeface="SAS Monospace"/>
              </a:rPr>
              <a:t>0</a:t>
            </a:r>
          </a:p>
          <a:p>
            <a:r>
              <a:rPr lang="en-US" sz="1400" b="1" dirty="0">
                <a:solidFill>
                  <a:srgbClr val="000000"/>
                </a:solidFill>
                <a:latin typeface="SAS Monospace"/>
              </a:rPr>
              <a:t> Created              .                       </a:t>
            </a:r>
            <a:r>
              <a:rPr lang="en-US" sz="1400" b="1" dirty="0" smtClean="0">
                <a:solidFill>
                  <a:srgbClr val="000000"/>
                </a:solidFill>
                <a:latin typeface="SAS Monospace"/>
              </a:rPr>
              <a:t>  Observation </a:t>
            </a:r>
            <a:r>
              <a:rPr lang="en-US" sz="1400" b="1" dirty="0">
                <a:solidFill>
                  <a:srgbClr val="000000"/>
                </a:solidFill>
                <a:latin typeface="SAS Monospace"/>
              </a:rPr>
              <a:t>Length    0</a:t>
            </a:r>
          </a:p>
          <a:p>
            <a:r>
              <a:rPr lang="en-US" sz="1400" b="1" dirty="0">
                <a:solidFill>
                  <a:srgbClr val="000000"/>
                </a:solidFill>
                <a:latin typeface="SAS Monospace"/>
              </a:rPr>
              <a:t> Last Modified        .                       </a:t>
            </a:r>
            <a:r>
              <a:rPr lang="en-US" sz="1400" b="1" dirty="0" smtClean="0">
                <a:solidFill>
                  <a:srgbClr val="000000"/>
                </a:solidFill>
                <a:latin typeface="SAS Monospace"/>
              </a:rPr>
              <a:t>  Deleted </a:t>
            </a:r>
            <a:r>
              <a:rPr lang="en-US" sz="1400" b="1" dirty="0">
                <a:solidFill>
                  <a:srgbClr val="000000"/>
                </a:solidFill>
                <a:latin typeface="SAS Monospace"/>
              </a:rPr>
              <a:t>Observations  0</a:t>
            </a:r>
          </a:p>
          <a:p>
            <a:r>
              <a:rPr lang="en-US" sz="1400" b="1" dirty="0">
                <a:solidFill>
                  <a:srgbClr val="000000"/>
                </a:solidFill>
                <a:latin typeface="SAS Monospace"/>
              </a:rPr>
              <a:t> Protection                                  </a:t>
            </a:r>
            <a:r>
              <a:rPr lang="en-US" sz="1400" b="1" dirty="0" smtClean="0">
                <a:solidFill>
                  <a:srgbClr val="000000"/>
                </a:solidFill>
                <a:latin typeface="SAS Monospace"/>
              </a:rPr>
              <a:t>   </a:t>
            </a:r>
            <a:r>
              <a:rPr lang="en-US" sz="1400" b="1" dirty="0">
                <a:solidFill>
                  <a:srgbClr val="000000"/>
                </a:solidFill>
                <a:latin typeface="SAS Monospace"/>
              </a:rPr>
              <a:t>Compressed            NO</a:t>
            </a:r>
          </a:p>
          <a:p>
            <a:r>
              <a:rPr lang="en-US" sz="1400" b="1" dirty="0">
                <a:solidFill>
                  <a:srgbClr val="000000"/>
                </a:solidFill>
                <a:latin typeface="SAS Monospace"/>
              </a:rPr>
              <a:t> Data Set Type                                </a:t>
            </a:r>
            <a:r>
              <a:rPr lang="en-US" sz="1400" b="1" dirty="0" smtClean="0">
                <a:solidFill>
                  <a:srgbClr val="000000"/>
                </a:solidFill>
                <a:latin typeface="SAS Monospace"/>
              </a:rPr>
              <a:t>  Sorted                </a:t>
            </a:r>
            <a:r>
              <a:rPr lang="en-US" sz="1400" b="1" dirty="0">
                <a:solidFill>
                  <a:srgbClr val="000000"/>
                </a:solidFill>
                <a:latin typeface="SAS Monospace"/>
              </a:rPr>
              <a:t>NO</a:t>
            </a:r>
          </a:p>
          <a:p>
            <a:r>
              <a:rPr lang="en-US" sz="1400" b="1" dirty="0">
                <a:solidFill>
                  <a:srgbClr val="000000"/>
                </a:solidFill>
                <a:latin typeface="SAS Monospace"/>
              </a:rPr>
              <a:t> Label</a:t>
            </a:r>
          </a:p>
          <a:p>
            <a:r>
              <a:rPr lang="en-US" sz="1400" b="1" dirty="0">
                <a:solidFill>
                  <a:srgbClr val="000000"/>
                </a:solidFill>
                <a:latin typeface="SAS Monospace"/>
              </a:rPr>
              <a:t> Data Representation  Default</a:t>
            </a:r>
          </a:p>
          <a:p>
            <a:r>
              <a:rPr lang="en-US" sz="1400" b="1" dirty="0">
                <a:solidFill>
                  <a:srgbClr val="000000"/>
                </a:solidFill>
                <a:latin typeface="SAS Monospace"/>
              </a:rPr>
              <a:t> Encoding             Default</a:t>
            </a:r>
          </a:p>
          <a:p>
            <a:endParaRPr lang="en-US" sz="1400" b="1" dirty="0">
              <a:solidFill>
                <a:srgbClr val="000000"/>
              </a:solidFill>
              <a:latin typeface="SAS Monospace"/>
            </a:endParaRPr>
          </a:p>
          <a:p>
            <a:endParaRPr lang="en-US" sz="1400" b="1" dirty="0">
              <a:solidFill>
                <a:srgbClr val="000000"/>
              </a:solidFill>
              <a:latin typeface="SAS Monospace"/>
            </a:endParaRPr>
          </a:p>
          <a:p>
            <a:r>
              <a:rPr lang="en-US" sz="1400" b="1" dirty="0">
                <a:solidFill>
                  <a:srgbClr val="000000"/>
                </a:solidFill>
                <a:latin typeface="SAS Monospace"/>
              </a:rPr>
              <a:t>               Alphabetic List of Variables and Attributes</a:t>
            </a:r>
          </a:p>
          <a:p>
            <a:endParaRPr lang="en-US" sz="1400" b="1" dirty="0">
              <a:solidFill>
                <a:srgbClr val="000000"/>
              </a:solidFill>
              <a:latin typeface="SAS Monospace"/>
            </a:endParaRPr>
          </a:p>
          <a:p>
            <a:r>
              <a:rPr lang="en-US" sz="1400" b="1" dirty="0">
                <a:solidFill>
                  <a:srgbClr val="000000"/>
                </a:solidFill>
                <a:latin typeface="SAS Monospace"/>
              </a:rPr>
              <a:t>  #    Variable       Type    Len    Format    Informat    Label</a:t>
            </a:r>
          </a:p>
          <a:p>
            <a:endParaRPr lang="en-US" sz="1400" b="1" dirty="0">
              <a:solidFill>
                <a:srgbClr val="000000"/>
              </a:solidFill>
              <a:latin typeface="SAS Monospace"/>
            </a:endParaRPr>
          </a:p>
          <a:p>
            <a:r>
              <a:rPr lang="en-US" sz="1400" b="1" dirty="0">
                <a:solidFill>
                  <a:srgbClr val="000000"/>
                </a:solidFill>
                <a:latin typeface="SAS Monospace"/>
              </a:rPr>
              <a:t>  8    Birth_Date     Num       8    DATE9.    DATE9.      Birth Date</a:t>
            </a:r>
          </a:p>
          <a:p>
            <a:r>
              <a:rPr lang="en-US" sz="1400" b="1" dirty="0">
                <a:solidFill>
                  <a:srgbClr val="000000"/>
                </a:solidFill>
                <a:latin typeface="SAS Monospace"/>
              </a:rPr>
              <a:t>  7    Country        Char      2    $2.       $2.         Country</a:t>
            </a:r>
          </a:p>
          <a:p>
            <a:r>
              <a:rPr lang="en-US" sz="1400" b="1" dirty="0">
                <a:solidFill>
                  <a:srgbClr val="000000"/>
                </a:solidFill>
                <a:latin typeface="SAS Monospace"/>
              </a:rPr>
              <a:t>  1    Employee_ID    Num       8                          Employee ID</a:t>
            </a:r>
          </a:p>
          <a:p>
            <a:r>
              <a:rPr lang="en-US" sz="1400" b="1" dirty="0">
                <a:solidFill>
                  <a:srgbClr val="000000"/>
                </a:solidFill>
                <a:latin typeface="SAS Monospace"/>
              </a:rPr>
              <a:t>  2    First_Name     Char     10    $10.      $10.        First Name</a:t>
            </a:r>
          </a:p>
          <a:p>
            <a:r>
              <a:rPr lang="en-US" sz="1400" b="1" dirty="0">
                <a:solidFill>
                  <a:srgbClr val="000000"/>
                </a:solidFill>
                <a:latin typeface="SAS Monospace"/>
              </a:rPr>
              <a:t>  4    Gender         Char      1    $1.       $1.         Gender</a:t>
            </a:r>
          </a:p>
          <a:p>
            <a:r>
              <a:rPr lang="en-US" sz="1400" b="1" dirty="0">
                <a:solidFill>
                  <a:srgbClr val="000000"/>
                </a:solidFill>
                <a:latin typeface="SAS Monospace"/>
              </a:rPr>
              <a:t>  9    Hire_Date      Num       8    DATE9.    DATE9.      Hire Date</a:t>
            </a:r>
          </a:p>
          <a:p>
            <a:r>
              <a:rPr lang="en-US" sz="1400" b="1" dirty="0">
                <a:solidFill>
                  <a:srgbClr val="000000"/>
                </a:solidFill>
                <a:latin typeface="SAS Monospace"/>
              </a:rPr>
              <a:t>  6    Job_Title      Char     14    $14.      $14.        Job Title</a:t>
            </a:r>
          </a:p>
          <a:p>
            <a:r>
              <a:rPr lang="en-US" sz="1400" b="1" dirty="0">
                <a:solidFill>
                  <a:srgbClr val="000000"/>
                </a:solidFill>
                <a:latin typeface="SAS Monospace"/>
              </a:rPr>
              <a:t>  3    Last_Name      Char     12    $12.      $12.        Last Name</a:t>
            </a:r>
          </a:p>
          <a:p>
            <a:r>
              <a:rPr lang="en-US" sz="1400" b="1" dirty="0">
                <a:solidFill>
                  <a:srgbClr val="000000"/>
                </a:solidFill>
                <a:latin typeface="SAS Monospace"/>
              </a:rPr>
              <a:t>  5    Salary         Num       8                          Salary</a:t>
            </a:r>
          </a:p>
        </p:txBody>
      </p:sp>
      <p:sp>
        <p:nvSpPr>
          <p:cNvPr id="13" name="Slide Number Placeholder 3"/>
          <p:cNvSpPr>
            <a:spLocks noGrp="1"/>
          </p:cNvSpPr>
          <p:nvPr>
            <p:ph type="sldNum" sz="quarter" idx="10"/>
          </p:nvPr>
        </p:nvSpPr>
        <p:spPr/>
        <p:txBody>
          <a:bodyPr/>
          <a:lstStyle/>
          <a:p>
            <a:pPr>
              <a:defRPr/>
            </a:pPr>
            <a:fld id="{770BA08D-A50C-4B2B-AF66-79A0DD891207}" type="slidenum">
              <a:rPr lang="en-US"/>
              <a:pPr>
                <a:defRPr/>
              </a:pPr>
              <a:t>11</a:t>
            </a:fld>
            <a:endParaRPr lang="en-US" b="0" dirty="0">
              <a:latin typeface="Times New Roman" pitchFamily="18" charset="0"/>
            </a:endParaRPr>
          </a:p>
        </p:txBody>
      </p:sp>
      <p:sp>
        <p:nvSpPr>
          <p:cNvPr id="27658" name="AutoShape 9"/>
          <p:cNvSpPr>
            <a:spLocks noChangeArrowheads="1"/>
          </p:cNvSpPr>
          <p:nvPr/>
        </p:nvSpPr>
        <p:spPr bwMode="auto">
          <a:xfrm>
            <a:off x="4251251" y="4027967"/>
            <a:ext cx="955675" cy="244475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7660" name="AutoShape 11"/>
          <p:cNvSpPr>
            <a:spLocks noChangeArrowheads="1"/>
          </p:cNvSpPr>
          <p:nvPr/>
        </p:nvSpPr>
        <p:spPr bwMode="auto">
          <a:xfrm>
            <a:off x="6544413" y="4017995"/>
            <a:ext cx="1406525" cy="244475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 name="Rectangle 1"/>
          <p:cNvSpPr/>
          <p:nvPr>
            <p:custDataLst>
              <p:tags r:id="rId1"/>
            </p:custDataLst>
          </p:nvPr>
        </p:nvSpPr>
        <p:spPr bwMode="auto">
          <a:xfrm>
            <a:off x="2807208" y="1078992"/>
            <a:ext cx="2492251" cy="210312"/>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3963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SAS Name Literals </a:t>
            </a:r>
          </a:p>
        </p:txBody>
      </p:sp>
      <p:sp>
        <p:nvSpPr>
          <p:cNvPr id="29699" name="Rectangle 3"/>
          <p:cNvSpPr>
            <a:spLocks noGrp="1" noChangeArrowheads="1"/>
          </p:cNvSpPr>
          <p:nvPr>
            <p:ph idx="1"/>
          </p:nvPr>
        </p:nvSpPr>
        <p:spPr/>
        <p:txBody>
          <a:bodyPr/>
          <a:lstStyle/>
          <a:p>
            <a:r>
              <a:rPr lang="en-US" dirty="0" smtClean="0"/>
              <a:t>A </a:t>
            </a:r>
            <a:r>
              <a:rPr lang="en-US" i="1" dirty="0" smtClean="0"/>
              <a:t>SAS name literal</a:t>
            </a:r>
            <a:r>
              <a:rPr lang="en-US" dirty="0" smtClean="0"/>
              <a:t> is a string within quotation marks, followed by the letter n.</a:t>
            </a:r>
          </a:p>
          <a:p>
            <a:endParaRPr lang="en-US" dirty="0"/>
          </a:p>
          <a:p>
            <a:endParaRPr lang="en-US" dirty="0" smtClean="0"/>
          </a:p>
          <a:p>
            <a:endParaRPr lang="en-US" dirty="0"/>
          </a:p>
          <a:p>
            <a:endParaRPr lang="en-US" dirty="0" smtClean="0"/>
          </a:p>
          <a:p>
            <a:endParaRPr lang="en-US" dirty="0" smtClean="0"/>
          </a:p>
          <a:p>
            <a:r>
              <a:rPr lang="en-US" dirty="0" smtClean="0"/>
              <a:t>SAS name literals permit special characters in data set names.</a:t>
            </a:r>
          </a:p>
          <a:p>
            <a:pPr marL="0" indent="0" eaLnBrk="1" hangingPunct="1"/>
            <a:endParaRPr lang="en-US" dirty="0" smtClean="0"/>
          </a:p>
        </p:txBody>
      </p:sp>
      <p:sp>
        <p:nvSpPr>
          <p:cNvPr id="8" name="Slide Number Placeholder 3"/>
          <p:cNvSpPr>
            <a:spLocks noGrp="1"/>
          </p:cNvSpPr>
          <p:nvPr>
            <p:ph type="sldNum" sz="quarter" idx="10"/>
          </p:nvPr>
        </p:nvSpPr>
        <p:spPr/>
        <p:txBody>
          <a:bodyPr/>
          <a:lstStyle/>
          <a:p>
            <a:pPr>
              <a:defRPr/>
            </a:pPr>
            <a:fld id="{7855E959-14D5-4CD0-872C-2DBCFA6C57F1}" type="slidenum">
              <a:rPr lang="en-US"/>
              <a:pPr>
                <a:defRPr/>
              </a:pPr>
              <a:t>12</a:t>
            </a:fld>
            <a:endParaRPr lang="en-US" b="0" dirty="0">
              <a:latin typeface="Times New Roman" pitchFamily="18" charset="0"/>
            </a:endParaRPr>
          </a:p>
        </p:txBody>
      </p:sp>
      <p:sp>
        <p:nvSpPr>
          <p:cNvPr id="29702" name="Rectangle 6"/>
          <p:cNvSpPr>
            <a:spLocks noChangeArrowheads="1"/>
          </p:cNvSpPr>
          <p:nvPr/>
        </p:nvSpPr>
        <p:spPr bwMode="auto">
          <a:xfrm>
            <a:off x="1315085" y="2092542"/>
            <a:ext cx="5070475" cy="430374"/>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gn="ctr">
              <a:lnSpc>
                <a:spcPct val="85000"/>
              </a:lnSpc>
            </a:pPr>
            <a:r>
              <a:rPr lang="en-US" b="1" dirty="0" smtClean="0">
                <a:solidFill>
                  <a:srgbClr val="000000"/>
                </a:solidFill>
                <a:latin typeface="Courier New" pitchFamily="49" charset="0"/>
              </a:rPr>
              <a:t>orionx</a:t>
            </a:r>
            <a:r>
              <a:rPr lang="en-US" b="1" dirty="0" smtClean="0">
                <a:latin typeface="Courier New" pitchFamily="49" charset="0"/>
              </a:rPr>
              <a:t>.</a:t>
            </a:r>
            <a:r>
              <a:rPr lang="en-US" b="1" dirty="0">
                <a:latin typeface="Courier New" pitchFamily="49" charset="0"/>
              </a:rPr>
              <a:t>'Australia$'n</a:t>
            </a:r>
          </a:p>
        </p:txBody>
      </p:sp>
      <p:sp>
        <p:nvSpPr>
          <p:cNvPr id="3" name="TextBox 2"/>
          <p:cNvSpPr txBox="1"/>
          <p:nvPr/>
        </p:nvSpPr>
        <p:spPr>
          <a:xfrm>
            <a:off x="3238656" y="2949643"/>
            <a:ext cx="2669088" cy="400110"/>
          </a:xfrm>
          <a:prstGeom prst="rect">
            <a:avLst/>
          </a:prstGeom>
          <a:solidFill>
            <a:srgbClr val="009900"/>
          </a:solidFill>
          <a:ln w="19050" cap="flat" cmpd="sng" algn="ctr">
            <a:solidFill>
              <a:schemeClr val="tx1"/>
            </a:solidFill>
            <a:prstDash val="solid"/>
            <a:round/>
            <a:headEnd type="none" w="med" len="med"/>
            <a:tailEnd type="none" w="med" len="med"/>
          </a:ln>
          <a:effectLst/>
        </p:spPr>
        <p:txBody>
          <a:bodyPr vert="horz" wrap="square" rtlCol="0">
            <a:spAutoFit/>
          </a:bodyPr>
          <a:lstStyle>
            <a:defPPr>
              <a:defRPr lang="en-US"/>
            </a:defPPr>
            <a:lvl1pPr algn="ctr">
              <a:defRPr>
                <a:solidFill>
                  <a:srgbClr val="F7FFFF"/>
                </a:solidFill>
              </a:defRPr>
            </a:lvl1pPr>
          </a:lstStyle>
          <a:p>
            <a:r>
              <a:rPr lang="en-US" sz="2000" b="1" dirty="0"/>
              <a:t>SAS name literal</a:t>
            </a:r>
          </a:p>
        </p:txBody>
      </p:sp>
      <p:sp>
        <p:nvSpPr>
          <p:cNvPr id="9" name="AutoShape 5"/>
          <p:cNvSpPr>
            <a:spLocks/>
          </p:cNvSpPr>
          <p:nvPr/>
        </p:nvSpPr>
        <p:spPr bwMode="auto">
          <a:xfrm rot="5400000">
            <a:off x="4332695" y="1426525"/>
            <a:ext cx="475263" cy="2468880"/>
          </a:xfrm>
          <a:prstGeom prst="rightBrace">
            <a:avLst>
              <a:gd name="adj1" fmla="val 27250"/>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Printing an Excel Worksheet</a:t>
            </a:r>
          </a:p>
        </p:txBody>
      </p:sp>
      <p:sp>
        <p:nvSpPr>
          <p:cNvPr id="30723" name="Rectangle 3"/>
          <p:cNvSpPr>
            <a:spLocks noGrp="1" noChangeArrowheads="1"/>
          </p:cNvSpPr>
          <p:nvPr>
            <p:ph idx="1"/>
          </p:nvPr>
        </p:nvSpPr>
        <p:spPr/>
        <p:txBody>
          <a:bodyPr/>
          <a:lstStyle/>
          <a:p>
            <a:pPr marL="0" indent="0" eaLnBrk="1" hangingPunct="1"/>
            <a:endParaRPr lang="en-US" dirty="0" smtClean="0"/>
          </a:p>
          <a:p>
            <a:pPr marL="0" indent="0" eaLnBrk="1" hangingPunct="1"/>
            <a:endParaRPr lang="en-US" dirty="0" smtClean="0"/>
          </a:p>
          <a:p>
            <a:pPr marL="0" indent="0" eaLnBrk="1" hangingPunct="1"/>
            <a:endParaRPr lang="en-US" sz="1000" dirty="0" smtClean="0"/>
          </a:p>
          <a:p>
            <a:pPr marL="0" indent="0" eaLnBrk="1" hangingPunct="1"/>
            <a:endParaRPr lang="en-US" dirty="0" smtClean="0"/>
          </a:p>
          <a:p>
            <a:pPr marL="0" indent="0" eaLnBrk="1" hangingPunct="1"/>
            <a:endParaRPr lang="en-US" dirty="0"/>
          </a:p>
          <a:p>
            <a:pPr marL="0" indent="0" eaLnBrk="1" hangingPunct="1"/>
            <a:endParaRPr lang="en-US" dirty="0"/>
          </a:p>
          <a:p>
            <a:pPr marL="0" indent="0" eaLnBrk="1" hangingPunct="1"/>
            <a:r>
              <a:rPr lang="en-US" dirty="0" smtClean="0"/>
              <a:t>Partial PROC PRINT Output</a:t>
            </a:r>
          </a:p>
        </p:txBody>
      </p:sp>
      <p:sp>
        <p:nvSpPr>
          <p:cNvPr id="12" name="Slide Number Placeholder 3"/>
          <p:cNvSpPr>
            <a:spLocks noGrp="1"/>
          </p:cNvSpPr>
          <p:nvPr>
            <p:ph type="sldNum" sz="quarter" idx="10"/>
          </p:nvPr>
        </p:nvSpPr>
        <p:spPr/>
        <p:txBody>
          <a:bodyPr/>
          <a:lstStyle/>
          <a:p>
            <a:pPr>
              <a:defRPr/>
            </a:pPr>
            <a:fld id="{A6081E49-B035-40EC-9664-27AA52907139}" type="slidenum">
              <a:rPr lang="en-US"/>
              <a:pPr>
                <a:defRPr/>
              </a:pPr>
              <a:t>13</a:t>
            </a:fld>
            <a:endParaRPr lang="en-US" b="0" dirty="0">
              <a:latin typeface="Times New Roman" pitchFamily="18" charset="0"/>
            </a:endParaRPr>
          </a:p>
        </p:txBody>
      </p:sp>
      <p:sp>
        <p:nvSpPr>
          <p:cNvPr id="30726" name="Rectangle 4"/>
          <p:cNvSpPr>
            <a:spLocks noChangeArrowheads="1"/>
          </p:cNvSpPr>
          <p:nvPr/>
        </p:nvSpPr>
        <p:spPr bwMode="auto">
          <a:xfrm>
            <a:off x="174774" y="1339184"/>
            <a:ext cx="8788400" cy="1358321"/>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solidFill>
                  <a:srgbClr val="000000"/>
                </a:solidFill>
                <a:latin typeface="Courier New" pitchFamily="49" charset="0"/>
              </a:rPr>
              <a:t>libname</a:t>
            </a:r>
            <a:r>
              <a:rPr lang="en-US" b="1" dirty="0">
                <a:latin typeface="Courier New" pitchFamily="49" charset="0"/>
              </a:rPr>
              <a:t> </a:t>
            </a:r>
            <a:r>
              <a:rPr lang="en-US" b="1" dirty="0">
                <a:solidFill>
                  <a:srgbClr val="000000"/>
                </a:solidFill>
                <a:latin typeface="Courier New" pitchFamily="49" charset="0"/>
              </a:rPr>
              <a:t>orionx</a:t>
            </a:r>
            <a:r>
              <a:rPr lang="en-US" b="1" dirty="0">
                <a:latin typeface="Courier New" pitchFamily="49" charset="0"/>
              </a:rPr>
              <a:t> </a:t>
            </a:r>
            <a:r>
              <a:rPr lang="en-US" b="1" dirty="0">
                <a:solidFill>
                  <a:srgbClr val="000000"/>
                </a:solidFill>
                <a:latin typeface="Courier New" pitchFamily="49" charset="0"/>
              </a:rPr>
              <a:t>pcfiles</a:t>
            </a:r>
            <a:r>
              <a:rPr lang="en-US" b="1" dirty="0">
                <a:latin typeface="Courier New" pitchFamily="49" charset="0"/>
              </a:rPr>
              <a:t> path</a:t>
            </a:r>
            <a:r>
              <a:rPr lang="en-US" b="1" dirty="0" smtClean="0">
                <a:latin typeface="Courier New" pitchFamily="49" charset="0"/>
              </a:rPr>
              <a:t>="&amp;path\sales.xls";</a:t>
            </a:r>
          </a:p>
          <a:p>
            <a:pPr>
              <a:lnSpc>
                <a:spcPct val="85000"/>
              </a:lnSpc>
            </a:pPr>
            <a:endParaRPr lang="en-US" b="1" dirty="0">
              <a:latin typeface="Courier New" pitchFamily="49" charset="0"/>
            </a:endParaRPr>
          </a:p>
          <a:p>
            <a:pPr>
              <a:lnSpc>
                <a:spcPct val="85000"/>
              </a:lnSpc>
            </a:pPr>
            <a:r>
              <a:rPr lang="en-US" b="1" dirty="0" smtClean="0">
                <a:latin typeface="Courier New" pitchFamily="49" charset="0"/>
              </a:rPr>
              <a:t>proc </a:t>
            </a:r>
            <a:r>
              <a:rPr lang="en-US" b="1" dirty="0">
                <a:latin typeface="Courier New" pitchFamily="49" charset="0"/>
              </a:rPr>
              <a:t>print </a:t>
            </a:r>
            <a:r>
              <a:rPr lang="en-US" b="1" dirty="0" smtClean="0">
                <a:latin typeface="Courier New" pitchFamily="49" charset="0"/>
              </a:rPr>
              <a:t>data=orionx.</a:t>
            </a:r>
            <a:r>
              <a:rPr lang="en-US" b="1" dirty="0">
                <a:latin typeface="Courier New" pitchFamily="49" charset="0"/>
              </a:rPr>
              <a:t>'Australia$'n;</a:t>
            </a:r>
          </a:p>
          <a:p>
            <a:pPr>
              <a:lnSpc>
                <a:spcPct val="85000"/>
              </a:lnSpc>
            </a:pPr>
            <a:r>
              <a:rPr lang="en-US" b="1" dirty="0">
                <a:latin typeface="Courier New" pitchFamily="49" charset="0"/>
              </a:rPr>
              <a:t>run</a:t>
            </a:r>
            <a:r>
              <a:rPr lang="en-US" b="1" dirty="0" smtClean="0">
                <a:latin typeface="Courier New" pitchFamily="49" charset="0"/>
              </a:rPr>
              <a:t>;</a:t>
            </a:r>
          </a:p>
        </p:txBody>
      </p:sp>
      <p:sp>
        <p:nvSpPr>
          <p:cNvPr id="30725" name="Rectangle 16"/>
          <p:cNvSpPr>
            <a:spLocks noChangeArrowheads="1"/>
          </p:cNvSpPr>
          <p:nvPr/>
        </p:nvSpPr>
        <p:spPr bwMode="auto">
          <a:xfrm>
            <a:off x="142874" y="3811252"/>
            <a:ext cx="8837613" cy="1579920"/>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200" b="1" dirty="0">
                <a:solidFill>
                  <a:srgbClr val="000000"/>
                </a:solidFill>
                <a:latin typeface="SAS Monospace" pitchFamily="49" charset="0"/>
              </a:rPr>
              <a:t>   </a:t>
            </a:r>
            <a:r>
              <a:rPr lang="en-US" sz="1200" b="1" dirty="0" smtClean="0">
                <a:solidFill>
                  <a:srgbClr val="000000"/>
                </a:solidFill>
                <a:latin typeface="SAS Monospace" pitchFamily="49" charset="0"/>
              </a:rPr>
              <a:t> Employee</a:t>
            </a:r>
            <a:r>
              <a:rPr lang="en-US" sz="1200" b="1" dirty="0">
                <a:solidFill>
                  <a:srgbClr val="000000"/>
                </a:solidFill>
                <a:latin typeface="SAS Monospace" pitchFamily="49" charset="0"/>
              </a:rPr>
              <a:t>_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Birth_</a:t>
            </a:r>
          </a:p>
          <a:p>
            <a:r>
              <a:rPr lang="en-US" sz="1200" b="1" dirty="0">
                <a:solidFill>
                  <a:srgbClr val="000000"/>
                </a:solidFill>
                <a:latin typeface="SAS Monospace" pitchFamily="49" charset="0"/>
              </a:rPr>
              <a:t> Obs     ID    First_Name Last_Name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Gender Salary Job_Title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Country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Date </a:t>
            </a:r>
            <a:r>
              <a:rPr lang="en-US" sz="1200" b="1" dirty="0" smtClean="0">
                <a:solidFill>
                  <a:srgbClr val="000000"/>
                </a:solidFill>
                <a:latin typeface="SAS Monospace" pitchFamily="49" charset="0"/>
              </a:rPr>
              <a:t> Hire_Date</a:t>
            </a:r>
            <a:endParaRPr lang="en-US" sz="1200" b="1" dirty="0">
              <a:solidFill>
                <a:srgbClr val="000000"/>
              </a:solidFill>
              <a:latin typeface="SAS Monospace" pitchFamily="49" charset="0"/>
            </a:endParaRPr>
          </a:p>
          <a:p>
            <a:endParaRPr lang="en-US" sz="1200" b="1" dirty="0">
              <a:solidFill>
                <a:srgbClr val="000000"/>
              </a:solidFill>
              <a:latin typeface="SAS Monospace" pitchFamily="49" charset="0"/>
            </a:endParaRPr>
          </a:p>
          <a:p>
            <a:r>
              <a:rPr lang="en-US" sz="1200" b="1" dirty="0">
                <a:solidFill>
                  <a:srgbClr val="000000"/>
                </a:solidFill>
                <a:latin typeface="SAS Monospace" pitchFamily="49" charset="0"/>
              </a:rPr>
              <a:t>   1   120102  Tom        Zhou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M    108255 Sales Manager    AU    </a:t>
            </a:r>
            <a:r>
              <a:rPr lang="en-US" sz="1200" b="1" dirty="0" smtClean="0">
                <a:solidFill>
                  <a:srgbClr val="000000"/>
                </a:solidFill>
                <a:latin typeface="SAS Monospace" pitchFamily="49" charset="0"/>
              </a:rPr>
              <a:t>11AUG1973  01JUN1993</a:t>
            </a:r>
            <a:endParaRPr lang="en-US" sz="1200" b="1" dirty="0">
              <a:solidFill>
                <a:srgbClr val="000000"/>
              </a:solidFill>
              <a:latin typeface="SAS Monospace" pitchFamily="49" charset="0"/>
            </a:endParaRPr>
          </a:p>
          <a:p>
            <a:r>
              <a:rPr lang="en-US" sz="1200" b="1" dirty="0">
                <a:solidFill>
                  <a:srgbClr val="000000"/>
                </a:solidFill>
                <a:latin typeface="SAS Monospace" pitchFamily="49" charset="0"/>
              </a:rPr>
              <a:t>   2   120103  Wilson     Dawes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M     87975 Sales Manager    AU    </a:t>
            </a:r>
            <a:r>
              <a:rPr lang="en-US" sz="1200" b="1" dirty="0" smtClean="0">
                <a:solidFill>
                  <a:srgbClr val="000000"/>
                </a:solidFill>
                <a:latin typeface="SAS Monospace" pitchFamily="49" charset="0"/>
              </a:rPr>
              <a:t>22JAN1953  01JAN1978</a:t>
            </a:r>
            <a:endParaRPr lang="en-US" sz="1200" b="1" dirty="0">
              <a:solidFill>
                <a:srgbClr val="000000"/>
              </a:solidFill>
              <a:latin typeface="SAS Monospace" pitchFamily="49" charset="0"/>
            </a:endParaRPr>
          </a:p>
          <a:p>
            <a:r>
              <a:rPr lang="en-US" sz="1200" b="1" dirty="0">
                <a:solidFill>
                  <a:srgbClr val="000000"/>
                </a:solidFill>
                <a:latin typeface="SAS Monospace" pitchFamily="49" charset="0"/>
              </a:rPr>
              <a:t>   3   120121  Irenie     Elvish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F     26600 Sales Rep. II    AU    </a:t>
            </a:r>
            <a:r>
              <a:rPr lang="en-US" sz="1200" b="1" dirty="0" smtClean="0">
                <a:solidFill>
                  <a:srgbClr val="000000"/>
                </a:solidFill>
                <a:latin typeface="SAS Monospace" pitchFamily="49" charset="0"/>
              </a:rPr>
              <a:t>02AUG1948  01JAN1978</a:t>
            </a:r>
            <a:endParaRPr lang="en-US" sz="1200" b="1" dirty="0">
              <a:solidFill>
                <a:srgbClr val="000000"/>
              </a:solidFill>
              <a:latin typeface="SAS Monospace" pitchFamily="49" charset="0"/>
            </a:endParaRPr>
          </a:p>
          <a:p>
            <a:r>
              <a:rPr lang="en-US" sz="1200" b="1" dirty="0">
                <a:solidFill>
                  <a:srgbClr val="000000"/>
                </a:solidFill>
                <a:latin typeface="SAS Monospace" pitchFamily="49" charset="0"/>
              </a:rPr>
              <a:t>   4   120122  Christina  Ngan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F     27475 Sales Rep. II    AU    </a:t>
            </a:r>
            <a:r>
              <a:rPr lang="en-US" sz="1200" b="1" dirty="0" smtClean="0">
                <a:solidFill>
                  <a:srgbClr val="000000"/>
                </a:solidFill>
                <a:latin typeface="SAS Monospace" pitchFamily="49" charset="0"/>
              </a:rPr>
              <a:t>27JUL1958  01JUL1982</a:t>
            </a:r>
            <a:endParaRPr lang="en-US" sz="1200" b="1" dirty="0">
              <a:solidFill>
                <a:srgbClr val="000000"/>
              </a:solidFill>
              <a:latin typeface="SAS Monospace" pitchFamily="49" charset="0"/>
            </a:endParaRPr>
          </a:p>
          <a:p>
            <a:r>
              <a:rPr lang="en-US" sz="1200" b="1" dirty="0">
                <a:solidFill>
                  <a:srgbClr val="000000"/>
                </a:solidFill>
                <a:latin typeface="SAS Monospace" pitchFamily="49" charset="0"/>
              </a:rPr>
              <a:t>   5   120123  Kimiko     Hotstone   </a:t>
            </a:r>
            <a:r>
              <a:rPr lang="en-US" sz="1200" b="1" dirty="0" smtClean="0">
                <a:solidFill>
                  <a:srgbClr val="000000"/>
                </a:solidFill>
                <a:latin typeface="SAS Monospace" pitchFamily="49" charset="0"/>
              </a:rPr>
              <a:t>   </a:t>
            </a:r>
            <a:r>
              <a:rPr lang="en-US" sz="1200" b="1" dirty="0">
                <a:solidFill>
                  <a:srgbClr val="000000"/>
                </a:solidFill>
                <a:latin typeface="SAS Monospace" pitchFamily="49" charset="0"/>
              </a:rPr>
              <a:t>F     26190 Sales Rep. I     AU    </a:t>
            </a:r>
            <a:r>
              <a:rPr lang="en-US" sz="1200" b="1" dirty="0" smtClean="0">
                <a:solidFill>
                  <a:srgbClr val="000000"/>
                </a:solidFill>
                <a:latin typeface="SAS Monospace" pitchFamily="49" charset="0"/>
              </a:rPr>
              <a:t>28SEP1968  01OCT1989</a:t>
            </a:r>
            <a:endParaRPr lang="en-US" sz="1200" b="1" dirty="0">
              <a:solidFill>
                <a:srgbClr val="000000"/>
              </a:solidFill>
              <a:latin typeface="SAS Monospace" pitchFamily="49" charset="0"/>
            </a:endParaRPr>
          </a:p>
        </p:txBody>
      </p:sp>
      <p:sp>
        <p:nvSpPr>
          <p:cNvPr id="30728" name="Text Box 8"/>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p107d01</a:t>
            </a:r>
            <a:endParaRPr lang="en-US" sz="1600" b="1" dirty="0"/>
          </a:p>
        </p:txBody>
      </p:sp>
      <p:sp>
        <p:nvSpPr>
          <p:cNvPr id="2" name="Rectangle 1"/>
          <p:cNvSpPr/>
          <p:nvPr>
            <p:custDataLst>
              <p:tags r:id="rId1"/>
            </p:custDataLst>
          </p:nvPr>
        </p:nvSpPr>
        <p:spPr bwMode="auto">
          <a:xfrm>
            <a:off x="236694" y="2001143"/>
            <a:ext cx="6833957"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2"/>
            </p:custDataLst>
          </p:nvPr>
        </p:nvSpPr>
        <p:spPr bwMode="auto">
          <a:xfrm>
            <a:off x="236694" y="2312039"/>
            <a:ext cx="91281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Subsetting Worksheet Data</a:t>
            </a:r>
            <a:endParaRPr lang="en-US" dirty="0"/>
          </a:p>
        </p:txBody>
      </p:sp>
      <p:sp>
        <p:nvSpPr>
          <p:cNvPr id="3" name="Content Placeholder 2"/>
          <p:cNvSpPr>
            <a:spLocks noGrp="1"/>
          </p:cNvSpPr>
          <p:nvPr>
            <p:ph idx="1"/>
          </p:nvPr>
        </p:nvSpPr>
        <p:spPr/>
        <p:txBody>
          <a:bodyPr/>
          <a:lstStyle/>
          <a:p>
            <a:r>
              <a:rPr lang="en-US" dirty="0" smtClean="0"/>
              <a:t>You can select a subset of the worksheet data.</a:t>
            </a:r>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14</a:t>
            </a:fld>
            <a:endParaRPr lang="en-US" b="0" dirty="0">
              <a:latin typeface="Times New Roman" pitchFamily="18" charset="0"/>
            </a:endParaRPr>
          </a:p>
        </p:txBody>
      </p:sp>
      <p:sp>
        <p:nvSpPr>
          <p:cNvPr id="8" name="Rectangle 7"/>
          <p:cNvSpPr/>
          <p:nvPr/>
        </p:nvSpPr>
        <p:spPr>
          <a:xfrm>
            <a:off x="231008" y="1681462"/>
            <a:ext cx="8816740" cy="206312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orionx</a:t>
            </a:r>
            <a:r>
              <a:rPr lang="en-US" b="1" dirty="0">
                <a:latin typeface="Courier New"/>
              </a:rPr>
              <a:t> </a:t>
            </a:r>
            <a:r>
              <a:rPr lang="en-US" b="1" dirty="0" smtClean="0">
                <a:solidFill>
                  <a:srgbClr val="000000"/>
                </a:solidFill>
                <a:latin typeface="Courier New"/>
              </a:rPr>
              <a:t>pcfiles</a:t>
            </a:r>
            <a:r>
              <a:rPr lang="en-US" b="1" dirty="0" smtClean="0">
                <a:latin typeface="Courier New"/>
              </a:rPr>
              <a:t> path="&amp;path\sales.xls";</a:t>
            </a:r>
          </a:p>
          <a:p>
            <a:pPr>
              <a:lnSpc>
                <a:spcPct val="85000"/>
              </a:lnSpc>
            </a:pPr>
            <a:endParaRPr lang="en-US" b="1" dirty="0" smtClean="0">
              <a:latin typeface="Courier New"/>
            </a:endParaRPr>
          </a:p>
          <a:p>
            <a:pPr>
              <a:lnSpc>
                <a:spcPct val="85000"/>
              </a:lnSpc>
            </a:pPr>
            <a:r>
              <a:rPr lang="pt-BR" b="1" dirty="0" smtClean="0">
                <a:latin typeface="Courier New"/>
              </a:rPr>
              <a:t>proc </a:t>
            </a:r>
            <a:r>
              <a:rPr lang="pt-BR" b="1" dirty="0">
                <a:latin typeface="Courier New"/>
              </a:rPr>
              <a:t>print data=orionx.'Australia$</a:t>
            </a:r>
            <a:r>
              <a:rPr lang="pt-BR" b="1" dirty="0" smtClean="0">
                <a:latin typeface="Courier New"/>
              </a:rPr>
              <a:t>'n noobs;</a:t>
            </a:r>
            <a:endParaRPr lang="pt-BR" b="1" dirty="0">
              <a:latin typeface="Courier New"/>
            </a:endParaRPr>
          </a:p>
          <a:p>
            <a:pPr>
              <a:lnSpc>
                <a:spcPct val="85000"/>
              </a:lnSpc>
            </a:pPr>
            <a:r>
              <a:rPr lang="en-US" b="1" dirty="0">
                <a:latin typeface="Courier New"/>
              </a:rPr>
              <a:t>   where Job_Title ? 'IV';</a:t>
            </a:r>
          </a:p>
          <a:p>
            <a:pPr>
              <a:lnSpc>
                <a:spcPct val="85000"/>
              </a:lnSpc>
            </a:pPr>
            <a:r>
              <a:rPr lang="en-US" b="1" dirty="0">
                <a:latin typeface="Courier New"/>
              </a:rPr>
              <a:t> </a:t>
            </a:r>
            <a:r>
              <a:rPr lang="en-US" b="1" dirty="0" smtClean="0">
                <a:latin typeface="Courier New"/>
              </a:rPr>
              <a:t>  </a:t>
            </a:r>
            <a:r>
              <a:rPr lang="en-US" b="1" dirty="0" smtClean="0">
                <a:solidFill>
                  <a:srgbClr val="000000"/>
                </a:solidFill>
                <a:latin typeface="Courier New"/>
              </a:rPr>
              <a:t>var</a:t>
            </a:r>
            <a:r>
              <a:rPr lang="en-US" b="1" dirty="0" smtClean="0">
                <a:latin typeface="Courier New"/>
              </a:rPr>
              <a:t> </a:t>
            </a:r>
            <a:r>
              <a:rPr lang="en-US" b="1" dirty="0">
                <a:latin typeface="Courier New"/>
              </a:rPr>
              <a:t>Employee_ID Last_Name Job_Title Salary;</a:t>
            </a:r>
          </a:p>
          <a:p>
            <a:pPr>
              <a:lnSpc>
                <a:spcPct val="85000"/>
              </a:lnSpc>
            </a:pPr>
            <a:r>
              <a:rPr lang="en-US" b="1" dirty="0">
                <a:latin typeface="Courier New"/>
              </a:rPr>
              <a:t>run;</a:t>
            </a:r>
          </a:p>
        </p:txBody>
      </p:sp>
      <p:sp>
        <p:nvSpPr>
          <p:cNvPr id="9" name="Rectangle 8"/>
          <p:cNvSpPr/>
          <p:nvPr>
            <p:custDataLst>
              <p:tags r:id="rId1"/>
            </p:custDataLst>
          </p:nvPr>
        </p:nvSpPr>
        <p:spPr bwMode="auto">
          <a:xfrm>
            <a:off x="867596" y="2703050"/>
            <a:ext cx="43815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2"/>
            </p:custDataLst>
          </p:nvPr>
        </p:nvSpPr>
        <p:spPr bwMode="auto">
          <a:xfrm>
            <a:off x="867596" y="3013946"/>
            <a:ext cx="7850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Text Box 8"/>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p107d01</a:t>
            </a:r>
            <a:endParaRPr lang="en-US" sz="1600" b="1" dirty="0"/>
          </a:p>
        </p:txBody>
      </p:sp>
    </p:spTree>
    <p:extLst>
      <p:ext uri="{BB962C8B-B14F-4D97-AF65-F5344CB8AC3E}">
        <p14:creationId xmlns:p14="http://schemas.microsoft.com/office/powerpoint/2010/main" val="1462245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PRINT Output</a:t>
            </a:r>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15</a:t>
            </a:fld>
            <a:endParaRPr lang="en-US" b="0" dirty="0">
              <a:latin typeface="Times New Roman" pitchFamily="18" charset="0"/>
            </a:endParaRPr>
          </a:p>
        </p:txBody>
      </p:sp>
      <p:sp>
        <p:nvSpPr>
          <p:cNvPr id="7" name="Rectangle 6"/>
          <p:cNvSpPr/>
          <p:nvPr/>
        </p:nvSpPr>
        <p:spPr>
          <a:xfrm>
            <a:off x="683324" y="1530286"/>
            <a:ext cx="7243012"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Employee_</a:t>
            </a:r>
          </a:p>
          <a:p>
            <a:r>
              <a:rPr lang="en-US" sz="1600" b="1" dirty="0">
                <a:solidFill>
                  <a:srgbClr val="000000"/>
                </a:solidFill>
                <a:latin typeface="SAS Monospace"/>
              </a:rPr>
              <a:t>    ID       Last_Name       Job_Title         Salary</a:t>
            </a:r>
          </a:p>
          <a:p>
            <a:endParaRPr lang="en-US" sz="1600" b="1" dirty="0">
              <a:solidFill>
                <a:srgbClr val="000000"/>
              </a:solidFill>
              <a:latin typeface="SAS Monospace"/>
            </a:endParaRPr>
          </a:p>
          <a:p>
            <a:r>
              <a:rPr lang="en-US" sz="1600" b="1" dirty="0">
                <a:solidFill>
                  <a:srgbClr val="000000"/>
                </a:solidFill>
                <a:latin typeface="SAS Monospace"/>
              </a:rPr>
              <a:t>  120125     Hofmeister      Sales Rep. IV      32040</a:t>
            </a:r>
          </a:p>
          <a:p>
            <a:r>
              <a:rPr lang="en-US" sz="1600" b="1" dirty="0">
                <a:solidFill>
                  <a:srgbClr val="000000"/>
                </a:solidFill>
                <a:latin typeface="SAS Monospace"/>
              </a:rPr>
              <a:t>  120128     Kletschkus      Sales Rep. IV      30890</a:t>
            </a:r>
          </a:p>
          <a:p>
            <a:r>
              <a:rPr lang="en-US" sz="1600" b="1" dirty="0">
                <a:solidFill>
                  <a:srgbClr val="000000"/>
                </a:solidFill>
                <a:latin typeface="SAS Monospace"/>
              </a:rPr>
              <a:t>  120135     Platts          Sales Rep. IV      32490</a:t>
            </a:r>
          </a:p>
          <a:p>
            <a:r>
              <a:rPr lang="en-US" sz="1600" b="1" dirty="0">
                <a:solidFill>
                  <a:srgbClr val="000000"/>
                </a:solidFill>
                <a:latin typeface="SAS Monospace"/>
              </a:rPr>
              <a:t>  120159     Phoumirath      Sales Rep. IV      30765</a:t>
            </a:r>
          </a:p>
          <a:p>
            <a:r>
              <a:rPr lang="en-US" sz="1600" b="1" dirty="0">
                <a:solidFill>
                  <a:srgbClr val="000000"/>
                </a:solidFill>
                <a:latin typeface="SAS Monospace"/>
              </a:rPr>
              <a:t>  120166     Nowd            Sales Rep. IV      30660</a:t>
            </a:r>
          </a:p>
        </p:txBody>
      </p:sp>
    </p:spTree>
    <p:extLst>
      <p:ext uri="{BB962C8B-B14F-4D97-AF65-F5344CB8AC3E}">
        <p14:creationId xmlns:p14="http://schemas.microsoft.com/office/powerpoint/2010/main" val="894465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Disassociating a Libref</a:t>
            </a:r>
          </a:p>
        </p:txBody>
      </p:sp>
      <p:sp>
        <p:nvSpPr>
          <p:cNvPr id="37891" name="Rectangle 3"/>
          <p:cNvSpPr>
            <a:spLocks noGrp="1" noChangeArrowheads="1"/>
          </p:cNvSpPr>
          <p:nvPr>
            <p:ph idx="1"/>
          </p:nvPr>
        </p:nvSpPr>
        <p:spPr>
          <a:xfrm>
            <a:off x="685800" y="1071563"/>
            <a:ext cx="7848600" cy="5603875"/>
          </a:xfrm>
        </p:spPr>
        <p:txBody>
          <a:bodyPr/>
          <a:lstStyle/>
          <a:p>
            <a:pPr marL="0" indent="0" eaLnBrk="1" hangingPunct="1"/>
            <a:r>
              <a:rPr lang="en-US" dirty="0" smtClean="0"/>
              <a:t>If SAS has a libref assigned to an Excel workbook, the workbook cannot be opened in Excel. To disassociate the libref, use a LIBNAME statement with the CLEAR option.</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SAS disconnects from the data source and closes any resources associated with the connection.</a:t>
            </a:r>
          </a:p>
        </p:txBody>
      </p:sp>
      <p:sp>
        <p:nvSpPr>
          <p:cNvPr id="7" name="Slide Number Placeholder 3"/>
          <p:cNvSpPr>
            <a:spLocks noGrp="1"/>
          </p:cNvSpPr>
          <p:nvPr>
            <p:ph type="sldNum" sz="quarter" idx="10"/>
          </p:nvPr>
        </p:nvSpPr>
        <p:spPr/>
        <p:txBody>
          <a:bodyPr/>
          <a:lstStyle/>
          <a:p>
            <a:pPr>
              <a:defRPr/>
            </a:pPr>
            <a:fld id="{4B3C72FA-163C-4810-910C-1ACA6796B33D}" type="slidenum">
              <a:rPr lang="en-US"/>
              <a:pPr>
                <a:defRPr/>
              </a:pPr>
              <a:t>16</a:t>
            </a:fld>
            <a:endParaRPr lang="en-US" b="0" dirty="0">
              <a:latin typeface="Times New Roman" pitchFamily="18" charset="0"/>
            </a:endParaRPr>
          </a:p>
        </p:txBody>
      </p:sp>
      <p:sp>
        <p:nvSpPr>
          <p:cNvPr id="37893" name="Rectangle 4"/>
          <p:cNvSpPr>
            <a:spLocks noChangeArrowheads="1"/>
          </p:cNvSpPr>
          <p:nvPr/>
        </p:nvSpPr>
        <p:spPr bwMode="auto">
          <a:xfrm>
            <a:off x="290468" y="2457374"/>
            <a:ext cx="8640807" cy="1672253"/>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solidFill>
                  <a:srgbClr val="000000"/>
                </a:solidFill>
                <a:latin typeface="Courier New" pitchFamily="49" charset="0"/>
              </a:rPr>
              <a:t>libname</a:t>
            </a:r>
            <a:r>
              <a:rPr lang="en-US" b="1" dirty="0">
                <a:latin typeface="Courier New" pitchFamily="49" charset="0"/>
              </a:rPr>
              <a:t> </a:t>
            </a:r>
            <a:r>
              <a:rPr lang="en-US" b="1" dirty="0">
                <a:solidFill>
                  <a:srgbClr val="000000"/>
                </a:solidFill>
                <a:latin typeface="Courier New" pitchFamily="49" charset="0"/>
              </a:rPr>
              <a:t>orionx</a:t>
            </a:r>
            <a:r>
              <a:rPr lang="en-US" b="1" dirty="0">
                <a:latin typeface="Courier New" pitchFamily="49" charset="0"/>
              </a:rPr>
              <a:t> </a:t>
            </a:r>
            <a:r>
              <a:rPr lang="en-US" b="1" dirty="0">
                <a:solidFill>
                  <a:srgbClr val="000000"/>
                </a:solidFill>
                <a:latin typeface="Courier New" pitchFamily="49" charset="0"/>
              </a:rPr>
              <a:t>pcfiles</a:t>
            </a:r>
            <a:r>
              <a:rPr lang="en-US" b="1" dirty="0">
                <a:latin typeface="Courier New" pitchFamily="49" charset="0"/>
              </a:rPr>
              <a:t> path</a:t>
            </a:r>
            <a:r>
              <a:rPr lang="en-US" b="1" dirty="0" smtClean="0">
                <a:latin typeface="Courier New" pitchFamily="49" charset="0"/>
              </a:rPr>
              <a:t>="&amp;path\sales.xls</a:t>
            </a:r>
            <a:r>
              <a:rPr lang="en-US" b="1" dirty="0">
                <a:latin typeface="Courier New" pitchFamily="49" charset="0"/>
              </a:rPr>
              <a:t>";</a:t>
            </a:r>
          </a:p>
          <a:p>
            <a:pPr>
              <a:lnSpc>
                <a:spcPct val="85000"/>
              </a:lnSpc>
            </a:pPr>
            <a:endParaRPr lang="en-US" b="1" dirty="0" smtClean="0">
              <a:latin typeface="Courier New" pitchFamily="49" charset="0"/>
            </a:endParaRPr>
          </a:p>
          <a:p>
            <a:pPr>
              <a:lnSpc>
                <a:spcPct val="85000"/>
              </a:lnSpc>
            </a:pPr>
            <a:r>
              <a:rPr lang="en-US" b="1" dirty="0" smtClean="0">
                <a:latin typeface="Courier New" pitchFamily="49" charset="0"/>
              </a:rPr>
              <a:t>  /* program to access the worksheets */</a:t>
            </a:r>
            <a:endParaRPr lang="en-US" b="1" dirty="0">
              <a:latin typeface="Courier New" pitchFamily="49" charset="0"/>
            </a:endParaRPr>
          </a:p>
          <a:p>
            <a:pPr>
              <a:lnSpc>
                <a:spcPct val="85000"/>
              </a:lnSpc>
            </a:pPr>
            <a:endParaRPr lang="en-US" b="1" dirty="0" smtClean="0">
              <a:latin typeface="Courier New" pitchFamily="49" charset="0"/>
            </a:endParaRPr>
          </a:p>
          <a:p>
            <a:pPr>
              <a:lnSpc>
                <a:spcPct val="85000"/>
              </a:lnSpc>
            </a:pPr>
            <a:r>
              <a:rPr lang="en-US" b="1" dirty="0" smtClean="0">
                <a:solidFill>
                  <a:srgbClr val="000000"/>
                </a:solidFill>
                <a:latin typeface="Courier New" pitchFamily="49" charset="0"/>
              </a:rPr>
              <a:t>libname</a:t>
            </a:r>
            <a:r>
              <a:rPr lang="en-US" b="1" dirty="0" smtClean="0">
                <a:latin typeface="Courier New" pitchFamily="49" charset="0"/>
              </a:rPr>
              <a:t> </a:t>
            </a:r>
            <a:r>
              <a:rPr lang="en-US" b="1" dirty="0" smtClean="0">
                <a:solidFill>
                  <a:srgbClr val="000000"/>
                </a:solidFill>
                <a:latin typeface="Courier New" pitchFamily="49" charset="0"/>
              </a:rPr>
              <a:t>orionx</a:t>
            </a:r>
            <a:r>
              <a:rPr lang="en-US" b="1" dirty="0" smtClean="0">
                <a:latin typeface="Courier New" pitchFamily="49" charset="0"/>
              </a:rPr>
              <a:t> </a:t>
            </a:r>
            <a:r>
              <a:rPr lang="en-US" b="1" dirty="0">
                <a:latin typeface="Courier New" pitchFamily="49" charset="0"/>
              </a:rPr>
              <a:t>clear;</a:t>
            </a:r>
          </a:p>
        </p:txBody>
      </p:sp>
      <p:sp>
        <p:nvSpPr>
          <p:cNvPr id="37894" name="Rectangle 5"/>
          <p:cNvSpPr>
            <a:spLocks noChangeArrowheads="1"/>
          </p:cNvSpPr>
          <p:nvPr>
            <p:custDataLst>
              <p:tags r:id="rId1"/>
            </p:custDataLst>
          </p:nvPr>
        </p:nvSpPr>
        <p:spPr bwMode="auto">
          <a:xfrm>
            <a:off x="400183" y="3719755"/>
            <a:ext cx="392002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8" name="Text Box 8"/>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p107d01</a:t>
            </a:r>
            <a:endParaRPr lang="en-US"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7.01 Quiz</a:t>
            </a:r>
            <a:endParaRPr lang="en-US" dirty="0" smtClean="0"/>
          </a:p>
        </p:txBody>
      </p:sp>
      <p:sp>
        <p:nvSpPr>
          <p:cNvPr id="32771" name="Rectangle 3"/>
          <p:cNvSpPr>
            <a:spLocks noGrp="1" noChangeArrowheads="1"/>
          </p:cNvSpPr>
          <p:nvPr>
            <p:ph idx="1"/>
          </p:nvPr>
        </p:nvSpPr>
        <p:spPr>
          <a:xfrm>
            <a:off x="685800" y="1071563"/>
            <a:ext cx="7848600" cy="5594350"/>
          </a:xfrm>
        </p:spPr>
        <p:txBody>
          <a:bodyPr/>
          <a:lstStyle/>
          <a:p>
            <a:pPr marL="0" indent="0" eaLnBrk="1" hangingPunct="1"/>
            <a:r>
              <a:rPr lang="en-US" dirty="0" smtClean="0"/>
              <a:t>Which PROC PRINT step displays the worksheet containing employees from the United States?</a:t>
            </a:r>
          </a:p>
          <a:p>
            <a:pPr marL="0" indent="0" eaLnBrk="1" hangingPunct="1"/>
            <a:endParaRPr lang="en-US" dirty="0" smtClean="0"/>
          </a:p>
          <a:p>
            <a:pPr marL="0" indent="0" eaLnBrk="1" hangingPunct="1"/>
            <a:r>
              <a:rPr lang="en-US" dirty="0" smtClean="0"/>
              <a:t>a.</a:t>
            </a:r>
          </a:p>
          <a:p>
            <a:pPr marL="0" indent="0" eaLnBrk="1" hangingPunct="1"/>
            <a:endParaRPr lang="en-US" sz="3200" dirty="0" smtClean="0"/>
          </a:p>
          <a:p>
            <a:pPr marL="0" indent="0" eaLnBrk="1" hangingPunct="1"/>
            <a:r>
              <a:rPr lang="en-US" dirty="0" smtClean="0"/>
              <a:t>b.</a:t>
            </a:r>
          </a:p>
          <a:p>
            <a:pPr marL="0" indent="0" eaLnBrk="1" hangingPunct="1"/>
            <a:endParaRPr lang="en-US" sz="3200" dirty="0" smtClean="0"/>
          </a:p>
          <a:p>
            <a:pPr marL="0" indent="0" eaLnBrk="1" hangingPunct="1"/>
            <a:r>
              <a:rPr lang="en-US" dirty="0" smtClean="0"/>
              <a:t>c.</a:t>
            </a:r>
          </a:p>
          <a:p>
            <a:pPr marL="0" indent="0" eaLnBrk="1" hangingPunct="1"/>
            <a:endParaRPr lang="en-US" sz="3200" dirty="0" smtClean="0"/>
          </a:p>
          <a:p>
            <a:pPr marL="0" indent="0" eaLnBrk="1" hangingPunct="1"/>
            <a:r>
              <a:rPr lang="en-US" dirty="0" smtClean="0"/>
              <a:t>d.</a:t>
            </a:r>
          </a:p>
        </p:txBody>
      </p:sp>
      <p:sp>
        <p:nvSpPr>
          <p:cNvPr id="8" name="Slide Number Placeholder 3"/>
          <p:cNvSpPr>
            <a:spLocks noGrp="1"/>
          </p:cNvSpPr>
          <p:nvPr>
            <p:ph type="sldNum" sz="quarter" idx="10"/>
          </p:nvPr>
        </p:nvSpPr>
        <p:spPr/>
        <p:txBody>
          <a:bodyPr/>
          <a:lstStyle/>
          <a:p>
            <a:pPr>
              <a:defRPr/>
            </a:pPr>
            <a:fld id="{CECD6274-6C68-4A92-ABCA-53A795B797D7}" type="slidenum">
              <a:rPr lang="en-US"/>
              <a:pPr>
                <a:defRPr/>
              </a:pPr>
              <a:t>17</a:t>
            </a:fld>
            <a:endParaRPr lang="en-US" b="0" dirty="0">
              <a:latin typeface="Times New Roman" pitchFamily="18" charset="0"/>
            </a:endParaRPr>
          </a:p>
        </p:txBody>
      </p:sp>
      <p:sp>
        <p:nvSpPr>
          <p:cNvPr id="32773" name="Rectangle 4"/>
          <p:cNvSpPr>
            <a:spLocks noChangeArrowheads="1"/>
          </p:cNvSpPr>
          <p:nvPr/>
        </p:nvSpPr>
        <p:spPr bwMode="auto">
          <a:xfrm>
            <a:off x="1138238" y="2411413"/>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a:t>
            </a:r>
          </a:p>
          <a:p>
            <a:pPr>
              <a:lnSpc>
                <a:spcPct val="85000"/>
              </a:lnSpc>
            </a:pPr>
            <a:r>
              <a:rPr lang="en-US" sz="2200" b="1" dirty="0">
                <a:latin typeface="Courier New" pitchFamily="49" charset="0"/>
              </a:rPr>
              <a:t>run;</a:t>
            </a:r>
          </a:p>
        </p:txBody>
      </p:sp>
      <p:sp>
        <p:nvSpPr>
          <p:cNvPr id="32774" name="Rectangle 5"/>
          <p:cNvSpPr>
            <a:spLocks noChangeArrowheads="1"/>
          </p:cNvSpPr>
          <p:nvPr/>
        </p:nvSpPr>
        <p:spPr bwMode="auto">
          <a:xfrm>
            <a:off x="1136650" y="3424238"/>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a:t>
            </a:r>
          </a:p>
          <a:p>
            <a:pPr>
              <a:lnSpc>
                <a:spcPct val="85000"/>
              </a:lnSpc>
            </a:pPr>
            <a:r>
              <a:rPr lang="en-US" sz="2200" b="1" dirty="0">
                <a:latin typeface="Courier New" pitchFamily="49" charset="0"/>
              </a:rPr>
              <a:t>run;</a:t>
            </a:r>
          </a:p>
        </p:txBody>
      </p:sp>
      <p:sp>
        <p:nvSpPr>
          <p:cNvPr id="32775" name="Rectangle 7"/>
          <p:cNvSpPr>
            <a:spLocks noChangeArrowheads="1"/>
          </p:cNvSpPr>
          <p:nvPr/>
        </p:nvSpPr>
        <p:spPr bwMode="auto">
          <a:xfrm>
            <a:off x="1135063" y="5472113"/>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'UnitedStates$'n;</a:t>
            </a:r>
          </a:p>
          <a:p>
            <a:pPr>
              <a:lnSpc>
                <a:spcPct val="85000"/>
              </a:lnSpc>
            </a:pPr>
            <a:r>
              <a:rPr lang="en-US" sz="2200" b="1" dirty="0">
                <a:latin typeface="Courier New" pitchFamily="49" charset="0"/>
              </a:rPr>
              <a:t>run;</a:t>
            </a:r>
          </a:p>
        </p:txBody>
      </p:sp>
      <p:sp>
        <p:nvSpPr>
          <p:cNvPr id="32776" name="Rectangle 8"/>
          <p:cNvSpPr>
            <a:spLocks noChangeArrowheads="1"/>
          </p:cNvSpPr>
          <p:nvPr/>
        </p:nvSpPr>
        <p:spPr bwMode="auto">
          <a:xfrm>
            <a:off x="1133475" y="4429125"/>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'UnitedStates'n;</a:t>
            </a:r>
          </a:p>
          <a:p>
            <a:pPr>
              <a:lnSpc>
                <a:spcPct val="85000"/>
              </a:lnSpc>
            </a:pPr>
            <a:r>
              <a:rPr lang="en-US" sz="2200" b="1" dirty="0">
                <a:latin typeface="Courier New" pitchFamily="49" charset="0"/>
              </a:rPr>
              <a:t>run;</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7.01 Quiz </a:t>
            </a:r>
            <a:r>
              <a:rPr lang="en-US" dirty="0" smtClean="0"/>
              <a:t>– Correct Answer</a:t>
            </a:r>
          </a:p>
        </p:txBody>
      </p:sp>
      <p:sp>
        <p:nvSpPr>
          <p:cNvPr id="33795" name="Rectangle 3"/>
          <p:cNvSpPr>
            <a:spLocks noGrp="1" noChangeArrowheads="1"/>
          </p:cNvSpPr>
          <p:nvPr>
            <p:ph idx="1"/>
          </p:nvPr>
        </p:nvSpPr>
        <p:spPr>
          <a:xfrm>
            <a:off x="685800" y="1071563"/>
            <a:ext cx="7848600" cy="5594350"/>
          </a:xfrm>
        </p:spPr>
        <p:txBody>
          <a:bodyPr/>
          <a:lstStyle/>
          <a:p>
            <a:pPr marL="0" indent="0" eaLnBrk="1" hangingPunct="1"/>
            <a:r>
              <a:rPr lang="en-US" dirty="0" smtClean="0"/>
              <a:t>Which PROC PRINT step displays the worksheet containing employees from the United States?</a:t>
            </a:r>
          </a:p>
          <a:p>
            <a:pPr marL="0" indent="0" eaLnBrk="1" hangingPunct="1"/>
            <a:endParaRPr lang="en-US" dirty="0" smtClean="0"/>
          </a:p>
          <a:p>
            <a:pPr marL="0" indent="0" eaLnBrk="1" hangingPunct="1"/>
            <a:r>
              <a:rPr lang="en-US" dirty="0" smtClean="0"/>
              <a:t>a.</a:t>
            </a:r>
          </a:p>
          <a:p>
            <a:pPr marL="0" indent="0" eaLnBrk="1" hangingPunct="1"/>
            <a:endParaRPr lang="en-US" sz="3200" dirty="0" smtClean="0"/>
          </a:p>
          <a:p>
            <a:pPr marL="0" indent="0" eaLnBrk="1" hangingPunct="1"/>
            <a:r>
              <a:rPr lang="en-US" dirty="0" smtClean="0"/>
              <a:t>b.</a:t>
            </a:r>
          </a:p>
          <a:p>
            <a:pPr marL="0" indent="0" eaLnBrk="1" hangingPunct="1"/>
            <a:endParaRPr lang="en-US" sz="3200" dirty="0" smtClean="0"/>
          </a:p>
          <a:p>
            <a:pPr marL="0" indent="0" eaLnBrk="1" hangingPunct="1"/>
            <a:r>
              <a:rPr lang="en-US" dirty="0" smtClean="0"/>
              <a:t>c.</a:t>
            </a:r>
          </a:p>
          <a:p>
            <a:pPr marL="0" indent="0" eaLnBrk="1" hangingPunct="1"/>
            <a:endParaRPr lang="en-US" sz="3200" dirty="0" smtClean="0"/>
          </a:p>
          <a:p>
            <a:pPr marL="0" indent="0" eaLnBrk="1" hangingPunct="1"/>
            <a:r>
              <a:rPr lang="en-US" dirty="0" smtClean="0"/>
              <a:t>d.</a:t>
            </a:r>
          </a:p>
        </p:txBody>
      </p:sp>
      <p:sp>
        <p:nvSpPr>
          <p:cNvPr id="9" name="Slide Number Placeholder 3"/>
          <p:cNvSpPr>
            <a:spLocks noGrp="1"/>
          </p:cNvSpPr>
          <p:nvPr>
            <p:ph type="sldNum" sz="quarter" idx="10"/>
          </p:nvPr>
        </p:nvSpPr>
        <p:spPr/>
        <p:txBody>
          <a:bodyPr/>
          <a:lstStyle/>
          <a:p>
            <a:pPr>
              <a:defRPr/>
            </a:pPr>
            <a:fld id="{471F413C-2FCC-4A25-8A61-4A1F3A08BA79}" type="slidenum">
              <a:rPr lang="en-US"/>
              <a:pPr>
                <a:defRPr/>
              </a:pPr>
              <a:t>18</a:t>
            </a:fld>
            <a:endParaRPr lang="en-US" b="0" dirty="0">
              <a:latin typeface="Times New Roman" pitchFamily="18" charset="0"/>
            </a:endParaRPr>
          </a:p>
        </p:txBody>
      </p:sp>
      <p:sp>
        <p:nvSpPr>
          <p:cNvPr id="33797" name="Rectangle 4"/>
          <p:cNvSpPr>
            <a:spLocks noChangeArrowheads="1"/>
          </p:cNvSpPr>
          <p:nvPr/>
        </p:nvSpPr>
        <p:spPr bwMode="auto">
          <a:xfrm>
            <a:off x="1138238" y="2411413"/>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a:t>
            </a:r>
          </a:p>
          <a:p>
            <a:pPr>
              <a:lnSpc>
                <a:spcPct val="85000"/>
              </a:lnSpc>
            </a:pPr>
            <a:r>
              <a:rPr lang="en-US" sz="2200" b="1" dirty="0">
                <a:latin typeface="Courier New" pitchFamily="49" charset="0"/>
              </a:rPr>
              <a:t>run;</a:t>
            </a:r>
          </a:p>
        </p:txBody>
      </p:sp>
      <p:sp>
        <p:nvSpPr>
          <p:cNvPr id="33798" name="Rectangle 5"/>
          <p:cNvSpPr>
            <a:spLocks noChangeArrowheads="1"/>
          </p:cNvSpPr>
          <p:nvPr/>
        </p:nvSpPr>
        <p:spPr bwMode="auto">
          <a:xfrm>
            <a:off x="1136650" y="3424238"/>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a:t>
            </a:r>
          </a:p>
          <a:p>
            <a:pPr>
              <a:lnSpc>
                <a:spcPct val="85000"/>
              </a:lnSpc>
            </a:pPr>
            <a:r>
              <a:rPr lang="en-US" sz="2200" b="1" dirty="0">
                <a:latin typeface="Courier New" pitchFamily="49" charset="0"/>
              </a:rPr>
              <a:t>run;</a:t>
            </a:r>
          </a:p>
        </p:txBody>
      </p:sp>
      <p:sp>
        <p:nvSpPr>
          <p:cNvPr id="33799" name="Rectangle 6"/>
          <p:cNvSpPr>
            <a:spLocks noChangeArrowheads="1"/>
          </p:cNvSpPr>
          <p:nvPr/>
        </p:nvSpPr>
        <p:spPr bwMode="auto">
          <a:xfrm>
            <a:off x="1135063" y="5472113"/>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'UnitedStates$'n;</a:t>
            </a:r>
          </a:p>
          <a:p>
            <a:pPr>
              <a:lnSpc>
                <a:spcPct val="85000"/>
              </a:lnSpc>
            </a:pPr>
            <a:r>
              <a:rPr lang="en-US" sz="2200" b="1" dirty="0">
                <a:latin typeface="Courier New" pitchFamily="49" charset="0"/>
              </a:rPr>
              <a:t>run;</a:t>
            </a:r>
          </a:p>
        </p:txBody>
      </p:sp>
      <p:sp>
        <p:nvSpPr>
          <p:cNvPr id="33800" name="Rectangle 7"/>
          <p:cNvSpPr>
            <a:spLocks noChangeArrowheads="1"/>
          </p:cNvSpPr>
          <p:nvPr/>
        </p:nvSpPr>
        <p:spPr bwMode="auto">
          <a:xfrm>
            <a:off x="1133475" y="4429125"/>
            <a:ext cx="7242175" cy="69083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sz="2200" b="1" dirty="0">
                <a:latin typeface="Courier New" pitchFamily="49" charset="0"/>
              </a:rPr>
              <a:t>proc print </a:t>
            </a:r>
            <a:r>
              <a:rPr lang="en-US" sz="2200" b="1" dirty="0" smtClean="0">
                <a:latin typeface="Courier New" pitchFamily="49" charset="0"/>
              </a:rPr>
              <a:t>data=orionx.</a:t>
            </a:r>
            <a:r>
              <a:rPr lang="en-US" sz="2200" b="1" dirty="0">
                <a:latin typeface="Courier New" pitchFamily="49" charset="0"/>
              </a:rPr>
              <a:t>'UnitedStates'n;</a:t>
            </a:r>
          </a:p>
          <a:p>
            <a:pPr>
              <a:lnSpc>
                <a:spcPct val="85000"/>
              </a:lnSpc>
            </a:pPr>
            <a:r>
              <a:rPr lang="en-US" sz="2200" b="1" dirty="0">
                <a:latin typeface="Courier New" pitchFamily="49" charset="0"/>
              </a:rPr>
              <a:t>run;</a:t>
            </a:r>
          </a:p>
        </p:txBody>
      </p:sp>
      <p:sp>
        <p:nvSpPr>
          <p:cNvPr id="33801" name="Oval 8"/>
          <p:cNvSpPr>
            <a:spLocks noChangeArrowheads="1"/>
          </p:cNvSpPr>
          <p:nvPr/>
        </p:nvSpPr>
        <p:spPr bwMode="auto">
          <a:xfrm>
            <a:off x="555625" y="5245512"/>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dirty="0">
              <a:solidFill>
                <a:srgbClr val="000000"/>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pPr eaLnBrk="1" hangingPunct="1"/>
            <a:r>
              <a:rPr lang="en-US" dirty="0" smtClean="0">
                <a:solidFill>
                  <a:srgbClr val="0070C0"/>
                </a:solidFill>
              </a:rPr>
              <a:t>Reading Excel Data</a:t>
            </a:r>
          </a:p>
        </p:txBody>
      </p:sp>
      <p:pic>
        <p:nvPicPr>
          <p:cNvPr id="8195" name="Picture 3" descr="C:\Users\kaperk\Desktop\CDS_slides\PNG\dem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a:t>
            </a:r>
            <a:r>
              <a:rPr lang="en-US" dirty="0" smtClean="0">
                <a:solidFill>
                  <a:srgbClr val="000000"/>
                </a:solidFill>
                <a:latin typeface="Arial" pitchFamily="34" charset="0"/>
                <a:ea typeface="MS PGothic" pitchFamily="34" charset="-128"/>
              </a:rPr>
              <a:t>reading from an Excel workbook using SAS Enterprise Guide and the SAS windowing environment.</a:t>
            </a:r>
            <a:r>
              <a:rPr lang="en-US" dirty="0">
                <a:solidFill>
                  <a:srgbClr val="000000"/>
                </a:solidFill>
                <a:latin typeface="Arial" pitchFamily="34" charset="0"/>
                <a:ea typeface="MS PGothic" pitchFamily="34" charset="-128"/>
              </a:rPr>
              <a:t/>
            </a:r>
            <a:br>
              <a:rPr lang="en-US" dirty="0">
                <a:solidFill>
                  <a:srgbClr val="000000"/>
                </a:solidFill>
                <a:latin typeface="Arial" pitchFamily="34" charset="0"/>
                <a:ea typeface="MS PGothic" pitchFamily="34" charset="-128"/>
              </a:rPr>
            </a:br>
            <a:endParaRPr lang="en-US" dirty="0">
              <a:solidFill>
                <a:srgbClr val="000000"/>
              </a:solidFill>
              <a:latin typeface="Arial" pitchFamily="34" charset="0"/>
              <a:ea typeface="MS PGothic" pitchFamily="34" charset="-128"/>
            </a:endParaRPr>
          </a:p>
        </p:txBody>
      </p:sp>
      <p:pic>
        <p:nvPicPr>
          <p:cNvPr id="8197"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p107d01</a:t>
            </a:r>
            <a:endParaRPr lang="en-US" sz="1600" b="1" dirty="0"/>
          </a:p>
        </p:txBody>
      </p:sp>
    </p:spTree>
    <p:custDataLst>
      <p:tags r:id="rId1"/>
    </p:custDataLst>
    <p:extLst>
      <p:ext uri="{BB962C8B-B14F-4D97-AF65-F5344CB8AC3E}">
        <p14:creationId xmlns:p14="http://schemas.microsoft.com/office/powerpoint/2010/main" val="87983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7: Reading Spreadsheet and Database Data</a:t>
            </a:r>
          </a:p>
        </p:txBody>
      </p:sp>
      <p:graphicFrame>
        <p:nvGraphicFramePr>
          <p:cNvPr id="7" name="Group Organizer"/>
          <p:cNvGraphicFramePr>
            <a:graphicFrameLocks noGrp="1"/>
          </p:cNvGraphicFramePr>
          <p:nvPr>
            <p:extLst>
              <p:ext uri="{D42A27DB-BD31-4B8C-83A1-F6EECF244321}">
                <p14:modId xmlns:p14="http://schemas.microsoft.com/office/powerpoint/2010/main" val="3800803394"/>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7.1 Reading Spreadsheet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7.2 Reading Database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3337628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Business Scenario </a:t>
            </a:r>
          </a:p>
        </p:txBody>
      </p:sp>
      <p:sp>
        <p:nvSpPr>
          <p:cNvPr id="3" name="Content Placeholder 2"/>
          <p:cNvSpPr>
            <a:spLocks noGrp="1"/>
          </p:cNvSpPr>
          <p:nvPr>
            <p:ph idx="1"/>
          </p:nvPr>
        </p:nvSpPr>
        <p:spPr/>
        <p:txBody>
          <a:bodyPr/>
          <a:lstStyle/>
          <a:p>
            <a:r>
              <a:rPr lang="en-US" dirty="0" smtClean="0"/>
              <a:t>Create a SAS data set using a Microsoft Excel workbook as input.</a:t>
            </a:r>
          </a:p>
          <a:p>
            <a:endParaRPr lang="en-US" dirty="0"/>
          </a:p>
        </p:txBody>
      </p:sp>
      <p:sp>
        <p:nvSpPr>
          <p:cNvPr id="4" name="Slide Number Placeholder 3"/>
          <p:cNvSpPr>
            <a:spLocks noGrp="1"/>
          </p:cNvSpPr>
          <p:nvPr>
            <p:ph type="sldNum" sz="quarter" idx="10"/>
          </p:nvPr>
        </p:nvSpPr>
        <p:spPr/>
        <p:txBody>
          <a:bodyPr/>
          <a:lstStyle/>
          <a:p>
            <a:pPr>
              <a:defRPr/>
            </a:pPr>
            <a:fld id="{09C1DF3A-91DB-4613-BD6C-E5EB889D61A5}" type="slidenum">
              <a:rPr lang="en-US" smtClean="0"/>
              <a:pPr>
                <a:defRPr/>
              </a:pPr>
              <a:t>20</a:t>
            </a:fld>
            <a:endParaRPr lang="en-US" b="0" dirty="0">
              <a:latin typeface="Times New Roman" pitchFamily="18" charset="0"/>
            </a:endParaRPr>
          </a:p>
        </p:txBody>
      </p:sp>
      <p:pic>
        <p:nvPicPr>
          <p:cNvPr id="17413" name="Picture 6" descr="person_management copy"/>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618197" y="3126242"/>
            <a:ext cx="1700331" cy="86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us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1731" y="4091377"/>
            <a:ext cx="2183534" cy="140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australi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734" y="4215563"/>
            <a:ext cx="1474932" cy="13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descr="H:\Library_ec\graphics\orionstar_logo_green.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63" y="2144892"/>
            <a:ext cx="3154363"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arrow_right_s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9049" y="3011407"/>
            <a:ext cx="1033240" cy="50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ashq\root\dept\PSD\GRAPHICS\Illustrations\Documents and Reports\excel_sheet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7299" y="2615585"/>
            <a:ext cx="1736714" cy="1778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39491" y="2180037"/>
            <a:ext cx="1487424" cy="461665"/>
          </a:xfrm>
          <a:prstGeom prst="rect">
            <a:avLst/>
          </a:prstGeom>
          <a:noFill/>
        </p:spPr>
        <p:txBody>
          <a:bodyPr wrap="square" rtlCol="0">
            <a:spAutoFit/>
          </a:bodyPr>
          <a:lstStyle/>
          <a:p>
            <a:r>
              <a:rPr lang="en-US" b="1" dirty="0"/>
              <a:t>s</a:t>
            </a:r>
            <a:r>
              <a:rPr lang="en-US" b="1" dirty="0" smtClean="0"/>
              <a:t>ales.xls</a:t>
            </a:r>
            <a:endParaRPr lang="en-US" b="1" dirty="0"/>
          </a:p>
        </p:txBody>
      </p:sp>
    </p:spTree>
    <p:extLst>
      <p:ext uri="{BB962C8B-B14F-4D97-AF65-F5344CB8AC3E}">
        <p14:creationId xmlns:p14="http://schemas.microsoft.com/office/powerpoint/2010/main" val="1484235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datastep_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308" y="2324638"/>
            <a:ext cx="2170589" cy="168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9"/>
          <p:cNvSpPr txBox="1">
            <a:spLocks noChangeArrowheads="1"/>
          </p:cNvSpPr>
          <p:nvPr/>
        </p:nvSpPr>
        <p:spPr bwMode="auto">
          <a:xfrm>
            <a:off x="5583040" y="2063079"/>
            <a:ext cx="2151551"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fontAlgn="auto" hangingPunct="1">
              <a:spcBef>
                <a:spcPts val="0"/>
              </a:spcBef>
              <a:spcAft>
                <a:spcPts val="0"/>
              </a:spcAft>
              <a:defRPr/>
            </a:pPr>
            <a:r>
              <a:rPr lang="en-US" sz="2400" b="1" kern="0" dirty="0" smtClean="0">
                <a:solidFill>
                  <a:srgbClr val="000000"/>
                </a:solidFill>
                <a:latin typeface="Arial"/>
              </a:rPr>
              <a:t>work.subset2</a:t>
            </a:r>
          </a:p>
        </p:txBody>
      </p:sp>
      <p:sp>
        <p:nvSpPr>
          <p:cNvPr id="25602" name="Rectangle 16"/>
          <p:cNvSpPr>
            <a:spLocks noGrp="1" noChangeArrowheads="1"/>
          </p:cNvSpPr>
          <p:nvPr>
            <p:ph type="title"/>
          </p:nvPr>
        </p:nvSpPr>
        <p:spPr/>
        <p:txBody>
          <a:bodyPr/>
          <a:lstStyle/>
          <a:p>
            <a:r>
              <a:rPr lang="en-US" dirty="0" smtClean="0"/>
              <a:t>Considerations</a:t>
            </a:r>
          </a:p>
        </p:txBody>
      </p:sp>
      <p:sp>
        <p:nvSpPr>
          <p:cNvPr id="2" name="Content Placeholder 1"/>
          <p:cNvSpPr>
            <a:spLocks noGrp="1"/>
          </p:cNvSpPr>
          <p:nvPr>
            <p:ph idx="1"/>
          </p:nvPr>
        </p:nvSpPr>
        <p:spPr/>
        <p:txBody>
          <a:bodyPr/>
          <a:lstStyle/>
          <a:p>
            <a:r>
              <a:rPr lang="en-US" dirty="0" smtClean="0"/>
              <a:t>Use a SAS/ACCESS LIBNAME statement to read the </a:t>
            </a:r>
            <a:r>
              <a:rPr lang="en-US" b="1" dirty="0" smtClean="0"/>
              <a:t>Australia$</a:t>
            </a:r>
            <a:r>
              <a:rPr lang="en-US" dirty="0" smtClean="0"/>
              <a:t> worksheet and create a temporary data set.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dirty="0" smtClean="0"/>
              <a:t>The new data set should include the following:</a:t>
            </a:r>
          </a:p>
          <a:p>
            <a:pPr lvl="1"/>
            <a:r>
              <a:rPr lang="en-US" dirty="0" smtClean="0"/>
              <a:t>only the employees with </a:t>
            </a:r>
            <a:r>
              <a:rPr lang="en-US" b="1" dirty="0" smtClean="0"/>
              <a:t>Rep</a:t>
            </a:r>
            <a:r>
              <a:rPr lang="en-US" dirty="0" smtClean="0"/>
              <a:t> in their job title</a:t>
            </a:r>
          </a:p>
          <a:p>
            <a:pPr lvl="1"/>
            <a:r>
              <a:rPr lang="en-US" dirty="0" smtClean="0"/>
              <a:t>a </a:t>
            </a:r>
            <a:r>
              <a:rPr lang="en-US" b="1" dirty="0" smtClean="0"/>
              <a:t>Bonus</a:t>
            </a:r>
            <a:r>
              <a:rPr lang="en-US" dirty="0" smtClean="0"/>
              <a:t> variable that is 10% of </a:t>
            </a:r>
            <a:r>
              <a:rPr lang="en-US" b="1" dirty="0" smtClean="0"/>
              <a:t>Salary</a:t>
            </a:r>
          </a:p>
          <a:p>
            <a:pPr lvl="1"/>
            <a:r>
              <a:rPr lang="en-US" dirty="0" smtClean="0"/>
              <a:t>permanent labels and formats</a:t>
            </a:r>
          </a:p>
          <a:p>
            <a:r>
              <a:rPr lang="en-US" b="1" dirty="0" smtClean="0"/>
              <a:t> </a:t>
            </a:r>
            <a:endParaRPr lang="en-US" dirty="0" smtClean="0"/>
          </a:p>
          <a:p>
            <a:endParaRPr lang="en-US" dirty="0"/>
          </a:p>
        </p:txBody>
      </p:sp>
      <p:sp>
        <p:nvSpPr>
          <p:cNvPr id="26" name="Slide Number Placeholder 3"/>
          <p:cNvSpPr>
            <a:spLocks noGrp="1"/>
          </p:cNvSpPr>
          <p:nvPr>
            <p:ph type="sldNum" sz="quarter" idx="10"/>
          </p:nvPr>
        </p:nvSpPr>
        <p:spPr/>
        <p:txBody>
          <a:bodyPr/>
          <a:lstStyle/>
          <a:p>
            <a:pPr>
              <a:defRPr/>
            </a:pPr>
            <a:fld id="{94856B89-803E-423B-BD08-BE88F1A3D6EA}" type="slidenum">
              <a:rPr lang="en-US"/>
              <a:pPr>
                <a:defRPr/>
              </a:pPr>
              <a:t>21</a:t>
            </a:fld>
            <a:endParaRPr lang="en-US" b="0" dirty="0">
              <a:latin typeface="Times New Roman" pitchFamily="18" charset="0"/>
            </a:endParaRPr>
          </a:p>
        </p:txBody>
      </p:sp>
      <p:pic>
        <p:nvPicPr>
          <p:cNvPr id="25605" name="Picture 4" descr="arrow_right_s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8374" y="2924525"/>
            <a:ext cx="847541" cy="4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arrow_right_s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1180" y="2966567"/>
            <a:ext cx="770135" cy="3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9"/>
          <p:cNvSpPr txBox="1">
            <a:spLocks noChangeArrowheads="1"/>
          </p:cNvSpPr>
          <p:nvPr/>
        </p:nvSpPr>
        <p:spPr bwMode="auto">
          <a:xfrm>
            <a:off x="3239890" y="2255423"/>
            <a:ext cx="1723549"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fontAlgn="auto" hangingPunct="1">
              <a:spcBef>
                <a:spcPts val="0"/>
              </a:spcBef>
              <a:spcAft>
                <a:spcPts val="0"/>
              </a:spcAft>
              <a:defRPr/>
            </a:pPr>
            <a:r>
              <a:rPr lang="en-US" sz="2400" kern="0" dirty="0" smtClean="0">
                <a:solidFill>
                  <a:srgbClr val="000000"/>
                </a:solidFill>
              </a:rPr>
              <a:t>DATA Step</a:t>
            </a:r>
          </a:p>
        </p:txBody>
      </p:sp>
      <p:sp>
        <p:nvSpPr>
          <p:cNvPr id="19" name="Text Box 4"/>
          <p:cNvSpPr txBox="1">
            <a:spLocks noChangeArrowheads="1"/>
          </p:cNvSpPr>
          <p:nvPr/>
        </p:nvSpPr>
        <p:spPr bwMode="auto">
          <a:xfrm>
            <a:off x="608911" y="2091507"/>
            <a:ext cx="1668727"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r>
              <a:rPr lang="en-US" sz="2400" b="1" dirty="0" smtClean="0">
                <a:latin typeface="Arial"/>
              </a:rPr>
              <a:t>Australia$</a:t>
            </a:r>
            <a:endParaRPr lang="en-US" sz="2400" b="1" dirty="0">
              <a:latin typeface="Arial"/>
            </a:endParaRPr>
          </a:p>
        </p:txBody>
      </p:sp>
      <p:pic>
        <p:nvPicPr>
          <p:cNvPr id="23" name="Picture 2" descr="L:\graphics\person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441" y="2995802"/>
            <a:ext cx="817597" cy="9546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8315" y="2422427"/>
            <a:ext cx="1529715" cy="1487805"/>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503" y="2551053"/>
            <a:ext cx="1217864" cy="131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L:\graphics\bonus_blank.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8315" y="3466750"/>
            <a:ext cx="1584109" cy="79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0"/>
          <p:cNvSpPr txBox="1">
            <a:spLocks noChangeArrowheads="1"/>
          </p:cNvSpPr>
          <p:nvPr/>
        </p:nvSpPr>
        <p:spPr bwMode="auto">
          <a:xfrm>
            <a:off x="7322686" y="3866087"/>
            <a:ext cx="745397" cy="548868"/>
          </a:xfrm>
          <a:prstGeom prst="rect">
            <a:avLst/>
          </a:prstGeom>
          <a:solidFill>
            <a:srgbClr val="00FF00">
              <a:alpha val="30196"/>
            </a:srgbClr>
          </a:solidFill>
          <a:ln w="12700">
            <a:solidFill>
              <a:schemeClr val="tx1"/>
            </a:solidFill>
            <a:miter lim="800000"/>
            <a:headEnd type="none" w="med" len="lg"/>
            <a:tailEnd type="none" w="med" len="lg"/>
          </a:ln>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400" dirty="0"/>
              <a:t>Rep</a:t>
            </a:r>
          </a:p>
        </p:txBody>
      </p:sp>
    </p:spTree>
    <p:extLst>
      <p:ext uri="{BB962C8B-B14F-4D97-AF65-F5344CB8AC3E}">
        <p14:creationId xmlns:p14="http://schemas.microsoft.com/office/powerpoint/2010/main" val="325681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7.02 Poll</a:t>
            </a:r>
            <a:endParaRPr lang="en-US" dirty="0" smtClean="0"/>
          </a:p>
        </p:txBody>
      </p:sp>
      <p:sp>
        <p:nvSpPr>
          <p:cNvPr id="2051" name="Rectangle 5"/>
          <p:cNvSpPr>
            <a:spLocks noGrp="1" noChangeArrowheads="1"/>
          </p:cNvSpPr>
          <p:nvPr>
            <p:ph idx="1"/>
          </p:nvPr>
        </p:nvSpPr>
        <p:spPr/>
        <p:txBody>
          <a:bodyPr/>
          <a:lstStyle/>
          <a:p>
            <a:pPr marL="0" indent="0"/>
            <a:r>
              <a:rPr lang="en-US" dirty="0" smtClean="0"/>
              <a:t>A DROP or KEEP statement can be used to control which worksheet columns are written to the new data set.</a:t>
            </a:r>
          </a:p>
          <a:p>
            <a:pPr marL="0" indent="0"/>
            <a:endParaRPr lang="en-US" sz="800" dirty="0" smtClean="0"/>
          </a:p>
          <a:p>
            <a:pPr marL="0" indent="0"/>
            <a:r>
              <a:rPr lang="en-US" dirty="0" smtClean="0">
                <a:sym typeface="Wingdings" pitchFamily="2" charset="2"/>
              </a:rPr>
              <a:t>  </a:t>
            </a:r>
            <a:r>
              <a:rPr lang="en-US" dirty="0" smtClean="0"/>
              <a:t>True	</a:t>
            </a:r>
          </a:p>
          <a:p>
            <a:pPr marL="0" indent="0"/>
            <a:r>
              <a:rPr lang="en-US" dirty="0" smtClean="0">
                <a:sym typeface="Wingdings" pitchFamily="2" charset="2"/>
              </a:rPr>
              <a:t></a:t>
            </a:r>
            <a:r>
              <a:rPr lang="en-US" dirty="0" smtClean="0"/>
              <a:t>  False</a:t>
            </a:r>
          </a:p>
          <a:p>
            <a:pPr marL="0" indent="0"/>
            <a:endParaRPr lang="en-US" dirty="0" smtClean="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7.02 Poll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A DROP or KEEP statement can be used to control which worksheet columns are written to the new data set.</a:t>
            </a:r>
          </a:p>
          <a:p>
            <a:pPr marL="0" indent="0"/>
            <a:endParaRPr lang="en-US" sz="800" dirty="0" smtClean="0"/>
          </a:p>
          <a:p>
            <a:pPr marL="0" indent="0"/>
            <a:r>
              <a:rPr lang="en-US" dirty="0" smtClean="0">
                <a:sym typeface="Wingdings" pitchFamily="2" charset="2"/>
              </a:rPr>
              <a:t>  </a:t>
            </a:r>
            <a:r>
              <a:rPr lang="en-US" dirty="0" smtClean="0"/>
              <a:t>True	</a:t>
            </a:r>
          </a:p>
          <a:p>
            <a:pPr marL="0" indent="0"/>
            <a:r>
              <a:rPr lang="en-US" dirty="0" smtClean="0">
                <a:sym typeface="Wingdings" pitchFamily="2" charset="2"/>
              </a:rPr>
              <a:t></a:t>
            </a:r>
            <a:r>
              <a:rPr lang="en-US" dirty="0" smtClean="0"/>
              <a:t>  False</a:t>
            </a:r>
          </a:p>
          <a:p>
            <a:pPr marL="0" indent="0"/>
            <a:endParaRPr lang="en-US" dirty="0" smtClean="0"/>
          </a:p>
        </p:txBody>
      </p:sp>
      <p:sp>
        <p:nvSpPr>
          <p:cNvPr id="2" name="Oval 1"/>
          <p:cNvSpPr/>
          <p:nvPr/>
        </p:nvSpPr>
        <p:spPr bwMode="auto">
          <a:xfrm>
            <a:off x="599272" y="1939591"/>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custDataLst>
      <p:tags r:id="rId1"/>
    </p:custDataLst>
    <p:extLst>
      <p:ext uri="{BB962C8B-B14F-4D97-AF65-F5344CB8AC3E}">
        <p14:creationId xmlns:p14="http://schemas.microsoft.com/office/powerpoint/2010/main" val="1064558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5878388" cy="596900"/>
          </a:xfrm>
        </p:spPr>
        <p:txBody>
          <a:bodyPr/>
          <a:lstStyle/>
          <a:p>
            <a:pPr eaLnBrk="1" hangingPunct="1"/>
            <a:r>
              <a:rPr lang="en-US" dirty="0" smtClean="0">
                <a:solidFill>
                  <a:srgbClr val="0070C0"/>
                </a:solidFill>
              </a:rPr>
              <a:t>Creating a SAS Data Set</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248043"/>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reading from </a:t>
            </a:r>
            <a:r>
              <a:rPr lang="en-US" dirty="0" smtClean="0">
                <a:solidFill>
                  <a:srgbClr val="000000"/>
                </a:solidFill>
                <a:latin typeface="Arial" pitchFamily="34" charset="0"/>
                <a:ea typeface="MS PGothic" pitchFamily="34" charset="-128"/>
              </a:rPr>
              <a:t>a </a:t>
            </a:r>
            <a:r>
              <a:rPr lang="en-US" dirty="0">
                <a:solidFill>
                  <a:srgbClr val="000000"/>
                </a:solidFill>
                <a:latin typeface="Arial" pitchFamily="34" charset="0"/>
                <a:ea typeface="MS PGothic" pitchFamily="34" charset="-128"/>
              </a:rPr>
              <a:t>Microsoft Excel workbook to generate a report and create a SAS data set.</a:t>
            </a: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p107d02</a:t>
            </a:r>
            <a:endParaRPr lang="en-US" sz="1600" b="1" dirty="0"/>
          </a:p>
        </p:txBody>
      </p:sp>
    </p:spTree>
    <p:custDataLst>
      <p:tags r:id="rId1"/>
    </p:custDataLst>
    <p:extLst>
      <p:ext uri="{BB962C8B-B14F-4D97-AF65-F5344CB8AC3E}">
        <p14:creationId xmlns:p14="http://schemas.microsoft.com/office/powerpoint/2010/main" val="879831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a:t>
            </a:r>
            <a:r>
              <a:rPr lang="en-US">
                <a:solidFill>
                  <a:srgbClr val="000000"/>
                </a:solidFill>
                <a:latin typeface="Arial" pitchFamily="34" charset="0"/>
                <a:ea typeface="MS PGothic" pitchFamily="34" charset="-128"/>
              </a:rPr>
              <a:t>the </a:t>
            </a:r>
            <a:r>
              <a:rPr lang="en-US"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7: Reading Spreadsheet and Database Data</a:t>
            </a:r>
          </a:p>
        </p:txBody>
      </p:sp>
      <p:graphicFrame>
        <p:nvGraphicFramePr>
          <p:cNvPr id="7" name="Group Organizer"/>
          <p:cNvGraphicFramePr>
            <a:graphicFrameLocks noGrp="1"/>
          </p:cNvGraphicFramePr>
          <p:nvPr>
            <p:extLst>
              <p:ext uri="{D42A27DB-BD31-4B8C-83A1-F6EECF244321}">
                <p14:modId xmlns:p14="http://schemas.microsoft.com/office/powerpoint/2010/main" val="979130263"/>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7.1 Reading Spreadsheet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7.2 Reading Database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bl>
          </a:graphicData>
        </a:graphic>
      </p:graphicFrame>
    </p:spTree>
    <p:custDataLst>
      <p:tags r:id="rId1"/>
    </p:custDataLst>
    <p:extLst>
      <p:ext uri="{BB962C8B-B14F-4D97-AF65-F5344CB8AC3E}">
        <p14:creationId xmlns:p14="http://schemas.microsoft.com/office/powerpoint/2010/main" val="3337628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Objectives</a:t>
            </a:r>
          </a:p>
        </p:txBody>
      </p:sp>
      <p:sp>
        <p:nvSpPr>
          <p:cNvPr id="76803" name="Rectangle 3"/>
          <p:cNvSpPr>
            <a:spLocks noGrp="1" noChangeArrowheads="1"/>
          </p:cNvSpPr>
          <p:nvPr>
            <p:ph idx="1"/>
          </p:nvPr>
        </p:nvSpPr>
        <p:spPr/>
        <p:txBody>
          <a:bodyPr/>
          <a:lstStyle/>
          <a:p>
            <a:pPr lvl="1"/>
            <a:r>
              <a:rPr lang="en-US" dirty="0" smtClean="0"/>
              <a:t>Assign a libref to an Oracle database using a SAS/ACCESS LIBNAME statement.</a:t>
            </a:r>
          </a:p>
          <a:p>
            <a:pPr lvl="1" eaLnBrk="1" hangingPunct="1"/>
            <a:r>
              <a:rPr lang="en-US" dirty="0" smtClean="0"/>
              <a:t>Access an Oracle table using a SAS two-level name.</a:t>
            </a:r>
          </a:p>
          <a:p>
            <a:pPr lvl="1" eaLnBrk="1" hangingPunct="1"/>
            <a:r>
              <a:rPr lang="en-US" dirty="0" smtClean="0"/>
              <a:t>Create a SAS data set that contains a subset of an Oracle table.</a:t>
            </a:r>
          </a:p>
          <a:p>
            <a:pPr marL="0" indent="0" eaLnBrk="1" hangingPunct="1">
              <a:buFont typeface="Monotype Sort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93D4D19E-5434-4771-B1A4-C2887ECE7D40}" type="slidenum">
              <a:rPr lang="en-US"/>
              <a:pPr>
                <a:defRPr/>
              </a:pPr>
              <a:t>28</a:t>
            </a:fld>
            <a:endParaRPr lang="en-US" b="0" dirty="0">
              <a:latin typeface="Times New Roman" pitchFamily="18" charset="0"/>
            </a:endParaRPr>
          </a:p>
        </p:txBody>
      </p:sp>
    </p:spTree>
    <p:extLst>
      <p:ext uri="{BB962C8B-B14F-4D97-AF65-F5344CB8AC3E}">
        <p14:creationId xmlns:p14="http://schemas.microsoft.com/office/powerpoint/2010/main" val="419043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Business Scenario</a:t>
            </a:r>
          </a:p>
        </p:txBody>
      </p:sp>
      <p:sp>
        <p:nvSpPr>
          <p:cNvPr id="17411" name="Rectangle 3"/>
          <p:cNvSpPr>
            <a:spLocks noGrp="1" noChangeArrowheads="1"/>
          </p:cNvSpPr>
          <p:nvPr>
            <p:ph idx="1"/>
          </p:nvPr>
        </p:nvSpPr>
        <p:spPr>
          <a:xfrm>
            <a:off x="685800" y="1071563"/>
            <a:ext cx="7848600" cy="5500687"/>
          </a:xfrm>
        </p:spPr>
        <p:txBody>
          <a:bodyPr/>
          <a:lstStyle/>
          <a:p>
            <a:r>
              <a:rPr lang="en-US" dirty="0" smtClean="0"/>
              <a:t>The Northeast Sales Manager requested a report listing supervisors from New York and New Jersey. The input data is in an Oracle database.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BA01734E-FB3F-45A5-BCD3-219DB9726EAC}" type="slidenum">
              <a:rPr lang="en-US"/>
              <a:pPr>
                <a:defRPr/>
              </a:pPr>
              <a:t>29</a:t>
            </a:fld>
            <a:endParaRPr lang="en-US" b="0" dirty="0">
              <a:latin typeface="Times New Roman" pitchFamily="18" charset="0"/>
            </a:endParaRPr>
          </a:p>
        </p:txBody>
      </p:sp>
      <p:grpSp>
        <p:nvGrpSpPr>
          <p:cNvPr id="2" name="Group 1"/>
          <p:cNvGrpSpPr/>
          <p:nvPr/>
        </p:nvGrpSpPr>
        <p:grpSpPr>
          <a:xfrm>
            <a:off x="506968" y="2556711"/>
            <a:ext cx="8157429" cy="3562764"/>
            <a:chOff x="0" y="2556711"/>
            <a:chExt cx="8157429" cy="3562764"/>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51" y="3983533"/>
              <a:ext cx="1637342" cy="130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sashq\root\dept\PSD\GRAPHICS\Illustrations\Arrow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1132">
              <a:off x="3987715" y="3780955"/>
              <a:ext cx="817211" cy="4280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ashq\root\dept\PSD\GRAPHICS\Illustrations\Documents and Reports\report_med_gre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311" y="4964047"/>
              <a:ext cx="942118" cy="1155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ashq\root\dept\PSD\GRAPHICS\Illustrations\Arrow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16203">
              <a:off x="6232945" y="4722227"/>
              <a:ext cx="923314" cy="4836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ashq\root\dept\PSD\GRAPHICS\Illustrations\People_Generic\person_with_hal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56711"/>
              <a:ext cx="2828925" cy="28765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graphics\sas_filecylinders_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7584" y="3065958"/>
              <a:ext cx="1117810" cy="13460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L:\graphics\oraclelogo_nob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2410" y="3691322"/>
              <a:ext cx="408158" cy="405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456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Objectives</a:t>
            </a:r>
          </a:p>
        </p:txBody>
      </p:sp>
      <p:sp>
        <p:nvSpPr>
          <p:cNvPr id="76803" name="Rectangle 3"/>
          <p:cNvSpPr>
            <a:spLocks noGrp="1" noChangeArrowheads="1"/>
          </p:cNvSpPr>
          <p:nvPr>
            <p:ph idx="1"/>
          </p:nvPr>
        </p:nvSpPr>
        <p:spPr/>
        <p:txBody>
          <a:bodyPr/>
          <a:lstStyle/>
          <a:p>
            <a:pPr lvl="1"/>
            <a:r>
              <a:rPr lang="en-US" dirty="0" smtClean="0"/>
              <a:t>Assign a libref to a Microsoft Excel workbook using a SAS/ACCESS LIBNAME statement.</a:t>
            </a:r>
          </a:p>
          <a:p>
            <a:pPr lvl="1"/>
            <a:r>
              <a:rPr lang="en-US" dirty="0" smtClean="0"/>
              <a:t>Access an Excel worksheet using a SAS two-level name.</a:t>
            </a:r>
          </a:p>
          <a:p>
            <a:pPr lvl="1"/>
            <a:r>
              <a:rPr lang="en-US" dirty="0" smtClean="0"/>
              <a:t>Create a SAS data set using a subset of worksheet data.</a:t>
            </a:r>
          </a:p>
          <a:p>
            <a:pPr marL="0" indent="0" eaLnBrk="1" hangingPunct="1">
              <a:buFont typeface="Monotype Sort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93D4D19E-5434-4771-B1A4-C2887ECE7D40}" type="slidenum">
              <a:rPr lang="en-US"/>
              <a:pPr>
                <a:defRPr/>
              </a:pPr>
              <a:t>3</a:t>
            </a:fld>
            <a:endParaRPr lang="en-US" b="0" dirty="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Business Scenario</a:t>
            </a:r>
          </a:p>
        </p:txBody>
      </p:sp>
      <p:sp>
        <p:nvSpPr>
          <p:cNvPr id="17411" name="Rectangle 3"/>
          <p:cNvSpPr>
            <a:spLocks noGrp="1" noChangeArrowheads="1"/>
          </p:cNvSpPr>
          <p:nvPr>
            <p:ph idx="1"/>
          </p:nvPr>
        </p:nvSpPr>
        <p:spPr>
          <a:xfrm>
            <a:off x="685800" y="1071563"/>
            <a:ext cx="7848600" cy="5500687"/>
          </a:xfrm>
        </p:spPr>
        <p:txBody>
          <a:bodyPr/>
          <a:lstStyle/>
          <a:p>
            <a:r>
              <a:rPr lang="en-US" dirty="0" smtClean="0"/>
              <a:t>Use SAS/ACCESS to read the tables within the database as if they were SAS data sets.</a:t>
            </a:r>
          </a:p>
        </p:txBody>
      </p:sp>
      <p:sp>
        <p:nvSpPr>
          <p:cNvPr id="4" name="Slide Number Placeholder 3"/>
          <p:cNvSpPr>
            <a:spLocks noGrp="1"/>
          </p:cNvSpPr>
          <p:nvPr>
            <p:ph type="sldNum" sz="quarter" idx="10"/>
          </p:nvPr>
        </p:nvSpPr>
        <p:spPr/>
        <p:txBody>
          <a:bodyPr/>
          <a:lstStyle/>
          <a:p>
            <a:pPr>
              <a:defRPr/>
            </a:pPr>
            <a:fld id="{BA01734E-FB3F-45A5-BCD3-219DB9726EAC}" type="slidenum">
              <a:rPr lang="en-US"/>
              <a:pPr>
                <a:defRPr/>
              </a:pPr>
              <a:t>30</a:t>
            </a:fld>
            <a:endParaRPr lang="en-US" b="0" dirty="0">
              <a:latin typeface="Times New Roman" pitchFamily="18" charset="0"/>
            </a:endParaRPr>
          </a:p>
        </p:txBody>
      </p:sp>
      <p:grpSp>
        <p:nvGrpSpPr>
          <p:cNvPr id="2" name="Group 1"/>
          <p:cNvGrpSpPr/>
          <p:nvPr/>
        </p:nvGrpSpPr>
        <p:grpSpPr>
          <a:xfrm>
            <a:off x="1870920" y="2214882"/>
            <a:ext cx="5420370" cy="2161195"/>
            <a:chOff x="2223987" y="2577002"/>
            <a:chExt cx="5420370" cy="2161195"/>
          </a:xfrm>
        </p:grpSpPr>
        <p:pic>
          <p:nvPicPr>
            <p:cNvPr id="7172" name="Picture 4" descr="\\sashq\root\dept\PSD\GRAPHICS\Illustrations\Arrows\arrow_sw_r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085" y="3287467"/>
              <a:ext cx="928959" cy="4865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graphics\sas_filecylinders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987" y="2843211"/>
              <a:ext cx="13525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L:\graphics\oraclelogo_nob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5775" y="3589622"/>
              <a:ext cx="448974" cy="446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graphics\computer_blue_small_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482" y="2809875"/>
              <a:ext cx="16668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as_ses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9577" y="3006725"/>
              <a:ext cx="11826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L:\graphics\person_blue_transpare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4775" y="2577002"/>
              <a:ext cx="2125414" cy="21611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5551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SAS/ACCESS LIBNAME Statement</a:t>
            </a:r>
          </a:p>
        </p:txBody>
      </p:sp>
      <p:sp>
        <p:nvSpPr>
          <p:cNvPr id="78851" name="Rectangle 3"/>
          <p:cNvSpPr>
            <a:spLocks noGrp="1" noChangeArrowheads="1"/>
          </p:cNvSpPr>
          <p:nvPr>
            <p:ph idx="1"/>
          </p:nvPr>
        </p:nvSpPr>
        <p:spPr>
          <a:xfrm>
            <a:off x="685800" y="1071563"/>
            <a:ext cx="7848600" cy="5383212"/>
          </a:xfrm>
        </p:spPr>
        <p:txBody>
          <a:bodyPr/>
          <a:lstStyle/>
          <a:p>
            <a:pPr marL="0" indent="0" eaLnBrk="1" hangingPunct="1">
              <a:buFont typeface="Monotype Sorts" pitchFamily="2" charset="2"/>
              <a:buNone/>
            </a:pPr>
            <a:r>
              <a:rPr lang="en-US" dirty="0" smtClean="0"/>
              <a:t>The SAS/ACCESS LIBNAME statement assigns a libref to a relational database.</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r>
              <a:rPr lang="en-US" dirty="0" smtClean="0"/>
              <a:t>This example uses the LIBNAME statement supported by the SAS/ACCESS Interface to Oracle. </a:t>
            </a:r>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p:txBody>
      </p:sp>
      <p:sp>
        <p:nvSpPr>
          <p:cNvPr id="6" name="Slide Number Placeholder 3"/>
          <p:cNvSpPr>
            <a:spLocks noGrp="1"/>
          </p:cNvSpPr>
          <p:nvPr>
            <p:ph type="sldNum" sz="quarter" idx="10"/>
          </p:nvPr>
        </p:nvSpPr>
        <p:spPr/>
        <p:txBody>
          <a:bodyPr/>
          <a:lstStyle/>
          <a:p>
            <a:pPr>
              <a:defRPr/>
            </a:pPr>
            <a:fld id="{0D6CF72E-F5EA-4C1D-9953-1AC555630612}" type="slidenum">
              <a:rPr lang="en-US"/>
              <a:pPr>
                <a:defRPr/>
              </a:pPr>
              <a:t>31</a:t>
            </a:fld>
            <a:endParaRPr lang="en-US" b="0" dirty="0">
              <a:latin typeface="Times New Roman" pitchFamily="18" charset="0"/>
            </a:endParaRPr>
          </a:p>
        </p:txBody>
      </p:sp>
      <p:sp>
        <p:nvSpPr>
          <p:cNvPr id="7" name="Rectangle 7"/>
          <p:cNvSpPr>
            <a:spLocks noChangeArrowheads="1"/>
          </p:cNvSpPr>
          <p:nvPr/>
        </p:nvSpPr>
        <p:spPr bwMode="auto">
          <a:xfrm>
            <a:off x="536778" y="2633688"/>
            <a:ext cx="8105777" cy="730456"/>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libname</a:t>
            </a:r>
            <a:r>
              <a:rPr lang="en-US" b="1" dirty="0">
                <a:latin typeface="Courier New" pitchFamily="49" charset="0"/>
              </a:rPr>
              <a:t> </a:t>
            </a:r>
            <a:r>
              <a:rPr lang="en-US" b="1" dirty="0">
                <a:solidFill>
                  <a:srgbClr val="000000"/>
                </a:solidFill>
                <a:latin typeface="Courier New" pitchFamily="49" charset="0"/>
              </a:rPr>
              <a:t>oralib</a:t>
            </a:r>
            <a:r>
              <a:rPr lang="en-US" b="1" dirty="0">
                <a:latin typeface="Courier New" pitchFamily="49" charset="0"/>
              </a:rPr>
              <a:t> oracle </a:t>
            </a:r>
            <a:r>
              <a:rPr lang="en-US" b="1" dirty="0" smtClean="0">
                <a:latin typeface="Courier New" pitchFamily="49" charset="0"/>
              </a:rPr>
              <a:t>user=edu001 pw=edu001</a:t>
            </a:r>
            <a:br>
              <a:rPr lang="en-US" b="1" dirty="0" smtClean="0">
                <a:latin typeface="Courier New" pitchFamily="49" charset="0"/>
              </a:rPr>
            </a:br>
            <a:r>
              <a:rPr lang="en-US" b="1" dirty="0" smtClean="0">
                <a:latin typeface="Courier New" pitchFamily="49" charset="0"/>
              </a:rPr>
              <a:t>               path=dbmssrv schema=educ</a:t>
            </a:r>
            <a:r>
              <a:rPr lang="en-US" b="1" dirty="0">
                <a:latin typeface="Courier New" pitchFamily="49" charset="0"/>
              </a:rPr>
              <a:t>;</a:t>
            </a:r>
          </a:p>
        </p:txBody>
      </p:sp>
      <p:sp>
        <p:nvSpPr>
          <p:cNvPr id="216069" name="Rectangle 5"/>
          <p:cNvSpPr>
            <a:spLocks noChangeArrowheads="1"/>
          </p:cNvSpPr>
          <p:nvPr>
            <p:custDataLst>
              <p:tags r:id="rId1"/>
            </p:custDataLst>
          </p:nvPr>
        </p:nvSpPr>
        <p:spPr bwMode="auto">
          <a:xfrm>
            <a:off x="1599949" y="3301002"/>
            <a:ext cx="6957033"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latin typeface="Arial"/>
              </a:rPr>
              <a:t>LIBNAME </a:t>
            </a:r>
            <a:r>
              <a:rPr lang="en-US" i="1" dirty="0">
                <a:latin typeface="Arial"/>
              </a:rPr>
              <a:t>libref </a:t>
            </a:r>
            <a:r>
              <a:rPr lang="en-US" i="1" dirty="0" smtClean="0">
                <a:latin typeface="Arial"/>
              </a:rPr>
              <a:t>engine</a:t>
            </a:r>
            <a:r>
              <a:rPr lang="en-US" dirty="0" smtClean="0">
                <a:latin typeface="Arial"/>
              </a:rPr>
              <a:t> </a:t>
            </a:r>
            <a:r>
              <a:rPr lang="en-US" i="1" dirty="0">
                <a:latin typeface="Arial"/>
              </a:rPr>
              <a:t>&lt;</a:t>
            </a:r>
            <a:r>
              <a:rPr lang="en-US" i="1" dirty="0" smtClean="0">
                <a:solidFill>
                  <a:srgbClr val="000000"/>
                </a:solidFill>
                <a:latin typeface="Arial"/>
              </a:rPr>
              <a:t>SAS/ACCESS options</a:t>
            </a:r>
            <a:r>
              <a:rPr lang="en-US" i="1" dirty="0">
                <a:latin typeface="Arial"/>
              </a:rPr>
              <a:t>&gt;</a:t>
            </a:r>
            <a:r>
              <a:rPr lang="en-US" b="1" dirty="0">
                <a:latin typeface="Arial"/>
              </a:rPr>
              <a:t>;</a:t>
            </a:r>
          </a:p>
        </p:txBody>
      </p:sp>
      <p:sp>
        <p:nvSpPr>
          <p:cNvPr id="2" name="Line Callout 2 1"/>
          <p:cNvSpPr/>
          <p:nvPr/>
        </p:nvSpPr>
        <p:spPr bwMode="auto">
          <a:xfrm>
            <a:off x="6724649" y="2026021"/>
            <a:ext cx="1279664" cy="487313"/>
          </a:xfrm>
          <a:prstGeom prst="borderCallout2">
            <a:avLst>
              <a:gd name="adj1" fmla="val 18750"/>
              <a:gd name="adj2" fmla="val 0"/>
              <a:gd name="adj3" fmla="val 18750"/>
              <a:gd name="adj4" fmla="val -8334"/>
              <a:gd name="adj5" fmla="val 112500"/>
              <a:gd name="adj6" fmla="val -3833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i="1" dirty="0" smtClean="0">
                <a:solidFill>
                  <a:srgbClr val="FFFFFF"/>
                </a:solidFill>
              </a:rPr>
              <a:t>options</a:t>
            </a:r>
            <a:endParaRPr lang="en-US" sz="2000" b="1" i="1" dirty="0">
              <a:solidFill>
                <a:srgbClr val="FFFFFF"/>
              </a:solidFill>
            </a:endParaRPr>
          </a:p>
        </p:txBody>
      </p:sp>
      <p:sp>
        <p:nvSpPr>
          <p:cNvPr id="11" name="Line Callout 2 10"/>
          <p:cNvSpPr/>
          <p:nvPr/>
        </p:nvSpPr>
        <p:spPr bwMode="auto">
          <a:xfrm>
            <a:off x="4409438" y="2028702"/>
            <a:ext cx="1737360" cy="484632"/>
          </a:xfrm>
          <a:prstGeom prst="borderCallout2">
            <a:avLst>
              <a:gd name="adj1" fmla="val 18750"/>
              <a:gd name="adj2" fmla="val 0"/>
              <a:gd name="adj3" fmla="val 18750"/>
              <a:gd name="adj4" fmla="val -8334"/>
              <a:gd name="adj5" fmla="val 116472"/>
              <a:gd name="adj6" fmla="val -28916"/>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i="1" dirty="0">
                <a:solidFill>
                  <a:srgbClr val="FFFFFF"/>
                </a:solidFill>
              </a:rPr>
              <a:t>e</a:t>
            </a:r>
            <a:r>
              <a:rPr lang="en-US" sz="2000" b="1" i="1" dirty="0" smtClean="0">
                <a:solidFill>
                  <a:srgbClr val="FFFFFF"/>
                </a:solidFill>
              </a:rPr>
              <a:t>ngine name</a:t>
            </a:r>
            <a:endParaRPr lang="en-US" sz="2000" b="1" i="1" dirty="0">
              <a:solidFill>
                <a:srgbClr val="FFFFFF"/>
              </a:solidFill>
            </a:endParaRPr>
          </a:p>
        </p:txBody>
      </p:sp>
      <p:sp>
        <p:nvSpPr>
          <p:cNvPr id="12" name="Line Callout 2 11"/>
          <p:cNvSpPr/>
          <p:nvPr/>
        </p:nvSpPr>
        <p:spPr bwMode="auto">
          <a:xfrm>
            <a:off x="2657474" y="2026020"/>
            <a:ext cx="914400" cy="487313"/>
          </a:xfrm>
          <a:prstGeom prst="borderCallout2">
            <a:avLst>
              <a:gd name="adj1" fmla="val 18750"/>
              <a:gd name="adj2" fmla="val 0"/>
              <a:gd name="adj3" fmla="val 18750"/>
              <a:gd name="adj4" fmla="val -8334"/>
              <a:gd name="adj5" fmla="val 112500"/>
              <a:gd name="adj6" fmla="val -3833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i="1" dirty="0" smtClean="0">
                <a:solidFill>
                  <a:srgbClr val="FFFFFF"/>
                </a:solidFill>
              </a:rPr>
              <a:t>libref</a:t>
            </a:r>
            <a:endParaRPr lang="en-US" sz="2000" b="1" i="1" dirty="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t>Accessing an Oracle Database</a:t>
            </a:r>
          </a:p>
        </p:txBody>
      </p:sp>
      <p:sp>
        <p:nvSpPr>
          <p:cNvPr id="80899" name="Rectangle 3"/>
          <p:cNvSpPr>
            <a:spLocks noGrp="1" noChangeArrowheads="1"/>
          </p:cNvSpPr>
          <p:nvPr>
            <p:ph idx="1"/>
          </p:nvPr>
        </p:nvSpPr>
        <p:spPr/>
        <p:txBody>
          <a:bodyPr/>
          <a:lstStyle/>
          <a:p>
            <a:r>
              <a:rPr lang="en-US" dirty="0" smtClean="0"/>
              <a:t>The Oracle database is treated like a SAS library. </a:t>
            </a:r>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r>
              <a:rPr lang="en-US" dirty="0" smtClean="0"/>
              <a:t>Any table in this Oracle database can be referenced </a:t>
            </a:r>
            <a:br>
              <a:rPr lang="en-US" dirty="0" smtClean="0"/>
            </a:br>
            <a:r>
              <a:rPr lang="en-US" dirty="0" smtClean="0"/>
              <a:t>using a SAS two-level name.  </a:t>
            </a:r>
          </a:p>
        </p:txBody>
      </p:sp>
      <p:sp>
        <p:nvSpPr>
          <p:cNvPr id="9" name="Slide Number Placeholder 3"/>
          <p:cNvSpPr>
            <a:spLocks noGrp="1"/>
          </p:cNvSpPr>
          <p:nvPr>
            <p:ph type="sldNum" sz="quarter" idx="10"/>
          </p:nvPr>
        </p:nvSpPr>
        <p:spPr/>
        <p:txBody>
          <a:bodyPr/>
          <a:lstStyle/>
          <a:p>
            <a:pPr>
              <a:defRPr/>
            </a:pPr>
            <a:fld id="{E3A58180-C09D-4A85-A5D9-EC83C24C99CC}" type="slidenum">
              <a:rPr lang="en-US"/>
              <a:pPr>
                <a:defRPr/>
              </a:pPr>
              <a:t>32</a:t>
            </a:fld>
            <a:endParaRPr lang="en-US" b="0" dirty="0">
              <a:latin typeface="Times New Roman" pitchFamily="18" charset="0"/>
            </a:endParaRPr>
          </a:p>
        </p:txBody>
      </p:sp>
      <p:pic>
        <p:nvPicPr>
          <p:cNvPr id="809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92" y="1657266"/>
            <a:ext cx="2397125" cy="3477117"/>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80902" name="Text Box 11"/>
          <p:cNvSpPr txBox="1">
            <a:spLocks noChangeArrowheads="1"/>
          </p:cNvSpPr>
          <p:nvPr/>
        </p:nvSpPr>
        <p:spPr bwMode="auto">
          <a:xfrm>
            <a:off x="2027892" y="3016166"/>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80903" name="AutoShape 13"/>
          <p:cNvSpPr>
            <a:spLocks noChangeArrowheads="1"/>
          </p:cNvSpPr>
          <p:nvPr/>
        </p:nvSpPr>
        <p:spPr bwMode="auto">
          <a:xfrm>
            <a:off x="1296106" y="3016166"/>
            <a:ext cx="873125" cy="830263"/>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80904" name="Line 14"/>
          <p:cNvSpPr>
            <a:spLocks noChangeShapeType="1"/>
          </p:cNvSpPr>
          <p:nvPr/>
        </p:nvSpPr>
        <p:spPr bwMode="auto">
          <a:xfrm>
            <a:off x="2215217" y="3452088"/>
            <a:ext cx="2667000" cy="0"/>
          </a:xfrm>
          <a:prstGeom prst="line">
            <a:avLst/>
          </a:prstGeom>
          <a:noFill/>
          <a:ln w="19050">
            <a:solidFill>
              <a:srgbClr val="FF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pic>
        <p:nvPicPr>
          <p:cNvPr id="8090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55" y="1668379"/>
            <a:ext cx="2375251" cy="3432175"/>
          </a:xfrm>
          <a:prstGeom prst="rect">
            <a:avLst/>
          </a:prstGeom>
          <a:noFill/>
          <a:ln w="38100">
            <a:solidFill>
              <a:schemeClr val="tx1"/>
            </a:solidFill>
            <a:miter lim="800000"/>
            <a:headEnd type="none" w="med" len="lg"/>
            <a:tailEnd type="none" w="med" len="lg"/>
          </a:ln>
          <a:extLst>
            <a:ext uri="{909E8E84-426E-40DD-AFC4-6F175D3DCCD1}">
              <a14:hiddenFill xmlns:a14="http://schemas.microsoft.com/office/drawing/2010/main">
                <a:solidFill>
                  <a:srgbClr val="FFFFFF"/>
                </a:solidFill>
              </a14:hiddenFill>
            </a:ext>
          </a:extLst>
        </p:spPr>
      </p:pic>
      <p:sp>
        <p:nvSpPr>
          <p:cNvPr id="11" name="AutoShape 13"/>
          <p:cNvSpPr>
            <a:spLocks noChangeArrowheads="1"/>
          </p:cNvSpPr>
          <p:nvPr/>
        </p:nvSpPr>
        <p:spPr bwMode="auto">
          <a:xfrm>
            <a:off x="6106538" y="3960575"/>
            <a:ext cx="873125" cy="830263"/>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7.03 Multiple </a:t>
            </a:r>
            <a:r>
              <a:rPr lang="en-US" dirty="0" smtClean="0"/>
              <a:t>Choice Poll</a:t>
            </a:r>
          </a:p>
        </p:txBody>
      </p:sp>
      <p:sp>
        <p:nvSpPr>
          <p:cNvPr id="2051" name="Rectangle 5"/>
          <p:cNvSpPr>
            <a:spLocks noGrp="1" noChangeArrowheads="1"/>
          </p:cNvSpPr>
          <p:nvPr>
            <p:ph idx="1"/>
          </p:nvPr>
        </p:nvSpPr>
        <p:spPr/>
        <p:txBody>
          <a:bodyPr/>
          <a:lstStyle/>
          <a:p>
            <a:pPr marL="0" indent="0"/>
            <a:r>
              <a:rPr lang="en-US" dirty="0" smtClean="0"/>
              <a:t>Which of the following statements will read the Oracle table </a:t>
            </a:r>
            <a:r>
              <a:rPr lang="en-US" b="1" dirty="0" smtClean="0"/>
              <a:t>supervisors</a:t>
            </a:r>
            <a:r>
              <a:rPr lang="en-US" dirty="0" smtClean="0"/>
              <a:t> as if it were a SAS data set?</a:t>
            </a:r>
          </a:p>
          <a:p>
            <a:pPr marL="0" indent="0"/>
            <a:endParaRPr lang="en-US" sz="800" b="1" dirty="0" smtClean="0"/>
          </a:p>
          <a:p>
            <a:pPr lvl="1">
              <a:buClr>
                <a:schemeClr val="tx1"/>
              </a:buClr>
              <a:buSzTx/>
              <a:buFont typeface="Wingdings" pitchFamily="2" charset="2"/>
              <a:buAutoNum type="alphaLcPeriod"/>
            </a:pPr>
            <a:r>
              <a:rPr lang="en-US" dirty="0"/>
              <a:t>i</a:t>
            </a:r>
            <a:r>
              <a:rPr lang="en-US" dirty="0" smtClean="0"/>
              <a:t>nput oralib.supervisors;</a:t>
            </a:r>
          </a:p>
          <a:p>
            <a:pPr lvl="1">
              <a:buClr>
                <a:schemeClr val="tx1"/>
              </a:buClr>
              <a:buSzTx/>
              <a:buFont typeface="Wingdings" pitchFamily="2" charset="2"/>
              <a:buAutoNum type="alphaLcPeriod"/>
            </a:pPr>
            <a:r>
              <a:rPr lang="en-US" dirty="0"/>
              <a:t>i</a:t>
            </a:r>
            <a:r>
              <a:rPr lang="en-US" dirty="0" smtClean="0"/>
              <a:t>nput 'oralib.supervisors$'n;</a:t>
            </a:r>
          </a:p>
          <a:p>
            <a:pPr lvl="1">
              <a:buClr>
                <a:schemeClr val="tx1"/>
              </a:buClr>
              <a:buSzTx/>
              <a:buFont typeface="Wingdings" pitchFamily="2" charset="2"/>
              <a:buAutoNum type="alphaLcPeriod"/>
            </a:pPr>
            <a:r>
              <a:rPr lang="en-US" dirty="0"/>
              <a:t>s</a:t>
            </a:r>
            <a:r>
              <a:rPr lang="en-US" dirty="0" smtClean="0"/>
              <a:t>et oralib.supervisors;</a:t>
            </a:r>
          </a:p>
          <a:p>
            <a:pPr lvl="1">
              <a:buClr>
                <a:schemeClr val="tx1"/>
              </a:buClr>
              <a:buSzTx/>
              <a:buFont typeface="Wingdings" pitchFamily="2" charset="2"/>
              <a:buAutoNum type="alphaLcPeriod"/>
            </a:pPr>
            <a:r>
              <a:rPr lang="en-US" dirty="0" smtClean="0"/>
              <a:t>set 'oralib.supervisors$'n;</a:t>
            </a:r>
          </a:p>
          <a:p>
            <a:pPr marL="0" indent="0"/>
            <a:endParaRPr lang="en-US" dirty="0" smtClean="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7.03 Multiple </a:t>
            </a:r>
            <a:r>
              <a:rPr lang="en-US" dirty="0" smtClean="0"/>
              <a:t>Choice Poll – Correct Answer</a:t>
            </a:r>
          </a:p>
        </p:txBody>
      </p:sp>
      <p:sp>
        <p:nvSpPr>
          <p:cNvPr id="2051" name="Rectangle 5"/>
          <p:cNvSpPr>
            <a:spLocks noGrp="1" noChangeArrowheads="1"/>
          </p:cNvSpPr>
          <p:nvPr>
            <p:ph idx="1"/>
          </p:nvPr>
        </p:nvSpPr>
        <p:spPr/>
        <p:txBody>
          <a:bodyPr/>
          <a:lstStyle/>
          <a:p>
            <a:pPr marL="0" indent="0"/>
            <a:r>
              <a:rPr lang="en-US" dirty="0" smtClean="0"/>
              <a:t>Which of the following statements will read the Oracle table </a:t>
            </a:r>
            <a:r>
              <a:rPr lang="en-US" b="1" dirty="0" smtClean="0"/>
              <a:t>supervisors</a:t>
            </a:r>
            <a:r>
              <a:rPr lang="en-US" dirty="0" smtClean="0"/>
              <a:t> as if it were a SAS data set?</a:t>
            </a:r>
          </a:p>
          <a:p>
            <a:pPr marL="0" indent="0"/>
            <a:endParaRPr lang="en-US" sz="800" b="1" dirty="0" smtClean="0"/>
          </a:p>
          <a:p>
            <a:pPr lvl="1">
              <a:buClr>
                <a:schemeClr val="tx1"/>
              </a:buClr>
              <a:buSzTx/>
              <a:buFont typeface="Wingdings" pitchFamily="2" charset="2"/>
              <a:buAutoNum type="alphaLcPeriod"/>
            </a:pPr>
            <a:r>
              <a:rPr lang="en-US" dirty="0"/>
              <a:t>i</a:t>
            </a:r>
            <a:r>
              <a:rPr lang="en-US" dirty="0" smtClean="0"/>
              <a:t>nput oralib.supervisors;</a:t>
            </a:r>
          </a:p>
          <a:p>
            <a:pPr lvl="1">
              <a:buClr>
                <a:schemeClr val="tx1"/>
              </a:buClr>
              <a:buSzTx/>
              <a:buFont typeface="Wingdings" pitchFamily="2" charset="2"/>
              <a:buAutoNum type="alphaLcPeriod"/>
            </a:pPr>
            <a:r>
              <a:rPr lang="en-US" dirty="0"/>
              <a:t>i</a:t>
            </a:r>
            <a:r>
              <a:rPr lang="en-US" dirty="0" smtClean="0"/>
              <a:t>nput 'oralib.supervisors$'n;</a:t>
            </a:r>
          </a:p>
          <a:p>
            <a:pPr lvl="1">
              <a:buClr>
                <a:schemeClr val="tx1"/>
              </a:buClr>
              <a:buSzTx/>
              <a:buFont typeface="Wingdings" pitchFamily="2" charset="2"/>
              <a:buAutoNum type="alphaLcPeriod"/>
            </a:pPr>
            <a:r>
              <a:rPr lang="en-US" dirty="0"/>
              <a:t>s</a:t>
            </a:r>
            <a:r>
              <a:rPr lang="en-US" dirty="0" smtClean="0"/>
              <a:t>et oralib.supervisors;</a:t>
            </a:r>
          </a:p>
          <a:p>
            <a:pPr lvl="1">
              <a:buClr>
                <a:schemeClr val="tx1"/>
              </a:buClr>
              <a:buSzTx/>
              <a:buFont typeface="Wingdings" pitchFamily="2" charset="2"/>
              <a:buAutoNum type="alphaLcPeriod"/>
            </a:pPr>
            <a:r>
              <a:rPr lang="en-US" dirty="0" smtClean="0"/>
              <a:t>set 'oralib.supervisors$'n;</a:t>
            </a:r>
          </a:p>
          <a:p>
            <a:pPr marL="0" indent="0"/>
            <a:endParaRPr lang="en-US" dirty="0" smtClean="0"/>
          </a:p>
        </p:txBody>
      </p:sp>
      <p:sp>
        <p:nvSpPr>
          <p:cNvPr id="2" name="Oval 1"/>
          <p:cNvSpPr/>
          <p:nvPr/>
        </p:nvSpPr>
        <p:spPr bwMode="auto">
          <a:xfrm>
            <a:off x="647399" y="286361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custDataLst>
      <p:tags r:id="rId1"/>
    </p:custDataLst>
    <p:extLst>
      <p:ext uri="{BB962C8B-B14F-4D97-AF65-F5344CB8AC3E}">
        <p14:creationId xmlns:p14="http://schemas.microsoft.com/office/powerpoint/2010/main" val="283918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Printing an Oracle Table</a:t>
            </a: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Remember to release the database and associated resources by submitting a LIBNAME statement that contains the CLEAR option.</a:t>
            </a:r>
          </a:p>
          <a:p>
            <a:endParaRPr lang="en-US" dirty="0"/>
          </a:p>
        </p:txBody>
      </p:sp>
      <p:sp>
        <p:nvSpPr>
          <p:cNvPr id="12" name="Slide Number Placeholder 3"/>
          <p:cNvSpPr>
            <a:spLocks noGrp="1"/>
          </p:cNvSpPr>
          <p:nvPr>
            <p:ph type="sldNum" sz="quarter" idx="10"/>
          </p:nvPr>
        </p:nvSpPr>
        <p:spPr/>
        <p:txBody>
          <a:bodyPr/>
          <a:lstStyle/>
          <a:p>
            <a:fld id="{6B818535-192E-45AF-A54B-8AEA240A3873}" type="slidenum">
              <a:rPr lang="en-US" smtClean="0"/>
              <a:pPr/>
              <a:t>35</a:t>
            </a:fld>
            <a:endParaRPr lang="en-US" dirty="0"/>
          </a:p>
        </p:txBody>
      </p:sp>
      <p:sp>
        <p:nvSpPr>
          <p:cNvPr id="81927" name="Rectangle 9"/>
          <p:cNvSpPr>
            <a:spLocks noChangeArrowheads="1"/>
          </p:cNvSpPr>
          <p:nvPr/>
        </p:nvSpPr>
        <p:spPr bwMode="auto">
          <a:xfrm>
            <a:off x="723900" y="1166341"/>
            <a:ext cx="6807200" cy="2927981"/>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libname</a:t>
            </a:r>
            <a:r>
              <a:rPr lang="en-US" b="1" dirty="0">
                <a:latin typeface="Courier New" pitchFamily="49" charset="0"/>
              </a:rPr>
              <a:t> </a:t>
            </a:r>
            <a:r>
              <a:rPr lang="en-US" b="1" dirty="0">
                <a:solidFill>
                  <a:srgbClr val="000000"/>
                </a:solidFill>
                <a:latin typeface="Courier New" pitchFamily="49" charset="0"/>
              </a:rPr>
              <a:t>oralib</a:t>
            </a:r>
            <a:r>
              <a:rPr lang="en-US" b="1" dirty="0">
                <a:latin typeface="Courier New" pitchFamily="49" charset="0"/>
              </a:rPr>
              <a:t> oracle </a:t>
            </a:r>
          </a:p>
          <a:p>
            <a:pPr>
              <a:lnSpc>
                <a:spcPct val="85000"/>
              </a:lnSpc>
            </a:pPr>
            <a:r>
              <a:rPr lang="en-US" b="1" dirty="0">
                <a:latin typeface="Courier New" pitchFamily="49" charset="0"/>
              </a:rPr>
              <a:t>        user=edu001 pw=edu001 </a:t>
            </a:r>
          </a:p>
          <a:p>
            <a:pPr>
              <a:lnSpc>
                <a:spcPct val="85000"/>
              </a:lnSpc>
            </a:pPr>
            <a:r>
              <a:rPr lang="en-US" b="1" dirty="0">
                <a:latin typeface="Courier New" pitchFamily="49" charset="0"/>
              </a:rPr>
              <a:t>        path=dbmssrv schema=educ;</a:t>
            </a:r>
          </a:p>
          <a:p>
            <a:pPr>
              <a:lnSpc>
                <a:spcPct val="85000"/>
              </a:lnSpc>
            </a:pPr>
            <a:endParaRPr lang="en-US" b="1" dirty="0">
              <a:latin typeface="Courier New" pitchFamily="49" charset="0"/>
            </a:endParaRPr>
          </a:p>
          <a:p>
            <a:pPr>
              <a:lnSpc>
                <a:spcPct val="85000"/>
              </a:lnSpc>
            </a:pPr>
            <a:r>
              <a:rPr lang="en-US" b="1" dirty="0">
                <a:latin typeface="Courier New" pitchFamily="49" charset="0"/>
              </a:rPr>
              <a:t>proc print data=oralib.supervisors</a:t>
            </a:r>
            <a:r>
              <a:rPr lang="en-US" b="1" dirty="0" smtClean="0">
                <a:latin typeface="Courier New" pitchFamily="49" charset="0"/>
              </a:rPr>
              <a:t>;</a:t>
            </a:r>
          </a:p>
          <a:p>
            <a:pPr>
              <a:lnSpc>
                <a:spcPct val="85000"/>
              </a:lnSpc>
            </a:pPr>
            <a:r>
              <a:rPr lang="en-US" b="1" dirty="0">
                <a:latin typeface="Courier New" pitchFamily="49" charset="0"/>
              </a:rPr>
              <a:t> </a:t>
            </a:r>
            <a:r>
              <a:rPr lang="en-US" b="1" dirty="0" smtClean="0">
                <a:latin typeface="Courier New" pitchFamily="49" charset="0"/>
              </a:rPr>
              <a:t>  where state in ('NY' 'NJ');</a:t>
            </a:r>
            <a:endParaRPr lang="en-US" b="1" dirty="0">
              <a:latin typeface="Courier New" pitchFamily="49" charset="0"/>
            </a:endParaRPr>
          </a:p>
          <a:p>
            <a:pPr>
              <a:lnSpc>
                <a:spcPct val="85000"/>
              </a:lnSpc>
            </a:pPr>
            <a:r>
              <a:rPr lang="en-US" b="1" dirty="0">
                <a:latin typeface="Courier New" pitchFamily="49" charset="0"/>
              </a:rPr>
              <a:t>run;</a:t>
            </a:r>
          </a:p>
          <a:p>
            <a:pPr>
              <a:lnSpc>
                <a:spcPct val="85000"/>
              </a:lnSpc>
            </a:pPr>
            <a:endParaRPr lang="en-US" b="1" dirty="0" smtClean="0">
              <a:latin typeface="Courier New" pitchFamily="49" charset="0"/>
            </a:endParaRPr>
          </a:p>
          <a:p>
            <a:pPr>
              <a:lnSpc>
                <a:spcPct val="85000"/>
              </a:lnSpc>
            </a:pPr>
            <a:r>
              <a:rPr lang="en-US" b="1" dirty="0" smtClean="0">
                <a:solidFill>
                  <a:srgbClr val="000000"/>
                </a:solidFill>
                <a:latin typeface="Courier New" pitchFamily="49" charset="0"/>
              </a:rPr>
              <a:t>libname</a:t>
            </a:r>
            <a:r>
              <a:rPr lang="en-US" b="1" dirty="0" smtClean="0">
                <a:latin typeface="Courier New" pitchFamily="49" charset="0"/>
              </a:rPr>
              <a:t> </a:t>
            </a:r>
            <a:r>
              <a:rPr lang="en-US" b="1" dirty="0">
                <a:solidFill>
                  <a:srgbClr val="000000"/>
                </a:solidFill>
                <a:latin typeface="Courier New" pitchFamily="49" charset="0"/>
              </a:rPr>
              <a:t>oralib</a:t>
            </a:r>
            <a:r>
              <a:rPr lang="en-US" b="1" dirty="0">
                <a:latin typeface="Courier New" pitchFamily="49" charset="0"/>
              </a:rPr>
              <a:t> clear;</a:t>
            </a:r>
          </a:p>
        </p:txBody>
      </p:sp>
      <p:sp>
        <p:nvSpPr>
          <p:cNvPr id="81928" name="Rectangle 13"/>
          <p:cNvSpPr>
            <a:spLocks noChangeArrowheads="1"/>
          </p:cNvSpPr>
          <p:nvPr>
            <p:custDataLst>
              <p:tags r:id="rId1"/>
            </p:custDataLst>
          </p:nvPr>
        </p:nvSpPr>
        <p:spPr bwMode="auto">
          <a:xfrm>
            <a:off x="2228850" y="1210791"/>
            <a:ext cx="112077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81929" name="Rectangle 14"/>
          <p:cNvSpPr>
            <a:spLocks noChangeArrowheads="1"/>
          </p:cNvSpPr>
          <p:nvPr>
            <p:custDataLst>
              <p:tags r:id="rId2"/>
            </p:custDataLst>
          </p:nvPr>
        </p:nvSpPr>
        <p:spPr bwMode="auto">
          <a:xfrm>
            <a:off x="3689350" y="2455391"/>
            <a:ext cx="331152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81932" name="Rectangle 17"/>
          <p:cNvSpPr>
            <a:spLocks noChangeArrowheads="1"/>
          </p:cNvSpPr>
          <p:nvPr>
            <p:custDataLst>
              <p:tags r:id="rId3"/>
            </p:custDataLst>
          </p:nvPr>
        </p:nvSpPr>
        <p:spPr bwMode="auto">
          <a:xfrm>
            <a:off x="2228850" y="3662800"/>
            <a:ext cx="112077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36</a:t>
            </a:fld>
            <a:endParaRPr lang="en-US" b="0" dirty="0">
              <a:latin typeface="Times New Roman" pitchFamily="18" charset="0"/>
            </a:endParaRPr>
          </a:p>
        </p:txBody>
      </p:sp>
      <p:sp>
        <p:nvSpPr>
          <p:cNvPr id="6" name="TextBox 5"/>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8" name="Rectangle 7"/>
          <p:cNvSpPr/>
          <p:nvPr/>
        </p:nvSpPr>
        <p:spPr>
          <a:xfrm>
            <a:off x="689956" y="1489870"/>
            <a:ext cx="5527964"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Obs    EMPID    STATE    JOBCATEGORY</a:t>
            </a:r>
          </a:p>
          <a:p>
            <a:endParaRPr lang="en-US" sz="1600" b="1" dirty="0">
              <a:solidFill>
                <a:srgbClr val="000000"/>
              </a:solidFill>
              <a:latin typeface="SAS Monospace"/>
            </a:endParaRPr>
          </a:p>
          <a:p>
            <a:r>
              <a:rPr lang="en-US" sz="1600" b="1" dirty="0">
                <a:solidFill>
                  <a:srgbClr val="000000"/>
                </a:solidFill>
                <a:latin typeface="SAS Monospace"/>
              </a:rPr>
              <a:t>   1    1834      NY          BC</a:t>
            </a:r>
          </a:p>
          <a:p>
            <a:r>
              <a:rPr lang="en-US" sz="1600" b="1" dirty="0">
                <a:solidFill>
                  <a:srgbClr val="000000"/>
                </a:solidFill>
                <a:latin typeface="SAS Monospace"/>
              </a:rPr>
              <a:t>   2    1433      NJ          FA</a:t>
            </a:r>
          </a:p>
          <a:p>
            <a:r>
              <a:rPr lang="en-US" sz="1600" b="1" dirty="0">
                <a:solidFill>
                  <a:srgbClr val="000000"/>
                </a:solidFill>
                <a:latin typeface="SAS Monospace"/>
              </a:rPr>
              <a:t>   3    1983      NY          FA</a:t>
            </a:r>
          </a:p>
          <a:p>
            <a:r>
              <a:rPr lang="en-US" sz="1600" b="1" dirty="0">
                <a:solidFill>
                  <a:srgbClr val="000000"/>
                </a:solidFill>
                <a:latin typeface="SAS Monospace"/>
              </a:rPr>
              <a:t>   4    1420      NJ          ME</a:t>
            </a:r>
          </a:p>
          <a:p>
            <a:r>
              <a:rPr lang="en-US" sz="1600" b="1" dirty="0">
                <a:solidFill>
                  <a:srgbClr val="000000"/>
                </a:solidFill>
                <a:latin typeface="SAS Monospace"/>
              </a:rPr>
              <a:t>   5    1882      NY          ME</a:t>
            </a:r>
          </a:p>
        </p:txBody>
      </p:sp>
    </p:spTree>
    <p:extLst>
      <p:ext uri="{BB962C8B-B14F-4D97-AF65-F5344CB8AC3E}">
        <p14:creationId xmlns:p14="http://schemas.microsoft.com/office/powerpoint/2010/main" val="65940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SAS Data Set</a:t>
            </a:r>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37</a:t>
            </a:fld>
            <a:endParaRPr lang="en-US" b="0" dirty="0">
              <a:latin typeface="Times New Roman" pitchFamily="18" charset="0"/>
            </a:endParaRPr>
          </a:p>
        </p:txBody>
      </p:sp>
      <p:sp>
        <p:nvSpPr>
          <p:cNvPr id="7" name="Rectangle 6"/>
          <p:cNvSpPr/>
          <p:nvPr/>
        </p:nvSpPr>
        <p:spPr>
          <a:xfrm>
            <a:off x="375786" y="1104564"/>
            <a:ext cx="8316228" cy="3946721"/>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oralib</a:t>
            </a:r>
            <a:r>
              <a:rPr lang="en-US" b="1" dirty="0">
                <a:latin typeface="Courier New"/>
              </a:rPr>
              <a:t> oracle user=edu001 </a:t>
            </a:r>
            <a:r>
              <a:rPr lang="en-US" b="1" dirty="0" smtClean="0">
                <a:latin typeface="Courier New"/>
              </a:rPr>
              <a:t>                 	   pw=edu001 path=dbmssrv </a:t>
            </a:r>
            <a:r>
              <a:rPr lang="en-US" b="1" dirty="0">
                <a:latin typeface="Courier New"/>
              </a:rPr>
              <a:t>schema=educ;</a:t>
            </a:r>
          </a:p>
          <a:p>
            <a:pPr>
              <a:lnSpc>
                <a:spcPct val="85000"/>
              </a:lnSpc>
            </a:pPr>
            <a:endParaRPr lang="en-US" b="1" dirty="0">
              <a:latin typeface="Courier New"/>
            </a:endParaRPr>
          </a:p>
          <a:p>
            <a:pPr>
              <a:lnSpc>
                <a:spcPct val="85000"/>
              </a:lnSpc>
            </a:pPr>
            <a:r>
              <a:rPr lang="en-US" b="1" dirty="0">
                <a:latin typeface="Courier New"/>
              </a:rPr>
              <a:t>data </a:t>
            </a:r>
            <a:r>
              <a:rPr lang="en-US" b="1" dirty="0" smtClean="0">
                <a:solidFill>
                  <a:srgbClr val="000000"/>
                </a:solidFill>
                <a:latin typeface="Courier New"/>
              </a:rPr>
              <a:t>nynjsup</a:t>
            </a:r>
            <a:r>
              <a:rPr lang="en-US" b="1" dirty="0">
                <a:latin typeface="Courier New"/>
              </a:rPr>
              <a:t>;</a:t>
            </a:r>
          </a:p>
          <a:p>
            <a:pPr>
              <a:lnSpc>
                <a:spcPct val="85000"/>
              </a:lnSpc>
            </a:pPr>
            <a:r>
              <a:rPr lang="en-US" b="1" dirty="0">
                <a:latin typeface="Courier New"/>
              </a:rPr>
              <a:t> </a:t>
            </a:r>
            <a:r>
              <a:rPr lang="en-US" b="1" dirty="0" smtClean="0">
                <a:latin typeface="Courier New"/>
              </a:rPr>
              <a:t>  set </a:t>
            </a:r>
            <a:r>
              <a:rPr lang="en-US" b="1" dirty="0">
                <a:latin typeface="Courier New"/>
              </a:rPr>
              <a:t>oralib.supervisors;</a:t>
            </a:r>
          </a:p>
          <a:p>
            <a:pPr>
              <a:lnSpc>
                <a:spcPct val="85000"/>
              </a:lnSpc>
            </a:pPr>
            <a:r>
              <a:rPr lang="en-US" b="1" dirty="0" smtClean="0">
                <a:latin typeface="Courier New" pitchFamily="49" charset="0"/>
              </a:rPr>
              <a:t>   where </a:t>
            </a:r>
            <a:r>
              <a:rPr lang="en-US" b="1" dirty="0">
                <a:latin typeface="Courier New" pitchFamily="49" charset="0"/>
              </a:rPr>
              <a:t>state in ('NY' 'NJ</a:t>
            </a:r>
            <a:r>
              <a:rPr lang="en-US" b="1" dirty="0" smtClean="0">
                <a:latin typeface="Courier New" pitchFamily="49" charset="0"/>
              </a:rPr>
              <a:t>');</a:t>
            </a:r>
            <a:endParaRPr lang="en-US" b="1" dirty="0">
              <a:latin typeface="Courier New"/>
            </a:endParaRPr>
          </a:p>
          <a:p>
            <a:pPr>
              <a:lnSpc>
                <a:spcPct val="85000"/>
              </a:lnSpc>
            </a:pPr>
            <a:r>
              <a:rPr lang="en-US" b="1" dirty="0">
                <a:latin typeface="Courier New"/>
              </a:rPr>
              <a:t>run;</a:t>
            </a:r>
          </a:p>
          <a:p>
            <a:pPr>
              <a:lnSpc>
                <a:spcPct val="85000"/>
              </a:lnSpc>
            </a:pPr>
            <a:endParaRPr lang="en-US" b="1" dirty="0">
              <a:latin typeface="Courier New"/>
            </a:endParaRPr>
          </a:p>
          <a:p>
            <a:pPr>
              <a:lnSpc>
                <a:spcPct val="85000"/>
              </a:lnSpc>
            </a:pPr>
            <a:r>
              <a:rPr lang="en-US" b="1" dirty="0">
                <a:latin typeface="Courier New"/>
              </a:rPr>
              <a:t>proc print </a:t>
            </a:r>
            <a:r>
              <a:rPr lang="en-US" b="1" dirty="0" smtClean="0">
                <a:latin typeface="Courier New"/>
              </a:rPr>
              <a:t>data=nynjsup</a:t>
            </a:r>
            <a:r>
              <a:rPr lang="en-US" b="1" dirty="0">
                <a:latin typeface="Courier New"/>
              </a:rPr>
              <a:t>;</a:t>
            </a:r>
          </a:p>
          <a:p>
            <a:pPr>
              <a:lnSpc>
                <a:spcPct val="85000"/>
              </a:lnSpc>
            </a:pPr>
            <a:r>
              <a:rPr lang="en-US" b="1" dirty="0">
                <a:latin typeface="Courier New"/>
              </a:rPr>
              <a:t>run;</a:t>
            </a:r>
          </a:p>
          <a:p>
            <a:pPr>
              <a:lnSpc>
                <a:spcPct val="85000"/>
              </a:lnSpc>
            </a:pPr>
            <a:endParaRPr lang="en-US" b="1" dirty="0">
              <a:latin typeface="Courier New"/>
            </a:endParaRPr>
          </a:p>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oralib</a:t>
            </a:r>
            <a:r>
              <a:rPr lang="en-US" b="1" dirty="0">
                <a:latin typeface="Courier New"/>
              </a:rPr>
              <a:t> clear;</a:t>
            </a:r>
          </a:p>
        </p:txBody>
      </p:sp>
      <p:sp>
        <p:nvSpPr>
          <p:cNvPr id="8" name="Rectangle 7"/>
          <p:cNvSpPr/>
          <p:nvPr>
            <p:custDataLst>
              <p:tags r:id="rId1"/>
            </p:custDataLst>
          </p:nvPr>
        </p:nvSpPr>
        <p:spPr bwMode="auto">
          <a:xfrm>
            <a:off x="464686" y="2126152"/>
            <a:ext cx="246459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2"/>
            </p:custDataLst>
          </p:nvPr>
        </p:nvSpPr>
        <p:spPr bwMode="auto">
          <a:xfrm>
            <a:off x="464686" y="2437048"/>
            <a:ext cx="492918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3"/>
            </p:custDataLst>
          </p:nvPr>
        </p:nvSpPr>
        <p:spPr bwMode="auto">
          <a:xfrm>
            <a:off x="464686" y="2747944"/>
            <a:ext cx="5686732"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4"/>
            </p:custDataLst>
          </p:nvPr>
        </p:nvSpPr>
        <p:spPr bwMode="auto">
          <a:xfrm>
            <a:off x="464686" y="3058840"/>
            <a:ext cx="91281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227234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PRINT Output</a:t>
            </a:r>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38</a:t>
            </a:fld>
            <a:endParaRPr lang="en-US" b="0" dirty="0">
              <a:latin typeface="Times New Roman" pitchFamily="18" charset="0"/>
            </a:endParaRPr>
          </a:p>
        </p:txBody>
      </p:sp>
      <p:sp>
        <p:nvSpPr>
          <p:cNvPr id="8" name="TextBox 7"/>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9" name="Rectangle 8"/>
          <p:cNvSpPr/>
          <p:nvPr/>
        </p:nvSpPr>
        <p:spPr>
          <a:xfrm>
            <a:off x="615141" y="1475315"/>
            <a:ext cx="5054139"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Obs    EMPID    STATE    JOBCATEGORY</a:t>
            </a:r>
          </a:p>
          <a:p>
            <a:endParaRPr lang="en-US" sz="1600" b="1" dirty="0">
              <a:solidFill>
                <a:srgbClr val="000000"/>
              </a:solidFill>
              <a:latin typeface="SAS Monospace"/>
            </a:endParaRPr>
          </a:p>
          <a:p>
            <a:r>
              <a:rPr lang="en-US" sz="1600" b="1" dirty="0">
                <a:solidFill>
                  <a:srgbClr val="000000"/>
                </a:solidFill>
                <a:latin typeface="SAS Monospace"/>
              </a:rPr>
              <a:t>   1    1834      NY          BC</a:t>
            </a:r>
          </a:p>
          <a:p>
            <a:r>
              <a:rPr lang="en-US" sz="1600" b="1" dirty="0">
                <a:solidFill>
                  <a:srgbClr val="000000"/>
                </a:solidFill>
                <a:latin typeface="SAS Monospace"/>
              </a:rPr>
              <a:t>   2    1433      NJ          FA</a:t>
            </a:r>
          </a:p>
          <a:p>
            <a:r>
              <a:rPr lang="en-US" sz="1600" b="1" dirty="0">
                <a:solidFill>
                  <a:srgbClr val="000000"/>
                </a:solidFill>
                <a:latin typeface="SAS Monospace"/>
              </a:rPr>
              <a:t>   3    1983      NY          FA</a:t>
            </a:r>
          </a:p>
          <a:p>
            <a:r>
              <a:rPr lang="en-US" sz="1600" b="1" dirty="0">
                <a:solidFill>
                  <a:srgbClr val="000000"/>
                </a:solidFill>
                <a:latin typeface="SAS Monospace"/>
              </a:rPr>
              <a:t>   4    1420      NJ          ME</a:t>
            </a:r>
          </a:p>
          <a:p>
            <a:r>
              <a:rPr lang="en-US" sz="1600" b="1" dirty="0">
                <a:solidFill>
                  <a:srgbClr val="000000"/>
                </a:solidFill>
                <a:latin typeface="SAS Monospace"/>
              </a:rPr>
              <a:t>   5    1882      NY          ME</a:t>
            </a:r>
          </a:p>
        </p:txBody>
      </p:sp>
    </p:spTree>
    <p:extLst>
      <p:ext uri="{BB962C8B-B14F-4D97-AF65-F5344CB8AC3E}">
        <p14:creationId xmlns:p14="http://schemas.microsoft.com/office/powerpoint/2010/main" val="1179643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Business Scenario</a:t>
            </a:r>
          </a:p>
        </p:txBody>
      </p:sp>
      <p:sp>
        <p:nvSpPr>
          <p:cNvPr id="17411" name="Rectangle 3"/>
          <p:cNvSpPr>
            <a:spLocks noGrp="1" noChangeArrowheads="1"/>
          </p:cNvSpPr>
          <p:nvPr>
            <p:ph idx="1"/>
          </p:nvPr>
        </p:nvSpPr>
        <p:spPr>
          <a:xfrm>
            <a:off x="685800" y="1071563"/>
            <a:ext cx="7848600" cy="5500687"/>
          </a:xfrm>
        </p:spPr>
        <p:txBody>
          <a:bodyPr/>
          <a:lstStyle/>
          <a:p>
            <a:r>
              <a:rPr lang="en-US" dirty="0" smtClean="0"/>
              <a:t>The Sales Manager has requested a report about Orion Star sales employees from Australia and the United States. </a:t>
            </a:r>
          </a:p>
          <a:p>
            <a:pPr marL="0" indent="0" eaLnBrk="1" hangingPunct="1"/>
            <a:r>
              <a:rPr lang="en-US" dirty="0" smtClean="0"/>
              <a:t>The input data is in an Excel workbook.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BA01734E-FB3F-45A5-BCD3-219DB9726EAC}" type="slidenum">
              <a:rPr lang="en-US"/>
              <a:pPr>
                <a:defRPr/>
              </a:pPr>
              <a:t>4</a:t>
            </a:fld>
            <a:endParaRPr lang="en-US" b="0" dirty="0">
              <a:latin typeface="Times New Roman" pitchFamily="18" charset="0"/>
            </a:endParaRPr>
          </a:p>
        </p:txBody>
      </p:sp>
      <p:pic>
        <p:nvPicPr>
          <p:cNvPr id="7170" name="Picture 2" descr="\\sashq\root\dept\PSD\GRAPHICS\Illustrations\Documents and Reports\excel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694" y="3374033"/>
            <a:ext cx="935347" cy="10099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129" y="3867499"/>
            <a:ext cx="1637342" cy="130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sashq\root\dept\PSD\GRAPHICS\Illustrations\Arrow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1132">
            <a:off x="4485630" y="3780955"/>
            <a:ext cx="817211" cy="4280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ashq\root\dept\PSD\GRAPHICS\Illustrations\Documents and Reports\report_med_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449" y="4522435"/>
            <a:ext cx="942118" cy="11554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ashq\root\dept\PSD\GRAPHICS\Illustrations\People_Generic\person_with_hal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915" y="2556711"/>
            <a:ext cx="2828925" cy="2876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3376582" y="2978868"/>
            <a:ext cx="1366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r>
              <a:rPr lang="en-US" dirty="0"/>
              <a:t>sales.xls</a:t>
            </a:r>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AutoNum type="arabicPeriod"/>
              <a:defRPr/>
            </a:pPr>
            <a:r>
              <a:rPr lang="en-US" dirty="0" smtClean="0"/>
              <a:t>In this </a:t>
            </a:r>
            <a:r>
              <a:rPr lang="en-US" dirty="0"/>
              <a:t>SAS/ACCESS LIBNAME statement, what </a:t>
            </a:r>
            <a:r>
              <a:rPr lang="en-US" dirty="0" smtClean="0"/>
              <a:t>does</a:t>
            </a:r>
          </a:p>
          <a:p>
            <a:pPr>
              <a:defRPr/>
            </a:pPr>
            <a:r>
              <a:rPr lang="en-US" dirty="0"/>
              <a:t> </a:t>
            </a:r>
            <a:r>
              <a:rPr lang="en-US" dirty="0" smtClean="0"/>
              <a:t>    </a:t>
            </a:r>
            <a:r>
              <a:rPr lang="en-US" b="1" dirty="0" smtClean="0"/>
              <a:t>oracle</a:t>
            </a:r>
            <a:r>
              <a:rPr lang="en-US" dirty="0" smtClean="0"/>
              <a:t> represent?</a:t>
            </a:r>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libref</a:t>
            </a:r>
          </a:p>
          <a:p>
            <a:pPr marL="914400" lvl="1" indent="-461963">
              <a:buClr>
                <a:schemeClr val="tx1"/>
              </a:buClr>
              <a:buSzTx/>
              <a:buFont typeface="Wingdings" pitchFamily="2" charset="2"/>
              <a:buAutoNum type="alphaLcPeriod"/>
              <a:defRPr/>
            </a:pPr>
            <a:r>
              <a:rPr lang="en-US" dirty="0" smtClean="0"/>
              <a:t>option</a:t>
            </a:r>
          </a:p>
          <a:p>
            <a:pPr marL="914400" lvl="1" indent="-461963">
              <a:buClr>
                <a:schemeClr val="tx1"/>
              </a:buClr>
              <a:buSzTx/>
              <a:buFont typeface="Wingdings" pitchFamily="2" charset="2"/>
              <a:buAutoNum type="alphaLcPeriod"/>
              <a:defRPr/>
            </a:pPr>
            <a:r>
              <a:rPr lang="en-US" dirty="0" smtClean="0"/>
              <a:t>table name</a:t>
            </a:r>
          </a:p>
          <a:p>
            <a:pPr marL="914400" lvl="1" indent="-461963">
              <a:buClr>
                <a:schemeClr val="tx1"/>
              </a:buClr>
              <a:buSzTx/>
              <a:buFont typeface="Wingdings" pitchFamily="2" charset="2"/>
              <a:buAutoNum type="alphaLcPeriod"/>
              <a:defRPr/>
            </a:pPr>
            <a:r>
              <a:rPr lang="en-US" dirty="0" smtClean="0"/>
              <a:t>engine name</a:t>
            </a:r>
          </a:p>
          <a:p>
            <a:pPr marL="0" indent="0">
              <a:defRPr/>
            </a:pPr>
            <a:endParaRPr lang="en-US" dirty="0" smtClean="0"/>
          </a:p>
        </p:txBody>
      </p:sp>
      <p:sp>
        <p:nvSpPr>
          <p:cNvPr id="5" name="AutoShape 6"/>
          <p:cNvSpPr>
            <a:spLocks noChangeArrowheads="1"/>
          </p:cNvSpPr>
          <p:nvPr/>
        </p:nvSpPr>
        <p:spPr bwMode="auto">
          <a:xfrm>
            <a:off x="1143000" y="1606326"/>
            <a:ext cx="6256421" cy="1185000"/>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eaLnBrk="0" hangingPunct="0">
              <a:lnSpc>
                <a:spcPct val="85000"/>
              </a:lnSpc>
            </a:pPr>
            <a:r>
              <a:rPr lang="en-US" b="1" dirty="0">
                <a:solidFill>
                  <a:srgbClr val="000000"/>
                </a:solidFill>
                <a:latin typeface="Courier New"/>
              </a:rPr>
              <a:t>libname</a:t>
            </a:r>
            <a:r>
              <a:rPr lang="en-US" b="1" dirty="0">
                <a:latin typeface="Courier New"/>
              </a:rPr>
              <a:t> sports oracle </a:t>
            </a:r>
          </a:p>
          <a:p>
            <a:pPr defTabSz="876976" eaLnBrk="0" hangingPunct="0">
              <a:lnSpc>
                <a:spcPct val="85000"/>
              </a:lnSpc>
            </a:pPr>
            <a:r>
              <a:rPr lang="en-US" b="1" dirty="0">
                <a:latin typeface="Courier New"/>
              </a:rPr>
              <a:t>        </a:t>
            </a:r>
            <a:r>
              <a:rPr lang="en-US" b="1" dirty="0" smtClean="0">
                <a:latin typeface="Courier New"/>
              </a:rPr>
              <a:t>user=edu001 pw=edu001 </a:t>
            </a:r>
            <a:endParaRPr lang="en-US" b="1" dirty="0">
              <a:latin typeface="Courier New"/>
            </a:endParaRPr>
          </a:p>
          <a:p>
            <a:pPr defTabSz="876976" eaLnBrk="0" hangingPunct="0">
              <a:lnSpc>
                <a:spcPct val="85000"/>
              </a:lnSpc>
            </a:pPr>
            <a:r>
              <a:rPr lang="en-US" b="1" dirty="0">
                <a:latin typeface="Courier New"/>
              </a:rPr>
              <a:t>        path=dbmssrv schema=educ;</a:t>
            </a:r>
          </a:p>
        </p:txBody>
      </p:sp>
    </p:spTree>
    <p:extLst>
      <p:ext uri="{BB962C8B-B14F-4D97-AF65-F5344CB8AC3E}">
        <p14:creationId xmlns:p14="http://schemas.microsoft.com/office/powerpoint/2010/main" val="1534623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AutoNum type="arabicPeriod"/>
              <a:defRPr/>
            </a:pPr>
            <a:r>
              <a:rPr lang="en-US" dirty="0" smtClean="0"/>
              <a:t>In this </a:t>
            </a:r>
            <a:r>
              <a:rPr lang="en-US" dirty="0"/>
              <a:t>SAS/ACCESS LIBNAME statement, what </a:t>
            </a:r>
            <a:r>
              <a:rPr lang="en-US" dirty="0" smtClean="0"/>
              <a:t>does</a:t>
            </a:r>
          </a:p>
          <a:p>
            <a:pPr>
              <a:defRPr/>
            </a:pPr>
            <a:r>
              <a:rPr lang="en-US" dirty="0"/>
              <a:t> </a:t>
            </a:r>
            <a:r>
              <a:rPr lang="en-US" dirty="0" smtClean="0"/>
              <a:t>    </a:t>
            </a:r>
            <a:r>
              <a:rPr lang="en-US" b="1" dirty="0" smtClean="0"/>
              <a:t>oracle</a:t>
            </a:r>
            <a:r>
              <a:rPr lang="en-US" dirty="0" smtClean="0"/>
              <a:t> represent?</a:t>
            </a:r>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err="1"/>
              <a:t>libref</a:t>
            </a:r>
            <a:endParaRPr lang="en-US" dirty="0"/>
          </a:p>
          <a:p>
            <a:pPr marL="914400" lvl="1" indent="-461963">
              <a:buClr>
                <a:schemeClr val="tx1"/>
              </a:buClr>
              <a:buSzTx/>
              <a:buFont typeface="Wingdings" pitchFamily="2" charset="2"/>
              <a:buAutoNum type="alphaLcPeriod"/>
              <a:defRPr/>
            </a:pPr>
            <a:r>
              <a:rPr lang="en-US" dirty="0"/>
              <a:t>option</a:t>
            </a:r>
          </a:p>
          <a:p>
            <a:pPr marL="914400" lvl="1" indent="-461963">
              <a:buClr>
                <a:schemeClr val="tx1"/>
              </a:buClr>
              <a:buSzTx/>
              <a:buFont typeface="Wingdings" pitchFamily="2" charset="2"/>
              <a:buAutoNum type="alphaLcPeriod"/>
              <a:defRPr/>
            </a:pPr>
            <a:r>
              <a:rPr lang="en-US" dirty="0"/>
              <a:t>table name</a:t>
            </a:r>
          </a:p>
          <a:p>
            <a:pPr marL="914400" lvl="1" indent="-461963">
              <a:buClr>
                <a:schemeClr val="tx1"/>
              </a:buClr>
              <a:buSzTx/>
              <a:buFont typeface="Wingdings" pitchFamily="2" charset="2"/>
              <a:buAutoNum type="alphaLcPeriod"/>
              <a:defRPr/>
            </a:pPr>
            <a:r>
              <a:rPr lang="en-US" dirty="0"/>
              <a:t>engine </a:t>
            </a:r>
            <a:r>
              <a:rPr lang="en-US" dirty="0" smtClean="0"/>
              <a:t>name</a:t>
            </a:r>
          </a:p>
        </p:txBody>
      </p:sp>
      <p:sp>
        <p:nvSpPr>
          <p:cNvPr id="5" name="AutoShape 6"/>
          <p:cNvSpPr>
            <a:spLocks noChangeArrowheads="1"/>
          </p:cNvSpPr>
          <p:nvPr/>
        </p:nvSpPr>
        <p:spPr bwMode="auto">
          <a:xfrm>
            <a:off x="1143000" y="1606326"/>
            <a:ext cx="6256421" cy="1185000"/>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eaLnBrk="0" hangingPunct="0">
              <a:lnSpc>
                <a:spcPct val="85000"/>
              </a:lnSpc>
            </a:pPr>
            <a:r>
              <a:rPr lang="en-US" b="1" dirty="0">
                <a:solidFill>
                  <a:srgbClr val="000000"/>
                </a:solidFill>
                <a:latin typeface="Courier New"/>
              </a:rPr>
              <a:t>libname</a:t>
            </a:r>
            <a:r>
              <a:rPr lang="en-US" b="1" dirty="0">
                <a:latin typeface="Courier New"/>
              </a:rPr>
              <a:t> sports oracle </a:t>
            </a:r>
          </a:p>
          <a:p>
            <a:pPr defTabSz="876976" eaLnBrk="0" hangingPunct="0">
              <a:lnSpc>
                <a:spcPct val="85000"/>
              </a:lnSpc>
            </a:pPr>
            <a:r>
              <a:rPr lang="en-US" b="1" dirty="0">
                <a:latin typeface="Courier New"/>
              </a:rPr>
              <a:t>        </a:t>
            </a:r>
            <a:r>
              <a:rPr lang="en-US" b="1" dirty="0" smtClean="0">
                <a:latin typeface="Courier New"/>
              </a:rPr>
              <a:t>user=edu001 pw=edu001 </a:t>
            </a:r>
            <a:endParaRPr lang="en-US" b="1" dirty="0">
              <a:latin typeface="Courier New"/>
            </a:endParaRPr>
          </a:p>
          <a:p>
            <a:pPr defTabSz="876976" eaLnBrk="0" hangingPunct="0">
              <a:lnSpc>
                <a:spcPct val="85000"/>
              </a:lnSpc>
            </a:pPr>
            <a:r>
              <a:rPr lang="en-US" b="1" dirty="0">
                <a:latin typeface="Courier New"/>
              </a:rPr>
              <a:t>        path=dbmssrv schema=educ;</a:t>
            </a:r>
          </a:p>
        </p:txBody>
      </p:sp>
      <p:sp>
        <p:nvSpPr>
          <p:cNvPr id="2" name="Oval 1"/>
          <p:cNvSpPr/>
          <p:nvPr/>
        </p:nvSpPr>
        <p:spPr bwMode="auto">
          <a:xfrm>
            <a:off x="981075" y="45624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004402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2. Which PROC </a:t>
            </a:r>
            <a:r>
              <a:rPr lang="en-US" dirty="0"/>
              <a:t>step successfully prints a list of all data sets in the </a:t>
            </a:r>
            <a:r>
              <a:rPr lang="en-US" b="1" dirty="0"/>
              <a:t>o</a:t>
            </a:r>
            <a:r>
              <a:rPr lang="en-US" b="1" dirty="0" smtClean="0"/>
              <a:t>rionx</a:t>
            </a:r>
            <a:r>
              <a:rPr lang="en-US" dirty="0" smtClean="0"/>
              <a:t> </a:t>
            </a:r>
            <a:r>
              <a:rPr lang="en-US" dirty="0"/>
              <a:t>library without printing </a:t>
            </a:r>
            <a:r>
              <a:rPr lang="en-US" dirty="0" smtClean="0"/>
              <a:t>descriptor </a:t>
            </a:r>
            <a:r>
              <a:rPr lang="en-US" dirty="0"/>
              <a:t>portions for the individual data sets?</a:t>
            </a:r>
          </a:p>
          <a:p>
            <a:pPr>
              <a:defRPr/>
            </a:pP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err="1" smtClean="0"/>
              <a:t>proc</a:t>
            </a:r>
            <a:r>
              <a:rPr lang="en-US" dirty="0" smtClean="0"/>
              <a:t> contents data=orionx.nods _all_;</a:t>
            </a:r>
          </a:p>
          <a:p>
            <a:pPr marL="914400" lvl="1" indent="-461963">
              <a:buClr>
                <a:schemeClr val="tx1"/>
              </a:buClr>
              <a:buSzTx/>
              <a:buNone/>
              <a:defRPr/>
            </a:pPr>
            <a:r>
              <a:rPr lang="en-US" dirty="0"/>
              <a:t> </a:t>
            </a:r>
            <a:r>
              <a:rPr lang="en-US" dirty="0" smtClean="0"/>
              <a:t>    run;</a:t>
            </a:r>
          </a:p>
          <a:p>
            <a:pPr marL="914400" lvl="1" indent="-461963">
              <a:buClr>
                <a:schemeClr val="tx1"/>
              </a:buClr>
              <a:buSzTx/>
              <a:buFont typeface="+mj-lt"/>
              <a:buAutoNum type="alphaLcPeriod" startAt="2"/>
              <a:defRPr/>
            </a:pPr>
            <a:r>
              <a:rPr lang="en-US" dirty="0" smtClean="0"/>
              <a:t>proc contents data=orionx._all_ nods;</a:t>
            </a:r>
          </a:p>
          <a:p>
            <a:pPr marL="914400" lvl="1" indent="-461963">
              <a:buClr>
                <a:schemeClr val="tx1"/>
              </a:buClr>
              <a:buSzTx/>
              <a:buNone/>
              <a:defRPr/>
            </a:pPr>
            <a:r>
              <a:rPr lang="en-US" dirty="0"/>
              <a:t> </a:t>
            </a:r>
            <a:r>
              <a:rPr lang="en-US" dirty="0" smtClean="0"/>
              <a:t>    run;</a:t>
            </a:r>
          </a:p>
          <a:p>
            <a:pPr marL="914400" lvl="1" indent="-461963">
              <a:buClr>
                <a:schemeClr val="tx1"/>
              </a:buClr>
              <a:buSzTx/>
              <a:buFont typeface="+mj-lt"/>
              <a:buAutoNum type="alphaLcPeriod" startAt="3"/>
              <a:defRPr/>
            </a:pPr>
            <a:r>
              <a:rPr lang="en-US" dirty="0"/>
              <a:t>proc print </a:t>
            </a:r>
            <a:r>
              <a:rPr lang="en-US" dirty="0" smtClean="0"/>
              <a:t>data=orionx._</a:t>
            </a:r>
            <a:r>
              <a:rPr lang="en-US" dirty="0"/>
              <a:t>all_ noobs;</a:t>
            </a:r>
            <a:br>
              <a:rPr lang="en-US" dirty="0"/>
            </a:br>
            <a:r>
              <a:rPr lang="en-US" dirty="0"/>
              <a:t>run;</a:t>
            </a:r>
          </a:p>
          <a:p>
            <a:pPr marL="914400" lvl="1" indent="-461963">
              <a:buClr>
                <a:schemeClr val="tx1"/>
              </a:buClr>
              <a:buSzTx/>
              <a:buFont typeface="Wingdings" pitchFamily="2" charset="2"/>
              <a:buAutoNum type="alphaLcPeriod" startAt="3"/>
              <a:defRPr/>
            </a:pPr>
            <a:r>
              <a:rPr lang="en-US" dirty="0" err="1" smtClean="0"/>
              <a:t>proc</a:t>
            </a:r>
            <a:r>
              <a:rPr lang="en-US" dirty="0" smtClean="0"/>
              <a:t> </a:t>
            </a:r>
            <a:r>
              <a:rPr lang="en-US" dirty="0"/>
              <a:t>print </a:t>
            </a:r>
            <a:r>
              <a:rPr lang="en-US" dirty="0" smtClean="0"/>
              <a:t>data=orionx._</a:t>
            </a:r>
            <a:r>
              <a:rPr lang="en-US" dirty="0"/>
              <a:t>all_ nods;</a:t>
            </a:r>
            <a:br>
              <a:rPr lang="en-US" dirty="0"/>
            </a:br>
            <a:r>
              <a:rPr lang="en-US" dirty="0" smtClean="0"/>
              <a:t>run</a:t>
            </a:r>
            <a:r>
              <a:rPr lang="en-US" dirty="0"/>
              <a:t>;</a:t>
            </a:r>
          </a:p>
          <a:p>
            <a:pPr lvl="1">
              <a:buClr>
                <a:schemeClr val="tx1"/>
              </a:buClr>
              <a:buSzTx/>
              <a:buFont typeface="Wingdings" pitchFamily="2" charset="2"/>
              <a:buAutoNum type="alphaLcPeriod" startAt="3"/>
              <a:defRPr/>
            </a:pPr>
            <a:endParaRPr lang="en-US" dirty="0" smtClean="0"/>
          </a:p>
          <a:p>
            <a:pPr marL="0" indent="0">
              <a:defRPr/>
            </a:pPr>
            <a:endParaRPr lang="en-US" dirty="0" smtClean="0"/>
          </a:p>
        </p:txBody>
      </p:sp>
    </p:spTree>
    <p:extLst>
      <p:ext uri="{BB962C8B-B14F-4D97-AF65-F5344CB8AC3E}">
        <p14:creationId xmlns:p14="http://schemas.microsoft.com/office/powerpoint/2010/main" val="556213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2. Which PROC </a:t>
            </a:r>
            <a:r>
              <a:rPr lang="en-US" dirty="0"/>
              <a:t>step successfully prints a list of all data sets in the </a:t>
            </a:r>
            <a:r>
              <a:rPr lang="en-US" b="1" dirty="0" smtClean="0"/>
              <a:t>orionx</a:t>
            </a:r>
            <a:r>
              <a:rPr lang="en-US" dirty="0" smtClean="0"/>
              <a:t> </a:t>
            </a:r>
            <a:r>
              <a:rPr lang="en-US" dirty="0"/>
              <a:t>library without printing </a:t>
            </a:r>
            <a:r>
              <a:rPr lang="en-US" dirty="0" smtClean="0"/>
              <a:t>descriptor </a:t>
            </a:r>
            <a:r>
              <a:rPr lang="en-US" dirty="0"/>
              <a:t>portions for the individual data sets?</a:t>
            </a:r>
          </a:p>
          <a:p>
            <a:pPr>
              <a:defRPr/>
            </a:pP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err="1"/>
              <a:t>proc</a:t>
            </a:r>
            <a:r>
              <a:rPr lang="en-US" dirty="0"/>
              <a:t> contents data=</a:t>
            </a:r>
            <a:r>
              <a:rPr lang="en-US" dirty="0" err="1"/>
              <a:t>orionx.nods</a:t>
            </a:r>
            <a:r>
              <a:rPr lang="en-US" dirty="0"/>
              <a:t> _all_;</a:t>
            </a:r>
          </a:p>
          <a:p>
            <a:pPr marL="914400" lvl="1" indent="-461963">
              <a:buClr>
                <a:schemeClr val="tx1"/>
              </a:buClr>
              <a:buSzTx/>
              <a:buNone/>
              <a:defRPr/>
            </a:pPr>
            <a:r>
              <a:rPr lang="en-US" dirty="0"/>
              <a:t>     run;</a:t>
            </a:r>
          </a:p>
          <a:p>
            <a:pPr marL="914400" lvl="1" indent="-461963">
              <a:buClr>
                <a:schemeClr val="tx1"/>
              </a:buClr>
              <a:buSzTx/>
              <a:buFont typeface="+mj-lt"/>
              <a:buAutoNum type="alphaLcPeriod" startAt="2"/>
              <a:defRPr/>
            </a:pPr>
            <a:r>
              <a:rPr lang="en-US" dirty="0" err="1"/>
              <a:t>proc</a:t>
            </a:r>
            <a:r>
              <a:rPr lang="en-US" dirty="0"/>
              <a:t> contents data=</a:t>
            </a:r>
            <a:r>
              <a:rPr lang="en-US" dirty="0" err="1"/>
              <a:t>orionx</a:t>
            </a:r>
            <a:r>
              <a:rPr lang="en-US" dirty="0"/>
              <a:t>._all_ nods;</a:t>
            </a:r>
          </a:p>
          <a:p>
            <a:pPr marL="914400" lvl="1" indent="-461963">
              <a:buClr>
                <a:schemeClr val="tx1"/>
              </a:buClr>
              <a:buSzTx/>
              <a:buNone/>
              <a:defRPr/>
            </a:pPr>
            <a:r>
              <a:rPr lang="en-US" dirty="0"/>
              <a:t>     run;</a:t>
            </a:r>
          </a:p>
          <a:p>
            <a:pPr marL="914400" lvl="1" indent="-461963">
              <a:buClr>
                <a:schemeClr val="tx1"/>
              </a:buClr>
              <a:buSzTx/>
              <a:buFont typeface="+mj-lt"/>
              <a:buAutoNum type="alphaLcPeriod" startAt="3"/>
              <a:defRPr/>
            </a:pPr>
            <a:r>
              <a:rPr lang="en-US" dirty="0" err="1"/>
              <a:t>proc</a:t>
            </a:r>
            <a:r>
              <a:rPr lang="en-US" dirty="0"/>
              <a:t> print data=</a:t>
            </a:r>
            <a:r>
              <a:rPr lang="en-US" dirty="0" err="1"/>
              <a:t>orionx</a:t>
            </a:r>
            <a:r>
              <a:rPr lang="en-US" dirty="0"/>
              <a:t>._all_ </a:t>
            </a:r>
            <a:r>
              <a:rPr lang="en-US" dirty="0" err="1"/>
              <a:t>noobs</a:t>
            </a:r>
            <a:r>
              <a:rPr lang="en-US" dirty="0"/>
              <a:t>;</a:t>
            </a:r>
            <a:br>
              <a:rPr lang="en-US" dirty="0"/>
            </a:br>
            <a:r>
              <a:rPr lang="en-US" dirty="0"/>
              <a:t>run;</a:t>
            </a:r>
          </a:p>
          <a:p>
            <a:pPr marL="914400" lvl="1" indent="-461963">
              <a:buClr>
                <a:schemeClr val="tx1"/>
              </a:buClr>
              <a:buSzTx/>
              <a:buFont typeface="Wingdings" pitchFamily="2" charset="2"/>
              <a:buAutoNum type="alphaLcPeriod" startAt="3"/>
              <a:defRPr/>
            </a:pPr>
            <a:r>
              <a:rPr lang="en-US" dirty="0" err="1"/>
              <a:t>proc</a:t>
            </a:r>
            <a:r>
              <a:rPr lang="en-US" dirty="0"/>
              <a:t> print data=</a:t>
            </a:r>
            <a:r>
              <a:rPr lang="en-US" dirty="0" err="1"/>
              <a:t>orionx</a:t>
            </a:r>
            <a:r>
              <a:rPr lang="en-US" dirty="0"/>
              <a:t>._all_ nods;</a:t>
            </a:r>
            <a:br>
              <a:rPr lang="en-US" dirty="0"/>
            </a:br>
            <a:r>
              <a:rPr lang="en-US" dirty="0"/>
              <a:t>run;</a:t>
            </a:r>
          </a:p>
          <a:p>
            <a:pPr marL="117475" lvl="1" indent="0">
              <a:buClr>
                <a:schemeClr val="tx1"/>
              </a:buClr>
              <a:buSzTx/>
              <a:buNone/>
              <a:defRPr/>
            </a:pPr>
            <a:endParaRPr lang="en-US" dirty="0" smtClean="0"/>
          </a:p>
          <a:p>
            <a:pPr marL="0" indent="0">
              <a:defRPr/>
            </a:pPr>
            <a:endParaRPr lang="en-US" dirty="0" smtClean="0"/>
          </a:p>
        </p:txBody>
      </p:sp>
      <p:sp>
        <p:nvSpPr>
          <p:cNvPr id="2" name="Oval 1"/>
          <p:cNvSpPr/>
          <p:nvPr/>
        </p:nvSpPr>
        <p:spPr bwMode="auto">
          <a:xfrm>
            <a:off x="989013" y="31451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433273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3. When you </a:t>
            </a:r>
            <a:r>
              <a:rPr lang="en-US" dirty="0"/>
              <a:t>use the SAS/ACCESS LIBNAME statement to assign a libref to a Microsoft Excel workbook, you can view the workbook using SAS Explorer or Microsoft Excel. </a:t>
            </a:r>
          </a:p>
          <a:p>
            <a:pPr>
              <a:defRPr/>
            </a:pPr>
            <a:endParaRPr lang="en-US" dirty="0" smtClean="0"/>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Tree>
    <p:extLst>
      <p:ext uri="{BB962C8B-B14F-4D97-AF65-F5344CB8AC3E}">
        <p14:creationId xmlns:p14="http://schemas.microsoft.com/office/powerpoint/2010/main" val="980305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3. When you </a:t>
            </a:r>
            <a:r>
              <a:rPr lang="en-US" dirty="0"/>
              <a:t>use the SAS/ACCESS LIBNAME statement to assign a libref to a Microsoft Excel workbook, you can view the workbook using SAS Explorer or Microsoft Excel. </a:t>
            </a:r>
          </a:p>
          <a:p>
            <a:pPr>
              <a:defRPr/>
            </a:pPr>
            <a:endParaRPr lang="en-US" dirty="0" smtClean="0"/>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Oval 2"/>
          <p:cNvSpPr/>
          <p:nvPr/>
        </p:nvSpPr>
        <p:spPr bwMode="auto">
          <a:xfrm>
            <a:off x="1036320" y="30841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16873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4. When you </a:t>
            </a:r>
            <a:r>
              <a:rPr lang="en-US" dirty="0"/>
              <a:t>use the SAS/ACCESS LIBNAME statement to assign a libref to a Microsoft Excel workbook, SAS treats each worksheet within the workbook as a library.</a:t>
            </a:r>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Tree>
    <p:extLst>
      <p:ext uri="{BB962C8B-B14F-4D97-AF65-F5344CB8AC3E}">
        <p14:creationId xmlns:p14="http://schemas.microsoft.com/office/powerpoint/2010/main" val="2816743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4. When you </a:t>
            </a:r>
            <a:r>
              <a:rPr lang="en-US" dirty="0"/>
              <a:t>use the SAS/ACCESS LIBNAME statement to assign a libref to a Microsoft Excel workbook, SAS treats each worksheet within the workbook as a library.</a:t>
            </a:r>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Oval 2"/>
          <p:cNvSpPr/>
          <p:nvPr/>
        </p:nvSpPr>
        <p:spPr bwMode="auto">
          <a:xfrm>
            <a:off x="1042035" y="229171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598025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a:defRPr/>
            </a:pPr>
            <a:r>
              <a:rPr lang="en-US" sz="2000" dirty="0" smtClean="0"/>
              <a:t>5. What does the program shown here create?</a:t>
            </a:r>
          </a:p>
          <a:p>
            <a:pPr marL="457200" indent="-457200">
              <a:buFont typeface="+mj-lt"/>
              <a:buAutoNum type="arabicPeriod" startAt="9"/>
              <a:defRPr/>
            </a:pPr>
            <a:endParaRPr lang="en-US" sz="2000" dirty="0"/>
          </a:p>
          <a:p>
            <a:pPr marL="457200" indent="-457200">
              <a:buFont typeface="+mj-lt"/>
              <a:buAutoNum type="arabicPeriod" startAt="9"/>
              <a:defRPr/>
            </a:pPr>
            <a:endParaRPr lang="en-US" sz="2000" dirty="0" smtClean="0"/>
          </a:p>
          <a:p>
            <a:pPr marL="457200" indent="-457200">
              <a:buFont typeface="+mj-lt"/>
              <a:buAutoNum type="arabicPeriod" startAt="9"/>
              <a:defRPr/>
            </a:pPr>
            <a:endParaRPr lang="en-US" sz="2000" dirty="0"/>
          </a:p>
          <a:p>
            <a:pPr marL="457200" indent="-457200">
              <a:buFont typeface="+mj-lt"/>
              <a:buAutoNum type="arabicPeriod" startAt="9"/>
              <a:defRPr/>
            </a:pPr>
            <a:endParaRPr lang="en-US" sz="2000" dirty="0" smtClean="0"/>
          </a:p>
          <a:p>
            <a:pPr marL="457200" indent="-457200">
              <a:buFont typeface="+mj-lt"/>
              <a:buAutoNum type="arabicPeriod" startAt="9"/>
              <a:defRPr/>
            </a:pPr>
            <a:endParaRPr lang="en-US" sz="2000" dirty="0"/>
          </a:p>
          <a:p>
            <a:pPr>
              <a:defRPr/>
            </a:pPr>
            <a:endParaRPr lang="en-US" sz="2000" dirty="0" smtClean="0"/>
          </a:p>
          <a:p>
            <a:pPr marL="0" indent="0">
              <a:defRPr/>
            </a:pPr>
            <a:endParaRPr lang="en-US" sz="2000" b="1" dirty="0" smtClean="0"/>
          </a:p>
          <a:p>
            <a:pPr marL="0" indent="0">
              <a:defRPr/>
            </a:pPr>
            <a:endParaRPr lang="en-US" sz="2000" b="1" dirty="0" smtClean="0"/>
          </a:p>
          <a:p>
            <a:pPr lvl="1">
              <a:buClr>
                <a:schemeClr val="tx1"/>
              </a:buClr>
              <a:buSzTx/>
              <a:buFont typeface="Wingdings" pitchFamily="2" charset="2"/>
              <a:buAutoNum type="alphaLcPeriod"/>
              <a:defRPr/>
            </a:pPr>
            <a:r>
              <a:rPr lang="en-US" sz="2000" dirty="0" smtClean="0"/>
              <a:t>a data set named </a:t>
            </a:r>
            <a:r>
              <a:rPr lang="en-US" sz="2000" b="1" dirty="0" smtClean="0"/>
              <a:t>sales.qtr1_2011</a:t>
            </a:r>
            <a:r>
              <a:rPr lang="en-US" sz="2000" dirty="0" smtClean="0"/>
              <a:t> and a data set named </a:t>
            </a:r>
            <a:r>
              <a:rPr lang="en-US" sz="2000" b="1" dirty="0" smtClean="0"/>
              <a:t>sales.qtr2_2011</a:t>
            </a:r>
            <a:endParaRPr lang="en-US" sz="2000" dirty="0"/>
          </a:p>
          <a:p>
            <a:pPr lvl="1">
              <a:buClr>
                <a:schemeClr val="tx1"/>
              </a:buClr>
              <a:buSzTx/>
              <a:buFont typeface="Wingdings" pitchFamily="2" charset="2"/>
              <a:buAutoNum type="alphaLcPeriod"/>
              <a:defRPr/>
            </a:pPr>
            <a:r>
              <a:rPr lang="en-US" sz="2000" dirty="0" smtClean="0"/>
              <a:t>an Excel workbook named </a:t>
            </a:r>
            <a:r>
              <a:rPr lang="en-US" sz="2000" b="1" dirty="0" smtClean="0"/>
              <a:t>sales.qtr1_2011</a:t>
            </a:r>
            <a:r>
              <a:rPr lang="en-US" sz="2000" dirty="0" smtClean="0"/>
              <a:t> and an Excel workbook named </a:t>
            </a:r>
            <a:r>
              <a:rPr lang="en-US" sz="2000" b="1" dirty="0" smtClean="0"/>
              <a:t>sales.qtr2_2011</a:t>
            </a:r>
            <a:endParaRPr lang="en-US" sz="2000" dirty="0"/>
          </a:p>
          <a:p>
            <a:pPr lvl="1">
              <a:buClr>
                <a:schemeClr val="tx1"/>
              </a:buClr>
              <a:buSzTx/>
              <a:buFont typeface="Wingdings" pitchFamily="2" charset="2"/>
              <a:buAutoNum type="alphaLcPeriod"/>
              <a:defRPr/>
            </a:pPr>
            <a:r>
              <a:rPr lang="en-US" sz="2000" dirty="0" smtClean="0"/>
              <a:t>an Excel workbook named </a:t>
            </a:r>
            <a:r>
              <a:rPr lang="en-US" sz="2000" b="1" dirty="0" smtClean="0"/>
              <a:t>annual</a:t>
            </a:r>
            <a:r>
              <a:rPr lang="en-US" sz="2000" dirty="0" smtClean="0"/>
              <a:t> that contains two worksheets, </a:t>
            </a:r>
            <a:r>
              <a:rPr lang="en-US" sz="2000" b="1" dirty="0" smtClean="0"/>
              <a:t>qtr1_2011</a:t>
            </a:r>
            <a:r>
              <a:rPr lang="en-US" sz="2000" dirty="0" smtClean="0"/>
              <a:t> and </a:t>
            </a:r>
            <a:r>
              <a:rPr lang="en-US" sz="2000" b="1" dirty="0" smtClean="0"/>
              <a:t>qtr2_2011</a:t>
            </a:r>
            <a:endParaRPr lang="en-US" sz="2000" dirty="0" smtClean="0"/>
          </a:p>
          <a:p>
            <a:pPr lvl="1">
              <a:buClr>
                <a:schemeClr val="tx1"/>
              </a:buClr>
              <a:buSzTx/>
              <a:buFont typeface="Wingdings" pitchFamily="2" charset="2"/>
              <a:buAutoNum type="alphaLcPeriod"/>
              <a:defRPr/>
            </a:pPr>
            <a:r>
              <a:rPr lang="en-US" sz="2000" dirty="0" smtClean="0"/>
              <a:t>an </a:t>
            </a:r>
            <a:r>
              <a:rPr lang="en-US" sz="2000" dirty="0"/>
              <a:t>Excel workbook named </a:t>
            </a:r>
            <a:r>
              <a:rPr lang="en-US" sz="2000" b="1" dirty="0" smtClean="0"/>
              <a:t>sales</a:t>
            </a:r>
            <a:r>
              <a:rPr lang="en-US" sz="2000" dirty="0" smtClean="0"/>
              <a:t> </a:t>
            </a:r>
            <a:r>
              <a:rPr lang="en-US" sz="2000" dirty="0"/>
              <a:t>that contains two </a:t>
            </a:r>
            <a:r>
              <a:rPr lang="en-US" sz="2000" dirty="0" smtClean="0"/>
              <a:t>worksheets, </a:t>
            </a:r>
            <a:r>
              <a:rPr lang="en-US" sz="2000" b="1" dirty="0" smtClean="0"/>
              <a:t>qtr1_2011</a:t>
            </a:r>
            <a:r>
              <a:rPr lang="en-US" sz="2000" dirty="0" smtClean="0"/>
              <a:t> </a:t>
            </a:r>
            <a:r>
              <a:rPr lang="en-US" sz="2000" dirty="0"/>
              <a:t>and </a:t>
            </a:r>
            <a:r>
              <a:rPr lang="en-US" sz="2000" b="1" dirty="0" smtClean="0"/>
              <a:t>qtr2_2011</a:t>
            </a:r>
            <a:endParaRPr lang="en-US" sz="2000" dirty="0" smtClean="0"/>
          </a:p>
          <a:p>
            <a:pPr marL="0" indent="0">
              <a:defRPr/>
            </a:pPr>
            <a:endParaRPr lang="en-US" sz="2000" dirty="0" smtClean="0"/>
          </a:p>
        </p:txBody>
      </p:sp>
      <p:sp>
        <p:nvSpPr>
          <p:cNvPr id="5" name="Text Box 6"/>
          <p:cNvSpPr txBox="1">
            <a:spLocks noChangeArrowheads="1"/>
          </p:cNvSpPr>
          <p:nvPr/>
        </p:nvSpPr>
        <p:spPr bwMode="auto">
          <a:xfrm>
            <a:off x="1075373" y="1111340"/>
            <a:ext cx="6796732" cy="2534027"/>
          </a:xfrm>
          <a:prstGeom prst="rect">
            <a:avLst/>
          </a:prstGeom>
          <a:solidFill>
            <a:srgbClr val="FFFFFF"/>
          </a:solidFill>
          <a:ln w="38100" cmpd="sng">
            <a:solidFill>
              <a:schemeClr val="tx2"/>
            </a:solidFill>
            <a:miter lim="800000"/>
            <a:headEnd type="none" w="med" len="lg"/>
            <a:tailEnd type="none" w="med" len="lg"/>
          </a:ln>
          <a:extLst/>
        </p:spPr>
        <p:txBody>
          <a:bodyPr wrap="none" lIns="88900" tIns="88900" rIns="88900" bIns="88900">
            <a:spAutoFit/>
          </a:bodyPr>
          <a:lstStyle>
            <a:lvl1pPr defTabSz="652463" eaLnBrk="0" hangingPunct="0">
              <a:defRPr sz="1200">
                <a:solidFill>
                  <a:schemeClr val="tx1"/>
                </a:solidFill>
                <a:latin typeface="Arial" pitchFamily="34" charset="0"/>
                <a:cs typeface="Arial" pitchFamily="34" charset="0"/>
              </a:defRPr>
            </a:lvl1pPr>
            <a:lvl2pPr marL="742950" indent="-285750" defTabSz="652463" eaLnBrk="0" hangingPunct="0">
              <a:defRPr sz="1200">
                <a:solidFill>
                  <a:schemeClr val="tx1"/>
                </a:solidFill>
                <a:latin typeface="Arial" pitchFamily="34" charset="0"/>
                <a:cs typeface="Arial" pitchFamily="34" charset="0"/>
              </a:defRPr>
            </a:lvl2pPr>
            <a:lvl3pPr marL="1143000" indent="-228600" defTabSz="652463" eaLnBrk="0" hangingPunct="0">
              <a:defRPr sz="1200">
                <a:solidFill>
                  <a:schemeClr val="tx1"/>
                </a:solidFill>
                <a:latin typeface="Arial" pitchFamily="34" charset="0"/>
                <a:cs typeface="Arial" pitchFamily="34" charset="0"/>
              </a:defRPr>
            </a:lvl3pPr>
            <a:lvl4pPr marL="1600200" indent="-228600" defTabSz="652463" eaLnBrk="0" hangingPunct="0">
              <a:defRPr sz="1200">
                <a:solidFill>
                  <a:schemeClr val="tx1"/>
                </a:solidFill>
                <a:latin typeface="Arial" pitchFamily="34" charset="0"/>
                <a:cs typeface="Arial" pitchFamily="34" charset="0"/>
              </a:defRPr>
            </a:lvl4pPr>
            <a:lvl5pPr marL="2057400" indent="-228600" defTabSz="652463" eaLnBrk="0" hangingPunct="0">
              <a:defRPr sz="1200">
                <a:solidFill>
                  <a:schemeClr val="tx1"/>
                </a:solidFill>
                <a:latin typeface="Arial" pitchFamily="34" charset="0"/>
                <a:cs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lnSpc>
                <a:spcPct val="85000"/>
              </a:lnSpc>
            </a:pPr>
            <a:r>
              <a:rPr lang="en-US" sz="2000" b="1" dirty="0">
                <a:solidFill>
                  <a:srgbClr val="000000"/>
                </a:solidFill>
                <a:latin typeface="Courier New"/>
              </a:rPr>
              <a:t>libname</a:t>
            </a:r>
            <a:r>
              <a:rPr lang="en-US" sz="2000" b="1" dirty="0">
                <a:latin typeface="Courier New"/>
              </a:rPr>
              <a:t> </a:t>
            </a:r>
            <a:r>
              <a:rPr lang="en-US" sz="2000" b="1" dirty="0">
                <a:solidFill>
                  <a:srgbClr val="000000"/>
                </a:solidFill>
                <a:latin typeface="Courier New"/>
              </a:rPr>
              <a:t>sales</a:t>
            </a:r>
            <a:r>
              <a:rPr lang="en-US" sz="2000" b="1" dirty="0">
                <a:latin typeface="Courier New"/>
              </a:rPr>
              <a:t> </a:t>
            </a:r>
            <a:r>
              <a:rPr lang="en-US" sz="2000" b="1" dirty="0" smtClean="0">
                <a:latin typeface="Courier New"/>
              </a:rPr>
              <a:t>excel </a:t>
            </a:r>
            <a:r>
              <a:rPr lang="en-US" sz="2000" b="1" dirty="0" smtClean="0">
                <a:solidFill>
                  <a:srgbClr val="000000"/>
                </a:solidFill>
                <a:latin typeface="Courier New"/>
              </a:rPr>
              <a:t>'c</a:t>
            </a:r>
            <a:r>
              <a:rPr lang="en-US" sz="2000" b="1" dirty="0">
                <a:latin typeface="Courier New"/>
              </a:rPr>
              <a:t>:\mydata\annual.xls';</a:t>
            </a:r>
          </a:p>
          <a:p>
            <a:pPr eaLnBrk="1" hangingPunct="1">
              <a:lnSpc>
                <a:spcPct val="85000"/>
              </a:lnSpc>
            </a:pPr>
            <a:endParaRPr lang="en-US" sz="2000" b="1" dirty="0">
              <a:latin typeface="Courier New"/>
            </a:endParaRPr>
          </a:p>
          <a:p>
            <a:pPr eaLnBrk="1" hangingPunct="1">
              <a:lnSpc>
                <a:spcPct val="85000"/>
              </a:lnSpc>
            </a:pPr>
            <a:r>
              <a:rPr lang="en-US" sz="2000" b="1" dirty="0">
                <a:latin typeface="Courier New"/>
              </a:rPr>
              <a:t>data </a:t>
            </a:r>
            <a:r>
              <a:rPr lang="en-US" sz="2000" b="1" dirty="0" smtClean="0">
                <a:latin typeface="Courier New"/>
              </a:rPr>
              <a:t>sales.qtr1_2011;</a:t>
            </a:r>
            <a:endParaRPr lang="en-US" sz="2000" b="1" dirty="0">
              <a:latin typeface="Courier New"/>
            </a:endParaRPr>
          </a:p>
          <a:p>
            <a:pPr eaLnBrk="1" hangingPunct="1">
              <a:lnSpc>
                <a:spcPct val="85000"/>
              </a:lnSpc>
            </a:pPr>
            <a:r>
              <a:rPr lang="en-US" sz="2000" b="1" dirty="0">
                <a:latin typeface="Courier New"/>
              </a:rPr>
              <a:t>   set </a:t>
            </a:r>
            <a:r>
              <a:rPr lang="en-US" sz="2000" b="1" dirty="0" smtClean="0">
                <a:latin typeface="Courier New"/>
              </a:rPr>
              <a:t>sasdata.qtr1_2011;</a:t>
            </a:r>
            <a:endParaRPr lang="en-US" sz="2000" b="1" dirty="0">
              <a:latin typeface="Courier New"/>
            </a:endParaRPr>
          </a:p>
          <a:p>
            <a:pPr eaLnBrk="1" hangingPunct="1">
              <a:lnSpc>
                <a:spcPct val="85000"/>
              </a:lnSpc>
            </a:pPr>
            <a:r>
              <a:rPr lang="en-US" sz="2000" b="1" dirty="0">
                <a:latin typeface="Courier New"/>
              </a:rPr>
              <a:t>run;</a:t>
            </a:r>
          </a:p>
          <a:p>
            <a:pPr eaLnBrk="1" hangingPunct="1">
              <a:lnSpc>
                <a:spcPct val="85000"/>
              </a:lnSpc>
            </a:pPr>
            <a:endParaRPr lang="en-US" sz="2000" b="1" dirty="0">
              <a:latin typeface="Courier New"/>
            </a:endParaRPr>
          </a:p>
          <a:p>
            <a:pPr eaLnBrk="1" hangingPunct="1">
              <a:lnSpc>
                <a:spcPct val="85000"/>
              </a:lnSpc>
            </a:pPr>
            <a:r>
              <a:rPr lang="en-US" sz="2000" b="1" dirty="0">
                <a:latin typeface="Courier New"/>
              </a:rPr>
              <a:t>data </a:t>
            </a:r>
            <a:r>
              <a:rPr lang="en-US" sz="2000" b="1" dirty="0" smtClean="0">
                <a:latin typeface="Courier New"/>
              </a:rPr>
              <a:t>sales.qtr2_2011;</a:t>
            </a:r>
            <a:endParaRPr lang="en-US" sz="2000" b="1" dirty="0">
              <a:latin typeface="Courier New"/>
            </a:endParaRPr>
          </a:p>
          <a:p>
            <a:pPr eaLnBrk="1" hangingPunct="1">
              <a:lnSpc>
                <a:spcPct val="85000"/>
              </a:lnSpc>
            </a:pPr>
            <a:r>
              <a:rPr lang="en-US" sz="2000" b="1" dirty="0">
                <a:latin typeface="Courier New"/>
              </a:rPr>
              <a:t>   set </a:t>
            </a:r>
            <a:r>
              <a:rPr lang="en-US" sz="2000" b="1" dirty="0" smtClean="0">
                <a:latin typeface="Courier New"/>
              </a:rPr>
              <a:t>sasdata.qtr2_2011;</a:t>
            </a:r>
            <a:endParaRPr lang="en-US" sz="2000" b="1" dirty="0">
              <a:latin typeface="Courier New"/>
            </a:endParaRPr>
          </a:p>
          <a:p>
            <a:pPr eaLnBrk="1" hangingPunct="1">
              <a:lnSpc>
                <a:spcPct val="85000"/>
              </a:lnSpc>
            </a:pPr>
            <a:r>
              <a:rPr lang="en-US" sz="2000" b="1" dirty="0">
                <a:latin typeface="Courier New"/>
              </a:rPr>
              <a:t>run;</a:t>
            </a:r>
          </a:p>
        </p:txBody>
      </p:sp>
    </p:spTree>
    <p:extLst>
      <p:ext uri="{BB962C8B-B14F-4D97-AF65-F5344CB8AC3E}">
        <p14:creationId xmlns:p14="http://schemas.microsoft.com/office/powerpoint/2010/main" val="18461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Business Scenario</a:t>
            </a:r>
          </a:p>
        </p:txBody>
      </p:sp>
      <p:sp>
        <p:nvSpPr>
          <p:cNvPr id="17411" name="Rectangle 3"/>
          <p:cNvSpPr>
            <a:spLocks noGrp="1" noChangeArrowheads="1"/>
          </p:cNvSpPr>
          <p:nvPr>
            <p:ph idx="1"/>
          </p:nvPr>
        </p:nvSpPr>
        <p:spPr>
          <a:xfrm>
            <a:off x="685800" y="1071563"/>
            <a:ext cx="7848600" cy="5500687"/>
          </a:xfrm>
        </p:spPr>
        <p:txBody>
          <a:bodyPr/>
          <a:lstStyle/>
          <a:p>
            <a:r>
              <a:rPr lang="en-US" dirty="0" smtClean="0"/>
              <a:t>Use SAS/ACCESS Interface to PC Files to read the worksheets within the </a:t>
            </a:r>
            <a:r>
              <a:rPr lang="en-US" b="1" dirty="0" smtClean="0"/>
              <a:t>sales.xls </a:t>
            </a:r>
            <a:r>
              <a:rPr lang="en-US" dirty="0" smtClean="0"/>
              <a:t>workbook as if they were SAS data sets.</a:t>
            </a:r>
          </a:p>
        </p:txBody>
      </p:sp>
      <p:sp>
        <p:nvSpPr>
          <p:cNvPr id="4" name="Slide Number Placeholder 3"/>
          <p:cNvSpPr>
            <a:spLocks noGrp="1"/>
          </p:cNvSpPr>
          <p:nvPr>
            <p:ph type="sldNum" sz="quarter" idx="10"/>
          </p:nvPr>
        </p:nvSpPr>
        <p:spPr/>
        <p:txBody>
          <a:bodyPr/>
          <a:lstStyle/>
          <a:p>
            <a:pPr>
              <a:defRPr/>
            </a:pPr>
            <a:fld id="{BA01734E-FB3F-45A5-BCD3-219DB9726EAC}" type="slidenum">
              <a:rPr lang="en-US"/>
              <a:pPr>
                <a:defRPr/>
              </a:pPr>
              <a:t>5</a:t>
            </a:fld>
            <a:endParaRPr lang="en-US" b="0" dirty="0">
              <a:latin typeface="Times New Roman" pitchFamily="18" charset="0"/>
            </a:endParaRPr>
          </a:p>
        </p:txBody>
      </p:sp>
      <p:grpSp>
        <p:nvGrpSpPr>
          <p:cNvPr id="2" name="Group 1"/>
          <p:cNvGrpSpPr/>
          <p:nvPr/>
        </p:nvGrpSpPr>
        <p:grpSpPr>
          <a:xfrm>
            <a:off x="846097" y="1790028"/>
            <a:ext cx="7370224" cy="3676854"/>
            <a:chOff x="846097" y="1790028"/>
            <a:chExt cx="7370224" cy="3676854"/>
          </a:xfrm>
        </p:grpSpPr>
        <p:pic>
          <p:nvPicPr>
            <p:cNvPr id="1028" name="Picture 4" descr="L:\graphics\background_green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119" y="1790028"/>
              <a:ext cx="2454879" cy="253555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ashq\root\dept\PSD\GRAPHICS\Illustrations\Documents and Reports\excel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97" y="3576484"/>
              <a:ext cx="1653639" cy="17855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shq\root\dept\PSD\GRAPHICS\Illustrations\Arrow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7756">
              <a:off x="2398636" y="3220669"/>
              <a:ext cx="928959" cy="486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L:\graphics\computer_blue_small_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2758" y="3188571"/>
              <a:ext cx="1833563" cy="1864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graphics\sas_sess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3264" y="3410105"/>
              <a:ext cx="13525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TVAAS\images\people\person_deal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326" y="3606250"/>
              <a:ext cx="1593464" cy="18606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graphics\dataset_STANDARD_small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5794" y="2563750"/>
              <a:ext cx="13335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ashq\root\dept\PSD\GRAPHICS\Illustrations\Arrow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69697">
              <a:off x="4776999" y="3220669"/>
              <a:ext cx="928959" cy="48659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bwMode="auto">
          <a:xfrm>
            <a:off x="1060846" y="3209700"/>
            <a:ext cx="1366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r>
              <a:rPr lang="en-US" dirty="0"/>
              <a:t>sales.xls</a:t>
            </a:r>
            <a:endParaRPr lang="en-US" dirty="0" smtClean="0">
              <a:solidFill>
                <a:srgbClr val="FFFFFF"/>
              </a:solidFill>
            </a:endParaRPr>
          </a:p>
        </p:txBody>
      </p:sp>
    </p:spTree>
    <p:extLst>
      <p:ext uri="{BB962C8B-B14F-4D97-AF65-F5344CB8AC3E}">
        <p14:creationId xmlns:p14="http://schemas.microsoft.com/office/powerpoint/2010/main" val="2228043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a:defRPr/>
            </a:pPr>
            <a:r>
              <a:rPr lang="en-US" sz="2000" dirty="0" smtClean="0"/>
              <a:t>5. What does the program shown here create?</a:t>
            </a:r>
          </a:p>
          <a:p>
            <a:pPr marL="457200" indent="-457200">
              <a:buFont typeface="+mj-lt"/>
              <a:buAutoNum type="arabicPeriod" startAt="9"/>
              <a:defRPr/>
            </a:pPr>
            <a:endParaRPr lang="en-US" sz="2000" dirty="0"/>
          </a:p>
          <a:p>
            <a:pPr marL="457200" indent="-457200">
              <a:buFont typeface="+mj-lt"/>
              <a:buAutoNum type="arabicPeriod" startAt="9"/>
              <a:defRPr/>
            </a:pPr>
            <a:endParaRPr lang="en-US" sz="2000" dirty="0" smtClean="0"/>
          </a:p>
          <a:p>
            <a:pPr marL="457200" indent="-457200">
              <a:buFont typeface="+mj-lt"/>
              <a:buAutoNum type="arabicPeriod" startAt="9"/>
              <a:defRPr/>
            </a:pPr>
            <a:endParaRPr lang="en-US" sz="2000" dirty="0"/>
          </a:p>
          <a:p>
            <a:pPr marL="457200" indent="-457200">
              <a:buFont typeface="+mj-lt"/>
              <a:buAutoNum type="arabicPeriod" startAt="9"/>
              <a:defRPr/>
            </a:pPr>
            <a:endParaRPr lang="en-US" sz="2000" dirty="0" smtClean="0"/>
          </a:p>
          <a:p>
            <a:pPr marL="457200" indent="-457200">
              <a:buFont typeface="+mj-lt"/>
              <a:buAutoNum type="arabicPeriod" startAt="9"/>
              <a:defRPr/>
            </a:pPr>
            <a:endParaRPr lang="en-US" sz="2000" dirty="0"/>
          </a:p>
          <a:p>
            <a:pPr>
              <a:defRPr/>
            </a:pPr>
            <a:endParaRPr lang="en-US" sz="2000" dirty="0" smtClean="0"/>
          </a:p>
          <a:p>
            <a:pPr marL="0" indent="0">
              <a:defRPr/>
            </a:pPr>
            <a:endParaRPr lang="en-US" sz="2000" b="1" dirty="0" smtClean="0"/>
          </a:p>
          <a:p>
            <a:pPr marL="0" indent="0">
              <a:defRPr/>
            </a:pPr>
            <a:endParaRPr lang="en-US" sz="2000" b="1" dirty="0" smtClean="0"/>
          </a:p>
          <a:p>
            <a:pPr lvl="1">
              <a:buClr>
                <a:schemeClr val="tx1"/>
              </a:buClr>
              <a:buSzTx/>
              <a:buFont typeface="Wingdings" pitchFamily="2" charset="2"/>
              <a:buAutoNum type="alphaLcPeriod"/>
              <a:defRPr/>
            </a:pPr>
            <a:r>
              <a:rPr lang="en-US" sz="2000" dirty="0" smtClean="0"/>
              <a:t>a data set named </a:t>
            </a:r>
            <a:r>
              <a:rPr lang="en-US" sz="2000" b="1" dirty="0"/>
              <a:t>sales.qtr1_2011</a:t>
            </a:r>
            <a:r>
              <a:rPr lang="en-US" sz="2000" dirty="0" smtClean="0"/>
              <a:t> and a data set named </a:t>
            </a:r>
            <a:r>
              <a:rPr lang="en-US" sz="2000" b="1" dirty="0" smtClean="0"/>
              <a:t>sales.qtr2_2011</a:t>
            </a:r>
            <a:endParaRPr lang="en-US" sz="2000" dirty="0"/>
          </a:p>
          <a:p>
            <a:pPr lvl="1">
              <a:buClr>
                <a:schemeClr val="tx1"/>
              </a:buClr>
              <a:buSzTx/>
              <a:buFont typeface="Wingdings" pitchFamily="2" charset="2"/>
              <a:buAutoNum type="alphaLcPeriod"/>
              <a:defRPr/>
            </a:pPr>
            <a:r>
              <a:rPr lang="en-US" sz="2000" dirty="0" smtClean="0"/>
              <a:t>an Excel workbook named </a:t>
            </a:r>
            <a:r>
              <a:rPr lang="en-US" sz="2000" b="1" dirty="0" smtClean="0"/>
              <a:t>sales.qtr1_2011</a:t>
            </a:r>
            <a:r>
              <a:rPr lang="en-US" sz="2000" dirty="0" smtClean="0"/>
              <a:t> and an Excel workbook named </a:t>
            </a:r>
            <a:r>
              <a:rPr lang="en-US" sz="2000" b="1" dirty="0" smtClean="0"/>
              <a:t>sales.qtr2_2011</a:t>
            </a:r>
            <a:endParaRPr lang="en-US" sz="2000" dirty="0"/>
          </a:p>
          <a:p>
            <a:pPr lvl="1">
              <a:buClr>
                <a:schemeClr val="tx1"/>
              </a:buClr>
              <a:buSzTx/>
              <a:buFont typeface="Wingdings" pitchFamily="2" charset="2"/>
              <a:buAutoNum type="alphaLcPeriod"/>
              <a:defRPr/>
            </a:pPr>
            <a:r>
              <a:rPr lang="en-US" sz="2000" dirty="0"/>
              <a:t>an Excel workbook named </a:t>
            </a:r>
            <a:r>
              <a:rPr lang="en-US" sz="2000" b="1" dirty="0"/>
              <a:t>annual</a:t>
            </a:r>
            <a:r>
              <a:rPr lang="en-US" sz="2000" dirty="0"/>
              <a:t> that contains two worksheets, </a:t>
            </a:r>
            <a:r>
              <a:rPr lang="en-US" sz="2000" b="1" dirty="0"/>
              <a:t>qtr1_2011</a:t>
            </a:r>
            <a:r>
              <a:rPr lang="en-US" sz="2000" dirty="0"/>
              <a:t> and </a:t>
            </a:r>
            <a:r>
              <a:rPr lang="en-US" sz="2000" b="1" dirty="0"/>
              <a:t>qtr2_2011</a:t>
            </a:r>
            <a:endParaRPr lang="en-US" sz="2000" dirty="0"/>
          </a:p>
          <a:p>
            <a:pPr lvl="1">
              <a:buClr>
                <a:schemeClr val="tx1"/>
              </a:buClr>
              <a:buSzTx/>
              <a:buFont typeface="Wingdings" pitchFamily="2" charset="2"/>
              <a:buAutoNum type="alphaLcPeriod"/>
              <a:defRPr/>
            </a:pPr>
            <a:r>
              <a:rPr lang="en-US" sz="2000" dirty="0" smtClean="0"/>
              <a:t>an </a:t>
            </a:r>
            <a:r>
              <a:rPr lang="en-US" sz="2000" dirty="0"/>
              <a:t>Excel workbook named </a:t>
            </a:r>
            <a:r>
              <a:rPr lang="en-US" sz="2000" b="1" dirty="0" smtClean="0"/>
              <a:t>sales</a:t>
            </a:r>
            <a:r>
              <a:rPr lang="en-US" sz="2000" dirty="0" smtClean="0"/>
              <a:t> </a:t>
            </a:r>
            <a:r>
              <a:rPr lang="en-US" sz="2000" dirty="0"/>
              <a:t>that contains two </a:t>
            </a:r>
            <a:r>
              <a:rPr lang="en-US" sz="2000" dirty="0" smtClean="0"/>
              <a:t>worksheets, </a:t>
            </a:r>
            <a:r>
              <a:rPr lang="en-US" sz="2000" b="1" dirty="0" smtClean="0"/>
              <a:t>qtr1_2011</a:t>
            </a:r>
            <a:r>
              <a:rPr lang="en-US" sz="2000" dirty="0" smtClean="0"/>
              <a:t> </a:t>
            </a:r>
            <a:r>
              <a:rPr lang="en-US" sz="2000" dirty="0"/>
              <a:t>and </a:t>
            </a:r>
            <a:r>
              <a:rPr lang="en-US" sz="2000" b="1" dirty="0" smtClean="0"/>
              <a:t>qtr2_2011</a:t>
            </a:r>
            <a:endParaRPr lang="en-US" sz="2000" dirty="0" smtClean="0"/>
          </a:p>
          <a:p>
            <a:pPr marL="0" indent="0">
              <a:defRPr/>
            </a:pPr>
            <a:endParaRPr lang="en-US" sz="2000" dirty="0" smtClean="0"/>
          </a:p>
        </p:txBody>
      </p:sp>
      <p:sp>
        <p:nvSpPr>
          <p:cNvPr id="7" name="Text Box 6"/>
          <p:cNvSpPr txBox="1">
            <a:spLocks noChangeArrowheads="1"/>
          </p:cNvSpPr>
          <p:nvPr/>
        </p:nvSpPr>
        <p:spPr bwMode="auto">
          <a:xfrm>
            <a:off x="1075373" y="1111340"/>
            <a:ext cx="6796732" cy="2534027"/>
          </a:xfrm>
          <a:prstGeom prst="rect">
            <a:avLst/>
          </a:prstGeom>
          <a:solidFill>
            <a:srgbClr val="FFFFFF"/>
          </a:solidFill>
          <a:ln w="38100" cmpd="sng">
            <a:solidFill>
              <a:schemeClr val="tx2"/>
            </a:solidFill>
            <a:miter lim="800000"/>
            <a:headEnd type="none" w="med" len="lg"/>
            <a:tailEnd type="none" w="med" len="lg"/>
          </a:ln>
          <a:extLst/>
        </p:spPr>
        <p:txBody>
          <a:bodyPr wrap="none" lIns="88900" tIns="88900" rIns="88900" bIns="88900">
            <a:spAutoFit/>
          </a:bodyPr>
          <a:lstStyle>
            <a:lvl1pPr defTabSz="652463" eaLnBrk="0" hangingPunct="0">
              <a:defRPr sz="1200">
                <a:solidFill>
                  <a:schemeClr val="tx1"/>
                </a:solidFill>
                <a:latin typeface="Arial" pitchFamily="34" charset="0"/>
                <a:cs typeface="Arial" pitchFamily="34" charset="0"/>
              </a:defRPr>
            </a:lvl1pPr>
            <a:lvl2pPr marL="742950" indent="-285750" defTabSz="652463" eaLnBrk="0" hangingPunct="0">
              <a:defRPr sz="1200">
                <a:solidFill>
                  <a:schemeClr val="tx1"/>
                </a:solidFill>
                <a:latin typeface="Arial" pitchFamily="34" charset="0"/>
                <a:cs typeface="Arial" pitchFamily="34" charset="0"/>
              </a:defRPr>
            </a:lvl2pPr>
            <a:lvl3pPr marL="1143000" indent="-228600" defTabSz="652463" eaLnBrk="0" hangingPunct="0">
              <a:defRPr sz="1200">
                <a:solidFill>
                  <a:schemeClr val="tx1"/>
                </a:solidFill>
                <a:latin typeface="Arial" pitchFamily="34" charset="0"/>
                <a:cs typeface="Arial" pitchFamily="34" charset="0"/>
              </a:defRPr>
            </a:lvl3pPr>
            <a:lvl4pPr marL="1600200" indent="-228600" defTabSz="652463" eaLnBrk="0" hangingPunct="0">
              <a:defRPr sz="1200">
                <a:solidFill>
                  <a:schemeClr val="tx1"/>
                </a:solidFill>
                <a:latin typeface="Arial" pitchFamily="34" charset="0"/>
                <a:cs typeface="Arial" pitchFamily="34" charset="0"/>
              </a:defRPr>
            </a:lvl4pPr>
            <a:lvl5pPr marL="2057400" indent="-228600" defTabSz="652463" eaLnBrk="0" hangingPunct="0">
              <a:defRPr sz="1200">
                <a:solidFill>
                  <a:schemeClr val="tx1"/>
                </a:solidFill>
                <a:latin typeface="Arial" pitchFamily="34" charset="0"/>
                <a:cs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lnSpc>
                <a:spcPct val="85000"/>
              </a:lnSpc>
            </a:pPr>
            <a:r>
              <a:rPr lang="en-US" sz="2000" b="1" dirty="0">
                <a:solidFill>
                  <a:srgbClr val="000000"/>
                </a:solidFill>
                <a:latin typeface="Courier New"/>
              </a:rPr>
              <a:t>libname</a:t>
            </a:r>
            <a:r>
              <a:rPr lang="en-US" sz="2000" b="1" dirty="0">
                <a:latin typeface="Courier New"/>
              </a:rPr>
              <a:t> </a:t>
            </a:r>
            <a:r>
              <a:rPr lang="en-US" sz="2000" b="1" dirty="0">
                <a:solidFill>
                  <a:srgbClr val="000000"/>
                </a:solidFill>
                <a:latin typeface="Courier New"/>
              </a:rPr>
              <a:t>sales</a:t>
            </a:r>
            <a:r>
              <a:rPr lang="en-US" sz="2000" b="1" dirty="0">
                <a:latin typeface="Courier New"/>
              </a:rPr>
              <a:t> </a:t>
            </a:r>
            <a:r>
              <a:rPr lang="en-US" sz="2000" b="1" dirty="0" smtClean="0">
                <a:latin typeface="Courier New"/>
              </a:rPr>
              <a:t>excel </a:t>
            </a:r>
            <a:r>
              <a:rPr lang="en-US" sz="2000" b="1" dirty="0" smtClean="0">
                <a:solidFill>
                  <a:srgbClr val="000000"/>
                </a:solidFill>
                <a:latin typeface="Courier New"/>
              </a:rPr>
              <a:t>'c</a:t>
            </a:r>
            <a:r>
              <a:rPr lang="en-US" sz="2000" b="1" dirty="0">
                <a:latin typeface="Courier New"/>
              </a:rPr>
              <a:t>:\</a:t>
            </a:r>
            <a:r>
              <a:rPr lang="en-US" sz="2000" b="1" dirty="0" err="1" smtClean="0">
                <a:latin typeface="Courier New"/>
              </a:rPr>
              <a:t>mydata</a:t>
            </a:r>
            <a:r>
              <a:rPr lang="en-US" sz="2000" b="1" dirty="0" smtClean="0">
                <a:latin typeface="Courier New"/>
              </a:rPr>
              <a:t>\annual.xls';</a:t>
            </a:r>
            <a:endParaRPr lang="en-US" sz="2000" b="1" dirty="0">
              <a:latin typeface="Courier New"/>
            </a:endParaRPr>
          </a:p>
          <a:p>
            <a:pPr eaLnBrk="1" hangingPunct="1">
              <a:lnSpc>
                <a:spcPct val="85000"/>
              </a:lnSpc>
            </a:pPr>
            <a:endParaRPr lang="en-US" sz="2000" b="1" dirty="0">
              <a:latin typeface="Courier New"/>
            </a:endParaRPr>
          </a:p>
          <a:p>
            <a:pPr eaLnBrk="1" hangingPunct="1">
              <a:lnSpc>
                <a:spcPct val="85000"/>
              </a:lnSpc>
            </a:pPr>
            <a:r>
              <a:rPr lang="en-US" sz="2000" b="1" dirty="0">
                <a:latin typeface="Courier New"/>
              </a:rPr>
              <a:t>data </a:t>
            </a:r>
            <a:r>
              <a:rPr lang="en-US" sz="2000" b="1" dirty="0" smtClean="0">
                <a:latin typeface="Courier New"/>
              </a:rPr>
              <a:t>sales.qtr1_2011;</a:t>
            </a:r>
            <a:endParaRPr lang="en-US" sz="2000" b="1" dirty="0">
              <a:latin typeface="Courier New"/>
            </a:endParaRPr>
          </a:p>
          <a:p>
            <a:pPr eaLnBrk="1" hangingPunct="1">
              <a:lnSpc>
                <a:spcPct val="85000"/>
              </a:lnSpc>
            </a:pPr>
            <a:r>
              <a:rPr lang="en-US" sz="2000" b="1" dirty="0">
                <a:latin typeface="Courier New"/>
              </a:rPr>
              <a:t>   set </a:t>
            </a:r>
            <a:r>
              <a:rPr lang="en-US" sz="2000" b="1" dirty="0" smtClean="0">
                <a:latin typeface="Courier New"/>
              </a:rPr>
              <a:t>sasdata.qtr1_2011;</a:t>
            </a:r>
            <a:endParaRPr lang="en-US" sz="2000" b="1" dirty="0">
              <a:latin typeface="Courier New"/>
            </a:endParaRPr>
          </a:p>
          <a:p>
            <a:pPr eaLnBrk="1" hangingPunct="1">
              <a:lnSpc>
                <a:spcPct val="85000"/>
              </a:lnSpc>
            </a:pPr>
            <a:r>
              <a:rPr lang="en-US" sz="2000" b="1" dirty="0">
                <a:latin typeface="Courier New"/>
              </a:rPr>
              <a:t>run;</a:t>
            </a:r>
          </a:p>
          <a:p>
            <a:pPr eaLnBrk="1" hangingPunct="1">
              <a:lnSpc>
                <a:spcPct val="85000"/>
              </a:lnSpc>
            </a:pPr>
            <a:endParaRPr lang="en-US" sz="2000" b="1" dirty="0">
              <a:latin typeface="Courier New"/>
            </a:endParaRPr>
          </a:p>
          <a:p>
            <a:pPr eaLnBrk="1" hangingPunct="1">
              <a:lnSpc>
                <a:spcPct val="85000"/>
              </a:lnSpc>
            </a:pPr>
            <a:r>
              <a:rPr lang="en-US" sz="2000" b="1" dirty="0">
                <a:latin typeface="Courier New"/>
              </a:rPr>
              <a:t>data </a:t>
            </a:r>
            <a:r>
              <a:rPr lang="en-US" sz="2000" b="1" dirty="0" smtClean="0">
                <a:latin typeface="Courier New"/>
              </a:rPr>
              <a:t>sales.qtr2_2011;</a:t>
            </a:r>
            <a:endParaRPr lang="en-US" sz="2000" b="1" dirty="0">
              <a:latin typeface="Courier New"/>
            </a:endParaRPr>
          </a:p>
          <a:p>
            <a:pPr eaLnBrk="1" hangingPunct="1">
              <a:lnSpc>
                <a:spcPct val="85000"/>
              </a:lnSpc>
            </a:pPr>
            <a:r>
              <a:rPr lang="en-US" sz="2000" b="1" dirty="0">
                <a:latin typeface="Courier New"/>
              </a:rPr>
              <a:t>   set </a:t>
            </a:r>
            <a:r>
              <a:rPr lang="en-US" sz="2000" b="1" dirty="0" smtClean="0">
                <a:latin typeface="Courier New"/>
              </a:rPr>
              <a:t>sasdata.qtr2_2011;</a:t>
            </a:r>
            <a:endParaRPr lang="en-US" sz="2000" b="1" dirty="0">
              <a:latin typeface="Courier New"/>
            </a:endParaRPr>
          </a:p>
          <a:p>
            <a:pPr eaLnBrk="1" hangingPunct="1">
              <a:lnSpc>
                <a:spcPct val="85000"/>
              </a:lnSpc>
            </a:pPr>
            <a:r>
              <a:rPr lang="en-US" sz="2000" b="1" dirty="0">
                <a:latin typeface="Courier New"/>
              </a:rPr>
              <a:t>run;</a:t>
            </a:r>
          </a:p>
        </p:txBody>
      </p:sp>
      <p:sp>
        <p:nvSpPr>
          <p:cNvPr id="5" name="Oval 4"/>
          <p:cNvSpPr/>
          <p:nvPr/>
        </p:nvSpPr>
        <p:spPr bwMode="auto">
          <a:xfrm>
            <a:off x="621030" y="508063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007449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2648"/>
            <a:ext cx="7848600" cy="4264025"/>
          </a:xfrm>
        </p:spPr>
        <p:txBody>
          <a:bodyPr/>
          <a:lstStyle/>
          <a:p>
            <a:pPr marL="346075" lvl="0" indent="-346075"/>
            <a:r>
              <a:rPr lang="en-US" dirty="0" smtClean="0"/>
              <a:t>6. What </a:t>
            </a:r>
            <a:r>
              <a:rPr lang="en-US" dirty="0"/>
              <a:t>statement is used to read </a:t>
            </a:r>
            <a:r>
              <a:rPr lang="en-US" dirty="0" smtClean="0"/>
              <a:t>an Oracle table in </a:t>
            </a:r>
            <a:r>
              <a:rPr lang="en-US" dirty="0"/>
              <a:t>a DATA step</a:t>
            </a:r>
            <a:r>
              <a:rPr lang="en-US" dirty="0" smtClean="0"/>
              <a:t>?</a:t>
            </a:r>
          </a:p>
          <a:p>
            <a:pPr marL="457200" lvl="0" indent="-457200">
              <a:buAutoNum type="arabicPeriod"/>
            </a:pPr>
            <a:endParaRPr lang="en-US" dirty="0" smtClean="0"/>
          </a:p>
          <a:p>
            <a:pPr marL="914400" lvl="0" indent="-457200">
              <a:buFont typeface="+mj-lt"/>
              <a:buAutoNum type="alphaLcPeriod"/>
            </a:pPr>
            <a:r>
              <a:rPr lang="en-US" dirty="0" smtClean="0"/>
              <a:t>DATA statement</a:t>
            </a:r>
          </a:p>
          <a:p>
            <a:pPr marL="914400" lvl="0" indent="-457200">
              <a:buFont typeface="+mj-lt"/>
              <a:buAutoNum type="alphaLcPeriod"/>
            </a:pPr>
            <a:r>
              <a:rPr lang="en-US" dirty="0" smtClean="0"/>
              <a:t>WHERE statement</a:t>
            </a:r>
          </a:p>
          <a:p>
            <a:pPr marL="914400" lvl="0" indent="-457200">
              <a:buFont typeface="+mj-lt"/>
              <a:buAutoNum type="alphaLcPeriod"/>
            </a:pPr>
            <a:r>
              <a:rPr lang="en-US" dirty="0" smtClean="0"/>
              <a:t>SET statement</a:t>
            </a:r>
          </a:p>
          <a:p>
            <a:pPr marL="914400" lvl="0" indent="-457200">
              <a:buFont typeface="+mj-lt"/>
              <a:buAutoNum type="alphaLcPeriod"/>
            </a:pPr>
            <a:r>
              <a:rPr lang="en-US" dirty="0" smtClean="0"/>
              <a:t>assignment statement</a:t>
            </a:r>
            <a:endParaRPr lang="en-US" dirty="0"/>
          </a:p>
        </p:txBody>
      </p:sp>
      <p:sp>
        <p:nvSpPr>
          <p:cNvPr id="4" name="Slide Number Placeholder 3"/>
          <p:cNvSpPr>
            <a:spLocks noGrp="1"/>
          </p:cNvSpPr>
          <p:nvPr>
            <p:ph type="sldNum" sz="quarter" idx="10"/>
          </p:nvPr>
        </p:nvSpPr>
        <p:spPr/>
        <p:txBody>
          <a:bodyPr/>
          <a:lstStyle/>
          <a:p>
            <a:pPr>
              <a:defRPr/>
            </a:pPr>
            <a:fld id="{2C3E8E79-F9B7-4926-909C-E4F9C54FC404}" type="slidenum">
              <a:rPr lang="en-US" smtClean="0"/>
              <a:pPr>
                <a:defRPr/>
              </a:pPr>
              <a:t>51</a:t>
            </a:fld>
            <a:endParaRPr lang="en-US" b="0" dirty="0">
              <a:latin typeface="Times New Roman" pitchFamily="18" charset="0"/>
            </a:endParaRPr>
          </a:p>
        </p:txBody>
      </p:sp>
    </p:spTree>
    <p:extLst>
      <p:ext uri="{BB962C8B-B14F-4D97-AF65-F5344CB8AC3E}">
        <p14:creationId xmlns:p14="http://schemas.microsoft.com/office/powerpoint/2010/main" val="3337676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2648"/>
            <a:ext cx="7848600" cy="4264025"/>
          </a:xfrm>
        </p:spPr>
        <p:txBody>
          <a:bodyPr/>
          <a:lstStyle/>
          <a:p>
            <a:pPr marL="346075" lvl="0" indent="-346075"/>
            <a:r>
              <a:rPr lang="en-US" dirty="0" smtClean="0"/>
              <a:t>6. What </a:t>
            </a:r>
            <a:r>
              <a:rPr lang="en-US" dirty="0"/>
              <a:t>statement is used to read </a:t>
            </a:r>
            <a:r>
              <a:rPr lang="en-US" dirty="0" smtClean="0"/>
              <a:t>an Oracle table in a DATA step?</a:t>
            </a:r>
          </a:p>
          <a:p>
            <a:pPr marL="457200" lvl="0" indent="-457200">
              <a:buAutoNum type="arabicPeriod"/>
            </a:pPr>
            <a:endParaRPr lang="en-US" dirty="0" smtClean="0"/>
          </a:p>
          <a:p>
            <a:pPr marL="914400" lvl="0" indent="-457200">
              <a:buFont typeface="+mj-lt"/>
              <a:buAutoNum type="alphaLcPeriod"/>
            </a:pPr>
            <a:r>
              <a:rPr lang="en-US" dirty="0" smtClean="0"/>
              <a:t>DATA statement</a:t>
            </a:r>
          </a:p>
          <a:p>
            <a:pPr marL="914400" lvl="0" indent="-457200">
              <a:buFont typeface="+mj-lt"/>
              <a:buAutoNum type="alphaLcPeriod"/>
            </a:pPr>
            <a:r>
              <a:rPr lang="en-US" dirty="0" smtClean="0"/>
              <a:t>WHERE statement</a:t>
            </a:r>
          </a:p>
          <a:p>
            <a:pPr marL="914400" lvl="0" indent="-457200">
              <a:buFont typeface="+mj-lt"/>
              <a:buAutoNum type="alphaLcPeriod"/>
            </a:pPr>
            <a:r>
              <a:rPr lang="en-US" dirty="0" smtClean="0"/>
              <a:t>SET statement</a:t>
            </a:r>
          </a:p>
          <a:p>
            <a:pPr marL="914400" lvl="0" indent="-457200">
              <a:buFont typeface="+mj-lt"/>
              <a:buAutoNum type="alphaLcPeriod"/>
            </a:pPr>
            <a:r>
              <a:rPr lang="en-US" dirty="0" smtClean="0"/>
              <a:t>assignment statement</a:t>
            </a:r>
          </a:p>
          <a:p>
            <a:pPr lvl="0"/>
            <a:endParaRPr lang="en-US" dirty="0"/>
          </a:p>
        </p:txBody>
      </p:sp>
      <p:sp>
        <p:nvSpPr>
          <p:cNvPr id="4" name="Slide Number Placeholder 3"/>
          <p:cNvSpPr>
            <a:spLocks noGrp="1"/>
          </p:cNvSpPr>
          <p:nvPr>
            <p:ph type="sldNum" sz="quarter" idx="10"/>
          </p:nvPr>
        </p:nvSpPr>
        <p:spPr/>
        <p:txBody>
          <a:bodyPr/>
          <a:lstStyle/>
          <a:p>
            <a:pPr>
              <a:defRPr/>
            </a:pPr>
            <a:fld id="{2C3E8E79-F9B7-4926-909C-E4F9C54FC404}" type="slidenum">
              <a:rPr lang="en-US" smtClean="0"/>
              <a:pPr>
                <a:defRPr/>
              </a:pPr>
              <a:t>52</a:t>
            </a:fld>
            <a:endParaRPr lang="en-US" b="0" dirty="0">
              <a:latin typeface="Times New Roman" pitchFamily="18" charset="0"/>
            </a:endParaRPr>
          </a:p>
        </p:txBody>
      </p:sp>
      <p:sp>
        <p:nvSpPr>
          <p:cNvPr id="5" name="Oval 4"/>
          <p:cNvSpPr/>
          <p:nvPr/>
        </p:nvSpPr>
        <p:spPr bwMode="auto">
          <a:xfrm>
            <a:off x="981075" y="26574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014242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7. A </a:t>
            </a:r>
            <a:r>
              <a:rPr lang="en-US" dirty="0"/>
              <a:t>SAS name literal is a </a:t>
            </a:r>
            <a:r>
              <a:rPr lang="en-US" dirty="0" smtClean="0"/>
              <a:t>string that contains one or more special characters, enclosed in quotation </a:t>
            </a:r>
            <a:r>
              <a:rPr lang="en-US" dirty="0"/>
              <a:t>marks, </a:t>
            </a:r>
            <a:r>
              <a:rPr lang="en-US" dirty="0" smtClean="0"/>
              <a:t> followed </a:t>
            </a:r>
            <a:r>
              <a:rPr lang="en-US" dirty="0"/>
              <a:t>by the letter n.</a:t>
            </a:r>
          </a:p>
          <a:p>
            <a:pPr marL="457200" indent="-457200">
              <a:buFont typeface="+mj-lt"/>
              <a:buAutoNum type="arabicPeriod"/>
              <a:defRPr/>
            </a:pPr>
            <a:endParaRPr lang="en-US" dirty="0" smtClean="0"/>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7. A </a:t>
            </a:r>
            <a:r>
              <a:rPr lang="en-US" dirty="0"/>
              <a:t>SAS name literal is a </a:t>
            </a:r>
            <a:r>
              <a:rPr lang="en-US" dirty="0" smtClean="0"/>
              <a:t>string that contains one or more special characters, enclosed in quotation </a:t>
            </a:r>
            <a:r>
              <a:rPr lang="en-US" dirty="0"/>
              <a:t>marks, </a:t>
            </a:r>
            <a:r>
              <a:rPr lang="en-US" dirty="0" smtClean="0"/>
              <a:t> followed </a:t>
            </a:r>
            <a:r>
              <a:rPr lang="en-US" dirty="0"/>
              <a:t>by the letter n.</a:t>
            </a:r>
          </a:p>
          <a:p>
            <a:pPr marL="457200" indent="-457200">
              <a:buFont typeface="+mj-lt"/>
              <a:buAutoNum type="arabicPeriod"/>
              <a:defRPr/>
            </a:pPr>
            <a:endParaRPr lang="en-US" dirty="0" smtClean="0"/>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Oval 2"/>
          <p:cNvSpPr/>
          <p:nvPr/>
        </p:nvSpPr>
        <p:spPr bwMode="auto">
          <a:xfrm>
            <a:off x="1036320" y="229171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4064739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8. When a date value is read from a worksheet, it is </a:t>
            </a:r>
            <a:r>
              <a:rPr lang="en-US" dirty="0"/>
              <a:t>converted automatically to </a:t>
            </a:r>
            <a:r>
              <a:rPr lang="en-US" dirty="0" smtClean="0"/>
              <a:t>a SAS date. Which SAS format is used to display the value?</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MMDDYY8.</a:t>
            </a:r>
          </a:p>
          <a:p>
            <a:pPr marL="914400" lvl="1" indent="-461963">
              <a:buClr>
                <a:schemeClr val="tx1"/>
              </a:buClr>
              <a:buSzTx/>
              <a:buFont typeface="Wingdings" pitchFamily="2" charset="2"/>
              <a:buAutoNum type="alphaLcPeriod"/>
              <a:defRPr/>
            </a:pPr>
            <a:r>
              <a:rPr lang="en-US" dirty="0" smtClean="0"/>
              <a:t>MMDDYY10.</a:t>
            </a:r>
          </a:p>
          <a:p>
            <a:pPr marL="914400" lvl="1" indent="-461963">
              <a:buClr>
                <a:schemeClr val="tx1"/>
              </a:buClr>
              <a:buSzTx/>
              <a:buFont typeface="Wingdings" pitchFamily="2" charset="2"/>
              <a:buAutoNum type="alphaLcPeriod"/>
              <a:defRPr/>
            </a:pPr>
            <a:r>
              <a:rPr lang="en-US" dirty="0" smtClean="0"/>
              <a:t>DATE7.</a:t>
            </a:r>
          </a:p>
          <a:p>
            <a:pPr marL="914400" lvl="1" indent="-461963">
              <a:buClr>
                <a:schemeClr val="tx1"/>
              </a:buClr>
              <a:buSzTx/>
              <a:buFont typeface="Wingdings" pitchFamily="2" charset="2"/>
              <a:buAutoNum type="alphaLcPeriod"/>
              <a:defRPr/>
            </a:pPr>
            <a:r>
              <a:rPr lang="en-US" dirty="0" smtClean="0"/>
              <a:t>DATE9.</a:t>
            </a:r>
          </a:p>
          <a:p>
            <a:pPr marL="0" indent="0">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8. When a date value is read from a spreadsheet, it is </a:t>
            </a:r>
            <a:r>
              <a:rPr lang="en-US" dirty="0"/>
              <a:t>converted automatically to </a:t>
            </a:r>
            <a:r>
              <a:rPr lang="en-US" dirty="0" smtClean="0"/>
              <a:t>a SAS date. Which SAS format is used to display the value?</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MMDDYY8.</a:t>
            </a:r>
          </a:p>
          <a:p>
            <a:pPr marL="914400" lvl="1" indent="-461963">
              <a:buClr>
                <a:schemeClr val="tx1"/>
              </a:buClr>
              <a:buSzTx/>
              <a:buFont typeface="Wingdings" pitchFamily="2" charset="2"/>
              <a:buAutoNum type="alphaLcPeriod"/>
              <a:defRPr/>
            </a:pPr>
            <a:r>
              <a:rPr lang="en-US" dirty="0"/>
              <a:t>MMDDYY10.</a:t>
            </a:r>
          </a:p>
          <a:p>
            <a:pPr marL="914400" lvl="1" indent="-461963">
              <a:buClr>
                <a:schemeClr val="tx1"/>
              </a:buClr>
              <a:buSzTx/>
              <a:buFont typeface="Wingdings" pitchFamily="2" charset="2"/>
              <a:buAutoNum type="alphaLcPeriod"/>
              <a:defRPr/>
            </a:pPr>
            <a:r>
              <a:rPr lang="en-US" dirty="0"/>
              <a:t>DATE7.</a:t>
            </a:r>
          </a:p>
          <a:p>
            <a:pPr marL="914400" lvl="1" indent="-461963">
              <a:buClr>
                <a:schemeClr val="tx1"/>
              </a:buClr>
              <a:buSzTx/>
              <a:buFont typeface="Wingdings" pitchFamily="2" charset="2"/>
              <a:buAutoNum type="alphaLcPeriod"/>
              <a:defRPr/>
            </a:pPr>
            <a:r>
              <a:rPr lang="en-US" dirty="0"/>
              <a:t>DATE9.</a:t>
            </a:r>
          </a:p>
          <a:p>
            <a:pPr marL="0" indent="0">
              <a:defRPr/>
            </a:pPr>
            <a:endParaRPr lang="en-US" dirty="0" smtClean="0"/>
          </a:p>
        </p:txBody>
      </p:sp>
      <p:sp>
        <p:nvSpPr>
          <p:cNvPr id="3" name="Oval 2"/>
          <p:cNvSpPr/>
          <p:nvPr/>
        </p:nvSpPr>
        <p:spPr bwMode="auto">
          <a:xfrm>
            <a:off x="996315" y="31603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9878035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9. When a SAS data set is created from a spreadsheet, the spreadsheet column headings are always stored as which of the following?</a:t>
            </a:r>
          </a:p>
          <a:p>
            <a:pPr marL="457200" indent="-457200">
              <a:buFont typeface="+mj-lt"/>
              <a:buAutoNum type="arabicPeriod"/>
              <a:defRPr/>
            </a:pPr>
            <a:endParaRPr lang="en-US" sz="800" b="1" dirty="0" smtClean="0"/>
          </a:p>
          <a:p>
            <a:pPr marL="914400" lvl="1" indent="-461963">
              <a:buClr>
                <a:schemeClr val="tx1"/>
              </a:buClr>
              <a:buSzTx/>
              <a:buFont typeface="Wingdings" pitchFamily="2" charset="2"/>
              <a:buAutoNum type="alphaLcPeriod"/>
              <a:defRPr/>
            </a:pPr>
            <a:r>
              <a:rPr lang="en-US" dirty="0" smtClean="0"/>
              <a:t>variable names</a:t>
            </a:r>
          </a:p>
          <a:p>
            <a:pPr marL="914400" lvl="1" indent="-461963">
              <a:buClr>
                <a:schemeClr val="tx1"/>
              </a:buClr>
              <a:buSzTx/>
              <a:buFont typeface="Wingdings" pitchFamily="2" charset="2"/>
              <a:buAutoNum type="alphaLcPeriod"/>
              <a:defRPr/>
            </a:pPr>
            <a:r>
              <a:rPr lang="en-US" dirty="0" smtClean="0"/>
              <a:t>labels</a:t>
            </a:r>
          </a:p>
          <a:p>
            <a:pPr marL="914400" lvl="1" indent="-461963">
              <a:buClr>
                <a:schemeClr val="tx1"/>
              </a:buClr>
              <a:buSzTx/>
              <a:buFont typeface="Wingdings" pitchFamily="2" charset="2"/>
              <a:buAutoNum type="alphaLcPeriod"/>
              <a:defRPr/>
            </a:pPr>
            <a:r>
              <a:rPr lang="en-US" dirty="0" smtClean="0"/>
              <a:t>formats</a:t>
            </a:r>
          </a:p>
          <a:p>
            <a:pPr marL="914400" lvl="1" indent="-461963">
              <a:buClr>
                <a:schemeClr val="tx1"/>
              </a:buClr>
              <a:buSzTx/>
              <a:buFont typeface="Wingdings" pitchFamily="2" charset="2"/>
              <a:buAutoNum type="alphaLcPeriod"/>
              <a:defRPr/>
            </a:pPr>
            <a:r>
              <a:rPr lang="en-US" dirty="0" smtClean="0"/>
              <a:t>descriptor</a:t>
            </a:r>
          </a:p>
          <a:p>
            <a:pPr marL="0" indent="0">
              <a:defRPr/>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346075" indent="-346075">
              <a:defRPr/>
            </a:pPr>
            <a:r>
              <a:rPr lang="en-US" dirty="0" smtClean="0"/>
              <a:t>9. When a SAS data set is created from a spreadsheet, the spreadsheet column headings are always stored as which of the following?</a:t>
            </a:r>
          </a:p>
          <a:p>
            <a:pPr marL="457200" indent="-457200">
              <a:buFont typeface="+mj-lt"/>
              <a:buAutoNum type="arabicPeriod"/>
              <a:defRPr/>
            </a:pPr>
            <a:endParaRPr lang="en-US" sz="800" b="1" dirty="0" smtClean="0"/>
          </a:p>
          <a:p>
            <a:pPr marL="914400" lvl="1" indent="-461963">
              <a:buClr>
                <a:schemeClr val="tx1"/>
              </a:buClr>
              <a:buSzTx/>
              <a:buFont typeface="Wingdings" pitchFamily="2" charset="2"/>
              <a:buAutoNum type="alphaLcPeriod"/>
              <a:defRPr/>
            </a:pPr>
            <a:r>
              <a:rPr lang="en-US" dirty="0"/>
              <a:t>variable names</a:t>
            </a:r>
          </a:p>
          <a:p>
            <a:pPr marL="914400" lvl="1" indent="-461963">
              <a:buClr>
                <a:schemeClr val="tx1"/>
              </a:buClr>
              <a:buSzTx/>
              <a:buFont typeface="Wingdings" pitchFamily="2" charset="2"/>
              <a:buAutoNum type="alphaLcPeriod"/>
              <a:defRPr/>
            </a:pPr>
            <a:r>
              <a:rPr lang="en-US" dirty="0"/>
              <a:t>labels</a:t>
            </a:r>
          </a:p>
          <a:p>
            <a:pPr marL="914400" lvl="1" indent="-461963">
              <a:buClr>
                <a:schemeClr val="tx1"/>
              </a:buClr>
              <a:buSzTx/>
              <a:buFont typeface="Wingdings" pitchFamily="2" charset="2"/>
              <a:buAutoNum type="alphaLcPeriod"/>
              <a:defRPr/>
            </a:pPr>
            <a:r>
              <a:rPr lang="en-US" dirty="0"/>
              <a:t>formats</a:t>
            </a:r>
          </a:p>
          <a:p>
            <a:pPr marL="914400" lvl="1" indent="-461963">
              <a:buClr>
                <a:schemeClr val="tx1"/>
              </a:buClr>
              <a:buSzTx/>
              <a:buFont typeface="Wingdings" pitchFamily="2" charset="2"/>
              <a:buAutoNum type="alphaLcPeriod"/>
              <a:defRPr/>
            </a:pPr>
            <a:r>
              <a:rPr lang="en-US" dirty="0"/>
              <a:t>descriptor</a:t>
            </a:r>
          </a:p>
          <a:p>
            <a:pPr marL="0" indent="0">
              <a:defRPr/>
            </a:pPr>
            <a:endParaRPr lang="en-US" dirty="0" smtClean="0"/>
          </a:p>
        </p:txBody>
      </p:sp>
      <p:sp>
        <p:nvSpPr>
          <p:cNvPr id="3" name="Oval 2"/>
          <p:cNvSpPr/>
          <p:nvPr/>
        </p:nvSpPr>
        <p:spPr bwMode="auto">
          <a:xfrm>
            <a:off x="981075" y="229171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819750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509588" indent="-509588">
              <a:defRPr/>
            </a:pPr>
            <a:r>
              <a:rPr lang="en-US" dirty="0" smtClean="0"/>
              <a:t>10. A </a:t>
            </a:r>
            <a:r>
              <a:rPr lang="en-US" dirty="0"/>
              <a:t>WHERE statement or a subsetting IF can be used to subset a Microsoft Excel worksheet</a:t>
            </a:r>
            <a:r>
              <a:rPr lang="en-US" dirty="0" smtClean="0"/>
              <a:t>.</a:t>
            </a:r>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 the Workbook</a:t>
            </a:r>
            <a:endParaRPr lang="en-US" dirty="0"/>
          </a:p>
        </p:txBody>
      </p:sp>
      <p:sp>
        <p:nvSpPr>
          <p:cNvPr id="3" name="Content Placeholder 2"/>
          <p:cNvSpPr>
            <a:spLocks noGrp="1"/>
          </p:cNvSpPr>
          <p:nvPr>
            <p:ph idx="1"/>
          </p:nvPr>
        </p:nvSpPr>
        <p:spPr/>
        <p:txBody>
          <a:bodyPr/>
          <a:lstStyle/>
          <a:p>
            <a:r>
              <a:rPr lang="en-US" dirty="0" smtClean="0"/>
              <a:t>Partial </a:t>
            </a:r>
            <a:r>
              <a:rPr lang="en-US" b="1" dirty="0" smtClean="0">
                <a:latin typeface="Arial"/>
              </a:rPr>
              <a:t>sales.xls</a:t>
            </a:r>
          </a:p>
          <a:p>
            <a:endParaRPr lang="en-US" dirty="0"/>
          </a:p>
        </p:txBody>
      </p:sp>
      <p:sp>
        <p:nvSpPr>
          <p:cNvPr id="4" name="Slide Number Placeholder 3"/>
          <p:cNvSpPr>
            <a:spLocks noGrp="1"/>
          </p:cNvSpPr>
          <p:nvPr>
            <p:ph type="sldNum" sz="quarter" idx="10"/>
          </p:nvPr>
        </p:nvSpPr>
        <p:spPr/>
        <p:txBody>
          <a:bodyPr/>
          <a:lstStyle/>
          <a:p>
            <a:pPr>
              <a:defRPr/>
            </a:pPr>
            <a:fld id="{45AA119D-6021-441C-B9BF-490BB672E5CA}" type="slidenum">
              <a:rPr lang="en-US" smtClean="0"/>
              <a:pPr>
                <a:defRPr/>
              </a:pPr>
              <a:t>6</a:t>
            </a:fld>
            <a:endParaRPr lang="en-US" b="0" dirty="0">
              <a:latin typeface="Times New Roman" pitchFamily="18" charset="0"/>
            </a:endParaRPr>
          </a:p>
        </p:txBody>
      </p:sp>
      <p:sp>
        <p:nvSpPr>
          <p:cNvPr id="8" name="TextBox 7"/>
          <p:cNvSpPr txBox="1"/>
          <p:nvPr/>
        </p:nvSpPr>
        <p:spPr>
          <a:xfrm>
            <a:off x="1138172" y="5554897"/>
            <a:ext cx="2435799" cy="400110"/>
          </a:xfrm>
          <a:prstGeom prst="rect">
            <a:avLst/>
          </a:prstGeom>
          <a:solidFill>
            <a:srgbClr val="009900"/>
          </a:solidFill>
          <a:ln w="19050" cap="flat" cmpd="sng" algn="ctr">
            <a:solidFill>
              <a:schemeClr val="tx1"/>
            </a:solidFill>
            <a:prstDash val="solid"/>
            <a:round/>
            <a:headEnd type="none" w="med" len="med"/>
            <a:tailEnd type="none" w="med" len="med"/>
          </a:ln>
          <a:effectLst/>
        </p:spPr>
        <p:txBody>
          <a:bodyPr vert="horz" wrap="square" rtlCol="0">
            <a:spAutoFit/>
          </a:bodyPr>
          <a:lstStyle/>
          <a:p>
            <a:pPr algn="ctr"/>
            <a:r>
              <a:rPr lang="en-US" sz="2000" b="1" dirty="0" smtClean="0">
                <a:solidFill>
                  <a:srgbClr val="F7FFFF"/>
                </a:solidFill>
              </a:rPr>
              <a:t>two worksheets</a:t>
            </a:r>
            <a:endParaRPr lang="en-US" sz="2000" b="1" dirty="0">
              <a:solidFill>
                <a:srgbClr val="F7FFFF"/>
              </a:solidFill>
            </a:endParaRPr>
          </a:p>
        </p:txBody>
      </p:sp>
      <p:sp>
        <p:nvSpPr>
          <p:cNvPr id="10" name="TextBox 9"/>
          <p:cNvSpPr txBox="1"/>
          <p:nvPr/>
        </p:nvSpPr>
        <p:spPr>
          <a:xfrm>
            <a:off x="5473147" y="5554897"/>
            <a:ext cx="3218341" cy="400110"/>
          </a:xfrm>
          <a:prstGeom prst="rect">
            <a:avLst/>
          </a:prstGeom>
          <a:solidFill>
            <a:srgbClr val="009900"/>
          </a:solidFill>
          <a:ln w="19050" cap="flat" cmpd="sng" algn="ctr">
            <a:solidFill>
              <a:schemeClr val="tx1"/>
            </a:solidFill>
            <a:prstDash val="solid"/>
            <a:round/>
            <a:headEnd type="none" w="med" len="med"/>
            <a:tailEnd type="none" w="med" len="med"/>
          </a:ln>
          <a:effectLst/>
        </p:spPr>
        <p:txBody>
          <a:bodyPr vert="horz" wrap="square" rtlCol="0">
            <a:spAutoFit/>
          </a:bodyPr>
          <a:lstStyle>
            <a:defPPr>
              <a:defRPr lang="en-US"/>
            </a:defPPr>
            <a:lvl1pPr algn="ctr">
              <a:defRPr>
                <a:solidFill>
                  <a:srgbClr val="000000"/>
                </a:solidFill>
              </a:defRPr>
            </a:lvl1pPr>
          </a:lstStyle>
          <a:p>
            <a:r>
              <a:rPr lang="en-US" sz="2000" b="1" dirty="0">
                <a:solidFill>
                  <a:srgbClr val="F7FFFF"/>
                </a:solidFill>
              </a:rPr>
              <a:t>cells formatted as dates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60" y="1451146"/>
            <a:ext cx="7558769" cy="40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p:cNvSpPr>
          <p:nvPr/>
        </p:nvSpPr>
        <p:spPr bwMode="auto">
          <a:xfrm rot="5400000">
            <a:off x="2109002" y="4448050"/>
            <a:ext cx="475263" cy="1690654"/>
          </a:xfrm>
          <a:prstGeom prst="rightBrace">
            <a:avLst>
              <a:gd name="adj1" fmla="val 16097"/>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1" name="AutoShape 5"/>
          <p:cNvSpPr>
            <a:spLocks/>
          </p:cNvSpPr>
          <p:nvPr/>
        </p:nvSpPr>
        <p:spPr bwMode="auto">
          <a:xfrm rot="5400000">
            <a:off x="6830045" y="4560240"/>
            <a:ext cx="475264" cy="1466275"/>
          </a:xfrm>
          <a:prstGeom prst="rightBrace">
            <a:avLst>
              <a:gd name="adj1" fmla="val 16097"/>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Tree>
    <p:extLst>
      <p:ext uri="{BB962C8B-B14F-4D97-AF65-F5344CB8AC3E}">
        <p14:creationId xmlns:p14="http://schemas.microsoft.com/office/powerpoint/2010/main" val="2444690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509588" indent="-509588">
              <a:defRPr/>
            </a:pPr>
            <a:r>
              <a:rPr lang="en-US" dirty="0" smtClean="0"/>
              <a:t>10. A WHERE statement or a subsetting IF can be used to subset a Microsoft Excel worksheet.</a:t>
            </a:r>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Oval 2"/>
          <p:cNvSpPr/>
          <p:nvPr/>
        </p:nvSpPr>
        <p:spPr bwMode="auto">
          <a:xfrm>
            <a:off x="1036320" y="14839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645219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SAS/ACCESS LIBNAME Statement</a:t>
            </a:r>
          </a:p>
        </p:txBody>
      </p:sp>
      <p:sp>
        <p:nvSpPr>
          <p:cNvPr id="23555" name="Rectangle 3"/>
          <p:cNvSpPr>
            <a:spLocks noGrp="1" noChangeArrowheads="1"/>
          </p:cNvSpPr>
          <p:nvPr>
            <p:ph idx="1"/>
          </p:nvPr>
        </p:nvSpPr>
        <p:spPr/>
        <p:txBody>
          <a:bodyPr/>
          <a:lstStyle/>
          <a:p>
            <a:r>
              <a:rPr lang="en-US" dirty="0" smtClean="0"/>
              <a:t>When the </a:t>
            </a:r>
            <a:r>
              <a:rPr lang="en-US" dirty="0"/>
              <a:t>bit count of SAS and </a:t>
            </a:r>
            <a:r>
              <a:rPr lang="en-US" dirty="0" smtClean="0"/>
              <a:t>Microsoft </a:t>
            </a:r>
            <a:r>
              <a:rPr lang="en-US" dirty="0"/>
              <a:t>Office </a:t>
            </a:r>
            <a:r>
              <a:rPr lang="en-US" dirty="0" smtClean="0"/>
              <a:t>are the same (both are 32-bit or both are 64-bit), you </a:t>
            </a:r>
            <a:r>
              <a:rPr lang="en-US" dirty="0"/>
              <a:t>can use the default </a:t>
            </a:r>
            <a:r>
              <a:rPr lang="en-US" dirty="0" smtClean="0"/>
              <a:t>SAS/ACCESS Excel engine.</a:t>
            </a:r>
          </a:p>
          <a:p>
            <a:endParaRPr lang="en-US" dirty="0" smtClean="0"/>
          </a:p>
          <a:p>
            <a:endParaRPr lang="en-US" dirty="0"/>
          </a:p>
          <a:p>
            <a:endParaRPr lang="en-US" dirty="0" smtClean="0"/>
          </a:p>
          <a:p>
            <a:endParaRPr lang="en-US" dirty="0"/>
          </a:p>
          <a:p>
            <a:endParaRPr lang="en-US" sz="1600" dirty="0" smtClean="0"/>
          </a:p>
          <a:p>
            <a:r>
              <a:rPr lang="en-US" dirty="0" smtClean="0"/>
              <a:t>When the bit counts differ, use the PC Files Server.</a:t>
            </a:r>
          </a:p>
        </p:txBody>
      </p:sp>
      <p:sp>
        <p:nvSpPr>
          <p:cNvPr id="5" name="Slide Number Placeholder 3"/>
          <p:cNvSpPr>
            <a:spLocks noGrp="1"/>
          </p:cNvSpPr>
          <p:nvPr>
            <p:ph type="sldNum" sz="quarter" idx="4294967295"/>
          </p:nvPr>
        </p:nvSpPr>
        <p:spPr>
          <a:xfrm>
            <a:off x="0" y="6770688"/>
            <a:ext cx="98425" cy="87312"/>
          </a:xfrm>
        </p:spPr>
        <p:txBody>
          <a:bodyPr/>
          <a:lstStyle/>
          <a:p>
            <a:pPr>
              <a:defRPr/>
            </a:pPr>
            <a:fld id="{BF7082E7-F119-4570-8E40-10AD294430D7}" type="slidenum">
              <a:rPr lang="en-US"/>
              <a:pPr>
                <a:defRPr/>
              </a:pPr>
              <a:t>7</a:t>
            </a:fld>
            <a:endParaRPr lang="en-US" b="0" dirty="0">
              <a:latin typeface="Times New Roman" pitchFamily="18" charset="0"/>
            </a:endParaRPr>
          </a:p>
        </p:txBody>
      </p:sp>
      <p:sp>
        <p:nvSpPr>
          <p:cNvPr id="8" name="Rectangle 4"/>
          <p:cNvSpPr>
            <a:spLocks noChangeArrowheads="1"/>
          </p:cNvSpPr>
          <p:nvPr/>
        </p:nvSpPr>
        <p:spPr bwMode="auto">
          <a:xfrm>
            <a:off x="999495" y="2848148"/>
            <a:ext cx="7763505" cy="493468"/>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err="1" smtClean="0">
                <a:solidFill>
                  <a:srgbClr val="000000"/>
                </a:solidFill>
                <a:latin typeface="Courier New"/>
              </a:rPr>
              <a:t>orionx</a:t>
            </a:r>
            <a:r>
              <a:rPr lang="en-US" b="1" dirty="0" smtClean="0">
                <a:solidFill>
                  <a:srgbClr val="000000"/>
                </a:solidFill>
                <a:latin typeface="Courier New"/>
              </a:rPr>
              <a:t> excel</a:t>
            </a:r>
            <a:r>
              <a:rPr lang="en-US" b="1" dirty="0" smtClean="0">
                <a:latin typeface="Courier New"/>
              </a:rPr>
              <a:t> "&amp;path\sales.xls</a:t>
            </a:r>
            <a:r>
              <a:rPr lang="en-US" b="1" dirty="0">
                <a:latin typeface="Courier New"/>
              </a:rPr>
              <a:t>";</a:t>
            </a:r>
          </a:p>
        </p:txBody>
      </p:sp>
      <p:sp>
        <p:nvSpPr>
          <p:cNvPr id="345094" name="Text Box 6"/>
          <p:cNvSpPr txBox="1">
            <a:spLocks noChangeArrowheads="1"/>
          </p:cNvSpPr>
          <p:nvPr>
            <p:custDataLst>
              <p:tags r:id="rId1"/>
            </p:custDataLst>
          </p:nvPr>
        </p:nvSpPr>
        <p:spPr bwMode="auto">
          <a:xfrm>
            <a:off x="1764939" y="3269859"/>
            <a:ext cx="6605976" cy="615553"/>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sz="2000" b="1" dirty="0">
                <a:solidFill>
                  <a:srgbClr val="000000"/>
                </a:solidFill>
              </a:rPr>
              <a:t>LIBNAME</a:t>
            </a:r>
            <a:r>
              <a:rPr lang="en-US" sz="2000" dirty="0">
                <a:solidFill>
                  <a:srgbClr val="000000"/>
                </a:solidFill>
              </a:rPr>
              <a:t> </a:t>
            </a:r>
            <a:r>
              <a:rPr lang="en-US" sz="2000" i="1" dirty="0">
                <a:solidFill>
                  <a:srgbClr val="000000"/>
                </a:solidFill>
              </a:rPr>
              <a:t>libref &lt;engine&gt;</a:t>
            </a:r>
            <a:r>
              <a:rPr lang="en-US" sz="2000" i="1" dirty="0" smtClean="0">
                <a:solidFill>
                  <a:srgbClr val="000000"/>
                </a:solidFill>
              </a:rPr>
              <a:t> </a:t>
            </a:r>
            <a:r>
              <a:rPr lang="en-US" sz="2000" b="1" dirty="0" smtClean="0">
                <a:solidFill>
                  <a:srgbClr val="000000"/>
                </a:solidFill>
              </a:rPr>
              <a:t>"</a:t>
            </a:r>
            <a:r>
              <a:rPr lang="en-US" sz="2000" i="1" dirty="0" smtClean="0">
                <a:solidFill>
                  <a:srgbClr val="000000"/>
                </a:solidFill>
              </a:rPr>
              <a:t>workbook-name</a:t>
            </a:r>
            <a:r>
              <a:rPr lang="en-US" sz="2000" b="1" dirty="0" smtClean="0">
                <a:solidFill>
                  <a:srgbClr val="000000"/>
                </a:solidFill>
              </a:rPr>
              <a:t>"</a:t>
            </a:r>
            <a:r>
              <a:rPr lang="en-US" sz="2000" dirty="0" smtClean="0">
                <a:solidFill>
                  <a:srgbClr val="000000"/>
                </a:solidFill>
              </a:rPr>
              <a:t> </a:t>
            </a:r>
            <a:r>
              <a:rPr lang="en-US" sz="2000" dirty="0">
                <a:solidFill>
                  <a:srgbClr val="000000"/>
                </a:solidFill>
              </a:rPr>
              <a:t>&lt;</a:t>
            </a:r>
            <a:r>
              <a:rPr lang="en-US" sz="2000" i="1" dirty="0">
                <a:solidFill>
                  <a:srgbClr val="000000"/>
                </a:solidFill>
              </a:rPr>
              <a:t>options</a:t>
            </a:r>
            <a:r>
              <a:rPr lang="en-US" sz="2000" dirty="0">
                <a:solidFill>
                  <a:srgbClr val="000000"/>
                </a:solidFill>
              </a:rPr>
              <a:t>&gt;</a:t>
            </a:r>
            <a:r>
              <a:rPr lang="en-US" sz="2000" b="1" dirty="0">
                <a:solidFill>
                  <a:srgbClr val="000000"/>
                </a:solidFill>
              </a:rPr>
              <a:t>;</a:t>
            </a:r>
            <a:r>
              <a:rPr lang="en-US" sz="2000" dirty="0">
                <a:solidFill>
                  <a:srgbClr val="000000"/>
                </a:solidFill>
              </a:rPr>
              <a:t> </a:t>
            </a:r>
          </a:p>
        </p:txBody>
      </p:sp>
      <p:sp>
        <p:nvSpPr>
          <p:cNvPr id="14" name="Line Callout 2 13"/>
          <p:cNvSpPr/>
          <p:nvPr/>
        </p:nvSpPr>
        <p:spPr bwMode="auto">
          <a:xfrm>
            <a:off x="3090525" y="2330953"/>
            <a:ext cx="914400" cy="487313"/>
          </a:xfrm>
          <a:prstGeom prst="borderCallout2">
            <a:avLst>
              <a:gd name="adj1" fmla="val 18750"/>
              <a:gd name="adj2" fmla="val 0"/>
              <a:gd name="adj3" fmla="val 18750"/>
              <a:gd name="adj4" fmla="val -8334"/>
              <a:gd name="adj5" fmla="val 126413"/>
              <a:gd name="adj6" fmla="val -42378"/>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libref</a:t>
            </a:r>
            <a:endParaRPr lang="en-US" sz="2000" b="1" dirty="0">
              <a:solidFill>
                <a:srgbClr val="FFFFFF"/>
              </a:solidFill>
            </a:endParaRPr>
          </a:p>
        </p:txBody>
      </p:sp>
      <p:sp>
        <p:nvSpPr>
          <p:cNvPr id="9" name="Rectangle 4"/>
          <p:cNvSpPr>
            <a:spLocks noChangeArrowheads="1"/>
          </p:cNvSpPr>
          <p:nvPr/>
        </p:nvSpPr>
        <p:spPr bwMode="auto">
          <a:xfrm>
            <a:off x="181353" y="5366413"/>
            <a:ext cx="8782492" cy="493468"/>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p>
            <a:pPr>
              <a:lnSpc>
                <a:spcPct val="85000"/>
              </a:lnSpc>
            </a:pPr>
            <a:r>
              <a:rPr lang="en-US" b="1" dirty="0">
                <a:solidFill>
                  <a:srgbClr val="000000"/>
                </a:solidFill>
                <a:latin typeface="Courier New"/>
              </a:rPr>
              <a:t>libname</a:t>
            </a:r>
            <a:r>
              <a:rPr lang="en-US" b="1" dirty="0">
                <a:latin typeface="Courier New"/>
              </a:rPr>
              <a:t> </a:t>
            </a:r>
            <a:r>
              <a:rPr lang="en-US" b="1" dirty="0">
                <a:solidFill>
                  <a:srgbClr val="000000"/>
                </a:solidFill>
                <a:latin typeface="Courier New"/>
              </a:rPr>
              <a:t>orionx</a:t>
            </a:r>
            <a:r>
              <a:rPr lang="en-US" b="1" dirty="0">
                <a:latin typeface="Courier New"/>
              </a:rPr>
              <a:t> </a:t>
            </a:r>
            <a:r>
              <a:rPr lang="en-US" b="1" dirty="0">
                <a:solidFill>
                  <a:srgbClr val="000000"/>
                </a:solidFill>
                <a:latin typeface="Courier New"/>
              </a:rPr>
              <a:t>pcfiles</a:t>
            </a:r>
            <a:r>
              <a:rPr lang="en-US" b="1" dirty="0">
                <a:latin typeface="Courier New"/>
              </a:rPr>
              <a:t> path</a:t>
            </a:r>
            <a:r>
              <a:rPr lang="en-US" b="1" dirty="0" smtClean="0">
                <a:latin typeface="Courier New"/>
              </a:rPr>
              <a:t>="&amp;path\sales.xls</a:t>
            </a:r>
            <a:r>
              <a:rPr lang="en-US" b="1" dirty="0">
                <a:latin typeface="Courier New"/>
              </a:rPr>
              <a:t>";</a:t>
            </a:r>
          </a:p>
        </p:txBody>
      </p:sp>
      <p:sp>
        <p:nvSpPr>
          <p:cNvPr id="10" name="Text Box 6"/>
          <p:cNvSpPr txBox="1">
            <a:spLocks noChangeArrowheads="1"/>
          </p:cNvSpPr>
          <p:nvPr>
            <p:custDataLst>
              <p:tags r:id="rId2"/>
            </p:custDataLst>
          </p:nvPr>
        </p:nvSpPr>
        <p:spPr bwMode="auto">
          <a:xfrm>
            <a:off x="999495" y="5838109"/>
            <a:ext cx="7715638" cy="615553"/>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sz="2000" b="1" dirty="0">
                <a:solidFill>
                  <a:srgbClr val="000000"/>
                </a:solidFill>
              </a:rPr>
              <a:t>LIBNAME</a:t>
            </a:r>
            <a:r>
              <a:rPr lang="en-US" sz="2000" dirty="0">
                <a:solidFill>
                  <a:srgbClr val="000000"/>
                </a:solidFill>
              </a:rPr>
              <a:t> </a:t>
            </a:r>
            <a:r>
              <a:rPr lang="en-US" sz="2000" i="1" dirty="0">
                <a:solidFill>
                  <a:srgbClr val="000000"/>
                </a:solidFill>
              </a:rPr>
              <a:t>libref </a:t>
            </a:r>
            <a:r>
              <a:rPr lang="en-US" sz="2000" i="1" dirty="0" smtClean="0">
                <a:solidFill>
                  <a:srgbClr val="000000"/>
                </a:solidFill>
              </a:rPr>
              <a:t>&lt;engine&gt; &lt;</a:t>
            </a:r>
            <a:r>
              <a:rPr lang="en-US" sz="2000" b="1" dirty="0" smtClean="0">
                <a:solidFill>
                  <a:srgbClr val="000000"/>
                </a:solidFill>
              </a:rPr>
              <a:t>PATH=</a:t>
            </a:r>
            <a:r>
              <a:rPr lang="en-US" sz="2000" dirty="0" smtClean="0">
                <a:solidFill>
                  <a:srgbClr val="000000"/>
                </a:solidFill>
              </a:rPr>
              <a:t>&gt;</a:t>
            </a:r>
            <a:r>
              <a:rPr lang="en-US" sz="2000" b="1" dirty="0" smtClean="0">
                <a:solidFill>
                  <a:srgbClr val="000000"/>
                </a:solidFill>
              </a:rPr>
              <a:t>"</a:t>
            </a:r>
            <a:r>
              <a:rPr lang="en-US" sz="2000" i="1" dirty="0" smtClean="0">
                <a:solidFill>
                  <a:srgbClr val="000000"/>
                </a:solidFill>
              </a:rPr>
              <a:t>workbook-name</a:t>
            </a:r>
            <a:r>
              <a:rPr lang="en-US" sz="2000" b="1" dirty="0" smtClean="0">
                <a:solidFill>
                  <a:srgbClr val="000000"/>
                </a:solidFill>
              </a:rPr>
              <a:t>"</a:t>
            </a:r>
            <a:r>
              <a:rPr lang="en-US" sz="2000" dirty="0" smtClean="0">
                <a:solidFill>
                  <a:srgbClr val="000000"/>
                </a:solidFill>
              </a:rPr>
              <a:t> </a:t>
            </a:r>
            <a:r>
              <a:rPr lang="en-US" sz="2000" dirty="0">
                <a:solidFill>
                  <a:srgbClr val="000000"/>
                </a:solidFill>
              </a:rPr>
              <a:t>&lt;</a:t>
            </a:r>
            <a:r>
              <a:rPr lang="en-US" sz="2000" i="1" dirty="0">
                <a:solidFill>
                  <a:srgbClr val="000000"/>
                </a:solidFill>
              </a:rPr>
              <a:t>options</a:t>
            </a:r>
            <a:r>
              <a:rPr lang="en-US" sz="2000" dirty="0">
                <a:solidFill>
                  <a:srgbClr val="000000"/>
                </a:solidFill>
              </a:rPr>
              <a:t>&gt;</a:t>
            </a:r>
            <a:r>
              <a:rPr lang="en-US" sz="2000" b="1" dirty="0">
                <a:solidFill>
                  <a:srgbClr val="000000"/>
                </a:solidFill>
              </a:rPr>
              <a:t>;</a:t>
            </a:r>
            <a:r>
              <a:rPr lang="en-US" sz="2000" dirty="0">
                <a:solidFill>
                  <a:srgbClr val="000000"/>
                </a:solidFill>
              </a:rPr>
              <a:t> </a:t>
            </a:r>
          </a:p>
        </p:txBody>
      </p:sp>
      <p:sp>
        <p:nvSpPr>
          <p:cNvPr id="11" name="Line Callout 2 10"/>
          <p:cNvSpPr/>
          <p:nvPr/>
        </p:nvSpPr>
        <p:spPr bwMode="auto">
          <a:xfrm>
            <a:off x="3856062" y="4755929"/>
            <a:ext cx="1737360" cy="484632"/>
          </a:xfrm>
          <a:prstGeom prst="borderCallout2">
            <a:avLst>
              <a:gd name="adj1" fmla="val 18750"/>
              <a:gd name="adj2" fmla="val 0"/>
              <a:gd name="adj3" fmla="val 18750"/>
              <a:gd name="adj4" fmla="val -8334"/>
              <a:gd name="adj5" fmla="val 157489"/>
              <a:gd name="adj6" fmla="val -29679"/>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a:solidFill>
                  <a:srgbClr val="FFFFFF"/>
                </a:solidFill>
              </a:rPr>
              <a:t>e</a:t>
            </a:r>
            <a:r>
              <a:rPr lang="en-US" sz="2000" b="1" dirty="0" smtClean="0">
                <a:solidFill>
                  <a:srgbClr val="FFFFFF"/>
                </a:solidFill>
              </a:rPr>
              <a:t>ngine name</a:t>
            </a:r>
            <a:endParaRPr lang="en-US" sz="2000" b="1" dirty="0">
              <a:solidFill>
                <a:srgbClr val="FFFFFF"/>
              </a:solidFill>
            </a:endParaRPr>
          </a:p>
        </p:txBody>
      </p:sp>
      <p:sp>
        <p:nvSpPr>
          <p:cNvPr id="12" name="Line Callout 2 11"/>
          <p:cNvSpPr/>
          <p:nvPr/>
        </p:nvSpPr>
        <p:spPr bwMode="auto">
          <a:xfrm>
            <a:off x="2329384" y="4753247"/>
            <a:ext cx="914400" cy="487313"/>
          </a:xfrm>
          <a:prstGeom prst="borderCallout2">
            <a:avLst>
              <a:gd name="adj1" fmla="val 18750"/>
              <a:gd name="adj2" fmla="val 0"/>
              <a:gd name="adj3" fmla="val 18750"/>
              <a:gd name="adj4" fmla="val -8334"/>
              <a:gd name="adj5" fmla="val 159920"/>
              <a:gd name="adj6" fmla="val -49521"/>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libref</a:t>
            </a:r>
            <a:endParaRPr lang="en-US" sz="2000" b="1" dirty="0">
              <a:solidFill>
                <a:srgbClr val="FFFFFF"/>
              </a:solidFill>
            </a:endParaRPr>
          </a:p>
        </p:txBody>
      </p:sp>
      <p:sp>
        <p:nvSpPr>
          <p:cNvPr id="2" name="Rectangle 1"/>
          <p:cNvSpPr/>
          <p:nvPr>
            <p:custDataLst>
              <p:tags r:id="rId3"/>
            </p:custDataLst>
          </p:nvPr>
        </p:nvSpPr>
        <p:spPr bwMode="auto">
          <a:xfrm>
            <a:off x="2906487" y="5455313"/>
            <a:ext cx="250371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a:p>
        </p:txBody>
      </p:sp>
      <p:sp>
        <p:nvSpPr>
          <p:cNvPr id="13" name="Line Callout 2 12"/>
          <p:cNvSpPr/>
          <p:nvPr/>
        </p:nvSpPr>
        <p:spPr bwMode="auto">
          <a:xfrm>
            <a:off x="4648540" y="2339307"/>
            <a:ext cx="1737360" cy="484632"/>
          </a:xfrm>
          <a:prstGeom prst="borderCallout2">
            <a:avLst>
              <a:gd name="adj1" fmla="val 18750"/>
              <a:gd name="adj2" fmla="val 0"/>
              <a:gd name="adj3" fmla="val 18750"/>
              <a:gd name="adj4" fmla="val -8334"/>
              <a:gd name="adj5" fmla="val 137273"/>
              <a:gd name="adj6" fmla="val -27799"/>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a:solidFill>
                  <a:srgbClr val="FFFFFF"/>
                </a:solidFill>
              </a:rPr>
              <a:t>e</a:t>
            </a:r>
            <a:r>
              <a:rPr lang="en-US" sz="2000" b="1" dirty="0" smtClean="0">
                <a:solidFill>
                  <a:srgbClr val="FFFFFF"/>
                </a:solidFill>
              </a:rPr>
              <a:t>ngine name</a:t>
            </a:r>
            <a:endParaRPr lang="en-US" sz="2000" b="1" dirty="0">
              <a:solidFill>
                <a:srgbClr val="FFFFFF"/>
              </a:solidFill>
            </a:endParaRPr>
          </a:p>
        </p:txBody>
      </p:sp>
      <p:sp>
        <p:nvSpPr>
          <p:cNvPr id="3" name="Rectangle 2"/>
          <p:cNvSpPr/>
          <p:nvPr>
            <p:custDataLst>
              <p:tags r:id="rId4"/>
            </p:custDataLst>
          </p:nvPr>
        </p:nvSpPr>
        <p:spPr bwMode="auto">
          <a:xfrm>
            <a:off x="3826833" y="2937048"/>
            <a:ext cx="897909"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a:p>
        </p:txBody>
      </p:sp>
    </p:spTree>
    <p:extLst>
      <p:ext uri="{BB962C8B-B14F-4D97-AF65-F5344CB8AC3E}">
        <p14:creationId xmlns:p14="http://schemas.microsoft.com/office/powerpoint/2010/main" val="421932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85800" y="1071563"/>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SAS </a:t>
            </a:r>
            <a:r>
              <a:rPr lang="en-US" dirty="0"/>
              <a:t>treats the workbook as a library, and each worksheet as a SAS data </a:t>
            </a:r>
            <a:r>
              <a:rPr lang="en-US" dirty="0" smtClean="0"/>
              <a:t>set.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r>
              <a:rPr lang="en-US" dirty="0"/>
              <a:t>A named range </a:t>
            </a:r>
            <a:r>
              <a:rPr lang="en-US" dirty="0" smtClean="0"/>
              <a:t>might exist for </a:t>
            </a:r>
            <a:r>
              <a:rPr lang="en-US" dirty="0"/>
              <a:t>each worksheet. </a:t>
            </a:r>
          </a:p>
          <a:p>
            <a:pPr lvl="1"/>
            <a:r>
              <a:rPr lang="en-US" dirty="0" smtClean="0"/>
              <a:t>Worksheet </a:t>
            </a:r>
            <a:r>
              <a:rPr lang="en-US" dirty="0"/>
              <a:t>names end with a dollar </a:t>
            </a:r>
            <a:r>
              <a:rPr lang="en-US" dirty="0" smtClean="0"/>
              <a:t>sign. </a:t>
            </a:r>
          </a:p>
          <a:p>
            <a:pPr lvl="1"/>
            <a:r>
              <a:rPr lang="en-US" dirty="0" smtClean="0"/>
              <a:t>Named </a:t>
            </a:r>
            <a:r>
              <a:rPr lang="en-US" dirty="0"/>
              <a:t>ranges do </a:t>
            </a:r>
            <a:r>
              <a:rPr lang="en-US" b="1" i="1" dirty="0"/>
              <a:t>not</a:t>
            </a:r>
            <a:r>
              <a:rPr lang="en-US" dirty="0"/>
              <a:t> end with a dollar sign.</a:t>
            </a:r>
          </a:p>
          <a:p>
            <a:endParaRPr lang="en-US" dirty="0"/>
          </a:p>
          <a:p>
            <a:endParaRPr lang="en-US" dirty="0" smtClean="0"/>
          </a:p>
          <a:p>
            <a:endParaRPr lang="en-US"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62" y="1948568"/>
            <a:ext cx="2247900" cy="31146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p:txBody>
          <a:bodyPr/>
          <a:lstStyle/>
          <a:p>
            <a:pPr eaLnBrk="1" hangingPunct="1"/>
            <a:r>
              <a:rPr lang="en-US" dirty="0" smtClean="0"/>
              <a:t>SAS Explorer Window</a:t>
            </a:r>
          </a:p>
        </p:txBody>
      </p:sp>
      <p:sp>
        <p:nvSpPr>
          <p:cNvPr id="8" name="Slide Number Placeholder 3"/>
          <p:cNvSpPr>
            <a:spLocks noGrp="1"/>
          </p:cNvSpPr>
          <p:nvPr>
            <p:ph type="sldNum" sz="quarter" idx="10"/>
          </p:nvPr>
        </p:nvSpPr>
        <p:spPr/>
        <p:txBody>
          <a:bodyPr/>
          <a:lstStyle/>
          <a:p>
            <a:pPr>
              <a:defRPr/>
            </a:pPr>
            <a:fld id="{A9DAF8F9-5501-4C73-9AA0-BC6128086709}" type="slidenum">
              <a:rPr lang="en-US"/>
              <a:pPr>
                <a:defRPr/>
              </a:pPr>
              <a:t>8</a:t>
            </a:fld>
            <a:endParaRPr lang="en-US" b="0" dirty="0">
              <a:latin typeface="Times New Roman" pitchFamily="18" charset="0"/>
            </a:endParaRPr>
          </a:p>
        </p:txBody>
      </p:sp>
      <p:sp>
        <p:nvSpPr>
          <p:cNvPr id="25606" name="AutoShape 8"/>
          <p:cNvSpPr>
            <a:spLocks noChangeArrowheads="1"/>
          </p:cNvSpPr>
          <p:nvPr/>
        </p:nvSpPr>
        <p:spPr bwMode="auto">
          <a:xfrm>
            <a:off x="1385335" y="4369981"/>
            <a:ext cx="535394" cy="573809"/>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608" name="Line 12"/>
          <p:cNvSpPr>
            <a:spLocks noChangeShapeType="1"/>
          </p:cNvSpPr>
          <p:nvPr/>
        </p:nvSpPr>
        <p:spPr bwMode="auto">
          <a:xfrm flipV="1">
            <a:off x="1920729" y="3505905"/>
            <a:ext cx="2546937" cy="864076"/>
          </a:xfrm>
          <a:prstGeom prst="line">
            <a:avLst/>
          </a:prstGeom>
          <a:noFill/>
          <a:ln w="28575">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666" y="3000842"/>
            <a:ext cx="2381693" cy="19643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CONTENTS Procedure</a:t>
            </a:r>
          </a:p>
        </p:txBody>
      </p:sp>
      <p:sp>
        <p:nvSpPr>
          <p:cNvPr id="11" name="Slide Number Placeholder 3"/>
          <p:cNvSpPr>
            <a:spLocks noGrp="1"/>
          </p:cNvSpPr>
          <p:nvPr>
            <p:ph type="sldNum" sz="quarter" idx="10"/>
          </p:nvPr>
        </p:nvSpPr>
        <p:spPr/>
        <p:txBody>
          <a:bodyPr/>
          <a:lstStyle/>
          <a:p>
            <a:pPr>
              <a:defRPr/>
            </a:pPr>
            <a:fld id="{FFFC43EB-2681-455F-9AD1-4A5CCB8B4D02}" type="slidenum">
              <a:rPr lang="en-US"/>
              <a:pPr>
                <a:defRPr/>
              </a:pPr>
              <a:t>9</a:t>
            </a:fld>
            <a:endParaRPr lang="en-US" b="0" dirty="0">
              <a:latin typeface="Times New Roman" pitchFamily="18" charset="0"/>
            </a:endParaRPr>
          </a:p>
        </p:txBody>
      </p:sp>
      <p:sp>
        <p:nvSpPr>
          <p:cNvPr id="14" name="Rectangle 13"/>
          <p:cNvSpPr/>
          <p:nvPr/>
        </p:nvSpPr>
        <p:spPr>
          <a:xfrm>
            <a:off x="723900" y="2023550"/>
            <a:ext cx="7651750" cy="436529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The </a:t>
            </a:r>
            <a:r>
              <a:rPr lang="en-US" sz="1600" b="1" dirty="0">
                <a:solidFill>
                  <a:srgbClr val="000000"/>
                </a:solidFill>
                <a:latin typeface="SAS Monospace"/>
              </a:rPr>
              <a:t>CONTENTS Procedure</a:t>
            </a:r>
          </a:p>
          <a:p>
            <a:endParaRPr lang="en-US" sz="1600" b="1" dirty="0">
              <a:solidFill>
                <a:srgbClr val="000000"/>
              </a:solidFill>
              <a:latin typeface="SAS Monospace"/>
            </a:endParaRPr>
          </a:p>
          <a:p>
            <a:r>
              <a:rPr lang="en-US" sz="1600" b="1" dirty="0">
                <a:solidFill>
                  <a:srgbClr val="000000"/>
                </a:solidFill>
                <a:latin typeface="SAS Monospace"/>
              </a:rPr>
              <a:t>              Directory</a:t>
            </a:r>
          </a:p>
          <a:p>
            <a:endParaRPr lang="en-US" sz="1600" b="1" dirty="0">
              <a:solidFill>
                <a:srgbClr val="000000"/>
              </a:solidFill>
              <a:latin typeface="SAS Monospace"/>
            </a:endParaRPr>
          </a:p>
          <a:p>
            <a:r>
              <a:rPr lang="en-US" sz="1600" b="1" dirty="0">
                <a:solidFill>
                  <a:srgbClr val="000000"/>
                </a:solidFill>
                <a:latin typeface="SAS Monospace"/>
              </a:rPr>
              <a:t> Libref         ORIONX</a:t>
            </a:r>
          </a:p>
          <a:p>
            <a:r>
              <a:rPr lang="en-US" sz="1600" b="1" dirty="0">
                <a:solidFill>
                  <a:srgbClr val="000000"/>
                </a:solidFill>
                <a:latin typeface="SAS Monospace"/>
              </a:rPr>
              <a:t> Engine         PCFILES</a:t>
            </a:r>
          </a:p>
          <a:p>
            <a:r>
              <a:rPr lang="en-US" sz="1600" b="1" dirty="0">
                <a:solidFill>
                  <a:srgbClr val="000000"/>
                </a:solidFill>
                <a:latin typeface="SAS Monospace"/>
              </a:rPr>
              <a:t> Physical Name  s:\workshop\sales.xls</a:t>
            </a:r>
          </a:p>
          <a:p>
            <a:r>
              <a:rPr lang="en-US" sz="1600" b="1" dirty="0">
                <a:solidFill>
                  <a:srgbClr val="000000"/>
                </a:solidFill>
                <a:latin typeface="SAS Monospace"/>
              </a:rPr>
              <a:t> Schema/Owner   .</a:t>
            </a:r>
          </a:p>
          <a:p>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Member  DBMS Member</a:t>
            </a:r>
          </a:p>
          <a:p>
            <a:r>
              <a:rPr lang="en-US" sz="1600" b="1" dirty="0">
                <a:solidFill>
                  <a:srgbClr val="000000"/>
                </a:solidFill>
                <a:latin typeface="SAS Monospace"/>
              </a:rPr>
              <a:t>#  Name           Type    Type</a:t>
            </a:r>
          </a:p>
          <a:p>
            <a:endParaRPr lang="en-US" sz="1600" b="1" dirty="0">
              <a:solidFill>
                <a:srgbClr val="000000"/>
              </a:solidFill>
              <a:latin typeface="SAS Monospace"/>
            </a:endParaRPr>
          </a:p>
          <a:p>
            <a:r>
              <a:rPr lang="en-US" sz="1600" b="1" dirty="0">
                <a:solidFill>
                  <a:srgbClr val="000000"/>
                </a:solidFill>
                <a:latin typeface="SAS Monospace"/>
              </a:rPr>
              <a:t>1  Australia      DATA    TABLE</a:t>
            </a:r>
          </a:p>
          <a:p>
            <a:r>
              <a:rPr lang="en-US" sz="1600" b="1" dirty="0">
                <a:solidFill>
                  <a:srgbClr val="000000"/>
                </a:solidFill>
                <a:latin typeface="SAS Monospace"/>
              </a:rPr>
              <a:t>2  Australia$     DATA    SYSTEM TABLE</a:t>
            </a:r>
          </a:p>
          <a:p>
            <a:r>
              <a:rPr lang="en-US" sz="1600" b="1" dirty="0">
                <a:solidFill>
                  <a:srgbClr val="000000"/>
                </a:solidFill>
                <a:latin typeface="SAS Monospace"/>
              </a:rPr>
              <a:t>3  UnitedStates   DATA    TABLE</a:t>
            </a:r>
          </a:p>
          <a:p>
            <a:r>
              <a:rPr lang="en-US" sz="1600" b="1" dirty="0">
                <a:solidFill>
                  <a:srgbClr val="000000"/>
                </a:solidFill>
                <a:latin typeface="SAS Monospace"/>
              </a:rPr>
              <a:t>4  UnitedStates$  DATA    SYSTEM TABLE</a:t>
            </a:r>
          </a:p>
        </p:txBody>
      </p:sp>
      <p:sp>
        <p:nvSpPr>
          <p:cNvPr id="26629" name="Rectangle 4"/>
          <p:cNvSpPr>
            <a:spLocks noChangeArrowheads="1"/>
          </p:cNvSpPr>
          <p:nvPr/>
        </p:nvSpPr>
        <p:spPr bwMode="auto">
          <a:xfrm>
            <a:off x="723900" y="1103014"/>
            <a:ext cx="7651750"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proc contents </a:t>
            </a:r>
            <a:r>
              <a:rPr lang="en-US" b="1" dirty="0" smtClean="0">
                <a:latin typeface="Courier New" pitchFamily="49" charset="0"/>
              </a:rPr>
              <a:t>data=orionx._</a:t>
            </a:r>
            <a:r>
              <a:rPr lang="en-US" b="1" dirty="0">
                <a:latin typeface="Courier New" pitchFamily="49" charset="0"/>
              </a:rPr>
              <a:t>all_;</a:t>
            </a:r>
          </a:p>
          <a:p>
            <a:pPr>
              <a:lnSpc>
                <a:spcPct val="85000"/>
              </a:lnSpc>
            </a:pPr>
            <a:r>
              <a:rPr lang="en-US" b="1" dirty="0">
                <a:latin typeface="Courier New" pitchFamily="49" charset="0"/>
              </a:rPr>
              <a:t>run;</a:t>
            </a:r>
          </a:p>
        </p:txBody>
      </p:sp>
      <p:sp>
        <p:nvSpPr>
          <p:cNvPr id="26632" name="Text Box 13"/>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p107d01</a:t>
            </a:r>
          </a:p>
        </p:txBody>
      </p:sp>
      <p:sp>
        <p:nvSpPr>
          <p:cNvPr id="2" name="Rectangle 1"/>
          <p:cNvSpPr/>
          <p:nvPr>
            <p:custDataLst>
              <p:tags r:id="rId1"/>
            </p:custDataLst>
          </p:nvPr>
        </p:nvSpPr>
        <p:spPr bwMode="auto">
          <a:xfrm>
            <a:off x="1174750" y="5526210"/>
            <a:ext cx="12065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2"/>
            </p:custDataLst>
          </p:nvPr>
        </p:nvSpPr>
        <p:spPr bwMode="auto">
          <a:xfrm>
            <a:off x="1174750" y="6013890"/>
            <a:ext cx="15685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ANDARDSLIDESUPDATE" val="CDS_2012"/>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Reading Spreadsheet and Database Data&quot;/&gt;&lt;property id=&quot;20148&quot; value=&quot;5&quot;/&gt;&lt;property id=&quot;20184&quot; value=&quot;7&quot;/&gt;&lt;property id=&quot;20191&quot; value=&quot;SAS Server&quot;/&gt;&lt;property id=&quot;20192&quot; value=&quot;https://sas.connectsolutions.com&quot;/&gt;&lt;property id=&quot;20250&quot; value=&quot;6&quot;/&gt;&lt;property id=&quot;20251&quot; value=&quot;0&quot;/&gt;&lt;property id=&quot;20259&quot; value=&quot;0&quot;/&gt;&lt;object type=&quot;8&quot; unique_id=&quot;10002&quot;&gt;&lt;/object&gt;&lt;object type=&quot;2&quot; unique_id=&quot;10005&quot;&gt;&lt;object type=&quot;3&quot; unique_id=&quot;10010&quot;&gt;&lt;property id=&quot;20148&quot; value=&quot;5&quot;/&gt;&lt;property id=&quot;20300&quot; value=&quot;Slide 1 - &amp;quot;Chapter 7: Reading Spreadsheet and Database Data&amp;quot;&quot;/&gt;&lt;property id=&quot;20307&quot; value=&quot;423&quot;/&gt;&lt;property id=&quot;20309&quot; value=&quot;-1&quot;/&gt;&lt;/object&gt;&lt;object type=&quot;3&quot; unique_id=&quot;10011&quot;&gt;&lt;property id=&quot;20148&quot; value=&quot;5&quot;/&gt;&lt;property id=&quot;20300&quot; value=&quot;Slide 2 - &amp;quot;Chapter 7: Reading Spreadsheet and Database Data&amp;quot;&quot;/&gt;&lt;property id=&quot;20307&quot; value=&quot;442&quot;/&gt;&lt;property id=&quot;20309&quot; value=&quot;-1&quot;/&gt;&lt;/object&gt;&lt;object type=&quot;3&quot; unique_id=&quot;10012&quot;&gt;&lt;property id=&quot;20148&quot; value=&quot;5&quot;/&gt;&lt;property id=&quot;20300&quot; value=&quot;Slide 3 - &amp;quot;Objectives&amp;quot;&quot;/&gt;&lt;property id=&quot;20307&quot; value=&quot;311&quot;/&gt;&lt;property id=&quot;20309&quot; value=&quot;-1&quot;/&gt;&lt;/object&gt;&lt;object type=&quot;3&quot; unique_id=&quot;10013&quot;&gt;&lt;property id=&quot;20148&quot; value=&quot;5&quot;/&gt;&lt;property id=&quot;20300&quot; value=&quot;Slide 4 - &amp;quot;Business Scenario&amp;quot;&quot;/&gt;&lt;property id=&quot;20307&quot; value=&quot;312&quot;/&gt;&lt;property id=&quot;20309&quot; value=&quot;-1&quot;/&gt;&lt;/object&gt;&lt;object type=&quot;3&quot; unique_id=&quot;10014&quot;&gt;&lt;property id=&quot;20148&quot; value=&quot;5&quot;/&gt;&lt;property id=&quot;20300&quot; value=&quot;Slide 5 - &amp;quot;Business Scenario&amp;quot;&quot;/&gt;&lt;property id=&quot;20307&quot; value=&quot;313&quot;/&gt;&lt;property id=&quot;20309&quot; value=&quot;-1&quot;/&gt;&lt;/object&gt;&lt;object type=&quot;3&quot; unique_id=&quot;10015&quot;&gt;&lt;property id=&quot;20148&quot; value=&quot;5&quot;/&gt;&lt;property id=&quot;20300&quot; value=&quot;Slide 6 - &amp;quot;Examine the Workbook&amp;quot;&quot;/&gt;&lt;property id=&quot;20307&quot; value=&quot;314&quot;/&gt;&lt;property id=&quot;20309&quot; value=&quot;-1&quot;/&gt;&lt;/object&gt;&lt;object type=&quot;3&quot; unique_id=&quot;10017&quot;&gt;&lt;property id=&quot;20148&quot; value=&quot;5&quot;/&gt;&lt;property id=&quot;20300&quot; value=&quot;Slide 8 - &amp;quot;SAS Explorer Window&amp;quot;&quot;/&gt;&lt;property id=&quot;20307&quot; value=&quot;316&quot;/&gt;&lt;property id=&quot;20309&quot; value=&quot;-1&quot;/&gt;&lt;/object&gt;&lt;object type=&quot;3&quot; unique_id=&quot;10018&quot;&gt;&lt;property id=&quot;20148&quot; value=&quot;5&quot;/&gt;&lt;property id=&quot;20300&quot; value=&quot;Slide 9 - &amp;quot;CONTENTS Procedure&amp;quot;&quot;/&gt;&lt;property id=&quot;20307&quot; value=&quot;317&quot;/&gt;&lt;property id=&quot;20309&quot; value=&quot;-1&quot;/&gt;&lt;/object&gt;&lt;object type=&quot;3&quot; unique_id=&quot;10019&quot;&gt;&lt;property id=&quot;20148&quot; value=&quot;5&quot;/&gt;&lt;property id=&quot;20300&quot; value=&quot;Slide 10&quot;/&gt;&lt;property id=&quot;20307&quot; value=&quot;318&quot;/&gt;&lt;property id=&quot;20309&quot; value=&quot;-1&quot;/&gt;&lt;/object&gt;&lt;object type=&quot;3&quot; unique_id=&quot;10021&quot;&gt;&lt;property id=&quot;20148&quot; value=&quot;5&quot;/&gt;&lt;property id=&quot;20300&quot; value=&quot;Slide 12 - &amp;quot;SAS Name Literals &amp;quot;&quot;/&gt;&lt;property id=&quot;20307&quot; value=&quot;320&quot;/&gt;&lt;property id=&quot;20309&quot; value=&quot;-1&quot;/&gt;&lt;/object&gt;&lt;object type=&quot;3&quot; unique_id=&quot;10022&quot;&gt;&lt;property id=&quot;20148&quot; value=&quot;5&quot;/&gt;&lt;property id=&quot;20300&quot; value=&quot;Slide 13 - &amp;quot;Printing an Excel Worksheet&amp;quot;&quot;/&gt;&lt;property id=&quot;20307&quot; value=&quot;321&quot;/&gt;&lt;property id=&quot;20309&quot; value=&quot;-1&quot;/&gt;&lt;/object&gt;&lt;object type=&quot;3&quot; unique_id=&quot;10023&quot;&gt;&lt;property id=&quot;20148&quot; value=&quot;5&quot;/&gt;&lt;property id=&quot;20300&quot; value=&quot;Slide 14 - &amp;quot;Subsetting Worksheet Data&amp;quot;&quot;/&gt;&lt;property id=&quot;20307&quot; value=&quot;412&quot;/&gt;&lt;property id=&quot;20309&quot; value=&quot;-1&quot;/&gt;&lt;/object&gt;&lt;object type=&quot;3&quot; unique_id=&quot;10024&quot;&gt;&lt;property id=&quot;20148&quot; value=&quot;5&quot;/&gt;&lt;property id=&quot;20300&quot; value=&quot;Slide 15 - &amp;quot;Viewing the Output&amp;quot;&quot;/&gt;&lt;property id=&quot;20307&quot; value=&quot;413&quot;/&gt;&lt;property id=&quot;20309&quot; value=&quot;-1&quot;/&gt;&lt;/object&gt;&lt;object type=&quot;3&quot; unique_id=&quot;10025&quot;&gt;&lt;property id=&quot;20148&quot; value=&quot;5&quot;/&gt;&lt;property id=&quot;20300&quot; value=&quot;Slide 16 - &amp;quot;Disassociating a Libref&amp;quot;&quot;/&gt;&lt;property id=&quot;20307&quot; value=&quot;322&quot;/&gt;&lt;property id=&quot;20309&quot; value=&quot;-1&quot;/&gt;&lt;/object&gt;&lt;object type=&quot;3&quot; unique_id=&quot;10026&quot;&gt;&lt;property id=&quot;20148&quot; value=&quot;5&quot;/&gt;&lt;property id=&quot;20300&quot; value=&quot;Slide 17 - &amp;quot;7.01 Quiz&amp;quot;&quot;/&gt;&lt;property id=&quot;20307&quot; value=&quot;324&quot;/&gt;&lt;property id=&quot;20309&quot; value=&quot;-1&quot;/&gt;&lt;/object&gt;&lt;object type=&quot;3&quot; unique_id=&quot;10027&quot;&gt;&lt;property id=&quot;20148&quot; value=&quot;5&quot;/&gt;&lt;property id=&quot;20300&quot; value=&quot;Slide 18 - &amp;quot;7.01 Quiz – Correct Answer&amp;quot;&quot;/&gt;&lt;property id=&quot;20307&quot; value=&quot;325&quot;/&gt;&lt;property id=&quot;20309&quot; value=&quot;-1&quot;/&gt;&lt;/object&gt;&lt;object type=&quot;3&quot; unique_id=&quot;10028&quot;&gt;&lt;property id=&quot;20148&quot; value=&quot;5&quot;/&gt;&lt;property id=&quot;20300&quot; value=&quot;Slide 19 - &amp;quot;Reading Excel Data&amp;quot;&quot;/&gt;&lt;property id=&quot;20307&quot; value=&quot;431&quot;/&gt;&lt;property id=&quot;20309&quot; value=&quot;-1&quot;/&gt;&lt;/object&gt;&lt;object type=&quot;3&quot; unique_id=&quot;10029&quot;&gt;&lt;property id=&quot;20148&quot; value=&quot;5&quot;/&gt;&lt;property id=&quot;20300&quot; value=&quot;Slide 20 - &amp;quot;Business Scenario &amp;quot;&quot;/&gt;&lt;property id=&quot;20307&quot; value=&quot;414&quot;/&gt;&lt;property id=&quot;20309&quot; value=&quot;-1&quot;/&gt;&lt;/object&gt;&lt;object type=&quot;3&quot; unique_id=&quot;10030&quot;&gt;&lt;property id=&quot;20148&quot; value=&quot;5&quot;/&gt;&lt;property id=&quot;20300&quot; value=&quot;Slide 21 - &amp;quot;Considerations&amp;quot;&quot;/&gt;&lt;property id=&quot;20307&quot; value=&quot;415&quot;/&gt;&lt;property id=&quot;20309&quot; value=&quot;-1&quot;/&gt;&lt;/object&gt;&lt;object type=&quot;3&quot; unique_id=&quot;10031&quot;&gt;&lt;property id=&quot;20148&quot; value=&quot;5&quot;/&gt;&lt;property id=&quot;20300&quot; value=&quot;Slide 22 - &amp;quot;7.02 Poll&amp;quot;&quot;/&gt;&lt;property id=&quot;20307&quot; value=&quot;419&quot;/&gt;&lt;property id=&quot;20309&quot; value=&quot;-1&quot;/&gt;&lt;/object&gt;&lt;object type=&quot;3&quot; unique_id=&quot;10032&quot;&gt;&lt;property id=&quot;20148&quot; value=&quot;5&quot;/&gt;&lt;property id=&quot;20300&quot; value=&quot;Slide 23 - &amp;quot;7.02 Poll – Correct Answer&amp;quot;&quot;/&gt;&lt;property id=&quot;20307&quot; value=&quot;420&quot;/&gt;&lt;property id=&quot;20309&quot; value=&quot;-1&quot;/&gt;&lt;/object&gt;&lt;object type=&quot;3&quot; unique_id=&quot;10033&quot;&gt;&lt;property id=&quot;20148&quot; value=&quot;5&quot;/&gt;&lt;property id=&quot;20300&quot; value=&quot;Slide 24 - &amp;quot;Creating a SAS Data Set&amp;quot;&quot;/&gt;&lt;property id=&quot;20307&quot; value=&quot;426&quot;/&gt;&lt;property id=&quot;20309&quot; value=&quot;-1&quot;/&gt;&lt;/object&gt;&lt;object type=&quot;3&quot; unique_id=&quot;10034&quot;&gt;&lt;property id=&quot;20148&quot; value=&quot;5&quot;/&gt;&lt;property id=&quot;20300&quot; value=&quot;Slide 25&quot;/&gt;&lt;property id=&quot;20307&quot; value=&quot;427&quot;/&gt;&lt;property id=&quot;20309&quot; value=&quot;-1&quot;/&gt;&lt;/object&gt;&lt;object type=&quot;3&quot; unique_id=&quot;10035&quot;&gt;&lt;property id=&quot;20148&quot; value=&quot;5&quot;/&gt;&lt;property id=&quot;20300&quot; value=&quot;Slide 27 - &amp;quot;Chapter 7: Reading Spreadsheet and Database Data&amp;quot;&quot;/&gt;&lt;property id=&quot;20307&quot; value=&quot;441&quot;/&gt;&lt;property id=&quot;20309&quot; value=&quot;-1&quot;/&gt;&lt;/object&gt;&lt;object type=&quot;3&quot; unique_id=&quot;10036&quot;&gt;&lt;property id=&quot;20148&quot; value=&quot;5&quot;/&gt;&lt;property id=&quot;20300&quot; value=&quot;Slide 28 - &amp;quot;Objectives&amp;quot;&quot;/&gt;&lt;property id=&quot;20307&quot; value=&quot;411&quot;/&gt;&lt;property id=&quot;20309&quot; value=&quot;-1&quot;/&gt;&lt;/object&gt;&lt;object type=&quot;3&quot; unique_id=&quot;10037&quot;&gt;&lt;property id=&quot;20148&quot; value=&quot;5&quot;/&gt;&lt;property id=&quot;20300&quot; value=&quot;Slide 29 - &amp;quot;Business Scenario&amp;quot;&quot;/&gt;&lt;property id=&quot;20307&quot; value=&quot;328&quot;/&gt;&lt;property id=&quot;20309&quot; value=&quot;-1&quot;/&gt;&lt;/object&gt;&lt;object type=&quot;3&quot; unique_id=&quot;10038&quot;&gt;&lt;property id=&quot;20148&quot; value=&quot;5&quot;/&gt;&lt;property id=&quot;20300&quot; value=&quot;Slide 30 - &amp;quot;Business Scenario&amp;quot;&quot;/&gt;&lt;property id=&quot;20307&quot; value=&quot;329&quot;/&gt;&lt;property id=&quot;20309&quot; value=&quot;-1&quot;/&gt;&lt;/object&gt;&lt;object type=&quot;3&quot; unique_id=&quot;10039&quot;&gt;&lt;property id=&quot;20148&quot; value=&quot;5&quot;/&gt;&lt;property id=&quot;20300&quot; value=&quot;Slide 31 - &amp;quot;SAS/ACCESS LIBNAME Statement&amp;quot;&quot;/&gt;&lt;property id=&quot;20307&quot; value=&quot;330&quot;/&gt;&lt;property id=&quot;20309&quot; value=&quot;-1&quot;/&gt;&lt;/object&gt;&lt;object type=&quot;3&quot; unique_id=&quot;10040&quot;&gt;&lt;property id=&quot;20148&quot; value=&quot;5&quot;/&gt;&lt;property id=&quot;20300&quot; value=&quot;Slide 32 - &amp;quot;Accessing an Oracle Database&amp;quot;&quot;/&gt;&lt;property id=&quot;20307&quot; value=&quot;331&quot;/&gt;&lt;property id=&quot;20309&quot; value=&quot;-1&quot;/&gt;&lt;/object&gt;&lt;object type=&quot;3&quot; unique_id=&quot;10041&quot;&gt;&lt;property id=&quot;20148&quot; value=&quot;5&quot;/&gt;&lt;property id=&quot;20300&quot; value=&quot;Slide 33 - &amp;quot;7.03 Multiple Choice Poll&amp;quot;&quot;/&gt;&lt;property id=&quot;20307&quot; value=&quot;421&quot;/&gt;&lt;property id=&quot;20309&quot; value=&quot;-1&quot;/&gt;&lt;/object&gt;&lt;object type=&quot;3&quot; unique_id=&quot;10042&quot;&gt;&lt;property id=&quot;20148&quot; value=&quot;5&quot;/&gt;&lt;property id=&quot;20300&quot; value=&quot;Slide 34 - &amp;quot;7.03 Multiple Choice Poll – Correct Answer&amp;quot;&quot;/&gt;&lt;property id=&quot;20307&quot; value=&quot;422&quot;/&gt;&lt;property id=&quot;20309&quot; value=&quot;-1&quot;/&gt;&lt;/object&gt;&lt;object type=&quot;3&quot; unique_id=&quot;10043&quot;&gt;&lt;property id=&quot;20148&quot; value=&quot;5&quot;/&gt;&lt;property id=&quot;20300&quot; value=&quot;Slide 35 - &amp;quot;Printing an Oracle Table&amp;quot;&quot;/&gt;&lt;property id=&quot;20307&quot; value=&quot;332&quot;/&gt;&lt;property id=&quot;20309&quot; value=&quot;-1&quot;/&gt;&lt;/object&gt;&lt;object type=&quot;3&quot; unique_id=&quot;10044&quot;&gt;&lt;property id=&quot;20148&quot; value=&quot;5&quot;/&gt;&lt;property id=&quot;20300&quot; value=&quot;Slide 36 - &amp;quot;Viewing the Output&amp;quot;&quot;/&gt;&lt;property id=&quot;20307&quot; value=&quot;333&quot;/&gt;&lt;property id=&quot;20309&quot; value=&quot;-1&quot;/&gt;&lt;/object&gt;&lt;object type=&quot;3&quot; unique_id=&quot;10045&quot;&gt;&lt;property id=&quot;20148&quot; value=&quot;5&quot;/&gt;&lt;property id=&quot;20300&quot; value=&quot;Slide 37 - &amp;quot;Creating a SAS Data Set&amp;quot;&quot;/&gt;&lt;property id=&quot;20307&quot; value=&quot;417&quot;/&gt;&lt;property id=&quot;20309&quot; value=&quot;-1&quot;/&gt;&lt;/object&gt;&lt;object type=&quot;3&quot; unique_id=&quot;10046&quot;&gt;&lt;property id=&quot;20148&quot; value=&quot;5&quot;/&gt;&lt;property id=&quot;20300&quot; value=&quot;Slide 38 - &amp;quot;Viewing the Output&amp;quot;&quot;/&gt;&lt;property id=&quot;20307&quot; value=&quot;418&quot;/&gt;&lt;property id=&quot;20309&quot; value=&quot;-1&quot;/&gt;&lt;/object&gt;&lt;object type=&quot;3&quot; unique_id=&quot;10047&quot;&gt;&lt;property id=&quot;20148&quot; value=&quot;5&quot;/&gt;&lt;property id=&quot;20300&quot; value=&quot;Slide 39&quot;/&gt;&lt;property id=&quot;20307&quot; value=&quot;428&quot;/&gt;&lt;property id=&quot;20309&quot; value=&quot;-1&quot;/&gt;&lt;/object&gt;&lt;object type=&quot;3&quot; unique_id=&quot;10049&quot;&gt;&lt;property id=&quot;20148&quot; value=&quot;5&quot;/&gt;&lt;property id=&quot;20300&quot; value=&quot;Slide 40&quot;/&gt;&lt;property id=&quot;20307&quot; value=&quot;430&quot;/&gt;&lt;property id=&quot;20309&quot; value=&quot;-1&quot;/&gt;&lt;/object&gt;&lt;object type=&quot;3&quot; unique_id=&quot;10050&quot;&gt;&lt;property id=&quot;20148&quot; value=&quot;5&quot;/&gt;&lt;property id=&quot;20300&quot; value=&quot;Slide 41&quot;/&gt;&lt;property id=&quot;20307&quot; value=&quot;393&quot;/&gt;&lt;property id=&quot;20309&quot; value=&quot;-1&quot;/&gt;&lt;/object&gt;&lt;object type=&quot;3&quot; unique_id=&quot;10051&quot;&gt;&lt;property id=&quot;20148&quot; value=&quot;5&quot;/&gt;&lt;property id=&quot;20300&quot; value=&quot;Slide 42&quot;/&gt;&lt;property id=&quot;20307&quot; value=&quot;394&quot;/&gt;&lt;property id=&quot;20309&quot; value=&quot;-1&quot;/&gt;&lt;/object&gt;&lt;object type=&quot;3&quot; unique_id=&quot;10052&quot;&gt;&lt;property id=&quot;20148&quot; value=&quot;5&quot;/&gt;&lt;property id=&quot;20300&quot; value=&quot;Slide 43&quot;/&gt;&lt;property id=&quot;20307&quot; value=&quot;395&quot;/&gt;&lt;property id=&quot;20309&quot; value=&quot;-1&quot;/&gt;&lt;/object&gt;&lt;object type=&quot;3&quot; unique_id=&quot;10053&quot;&gt;&lt;property id=&quot;20148&quot; value=&quot;5&quot;/&gt;&lt;property id=&quot;20300&quot; value=&quot;Slide 44&quot;/&gt;&lt;property id=&quot;20307&quot; value=&quot;396&quot;/&gt;&lt;property id=&quot;20309&quot; value=&quot;-1&quot;/&gt;&lt;/object&gt;&lt;object type=&quot;3&quot; unique_id=&quot;10054&quot;&gt;&lt;property id=&quot;20148&quot; value=&quot;5&quot;/&gt;&lt;property id=&quot;20300&quot; value=&quot;Slide 45&quot;/&gt;&lt;property id=&quot;20307&quot; value=&quot;397&quot;/&gt;&lt;property id=&quot;20309&quot; value=&quot;-1&quot;/&gt;&lt;/object&gt;&lt;object type=&quot;3&quot; unique_id=&quot;10055&quot;&gt;&lt;property id=&quot;20148&quot; value=&quot;5&quot;/&gt;&lt;property id=&quot;20300&quot; value=&quot;Slide 46&quot;/&gt;&lt;property id=&quot;20307&quot; value=&quot;398&quot;/&gt;&lt;property id=&quot;20309&quot; value=&quot;-1&quot;/&gt;&lt;/object&gt;&lt;object type=&quot;3&quot; unique_id=&quot;10056&quot;&gt;&lt;property id=&quot;20148&quot; value=&quot;5&quot;/&gt;&lt;property id=&quot;20300&quot; value=&quot;Slide 47&quot;/&gt;&lt;property id=&quot;20307&quot; value=&quot;401&quot;/&gt;&lt;property id=&quot;20309&quot; value=&quot;-1&quot;/&gt;&lt;/object&gt;&lt;object type=&quot;3&quot; unique_id=&quot;10057&quot;&gt;&lt;property id=&quot;20148&quot; value=&quot;5&quot;/&gt;&lt;property id=&quot;20300&quot; value=&quot;Slide 48&quot;/&gt;&lt;property id=&quot;20307&quot; value=&quot;402&quot;/&gt;&lt;property id=&quot;20309&quot; value=&quot;-1&quot;/&gt;&lt;/object&gt;&lt;object type=&quot;3&quot; unique_id=&quot;10058&quot;&gt;&lt;property id=&quot;20148&quot; value=&quot;5&quot;/&gt;&lt;property id=&quot;20300&quot; value=&quot;Slide 49&quot;/&gt;&lt;property id=&quot;20307&quot; value=&quot;403&quot;/&gt;&lt;property id=&quot;20309&quot; value=&quot;-1&quot;/&gt;&lt;/object&gt;&lt;object type=&quot;3&quot; unique_id=&quot;10059&quot;&gt;&lt;property id=&quot;20148&quot; value=&quot;5&quot;/&gt;&lt;property id=&quot;20300&quot; value=&quot;Slide 50&quot;/&gt;&lt;property id=&quot;20307&quot; value=&quot;404&quot;/&gt;&lt;property id=&quot;20309&quot; value=&quot;-1&quot;/&gt;&lt;/object&gt;&lt;object type=&quot;3&quot; unique_id=&quot;10060&quot;&gt;&lt;property id=&quot;20148&quot; value=&quot;5&quot;/&gt;&lt;property id=&quot;20300&quot; value=&quot;Slide 51&quot;/&gt;&lt;property id=&quot;20307&quot; value=&quot;366&quot;/&gt;&lt;property id=&quot;20309&quot; value=&quot;-1&quot;/&gt;&lt;/object&gt;&lt;object type=&quot;3&quot; unique_id=&quot;10061&quot;&gt;&lt;property id=&quot;20148&quot; value=&quot;5&quot;/&gt;&lt;property id=&quot;20300&quot; value=&quot;Slide 52&quot;/&gt;&lt;property id=&quot;20307&quot; value=&quot;367&quot;/&gt;&lt;property id=&quot;20309&quot; value=&quot;-1&quot;/&gt;&lt;/object&gt;&lt;object type=&quot;3&quot; unique_id=&quot;10062&quot;&gt;&lt;property id=&quot;20148&quot; value=&quot;5&quot;/&gt;&lt;property id=&quot;20300&quot; value=&quot;Slide 53&quot;/&gt;&lt;property id=&quot;20307&quot; value=&quot;432&quot;/&gt;&lt;property id=&quot;20309&quot; value=&quot;-1&quot;/&gt;&lt;/object&gt;&lt;object type=&quot;3&quot; unique_id=&quot;10063&quot;&gt;&lt;property id=&quot;20148&quot; value=&quot;5&quot;/&gt;&lt;property id=&quot;20300&quot; value=&quot;Slide 54&quot;/&gt;&lt;property id=&quot;20307&quot; value=&quot;433&quot;/&gt;&lt;property id=&quot;20309&quot; value=&quot;-1&quot;/&gt;&lt;/object&gt;&lt;object type=&quot;3&quot; unique_id=&quot;10064&quot;&gt;&lt;property id=&quot;20148&quot; value=&quot;5&quot;/&gt;&lt;property id=&quot;20300&quot; value=&quot;Slide 55&quot;/&gt;&lt;property id=&quot;20307&quot; value=&quot;434&quot;/&gt;&lt;property id=&quot;20309&quot; value=&quot;-1&quot;/&gt;&lt;/object&gt;&lt;object type=&quot;3&quot; unique_id=&quot;10065&quot;&gt;&lt;property id=&quot;20148&quot; value=&quot;5&quot;/&gt;&lt;property id=&quot;20300&quot; value=&quot;Slide 56&quot;/&gt;&lt;property id=&quot;20307&quot; value=&quot;435&quot;/&gt;&lt;property id=&quot;20309&quot; value=&quot;-1&quot;/&gt;&lt;/object&gt;&lt;object type=&quot;3&quot; unique_id=&quot;10066&quot;&gt;&lt;property id=&quot;20148&quot; value=&quot;5&quot;/&gt;&lt;property id=&quot;20300&quot; value=&quot;Slide 57&quot;/&gt;&lt;property id=&quot;20307&quot; value=&quot;436&quot;/&gt;&lt;property id=&quot;20309&quot; value=&quot;-1&quot;/&gt;&lt;/object&gt;&lt;object type=&quot;3&quot; unique_id=&quot;10067&quot;&gt;&lt;property id=&quot;20148&quot; value=&quot;5&quot;/&gt;&lt;property id=&quot;20300&quot; value=&quot;Slide 58&quot;/&gt;&lt;property id=&quot;20307&quot; value=&quot;437&quot;/&gt;&lt;property id=&quot;20309&quot; value=&quot;-1&quot;/&gt;&lt;/object&gt;&lt;object type=&quot;3&quot; unique_id=&quot;10068&quot;&gt;&lt;property id=&quot;20148&quot; value=&quot;5&quot;/&gt;&lt;property id=&quot;20300&quot; value=&quot;Slide 59&quot;/&gt;&lt;property id=&quot;20307&quot; value=&quot;438&quot;/&gt;&lt;property id=&quot;20309&quot; value=&quot;-1&quot;/&gt;&lt;/object&gt;&lt;object type=&quot;3&quot; unique_id=&quot;10069&quot;&gt;&lt;property id=&quot;20148&quot; value=&quot;5&quot;/&gt;&lt;property id=&quot;20300&quot; value=&quot;Slide 60&quot;/&gt;&lt;property id=&quot;20307&quot; value=&quot;439&quot;/&gt;&lt;property id=&quot;20309&quot; value=&quot;-1&quot;/&gt;&lt;/object&gt;&lt;object type=&quot;3&quot; unique_id=&quot;10070&quot;&gt;&lt;property id=&quot;20148&quot; value=&quot;5&quot;/&gt;&lt;property id=&quot;20300&quot; value=&quot;Slide 7 - &amp;quot;SAS/ACCESS LIBNAME Statement&amp;quot;&quot;/&gt;&lt;property id=&quot;20307&quot; value=&quot;444&quot;/&gt;&lt;property id=&quot;20309&quot; value=&quot;-1&quot;/&gt;&lt;/object&gt;&lt;object type=&quot;3&quot; unique_id=&quot;10133&quot;&gt;&lt;property id=&quot;20148&quot; value=&quot;5&quot;/&gt;&lt;property id=&quot;20300&quot; value=&quot;Slide 11&quot;/&gt;&lt;property id=&quot;20307&quot; value=&quot;446&quot;/&gt;&lt;property id=&quot;20309&quot; value=&quot;-1&quot;/&gt;&lt;/object&gt;&lt;object type=&quot;3&quot; unique_id=&quot;10134&quot;&gt;&lt;property id=&quot;20148&quot; value=&quot;5&quot;/&gt;&lt;property id=&quot;20300&quot; value=&quot;Slide 26 - &amp;quot;Exercise&amp;quot;&quot;/&gt;&lt;property id=&quot;20307&quot; value=&quot;445&quot;/&gt;&lt;property id=&quot;20309&quot; value=&quot;-1&quot;/&gt;&lt;/object&gt;&lt;/object&gt;&lt;object type=&quot;10&quot; unique_id=&quot;10135&quot;&gt;&lt;object type=&quot;11&quot; unique_id=&quot;10136&quot;&gt;&lt;/object&gt;&lt;object type=&quot;12&quot; unique_id=&quot;10138&quot;&gt;&lt;/object&gt;&lt;/object&gt;&lt;object type=&quot;4&quot; unique_id=&quot;10137&quot;&gt;&lt;/object&gt;&lt;/object&gt;&lt;/database&gt;"/>
  <p:tag name="CHAPTERTITLE" val="Reading Spreadsheet and Database Data"/>
  <p:tag name="CHAPTERHEADING" val="Chapter 7"/>
  <p:tag name="CHAPTERNUMBER" val="7"/>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IGHLIGHT" val="YES"/>
</p:tagLst>
</file>

<file path=ppt/tags/tag11.xml><?xml version="1.0" encoding="utf-8"?>
<p:tagLst xmlns:a="http://schemas.openxmlformats.org/drawingml/2006/main" xmlns:r="http://schemas.openxmlformats.org/officeDocument/2006/relationships" xmlns:p="http://schemas.openxmlformats.org/presentationml/2006/main">
  <p:tag name="HIGHLIGHT" val="YES"/>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SLIDETYPE" val="Quiz"/>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FONT_COLOR" val="16746772"/>
  <p:tag name="HIGHLIGHT_COLOR" val="16777215"/>
  <p:tag name="HIGHLIGHT_FONT_SIZE" val="24"/>
  <p:tag name="SECTIONCOUNT" val="2"/>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SLIDETYPE" val="Quiz"/>
</p:tagLst>
</file>

<file path=ppt/tags/tag21.xml><?xml version="1.0" encoding="utf-8"?>
<p:tagLst xmlns:a="http://schemas.openxmlformats.org/drawingml/2006/main" xmlns:r="http://schemas.openxmlformats.org/officeDocument/2006/relationships" xmlns:p="http://schemas.openxmlformats.org/presentationml/2006/main">
  <p:tag name="SLIDETYPE" val="Demo"/>
</p:tagLst>
</file>

<file path=ppt/tags/tag22.xml><?xml version="1.0" encoding="utf-8"?>
<p:tagLst xmlns:a="http://schemas.openxmlformats.org/drawingml/2006/main" xmlns:r="http://schemas.openxmlformats.org/officeDocument/2006/relationships" xmlns:p="http://schemas.openxmlformats.org/presentationml/2006/main">
  <p:tag name="SLIDETYPE" val="Poll_YesNo"/>
</p:tagLst>
</file>

<file path=ppt/tags/tag23.xml><?xml version="1.0" encoding="utf-8"?>
<p:tagLst xmlns:a="http://schemas.openxmlformats.org/drawingml/2006/main" xmlns:r="http://schemas.openxmlformats.org/officeDocument/2006/relationships" xmlns:p="http://schemas.openxmlformats.org/presentationml/2006/main">
  <p:tag name="SLIDETYPE" val="Poll_YesNo"/>
</p:tagLst>
</file>

<file path=ppt/tags/tag24.xml><?xml version="1.0" encoding="utf-8"?>
<p:tagLst xmlns:a="http://schemas.openxmlformats.org/drawingml/2006/main" xmlns:r="http://schemas.openxmlformats.org/officeDocument/2006/relationships" xmlns:p="http://schemas.openxmlformats.org/presentationml/2006/main">
  <p:tag name="SLIDETYPE" val="Demo"/>
</p:tagLst>
</file>

<file path=ppt/tags/tag25.xml><?xml version="1.0" encoding="utf-8"?>
<p:tagLst xmlns:a="http://schemas.openxmlformats.org/drawingml/2006/main" xmlns:r="http://schemas.openxmlformats.org/officeDocument/2006/relationships" xmlns:p="http://schemas.openxmlformats.org/presentationml/2006/main">
  <p:tag name="SLIDETYPE" val="QA"/>
</p:tagLst>
</file>

<file path=ppt/tags/tag26.xml><?xml version="1.0" encoding="utf-8"?>
<p:tagLst xmlns:a="http://schemas.openxmlformats.org/drawingml/2006/main" xmlns:r="http://schemas.openxmlformats.org/officeDocument/2006/relationships" xmlns:p="http://schemas.openxmlformats.org/presentationml/2006/main">
  <p:tag name="SLIDETYPE" val="Exercise"/>
</p:tagLst>
</file>

<file path=ppt/tags/tag27.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2"/>
  <p:tag name="SECTIONNUMBER" val="0"/>
  <p:tag name="SHAPETABLE" val="Group Organizer"/>
  <p:tag name="SLIDETYPE" val="Organizer"/>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71153C-EB9D-42DB-AE19-F4BA6A3801BF}&quot;/&gt;&lt;isInvalidForFieldText val=&quot;0&quot;/&gt;&lt;Image&gt;&lt;filename val=&quot;C:\Users\sassnh\AppData\Local\Temp\PR\data\asimages\{7471153C-EB9D-42DB-AE19-F4BA6A3801BF}_27.png&quot;/&gt;&lt;left val=&quot;97&quot;/&gt;&lt;top val=&quot;124&quot;/&gt;&lt;width val=&quot;525&quot;/&gt;&lt;height val=&quot;36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4FEF49-C1E4-4C18-A4D0-516B29103ADE}&quot;/&gt;&lt;isInvalidForFieldText val=&quot;0&quot;/&gt;&lt;Image&gt;&lt;filename val=&quot;C:\Users\sassnh\AppData\Local\Temp\PR\data\asimages\{554FEF49-C1E4-4C18-A4D0-516B29103ADE}_31.png&quot;/&gt;&lt;left val=&quot;118&quot;/&gt;&lt;top val=&quot;259&quot;/&gt;&lt;width val=&quot;567&quot;/&gt;&lt;height val=&quot;6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C226E4-B752-4FAA-BB12-ACB641A40FE3}&quot;/&gt;&lt;isInvalidForFieldText val=&quot;0&quot;/&gt;&lt;Image&gt;&lt;filename val=&quot;C:\Users\sassnh\AppData\Local\Temp\PR\data\asimages\{3AC226E4-B752-4FAA-BB12-ACB641A40FE3}_1.png&quot;/&gt;&lt;left val=&quot;97&quot;/&gt;&lt;top val=&quot;124&quot;/&gt;&lt;width val=&quot;525&quot;/&gt;&lt;height val=&quot;3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31.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32.xml><?xml version="1.0" encoding="utf-8"?>
<p:tagLst xmlns:a="http://schemas.openxmlformats.org/drawingml/2006/main" xmlns:r="http://schemas.openxmlformats.org/officeDocument/2006/relationships" xmlns:p="http://schemas.openxmlformats.org/presentationml/2006/main">
  <p:tag name="HIGHLIGHT" val="YES"/>
</p:tagLst>
</file>

<file path=ppt/tags/tag33.xml><?xml version="1.0" encoding="utf-8"?>
<p:tagLst xmlns:a="http://schemas.openxmlformats.org/drawingml/2006/main" xmlns:r="http://schemas.openxmlformats.org/officeDocument/2006/relationships" xmlns:p="http://schemas.openxmlformats.org/presentationml/2006/main">
  <p:tag name="HIGHLIGHT" val="YES"/>
</p:tagLst>
</file>

<file path=ppt/tags/tag34.xml><?xml version="1.0" encoding="utf-8"?>
<p:tagLst xmlns:a="http://schemas.openxmlformats.org/drawingml/2006/main" xmlns:r="http://schemas.openxmlformats.org/officeDocument/2006/relationships" xmlns:p="http://schemas.openxmlformats.org/presentationml/2006/main">
  <p:tag name="HIGHLIGHT" val="YES"/>
</p:tagLst>
</file>

<file path=ppt/tags/tag35.xml><?xml version="1.0" encoding="utf-8"?>
<p:tagLst xmlns:a="http://schemas.openxmlformats.org/drawingml/2006/main" xmlns:r="http://schemas.openxmlformats.org/officeDocument/2006/relationships" xmlns:p="http://schemas.openxmlformats.org/presentationml/2006/main">
  <p:tag name="HIGHLIGHT" val="YES"/>
</p:tagLst>
</file>

<file path=ppt/tags/tag36.xml><?xml version="1.0" encoding="utf-8"?>
<p:tagLst xmlns:a="http://schemas.openxmlformats.org/drawingml/2006/main" xmlns:r="http://schemas.openxmlformats.org/officeDocument/2006/relationships" xmlns:p="http://schemas.openxmlformats.org/presentationml/2006/main">
  <p:tag name="HIGHLIGHT" val="YES"/>
</p:tagLst>
</file>

<file path=ppt/tags/tag37.xml><?xml version="1.0" encoding="utf-8"?>
<p:tagLst xmlns:a="http://schemas.openxmlformats.org/drawingml/2006/main" xmlns:r="http://schemas.openxmlformats.org/officeDocument/2006/relationships" xmlns:p="http://schemas.openxmlformats.org/presentationml/2006/main">
  <p:tag name="HIGHLIGHT" val="YES"/>
</p:tagLst>
</file>

<file path=ppt/tags/tag38.xml><?xml version="1.0" encoding="utf-8"?>
<p:tagLst xmlns:a="http://schemas.openxmlformats.org/drawingml/2006/main" xmlns:r="http://schemas.openxmlformats.org/officeDocument/2006/relationships" xmlns:p="http://schemas.openxmlformats.org/presentationml/2006/main">
  <p:tag name="HIGHLIGHT" val="YES"/>
</p:tagLst>
</file>

<file path=ppt/tags/tag39.xml><?xml version="1.0" encoding="utf-8"?>
<p:tagLst xmlns:a="http://schemas.openxmlformats.org/drawingml/2006/main" xmlns:r="http://schemas.openxmlformats.org/officeDocument/2006/relationships" xmlns:p="http://schemas.openxmlformats.org/presentationml/2006/main">
  <p:tag name="SLIDETYPE" val="QA"/>
</p:tagLst>
</file>

<file path=ppt/tags/tag4.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2"/>
  <p:tag name="SECTIONNUMBER" val="0"/>
  <p:tag name="SHAPETABLE" val="Group Organizer"/>
  <p:tag name="SLIDETYPE" val="Organizer"/>
</p:tagLst>
</file>

<file path=ppt/tags/tag40.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E46968-C7CF-4C79-BF0F-2CCD695B99EB}&quot;/&gt;&lt;isInvalidForFieldText val=&quot;0&quot;/&gt;&lt;Image&gt;&lt;filename val=&quot;C:\Users\sassnh\AppData\Local\Temp\PR\data\asimages\{8DE46968-C7CF-4C79-BF0F-2CCD695B99EB}_2.png&quot;/&gt;&lt;left val=&quot;97&quot;/&gt;&lt;top val=&quot;124&quot;/&gt;&lt;width val=&quot;525&quot;/&gt;&lt;height val=&quot;36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EE4C56-D25F-42F8-B2D0-CFD6D16DC241}&quot;/&gt;&lt;isInvalidForFieldText val=&quot;0&quot;/&gt;&lt;Image&gt;&lt;filename val=&quot;C:\Users\sassnh\AppData\Local\Temp\PR\data\asimages\{66EE4C56-D25F-42F8-B2D0-CFD6D16DC241}_7.png&quot;/&gt;&lt;left val=&quot;133&quot;/&gt;&lt;top val=&quot;256&quot;/&gt;&lt;width val=&quot;538&quot;/&gt;&lt;height val=&quot;6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4AC046-89DC-4CF6-AA12-A874B36AD62C}&quot;/&gt;&lt;isInvalidForFieldText val=&quot;0&quot;/&gt;&lt;Image&gt;&lt;filename val=&quot;C:\Users\sassnh\AppData\Local\Temp\PR\data\asimages\{AE4AC046-89DC-4CF6-AA12-A874B36AD62C}_7.png&quot;/&gt;&lt;left val=&quot;73&quot;/&gt;&lt;top val=&quot;459&quot;/&gt;&lt;width val=&quot;625&quot;/&gt;&lt;height val=&quot;6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IGHLIGHT" val="YES"/>
</p:tagLst>
</file>

<file path=ppt/tags/tag9.xml><?xml version="1.0" encoding="utf-8"?>
<p:tagLst xmlns:a="http://schemas.openxmlformats.org/drawingml/2006/main" xmlns:r="http://schemas.openxmlformats.org/officeDocument/2006/relationships" xmlns:p="http://schemas.openxmlformats.org/presentationml/2006/main">
  <p:tag name="HIGHLIGHT" val="YES"/>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2029</TotalTime>
  <Words>4095</Words>
  <Application>Microsoft Office PowerPoint</Application>
  <PresentationFormat>On-screen Show (4:3)</PresentationFormat>
  <Paragraphs>746</Paragraphs>
  <Slides>60</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Monotype Sorts</vt:lpstr>
      <vt:lpstr>SAS Monospace</vt:lpstr>
      <vt:lpstr>Arial Narrow</vt:lpstr>
      <vt:lpstr>Courier New</vt:lpstr>
      <vt:lpstr>Times New Roman</vt:lpstr>
      <vt:lpstr>MS PGothic</vt:lpstr>
      <vt:lpstr>Wingdings</vt:lpstr>
      <vt:lpstr>SAS2010</vt:lpstr>
      <vt:lpstr>Chapter 7: Reading Spreadsheet and Database Data</vt:lpstr>
      <vt:lpstr>Chapter 7: Reading Spreadsheet and Database Data</vt:lpstr>
      <vt:lpstr>Objectives</vt:lpstr>
      <vt:lpstr>Business Scenario</vt:lpstr>
      <vt:lpstr>Business Scenario</vt:lpstr>
      <vt:lpstr>Examine the Workbook</vt:lpstr>
      <vt:lpstr>SAS/ACCESS LIBNAME Statement</vt:lpstr>
      <vt:lpstr>SAS Explorer Window</vt:lpstr>
      <vt:lpstr>CONTENTS Procedure</vt:lpstr>
      <vt:lpstr>PowerPoint Presentation</vt:lpstr>
      <vt:lpstr>PowerPoint Presentation</vt:lpstr>
      <vt:lpstr>SAS Name Literals </vt:lpstr>
      <vt:lpstr>Printing an Excel Worksheet</vt:lpstr>
      <vt:lpstr>Subsetting Worksheet Data</vt:lpstr>
      <vt:lpstr>Viewing the Output</vt:lpstr>
      <vt:lpstr>Disassociating a Libref</vt:lpstr>
      <vt:lpstr>7.01 Quiz</vt:lpstr>
      <vt:lpstr>7.01 Quiz – Correct Answer</vt:lpstr>
      <vt:lpstr>Reading Excel Data</vt:lpstr>
      <vt:lpstr>Business Scenario </vt:lpstr>
      <vt:lpstr>Considerations</vt:lpstr>
      <vt:lpstr>7.02 Poll</vt:lpstr>
      <vt:lpstr>7.02 Poll – Correct Answer</vt:lpstr>
      <vt:lpstr>Creating a SAS Data Set</vt:lpstr>
      <vt:lpstr>PowerPoint Presentation</vt:lpstr>
      <vt:lpstr>Exercise</vt:lpstr>
      <vt:lpstr>Chapter 7: Reading Spreadsheet and Database Data</vt:lpstr>
      <vt:lpstr>Objectives</vt:lpstr>
      <vt:lpstr>Business Scenario</vt:lpstr>
      <vt:lpstr>Business Scenario</vt:lpstr>
      <vt:lpstr>SAS/ACCESS LIBNAME Statement</vt:lpstr>
      <vt:lpstr>Accessing an Oracle Database</vt:lpstr>
      <vt:lpstr>7.03 Multiple Choice Poll</vt:lpstr>
      <vt:lpstr>7.03 Multiple Choice Poll – Correct Answer</vt:lpstr>
      <vt:lpstr>Printing an Oracle Table</vt:lpstr>
      <vt:lpstr>Viewing the Output</vt:lpstr>
      <vt:lpstr>Creating a SAS Data Set</vt:lpstr>
      <vt:lpstr>Viewing the 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Reading Spreadsheet and Database Data</dc:title>
  <dc:creator>Deborah A Bayo</dc:creator>
  <cp:lastModifiedBy>Deborah A Bayo</cp:lastModifiedBy>
  <cp:revision>74</cp:revision>
  <dcterms:created xsi:type="dcterms:W3CDTF">2012-10-25T13:33:52Z</dcterms:created>
  <dcterms:modified xsi:type="dcterms:W3CDTF">2013-02-21T22:41:03Z</dcterms:modified>
</cp:coreProperties>
</file>