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308" r:id="rId4"/>
    <p:sldId id="307" r:id="rId5"/>
    <p:sldId id="311" r:id="rId6"/>
    <p:sldId id="312" r:id="rId7"/>
    <p:sldId id="313" r:id="rId8"/>
    <p:sldId id="314" r:id="rId9"/>
    <p:sldId id="310" r:id="rId10"/>
    <p:sldId id="309" r:id="rId11"/>
    <p:sldId id="315" r:id="rId12"/>
    <p:sldId id="323" r:id="rId13"/>
    <p:sldId id="324" r:id="rId14"/>
    <p:sldId id="328" r:id="rId15"/>
    <p:sldId id="329" r:id="rId16"/>
    <p:sldId id="316" r:id="rId17"/>
    <p:sldId id="325" r:id="rId18"/>
    <p:sldId id="326" r:id="rId19"/>
    <p:sldId id="327" r:id="rId20"/>
    <p:sldId id="302" r:id="rId21"/>
    <p:sldId id="303" r:id="rId22"/>
    <p:sldId id="304" r:id="rId23"/>
    <p:sldId id="305" r:id="rId24"/>
  </p:sldIdLst>
  <p:sldSz cx="9144000" cy="6858000" type="screen4x3"/>
  <p:notesSz cx="6858000" cy="9777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B6B53"/>
    <a:srgbClr val="EE6E60"/>
    <a:srgbClr val="E83320"/>
    <a:srgbClr val="EF1928"/>
    <a:srgbClr val="D83048"/>
    <a:srgbClr val="CC0000"/>
    <a:srgbClr val="FF2929"/>
    <a:srgbClr val="A2C1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5" autoAdjust="0"/>
    <p:restoredTop sz="94702" autoAdjust="0"/>
  </p:normalViewPr>
  <p:slideViewPr>
    <p:cSldViewPr snapToGrid="0"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500" y="107950"/>
            <a:ext cx="67945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pPr algn="ctr" eaLnBrk="0" hangingPunct="0">
              <a:defRPr/>
            </a:pPr>
            <a:r>
              <a:rPr lang="en-GB" sz="1400" dirty="0">
                <a:latin typeface="Calibri" pitchFamily="34" charset="0"/>
                <a:cs typeface="Calibri" pitchFamily="34" charset="0"/>
              </a:rPr>
              <a:t>Asia Pacific University of Technology and Innovation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400800" y="9364663"/>
            <a:ext cx="3937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 eaLnBrk="0" hangingPunct="0">
              <a:defRPr/>
            </a:pPr>
            <a:fld id="{E8640C51-FACC-4CE8-B446-6A138AAFA080}" type="slidenum">
              <a:rPr lang="en-GB" sz="1400">
                <a:latin typeface="Calibri" pitchFamily="34" charset="0"/>
                <a:cs typeface="Calibri" pitchFamily="34" charset="0"/>
              </a:rPr>
              <a:pPr algn="r" eaLnBrk="0" hangingPunct="0">
                <a:defRPr/>
              </a:pPr>
              <a:t>‹#›</a:t>
            </a:fld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1330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82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Master notes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1331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854075"/>
            <a:ext cx="4568825" cy="342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500" y="107950"/>
            <a:ext cx="67945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pPr algn="ctr" eaLnBrk="0" hangingPunct="0">
              <a:defRPr/>
            </a:pPr>
            <a:r>
              <a:rPr lang="en-GB" sz="1400" dirty="0">
                <a:latin typeface="Calibri" pitchFamily="34" charset="0"/>
                <a:cs typeface="Calibri" pitchFamily="34" charset="0"/>
              </a:rPr>
              <a:t>Asia Pacific University of Technology and Innovation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400800" y="9364663"/>
            <a:ext cx="3937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 eaLnBrk="0" hangingPunct="0">
              <a:defRPr/>
            </a:pPr>
            <a:fld id="{94C085EB-D3B8-4965-8950-38D1770B84D7}" type="slidenum">
              <a:rPr lang="en-GB" sz="1400">
                <a:latin typeface="Calibri" pitchFamily="34" charset="0"/>
                <a:cs typeface="Calibri" pitchFamily="34" charset="0"/>
              </a:rPr>
              <a:pPr algn="r" eaLnBrk="0" hangingPunct="0">
                <a:defRPr/>
              </a:pPr>
              <a:t>‹#›</a:t>
            </a:fld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3840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Calibri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Calibri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Calibri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Calibri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Calibri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" name="Picture 10" descr="APU Logo_Final_Vertical_V1_HR1 cop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5888" y="2514600"/>
            <a:ext cx="2530476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89188" y="1952625"/>
            <a:ext cx="67548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74900" y="3886200"/>
            <a:ext cx="67691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14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799179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274638"/>
            <a:ext cx="2057400" cy="594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5775" y="274638"/>
            <a:ext cx="6021388" cy="594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40629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767359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852977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363" y="16970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6970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67422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791303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579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323365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18947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653269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ucti_globe1_transparent_small"/>
          <p:cNvPicPr>
            <a:picLocks noChangeAspect="1" noChangeArrowheads="1"/>
          </p:cNvPicPr>
          <p:nvPr/>
        </p:nvPicPr>
        <p:blipFill>
          <a:blip r:embed="rId13">
            <a:lum bright="80000" contrast="-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1450" y="2570163"/>
            <a:ext cx="7207250" cy="409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0" y="6621463"/>
            <a:ext cx="9144000" cy="23653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7363" y="16970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85775" y="274638"/>
            <a:ext cx="7042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0" y="6597650"/>
            <a:ext cx="27114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GB" sz="800" dirty="0">
                <a:latin typeface="Calibri" pitchFamily="34" charset="0"/>
                <a:cs typeface="Calibri" pitchFamily="34" charset="0"/>
              </a:rPr>
              <a:t>Module Code and Module Title</a:t>
            </a:r>
          </a:p>
        </p:txBody>
      </p:sp>
      <p:sp>
        <p:nvSpPr>
          <p:cNvPr id="860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623050"/>
            <a:ext cx="28956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5C18404C-5DB1-4AB5-8A1A-53A4884EF6E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3175000" y="6597650"/>
            <a:ext cx="27114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GB" sz="800" dirty="0">
                <a:latin typeface="Calibri" pitchFamily="34" charset="0"/>
                <a:cs typeface="Calibri" pitchFamily="34" charset="0"/>
              </a:rPr>
              <a:t>Title of Slides</a:t>
            </a:r>
          </a:p>
        </p:txBody>
      </p:sp>
      <p:pic>
        <p:nvPicPr>
          <p:cNvPr id="1033" name="Picture 10" descr="APU Logo Final-medium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0"/>
            <a:ext cx="151447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Strategies in Emerging Markets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KEY ELEMENTS IN STRATEGIES EMERGING MARKETS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6290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>
                <a:solidFill>
                  <a:srgbClr val="FFFF00"/>
                </a:solidFill>
              </a:rPr>
              <a:t>  </a:t>
            </a:r>
            <a:r>
              <a:rPr lang="en-US" b="1" dirty="0" smtClean="0"/>
              <a:t>Major Issues in </a:t>
            </a:r>
            <a:r>
              <a:rPr lang="en-US" b="1" u="sng" dirty="0" smtClean="0"/>
              <a:t>Emerging Markets</a:t>
            </a:r>
            <a:r>
              <a:rPr lang="en-US" b="1" dirty="0" smtClean="0"/>
              <a:t> </a:t>
            </a:r>
          </a:p>
          <a:p>
            <a:pPr eaLnBrk="1" hangingPunct="1"/>
            <a:endParaRPr lang="en-US" sz="1600" b="1" dirty="0" smtClean="0">
              <a:solidFill>
                <a:srgbClr val="FFFF00"/>
              </a:solidFill>
            </a:endParaRPr>
          </a:p>
          <a:p>
            <a:pPr lvl="1" eaLnBrk="1" hangingPunct="1"/>
            <a:r>
              <a:rPr lang="en-US" dirty="0" smtClean="0"/>
              <a:t> </a:t>
            </a:r>
            <a:r>
              <a:rPr lang="en-US" sz="3200" dirty="0" smtClean="0"/>
              <a:t>Market Liberalization</a:t>
            </a:r>
          </a:p>
          <a:p>
            <a:pPr lvl="1" eaLnBrk="1" hangingPunct="1"/>
            <a:r>
              <a:rPr lang="en-US" sz="3200" dirty="0" smtClean="0"/>
              <a:t> Market Segmentation</a:t>
            </a:r>
          </a:p>
          <a:p>
            <a:pPr lvl="1" eaLnBrk="1" hangingPunct="1"/>
            <a:r>
              <a:rPr lang="en-US" sz="3200" dirty="0" smtClean="0"/>
              <a:t> Market Integration</a:t>
            </a:r>
          </a:p>
          <a:p>
            <a:pPr lvl="1" eaLnBrk="1" hangingPunct="1"/>
            <a:r>
              <a:rPr lang="en-US" sz="3200" dirty="0" smtClean="0"/>
              <a:t> Market Reforms</a:t>
            </a:r>
          </a:p>
          <a:p>
            <a:pPr lvl="1" eaLnBrk="1" hangingPunct="1"/>
            <a:r>
              <a:rPr lang="en-US" sz="3200" dirty="0" smtClean="0"/>
              <a:t> Economic Growth</a:t>
            </a:r>
          </a:p>
          <a:p>
            <a:pPr lvl="1" eaLnBrk="1" hangingPunct="1"/>
            <a:r>
              <a:rPr lang="en-US" sz="3200" dirty="0" smtClean="0"/>
              <a:t> Privatization </a:t>
            </a:r>
          </a:p>
          <a:p>
            <a:pPr lvl="1" eaLnBrk="1" hangingPunct="1"/>
            <a:r>
              <a:rPr lang="en-US" sz="3200" dirty="0" smtClean="0"/>
              <a:t> Contagion</a:t>
            </a:r>
          </a:p>
          <a:p>
            <a:pPr lvl="1" eaLnBrk="1" hangingPunct="1"/>
            <a:r>
              <a:rPr lang="en-US" sz="3200" dirty="0" smtClean="0"/>
              <a:t> Emerging Equity Markets </a:t>
            </a:r>
          </a:p>
          <a:p>
            <a:pPr lvl="1" eaLnBrk="1" hangingPunct="1"/>
            <a:r>
              <a:rPr lang="en-US" sz="3200" dirty="0" smtClean="0"/>
              <a:t> Diversification Opportunities</a:t>
            </a:r>
          </a:p>
        </p:txBody>
      </p:sp>
      <p:sp>
        <p:nvSpPr>
          <p:cNvPr id="8195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33ECC32-3B08-490B-8DFF-E0314258F909}" type="slidenum">
              <a:rPr lang="en-US" sz="1400" smtClean="0"/>
              <a:pPr eaLnBrk="1" hangingPunct="1"/>
              <a:t>10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1063711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839200" cy="6400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 Some </a:t>
            </a:r>
            <a:r>
              <a:rPr lang="en-US" sz="2800" b="1" dirty="0" smtClean="0"/>
              <a:t>Strategies for Emerging Markets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dirty="0" smtClean="0"/>
              <a:t> “Quick Buck” strategies (hit, bill, and run!)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dirty="0" smtClean="0"/>
              <a:t>  Longer-tern building of diversified presence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dirty="0" smtClean="0"/>
              <a:t>  Consider </a:t>
            </a:r>
            <a:r>
              <a:rPr lang="en-US" sz="2800" b="1" dirty="0" smtClean="0"/>
              <a:t>all</a:t>
            </a:r>
            <a:r>
              <a:rPr lang="en-US" sz="2800" dirty="0" smtClean="0"/>
              <a:t> possible </a:t>
            </a:r>
            <a:r>
              <a:rPr lang="en-US" sz="2800" b="1" dirty="0" smtClean="0"/>
              <a:t>modes of entry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dirty="0" smtClean="0"/>
              <a:t>  </a:t>
            </a:r>
            <a:r>
              <a:rPr lang="en-US" sz="2800" b="1" dirty="0" smtClean="0"/>
              <a:t>Good public relations </a:t>
            </a:r>
            <a:r>
              <a:rPr lang="en-US" sz="2800" dirty="0" smtClean="0"/>
              <a:t>at local, regional, national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dirty="0" smtClean="0"/>
              <a:t>  </a:t>
            </a:r>
            <a:r>
              <a:rPr lang="en-US" sz="2800" b="1" dirty="0" smtClean="0"/>
              <a:t>Flexibility and adaptability</a:t>
            </a:r>
            <a:r>
              <a:rPr lang="en-US" sz="2800" dirty="0" smtClean="0"/>
              <a:t> needed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dirty="0" smtClean="0"/>
              <a:t>  Learn by doing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dirty="0" smtClean="0"/>
              <a:t>  Demonstrate </a:t>
            </a:r>
            <a:r>
              <a:rPr lang="en-US" sz="2800" b="1" dirty="0" smtClean="0"/>
              <a:t>cultural sensitivity/literacy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dirty="0" smtClean="0"/>
              <a:t>  Adopt best practices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dirty="0" smtClean="0"/>
              <a:t>  Do your homework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800" dirty="0" smtClean="0"/>
              <a:t>  Adopt longer-term perspectives in profit expectations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      </a:t>
            </a:r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3BA2FD-EBD3-481F-9CC3-C797601CB0B0}" type="slidenum">
              <a:rPr lang="en-US" sz="1400" smtClean="0"/>
              <a:pPr eaLnBrk="1" hangingPunct="1"/>
              <a:t>11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656166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FFFF00"/>
                </a:solidFill>
              </a:rPr>
              <a:t>    </a:t>
            </a:r>
            <a:r>
              <a:rPr lang="en-US" b="1" dirty="0" smtClean="0"/>
              <a:t>Factors Influencing Economic growth</a:t>
            </a:r>
            <a:r>
              <a:rPr lang="en-US" dirty="0" smtClean="0"/>
              <a:t>.</a:t>
            </a:r>
            <a:endParaRPr lang="en-US" sz="1200" dirty="0" smtClean="0"/>
          </a:p>
          <a:p>
            <a:pPr eaLnBrk="1" hangingPunct="1">
              <a:buFont typeface="Wingdings" pitchFamily="2" charset="2"/>
              <a:buChar char="v"/>
            </a:pPr>
            <a:endParaRPr lang="en-US" sz="1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   Information Technology</a:t>
            </a:r>
            <a:endParaRPr lang="en-US" sz="1200" dirty="0" smtClean="0"/>
          </a:p>
          <a:p>
            <a:pPr eaLnBrk="1" hangingPunct="1">
              <a:buFont typeface="Wingdings" pitchFamily="2" charset="2"/>
              <a:buNone/>
            </a:pPr>
            <a:endParaRPr lang="en-US" sz="1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   Infrastructural Investment</a:t>
            </a:r>
          </a:p>
          <a:p>
            <a:pPr eaLnBrk="1" hangingPunct="1">
              <a:buFont typeface="Wingdings" pitchFamily="2" charset="2"/>
              <a:buNone/>
            </a:pPr>
            <a:endParaRPr lang="en-US" sz="1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   Marketing Contribution</a:t>
            </a:r>
          </a:p>
          <a:p>
            <a:pPr eaLnBrk="1" hangingPunct="1">
              <a:buFont typeface="Wingdings" pitchFamily="2" charset="2"/>
              <a:buNone/>
            </a:pPr>
            <a:endParaRPr lang="en-US" sz="1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   Financial Sector Development 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4D9060F-75BB-4A42-A53C-BF266BC9AC7F}" type="slidenum">
              <a:rPr lang="en-US" sz="1400" smtClean="0"/>
              <a:pPr eaLnBrk="1" hangingPunct="1"/>
              <a:t>12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698633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FFFF00"/>
                </a:solidFill>
              </a:rPr>
              <a:t>      </a:t>
            </a:r>
            <a:r>
              <a:rPr lang="en-US" b="1" dirty="0" smtClean="0"/>
              <a:t>Investment Attractiveness of EM</a:t>
            </a:r>
          </a:p>
          <a:p>
            <a:pPr eaLnBrk="1" hangingPunct="1">
              <a:buFontTx/>
              <a:buNone/>
            </a:pPr>
            <a:endParaRPr lang="en-US" sz="1200" b="1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3000" b="1" dirty="0" smtClean="0"/>
              <a:t>Size</a:t>
            </a:r>
            <a:r>
              <a:rPr lang="en-US" sz="3000" dirty="0" smtClean="0"/>
              <a:t> of </a:t>
            </a:r>
            <a:r>
              <a:rPr lang="en-US" sz="3000" b="1" dirty="0" smtClean="0"/>
              <a:t>domestic market</a:t>
            </a:r>
            <a:endParaRPr lang="en-US" sz="12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1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3000" dirty="0" smtClean="0"/>
              <a:t> </a:t>
            </a:r>
            <a:r>
              <a:rPr lang="en-US" sz="3000" b="1" dirty="0" smtClean="0"/>
              <a:t>Economic growth rate</a:t>
            </a:r>
          </a:p>
          <a:p>
            <a:pPr eaLnBrk="1" hangingPunct="1">
              <a:buFont typeface="Wingdings" pitchFamily="2" charset="2"/>
              <a:buNone/>
            </a:pPr>
            <a:endParaRPr lang="en-US" sz="1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3000" dirty="0" smtClean="0"/>
              <a:t> </a:t>
            </a:r>
            <a:r>
              <a:rPr lang="en-US" sz="3000" b="1" dirty="0" smtClean="0"/>
              <a:t>Low factor costs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200" dirty="0" smtClean="0"/>
              <a:t>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3000" dirty="0" smtClean="0"/>
              <a:t> </a:t>
            </a:r>
            <a:r>
              <a:rPr lang="en-US" sz="3000" b="1" dirty="0" smtClean="0"/>
              <a:t>Privatization</a:t>
            </a:r>
            <a:r>
              <a:rPr lang="en-US" sz="3000" dirty="0" smtClean="0"/>
              <a:t> and </a:t>
            </a:r>
            <a:r>
              <a:rPr lang="en-US" sz="3000" b="1" dirty="0" smtClean="0"/>
              <a:t>incentives</a:t>
            </a:r>
            <a:r>
              <a:rPr lang="en-US" sz="3000" dirty="0" smtClean="0"/>
              <a:t> for private initiatives</a:t>
            </a:r>
          </a:p>
          <a:p>
            <a:pPr eaLnBrk="1" hangingPunct="1">
              <a:buFont typeface="Wingdings" pitchFamily="2" charset="2"/>
              <a:buNone/>
            </a:pPr>
            <a:endParaRPr lang="en-US" sz="1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3000" dirty="0" smtClean="0"/>
              <a:t> </a:t>
            </a:r>
            <a:r>
              <a:rPr lang="en-US" sz="3000" b="1" dirty="0" smtClean="0"/>
              <a:t>Openness to international trade </a:t>
            </a:r>
            <a:r>
              <a:rPr lang="en-US" sz="3000" dirty="0" smtClean="0"/>
              <a:t>and       </a:t>
            </a:r>
          </a:p>
          <a:p>
            <a:pPr eaLnBrk="1" hangingPunct="1">
              <a:buFontTx/>
              <a:buNone/>
            </a:pPr>
            <a:r>
              <a:rPr lang="en-US" sz="3000" dirty="0" smtClean="0"/>
              <a:t>     investments </a:t>
            </a:r>
            <a:r>
              <a:rPr lang="en-US" sz="2400" dirty="0" smtClean="0"/>
              <a:t>(WTO and regional trade agreements)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endParaRPr lang="en-US" sz="3000" dirty="0" smtClean="0"/>
          </a:p>
        </p:txBody>
      </p:sp>
      <p:sp>
        <p:nvSpPr>
          <p:cNvPr id="27651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F1C56B-8E79-4F77-8863-9EC165CF696E}" type="slidenum">
              <a:rPr lang="en-US" sz="1400" smtClean="0"/>
              <a:pPr eaLnBrk="1" hangingPunct="1"/>
              <a:t>13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1612729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Factors</a:t>
            </a:r>
            <a:r>
              <a:rPr lang="en-US" sz="3200" b="1" dirty="0" smtClean="0">
                <a:solidFill>
                  <a:schemeClr val="bg1"/>
                </a:solidFill>
              </a:rPr>
              <a:t> That Attract Foreign Capital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5626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3000" b="1" dirty="0" smtClean="0"/>
              <a:t>Domestic (Pull) Factors</a:t>
            </a:r>
            <a:r>
              <a:rPr lang="en-US" sz="2800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Economic and political reforms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Liberalization of foreign exchange flows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Attractive environment for portfolio and FDI    investment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Sound, transparent and sustainable economic policies.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Liberalization of restrictions on private sector borrowing from abroad.</a:t>
            </a:r>
            <a:endParaRPr lang="en-US" sz="3000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F9733E-23E7-4DF2-B28E-F0C2404AD765}" type="slidenum">
              <a:rPr lang="en-US" sz="1400" smtClean="0"/>
              <a:pPr eaLnBrk="1" hangingPunct="1"/>
              <a:t>14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2976088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10600" cy="6096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3000" b="1" dirty="0" smtClean="0"/>
              <a:t>External (Push) Factors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Lower international interest rates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Reductions in demand for investment funds in developed economies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Desire for international diversification of asset portfolios.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Globalization and increased competition</a:t>
            </a:r>
            <a:r>
              <a:rPr lang="en-US" dirty="0" smtClean="0"/>
              <a:t>.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3F187B-7BC8-4F3E-9FBF-2D03F8AA75EF}" type="slidenum">
              <a:rPr lang="en-US" sz="1400" smtClean="0"/>
              <a:pPr eaLnBrk="1" hangingPunct="1"/>
              <a:t>15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1299201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477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/>
              <a:t>Winning Consumers in Emerging Markets</a:t>
            </a:r>
            <a:r>
              <a:rPr lang="en-US" dirty="0" smtClean="0"/>
              <a:t>.</a:t>
            </a:r>
            <a:endParaRPr lang="en-US" sz="1200" dirty="0" smtClean="0"/>
          </a:p>
          <a:p>
            <a:pPr eaLnBrk="1" hangingPunct="1">
              <a:buFont typeface="Wingdings" pitchFamily="2" charset="2"/>
              <a:buNone/>
            </a:pPr>
            <a:endParaRPr lang="en-US" sz="1200" dirty="0" smtClean="0"/>
          </a:p>
          <a:p>
            <a:pPr eaLnBrk="1" hangingPunct="1">
              <a:buFont typeface="Wingdings" pitchFamily="2" charset="2"/>
              <a:buChar char="v"/>
            </a:pPr>
            <a:r>
              <a:rPr lang="en-US" b="1" dirty="0" smtClean="0"/>
              <a:t>Adapt</a:t>
            </a:r>
            <a:r>
              <a:rPr lang="en-US" dirty="0" smtClean="0"/>
              <a:t> products, prices, and manufacturing processes </a:t>
            </a:r>
            <a:r>
              <a:rPr lang="en-US" b="1" dirty="0" smtClean="0"/>
              <a:t>to suit / meets the need </a:t>
            </a:r>
            <a:r>
              <a:rPr lang="en-US" dirty="0" smtClean="0"/>
              <a:t>of households with limited budgets</a:t>
            </a:r>
            <a:endParaRPr lang="en-US" sz="1200" dirty="0" smtClean="0"/>
          </a:p>
          <a:p>
            <a:pPr eaLnBrk="1" hangingPunct="1">
              <a:buFont typeface="Wingdings" pitchFamily="2" charset="2"/>
              <a:buChar char="v"/>
            </a:pPr>
            <a:endParaRPr lang="en-US" sz="1200" dirty="0" smtClean="0"/>
          </a:p>
          <a:p>
            <a:pPr eaLnBrk="1" hangingPunct="1">
              <a:buFont typeface="Wingdings" pitchFamily="2" charset="2"/>
              <a:buChar char="v"/>
            </a:pPr>
            <a:r>
              <a:rPr lang="en-US" b="1" dirty="0" smtClean="0"/>
              <a:t>Respond</a:t>
            </a:r>
            <a:r>
              <a:rPr lang="en-US" dirty="0" smtClean="0"/>
              <a:t> to local tastes and preferences</a:t>
            </a:r>
          </a:p>
          <a:p>
            <a:pPr eaLnBrk="1" hangingPunct="1">
              <a:buFont typeface="Wingdings" pitchFamily="2" charset="2"/>
              <a:buChar char="v"/>
            </a:pPr>
            <a:endParaRPr lang="en-US" sz="1200" dirty="0" smtClean="0"/>
          </a:p>
          <a:p>
            <a:pPr eaLnBrk="1" hangingPunct="1">
              <a:buFont typeface="Wingdings" pitchFamily="2" charset="2"/>
              <a:buChar char="v"/>
            </a:pPr>
            <a:r>
              <a:rPr lang="en-US" sz="3000" b="1" dirty="0" smtClean="0"/>
              <a:t>Find ways to distribute</a:t>
            </a:r>
            <a:r>
              <a:rPr lang="en-US" sz="3000" dirty="0" smtClean="0"/>
              <a:t> goods </a:t>
            </a:r>
            <a:r>
              <a:rPr lang="en-US" sz="3000" b="1" dirty="0" smtClean="0"/>
              <a:t>in</a:t>
            </a:r>
            <a:r>
              <a:rPr lang="en-US" sz="3000" dirty="0" smtClean="0"/>
              <a:t> an </a:t>
            </a:r>
            <a:r>
              <a:rPr lang="en-US" sz="3000" b="1" dirty="0" smtClean="0"/>
              <a:t>environment </a:t>
            </a:r>
            <a:r>
              <a:rPr lang="en-US" sz="3000" dirty="0" smtClean="0"/>
              <a:t>dominated by mom-and-pop stores </a:t>
            </a:r>
          </a:p>
          <a:p>
            <a:pPr eaLnBrk="1" hangingPunct="1">
              <a:buFont typeface="Wingdings" pitchFamily="2" charset="2"/>
              <a:buNone/>
            </a:pPr>
            <a:endParaRPr lang="en-US" sz="3000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BBA852-EA21-4FF6-9D12-7313BFDACECC}" type="slidenum">
              <a:rPr lang="en-US" sz="1400" smtClean="0"/>
              <a:pPr eaLnBrk="1" hangingPunct="1"/>
              <a:t>16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1621769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FFFF00"/>
                </a:solidFill>
              </a:rPr>
              <a:t>      </a:t>
            </a:r>
            <a:r>
              <a:rPr lang="en-US" b="1" dirty="0" smtClean="0"/>
              <a:t>Major Financial Problems in EM.</a:t>
            </a:r>
            <a:endParaRPr lang="en-US" sz="1200" b="1" dirty="0" smtClean="0"/>
          </a:p>
          <a:p>
            <a:pPr eaLnBrk="1" hangingPunct="1">
              <a:buFontTx/>
              <a:buNone/>
            </a:pPr>
            <a:endParaRPr lang="en-US" sz="1200" b="1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3000" dirty="0" smtClean="0"/>
              <a:t>Currency convertibility</a:t>
            </a:r>
          </a:p>
          <a:p>
            <a:pPr eaLnBrk="1" hangingPunct="1">
              <a:buFont typeface="Wingdings" pitchFamily="2" charset="2"/>
              <a:buNone/>
            </a:pPr>
            <a:endParaRPr lang="en-US" sz="1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3000" dirty="0" smtClean="0"/>
              <a:t>International transfer of funds</a:t>
            </a:r>
          </a:p>
          <a:p>
            <a:pPr eaLnBrk="1" hangingPunct="1">
              <a:buFont typeface="Wingdings" pitchFamily="2" charset="2"/>
              <a:buNone/>
            </a:pPr>
            <a:endParaRPr lang="en-US" sz="1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3000" dirty="0" smtClean="0"/>
              <a:t> Efficiency and transparency of stock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000" dirty="0" smtClean="0"/>
              <a:t>    exchanges and tender procedures</a:t>
            </a:r>
          </a:p>
          <a:p>
            <a:pPr eaLnBrk="1" hangingPunct="1">
              <a:buFont typeface="Wingdings" pitchFamily="2" charset="2"/>
              <a:buNone/>
            </a:pPr>
            <a:endParaRPr lang="en-US" sz="1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3000" dirty="0" smtClean="0"/>
              <a:t>Majority control for foreigners</a:t>
            </a:r>
          </a:p>
          <a:p>
            <a:pPr eaLnBrk="1" hangingPunct="1">
              <a:buFont typeface="Wingdings" pitchFamily="2" charset="2"/>
              <a:buNone/>
            </a:pPr>
            <a:endParaRPr lang="en-US" sz="1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3000" dirty="0" smtClean="0"/>
              <a:t>Remittance provisions for fees, dividends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000" dirty="0" smtClean="0"/>
              <a:t>    and royalties</a:t>
            </a:r>
          </a:p>
          <a:p>
            <a:pPr eaLnBrk="1" hangingPunct="1">
              <a:buFontTx/>
              <a:buNone/>
            </a:pP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939916-92EE-4E88-A45E-7D0D3F60D012}" type="slidenum">
              <a:rPr lang="en-US" sz="1400" smtClean="0"/>
              <a:pPr eaLnBrk="1" hangingPunct="1"/>
              <a:t>17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809767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eaLnBrk="1" hangingPunct="1">
              <a:buClr>
                <a:srgbClr val="FFFF00"/>
              </a:buClr>
              <a:buFont typeface="Wingdings" pitchFamily="2" charset="2"/>
              <a:buNone/>
            </a:pPr>
            <a:r>
              <a:rPr lang="en-US" b="1" dirty="0" smtClean="0">
                <a:solidFill>
                  <a:srgbClr val="FFFF00"/>
                </a:solidFill>
              </a:rPr>
              <a:t>        </a:t>
            </a:r>
            <a:r>
              <a:rPr lang="en-US" b="1" dirty="0" smtClean="0"/>
              <a:t>Key Factors for Success in EM</a:t>
            </a:r>
            <a:endParaRPr lang="en-US" sz="1200" b="1" dirty="0" smtClean="0"/>
          </a:p>
          <a:p>
            <a:pPr eaLnBrk="1" hangingPunct="1">
              <a:buFontTx/>
              <a:buNone/>
            </a:pPr>
            <a:endParaRPr lang="en-US" sz="1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en-US" sz="3000" dirty="0" smtClean="0"/>
              <a:t>Long-term vision.</a:t>
            </a:r>
          </a:p>
          <a:p>
            <a:pPr eaLnBrk="1" hangingPunct="1">
              <a:buFont typeface="Wingdings" pitchFamily="2" charset="2"/>
              <a:buNone/>
            </a:pPr>
            <a:endParaRPr lang="en-US" sz="1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en-US" sz="3000" dirty="0" smtClean="0"/>
              <a:t>Local responsiveness.</a:t>
            </a:r>
          </a:p>
          <a:p>
            <a:pPr eaLnBrk="1" hangingPunct="1">
              <a:buFont typeface="Wingdings" pitchFamily="2" charset="2"/>
              <a:buNone/>
            </a:pPr>
            <a:endParaRPr lang="en-US" sz="1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en-US" sz="3000" dirty="0" smtClean="0"/>
              <a:t>Local talent and human potential.</a:t>
            </a:r>
          </a:p>
          <a:p>
            <a:pPr eaLnBrk="1" hangingPunct="1">
              <a:buFont typeface="Wingdings" pitchFamily="2" charset="2"/>
              <a:buNone/>
            </a:pPr>
            <a:endParaRPr lang="en-US" sz="1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3000" dirty="0" smtClean="0"/>
              <a:t>  Financial resources.</a:t>
            </a:r>
          </a:p>
          <a:p>
            <a:pPr eaLnBrk="1" hangingPunct="1">
              <a:buFont typeface="Wingdings" pitchFamily="2" charset="2"/>
              <a:buNone/>
            </a:pPr>
            <a:endParaRPr lang="en-US" sz="1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en-US" sz="3000" dirty="0" smtClean="0"/>
              <a:t>Learning through local partners.</a:t>
            </a:r>
          </a:p>
          <a:p>
            <a:pPr eaLnBrk="1" hangingPunct="1">
              <a:buFont typeface="Wingdings" pitchFamily="2" charset="2"/>
              <a:buNone/>
            </a:pPr>
            <a:endParaRPr lang="en-US" sz="1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en-US" sz="3000" dirty="0" smtClean="0"/>
              <a:t>Building on local networks.</a:t>
            </a:r>
          </a:p>
          <a:p>
            <a:pPr eaLnBrk="1" hangingPunct="1">
              <a:buFont typeface="Wingdings" pitchFamily="2" charset="2"/>
              <a:buChar char="Ø"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A6AD46A-D3CB-4A07-9328-9080756D61BA}" type="slidenum">
              <a:rPr lang="en-US" sz="1400" smtClean="0"/>
              <a:pPr eaLnBrk="1" hangingPunct="1"/>
              <a:t>18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14962935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eaLnBrk="1" hangingPunct="1">
              <a:buClr>
                <a:srgbClr val="FFFF00"/>
              </a:buClr>
              <a:buFont typeface="Wingdings" pitchFamily="2" charset="2"/>
              <a:buNone/>
            </a:pPr>
            <a:r>
              <a:rPr lang="en-US" sz="3000" b="1" dirty="0" smtClean="0"/>
              <a:t>  Financial Development and Economic Growth</a:t>
            </a:r>
          </a:p>
          <a:p>
            <a:pPr eaLnBrk="1" hangingPunct="1">
              <a:buFontTx/>
              <a:buNone/>
            </a:pPr>
            <a:endParaRPr lang="en-US" sz="1200" dirty="0" smtClean="0"/>
          </a:p>
          <a:p>
            <a:pPr eaLnBrk="1" hangingPunct="1">
              <a:buFont typeface="Wingdings" pitchFamily="2" charset="2"/>
              <a:buChar char="v"/>
            </a:pPr>
            <a:r>
              <a:rPr lang="en-US" sz="2800" dirty="0" smtClean="0"/>
              <a:t>Argument Linking Financial Development to Growth:</a:t>
            </a:r>
            <a:endParaRPr lang="en-US" sz="1200" dirty="0" smtClean="0"/>
          </a:p>
          <a:p>
            <a:pPr eaLnBrk="1" hangingPunct="1">
              <a:buFont typeface="Wingdings" pitchFamily="2" charset="2"/>
              <a:buNone/>
            </a:pPr>
            <a:endParaRPr lang="en-US" sz="12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700" dirty="0" smtClean="0"/>
              <a:t>Reduction in information/transaction/monitoring costs</a:t>
            </a:r>
          </a:p>
          <a:p>
            <a:pPr eaLnBrk="1" hangingPunct="1">
              <a:buFontTx/>
              <a:buNone/>
            </a:pPr>
            <a:endParaRPr lang="en-US" sz="5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Identifying and funding good business opportunities</a:t>
            </a:r>
            <a:endParaRPr lang="en-US" sz="500" dirty="0" smtClean="0"/>
          </a:p>
          <a:p>
            <a:pPr eaLnBrk="1" hangingPunct="1">
              <a:buFontTx/>
              <a:buNone/>
            </a:pPr>
            <a:endParaRPr lang="en-US" sz="5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Mobilizing savings</a:t>
            </a:r>
            <a:endParaRPr lang="en-US" sz="500" dirty="0" smtClean="0"/>
          </a:p>
          <a:p>
            <a:pPr eaLnBrk="1" hangingPunct="1">
              <a:buFontTx/>
              <a:buNone/>
            </a:pPr>
            <a:endParaRPr lang="en-US" sz="5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Monitoring performance of managers</a:t>
            </a:r>
          </a:p>
          <a:p>
            <a:pPr eaLnBrk="1" hangingPunct="1">
              <a:buFontTx/>
              <a:buNone/>
            </a:pPr>
            <a:r>
              <a:rPr lang="en-US" sz="500" dirty="0" smtClean="0"/>
              <a:t> 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Promoting the trading/ hedging/ diversification of risk</a:t>
            </a:r>
            <a:endParaRPr lang="en-US" sz="500" dirty="0" smtClean="0"/>
          </a:p>
          <a:p>
            <a:pPr eaLnBrk="1" hangingPunct="1">
              <a:buFontTx/>
              <a:buNone/>
            </a:pPr>
            <a:endParaRPr lang="en-US" sz="5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Promoting efficient allocation of resources</a:t>
            </a:r>
            <a:endParaRPr lang="en-US" sz="500" dirty="0" smtClean="0"/>
          </a:p>
          <a:p>
            <a:pPr eaLnBrk="1" hangingPunct="1">
              <a:buFontTx/>
              <a:buNone/>
            </a:pPr>
            <a:endParaRPr lang="en-US" sz="5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800" dirty="0" smtClean="0"/>
              <a:t>Promoting rapid accumulation of physical, human, and technological capital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072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7E9355-46E6-439C-8A25-DCACC8FB678F}" type="slidenum">
              <a:rPr lang="en-US" sz="1400" smtClean="0"/>
              <a:pPr eaLnBrk="1" hangingPunct="1"/>
              <a:t>19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1510535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Learning Outcomes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Critically evaluate </a:t>
            </a:r>
            <a:r>
              <a:rPr lang="en-US" sz="2000" dirty="0" smtClean="0"/>
              <a:t>the </a:t>
            </a:r>
            <a:r>
              <a:rPr lang="en-US" sz="2000" b="1" dirty="0" smtClean="0"/>
              <a:t>features of Emerging Markets </a:t>
            </a:r>
            <a:r>
              <a:rPr lang="en-US" sz="2000" dirty="0" smtClean="0"/>
              <a:t>and </a:t>
            </a:r>
            <a:r>
              <a:rPr lang="en-US" sz="2000" b="1" dirty="0" err="1" smtClean="0"/>
              <a:t>analyse</a:t>
            </a:r>
            <a:r>
              <a:rPr lang="en-US" sz="2000" dirty="0" smtClean="0"/>
              <a:t> </a:t>
            </a:r>
            <a:r>
              <a:rPr lang="en-US" sz="2000" b="1" dirty="0" smtClean="0"/>
              <a:t>opportunities</a:t>
            </a:r>
            <a:r>
              <a:rPr lang="en-US" sz="2000" dirty="0" smtClean="0"/>
              <a:t> presented.</a:t>
            </a:r>
          </a:p>
          <a:p>
            <a:r>
              <a:rPr lang="en-US" sz="2000" b="1" dirty="0" smtClean="0"/>
              <a:t>Evaluate the nature and complexity </a:t>
            </a:r>
            <a:r>
              <a:rPr lang="en-US" sz="2000" dirty="0" smtClean="0"/>
              <a:t>of the fundamental </a:t>
            </a:r>
            <a:r>
              <a:rPr lang="en-US" sz="2000" b="1" dirty="0" smtClean="0"/>
              <a:t>shift in business/economic environments </a:t>
            </a:r>
            <a:r>
              <a:rPr lang="en-US" sz="2000" dirty="0" smtClean="0"/>
              <a:t>with particular emphasis on Global Businesses.</a:t>
            </a:r>
          </a:p>
          <a:p>
            <a:r>
              <a:rPr lang="en-US" sz="2000" b="1" dirty="0" smtClean="0"/>
              <a:t>Evaluate</a:t>
            </a:r>
            <a:r>
              <a:rPr lang="en-US" sz="2000" dirty="0" smtClean="0"/>
              <a:t> the </a:t>
            </a:r>
            <a:r>
              <a:rPr lang="en-US" sz="2000" b="1" dirty="0" smtClean="0"/>
              <a:t>nature of emerging markets</a:t>
            </a:r>
            <a:r>
              <a:rPr lang="en-US" sz="2000" dirty="0" smtClean="0"/>
              <a:t>; how </a:t>
            </a:r>
            <a:r>
              <a:rPr lang="en-US" sz="2000" b="1" dirty="0" smtClean="0"/>
              <a:t>their evolution </a:t>
            </a:r>
            <a:r>
              <a:rPr lang="en-US" sz="2000" dirty="0" smtClean="0"/>
              <a:t>can impact businesses.</a:t>
            </a:r>
          </a:p>
          <a:p>
            <a:r>
              <a:rPr lang="en-US" sz="2000" b="1" dirty="0" err="1" smtClean="0"/>
              <a:t>Analyse</a:t>
            </a:r>
            <a:r>
              <a:rPr lang="en-US" sz="2000" b="1" dirty="0" smtClean="0"/>
              <a:t> the additional ethical challenges </a:t>
            </a:r>
            <a:r>
              <a:rPr lang="en-US" sz="2000" dirty="0" smtClean="0"/>
              <a:t>and issues of social responsibility common in emerging markets.</a:t>
            </a:r>
          </a:p>
          <a:p>
            <a:r>
              <a:rPr lang="en-US" sz="2000" b="1" dirty="0" smtClean="0"/>
              <a:t>Solve problems</a:t>
            </a:r>
            <a:r>
              <a:rPr lang="en-US" sz="2000" dirty="0" smtClean="0"/>
              <a:t> involving the impact on </a:t>
            </a:r>
            <a:r>
              <a:rPr lang="en-US" sz="2000" b="1" dirty="0" smtClean="0"/>
              <a:t>managing businesses </a:t>
            </a:r>
            <a:r>
              <a:rPr lang="en-US" sz="2000" dirty="0" smtClean="0"/>
              <a:t>and </a:t>
            </a:r>
            <a:r>
              <a:rPr lang="en-US" sz="2000" b="1" dirty="0" smtClean="0"/>
              <a:t>marketing strategies of </a:t>
            </a:r>
            <a:r>
              <a:rPr lang="en-US" sz="2000" dirty="0" smtClean="0"/>
              <a:t>the </a:t>
            </a:r>
            <a:r>
              <a:rPr lang="en-US" sz="2000" b="1" dirty="0" smtClean="0"/>
              <a:t>emerging markets </a:t>
            </a:r>
            <a:r>
              <a:rPr lang="en-US" sz="2000" dirty="0" smtClean="0"/>
              <a:t>environment.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‹#›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26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‹#›</a:t>
            </a:r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856444" y="1026899"/>
            <a:ext cx="7373155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u="sng" dirty="0" smtClean="0"/>
              <a:t>A – Z : Why </a:t>
            </a:r>
            <a:r>
              <a:rPr lang="en-GB" b="1" u="sng" dirty="0"/>
              <a:t>companies fails operating in emerging markets</a:t>
            </a:r>
            <a:endParaRPr lang="en-US" b="1" u="sng" dirty="0"/>
          </a:p>
          <a:p>
            <a:pPr lvl="0"/>
            <a:endParaRPr lang="en-GB" dirty="0" smtClean="0"/>
          </a:p>
          <a:p>
            <a:pPr marL="342900" lvl="0" indent="-342900">
              <a:buFont typeface="+mj-lt"/>
              <a:buAutoNum type="alphaUcPeriod"/>
            </a:pPr>
            <a:r>
              <a:rPr lang="en-GB" dirty="0" smtClean="0"/>
              <a:t>Emerging </a:t>
            </a:r>
            <a:r>
              <a:rPr lang="en-GB" dirty="0"/>
              <a:t>markets must be a central or at least an integral part of global </a:t>
            </a:r>
            <a:r>
              <a:rPr lang="en-GB" dirty="0" smtClean="0"/>
              <a:t>strategy</a:t>
            </a:r>
          </a:p>
          <a:p>
            <a:pPr marL="342900" lvl="0" indent="-342900">
              <a:buFont typeface="+mj-lt"/>
              <a:buAutoNum type="alphaUcPeriod"/>
            </a:pPr>
            <a:endParaRPr lang="en-US" dirty="0"/>
          </a:p>
          <a:p>
            <a:pPr marL="342900" lvl="0" indent="-342900">
              <a:buFont typeface="+mj-lt"/>
              <a:buAutoNum type="alphaUcPeriod"/>
            </a:pPr>
            <a:r>
              <a:rPr lang="en-GB" dirty="0"/>
              <a:t>Ensure there is genuine commitment from the </a:t>
            </a:r>
            <a:r>
              <a:rPr lang="en-GB" dirty="0" smtClean="0"/>
              <a:t>top</a:t>
            </a:r>
          </a:p>
          <a:p>
            <a:pPr marL="342900" lvl="0" indent="-342900">
              <a:buFont typeface="+mj-lt"/>
              <a:buAutoNum type="alphaUcPeriod"/>
            </a:pPr>
            <a:endParaRPr lang="en-US" dirty="0"/>
          </a:p>
          <a:p>
            <a:pPr marL="342900" lvl="0" indent="-342900">
              <a:buFont typeface="+mj-lt"/>
              <a:buAutoNum type="alphaUcPeriod"/>
            </a:pPr>
            <a:r>
              <a:rPr lang="en-GB" dirty="0"/>
              <a:t>A global head of emerging markets is </a:t>
            </a:r>
            <a:r>
              <a:rPr lang="en-GB" dirty="0" smtClean="0"/>
              <a:t>essential</a:t>
            </a:r>
          </a:p>
          <a:p>
            <a:pPr marL="342900" lvl="0" indent="-342900">
              <a:buFont typeface="+mj-lt"/>
              <a:buAutoNum type="alphaUcPeriod"/>
            </a:pPr>
            <a:endParaRPr lang="en-US" dirty="0"/>
          </a:p>
          <a:p>
            <a:pPr marL="342900" lvl="0" indent="-342900">
              <a:buFont typeface="+mj-lt"/>
              <a:buAutoNum type="alphaUcPeriod"/>
            </a:pPr>
            <a:r>
              <a:rPr lang="en-GB" dirty="0"/>
              <a:t>Make sure heads of region drives business units not heads of functions drive </a:t>
            </a:r>
            <a:r>
              <a:rPr lang="en-GB" dirty="0" smtClean="0"/>
              <a:t>business</a:t>
            </a:r>
          </a:p>
          <a:p>
            <a:pPr marL="342900" lvl="0" indent="-342900">
              <a:buFont typeface="+mj-lt"/>
              <a:buAutoNum type="alphaUcPeriod"/>
            </a:pPr>
            <a:endParaRPr lang="en-US" dirty="0"/>
          </a:p>
          <a:p>
            <a:pPr marL="342900" lvl="0" indent="-342900">
              <a:buFont typeface="+mj-lt"/>
              <a:buAutoNum type="alphaUcPeriod"/>
            </a:pPr>
            <a:r>
              <a:rPr lang="en-GB" dirty="0"/>
              <a:t>An arrogant approach is doomed to </a:t>
            </a:r>
            <a:r>
              <a:rPr lang="en-GB" dirty="0" smtClean="0"/>
              <a:t>failure</a:t>
            </a:r>
          </a:p>
          <a:p>
            <a:pPr marL="342900" lvl="0" indent="-342900">
              <a:buFont typeface="+mj-lt"/>
              <a:buAutoNum type="alphaUcPeriod"/>
            </a:pPr>
            <a:endParaRPr lang="en-US" dirty="0"/>
          </a:p>
          <a:p>
            <a:pPr marL="342900" lvl="0" indent="-342900">
              <a:buFont typeface="+mj-lt"/>
              <a:buAutoNum type="alphaUcPeriod"/>
            </a:pPr>
            <a:r>
              <a:rPr lang="en-GB" dirty="0"/>
              <a:t>Avoid resource </a:t>
            </a:r>
            <a:r>
              <a:rPr lang="en-GB" dirty="0" smtClean="0"/>
              <a:t>mismatch</a:t>
            </a:r>
          </a:p>
          <a:p>
            <a:pPr marL="342900" lvl="0" indent="-342900">
              <a:buFont typeface="+mj-lt"/>
              <a:buAutoNum type="alphaUcPeriod"/>
            </a:pPr>
            <a:endParaRPr lang="en-US" dirty="0"/>
          </a:p>
          <a:p>
            <a:pPr marL="342900" lvl="0" indent="-342900">
              <a:buFont typeface="+mj-lt"/>
              <a:buAutoNum type="alphaUcPeriod"/>
            </a:pPr>
            <a:r>
              <a:rPr lang="en-GB" dirty="0"/>
              <a:t>Companies with international </a:t>
            </a:r>
            <a:r>
              <a:rPr lang="en-GB" dirty="0" smtClean="0"/>
              <a:t>boards </a:t>
            </a:r>
            <a:r>
              <a:rPr lang="en-GB" dirty="0"/>
              <a:t>have an advantage in emerging markets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0222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‹#›</a:t>
            </a:r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264017" y="1240329"/>
            <a:ext cx="815876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lphaUcPeriod" startAt="8"/>
            </a:pPr>
            <a:r>
              <a:rPr lang="en-GB" dirty="0" smtClean="0"/>
              <a:t>Never </a:t>
            </a:r>
            <a:r>
              <a:rPr lang="en-GB" dirty="0"/>
              <a:t>take market leadership for </a:t>
            </a:r>
            <a:r>
              <a:rPr lang="en-GB" dirty="0" smtClean="0"/>
              <a:t>granted</a:t>
            </a:r>
          </a:p>
          <a:p>
            <a:pPr marL="342900" lvl="0" indent="-342900">
              <a:buAutoNum type="alphaUcPeriod" startAt="8"/>
            </a:pPr>
            <a:endParaRPr lang="en-US" dirty="0"/>
          </a:p>
          <a:p>
            <a:pPr marL="400050" lvl="0" indent="-400050">
              <a:buAutoNum type="romanUcPeriod"/>
            </a:pPr>
            <a:r>
              <a:rPr lang="en-GB" dirty="0" smtClean="0"/>
              <a:t>Toe-dipping </a:t>
            </a:r>
            <a:r>
              <a:rPr lang="en-GB" dirty="0"/>
              <a:t>often </a:t>
            </a:r>
            <a:r>
              <a:rPr lang="en-GB" dirty="0" smtClean="0"/>
              <a:t>backfires</a:t>
            </a:r>
          </a:p>
          <a:p>
            <a:pPr marL="400050" lvl="0" indent="-400050">
              <a:buAutoNum type="romanUcPeriod"/>
            </a:pPr>
            <a:endParaRPr lang="en-US" dirty="0"/>
          </a:p>
          <a:p>
            <a:pPr marL="342900" lvl="0" indent="-342900">
              <a:buAutoNum type="alphaUcPeriod" startAt="10"/>
            </a:pPr>
            <a:r>
              <a:rPr lang="en-GB" dirty="0" smtClean="0"/>
              <a:t>Don’t </a:t>
            </a:r>
            <a:r>
              <a:rPr lang="en-GB" dirty="0"/>
              <a:t>let economics crisis interfere with strategy : adjust performance </a:t>
            </a:r>
            <a:r>
              <a:rPr lang="en-GB" dirty="0" smtClean="0"/>
              <a:t>criteria</a:t>
            </a:r>
          </a:p>
          <a:p>
            <a:pPr marL="342900" lvl="0" indent="-342900">
              <a:buAutoNum type="alphaUcPeriod" startAt="10"/>
            </a:pPr>
            <a:endParaRPr lang="en-US" dirty="0"/>
          </a:p>
          <a:p>
            <a:pPr marL="342900" lvl="0" indent="-342900">
              <a:buAutoNum type="alphaUcPeriod" startAt="11"/>
            </a:pPr>
            <a:r>
              <a:rPr lang="en-GB" dirty="0" smtClean="0"/>
              <a:t>Switch </a:t>
            </a:r>
            <a:r>
              <a:rPr lang="en-GB" dirty="0"/>
              <a:t>off the cost cutting </a:t>
            </a:r>
            <a:r>
              <a:rPr lang="en-GB" dirty="0" smtClean="0"/>
              <a:t>button</a:t>
            </a:r>
          </a:p>
          <a:p>
            <a:pPr marL="342900" lvl="0" indent="-342900">
              <a:buAutoNum type="alphaUcPeriod" startAt="11"/>
            </a:pPr>
            <a:endParaRPr lang="en-US" dirty="0"/>
          </a:p>
          <a:p>
            <a:pPr marL="342900" lvl="0" indent="-342900">
              <a:buAutoNum type="alphaUcPeriod" startAt="12"/>
            </a:pPr>
            <a:r>
              <a:rPr lang="en-GB" dirty="0" smtClean="0"/>
              <a:t>Set </a:t>
            </a:r>
            <a:r>
              <a:rPr lang="en-GB" dirty="0"/>
              <a:t>realistic targets and determine possible sustainable growth in the next few </a:t>
            </a:r>
            <a:r>
              <a:rPr lang="en-GB" dirty="0" smtClean="0"/>
              <a:t>years</a:t>
            </a:r>
          </a:p>
          <a:p>
            <a:pPr marL="342900" lvl="0" indent="-342900">
              <a:buAutoNum type="alphaUcPeriod" startAt="12"/>
            </a:pPr>
            <a:endParaRPr lang="en-US" dirty="0"/>
          </a:p>
          <a:p>
            <a:pPr marL="342900" lvl="0" indent="-342900">
              <a:buAutoNum type="alphaUcPeriod" startAt="13"/>
            </a:pPr>
            <a:r>
              <a:rPr lang="en-GB" dirty="0" smtClean="0"/>
              <a:t>Be </a:t>
            </a:r>
            <a:r>
              <a:rPr lang="en-GB" dirty="0"/>
              <a:t>early to market and go for </a:t>
            </a:r>
            <a:r>
              <a:rPr lang="en-GB" dirty="0" smtClean="0"/>
              <a:t>it</a:t>
            </a:r>
          </a:p>
          <a:p>
            <a:pPr marL="342900" lvl="0" indent="-342900">
              <a:buAutoNum type="alphaUcPeriod" startAt="13"/>
            </a:pPr>
            <a:endParaRPr lang="en-US" dirty="0"/>
          </a:p>
          <a:p>
            <a:pPr marL="342900" lvl="0" indent="-342900">
              <a:buAutoNum type="alphaUcPeriod" startAt="14"/>
            </a:pPr>
            <a:r>
              <a:rPr lang="en-GB" dirty="0" smtClean="0"/>
              <a:t>Set </a:t>
            </a:r>
            <a:r>
              <a:rPr lang="en-GB" dirty="0"/>
              <a:t>up the </a:t>
            </a:r>
            <a:r>
              <a:rPr lang="en-GB" dirty="0" smtClean="0"/>
              <a:t>effort</a:t>
            </a:r>
          </a:p>
          <a:p>
            <a:pPr marL="342900" lvl="0" indent="-342900">
              <a:buAutoNum type="alphaUcPeriod" startAt="14"/>
            </a:pPr>
            <a:endParaRPr lang="en-US" dirty="0"/>
          </a:p>
          <a:p>
            <a:pPr marL="342900" lvl="0" indent="-342900">
              <a:buAutoNum type="alphaUcPeriod" startAt="15"/>
            </a:pPr>
            <a:r>
              <a:rPr lang="en-GB" dirty="0" smtClean="0"/>
              <a:t>Friendship </a:t>
            </a:r>
            <a:r>
              <a:rPr lang="en-GB" dirty="0"/>
              <a:t>often precedes </a:t>
            </a:r>
            <a:r>
              <a:rPr lang="en-GB" dirty="0" smtClean="0"/>
              <a:t>business</a:t>
            </a:r>
          </a:p>
          <a:p>
            <a:pPr marL="342900" lvl="0" indent="-342900">
              <a:buAutoNum type="alphaUcPeriod" startAt="15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355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‹#›</a:t>
            </a:r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669701" y="1720840"/>
            <a:ext cx="784323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lphaUcPeriod" startAt="16"/>
            </a:pPr>
            <a:r>
              <a:rPr lang="en-GB" dirty="0" smtClean="0"/>
              <a:t>Local </a:t>
            </a:r>
            <a:r>
              <a:rPr lang="en-GB" dirty="0"/>
              <a:t>presence is essential but not for back office </a:t>
            </a:r>
            <a:r>
              <a:rPr lang="en-GB" dirty="0" smtClean="0"/>
              <a:t>functions</a:t>
            </a:r>
          </a:p>
          <a:p>
            <a:pPr marL="342900" lvl="0" indent="-342900">
              <a:buAutoNum type="alphaUcPeriod" startAt="16"/>
            </a:pPr>
            <a:endParaRPr lang="en-US" dirty="0"/>
          </a:p>
          <a:p>
            <a:pPr lvl="0"/>
            <a:r>
              <a:rPr lang="en-GB" dirty="0" smtClean="0"/>
              <a:t>Q Localise </a:t>
            </a:r>
            <a:r>
              <a:rPr lang="en-GB" dirty="0"/>
              <a:t>decision making and empower regional and country </a:t>
            </a:r>
            <a:r>
              <a:rPr lang="en-GB" dirty="0" smtClean="0"/>
              <a:t>managers</a:t>
            </a:r>
          </a:p>
          <a:p>
            <a:pPr lvl="0"/>
            <a:endParaRPr lang="en-US" dirty="0"/>
          </a:p>
          <a:p>
            <a:pPr lvl="0"/>
            <a:r>
              <a:rPr lang="en-GB" dirty="0" smtClean="0"/>
              <a:t>R. Pay </a:t>
            </a:r>
            <a:r>
              <a:rPr lang="en-GB" dirty="0"/>
              <a:t>attention to organizational structure and to </a:t>
            </a:r>
            <a:r>
              <a:rPr lang="en-GB" dirty="0" smtClean="0"/>
              <a:t>processes</a:t>
            </a:r>
          </a:p>
          <a:p>
            <a:pPr lvl="0"/>
            <a:endParaRPr lang="en-US" dirty="0"/>
          </a:p>
          <a:p>
            <a:pPr marL="342900" lvl="0" indent="-342900">
              <a:buAutoNum type="alphaUcPeriod" startAt="19"/>
            </a:pPr>
            <a:r>
              <a:rPr lang="en-GB" dirty="0" smtClean="0"/>
              <a:t>Adapt </a:t>
            </a:r>
            <a:r>
              <a:rPr lang="en-GB" dirty="0"/>
              <a:t>to the </a:t>
            </a:r>
            <a:r>
              <a:rPr lang="en-GB" dirty="0" smtClean="0"/>
              <a:t>market</a:t>
            </a:r>
          </a:p>
          <a:p>
            <a:pPr marL="342900" lvl="0" indent="-342900">
              <a:buAutoNum type="alphaUcPeriod" startAt="19"/>
            </a:pPr>
            <a:endParaRPr lang="en-US" dirty="0"/>
          </a:p>
          <a:p>
            <a:pPr marL="342900" lvl="0" indent="-342900">
              <a:buAutoNum type="alphaUcPeriod" startAt="20"/>
            </a:pPr>
            <a:r>
              <a:rPr lang="en-GB" dirty="0" smtClean="0"/>
              <a:t>“Value </a:t>
            </a:r>
            <a:r>
              <a:rPr lang="en-GB" dirty="0"/>
              <a:t>added”  and “innovation” are both crucial for </a:t>
            </a:r>
            <a:r>
              <a:rPr lang="en-GB" dirty="0" smtClean="0"/>
              <a:t>success</a:t>
            </a:r>
          </a:p>
          <a:p>
            <a:pPr marL="342900" lvl="0" indent="-342900">
              <a:buAutoNum type="alphaUcPeriod" startAt="20"/>
            </a:pPr>
            <a:endParaRPr lang="en-US" dirty="0"/>
          </a:p>
          <a:p>
            <a:pPr marL="342900" lvl="0" indent="-342900">
              <a:buAutoNum type="alphaUcPeriod" startAt="21"/>
            </a:pPr>
            <a:r>
              <a:rPr lang="en-GB" dirty="0" smtClean="0"/>
              <a:t>Don’t </a:t>
            </a:r>
            <a:r>
              <a:rPr lang="en-GB" dirty="0"/>
              <a:t>underestimate local </a:t>
            </a:r>
            <a:r>
              <a:rPr lang="en-GB" dirty="0" smtClean="0"/>
              <a:t>competition</a:t>
            </a:r>
          </a:p>
          <a:p>
            <a:pPr marL="342900" lvl="0" indent="-342900">
              <a:buAutoNum type="alphaUcPeriod" startAt="21"/>
            </a:pPr>
            <a:endParaRPr lang="en-US" dirty="0"/>
          </a:p>
          <a:p>
            <a:pPr marL="400050" lvl="0" indent="-400050">
              <a:buAutoNum type="romanUcPeriod" startAt="5"/>
            </a:pPr>
            <a:r>
              <a:rPr lang="en-GB" dirty="0" smtClean="0"/>
              <a:t>Be </a:t>
            </a:r>
            <a:r>
              <a:rPr lang="en-GB" dirty="0"/>
              <a:t>flexible &amp; Never stop monitoring which potential </a:t>
            </a:r>
            <a:r>
              <a:rPr lang="en-GB" dirty="0" smtClean="0"/>
              <a:t>markets</a:t>
            </a:r>
          </a:p>
          <a:p>
            <a:pPr marL="400050" lvl="0" indent="-400050">
              <a:buAutoNum type="romanUcPeriod" startAt="5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0172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‹#›</a:t>
            </a:r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734096" y="1146220"/>
            <a:ext cx="76500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lphaUcPeriod" startAt="23"/>
            </a:pPr>
            <a:r>
              <a:rPr lang="en-GB" dirty="0"/>
              <a:t>Recognize that a worldly business requires worldly people</a:t>
            </a:r>
          </a:p>
          <a:p>
            <a:pPr marL="342900" lvl="0" indent="-342900">
              <a:buAutoNum type="alphaUcPeriod" startAt="23"/>
            </a:pPr>
            <a:endParaRPr lang="en-US" dirty="0"/>
          </a:p>
          <a:p>
            <a:pPr marL="400050" lvl="0" indent="-400050">
              <a:buAutoNum type="romanUcPeriod" startAt="10"/>
            </a:pPr>
            <a:r>
              <a:rPr lang="en-GB" dirty="0"/>
              <a:t>Never lose sight of economics and political risks that can derail the plan</a:t>
            </a:r>
          </a:p>
          <a:p>
            <a:pPr marL="400050" lvl="0" indent="-400050">
              <a:buAutoNum type="romanUcPeriod" startAt="10"/>
            </a:pPr>
            <a:endParaRPr lang="en-US" dirty="0"/>
          </a:p>
          <a:p>
            <a:pPr marL="342900" lvl="0" indent="-342900">
              <a:buAutoNum type="alphaUcPeriod" startAt="25"/>
            </a:pPr>
            <a:r>
              <a:rPr lang="en-GB" dirty="0" smtClean="0"/>
              <a:t>Don’t </a:t>
            </a:r>
            <a:r>
              <a:rPr lang="en-GB" dirty="0"/>
              <a:t>judge emerging markets on the basis of media </a:t>
            </a:r>
            <a:r>
              <a:rPr lang="en-GB" dirty="0" smtClean="0"/>
              <a:t>reports</a:t>
            </a:r>
          </a:p>
          <a:p>
            <a:pPr marL="342900" lvl="0" indent="-342900">
              <a:buAutoNum type="alphaUcPeriod" startAt="25"/>
            </a:pPr>
            <a:endParaRPr lang="en-US" dirty="0"/>
          </a:p>
          <a:p>
            <a:pPr lvl="0"/>
            <a:r>
              <a:rPr lang="en-GB" dirty="0" smtClean="0"/>
              <a:t>Z.   Appreciate </a:t>
            </a:r>
            <a:r>
              <a:rPr lang="en-GB" dirty="0"/>
              <a:t>that retention is complicated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059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FFFF00"/>
                </a:solidFill>
              </a:rPr>
              <a:t>      </a:t>
            </a:r>
            <a:r>
              <a:rPr lang="en-US" b="1" dirty="0" smtClean="0"/>
              <a:t>Stages of Economic Development</a:t>
            </a:r>
            <a:endParaRPr lang="en-US" sz="14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en-US" sz="1400" b="1" dirty="0" smtClean="0"/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   </a:t>
            </a:r>
            <a:r>
              <a:rPr lang="en-US" sz="2400" dirty="0" smtClean="0"/>
              <a:t>More developed countries.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/>
              <a:t>     Less developed countries.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/>
              <a:t>     Least developed countries.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/>
              <a:t>  </a:t>
            </a:r>
            <a:r>
              <a:rPr lang="en-US" sz="2400" b="1" dirty="0" smtClean="0"/>
              <a:t>Walt </a:t>
            </a:r>
            <a:r>
              <a:rPr lang="en-US" sz="2400" b="1" dirty="0" err="1" smtClean="0"/>
              <a:t>Rostow’s</a:t>
            </a:r>
            <a:r>
              <a:rPr lang="en-US" sz="2400" b="1" dirty="0" smtClean="0"/>
              <a:t> Model</a:t>
            </a:r>
            <a:r>
              <a:rPr lang="en-US" sz="2400" dirty="0" smtClean="0"/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/>
              <a:t> The UN </a:t>
            </a:r>
            <a:r>
              <a:rPr lang="en-US" sz="2400" b="1" dirty="0" smtClean="0"/>
              <a:t>3-stage model</a:t>
            </a:r>
            <a:r>
              <a:rPr lang="en-US" sz="2400" dirty="0" smtClean="0"/>
              <a:t>: (</a:t>
            </a:r>
            <a:r>
              <a:rPr lang="en-US" sz="2400" b="1" dirty="0" smtClean="0"/>
              <a:t>Econ and Social Data</a:t>
            </a:r>
            <a:r>
              <a:rPr lang="en-US" sz="2400" dirty="0" smtClean="0"/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    1. The traditional society.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    2. The preconditions for take-off.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    3. The take-off.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    4. The drive to maturity.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    5. The age of high mass consumption. </a:t>
            </a:r>
          </a:p>
        </p:txBody>
      </p:sp>
      <p:sp>
        <p:nvSpPr>
          <p:cNvPr id="7171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40E572-E8A3-47C2-A194-EB09632D6198}" type="slidenum">
              <a:rPr lang="en-US" sz="1400" smtClean="0"/>
              <a:pPr eaLnBrk="1" hangingPunct="1"/>
              <a:t>3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3319146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gray">
          <a:xfrm>
            <a:off x="1143000" y="152400"/>
            <a:ext cx="6553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3200" b="1" dirty="0"/>
              <a:t>Stages of Market Evolution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52400" y="762000"/>
            <a:ext cx="88392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</a:pPr>
            <a:r>
              <a:rPr lang="en-US" sz="2400" dirty="0"/>
              <a:t>1.  </a:t>
            </a:r>
            <a:r>
              <a:rPr lang="en-US" sz="2400" b="1" dirty="0"/>
              <a:t>Structural change </a:t>
            </a:r>
            <a:r>
              <a:rPr lang="en-US" sz="2400" dirty="0"/>
              <a:t>- demand for capital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</a:pPr>
            <a:r>
              <a:rPr lang="en-US" sz="2400" dirty="0"/>
              <a:t>2.  </a:t>
            </a:r>
            <a:r>
              <a:rPr lang="en-US" sz="2400" b="1" dirty="0"/>
              <a:t>Uniform commodity </a:t>
            </a:r>
            <a:r>
              <a:rPr lang="en-US" sz="2400" dirty="0"/>
              <a:t>/ security standards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</a:pPr>
            <a:r>
              <a:rPr lang="en-US" sz="2400" dirty="0"/>
              <a:t>3.  </a:t>
            </a:r>
            <a:r>
              <a:rPr lang="en-US" sz="2400" b="1" dirty="0"/>
              <a:t>Legal instrument </a:t>
            </a:r>
            <a:r>
              <a:rPr lang="en-US" sz="2400" dirty="0"/>
              <a:t>providing evidence of </a:t>
            </a:r>
            <a:r>
              <a:rPr lang="en-US" sz="2400" b="1" dirty="0"/>
              <a:t>ownership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</a:pPr>
            <a:r>
              <a:rPr lang="en-US" sz="2400" dirty="0"/>
              <a:t>4.  </a:t>
            </a:r>
            <a:r>
              <a:rPr lang="en-US" sz="2400" b="1" dirty="0"/>
              <a:t>Informal</a:t>
            </a:r>
            <a:r>
              <a:rPr lang="en-US" sz="2400" dirty="0"/>
              <a:t> spot and forward </a:t>
            </a:r>
            <a:r>
              <a:rPr lang="en-US" sz="2400" b="1" dirty="0"/>
              <a:t>markets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</a:pPr>
            <a:r>
              <a:rPr lang="en-US" sz="2400" dirty="0"/>
              <a:t>5.  </a:t>
            </a:r>
            <a:r>
              <a:rPr lang="en-US" sz="2400" b="1" dirty="0"/>
              <a:t>Emergence</a:t>
            </a:r>
            <a:r>
              <a:rPr lang="en-US" sz="2400" dirty="0"/>
              <a:t> of </a:t>
            </a:r>
            <a:r>
              <a:rPr lang="en-US" sz="2400" b="1" dirty="0"/>
              <a:t>exchanges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</a:pPr>
            <a:r>
              <a:rPr lang="en-US" sz="2400" dirty="0"/>
              <a:t>6.  Organized </a:t>
            </a:r>
            <a:r>
              <a:rPr lang="en-US" sz="2400" b="1" dirty="0"/>
              <a:t>futures</a:t>
            </a:r>
            <a:r>
              <a:rPr lang="en-US" sz="2400" dirty="0"/>
              <a:t> and </a:t>
            </a:r>
            <a:r>
              <a:rPr lang="en-US" sz="2400" b="1" dirty="0"/>
              <a:t>options</a:t>
            </a:r>
            <a:r>
              <a:rPr lang="en-US" sz="2400" dirty="0"/>
              <a:t> markets featuring…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rgbClr val="007600"/>
              </a:buClr>
              <a:buSzPct val="130000"/>
              <a:buFontTx/>
              <a:buChar char="•"/>
            </a:pPr>
            <a:r>
              <a:rPr lang="en-US" sz="2400" dirty="0"/>
              <a:t>Homogeneity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rgbClr val="007600"/>
              </a:buClr>
              <a:buSzPct val="130000"/>
              <a:buFontTx/>
              <a:buChar char="•"/>
            </a:pPr>
            <a:r>
              <a:rPr lang="en-US" sz="2400" dirty="0"/>
              <a:t>Price variability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rgbClr val="007600"/>
              </a:buClr>
              <a:buSzPct val="130000"/>
              <a:buFontTx/>
              <a:buChar char="•"/>
            </a:pPr>
            <a:r>
              <a:rPr lang="en-US" sz="2400" dirty="0"/>
              <a:t>Competitive determination of prices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rgbClr val="007600"/>
              </a:buClr>
              <a:buSzPct val="130000"/>
              <a:buFontTx/>
              <a:buChar char="•"/>
            </a:pPr>
            <a:r>
              <a:rPr lang="en-US" sz="2400" dirty="0"/>
              <a:t>Viable cash markets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rgbClr val="007600"/>
              </a:buClr>
              <a:buSzPct val="130000"/>
              <a:buFontTx/>
              <a:buChar char="•"/>
            </a:pPr>
            <a:r>
              <a:rPr lang="en-US" sz="2400" dirty="0"/>
              <a:t>Patterns of forward contracting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rgbClr val="007600"/>
              </a:buClr>
              <a:buSzPct val="130000"/>
              <a:buFontTx/>
              <a:buChar char="•"/>
            </a:pPr>
            <a:r>
              <a:rPr lang="en-US" sz="2400" dirty="0"/>
              <a:t>Contract design</a:t>
            </a:r>
          </a:p>
          <a:p>
            <a:pPr marL="914400" lvl="1" indent="-457200">
              <a:lnSpc>
                <a:spcPct val="90000"/>
              </a:lnSpc>
              <a:spcBef>
                <a:spcPct val="20000"/>
              </a:spcBef>
              <a:buClr>
                <a:srgbClr val="007600"/>
              </a:buClr>
              <a:buSzPct val="130000"/>
              <a:buFontTx/>
              <a:buChar char="•"/>
            </a:pPr>
            <a:r>
              <a:rPr lang="en-US" sz="2400" dirty="0"/>
              <a:t>Legal / regulatory / tax systems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CAEC99-3FDE-4BC5-9EFA-54FC67961FE9}" type="slidenum">
              <a:rPr lang="en-US" sz="1400" smtClean="0"/>
              <a:pPr eaLnBrk="1" hangingPunct="1"/>
              <a:t>4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271922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FFCC00"/>
                </a:solidFill>
              </a:rPr>
              <a:t>  </a:t>
            </a:r>
            <a:r>
              <a:rPr lang="en-US" sz="2400" b="1" dirty="0" smtClean="0"/>
              <a:t>Distinguishing Features of </a:t>
            </a:r>
            <a:r>
              <a:rPr lang="en-US" sz="2400" b="1" u="sng" dirty="0" smtClean="0"/>
              <a:t>Developing Economies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sz="2400" dirty="0" smtClean="0"/>
              <a:t> Relative </a:t>
            </a:r>
            <a:r>
              <a:rPr lang="en-US" sz="2400" b="1" dirty="0" smtClean="0"/>
              <a:t>political instability or relatively lower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   political </a:t>
            </a:r>
            <a:r>
              <a:rPr lang="en-US" sz="2400" b="1" dirty="0" smtClean="0"/>
              <a:t>stability</a:t>
            </a:r>
            <a:r>
              <a:rPr lang="en-US" sz="2400" dirty="0" smtClean="0"/>
              <a:t>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b="1" dirty="0" smtClean="0"/>
              <a:t>Underdeveloped</a:t>
            </a:r>
            <a:r>
              <a:rPr lang="en-US" sz="2400" dirty="0" smtClean="0"/>
              <a:t> regional or </a:t>
            </a:r>
            <a:r>
              <a:rPr lang="en-US" sz="2400" b="1" dirty="0" smtClean="0"/>
              <a:t>local governance</a:t>
            </a:r>
            <a:r>
              <a:rPr lang="en-US" sz="2400" dirty="0" smtClean="0"/>
              <a:t>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b="1" dirty="0" smtClean="0"/>
              <a:t>Higher levels </a:t>
            </a:r>
            <a:r>
              <a:rPr lang="en-US" sz="2400" dirty="0" smtClean="0"/>
              <a:t>of </a:t>
            </a:r>
            <a:r>
              <a:rPr lang="en-US" sz="2400" b="1" dirty="0" smtClean="0"/>
              <a:t>government intervention</a:t>
            </a:r>
            <a:r>
              <a:rPr lang="en-US" sz="2400" dirty="0" smtClean="0"/>
              <a:t> in economic life   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b="1" dirty="0" smtClean="0"/>
              <a:t>Lower economic stability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b="1" dirty="0" smtClean="0"/>
              <a:t>Inconsistent economic policies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400" dirty="0" smtClean="0"/>
              <a:t> Economic and social tensions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b="1" dirty="0" smtClean="0"/>
              <a:t>Relative absence </a:t>
            </a:r>
            <a:r>
              <a:rPr lang="en-US" sz="2400" dirty="0" smtClean="0"/>
              <a:t>of the </a:t>
            </a:r>
            <a:r>
              <a:rPr lang="en-US" sz="2400" b="1" u="sng" dirty="0" smtClean="0"/>
              <a:t>middle class</a:t>
            </a:r>
            <a:r>
              <a:rPr lang="en-US" sz="2400" b="1" dirty="0" smtClean="0"/>
              <a:t> </a:t>
            </a:r>
            <a:r>
              <a:rPr lang="en-US" sz="2400" dirty="0" smtClean="0"/>
              <a:t>/ pronounced   </a:t>
            </a:r>
            <a:r>
              <a:rPr lang="en-US" sz="2400" b="1" dirty="0" smtClean="0"/>
              <a:t>societal stratification.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b="1" dirty="0" smtClean="0"/>
              <a:t>Non-competitive</a:t>
            </a:r>
            <a:r>
              <a:rPr lang="en-US" sz="2400" dirty="0" smtClean="0"/>
              <a:t> factor/products/services </a:t>
            </a:r>
            <a:r>
              <a:rPr lang="en-US" sz="2400" b="1" dirty="0" smtClean="0"/>
              <a:t>markets</a:t>
            </a:r>
            <a:r>
              <a:rPr lang="en-US" sz="2400" dirty="0" smtClean="0"/>
              <a:t>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400" dirty="0" smtClean="0"/>
              <a:t> Very </a:t>
            </a:r>
            <a:r>
              <a:rPr lang="en-US" sz="2400" b="1" dirty="0" smtClean="0"/>
              <a:t>high percentage of labor force </a:t>
            </a:r>
            <a:r>
              <a:rPr lang="en-US" sz="2400" dirty="0" smtClean="0"/>
              <a:t>in agriculture.</a:t>
            </a: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679818-C4D8-45FE-B923-61E149B91F1D}" type="slidenum">
              <a:rPr lang="en-US" sz="1400" smtClean="0"/>
              <a:pPr eaLnBrk="1" hangingPunct="1"/>
              <a:t>5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1002184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86503"/>
            <a:ext cx="8811296" cy="5540062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b="1" dirty="0" smtClean="0"/>
              <a:t>Underdeveloped </a:t>
            </a:r>
            <a:r>
              <a:rPr lang="en-US" sz="2400" dirty="0" smtClean="0"/>
              <a:t>physical/institutional </a:t>
            </a:r>
          </a:p>
          <a:p>
            <a:pPr marL="0" indent="0" eaLnBrk="1" hangingPunct="1">
              <a:buNone/>
            </a:pPr>
            <a:r>
              <a:rPr lang="en-US" sz="2400" b="1" dirty="0" smtClean="0"/>
              <a:t>infrastructure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b="1" dirty="0" smtClean="0"/>
              <a:t>Underdeveloped rule </a:t>
            </a:r>
            <a:r>
              <a:rPr lang="en-US" sz="2400" dirty="0" smtClean="0"/>
              <a:t>of law: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/>
              <a:t> Pervasive </a:t>
            </a:r>
            <a:r>
              <a:rPr lang="en-US" sz="2400" b="1" dirty="0" smtClean="0"/>
              <a:t>corruption</a:t>
            </a:r>
            <a:r>
              <a:rPr lang="en-US" sz="2400" dirty="0" smtClean="0"/>
              <a:t>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/>
              <a:t> </a:t>
            </a:r>
            <a:r>
              <a:rPr lang="en-US" sz="2400" b="1" dirty="0" smtClean="0"/>
              <a:t>Larger informal sectors</a:t>
            </a:r>
            <a:r>
              <a:rPr lang="en-US" sz="2400" dirty="0" smtClean="0"/>
              <a:t>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/>
              <a:t> </a:t>
            </a:r>
            <a:r>
              <a:rPr lang="en-US" sz="2400" b="1" dirty="0" smtClean="0"/>
              <a:t>Underdeveloped contract </a:t>
            </a:r>
            <a:r>
              <a:rPr lang="en-US" sz="2400" dirty="0" smtClean="0"/>
              <a:t>enforcement.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/>
              <a:t> </a:t>
            </a:r>
            <a:r>
              <a:rPr lang="en-US" sz="2400" b="1" dirty="0" smtClean="0"/>
              <a:t>Profit repatriation </a:t>
            </a:r>
            <a:r>
              <a:rPr lang="en-US" sz="2400" dirty="0" smtClean="0"/>
              <a:t>difficulties.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/>
              <a:t> Problems of </a:t>
            </a:r>
            <a:r>
              <a:rPr lang="en-US" sz="2400" b="1" dirty="0" smtClean="0"/>
              <a:t>intellectual property rights protection</a:t>
            </a:r>
            <a:r>
              <a:rPr lang="en-US" sz="2400" dirty="0" smtClean="0"/>
              <a:t>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400" b="1" dirty="0" smtClean="0"/>
              <a:t>Erratic interest rate </a:t>
            </a:r>
            <a:r>
              <a:rPr lang="en-US" sz="2400" dirty="0" smtClean="0"/>
              <a:t>changes.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b="1" dirty="0" smtClean="0"/>
              <a:t>Capital shortage </a:t>
            </a:r>
            <a:r>
              <a:rPr lang="en-US" sz="2400" dirty="0" smtClean="0"/>
              <a:t>– Reliance on foreign investments.</a:t>
            </a:r>
          </a:p>
        </p:txBody>
      </p:sp>
      <p:sp>
        <p:nvSpPr>
          <p:cNvPr id="11267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FD9118-B157-4491-9F0A-1B448476EFEE}" type="slidenum">
              <a:rPr lang="en-US" sz="1400" smtClean="0"/>
              <a:pPr eaLnBrk="1" hangingPunct="1"/>
              <a:t>6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1022334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   </a:t>
            </a:r>
            <a:r>
              <a:rPr lang="en-US" sz="2400" b="1" dirty="0" smtClean="0"/>
              <a:t>Evolution of Market Economies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b="1" dirty="0" smtClean="0"/>
              <a:t>From government ownership </a:t>
            </a:r>
            <a:r>
              <a:rPr lang="en-US" sz="2400" dirty="0" smtClean="0"/>
              <a:t>and protection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    to free market based and </a:t>
            </a:r>
            <a:r>
              <a:rPr lang="en-US" sz="2400" b="1" dirty="0" smtClean="0"/>
              <a:t>private ownership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400" dirty="0" smtClean="0"/>
              <a:t> The fall of communism.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400" dirty="0" smtClean="0"/>
              <a:t> Spectacular successes of the Asian Tigers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400" dirty="0" smtClean="0"/>
              <a:t> The spread of regional and global integration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400" dirty="0" smtClean="0"/>
              <a:t> About 80% of world population live in EM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400" dirty="0" smtClean="0"/>
              <a:t> U.S. </a:t>
            </a:r>
            <a:r>
              <a:rPr lang="en-US" sz="2400" dirty="0" err="1" smtClean="0"/>
              <a:t>Dept</a:t>
            </a:r>
            <a:r>
              <a:rPr lang="en-US" sz="2400" dirty="0" smtClean="0"/>
              <a:t> of Commerce classification includes: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   China-Hong Kong-Taiwan, South Korea, India, Brunei, Malaysia, Philippines, Singapore, Thailand, Indonesia, Vietnam,  Brazil, Argentina, Mexico, South Africa, Turkey, 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and Poland</a:t>
            </a:r>
            <a:r>
              <a:rPr lang="en-US" sz="2400" dirty="0" smtClean="0">
                <a:solidFill>
                  <a:srgbClr val="FFFF00"/>
                </a:solidFill>
              </a:rPr>
              <a:t>…... </a:t>
            </a:r>
          </a:p>
        </p:txBody>
      </p:sp>
      <p:sp>
        <p:nvSpPr>
          <p:cNvPr id="12291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DDCAEA9-1ADF-40BD-A9CA-643ED509A3C5}" type="slidenum">
              <a:rPr lang="en-US" sz="1400" smtClean="0"/>
              <a:pPr eaLnBrk="1" hangingPunct="1"/>
              <a:t>7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3410179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400" dirty="0" smtClean="0"/>
              <a:t>  </a:t>
            </a:r>
            <a:r>
              <a:rPr lang="en-US" b="1" dirty="0" smtClean="0"/>
              <a:t>Trends in Emerging Markets:</a:t>
            </a:r>
            <a:endParaRPr lang="en-US" sz="1200" b="1" dirty="0" smtClean="0"/>
          </a:p>
          <a:p>
            <a:pPr eaLnBrk="1" hangingPunct="1">
              <a:buFontTx/>
              <a:buNone/>
            </a:pPr>
            <a:endParaRPr lang="en-US" sz="1200" b="1" dirty="0" smtClean="0"/>
          </a:p>
          <a:p>
            <a:pPr eaLnBrk="1" hangingPunct="1">
              <a:buFont typeface="Wingdings" pitchFamily="2" charset="2"/>
              <a:buChar char="v"/>
            </a:pPr>
            <a:r>
              <a:rPr lang="en-US" sz="3000" b="1" dirty="0" smtClean="0"/>
              <a:t>Removal of legacies </a:t>
            </a:r>
            <a:r>
              <a:rPr lang="en-US" sz="3000" dirty="0" smtClean="0"/>
              <a:t>of state control/intervention</a:t>
            </a:r>
          </a:p>
          <a:p>
            <a:pPr eaLnBrk="1" hangingPunct="1">
              <a:buFont typeface="Wingdings" pitchFamily="2" charset="2"/>
              <a:buNone/>
            </a:pPr>
            <a:endParaRPr lang="en-US" sz="1200" dirty="0" smtClean="0"/>
          </a:p>
          <a:p>
            <a:pPr eaLnBrk="1" hangingPunct="1">
              <a:buFont typeface="Wingdings" pitchFamily="2" charset="2"/>
              <a:buChar char="v"/>
            </a:pPr>
            <a:r>
              <a:rPr lang="en-US" sz="3100" b="1" dirty="0" smtClean="0"/>
              <a:t>Internal and external liberalization </a:t>
            </a:r>
            <a:r>
              <a:rPr lang="en-US" sz="3100" dirty="0" smtClean="0"/>
              <a:t>and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100" dirty="0" smtClean="0"/>
              <a:t>   macroeconomic stabilization</a:t>
            </a:r>
          </a:p>
          <a:p>
            <a:pPr eaLnBrk="1" hangingPunct="1">
              <a:buFont typeface="Wingdings" pitchFamily="2" charset="2"/>
              <a:buNone/>
            </a:pPr>
            <a:endParaRPr lang="en-US" sz="1200" dirty="0" smtClean="0"/>
          </a:p>
          <a:p>
            <a:pPr eaLnBrk="1" hangingPunct="1">
              <a:buFont typeface="Wingdings" pitchFamily="2" charset="2"/>
              <a:buChar char="v"/>
            </a:pPr>
            <a:r>
              <a:rPr lang="en-US" sz="3100" dirty="0" smtClean="0"/>
              <a:t>Building </a:t>
            </a:r>
            <a:r>
              <a:rPr lang="en-US" sz="3100" b="1" dirty="0" smtClean="0"/>
              <a:t>new institutions fostering market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100" b="1" dirty="0" smtClean="0"/>
              <a:t>   economy </a:t>
            </a:r>
            <a:r>
              <a:rPr lang="en-US" sz="3100" dirty="0" smtClean="0"/>
              <a:t>and democratic reforms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100" dirty="0" smtClean="0"/>
              <a:t>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4400" b="1" dirty="0" smtClean="0"/>
              <a:t>  </a:t>
            </a:r>
            <a:endParaRPr lang="en-US" sz="42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4200" dirty="0" smtClean="0"/>
              <a:t>    </a:t>
            </a:r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D2379B-590C-45F8-BB93-15F8D37228EA}" type="slidenum">
              <a:rPr lang="en-US" sz="1400" smtClean="0"/>
              <a:pPr eaLnBrk="1" hangingPunct="1"/>
              <a:t>8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271536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3200" b="1" dirty="0"/>
              <a:t>Major Issues in </a:t>
            </a:r>
            <a:r>
              <a:rPr lang="en-US" sz="3200" b="1" u="sng" dirty="0"/>
              <a:t>Emerging Markets</a:t>
            </a:r>
            <a:r>
              <a:rPr lang="en-US" sz="3200" b="1" dirty="0"/>
              <a:t> </a:t>
            </a:r>
            <a:endParaRPr lang="en-US" sz="3200" b="1" dirty="0" smtClean="0"/>
          </a:p>
          <a:p>
            <a:pPr marL="457200" lvl="1" indent="0">
              <a:buNone/>
            </a:pPr>
            <a:endParaRPr lang="en-US" sz="3200" b="1" dirty="0"/>
          </a:p>
          <a:p>
            <a:pPr marL="457200" lvl="1" indent="0">
              <a:buNone/>
            </a:pPr>
            <a:r>
              <a:rPr lang="en-US" sz="3200" b="1" dirty="0" smtClean="0"/>
              <a:t>-	</a:t>
            </a:r>
            <a:r>
              <a:rPr lang="en-US" sz="3200" dirty="0" smtClean="0"/>
              <a:t>Cost of Capital</a:t>
            </a:r>
            <a:endParaRPr lang="en-US" sz="1000" dirty="0" smtClean="0"/>
          </a:p>
          <a:p>
            <a:pPr lvl="1" eaLnBrk="1" hangingPunct="1"/>
            <a:r>
              <a:rPr lang="en-US" sz="3200" dirty="0" smtClean="0"/>
              <a:t>Market Microstructure</a:t>
            </a:r>
            <a:endParaRPr lang="en-US" sz="1000" dirty="0" smtClean="0"/>
          </a:p>
          <a:p>
            <a:pPr lvl="1" eaLnBrk="1" hangingPunct="1"/>
            <a:r>
              <a:rPr lang="en-US" sz="3200" dirty="0" smtClean="0"/>
              <a:t>Correlation of Returns</a:t>
            </a:r>
          </a:p>
          <a:p>
            <a:pPr lvl="1" eaLnBrk="1" hangingPunct="1"/>
            <a:r>
              <a:rPr lang="en-US" sz="3200" dirty="0" smtClean="0"/>
              <a:t>Distribution of Returns</a:t>
            </a:r>
            <a:endParaRPr lang="en-US" sz="1000" dirty="0" smtClean="0"/>
          </a:p>
          <a:p>
            <a:pPr lvl="1" eaLnBrk="1" hangingPunct="1"/>
            <a:r>
              <a:rPr lang="en-US" sz="3200" dirty="0" smtClean="0"/>
              <a:t>Efficiency of Emerging Markets</a:t>
            </a:r>
          </a:p>
          <a:p>
            <a:pPr lvl="1" eaLnBrk="1" hangingPunct="1"/>
            <a:r>
              <a:rPr lang="en-US" sz="3200" dirty="0" smtClean="0"/>
              <a:t>Agency and Management Issues</a:t>
            </a:r>
          </a:p>
          <a:p>
            <a:pPr lvl="1" eaLnBrk="1" hangingPunct="1"/>
            <a:r>
              <a:rPr lang="en-US" sz="3200" dirty="0" smtClean="0"/>
              <a:t>Corporate Governance </a:t>
            </a:r>
            <a:r>
              <a:rPr lang="en-US" sz="2400" dirty="0" smtClean="0"/>
              <a:t>(Legal Environment)</a:t>
            </a:r>
          </a:p>
        </p:txBody>
      </p:sp>
      <p:sp>
        <p:nvSpPr>
          <p:cNvPr id="9219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BFBF317-DFD6-4CDC-BE5B-F302E86A6129}" type="slidenum">
              <a:rPr lang="en-US" sz="1400" smtClean="0"/>
              <a:pPr eaLnBrk="1" hangingPunct="1"/>
              <a:t>9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769628463"/>
      </p:ext>
    </p:extLst>
  </p:cSld>
  <p:clrMapOvr>
    <a:masterClrMapping/>
  </p:clrMapOvr>
</p:sld>
</file>

<file path=ppt/theme/theme1.xml><?xml version="1.0" encoding="utf-8"?>
<a:theme xmlns:a="http://schemas.openxmlformats.org/drawingml/2006/main" name="APU -Template-level-M">
  <a:themeElements>
    <a:clrScheme name="UCTI-Template-foundation-lev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CTI-Template-foundation-lev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CTI-Template-foundation-lev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TI-Template-foundation-lev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TI-Template-foundation-lev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TI-Template-foundation-lev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TI-Template-foundation-lev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TI-Template-foundation-lev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TI-Template-foundation-lev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TI-Template-foundation-lev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TI-Template-foundation-lev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TI-Template-foundation-lev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TI-Template-foundation-lev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TI-Template-foundation-lev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APU -Template-level-M</Template>
  <TotalTime>186</TotalTime>
  <Pages>11</Pages>
  <Words>1167</Words>
  <Application>Microsoft Office PowerPoint</Application>
  <PresentationFormat>On-screen Show (4:3)</PresentationFormat>
  <Paragraphs>273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APU -Template-level-M</vt:lpstr>
      <vt:lpstr>Strategies in Emerging Markets   </vt:lpstr>
      <vt:lpstr>Learning Outcomes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Factors That Attract Foreign Capital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MSc</dc:subject>
  <dc:creator>Margaret A/P Subramaniam</dc:creator>
  <cp:lastModifiedBy>Ibiwani Alisa Binti Hussain</cp:lastModifiedBy>
  <cp:revision>48</cp:revision>
  <cp:lastPrinted>1995-11-02T09:23:42Z</cp:lastPrinted>
  <dcterms:created xsi:type="dcterms:W3CDTF">2013-08-19T02:02:26Z</dcterms:created>
  <dcterms:modified xsi:type="dcterms:W3CDTF">2016-06-06T03:53:04Z</dcterms:modified>
</cp:coreProperties>
</file>