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9.xml" ContentType="application/vnd.openxmlformats-officedocument.presentationml.notesSlide+xml"/>
  <Override PartName="/ppt/tags/tag60.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1.xml" ContentType="application/vnd.openxmlformats-officedocument.presentationml.notesSlide+xml"/>
  <Override PartName="/ppt/tags/tag63.xml" ContentType="application/vnd.openxmlformats-officedocument.presentationml.tags+xml"/>
  <Override PartName="/ppt/notesSlides/notesSlide5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67.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8.xml" ContentType="application/vnd.openxmlformats-officedocument.presentationml.notesSlide+xml"/>
  <Override PartName="/ppt/tags/tag71.xml" ContentType="application/vnd.openxmlformats-officedocument.presentationml.tags+xml"/>
  <Override PartName="/ppt/notesSlides/notesSlide5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74.xml" ContentType="application/vnd.openxmlformats-officedocument.presentationml.tags+xml"/>
  <Override PartName="/ppt/notesSlides/notesSlide62.xml" ContentType="application/vnd.openxmlformats-officedocument.presentationml.notesSlide+xml"/>
  <Override PartName="/ppt/tags/tag75.xml" ContentType="application/vnd.openxmlformats-officedocument.presentationml.tags+xml"/>
  <Override PartName="/ppt/notesSlides/notesSlide63.xml" ContentType="application/vnd.openxmlformats-officedocument.presentationml.notesSlide+xml"/>
  <Override PartName="/ppt/tags/tag76.xml" ContentType="application/vnd.openxmlformats-officedocument.presentationml.tags+xml"/>
  <Override PartName="/ppt/notesSlides/notesSlide64.xml" ContentType="application/vnd.openxmlformats-officedocument.presentationml.notesSlide+xml"/>
  <Override PartName="/ppt/tags/tag77.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80.xml" ContentType="application/vnd.openxmlformats-officedocument.presentationml.tags+xml"/>
  <Override PartName="/ppt/notesSlides/notesSlide74.xml" ContentType="application/vnd.openxmlformats-officedocument.presentationml.notesSlide+xml"/>
  <Override PartName="/ppt/tags/tag81.xml" ContentType="application/vnd.openxmlformats-officedocument.presentationml.tags+xml"/>
  <Override PartName="/ppt/notesSlides/notesSlide75.xml" ContentType="application/vnd.openxmlformats-officedocument.presentationml.notesSlide+xml"/>
  <Override PartName="/ppt/tags/tag82.xml" ContentType="application/vnd.openxmlformats-officedocument.presentationml.tags+xml"/>
  <Override PartName="/ppt/notesSlides/notesSlide7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85.xml" ContentType="application/vnd.openxmlformats-officedocument.presentationml.tags+xml"/>
  <Override PartName="/ppt/notesSlides/notesSlide80.xml" ContentType="application/vnd.openxmlformats-officedocument.presentationml.notesSlide+xml"/>
  <Override PartName="/ppt/tags/tag86.xml" ContentType="application/vnd.openxmlformats-officedocument.presentationml.tags+xml"/>
  <Override PartName="/ppt/notesSlides/notesSlide81.xml" ContentType="application/vnd.openxmlformats-officedocument.presentationml.notesSlide+xml"/>
  <Override PartName="/ppt/tags/tag87.xml" ContentType="application/vnd.openxmlformats-officedocument.presentationml.tags+xml"/>
  <Override PartName="/ppt/notesSlides/notesSlide8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8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99.xml" ContentType="application/vnd.openxmlformats-officedocument.presentationml.tags+xml"/>
  <Override PartName="/ppt/notesSlides/notesSlide9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95.xml" ContentType="application/vnd.openxmlformats-officedocument.presentationml.notesSlide+xml"/>
  <Override PartName="/ppt/tags/tag102.xml" ContentType="application/vnd.openxmlformats-officedocument.presentationml.tags+xml"/>
  <Override PartName="/ppt/notesSlides/notesSlide9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7.xml" ContentType="application/vnd.openxmlformats-officedocument.presentationml.notesSlide+xml"/>
  <Override PartName="/ppt/tags/tag105.xml" ContentType="application/vnd.openxmlformats-officedocument.presentationml.tags+xml"/>
  <Override PartName="/ppt/notesSlides/notesSlide9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9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0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0.xml" ContentType="application/vnd.openxmlformats-officedocument.presentationml.notesSlide+xml"/>
  <Override PartName="/ppt/tags/tag124.xml" ContentType="application/vnd.openxmlformats-officedocument.presentationml.tags+xml"/>
  <Override PartName="/ppt/notesSlides/notesSlide111.xml" ContentType="application/vnd.openxmlformats-officedocument.presentationml.notesSlide+xml"/>
  <Override PartName="/ppt/tags/tag125.xml" ContentType="application/vnd.openxmlformats-officedocument.presentationml.tags+xml"/>
  <Override PartName="/ppt/notesSlides/notesSlide11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tags/tag128.xml" ContentType="application/vnd.openxmlformats-officedocument.presentationml.tags+xml"/>
  <Override PartName="/ppt/notesSlides/notesSlide122.xml" ContentType="application/vnd.openxmlformats-officedocument.presentationml.notesSlide+xml"/>
  <Override PartName="/ppt/tags/tag129.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tags/tag130.xml" ContentType="application/vnd.openxmlformats-officedocument.presentationml.tags+xml"/>
  <Override PartName="/ppt/notesSlides/notesSlide126.xml" ContentType="application/vnd.openxmlformats-officedocument.presentationml.notesSlide+xml"/>
  <Override PartName="/ppt/tags/tag131.xml" ContentType="application/vnd.openxmlformats-officedocument.presentationml.tags+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28" r:id="rId1"/>
  </p:sldMasterIdLst>
  <p:notesMasterIdLst>
    <p:notesMasterId r:id="rId139"/>
  </p:notesMasterIdLst>
  <p:sldIdLst>
    <p:sldId id="467" r:id="rId2"/>
    <p:sldId id="556" r:id="rId3"/>
    <p:sldId id="258" r:id="rId4"/>
    <p:sldId id="356" r:id="rId5"/>
    <p:sldId id="357" r:id="rId6"/>
    <p:sldId id="260" r:id="rId7"/>
    <p:sldId id="261" r:id="rId8"/>
    <p:sldId id="403" r:id="rId9"/>
    <p:sldId id="366" r:id="rId10"/>
    <p:sldId id="367" r:id="rId11"/>
    <p:sldId id="368" r:id="rId12"/>
    <p:sldId id="412" r:id="rId13"/>
    <p:sldId id="547" r:id="rId14"/>
    <p:sldId id="369" r:id="rId15"/>
    <p:sldId id="371" r:id="rId16"/>
    <p:sldId id="372" r:id="rId17"/>
    <p:sldId id="373" r:id="rId18"/>
    <p:sldId id="364" r:id="rId19"/>
    <p:sldId id="365" r:id="rId20"/>
    <p:sldId id="408" r:id="rId21"/>
    <p:sldId id="462" r:id="rId22"/>
    <p:sldId id="463" r:id="rId23"/>
    <p:sldId id="389" r:id="rId24"/>
    <p:sldId id="466" r:id="rId25"/>
    <p:sldId id="376" r:id="rId26"/>
    <p:sldId id="378" r:id="rId27"/>
    <p:sldId id="380" r:id="rId28"/>
    <p:sldId id="381" r:id="rId29"/>
    <p:sldId id="377" r:id="rId30"/>
    <p:sldId id="383" r:id="rId31"/>
    <p:sldId id="266" r:id="rId32"/>
    <p:sldId id="382" r:id="rId33"/>
    <p:sldId id="384" r:id="rId34"/>
    <p:sldId id="388" r:id="rId35"/>
    <p:sldId id="386" r:id="rId36"/>
    <p:sldId id="387" r:id="rId37"/>
    <p:sldId id="537" r:id="rId38"/>
    <p:sldId id="538" r:id="rId39"/>
    <p:sldId id="390" r:id="rId40"/>
    <p:sldId id="414" r:id="rId41"/>
    <p:sldId id="455" r:id="rId42"/>
    <p:sldId id="456" r:id="rId43"/>
    <p:sldId id="476" r:id="rId44"/>
    <p:sldId id="393" r:id="rId45"/>
    <p:sldId id="394" r:id="rId46"/>
    <p:sldId id="413" r:id="rId47"/>
    <p:sldId id="277" r:id="rId48"/>
    <p:sldId id="278" r:id="rId49"/>
    <p:sldId id="404" r:id="rId50"/>
    <p:sldId id="285" r:id="rId51"/>
    <p:sldId id="406" r:id="rId52"/>
    <p:sldId id="405" r:id="rId53"/>
    <p:sldId id="548" r:id="rId54"/>
    <p:sldId id="557" r:id="rId55"/>
    <p:sldId id="555" r:id="rId56"/>
    <p:sldId id="299" r:id="rId57"/>
    <p:sldId id="360" r:id="rId58"/>
    <p:sldId id="301" r:id="rId59"/>
    <p:sldId id="427" r:id="rId60"/>
    <p:sldId id="302" r:id="rId61"/>
    <p:sldId id="303" r:id="rId62"/>
    <p:sldId id="304" r:id="rId63"/>
    <p:sldId id="305" r:id="rId64"/>
    <p:sldId id="307" r:id="rId65"/>
    <p:sldId id="308" r:id="rId66"/>
    <p:sldId id="396" r:id="rId67"/>
    <p:sldId id="309" r:id="rId68"/>
    <p:sldId id="352" r:id="rId69"/>
    <p:sldId id="397" r:id="rId70"/>
    <p:sldId id="312" r:id="rId71"/>
    <p:sldId id="314" r:id="rId72"/>
    <p:sldId id="310" r:id="rId73"/>
    <p:sldId id="539" r:id="rId74"/>
    <p:sldId id="550" r:id="rId75"/>
    <p:sldId id="398" r:id="rId76"/>
    <p:sldId id="321" r:id="rId77"/>
    <p:sldId id="323" r:id="rId78"/>
    <p:sldId id="355" r:id="rId79"/>
    <p:sldId id="324" r:id="rId80"/>
    <p:sldId id="325" r:id="rId81"/>
    <p:sldId id="326" r:id="rId82"/>
    <p:sldId id="424" r:id="rId83"/>
    <p:sldId id="457" r:id="rId84"/>
    <p:sldId id="551" r:id="rId85"/>
    <p:sldId id="552" r:id="rId86"/>
    <p:sldId id="554" r:id="rId87"/>
    <p:sldId id="477" r:id="rId88"/>
    <p:sldId id="478" r:id="rId89"/>
    <p:sldId id="481" r:id="rId90"/>
    <p:sldId id="479" r:id="rId91"/>
    <p:sldId id="480" r:id="rId92"/>
    <p:sldId id="482" r:id="rId93"/>
    <p:sldId id="485" r:id="rId94"/>
    <p:sldId id="530" r:id="rId95"/>
    <p:sldId id="484" r:id="rId96"/>
    <p:sldId id="491" r:id="rId97"/>
    <p:sldId id="489" r:id="rId98"/>
    <p:sldId id="490" r:id="rId99"/>
    <p:sldId id="486" r:id="rId100"/>
    <p:sldId id="487" r:id="rId101"/>
    <p:sldId id="531" r:id="rId102"/>
    <p:sldId id="532" r:id="rId103"/>
    <p:sldId id="496" r:id="rId104"/>
    <p:sldId id="533" r:id="rId105"/>
    <p:sldId id="545" r:id="rId106"/>
    <p:sldId id="498" r:id="rId107"/>
    <p:sldId id="499" r:id="rId108"/>
    <p:sldId id="536" r:id="rId109"/>
    <p:sldId id="535" r:id="rId110"/>
    <p:sldId id="501" r:id="rId111"/>
    <p:sldId id="503" r:id="rId112"/>
    <p:sldId id="505" r:id="rId113"/>
    <p:sldId id="506" r:id="rId114"/>
    <p:sldId id="508" r:id="rId115"/>
    <p:sldId id="509" r:id="rId116"/>
    <p:sldId id="546" r:id="rId117"/>
    <p:sldId id="553" r:id="rId118"/>
    <p:sldId id="430" r:id="rId119"/>
    <p:sldId id="441" r:id="rId120"/>
    <p:sldId id="431" r:id="rId121"/>
    <p:sldId id="442" r:id="rId122"/>
    <p:sldId id="433" r:id="rId123"/>
    <p:sldId id="444" r:id="rId124"/>
    <p:sldId id="434" r:id="rId125"/>
    <p:sldId id="445" r:id="rId126"/>
    <p:sldId id="439" r:id="rId127"/>
    <p:sldId id="461" r:id="rId128"/>
    <p:sldId id="436" r:id="rId129"/>
    <p:sldId id="447" r:id="rId130"/>
    <p:sldId id="437" r:id="rId131"/>
    <p:sldId id="448" r:id="rId132"/>
    <p:sldId id="528" r:id="rId133"/>
    <p:sldId id="529" r:id="rId134"/>
    <p:sldId id="558" r:id="rId135"/>
    <p:sldId id="559" r:id="rId136"/>
    <p:sldId id="543" r:id="rId137"/>
    <p:sldId id="544" r:id="rId138"/>
  </p:sldIdLst>
  <p:sldSz cx="9144000" cy="6858000" type="screen4x3"/>
  <p:notesSz cx="6997700" cy="9283700"/>
  <p:embeddedFontLst>
    <p:embeddedFont>
      <p:font typeface="SAS Monospace" pitchFamily="49" charset="0"/>
      <p:regular r:id="rId140"/>
    </p:embeddedFont>
    <p:embeddedFont>
      <p:font typeface="Arial Narrow" pitchFamily="34" charset="0"/>
      <p:regular r:id="rId141"/>
      <p:bold r:id="rId142"/>
      <p:italic r:id="rId143"/>
      <p:boldItalic r:id="rId144"/>
    </p:embeddedFont>
    <p:embeddedFont>
      <p:font typeface="Arial Rounded MT Bold" pitchFamily="34" charset="0"/>
      <p:regular r:id="rId145"/>
    </p:embeddedFont>
    <p:embeddedFont>
      <p:font typeface="Monotype Sorts" pitchFamily="2" charset="2"/>
      <p:regular r:id="rId146"/>
    </p:embeddedFont>
    <p:embeddedFont>
      <p:font typeface="Comic Sans MS" pitchFamily="66" charset="0"/>
      <p:regular r:id="rId147"/>
      <p:bold r:id="rId148"/>
    </p:embeddedFont>
  </p:embeddedFontLst>
  <p:custDataLst>
    <p:tags r:id="rId149"/>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C3"/>
    <a:srgbClr val="FF99FF"/>
    <a:srgbClr val="B2FFB2"/>
    <a:srgbClr val="FFFFFF"/>
    <a:srgbClr val="CCCCCC"/>
    <a:srgbClr val="00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9" autoAdjust="0"/>
    <p:restoredTop sz="89739" autoAdjust="0"/>
  </p:normalViewPr>
  <p:slideViewPr>
    <p:cSldViewPr snapToGrid="0" showGuides="1">
      <p:cViewPr varScale="1">
        <p:scale>
          <a:sx n="10" d="100"/>
          <a:sy n="10" d="100"/>
        </p:scale>
        <p:origin x="-6" y="222"/>
      </p:cViewPr>
      <p:guideLst>
        <p:guide orient="horz" pos="515"/>
        <p:guide orient="horz" pos="718"/>
        <p:guide pos="2880"/>
        <p:guide pos="428"/>
        <p:guide pos="726"/>
      </p:guideLst>
    </p:cSldViewPr>
  </p:slideViewPr>
  <p:notesTextViewPr>
    <p:cViewPr>
      <p:scale>
        <a:sx n="1" d="1"/>
        <a:sy n="1" d="1"/>
      </p:scale>
      <p:origin x="0" y="0"/>
    </p:cViewPr>
  </p:notesTextViewPr>
  <p:sorterViewPr>
    <p:cViewPr>
      <p:scale>
        <a:sx n="150" d="100"/>
        <a:sy n="150" d="100"/>
      </p:scale>
      <p:origin x="0" y="97914"/>
    </p:cViewPr>
  </p:sorterViewPr>
  <p:notesViewPr>
    <p:cSldViewPr snapToGrid="0">
      <p:cViewPr varScale="1">
        <p:scale>
          <a:sx n="78" d="100"/>
          <a:sy n="78" d="100"/>
        </p:scale>
        <p:origin x="-1986" y="-108"/>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5.fntdata"/><Relationship Id="rId149"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1.fntdata"/><Relationship Id="rId145" Type="http://schemas.openxmlformats.org/officeDocument/2006/relationships/font" Target="fonts/font6.fntdata"/><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4.fntdata"/><Relationship Id="rId148" Type="http://schemas.openxmlformats.org/officeDocument/2006/relationships/font" Target="fonts/font9.fntdata"/><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2.fntdata"/><Relationship Id="rId14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3031" tIns="46516" rIns="93031" bIns="46516"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3031" tIns="46516" rIns="93031" bIns="46516" rtlCol="0"/>
          <a:lstStyle>
            <a:lvl1pPr algn="r">
              <a:defRPr sz="1200">
                <a:latin typeface="Times New Roman"/>
              </a:defRPr>
            </a:lvl1pPr>
          </a:lstStyle>
          <a:p>
            <a:fld id="{C01C12A3-61CF-4B86-8162-FA9F985EE8C8}"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6800"/>
            <a:ext cx="2971800" cy="457200"/>
          </a:xfrm>
          <a:prstGeom prst="rect">
            <a:avLst/>
          </a:prstGeom>
        </p:spPr>
        <p:txBody>
          <a:bodyPr vert="horz" lIns="93031" tIns="46516" rIns="93031" bIns="46516"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3031" tIns="46516" rIns="93031" bIns="46516" rtlCol="0" anchor="b"/>
          <a:lstStyle>
            <a:lvl1pPr algn="r">
              <a:defRPr sz="1200">
                <a:latin typeface="Times New Roman"/>
              </a:defRPr>
            </a:lvl1pPr>
          </a:lstStyle>
          <a:p>
            <a:fld id="{188B0073-861F-40A1-BEBB-D6E2044C49AD}" type="slidenum">
              <a:rPr lang="en-US" smtClean="0"/>
              <a:pPr/>
              <a:t>‹#›</a:t>
            </a:fld>
            <a:endParaRPr lang="en-US" dirty="0"/>
          </a:p>
        </p:txBody>
      </p:sp>
    </p:spTree>
    <p:extLst>
      <p:ext uri="{BB962C8B-B14F-4D97-AF65-F5344CB8AC3E}">
        <p14:creationId xmlns:p14="http://schemas.microsoft.com/office/powerpoint/2010/main" val="177771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5B4EB3C9-5548-468F-9A21-FAD80A3EA72E}" type="slidenum">
              <a:rPr lang="en-US" sz="1200"/>
              <a:pPr/>
              <a:t>10</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7EE919A6-803E-4415-B85D-CDDB19FB059B}" type="slidenum">
              <a:rPr lang="en-US" sz="1200">
                <a:latin typeface="Times New Roman" pitchFamily="18" charset="0"/>
              </a:rPr>
              <a:pPr/>
              <a:t>103</a:t>
            </a:fld>
            <a:endParaRPr lang="en-US" sz="1200" dirty="0">
              <a:latin typeface="Times New Roman" pitchFamily="18" charset="0"/>
            </a:endParaRPr>
          </a:p>
        </p:txBody>
      </p:sp>
      <p:sp>
        <p:nvSpPr>
          <p:cNvPr id="340995" name="Rectangle 2"/>
          <p:cNvSpPr>
            <a:spLocks noGrp="1" noRot="1" noChangeAspect="1" noChangeArrowheads="1" noTextEdit="1"/>
          </p:cNvSpPr>
          <p:nvPr>
            <p:ph type="sldImg"/>
          </p:nvPr>
        </p:nvSpPr>
        <p:spPr>
          <a:xfrm>
            <a:off x="1252538" y="928688"/>
            <a:ext cx="4492625" cy="3370262"/>
          </a:xfrm>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104</a:t>
            </a:fld>
            <a:endParaRPr lang="en-US" dirty="0"/>
          </a:p>
        </p:txBody>
      </p:sp>
    </p:spTree>
    <p:extLst>
      <p:ext uri="{BB962C8B-B14F-4D97-AF65-F5344CB8AC3E}">
        <p14:creationId xmlns:p14="http://schemas.microsoft.com/office/powerpoint/2010/main" val="28069851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105</a:t>
            </a:fld>
            <a:endParaRPr lang="en-US" sz="1200" dirty="0">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928688"/>
            <a:ext cx="4492625" cy="3370262"/>
          </a:xfrm>
        </p:spPr>
      </p:sp>
      <p:sp>
        <p:nvSpPr>
          <p:cNvPr id="3" name="Notes Placeholder 2"/>
          <p:cNvSpPr>
            <a:spLocks noGrp="1"/>
          </p:cNvSpPr>
          <p:nvPr>
            <p:ph type="body" idx="1"/>
          </p:nvPr>
        </p:nvSpPr>
        <p:spPr/>
        <p:txBody>
          <a:bodyPr/>
          <a:lstStyle/>
          <a:p>
            <a:r>
              <a:rPr lang="en-US" dirty="0" smtClean="0">
                <a:latin typeface="Times New Roman" pitchFamily="18" charset="0"/>
              </a:rPr>
              <a:t>There are several destinations that create files that can be opened in Excel …</a:t>
            </a:r>
          </a:p>
          <a:p>
            <a:r>
              <a:rPr lang="en-US" dirty="0" smtClean="0">
                <a:latin typeface="Times New Roman" pitchFamily="18" charset="0"/>
              </a:rPr>
              <a:t>EXCELXP is the most powerful but you do have to have Excel 2002 or greater.</a:t>
            </a:r>
          </a:p>
          <a:p>
            <a:r>
              <a:rPr lang="en-US" dirty="0" smtClean="0">
                <a:latin typeface="Times New Roman" pitchFamily="18" charset="0"/>
              </a:rPr>
              <a:t>All three of these destinations are part of ODS MARKUP. </a:t>
            </a:r>
          </a:p>
          <a:p>
            <a:endParaRPr lang="en-US" dirty="0"/>
          </a:p>
        </p:txBody>
      </p:sp>
      <p:sp>
        <p:nvSpPr>
          <p:cNvPr id="4" name="Slide Number Placeholder 3"/>
          <p:cNvSpPr>
            <a:spLocks noGrp="1"/>
          </p:cNvSpPr>
          <p:nvPr>
            <p:ph type="sldNum" sz="quarter" idx="10"/>
          </p:nvPr>
        </p:nvSpPr>
        <p:spPr/>
        <p:txBody>
          <a:bodyPr/>
          <a:lstStyle/>
          <a:p>
            <a:fld id="{8FB73959-1838-40BD-8DE8-11423F10EDFA}" type="slidenum">
              <a:rPr lang="en-US" smtClean="0"/>
              <a:pPr/>
              <a:t>106</a:t>
            </a:fld>
            <a:endParaRPr lang="en-US" dirty="0"/>
          </a:p>
        </p:txBody>
      </p:sp>
    </p:spTree>
    <p:extLst>
      <p:ext uri="{BB962C8B-B14F-4D97-AF65-F5344CB8AC3E}">
        <p14:creationId xmlns:p14="http://schemas.microsoft.com/office/powerpoint/2010/main" val="21958934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49764FBC-6E6B-4793-97FE-C6B38CF59DB7}" type="slidenum">
              <a:rPr lang="en-US" sz="1200">
                <a:latin typeface="Times New Roman" pitchFamily="18" charset="0"/>
              </a:rPr>
              <a:pPr/>
              <a:t>107</a:t>
            </a:fld>
            <a:endParaRPr lang="en-US" sz="1200" dirty="0">
              <a:latin typeface="Times New Roman" pitchFamily="18" charset="0"/>
            </a:endParaRPr>
          </a:p>
        </p:txBody>
      </p:sp>
      <p:sp>
        <p:nvSpPr>
          <p:cNvPr id="349187" name="Rectangle 2"/>
          <p:cNvSpPr>
            <a:spLocks noGrp="1" noRot="1" noChangeAspect="1" noChangeArrowheads="1" noTextEdit="1"/>
          </p:cNvSpPr>
          <p:nvPr>
            <p:ph type="sldImg"/>
          </p:nvPr>
        </p:nvSpPr>
        <p:spPr>
          <a:xfrm>
            <a:off x="1252538" y="928688"/>
            <a:ext cx="4492625" cy="3370262"/>
          </a:xfrm>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1DBA548F-A650-48EE-910F-91AF969653CB}" type="slidenum">
              <a:rPr lang="en-US" sz="1200"/>
              <a:pPr/>
              <a:t>108</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Answers: </a:t>
            </a:r>
          </a:p>
          <a:p>
            <a:r>
              <a:rPr lang="en-US" dirty="0" smtClean="0"/>
              <a:t>ods csvall "&amp;path\myexcel.csv"; &lt;procedures&gt; ods csvall close;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C7DE3F3F-B736-435D-9185-9419D97639F3}" type="slidenum">
              <a:rPr lang="en-US" sz="1200"/>
              <a:pPr/>
              <a:t>109</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BDA33EEC-9B4B-4AE8-871F-D50D160276C3}" type="slidenum">
              <a:rPr lang="en-US" sz="1200">
                <a:latin typeface="Times New Roman" pitchFamily="18" charset="0"/>
              </a:rPr>
              <a:pPr/>
              <a:t>110</a:t>
            </a:fld>
            <a:endParaRPr lang="en-US" sz="1200" dirty="0">
              <a:latin typeface="Times New Roman" pitchFamily="18" charset="0"/>
            </a:endParaRPr>
          </a:p>
        </p:txBody>
      </p:sp>
      <p:sp>
        <p:nvSpPr>
          <p:cNvPr id="351235" name="Rectangle 2"/>
          <p:cNvSpPr>
            <a:spLocks noGrp="1" noRot="1" noChangeAspect="1" noChangeArrowheads="1" noTextEdit="1"/>
          </p:cNvSpPr>
          <p:nvPr>
            <p:ph type="sldImg"/>
          </p:nvPr>
        </p:nvSpPr>
        <p:spPr>
          <a:xfrm>
            <a:off x="1252538" y="928688"/>
            <a:ext cx="4492625" cy="3370262"/>
          </a:xfrm>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C10D7B45-BFD4-4B06-9A6F-D97C8784C476}" type="slidenum">
              <a:rPr lang="en-US" sz="1200">
                <a:latin typeface="Times New Roman" pitchFamily="18" charset="0"/>
              </a:rPr>
              <a:pPr/>
              <a:t>111</a:t>
            </a:fld>
            <a:endParaRPr lang="en-US" sz="1200" dirty="0">
              <a:latin typeface="Times New Roman" pitchFamily="18" charset="0"/>
            </a:endParaRPr>
          </a:p>
        </p:txBody>
      </p:sp>
      <p:sp>
        <p:nvSpPr>
          <p:cNvPr id="353283" name="Rectangle 2"/>
          <p:cNvSpPr>
            <a:spLocks noGrp="1" noRot="1" noChangeAspect="1" noChangeArrowheads="1" noTextEdit="1"/>
          </p:cNvSpPr>
          <p:nvPr>
            <p:ph type="sldImg"/>
          </p:nvPr>
        </p:nvSpPr>
        <p:spPr>
          <a:xfrm>
            <a:off x="1252538" y="928688"/>
            <a:ext cx="4492625" cy="3370262"/>
          </a:xfrm>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9FCB1196-D35C-4AC7-B407-1AB6FAE0E332}" type="slidenum">
              <a:rPr lang="en-US" sz="1200">
                <a:latin typeface="Times New Roman" pitchFamily="18" charset="0"/>
              </a:rPr>
              <a:pPr/>
              <a:t>112</a:t>
            </a:fld>
            <a:endParaRPr lang="en-US" sz="1200" dirty="0">
              <a:latin typeface="Times New Roman" pitchFamily="18" charset="0"/>
            </a:endParaRPr>
          </a:p>
        </p:txBody>
      </p:sp>
      <p:sp>
        <p:nvSpPr>
          <p:cNvPr id="355331" name="Rectangle 2"/>
          <p:cNvSpPr>
            <a:spLocks noGrp="1" noRot="1" noChangeAspect="1" noChangeArrowheads="1" noTextEdit="1"/>
          </p:cNvSpPr>
          <p:nvPr>
            <p:ph type="sldImg"/>
          </p:nvPr>
        </p:nvSpPr>
        <p:spPr>
          <a:xfrm>
            <a:off x="1252538" y="928688"/>
            <a:ext cx="4492625" cy="3370262"/>
          </a:xfrm>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5B4EB3C9-5548-468F-9A21-FAD80A3EA72E}" type="slidenum">
              <a:rPr lang="en-US" sz="1200"/>
              <a:pPr/>
              <a:t>11</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604B02B1-01EF-41DE-A4AB-BCB8F40326EE}" type="slidenum">
              <a:rPr lang="en-US" sz="1200">
                <a:latin typeface="Times New Roman" pitchFamily="18" charset="0"/>
              </a:rPr>
              <a:pPr/>
              <a:t>113</a:t>
            </a:fld>
            <a:endParaRPr lang="en-US" sz="1200" dirty="0">
              <a:latin typeface="Times New Roman" pitchFamily="18" charset="0"/>
            </a:endParaRPr>
          </a:p>
        </p:txBody>
      </p:sp>
      <p:sp>
        <p:nvSpPr>
          <p:cNvPr id="356355" name="Rectangle 2"/>
          <p:cNvSpPr>
            <a:spLocks noGrp="1" noRot="1" noChangeAspect="1" noChangeArrowheads="1" noTextEdit="1"/>
          </p:cNvSpPr>
          <p:nvPr>
            <p:ph type="sldImg"/>
          </p:nvPr>
        </p:nvSpPr>
        <p:spPr>
          <a:xfrm>
            <a:off x="1252538" y="928688"/>
            <a:ext cx="4492625" cy="3370262"/>
          </a:xfrm>
          <a:ln/>
        </p:spPr>
      </p:sp>
      <p:sp>
        <p:nvSpPr>
          <p:cNvPr id="356356" name="Rectangle 3"/>
          <p:cNvSpPr>
            <a:spLocks noGrp="1" noChangeArrowheads="1"/>
          </p:cNvSpPr>
          <p:nvPr>
            <p:ph type="body" idx="1"/>
          </p:nvPr>
        </p:nvSpPr>
        <p:spPr>
          <a:xfrm>
            <a:off x="699770" y="4409758"/>
            <a:ext cx="559816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run the code, expand the tree structure of the Results window. From there you can click on each icon. The CSV file automatically opens in Excel but the other two will not automatically open in Excel. You can view those files outside of SAS. OR go back to the program and change the HTML and XML extensions to XLS. This will allow you to click on the icon and have it open in Excel. If you get a lot of questions on Excel, you might demo the self-study program about the options in EXCELXP on page 11-80. </a:t>
            </a:r>
            <a:endParaRPr lang="en-US" dirty="0"/>
          </a:p>
        </p:txBody>
      </p:sp>
      <p:sp>
        <p:nvSpPr>
          <p:cNvPr id="4" name="Slide Number Placeholder 3"/>
          <p:cNvSpPr>
            <a:spLocks noGrp="1"/>
          </p:cNvSpPr>
          <p:nvPr>
            <p:ph type="sldNum" sz="quarter" idx="10"/>
          </p:nvPr>
        </p:nvSpPr>
        <p:spPr/>
        <p:txBody>
          <a:bodyPr/>
          <a:lstStyle/>
          <a:p>
            <a:fld id="{8FB73959-1838-40BD-8DE8-11423F10EDFA}" type="slidenum">
              <a:rPr lang="en-US" smtClean="0"/>
              <a:pPr/>
              <a:t>114</a:t>
            </a:fld>
            <a:endParaRPr lang="en-US" dirty="0"/>
          </a:p>
        </p:txBody>
      </p:sp>
    </p:spTree>
    <p:extLst>
      <p:ext uri="{BB962C8B-B14F-4D97-AF65-F5344CB8AC3E}">
        <p14:creationId xmlns:p14="http://schemas.microsoft.com/office/powerpoint/2010/main" val="32608248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115</a:t>
            </a:fld>
            <a:endParaRPr lang="en-US" sz="1200" dirty="0">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8EA4B456-A5FD-4A4D-8903-FA419A4D2D2B}" type="slidenum">
              <a:rPr lang="en-US" sz="1200">
                <a:solidFill>
                  <a:prstClr val="black"/>
                </a:solidFill>
              </a:rPr>
              <a:pPr/>
              <a:t>117</a:t>
            </a:fld>
            <a:endParaRPr lang="en-US" sz="120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Would like a review of the exercises?</a:t>
            </a:r>
          </a:p>
          <a:p>
            <a:r>
              <a:rPr lang="en-US" dirty="0" smtClean="0"/>
              <a:t>Please answer with your Yes or No seat indicator.</a:t>
            </a:r>
          </a:p>
          <a:p>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358A6A30-5223-4123-9BBF-CC6BE765351A}" type="slidenum">
              <a:rPr lang="en-US" sz="1200"/>
              <a:pPr/>
              <a:t>118</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marL="232578" indent="-232578" eaLnBrk="1" hangingPunct="1">
              <a:defRPr/>
            </a:pPr>
            <a:r>
              <a:rPr lang="en-US" dirty="0" smtClean="0"/>
              <a:t>Correct answer: b</a:t>
            </a:r>
          </a:p>
          <a:p>
            <a:pPr eaLnBrk="1" hangingPunct="1">
              <a:spcBef>
                <a:spcPts val="0"/>
              </a:spcBef>
              <a:defRPr/>
            </a:pPr>
            <a:r>
              <a:rPr lang="en-US" dirty="0" smtClean="0"/>
              <a:t>PROC MEANS and PROC UNIVARIATE analyze numeric variables. PROC PRINT is more useful for producing a report of invalid values, with a WHERE statement to specify conditions. PROC FREQ identifies duplicate values by default in the Frequency column of the report. </a:t>
            </a:r>
          </a:p>
          <a:p>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358A6A30-5223-4123-9BBF-CC6BE765351A}" type="slidenum">
              <a:rPr lang="en-US" sz="1200"/>
              <a:pPr/>
              <a:t>119</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marL="232578" indent="-232578" eaLnBrk="1" hangingPunct="1">
              <a:defRPr/>
            </a:pPr>
            <a:r>
              <a:rPr lang="en-US" dirty="0" smtClean="0"/>
              <a:t>Correct answer: b</a:t>
            </a:r>
          </a:p>
          <a:p>
            <a:pPr eaLnBrk="1" hangingPunct="1">
              <a:spcBef>
                <a:spcPts val="0"/>
              </a:spcBef>
              <a:defRPr/>
            </a:pPr>
            <a:r>
              <a:rPr lang="en-US" dirty="0" smtClean="0"/>
              <a:t>PROC MEANS and PROC UNIVARIATE analyze numeric variables. PROC PRINT is more useful for producing a report of invalid values, with a WHERE statement to specify conditions. PROC FREQ identifies duplicate values by default in the Frequency column of the report. </a:t>
            </a:r>
          </a:p>
          <a:p>
            <a:endParaRPr 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960A00D-1B1F-4AF2-AA4D-D543D47D38DD}" type="slidenum">
              <a:rPr lang="en-US" sz="1200"/>
              <a:pPr/>
              <a:t>120</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78" indent="-232578" eaLnBrk="1" hangingPunct="1">
              <a:defRPr/>
            </a:pPr>
            <a:r>
              <a:rPr lang="en-US" dirty="0" smtClean="0">
                <a:latin typeface="Times New Roman" pitchFamily="18" charset="0"/>
              </a:rPr>
              <a:t>Correct answer: c</a:t>
            </a:r>
          </a:p>
          <a:p>
            <a:pPr eaLnBrk="1" hangingPunct="1">
              <a:spcBef>
                <a:spcPts val="0"/>
              </a:spcBef>
              <a:defRPr/>
            </a:pPr>
            <a:r>
              <a:rPr lang="en-US" dirty="0" smtClean="0">
                <a:latin typeface="Times New Roman" pitchFamily="18" charset="0"/>
              </a:rPr>
              <a:t>Only PROC UNIVARIATE provides observation numbers for data outliers. </a:t>
            </a:r>
            <a:endParaRPr lang="en-U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960A00D-1B1F-4AF2-AA4D-D543D47D38DD}" type="slidenum">
              <a:rPr lang="en-US" sz="1200"/>
              <a:pPr/>
              <a:t>121</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78" indent="-232578" eaLnBrk="1" hangingPunct="1">
              <a:defRPr/>
            </a:pPr>
            <a:r>
              <a:rPr lang="en-US" dirty="0" smtClean="0">
                <a:latin typeface="Times New Roman" pitchFamily="18" charset="0"/>
              </a:rPr>
              <a:t>Correct answer: c</a:t>
            </a:r>
          </a:p>
          <a:p>
            <a:pPr eaLnBrk="1" hangingPunct="1">
              <a:spcBef>
                <a:spcPts val="0"/>
              </a:spcBef>
              <a:defRPr/>
            </a:pPr>
            <a:r>
              <a:rPr lang="en-US" dirty="0" smtClean="0">
                <a:latin typeface="Times New Roman" pitchFamily="18" charset="0"/>
              </a:rPr>
              <a:t>Only PROC UNIVARIATE provides observation numbers for data outliers. </a:t>
            </a:r>
            <a:endParaRPr lang="en-US"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0D76B06-6B66-4D68-B366-10C2285AB678}" type="slidenum">
              <a:rPr lang="en-US" sz="1200"/>
              <a:pPr/>
              <a:t>122</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marL="232578" indent="-232578" eaLnBrk="1" hangingPunct="1">
              <a:defRPr/>
            </a:pPr>
            <a:r>
              <a:rPr lang="en-US" dirty="0" smtClean="0">
                <a:latin typeface="Times New Roman" pitchFamily="18" charset="0"/>
              </a:rPr>
              <a:t>Correct answer: a</a:t>
            </a:r>
          </a:p>
          <a:p>
            <a:pPr eaLnBrk="1" hangingPunct="1">
              <a:spcBef>
                <a:spcPts val="0"/>
              </a:spcBef>
              <a:defRPr/>
            </a:pPr>
            <a:r>
              <a:rPr lang="en-US" dirty="0" smtClean="0">
                <a:latin typeface="Times New Roman" pitchFamily="18" charset="0"/>
              </a:rPr>
              <a:t>PROC PRINT is the only one of these procedures that displays</a:t>
            </a:r>
            <a:r>
              <a:rPr lang="en-US" baseline="0" dirty="0" smtClean="0">
                <a:latin typeface="Times New Roman" pitchFamily="18" charset="0"/>
              </a:rPr>
              <a:t> </a:t>
            </a:r>
            <a:r>
              <a:rPr lang="en-US" dirty="0" smtClean="0">
                <a:latin typeface="Times New Roman" pitchFamily="18" charset="0"/>
              </a:rPr>
              <a:t>the observations themselves. The other three procedures produce summary reports that display descriptive statistics. </a:t>
            </a:r>
          </a:p>
          <a:p>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0D76B06-6B66-4D68-B366-10C2285AB678}" type="slidenum">
              <a:rPr lang="en-US" sz="1200"/>
              <a:pPr/>
              <a:t>123</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marL="232578" indent="-232578" eaLnBrk="1" hangingPunct="1">
              <a:defRPr/>
            </a:pPr>
            <a:r>
              <a:rPr lang="en-US" dirty="0" smtClean="0">
                <a:latin typeface="Times New Roman" pitchFamily="18" charset="0"/>
              </a:rPr>
              <a:t>Correct answer: a</a:t>
            </a:r>
          </a:p>
          <a:p>
            <a:pPr eaLnBrk="1" hangingPunct="1">
              <a:spcBef>
                <a:spcPts val="0"/>
              </a:spcBef>
              <a:defRPr/>
            </a:pPr>
            <a:r>
              <a:rPr lang="en-US" dirty="0" smtClean="0">
                <a:latin typeface="Times New Roman" pitchFamily="18" charset="0"/>
              </a:rPr>
              <a:t>PROC PRINT is the only one of these procedures that displays</a:t>
            </a:r>
            <a:r>
              <a:rPr lang="en-US" baseline="0" dirty="0" smtClean="0">
                <a:latin typeface="Times New Roman" pitchFamily="18" charset="0"/>
              </a:rPr>
              <a:t> </a:t>
            </a:r>
            <a:r>
              <a:rPr lang="en-US" dirty="0" smtClean="0">
                <a:latin typeface="Times New Roman" pitchFamily="18" charset="0"/>
              </a:rPr>
              <a:t>the observations themselves. The other three procedures produce summary reports that display descriptive statistics.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13</a:t>
            </a:fld>
            <a:endParaRPr lang="en-US" sz="1200" dirty="0">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7FE27C9C-4410-43D6-B963-E70167FEC733}" type="slidenum">
              <a:rPr lang="en-US" sz="1200"/>
              <a:pPr/>
              <a:t>124</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latin typeface="Times New Roman" pitchFamily="18" charset="0"/>
              </a:rPr>
              <a:t>To display a table showing the levels of all variables, you specify the NLEVELS option in the PROC FREQ statement. To suppress the cumulative frequency and cumulative percent that appear in a one-way frequency table by default, you specify the NOCUM option in the TABLES statement. You must use a slash before any</a:t>
            </a:r>
            <a:r>
              <a:rPr lang="en-US" baseline="0" dirty="0" smtClean="0">
                <a:latin typeface="Times New Roman" pitchFamily="18" charset="0"/>
              </a:rPr>
              <a:t> options in a TABLES statement.</a:t>
            </a:r>
            <a:endParaRPr lang="en-US" dirty="0" smtClean="0">
              <a:latin typeface="Times New Roman" pitchFamily="18" charset="0"/>
            </a:endParaRPr>
          </a:p>
          <a:p>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7FE27C9C-4410-43D6-B963-E70167FEC733}" type="slidenum">
              <a:rPr lang="en-US" sz="1200"/>
              <a:pPr/>
              <a:t>125</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latin typeface="Times New Roman" pitchFamily="18" charset="0"/>
              </a:rPr>
              <a:t>To display a table showing the levels of all variables, you specify the NLEVELS option in the PROC FREQ statement. To suppress the cumulative frequency and cumulative percent that appear in a one-way frequency table by default, you specify the NOCUM option in the TABLES statement. You must use a slash before any</a:t>
            </a:r>
            <a:r>
              <a:rPr lang="en-US" baseline="0" dirty="0" smtClean="0">
                <a:latin typeface="Times New Roman" pitchFamily="18" charset="0"/>
              </a:rPr>
              <a:t> options in a TABLES statement.</a:t>
            </a:r>
            <a:endParaRPr lang="en-US" dirty="0" smtClean="0">
              <a:latin typeface="Times New Roman" pitchFamily="18" charset="0"/>
            </a:endParaRPr>
          </a:p>
          <a:p>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3E9D1975-44BD-4AA9-9C53-134F542E192E}" type="slidenum">
              <a:rPr lang="en-US" sz="1200"/>
              <a:pPr/>
              <a:t>126</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By default, a PROC MEANS step that has no CLASS statement produces all of these statistics except for </a:t>
            </a:r>
            <a:r>
              <a:rPr lang="en-US" b="0" dirty="0" smtClean="0">
                <a:latin typeface="Times New Roman" pitchFamily="18" charset="0"/>
              </a:rPr>
              <a:t>N Obs</a:t>
            </a:r>
            <a:r>
              <a:rPr lang="en-US" dirty="0" smtClean="0">
                <a:latin typeface="Times New Roman" pitchFamily="18" charset="0"/>
              </a:rPr>
              <a:t>. </a:t>
            </a:r>
          </a:p>
          <a:p>
            <a:endParaRPr lang="en-US"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3E9D1975-44BD-4AA9-9C53-134F542E192E}" type="slidenum">
              <a:rPr lang="en-US" sz="1200"/>
              <a:pPr/>
              <a:t>127</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By default, a PROC MEANS step that has no CLASS statement produces all of these statistics except for </a:t>
            </a:r>
            <a:r>
              <a:rPr lang="en-US" b="0" dirty="0" smtClean="0">
                <a:latin typeface="Times New Roman" pitchFamily="18" charset="0"/>
              </a:rPr>
              <a:t>N Obs</a:t>
            </a:r>
            <a:r>
              <a:rPr lang="en-US" dirty="0" smtClean="0">
                <a:latin typeface="Times New Roman" pitchFamily="18" charset="0"/>
              </a:rPr>
              <a:t>. </a:t>
            </a:r>
          </a:p>
          <a:p>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71C0D3A-9D33-4DDF-80A6-32A85233D530}" type="slidenum">
              <a:rPr lang="en-US" sz="1200"/>
              <a:pPr/>
              <a:t>128</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d</a:t>
            </a:r>
          </a:p>
          <a:p>
            <a:pPr eaLnBrk="1" hangingPunct="1"/>
            <a:r>
              <a:rPr lang="en-US" dirty="0" smtClean="0">
                <a:latin typeface="Times New Roman" pitchFamily="18" charset="0"/>
              </a:rPr>
              <a:t>This output does not display the default statistics, so you need to specify the statistics keywords RANGE and MEAN. To suppress the </a:t>
            </a:r>
            <a:r>
              <a:rPr lang="en-US" b="0" dirty="0" smtClean="0">
                <a:latin typeface="Times New Roman" pitchFamily="18" charset="0"/>
              </a:rPr>
              <a:t>N Obs </a:t>
            </a:r>
            <a:r>
              <a:rPr lang="en-US" dirty="0" smtClean="0">
                <a:latin typeface="Times New Roman" pitchFamily="18" charset="0"/>
              </a:rPr>
              <a:t>column that the CLASS statement creates, you must include the NONOBS option. Specifying MAXDEC=1 ensures that statistics are displayed with one decimal place.</a:t>
            </a:r>
          </a:p>
          <a:p>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71C0D3A-9D33-4DDF-80A6-32A85233D530}" type="slidenum">
              <a:rPr lang="en-US" sz="1200"/>
              <a:pPr/>
              <a:t>129</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d</a:t>
            </a:r>
          </a:p>
          <a:p>
            <a:pPr eaLnBrk="1" hangingPunct="1"/>
            <a:r>
              <a:rPr lang="en-US" dirty="0" smtClean="0">
                <a:latin typeface="Times New Roman" pitchFamily="18" charset="0"/>
              </a:rPr>
              <a:t>This output does not display the default statistics, so you need to specify the statistics keywords RANGE and MEAN. To suppress the </a:t>
            </a:r>
            <a:r>
              <a:rPr lang="en-US" b="0" dirty="0" smtClean="0">
                <a:latin typeface="Times New Roman" pitchFamily="18" charset="0"/>
              </a:rPr>
              <a:t>N Obs </a:t>
            </a:r>
            <a:r>
              <a:rPr lang="en-US" dirty="0" smtClean="0">
                <a:latin typeface="Times New Roman" pitchFamily="18" charset="0"/>
              </a:rPr>
              <a:t>column that the CLASS statement creates, you must include the NONOBS option. Specifying MAXDEC=1 ensures that statistics are displayed with one decimal place.</a:t>
            </a:r>
          </a:p>
          <a:p>
            <a:endParaRPr lang="en-US"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D64AF66F-7859-4D76-9510-0153BBA42353}" type="slidenum">
              <a:rPr lang="en-US" sz="1200"/>
              <a:pPr/>
              <a:t>130</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a</a:t>
            </a:r>
          </a:p>
          <a:p>
            <a:r>
              <a:rPr lang="en-US" dirty="0" smtClean="0"/>
              <a:t>In PROC UNIVARIATE, you use the NEXTROBS=</a:t>
            </a:r>
            <a:r>
              <a:rPr lang="en-US" baseline="0" dirty="0" smtClean="0"/>
              <a:t> option to specify the number of extreme observations. </a:t>
            </a:r>
          </a:p>
          <a:p>
            <a:r>
              <a:rPr lang="en-US" baseline="0" dirty="0" smtClean="0"/>
              <a:t> </a:t>
            </a:r>
          </a:p>
          <a:p>
            <a:r>
              <a:rPr lang="sv-SE" dirty="0" smtClean="0"/>
              <a:t>In PROC FREQ, you can use the NLEVELS option to </a:t>
            </a:r>
            <a:r>
              <a:rPr lang="en-US" dirty="0" smtClean="0"/>
              <a:t>display a table with the number of distinct variable values. You use the NOPRINT option in the TABLES statement to </a:t>
            </a:r>
            <a:r>
              <a:rPr lang="sv-SE" dirty="0" smtClean="0"/>
              <a:t>suppress </a:t>
            </a:r>
            <a:r>
              <a:rPr lang="en-US" dirty="0" smtClean="0"/>
              <a:t>individual frequency tables. To display only the number of levels for all variables, you can use _ALL_, along with the NOPRINT option in the TABLES statement. </a:t>
            </a:r>
          </a:p>
          <a:p>
            <a:endParaRPr lang="en-US"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D64AF66F-7859-4D76-9510-0153BBA42353}" type="slidenum">
              <a:rPr lang="en-US" sz="1200"/>
              <a:pPr/>
              <a:t>131</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a</a:t>
            </a:r>
          </a:p>
          <a:p>
            <a:r>
              <a:rPr lang="en-US" dirty="0" smtClean="0"/>
              <a:t>In PROC UNIVARIATE, you use the NEXTROBS=</a:t>
            </a:r>
            <a:r>
              <a:rPr lang="en-US" baseline="0" dirty="0" smtClean="0"/>
              <a:t> option to specify the number of extreme observations. </a:t>
            </a:r>
          </a:p>
          <a:p>
            <a:endParaRPr lang="en-US" baseline="0" dirty="0" smtClean="0"/>
          </a:p>
          <a:p>
            <a:r>
              <a:rPr lang="sv-SE" dirty="0" smtClean="0"/>
              <a:t>In PROC FREQ, you can use the NLEVELS option to </a:t>
            </a:r>
            <a:r>
              <a:rPr lang="en-US" dirty="0" smtClean="0"/>
              <a:t>display a table with the number of distinct variable values. You use the NOPRINT option in the TABLES statement to </a:t>
            </a:r>
            <a:r>
              <a:rPr lang="sv-SE" dirty="0" smtClean="0"/>
              <a:t>suppress </a:t>
            </a:r>
            <a:r>
              <a:rPr lang="en-US" dirty="0" smtClean="0"/>
              <a:t>individual frequency tables. To display only the number of levels for all variables, you can use _ALL_, along with the NOPRINT option in the TABLES statement. </a:t>
            </a:r>
          </a:p>
          <a:p>
            <a:endParaRPr lang="en-US"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C3E5C7E-DBC8-4CD8-AB98-1CF4E4231FB3}" type="slidenum">
              <a:rPr lang="en-US" sz="1200"/>
              <a:pPr/>
              <a:t>132</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defTabSz="930311">
              <a:defRPr/>
            </a:pPr>
            <a:r>
              <a:rPr lang="en-US" dirty="0" smtClean="0"/>
              <a:t>Correct answer: b</a:t>
            </a:r>
          </a:p>
          <a:p>
            <a:pPr defTabSz="930311">
              <a:defRPr/>
            </a:pPr>
            <a:r>
              <a:rPr lang="en-US" dirty="0" smtClean="0"/>
              <a:t> </a:t>
            </a:r>
          </a:p>
          <a:p>
            <a:pPr defTabSz="930311">
              <a:defRPr/>
            </a:pPr>
            <a:r>
              <a:rPr lang="en-US" dirty="0" smtClean="0"/>
              <a:t>CSVALL does not include any style information.</a:t>
            </a:r>
          </a:p>
          <a:p>
            <a:r>
              <a:rPr lang="en-US" dirty="0" smtClean="0"/>
              <a:t>MSOFFICE2K keeps the style information, including spanning headers.</a:t>
            </a:r>
          </a:p>
          <a:p>
            <a:pPr defTabSz="930311">
              <a:defRPr/>
            </a:pPr>
            <a:r>
              <a:rPr lang="en-US" dirty="0" smtClean="0"/>
              <a:t>EXCELXP keeps the style information, and each procedure is a separate sheet.</a:t>
            </a:r>
          </a:p>
          <a:p>
            <a:r>
              <a:rPr lang="en-US" dirty="0" smtClean="0"/>
              <a:t> </a:t>
            </a:r>
          </a:p>
          <a:p>
            <a:endParaRPr lang="en-US"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C3E5C7E-DBC8-4CD8-AB98-1CF4E4231FB3}" type="slidenum">
              <a:rPr lang="en-US" sz="1200"/>
              <a:pPr/>
              <a:t>133</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defTabSz="930311">
              <a:defRPr/>
            </a:pPr>
            <a:r>
              <a:rPr lang="en-US" dirty="0" smtClean="0"/>
              <a:t>Correct answer: b</a:t>
            </a:r>
          </a:p>
          <a:p>
            <a:pPr defTabSz="930311">
              <a:defRPr/>
            </a:pPr>
            <a:endParaRPr lang="en-US" dirty="0" smtClean="0"/>
          </a:p>
          <a:p>
            <a:pPr defTabSz="930311">
              <a:defRPr/>
            </a:pPr>
            <a:r>
              <a:rPr lang="en-US" dirty="0" smtClean="0"/>
              <a:t>CSVALL does not include any style information.</a:t>
            </a:r>
          </a:p>
          <a:p>
            <a:r>
              <a:rPr lang="en-US" dirty="0" smtClean="0"/>
              <a:t>MSOFFICE2K keeps the style information, including spanning headers.</a:t>
            </a:r>
          </a:p>
          <a:p>
            <a:pPr defTabSz="930311">
              <a:defRPr/>
            </a:pPr>
            <a:r>
              <a:rPr lang="en-US" dirty="0" smtClean="0"/>
              <a:t>EXCELXP keeps the style information, and each procedure is a separate sheet.</a:t>
            </a:r>
          </a:p>
          <a:p>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14</a:t>
            </a:fld>
            <a:endParaRPr lang="en-US" dirty="0"/>
          </a:p>
        </p:txBody>
      </p:sp>
    </p:spTree>
    <p:extLst>
      <p:ext uri="{BB962C8B-B14F-4D97-AF65-F5344CB8AC3E}">
        <p14:creationId xmlns:p14="http://schemas.microsoft.com/office/powerpoint/2010/main" val="17610511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D</a:t>
            </a:r>
          </a:p>
          <a:p>
            <a:r>
              <a:rPr lang="en-US" dirty="0" smtClean="0"/>
              <a:t>SAS uses a default style definition that varies by the destination. By placing the STYLE= option in the ODS statement, you can specify a style for many, but not all, destinations. A style definition specifies how output is presented but does not specify a file format.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134</a:t>
            </a:fld>
            <a:endParaRPr lang="en-US" dirty="0"/>
          </a:p>
        </p:txBody>
      </p:sp>
    </p:spTree>
    <p:extLst>
      <p:ext uri="{BB962C8B-B14F-4D97-AF65-F5344CB8AC3E}">
        <p14:creationId xmlns:p14="http://schemas.microsoft.com/office/powerpoint/2010/main" val="19066468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D</a:t>
            </a:r>
          </a:p>
          <a:p>
            <a:r>
              <a:rPr lang="en-US" dirty="0" smtClean="0"/>
              <a:t>SAS uses a default style definition that varies by the destination. By placing the STYLE= option in the ODS statement, you can specify a style for many, but not all, destinations. A style definition specifies how output is presented but does not specify a file format.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135</a:t>
            </a:fld>
            <a:endParaRPr lang="en-US" dirty="0"/>
          </a:p>
        </p:txBody>
      </p:sp>
    </p:spTree>
    <p:extLst>
      <p:ext uri="{BB962C8B-B14F-4D97-AF65-F5344CB8AC3E}">
        <p14:creationId xmlns:p14="http://schemas.microsoft.com/office/powerpoint/2010/main" val="190664683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71C0D3A-9D33-4DDF-80A6-32A85233D530}" type="slidenum">
              <a:rPr lang="en-US" sz="1200"/>
              <a:pPr/>
              <a:t>136</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t>To start, the program closes all destinations and opens only the CSVALL destination. At the end, the program closes the CSVALL destination. There is now no open destination to send the output to. SAS issues a warning in the log but does not display output for the PROC PRINT step. </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071C0D3A-9D33-4DDF-80A6-32A85233D530}" type="slidenum">
              <a:rPr lang="en-US" sz="1200"/>
              <a:pPr/>
              <a:t>137</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t>To start, the program closes all destinations and opens only the CSVALL destination. At the end, the program closes the CSVALL destination. There is now no open destination to send the output to. SAS issues a warning in the log but does not display output for the PROC PRINT step.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15</a:t>
            </a:fld>
            <a:endParaRPr lang="en-US" dirty="0"/>
          </a:p>
        </p:txBody>
      </p:sp>
    </p:spTree>
    <p:extLst>
      <p:ext uri="{BB962C8B-B14F-4D97-AF65-F5344CB8AC3E}">
        <p14:creationId xmlns:p14="http://schemas.microsoft.com/office/powerpoint/2010/main" val="352347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4A8F0072-E282-444E-A9C1-25B76367CD12}" type="slidenum">
              <a:rPr lang="en-US" sz="1200"/>
              <a:pPr/>
              <a:t>16</a:t>
            </a:fld>
            <a:endParaRPr lang="en-US" sz="1200"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17</a:t>
            </a:fld>
            <a:endParaRPr lang="en-US" dirty="0"/>
          </a:p>
        </p:txBody>
      </p:sp>
    </p:spTree>
    <p:extLst>
      <p:ext uri="{BB962C8B-B14F-4D97-AF65-F5344CB8AC3E}">
        <p14:creationId xmlns:p14="http://schemas.microsoft.com/office/powerpoint/2010/main" val="293466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18</a:t>
            </a:fld>
            <a:endParaRPr lang="en-US" dirty="0"/>
          </a:p>
        </p:txBody>
      </p:sp>
    </p:spTree>
    <p:extLst>
      <p:ext uri="{BB962C8B-B14F-4D97-AF65-F5344CB8AC3E}">
        <p14:creationId xmlns:p14="http://schemas.microsoft.com/office/powerpoint/2010/main" val="3259612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19</a:t>
            </a:fld>
            <a:endParaRPr lang="en-US" dirty="0"/>
          </a:p>
        </p:txBody>
      </p:sp>
    </p:spTree>
    <p:extLst>
      <p:ext uri="{BB962C8B-B14F-4D97-AF65-F5344CB8AC3E}">
        <p14:creationId xmlns:p14="http://schemas.microsoft.com/office/powerpoint/2010/main" val="294424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4A9A5E96-E2FD-4277-B048-D6152C8C08AC}" type="slidenum">
              <a:rPr lang="en-US" sz="1200"/>
              <a:pPr/>
              <a:t>20</a:t>
            </a:fld>
            <a:endParaRPr 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In addition, there are options that can be placed on the TABLES statement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2</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ED576277-4689-4C28-94A2-609AD98593DB}" type="slidenum">
              <a:rPr lang="en-US" sz="1200"/>
              <a:pPr/>
              <a:t>21</a:t>
            </a:fld>
            <a:endParaRPr 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ED576277-4689-4C28-94A2-609AD98593DB}" type="slidenum">
              <a:rPr lang="en-US" sz="1200"/>
              <a:pPr/>
              <a:t>22</a:t>
            </a:fld>
            <a:endParaRPr 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23</a:t>
            </a:fld>
            <a:endParaRPr lang="en-US" dirty="0"/>
          </a:p>
        </p:txBody>
      </p:sp>
    </p:spTree>
    <p:extLst>
      <p:ext uri="{BB962C8B-B14F-4D97-AF65-F5344CB8AC3E}">
        <p14:creationId xmlns:p14="http://schemas.microsoft.com/office/powerpoint/2010/main" val="28050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24</a:t>
            </a:fld>
            <a:endParaRPr lang="en-US" sz="1200"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25</a:t>
            </a:fld>
            <a:endParaRPr lang="en-US" dirty="0"/>
          </a:p>
        </p:txBody>
      </p:sp>
    </p:spTree>
    <p:extLst>
      <p:ext uri="{BB962C8B-B14F-4D97-AF65-F5344CB8AC3E}">
        <p14:creationId xmlns:p14="http://schemas.microsoft.com/office/powerpoint/2010/main" val="473757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C1660E34-F293-41FB-B0D5-AD8F135B0CFE}" type="slidenum">
              <a:rPr lang="en-US" sz="1200"/>
              <a:pPr/>
              <a:t>26</a:t>
            </a:fld>
            <a:endParaRPr 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85AD7C16-B3E0-4593-BA5F-D1C1556EFE87}" type="slidenum">
              <a:rPr lang="en-US" sz="1200"/>
              <a:pPr/>
              <a:t>27</a:t>
            </a:fld>
            <a:endParaRPr 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Observation 2: Country = au</a:t>
            </a:r>
          </a:p>
          <a:p>
            <a:pPr eaLnBrk="1" hangingPunct="1"/>
            <a:r>
              <a:rPr lang="en-US" dirty="0" smtClean="0">
                <a:latin typeface="Times New Roman" pitchFamily="18" charset="0"/>
              </a:rPr>
              <a:t>Observation 4: Salary is missing</a:t>
            </a:r>
          </a:p>
          <a:p>
            <a:pPr eaLnBrk="1" hangingPunct="1"/>
            <a:r>
              <a:rPr lang="en-US" dirty="0" smtClean="0">
                <a:latin typeface="Times New Roman" pitchFamily="18" charset="0"/>
              </a:rPr>
              <a:t>Observation 5: Hire_Date &lt; Birth_Date</a:t>
            </a:r>
          </a:p>
          <a:p>
            <a:pPr eaLnBrk="1" hangingPunct="1"/>
            <a:r>
              <a:rPr lang="en-US" dirty="0" smtClean="0">
                <a:latin typeface="Times New Roman" pitchFamily="18" charset="0"/>
              </a:rPr>
              <a:t>Observation 6 &amp; 7: Duplicate Employee_Ids</a:t>
            </a:r>
          </a:p>
          <a:p>
            <a:pPr eaLnBrk="1" hangingPunct="1"/>
            <a:r>
              <a:rPr lang="en-US" dirty="0" smtClean="0">
                <a:latin typeface="Times New Roman" pitchFamily="18" charset="0"/>
              </a:rPr>
              <a:t>Observation 9: Hire_Date is missing</a:t>
            </a:r>
          </a:p>
          <a:p>
            <a:pPr eaLnBrk="1" hangingPunct="1"/>
            <a:r>
              <a:rPr lang="en-US" dirty="0" smtClean="0">
                <a:latin typeface="Times New Roman" pitchFamily="18" charset="0"/>
              </a:rPr>
              <a:t>Observation 10: Job_Title is missing</a:t>
            </a:r>
          </a:p>
          <a:p>
            <a:pPr eaLnBrk="1" hangingPunct="1"/>
            <a:r>
              <a:rPr lang="en-US" dirty="0" smtClean="0">
                <a:latin typeface="Times New Roman" pitchFamily="18" charset="0"/>
              </a:rPr>
              <a:t>Observation 12: Gender = G</a:t>
            </a:r>
          </a:p>
          <a:p>
            <a:pPr eaLnBrk="1" hangingPunct="1"/>
            <a:r>
              <a:rPr lang="en-US" dirty="0" smtClean="0">
                <a:latin typeface="Times New Roman" pitchFamily="18" charset="0"/>
              </a:rPr>
              <a:t>Observation 13: Salary &lt; 24000</a:t>
            </a:r>
          </a:p>
          <a:p>
            <a:pPr eaLnBrk="1" hangingPunct="1"/>
            <a:r>
              <a:rPr lang="en-US" dirty="0" smtClean="0">
                <a:latin typeface="Times New Roman" pitchFamily="18" charset="0"/>
              </a:rPr>
              <a:t>Observation 14: Employee_ID is missing</a:t>
            </a:r>
          </a:p>
          <a:p>
            <a:pPr eaLnBrk="1" hangingPunct="1"/>
            <a:r>
              <a:rPr lang="en-US" dirty="0" smtClean="0">
                <a:latin typeface="Times New Roman" pitchFamily="18" charset="0"/>
              </a:rPr>
              <a:t>Look at this small snippet of the NONSALES data set.  Based on our requirements, do you see any problems with the data?</a:t>
            </a:r>
          </a:p>
          <a:p>
            <a:pPr eaLnBrk="1" hangingPunct="1"/>
            <a:r>
              <a:rPr lang="en-US" dirty="0" smtClean="0">
                <a:latin typeface="Times New Roman" pitchFamily="18" charset="0"/>
              </a:rPr>
              <a:t>LW: If you see a problem, send it in as a text response.  There are nine different problems.  Instructors, as soon as one person identifies one of the problems come over the phone line with the issue.  Continue until you have quite a few, you don’t have to wait until you have all nine.  </a:t>
            </a:r>
          </a:p>
          <a:p>
            <a:pPr eaLnBrk="1" hangingPunct="1"/>
            <a:r>
              <a:rPr lang="en-US" dirty="0" smtClean="0">
                <a:latin typeface="Times New Roman" pitchFamily="18" charset="0"/>
              </a:rPr>
              <a:t>IBT:  You might ask for verbal responses.  Anyone see a problem with Employee_ID? Yes, … What about Gender?  … What about Salary? … Continue with all the appropriate columns. </a:t>
            </a:r>
          </a:p>
          <a:p>
            <a:pPr eaLnBrk="1" hangingPunct="1"/>
            <a:endParaRPr lang="en-US"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C327F492-3873-4171-B729-15F44686184C}" type="slidenum">
              <a:rPr lang="en-US" sz="1200"/>
              <a:pPr/>
              <a:t>28</a:t>
            </a:fld>
            <a:endParaRPr lang="en-US" sz="120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Observation 2: Country = au</a:t>
            </a:r>
          </a:p>
          <a:p>
            <a:pPr eaLnBrk="1" hangingPunct="1"/>
            <a:r>
              <a:rPr lang="en-US" dirty="0" smtClean="0">
                <a:latin typeface="Times New Roman" pitchFamily="18" charset="0"/>
              </a:rPr>
              <a:t>Observation 4: Salary is missing</a:t>
            </a:r>
          </a:p>
          <a:p>
            <a:pPr eaLnBrk="1" hangingPunct="1"/>
            <a:r>
              <a:rPr lang="en-US" dirty="0" smtClean="0">
                <a:latin typeface="Times New Roman" pitchFamily="18" charset="0"/>
              </a:rPr>
              <a:t>Observation 5: Hire_Date &lt; Birth_Date</a:t>
            </a:r>
          </a:p>
          <a:p>
            <a:pPr eaLnBrk="1" hangingPunct="1"/>
            <a:r>
              <a:rPr lang="en-US" dirty="0" smtClean="0">
                <a:latin typeface="Times New Roman" pitchFamily="18" charset="0"/>
              </a:rPr>
              <a:t>Observation 6 &amp; 7: Duplicate Employee_Ids</a:t>
            </a:r>
          </a:p>
          <a:p>
            <a:pPr eaLnBrk="1" hangingPunct="1"/>
            <a:r>
              <a:rPr lang="en-US" dirty="0" smtClean="0">
                <a:latin typeface="Times New Roman" pitchFamily="18" charset="0"/>
              </a:rPr>
              <a:t>Observation 9: Hire_Date is missing</a:t>
            </a:r>
          </a:p>
          <a:p>
            <a:pPr eaLnBrk="1" hangingPunct="1"/>
            <a:r>
              <a:rPr lang="en-US" dirty="0" smtClean="0">
                <a:latin typeface="Times New Roman" pitchFamily="18" charset="0"/>
              </a:rPr>
              <a:t>Observation 10: Job_Title is missing</a:t>
            </a:r>
          </a:p>
          <a:p>
            <a:pPr eaLnBrk="1" hangingPunct="1"/>
            <a:r>
              <a:rPr lang="en-US" dirty="0" smtClean="0">
                <a:latin typeface="Times New Roman" pitchFamily="18" charset="0"/>
              </a:rPr>
              <a:t>Observation 12: Gender = G</a:t>
            </a:r>
          </a:p>
          <a:p>
            <a:pPr eaLnBrk="1" hangingPunct="1"/>
            <a:r>
              <a:rPr lang="en-US" dirty="0" smtClean="0">
                <a:latin typeface="Times New Roman" pitchFamily="18" charset="0"/>
              </a:rPr>
              <a:t>Observation 13: Salary &lt; 24000</a:t>
            </a:r>
          </a:p>
          <a:p>
            <a:pPr eaLnBrk="1" hangingPunct="1"/>
            <a:r>
              <a:rPr lang="en-US" dirty="0" smtClean="0">
                <a:latin typeface="Times New Roman" pitchFamily="18" charset="0"/>
              </a:rPr>
              <a:t>Observation 14: Employee_ID is missing</a:t>
            </a:r>
          </a:p>
          <a:p>
            <a:pPr eaLnBrk="1" hangingPunct="1"/>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29</a:t>
            </a:fld>
            <a:endParaRPr lang="en-US" dirty="0"/>
          </a:p>
        </p:txBody>
      </p:sp>
    </p:spTree>
    <p:extLst>
      <p:ext uri="{BB962C8B-B14F-4D97-AF65-F5344CB8AC3E}">
        <p14:creationId xmlns:p14="http://schemas.microsoft.com/office/powerpoint/2010/main" val="810987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30</a:t>
            </a:fld>
            <a:endParaRPr lang="en-US" dirty="0"/>
          </a:p>
        </p:txBody>
      </p:sp>
    </p:spTree>
    <p:extLst>
      <p:ext uri="{BB962C8B-B14F-4D97-AF65-F5344CB8AC3E}">
        <p14:creationId xmlns:p14="http://schemas.microsoft.com/office/powerpoint/2010/main" val="15484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53AF61A2-7294-4852-A5F1-AB4AD660B851}" type="slidenum">
              <a:rPr lang="en-US" sz="1200"/>
              <a:pPr/>
              <a:t>3</a:t>
            </a:fld>
            <a:endParaRPr lang="en-US" sz="12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C1C3ECA0-EE32-4423-82BC-E1DB8B8D9630}" type="slidenum">
              <a:rPr lang="en-US" sz="1200"/>
              <a:pPr/>
              <a:t>31</a:t>
            </a:fld>
            <a:endParaRPr lang="en-US" sz="1200" dirty="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Instead of going through each ID, you might consider using NLEVELS …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32</a:t>
            </a:fld>
            <a:endParaRPr lang="en-US" dirty="0"/>
          </a:p>
        </p:txBody>
      </p:sp>
    </p:spTree>
    <p:extLst>
      <p:ext uri="{BB962C8B-B14F-4D97-AF65-F5344CB8AC3E}">
        <p14:creationId xmlns:p14="http://schemas.microsoft.com/office/powerpoint/2010/main" val="576363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E1A23200-4DAD-4E59-A1D4-54B076F523EA}" type="slidenum">
              <a:rPr lang="en-US" sz="1200"/>
              <a:pPr/>
              <a:t>33</a:t>
            </a:fld>
            <a:endParaRPr lang="en-US" sz="1200" dirty="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34</a:t>
            </a:fld>
            <a:endParaRPr lang="en-US" dirty="0"/>
          </a:p>
        </p:txBody>
      </p:sp>
    </p:spTree>
    <p:extLst>
      <p:ext uri="{BB962C8B-B14F-4D97-AF65-F5344CB8AC3E}">
        <p14:creationId xmlns:p14="http://schemas.microsoft.com/office/powerpoint/2010/main" val="762262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238C1C42-4160-429F-BA99-40324A26FEF6}" type="slidenum">
              <a:rPr lang="en-US" sz="1200"/>
              <a:pPr/>
              <a:t>35</a:t>
            </a:fld>
            <a:endParaRPr lang="en-US" sz="1200" dirty="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Instead of going through each ID, you might consider using NLEVELS …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8A020F4A-EB2F-49FB-9151-FC0DE7164085}" type="slidenum">
              <a:rPr lang="en-US" sz="1200"/>
              <a:pPr/>
              <a:t>36</a:t>
            </a:fld>
            <a:endParaRPr lang="en-US" sz="1200" dirty="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If we know that we have 235 employees, this NLEVELS table shows that there are 233 distinct nonmissing values plus we have one type of missing value.  That means we either have duplicate nonmissing values or duplicate missing values.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37</a:t>
            </a:fld>
            <a:endParaRPr lang="en-US" dirty="0"/>
          </a:p>
        </p:txBody>
      </p:sp>
    </p:spTree>
    <p:extLst>
      <p:ext uri="{BB962C8B-B14F-4D97-AF65-F5344CB8AC3E}">
        <p14:creationId xmlns:p14="http://schemas.microsoft.com/office/powerpoint/2010/main" val="3019592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38</a:t>
            </a:fld>
            <a:endParaRPr lang="en-US" dirty="0"/>
          </a:p>
        </p:txBody>
      </p:sp>
    </p:spTree>
    <p:extLst>
      <p:ext uri="{BB962C8B-B14F-4D97-AF65-F5344CB8AC3E}">
        <p14:creationId xmlns:p14="http://schemas.microsoft.com/office/powerpoint/2010/main" val="899805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8DEF054B-3CE2-40D3-8C1A-3A3B8E35BFB8}" type="slidenum">
              <a:rPr lang="en-US" sz="1200"/>
              <a:pPr/>
              <a:t>39</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8DEF054B-3CE2-40D3-8C1A-3A3B8E35BFB8}" type="slidenum">
              <a:rPr lang="en-US" sz="1200"/>
              <a:pPr/>
              <a:t>40</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4</a:t>
            </a:fld>
            <a:endParaRPr lang="en-US" dirty="0"/>
          </a:p>
        </p:txBody>
      </p:sp>
    </p:spTree>
    <p:extLst>
      <p:ext uri="{BB962C8B-B14F-4D97-AF65-F5344CB8AC3E}">
        <p14:creationId xmlns:p14="http://schemas.microsoft.com/office/powerpoint/2010/main" val="177983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41</a:t>
            </a:fld>
            <a:endParaRPr lang="en-US" dirty="0"/>
          </a:p>
        </p:txBody>
      </p:sp>
    </p:spTree>
    <p:extLst>
      <p:ext uri="{BB962C8B-B14F-4D97-AF65-F5344CB8AC3E}">
        <p14:creationId xmlns:p14="http://schemas.microsoft.com/office/powerpoint/2010/main" val="415794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42</a:t>
            </a:fld>
            <a:endParaRPr lang="en-US" dirty="0"/>
          </a:p>
        </p:txBody>
      </p:sp>
    </p:spTree>
    <p:extLst>
      <p:ext uri="{BB962C8B-B14F-4D97-AF65-F5344CB8AC3E}">
        <p14:creationId xmlns:p14="http://schemas.microsoft.com/office/powerpoint/2010/main" val="2372522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43</a:t>
            </a:fld>
            <a:endParaRPr lang="en-US" sz="1200"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44</a:t>
            </a:fld>
            <a:endParaRPr lang="en-US" dirty="0"/>
          </a:p>
        </p:txBody>
      </p:sp>
    </p:spTree>
    <p:extLst>
      <p:ext uri="{BB962C8B-B14F-4D97-AF65-F5344CB8AC3E}">
        <p14:creationId xmlns:p14="http://schemas.microsoft.com/office/powerpoint/2010/main" val="832730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45</a:t>
            </a:fld>
            <a:endParaRPr lang="en-US" dirty="0"/>
          </a:p>
        </p:txBody>
      </p:sp>
    </p:spTree>
    <p:extLst>
      <p:ext uri="{BB962C8B-B14F-4D97-AF65-F5344CB8AC3E}">
        <p14:creationId xmlns:p14="http://schemas.microsoft.com/office/powerpoint/2010/main" val="2195302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46</a:t>
            </a:fld>
            <a:endParaRPr lang="en-US" dirty="0"/>
          </a:p>
        </p:txBody>
      </p:sp>
    </p:spTree>
    <p:extLst>
      <p:ext uri="{BB962C8B-B14F-4D97-AF65-F5344CB8AC3E}">
        <p14:creationId xmlns:p14="http://schemas.microsoft.com/office/powerpoint/2010/main" val="2910278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9903101-50BA-4460-9890-C110A9AFFBD3}" type="slidenum">
              <a:rPr lang="en-US" sz="1200"/>
              <a:pPr/>
              <a:t>47</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9903101-50BA-4460-9890-C110A9AFFBD3}" type="slidenum">
              <a:rPr lang="en-US" sz="1200"/>
              <a:pPr/>
              <a:t>48</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49</a:t>
            </a:fld>
            <a:endParaRPr lang="en-US" dirty="0"/>
          </a:p>
        </p:txBody>
      </p:sp>
    </p:spTree>
    <p:extLst>
      <p:ext uri="{BB962C8B-B14F-4D97-AF65-F5344CB8AC3E}">
        <p14:creationId xmlns:p14="http://schemas.microsoft.com/office/powerpoint/2010/main" val="123637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606C4055-2C74-4154-9D11-14D9DC431CB4}" type="slidenum">
              <a:rPr lang="en-US" sz="1200"/>
              <a:pPr/>
              <a:t>50</a:t>
            </a:fld>
            <a:endParaRPr lang="en-US" sz="12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5</a:t>
            </a:fld>
            <a:endParaRPr lang="en-US" dirty="0"/>
          </a:p>
        </p:txBody>
      </p:sp>
    </p:spTree>
    <p:extLst>
      <p:ext uri="{BB962C8B-B14F-4D97-AF65-F5344CB8AC3E}">
        <p14:creationId xmlns:p14="http://schemas.microsoft.com/office/powerpoint/2010/main" val="1120264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51</a:t>
            </a:fld>
            <a:endParaRPr lang="en-US" dirty="0"/>
          </a:p>
        </p:txBody>
      </p:sp>
    </p:spTree>
    <p:extLst>
      <p:ext uri="{BB962C8B-B14F-4D97-AF65-F5344CB8AC3E}">
        <p14:creationId xmlns:p14="http://schemas.microsoft.com/office/powerpoint/2010/main" val="2077072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606C4055-2C74-4154-9D11-14D9DC431CB4}" type="slidenum">
              <a:rPr lang="en-US" sz="1200"/>
              <a:pPr/>
              <a:t>52</a:t>
            </a:fld>
            <a:endParaRPr lang="en-US" sz="12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noProof="1" smtClean="0">
                <a:latin typeface="Times New Roman" pitchFamily="18" charset="0"/>
              </a:rPr>
              <a:t>Notes: The</a:t>
            </a:r>
            <a:r>
              <a:rPr lang="en-US" baseline="0" noProof="1" smtClean="0">
                <a:latin typeface="Times New Roman" pitchFamily="18" charset="0"/>
              </a:rPr>
              <a:t> FORMAT= option applies only to the frequency. Percentage values are always displayed with two decimal places.</a:t>
            </a:r>
            <a:endParaRPr lang="en-US" noProof="1"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53</a:t>
            </a:fld>
            <a:endParaRPr lang="en-US" sz="1200"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55</a:t>
            </a:fld>
            <a:endParaRPr 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3F601B53-4083-4190-9218-BF2D4E9C6655}" type="slidenum">
              <a:rPr lang="en-US" sz="1200"/>
              <a:pPr/>
              <a:t>56</a:t>
            </a:fld>
            <a:endParaRPr lang="en-US" sz="1200" dirty="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57</a:t>
            </a:fld>
            <a:endParaRPr lang="en-US" dirty="0"/>
          </a:p>
        </p:txBody>
      </p:sp>
    </p:spTree>
    <p:extLst>
      <p:ext uri="{BB962C8B-B14F-4D97-AF65-F5344CB8AC3E}">
        <p14:creationId xmlns:p14="http://schemas.microsoft.com/office/powerpoint/2010/main" val="2602985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9732CE4D-05D9-40EB-AF01-5E8C02DCA00D}" type="slidenum">
              <a:rPr lang="en-US" sz="1200"/>
              <a:pPr/>
              <a:t>58</a:t>
            </a:fld>
            <a:endParaRPr lang="en-US" sz="12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9732CE4D-05D9-40EB-AF01-5E8C02DCA00D}" type="slidenum">
              <a:rPr lang="en-US" sz="1200"/>
              <a:pPr/>
              <a:t>59</a:t>
            </a:fld>
            <a:endParaRPr lang="en-US" sz="12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82471590-C9DA-4F48-A8EE-C2AF554C0B80}" type="slidenum">
              <a:rPr lang="en-US" sz="1200"/>
              <a:pPr/>
              <a:t>60</a:t>
            </a:fld>
            <a:endParaRPr lang="en-US" sz="1200" dirty="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61</a:t>
            </a:fld>
            <a:endParaRPr lang="en-US" dirty="0"/>
          </a:p>
        </p:txBody>
      </p:sp>
    </p:spTree>
    <p:extLst>
      <p:ext uri="{BB962C8B-B14F-4D97-AF65-F5344CB8AC3E}">
        <p14:creationId xmlns:p14="http://schemas.microsoft.com/office/powerpoint/2010/main" val="339672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2FF614F3-D9A3-42D4-88AE-0F65B03C653B}" type="slidenum">
              <a:rPr lang="en-US" sz="1200"/>
              <a:pPr/>
              <a:t>6</a:t>
            </a:fld>
            <a:endParaRPr lang="en-US" sz="1200" dirty="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noProof="1" smtClean="0">
                <a:latin typeface="Times New Roman" pitchFamily="18" charset="0"/>
              </a:rPr>
              <a:t>Notes: </a:t>
            </a:r>
            <a:r>
              <a:rPr lang="en-US" dirty="0" smtClean="0"/>
              <a:t>PROC FREQ displays a report by default. The output can be saved in a SAS data set.</a:t>
            </a:r>
          </a:p>
          <a:p>
            <a:pPr lvl="1" eaLnBrk="1" hangingPunct="1"/>
            <a:r>
              <a:rPr lang="en-US" dirty="0" smtClean="0"/>
              <a:t>The procedure can optionally compute:</a:t>
            </a:r>
          </a:p>
          <a:p>
            <a:pPr lvl="2"/>
            <a:r>
              <a:rPr lang="en-US" dirty="0" smtClean="0"/>
              <a:t>chi-square tests for one-way to </a:t>
            </a:r>
            <a:r>
              <a:rPr lang="en-US" i="1" dirty="0" smtClean="0"/>
              <a:t>n</a:t>
            </a:r>
            <a:r>
              <a:rPr lang="en-US" dirty="0" smtClean="0"/>
              <a:t>-way tables</a:t>
            </a:r>
          </a:p>
          <a:p>
            <a:pPr lvl="2"/>
            <a:r>
              <a:rPr lang="en-US" dirty="0" smtClean="0"/>
              <a:t>tests and measures of agreement for contingency tables</a:t>
            </a:r>
          </a:p>
          <a:p>
            <a:pPr lvl="2"/>
            <a:r>
              <a:rPr lang="en-US" dirty="0" smtClean="0"/>
              <a:t>tests and measures of association for contingency tables and more</a:t>
            </a:r>
          </a:p>
          <a:p>
            <a:pPr eaLnBrk="1" hangingPunct="1"/>
            <a:endParaRPr lang="en-US" noProof="1"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1BA082CD-DAE3-4BAC-B48B-38D047272DDF}" type="slidenum">
              <a:rPr lang="en-US" sz="1200"/>
              <a:pPr/>
              <a:t>62</a:t>
            </a:fld>
            <a:endParaRPr lang="en-US"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1BA082CD-DAE3-4BAC-B48B-38D047272DDF}" type="slidenum">
              <a:rPr lang="en-US" sz="1200"/>
              <a:pPr/>
              <a:t>63</a:t>
            </a:fld>
            <a:endParaRPr lang="en-US"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4A8C83CE-5E0A-4437-9ED8-6F6E8DC87197}" type="slidenum">
              <a:rPr lang="en-US" sz="1200"/>
              <a:pPr/>
              <a:t>64</a:t>
            </a:fld>
            <a:endParaRPr lang="en-US" sz="1200"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a. NObs=63 N=61</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B0A213BC-0534-484C-A569-8E20562564A6}" type="slidenum">
              <a:rPr lang="en-US" sz="1200"/>
              <a:pPr/>
              <a:t>65</a:t>
            </a:fld>
            <a:endParaRPr lang="en-US" sz="1200"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a. NObs=63 N=61</a:t>
            </a:r>
          </a:p>
          <a:p>
            <a:pPr eaLnBrk="1" hangingPunct="1"/>
            <a:endParaRPr lang="en-US" dirty="0"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66</a:t>
            </a:fld>
            <a:endParaRPr lang="en-US" dirty="0"/>
          </a:p>
        </p:txBody>
      </p:sp>
    </p:spTree>
    <p:extLst>
      <p:ext uri="{BB962C8B-B14F-4D97-AF65-F5344CB8AC3E}">
        <p14:creationId xmlns:p14="http://schemas.microsoft.com/office/powerpoint/2010/main" val="9961385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B64A2C78-2B7E-4370-8374-356FAE23E60D}" type="slidenum">
              <a:rPr lang="en-US" sz="1200"/>
              <a:pPr/>
              <a:t>67</a:t>
            </a:fld>
            <a:endParaRPr lang="en-US" sz="1200"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B64A2C78-2B7E-4370-8374-356FAE23E60D}" type="slidenum">
              <a:rPr lang="en-US" sz="1200"/>
              <a:pPr/>
              <a:t>68</a:t>
            </a:fld>
            <a:endParaRPr lang="en-US" sz="1200"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FCDE9B29-5C4D-4D2A-9789-6055C2C2BAB2}" type="slidenum">
              <a:rPr lang="en-US" sz="1200"/>
              <a:pPr/>
              <a:t>69</a:t>
            </a:fld>
            <a:endParaRPr lang="en-US" sz="1200" dirty="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3DFC9989-CF6D-4070-A1FE-5B346AD7B4CE}" type="slidenum">
              <a:rPr lang="en-US" sz="1200"/>
              <a:pPr/>
              <a:t>70</a:t>
            </a:fld>
            <a:endParaRPr lang="en-US" sz="1200" dirty="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85BE78C8-4D8A-4F27-8B98-244C981B39C8}" type="slidenum">
              <a:rPr lang="en-US" sz="1200"/>
              <a:pPr/>
              <a:t>71</a:t>
            </a:fld>
            <a:endParaRPr lang="en-US" sz="1200" dirty="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6865A0A3-0D98-4D26-BC7F-131976331BDF}" type="slidenum">
              <a:rPr lang="en-US" sz="1200"/>
              <a:pPr/>
              <a:t>7</a:t>
            </a:fld>
            <a:endParaRPr lang="en-US" sz="1200" dirty="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3EA21D8F-B946-4136-AAD6-D9E2898C6CD3}" type="slidenum">
              <a:rPr lang="en-US" sz="1200"/>
              <a:pPr/>
              <a:t>72</a:t>
            </a:fld>
            <a:endParaRPr lang="en-US" sz="1200" dirty="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 max, nmiss</a:t>
            </a:r>
          </a:p>
          <a:p>
            <a:r>
              <a:rPr lang="en-US" dirty="0" smtClean="0"/>
              <a:t>But min and</a:t>
            </a:r>
            <a:r>
              <a:rPr lang="en-US" baseline="0" dirty="0" smtClean="0"/>
              <a:t> max only report the highest and lowest value, and there may be more than ne value outside of the valid range.</a:t>
            </a:r>
          </a:p>
          <a:p>
            <a:r>
              <a:rPr lang="en-US" baseline="0" dirty="0" smtClean="0"/>
              <a:t>Use this as a lead-in to proc univariate.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73</a:t>
            </a:fld>
            <a:endParaRPr lang="en-US" dirty="0"/>
          </a:p>
        </p:txBody>
      </p:sp>
    </p:spTree>
    <p:extLst>
      <p:ext uri="{BB962C8B-B14F-4D97-AF65-F5344CB8AC3E}">
        <p14:creationId xmlns:p14="http://schemas.microsoft.com/office/powerpoint/2010/main" val="19914215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74</a:t>
            </a:fld>
            <a:endParaRPr lang="en-US" sz="1200"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75</a:t>
            </a:fld>
            <a:endParaRPr lang="en-US" dirty="0"/>
          </a:p>
        </p:txBody>
      </p:sp>
    </p:spTree>
    <p:extLst>
      <p:ext uri="{BB962C8B-B14F-4D97-AF65-F5344CB8AC3E}">
        <p14:creationId xmlns:p14="http://schemas.microsoft.com/office/powerpoint/2010/main" val="42448006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51CDF571-77C2-4BA8-B88F-07202D257D83}" type="slidenum">
              <a:rPr lang="en-US" sz="1200"/>
              <a:pPr/>
              <a:t>76</a:t>
            </a:fld>
            <a:endParaRPr lang="en-US" sz="1200" dirty="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1"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D377827C-EB1E-4E03-AE18-1499E8C467BD}" type="slidenum">
              <a:rPr lang="en-US" sz="1200"/>
              <a:pPr/>
              <a:t>77</a:t>
            </a:fld>
            <a:endParaRPr lang="en-US" sz="1200" dirty="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Include the note from the current course below the slide.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78</a:t>
            </a:fld>
            <a:endParaRPr lang="en-US" dirty="0"/>
          </a:p>
        </p:txBody>
      </p:sp>
    </p:spTree>
    <p:extLst>
      <p:ext uri="{BB962C8B-B14F-4D97-AF65-F5344CB8AC3E}">
        <p14:creationId xmlns:p14="http://schemas.microsoft.com/office/powerpoint/2010/main" val="32789475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79</a:t>
            </a:fld>
            <a:endParaRPr lang="en-US" dirty="0"/>
          </a:p>
        </p:txBody>
      </p:sp>
    </p:spTree>
    <p:extLst>
      <p:ext uri="{BB962C8B-B14F-4D97-AF65-F5344CB8AC3E}">
        <p14:creationId xmlns:p14="http://schemas.microsoft.com/office/powerpoint/2010/main" val="6905227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80</a:t>
            </a:fld>
            <a:endParaRPr lang="en-US" dirty="0"/>
          </a:p>
        </p:txBody>
      </p:sp>
    </p:spTree>
    <p:extLst>
      <p:ext uri="{BB962C8B-B14F-4D97-AF65-F5344CB8AC3E}">
        <p14:creationId xmlns:p14="http://schemas.microsoft.com/office/powerpoint/2010/main" val="7537093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D377827C-EB1E-4E03-AE18-1499E8C467BD}" type="slidenum">
              <a:rPr lang="en-US" sz="1200"/>
              <a:pPr/>
              <a:t>81</a:t>
            </a:fld>
            <a:endParaRPr lang="en-US" sz="1200" dirty="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Here, we are showing the last two sections …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82">
              <a:defRPr sz="2400">
                <a:solidFill>
                  <a:schemeClr val="tx1"/>
                </a:solidFill>
                <a:latin typeface="Arial" pitchFamily="34" charset="0"/>
              </a:defRPr>
            </a:lvl1pPr>
            <a:lvl2pPr marL="742876" indent="-285722" defTabSz="930182">
              <a:defRPr sz="2400">
                <a:solidFill>
                  <a:schemeClr val="tx1"/>
                </a:solidFill>
                <a:latin typeface="Arial" pitchFamily="34" charset="0"/>
              </a:defRPr>
            </a:lvl2pPr>
            <a:lvl3pPr marL="1142886" indent="-228577" defTabSz="930182">
              <a:defRPr sz="2400">
                <a:solidFill>
                  <a:schemeClr val="tx1"/>
                </a:solidFill>
                <a:latin typeface="Arial" pitchFamily="34" charset="0"/>
              </a:defRPr>
            </a:lvl3pPr>
            <a:lvl4pPr marL="1600042" indent="-228577" defTabSz="930182">
              <a:defRPr sz="2400">
                <a:solidFill>
                  <a:schemeClr val="tx1"/>
                </a:solidFill>
                <a:latin typeface="Arial" pitchFamily="34" charset="0"/>
              </a:defRPr>
            </a:lvl4pPr>
            <a:lvl5pPr marL="2057196" indent="-228577" defTabSz="930182">
              <a:defRPr sz="2400">
                <a:solidFill>
                  <a:schemeClr val="tx1"/>
                </a:solidFill>
                <a:latin typeface="Arial" pitchFamily="34" charset="0"/>
              </a:defRPr>
            </a:lvl5pPr>
            <a:lvl6pPr marL="2514350" indent="-228577" defTabSz="930182" eaLnBrk="0" fontAlgn="base" hangingPunct="0">
              <a:spcBef>
                <a:spcPct val="0"/>
              </a:spcBef>
              <a:spcAft>
                <a:spcPct val="0"/>
              </a:spcAft>
              <a:defRPr sz="2400">
                <a:solidFill>
                  <a:schemeClr val="tx1"/>
                </a:solidFill>
                <a:latin typeface="Arial" pitchFamily="34" charset="0"/>
              </a:defRPr>
            </a:lvl6pPr>
            <a:lvl7pPr marL="2971505" indent="-228577" defTabSz="930182" eaLnBrk="0" fontAlgn="base" hangingPunct="0">
              <a:spcBef>
                <a:spcPct val="0"/>
              </a:spcBef>
              <a:spcAft>
                <a:spcPct val="0"/>
              </a:spcAft>
              <a:defRPr sz="2400">
                <a:solidFill>
                  <a:schemeClr val="tx1"/>
                </a:solidFill>
                <a:latin typeface="Arial" pitchFamily="34" charset="0"/>
              </a:defRPr>
            </a:lvl7pPr>
            <a:lvl8pPr marL="3428659" indent="-228577" defTabSz="930182" eaLnBrk="0" fontAlgn="base" hangingPunct="0">
              <a:spcBef>
                <a:spcPct val="0"/>
              </a:spcBef>
              <a:spcAft>
                <a:spcPct val="0"/>
              </a:spcAft>
              <a:defRPr sz="2400">
                <a:solidFill>
                  <a:schemeClr val="tx1"/>
                </a:solidFill>
                <a:latin typeface="Arial" pitchFamily="34" charset="0"/>
              </a:defRPr>
            </a:lvl8pPr>
            <a:lvl9pPr marL="3885814" indent="-228577" defTabSz="930182" eaLnBrk="0" fontAlgn="base" hangingPunct="0">
              <a:spcBef>
                <a:spcPct val="0"/>
              </a:spcBef>
              <a:spcAft>
                <a:spcPct val="0"/>
              </a:spcAft>
              <a:defRPr sz="2400">
                <a:solidFill>
                  <a:schemeClr val="tx1"/>
                </a:solidFill>
                <a:latin typeface="Arial" pitchFamily="34" charset="0"/>
              </a:defRPr>
            </a:lvl9pPr>
          </a:lstStyle>
          <a:p>
            <a:fld id="{4A9A5E96-E2FD-4277-B048-D6152C8C08AC}" type="slidenum">
              <a:rPr lang="en-US" sz="1200"/>
              <a:pPr/>
              <a:t>8</a:t>
            </a:fld>
            <a:endParaRPr 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In addition, there are options that can be placed on the TABLES statement …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5824DBA3-9C92-4B53-995A-F9E36218DBA9}" type="slidenum">
              <a:rPr lang="en-US" sz="1200"/>
              <a:pPr/>
              <a:t>82</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5824DBA3-9C92-4B53-995A-F9E36218DBA9}" type="slidenum">
              <a:rPr lang="en-US" sz="1200"/>
              <a:pPr/>
              <a:t>83</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84</a:t>
            </a:fld>
            <a:endParaRPr lang="en-US" sz="1200" dirty="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86</a:t>
            </a:fld>
            <a:endParaRPr lang="en-US" sz="1200"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5E276AEA-5671-4040-8B84-B93208D4EAF2}" type="slidenum">
              <a:rPr lang="en-US" sz="1200">
                <a:latin typeface="Times New Roman" pitchFamily="18" charset="0"/>
              </a:rPr>
              <a:pPr/>
              <a:t>87</a:t>
            </a:fld>
            <a:endParaRPr lang="en-US" sz="1200" dirty="0">
              <a:latin typeface="Times New Roman" pitchFamily="18" charset="0"/>
            </a:endParaRPr>
          </a:p>
        </p:txBody>
      </p:sp>
      <p:sp>
        <p:nvSpPr>
          <p:cNvPr id="314371" name="Rectangle 2"/>
          <p:cNvSpPr>
            <a:spLocks noGrp="1" noRot="1" noChangeAspect="1" noChangeArrowheads="1" noTextEdit="1"/>
          </p:cNvSpPr>
          <p:nvPr>
            <p:ph type="sldImg"/>
          </p:nvPr>
        </p:nvSpPr>
        <p:spPr>
          <a:xfrm>
            <a:off x="1252538" y="928688"/>
            <a:ext cx="4492625" cy="3370262"/>
          </a:xfrm>
          <a:ln/>
        </p:spPr>
      </p:sp>
      <p:sp>
        <p:nvSpPr>
          <p:cNvPr id="314372" name="Rectangle 3"/>
          <p:cNvSpPr>
            <a:spLocks noGrp="1" noChangeArrowheads="1"/>
          </p:cNvSpPr>
          <p:nvPr>
            <p:ph type="body" idx="1"/>
          </p:nvPr>
        </p:nvSpPr>
        <p:spPr>
          <a:xfrm>
            <a:off x="699770" y="4409758"/>
            <a:ext cx="559816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88</a:t>
            </a:fld>
            <a:endParaRPr lang="en-US" dirty="0"/>
          </a:p>
        </p:txBody>
      </p:sp>
    </p:spTree>
    <p:extLst>
      <p:ext uri="{BB962C8B-B14F-4D97-AF65-F5344CB8AC3E}">
        <p14:creationId xmlns:p14="http://schemas.microsoft.com/office/powerpoint/2010/main" val="13296435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89</a:t>
            </a:fld>
            <a:endParaRPr lang="en-US" dirty="0"/>
          </a:p>
        </p:txBody>
      </p:sp>
    </p:spTree>
    <p:extLst>
      <p:ext uri="{BB962C8B-B14F-4D97-AF65-F5344CB8AC3E}">
        <p14:creationId xmlns:p14="http://schemas.microsoft.com/office/powerpoint/2010/main" val="4029222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90</a:t>
            </a:fld>
            <a:endParaRPr lang="en-US" dirty="0"/>
          </a:p>
        </p:txBody>
      </p:sp>
    </p:spTree>
    <p:extLst>
      <p:ext uri="{BB962C8B-B14F-4D97-AF65-F5344CB8AC3E}">
        <p14:creationId xmlns:p14="http://schemas.microsoft.com/office/powerpoint/2010/main" val="13704452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91</a:t>
            </a:fld>
            <a:endParaRPr lang="en-US" dirty="0"/>
          </a:p>
        </p:txBody>
      </p:sp>
    </p:spTree>
    <p:extLst>
      <p:ext uri="{BB962C8B-B14F-4D97-AF65-F5344CB8AC3E}">
        <p14:creationId xmlns:p14="http://schemas.microsoft.com/office/powerpoint/2010/main" val="13730266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8A26DC5D-D75B-4877-A4E6-140F9AD9A5EF}" type="slidenum">
              <a:rPr lang="en-US" sz="1200">
                <a:latin typeface="Times New Roman" pitchFamily="18" charset="0"/>
              </a:rPr>
              <a:pPr/>
              <a:t>92</a:t>
            </a:fld>
            <a:endParaRPr lang="en-US" sz="1200" dirty="0">
              <a:latin typeface="Times New Roman" pitchFamily="18" charset="0"/>
            </a:endParaRPr>
          </a:p>
        </p:txBody>
      </p:sp>
      <p:sp>
        <p:nvSpPr>
          <p:cNvPr id="315395" name="Rectangle 2"/>
          <p:cNvSpPr>
            <a:spLocks noGrp="1" noRot="1" noChangeAspect="1" noChangeArrowheads="1" noTextEdit="1"/>
          </p:cNvSpPr>
          <p:nvPr>
            <p:ph type="sldImg"/>
          </p:nvPr>
        </p:nvSpPr>
        <p:spPr>
          <a:xfrm>
            <a:off x="1252538" y="928688"/>
            <a:ext cx="4492625" cy="3370262"/>
          </a:xfrm>
          <a:ln/>
        </p:spPr>
      </p:sp>
      <p:sp>
        <p:nvSpPr>
          <p:cNvPr id="315396" name="Rectangle 3"/>
          <p:cNvSpPr>
            <a:spLocks noGrp="1" noChangeArrowheads="1"/>
          </p:cNvSpPr>
          <p:nvPr>
            <p:ph type="body" idx="1"/>
          </p:nvPr>
        </p:nvSpPr>
        <p:spPr>
          <a:xfrm>
            <a:off x="699770" y="4409758"/>
            <a:ext cx="559816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So far, our reports have been going to the Output window. However, we can add some ODS statements to send our reports to other locations. You can send your reports to destinations such as HTML, RTF, and PDF.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9</a:t>
            </a:fld>
            <a:endParaRPr lang="en-US" dirty="0"/>
          </a:p>
        </p:txBody>
      </p:sp>
    </p:spTree>
    <p:extLst>
      <p:ext uri="{BB962C8B-B14F-4D97-AF65-F5344CB8AC3E}">
        <p14:creationId xmlns:p14="http://schemas.microsoft.com/office/powerpoint/2010/main" val="42143153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56C06C8D-B39D-4E17-BC42-69DD72212972}" type="slidenum">
              <a:rPr lang="en-US" sz="1200">
                <a:latin typeface="Times New Roman" pitchFamily="18" charset="0"/>
              </a:rPr>
              <a:pPr/>
              <a:t>93</a:t>
            </a:fld>
            <a:endParaRPr lang="en-US" sz="1200" dirty="0">
              <a:latin typeface="Times New Roman" pitchFamily="18" charset="0"/>
            </a:endParaRPr>
          </a:p>
        </p:txBody>
      </p:sp>
      <p:sp>
        <p:nvSpPr>
          <p:cNvPr id="322563" name="Rectangle 2"/>
          <p:cNvSpPr>
            <a:spLocks noGrp="1" noRot="1" noChangeAspect="1" noChangeArrowheads="1" noTextEdit="1"/>
          </p:cNvSpPr>
          <p:nvPr>
            <p:ph type="sldImg"/>
          </p:nvPr>
        </p:nvSpPr>
        <p:spPr>
          <a:xfrm>
            <a:off x="1252538" y="928688"/>
            <a:ext cx="4492625" cy="3370262"/>
          </a:xfrm>
          <a:ln/>
        </p:spPr>
      </p:sp>
      <p:sp>
        <p:nvSpPr>
          <p:cNvPr id="322564" name="Rectangle 3"/>
          <p:cNvSpPr>
            <a:spLocks noGrp="1" noChangeArrowheads="1"/>
          </p:cNvSpPr>
          <p:nvPr>
            <p:ph type="body" idx="1"/>
          </p:nvPr>
        </p:nvSpPr>
        <p:spPr>
          <a:xfrm>
            <a:off x="699770" y="4409758"/>
            <a:ext cx="559816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Here’s an example of sending to HTML and how the results will look in Internet Explorer.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56C06C8D-B39D-4E17-BC42-69DD72212972}" type="slidenum">
              <a:rPr lang="en-US" sz="1200">
                <a:latin typeface="Times New Roman" pitchFamily="18" charset="0"/>
              </a:rPr>
              <a:pPr/>
              <a:t>94</a:t>
            </a:fld>
            <a:endParaRPr lang="en-US" sz="1200" dirty="0">
              <a:latin typeface="Times New Roman" pitchFamily="18" charset="0"/>
            </a:endParaRPr>
          </a:p>
        </p:txBody>
      </p:sp>
      <p:sp>
        <p:nvSpPr>
          <p:cNvPr id="322563" name="Rectangle 2"/>
          <p:cNvSpPr>
            <a:spLocks noGrp="1" noRot="1" noChangeAspect="1" noChangeArrowheads="1" noTextEdit="1"/>
          </p:cNvSpPr>
          <p:nvPr>
            <p:ph type="sldImg"/>
          </p:nvPr>
        </p:nvSpPr>
        <p:spPr>
          <a:xfrm>
            <a:off x="1252538" y="928688"/>
            <a:ext cx="4492625" cy="3370262"/>
          </a:xfrm>
          <a:ln/>
        </p:spPr>
      </p:sp>
      <p:sp>
        <p:nvSpPr>
          <p:cNvPr id="322564" name="Rectangle 3"/>
          <p:cNvSpPr>
            <a:spLocks noGrp="1" noChangeArrowheads="1"/>
          </p:cNvSpPr>
          <p:nvPr>
            <p:ph type="body" idx="1"/>
          </p:nvPr>
        </p:nvSpPr>
        <p:spPr>
          <a:xfrm>
            <a:off x="699770" y="4409758"/>
            <a:ext cx="559816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Here’s an example of sending to HTML and how the results will look in Internet Explorer.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E0BBE2FE-9C24-403E-B5D8-90D0E82E1CDF}" type="slidenum">
              <a:rPr lang="en-US" sz="1200">
                <a:latin typeface="Times New Roman" pitchFamily="18" charset="0"/>
              </a:rPr>
              <a:pPr/>
              <a:t>95</a:t>
            </a:fld>
            <a:endParaRPr lang="en-US" sz="1200" dirty="0">
              <a:latin typeface="Times New Roman" pitchFamily="18" charset="0"/>
            </a:endParaRPr>
          </a:p>
        </p:txBody>
      </p:sp>
      <p:sp>
        <p:nvSpPr>
          <p:cNvPr id="316419" name="Rectangle 2"/>
          <p:cNvSpPr>
            <a:spLocks noGrp="1" noRot="1" noChangeAspect="1" noChangeArrowheads="1" noTextEdit="1"/>
          </p:cNvSpPr>
          <p:nvPr>
            <p:ph type="sldImg"/>
          </p:nvPr>
        </p:nvSpPr>
        <p:spPr>
          <a:xfrm>
            <a:off x="1252538" y="928688"/>
            <a:ext cx="4492625" cy="3370262"/>
          </a:xfrm>
          <a:ln/>
        </p:spPr>
      </p:sp>
      <p:sp>
        <p:nvSpPr>
          <p:cNvPr id="316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276D0045-4B8A-4242-BBFE-7CC0E31F6E03}" type="slidenum">
              <a:rPr lang="en-US" sz="1200">
                <a:latin typeface="Times New Roman" pitchFamily="18" charset="0"/>
              </a:rPr>
              <a:pPr/>
              <a:t>96</a:t>
            </a:fld>
            <a:endParaRPr lang="en-US" sz="1200" dirty="0">
              <a:latin typeface="Times New Roman" pitchFamily="18" charset="0"/>
            </a:endParaRPr>
          </a:p>
        </p:txBody>
      </p:sp>
      <p:sp>
        <p:nvSpPr>
          <p:cNvPr id="331779" name="Rectangle 2"/>
          <p:cNvSpPr>
            <a:spLocks noGrp="1" noRot="1" noChangeAspect="1" noChangeArrowheads="1" noTextEdit="1"/>
          </p:cNvSpPr>
          <p:nvPr>
            <p:ph type="sldImg"/>
          </p:nvPr>
        </p:nvSpPr>
        <p:spPr>
          <a:xfrm>
            <a:off x="1252538" y="928688"/>
            <a:ext cx="4492625" cy="3370262"/>
          </a:xfrm>
          <a:ln/>
        </p:spPr>
      </p:sp>
      <p:sp>
        <p:nvSpPr>
          <p:cNvPr id="331780" name="Rectangle 3"/>
          <p:cNvSpPr>
            <a:spLocks noGrp="1" noChangeArrowheads="1"/>
          </p:cNvSpPr>
          <p:nvPr>
            <p:ph type="body" idx="1"/>
          </p:nvPr>
        </p:nvSpPr>
        <p:spPr>
          <a:xfrm>
            <a:off x="699770" y="4409758"/>
            <a:ext cx="559816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D79B1839-DBE4-4A12-A9AB-E5DBE5C96A65}" type="slidenum">
              <a:rPr lang="en-US" sz="1200">
                <a:latin typeface="Times New Roman" pitchFamily="18" charset="0"/>
              </a:rPr>
              <a:pPr/>
              <a:t>97</a:t>
            </a:fld>
            <a:endParaRPr lang="en-US" sz="1200" dirty="0">
              <a:latin typeface="Times New Roman" pitchFamily="18" charset="0"/>
            </a:endParaRPr>
          </a:p>
        </p:txBody>
      </p:sp>
      <p:sp>
        <p:nvSpPr>
          <p:cNvPr id="330755" name="Rectangle 2"/>
          <p:cNvSpPr>
            <a:spLocks noGrp="1" noRot="1" noChangeAspect="1" noChangeArrowheads="1" noTextEdit="1"/>
          </p:cNvSpPr>
          <p:nvPr>
            <p:ph type="sldImg"/>
          </p:nvPr>
        </p:nvSpPr>
        <p:spPr>
          <a:xfrm>
            <a:off x="1252538" y="928688"/>
            <a:ext cx="4492625" cy="3370262"/>
          </a:xfrm>
          <a:ln/>
        </p:spPr>
      </p:sp>
      <p:sp>
        <p:nvSpPr>
          <p:cNvPr id="330756" name="Rectangle 3"/>
          <p:cNvSpPr>
            <a:spLocks noGrp="1" noChangeArrowheads="1"/>
          </p:cNvSpPr>
          <p:nvPr>
            <p:ph type="body" idx="1"/>
          </p:nvPr>
        </p:nvSpPr>
        <p:spPr>
          <a:xfrm>
            <a:off x="699770" y="4409758"/>
            <a:ext cx="559816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0073-861F-40A1-BEBB-D6E2044C49AD}" type="slidenum">
              <a:rPr lang="en-US" smtClean="0"/>
              <a:pPr/>
              <a:t>98</a:t>
            </a:fld>
            <a:endParaRPr lang="en-US" dirty="0"/>
          </a:p>
        </p:txBody>
      </p:sp>
    </p:spTree>
    <p:extLst>
      <p:ext uri="{BB962C8B-B14F-4D97-AF65-F5344CB8AC3E}">
        <p14:creationId xmlns:p14="http://schemas.microsoft.com/office/powerpoint/2010/main" val="3895296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3AAF0CF6-2B5F-4374-B67A-A061569F1903}" type="slidenum">
              <a:rPr lang="en-US" sz="1200">
                <a:latin typeface="Times New Roman" pitchFamily="18" charset="0"/>
              </a:rPr>
              <a:pPr/>
              <a:t>99</a:t>
            </a:fld>
            <a:endParaRPr lang="en-US" sz="1200" dirty="0">
              <a:latin typeface="Times New Roman" pitchFamily="18" charset="0"/>
            </a:endParaRPr>
          </a:p>
        </p:txBody>
      </p:sp>
      <p:sp>
        <p:nvSpPr>
          <p:cNvPr id="326659" name="Rectangle 2"/>
          <p:cNvSpPr>
            <a:spLocks noGrp="1" noRot="1" noChangeAspect="1" noChangeArrowheads="1" noTextEdit="1"/>
          </p:cNvSpPr>
          <p:nvPr>
            <p:ph type="sldImg"/>
          </p:nvPr>
        </p:nvSpPr>
        <p:spPr>
          <a:xfrm>
            <a:off x="1252538" y="928688"/>
            <a:ext cx="4492625" cy="3370262"/>
          </a:xfrm>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Missing pdf in </a:t>
            </a:r>
            <a:r>
              <a:rPr lang="en-US" b="1" dirty="0" smtClean="0">
                <a:latin typeface="Times New Roman" pitchFamily="18" charset="0"/>
              </a:rPr>
              <a:t>ods close;.</a:t>
            </a:r>
          </a:p>
          <a:p>
            <a:r>
              <a:rPr lang="en-US" dirty="0" smtClean="0">
                <a:latin typeface="Times New Roman" pitchFamily="18" charset="0"/>
              </a:rPr>
              <a:t>LW: Send in a text response.</a:t>
            </a:r>
          </a:p>
          <a:p>
            <a:r>
              <a:rPr lang="en-US" dirty="0" smtClean="0">
                <a:latin typeface="Times New Roman" pitchFamily="18" charset="0"/>
              </a:rPr>
              <a:t>IBT: Take answers verbally.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9C5E0C32-2F56-452E-998A-BA010C7674C6}" type="slidenum">
              <a:rPr lang="en-US" sz="1200">
                <a:latin typeface="Times New Roman" pitchFamily="18" charset="0"/>
              </a:rPr>
              <a:pPr/>
              <a:t>100</a:t>
            </a:fld>
            <a:endParaRPr lang="en-US" sz="1200" dirty="0">
              <a:latin typeface="Times New Roman" pitchFamily="18" charset="0"/>
            </a:endParaRPr>
          </a:p>
        </p:txBody>
      </p:sp>
      <p:sp>
        <p:nvSpPr>
          <p:cNvPr id="327683" name="Rectangle 2"/>
          <p:cNvSpPr>
            <a:spLocks noGrp="1" noRot="1" noChangeAspect="1" noChangeArrowheads="1" noTextEdit="1"/>
          </p:cNvSpPr>
          <p:nvPr>
            <p:ph type="sldImg"/>
          </p:nvPr>
        </p:nvSpPr>
        <p:spPr>
          <a:xfrm>
            <a:off x="1252538" y="928688"/>
            <a:ext cx="4492625" cy="3370262"/>
          </a:xfrm>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Missing html in </a:t>
            </a:r>
            <a:r>
              <a:rPr lang="en-US" b="1" dirty="0" smtClean="0">
                <a:latin typeface="Times New Roman" pitchFamily="18" charset="0"/>
              </a:rPr>
              <a:t>ods close;.</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72E99B54-BA3A-410E-AFA0-400B4C764676}" type="slidenum">
              <a:rPr lang="en-US" sz="1200">
                <a:latin typeface="Times New Roman" pitchFamily="18" charset="0"/>
              </a:rPr>
              <a:pPr/>
              <a:t>101</a:t>
            </a:fld>
            <a:endParaRPr lang="en-US" sz="1200" dirty="0">
              <a:latin typeface="Times New Roman" pitchFamily="18" charset="0"/>
            </a:endParaRPr>
          </a:p>
        </p:txBody>
      </p:sp>
      <p:sp>
        <p:nvSpPr>
          <p:cNvPr id="336899" name="Rectangle 2"/>
          <p:cNvSpPr>
            <a:spLocks noGrp="1" noRot="1" noChangeAspect="1" noChangeArrowheads="1" noTextEdit="1"/>
          </p:cNvSpPr>
          <p:nvPr>
            <p:ph type="sldImg"/>
          </p:nvPr>
        </p:nvSpPr>
        <p:spPr>
          <a:xfrm>
            <a:off x="1252538" y="928688"/>
            <a:ext cx="4492625" cy="3370262"/>
          </a:xfrm>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Each destination has a particular look to it. For example, the HTML file used the colors of grays, blues, and black. You can change the visual look by using the STYLE= … </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6AB0F7BC-0085-4925-94CC-A5CA7710D06E}" type="slidenum">
              <a:rPr lang="en-US" sz="1200">
                <a:latin typeface="Times New Roman" pitchFamily="18" charset="0"/>
              </a:rPr>
              <a:pPr/>
              <a:t>102</a:t>
            </a:fld>
            <a:endParaRPr lang="en-US" sz="1200" dirty="0">
              <a:latin typeface="Times New Roman" pitchFamily="18" charset="0"/>
            </a:endParaRPr>
          </a:p>
        </p:txBody>
      </p:sp>
      <p:sp>
        <p:nvSpPr>
          <p:cNvPr id="339971" name="Rectangle 2"/>
          <p:cNvSpPr>
            <a:spLocks noGrp="1" noRot="1" noChangeAspect="1" noChangeArrowheads="1" noTextEdit="1"/>
          </p:cNvSpPr>
          <p:nvPr>
            <p:ph type="sldImg"/>
          </p:nvPr>
        </p:nvSpPr>
        <p:spPr>
          <a:xfrm>
            <a:off x="1252538" y="928688"/>
            <a:ext cx="4492625" cy="3370262"/>
          </a:xfrm>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r>
              <a:rPr lang="en-US" sz="600" b="1">
                <a:solidFill>
                  <a:srgbClr val="B0B7BB"/>
                </a:solidFill>
                <a:latin typeface="Arial" pitchFamily="34" charset="0"/>
              </a:rPr>
              <a:t/>
            </a:r>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47783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smtClean="0"/>
              <a:t>Click to edit Master title style</a:t>
            </a:r>
            <a:endParaRPr lang="en-US" dirty="0" smtClean="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41847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0F435348-0098-477B-A4C0-CBB1F5B5772D}"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50967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A3E357D3-C3C3-4EBA-85D5-FE6BAFF3C3F5}"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28451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71563"/>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0715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2813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25514A10-B17D-4174-9A14-2157A22F0456}"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67165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71563"/>
            <a:ext cx="3848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71563"/>
            <a:ext cx="3848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4EEAE3AF-FE54-4CCE-949E-4E62B38E375E}"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76901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09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57200"/>
            <a:ext cx="84582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0715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0715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2813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2813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1C1E05F-45F9-4247-B3B5-B6C03C8F69FA}"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287952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8A6EB2AE-FF63-4A36-A643-7F46DB08DD99}"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D10C7DC8-FA68-424B-AFB9-AF35E463DD81}"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Title text should go here--one line only</a:t>
            </a:r>
            <a:br>
              <a:rPr lang="en-US" smtClean="0"/>
            </a:br>
            <a:endParaRPr lang="en-US" smtClean="0"/>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smtClean="0">
                <a:solidFill>
                  <a:srgbClr val="00539B">
                    <a:lumMod val="60000"/>
                    <a:lumOff val="40000"/>
                  </a:srgbClr>
                </a:solidFill>
              </a:rPr>
              <a:t>Copyright © 2012, SAS </a:t>
            </a:r>
            <a:r>
              <a:rPr lang="en-US" dirty="0">
                <a:solidFill>
                  <a:srgbClr val="00539B">
                    <a:lumMod val="60000"/>
                    <a:lumOff val="40000"/>
                  </a:srgbClr>
                </a:solidFill>
              </a:rPr>
              <a:t>Institute Inc. All rights reserved.</a:t>
            </a: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9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99.xml"/></Relationships>
</file>

<file path=ppt/slides/_rels/slide10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10.xml"/><Relationship Id="rId7" Type="http://schemas.openxmlformats.org/officeDocument/2006/relationships/image" Target="../media/image39.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00.xml"/><Relationship Id="rId5" Type="http://schemas.openxmlformats.org/officeDocument/2006/relationships/slideLayout" Target="../slideLayouts/slideLayout4.xml"/><Relationship Id="rId10" Type="http://schemas.openxmlformats.org/officeDocument/2006/relationships/image" Target="../media/image42.png"/><Relationship Id="rId4" Type="http://schemas.openxmlformats.org/officeDocument/2006/relationships/tags" Target="../tags/tag111.xml"/><Relationship Id="rId9" Type="http://schemas.openxmlformats.org/officeDocument/2006/relationships/image" Target="../media/image41.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xml"/><Relationship Id="rId1" Type="http://schemas.openxmlformats.org/officeDocument/2006/relationships/tags" Target="../tags/tag112.xml"/><Relationship Id="rId4" Type="http://schemas.openxmlformats.org/officeDocument/2006/relationships/image" Target="../media/image14.png"/></Relationships>
</file>

<file path=ppt/slides/_rels/slide10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45.png"/><Relationship Id="rId2" Type="http://schemas.openxmlformats.org/officeDocument/2006/relationships/notesSlide" Target="../notesSlides/notesSlide103.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35.png"/><Relationship Id="rId9" Type="http://schemas.openxmlformats.org/officeDocument/2006/relationships/image" Target="../media/image47.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05.xml"/><Relationship Id="rId5" Type="http://schemas.openxmlformats.org/officeDocument/2006/relationships/slideLayout" Target="../slideLayouts/slideLayout4.xml"/><Relationship Id="rId4" Type="http://schemas.openxmlformats.org/officeDocument/2006/relationships/tags" Target="../tags/tag116.xml"/></Relationships>
</file>

<file path=ppt/slides/_rels/slide109.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106.xml"/><Relationship Id="rId5" Type="http://schemas.openxmlformats.org/officeDocument/2006/relationships/slideLayout" Target="../slideLayouts/slideLayout4.xml"/><Relationship Id="rId4" Type="http://schemas.openxmlformats.org/officeDocument/2006/relationships/tags" Target="../tags/tag1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23.xml"/><Relationship Id="rId7" Type="http://schemas.openxmlformats.org/officeDocument/2006/relationships/image" Target="../media/image54.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53.png"/><Relationship Id="rId5" Type="http://schemas.openxmlformats.org/officeDocument/2006/relationships/notesSlide" Target="../notesSlides/notesSlide110.xml"/><Relationship Id="rId4"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tags" Target="../tags/tag124.xml"/><Relationship Id="rId5" Type="http://schemas.openxmlformats.org/officeDocument/2006/relationships/image" Target="../media/image24.png"/><Relationship Id="rId4" Type="http://schemas.openxmlformats.org/officeDocument/2006/relationships/image" Target="../media/image56.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xml"/><Relationship Id="rId1" Type="http://schemas.openxmlformats.org/officeDocument/2006/relationships/tags" Target="../tags/tag125.xml"/><Relationship Id="rId4" Type="http://schemas.openxmlformats.org/officeDocument/2006/relationships/image" Target="../media/image14.png"/></Relationships>
</file>

<file path=ppt/slides/_rels/slide1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26.xml"/><Relationship Id="rId4" Type="http://schemas.openxmlformats.org/officeDocument/2006/relationships/image" Target="../media/image24.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xml"/><Relationship Id="rId1" Type="http://schemas.openxmlformats.org/officeDocument/2006/relationships/tags" Target="../tags/tag127.xml"/><Relationship Id="rId5" Type="http://schemas.openxmlformats.org/officeDocument/2006/relationships/image" Target="../media/image57.png"/><Relationship Id="rId4" Type="http://schemas.openxmlformats.org/officeDocument/2006/relationships/hyperlink" Target="http://support.sas.com/quiz/prg1"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4.xml"/><Relationship Id="rId1" Type="http://schemas.openxmlformats.org/officeDocument/2006/relationships/tags" Target="../tags/tag12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4.xml"/><Relationship Id="rId1" Type="http://schemas.openxmlformats.org/officeDocument/2006/relationships/tags" Target="../tags/tag129.xml"/></Relationships>
</file>

<file path=ppt/slides/_rels/slide1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4.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4.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4.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6.png"/><Relationship Id="rId5" Type="http://schemas.openxmlformats.org/officeDocument/2006/relationships/tags" Target="../tags/tag23.xml"/><Relationship Id="rId10" Type="http://schemas.openxmlformats.org/officeDocument/2006/relationships/notesSlide" Target="../notesSlides/notesSlide20.xml"/><Relationship Id="rId4" Type="http://schemas.openxmlformats.org/officeDocument/2006/relationships/tags" Target="../tags/tag22.xml"/><Relationship Id="rId9"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tags" Target="../tags/tag3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49.xml"/><Relationship Id="rId3" Type="http://schemas.openxmlformats.org/officeDocument/2006/relationships/tags" Target="../tags/tag56.xml"/><Relationship Id="rId7"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63.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4.png"/><Relationship Id="rId4"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58.xml"/><Relationship Id="rId4"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7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7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78.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87.xml"/><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88.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4.png"/><Relationship Id="rId4" Type="http://schemas.openxmlformats.org/officeDocument/2006/relationships/notesSlide" Target="../notesSlides/notesSlide8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1.png"/><Relationship Id="rId9" Type="http://schemas.openxmlformats.org/officeDocument/2006/relationships/image" Target="../media/image35.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89.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4.xml"/><Relationship Id="rId5" Type="http://schemas.openxmlformats.org/officeDocument/2006/relationships/tags" Target="../tags/tag95.xml"/><Relationship Id="rId4" Type="http://schemas.openxmlformats.org/officeDocument/2006/relationships/tags" Target="../tags/tag94.xml"/></Relationships>
</file>

<file path=ppt/slides/_rels/slide9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90.xml"/><Relationship Id="rId4"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95.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11: Creating Summary Reports</a:t>
            </a:r>
          </a:p>
        </p:txBody>
      </p:sp>
      <p:graphicFrame>
        <p:nvGraphicFramePr>
          <p:cNvPr id="7" name="Group Organizer"/>
          <p:cNvGraphicFramePr>
            <a:graphicFrameLocks noGrp="1"/>
          </p:cNvGraphicFramePr>
          <p:nvPr>
            <p:extLst>
              <p:ext uri="{D42A27DB-BD31-4B8C-83A1-F6EECF244321}">
                <p14:modId xmlns:p14="http://schemas.microsoft.com/office/powerpoint/2010/main" val="1646414917"/>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11.1 The FREQ Procedure</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11.2 The MEANS and UNIVARIATE Procedures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11.3 Using the Output Delivery System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11.01 Quiz</a:t>
            </a:r>
            <a:endParaRPr lang="en-US" dirty="0" smtClean="0"/>
          </a:p>
        </p:txBody>
      </p:sp>
      <p:sp>
        <p:nvSpPr>
          <p:cNvPr id="2051" name="Rectangle 5"/>
          <p:cNvSpPr>
            <a:spLocks noGrp="1" noChangeArrowheads="1"/>
          </p:cNvSpPr>
          <p:nvPr>
            <p:ph idx="1"/>
          </p:nvPr>
        </p:nvSpPr>
        <p:spPr/>
        <p:txBody>
          <a:bodyPr/>
          <a:lstStyle/>
          <a:p>
            <a:pPr marL="0" indent="0"/>
            <a:r>
              <a:rPr lang="en-US" dirty="0" smtClean="0"/>
              <a:t>Open and submit </a:t>
            </a:r>
            <a:r>
              <a:rPr lang="en-US" b="1" dirty="0" smtClean="0"/>
              <a:t>p111a01</a:t>
            </a:r>
            <a:r>
              <a:rPr lang="en-US" dirty="0" smtClean="0"/>
              <a:t>.  Review the log to determine the cause of the error. Correct the program and resubmit.</a:t>
            </a:r>
          </a:p>
          <a:p>
            <a:pPr marL="0" indent="0"/>
            <a:r>
              <a:rPr lang="en-US" dirty="0" smtClean="0"/>
              <a:t>What change was needed?</a:t>
            </a: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Rectangle 5"/>
          <p:cNvSpPr/>
          <p:nvPr/>
        </p:nvSpPr>
        <p:spPr>
          <a:xfrm>
            <a:off x="665018" y="2644170"/>
            <a:ext cx="7716982"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a:t>
            </a:r>
            <a:r>
              <a:rPr lang="en-US" b="1" dirty="0" smtClean="0">
                <a:latin typeface="Courier New"/>
              </a:rPr>
              <a:t>  tables </a:t>
            </a:r>
            <a:r>
              <a:rPr lang="en-US" b="1" dirty="0">
                <a:latin typeface="Courier New"/>
              </a:rPr>
              <a:t>country </a:t>
            </a:r>
            <a:r>
              <a:rPr lang="en-US" b="1" dirty="0" smtClean="0">
                <a:latin typeface="Courier New"/>
              </a:rPr>
              <a:t>nocum nopercent;</a:t>
            </a:r>
            <a:endParaRPr lang="en-US" b="1" dirty="0">
              <a:latin typeface="Courier New"/>
            </a:endParaRPr>
          </a:p>
          <a:p>
            <a:pPr>
              <a:lnSpc>
                <a:spcPct val="85000"/>
              </a:lnSpc>
            </a:pPr>
            <a:r>
              <a:rPr lang="en-US" b="1" dirty="0">
                <a:latin typeface="Courier New"/>
              </a:rPr>
              <a:t>run;</a:t>
            </a:r>
          </a:p>
        </p:txBody>
      </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11.07 Quiz </a:t>
            </a:r>
            <a:r>
              <a:rPr lang="en-US" dirty="0" smtClean="0"/>
              <a:t>– Correct Answer</a:t>
            </a:r>
          </a:p>
        </p:txBody>
      </p:sp>
      <p:sp>
        <p:nvSpPr>
          <p:cNvPr id="152579" name="Rectangle 3"/>
          <p:cNvSpPr>
            <a:spLocks noGrp="1" noChangeArrowheads="1"/>
          </p:cNvSpPr>
          <p:nvPr>
            <p:ph idx="1"/>
          </p:nvPr>
        </p:nvSpPr>
        <p:spPr/>
        <p:txBody>
          <a:bodyPr/>
          <a:lstStyle/>
          <a:p>
            <a:pPr marL="0" indent="0" eaLnBrk="1" hangingPunct="1"/>
            <a:r>
              <a:rPr lang="en-US" dirty="0" smtClean="0"/>
              <a:t>What is the problem with this program?</a:t>
            </a:r>
          </a:p>
        </p:txBody>
      </p:sp>
      <p:sp>
        <p:nvSpPr>
          <p:cNvPr id="7" name="Rectangle 4"/>
          <p:cNvSpPr>
            <a:spLocks noChangeArrowheads="1"/>
          </p:cNvSpPr>
          <p:nvPr/>
        </p:nvSpPr>
        <p:spPr bwMode="auto">
          <a:xfrm>
            <a:off x="685800" y="1776413"/>
            <a:ext cx="7294418" cy="1986185"/>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latin typeface="Courier New" pitchFamily="49" charset="0"/>
              </a:rPr>
              <a:t>ods </a:t>
            </a:r>
            <a:r>
              <a:rPr lang="en-US" b="1" dirty="0" smtClean="0">
                <a:latin typeface="Courier New" pitchFamily="49" charset="0"/>
              </a:rPr>
              <a:t>html file="&amp;path\myreport.html";</a:t>
            </a:r>
            <a:endParaRPr lang="en-US" b="1" dirty="0">
              <a:latin typeface="Courier New" pitchFamily="49" charset="0"/>
            </a:endParaRPr>
          </a:p>
          <a:p>
            <a:pPr>
              <a:lnSpc>
                <a:spcPct val="85000"/>
              </a:lnSpc>
            </a:pPr>
            <a:endParaRPr lang="en-US" b="1" dirty="0">
              <a:latin typeface="Courier New" pitchFamily="49" charset="0"/>
            </a:endParaRPr>
          </a:p>
          <a:p>
            <a:pPr>
              <a:lnSpc>
                <a:spcPct val="85000"/>
              </a:lnSpc>
            </a:pPr>
            <a:r>
              <a:rPr lang="en-US" b="1" dirty="0">
                <a:latin typeface="Courier New" pitchFamily="49" charset="0"/>
              </a:rPr>
              <a:t>proc print data=orion.sales;</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o</a:t>
            </a:r>
            <a:r>
              <a:rPr lang="en-US" b="1" dirty="0" smtClean="0">
                <a:latin typeface="Courier New" pitchFamily="49" charset="0"/>
              </a:rPr>
              <a:t>ds html </a:t>
            </a:r>
            <a:r>
              <a:rPr lang="en-US" b="1" dirty="0">
                <a:latin typeface="Courier New" pitchFamily="49" charset="0"/>
              </a:rPr>
              <a:t>close;</a:t>
            </a:r>
          </a:p>
        </p:txBody>
      </p:sp>
      <p:sp>
        <p:nvSpPr>
          <p:cNvPr id="152582" name="Rectangle 7"/>
          <p:cNvSpPr>
            <a:spLocks noChangeArrowheads="1"/>
          </p:cNvSpPr>
          <p:nvPr>
            <p:custDataLst>
              <p:tags r:id="rId2"/>
            </p:custDataLst>
          </p:nvPr>
        </p:nvSpPr>
        <p:spPr bwMode="auto">
          <a:xfrm>
            <a:off x="1460500" y="3376613"/>
            <a:ext cx="74831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8" name="Program Name"/>
          <p:cNvSpPr txBox="1"/>
          <p:nvPr/>
        </p:nvSpPr>
        <p:spPr>
          <a:xfrm>
            <a:off x="7842738" y="6324600"/>
            <a:ext cx="1095043" cy="338554"/>
          </a:xfrm>
          <a:prstGeom prst="rect">
            <a:avLst/>
          </a:prstGeom>
          <a:noFill/>
        </p:spPr>
        <p:txBody>
          <a:bodyPr vert="horz" wrap="none" rtlCol="0">
            <a:spAutoFit/>
          </a:bodyPr>
          <a:lstStyle/>
          <a:p>
            <a:pPr algn="r"/>
            <a:r>
              <a:rPr lang="en-US" sz="1600" b="1" dirty="0" smtClean="0"/>
              <a:t>p111a01s</a:t>
            </a:r>
            <a:endParaRPr lang="en-US" sz="1600" b="1" dirty="0"/>
          </a:p>
        </p:txBody>
      </p:sp>
    </p:spTree>
    <p:custDataLst>
      <p:tags r:id="rId1"/>
    </p:custDataLst>
    <p:extLst>
      <p:ext uri="{BB962C8B-B14F-4D97-AF65-F5344CB8AC3E}">
        <p14:creationId xmlns:p14="http://schemas.microsoft.com/office/powerpoint/2010/main" val="32783655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dirty="0" smtClean="0"/>
              <a:t>STYLE= Option</a:t>
            </a:r>
          </a:p>
        </p:txBody>
      </p:sp>
      <p:sp>
        <p:nvSpPr>
          <p:cNvPr id="161795" name="Rectangle 3"/>
          <p:cNvSpPr>
            <a:spLocks noGrp="1" noChangeArrowheads="1"/>
          </p:cNvSpPr>
          <p:nvPr>
            <p:ph idx="1"/>
          </p:nvPr>
        </p:nvSpPr>
        <p:spPr>
          <a:xfrm>
            <a:off x="685800" y="1071563"/>
            <a:ext cx="7848600" cy="4516437"/>
          </a:xfrm>
        </p:spPr>
        <p:txBody>
          <a:bodyPr/>
          <a:lstStyle/>
          <a:p>
            <a:pPr marL="0" indent="0" eaLnBrk="1" hangingPunct="1"/>
            <a:r>
              <a:rPr lang="en-US" dirty="0" smtClean="0"/>
              <a:t>Use a STYLE= option in the ODS statement to specify </a:t>
            </a:r>
            <a:br>
              <a:rPr lang="en-US" dirty="0" smtClean="0"/>
            </a:br>
            <a:r>
              <a:rPr lang="en-US" dirty="0" smtClean="0"/>
              <a:t>a style definition. </a:t>
            </a:r>
          </a:p>
          <a:p>
            <a:pPr marL="0" indent="0" eaLnBrk="1" hangingPunct="1"/>
            <a:endParaRPr lang="en-US" dirty="0" smtClean="0"/>
          </a:p>
          <a:p>
            <a:pPr marL="0" indent="0" eaLnBrk="1" hangingPunct="1"/>
            <a:endParaRPr lang="en-US" dirty="0" smtClean="0"/>
          </a:p>
          <a:p>
            <a:pPr marL="0" indent="0" eaLnBrk="1" hangingPunct="1"/>
            <a:endParaRPr lang="en-US" dirty="0" smtClean="0"/>
          </a:p>
          <a:p>
            <a:pPr lvl="1" eaLnBrk="1" hangingPunct="1"/>
            <a:r>
              <a:rPr lang="en-US" dirty="0" smtClean="0"/>
              <a:t>A </a:t>
            </a:r>
            <a:r>
              <a:rPr lang="en-US" i="1" dirty="0" smtClean="0"/>
              <a:t>style definition </a:t>
            </a:r>
            <a:r>
              <a:rPr lang="en-US" dirty="0" smtClean="0"/>
              <a:t>sets presentation aspects including colors and fonts.</a:t>
            </a:r>
          </a:p>
          <a:p>
            <a:pPr lvl="1" eaLnBrk="1" hangingPunct="1"/>
            <a:endParaRPr lang="en-US" dirty="0" smtClean="0"/>
          </a:p>
          <a:p>
            <a:pPr marL="117475" lvl="1" indent="0" eaLnBrk="1" hangingPunct="1">
              <a:buNone/>
            </a:pPr>
            <a:endParaRPr lang="en-US" dirty="0" smtClean="0"/>
          </a:p>
          <a:p>
            <a:pPr marL="117475" lvl="1" indent="0" eaLnBrk="1" hangingPunct="1">
              <a:buNone/>
            </a:pPr>
            <a:r>
              <a:rPr lang="en-US" b="1" dirty="0" smtClean="0">
                <a:sym typeface="Wingdings"/>
              </a:rPr>
              <a:t>  </a:t>
            </a:r>
            <a:r>
              <a:rPr lang="en-US" dirty="0" smtClean="0">
                <a:sym typeface="Wingdings"/>
              </a:rPr>
              <a:t> </a:t>
            </a:r>
            <a:r>
              <a:rPr lang="en-US" dirty="0" smtClean="0"/>
              <a:t>STYLE= has no effect in the LISTING destination.</a:t>
            </a:r>
          </a:p>
        </p:txBody>
      </p:sp>
      <p:sp>
        <p:nvSpPr>
          <p:cNvPr id="2" name="TextBox 1"/>
          <p:cNvSpPr txBox="1"/>
          <p:nvPr>
            <p:custDataLst>
              <p:tags r:id="rId1"/>
            </p:custDataLst>
          </p:nvPr>
        </p:nvSpPr>
        <p:spPr>
          <a:xfrm>
            <a:off x="1581480" y="1985653"/>
            <a:ext cx="5730736" cy="918200"/>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fr-FR" b="1" dirty="0" smtClean="0">
                <a:solidFill>
                  <a:srgbClr val="000000"/>
                </a:solidFill>
              </a:rPr>
              <a:t>ODS</a:t>
            </a:r>
            <a:r>
              <a:rPr lang="fr-FR" dirty="0" smtClean="0">
                <a:solidFill>
                  <a:srgbClr val="000000"/>
                </a:solidFill>
              </a:rPr>
              <a:t> </a:t>
            </a:r>
            <a:r>
              <a:rPr lang="fr-FR" i="1" dirty="0" smtClean="0">
                <a:solidFill>
                  <a:srgbClr val="000000"/>
                </a:solidFill>
              </a:rPr>
              <a:t>destination</a:t>
            </a:r>
            <a:r>
              <a:rPr lang="fr-FR" dirty="0" smtClean="0">
                <a:solidFill>
                  <a:srgbClr val="000000"/>
                </a:solidFill>
              </a:rPr>
              <a:t> </a:t>
            </a:r>
            <a:r>
              <a:rPr lang="fr-FR" b="1" dirty="0" smtClean="0">
                <a:solidFill>
                  <a:srgbClr val="000000"/>
                </a:solidFill>
              </a:rPr>
              <a:t>FILE="</a:t>
            </a:r>
            <a:r>
              <a:rPr lang="fr-FR" i="1" dirty="0" smtClean="0">
                <a:solidFill>
                  <a:srgbClr val="000000"/>
                </a:solidFill>
              </a:rPr>
              <a:t>filename</a:t>
            </a:r>
            <a:r>
              <a:rPr lang="fr-FR" b="1" dirty="0" smtClean="0">
                <a:solidFill>
                  <a:srgbClr val="000000"/>
                </a:solidFill>
              </a:rPr>
              <a:t>" </a:t>
            </a:r>
          </a:p>
          <a:p>
            <a:pPr>
              <a:tabLst>
                <a:tab pos="2286000" algn="l"/>
              </a:tabLst>
            </a:pPr>
            <a:r>
              <a:rPr lang="fr-FR" dirty="0" smtClean="0">
                <a:solidFill>
                  <a:srgbClr val="000000"/>
                </a:solidFill>
              </a:rPr>
              <a:t>	</a:t>
            </a:r>
            <a:r>
              <a:rPr lang="fr-FR" b="1" dirty="0" smtClean="0">
                <a:solidFill>
                  <a:srgbClr val="000000"/>
                </a:solidFill>
              </a:rPr>
              <a:t>STYLE=</a:t>
            </a:r>
            <a:r>
              <a:rPr lang="fr-FR" i="1" dirty="0" smtClean="0">
                <a:solidFill>
                  <a:srgbClr val="000000"/>
                </a:solidFill>
              </a:rPr>
              <a:t>style-definition</a:t>
            </a:r>
            <a:r>
              <a:rPr lang="fr-FR" b="1" dirty="0" smtClean="0">
                <a:solidFill>
                  <a:srgbClr val="000000"/>
                </a:solidFill>
              </a:rPr>
              <a:t>;</a:t>
            </a:r>
            <a:endParaRPr lang="en-US" b="1" dirty="0">
              <a:solidFill>
                <a:srgbClr val="000000"/>
              </a:solidFill>
            </a:endParaRPr>
          </a:p>
        </p:txBody>
      </p:sp>
    </p:spTree>
    <p:extLst>
      <p:ext uri="{BB962C8B-B14F-4D97-AF65-F5344CB8AC3E}">
        <p14:creationId xmlns:p14="http://schemas.microsoft.com/office/powerpoint/2010/main" val="38895279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dirty="0" smtClean="0"/>
              <a:t>HTML Examples</a:t>
            </a:r>
          </a:p>
        </p:txBody>
      </p:sp>
      <p:pic>
        <p:nvPicPr>
          <p:cNvPr id="164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1100139"/>
            <a:ext cx="5728717" cy="2105286"/>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164869" name="Text Box 4"/>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p111d12</a:t>
            </a:r>
            <a:endParaRPr lang="en-US" sz="1600" b="1" dirty="0"/>
          </a:p>
        </p:txBody>
      </p:sp>
      <p:pic>
        <p:nvPicPr>
          <p:cNvPr id="16487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6" y="3701586"/>
            <a:ext cx="5873824" cy="2158612"/>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1"/>
            </p:custDataLst>
          </p:nvPr>
        </p:nvSpPr>
        <p:spPr>
          <a:xfrm>
            <a:off x="5168902" y="869306"/>
            <a:ext cx="2397507" cy="400110"/>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round/>
            <a:headEnd type="none" w="med" len="med"/>
            <a:tailEnd type="none" w="med" len="med"/>
          </a:ln>
          <a:effectLst>
            <a:outerShdw blurRad="40005" dist="22860" dir="5400000" rotWithShape="0">
              <a:scrgbClr r="0" g="0" b="0">
                <a:alpha val="35000"/>
              </a:scrgbClr>
            </a:outerShdw>
          </a:effectLst>
        </p:spPr>
        <p:txBody>
          <a:bodyPr vert="horz" wrap="square" rtlCol="0">
            <a:spAutoFit/>
          </a:bodyPr>
          <a:lstStyle/>
          <a:p>
            <a:r>
              <a:rPr lang="en-US" sz="2000" dirty="0" smtClean="0">
                <a:solidFill>
                  <a:srgbClr val="000000"/>
                </a:solidFill>
              </a:rPr>
              <a:t> STYLE=DEFAULT</a:t>
            </a:r>
            <a:endParaRPr lang="en-US" sz="2000" dirty="0">
              <a:solidFill>
                <a:srgbClr val="000000"/>
              </a:solidFill>
            </a:endParaRPr>
          </a:p>
        </p:txBody>
      </p:sp>
      <p:sp>
        <p:nvSpPr>
          <p:cNvPr id="10" name="TextBox 9"/>
          <p:cNvSpPr txBox="1"/>
          <p:nvPr>
            <p:custDataLst>
              <p:tags r:id="rId2"/>
            </p:custDataLst>
          </p:nvPr>
        </p:nvSpPr>
        <p:spPr>
          <a:xfrm>
            <a:off x="5540858" y="3435251"/>
            <a:ext cx="2416032" cy="461665"/>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round/>
            <a:headEnd type="none" w="med" len="med"/>
            <a:tailEnd type="none" w="med" len="med"/>
          </a:ln>
          <a:effectLst>
            <a:outerShdw blurRad="40005" dist="22860" dir="5400000" rotWithShape="0">
              <a:scrgbClr r="0" g="0" b="0">
                <a:alpha val="35000"/>
              </a:scrgbClr>
            </a:outerShdw>
          </a:effectLst>
        </p:spPr>
        <p:txBody>
          <a:bodyPr vert="horz" wrap="square" rtlCol="0">
            <a:spAutoFit/>
          </a:bodyPr>
          <a:lstStyle/>
          <a:p>
            <a:r>
              <a:rPr lang="en-US" dirty="0" smtClean="0">
                <a:solidFill>
                  <a:srgbClr val="000000"/>
                </a:solidFill>
              </a:rPr>
              <a:t> </a:t>
            </a:r>
            <a:r>
              <a:rPr lang="en-US" sz="2000" dirty="0" smtClean="0">
                <a:solidFill>
                  <a:srgbClr val="000000"/>
                </a:solidFill>
              </a:rPr>
              <a:t>STYLE=SASWEB</a:t>
            </a:r>
            <a:endParaRPr lang="en-US" sz="2000" dirty="0">
              <a:solidFill>
                <a:srgbClr val="000000"/>
              </a:solidFill>
            </a:endParaRPr>
          </a:p>
        </p:txBody>
      </p:sp>
    </p:spTree>
    <p:extLst>
      <p:ext uri="{BB962C8B-B14F-4D97-AF65-F5344CB8AC3E}">
        <p14:creationId xmlns:p14="http://schemas.microsoft.com/office/powerpoint/2010/main" val="14521737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title"/>
          </p:nvPr>
        </p:nvSpPr>
        <p:spPr/>
        <p:txBody>
          <a:bodyPr/>
          <a:lstStyle/>
          <a:p>
            <a:pPr eaLnBrk="1" hangingPunct="1"/>
            <a:r>
              <a:rPr lang="en-US" dirty="0" smtClean="0"/>
              <a:t>PDF and RTF Examples</a:t>
            </a:r>
          </a:p>
        </p:txBody>
      </p:sp>
      <p:pic>
        <p:nvPicPr>
          <p:cNvPr id="16589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025" y="1084264"/>
            <a:ext cx="3974739" cy="1532074"/>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165893" name="Text Box 4"/>
          <p:cNvSpPr txBox="1">
            <a:spLocks noChangeArrowheads="1"/>
          </p:cNvSpPr>
          <p:nvPr/>
        </p:nvSpPr>
        <p:spPr bwMode="auto">
          <a:xfrm>
            <a:off x="7956891" y="6324600"/>
            <a:ext cx="975972"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p111d17</a:t>
            </a:r>
            <a:endParaRPr lang="en-US" sz="1600" b="1" dirty="0"/>
          </a:p>
        </p:txBody>
      </p:sp>
      <p:pic>
        <p:nvPicPr>
          <p:cNvPr id="16589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843" y="2064722"/>
            <a:ext cx="3779019" cy="1456633"/>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9" name="TextBox 8"/>
          <p:cNvSpPr txBox="1"/>
          <p:nvPr>
            <p:custDataLst>
              <p:tags r:id="rId1"/>
            </p:custDataLst>
          </p:nvPr>
        </p:nvSpPr>
        <p:spPr>
          <a:xfrm>
            <a:off x="4039692" y="1064168"/>
            <a:ext cx="2451566" cy="400110"/>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round/>
            <a:headEnd type="none" w="med" len="med"/>
            <a:tailEnd type="none" w="med" len="med"/>
          </a:ln>
          <a:effectLst>
            <a:outerShdw blurRad="40005" dist="22860" dir="5400000" rotWithShape="0">
              <a:scrgbClr r="0" g="0" b="0">
                <a:alpha val="35000"/>
              </a:scrgbClr>
            </a:outerShdw>
          </a:effectLst>
        </p:spPr>
        <p:txBody>
          <a:bodyPr vert="horz" wrap="square" rtlCol="0">
            <a:spAutoFit/>
          </a:bodyPr>
          <a:lstStyle/>
          <a:p>
            <a:r>
              <a:rPr lang="en-US" sz="2000" dirty="0" smtClean="0">
                <a:solidFill>
                  <a:srgbClr val="000000"/>
                </a:solidFill>
              </a:rPr>
              <a:t> STYLE=PRINTER</a:t>
            </a:r>
            <a:endParaRPr lang="en-US" sz="2000" dirty="0">
              <a:solidFill>
                <a:srgbClr val="000000"/>
              </a:solidFill>
            </a:endParaRPr>
          </a:p>
        </p:txBody>
      </p:sp>
      <p:sp>
        <p:nvSpPr>
          <p:cNvPr id="10" name="TextBox 9"/>
          <p:cNvSpPr txBox="1"/>
          <p:nvPr>
            <p:custDataLst>
              <p:tags r:id="rId2"/>
            </p:custDataLst>
          </p:nvPr>
        </p:nvSpPr>
        <p:spPr>
          <a:xfrm>
            <a:off x="6025413" y="1833902"/>
            <a:ext cx="2485551" cy="400110"/>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round/>
            <a:headEnd type="none" w="med" len="med"/>
            <a:tailEnd type="none" w="med" len="med"/>
          </a:ln>
          <a:effectLst>
            <a:outerShdw blurRad="40005" dist="22860" dir="5400000" rotWithShape="0">
              <a:scrgbClr r="0" g="0" b="0">
                <a:alpha val="35000"/>
              </a:scrgbClr>
            </a:outerShdw>
          </a:effectLst>
        </p:spPr>
        <p:txBody>
          <a:bodyPr vert="horz" wrap="square" rtlCol="0">
            <a:spAutoFit/>
          </a:bodyPr>
          <a:lstStyle/>
          <a:p>
            <a:r>
              <a:rPr lang="en-US" sz="2000" dirty="0" smtClean="0">
                <a:solidFill>
                  <a:srgbClr val="000000"/>
                </a:solidFill>
              </a:rPr>
              <a:t> STYLE=JOURNAL</a:t>
            </a:r>
            <a:endParaRPr lang="en-US" sz="2000" dirty="0">
              <a:solidFill>
                <a:srgbClr val="000000"/>
              </a:solidFill>
            </a:endParaRPr>
          </a:p>
        </p:txBody>
      </p:sp>
      <p:pic>
        <p:nvPicPr>
          <p:cNvPr id="11"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025" y="3772842"/>
            <a:ext cx="4090702" cy="1487875"/>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pic>
        <p:nvPicPr>
          <p:cNvPr id="12"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1563" y="4817989"/>
            <a:ext cx="3857489" cy="1403051"/>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13" name="TextBox 12"/>
          <p:cNvSpPr txBox="1"/>
          <p:nvPr>
            <p:custDataLst>
              <p:tags r:id="rId3"/>
            </p:custDataLst>
          </p:nvPr>
        </p:nvSpPr>
        <p:spPr>
          <a:xfrm>
            <a:off x="4039692" y="3755633"/>
            <a:ext cx="1765620" cy="400110"/>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round/>
            <a:headEnd type="none" w="med" len="med"/>
            <a:tailEnd type="none" w="med" len="med"/>
          </a:ln>
          <a:effectLst>
            <a:outerShdw blurRad="40005" dist="22860" dir="5400000" rotWithShape="0">
              <a:scrgbClr r="0" g="0" b="0">
                <a:alpha val="35000"/>
              </a:scrgbClr>
            </a:outerShdw>
          </a:effectLst>
        </p:spPr>
        <p:txBody>
          <a:bodyPr vert="horz" wrap="square" rtlCol="0">
            <a:spAutoFit/>
          </a:bodyPr>
          <a:lstStyle/>
          <a:p>
            <a:r>
              <a:rPr lang="en-US" sz="2000" dirty="0" smtClean="0">
                <a:solidFill>
                  <a:srgbClr val="000000"/>
                </a:solidFill>
              </a:rPr>
              <a:t> STYLE=RTF</a:t>
            </a:r>
            <a:endParaRPr lang="en-US" sz="2000" dirty="0">
              <a:solidFill>
                <a:srgbClr val="000000"/>
              </a:solidFill>
            </a:endParaRPr>
          </a:p>
        </p:txBody>
      </p:sp>
      <p:sp>
        <p:nvSpPr>
          <p:cNvPr id="14" name="TextBox 13"/>
          <p:cNvSpPr txBox="1"/>
          <p:nvPr>
            <p:custDataLst>
              <p:tags r:id="rId4"/>
            </p:custDataLst>
          </p:nvPr>
        </p:nvSpPr>
        <p:spPr>
          <a:xfrm>
            <a:off x="6356997" y="4547598"/>
            <a:ext cx="2143721" cy="400110"/>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round/>
            <a:headEnd type="none" w="med" len="med"/>
            <a:tailEnd type="none" w="med" len="med"/>
          </a:ln>
          <a:effectLst>
            <a:outerShdw blurRad="40005" dist="22860" dir="5400000" rotWithShape="0">
              <a:scrgbClr r="0" g="0" b="0">
                <a:alpha val="35000"/>
              </a:scrgbClr>
            </a:outerShdw>
          </a:effectLst>
        </p:spPr>
        <p:txBody>
          <a:bodyPr vert="horz" wrap="square" rtlCol="0">
            <a:spAutoFit/>
          </a:bodyPr>
          <a:lstStyle/>
          <a:p>
            <a:r>
              <a:rPr lang="en-US" sz="2000" dirty="0" smtClean="0">
                <a:solidFill>
                  <a:srgbClr val="000000"/>
                </a:solidFill>
              </a:rPr>
              <a:t> STYLE=OCEAN</a:t>
            </a:r>
            <a:endParaRPr lang="en-US" sz="2000" dirty="0">
              <a:solidFill>
                <a:srgbClr val="000000"/>
              </a:solidFill>
            </a:endParaRPr>
          </a:p>
        </p:txBody>
      </p:sp>
    </p:spTree>
    <p:extLst>
      <p:ext uri="{BB962C8B-B14F-4D97-AF65-F5344CB8AC3E}">
        <p14:creationId xmlns:p14="http://schemas.microsoft.com/office/powerpoint/2010/main" val="40007322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Styles</a:t>
            </a:r>
            <a:endParaRPr lang="en-US" dirty="0"/>
          </a:p>
        </p:txBody>
      </p:sp>
      <p:sp>
        <p:nvSpPr>
          <p:cNvPr id="3" name="Content Placeholder 2"/>
          <p:cNvSpPr>
            <a:spLocks noGrp="1"/>
          </p:cNvSpPr>
          <p:nvPr>
            <p:ph idx="1"/>
          </p:nvPr>
        </p:nvSpPr>
        <p:spPr/>
        <p:txBody>
          <a:bodyPr/>
          <a:lstStyle/>
          <a:p>
            <a:r>
              <a:rPr lang="en-US" dirty="0" smtClean="0"/>
              <a:t>Use the TEMPLATE procedure to see the available styles. </a:t>
            </a:r>
          </a:p>
          <a:p>
            <a:r>
              <a:rPr lang="en-US" dirty="0" smtClean="0"/>
              <a:t>                                        Partial Output</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582880" y="2266950"/>
            <a:ext cx="3135855"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smtClean="0">
                <a:latin typeface="Courier New"/>
              </a:rPr>
              <a:t>proc </a:t>
            </a:r>
            <a:r>
              <a:rPr lang="en-US" b="1" dirty="0">
                <a:latin typeface="Courier New"/>
              </a:rPr>
              <a:t>template;</a:t>
            </a:r>
          </a:p>
          <a:p>
            <a:pPr>
              <a:lnSpc>
                <a:spcPct val="85000"/>
              </a:lnSpc>
            </a:pPr>
            <a:r>
              <a:rPr lang="en-US" b="1" dirty="0">
                <a:latin typeface="Courier New"/>
              </a:rPr>
              <a:t> </a:t>
            </a:r>
            <a:r>
              <a:rPr lang="en-US" b="1" dirty="0" smtClean="0">
                <a:latin typeface="Courier New"/>
              </a:rPr>
              <a:t>  list </a:t>
            </a:r>
            <a:r>
              <a:rPr lang="en-US" b="1" dirty="0">
                <a:latin typeface="Courier New"/>
              </a:rPr>
              <a:t>styles;</a:t>
            </a:r>
          </a:p>
          <a:p>
            <a:pPr>
              <a:lnSpc>
                <a:spcPct val="85000"/>
              </a:lnSpc>
            </a:pPr>
            <a:r>
              <a:rPr lang="en-US" b="1" dirty="0">
                <a:latin typeface="Courier New"/>
              </a:rPr>
              <a:t>run;</a:t>
            </a:r>
          </a:p>
        </p:txBody>
      </p:sp>
      <p:sp>
        <p:nvSpPr>
          <p:cNvPr id="9" name="TextBox 8"/>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0" name="Rectangle 9"/>
          <p:cNvSpPr/>
          <p:nvPr/>
        </p:nvSpPr>
        <p:spPr>
          <a:xfrm>
            <a:off x="4029588" y="2253857"/>
            <a:ext cx="4593516" cy="411907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Listing of: SASHELP.TMPLMST</a:t>
            </a:r>
          </a:p>
          <a:p>
            <a:r>
              <a:rPr lang="en-US" sz="1600" b="1" dirty="0">
                <a:solidFill>
                  <a:srgbClr val="000000"/>
                </a:solidFill>
                <a:latin typeface="SAS Monospace"/>
              </a:rPr>
              <a:t>  Path Filter is: Styles</a:t>
            </a:r>
          </a:p>
          <a:p>
            <a:r>
              <a:rPr lang="en-US" sz="1600" b="1" dirty="0">
                <a:solidFill>
                  <a:srgbClr val="000000"/>
                </a:solidFill>
                <a:latin typeface="SAS Monospace"/>
              </a:rPr>
              <a:t>  Sort by: PATH/ASCENDING</a:t>
            </a:r>
          </a:p>
          <a:p>
            <a:endParaRPr lang="en-US" sz="1600" b="1" dirty="0">
              <a:solidFill>
                <a:srgbClr val="000000"/>
              </a:solidFill>
              <a:latin typeface="SAS Monospace"/>
            </a:endParaRPr>
          </a:p>
          <a:p>
            <a:r>
              <a:rPr lang="en-US" sz="1600" b="1" dirty="0">
                <a:solidFill>
                  <a:srgbClr val="000000"/>
                </a:solidFill>
                <a:latin typeface="SAS Monospace"/>
              </a:rPr>
              <a:t>  Obs  </a:t>
            </a:r>
            <a:r>
              <a:rPr lang="en-US" sz="1600" b="1" dirty="0" smtClean="0">
                <a:solidFill>
                  <a:srgbClr val="000000"/>
                </a:solidFill>
                <a:latin typeface="SAS Monospace"/>
              </a:rPr>
              <a:t> </a:t>
            </a:r>
            <a:r>
              <a:rPr lang="en-US" sz="1600" b="1" dirty="0">
                <a:solidFill>
                  <a:srgbClr val="000000"/>
                </a:solidFill>
                <a:latin typeface="SAS Monospace"/>
              </a:rPr>
              <a:t>Path   </a:t>
            </a:r>
            <a:r>
              <a:rPr lang="en-US" sz="1600" b="1" dirty="0" smtClean="0">
                <a:solidFill>
                  <a:srgbClr val="000000"/>
                </a:solidFill>
                <a:latin typeface="SAS Monospace"/>
              </a:rPr>
              <a:t>               </a:t>
            </a:r>
            <a:r>
              <a:rPr lang="en-US" sz="1600" b="1" dirty="0">
                <a:solidFill>
                  <a:srgbClr val="000000"/>
                </a:solidFill>
                <a:latin typeface="SAS Monospace"/>
              </a:rPr>
              <a:t>Type</a:t>
            </a:r>
          </a:p>
          <a:p>
            <a:r>
              <a:rPr lang="en-US" sz="1600" b="1" dirty="0">
                <a:solidFill>
                  <a:srgbClr val="000000"/>
                </a:solidFill>
                <a:latin typeface="SAS Monospace"/>
              </a:rPr>
              <a:t>  </a:t>
            </a:r>
            <a:r>
              <a:rPr lang="en-US" sz="1600" b="1" dirty="0" smtClean="0">
                <a:solidFill>
                  <a:srgbClr val="000000"/>
                </a:solidFill>
                <a:latin typeface="SAS Monospace"/>
              </a:rPr>
              <a:t>ƒƒƒƒƒƒƒƒƒƒƒƒƒƒƒƒƒƒƒƒƒƒƒƒƒƒƒƒƒƒƒƒ</a:t>
            </a:r>
            <a:endParaRPr lang="en-US" sz="1600" b="1" dirty="0">
              <a:solidFill>
                <a:srgbClr val="000000"/>
              </a:solidFill>
              <a:latin typeface="SAS Monospace"/>
            </a:endParaRPr>
          </a:p>
          <a:p>
            <a:r>
              <a:rPr lang="en-US" sz="1600" b="1" dirty="0">
                <a:solidFill>
                  <a:srgbClr val="000000"/>
                </a:solidFill>
                <a:latin typeface="SAS Monospace"/>
              </a:rPr>
              <a:t>   1  </a:t>
            </a:r>
            <a:r>
              <a:rPr lang="en-US" sz="1600" b="1" dirty="0" smtClean="0">
                <a:solidFill>
                  <a:srgbClr val="000000"/>
                </a:solidFill>
                <a:latin typeface="SAS Monospace"/>
              </a:rPr>
              <a:t>  </a:t>
            </a:r>
            <a:r>
              <a:rPr lang="en-US" sz="1600" b="1" dirty="0">
                <a:solidFill>
                  <a:srgbClr val="000000"/>
                </a:solidFill>
                <a:latin typeface="SAS Monospace"/>
              </a:rPr>
              <a:t>Styles      </a:t>
            </a:r>
            <a:r>
              <a:rPr lang="en-US" sz="1600" b="1" dirty="0" smtClean="0">
                <a:solidFill>
                  <a:srgbClr val="000000"/>
                </a:solidFill>
                <a:latin typeface="SAS Monospace"/>
              </a:rPr>
              <a:t>          </a:t>
            </a:r>
            <a:r>
              <a:rPr lang="en-US" sz="1600" b="1" dirty="0">
                <a:solidFill>
                  <a:srgbClr val="000000"/>
                </a:solidFill>
                <a:latin typeface="SAS Monospace"/>
              </a:rPr>
              <a:t>Dir</a:t>
            </a:r>
          </a:p>
          <a:p>
            <a:r>
              <a:rPr lang="en-US" sz="1600" b="1" dirty="0">
                <a:solidFill>
                  <a:srgbClr val="000000"/>
                </a:solidFill>
                <a:latin typeface="SAS Monospace"/>
              </a:rPr>
              <a:t>   2  </a:t>
            </a:r>
            <a:r>
              <a:rPr lang="en-US" sz="1600" b="1" dirty="0" smtClean="0">
                <a:solidFill>
                  <a:srgbClr val="000000"/>
                </a:solidFill>
                <a:latin typeface="SAS Monospace"/>
              </a:rPr>
              <a:t>  </a:t>
            </a:r>
            <a:r>
              <a:rPr lang="en-US" sz="1600" b="1" dirty="0">
                <a:solidFill>
                  <a:srgbClr val="000000"/>
                </a:solidFill>
                <a:latin typeface="SAS Monospace"/>
              </a:rPr>
              <a:t>Styles.Analysis  </a:t>
            </a:r>
            <a:r>
              <a:rPr lang="en-US" sz="1600" b="1" dirty="0" smtClean="0">
                <a:solidFill>
                  <a:srgbClr val="000000"/>
                </a:solidFill>
                <a:latin typeface="SAS Monospace"/>
              </a:rPr>
              <a:t>     </a:t>
            </a:r>
            <a:r>
              <a:rPr lang="en-US" sz="1600" b="1" dirty="0">
                <a:solidFill>
                  <a:srgbClr val="000000"/>
                </a:solidFill>
                <a:latin typeface="SAS Monospace"/>
              </a:rPr>
              <a:t>Style</a:t>
            </a:r>
          </a:p>
          <a:p>
            <a:r>
              <a:rPr lang="en-US" sz="1600" b="1" dirty="0">
                <a:solidFill>
                  <a:srgbClr val="000000"/>
                </a:solidFill>
                <a:latin typeface="SAS Monospace"/>
              </a:rPr>
              <a:t>   3  </a:t>
            </a:r>
            <a:r>
              <a:rPr lang="en-US" sz="1600" b="1" dirty="0" smtClean="0">
                <a:solidFill>
                  <a:srgbClr val="000000"/>
                </a:solidFill>
                <a:latin typeface="SAS Monospace"/>
              </a:rPr>
              <a:t>  </a:t>
            </a:r>
            <a:r>
              <a:rPr lang="en-US" sz="1600" b="1" dirty="0">
                <a:solidFill>
                  <a:srgbClr val="000000"/>
                </a:solidFill>
                <a:latin typeface="SAS Monospace"/>
              </a:rPr>
              <a:t>Styles.Astronomy </a:t>
            </a:r>
            <a:r>
              <a:rPr lang="en-US" sz="1600" b="1" dirty="0" smtClean="0">
                <a:solidFill>
                  <a:srgbClr val="000000"/>
                </a:solidFill>
                <a:latin typeface="SAS Monospace"/>
              </a:rPr>
              <a:t>     Style</a:t>
            </a:r>
            <a:endParaRPr lang="en-US" sz="1600" b="1" dirty="0">
              <a:solidFill>
                <a:srgbClr val="000000"/>
              </a:solidFill>
              <a:latin typeface="SAS Monospace"/>
            </a:endParaRPr>
          </a:p>
          <a:p>
            <a:r>
              <a:rPr lang="en-US" sz="1600" b="1" dirty="0">
                <a:solidFill>
                  <a:srgbClr val="000000"/>
                </a:solidFill>
                <a:latin typeface="SAS Monospace"/>
              </a:rPr>
              <a:t>   4  </a:t>
            </a:r>
            <a:r>
              <a:rPr lang="en-US" sz="1600" b="1" dirty="0" smtClean="0">
                <a:solidFill>
                  <a:srgbClr val="000000"/>
                </a:solidFill>
                <a:latin typeface="SAS Monospace"/>
              </a:rPr>
              <a:t>  </a:t>
            </a:r>
            <a:r>
              <a:rPr lang="en-US" sz="1600" b="1" dirty="0">
                <a:solidFill>
                  <a:srgbClr val="000000"/>
                </a:solidFill>
                <a:latin typeface="SAS Monospace"/>
              </a:rPr>
              <a:t>Styles.Banker    </a:t>
            </a:r>
            <a:r>
              <a:rPr lang="en-US" sz="1600" b="1" dirty="0" smtClean="0">
                <a:solidFill>
                  <a:srgbClr val="000000"/>
                </a:solidFill>
                <a:latin typeface="SAS Monospace"/>
              </a:rPr>
              <a:t>     Style</a:t>
            </a:r>
            <a:endParaRPr lang="en-US" sz="1600" b="1" dirty="0">
              <a:solidFill>
                <a:srgbClr val="000000"/>
              </a:solidFill>
              <a:latin typeface="SAS Monospace"/>
            </a:endParaRPr>
          </a:p>
          <a:p>
            <a:r>
              <a:rPr lang="en-US" sz="1600" b="1" dirty="0">
                <a:solidFill>
                  <a:srgbClr val="000000"/>
                </a:solidFill>
                <a:latin typeface="SAS Monospace"/>
              </a:rPr>
              <a:t>   5  </a:t>
            </a:r>
            <a:r>
              <a:rPr lang="en-US" sz="1600" b="1" dirty="0" smtClean="0">
                <a:solidFill>
                  <a:srgbClr val="000000"/>
                </a:solidFill>
                <a:latin typeface="SAS Monospace"/>
              </a:rPr>
              <a:t>  </a:t>
            </a:r>
            <a:r>
              <a:rPr lang="en-US" sz="1600" b="1" dirty="0">
                <a:solidFill>
                  <a:srgbClr val="000000"/>
                </a:solidFill>
                <a:latin typeface="SAS Monospace"/>
              </a:rPr>
              <a:t>Styles.BarrettsBlue </a:t>
            </a:r>
            <a:r>
              <a:rPr lang="en-US" sz="1600" b="1" dirty="0" smtClean="0">
                <a:solidFill>
                  <a:srgbClr val="000000"/>
                </a:solidFill>
                <a:latin typeface="SAS Monospace"/>
              </a:rPr>
              <a:t>  Style</a:t>
            </a:r>
            <a:endParaRPr lang="en-US" sz="1600" b="1" dirty="0">
              <a:solidFill>
                <a:srgbClr val="000000"/>
              </a:solidFill>
              <a:latin typeface="SAS Monospace"/>
            </a:endParaRPr>
          </a:p>
          <a:p>
            <a:r>
              <a:rPr lang="en-US" sz="1600" b="1" dirty="0">
                <a:solidFill>
                  <a:srgbClr val="000000"/>
                </a:solidFill>
                <a:latin typeface="SAS Monospace"/>
              </a:rPr>
              <a:t>   6  </a:t>
            </a:r>
            <a:r>
              <a:rPr lang="en-US" sz="1600" b="1" dirty="0" smtClean="0">
                <a:solidFill>
                  <a:srgbClr val="000000"/>
                </a:solidFill>
                <a:latin typeface="SAS Monospace"/>
              </a:rPr>
              <a:t>  </a:t>
            </a:r>
            <a:r>
              <a:rPr lang="en-US" sz="1600" b="1" dirty="0">
                <a:solidFill>
                  <a:srgbClr val="000000"/>
                </a:solidFill>
                <a:latin typeface="SAS Monospace"/>
              </a:rPr>
              <a:t>Styles.Curve     </a:t>
            </a:r>
            <a:r>
              <a:rPr lang="en-US" sz="1600" b="1" dirty="0" smtClean="0">
                <a:solidFill>
                  <a:srgbClr val="000000"/>
                </a:solidFill>
                <a:latin typeface="SAS Monospace"/>
              </a:rPr>
              <a:t>     Style</a:t>
            </a:r>
            <a:endParaRPr lang="en-US" sz="1600" b="1" dirty="0">
              <a:solidFill>
                <a:srgbClr val="000000"/>
              </a:solidFill>
              <a:latin typeface="SAS Monospace"/>
            </a:endParaRPr>
          </a:p>
          <a:p>
            <a:r>
              <a:rPr lang="en-US" sz="1600" b="1" dirty="0">
                <a:solidFill>
                  <a:srgbClr val="000000"/>
                </a:solidFill>
                <a:latin typeface="SAS Monospace"/>
              </a:rPr>
              <a:t>   7  </a:t>
            </a:r>
            <a:r>
              <a:rPr lang="en-US" sz="1600" b="1" dirty="0" smtClean="0">
                <a:solidFill>
                  <a:srgbClr val="000000"/>
                </a:solidFill>
                <a:latin typeface="SAS Monospace"/>
              </a:rPr>
              <a:t>  </a:t>
            </a:r>
            <a:r>
              <a:rPr lang="en-US" sz="1600" b="1" dirty="0">
                <a:solidFill>
                  <a:srgbClr val="000000"/>
                </a:solidFill>
                <a:latin typeface="SAS Monospace"/>
              </a:rPr>
              <a:t>Styles.Default  </a:t>
            </a:r>
            <a:r>
              <a:rPr lang="en-US" sz="1600" b="1" dirty="0" smtClean="0">
                <a:solidFill>
                  <a:srgbClr val="000000"/>
                </a:solidFill>
                <a:latin typeface="SAS Monospace"/>
              </a:rPr>
              <a:t>      Style</a:t>
            </a:r>
            <a:endParaRPr lang="en-US" sz="1600" b="1" dirty="0">
              <a:solidFill>
                <a:srgbClr val="000000"/>
              </a:solidFill>
              <a:latin typeface="SAS Monospace"/>
            </a:endParaRPr>
          </a:p>
          <a:p>
            <a:r>
              <a:rPr lang="en-US" sz="1600" b="1" dirty="0">
                <a:solidFill>
                  <a:srgbClr val="000000"/>
                </a:solidFill>
                <a:latin typeface="SAS Monospace"/>
              </a:rPr>
              <a:t>   8  </a:t>
            </a:r>
            <a:r>
              <a:rPr lang="en-US" sz="1600" b="1" dirty="0" smtClean="0">
                <a:solidFill>
                  <a:srgbClr val="000000"/>
                </a:solidFill>
                <a:latin typeface="SAS Monospace"/>
              </a:rPr>
              <a:t>  </a:t>
            </a:r>
            <a:r>
              <a:rPr lang="en-US" sz="1600" b="1" dirty="0">
                <a:solidFill>
                  <a:srgbClr val="000000"/>
                </a:solidFill>
                <a:latin typeface="SAS Monospace"/>
              </a:rPr>
              <a:t>Styles.Dtree    </a:t>
            </a:r>
            <a:r>
              <a:rPr lang="en-US" sz="1600" b="1" dirty="0" smtClean="0">
                <a:solidFill>
                  <a:srgbClr val="000000"/>
                </a:solidFill>
                <a:latin typeface="SAS Monospace"/>
              </a:rPr>
              <a:t>      Style</a:t>
            </a:r>
            <a:endParaRPr lang="en-US" sz="1600" b="1" dirty="0">
              <a:solidFill>
                <a:srgbClr val="000000"/>
              </a:solidFill>
              <a:latin typeface="SAS Monospace"/>
            </a:endParaRPr>
          </a:p>
          <a:p>
            <a:r>
              <a:rPr lang="en-US" sz="1600" b="1" dirty="0">
                <a:solidFill>
                  <a:srgbClr val="000000"/>
                </a:solidFill>
                <a:latin typeface="SAS Monospace"/>
              </a:rPr>
              <a:t>   9  </a:t>
            </a:r>
            <a:r>
              <a:rPr lang="en-US" sz="1600" b="1" dirty="0" smtClean="0">
                <a:solidFill>
                  <a:srgbClr val="000000"/>
                </a:solidFill>
                <a:latin typeface="SAS Monospace"/>
              </a:rPr>
              <a:t>  </a:t>
            </a:r>
            <a:r>
              <a:rPr lang="en-US" sz="1600" b="1" dirty="0">
                <a:solidFill>
                  <a:srgbClr val="000000"/>
                </a:solidFill>
                <a:latin typeface="SAS Monospace"/>
              </a:rPr>
              <a:t>Styles.EGDefault </a:t>
            </a:r>
            <a:r>
              <a:rPr lang="en-US" sz="1600" b="1" dirty="0" smtClean="0">
                <a:solidFill>
                  <a:srgbClr val="000000"/>
                </a:solidFill>
                <a:latin typeface="SAS Monospace"/>
              </a:rPr>
              <a:t>     Style</a:t>
            </a:r>
            <a:endParaRPr lang="en-US" sz="1600" b="1" dirty="0">
              <a:solidFill>
                <a:srgbClr val="000000"/>
              </a:solidFill>
              <a:latin typeface="SAS Monospace"/>
            </a:endParaRPr>
          </a:p>
          <a:p>
            <a:r>
              <a:rPr lang="en-US" sz="1600" b="1" dirty="0">
                <a:solidFill>
                  <a:srgbClr val="000000"/>
                </a:solidFill>
                <a:latin typeface="SAS Monospace"/>
              </a:rPr>
              <a:t>  10  </a:t>
            </a:r>
            <a:r>
              <a:rPr lang="en-US" sz="1600" b="1" dirty="0" smtClean="0">
                <a:solidFill>
                  <a:srgbClr val="000000"/>
                </a:solidFill>
                <a:latin typeface="SAS Monospace"/>
              </a:rPr>
              <a:t>  </a:t>
            </a:r>
            <a:r>
              <a:rPr lang="en-US" sz="1600" b="1" dirty="0">
                <a:solidFill>
                  <a:srgbClr val="000000"/>
                </a:solidFill>
                <a:latin typeface="SAS Monospace"/>
              </a:rPr>
              <a:t>Styles.Education </a:t>
            </a:r>
            <a:r>
              <a:rPr lang="en-US" sz="1600" b="1" dirty="0" smtClean="0">
                <a:solidFill>
                  <a:srgbClr val="000000"/>
                </a:solidFill>
                <a:latin typeface="SAS Monospace"/>
              </a:rPr>
              <a:t>     Style</a:t>
            </a:r>
            <a:endParaRPr lang="en-US" sz="1600" b="1" dirty="0">
              <a:solidFill>
                <a:srgbClr val="000000"/>
              </a:solidFill>
              <a:latin typeface="SAS Monospace"/>
            </a:endParaRPr>
          </a:p>
        </p:txBody>
      </p:sp>
      <p:sp>
        <p:nvSpPr>
          <p:cNvPr id="5" name="Program Name"/>
          <p:cNvSpPr txBox="1"/>
          <p:nvPr/>
        </p:nvSpPr>
        <p:spPr>
          <a:xfrm>
            <a:off x="7956550" y="6375400"/>
            <a:ext cx="981102" cy="338554"/>
          </a:xfrm>
          <a:prstGeom prst="rect">
            <a:avLst/>
          </a:prstGeom>
          <a:noFill/>
        </p:spPr>
        <p:txBody>
          <a:bodyPr vert="horz" wrap="none" rtlCol="0">
            <a:spAutoFit/>
          </a:bodyPr>
          <a:lstStyle/>
          <a:p>
            <a:pPr algn="r"/>
            <a:r>
              <a:rPr lang="en-US" sz="1600" b="1" dirty="0" smtClean="0"/>
              <a:t>p111d13</a:t>
            </a:r>
            <a:endParaRPr lang="en-US" sz="1600" b="1" dirty="0"/>
          </a:p>
        </p:txBody>
      </p:sp>
    </p:spTree>
    <p:extLst>
      <p:ext uri="{BB962C8B-B14F-4D97-AF65-F5344CB8AC3E}">
        <p14:creationId xmlns:p14="http://schemas.microsoft.com/office/powerpoint/2010/main" val="2187354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Create SAS reports that can be opened in Microsoft Excel using the CSVALL, MSOFFICE2K, and EXCELXP destinations.</a:t>
            </a:r>
            <a:endParaRPr lang="en-US" dirty="0"/>
          </a:p>
        </p:txBody>
      </p:sp>
      <p:pic>
        <p:nvPicPr>
          <p:cNvPr id="10" name="Picture 2" descr="\\sashq\root\dept\PSD\GRAPHICS\Illustrations\Computers\man_computer_s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30" y="3465937"/>
            <a:ext cx="2095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sashq\root\dept\PSD\GRAPHICS\Illustrations\Documents and Reports\excel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846" y="3584267"/>
            <a:ext cx="1292816" cy="13959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L:\graphics\arrow_bl_northeast.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692" y="3020829"/>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L:\graphics\arrow_bl_southeast.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8917" y="4954205"/>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L:\graphics\arrow_bl_rig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842" y="4159034"/>
            <a:ext cx="569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L:\graphics\ODS_csvall_noshadow.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9169" y="2406372"/>
            <a:ext cx="979487" cy="9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L:\graphics\ODS_html_noshadow.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7269" y="3900527"/>
            <a:ext cx="979646" cy="9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L:\graphics\ODS_excelxp_noshadow.pn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8234" y="5372457"/>
            <a:ext cx="979646" cy="9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796377" y="3527527"/>
            <a:ext cx="1667169" cy="400110"/>
          </a:xfrm>
          <a:prstGeom prst="rect">
            <a:avLst/>
          </a:prstGeom>
          <a:noFill/>
        </p:spPr>
        <p:txBody>
          <a:bodyPr wrap="square" rtlCol="0">
            <a:spAutoFit/>
          </a:bodyPr>
          <a:lstStyle/>
          <a:p>
            <a:pPr algn="ctr"/>
            <a:r>
              <a:rPr lang="en-US" sz="2000" b="1" dirty="0" smtClean="0"/>
              <a:t>msoffice2k</a:t>
            </a:r>
            <a:endParaRPr lang="en-US" sz="2000" b="1" dirty="0"/>
          </a:p>
        </p:txBody>
      </p:sp>
      <p:sp>
        <p:nvSpPr>
          <p:cNvPr id="21" name="TextBox 20"/>
          <p:cNvSpPr txBox="1"/>
          <p:nvPr/>
        </p:nvSpPr>
        <p:spPr>
          <a:xfrm>
            <a:off x="4044889" y="1997918"/>
            <a:ext cx="1016938" cy="400110"/>
          </a:xfrm>
          <a:prstGeom prst="rect">
            <a:avLst/>
          </a:prstGeom>
          <a:noFill/>
        </p:spPr>
        <p:txBody>
          <a:bodyPr wrap="square" rtlCol="0">
            <a:spAutoFit/>
          </a:bodyPr>
          <a:lstStyle/>
          <a:p>
            <a:pPr algn="ctr"/>
            <a:r>
              <a:rPr lang="en-US" sz="2000" b="1" dirty="0"/>
              <a:t>csvall</a:t>
            </a:r>
          </a:p>
        </p:txBody>
      </p:sp>
      <p:sp>
        <p:nvSpPr>
          <p:cNvPr id="22" name="TextBox 21"/>
          <p:cNvSpPr txBox="1"/>
          <p:nvPr/>
        </p:nvSpPr>
        <p:spPr>
          <a:xfrm>
            <a:off x="4049651" y="4972063"/>
            <a:ext cx="1326355" cy="400110"/>
          </a:xfrm>
          <a:prstGeom prst="rect">
            <a:avLst/>
          </a:prstGeom>
          <a:noFill/>
        </p:spPr>
        <p:txBody>
          <a:bodyPr wrap="square" rtlCol="0">
            <a:spAutoFit/>
          </a:bodyPr>
          <a:lstStyle/>
          <a:p>
            <a:pPr algn="ctr"/>
            <a:r>
              <a:rPr lang="en-US" sz="2000" b="1" dirty="0"/>
              <a:t>excelxp</a:t>
            </a:r>
          </a:p>
        </p:txBody>
      </p:sp>
      <p:pic>
        <p:nvPicPr>
          <p:cNvPr id="23" name="Picture 3" descr="L:\graphics\arrow_fade_r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9552" y="4103471"/>
            <a:ext cx="1228725"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930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dirty="0" smtClean="0"/>
              <a:t>Destinations Used with Excel</a:t>
            </a:r>
          </a:p>
        </p:txBody>
      </p:sp>
      <p:graphicFrame>
        <p:nvGraphicFramePr>
          <p:cNvPr id="451690" name="Group 106"/>
          <p:cNvGraphicFramePr>
            <a:graphicFrameLocks noGrp="1"/>
          </p:cNvGraphicFramePr>
          <p:nvPr>
            <p:extLst>
              <p:ext uri="{D42A27DB-BD31-4B8C-83A1-F6EECF244321}">
                <p14:modId xmlns:p14="http://schemas.microsoft.com/office/powerpoint/2010/main" val="2678681392"/>
              </p:ext>
            </p:extLst>
          </p:nvPr>
        </p:nvGraphicFramePr>
        <p:xfrm>
          <a:off x="483440" y="1139825"/>
          <a:ext cx="8167303" cy="3679590"/>
        </p:xfrm>
        <a:graphic>
          <a:graphicData uri="http://schemas.openxmlformats.org/drawingml/2006/table">
            <a:tbl>
              <a:tblPr/>
              <a:tblGrid>
                <a:gridCol w="1897133"/>
                <a:gridCol w="2662813"/>
                <a:gridCol w="1521982"/>
                <a:gridCol w="2085375"/>
              </a:tblGrid>
              <a:tr h="631698">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Destination</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Type of File</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Extension</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Viewed In</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79232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CSVALL</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Comma-Separated Value</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csv</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Editor or</a:t>
                      </a:r>
                      <a:br>
                        <a:rPr kumimoji="0" lang="en-US" sz="2000" b="0" i="0" u="none" strike="noStrike" cap="none" normalizeH="0" baseline="0" dirty="0" smtClean="0">
                          <a:ln>
                            <a:noFill/>
                          </a:ln>
                          <a:solidFill>
                            <a:srgbClr val="000000"/>
                          </a:solidFill>
                          <a:effectLst/>
                          <a:latin typeface="Arial" charset="0"/>
                        </a:rPr>
                      </a:br>
                      <a:r>
                        <a:rPr kumimoji="0" lang="en-US" sz="2000" b="0" i="0" u="none" strike="noStrike" cap="none" normalizeH="0" baseline="0" dirty="0" smtClean="0">
                          <a:ln>
                            <a:noFill/>
                          </a:ln>
                          <a:solidFill>
                            <a:srgbClr val="000000"/>
                          </a:solidFill>
                          <a:effectLst/>
                          <a:latin typeface="Arial" charset="0"/>
                        </a:rPr>
                        <a:t>Microsoft Excel</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1097059">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MSOFFICE2K</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Hypertext Markup Language </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html</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Web browser or Microsoft Word or Microsoft Excel</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631698">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TAGSETS.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EXCELXP</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Extensible Markup Language</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xml</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Microsoft Excel </a:t>
                      </a:r>
                    </a:p>
                  </a:txBody>
                  <a:tcPr marT="91422" marB="9142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40566501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11.08 Quiz</a:t>
            </a:r>
            <a:endParaRPr lang="en-US" dirty="0" smtClean="0"/>
          </a:p>
        </p:txBody>
      </p:sp>
      <p:sp>
        <p:nvSpPr>
          <p:cNvPr id="2051" name="Rectangle 5"/>
          <p:cNvSpPr>
            <a:spLocks noGrp="1" noChangeArrowheads="1"/>
          </p:cNvSpPr>
          <p:nvPr>
            <p:ph idx="1"/>
          </p:nvPr>
        </p:nvSpPr>
        <p:spPr/>
        <p:txBody>
          <a:bodyPr/>
          <a:lstStyle/>
          <a:p>
            <a:pPr marL="0" indent="0"/>
            <a:r>
              <a:rPr lang="en-US" dirty="0" smtClean="0"/>
              <a:t>Complete the ODS statements below to send the output to a CSVALL destination.</a:t>
            </a:r>
          </a:p>
        </p:txBody>
      </p:sp>
      <p:sp>
        <p:nvSpPr>
          <p:cNvPr id="8" name="Rectangle 6"/>
          <p:cNvSpPr>
            <a:spLocks noChangeArrowheads="1"/>
          </p:cNvSpPr>
          <p:nvPr/>
        </p:nvSpPr>
        <p:spPr bwMode="auto">
          <a:xfrm>
            <a:off x="391886" y="1955295"/>
            <a:ext cx="8330083" cy="3555845"/>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smtClean="0">
                <a:latin typeface="Courier New" pitchFamily="49" charset="0"/>
              </a:rPr>
              <a:t>ods        file="&amp;path\myexcel.   ";</a:t>
            </a:r>
            <a:endParaRPr lang="en-US" b="1" dirty="0">
              <a:latin typeface="Courier New" pitchFamily="49" charset="0"/>
            </a:endParaRPr>
          </a:p>
          <a:p>
            <a:pPr>
              <a:lnSpc>
                <a:spcPct val="85000"/>
              </a:lnSpc>
            </a:pPr>
            <a:endParaRPr lang="en-US" b="1" dirty="0">
              <a:latin typeface="Courier New" pitchFamily="49" charset="0"/>
            </a:endParaRPr>
          </a:p>
          <a:p>
            <a:pPr>
              <a:lnSpc>
                <a:spcPct val="85000"/>
              </a:lnSpc>
            </a:pPr>
            <a:r>
              <a:rPr lang="en-US" b="1" dirty="0">
                <a:latin typeface="Courier New" pitchFamily="49" charset="0"/>
              </a:rPr>
              <a:t>proc freq data=orion.sales;</a:t>
            </a:r>
          </a:p>
          <a:p>
            <a:pPr>
              <a:lnSpc>
                <a:spcPct val="85000"/>
              </a:lnSpc>
            </a:pPr>
            <a:r>
              <a:rPr lang="en-US" b="1" dirty="0">
                <a:latin typeface="Courier New" pitchFamily="49" charset="0"/>
              </a:rPr>
              <a:t>   tables Country;</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proc means data=orion.sales;</a:t>
            </a:r>
          </a:p>
          <a:p>
            <a:pPr>
              <a:lnSpc>
                <a:spcPct val="85000"/>
              </a:lnSpc>
            </a:pPr>
            <a:r>
              <a:rPr lang="en-US" b="1" dirty="0">
                <a:latin typeface="Courier New" pitchFamily="49" charset="0"/>
              </a:rPr>
              <a:t>   var Salary;</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o</a:t>
            </a:r>
            <a:r>
              <a:rPr lang="en-US" b="1" dirty="0" smtClean="0">
                <a:latin typeface="Courier New" pitchFamily="49" charset="0"/>
              </a:rPr>
              <a:t>ds        close</a:t>
            </a:r>
            <a:r>
              <a:rPr lang="en-US" b="1" dirty="0">
                <a:latin typeface="Courier New" pitchFamily="49" charset="0"/>
              </a:rPr>
              <a:t>;</a:t>
            </a:r>
          </a:p>
        </p:txBody>
      </p:sp>
      <p:sp>
        <p:nvSpPr>
          <p:cNvPr id="9" name="Rectangle 8"/>
          <p:cNvSpPr/>
          <p:nvPr>
            <p:custDataLst>
              <p:tags r:id="rId2"/>
            </p:custDataLst>
          </p:nvPr>
        </p:nvSpPr>
        <p:spPr bwMode="auto">
          <a:xfrm>
            <a:off x="1172936" y="2006095"/>
            <a:ext cx="114823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3"/>
            </p:custDataLst>
          </p:nvPr>
        </p:nvSpPr>
        <p:spPr bwMode="auto">
          <a:xfrm>
            <a:off x="6038554" y="1955295"/>
            <a:ext cx="663697"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4"/>
            </p:custDataLst>
          </p:nvPr>
        </p:nvSpPr>
        <p:spPr bwMode="auto">
          <a:xfrm>
            <a:off x="1172936" y="5115055"/>
            <a:ext cx="114823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ustDataLst>
      <p:tags r:id="rId1"/>
    </p:custDataLst>
    <p:extLst>
      <p:ext uri="{BB962C8B-B14F-4D97-AF65-F5344CB8AC3E}">
        <p14:creationId xmlns:p14="http://schemas.microsoft.com/office/powerpoint/2010/main" val="7467694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11.08 Quiz </a:t>
            </a:r>
            <a:r>
              <a:rPr lang="en-US" dirty="0" smtClean="0"/>
              <a:t>– Correct Answer</a:t>
            </a:r>
          </a:p>
        </p:txBody>
      </p:sp>
      <p:sp>
        <p:nvSpPr>
          <p:cNvPr id="2051" name="Rectangle 5"/>
          <p:cNvSpPr>
            <a:spLocks noGrp="1" noChangeArrowheads="1"/>
          </p:cNvSpPr>
          <p:nvPr>
            <p:ph idx="1"/>
          </p:nvPr>
        </p:nvSpPr>
        <p:spPr/>
        <p:txBody>
          <a:bodyPr/>
          <a:lstStyle/>
          <a:p>
            <a:pPr marL="0" indent="0"/>
            <a:r>
              <a:rPr lang="en-US" dirty="0" smtClean="0"/>
              <a:t>Complete the ODS statements below to send the output to a CSVALL destination.</a:t>
            </a:r>
          </a:p>
          <a:p>
            <a:pPr marL="0" indent="0"/>
            <a:endParaRPr lang="en-US" dirty="0" smtClean="0"/>
          </a:p>
          <a:p>
            <a:pPr marL="0" indent="0"/>
            <a:endParaRPr lang="en-US" dirty="0" smtClean="0"/>
          </a:p>
          <a:p>
            <a:pPr marL="0" indent="0"/>
            <a:endParaRPr lang="en-US" dirty="0" smtClean="0"/>
          </a:p>
        </p:txBody>
      </p:sp>
      <p:sp>
        <p:nvSpPr>
          <p:cNvPr id="4" name="Rectangle 6"/>
          <p:cNvSpPr>
            <a:spLocks noChangeArrowheads="1"/>
          </p:cNvSpPr>
          <p:nvPr/>
        </p:nvSpPr>
        <p:spPr bwMode="auto">
          <a:xfrm>
            <a:off x="391886" y="1955295"/>
            <a:ext cx="8330083" cy="3555845"/>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smtClean="0">
                <a:latin typeface="Courier New" pitchFamily="49" charset="0"/>
              </a:rPr>
              <a:t>ods csvall file="&amp;path\myexcel.csv";</a:t>
            </a:r>
            <a:endParaRPr lang="en-US" b="1" dirty="0">
              <a:latin typeface="Courier New" pitchFamily="49" charset="0"/>
            </a:endParaRPr>
          </a:p>
          <a:p>
            <a:pPr>
              <a:lnSpc>
                <a:spcPct val="85000"/>
              </a:lnSpc>
            </a:pPr>
            <a:endParaRPr lang="en-US" b="1" dirty="0">
              <a:latin typeface="Courier New" pitchFamily="49" charset="0"/>
            </a:endParaRPr>
          </a:p>
          <a:p>
            <a:pPr>
              <a:lnSpc>
                <a:spcPct val="85000"/>
              </a:lnSpc>
            </a:pPr>
            <a:r>
              <a:rPr lang="en-US" b="1" dirty="0">
                <a:latin typeface="Courier New" pitchFamily="49" charset="0"/>
              </a:rPr>
              <a:t>proc freq data=orion.sales;</a:t>
            </a:r>
          </a:p>
          <a:p>
            <a:pPr>
              <a:lnSpc>
                <a:spcPct val="85000"/>
              </a:lnSpc>
            </a:pPr>
            <a:r>
              <a:rPr lang="en-US" b="1" dirty="0">
                <a:latin typeface="Courier New" pitchFamily="49" charset="0"/>
              </a:rPr>
              <a:t>   tables Country;</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proc means data=orion.sales;</a:t>
            </a:r>
          </a:p>
          <a:p>
            <a:pPr>
              <a:lnSpc>
                <a:spcPct val="85000"/>
              </a:lnSpc>
            </a:pPr>
            <a:r>
              <a:rPr lang="en-US" b="1" dirty="0">
                <a:latin typeface="Courier New" pitchFamily="49" charset="0"/>
              </a:rPr>
              <a:t>   var Salary;</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o</a:t>
            </a:r>
            <a:r>
              <a:rPr lang="en-US" b="1" dirty="0" smtClean="0">
                <a:latin typeface="Courier New" pitchFamily="49" charset="0"/>
              </a:rPr>
              <a:t>ds csvall close</a:t>
            </a:r>
            <a:r>
              <a:rPr lang="en-US" b="1" dirty="0">
                <a:latin typeface="Courier New" pitchFamily="49" charset="0"/>
              </a:rPr>
              <a:t>;</a:t>
            </a:r>
          </a:p>
        </p:txBody>
      </p:sp>
      <p:sp>
        <p:nvSpPr>
          <p:cNvPr id="5" name="Rectangle 4"/>
          <p:cNvSpPr/>
          <p:nvPr>
            <p:custDataLst>
              <p:tags r:id="rId2"/>
            </p:custDataLst>
          </p:nvPr>
        </p:nvSpPr>
        <p:spPr bwMode="auto">
          <a:xfrm>
            <a:off x="1172936" y="2006095"/>
            <a:ext cx="114823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3"/>
            </p:custDataLst>
          </p:nvPr>
        </p:nvSpPr>
        <p:spPr bwMode="auto">
          <a:xfrm>
            <a:off x="6038554" y="1955295"/>
            <a:ext cx="663697"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4"/>
            </p:custDataLst>
          </p:nvPr>
        </p:nvSpPr>
        <p:spPr bwMode="auto">
          <a:xfrm>
            <a:off x="1172936" y="5115055"/>
            <a:ext cx="114823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2" name="Program Name"/>
          <p:cNvSpPr txBox="1"/>
          <p:nvPr/>
        </p:nvSpPr>
        <p:spPr bwMode="auto">
          <a:xfrm>
            <a:off x="7854950" y="6324600"/>
            <a:ext cx="10836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pPr algn="r"/>
            <a:r>
              <a:rPr lang="en-US" sz="1600" b="1" dirty="0" smtClean="0"/>
              <a:t>p111a06s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11.01 Quiz </a:t>
            </a:r>
            <a:r>
              <a:rPr lang="en-US" dirty="0" smtClean="0"/>
              <a:t>– Correct Answer</a:t>
            </a:r>
          </a:p>
        </p:txBody>
      </p:sp>
      <p:sp>
        <p:nvSpPr>
          <p:cNvPr id="2051" name="Rectangle 5"/>
          <p:cNvSpPr>
            <a:spLocks noGrp="1" noChangeArrowheads="1"/>
          </p:cNvSpPr>
          <p:nvPr>
            <p:ph idx="1"/>
          </p:nvPr>
        </p:nvSpPr>
        <p:spPr/>
        <p:txBody>
          <a:bodyPr/>
          <a:lstStyle/>
          <a:p>
            <a:pPr marL="0" indent="0"/>
            <a:r>
              <a:rPr lang="en-US" dirty="0" smtClean="0"/>
              <a:t>What change was needed? </a:t>
            </a:r>
            <a:r>
              <a:rPr lang="en-US" b="1" dirty="0" smtClean="0"/>
              <a:t>A slash is required before the options in the TABLES statement.</a:t>
            </a: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Rectangle 5"/>
          <p:cNvSpPr/>
          <p:nvPr/>
        </p:nvSpPr>
        <p:spPr>
          <a:xfrm>
            <a:off x="773357" y="1976133"/>
            <a:ext cx="7616414" cy="1410643"/>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smtClean="0">
                <a:solidFill>
                  <a:srgbClr val="000000"/>
                </a:solidFill>
                <a:latin typeface="SAS Monospace"/>
              </a:rPr>
              <a:t>31   proc freq data=orion.sales;</a:t>
            </a:r>
          </a:p>
          <a:p>
            <a:r>
              <a:rPr lang="en-US" sz="1600" b="1" dirty="0" smtClean="0">
                <a:solidFill>
                  <a:srgbClr val="000000"/>
                </a:solidFill>
                <a:latin typeface="SAS Monospace"/>
              </a:rPr>
              <a:t>32       tables country nocum nopercent;</a:t>
            </a:r>
          </a:p>
          <a:p>
            <a:r>
              <a:rPr lang="en-US" sz="1600" b="1" dirty="0" smtClean="0">
                <a:solidFill>
                  <a:srgbClr val="960000"/>
                </a:solidFill>
                <a:latin typeface="SAS Monospace"/>
              </a:rPr>
              <a:t>ERROR: Variable NOCUM not found.</a:t>
            </a:r>
          </a:p>
          <a:p>
            <a:r>
              <a:rPr lang="en-US" sz="1600" b="1" dirty="0" smtClean="0">
                <a:solidFill>
                  <a:srgbClr val="960000"/>
                </a:solidFill>
                <a:latin typeface="SAS Monospace"/>
              </a:rPr>
              <a:t>ERROR: Variable NOPERCENT not found.</a:t>
            </a:r>
          </a:p>
          <a:p>
            <a:r>
              <a:rPr lang="en-US" sz="1600" b="1" dirty="0" smtClean="0">
                <a:solidFill>
                  <a:srgbClr val="000000"/>
                </a:solidFill>
                <a:latin typeface="SAS Monospace"/>
              </a:rPr>
              <a:t>33   run;</a:t>
            </a:r>
            <a:endParaRPr lang="en-US" sz="1600" b="1" dirty="0">
              <a:solidFill>
                <a:srgbClr val="000000"/>
              </a:solidFill>
              <a:latin typeface="SAS Monospace"/>
            </a:endParaRPr>
          </a:p>
        </p:txBody>
      </p:sp>
      <p:sp>
        <p:nvSpPr>
          <p:cNvPr id="5" name="TextBox 4"/>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Rectangle 8"/>
          <p:cNvSpPr/>
          <p:nvPr/>
        </p:nvSpPr>
        <p:spPr>
          <a:xfrm>
            <a:off x="773357" y="3725308"/>
            <a:ext cx="7616415"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a:t>
            </a:r>
            <a:r>
              <a:rPr lang="en-US" b="1" dirty="0" smtClean="0">
                <a:latin typeface="Courier New"/>
              </a:rPr>
              <a:t>  tables country / nocum </a:t>
            </a:r>
            <a:r>
              <a:rPr lang="en-US" b="1" dirty="0">
                <a:latin typeface="Courier New"/>
              </a:rPr>
              <a:t>nopercent;</a:t>
            </a:r>
          </a:p>
          <a:p>
            <a:pPr>
              <a:lnSpc>
                <a:spcPct val="85000"/>
              </a:lnSpc>
            </a:pPr>
            <a:r>
              <a:rPr lang="en-US" b="1" dirty="0">
                <a:latin typeface="Courier New"/>
              </a:rPr>
              <a:t>run;</a:t>
            </a:r>
          </a:p>
        </p:txBody>
      </p:sp>
      <p:sp>
        <p:nvSpPr>
          <p:cNvPr id="8" name="TextBox 7"/>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2" name="Rectangle 11"/>
          <p:cNvSpPr/>
          <p:nvPr/>
        </p:nvSpPr>
        <p:spPr>
          <a:xfrm>
            <a:off x="3132716" y="5160178"/>
            <a:ext cx="2802367" cy="1410643"/>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The FREQ Procedure</a:t>
            </a:r>
          </a:p>
          <a:p>
            <a:r>
              <a:rPr lang="en-US" sz="1600" b="1" dirty="0" smtClean="0">
                <a:solidFill>
                  <a:srgbClr val="000000"/>
                </a:solidFill>
                <a:latin typeface="SAS Monospace"/>
              </a:rPr>
              <a:t>Country    </a:t>
            </a:r>
            <a:r>
              <a:rPr lang="en-US" sz="1600" b="1" dirty="0">
                <a:solidFill>
                  <a:srgbClr val="000000"/>
                </a:solidFill>
                <a:latin typeface="SAS Monospace"/>
              </a:rPr>
              <a:t>Frequency</a:t>
            </a:r>
          </a:p>
          <a:p>
            <a:r>
              <a:rPr lang="en-US" sz="1600" b="1" dirty="0">
                <a:solidFill>
                  <a:srgbClr val="000000"/>
                </a:solidFill>
                <a:latin typeface="SAS Monospace"/>
              </a:rPr>
              <a:t>ƒƒƒƒƒƒƒƒƒƒƒƒƒƒƒƒƒƒƒƒ</a:t>
            </a:r>
          </a:p>
          <a:p>
            <a:r>
              <a:rPr lang="en-US" sz="1600" b="1" dirty="0">
                <a:solidFill>
                  <a:srgbClr val="000000"/>
                </a:solidFill>
                <a:latin typeface="SAS Monospace"/>
              </a:rPr>
              <a:t>AU               63</a:t>
            </a:r>
          </a:p>
          <a:p>
            <a:r>
              <a:rPr lang="en-US" sz="1600" b="1" dirty="0">
                <a:solidFill>
                  <a:srgbClr val="000000"/>
                </a:solidFill>
                <a:latin typeface="SAS Monospace"/>
              </a:rPr>
              <a:t>US              102</a:t>
            </a:r>
          </a:p>
        </p:txBody>
      </p:sp>
      <p:sp>
        <p:nvSpPr>
          <p:cNvPr id="2" name="Program Name"/>
          <p:cNvSpPr txBox="1"/>
          <p:nvPr/>
        </p:nvSpPr>
        <p:spPr>
          <a:xfrm>
            <a:off x="7853598" y="6324600"/>
            <a:ext cx="1083695" cy="338554"/>
          </a:xfrm>
          <a:prstGeom prst="rect">
            <a:avLst/>
          </a:prstGeom>
          <a:noFill/>
        </p:spPr>
        <p:txBody>
          <a:bodyPr vert="horz" wrap="none" rtlCol="0">
            <a:spAutoFit/>
          </a:bodyPr>
          <a:lstStyle/>
          <a:p>
            <a:pPr algn="r"/>
            <a:r>
              <a:rPr lang="en-US" sz="1600" b="1" dirty="0" smtClean="0"/>
              <a:t>p111a01s</a:t>
            </a:r>
            <a:endParaRPr lang="en-US" sz="1600" b="1" dirty="0"/>
          </a:p>
        </p:txBody>
      </p:sp>
    </p:spTree>
    <p:custDataLst>
      <p:tags r:id="rId1"/>
    </p:custDataLst>
    <p:extLst>
      <p:ext uri="{BB962C8B-B14F-4D97-AF65-F5344CB8AC3E}">
        <p14:creationId xmlns:p14="http://schemas.microsoft.com/office/powerpoint/2010/main" val="23557721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dirty="0" smtClean="0"/>
              <a:t>CSVALL Destination</a:t>
            </a:r>
          </a:p>
        </p:txBody>
      </p:sp>
      <p:sp>
        <p:nvSpPr>
          <p:cNvPr id="176131" name="Rectangle 3"/>
          <p:cNvSpPr>
            <a:spLocks noGrp="1" noChangeArrowheads="1"/>
          </p:cNvSpPr>
          <p:nvPr>
            <p:ph idx="1"/>
          </p:nvPr>
        </p:nvSpPr>
        <p:spPr/>
        <p:txBody>
          <a:bodyPr/>
          <a:lstStyle/>
          <a:p>
            <a:pPr marL="0" indent="0" eaLnBrk="1" hangingPunct="1"/>
            <a:r>
              <a:rPr lang="en-US" dirty="0" smtClean="0"/>
              <a:t>CSVALL does not include any style information.</a:t>
            </a:r>
          </a:p>
          <a:p>
            <a:pPr marL="0" indent="0" eaLnBrk="1" hangingPunct="1"/>
            <a:endParaRPr lang="en-US" dirty="0" smtClean="0"/>
          </a:p>
        </p:txBody>
      </p:sp>
      <p:pic>
        <p:nvPicPr>
          <p:cNvPr id="176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1614488"/>
            <a:ext cx="6962775" cy="4781550"/>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266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dirty="0" smtClean="0"/>
              <a:t>MSOFFICE2K Destination</a:t>
            </a:r>
          </a:p>
        </p:txBody>
      </p:sp>
      <p:sp>
        <p:nvSpPr>
          <p:cNvPr id="178179" name="Rectangle 3"/>
          <p:cNvSpPr>
            <a:spLocks noGrp="1" noChangeArrowheads="1"/>
          </p:cNvSpPr>
          <p:nvPr>
            <p:ph idx="1"/>
          </p:nvPr>
        </p:nvSpPr>
        <p:spPr/>
        <p:txBody>
          <a:bodyPr/>
          <a:lstStyle/>
          <a:p>
            <a:pPr marL="0" indent="0" eaLnBrk="1" hangingPunct="1"/>
            <a:r>
              <a:rPr lang="en-US" dirty="0" smtClean="0"/>
              <a:t>MSOFFICE2K keeps the style information, including spanning headers.</a:t>
            </a:r>
          </a:p>
          <a:p>
            <a:pPr marL="0" indent="0" eaLnBrk="1" hangingPunct="1"/>
            <a:endParaRPr lang="en-US" dirty="0" smtClean="0"/>
          </a:p>
          <a:p>
            <a:pPr marL="0" indent="0" eaLnBrk="1" hangingPunct="1"/>
            <a:endParaRPr lang="en-US" dirty="0" smtClean="0"/>
          </a:p>
        </p:txBody>
      </p:sp>
      <p:pic>
        <p:nvPicPr>
          <p:cNvPr id="178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882775"/>
            <a:ext cx="6962775" cy="4781550"/>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516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dirty="0" smtClean="0"/>
              <a:t>EXCELXP Destination</a:t>
            </a:r>
          </a:p>
        </p:txBody>
      </p:sp>
      <p:sp>
        <p:nvSpPr>
          <p:cNvPr id="180227" name="Rectangle 3"/>
          <p:cNvSpPr>
            <a:spLocks noGrp="1" noChangeArrowheads="1"/>
          </p:cNvSpPr>
          <p:nvPr>
            <p:ph idx="1"/>
          </p:nvPr>
        </p:nvSpPr>
        <p:spPr/>
        <p:txBody>
          <a:bodyPr/>
          <a:lstStyle/>
          <a:p>
            <a:pPr marL="0" indent="0" eaLnBrk="1" hangingPunct="1"/>
            <a:r>
              <a:rPr lang="en-US" dirty="0" smtClean="0"/>
              <a:t>EXCELXP keeps the style information. Output from each procedure is on a separate sheet.</a:t>
            </a:r>
          </a:p>
        </p:txBody>
      </p:sp>
      <p:pic>
        <p:nvPicPr>
          <p:cNvPr id="180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1895475"/>
            <a:ext cx="6962775" cy="4781550"/>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0828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title"/>
          </p:nvPr>
        </p:nvSpPr>
        <p:spPr/>
        <p:txBody>
          <a:bodyPr/>
          <a:lstStyle/>
          <a:p>
            <a:pPr eaLnBrk="1" hangingPunct="1"/>
            <a:r>
              <a:rPr lang="en-US" dirty="0" smtClean="0"/>
              <a:t>Keep in Mind</a:t>
            </a:r>
          </a:p>
        </p:txBody>
      </p:sp>
      <p:sp>
        <p:nvSpPr>
          <p:cNvPr id="181251" name="Rectangle 4"/>
          <p:cNvSpPr>
            <a:spLocks noGrp="1" noChangeArrowheads="1"/>
          </p:cNvSpPr>
          <p:nvPr>
            <p:ph type="body" sz="half" idx="1"/>
          </p:nvPr>
        </p:nvSpPr>
        <p:spPr>
          <a:xfrm>
            <a:off x="685800" y="1068388"/>
            <a:ext cx="8077200" cy="4267200"/>
          </a:xfrm>
        </p:spPr>
        <p:txBody>
          <a:bodyPr/>
          <a:lstStyle/>
          <a:p>
            <a:pPr marL="0" indent="0" eaLnBrk="1" hangingPunct="1"/>
            <a:r>
              <a:rPr lang="en-US" dirty="0" smtClean="0"/>
              <a:t>The file you are creating is not an Excel file.</a:t>
            </a:r>
          </a:p>
        </p:txBody>
      </p:sp>
      <p:pic>
        <p:nvPicPr>
          <p:cNvPr id="18125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50" y="1535113"/>
            <a:ext cx="5310188" cy="2320925"/>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pic>
        <p:nvPicPr>
          <p:cNvPr id="18125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7050" y="2705100"/>
            <a:ext cx="5329238" cy="2330450"/>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pic>
        <p:nvPicPr>
          <p:cNvPr id="181255"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425" y="4311650"/>
            <a:ext cx="5319713" cy="2330450"/>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181256" name="Text Box 17"/>
          <p:cNvSpPr txBox="1">
            <a:spLocks noChangeArrowheads="1"/>
          </p:cNvSpPr>
          <p:nvPr>
            <p:custDataLst>
              <p:tags r:id="rId1"/>
            </p:custDataLst>
          </p:nvPr>
        </p:nvSpPr>
        <p:spPr bwMode="auto">
          <a:xfrm>
            <a:off x="5190836" y="2781300"/>
            <a:ext cx="1873539" cy="487313"/>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smtClean="0"/>
              <a:t>MSOFFICE2K</a:t>
            </a:r>
            <a:endParaRPr lang="en-US" sz="2000" b="1" dirty="0"/>
          </a:p>
        </p:txBody>
      </p:sp>
      <p:sp>
        <p:nvSpPr>
          <p:cNvPr id="181257" name="Text Box 18"/>
          <p:cNvSpPr txBox="1">
            <a:spLocks noChangeArrowheads="1"/>
          </p:cNvSpPr>
          <p:nvPr>
            <p:custDataLst>
              <p:tags r:id="rId2"/>
            </p:custDataLst>
          </p:nvPr>
        </p:nvSpPr>
        <p:spPr bwMode="auto">
          <a:xfrm>
            <a:off x="4167188" y="1612900"/>
            <a:ext cx="1268412" cy="520700"/>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t>CSVALL</a:t>
            </a:r>
          </a:p>
        </p:txBody>
      </p:sp>
      <p:sp>
        <p:nvSpPr>
          <p:cNvPr id="181258" name="Text Box 19"/>
          <p:cNvSpPr txBox="1">
            <a:spLocks noChangeArrowheads="1"/>
          </p:cNvSpPr>
          <p:nvPr>
            <p:custDataLst>
              <p:tags r:id="rId3"/>
            </p:custDataLst>
          </p:nvPr>
        </p:nvSpPr>
        <p:spPr bwMode="auto">
          <a:xfrm>
            <a:off x="7466013" y="4373563"/>
            <a:ext cx="1462087" cy="520700"/>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t>EXCELXP</a:t>
            </a:r>
          </a:p>
        </p:txBody>
      </p:sp>
    </p:spTree>
    <p:extLst>
      <p:ext uri="{BB962C8B-B14F-4D97-AF65-F5344CB8AC3E}">
        <p14:creationId xmlns:p14="http://schemas.microsoft.com/office/powerpoint/2010/main" val="5886945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4895850" cy="596900"/>
          </a:xfrm>
        </p:spPr>
        <p:txBody>
          <a:bodyPr/>
          <a:lstStyle/>
          <a:p>
            <a:pPr eaLnBrk="1" hangingPunct="1"/>
            <a:r>
              <a:rPr lang="en-US" dirty="0" smtClean="0">
                <a:solidFill>
                  <a:srgbClr val="0070C0"/>
                </a:solidFill>
              </a:rPr>
              <a:t>Using the Output Delivery System</a:t>
            </a: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using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ODS statements to direct output to </a:t>
            </a:r>
            <a:r>
              <a:rPr lang="en-US" dirty="0" smtClean="0">
                <a:solidFill>
                  <a:srgbClr val="000000"/>
                </a:solidFill>
                <a:latin typeface="Arial" pitchFamily="34" charset="0"/>
                <a:ea typeface="MS PGothic" pitchFamily="34" charset="-128"/>
              </a:rPr>
              <a:t>various destinations.</a:t>
            </a:r>
            <a:endParaRPr lang="en-US" dirty="0">
              <a:solidFill>
                <a:srgbClr val="000000"/>
              </a:solidFill>
              <a:latin typeface="Arial" pitchFamily="34" charset="0"/>
              <a:ea typeface="MS PGothic" pitchFamily="34" charset="-128"/>
            </a:endParaRP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gram Name"/>
          <p:cNvSpPr txBox="1"/>
          <p:nvPr/>
        </p:nvSpPr>
        <p:spPr bwMode="auto">
          <a:xfrm>
            <a:off x="7945264" y="6078379"/>
            <a:ext cx="99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pPr algn="r"/>
            <a:r>
              <a:rPr lang="en-US" sz="1600" b="1" dirty="0" smtClean="0"/>
              <a:t>p111d18</a:t>
            </a:r>
          </a:p>
          <a:p>
            <a:pPr algn="r"/>
            <a:r>
              <a:rPr lang="en-US" sz="1600" b="1" dirty="0" smtClean="0"/>
              <a:t>p111d19</a:t>
            </a:r>
          </a:p>
        </p:txBody>
      </p:sp>
    </p:spTree>
    <p:custDataLst>
      <p:tags r:id="rId1"/>
    </p:custDataLst>
    <p:extLst>
      <p:ext uri="{BB962C8B-B14F-4D97-AF65-F5344CB8AC3E}">
        <p14:creationId xmlns:p14="http://schemas.microsoft.com/office/powerpoint/2010/main" val="22858956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724883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kaperk\Desktop\CDS_slides\PNG\Chap_Rev.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49153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1. 	Which of these procedures produces output that is most useful for detecting duplicate values?</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PROC PRINT</a:t>
            </a:r>
          </a:p>
          <a:p>
            <a:pPr marL="914400" lvl="1" indent="-461963">
              <a:buClr>
                <a:schemeClr val="tx1"/>
              </a:buClr>
              <a:buSzTx/>
              <a:buFont typeface="Wingdings" pitchFamily="2" charset="2"/>
              <a:buAutoNum type="alphaLcPeriod"/>
              <a:defRPr/>
            </a:pPr>
            <a:r>
              <a:rPr lang="en-US" dirty="0" smtClean="0"/>
              <a:t>PROC FREQ</a:t>
            </a:r>
          </a:p>
          <a:p>
            <a:pPr marL="914400" lvl="1" indent="-461963">
              <a:buClr>
                <a:schemeClr val="tx1"/>
              </a:buClr>
              <a:buSzTx/>
              <a:buFont typeface="Wingdings" pitchFamily="2" charset="2"/>
              <a:buAutoNum type="alphaLcPeriod"/>
              <a:defRPr/>
            </a:pPr>
            <a:r>
              <a:rPr lang="en-US" dirty="0" smtClean="0"/>
              <a:t>PROC MEANS</a:t>
            </a:r>
          </a:p>
          <a:p>
            <a:pPr marL="914400" lvl="1" indent="-461963">
              <a:buClr>
                <a:schemeClr val="tx1"/>
              </a:buClr>
              <a:buSzTx/>
              <a:buFont typeface="Wingdings" pitchFamily="2" charset="2"/>
              <a:buAutoNum type="alphaLcPeriod"/>
              <a:defRPr/>
            </a:pPr>
            <a:r>
              <a:rPr lang="en-US" dirty="0" smtClean="0"/>
              <a:t>PROC UNIVARIATE</a:t>
            </a:r>
          </a:p>
          <a:p>
            <a:pPr marL="0" indent="0">
              <a:defRPr/>
            </a:pPr>
            <a:endParaRPr lang="en-US"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1. 	Which of these procedures produces output that is most useful for detecting duplicate values?</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PROC PRINT</a:t>
            </a:r>
          </a:p>
          <a:p>
            <a:pPr marL="914400" lvl="1" indent="-461963">
              <a:buClr>
                <a:schemeClr val="tx1"/>
              </a:buClr>
              <a:buSzTx/>
              <a:buFont typeface="Wingdings" pitchFamily="2" charset="2"/>
              <a:buAutoNum type="alphaLcPeriod"/>
              <a:defRPr/>
            </a:pPr>
            <a:r>
              <a:rPr lang="en-US" dirty="0"/>
              <a:t>PROC FREQ</a:t>
            </a:r>
          </a:p>
          <a:p>
            <a:pPr marL="914400" lvl="1" indent="-461963">
              <a:buClr>
                <a:schemeClr val="tx1"/>
              </a:buClr>
              <a:buSzTx/>
              <a:buFont typeface="Wingdings" pitchFamily="2" charset="2"/>
              <a:buAutoNum type="alphaLcPeriod"/>
              <a:defRPr/>
            </a:pPr>
            <a:r>
              <a:rPr lang="en-US" dirty="0"/>
              <a:t>PROC MEANS</a:t>
            </a:r>
          </a:p>
          <a:p>
            <a:pPr marL="914400" lvl="1" indent="-461963">
              <a:buClr>
                <a:schemeClr val="tx1"/>
              </a:buClr>
              <a:buSzTx/>
              <a:buFont typeface="Wingdings" pitchFamily="2" charset="2"/>
              <a:buAutoNum type="alphaLcPeriod"/>
              <a:defRPr/>
            </a:pPr>
            <a:r>
              <a:rPr lang="en-US" dirty="0"/>
              <a:t>PROC UNIVARIATE</a:t>
            </a:r>
          </a:p>
          <a:p>
            <a:pPr marL="0" indent="0">
              <a:defRPr/>
            </a:pPr>
            <a:endParaRPr lang="en-US" dirty="0" smtClean="0"/>
          </a:p>
        </p:txBody>
      </p:sp>
      <p:sp>
        <p:nvSpPr>
          <p:cNvPr id="2" name="Oval 1"/>
          <p:cNvSpPr/>
          <p:nvPr/>
        </p:nvSpPr>
        <p:spPr bwMode="auto">
          <a:xfrm>
            <a:off x="981710" y="192595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42266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Idea Exchange</a:t>
            </a:r>
          </a:p>
        </p:txBody>
      </p:sp>
      <p:sp>
        <p:nvSpPr>
          <p:cNvPr id="16387" name="Rectangle 3"/>
          <p:cNvSpPr>
            <a:spLocks noGrp="1" noChangeArrowheads="1"/>
          </p:cNvSpPr>
          <p:nvPr>
            <p:ph idx="1"/>
          </p:nvPr>
        </p:nvSpPr>
        <p:spPr/>
        <p:txBody>
          <a:bodyPr/>
          <a:lstStyle/>
          <a:p>
            <a:pPr>
              <a:buClrTx/>
              <a:buFontTx/>
              <a:buNone/>
            </a:pPr>
            <a:r>
              <a:rPr lang="en-US" dirty="0" smtClean="0"/>
              <a:t>This step creates a table for every variable in the data set:</a:t>
            </a:r>
          </a:p>
          <a:p>
            <a:pPr>
              <a:buClrTx/>
              <a:buFontTx/>
              <a:buNone/>
            </a:pPr>
            <a:endParaRPr lang="en-US" dirty="0" smtClean="0"/>
          </a:p>
          <a:p>
            <a:pPr>
              <a:buClrTx/>
              <a:buFontTx/>
              <a:buNone/>
            </a:pPr>
            <a:endParaRPr lang="en-US" dirty="0"/>
          </a:p>
          <a:p>
            <a:pPr>
              <a:buClrTx/>
              <a:buFontTx/>
              <a:buNone/>
            </a:pPr>
            <a:endParaRPr lang="en-US" dirty="0" smtClean="0"/>
          </a:p>
          <a:p>
            <a:pPr marL="450850" indent="-342900">
              <a:spcAft>
                <a:spcPts val="490"/>
              </a:spcAft>
              <a:buClr>
                <a:srgbClr val="0053C3"/>
              </a:buClr>
              <a:buSzPct val="70000"/>
              <a:buFont typeface="Wingdings" pitchFamily="2" charset="2"/>
              <a:buChar char="n"/>
            </a:pPr>
            <a:r>
              <a:rPr lang="en-US" b="1" dirty="0" smtClean="0"/>
              <a:t>Employee_ID</a:t>
            </a:r>
          </a:p>
          <a:p>
            <a:pPr marL="450850" indent="-342900">
              <a:spcAft>
                <a:spcPts val="490"/>
              </a:spcAft>
              <a:buClr>
                <a:srgbClr val="0053C3"/>
              </a:buClr>
              <a:buSzPct val="70000"/>
              <a:buFont typeface="Wingdings" pitchFamily="2" charset="2"/>
              <a:buChar char="n"/>
            </a:pPr>
            <a:r>
              <a:rPr lang="en-US" b="1" dirty="0" smtClean="0"/>
              <a:t>First_Name</a:t>
            </a:r>
          </a:p>
          <a:p>
            <a:pPr marL="450850" indent="-342900">
              <a:spcAft>
                <a:spcPts val="490"/>
              </a:spcAft>
              <a:buClr>
                <a:srgbClr val="0053C3"/>
              </a:buClr>
              <a:buSzPct val="70000"/>
              <a:buFont typeface="Wingdings" pitchFamily="2" charset="2"/>
              <a:buChar char="n"/>
            </a:pPr>
            <a:r>
              <a:rPr lang="en-US" b="1" dirty="0" smtClean="0"/>
              <a:t>Last_Name</a:t>
            </a:r>
          </a:p>
          <a:p>
            <a:pPr marL="450850" indent="-342900">
              <a:spcAft>
                <a:spcPts val="490"/>
              </a:spcAft>
              <a:buClr>
                <a:srgbClr val="0053C3"/>
              </a:buClr>
              <a:buSzPct val="70000"/>
              <a:buFont typeface="Wingdings" pitchFamily="2" charset="2"/>
              <a:buChar char="n"/>
            </a:pPr>
            <a:r>
              <a:rPr lang="en-US" b="1" dirty="0" smtClean="0"/>
              <a:t>Gender</a:t>
            </a:r>
          </a:p>
          <a:p>
            <a:pPr marL="450850" indent="-342900">
              <a:spcAft>
                <a:spcPts val="490"/>
              </a:spcAft>
              <a:buClr>
                <a:srgbClr val="0053C3"/>
              </a:buClr>
              <a:buSzPct val="70000"/>
              <a:buFont typeface="Wingdings" pitchFamily="2" charset="2"/>
              <a:buChar char="n"/>
            </a:pPr>
            <a:r>
              <a:rPr lang="en-US" b="1" dirty="0" smtClean="0"/>
              <a:t>Salary</a:t>
            </a:r>
            <a:endParaRPr lang="en-US" dirty="0" smtClean="0"/>
          </a:p>
          <a:p>
            <a:pPr marL="117475" lvl="1" indent="0">
              <a:buNone/>
            </a:pPr>
            <a:endParaRPr lang="en-US" dirty="0" smtClean="0"/>
          </a:p>
          <a:p>
            <a:pPr marL="0" lvl="1" indent="0">
              <a:buNone/>
            </a:pPr>
            <a:r>
              <a:rPr lang="en-US" dirty="0" smtClean="0"/>
              <a:t>Which variables are most  </a:t>
            </a:r>
            <a:br>
              <a:rPr lang="en-US" dirty="0" smtClean="0"/>
            </a:br>
            <a:r>
              <a:rPr lang="en-US" dirty="0" smtClean="0"/>
              <a:t>appropriate for a frequency</a:t>
            </a:r>
            <a:br>
              <a:rPr lang="en-US" dirty="0" smtClean="0"/>
            </a:br>
            <a:r>
              <a:rPr lang="en-US" dirty="0" smtClean="0"/>
              <a:t>analysis?  Why?</a:t>
            </a:r>
          </a:p>
          <a:p>
            <a:pPr marL="117475" lvl="1" indent="0">
              <a:buNone/>
            </a:pPr>
            <a:endParaRPr lang="en-US" dirty="0" smtClean="0"/>
          </a:p>
          <a:p>
            <a:pPr lvl="1"/>
            <a:endParaRPr lang="en-US" dirty="0" smtClean="0"/>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4006" y="4522480"/>
            <a:ext cx="4199380" cy="217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03385" y="1674681"/>
            <a:ext cx="5157788" cy="869950"/>
          </a:xfrm>
          <a:prstGeom prst="rect">
            <a:avLst/>
          </a:prstGeom>
          <a:solidFill>
            <a:srgbClr val="FFFFFF"/>
          </a:solidFill>
          <a:ln w="38100">
            <a:solidFill>
              <a:schemeClr val="tx2"/>
            </a:solidFill>
            <a:miter lim="800000"/>
            <a:headEnd/>
            <a:tailEnd/>
          </a:ln>
        </p:spPr>
        <p:txBody>
          <a:bodyPr lIns="50800"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dirty="0">
                <a:latin typeface="Courier New" pitchFamily="49" charset="0"/>
              </a:rPr>
              <a:t>proc freq data=orion.sales;</a:t>
            </a:r>
          </a:p>
          <a:p>
            <a:r>
              <a:rPr lang="en-US" b="1" dirty="0">
                <a:latin typeface="Courier New" pitchFamily="49" charset="0"/>
              </a:rPr>
              <a:t>run;</a:t>
            </a:r>
          </a:p>
        </p:txBody>
      </p:sp>
      <p:sp>
        <p:nvSpPr>
          <p:cNvPr id="3" name="TextBox 2"/>
          <p:cNvSpPr txBox="1"/>
          <p:nvPr/>
        </p:nvSpPr>
        <p:spPr>
          <a:xfrm>
            <a:off x="4103640" y="2774244"/>
            <a:ext cx="2710927" cy="1762021"/>
          </a:xfrm>
          <a:prstGeom prst="rect">
            <a:avLst/>
          </a:prstGeom>
          <a:noFill/>
        </p:spPr>
        <p:txBody>
          <a:bodyPr wrap="square" rtlCol="0">
            <a:spAutoFit/>
          </a:bodyPr>
          <a:lstStyle/>
          <a:p>
            <a:pPr marL="342900" indent="-342900">
              <a:spcBef>
                <a:spcPts val="25"/>
              </a:spcBef>
              <a:spcAft>
                <a:spcPts val="490"/>
              </a:spcAft>
              <a:buClr>
                <a:srgbClr val="0053C3"/>
              </a:buClr>
              <a:buSzPct val="70000"/>
              <a:buFont typeface="Wingdings" pitchFamily="2" charset="2"/>
              <a:buChar char="n"/>
            </a:pPr>
            <a:r>
              <a:rPr lang="en-US" b="1" dirty="0">
                <a:solidFill>
                  <a:srgbClr val="292929"/>
                </a:solidFill>
                <a:ea typeface="MS PGothic" pitchFamily="34" charset="-128"/>
              </a:rPr>
              <a:t>Job_Title</a:t>
            </a:r>
          </a:p>
          <a:p>
            <a:pPr marL="342900" indent="-342900">
              <a:spcBef>
                <a:spcPts val="25"/>
              </a:spcBef>
              <a:spcAft>
                <a:spcPts val="490"/>
              </a:spcAft>
              <a:buClr>
                <a:srgbClr val="0053C3"/>
              </a:buClr>
              <a:buSzPct val="70000"/>
              <a:buFont typeface="Wingdings" pitchFamily="2" charset="2"/>
              <a:buChar char="n"/>
            </a:pPr>
            <a:r>
              <a:rPr lang="en-US" b="1" dirty="0">
                <a:solidFill>
                  <a:srgbClr val="292929"/>
                </a:solidFill>
                <a:ea typeface="MS PGothic" pitchFamily="34" charset="-128"/>
              </a:rPr>
              <a:t>Country</a:t>
            </a:r>
          </a:p>
          <a:p>
            <a:pPr marL="342900" indent="-342900">
              <a:spcBef>
                <a:spcPts val="25"/>
              </a:spcBef>
              <a:spcAft>
                <a:spcPts val="490"/>
              </a:spcAft>
              <a:buClr>
                <a:srgbClr val="0053C3"/>
              </a:buClr>
              <a:buSzPct val="70000"/>
              <a:buFont typeface="Wingdings" pitchFamily="2" charset="2"/>
              <a:buChar char="n"/>
            </a:pPr>
            <a:r>
              <a:rPr lang="en-US" b="1" dirty="0">
                <a:solidFill>
                  <a:srgbClr val="292929"/>
                </a:solidFill>
                <a:ea typeface="MS PGothic" pitchFamily="34" charset="-128"/>
              </a:rPr>
              <a:t>Birth_Date</a:t>
            </a:r>
          </a:p>
          <a:p>
            <a:pPr marL="342900" indent="-342900">
              <a:spcBef>
                <a:spcPts val="25"/>
              </a:spcBef>
              <a:spcAft>
                <a:spcPts val="490"/>
              </a:spcAft>
              <a:buClr>
                <a:srgbClr val="0053C3"/>
              </a:buClr>
              <a:buSzPct val="70000"/>
              <a:buFont typeface="Wingdings" pitchFamily="2" charset="2"/>
              <a:buChar char="n"/>
            </a:pPr>
            <a:r>
              <a:rPr lang="en-US" b="1" dirty="0">
                <a:solidFill>
                  <a:srgbClr val="292929"/>
                </a:solidFill>
                <a:ea typeface="MS PGothic" pitchFamily="34" charset="-128"/>
              </a:rPr>
              <a:t>Hire_Date</a:t>
            </a:r>
          </a:p>
        </p:txBody>
      </p:sp>
    </p:spTree>
    <p:custDataLst>
      <p:tags r:id="rId1"/>
    </p:custDataLst>
    <p:extLst>
      <p:ext uri="{BB962C8B-B14F-4D97-AF65-F5344CB8AC3E}">
        <p14:creationId xmlns:p14="http://schemas.microsoft.com/office/powerpoint/2010/main" val="4174173030"/>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2. 	Which of these programs is most useful for determining the exact observation that contains a numeric variable with an extreme value?</a:t>
            </a:r>
          </a:p>
          <a:p>
            <a:pPr marL="0" indent="0">
              <a:defRPr/>
            </a:pPr>
            <a:endParaRPr lang="en-US" sz="800" b="1" dirty="0" smtClean="0"/>
          </a:p>
          <a:p>
            <a:pPr marL="693738" lvl="1" indent="-228600">
              <a:buFontTx/>
              <a:buNone/>
              <a:defRPr/>
            </a:pPr>
            <a:r>
              <a:rPr lang="en-US" sz="2000" dirty="0"/>
              <a:t>a.  </a:t>
            </a:r>
            <a:r>
              <a:rPr lang="en-US" sz="2000" dirty="0" err="1"/>
              <a:t>proc</a:t>
            </a:r>
            <a:r>
              <a:rPr lang="en-US" sz="2000" dirty="0"/>
              <a:t> print data=</a:t>
            </a:r>
            <a:r>
              <a:rPr lang="en-US" sz="2000" dirty="0" err="1"/>
              <a:t>sales.totals</a:t>
            </a:r>
            <a:r>
              <a:rPr lang="en-US" sz="2000" dirty="0"/>
              <a:t>; </a:t>
            </a:r>
            <a:br>
              <a:rPr lang="en-US" sz="2000" dirty="0"/>
            </a:br>
            <a:r>
              <a:rPr lang="en-US" sz="2000" dirty="0"/>
              <a:t>   </a:t>
            </a:r>
            <a:r>
              <a:rPr lang="en-US" sz="2000" dirty="0" smtClean="0"/>
              <a:t>    </a:t>
            </a:r>
            <a:r>
              <a:rPr lang="en-US" sz="2000" dirty="0" err="1" smtClean="0"/>
              <a:t>var</a:t>
            </a:r>
            <a:r>
              <a:rPr lang="en-US" sz="2000" dirty="0" smtClean="0"/>
              <a:t> </a:t>
            </a:r>
            <a:r>
              <a:rPr lang="en-US" sz="2000" dirty="0" err="1"/>
              <a:t>ProdNum</a:t>
            </a:r>
            <a:r>
              <a:rPr lang="en-US" sz="2000" dirty="0"/>
              <a:t> Sales Region; </a:t>
            </a:r>
            <a:br>
              <a:rPr lang="en-US" sz="2000" dirty="0"/>
            </a:br>
            <a:r>
              <a:rPr lang="en-US" sz="2000" dirty="0"/>
              <a:t>  run; </a:t>
            </a:r>
            <a:br>
              <a:rPr lang="en-US" sz="2000" dirty="0"/>
            </a:br>
            <a:endParaRPr lang="en-US" sz="2000" dirty="0"/>
          </a:p>
          <a:p>
            <a:pPr marL="693738" lvl="1" indent="-228600">
              <a:buFontTx/>
              <a:buNone/>
              <a:defRPr/>
            </a:pPr>
            <a:r>
              <a:rPr lang="en-US" sz="2000" dirty="0"/>
              <a:t>b.  </a:t>
            </a:r>
            <a:r>
              <a:rPr lang="en-US" sz="2000" dirty="0" err="1"/>
              <a:t>proc</a:t>
            </a:r>
            <a:r>
              <a:rPr lang="en-US" sz="2000" dirty="0"/>
              <a:t> </a:t>
            </a:r>
            <a:r>
              <a:rPr lang="en-US" sz="2000" dirty="0" err="1"/>
              <a:t>freq</a:t>
            </a:r>
            <a:r>
              <a:rPr lang="en-US" sz="2000" dirty="0"/>
              <a:t> data=</a:t>
            </a:r>
            <a:r>
              <a:rPr lang="en-US" sz="2000" dirty="0" err="1"/>
              <a:t>sales.totals</a:t>
            </a:r>
            <a:r>
              <a:rPr lang="en-US" sz="2000" dirty="0"/>
              <a:t>; </a:t>
            </a:r>
          </a:p>
          <a:p>
            <a:pPr marL="693738" lvl="1" indent="-228600">
              <a:buFontTx/>
              <a:buNone/>
              <a:defRPr/>
            </a:pPr>
            <a:r>
              <a:rPr lang="en-US" sz="2000" dirty="0"/>
              <a:t>          </a:t>
            </a:r>
            <a:r>
              <a:rPr lang="en-US" sz="2000" dirty="0" smtClean="0"/>
              <a:t> tables </a:t>
            </a:r>
            <a:r>
              <a:rPr lang="en-US" sz="2000" dirty="0" err="1"/>
              <a:t>ProdNum</a:t>
            </a:r>
            <a:r>
              <a:rPr lang="en-US" sz="2000" dirty="0"/>
              <a:t> Sales Region; </a:t>
            </a:r>
          </a:p>
          <a:p>
            <a:pPr marL="693738" lvl="1" indent="-228600">
              <a:buFontTx/>
              <a:buNone/>
              <a:defRPr/>
            </a:pPr>
            <a:r>
              <a:rPr lang="en-US" sz="2000" dirty="0"/>
              <a:t>     run; </a:t>
            </a:r>
            <a:br>
              <a:rPr lang="en-US" sz="2000" dirty="0"/>
            </a:br>
            <a:endParaRPr lang="en-US" sz="2000" dirty="0"/>
          </a:p>
          <a:p>
            <a:pPr marL="693738" lvl="1" indent="-228600">
              <a:buFontTx/>
              <a:buNone/>
              <a:defRPr/>
            </a:pPr>
            <a:r>
              <a:rPr lang="en-US" sz="2000" dirty="0"/>
              <a:t>c.  </a:t>
            </a:r>
            <a:r>
              <a:rPr lang="en-US" sz="2000" dirty="0" err="1"/>
              <a:t>proc</a:t>
            </a:r>
            <a:r>
              <a:rPr lang="en-US" sz="2000" dirty="0"/>
              <a:t> </a:t>
            </a:r>
            <a:r>
              <a:rPr lang="en-US" sz="2000" dirty="0" err="1"/>
              <a:t>univariate</a:t>
            </a:r>
            <a:r>
              <a:rPr lang="en-US" sz="2000" dirty="0"/>
              <a:t> data=</a:t>
            </a:r>
            <a:r>
              <a:rPr lang="en-US" sz="2000" dirty="0" err="1"/>
              <a:t>sales.totals</a:t>
            </a:r>
            <a:r>
              <a:rPr lang="en-US" sz="2000" dirty="0"/>
              <a:t>; </a:t>
            </a:r>
          </a:p>
          <a:p>
            <a:pPr marL="693738" lvl="1" indent="-228600">
              <a:buFontTx/>
              <a:buNone/>
              <a:defRPr/>
            </a:pPr>
            <a:r>
              <a:rPr lang="en-US" sz="2000" dirty="0"/>
              <a:t>     run; </a:t>
            </a:r>
          </a:p>
          <a:p>
            <a:pPr marL="0" indent="0">
              <a:defRPr/>
            </a:pPr>
            <a:endParaRPr lang="en-U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2. 	Which of these programs is most useful for determining the exact observation that contains a numeric variable with an extreme value?</a:t>
            </a:r>
          </a:p>
          <a:p>
            <a:pPr marL="0" indent="0">
              <a:defRPr/>
            </a:pPr>
            <a:endParaRPr lang="en-US" sz="800" b="1" dirty="0" smtClean="0"/>
          </a:p>
          <a:p>
            <a:pPr marL="693738" lvl="1" indent="-228600">
              <a:buFontTx/>
              <a:buNone/>
              <a:defRPr/>
            </a:pPr>
            <a:r>
              <a:rPr lang="en-US" sz="2000" dirty="0"/>
              <a:t>a. </a:t>
            </a:r>
            <a:r>
              <a:rPr lang="en-US" sz="2000" dirty="0" smtClean="0"/>
              <a:t> </a:t>
            </a:r>
            <a:r>
              <a:rPr lang="en-US" sz="2000" dirty="0" err="1" smtClean="0"/>
              <a:t>proc</a:t>
            </a:r>
            <a:r>
              <a:rPr lang="en-US" sz="2000" dirty="0" smtClean="0"/>
              <a:t> </a:t>
            </a:r>
            <a:r>
              <a:rPr lang="en-US" sz="2000" dirty="0"/>
              <a:t>print data=</a:t>
            </a:r>
            <a:r>
              <a:rPr lang="en-US" sz="2000" dirty="0" err="1"/>
              <a:t>sales.totals</a:t>
            </a:r>
            <a:r>
              <a:rPr lang="en-US" sz="2000" dirty="0"/>
              <a:t>; </a:t>
            </a:r>
            <a:br>
              <a:rPr lang="en-US" sz="2000" dirty="0"/>
            </a:br>
            <a:r>
              <a:rPr lang="en-US" sz="2000" dirty="0"/>
              <a:t>      </a:t>
            </a:r>
            <a:r>
              <a:rPr lang="en-US" sz="2000" dirty="0" smtClean="0"/>
              <a:t> </a:t>
            </a:r>
            <a:r>
              <a:rPr lang="en-US" sz="2000" dirty="0" err="1" smtClean="0"/>
              <a:t>var</a:t>
            </a:r>
            <a:r>
              <a:rPr lang="en-US" sz="2000" dirty="0" smtClean="0"/>
              <a:t> </a:t>
            </a:r>
            <a:r>
              <a:rPr lang="en-US" sz="2000" dirty="0" err="1"/>
              <a:t>ProdNum</a:t>
            </a:r>
            <a:r>
              <a:rPr lang="en-US" sz="2000" dirty="0"/>
              <a:t> Sales Region; </a:t>
            </a:r>
            <a:br>
              <a:rPr lang="en-US" sz="2000" dirty="0"/>
            </a:br>
            <a:r>
              <a:rPr lang="en-US" sz="2000" dirty="0"/>
              <a:t> </a:t>
            </a:r>
            <a:r>
              <a:rPr lang="en-US" sz="2000" dirty="0" smtClean="0"/>
              <a:t> run</a:t>
            </a:r>
            <a:r>
              <a:rPr lang="en-US" sz="2000" dirty="0"/>
              <a:t>; </a:t>
            </a:r>
            <a:br>
              <a:rPr lang="en-US" sz="2000" dirty="0"/>
            </a:br>
            <a:endParaRPr lang="en-US" sz="2000" dirty="0"/>
          </a:p>
          <a:p>
            <a:pPr marL="693738" lvl="1" indent="-228600">
              <a:buFontTx/>
              <a:buNone/>
              <a:defRPr/>
            </a:pPr>
            <a:r>
              <a:rPr lang="en-US" sz="2000" dirty="0"/>
              <a:t>b. </a:t>
            </a:r>
            <a:r>
              <a:rPr lang="en-US" sz="2000" dirty="0" smtClean="0"/>
              <a:t> </a:t>
            </a:r>
            <a:r>
              <a:rPr lang="en-US" sz="2000" dirty="0" err="1" smtClean="0"/>
              <a:t>proc</a:t>
            </a:r>
            <a:r>
              <a:rPr lang="en-US" sz="2000" dirty="0" smtClean="0"/>
              <a:t> </a:t>
            </a:r>
            <a:r>
              <a:rPr lang="en-US" sz="2000" dirty="0" err="1"/>
              <a:t>freq</a:t>
            </a:r>
            <a:r>
              <a:rPr lang="en-US" sz="2000" dirty="0"/>
              <a:t> data=</a:t>
            </a:r>
            <a:r>
              <a:rPr lang="en-US" sz="2000" dirty="0" err="1"/>
              <a:t>sales.totals</a:t>
            </a:r>
            <a:r>
              <a:rPr lang="en-US" sz="2000" dirty="0"/>
              <a:t>; </a:t>
            </a:r>
          </a:p>
          <a:p>
            <a:pPr marL="693738" lvl="1" indent="-228600">
              <a:buFontTx/>
              <a:buNone/>
              <a:defRPr/>
            </a:pPr>
            <a:r>
              <a:rPr lang="en-US" sz="2000" dirty="0"/>
              <a:t>           </a:t>
            </a:r>
            <a:r>
              <a:rPr lang="en-US" sz="2000" dirty="0" smtClean="0"/>
              <a:t>tables </a:t>
            </a:r>
            <a:r>
              <a:rPr lang="en-US" sz="2000" dirty="0" err="1"/>
              <a:t>ProdNum</a:t>
            </a:r>
            <a:r>
              <a:rPr lang="en-US" sz="2000" dirty="0"/>
              <a:t> Sales Region; </a:t>
            </a:r>
          </a:p>
          <a:p>
            <a:pPr marL="693738" lvl="1" indent="-228600">
              <a:buFontTx/>
              <a:buNone/>
              <a:defRPr/>
            </a:pPr>
            <a:r>
              <a:rPr lang="en-US" sz="2000" dirty="0"/>
              <a:t>   </a:t>
            </a:r>
            <a:r>
              <a:rPr lang="en-US" sz="2000" dirty="0" smtClean="0"/>
              <a:t>  run</a:t>
            </a:r>
            <a:r>
              <a:rPr lang="en-US" sz="2000" dirty="0"/>
              <a:t>; </a:t>
            </a:r>
            <a:br>
              <a:rPr lang="en-US" sz="2000" dirty="0"/>
            </a:br>
            <a:endParaRPr lang="en-US" sz="2000" dirty="0"/>
          </a:p>
          <a:p>
            <a:pPr marL="693738" lvl="1" indent="-228600">
              <a:buFontTx/>
              <a:buNone/>
              <a:defRPr/>
            </a:pPr>
            <a:r>
              <a:rPr lang="en-US" sz="2000" dirty="0"/>
              <a:t>c. </a:t>
            </a:r>
            <a:r>
              <a:rPr lang="en-US" sz="2000" dirty="0" smtClean="0"/>
              <a:t> </a:t>
            </a:r>
            <a:r>
              <a:rPr lang="en-US" sz="2000" dirty="0" err="1" smtClean="0"/>
              <a:t>proc</a:t>
            </a:r>
            <a:r>
              <a:rPr lang="en-US" sz="2000" dirty="0" smtClean="0"/>
              <a:t> </a:t>
            </a:r>
            <a:r>
              <a:rPr lang="en-US" sz="2000" dirty="0" err="1"/>
              <a:t>univariate</a:t>
            </a:r>
            <a:r>
              <a:rPr lang="en-US" sz="2000" dirty="0"/>
              <a:t> data=</a:t>
            </a:r>
            <a:r>
              <a:rPr lang="en-US" sz="2000" dirty="0" err="1"/>
              <a:t>sales.totals</a:t>
            </a:r>
            <a:r>
              <a:rPr lang="en-US" sz="2000" dirty="0"/>
              <a:t>; </a:t>
            </a:r>
          </a:p>
          <a:p>
            <a:pPr marL="693738" lvl="1" indent="-228600">
              <a:buFontTx/>
              <a:buNone/>
              <a:defRPr/>
            </a:pPr>
            <a:r>
              <a:rPr lang="en-US" sz="2000" dirty="0"/>
              <a:t>   </a:t>
            </a:r>
            <a:r>
              <a:rPr lang="en-US" sz="2000" dirty="0" smtClean="0"/>
              <a:t>  run</a:t>
            </a:r>
            <a:r>
              <a:rPr lang="en-US" sz="2000" dirty="0"/>
              <a:t>; </a:t>
            </a:r>
          </a:p>
          <a:p>
            <a:pPr marL="0" indent="0">
              <a:defRPr/>
            </a:pPr>
            <a:endParaRPr lang="en-US" dirty="0" smtClean="0"/>
          </a:p>
        </p:txBody>
      </p:sp>
      <p:sp>
        <p:nvSpPr>
          <p:cNvPr id="3" name="Oval 2"/>
          <p:cNvSpPr/>
          <p:nvPr/>
        </p:nvSpPr>
        <p:spPr bwMode="auto">
          <a:xfrm>
            <a:off x="966470" y="448627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3234575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3. 	A PROC FREQ analysis identified invalid and missing values in a data set. Which of these procedures will display the observations that contain invalid or missing values?</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PROC PRINT</a:t>
            </a:r>
          </a:p>
          <a:p>
            <a:pPr marL="914400" lvl="1" indent="-461963">
              <a:buClr>
                <a:schemeClr val="tx1"/>
              </a:buClr>
              <a:buSzTx/>
              <a:buFont typeface="Wingdings" pitchFamily="2" charset="2"/>
              <a:buAutoNum type="alphaLcPeriod"/>
              <a:defRPr/>
            </a:pPr>
            <a:r>
              <a:rPr lang="en-US" dirty="0" smtClean="0"/>
              <a:t>PROC FREQ</a:t>
            </a:r>
          </a:p>
          <a:p>
            <a:pPr marL="914400" lvl="1" indent="-461963">
              <a:buClr>
                <a:schemeClr val="tx1"/>
              </a:buClr>
              <a:buSzTx/>
              <a:buFont typeface="Wingdings" pitchFamily="2" charset="2"/>
              <a:buAutoNum type="alphaLcPeriod"/>
              <a:defRPr/>
            </a:pPr>
            <a:r>
              <a:rPr lang="en-US" dirty="0" smtClean="0"/>
              <a:t>PROC MEANS</a:t>
            </a:r>
          </a:p>
          <a:p>
            <a:pPr marL="914400" lvl="1" indent="-461963">
              <a:buClr>
                <a:schemeClr val="tx1"/>
              </a:buClr>
              <a:buSzTx/>
              <a:buFont typeface="Wingdings" pitchFamily="2" charset="2"/>
              <a:buAutoNum type="alphaLcPeriod"/>
              <a:defRPr/>
            </a:pPr>
            <a:r>
              <a:rPr lang="en-US" dirty="0" smtClean="0"/>
              <a:t>PROC UNIVARIATE</a:t>
            </a:r>
          </a:p>
          <a:p>
            <a:pPr marL="0" indent="0">
              <a:defRPr/>
            </a:pPr>
            <a:endParaRPr lang="en-US"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a:t>3. 	A PROC FREQ analysis identified invalid and missing values in a data set. Which of these procedures will display the observations that contain invalid or missing values?</a:t>
            </a:r>
          </a:p>
          <a:p>
            <a:pPr marL="0" indent="0">
              <a:defRPr/>
            </a:pPr>
            <a:endParaRPr lang="en-US" sz="800" b="1" dirty="0"/>
          </a:p>
          <a:p>
            <a:pPr marL="914400" lvl="1" indent="-461963">
              <a:buClr>
                <a:schemeClr val="tx1"/>
              </a:buClr>
              <a:buSzTx/>
              <a:buFont typeface="Wingdings" pitchFamily="2" charset="2"/>
              <a:buAutoNum type="alphaLcPeriod"/>
              <a:defRPr/>
            </a:pPr>
            <a:r>
              <a:rPr lang="en-US" dirty="0"/>
              <a:t>PROC PRINT</a:t>
            </a:r>
          </a:p>
          <a:p>
            <a:pPr marL="914400" lvl="1" indent="-461963">
              <a:buClr>
                <a:schemeClr val="tx1"/>
              </a:buClr>
              <a:buSzTx/>
              <a:buFont typeface="Wingdings" pitchFamily="2" charset="2"/>
              <a:buAutoNum type="alphaLcPeriod"/>
              <a:defRPr/>
            </a:pPr>
            <a:r>
              <a:rPr lang="en-US" dirty="0"/>
              <a:t>PROC FREQ</a:t>
            </a:r>
          </a:p>
          <a:p>
            <a:pPr marL="914400" lvl="1" indent="-461963">
              <a:buClr>
                <a:schemeClr val="tx1"/>
              </a:buClr>
              <a:buSzTx/>
              <a:buFont typeface="Wingdings" pitchFamily="2" charset="2"/>
              <a:buAutoNum type="alphaLcPeriod"/>
              <a:defRPr/>
            </a:pPr>
            <a:r>
              <a:rPr lang="en-US" dirty="0"/>
              <a:t>PROC MEANS</a:t>
            </a:r>
          </a:p>
          <a:p>
            <a:pPr marL="914400" lvl="1" indent="-461963">
              <a:buClr>
                <a:schemeClr val="tx1"/>
              </a:buClr>
              <a:buSzTx/>
              <a:buFont typeface="Wingdings" pitchFamily="2" charset="2"/>
              <a:buAutoNum type="alphaLcPeriod"/>
              <a:defRPr/>
            </a:pPr>
            <a:r>
              <a:rPr lang="en-US" dirty="0"/>
              <a:t>PROC UNIVARIATE</a:t>
            </a:r>
          </a:p>
          <a:p>
            <a:pPr marL="0" indent="0">
              <a:defRPr/>
            </a:pPr>
            <a:endParaRPr lang="en-US" dirty="0" smtClean="0"/>
          </a:p>
        </p:txBody>
      </p:sp>
      <p:sp>
        <p:nvSpPr>
          <p:cNvPr id="3" name="Oval 2"/>
          <p:cNvSpPr/>
          <p:nvPr/>
        </p:nvSpPr>
        <p:spPr bwMode="auto">
          <a:xfrm>
            <a:off x="975360" y="223075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2920911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4. 	Which PROC FREQ step creates the output shown here?</a:t>
            </a:r>
          </a:p>
          <a:p>
            <a:pPr marL="0" indent="0">
              <a:defRPr/>
            </a:pPr>
            <a:endParaRPr lang="en-US" sz="800" b="1" dirty="0" smtClean="0"/>
          </a:p>
          <a:p>
            <a:pPr marL="0" indent="0">
              <a:defRPr/>
            </a:pPr>
            <a:endParaRPr lang="en-US" dirty="0" smtClean="0"/>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354" y="1291195"/>
            <a:ext cx="2914622" cy="333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lg"/>
                <a:tailEnd type="none" w="med" len="lg"/>
              </a14:hiddenLine>
            </a:ext>
          </a:extLst>
        </p:spPr>
      </p:pic>
      <p:sp>
        <p:nvSpPr>
          <p:cNvPr id="4" name="Rectangle 5"/>
          <p:cNvSpPr>
            <a:spLocks noChangeArrowheads="1"/>
          </p:cNvSpPr>
          <p:nvPr/>
        </p:nvSpPr>
        <p:spPr bwMode="auto">
          <a:xfrm>
            <a:off x="625123" y="1411300"/>
            <a:ext cx="5324122" cy="504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5" tIns="32653" rIns="65305" bIns="32653"/>
          <a:lstStyle/>
          <a:p>
            <a:pPr marL="463550" defTabSz="652463"/>
            <a:r>
              <a:rPr lang="en-US" sz="1800" dirty="0">
                <a:cs typeface="Courier New" pitchFamily="49" charset="0"/>
              </a:rPr>
              <a:t>a.   </a:t>
            </a:r>
            <a:r>
              <a:rPr lang="en-US" sz="1800" dirty="0" err="1">
                <a:cs typeface="Courier New" pitchFamily="49" charset="0"/>
              </a:rPr>
              <a:t>proc</a:t>
            </a:r>
            <a:r>
              <a:rPr lang="en-US" sz="1800" dirty="0">
                <a:cs typeface="Courier New" pitchFamily="49" charset="0"/>
              </a:rPr>
              <a:t> </a:t>
            </a:r>
            <a:r>
              <a:rPr lang="en-US" sz="1800" dirty="0" err="1">
                <a:cs typeface="Courier New" pitchFamily="49" charset="0"/>
              </a:rPr>
              <a:t>freq</a:t>
            </a:r>
            <a:r>
              <a:rPr lang="en-US" sz="1800" dirty="0">
                <a:cs typeface="Courier New" pitchFamily="49" charset="0"/>
              </a:rPr>
              <a:t> data=orion.qtr1_2007;</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tables </a:t>
            </a:r>
            <a:r>
              <a:rPr lang="en-US" sz="1800" dirty="0" err="1">
                <a:cs typeface="Courier New" pitchFamily="49" charset="0"/>
              </a:rPr>
              <a:t>Order_Type</a:t>
            </a:r>
            <a:r>
              <a:rPr lang="en-US" sz="1800" dirty="0">
                <a:cs typeface="Courier New" pitchFamily="49" charset="0"/>
              </a:rPr>
              <a:t>;</a:t>
            </a:r>
            <a:br>
              <a:rPr lang="en-US" sz="1800" dirty="0">
                <a:cs typeface="Courier New" pitchFamily="49" charset="0"/>
              </a:rPr>
            </a:br>
            <a:r>
              <a:rPr lang="en-US" sz="1800" dirty="0">
                <a:cs typeface="Courier New" pitchFamily="49" charset="0"/>
              </a:rPr>
              <a:t>      run; </a:t>
            </a:r>
            <a:br>
              <a:rPr lang="en-US" sz="1800" dirty="0">
                <a:cs typeface="Courier New" pitchFamily="49" charset="0"/>
              </a:rPr>
            </a:br>
            <a:endParaRPr lang="en-US" sz="1800" dirty="0">
              <a:cs typeface="Courier New" pitchFamily="49" charset="0"/>
            </a:endParaRPr>
          </a:p>
          <a:p>
            <a:pPr marL="463550" defTabSz="652463"/>
            <a:r>
              <a:rPr lang="en-US" sz="1800" dirty="0">
                <a:cs typeface="Courier New" pitchFamily="49" charset="0"/>
              </a:rPr>
              <a:t>b.   </a:t>
            </a:r>
            <a:r>
              <a:rPr lang="en-US" sz="1800" dirty="0" err="1">
                <a:cs typeface="Courier New" pitchFamily="49" charset="0"/>
              </a:rPr>
              <a:t>proc</a:t>
            </a:r>
            <a:r>
              <a:rPr lang="en-US" sz="1800" dirty="0">
                <a:cs typeface="Courier New" pitchFamily="49" charset="0"/>
              </a:rPr>
              <a:t> </a:t>
            </a:r>
            <a:r>
              <a:rPr lang="en-US" sz="1800" dirty="0" err="1">
                <a:cs typeface="Courier New" pitchFamily="49" charset="0"/>
              </a:rPr>
              <a:t>freq</a:t>
            </a:r>
            <a:r>
              <a:rPr lang="en-US" sz="1800" dirty="0">
                <a:cs typeface="Courier New" pitchFamily="49" charset="0"/>
              </a:rPr>
              <a:t> data=orion.qtr1_2007 </a:t>
            </a:r>
            <a:br>
              <a:rPr lang="en-US" sz="1800" dirty="0">
                <a:cs typeface="Courier New" pitchFamily="49" charset="0"/>
              </a:rPr>
            </a:br>
            <a:r>
              <a:rPr lang="en-US" sz="1800" dirty="0">
                <a:cs typeface="Courier New" pitchFamily="49" charset="0"/>
              </a:rPr>
              <a:t>                     </a:t>
            </a:r>
            <a:r>
              <a:rPr lang="en-US" sz="1800" dirty="0" err="1" smtClean="0">
                <a:cs typeface="Courier New" pitchFamily="49" charset="0"/>
              </a:rPr>
              <a:t>nlevels</a:t>
            </a:r>
            <a:r>
              <a:rPr lang="en-US" sz="1800" dirty="0">
                <a:cs typeface="Courier New" pitchFamily="49" charset="0"/>
              </a:rPr>
              <a:t>;</a:t>
            </a:r>
            <a:br>
              <a:rPr lang="en-US" sz="1800" dirty="0">
                <a:cs typeface="Courier New" pitchFamily="49" charset="0"/>
              </a:rPr>
            </a:br>
            <a:r>
              <a:rPr lang="en-US" sz="1800" dirty="0">
                <a:cs typeface="Courier New" pitchFamily="49" charset="0"/>
              </a:rPr>
              <a:t>            tables </a:t>
            </a:r>
            <a:r>
              <a:rPr lang="en-US" sz="1800" dirty="0" err="1">
                <a:cs typeface="Courier New" pitchFamily="49" charset="0"/>
              </a:rPr>
              <a:t>Order_Type</a:t>
            </a:r>
            <a:r>
              <a:rPr lang="en-US" sz="1800" dirty="0">
                <a:cs typeface="Courier New" pitchFamily="49" charset="0"/>
              </a:rPr>
              <a:t> / </a:t>
            </a:r>
            <a:r>
              <a:rPr lang="en-US" sz="1800" dirty="0" err="1">
                <a:cs typeface="Courier New" pitchFamily="49" charset="0"/>
              </a:rPr>
              <a:t>nocum</a:t>
            </a:r>
            <a:r>
              <a:rPr lang="en-US" sz="1800" dirty="0">
                <a:cs typeface="Courier New" pitchFamily="49" charset="0"/>
              </a:rPr>
              <a:t>;</a:t>
            </a:r>
            <a:br>
              <a:rPr lang="en-US" sz="1800" dirty="0">
                <a:cs typeface="Courier New" pitchFamily="49" charset="0"/>
              </a:rPr>
            </a:br>
            <a:r>
              <a:rPr lang="en-US" sz="1800" dirty="0">
                <a:cs typeface="Courier New" pitchFamily="49" charset="0"/>
              </a:rPr>
              <a:t>      run; </a:t>
            </a:r>
            <a:br>
              <a:rPr lang="en-US" sz="1800" dirty="0">
                <a:cs typeface="Courier New" pitchFamily="49" charset="0"/>
              </a:rPr>
            </a:br>
            <a:endParaRPr lang="en-US" sz="1800" dirty="0">
              <a:cs typeface="Courier New" pitchFamily="49" charset="0"/>
            </a:endParaRPr>
          </a:p>
          <a:p>
            <a:pPr marL="463550" defTabSz="652463"/>
            <a:r>
              <a:rPr lang="en-US" sz="1800" dirty="0">
                <a:cs typeface="Courier New" pitchFamily="49" charset="0"/>
              </a:rPr>
              <a:t>c.   </a:t>
            </a:r>
            <a:r>
              <a:rPr lang="en-US" sz="1800" dirty="0" err="1">
                <a:cs typeface="Courier New" pitchFamily="49" charset="0"/>
              </a:rPr>
              <a:t>proc</a:t>
            </a:r>
            <a:r>
              <a:rPr lang="en-US" sz="1800" dirty="0">
                <a:cs typeface="Courier New" pitchFamily="49" charset="0"/>
              </a:rPr>
              <a:t> </a:t>
            </a:r>
            <a:r>
              <a:rPr lang="en-US" sz="1800" dirty="0" err="1">
                <a:cs typeface="Courier New" pitchFamily="49" charset="0"/>
              </a:rPr>
              <a:t>freq</a:t>
            </a:r>
            <a:r>
              <a:rPr lang="en-US" sz="1800" dirty="0">
                <a:cs typeface="Courier New" pitchFamily="49" charset="0"/>
              </a:rPr>
              <a:t> data=orion.qtr1_2007 </a:t>
            </a:r>
            <a:br>
              <a:rPr lang="en-US" sz="1800" dirty="0">
                <a:cs typeface="Courier New" pitchFamily="49" charset="0"/>
              </a:rPr>
            </a:br>
            <a:r>
              <a:rPr lang="en-US" sz="1800" dirty="0">
                <a:cs typeface="Courier New" pitchFamily="49" charset="0"/>
              </a:rPr>
              <a:t>                     </a:t>
            </a:r>
            <a:r>
              <a:rPr lang="en-US" sz="1800" dirty="0" err="1" smtClean="0">
                <a:cs typeface="Courier New" pitchFamily="49" charset="0"/>
              </a:rPr>
              <a:t>nlevels</a:t>
            </a:r>
            <a:r>
              <a:rPr lang="en-US" sz="1800" dirty="0">
                <a:cs typeface="Courier New" pitchFamily="49" charset="0"/>
              </a:rPr>
              <a:t>;</a:t>
            </a:r>
            <a:br>
              <a:rPr lang="en-US" sz="1800" dirty="0">
                <a:cs typeface="Courier New" pitchFamily="49" charset="0"/>
              </a:rPr>
            </a:br>
            <a:r>
              <a:rPr lang="en-US" sz="1800" dirty="0">
                <a:cs typeface="Courier New" pitchFamily="49" charset="0"/>
              </a:rPr>
              <a:t>            tables </a:t>
            </a:r>
            <a:r>
              <a:rPr lang="en-US" sz="1800" dirty="0" err="1">
                <a:cs typeface="Courier New" pitchFamily="49" charset="0"/>
              </a:rPr>
              <a:t>Order_Type</a:t>
            </a:r>
            <a:r>
              <a:rPr lang="en-US" sz="1800" dirty="0">
                <a:cs typeface="Courier New" pitchFamily="49" charset="0"/>
              </a:rPr>
              <a:t> / </a:t>
            </a:r>
            <a:r>
              <a:rPr lang="en-US" sz="1800" dirty="0" err="1">
                <a:cs typeface="Courier New" pitchFamily="49" charset="0"/>
              </a:rPr>
              <a:t>noprint</a:t>
            </a:r>
            <a:r>
              <a:rPr lang="en-US" sz="1800" dirty="0">
                <a:cs typeface="Courier New" pitchFamily="49" charset="0"/>
              </a:rPr>
              <a:t>;</a:t>
            </a:r>
            <a:br>
              <a:rPr lang="en-US" sz="1800" dirty="0">
                <a:cs typeface="Courier New" pitchFamily="49" charset="0"/>
              </a:rPr>
            </a:br>
            <a:r>
              <a:rPr lang="en-US" sz="1800" dirty="0">
                <a:cs typeface="Courier New" pitchFamily="49" charset="0"/>
              </a:rPr>
              <a:t>      run;</a:t>
            </a:r>
            <a:br>
              <a:rPr lang="en-US" sz="1800" dirty="0">
                <a:cs typeface="Courier New" pitchFamily="49" charset="0"/>
              </a:rPr>
            </a:br>
            <a:endParaRPr lang="en-US" sz="1800" dirty="0">
              <a:cs typeface="Courier New" pitchFamily="49" charset="0"/>
            </a:endParaRPr>
          </a:p>
          <a:p>
            <a:pPr marL="463550" defTabSz="652463"/>
            <a:r>
              <a:rPr lang="en-US" sz="1800" dirty="0">
                <a:cs typeface="Courier New" pitchFamily="49" charset="0"/>
              </a:rPr>
              <a:t>d.   </a:t>
            </a:r>
            <a:r>
              <a:rPr lang="en-US" sz="1800" dirty="0" err="1">
                <a:cs typeface="Courier New" pitchFamily="49" charset="0"/>
              </a:rPr>
              <a:t>proc</a:t>
            </a:r>
            <a:r>
              <a:rPr lang="en-US" sz="1800" dirty="0">
                <a:cs typeface="Courier New" pitchFamily="49" charset="0"/>
              </a:rPr>
              <a:t> </a:t>
            </a:r>
            <a:r>
              <a:rPr lang="en-US" sz="1800" dirty="0" err="1">
                <a:cs typeface="Courier New" pitchFamily="49" charset="0"/>
              </a:rPr>
              <a:t>freq</a:t>
            </a:r>
            <a:r>
              <a:rPr lang="en-US" sz="1800" dirty="0">
                <a:cs typeface="Courier New" pitchFamily="49" charset="0"/>
              </a:rPr>
              <a:t> data=otion.qtr1_2007</a:t>
            </a:r>
            <a:br>
              <a:rPr lang="en-US" sz="1800" dirty="0">
                <a:cs typeface="Courier New" pitchFamily="49" charset="0"/>
              </a:rPr>
            </a:br>
            <a:r>
              <a:rPr lang="en-US" sz="1800" dirty="0">
                <a:cs typeface="Courier New" pitchFamily="49" charset="0"/>
              </a:rPr>
              <a:t>                     </a:t>
            </a:r>
            <a:r>
              <a:rPr lang="en-US" sz="1800" dirty="0" err="1" smtClean="0">
                <a:cs typeface="Courier New" pitchFamily="49" charset="0"/>
              </a:rPr>
              <a:t>nlevels</a:t>
            </a:r>
            <a:r>
              <a:rPr lang="en-US" sz="1800" dirty="0">
                <a:cs typeface="Courier New" pitchFamily="49" charset="0"/>
              </a:rPr>
              <a:t>;</a:t>
            </a:r>
            <a:br>
              <a:rPr lang="en-US" sz="1800" dirty="0">
                <a:cs typeface="Courier New" pitchFamily="49" charset="0"/>
              </a:rPr>
            </a:br>
            <a:r>
              <a:rPr lang="en-US" sz="1800" dirty="0">
                <a:cs typeface="Courier New" pitchFamily="49" charset="0"/>
              </a:rPr>
              <a:t>            tables </a:t>
            </a:r>
            <a:r>
              <a:rPr lang="en-US" sz="1800" dirty="0" err="1">
                <a:cs typeface="Courier New" pitchFamily="49" charset="0"/>
              </a:rPr>
              <a:t>Order_Type</a:t>
            </a:r>
            <a:r>
              <a:rPr lang="en-US" sz="1800" dirty="0">
                <a:cs typeface="Courier New" pitchFamily="49" charset="0"/>
              </a:rPr>
              <a:t> </a:t>
            </a:r>
            <a:r>
              <a:rPr lang="en-US" sz="1800" dirty="0" err="1">
                <a:cs typeface="Courier New" pitchFamily="49" charset="0"/>
              </a:rPr>
              <a:t>nocum</a:t>
            </a:r>
            <a:r>
              <a:rPr lang="en-US" sz="1800" dirty="0">
                <a:cs typeface="Courier New" pitchFamily="49" charset="0"/>
              </a:rPr>
              <a:t>;</a:t>
            </a:r>
            <a:br>
              <a:rPr lang="en-US" sz="1800" dirty="0">
                <a:cs typeface="Courier New" pitchFamily="49" charset="0"/>
              </a:rPr>
            </a:br>
            <a:r>
              <a:rPr lang="en-US" sz="1800" dirty="0">
                <a:cs typeface="Courier New" pitchFamily="49" charset="0"/>
              </a:rPr>
              <a:t>      run;</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4. 	Which PROC FREQ step creates the output shown here?</a:t>
            </a:r>
          </a:p>
          <a:p>
            <a:pPr marL="0" indent="0">
              <a:defRPr/>
            </a:pPr>
            <a:endParaRPr lang="en-US" sz="800" b="1" dirty="0" smtClean="0"/>
          </a:p>
          <a:p>
            <a:pPr marL="0" indent="0">
              <a:defRPr/>
            </a:pPr>
            <a:endParaRPr lang="en-US" dirty="0" smtClean="0"/>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354" y="1291195"/>
            <a:ext cx="2914622" cy="333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lg"/>
                <a:tailEnd type="none" w="med" len="lg"/>
              </a14:hiddenLine>
            </a:ext>
          </a:extLst>
        </p:spPr>
      </p:pic>
      <p:sp>
        <p:nvSpPr>
          <p:cNvPr id="4" name="Rectangle 5"/>
          <p:cNvSpPr>
            <a:spLocks noChangeArrowheads="1"/>
          </p:cNvSpPr>
          <p:nvPr/>
        </p:nvSpPr>
        <p:spPr bwMode="auto">
          <a:xfrm>
            <a:off x="625123" y="1411300"/>
            <a:ext cx="5324122" cy="504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5" tIns="32653" rIns="65305" bIns="32653"/>
          <a:lstStyle/>
          <a:p>
            <a:pPr marL="463550" defTabSz="652463"/>
            <a:r>
              <a:rPr lang="en-US" sz="1800" dirty="0" smtClean="0">
                <a:cs typeface="Courier New" pitchFamily="49" charset="0"/>
              </a:rPr>
              <a:t>a.   </a:t>
            </a:r>
            <a:r>
              <a:rPr lang="en-US" sz="1800" dirty="0" err="1" smtClean="0">
                <a:cs typeface="Courier New" pitchFamily="49" charset="0"/>
              </a:rPr>
              <a:t>proc</a:t>
            </a:r>
            <a:r>
              <a:rPr lang="en-US" sz="1800" dirty="0" smtClean="0">
                <a:cs typeface="Courier New" pitchFamily="49" charset="0"/>
              </a:rPr>
              <a:t> </a:t>
            </a:r>
            <a:r>
              <a:rPr lang="en-US" sz="1800" dirty="0" err="1">
                <a:cs typeface="Courier New" pitchFamily="49" charset="0"/>
              </a:rPr>
              <a:t>freq</a:t>
            </a:r>
            <a:r>
              <a:rPr lang="en-US" sz="1800" dirty="0">
                <a:cs typeface="Courier New" pitchFamily="49" charset="0"/>
              </a:rPr>
              <a:t> data=orion.qtr1_2007;</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tables </a:t>
            </a:r>
            <a:r>
              <a:rPr lang="en-US" sz="1800" dirty="0" err="1">
                <a:cs typeface="Courier New" pitchFamily="49" charset="0"/>
              </a:rPr>
              <a:t>Order_Type</a:t>
            </a:r>
            <a:r>
              <a:rPr lang="en-US" sz="1800" dirty="0">
                <a:cs typeface="Courier New" pitchFamily="49" charset="0"/>
              </a:rPr>
              <a:t>;</a:t>
            </a:r>
            <a:br>
              <a:rPr lang="en-US" sz="1800" dirty="0">
                <a:cs typeface="Courier New" pitchFamily="49" charset="0"/>
              </a:rPr>
            </a:br>
            <a:r>
              <a:rPr lang="en-US" sz="1800" dirty="0" smtClean="0">
                <a:cs typeface="Courier New" pitchFamily="49" charset="0"/>
              </a:rPr>
              <a:t>      run</a:t>
            </a:r>
            <a:r>
              <a:rPr lang="en-US" sz="1800" dirty="0">
                <a:cs typeface="Courier New" pitchFamily="49" charset="0"/>
              </a:rPr>
              <a:t>; </a:t>
            </a:r>
            <a:br>
              <a:rPr lang="en-US" sz="1800" dirty="0">
                <a:cs typeface="Courier New" pitchFamily="49" charset="0"/>
              </a:rPr>
            </a:br>
            <a:endParaRPr lang="en-US" sz="1800" dirty="0">
              <a:cs typeface="Courier New" pitchFamily="49" charset="0"/>
            </a:endParaRPr>
          </a:p>
          <a:p>
            <a:pPr marL="463550" defTabSz="652463"/>
            <a:r>
              <a:rPr lang="en-US" sz="1800" dirty="0" smtClean="0">
                <a:cs typeface="Courier New" pitchFamily="49" charset="0"/>
              </a:rPr>
              <a:t>b.   </a:t>
            </a:r>
            <a:r>
              <a:rPr lang="en-US" sz="1800" dirty="0" err="1" smtClean="0">
                <a:cs typeface="Courier New" pitchFamily="49" charset="0"/>
              </a:rPr>
              <a:t>proc</a:t>
            </a:r>
            <a:r>
              <a:rPr lang="en-US" sz="1800" dirty="0" smtClean="0">
                <a:cs typeface="Courier New" pitchFamily="49" charset="0"/>
              </a:rPr>
              <a:t> </a:t>
            </a:r>
            <a:r>
              <a:rPr lang="en-US" sz="1800" dirty="0" err="1">
                <a:cs typeface="Courier New" pitchFamily="49" charset="0"/>
              </a:rPr>
              <a:t>freq</a:t>
            </a:r>
            <a:r>
              <a:rPr lang="en-US" sz="1800" dirty="0">
                <a:cs typeface="Courier New" pitchFamily="49" charset="0"/>
              </a:rPr>
              <a:t> data=orion.qtr1_2007 </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a:t>
            </a:r>
            <a:r>
              <a:rPr lang="en-US" sz="1800" dirty="0" err="1" smtClean="0">
                <a:cs typeface="Courier New" pitchFamily="49" charset="0"/>
              </a:rPr>
              <a:t>nlevels</a:t>
            </a:r>
            <a:r>
              <a:rPr lang="en-US" sz="1800" dirty="0">
                <a:cs typeface="Courier New" pitchFamily="49" charset="0"/>
              </a:rPr>
              <a:t>;</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a:t>
            </a:r>
            <a:r>
              <a:rPr lang="en-US" sz="1800" dirty="0">
                <a:cs typeface="Courier New" pitchFamily="49" charset="0"/>
              </a:rPr>
              <a:t>tables </a:t>
            </a:r>
            <a:r>
              <a:rPr lang="en-US" sz="1800" dirty="0" err="1">
                <a:cs typeface="Courier New" pitchFamily="49" charset="0"/>
              </a:rPr>
              <a:t>Order_Type</a:t>
            </a:r>
            <a:r>
              <a:rPr lang="en-US" sz="1800" dirty="0">
                <a:cs typeface="Courier New" pitchFamily="49" charset="0"/>
              </a:rPr>
              <a:t> / </a:t>
            </a:r>
            <a:r>
              <a:rPr lang="en-US" sz="1800" dirty="0" err="1">
                <a:cs typeface="Courier New" pitchFamily="49" charset="0"/>
              </a:rPr>
              <a:t>nocum</a:t>
            </a:r>
            <a:r>
              <a:rPr lang="en-US" sz="1800" dirty="0">
                <a:cs typeface="Courier New" pitchFamily="49" charset="0"/>
              </a:rPr>
              <a:t>;</a:t>
            </a:r>
            <a:br>
              <a:rPr lang="en-US" sz="1800" dirty="0">
                <a:cs typeface="Courier New" pitchFamily="49" charset="0"/>
              </a:rPr>
            </a:br>
            <a:r>
              <a:rPr lang="en-US" sz="1800" dirty="0" smtClean="0">
                <a:cs typeface="Courier New" pitchFamily="49" charset="0"/>
              </a:rPr>
              <a:t>      run</a:t>
            </a:r>
            <a:r>
              <a:rPr lang="en-US" sz="1800" dirty="0">
                <a:cs typeface="Courier New" pitchFamily="49" charset="0"/>
              </a:rPr>
              <a:t>; </a:t>
            </a:r>
            <a:br>
              <a:rPr lang="en-US" sz="1800" dirty="0">
                <a:cs typeface="Courier New" pitchFamily="49" charset="0"/>
              </a:rPr>
            </a:br>
            <a:endParaRPr lang="en-US" sz="1800" dirty="0">
              <a:cs typeface="Courier New" pitchFamily="49" charset="0"/>
            </a:endParaRPr>
          </a:p>
          <a:p>
            <a:pPr marL="463550" defTabSz="652463"/>
            <a:r>
              <a:rPr lang="en-US" sz="1800" dirty="0" smtClean="0">
                <a:cs typeface="Courier New" pitchFamily="49" charset="0"/>
              </a:rPr>
              <a:t>c.   </a:t>
            </a:r>
            <a:r>
              <a:rPr lang="en-US" sz="1800" dirty="0" err="1" smtClean="0">
                <a:cs typeface="Courier New" pitchFamily="49" charset="0"/>
              </a:rPr>
              <a:t>proc</a:t>
            </a:r>
            <a:r>
              <a:rPr lang="en-US" sz="1800" dirty="0" smtClean="0">
                <a:cs typeface="Courier New" pitchFamily="49" charset="0"/>
              </a:rPr>
              <a:t> </a:t>
            </a:r>
            <a:r>
              <a:rPr lang="en-US" sz="1800" dirty="0" err="1">
                <a:cs typeface="Courier New" pitchFamily="49" charset="0"/>
              </a:rPr>
              <a:t>freq</a:t>
            </a:r>
            <a:r>
              <a:rPr lang="en-US" sz="1800" dirty="0">
                <a:cs typeface="Courier New" pitchFamily="49" charset="0"/>
              </a:rPr>
              <a:t> data=orion.qtr1_2007 </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a:t>
            </a:r>
            <a:r>
              <a:rPr lang="en-US" sz="1800" dirty="0" err="1" smtClean="0">
                <a:cs typeface="Courier New" pitchFamily="49" charset="0"/>
              </a:rPr>
              <a:t>nlevels</a:t>
            </a:r>
            <a:r>
              <a:rPr lang="en-US" sz="1800" dirty="0">
                <a:cs typeface="Courier New" pitchFamily="49" charset="0"/>
              </a:rPr>
              <a:t>;</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a:t>
            </a:r>
            <a:r>
              <a:rPr lang="en-US" sz="1800" dirty="0">
                <a:cs typeface="Courier New" pitchFamily="49" charset="0"/>
              </a:rPr>
              <a:t>tables </a:t>
            </a:r>
            <a:r>
              <a:rPr lang="en-US" sz="1800" dirty="0" err="1">
                <a:cs typeface="Courier New" pitchFamily="49" charset="0"/>
              </a:rPr>
              <a:t>Order_Type</a:t>
            </a:r>
            <a:r>
              <a:rPr lang="en-US" sz="1800" dirty="0">
                <a:cs typeface="Courier New" pitchFamily="49" charset="0"/>
              </a:rPr>
              <a:t> / </a:t>
            </a:r>
            <a:r>
              <a:rPr lang="en-US" sz="1800" dirty="0" err="1">
                <a:cs typeface="Courier New" pitchFamily="49" charset="0"/>
              </a:rPr>
              <a:t>noprint</a:t>
            </a:r>
            <a:r>
              <a:rPr lang="en-US" sz="1800" dirty="0">
                <a:cs typeface="Courier New" pitchFamily="49" charset="0"/>
              </a:rPr>
              <a:t>;</a:t>
            </a:r>
            <a:br>
              <a:rPr lang="en-US" sz="1800" dirty="0">
                <a:cs typeface="Courier New" pitchFamily="49" charset="0"/>
              </a:rPr>
            </a:br>
            <a:r>
              <a:rPr lang="en-US" sz="1800" dirty="0" smtClean="0">
                <a:cs typeface="Courier New" pitchFamily="49" charset="0"/>
              </a:rPr>
              <a:t>      run</a:t>
            </a:r>
            <a:r>
              <a:rPr lang="en-US" sz="1800" dirty="0">
                <a:cs typeface="Courier New" pitchFamily="49" charset="0"/>
              </a:rPr>
              <a:t>;</a:t>
            </a:r>
            <a:br>
              <a:rPr lang="en-US" sz="1800" dirty="0">
                <a:cs typeface="Courier New" pitchFamily="49" charset="0"/>
              </a:rPr>
            </a:br>
            <a:endParaRPr lang="en-US" sz="1800" dirty="0">
              <a:cs typeface="Courier New" pitchFamily="49" charset="0"/>
            </a:endParaRPr>
          </a:p>
          <a:p>
            <a:pPr marL="463550" defTabSz="652463"/>
            <a:r>
              <a:rPr lang="en-US" sz="1800" dirty="0" smtClean="0">
                <a:cs typeface="Courier New" pitchFamily="49" charset="0"/>
              </a:rPr>
              <a:t>d.   </a:t>
            </a:r>
            <a:r>
              <a:rPr lang="en-US" sz="1800" dirty="0" err="1" smtClean="0">
                <a:cs typeface="Courier New" pitchFamily="49" charset="0"/>
              </a:rPr>
              <a:t>proc</a:t>
            </a:r>
            <a:r>
              <a:rPr lang="en-US" sz="1800" dirty="0" smtClean="0">
                <a:cs typeface="Courier New" pitchFamily="49" charset="0"/>
              </a:rPr>
              <a:t> </a:t>
            </a:r>
            <a:r>
              <a:rPr lang="en-US" sz="1800" dirty="0" err="1">
                <a:cs typeface="Courier New" pitchFamily="49" charset="0"/>
              </a:rPr>
              <a:t>freq</a:t>
            </a:r>
            <a:r>
              <a:rPr lang="en-US" sz="1800" dirty="0">
                <a:cs typeface="Courier New" pitchFamily="49" charset="0"/>
              </a:rPr>
              <a:t> data=otion.qtr1_2007</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a:t>
            </a:r>
            <a:r>
              <a:rPr lang="en-US" sz="1800" dirty="0" err="1" smtClean="0">
                <a:cs typeface="Courier New" pitchFamily="49" charset="0"/>
              </a:rPr>
              <a:t>nlevels</a:t>
            </a:r>
            <a:r>
              <a:rPr lang="en-US" sz="1800" dirty="0">
                <a:cs typeface="Courier New" pitchFamily="49" charset="0"/>
              </a:rPr>
              <a:t>;</a:t>
            </a:r>
            <a:br>
              <a:rPr lang="en-US" sz="1800" dirty="0">
                <a:cs typeface="Courier New" pitchFamily="49" charset="0"/>
              </a:rPr>
            </a:br>
            <a:r>
              <a:rPr lang="en-US" sz="1800" dirty="0">
                <a:cs typeface="Courier New" pitchFamily="49" charset="0"/>
              </a:rPr>
              <a:t>      </a:t>
            </a:r>
            <a:r>
              <a:rPr lang="en-US" sz="1800" dirty="0" smtClean="0">
                <a:cs typeface="Courier New" pitchFamily="49" charset="0"/>
              </a:rPr>
              <a:t>      tables </a:t>
            </a:r>
            <a:r>
              <a:rPr lang="en-US" sz="1800" dirty="0" err="1">
                <a:cs typeface="Courier New" pitchFamily="49" charset="0"/>
              </a:rPr>
              <a:t>Order_Type</a:t>
            </a:r>
            <a:r>
              <a:rPr lang="en-US" sz="1800" dirty="0">
                <a:cs typeface="Courier New" pitchFamily="49" charset="0"/>
              </a:rPr>
              <a:t> </a:t>
            </a:r>
            <a:r>
              <a:rPr lang="en-US" sz="1800" dirty="0" err="1">
                <a:cs typeface="Courier New" pitchFamily="49" charset="0"/>
              </a:rPr>
              <a:t>nocum</a:t>
            </a:r>
            <a:r>
              <a:rPr lang="en-US" sz="1800" dirty="0">
                <a:cs typeface="Courier New" pitchFamily="49" charset="0"/>
              </a:rPr>
              <a:t>;</a:t>
            </a:r>
            <a:br>
              <a:rPr lang="en-US" sz="1800" dirty="0">
                <a:cs typeface="Courier New" pitchFamily="49" charset="0"/>
              </a:rPr>
            </a:br>
            <a:r>
              <a:rPr lang="en-US" sz="1800" dirty="0" smtClean="0">
                <a:cs typeface="Courier New" pitchFamily="49" charset="0"/>
              </a:rPr>
              <a:t>      run</a:t>
            </a:r>
            <a:r>
              <a:rPr lang="en-US" sz="1800" dirty="0">
                <a:cs typeface="Courier New" pitchFamily="49" charset="0"/>
              </a:rPr>
              <a:t>;</a:t>
            </a:r>
          </a:p>
        </p:txBody>
      </p:sp>
      <p:sp>
        <p:nvSpPr>
          <p:cNvPr id="5" name="Oval 4"/>
          <p:cNvSpPr/>
          <p:nvPr/>
        </p:nvSpPr>
        <p:spPr bwMode="auto">
          <a:xfrm>
            <a:off x="963212" y="245916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7433322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5. 	This </a:t>
            </a:r>
            <a:r>
              <a:rPr lang="en-US" dirty="0"/>
              <a:t>PROC MEANS step </a:t>
            </a:r>
            <a:r>
              <a:rPr lang="en-US" dirty="0" smtClean="0"/>
              <a:t>creates all of the statistics listed below.</a:t>
            </a:r>
          </a:p>
          <a:p>
            <a:pPr>
              <a:defRPr/>
            </a:pPr>
            <a:endParaRPr lang="en-US" dirty="0"/>
          </a:p>
          <a:p>
            <a:pPr>
              <a:defRPr/>
            </a:pPr>
            <a:r>
              <a:rPr lang="en-US" dirty="0" smtClean="0"/>
              <a:t/>
            </a:r>
            <a:br>
              <a:rPr lang="en-US" dirty="0" smtClean="0"/>
            </a:br>
            <a:endParaRPr lang="en-US" dirty="0" smtClean="0"/>
          </a:p>
          <a:p>
            <a:pPr marL="811213" lvl="1">
              <a:defRPr/>
            </a:pPr>
            <a:r>
              <a:rPr lang="en-US" dirty="0" smtClean="0"/>
              <a:t>minimum and maximum</a:t>
            </a:r>
          </a:p>
          <a:p>
            <a:pPr marL="811213" lvl="1">
              <a:defRPr/>
            </a:pPr>
            <a:r>
              <a:rPr lang="en-US" dirty="0" smtClean="0"/>
              <a:t>the total number of observations that PROC MEANS processes for each subgroup (</a:t>
            </a:r>
            <a:r>
              <a:rPr lang="en-US" b="1" dirty="0" smtClean="0"/>
              <a:t>N Obs</a:t>
            </a:r>
            <a:r>
              <a:rPr lang="en-US" dirty="0" smtClean="0"/>
              <a:t>)</a:t>
            </a:r>
          </a:p>
          <a:p>
            <a:pPr marL="811213" lvl="1">
              <a:defRPr/>
            </a:pPr>
            <a:r>
              <a:rPr lang="en-US" dirty="0"/>
              <a:t>m</a:t>
            </a:r>
            <a:r>
              <a:rPr lang="en-US" dirty="0" smtClean="0"/>
              <a:t>ean and standard deviation</a:t>
            </a:r>
          </a:p>
          <a:p>
            <a:pPr marL="811213" lvl="1">
              <a:defRPr/>
            </a:pPr>
            <a:r>
              <a:rPr lang="en-US" dirty="0" smtClean="0"/>
              <a:t>the number of nonmissing values (</a:t>
            </a:r>
            <a:r>
              <a:rPr lang="en-US" b="1" dirty="0" smtClean="0"/>
              <a:t>N</a:t>
            </a:r>
            <a:r>
              <a:rPr lang="en-US" dirty="0" smtClean="0"/>
              <a:t>)</a:t>
            </a:r>
            <a:br>
              <a:rPr lang="en-US" dirty="0" smtClean="0"/>
            </a:br>
            <a:endParaRPr lang="en-US" sz="1400" dirty="0" smtClean="0"/>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Box 4"/>
          <p:cNvSpPr txBox="1"/>
          <p:nvPr/>
        </p:nvSpPr>
        <p:spPr>
          <a:xfrm>
            <a:off x="1152525" y="1611983"/>
            <a:ext cx="5486400" cy="807401"/>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smtClean="0">
                <a:latin typeface="Courier New"/>
              </a:rPr>
              <a:t>proc means data=orion.sales;</a:t>
            </a:r>
          </a:p>
          <a:p>
            <a:pPr>
              <a:lnSpc>
                <a:spcPct val="85000"/>
              </a:lnSpc>
            </a:pPr>
            <a:r>
              <a:rPr lang="en-US" b="1" dirty="0" smtClean="0">
                <a:latin typeface="Courier New"/>
              </a:rPr>
              <a:t>run;</a:t>
            </a:r>
            <a:endParaRPr lang="en-US" b="1" dirty="0">
              <a:latin typeface="Courier New"/>
            </a:endParaRPr>
          </a:p>
        </p:txBody>
      </p:sp>
    </p:spTree>
    <p:custDataLst>
      <p:tags r:id="rId1"/>
    </p:custData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5. 	This </a:t>
            </a:r>
            <a:r>
              <a:rPr lang="en-US" dirty="0"/>
              <a:t>PROC MEANS step </a:t>
            </a:r>
            <a:r>
              <a:rPr lang="en-US" dirty="0" smtClean="0"/>
              <a:t>creates all of the statistics listed below.</a:t>
            </a:r>
          </a:p>
          <a:p>
            <a:pPr>
              <a:defRPr/>
            </a:pPr>
            <a:endParaRPr lang="en-US" dirty="0"/>
          </a:p>
          <a:p>
            <a:pPr>
              <a:defRPr/>
            </a:pPr>
            <a:r>
              <a:rPr lang="en-US" dirty="0" smtClean="0"/>
              <a:t/>
            </a:r>
            <a:br>
              <a:rPr lang="en-US" dirty="0" smtClean="0"/>
            </a:br>
            <a:endParaRPr lang="en-US" dirty="0" smtClean="0"/>
          </a:p>
          <a:p>
            <a:pPr marL="811213" lvl="1">
              <a:defRPr/>
            </a:pPr>
            <a:r>
              <a:rPr lang="en-US" dirty="0" smtClean="0"/>
              <a:t>minimum and maximum</a:t>
            </a:r>
          </a:p>
          <a:p>
            <a:pPr marL="811213" lvl="1">
              <a:defRPr/>
            </a:pPr>
            <a:r>
              <a:rPr lang="en-US" dirty="0" smtClean="0"/>
              <a:t>the total number of observations that PROC MEANS processes for each subgroup (</a:t>
            </a:r>
            <a:r>
              <a:rPr lang="en-US" b="1" dirty="0" smtClean="0"/>
              <a:t>N Obs</a:t>
            </a:r>
            <a:r>
              <a:rPr lang="en-US" dirty="0" smtClean="0"/>
              <a:t>)</a:t>
            </a:r>
          </a:p>
          <a:p>
            <a:pPr marL="811213" lvl="1">
              <a:defRPr/>
            </a:pPr>
            <a:r>
              <a:rPr lang="en-US" dirty="0"/>
              <a:t>m</a:t>
            </a:r>
            <a:r>
              <a:rPr lang="en-US" dirty="0" smtClean="0"/>
              <a:t>ean and standard deviation</a:t>
            </a:r>
          </a:p>
          <a:p>
            <a:pPr marL="811213" lvl="1">
              <a:defRPr/>
            </a:pPr>
            <a:r>
              <a:rPr lang="en-US" dirty="0" smtClean="0"/>
              <a:t>the number of nonmissing values (</a:t>
            </a:r>
            <a:r>
              <a:rPr lang="en-US" b="1" dirty="0" smtClean="0"/>
              <a:t>N</a:t>
            </a:r>
            <a:r>
              <a:rPr lang="en-US" dirty="0" smtClean="0"/>
              <a:t>)</a:t>
            </a:r>
            <a:br>
              <a:rPr lang="en-US" dirty="0" smtClean="0"/>
            </a:br>
            <a:endParaRPr lang="en-US" sz="1400" dirty="0" smtClean="0"/>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Box 4"/>
          <p:cNvSpPr txBox="1"/>
          <p:nvPr/>
        </p:nvSpPr>
        <p:spPr>
          <a:xfrm>
            <a:off x="1152525" y="1611983"/>
            <a:ext cx="5486400" cy="807401"/>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smtClean="0">
                <a:latin typeface="Courier New"/>
              </a:rPr>
              <a:t>proc means data=orion.sales;</a:t>
            </a:r>
          </a:p>
          <a:p>
            <a:pPr>
              <a:lnSpc>
                <a:spcPct val="85000"/>
              </a:lnSpc>
            </a:pPr>
            <a:r>
              <a:rPr lang="en-US" b="1" dirty="0" smtClean="0">
                <a:latin typeface="Courier New"/>
              </a:rPr>
              <a:t>run;</a:t>
            </a:r>
            <a:endParaRPr lang="en-US" b="1" dirty="0">
              <a:latin typeface="Courier New"/>
            </a:endParaRPr>
          </a:p>
        </p:txBody>
      </p:sp>
      <p:sp>
        <p:nvSpPr>
          <p:cNvPr id="6" name="Oval 5"/>
          <p:cNvSpPr/>
          <p:nvPr/>
        </p:nvSpPr>
        <p:spPr bwMode="auto">
          <a:xfrm>
            <a:off x="1045845" y="541591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custDataLst>
      <p:tags r:id="rId1"/>
    </p:custDataLst>
    <p:extLst>
      <p:ext uri="{BB962C8B-B14F-4D97-AF65-F5344CB8AC3E}">
        <p14:creationId xmlns:p14="http://schemas.microsoft.com/office/powerpoint/2010/main" val="24727964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6. </a:t>
            </a:r>
            <a:r>
              <a:rPr lang="en-US" dirty="0"/>
              <a:t>	</a:t>
            </a:r>
            <a:r>
              <a:rPr lang="en-US" dirty="0" smtClean="0"/>
              <a:t>What must be added to the PROC MEANS statement to produce this output?</a:t>
            </a:r>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nonobs</a:t>
            </a:r>
          </a:p>
          <a:p>
            <a:pPr marL="914400" lvl="1" indent="-461963">
              <a:buClr>
                <a:schemeClr val="tx1"/>
              </a:buClr>
              <a:buSzTx/>
              <a:buFont typeface="Wingdings" pitchFamily="2" charset="2"/>
              <a:buAutoNum type="alphaLcPeriod"/>
              <a:defRPr/>
            </a:pPr>
            <a:r>
              <a:rPr lang="en-US" dirty="0" smtClean="0"/>
              <a:t>range mean</a:t>
            </a:r>
          </a:p>
          <a:p>
            <a:pPr marL="914400" lvl="1" indent="-461963">
              <a:buClr>
                <a:schemeClr val="tx1"/>
              </a:buClr>
              <a:buSzTx/>
              <a:buFont typeface="Wingdings" pitchFamily="2" charset="2"/>
              <a:buAutoNum type="alphaLcPeriod"/>
              <a:defRPr/>
            </a:pPr>
            <a:r>
              <a:rPr lang="en-US" dirty="0" smtClean="0"/>
              <a:t>range mean nonobs bestw.</a:t>
            </a:r>
          </a:p>
          <a:p>
            <a:pPr marL="914400" lvl="1" indent="-461963">
              <a:buClr>
                <a:schemeClr val="tx1"/>
              </a:buClr>
              <a:buSzTx/>
              <a:buFont typeface="Wingdings" pitchFamily="2" charset="2"/>
              <a:buAutoNum type="alphaLcPeriod"/>
              <a:defRPr/>
            </a:pPr>
            <a:r>
              <a:rPr lang="en-US" dirty="0" smtClean="0"/>
              <a:t>range mean nonobs maxdec=1</a:t>
            </a:r>
          </a:p>
          <a:p>
            <a:pPr marL="0" indent="0">
              <a:defRPr/>
            </a:pPr>
            <a:endParaRPr lang="en-US" dirty="0" smtClean="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672" y="1192720"/>
            <a:ext cx="2725722" cy="22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lg"/>
                <a:tailEnd type="none" w="med" len="lg"/>
              </a14:hiddenLine>
            </a:ext>
          </a:extLst>
        </p:spPr>
      </p:pic>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AutoShape 61"/>
          <p:cNvSpPr>
            <a:spLocks noChangeArrowheads="1"/>
          </p:cNvSpPr>
          <p:nvPr/>
        </p:nvSpPr>
        <p:spPr bwMode="auto">
          <a:xfrm>
            <a:off x="147991" y="1707120"/>
            <a:ext cx="5598054" cy="1695626"/>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652463" eaLnBrk="0" hangingPunct="0">
              <a:lnSpc>
                <a:spcPct val="85000"/>
              </a:lnSpc>
            </a:pPr>
            <a:r>
              <a:rPr lang="en-US" sz="2000" b="1" dirty="0">
                <a:latin typeface="Courier New"/>
              </a:rPr>
              <a:t>proc means data=orion.customer_dim</a:t>
            </a:r>
          </a:p>
          <a:p>
            <a:pPr defTabSz="652463" eaLnBrk="0" hangingPunct="0">
              <a:lnSpc>
                <a:spcPct val="85000"/>
              </a:lnSpc>
            </a:pPr>
            <a:r>
              <a:rPr lang="en-US" sz="2000" b="1" dirty="0">
                <a:latin typeface="Courier New"/>
              </a:rPr>
              <a:t>           _______________________;</a:t>
            </a:r>
          </a:p>
          <a:p>
            <a:pPr defTabSz="652463" eaLnBrk="0" hangingPunct="0">
              <a:lnSpc>
                <a:spcPct val="85000"/>
              </a:lnSpc>
            </a:pPr>
            <a:r>
              <a:rPr lang="en-US" sz="2000" b="1" dirty="0">
                <a:latin typeface="Courier New"/>
              </a:rPr>
              <a:t>   var Customer_Age;</a:t>
            </a:r>
          </a:p>
          <a:p>
            <a:pPr defTabSz="652463" eaLnBrk="0" hangingPunct="0">
              <a:lnSpc>
                <a:spcPct val="85000"/>
              </a:lnSpc>
            </a:pPr>
            <a:r>
              <a:rPr lang="en-US" sz="2000" b="1" dirty="0">
                <a:latin typeface="Courier New"/>
              </a:rPr>
              <a:t>   class Customer_Gender;</a:t>
            </a:r>
          </a:p>
          <a:p>
            <a:pPr defTabSz="652463" eaLnBrk="0" hangingPunct="0">
              <a:lnSpc>
                <a:spcPct val="85000"/>
              </a:lnSpc>
            </a:pPr>
            <a:r>
              <a:rPr lang="en-US" sz="2000" b="1" dirty="0">
                <a:latin typeface="Courier New"/>
              </a:rPr>
              <a:t>   where Customer_Country ne 'US';</a:t>
            </a:r>
          </a:p>
          <a:p>
            <a:pPr defTabSz="652463" eaLnBrk="0" hangingPunct="0">
              <a:lnSpc>
                <a:spcPct val="85000"/>
              </a:lnSpc>
            </a:pPr>
            <a:r>
              <a:rPr lang="en-US" sz="2000" b="1" dirty="0">
                <a:latin typeface="Courier New"/>
              </a:rPr>
              <a:t>run;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6. 	What must be added to the PROC MEANS statement to produce this output?</a:t>
            </a:r>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err="1"/>
              <a:t>nonobs</a:t>
            </a:r>
            <a:endParaRPr lang="en-US" dirty="0"/>
          </a:p>
          <a:p>
            <a:pPr marL="914400" lvl="1" indent="-461963">
              <a:buClr>
                <a:schemeClr val="tx1"/>
              </a:buClr>
              <a:buSzTx/>
              <a:buFont typeface="Wingdings" pitchFamily="2" charset="2"/>
              <a:buAutoNum type="alphaLcPeriod"/>
              <a:defRPr/>
            </a:pPr>
            <a:r>
              <a:rPr lang="en-US" dirty="0"/>
              <a:t>range mean</a:t>
            </a:r>
          </a:p>
          <a:p>
            <a:pPr marL="914400" lvl="1" indent="-461963">
              <a:buClr>
                <a:schemeClr val="tx1"/>
              </a:buClr>
              <a:buSzTx/>
              <a:buFont typeface="Wingdings" pitchFamily="2" charset="2"/>
              <a:buAutoNum type="alphaLcPeriod"/>
              <a:defRPr/>
            </a:pPr>
            <a:r>
              <a:rPr lang="en-US" dirty="0"/>
              <a:t>range mean </a:t>
            </a:r>
            <a:r>
              <a:rPr lang="en-US" dirty="0" err="1"/>
              <a:t>nonobs</a:t>
            </a:r>
            <a:r>
              <a:rPr lang="en-US" dirty="0"/>
              <a:t> </a:t>
            </a:r>
            <a:r>
              <a:rPr lang="en-US" dirty="0" err="1"/>
              <a:t>bestw</a:t>
            </a:r>
            <a:r>
              <a:rPr lang="en-US" dirty="0"/>
              <a:t>.</a:t>
            </a:r>
          </a:p>
          <a:p>
            <a:pPr marL="914400" lvl="1" indent="-461963">
              <a:buClr>
                <a:schemeClr val="tx1"/>
              </a:buClr>
              <a:buSzTx/>
              <a:buFont typeface="Wingdings" pitchFamily="2" charset="2"/>
              <a:buAutoNum type="alphaLcPeriod"/>
              <a:defRPr/>
            </a:pPr>
            <a:r>
              <a:rPr lang="en-US" dirty="0"/>
              <a:t>range mean </a:t>
            </a:r>
            <a:r>
              <a:rPr lang="en-US" dirty="0" err="1"/>
              <a:t>nonobs</a:t>
            </a:r>
            <a:r>
              <a:rPr lang="en-US" dirty="0"/>
              <a:t> </a:t>
            </a:r>
            <a:r>
              <a:rPr lang="en-US" dirty="0" err="1"/>
              <a:t>maxdec</a:t>
            </a:r>
            <a:r>
              <a:rPr lang="en-US" dirty="0"/>
              <a:t>=1</a:t>
            </a:r>
          </a:p>
          <a:p>
            <a:pPr marL="0" indent="0">
              <a:defRPr/>
            </a:pPr>
            <a:endParaRPr lang="en-US" dirty="0" smtClean="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672" y="1192720"/>
            <a:ext cx="2725722" cy="22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lg"/>
                <a:tailEnd type="none" w="med" len="lg"/>
              </a14:hiddenLine>
            </a:ext>
          </a:extLst>
        </p:spPr>
      </p:pic>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AutoShape 61"/>
          <p:cNvSpPr>
            <a:spLocks noChangeArrowheads="1"/>
          </p:cNvSpPr>
          <p:nvPr/>
        </p:nvSpPr>
        <p:spPr bwMode="auto">
          <a:xfrm>
            <a:off x="147991" y="1707120"/>
            <a:ext cx="5598054" cy="1695626"/>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652463" eaLnBrk="0" hangingPunct="0">
              <a:lnSpc>
                <a:spcPct val="85000"/>
              </a:lnSpc>
            </a:pPr>
            <a:r>
              <a:rPr lang="en-US" sz="2000" b="1" dirty="0">
                <a:latin typeface="Courier New"/>
              </a:rPr>
              <a:t>proc means data=orion.customer_dim</a:t>
            </a:r>
          </a:p>
          <a:p>
            <a:pPr defTabSz="652463" eaLnBrk="0" hangingPunct="0">
              <a:lnSpc>
                <a:spcPct val="85000"/>
              </a:lnSpc>
            </a:pPr>
            <a:r>
              <a:rPr lang="en-US" sz="2000" b="1" dirty="0">
                <a:latin typeface="Courier New"/>
              </a:rPr>
              <a:t>           _______________________;</a:t>
            </a:r>
          </a:p>
          <a:p>
            <a:pPr defTabSz="652463" eaLnBrk="0" hangingPunct="0">
              <a:lnSpc>
                <a:spcPct val="85000"/>
              </a:lnSpc>
            </a:pPr>
            <a:r>
              <a:rPr lang="en-US" sz="2000" b="1" dirty="0">
                <a:latin typeface="Courier New"/>
              </a:rPr>
              <a:t>   var Customer_Age;</a:t>
            </a:r>
          </a:p>
          <a:p>
            <a:pPr defTabSz="652463" eaLnBrk="0" hangingPunct="0">
              <a:lnSpc>
                <a:spcPct val="85000"/>
              </a:lnSpc>
            </a:pPr>
            <a:r>
              <a:rPr lang="en-US" sz="2000" b="1" dirty="0">
                <a:latin typeface="Courier New"/>
              </a:rPr>
              <a:t>   class Customer_Gender;</a:t>
            </a:r>
          </a:p>
          <a:p>
            <a:pPr defTabSz="652463" eaLnBrk="0" hangingPunct="0">
              <a:lnSpc>
                <a:spcPct val="85000"/>
              </a:lnSpc>
            </a:pPr>
            <a:r>
              <a:rPr lang="en-US" sz="2000" b="1" dirty="0">
                <a:latin typeface="Courier New"/>
              </a:rPr>
              <a:t>   where Customer_Country ne 'US';</a:t>
            </a:r>
          </a:p>
          <a:p>
            <a:pPr defTabSz="652463" eaLnBrk="0" hangingPunct="0">
              <a:lnSpc>
                <a:spcPct val="85000"/>
              </a:lnSpc>
            </a:pPr>
            <a:r>
              <a:rPr lang="en-US" sz="2000" b="1" dirty="0">
                <a:latin typeface="Courier New"/>
              </a:rPr>
              <a:t>run;</a:t>
            </a:r>
          </a:p>
        </p:txBody>
      </p:sp>
      <p:sp>
        <p:nvSpPr>
          <p:cNvPr id="7" name="Oval 6"/>
          <p:cNvSpPr/>
          <p:nvPr/>
        </p:nvSpPr>
        <p:spPr bwMode="auto">
          <a:xfrm>
            <a:off x="990600" y="494347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459671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7. 	Which </a:t>
            </a:r>
            <a:r>
              <a:rPr lang="en-US" dirty="0"/>
              <a:t>option lets you specify the number of extreme observations displayed by PROC UNIVARIATE?</a:t>
            </a:r>
            <a:br>
              <a:rPr lang="en-US" dirty="0"/>
            </a:b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NEXTROBS=</a:t>
            </a:r>
          </a:p>
          <a:p>
            <a:pPr marL="914400" lvl="1" indent="-461963">
              <a:buClr>
                <a:schemeClr val="tx1"/>
              </a:buClr>
              <a:buSzTx/>
              <a:buFont typeface="Wingdings" pitchFamily="2" charset="2"/>
              <a:buAutoNum type="alphaLcPeriod"/>
              <a:defRPr/>
            </a:pPr>
            <a:r>
              <a:rPr lang="en-US" dirty="0" smtClean="0"/>
              <a:t>NLEVELS</a:t>
            </a:r>
          </a:p>
          <a:p>
            <a:pPr marL="914400" lvl="1" indent="-461963">
              <a:buClr>
                <a:schemeClr val="tx1"/>
              </a:buClr>
              <a:buSzTx/>
              <a:buFont typeface="Wingdings" pitchFamily="2" charset="2"/>
              <a:buAutoNum type="alphaLcPeriod"/>
              <a:defRPr/>
            </a:pPr>
            <a:r>
              <a:rPr lang="en-US" dirty="0" smtClean="0"/>
              <a:t>NOPRINT</a:t>
            </a:r>
          </a:p>
          <a:p>
            <a:pPr marL="914400" lvl="1" indent="-461963">
              <a:buClr>
                <a:schemeClr val="tx1"/>
              </a:buClr>
              <a:buSzTx/>
              <a:buFont typeface="Wingdings" pitchFamily="2" charset="2"/>
              <a:buAutoNum type="alphaLcPeriod"/>
              <a:defRPr/>
            </a:pPr>
            <a:r>
              <a:rPr lang="en-US" dirty="0" smtClean="0"/>
              <a:t>_ALL_</a:t>
            </a:r>
          </a:p>
          <a:p>
            <a:pPr marL="0" indent="0">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7. 	Which </a:t>
            </a:r>
            <a:r>
              <a:rPr lang="en-US" dirty="0"/>
              <a:t>option lets you specify the number of extreme observations displayed by PROC UNIVARIATE?</a:t>
            </a:r>
            <a:br>
              <a:rPr lang="en-US" dirty="0"/>
            </a:b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NEXTROBS=</a:t>
            </a:r>
          </a:p>
          <a:p>
            <a:pPr marL="914400" lvl="1" indent="-461963">
              <a:buClr>
                <a:schemeClr val="tx1"/>
              </a:buClr>
              <a:buSzTx/>
              <a:buFont typeface="Wingdings" pitchFamily="2" charset="2"/>
              <a:buAutoNum type="alphaLcPeriod"/>
              <a:defRPr/>
            </a:pPr>
            <a:r>
              <a:rPr lang="en-US" dirty="0"/>
              <a:t>NLEVELS</a:t>
            </a:r>
          </a:p>
          <a:p>
            <a:pPr marL="914400" lvl="1" indent="-461963">
              <a:buClr>
                <a:schemeClr val="tx1"/>
              </a:buClr>
              <a:buSzTx/>
              <a:buFont typeface="Wingdings" pitchFamily="2" charset="2"/>
              <a:buAutoNum type="alphaLcPeriod"/>
              <a:defRPr/>
            </a:pPr>
            <a:r>
              <a:rPr lang="en-US" dirty="0"/>
              <a:t>NOPRINT</a:t>
            </a:r>
          </a:p>
          <a:p>
            <a:pPr marL="914400" lvl="1" indent="-461963">
              <a:buClr>
                <a:schemeClr val="tx1"/>
              </a:buClr>
              <a:buSzTx/>
              <a:buFont typeface="Wingdings" pitchFamily="2" charset="2"/>
              <a:buAutoNum type="alphaLcPeriod"/>
              <a:defRPr/>
            </a:pPr>
            <a:r>
              <a:rPr lang="en-US" dirty="0"/>
              <a:t>_ALL_</a:t>
            </a:r>
          </a:p>
          <a:p>
            <a:pPr marL="0" indent="0">
              <a:defRPr/>
            </a:pPr>
            <a:endParaRPr lang="en-US" dirty="0" smtClean="0"/>
          </a:p>
        </p:txBody>
      </p:sp>
      <p:sp>
        <p:nvSpPr>
          <p:cNvPr id="3" name="Oval 2"/>
          <p:cNvSpPr/>
          <p:nvPr/>
        </p:nvSpPr>
        <p:spPr bwMode="auto">
          <a:xfrm>
            <a:off x="990600" y="188023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custDataLst>
      <p:tags r:id="rId1"/>
    </p:custDataLst>
    <p:extLst>
      <p:ext uri="{BB962C8B-B14F-4D97-AF65-F5344CB8AC3E}">
        <p14:creationId xmlns:p14="http://schemas.microsoft.com/office/powerpoint/2010/main" val="36806522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8. 	Which destination creates a file that keeps the style information and opens in multiple worksheets in an Excel workbook?</a:t>
            </a:r>
            <a:r>
              <a:rPr lang="en-US" dirty="0"/>
              <a:t> </a:t>
            </a: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CSVALL</a:t>
            </a:r>
          </a:p>
          <a:p>
            <a:pPr marL="914400" lvl="1" indent="-461963">
              <a:buClr>
                <a:schemeClr val="tx1"/>
              </a:buClr>
              <a:buSzTx/>
              <a:buFont typeface="Wingdings" pitchFamily="2" charset="2"/>
              <a:buAutoNum type="alphaLcPeriod"/>
              <a:defRPr/>
            </a:pPr>
            <a:r>
              <a:rPr lang="en-US" dirty="0" smtClean="0"/>
              <a:t>EXCELXP</a:t>
            </a:r>
          </a:p>
          <a:p>
            <a:pPr marL="914400" lvl="1" indent="-461963">
              <a:buClr>
                <a:schemeClr val="tx1"/>
              </a:buClr>
              <a:buSzTx/>
              <a:buFont typeface="Wingdings" pitchFamily="2" charset="2"/>
              <a:buAutoNum type="alphaLcPeriod"/>
              <a:defRPr/>
            </a:pPr>
            <a:r>
              <a:rPr lang="en-US" dirty="0" smtClean="0"/>
              <a:t>MSOFFICE2K</a:t>
            </a:r>
          </a:p>
          <a:p>
            <a:pPr marL="914400" lvl="1" indent="-461963">
              <a:buClr>
                <a:schemeClr val="tx1"/>
              </a:buClr>
              <a:buSzTx/>
              <a:buFont typeface="Wingdings" pitchFamily="2" charset="2"/>
              <a:buAutoNum type="alphaLcPeriod"/>
              <a:defRPr/>
            </a:pPr>
            <a:r>
              <a:rPr lang="en-US" dirty="0" smtClean="0"/>
              <a:t>none of the above</a:t>
            </a:r>
          </a:p>
          <a:p>
            <a:pPr marL="0" indent="0">
              <a:defRPr/>
            </a:pPr>
            <a:endParaRPr lang="en-US" dirty="0" smtClean="0"/>
          </a:p>
        </p:txBody>
      </p:sp>
    </p:spTree>
    <p:extLst>
      <p:ext uri="{BB962C8B-B14F-4D97-AF65-F5344CB8AC3E}">
        <p14:creationId xmlns:p14="http://schemas.microsoft.com/office/powerpoint/2010/main" val="4619409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8. 	Which destination creates a file that keeps the style information and opens in multiple worksheets in an Excel workbook?</a:t>
            </a:r>
            <a:r>
              <a:rPr lang="en-US" dirty="0"/>
              <a:t> </a:t>
            </a: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CSVALL</a:t>
            </a:r>
          </a:p>
          <a:p>
            <a:pPr marL="914400" lvl="1" indent="-461963">
              <a:buClr>
                <a:schemeClr val="tx1"/>
              </a:buClr>
              <a:buSzTx/>
              <a:buFont typeface="Wingdings" pitchFamily="2" charset="2"/>
              <a:buAutoNum type="alphaLcPeriod"/>
              <a:defRPr/>
            </a:pPr>
            <a:r>
              <a:rPr lang="en-US" dirty="0"/>
              <a:t>EXCELXP</a:t>
            </a:r>
          </a:p>
          <a:p>
            <a:pPr marL="914400" lvl="1" indent="-461963">
              <a:buClr>
                <a:schemeClr val="tx1"/>
              </a:buClr>
              <a:buSzTx/>
              <a:buFont typeface="Wingdings" pitchFamily="2" charset="2"/>
              <a:buAutoNum type="alphaLcPeriod"/>
              <a:defRPr/>
            </a:pPr>
            <a:r>
              <a:rPr lang="en-US" dirty="0"/>
              <a:t>MSOFFICE2K</a:t>
            </a:r>
          </a:p>
          <a:p>
            <a:pPr marL="914400" lvl="1" indent="-461963">
              <a:buClr>
                <a:schemeClr val="tx1"/>
              </a:buClr>
              <a:buSzTx/>
              <a:buFont typeface="Wingdings" pitchFamily="2" charset="2"/>
              <a:buAutoNum type="alphaLcPeriod"/>
              <a:defRPr/>
            </a:pPr>
            <a:r>
              <a:rPr lang="en-US" dirty="0"/>
              <a:t>none of the above</a:t>
            </a:r>
          </a:p>
          <a:p>
            <a:pPr marL="0" indent="0">
              <a:defRPr/>
            </a:pPr>
            <a:endParaRPr lang="en-US" dirty="0" smtClean="0"/>
          </a:p>
        </p:txBody>
      </p:sp>
      <p:sp>
        <p:nvSpPr>
          <p:cNvPr id="3" name="Oval 2"/>
          <p:cNvSpPr/>
          <p:nvPr/>
        </p:nvSpPr>
        <p:spPr bwMode="auto">
          <a:xfrm>
            <a:off x="990600" y="227647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56892978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2648"/>
            <a:ext cx="7848600" cy="4264025"/>
          </a:xfrm>
        </p:spPr>
        <p:txBody>
          <a:bodyPr/>
          <a:lstStyle/>
          <a:p>
            <a:pPr marL="457200" indent="-457200"/>
            <a:r>
              <a:rPr lang="en-US" dirty="0" smtClean="0"/>
              <a:t>9. 	Which statement about style definitions is true?</a:t>
            </a:r>
          </a:p>
          <a:p>
            <a:pPr marL="0" indent="0"/>
            <a:endParaRPr lang="en-US" sz="800" b="1" dirty="0" smtClean="0"/>
          </a:p>
          <a:p>
            <a:pPr marL="914400" lvl="1" indent="-461963">
              <a:buClr>
                <a:schemeClr val="tx1"/>
              </a:buClr>
              <a:buSzTx/>
              <a:buFont typeface="Wingdings" pitchFamily="2" charset="2"/>
              <a:buAutoNum type="alphaLcPeriod"/>
            </a:pPr>
            <a:r>
              <a:rPr lang="en-US" dirty="0" smtClean="0"/>
              <a:t>The STYLE= option affects the display in all destinations.</a:t>
            </a:r>
          </a:p>
          <a:p>
            <a:pPr marL="914400" lvl="1" indent="-461963">
              <a:buClr>
                <a:schemeClr val="tx1"/>
              </a:buClr>
              <a:buSzTx/>
              <a:buFont typeface="Wingdings" pitchFamily="2" charset="2"/>
              <a:buAutoNum type="alphaLcPeriod"/>
            </a:pPr>
            <a:r>
              <a:rPr lang="en-US" dirty="0" smtClean="0"/>
              <a:t>You can use the STYLE= option in an ODS statement or in a PROC statement.</a:t>
            </a:r>
          </a:p>
          <a:p>
            <a:pPr marL="914400" lvl="1" indent="-461963">
              <a:buClr>
                <a:schemeClr val="tx1"/>
              </a:buClr>
              <a:buSzTx/>
              <a:buFont typeface="Wingdings" pitchFamily="2" charset="2"/>
              <a:buAutoNum type="alphaLcPeriod"/>
            </a:pPr>
            <a:r>
              <a:rPr lang="en-US" dirty="0" smtClean="0"/>
              <a:t>A style definition specifies colors, fonts, and a file format for an external file.</a:t>
            </a:r>
          </a:p>
          <a:p>
            <a:pPr marL="914400" lvl="1" indent="-461963">
              <a:buClr>
                <a:schemeClr val="tx1"/>
              </a:buClr>
              <a:buSzTx/>
              <a:buFont typeface="Wingdings" pitchFamily="2" charset="2"/>
              <a:buAutoNum type="alphaLcPeriod"/>
            </a:pPr>
            <a:r>
              <a:rPr lang="en-US" dirty="0" smtClean="0"/>
              <a:t>If you do not specify a style definition, SAS uses a default style definition that varies by the destination.</a:t>
            </a:r>
          </a:p>
          <a:p>
            <a:endParaRPr lang="en-US" dirty="0"/>
          </a:p>
        </p:txBody>
      </p:sp>
      <p:sp>
        <p:nvSpPr>
          <p:cNvPr id="4" name="Slide Number Placeholder 3"/>
          <p:cNvSpPr>
            <a:spLocks noGrp="1"/>
          </p:cNvSpPr>
          <p:nvPr>
            <p:ph type="sldNum" sz="quarter" idx="10"/>
          </p:nvPr>
        </p:nvSpPr>
        <p:spPr/>
        <p:txBody>
          <a:bodyPr/>
          <a:lstStyle/>
          <a:p>
            <a:pPr>
              <a:defRPr/>
            </a:pPr>
            <a:fld id="{A3E357D3-C3C3-4EBA-85D5-FE6BAFF3C3F5}" type="slidenum">
              <a:rPr lang="en-US" smtClean="0"/>
              <a:pPr>
                <a:defRPr/>
              </a:pPr>
              <a:t>134</a:t>
            </a:fld>
            <a:endParaRPr lang="en-US" b="0" dirty="0">
              <a:latin typeface="Times New Roman" pitchFamily="18" charset="0"/>
            </a:endParaRPr>
          </a:p>
        </p:txBody>
      </p:sp>
    </p:spTree>
    <p:extLst>
      <p:ext uri="{BB962C8B-B14F-4D97-AF65-F5344CB8AC3E}">
        <p14:creationId xmlns:p14="http://schemas.microsoft.com/office/powerpoint/2010/main" val="233762509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2648"/>
            <a:ext cx="7848600" cy="4264025"/>
          </a:xfrm>
        </p:spPr>
        <p:txBody>
          <a:bodyPr/>
          <a:lstStyle/>
          <a:p>
            <a:pPr marL="457200" indent="-457200"/>
            <a:r>
              <a:rPr lang="en-US" dirty="0" smtClean="0"/>
              <a:t>9. 	Which statement about style definitions is true?</a:t>
            </a:r>
          </a:p>
          <a:p>
            <a:pPr marL="0" indent="0"/>
            <a:endParaRPr lang="en-US" sz="800" b="1" dirty="0" smtClean="0"/>
          </a:p>
          <a:p>
            <a:pPr marL="914400" lvl="1" indent="-461963">
              <a:buClr>
                <a:schemeClr val="tx1"/>
              </a:buClr>
              <a:buSzTx/>
              <a:buFont typeface="Wingdings" pitchFamily="2" charset="2"/>
              <a:buAutoNum type="alphaLcPeriod"/>
            </a:pPr>
            <a:r>
              <a:rPr lang="en-US" dirty="0" smtClean="0"/>
              <a:t>The STYLE= option affects the display in all destinations.</a:t>
            </a:r>
          </a:p>
          <a:p>
            <a:pPr marL="914400" lvl="1" indent="-461963">
              <a:buClr>
                <a:schemeClr val="tx1"/>
              </a:buClr>
              <a:buSzTx/>
              <a:buFont typeface="Wingdings" pitchFamily="2" charset="2"/>
              <a:buAutoNum type="alphaLcPeriod"/>
            </a:pPr>
            <a:r>
              <a:rPr lang="en-US" dirty="0" smtClean="0"/>
              <a:t>You can use the STYLE= option in an ODS statement or in a PROC statement.</a:t>
            </a:r>
          </a:p>
          <a:p>
            <a:pPr marL="914400" lvl="1" indent="-461963">
              <a:buClr>
                <a:schemeClr val="tx1"/>
              </a:buClr>
              <a:buSzTx/>
              <a:buFont typeface="Wingdings" pitchFamily="2" charset="2"/>
              <a:buAutoNum type="alphaLcPeriod"/>
            </a:pPr>
            <a:r>
              <a:rPr lang="en-US" dirty="0" smtClean="0"/>
              <a:t>A style definition specifies colors, fonts, and a file format for an external file.</a:t>
            </a:r>
          </a:p>
          <a:p>
            <a:pPr marL="914400" lvl="1" indent="-461963">
              <a:buClr>
                <a:schemeClr val="tx1"/>
              </a:buClr>
              <a:buSzTx/>
              <a:buFont typeface="Wingdings" pitchFamily="2" charset="2"/>
              <a:buAutoNum type="alphaLcPeriod"/>
            </a:pPr>
            <a:r>
              <a:rPr lang="en-US" dirty="0" smtClean="0"/>
              <a:t>If you do not specify a style definition, SAS uses a default style definition that varies by the destination.</a:t>
            </a:r>
          </a:p>
          <a:p>
            <a:endParaRPr lang="en-US" dirty="0"/>
          </a:p>
        </p:txBody>
      </p:sp>
      <p:sp>
        <p:nvSpPr>
          <p:cNvPr id="4" name="Slide Number Placeholder 3"/>
          <p:cNvSpPr>
            <a:spLocks noGrp="1"/>
          </p:cNvSpPr>
          <p:nvPr>
            <p:ph type="sldNum" sz="quarter" idx="10"/>
          </p:nvPr>
        </p:nvSpPr>
        <p:spPr/>
        <p:txBody>
          <a:bodyPr/>
          <a:lstStyle/>
          <a:p>
            <a:pPr>
              <a:defRPr/>
            </a:pPr>
            <a:fld id="{A3E357D3-C3C3-4EBA-85D5-FE6BAFF3C3F5}" type="slidenum">
              <a:rPr lang="en-US" smtClean="0"/>
              <a:pPr>
                <a:defRPr/>
              </a:pPr>
              <a:t>135</a:t>
            </a:fld>
            <a:endParaRPr lang="en-US" b="0" dirty="0">
              <a:latin typeface="Times New Roman" pitchFamily="18" charset="0"/>
            </a:endParaRPr>
          </a:p>
        </p:txBody>
      </p:sp>
      <p:sp>
        <p:nvSpPr>
          <p:cNvPr id="2" name="Oval 1"/>
          <p:cNvSpPr/>
          <p:nvPr/>
        </p:nvSpPr>
        <p:spPr bwMode="auto">
          <a:xfrm>
            <a:off x="993775" y="3537717"/>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81624984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509588" indent="-509588">
              <a:defRPr/>
            </a:pPr>
            <a:r>
              <a:rPr lang="en-US" dirty="0" smtClean="0"/>
              <a:t>10. </a:t>
            </a:r>
            <a:r>
              <a:rPr lang="en-US" dirty="0"/>
              <a:t>Suppose you submit the program shown below. What </a:t>
            </a:r>
            <a:r>
              <a:rPr lang="en-US" dirty="0" smtClean="0"/>
              <a:t>happens </a:t>
            </a:r>
            <a:r>
              <a:rPr lang="en-US" dirty="0"/>
              <a:t>if you then submit a </a:t>
            </a:r>
            <a:r>
              <a:rPr lang="en-US" dirty="0" smtClean="0"/>
              <a:t>PROC </a:t>
            </a:r>
            <a:r>
              <a:rPr lang="en-US" dirty="0"/>
              <a:t>PRINT step</a:t>
            </a:r>
            <a:r>
              <a:rPr lang="en-US" dirty="0" smtClean="0"/>
              <a:t>?</a:t>
            </a:r>
          </a:p>
          <a:p>
            <a:pPr>
              <a:defRPr/>
            </a:pPr>
            <a:endParaRPr lang="en-US" dirty="0"/>
          </a:p>
          <a:p>
            <a:pPr>
              <a:defRPr/>
            </a:pPr>
            <a:r>
              <a:rPr lang="en-US" dirty="0" smtClean="0"/>
              <a:t> </a:t>
            </a:r>
            <a:endParaRPr lang="en-US" b="1" dirty="0" smtClean="0"/>
          </a:p>
          <a:p>
            <a:pPr marL="0" indent="0">
              <a:defRPr/>
            </a:pPr>
            <a:endParaRPr lang="en-US" b="1" dirty="0"/>
          </a:p>
          <a:p>
            <a:pPr marL="0" indent="0">
              <a:defRPr/>
            </a:pPr>
            <a:endParaRPr lang="en-US" b="1" dirty="0" smtClean="0"/>
          </a:p>
          <a:p>
            <a:pPr marL="0" indent="0">
              <a:defRPr/>
            </a:pPr>
            <a:endParaRPr lang="en-US" b="1" dirty="0"/>
          </a:p>
          <a:p>
            <a:pPr marL="0" indent="0">
              <a:defRPr/>
            </a:pPr>
            <a:endParaRPr lang="en-US" b="1" dirty="0" smtClean="0"/>
          </a:p>
          <a:p>
            <a:pPr marL="914400" lvl="1" indent="-461963">
              <a:buClr>
                <a:schemeClr val="tx1"/>
              </a:buClr>
              <a:buSzTx/>
              <a:buFont typeface="Wingdings" pitchFamily="2" charset="2"/>
              <a:buAutoNum type="alphaLcPeriod"/>
              <a:defRPr/>
            </a:pPr>
            <a:r>
              <a:rPr lang="en-US" dirty="0" smtClean="0"/>
              <a:t>The PROC PRINT output is displayed in the default window.</a:t>
            </a:r>
          </a:p>
          <a:p>
            <a:pPr marL="914400" lvl="1" indent="-461963">
              <a:buClr>
                <a:schemeClr val="tx1"/>
              </a:buClr>
              <a:buSzTx/>
              <a:buFont typeface="Wingdings" pitchFamily="2" charset="2"/>
              <a:buAutoNum type="alphaLcPeriod"/>
              <a:defRPr/>
            </a:pPr>
            <a:r>
              <a:rPr lang="en-US" dirty="0" smtClean="0"/>
              <a:t>The PROC PRINT output is not displayed and a warning is written to the log indicating that there are no active destinations.</a:t>
            </a:r>
          </a:p>
          <a:p>
            <a:pPr marL="914400" lvl="1" indent="-461963">
              <a:buClr>
                <a:schemeClr val="tx1"/>
              </a:buClr>
              <a:buSzTx/>
              <a:buFont typeface="Wingdings" pitchFamily="2" charset="2"/>
              <a:buAutoNum type="alphaLcPeriod"/>
              <a:defRPr/>
            </a:pPr>
            <a:r>
              <a:rPr lang="en-US" dirty="0" smtClean="0"/>
              <a:t>The PROC </a:t>
            </a:r>
            <a:r>
              <a:rPr lang="en-US" dirty="0"/>
              <a:t>PRINT output </a:t>
            </a:r>
            <a:r>
              <a:rPr lang="en-US" dirty="0" smtClean="0"/>
              <a:t>is appended to the </a:t>
            </a:r>
            <a:r>
              <a:rPr lang="en-US" dirty="0"/>
              <a:t>PROC FREQ output in the file </a:t>
            </a:r>
            <a:r>
              <a:rPr lang="en-US" b="1" dirty="0"/>
              <a:t>ctry.csv</a:t>
            </a:r>
            <a:r>
              <a:rPr lang="en-US" dirty="0"/>
              <a:t>. </a:t>
            </a:r>
          </a:p>
          <a:p>
            <a:pPr lvl="1">
              <a:buClr>
                <a:schemeClr val="tx1"/>
              </a:buClr>
              <a:buSzTx/>
              <a:buFont typeface="Wingdings" pitchFamily="2" charset="2"/>
              <a:buAutoNum type="alphaLcPeriod"/>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Box 4"/>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8" name="Rectangle 7"/>
          <p:cNvSpPr/>
          <p:nvPr/>
        </p:nvSpPr>
        <p:spPr>
          <a:xfrm>
            <a:off x="1152525" y="1475595"/>
            <a:ext cx="6092190" cy="2377061"/>
          </a:xfrm>
          <a:prstGeom prst="rect">
            <a:avLst/>
          </a:prstGeom>
          <a:solidFill>
            <a:srgbClr val="FFFFFF"/>
          </a:solidFill>
          <a:ln w="38100" cmpd="sng">
            <a:solidFill>
              <a:schemeClr val="tx2"/>
            </a:solidFill>
          </a:ln>
        </p:spPr>
        <p:txBody>
          <a:bodyPr wrap="square" lIns="88900" tIns="88900" rIns="266700" bIns="88900">
            <a:spAutoFit/>
          </a:bodyPr>
          <a:lstStyle/>
          <a:p>
            <a:pPr defTabSz="652463" eaLnBrk="0" hangingPunct="0">
              <a:lnSpc>
                <a:spcPct val="85000"/>
              </a:lnSpc>
            </a:pPr>
            <a:r>
              <a:rPr lang="en-US" b="1" dirty="0">
                <a:latin typeface="Courier New"/>
              </a:rPr>
              <a:t>ods _all_ close; </a:t>
            </a:r>
          </a:p>
          <a:p>
            <a:pPr defTabSz="652463" eaLnBrk="0" hangingPunct="0">
              <a:lnSpc>
                <a:spcPct val="85000"/>
              </a:lnSpc>
            </a:pPr>
            <a:r>
              <a:rPr lang="en-US" b="1" dirty="0">
                <a:latin typeface="Courier New"/>
              </a:rPr>
              <a:t>ods csvall file='c:\ctry.csv';</a:t>
            </a:r>
          </a:p>
          <a:p>
            <a:pPr defTabSz="652463" eaLnBrk="0" hangingPunct="0">
              <a:lnSpc>
                <a:spcPct val="85000"/>
              </a:lnSpc>
            </a:pPr>
            <a:r>
              <a:rPr lang="en-US" sz="1200" b="1" dirty="0" smtClean="0">
                <a:latin typeface="Courier New"/>
              </a:rPr>
              <a:t> </a:t>
            </a:r>
          </a:p>
          <a:p>
            <a:pPr defTabSz="652463" eaLnBrk="0" hangingPunct="0">
              <a:lnSpc>
                <a:spcPct val="85000"/>
              </a:lnSpc>
            </a:pPr>
            <a:r>
              <a:rPr lang="en-US" b="1" dirty="0" smtClean="0">
                <a:latin typeface="Courier New"/>
              </a:rPr>
              <a:t>proc </a:t>
            </a:r>
            <a:r>
              <a:rPr lang="en-US" b="1" dirty="0">
                <a:latin typeface="Courier New"/>
              </a:rPr>
              <a:t>freq data=orion.sales; </a:t>
            </a:r>
          </a:p>
          <a:p>
            <a:pPr defTabSz="652463" eaLnBrk="0" hangingPunct="0">
              <a:lnSpc>
                <a:spcPct val="85000"/>
              </a:lnSpc>
            </a:pPr>
            <a:r>
              <a:rPr lang="en-US" b="1" dirty="0">
                <a:latin typeface="Courier New"/>
              </a:rPr>
              <a:t>   </a:t>
            </a:r>
            <a:r>
              <a:rPr lang="en-US" b="1" dirty="0" smtClean="0">
                <a:latin typeface="Courier New"/>
              </a:rPr>
              <a:t>tables </a:t>
            </a:r>
            <a:r>
              <a:rPr lang="en-US" b="1" dirty="0">
                <a:latin typeface="Courier New"/>
              </a:rPr>
              <a:t>Country; </a:t>
            </a:r>
          </a:p>
          <a:p>
            <a:pPr defTabSz="652463" eaLnBrk="0" hangingPunct="0">
              <a:lnSpc>
                <a:spcPct val="85000"/>
              </a:lnSpc>
            </a:pPr>
            <a:r>
              <a:rPr lang="en-US" b="1" dirty="0">
                <a:latin typeface="Courier New"/>
              </a:rPr>
              <a:t>run;</a:t>
            </a:r>
          </a:p>
          <a:p>
            <a:pPr defTabSz="652463" eaLnBrk="0" hangingPunct="0">
              <a:lnSpc>
                <a:spcPct val="85000"/>
              </a:lnSpc>
            </a:pPr>
            <a:r>
              <a:rPr lang="en-US" sz="1200" b="1" dirty="0" smtClean="0">
                <a:latin typeface="Courier New"/>
              </a:rPr>
              <a:t> </a:t>
            </a:r>
          </a:p>
          <a:p>
            <a:pPr defTabSz="652463" eaLnBrk="0" hangingPunct="0">
              <a:lnSpc>
                <a:spcPct val="85000"/>
              </a:lnSpc>
            </a:pPr>
            <a:r>
              <a:rPr lang="en-US" b="1" dirty="0" smtClean="0">
                <a:latin typeface="Courier New"/>
              </a:rPr>
              <a:t>ods </a:t>
            </a:r>
            <a:r>
              <a:rPr lang="en-US" b="1" dirty="0">
                <a:latin typeface="Courier New"/>
              </a:rPr>
              <a:t>csvall close;</a:t>
            </a:r>
          </a:p>
        </p:txBody>
      </p:sp>
    </p:spTree>
    <p:extLst>
      <p:ext uri="{BB962C8B-B14F-4D97-AF65-F5344CB8AC3E}">
        <p14:creationId xmlns:p14="http://schemas.microsoft.com/office/powerpoint/2010/main" val="279586961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509588" indent="-509588">
              <a:defRPr/>
            </a:pPr>
            <a:r>
              <a:rPr lang="en-US" dirty="0" smtClean="0"/>
              <a:t>10. </a:t>
            </a:r>
            <a:r>
              <a:rPr lang="en-US" dirty="0"/>
              <a:t>Suppose you submit the program shown below. What </a:t>
            </a:r>
            <a:r>
              <a:rPr lang="en-US" dirty="0" smtClean="0"/>
              <a:t>happens </a:t>
            </a:r>
            <a:r>
              <a:rPr lang="en-US" dirty="0"/>
              <a:t>if you then submit a </a:t>
            </a:r>
            <a:r>
              <a:rPr lang="en-US" dirty="0" smtClean="0"/>
              <a:t>PROC </a:t>
            </a:r>
            <a:r>
              <a:rPr lang="en-US" dirty="0"/>
              <a:t>PRINT step</a:t>
            </a:r>
            <a:r>
              <a:rPr lang="en-US" dirty="0" smtClean="0"/>
              <a:t>?</a:t>
            </a:r>
          </a:p>
          <a:p>
            <a:pPr>
              <a:defRPr/>
            </a:pPr>
            <a:endParaRPr lang="en-US" dirty="0"/>
          </a:p>
          <a:p>
            <a:pPr>
              <a:defRPr/>
            </a:pPr>
            <a:r>
              <a:rPr lang="en-US" dirty="0" smtClean="0"/>
              <a:t> </a:t>
            </a:r>
            <a:endParaRPr lang="en-US" b="1" dirty="0" smtClean="0"/>
          </a:p>
          <a:p>
            <a:pPr marL="0" indent="0">
              <a:defRPr/>
            </a:pPr>
            <a:endParaRPr lang="en-US" b="1" dirty="0"/>
          </a:p>
          <a:p>
            <a:pPr marL="0" indent="0">
              <a:defRPr/>
            </a:pPr>
            <a:endParaRPr lang="en-US" b="1" dirty="0" smtClean="0"/>
          </a:p>
          <a:p>
            <a:pPr marL="0" indent="0">
              <a:defRPr/>
            </a:pPr>
            <a:endParaRPr lang="en-US" b="1" dirty="0"/>
          </a:p>
          <a:p>
            <a:pPr marL="0" indent="0">
              <a:defRPr/>
            </a:pPr>
            <a:endParaRPr lang="en-US" b="1" dirty="0" smtClean="0"/>
          </a:p>
          <a:p>
            <a:pPr marL="914400" lvl="1" indent="-461963">
              <a:buClr>
                <a:schemeClr val="tx1"/>
              </a:buClr>
              <a:buSzTx/>
              <a:buFont typeface="Wingdings" pitchFamily="2" charset="2"/>
              <a:buAutoNum type="alphaLcPeriod"/>
              <a:defRPr/>
            </a:pPr>
            <a:r>
              <a:rPr lang="en-US" dirty="0"/>
              <a:t>The PROC PRINT output is displayed in the default window.</a:t>
            </a:r>
          </a:p>
          <a:p>
            <a:pPr marL="914400" lvl="1" indent="-461963">
              <a:buClr>
                <a:schemeClr val="tx1"/>
              </a:buClr>
              <a:buSzTx/>
              <a:buFont typeface="Wingdings" pitchFamily="2" charset="2"/>
              <a:buAutoNum type="alphaLcPeriod"/>
              <a:defRPr/>
            </a:pPr>
            <a:r>
              <a:rPr lang="en-US" dirty="0"/>
              <a:t>The PROC PRINT output is not displayed and a warning is written to the log indicating that there are no active destinations.</a:t>
            </a:r>
          </a:p>
          <a:p>
            <a:pPr marL="914400" lvl="1" indent="-461963">
              <a:buClr>
                <a:schemeClr val="tx1"/>
              </a:buClr>
              <a:buSzTx/>
              <a:buFont typeface="Wingdings" pitchFamily="2" charset="2"/>
              <a:buAutoNum type="alphaLcPeriod"/>
              <a:defRPr/>
            </a:pPr>
            <a:r>
              <a:rPr lang="en-US" dirty="0"/>
              <a:t>The PROC PRINT output is appended to the PROC FREQ output in the file </a:t>
            </a:r>
            <a:r>
              <a:rPr lang="en-US" b="1" dirty="0"/>
              <a:t>ctry.csv</a:t>
            </a:r>
            <a:r>
              <a:rPr lang="en-US" dirty="0"/>
              <a:t>. </a:t>
            </a:r>
          </a:p>
          <a:p>
            <a:pPr lvl="1">
              <a:buClr>
                <a:schemeClr val="tx1"/>
              </a:buClr>
              <a:buSzTx/>
              <a:buFont typeface="Wingdings" pitchFamily="2" charset="2"/>
              <a:buAutoNum type="alphaLcPeriod"/>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Box 4"/>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8" name="Rectangle 7"/>
          <p:cNvSpPr/>
          <p:nvPr/>
        </p:nvSpPr>
        <p:spPr>
          <a:xfrm>
            <a:off x="1152525" y="1475595"/>
            <a:ext cx="6092190" cy="2377061"/>
          </a:xfrm>
          <a:prstGeom prst="rect">
            <a:avLst/>
          </a:prstGeom>
          <a:solidFill>
            <a:srgbClr val="FFFFFF"/>
          </a:solidFill>
          <a:ln w="38100" cmpd="sng">
            <a:solidFill>
              <a:schemeClr val="tx2"/>
            </a:solidFill>
          </a:ln>
        </p:spPr>
        <p:txBody>
          <a:bodyPr wrap="square" lIns="88900" tIns="88900" rIns="266700" bIns="88900">
            <a:spAutoFit/>
          </a:bodyPr>
          <a:lstStyle/>
          <a:p>
            <a:pPr defTabSz="652463" eaLnBrk="0" hangingPunct="0">
              <a:lnSpc>
                <a:spcPct val="85000"/>
              </a:lnSpc>
            </a:pPr>
            <a:r>
              <a:rPr lang="en-US" b="1" dirty="0">
                <a:latin typeface="Courier New"/>
              </a:rPr>
              <a:t>ods _all_ close; </a:t>
            </a:r>
          </a:p>
          <a:p>
            <a:pPr defTabSz="652463" eaLnBrk="0" hangingPunct="0">
              <a:lnSpc>
                <a:spcPct val="85000"/>
              </a:lnSpc>
            </a:pPr>
            <a:r>
              <a:rPr lang="en-US" b="1" dirty="0">
                <a:latin typeface="Courier New"/>
              </a:rPr>
              <a:t>ods csvall file='c:\ctry.csv';</a:t>
            </a:r>
          </a:p>
          <a:p>
            <a:pPr defTabSz="652463" eaLnBrk="0" hangingPunct="0">
              <a:lnSpc>
                <a:spcPct val="85000"/>
              </a:lnSpc>
            </a:pPr>
            <a:r>
              <a:rPr lang="en-US" sz="1200" b="1" dirty="0" smtClean="0">
                <a:latin typeface="Courier New"/>
              </a:rPr>
              <a:t> </a:t>
            </a:r>
          </a:p>
          <a:p>
            <a:pPr defTabSz="652463" eaLnBrk="0" hangingPunct="0">
              <a:lnSpc>
                <a:spcPct val="85000"/>
              </a:lnSpc>
            </a:pPr>
            <a:r>
              <a:rPr lang="en-US" b="1" dirty="0" smtClean="0">
                <a:latin typeface="Courier New"/>
              </a:rPr>
              <a:t>proc </a:t>
            </a:r>
            <a:r>
              <a:rPr lang="en-US" b="1" dirty="0">
                <a:latin typeface="Courier New"/>
              </a:rPr>
              <a:t>freq data=orion.sales; </a:t>
            </a:r>
          </a:p>
          <a:p>
            <a:pPr defTabSz="652463" eaLnBrk="0" hangingPunct="0">
              <a:lnSpc>
                <a:spcPct val="85000"/>
              </a:lnSpc>
            </a:pPr>
            <a:r>
              <a:rPr lang="en-US" b="1" dirty="0">
                <a:latin typeface="Courier New"/>
              </a:rPr>
              <a:t>   </a:t>
            </a:r>
            <a:r>
              <a:rPr lang="en-US" b="1" dirty="0" smtClean="0">
                <a:latin typeface="Courier New"/>
              </a:rPr>
              <a:t>tables </a:t>
            </a:r>
            <a:r>
              <a:rPr lang="en-US" b="1" dirty="0">
                <a:latin typeface="Courier New"/>
              </a:rPr>
              <a:t>Country; </a:t>
            </a:r>
          </a:p>
          <a:p>
            <a:pPr defTabSz="652463" eaLnBrk="0" hangingPunct="0">
              <a:lnSpc>
                <a:spcPct val="85000"/>
              </a:lnSpc>
            </a:pPr>
            <a:r>
              <a:rPr lang="en-US" b="1" dirty="0">
                <a:latin typeface="Courier New"/>
              </a:rPr>
              <a:t>run;</a:t>
            </a:r>
          </a:p>
          <a:p>
            <a:pPr defTabSz="652463" eaLnBrk="0" hangingPunct="0">
              <a:lnSpc>
                <a:spcPct val="85000"/>
              </a:lnSpc>
            </a:pPr>
            <a:r>
              <a:rPr lang="en-US" sz="1200" b="1" dirty="0" smtClean="0">
                <a:latin typeface="Courier New"/>
              </a:rPr>
              <a:t> </a:t>
            </a:r>
          </a:p>
          <a:p>
            <a:pPr defTabSz="652463" eaLnBrk="0" hangingPunct="0">
              <a:lnSpc>
                <a:spcPct val="85000"/>
              </a:lnSpc>
            </a:pPr>
            <a:r>
              <a:rPr lang="en-US" b="1" dirty="0" smtClean="0">
                <a:latin typeface="Courier New"/>
              </a:rPr>
              <a:t>ods </a:t>
            </a:r>
            <a:r>
              <a:rPr lang="en-US" b="1" dirty="0">
                <a:latin typeface="Courier New"/>
              </a:rPr>
              <a:t>csvall close;</a:t>
            </a:r>
          </a:p>
        </p:txBody>
      </p:sp>
      <p:sp>
        <p:nvSpPr>
          <p:cNvPr id="3" name="Oval 2"/>
          <p:cNvSpPr/>
          <p:nvPr/>
        </p:nvSpPr>
        <p:spPr bwMode="auto">
          <a:xfrm>
            <a:off x="990600" y="4716668"/>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384898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Orion Star management wants to know how many sales employees are in each country, as well as the count of males and females.</a:t>
            </a:r>
            <a:endParaRPr lang="en-US" dirty="0"/>
          </a:p>
        </p:txBody>
      </p:sp>
      <p:pic>
        <p:nvPicPr>
          <p:cNvPr id="1027" name="Picture 3" descr="\\sashq\root\dept\PSD\GRAPHICS\Illustrations\Places\u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104" y="3334613"/>
            <a:ext cx="2981465" cy="18889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shq\root\dept\PSD\GRAPHICS\Illustrations\Places\austral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350" y="3334613"/>
            <a:ext cx="3550971" cy="2249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L:\graphics\female_symbol_N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013" y="3864560"/>
            <a:ext cx="395927" cy="6529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graphics\male_symbol_N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9198" y="3334613"/>
            <a:ext cx="495428" cy="5928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L:\graphics\male_symbol_N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5641" y="3334613"/>
            <a:ext cx="495428" cy="592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graphics\people_group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808" y="3810000"/>
            <a:ext cx="1108272" cy="10730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L:\graphics\people_group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3940" y="3759270"/>
            <a:ext cx="1108272" cy="10730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L:\graphics\female_symbol_N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7819" y="3864560"/>
            <a:ext cx="395927" cy="6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1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Statement</a:t>
            </a:r>
            <a:endParaRPr lang="en-US" dirty="0"/>
          </a:p>
        </p:txBody>
      </p:sp>
      <p:sp>
        <p:nvSpPr>
          <p:cNvPr id="3" name="Content Placeholder 2"/>
          <p:cNvSpPr>
            <a:spLocks noGrp="1"/>
          </p:cNvSpPr>
          <p:nvPr>
            <p:ph idx="1"/>
          </p:nvPr>
        </p:nvSpPr>
        <p:spPr/>
        <p:txBody>
          <a:bodyPr/>
          <a:lstStyle/>
          <a:p>
            <a:r>
              <a:rPr lang="en-US" dirty="0" smtClean="0"/>
              <a:t>You can list multiple variables in a TABLES statement. A separate table is produced for each variable.</a:t>
            </a:r>
          </a:p>
          <a:p>
            <a:endParaRPr lang="en-US" dirty="0"/>
          </a:p>
          <a:p>
            <a:endParaRPr lang="en-US" dirty="0" smtClean="0"/>
          </a:p>
          <a:p>
            <a:endParaRPr lang="en-US" sz="1600" dirty="0"/>
          </a:p>
          <a:p>
            <a:r>
              <a:rPr lang="en-US" dirty="0" smtClean="0"/>
              <a:t>PROC FREQ Output</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26141" y="1850490"/>
            <a:ext cx="7718612"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tables Gender Country;</a:t>
            </a:r>
          </a:p>
          <a:p>
            <a:pPr>
              <a:lnSpc>
                <a:spcPct val="85000"/>
              </a:lnSpc>
            </a:pPr>
            <a:r>
              <a:rPr lang="en-US" b="1" dirty="0">
                <a:latin typeface="Courier New"/>
              </a:rPr>
              <a:t>run;</a:t>
            </a:r>
          </a:p>
        </p:txBody>
      </p:sp>
      <p:sp>
        <p:nvSpPr>
          <p:cNvPr id="9" name="TextBox 8"/>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0" name="Rectangle 9"/>
          <p:cNvSpPr/>
          <p:nvPr/>
        </p:nvSpPr>
        <p:spPr>
          <a:xfrm>
            <a:off x="726141" y="3400963"/>
            <a:ext cx="7718612" cy="2980303"/>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The </a:t>
            </a:r>
            <a:r>
              <a:rPr lang="en-US" sz="1400" b="1" dirty="0">
                <a:solidFill>
                  <a:srgbClr val="000000"/>
                </a:solidFill>
                <a:latin typeface="SAS Monospace"/>
              </a:rPr>
              <a:t>FREQ Procedure</a:t>
            </a:r>
          </a:p>
          <a:p>
            <a:endParaRPr lang="en-US" sz="1400" b="1" dirty="0">
              <a:solidFill>
                <a:srgbClr val="000000"/>
              </a:solidFill>
              <a:latin typeface="SAS Monospace"/>
            </a:endParaRPr>
          </a:p>
          <a:p>
            <a:r>
              <a:rPr lang="en-US" sz="1400" b="1" dirty="0">
                <a:solidFill>
                  <a:srgbClr val="000000"/>
                </a:solidFill>
                <a:latin typeface="SAS Monospace"/>
              </a:rPr>
              <a:t>                                   Cumulative    Cumulative</a:t>
            </a:r>
          </a:p>
          <a:p>
            <a:r>
              <a:rPr lang="en-US" sz="1400" b="1" dirty="0">
                <a:solidFill>
                  <a:srgbClr val="000000"/>
                </a:solidFill>
                <a:latin typeface="SAS Monospace"/>
              </a:rPr>
              <a:t>Gender    Frequency     Percent     Frequency      Percent</a:t>
            </a:r>
          </a:p>
          <a:p>
            <a:r>
              <a:rPr lang="en-US" sz="1400" b="1" dirty="0">
                <a:solidFill>
                  <a:srgbClr val="000000"/>
                </a:solidFill>
                <a:latin typeface="SAS Monospace"/>
              </a:rPr>
              <a:t>ƒƒƒƒƒƒƒƒƒƒƒƒƒƒƒƒƒƒƒƒƒƒƒƒƒƒƒƒƒƒƒƒƒƒƒƒƒƒƒƒƒƒƒƒƒƒƒƒƒƒƒƒƒƒƒƒƒƒƒ</a:t>
            </a:r>
          </a:p>
          <a:p>
            <a:r>
              <a:rPr lang="en-US" sz="1400" b="1" dirty="0">
                <a:solidFill>
                  <a:srgbClr val="000000"/>
                </a:solidFill>
                <a:latin typeface="SAS Monospace"/>
              </a:rPr>
              <a:t>F               68       41.21            68        41.21</a:t>
            </a:r>
          </a:p>
          <a:p>
            <a:r>
              <a:rPr lang="en-US" sz="1400" b="1" dirty="0">
                <a:solidFill>
                  <a:srgbClr val="000000"/>
                </a:solidFill>
                <a:latin typeface="SAS Monospace"/>
              </a:rPr>
              <a:t>M               97       58.79           165       100.00</a:t>
            </a:r>
          </a:p>
          <a:p>
            <a:endParaRPr lang="en-US" sz="1400" b="1" dirty="0" smtClean="0">
              <a:solidFill>
                <a:srgbClr val="000000"/>
              </a:solidFill>
              <a:latin typeface="SAS Monospace"/>
            </a:endParaRPr>
          </a:p>
          <a:p>
            <a:r>
              <a:rPr lang="en-US" sz="1400" b="1" dirty="0" smtClean="0">
                <a:solidFill>
                  <a:srgbClr val="000000"/>
                </a:solidFill>
                <a:latin typeface="SAS Monospace"/>
              </a:rPr>
              <a:t>                                    </a:t>
            </a:r>
            <a:r>
              <a:rPr lang="en-US" sz="1400" b="1" dirty="0">
                <a:solidFill>
                  <a:srgbClr val="000000"/>
                </a:solidFill>
                <a:latin typeface="SAS Monospace"/>
              </a:rPr>
              <a:t>Cumulative    Cumulative</a:t>
            </a:r>
          </a:p>
          <a:p>
            <a:r>
              <a:rPr lang="en-US" sz="1400" b="1" dirty="0">
                <a:solidFill>
                  <a:srgbClr val="000000"/>
                </a:solidFill>
                <a:latin typeface="SAS Monospace"/>
              </a:rPr>
              <a:t>Country    Frequency     Percent     Frequency      Percent</a:t>
            </a:r>
          </a:p>
          <a:p>
            <a:r>
              <a:rPr lang="en-US" sz="1400" b="1" dirty="0">
                <a:solidFill>
                  <a:srgbClr val="000000"/>
                </a:solidFill>
                <a:latin typeface="SAS Monospace"/>
              </a:rPr>
              <a:t>ƒƒƒƒƒƒƒƒƒƒƒƒƒƒƒƒƒƒƒƒƒƒƒƒƒƒƒƒƒƒƒƒƒƒƒƒƒƒƒƒƒƒƒƒƒƒƒƒƒƒƒƒƒƒƒƒƒƒƒƒ</a:t>
            </a:r>
          </a:p>
          <a:p>
            <a:r>
              <a:rPr lang="fr-FR" sz="1400" b="1" dirty="0">
                <a:solidFill>
                  <a:srgbClr val="000000"/>
                </a:solidFill>
                <a:latin typeface="SAS Monospace"/>
              </a:rPr>
              <a:t>AU               63       38.18            63        38.18</a:t>
            </a:r>
          </a:p>
          <a:p>
            <a:r>
              <a:rPr lang="en-US" sz="1400" b="1" dirty="0">
                <a:solidFill>
                  <a:srgbClr val="000000"/>
                </a:solidFill>
                <a:latin typeface="SAS Monospace"/>
              </a:rPr>
              <a:t>US              102       61.82           165       100.00</a:t>
            </a:r>
          </a:p>
        </p:txBody>
      </p:sp>
      <p:sp>
        <p:nvSpPr>
          <p:cNvPr id="12" name="Program Name"/>
          <p:cNvSpPr txBox="1"/>
          <p:nvPr/>
        </p:nvSpPr>
        <p:spPr>
          <a:xfrm>
            <a:off x="7955199" y="6367632"/>
            <a:ext cx="981102" cy="338554"/>
          </a:xfrm>
          <a:prstGeom prst="rect">
            <a:avLst/>
          </a:prstGeom>
          <a:noFill/>
        </p:spPr>
        <p:txBody>
          <a:bodyPr vert="horz" wrap="none" rtlCol="0">
            <a:spAutoFit/>
          </a:bodyPr>
          <a:lstStyle/>
          <a:p>
            <a:pPr algn="r"/>
            <a:r>
              <a:rPr lang="en-US" sz="1600" b="1" dirty="0" smtClean="0"/>
              <a:t>p111d02</a:t>
            </a:r>
            <a:endParaRPr lang="en-US" sz="1600" b="1" dirty="0"/>
          </a:p>
        </p:txBody>
      </p:sp>
      <p:sp>
        <p:nvSpPr>
          <p:cNvPr id="5" name="Rectangle 4"/>
          <p:cNvSpPr/>
          <p:nvPr>
            <p:custDataLst>
              <p:tags r:id="rId1"/>
            </p:custDataLst>
          </p:nvPr>
        </p:nvSpPr>
        <p:spPr bwMode="auto">
          <a:xfrm>
            <a:off x="1362729" y="2250286"/>
            <a:ext cx="408804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2"/>
            </p:custDataLst>
          </p:nvPr>
        </p:nvSpPr>
        <p:spPr bwMode="auto">
          <a:xfrm>
            <a:off x="815041" y="4129943"/>
            <a:ext cx="628714"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3"/>
            </p:custDataLst>
          </p:nvPr>
        </p:nvSpPr>
        <p:spPr bwMode="auto">
          <a:xfrm>
            <a:off x="815041" y="5410103"/>
            <a:ext cx="733489"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1258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BY Statement</a:t>
            </a:r>
          </a:p>
        </p:txBody>
      </p:sp>
      <p:sp>
        <p:nvSpPr>
          <p:cNvPr id="19459" name="Rectangle 3"/>
          <p:cNvSpPr>
            <a:spLocks noGrp="1" noChangeArrowheads="1"/>
          </p:cNvSpPr>
          <p:nvPr>
            <p:ph idx="1"/>
          </p:nvPr>
        </p:nvSpPr>
        <p:spPr>
          <a:xfrm>
            <a:off x="685800" y="1071563"/>
            <a:ext cx="7848600" cy="1519237"/>
          </a:xfrm>
        </p:spPr>
        <p:txBody>
          <a:bodyPr/>
          <a:lstStyle/>
          <a:p>
            <a:pPr marL="0" indent="0" eaLnBrk="1" hangingPunct="1"/>
            <a:r>
              <a:rPr lang="en-US" dirty="0" smtClean="0"/>
              <a:t>The BY statement is used to request separate analyses for each BY group.</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r>
              <a:rPr lang="en-US" dirty="0" smtClean="0"/>
              <a:t>The data set must be sorted or indexed by the variable (or variables) named in the BY statement.</a:t>
            </a:r>
          </a:p>
          <a:p>
            <a:pPr marL="0" lvl="1" indent="0" eaLnBrk="1" hangingPunct="1"/>
            <a:endParaRPr lang="en-US" sz="1200" dirty="0" smtClean="0"/>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62000" y="1905000"/>
            <a:ext cx="7940936" cy="269099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sort </a:t>
            </a:r>
            <a:r>
              <a:rPr lang="en-US" b="1" dirty="0" smtClean="0">
                <a:latin typeface="Courier New"/>
              </a:rPr>
              <a:t>data=orion.sales </a:t>
            </a:r>
            <a:r>
              <a:rPr lang="en-US" b="1" dirty="0">
                <a:latin typeface="Courier New"/>
              </a:rPr>
              <a:t>out=sorted;</a:t>
            </a:r>
          </a:p>
          <a:p>
            <a:pPr>
              <a:lnSpc>
                <a:spcPct val="85000"/>
              </a:lnSpc>
            </a:pPr>
            <a:r>
              <a:rPr lang="en-US" b="1" dirty="0">
                <a:latin typeface="Courier New"/>
              </a:rPr>
              <a:t> </a:t>
            </a:r>
            <a:r>
              <a:rPr lang="en-US" b="1" dirty="0" smtClean="0">
                <a:latin typeface="Courier New"/>
              </a:rPr>
              <a:t>  by </a:t>
            </a:r>
            <a:r>
              <a:rPr lang="en-US" b="1" dirty="0">
                <a:latin typeface="Courier New"/>
              </a:rPr>
              <a:t>Country;</a:t>
            </a:r>
          </a:p>
          <a:p>
            <a:pPr>
              <a:lnSpc>
                <a:spcPct val="85000"/>
              </a:lnSpc>
            </a:pPr>
            <a:r>
              <a:rPr lang="en-US" b="1" dirty="0">
                <a:latin typeface="Courier New"/>
              </a:rPr>
              <a:t>run;</a:t>
            </a:r>
          </a:p>
          <a:p>
            <a:pPr>
              <a:lnSpc>
                <a:spcPct val="85000"/>
              </a:lnSpc>
            </a:pPr>
            <a:endParaRPr lang="en-US" b="1" dirty="0">
              <a:latin typeface="Courier New"/>
            </a:endParaRPr>
          </a:p>
          <a:p>
            <a:pPr>
              <a:lnSpc>
                <a:spcPct val="85000"/>
              </a:lnSpc>
            </a:pPr>
            <a:r>
              <a:rPr lang="en-US" b="1" dirty="0">
                <a:latin typeface="Courier New"/>
              </a:rPr>
              <a:t>proc freq </a:t>
            </a:r>
            <a:r>
              <a:rPr lang="en-US" b="1" dirty="0" smtClean="0">
                <a:latin typeface="Courier New"/>
              </a:rPr>
              <a:t>data=sorted;</a:t>
            </a:r>
            <a:endParaRPr lang="en-US" b="1" dirty="0">
              <a:latin typeface="Courier New"/>
            </a:endParaRPr>
          </a:p>
          <a:p>
            <a:pPr>
              <a:lnSpc>
                <a:spcPct val="85000"/>
              </a:lnSpc>
            </a:pPr>
            <a:r>
              <a:rPr lang="en-US" b="1" dirty="0">
                <a:latin typeface="Courier New"/>
              </a:rPr>
              <a:t>   tables Gender;</a:t>
            </a:r>
          </a:p>
          <a:p>
            <a:pPr>
              <a:lnSpc>
                <a:spcPct val="85000"/>
              </a:lnSpc>
            </a:pPr>
            <a:r>
              <a:rPr lang="en-US" b="1" dirty="0">
                <a:latin typeface="Courier New"/>
              </a:rPr>
              <a:t>   by Country;</a:t>
            </a:r>
          </a:p>
          <a:p>
            <a:pPr>
              <a:lnSpc>
                <a:spcPct val="85000"/>
              </a:lnSpc>
            </a:pPr>
            <a:r>
              <a:rPr lang="en-US" b="1" dirty="0">
                <a:latin typeface="Courier New"/>
              </a:rPr>
              <a:t>run;</a:t>
            </a:r>
          </a:p>
        </p:txBody>
      </p:sp>
      <p:sp>
        <p:nvSpPr>
          <p:cNvPr id="4" name="Rectangle 3"/>
          <p:cNvSpPr/>
          <p:nvPr>
            <p:custDataLst>
              <p:tags r:id="rId1"/>
            </p:custDataLst>
          </p:nvPr>
        </p:nvSpPr>
        <p:spPr bwMode="auto">
          <a:xfrm>
            <a:off x="1341438" y="3859276"/>
            <a:ext cx="219081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Program Name"/>
          <p:cNvSpPr txBox="1"/>
          <p:nvPr/>
        </p:nvSpPr>
        <p:spPr>
          <a:xfrm>
            <a:off x="7954713" y="6324600"/>
            <a:ext cx="981102" cy="338554"/>
          </a:xfrm>
          <a:prstGeom prst="rect">
            <a:avLst/>
          </a:prstGeom>
          <a:noFill/>
        </p:spPr>
        <p:txBody>
          <a:bodyPr vert="horz" wrap="none" rtlCol="0">
            <a:spAutoFit/>
          </a:bodyPr>
          <a:lstStyle/>
          <a:p>
            <a:pPr algn="r"/>
            <a:r>
              <a:rPr lang="en-US" sz="1600" b="1" dirty="0" smtClean="0"/>
              <a:t>p111d02</a:t>
            </a:r>
            <a:endParaRPr lang="en-US" sz="1600" b="1" dirty="0"/>
          </a:p>
        </p:txBody>
      </p:sp>
    </p:spTree>
    <p:extLst>
      <p:ext uri="{BB962C8B-B14F-4D97-AF65-F5344CB8AC3E}">
        <p14:creationId xmlns:p14="http://schemas.microsoft.com/office/powerpoint/2010/main" val="152576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6782" y="3754237"/>
            <a:ext cx="7848600" cy="2272417"/>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smtClean="0">
                <a:solidFill>
                  <a:srgbClr val="000000"/>
                </a:solidFill>
                <a:latin typeface="SAS Monospace"/>
              </a:rPr>
              <a:t>-------------------------- </a:t>
            </a:r>
            <a:r>
              <a:rPr lang="en-US" sz="1600" b="1" dirty="0">
                <a:solidFill>
                  <a:srgbClr val="000000"/>
                </a:solidFill>
                <a:latin typeface="SAS Monospace"/>
              </a:rPr>
              <a:t>Country=US ------------------------</a:t>
            </a:r>
          </a:p>
          <a:p>
            <a:endParaRPr lang="en-US" sz="1200" b="1" dirty="0">
              <a:solidFill>
                <a:srgbClr val="000000"/>
              </a:solidFill>
              <a:latin typeface="SAS Monospace"/>
            </a:endParaRPr>
          </a:p>
          <a:p>
            <a:r>
              <a:rPr lang="en-US" sz="1600" b="1" dirty="0">
                <a:solidFill>
                  <a:srgbClr val="000000"/>
                </a:solidFill>
                <a:latin typeface="SAS Monospace"/>
              </a:rPr>
              <a:t>                       The FREQ Procedure</a:t>
            </a:r>
          </a:p>
          <a:p>
            <a:endParaRPr lang="en-US" sz="1200" b="1" dirty="0">
              <a:solidFill>
                <a:srgbClr val="000000"/>
              </a:solidFill>
              <a:latin typeface="SAS Monospace"/>
            </a:endParaRPr>
          </a:p>
          <a:p>
            <a:r>
              <a:rPr lang="en-US" sz="1600" b="1" dirty="0">
                <a:solidFill>
                  <a:srgbClr val="000000"/>
                </a:solidFill>
                <a:latin typeface="SAS Monospace"/>
              </a:rPr>
              <a:t>                                     Cumulative    Cumulative</a:t>
            </a:r>
          </a:p>
          <a:p>
            <a:r>
              <a:rPr lang="en-US" sz="1600" b="1" dirty="0">
                <a:solidFill>
                  <a:srgbClr val="000000"/>
                </a:solidFill>
                <a:latin typeface="SAS Monospace"/>
              </a:rPr>
              <a:t>  Gender    Frequency     Percent     Frequency      Percent</a:t>
            </a:r>
          </a:p>
          <a:p>
            <a:r>
              <a:rPr lang="en-US" sz="1600" b="1" dirty="0">
                <a:solidFill>
                  <a:srgbClr val="000000"/>
                </a:solidFill>
                <a:latin typeface="SAS Monospace"/>
              </a:rPr>
              <a:t>  ƒƒƒƒƒƒƒƒƒƒƒƒƒƒƒƒƒƒƒƒƒƒƒƒƒƒƒƒƒƒƒƒƒƒƒƒƒƒƒƒƒƒƒƒƒƒƒƒƒƒƒƒƒƒƒƒƒƒƒ</a:t>
            </a:r>
          </a:p>
          <a:p>
            <a:r>
              <a:rPr lang="en-US" sz="1600" b="1" dirty="0">
                <a:solidFill>
                  <a:srgbClr val="000000"/>
                </a:solidFill>
                <a:latin typeface="SAS Monospace"/>
              </a:rPr>
              <a:t>  F               41       40.20            41        40.20</a:t>
            </a:r>
          </a:p>
          <a:p>
            <a:r>
              <a:rPr lang="en-US" sz="1600" b="1" dirty="0">
                <a:solidFill>
                  <a:srgbClr val="000000"/>
                </a:solidFill>
                <a:latin typeface="SAS Monospace"/>
              </a:rPr>
              <a:t>  M               61       59.80           102       </a:t>
            </a:r>
            <a:r>
              <a:rPr lang="en-US" sz="1600" b="1" dirty="0" smtClean="0">
                <a:solidFill>
                  <a:srgbClr val="000000"/>
                </a:solidFill>
                <a:latin typeface="SAS Monospace"/>
              </a:rPr>
              <a:t>100.00</a:t>
            </a:r>
            <a:endParaRPr lang="en-US" sz="1600" b="1" dirty="0">
              <a:solidFill>
                <a:srgbClr val="000000"/>
              </a:solidFill>
              <a:latin typeface="SAS Monospace"/>
            </a:endParaRPr>
          </a:p>
        </p:txBody>
      </p:sp>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Each </a:t>
            </a:r>
            <a:r>
              <a:rPr lang="en-US" dirty="0"/>
              <a:t>g</a:t>
            </a:r>
            <a:r>
              <a:rPr lang="en-US" dirty="0" smtClean="0"/>
              <a:t>roup displays on a separate page with a BY line.</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184150" y="1537583"/>
            <a:ext cx="7848600" cy="2272417"/>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smtClean="0">
                <a:solidFill>
                  <a:srgbClr val="000000"/>
                </a:solidFill>
                <a:latin typeface="SAS Monospace"/>
              </a:rPr>
              <a:t>------------------------- </a:t>
            </a:r>
            <a:r>
              <a:rPr lang="en-US" sz="1600" b="1" dirty="0">
                <a:solidFill>
                  <a:srgbClr val="000000"/>
                </a:solidFill>
                <a:latin typeface="SAS Monospace"/>
              </a:rPr>
              <a:t>Country=AU --------------------------</a:t>
            </a:r>
          </a:p>
          <a:p>
            <a:endParaRPr lang="en-US" sz="1200" b="1" dirty="0">
              <a:solidFill>
                <a:srgbClr val="000000"/>
              </a:solidFill>
              <a:latin typeface="SAS Monospace"/>
            </a:endParaRPr>
          </a:p>
          <a:p>
            <a:r>
              <a:rPr lang="en-US" sz="1600" b="1" dirty="0">
                <a:solidFill>
                  <a:srgbClr val="000000"/>
                </a:solidFill>
                <a:latin typeface="SAS Monospace"/>
              </a:rPr>
              <a:t>                          The FREQ Procedure</a:t>
            </a:r>
          </a:p>
          <a:p>
            <a:endParaRPr lang="en-US" sz="12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   Cumulative   </a:t>
            </a:r>
            <a:r>
              <a:rPr lang="en-US" sz="1600" b="1" dirty="0">
                <a:solidFill>
                  <a:srgbClr val="000000"/>
                </a:solidFill>
                <a:latin typeface="SAS Monospace"/>
              </a:rPr>
              <a:t>Cumulative</a:t>
            </a:r>
          </a:p>
          <a:p>
            <a:r>
              <a:rPr lang="en-US" sz="1600" b="1" dirty="0" smtClean="0">
                <a:solidFill>
                  <a:srgbClr val="000000"/>
                </a:solidFill>
                <a:latin typeface="SAS Monospace"/>
              </a:rPr>
              <a:t>  </a:t>
            </a:r>
            <a:r>
              <a:rPr lang="en-US" sz="1600" b="1" dirty="0">
                <a:solidFill>
                  <a:srgbClr val="000000"/>
                </a:solidFill>
                <a:latin typeface="SAS Monospace"/>
              </a:rPr>
              <a:t>Gender    Frequency     Percent     Frequency    </a:t>
            </a:r>
            <a:r>
              <a:rPr lang="en-US" sz="1600" b="1" dirty="0" smtClean="0">
                <a:solidFill>
                  <a:srgbClr val="000000"/>
                </a:solidFill>
                <a:latin typeface="SAS Monospace"/>
              </a:rPr>
              <a:t> </a:t>
            </a:r>
            <a:r>
              <a:rPr lang="en-US" sz="1600" b="1" dirty="0">
                <a:solidFill>
                  <a:srgbClr val="000000"/>
                </a:solidFill>
                <a:latin typeface="SAS Monospace"/>
              </a:rPr>
              <a:t>Percent</a:t>
            </a:r>
          </a:p>
          <a:p>
            <a:r>
              <a:rPr lang="en-US" sz="1600" b="1" dirty="0">
                <a:solidFill>
                  <a:srgbClr val="000000"/>
                </a:solidFill>
                <a:latin typeface="SAS Monospace"/>
              </a:rPr>
              <a:t>    </a:t>
            </a:r>
            <a:r>
              <a:rPr lang="en-US" sz="1600" b="1" dirty="0" smtClean="0">
                <a:solidFill>
                  <a:srgbClr val="000000"/>
                </a:solidFill>
                <a:latin typeface="SAS Monospace"/>
              </a:rPr>
              <a:t> ƒƒƒƒƒƒƒƒƒƒƒƒƒƒƒƒƒƒƒƒƒƒƒƒƒƒƒƒƒƒƒƒƒƒƒƒƒƒƒƒƒƒƒƒƒƒƒƒƒƒƒƒƒƒƒƒƒƒ</a:t>
            </a:r>
            <a:endParaRPr lang="en-US" sz="1600" b="1" dirty="0">
              <a:solidFill>
                <a:srgbClr val="000000"/>
              </a:solidFill>
              <a:latin typeface="SAS Monospace"/>
            </a:endParaRPr>
          </a:p>
          <a:p>
            <a:r>
              <a:rPr lang="en-US" sz="1600" b="1" dirty="0" smtClean="0">
                <a:solidFill>
                  <a:srgbClr val="000000"/>
                </a:solidFill>
                <a:latin typeface="SAS Monospace"/>
              </a:rPr>
              <a:t>  </a:t>
            </a:r>
            <a:r>
              <a:rPr lang="en-US" sz="1600" b="1" dirty="0">
                <a:solidFill>
                  <a:srgbClr val="000000"/>
                </a:solidFill>
                <a:latin typeface="SAS Monospace"/>
              </a:rPr>
              <a:t>F               27       42.86            27     </a:t>
            </a:r>
            <a:r>
              <a:rPr lang="en-US" sz="1600" b="1" dirty="0" smtClean="0">
                <a:solidFill>
                  <a:srgbClr val="000000"/>
                </a:solidFill>
                <a:latin typeface="SAS Monospace"/>
              </a:rPr>
              <a:t>  </a:t>
            </a:r>
            <a:r>
              <a:rPr lang="en-US" sz="1600" b="1" dirty="0">
                <a:solidFill>
                  <a:srgbClr val="000000"/>
                </a:solidFill>
                <a:latin typeface="SAS Monospace"/>
              </a:rPr>
              <a:t>42.86</a:t>
            </a:r>
          </a:p>
          <a:p>
            <a:r>
              <a:rPr lang="en-US" sz="1600" b="1" dirty="0" smtClean="0">
                <a:solidFill>
                  <a:srgbClr val="000000"/>
                </a:solidFill>
                <a:latin typeface="SAS Monospace"/>
              </a:rPr>
              <a:t>  </a:t>
            </a:r>
            <a:r>
              <a:rPr lang="en-US" sz="1600" b="1" dirty="0">
                <a:solidFill>
                  <a:srgbClr val="000000"/>
                </a:solidFill>
                <a:latin typeface="SAS Monospace"/>
              </a:rPr>
              <a:t>M               36       57.14            63     </a:t>
            </a:r>
            <a:r>
              <a:rPr lang="en-US" sz="1600" b="1" dirty="0" smtClean="0">
                <a:solidFill>
                  <a:srgbClr val="000000"/>
                </a:solidFill>
                <a:latin typeface="SAS Monospace"/>
              </a:rPr>
              <a:t> 100.00</a:t>
            </a:r>
          </a:p>
        </p:txBody>
      </p:sp>
      <p:sp>
        <p:nvSpPr>
          <p:cNvPr id="4" name="Rectangle 3"/>
          <p:cNvSpPr/>
          <p:nvPr>
            <p:custDataLst>
              <p:tags r:id="rId1"/>
            </p:custDataLst>
          </p:nvPr>
        </p:nvSpPr>
        <p:spPr bwMode="auto">
          <a:xfrm>
            <a:off x="4042699" y="3820669"/>
            <a:ext cx="12065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Rectangle 4"/>
          <p:cNvSpPr/>
          <p:nvPr>
            <p:custDataLst>
              <p:tags r:id="rId2"/>
            </p:custDataLst>
          </p:nvPr>
        </p:nvSpPr>
        <p:spPr bwMode="auto">
          <a:xfrm>
            <a:off x="3430076" y="1590496"/>
            <a:ext cx="12065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073995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Crosstabulation Table</a:t>
            </a:r>
            <a:endParaRPr lang="en-US" dirty="0"/>
          </a:p>
        </p:txBody>
      </p:sp>
      <p:sp>
        <p:nvSpPr>
          <p:cNvPr id="3" name="Content Placeholder 2"/>
          <p:cNvSpPr>
            <a:spLocks noGrp="1"/>
          </p:cNvSpPr>
          <p:nvPr>
            <p:ph idx="1"/>
          </p:nvPr>
        </p:nvSpPr>
        <p:spPr/>
        <p:txBody>
          <a:bodyPr/>
          <a:lstStyle/>
          <a:p>
            <a:r>
              <a:rPr lang="en-US" dirty="0" smtClean="0"/>
              <a:t>An asterisk between two variables generates a two-way frequency table, or </a:t>
            </a:r>
            <a:r>
              <a:rPr lang="en-US" i="1" dirty="0" smtClean="0"/>
              <a:t>crosstabulation table</a:t>
            </a:r>
            <a:r>
              <a:rPr lang="en-US" dirty="0" smtClean="0"/>
              <a:t>. </a:t>
            </a:r>
          </a:p>
          <a:p>
            <a:endParaRPr lang="en-US" dirty="0"/>
          </a:p>
          <a:p>
            <a:endParaRPr lang="en-US" dirty="0" smtClean="0"/>
          </a:p>
          <a:p>
            <a:endParaRPr lang="en-US" dirty="0"/>
          </a:p>
          <a:p>
            <a:endParaRPr lang="en-US" dirty="0" smtClean="0"/>
          </a:p>
          <a:p>
            <a:endParaRPr lang="en-US" dirty="0"/>
          </a:p>
          <a:p>
            <a:r>
              <a:rPr lang="en-US" dirty="0" smtClean="0"/>
              <a:t>A two-way frequency table generates a single table with statistics for each distinct combination of values of the selected variables.</a:t>
            </a:r>
          </a:p>
        </p:txBody>
      </p:sp>
      <p:sp>
        <p:nvSpPr>
          <p:cNvPr id="7" name="Rectangle 6"/>
          <p:cNvSpPr/>
          <p:nvPr/>
        </p:nvSpPr>
        <p:spPr>
          <a:xfrm>
            <a:off x="1183341" y="2243583"/>
            <a:ext cx="6094207"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tables Gender*Country;</a:t>
            </a:r>
          </a:p>
          <a:p>
            <a:pPr>
              <a:lnSpc>
                <a:spcPct val="85000"/>
              </a:lnSpc>
            </a:pPr>
            <a:r>
              <a:rPr lang="en-US" b="1" dirty="0">
                <a:latin typeface="Courier New"/>
              </a:rPr>
              <a:t>run;</a:t>
            </a:r>
          </a:p>
        </p:txBody>
      </p:sp>
      <p:sp>
        <p:nvSpPr>
          <p:cNvPr id="8" name="AutoShape 7"/>
          <p:cNvSpPr>
            <a:spLocks/>
          </p:cNvSpPr>
          <p:nvPr/>
        </p:nvSpPr>
        <p:spPr bwMode="auto">
          <a:xfrm rot="-5400000">
            <a:off x="4807595" y="2438204"/>
            <a:ext cx="430212" cy="1308100"/>
          </a:xfrm>
          <a:prstGeom prst="leftBrace">
            <a:avLst>
              <a:gd name="adj1" fmla="val 2592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9" name="Text Box 8"/>
          <p:cNvSpPr txBox="1">
            <a:spLocks noChangeArrowheads="1"/>
          </p:cNvSpPr>
          <p:nvPr/>
        </p:nvSpPr>
        <p:spPr bwMode="auto">
          <a:xfrm>
            <a:off x="4400401" y="3258148"/>
            <a:ext cx="1276350" cy="400110"/>
          </a:xfrm>
          <a:prstGeom prst="rect">
            <a:avLst/>
          </a:prstGeom>
          <a:solidFill>
            <a:srgbClr val="0099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solidFill>
                  <a:srgbClr val="FFFFFF"/>
                </a:solidFill>
              </a:rPr>
              <a:t>columns</a:t>
            </a:r>
          </a:p>
        </p:txBody>
      </p:sp>
      <p:sp>
        <p:nvSpPr>
          <p:cNvPr id="10" name="AutoShape 9"/>
          <p:cNvSpPr>
            <a:spLocks/>
          </p:cNvSpPr>
          <p:nvPr/>
        </p:nvSpPr>
        <p:spPr bwMode="auto">
          <a:xfrm rot="-5400000">
            <a:off x="3447062" y="2523975"/>
            <a:ext cx="430212" cy="1136557"/>
          </a:xfrm>
          <a:prstGeom prst="leftBrace">
            <a:avLst>
              <a:gd name="adj1" fmla="val 2367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Text Box 10"/>
          <p:cNvSpPr txBox="1">
            <a:spLocks noChangeArrowheads="1"/>
          </p:cNvSpPr>
          <p:nvPr/>
        </p:nvSpPr>
        <p:spPr bwMode="auto">
          <a:xfrm>
            <a:off x="3087538" y="3258148"/>
            <a:ext cx="1165225" cy="400110"/>
          </a:xfrm>
          <a:prstGeom prst="rect">
            <a:avLst/>
          </a:prstGeom>
          <a:solidFill>
            <a:srgbClr val="0099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solidFill>
                  <a:srgbClr val="FFFFFF"/>
                </a:solidFill>
              </a:rPr>
              <a:t>rows</a:t>
            </a:r>
          </a:p>
        </p:txBody>
      </p:sp>
      <p:sp>
        <p:nvSpPr>
          <p:cNvPr id="5" name="Program Name"/>
          <p:cNvSpPr txBox="1"/>
          <p:nvPr/>
        </p:nvSpPr>
        <p:spPr>
          <a:xfrm>
            <a:off x="7955199" y="6324600"/>
            <a:ext cx="981102" cy="338554"/>
          </a:xfrm>
          <a:prstGeom prst="rect">
            <a:avLst/>
          </a:prstGeom>
          <a:noFill/>
        </p:spPr>
        <p:txBody>
          <a:bodyPr vert="horz" wrap="none" rtlCol="0">
            <a:spAutoFit/>
          </a:bodyPr>
          <a:lstStyle/>
          <a:p>
            <a:pPr algn="r"/>
            <a:r>
              <a:rPr lang="en-US" sz="1600" b="1" dirty="0" smtClean="0"/>
              <a:t>p111d02</a:t>
            </a:r>
            <a:endParaRPr lang="en-US" sz="1600" b="1" dirty="0"/>
          </a:p>
        </p:txBody>
      </p:sp>
    </p:spTree>
    <p:extLst>
      <p:ext uri="{BB962C8B-B14F-4D97-AF65-F5344CB8AC3E}">
        <p14:creationId xmlns:p14="http://schemas.microsoft.com/office/powerpoint/2010/main" val="234040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FREQ Output</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31520" y="1471230"/>
            <a:ext cx="4624251" cy="5134739"/>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The </a:t>
            </a:r>
            <a:r>
              <a:rPr lang="en-US" sz="1400" b="1" dirty="0">
                <a:solidFill>
                  <a:srgbClr val="000000"/>
                </a:solidFill>
                <a:latin typeface="SAS Monospace"/>
              </a:rPr>
              <a:t>FREQ </a:t>
            </a:r>
            <a:r>
              <a:rPr lang="en-US" sz="1400" b="1" dirty="0" smtClean="0">
                <a:solidFill>
                  <a:srgbClr val="000000"/>
                </a:solidFill>
                <a:latin typeface="SAS Monospace"/>
              </a:rPr>
              <a:t>Procedure</a:t>
            </a:r>
          </a:p>
          <a:p>
            <a:endParaRPr lang="en-US" sz="1400" b="1" dirty="0" smtClean="0">
              <a:solidFill>
                <a:srgbClr val="000000"/>
              </a:solidFill>
              <a:latin typeface="SAS Monospace"/>
            </a:endParaRPr>
          </a:p>
          <a:p>
            <a:r>
              <a:rPr lang="en-US" sz="1400" b="1" dirty="0" smtClean="0">
                <a:solidFill>
                  <a:srgbClr val="000000"/>
                </a:solidFill>
                <a:latin typeface="SAS Monospace"/>
              </a:rPr>
              <a:t>      </a:t>
            </a:r>
            <a:r>
              <a:rPr lang="en-US" sz="1400" b="1" dirty="0">
                <a:solidFill>
                  <a:srgbClr val="000000"/>
                </a:solidFill>
                <a:latin typeface="SAS Monospace"/>
              </a:rPr>
              <a:t>Table of Gender by Country</a:t>
            </a:r>
          </a:p>
          <a:p>
            <a:endParaRPr lang="en-US" sz="1400" b="1" dirty="0">
              <a:solidFill>
                <a:srgbClr val="000000"/>
              </a:solidFill>
              <a:latin typeface="SAS Monospace"/>
            </a:endParaRPr>
          </a:p>
          <a:p>
            <a:r>
              <a:rPr lang="en-US" sz="1400" b="1" dirty="0">
                <a:solidFill>
                  <a:srgbClr val="000000"/>
                </a:solidFill>
                <a:latin typeface="SAS Monospace"/>
              </a:rPr>
              <a:t> Gender     Country</a:t>
            </a:r>
          </a:p>
          <a:p>
            <a:endParaRPr lang="en-US" sz="1400" b="1" dirty="0">
              <a:solidFill>
                <a:srgbClr val="000000"/>
              </a:solidFill>
              <a:latin typeface="SAS Monospace"/>
            </a:endParaRPr>
          </a:p>
          <a:p>
            <a:r>
              <a:rPr lang="en-US" sz="1400" b="1" dirty="0">
                <a:solidFill>
                  <a:srgbClr val="000000"/>
                </a:solidFill>
                <a:latin typeface="SAS Monospace"/>
              </a:rPr>
              <a:t> Frequency‚</a:t>
            </a:r>
          </a:p>
          <a:p>
            <a:r>
              <a:rPr lang="en-US" sz="1400" b="1" dirty="0">
                <a:solidFill>
                  <a:srgbClr val="000000"/>
                </a:solidFill>
                <a:latin typeface="SAS Monospace"/>
              </a:rPr>
              <a:t> Percent  ‚</a:t>
            </a:r>
          </a:p>
          <a:p>
            <a:r>
              <a:rPr lang="en-US" sz="1400" b="1" dirty="0">
                <a:solidFill>
                  <a:srgbClr val="000000"/>
                </a:solidFill>
                <a:latin typeface="SAS Monospace"/>
              </a:rPr>
              <a:t> Row Pct  ‚</a:t>
            </a:r>
          </a:p>
          <a:p>
            <a:r>
              <a:rPr lang="en-US" sz="1400" b="1" dirty="0">
                <a:solidFill>
                  <a:srgbClr val="000000"/>
                </a:solidFill>
                <a:latin typeface="SAS Monospace"/>
              </a:rPr>
              <a:t> Col Pct  ‚AU      ‚US      ‚  Total</a:t>
            </a:r>
          </a:p>
          <a:p>
            <a:r>
              <a:rPr lang="en-US" sz="1400" b="1" dirty="0">
                <a:solidFill>
                  <a:srgbClr val="000000"/>
                </a:solidFill>
                <a:latin typeface="SAS Monospace"/>
              </a:rPr>
              <a:t> ƒƒƒƒƒƒƒƒƒˆƒƒƒƒƒƒƒƒˆƒƒƒƒƒƒƒƒˆ</a:t>
            </a:r>
          </a:p>
          <a:p>
            <a:r>
              <a:rPr lang="en-US" sz="1400" b="1" dirty="0">
                <a:solidFill>
                  <a:srgbClr val="000000"/>
                </a:solidFill>
                <a:latin typeface="SAS Monospace"/>
              </a:rPr>
              <a:t> F        ‚     27 ‚     41 ‚     68</a:t>
            </a:r>
          </a:p>
          <a:p>
            <a:r>
              <a:rPr lang="en-US" sz="1400" b="1" dirty="0">
                <a:solidFill>
                  <a:srgbClr val="000000"/>
                </a:solidFill>
                <a:latin typeface="SAS Monospace"/>
              </a:rPr>
              <a:t>          ‚  16.36 ‚  24.85 ‚  41.21</a:t>
            </a:r>
          </a:p>
          <a:p>
            <a:r>
              <a:rPr lang="en-US" sz="1400" b="1" dirty="0">
                <a:solidFill>
                  <a:srgbClr val="000000"/>
                </a:solidFill>
                <a:latin typeface="SAS Monospace"/>
              </a:rPr>
              <a:t>          ‚  39.71 ‚  60.29 ‚</a:t>
            </a:r>
          </a:p>
          <a:p>
            <a:r>
              <a:rPr lang="en-US" sz="1400" b="1" dirty="0">
                <a:solidFill>
                  <a:srgbClr val="000000"/>
                </a:solidFill>
                <a:latin typeface="SAS Monospace"/>
              </a:rPr>
              <a:t>          ‚  42.86 ‚  40.20 ‚</a:t>
            </a:r>
          </a:p>
          <a:p>
            <a:r>
              <a:rPr lang="en-US" sz="1400" b="1" dirty="0">
                <a:solidFill>
                  <a:srgbClr val="000000"/>
                </a:solidFill>
                <a:latin typeface="SAS Monospace"/>
              </a:rPr>
              <a:t> ƒƒƒƒƒƒƒƒƒˆƒƒƒƒƒƒƒƒˆƒƒƒƒƒƒƒƒˆ</a:t>
            </a:r>
          </a:p>
          <a:p>
            <a:r>
              <a:rPr lang="en-US" sz="1400" b="1" dirty="0">
                <a:solidFill>
                  <a:srgbClr val="000000"/>
                </a:solidFill>
                <a:latin typeface="SAS Monospace"/>
              </a:rPr>
              <a:t> M        ‚     36 ‚     61 ‚     97</a:t>
            </a:r>
          </a:p>
          <a:p>
            <a:r>
              <a:rPr lang="en-US" sz="1400" b="1" dirty="0">
                <a:solidFill>
                  <a:srgbClr val="000000"/>
                </a:solidFill>
                <a:latin typeface="SAS Monospace"/>
              </a:rPr>
              <a:t>          ‚  21.82 ‚  36.97 ‚  58.79</a:t>
            </a:r>
          </a:p>
          <a:p>
            <a:r>
              <a:rPr lang="en-US" sz="1400" b="1" dirty="0">
                <a:solidFill>
                  <a:srgbClr val="000000"/>
                </a:solidFill>
                <a:latin typeface="SAS Monospace"/>
              </a:rPr>
              <a:t>          ‚  37.11 ‚  62.89 ‚</a:t>
            </a:r>
          </a:p>
          <a:p>
            <a:r>
              <a:rPr lang="en-US" sz="1400" b="1" dirty="0">
                <a:solidFill>
                  <a:srgbClr val="000000"/>
                </a:solidFill>
                <a:latin typeface="SAS Monospace"/>
              </a:rPr>
              <a:t>          ‚  57.14 ‚  59.80 ‚</a:t>
            </a:r>
          </a:p>
          <a:p>
            <a:r>
              <a:rPr lang="en-US" sz="1400" b="1" dirty="0">
                <a:solidFill>
                  <a:srgbClr val="000000"/>
                </a:solidFill>
                <a:latin typeface="SAS Monospace"/>
              </a:rPr>
              <a:t> ƒƒƒƒƒƒƒƒƒˆƒƒƒƒƒƒƒƒˆƒƒƒƒƒƒƒƒˆ</a:t>
            </a:r>
          </a:p>
          <a:p>
            <a:r>
              <a:rPr lang="en-US" sz="1400" b="1" dirty="0">
                <a:solidFill>
                  <a:srgbClr val="000000"/>
                </a:solidFill>
                <a:latin typeface="SAS Monospace"/>
              </a:rPr>
              <a:t> Total          63      102      165</a:t>
            </a:r>
          </a:p>
          <a:p>
            <a:r>
              <a:rPr lang="en-US" sz="1400" b="1" dirty="0">
                <a:solidFill>
                  <a:srgbClr val="000000"/>
                </a:solidFill>
                <a:latin typeface="SAS Monospace"/>
              </a:rPr>
              <a:t>             38.18    61.82   100.00</a:t>
            </a:r>
          </a:p>
        </p:txBody>
      </p:sp>
    </p:spTree>
    <p:extLst>
      <p:ext uri="{BB962C8B-B14F-4D97-AF65-F5344CB8AC3E}">
        <p14:creationId xmlns:p14="http://schemas.microsoft.com/office/powerpoint/2010/main" val="176062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11: Creating Summary Reports</a:t>
            </a:r>
          </a:p>
        </p:txBody>
      </p:sp>
      <p:graphicFrame>
        <p:nvGraphicFramePr>
          <p:cNvPr id="7" name="Group Organizer"/>
          <p:cNvGraphicFramePr>
            <a:graphicFrameLocks noGrp="1"/>
          </p:cNvGraphicFramePr>
          <p:nvPr>
            <p:extLst>
              <p:ext uri="{D42A27DB-BD31-4B8C-83A1-F6EECF244321}">
                <p14:modId xmlns:p14="http://schemas.microsoft.com/office/powerpoint/2010/main" val="2787712737"/>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11.1 The FREQ Procedure</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11.2 The MEANS and UNIVARIATE Procedures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11.3 Using the Output Delivery System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765007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Options to Suppress Statistics</a:t>
            </a:r>
          </a:p>
        </p:txBody>
      </p:sp>
      <p:sp>
        <p:nvSpPr>
          <p:cNvPr id="30723" name="Rectangle 3"/>
          <p:cNvSpPr>
            <a:spLocks noGrp="1" noChangeArrowheads="1"/>
          </p:cNvSpPr>
          <p:nvPr>
            <p:ph type="body" sz="half" idx="1"/>
          </p:nvPr>
        </p:nvSpPr>
        <p:spPr>
          <a:xfrm>
            <a:off x="685800" y="1071563"/>
            <a:ext cx="7759700" cy="4267200"/>
          </a:xfrm>
        </p:spPr>
        <p:txBody>
          <a:bodyPr/>
          <a:lstStyle/>
          <a:p>
            <a:pPr marL="0" indent="0" eaLnBrk="1" hangingPunct="1"/>
            <a:r>
              <a:rPr lang="en-US" dirty="0" smtClean="0"/>
              <a:t>Use options in the TABLES statement to suppress the display of selected default statistics.</a:t>
            </a:r>
          </a:p>
          <a:p>
            <a:pPr marL="0" indent="0" eaLnBrk="1" hangingPunct="1"/>
            <a:endParaRPr lang="en-US" dirty="0" smtClean="0"/>
          </a:p>
        </p:txBody>
      </p:sp>
      <p:graphicFrame>
        <p:nvGraphicFramePr>
          <p:cNvPr id="567677" name="Group 381"/>
          <p:cNvGraphicFramePr>
            <a:graphicFrameLocks noGrp="1"/>
          </p:cNvGraphicFramePr>
          <p:nvPr>
            <p:extLst>
              <p:ext uri="{D42A27DB-BD31-4B8C-83A1-F6EECF244321}">
                <p14:modId xmlns:p14="http://schemas.microsoft.com/office/powerpoint/2010/main" val="285809980"/>
              </p:ext>
            </p:extLst>
          </p:nvPr>
        </p:nvGraphicFramePr>
        <p:xfrm>
          <a:off x="470354" y="3110143"/>
          <a:ext cx="8334375" cy="2433320"/>
        </p:xfrm>
        <a:graphic>
          <a:graphicData uri="http://schemas.openxmlformats.org/drawingml/2006/table">
            <a:tbl>
              <a:tblPr/>
              <a:tblGrid>
                <a:gridCol w="1966913"/>
                <a:gridCol w="6367462"/>
              </a:tblGrid>
              <a:tr h="3857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Option</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Description</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38417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NOROW</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Suppresses the display of the row percentage.</a:t>
                      </a:r>
                      <a:endParaRPr kumimoji="0" lang="en-US" sz="20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3857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NOCOL</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lang="en-US" sz="2000" kern="1200" dirty="0" smtClean="0">
                          <a:solidFill>
                            <a:schemeClr val="tx1"/>
                          </a:solidFill>
                          <a:latin typeface="Arial" pitchFamily="34" charset="0"/>
                          <a:ea typeface="+mn-ea"/>
                          <a:cs typeface="Arial" pitchFamily="34" charset="0"/>
                        </a:rPr>
                        <a:t>Suppresses the display of the column percentage.</a:t>
                      </a: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3857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NOPERCENT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Suppresses the percentage display.</a:t>
                      </a:r>
                      <a:endParaRPr kumimoji="0" lang="en-US" sz="20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3857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NOFREQ</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Suppresses the frequency display.</a:t>
                      </a:r>
                      <a:endParaRPr kumimoji="0" lang="en-US" sz="20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bl>
          </a:graphicData>
        </a:graphic>
      </p:graphicFrame>
      <p:sp>
        <p:nvSpPr>
          <p:cNvPr id="6" name="TextBox 5"/>
          <p:cNvSpPr txBox="1"/>
          <p:nvPr>
            <p:custDataLst>
              <p:tags r:id="rId1"/>
            </p:custDataLst>
          </p:nvPr>
        </p:nvSpPr>
        <p:spPr>
          <a:xfrm>
            <a:off x="2717392" y="2125037"/>
            <a:ext cx="3651834" cy="48731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TABLES</a:t>
            </a:r>
            <a:r>
              <a:rPr lang="en-US" sz="2000" dirty="0" smtClean="0">
                <a:solidFill>
                  <a:srgbClr val="000000"/>
                </a:solidFill>
              </a:rPr>
              <a:t> </a:t>
            </a:r>
            <a:r>
              <a:rPr lang="en-US" sz="2000" i="1" dirty="0" smtClean="0">
                <a:solidFill>
                  <a:srgbClr val="000000"/>
                </a:solidFill>
              </a:rPr>
              <a:t>variable(s) </a:t>
            </a:r>
            <a:r>
              <a:rPr lang="en-US" sz="2000" dirty="0" smtClean="0">
                <a:solidFill>
                  <a:srgbClr val="000000"/>
                </a:solidFill>
              </a:rPr>
              <a:t>/</a:t>
            </a:r>
            <a:r>
              <a:rPr lang="en-US" sz="2000" i="1" dirty="0" smtClean="0">
                <a:solidFill>
                  <a:srgbClr val="000000"/>
                </a:solidFill>
              </a:rPr>
              <a:t> options </a:t>
            </a:r>
            <a:r>
              <a:rPr lang="en-US" sz="2000" b="1" dirty="0" smtClean="0">
                <a:solidFill>
                  <a:srgbClr val="000000"/>
                </a:solidFill>
              </a:rPr>
              <a:t>;</a:t>
            </a:r>
            <a:endParaRPr lang="en-US" sz="2000" dirty="0" smtClean="0">
              <a:solidFill>
                <a:srgbClr val="000000"/>
              </a:solidFill>
            </a:endParaRPr>
          </a:p>
        </p:txBody>
      </p:sp>
    </p:spTree>
    <p:extLst>
      <p:ext uri="{BB962C8B-B14F-4D97-AF65-F5344CB8AC3E}">
        <p14:creationId xmlns:p14="http://schemas.microsoft.com/office/powerpoint/2010/main" val="405585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lstStyle/>
          <a:p>
            <a:pPr eaLnBrk="1" hangingPunct="1"/>
            <a:r>
              <a:rPr lang="en-US" dirty="0" smtClean="0"/>
              <a:t>Options to Suppress Statistics </a:t>
            </a:r>
          </a:p>
        </p:txBody>
      </p:sp>
      <p:sp>
        <p:nvSpPr>
          <p:cNvPr id="32772" name="Rectangle 23"/>
          <p:cNvSpPr>
            <a:spLocks noChangeArrowheads="1"/>
          </p:cNvSpPr>
          <p:nvPr/>
        </p:nvSpPr>
        <p:spPr bwMode="auto">
          <a:xfrm>
            <a:off x="611188" y="1149350"/>
            <a:ext cx="8061325" cy="5273238"/>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                   Table of Gender by Country</a:t>
            </a:r>
          </a:p>
          <a:p>
            <a:endParaRPr lang="en-US" sz="1600" b="1" dirty="0" smtClean="0">
              <a:solidFill>
                <a:srgbClr val="000000"/>
              </a:solidFill>
              <a:latin typeface="SAS Monospace" pitchFamily="49" charset="0"/>
            </a:endParaRPr>
          </a:p>
          <a:p>
            <a:r>
              <a:rPr lang="en-US" sz="1600" b="1" dirty="0" smtClean="0">
                <a:solidFill>
                  <a:srgbClr val="000000"/>
                </a:solidFill>
                <a:latin typeface="SAS Monospace" pitchFamily="49" charset="0"/>
              </a:rPr>
              <a:t>              </a:t>
            </a:r>
            <a:r>
              <a:rPr lang="en-US" sz="1600" b="1" dirty="0">
                <a:solidFill>
                  <a:srgbClr val="000000"/>
                </a:solidFill>
                <a:latin typeface="SAS Monospace" pitchFamily="49" charset="0"/>
              </a:rPr>
              <a:t>Gender     Country</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Frequency‚</a:t>
            </a:r>
          </a:p>
          <a:p>
            <a:r>
              <a:rPr lang="en-US" sz="1600" b="1" dirty="0">
                <a:solidFill>
                  <a:srgbClr val="000000"/>
                </a:solidFill>
                <a:latin typeface="SAS Monospace" pitchFamily="49" charset="0"/>
              </a:rPr>
              <a:t>              Percent  ‚</a:t>
            </a:r>
          </a:p>
          <a:p>
            <a:r>
              <a:rPr lang="en-US" sz="1600" b="1" dirty="0">
                <a:solidFill>
                  <a:srgbClr val="000000"/>
                </a:solidFill>
                <a:latin typeface="SAS Monospace" pitchFamily="49" charset="0"/>
              </a:rPr>
              <a:t>              Row Pct  ‚</a:t>
            </a:r>
          </a:p>
          <a:p>
            <a:r>
              <a:rPr lang="en-US" sz="1600" b="1" dirty="0">
                <a:solidFill>
                  <a:srgbClr val="000000"/>
                </a:solidFill>
                <a:latin typeface="SAS Monospace" pitchFamily="49" charset="0"/>
              </a:rPr>
              <a:t>              Col Pct  ‚AU      ‚US      ‚  Total</a:t>
            </a:r>
          </a:p>
          <a:p>
            <a:r>
              <a:rPr lang="en-US" sz="1600" b="1" dirty="0">
                <a:solidFill>
                  <a:srgbClr val="000000"/>
                </a:solidFill>
                <a:latin typeface="SAS Monospace" pitchFamily="49" charset="0"/>
              </a:rPr>
              <a:t>              ƒƒƒƒƒƒƒƒƒˆƒƒƒƒƒƒƒƒˆƒƒƒƒƒƒƒƒˆ</a:t>
            </a:r>
          </a:p>
          <a:p>
            <a:r>
              <a:rPr lang="en-US" sz="1600" b="1" dirty="0">
                <a:solidFill>
                  <a:srgbClr val="000000"/>
                </a:solidFill>
                <a:latin typeface="SAS Monospace" pitchFamily="49" charset="0"/>
              </a:rPr>
              <a:t>              F        ‚     27 ‚     41 ‚     68</a:t>
            </a:r>
          </a:p>
          <a:p>
            <a:r>
              <a:rPr lang="en-US" sz="1600" b="1" dirty="0">
                <a:solidFill>
                  <a:srgbClr val="000000"/>
                </a:solidFill>
                <a:latin typeface="SAS Monospace" pitchFamily="49" charset="0"/>
              </a:rPr>
              <a:t>                       ‚  16.36 ‚  24.85 ‚  41.21</a:t>
            </a:r>
          </a:p>
          <a:p>
            <a:r>
              <a:rPr lang="en-US" sz="1600" b="1" dirty="0">
                <a:solidFill>
                  <a:srgbClr val="000000"/>
                </a:solidFill>
                <a:latin typeface="SAS Monospace" pitchFamily="49" charset="0"/>
              </a:rPr>
              <a:t>                       ‚  39.71 ‚  60.29 ‚</a:t>
            </a:r>
          </a:p>
          <a:p>
            <a:r>
              <a:rPr lang="en-US" sz="1600" b="1" dirty="0">
                <a:solidFill>
                  <a:srgbClr val="000000"/>
                </a:solidFill>
                <a:latin typeface="SAS Monospace" pitchFamily="49" charset="0"/>
              </a:rPr>
              <a:t>                       ‚  42.86 ‚  40.20 ‚</a:t>
            </a:r>
          </a:p>
          <a:p>
            <a:r>
              <a:rPr lang="en-US" sz="1600" b="1" dirty="0">
                <a:solidFill>
                  <a:srgbClr val="000000"/>
                </a:solidFill>
                <a:latin typeface="SAS Monospace" pitchFamily="49" charset="0"/>
              </a:rPr>
              <a:t>              ƒƒƒƒƒƒƒƒƒˆƒƒƒƒƒƒƒƒˆƒƒƒƒƒƒƒƒˆ</a:t>
            </a:r>
          </a:p>
          <a:p>
            <a:r>
              <a:rPr lang="en-US" sz="1600" b="1" dirty="0">
                <a:solidFill>
                  <a:srgbClr val="000000"/>
                </a:solidFill>
                <a:latin typeface="SAS Monospace" pitchFamily="49" charset="0"/>
              </a:rPr>
              <a:t>              M        ‚     36 ‚     61 ‚     97</a:t>
            </a:r>
          </a:p>
          <a:p>
            <a:r>
              <a:rPr lang="en-US" sz="1600" b="1" dirty="0">
                <a:solidFill>
                  <a:srgbClr val="000000"/>
                </a:solidFill>
                <a:latin typeface="SAS Monospace" pitchFamily="49" charset="0"/>
              </a:rPr>
              <a:t>                       ‚  21.82 ‚  36.97 ‚  58.79</a:t>
            </a:r>
          </a:p>
          <a:p>
            <a:r>
              <a:rPr lang="en-US" sz="1600" b="1" dirty="0">
                <a:solidFill>
                  <a:srgbClr val="000000"/>
                </a:solidFill>
                <a:latin typeface="SAS Monospace" pitchFamily="49" charset="0"/>
              </a:rPr>
              <a:t>                       ‚  37.11 ‚  62.89 ‚</a:t>
            </a:r>
          </a:p>
          <a:p>
            <a:r>
              <a:rPr lang="en-US" sz="1600" b="1" dirty="0">
                <a:solidFill>
                  <a:srgbClr val="000000"/>
                </a:solidFill>
                <a:latin typeface="SAS Monospace" pitchFamily="49" charset="0"/>
              </a:rPr>
              <a:t>                       ‚  57.14 ‚  59.80 ‚</a:t>
            </a:r>
          </a:p>
          <a:p>
            <a:r>
              <a:rPr lang="en-US" sz="1600" b="1" dirty="0">
                <a:solidFill>
                  <a:srgbClr val="000000"/>
                </a:solidFill>
                <a:latin typeface="SAS Monospace" pitchFamily="49" charset="0"/>
              </a:rPr>
              <a:t>              ƒƒƒƒƒƒƒƒƒˆƒƒƒƒƒƒƒƒˆƒƒƒƒƒƒƒƒˆ</a:t>
            </a:r>
          </a:p>
          <a:p>
            <a:r>
              <a:rPr lang="en-US" sz="1600" b="1" dirty="0">
                <a:solidFill>
                  <a:srgbClr val="000000"/>
                </a:solidFill>
                <a:latin typeface="SAS Monospace" pitchFamily="49" charset="0"/>
              </a:rPr>
              <a:t>              Total          63      102      165</a:t>
            </a:r>
          </a:p>
          <a:p>
            <a:r>
              <a:rPr lang="en-US" sz="1600" b="1" dirty="0">
                <a:solidFill>
                  <a:srgbClr val="000000"/>
                </a:solidFill>
                <a:latin typeface="SAS Monospace" pitchFamily="49" charset="0"/>
              </a:rPr>
              <a:t>                          38.18    61.82   100.00</a:t>
            </a:r>
          </a:p>
        </p:txBody>
      </p:sp>
      <p:sp>
        <p:nvSpPr>
          <p:cNvPr id="2" name="Rectangle 1"/>
          <p:cNvSpPr/>
          <p:nvPr>
            <p:custDataLst>
              <p:tags r:id="rId1"/>
            </p:custDataLst>
          </p:nvPr>
        </p:nvSpPr>
        <p:spPr bwMode="auto">
          <a:xfrm>
            <a:off x="6370638" y="3394710"/>
            <a:ext cx="3620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Rectangle 2"/>
          <p:cNvSpPr/>
          <p:nvPr>
            <p:custDataLst>
              <p:tags r:id="rId2"/>
            </p:custDataLst>
          </p:nvPr>
        </p:nvSpPr>
        <p:spPr bwMode="auto">
          <a:xfrm>
            <a:off x="6008688" y="3638550"/>
            <a:ext cx="723964" cy="243840"/>
          </a:xfrm>
          <a:prstGeom prst="rect">
            <a:avLst/>
          </a:prstGeom>
          <a:solidFill>
            <a:srgbClr val="FFFF00">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rot="0" spcFirstLastPara="0" vertOverflow="overflow" horzOverflow="overflow" vert="horz" wrap="none" lIns="88900" tIns="88900" rIns="88900" bIns="88900" numCol="1" spcCol="0" rtlCol="0" fromWordArt="0" anchor="ctr" anchorCtr="0" forceAA="0" compatLnSpc="1">
            <a:prstTxWarp prst="textNoShape">
              <a:avLst/>
            </a:prstTxWarp>
            <a:noAutofit/>
          </a:bodyPr>
          <a:lstStyle/>
          <a:p>
            <a:pPr algn="ctr"/>
            <a:endParaRPr lang="en-US" dirty="0"/>
          </a:p>
        </p:txBody>
      </p:sp>
      <p:sp>
        <p:nvSpPr>
          <p:cNvPr id="4" name="Rectangle 3"/>
          <p:cNvSpPr/>
          <p:nvPr>
            <p:custDataLst>
              <p:tags r:id="rId3"/>
            </p:custDataLst>
          </p:nvPr>
        </p:nvSpPr>
        <p:spPr bwMode="auto">
          <a:xfrm>
            <a:off x="4198938" y="3394710"/>
            <a:ext cx="2413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Rectangle 4"/>
          <p:cNvSpPr/>
          <p:nvPr>
            <p:custDataLst>
              <p:tags r:id="rId4"/>
            </p:custDataLst>
          </p:nvPr>
        </p:nvSpPr>
        <p:spPr bwMode="auto">
          <a:xfrm>
            <a:off x="5284788" y="3394710"/>
            <a:ext cx="2413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5"/>
            </p:custDataLst>
          </p:nvPr>
        </p:nvSpPr>
        <p:spPr bwMode="auto">
          <a:xfrm>
            <a:off x="2389188" y="2175510"/>
            <a:ext cx="10859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6"/>
            </p:custDataLst>
          </p:nvPr>
        </p:nvSpPr>
        <p:spPr bwMode="auto">
          <a:xfrm>
            <a:off x="2389188" y="2419350"/>
            <a:ext cx="844614" cy="243840"/>
          </a:xfrm>
          <a:prstGeom prst="rect">
            <a:avLst/>
          </a:prstGeom>
          <a:solidFill>
            <a:srgbClr val="FFFF00">
              <a:alpha val="50000"/>
            </a:srgbClr>
          </a:solidFill>
          <a:ln w="38100" cap="flat" cmpd="sng" algn="ctr">
            <a:noFill/>
            <a:prstDash val="solid"/>
            <a:round/>
            <a:headEnd type="none" w="med" len="med"/>
            <a:tailEnd type="none" w="med" len="med"/>
          </a:ln>
          <a:effec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7"/>
            </p:custDataLst>
          </p:nvPr>
        </p:nvSpPr>
        <p:spPr bwMode="auto">
          <a:xfrm>
            <a:off x="3836988" y="3638550"/>
            <a:ext cx="603314" cy="243840"/>
          </a:xfrm>
          <a:prstGeom prst="rect">
            <a:avLst/>
          </a:prstGeom>
          <a:solidFill>
            <a:srgbClr val="FFFF00">
              <a:alpha val="50000"/>
            </a:srgbClr>
          </a:solidFill>
          <a:ln w="38100" cap="flat" cmpd="sng" algn="ctr">
            <a:noFill/>
            <a:prstDash val="solid"/>
            <a:round/>
            <a:headEnd type="none" w="med" len="med"/>
            <a:tailEnd type="none" w="med" len="med"/>
          </a:ln>
          <a:effec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8"/>
          <p:cNvSpPr/>
          <p:nvPr>
            <p:custDataLst>
              <p:tags r:id="rId8"/>
            </p:custDataLst>
          </p:nvPr>
        </p:nvSpPr>
        <p:spPr bwMode="auto">
          <a:xfrm>
            <a:off x="4922838" y="3638550"/>
            <a:ext cx="603314" cy="243840"/>
          </a:xfrm>
          <a:prstGeom prst="rect">
            <a:avLst/>
          </a:prstGeom>
          <a:solidFill>
            <a:srgbClr val="FFFF00">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6007" y="1818020"/>
            <a:ext cx="2048087" cy="3041653"/>
          </a:xfrm>
          <a:prstGeom prst="rect">
            <a:avLst/>
          </a:prstGeom>
        </p:spPr>
      </p:pic>
    </p:spTree>
    <p:extLst>
      <p:ext uri="{BB962C8B-B14F-4D97-AF65-F5344CB8AC3E}">
        <p14:creationId xmlns:p14="http://schemas.microsoft.com/office/powerpoint/2010/main" val="2418992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lstStyle/>
          <a:p>
            <a:pPr eaLnBrk="1" hangingPunct="1"/>
            <a:r>
              <a:rPr lang="en-US" dirty="0" smtClean="0"/>
              <a:t>Options to Suppress Statistics </a:t>
            </a:r>
          </a:p>
        </p:txBody>
      </p:sp>
      <p:sp>
        <p:nvSpPr>
          <p:cNvPr id="32772" name="Rectangle 23"/>
          <p:cNvSpPr>
            <a:spLocks noChangeArrowheads="1"/>
          </p:cNvSpPr>
          <p:nvPr/>
        </p:nvSpPr>
        <p:spPr bwMode="auto">
          <a:xfrm>
            <a:off x="611188" y="1149350"/>
            <a:ext cx="8061325" cy="5273238"/>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                   Table of Gender by Country</a:t>
            </a:r>
          </a:p>
          <a:p>
            <a:endParaRPr lang="en-US" sz="1600" b="1" dirty="0" smtClean="0">
              <a:solidFill>
                <a:srgbClr val="000000"/>
              </a:solidFill>
              <a:latin typeface="SAS Monospace" pitchFamily="49" charset="0"/>
            </a:endParaRPr>
          </a:p>
          <a:p>
            <a:r>
              <a:rPr lang="en-US" sz="1600" b="1" dirty="0" smtClean="0">
                <a:solidFill>
                  <a:srgbClr val="000000"/>
                </a:solidFill>
                <a:latin typeface="SAS Monospace" pitchFamily="49" charset="0"/>
              </a:rPr>
              <a:t>              </a:t>
            </a:r>
            <a:r>
              <a:rPr lang="en-US" sz="1600" b="1" dirty="0">
                <a:solidFill>
                  <a:srgbClr val="000000"/>
                </a:solidFill>
                <a:latin typeface="SAS Monospace" pitchFamily="49" charset="0"/>
              </a:rPr>
              <a:t>Gender     Country</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Frequency‚</a:t>
            </a:r>
          </a:p>
          <a:p>
            <a:r>
              <a:rPr lang="en-US" sz="1600" b="1" dirty="0">
                <a:solidFill>
                  <a:srgbClr val="000000"/>
                </a:solidFill>
                <a:latin typeface="SAS Monospace" pitchFamily="49" charset="0"/>
              </a:rPr>
              <a:t>              Percent  ‚</a:t>
            </a:r>
          </a:p>
          <a:p>
            <a:r>
              <a:rPr lang="en-US" sz="1600" b="1" dirty="0">
                <a:solidFill>
                  <a:srgbClr val="000000"/>
                </a:solidFill>
                <a:latin typeface="SAS Monospace" pitchFamily="49" charset="0"/>
              </a:rPr>
              <a:t>              Row Pct  ‚</a:t>
            </a:r>
          </a:p>
          <a:p>
            <a:r>
              <a:rPr lang="en-US" sz="1600" b="1" dirty="0">
                <a:solidFill>
                  <a:srgbClr val="000000"/>
                </a:solidFill>
                <a:latin typeface="SAS Monospace" pitchFamily="49" charset="0"/>
              </a:rPr>
              <a:t>              Col Pct  ‚AU      ‚US      ‚  Total</a:t>
            </a:r>
          </a:p>
          <a:p>
            <a:r>
              <a:rPr lang="en-US" sz="1600" b="1" dirty="0">
                <a:solidFill>
                  <a:srgbClr val="000000"/>
                </a:solidFill>
                <a:latin typeface="SAS Monospace" pitchFamily="49" charset="0"/>
              </a:rPr>
              <a:t>              ƒƒƒƒƒƒƒƒƒˆƒƒƒƒƒƒƒƒˆƒƒƒƒƒƒƒƒˆ</a:t>
            </a:r>
          </a:p>
          <a:p>
            <a:r>
              <a:rPr lang="en-US" sz="1600" b="1" dirty="0">
                <a:solidFill>
                  <a:srgbClr val="000000"/>
                </a:solidFill>
                <a:latin typeface="SAS Monospace" pitchFamily="49" charset="0"/>
              </a:rPr>
              <a:t>              F        ‚     27 ‚     41 ‚     68</a:t>
            </a:r>
          </a:p>
          <a:p>
            <a:r>
              <a:rPr lang="en-US" sz="1600" b="1" dirty="0">
                <a:solidFill>
                  <a:srgbClr val="000000"/>
                </a:solidFill>
                <a:latin typeface="SAS Monospace" pitchFamily="49" charset="0"/>
              </a:rPr>
              <a:t>                       ‚  16.36 ‚  24.85 ‚  41.21</a:t>
            </a:r>
          </a:p>
          <a:p>
            <a:r>
              <a:rPr lang="en-US" sz="1600" b="1" dirty="0">
                <a:solidFill>
                  <a:srgbClr val="000000"/>
                </a:solidFill>
                <a:latin typeface="SAS Monospace" pitchFamily="49" charset="0"/>
              </a:rPr>
              <a:t>                       ‚  39.71 ‚  60.29 ‚</a:t>
            </a:r>
          </a:p>
          <a:p>
            <a:r>
              <a:rPr lang="en-US" sz="1600" b="1" dirty="0">
                <a:solidFill>
                  <a:srgbClr val="000000"/>
                </a:solidFill>
                <a:latin typeface="SAS Monospace" pitchFamily="49" charset="0"/>
              </a:rPr>
              <a:t>                       ‚  42.86 ‚  40.20 ‚</a:t>
            </a:r>
          </a:p>
          <a:p>
            <a:r>
              <a:rPr lang="en-US" sz="1600" b="1" dirty="0">
                <a:solidFill>
                  <a:srgbClr val="000000"/>
                </a:solidFill>
                <a:latin typeface="SAS Monospace" pitchFamily="49" charset="0"/>
              </a:rPr>
              <a:t>              ƒƒƒƒƒƒƒƒƒˆƒƒƒƒƒƒƒƒˆƒƒƒƒƒƒƒƒˆ</a:t>
            </a:r>
          </a:p>
          <a:p>
            <a:r>
              <a:rPr lang="en-US" sz="1600" b="1" dirty="0">
                <a:solidFill>
                  <a:srgbClr val="000000"/>
                </a:solidFill>
                <a:latin typeface="SAS Monospace" pitchFamily="49" charset="0"/>
              </a:rPr>
              <a:t>              M        ‚     36 ‚     61 ‚     97</a:t>
            </a:r>
          </a:p>
          <a:p>
            <a:r>
              <a:rPr lang="en-US" sz="1600" b="1" dirty="0">
                <a:solidFill>
                  <a:srgbClr val="000000"/>
                </a:solidFill>
                <a:latin typeface="SAS Monospace" pitchFamily="49" charset="0"/>
              </a:rPr>
              <a:t>                       ‚  21.82 ‚  36.97 ‚  58.79</a:t>
            </a:r>
          </a:p>
          <a:p>
            <a:r>
              <a:rPr lang="en-US" sz="1600" b="1" dirty="0">
                <a:solidFill>
                  <a:srgbClr val="000000"/>
                </a:solidFill>
                <a:latin typeface="SAS Monospace" pitchFamily="49" charset="0"/>
              </a:rPr>
              <a:t>                       ‚  37.11 ‚  62.89 ‚</a:t>
            </a:r>
          </a:p>
          <a:p>
            <a:r>
              <a:rPr lang="en-US" sz="1600" b="1" dirty="0">
                <a:solidFill>
                  <a:srgbClr val="000000"/>
                </a:solidFill>
                <a:latin typeface="SAS Monospace" pitchFamily="49" charset="0"/>
              </a:rPr>
              <a:t>                       ‚  57.14 ‚  59.80 ‚</a:t>
            </a:r>
          </a:p>
          <a:p>
            <a:r>
              <a:rPr lang="en-US" sz="1600" b="1" dirty="0">
                <a:solidFill>
                  <a:srgbClr val="000000"/>
                </a:solidFill>
                <a:latin typeface="SAS Monospace" pitchFamily="49" charset="0"/>
              </a:rPr>
              <a:t>              ƒƒƒƒƒƒƒƒƒˆƒƒƒƒƒƒƒƒˆƒƒƒƒƒƒƒƒˆ</a:t>
            </a:r>
          </a:p>
          <a:p>
            <a:r>
              <a:rPr lang="en-US" sz="1600" b="1" dirty="0">
                <a:solidFill>
                  <a:srgbClr val="000000"/>
                </a:solidFill>
                <a:latin typeface="SAS Monospace" pitchFamily="49" charset="0"/>
              </a:rPr>
              <a:t>              Total          63      102      165</a:t>
            </a:r>
          </a:p>
          <a:p>
            <a:r>
              <a:rPr lang="en-US" sz="1600" b="1" dirty="0">
                <a:solidFill>
                  <a:srgbClr val="000000"/>
                </a:solidFill>
                <a:latin typeface="SAS Monospace" pitchFamily="49" charset="0"/>
              </a:rPr>
              <a:t>                          38.18    61.82   </a:t>
            </a:r>
            <a:r>
              <a:rPr lang="en-US" sz="1600" b="1" dirty="0" smtClean="0">
                <a:solidFill>
                  <a:srgbClr val="000000"/>
                </a:solidFill>
                <a:latin typeface="SAS Monospace" pitchFamily="49" charset="0"/>
              </a:rPr>
              <a:t>100.00</a:t>
            </a:r>
            <a:endParaRPr lang="en-US" sz="1600" b="1" dirty="0">
              <a:solidFill>
                <a:srgbClr val="000000"/>
              </a:solidFill>
              <a:latin typeface="SAS Monospace" pitchFamily="49" charset="0"/>
            </a:endParaRPr>
          </a:p>
        </p:txBody>
      </p:sp>
      <p:sp>
        <p:nvSpPr>
          <p:cNvPr id="2" name="Rectangle 1"/>
          <p:cNvSpPr/>
          <p:nvPr>
            <p:custDataLst>
              <p:tags r:id="rId1"/>
            </p:custDataLst>
          </p:nvPr>
        </p:nvSpPr>
        <p:spPr bwMode="auto">
          <a:xfrm>
            <a:off x="3836988" y="3882390"/>
            <a:ext cx="18098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Rectangle 2"/>
          <p:cNvSpPr/>
          <p:nvPr>
            <p:custDataLst>
              <p:tags r:id="rId2"/>
            </p:custDataLst>
          </p:nvPr>
        </p:nvSpPr>
        <p:spPr bwMode="auto">
          <a:xfrm>
            <a:off x="3836988" y="5345430"/>
            <a:ext cx="1809814" cy="243840"/>
          </a:xfrm>
          <a:prstGeom prst="rect">
            <a:avLst/>
          </a:prstGeom>
          <a:solidFill>
            <a:srgbClr val="FFFF00">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rot="0" spcFirstLastPara="0" vertOverflow="overflow" horzOverflow="overflow" vert="horz" wrap="none" lIns="88900" tIns="88900" rIns="88900" bIns="8890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469" y="2621330"/>
            <a:ext cx="3346428" cy="3212327"/>
          </a:xfrm>
          <a:prstGeom prst="rect">
            <a:avLst/>
          </a:prstGeom>
        </p:spPr>
      </p:pic>
    </p:spTree>
    <p:extLst>
      <p:ext uri="{BB962C8B-B14F-4D97-AF65-F5344CB8AC3E}">
        <p14:creationId xmlns:p14="http://schemas.microsoft.com/office/powerpoint/2010/main" val="1931414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and CROSSLIST Options</a:t>
            </a:r>
            <a:endParaRPr lang="en-US" dirty="0"/>
          </a:p>
        </p:txBody>
      </p:sp>
      <p:sp>
        <p:nvSpPr>
          <p:cNvPr id="3" name="Content Placeholder 2"/>
          <p:cNvSpPr>
            <a:spLocks noGrp="1"/>
          </p:cNvSpPr>
          <p:nvPr>
            <p:ph idx="1"/>
          </p:nvPr>
        </p:nvSpPr>
        <p:spPr/>
        <p:txBody>
          <a:bodyPr/>
          <a:lstStyle/>
          <a:p>
            <a:pPr marL="0" indent="0"/>
            <a:r>
              <a:rPr lang="en-US" dirty="0" smtClean="0"/>
              <a:t>You can use the LIST and CROSSLIST options in the TABLES statement to “flatten” the output.</a:t>
            </a:r>
            <a:endParaRPr lang="en-US" dirty="0"/>
          </a:p>
        </p:txBody>
      </p:sp>
      <p:sp>
        <p:nvSpPr>
          <p:cNvPr id="7" name="TextBox 6"/>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8" name="Rectangle 7"/>
          <p:cNvSpPr/>
          <p:nvPr/>
        </p:nvSpPr>
        <p:spPr>
          <a:xfrm>
            <a:off x="602427" y="1823770"/>
            <a:ext cx="6702015" cy="1472198"/>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smtClean="0">
                <a:solidFill>
                  <a:srgbClr val="000000"/>
                </a:solidFill>
                <a:latin typeface="SAS Monospace"/>
              </a:rPr>
              <a:t>                                              Cumulative    </a:t>
            </a:r>
            <a:r>
              <a:rPr lang="en-US" sz="1200" b="1" dirty="0">
                <a:solidFill>
                  <a:srgbClr val="000000"/>
                </a:solidFill>
                <a:latin typeface="SAS Monospace"/>
              </a:rPr>
              <a:t>Cumulative</a:t>
            </a:r>
          </a:p>
          <a:p>
            <a:r>
              <a:rPr lang="en-US" sz="1200" b="1" dirty="0">
                <a:solidFill>
                  <a:srgbClr val="000000"/>
                </a:solidFill>
                <a:latin typeface="SAS Monospace"/>
              </a:rPr>
              <a:t>Gender    Country    Frequency     Percent     Frequency      Percent</a:t>
            </a:r>
          </a:p>
          <a:p>
            <a:r>
              <a:rPr lang="en-US" sz="1200" b="1" dirty="0">
                <a:solidFill>
                  <a:srgbClr val="000000"/>
                </a:solidFill>
                <a:latin typeface="SAS Monospace"/>
              </a:rPr>
              <a:t>ƒƒƒƒƒƒƒƒƒƒƒƒƒƒƒƒƒƒƒƒƒƒƒƒƒƒƒƒƒƒƒƒƒƒƒƒƒƒƒƒƒƒƒƒƒƒƒƒƒƒƒƒƒƒƒƒƒƒƒƒƒƒƒƒƒƒƒƒƒƒ</a:t>
            </a:r>
          </a:p>
          <a:p>
            <a:r>
              <a:rPr lang="fr-FR" sz="1200" b="1" dirty="0">
                <a:solidFill>
                  <a:srgbClr val="000000"/>
                </a:solidFill>
                <a:latin typeface="SAS Monospace"/>
              </a:rPr>
              <a:t>F         AU               27       16.36            27        16.36</a:t>
            </a:r>
          </a:p>
          <a:p>
            <a:r>
              <a:rPr lang="en-US" sz="1200" b="1" dirty="0">
                <a:solidFill>
                  <a:srgbClr val="000000"/>
                </a:solidFill>
                <a:latin typeface="SAS Monospace"/>
              </a:rPr>
              <a:t>F         US               41       24.85            68        41.21</a:t>
            </a:r>
          </a:p>
          <a:p>
            <a:r>
              <a:rPr lang="fr-FR" sz="1200" b="1" dirty="0">
                <a:solidFill>
                  <a:srgbClr val="000000"/>
                </a:solidFill>
                <a:latin typeface="SAS Monospace"/>
              </a:rPr>
              <a:t>M         AU               36       21.82           104        63.03</a:t>
            </a:r>
          </a:p>
          <a:p>
            <a:r>
              <a:rPr lang="en-US" sz="1200" b="1" dirty="0">
                <a:solidFill>
                  <a:srgbClr val="000000"/>
                </a:solidFill>
                <a:latin typeface="SAS Monospace"/>
              </a:rPr>
              <a:t>M         US               61       36.97           165       100.00</a:t>
            </a:r>
          </a:p>
        </p:txBody>
      </p:sp>
      <p:sp>
        <p:nvSpPr>
          <p:cNvPr id="12" name="TextBox 1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3" name="Rectangle 12"/>
          <p:cNvSpPr/>
          <p:nvPr/>
        </p:nvSpPr>
        <p:spPr>
          <a:xfrm>
            <a:off x="2582170" y="3004759"/>
            <a:ext cx="6260615" cy="3688189"/>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smtClean="0">
                <a:solidFill>
                  <a:srgbClr val="000000"/>
                </a:solidFill>
                <a:latin typeface="SAS Monospace"/>
              </a:rPr>
              <a:t>                    </a:t>
            </a:r>
            <a:r>
              <a:rPr lang="en-US" sz="1200" b="1" dirty="0">
                <a:solidFill>
                  <a:srgbClr val="000000"/>
                </a:solidFill>
                <a:latin typeface="SAS Monospace"/>
              </a:rPr>
              <a:t>Table of Gender by Country</a:t>
            </a:r>
          </a:p>
          <a:p>
            <a:r>
              <a:rPr lang="en-US" sz="1200" b="1" dirty="0" smtClean="0">
                <a:solidFill>
                  <a:srgbClr val="000000"/>
                </a:solidFill>
                <a:latin typeface="SAS Monospace"/>
              </a:rPr>
              <a:t>                                                 </a:t>
            </a:r>
            <a:r>
              <a:rPr lang="en-US" sz="1200" b="1" dirty="0">
                <a:solidFill>
                  <a:srgbClr val="000000"/>
                </a:solidFill>
                <a:latin typeface="SAS Monospace"/>
              </a:rPr>
              <a:t>Row      Column</a:t>
            </a:r>
          </a:p>
          <a:p>
            <a:r>
              <a:rPr lang="en-US" sz="1200" b="1" dirty="0">
                <a:solidFill>
                  <a:srgbClr val="000000"/>
                </a:solidFill>
                <a:latin typeface="SAS Monospace"/>
              </a:rPr>
              <a:t> Gender    Country    Frequency     Percent    Percent    Percent</a:t>
            </a:r>
          </a:p>
          <a:p>
            <a:r>
              <a:rPr lang="en-US" sz="1200" b="1" dirty="0">
                <a:solidFill>
                  <a:srgbClr val="000000"/>
                </a:solidFill>
                <a:latin typeface="SAS Monospace"/>
              </a:rPr>
              <a:t> ƒƒƒƒƒƒƒƒƒƒƒƒƒƒƒƒƒƒƒƒƒƒƒƒƒƒƒƒƒƒƒƒƒƒƒƒƒƒƒƒƒƒƒƒƒƒƒƒƒƒƒƒƒƒƒƒƒƒƒƒƒƒƒƒ</a:t>
            </a:r>
          </a:p>
          <a:p>
            <a:r>
              <a:rPr lang="fr-FR" sz="1200" b="1" dirty="0">
                <a:solidFill>
                  <a:srgbClr val="000000"/>
                </a:solidFill>
                <a:latin typeface="SAS Monospace"/>
              </a:rPr>
              <a:t> F         AU               27       16.36      39.71      42.86</a:t>
            </a:r>
          </a:p>
          <a:p>
            <a:r>
              <a:rPr lang="en-US" sz="1200" b="1" dirty="0">
                <a:solidFill>
                  <a:srgbClr val="000000"/>
                </a:solidFill>
                <a:latin typeface="SAS Monospace"/>
              </a:rPr>
              <a:t>           US               41       24.85      60.29      40.20</a:t>
            </a:r>
          </a:p>
          <a:p>
            <a:endParaRPr lang="en-US" sz="1200" b="1" dirty="0">
              <a:solidFill>
                <a:srgbClr val="000000"/>
              </a:solidFill>
              <a:latin typeface="SAS Monospace"/>
            </a:endParaRPr>
          </a:p>
          <a:p>
            <a:r>
              <a:rPr lang="en-US" sz="1200" b="1" dirty="0">
                <a:solidFill>
                  <a:srgbClr val="000000"/>
                </a:solidFill>
                <a:latin typeface="SAS Monospace"/>
              </a:rPr>
              <a:t>           Total            68       41.21     100.00</a:t>
            </a:r>
          </a:p>
          <a:p>
            <a:r>
              <a:rPr lang="en-US" sz="1200" b="1" dirty="0">
                <a:solidFill>
                  <a:srgbClr val="000000"/>
                </a:solidFill>
                <a:latin typeface="SAS Monospace"/>
              </a:rPr>
              <a:t> ----------------------------------------------------------------</a:t>
            </a:r>
          </a:p>
          <a:p>
            <a:r>
              <a:rPr lang="fr-FR" sz="1200" b="1" dirty="0">
                <a:solidFill>
                  <a:srgbClr val="000000"/>
                </a:solidFill>
                <a:latin typeface="SAS Monospace"/>
              </a:rPr>
              <a:t> M         AU               36       21.82      37.11      57.14</a:t>
            </a:r>
          </a:p>
          <a:p>
            <a:r>
              <a:rPr lang="en-US" sz="1200" b="1" dirty="0">
                <a:solidFill>
                  <a:srgbClr val="000000"/>
                </a:solidFill>
                <a:latin typeface="SAS Monospace"/>
              </a:rPr>
              <a:t>           US               61       36.97      62.89      59.80</a:t>
            </a:r>
          </a:p>
          <a:p>
            <a:endParaRPr lang="en-US" sz="1200" b="1" dirty="0">
              <a:solidFill>
                <a:srgbClr val="000000"/>
              </a:solidFill>
              <a:latin typeface="SAS Monospace"/>
            </a:endParaRPr>
          </a:p>
          <a:p>
            <a:r>
              <a:rPr lang="en-US" sz="1200" b="1" dirty="0">
                <a:solidFill>
                  <a:srgbClr val="000000"/>
                </a:solidFill>
                <a:latin typeface="SAS Monospace"/>
              </a:rPr>
              <a:t>           Total            97       58.79     100.00</a:t>
            </a:r>
          </a:p>
          <a:p>
            <a:r>
              <a:rPr lang="en-US" sz="1200" b="1" dirty="0">
                <a:solidFill>
                  <a:srgbClr val="000000"/>
                </a:solidFill>
                <a:latin typeface="SAS Monospace"/>
              </a:rPr>
              <a:t> ----------------------------------------------------------------</a:t>
            </a:r>
          </a:p>
          <a:p>
            <a:r>
              <a:rPr lang="fr-FR" sz="1200" b="1" dirty="0">
                <a:solidFill>
                  <a:srgbClr val="000000"/>
                </a:solidFill>
                <a:latin typeface="SAS Monospace"/>
              </a:rPr>
              <a:t> Total     AU               63       38.18                100.00</a:t>
            </a:r>
          </a:p>
          <a:p>
            <a:r>
              <a:rPr lang="en-US" sz="1200" b="1" dirty="0">
                <a:solidFill>
                  <a:srgbClr val="000000"/>
                </a:solidFill>
                <a:latin typeface="SAS Monospace"/>
              </a:rPr>
              <a:t>           US              102       61.82                100.00</a:t>
            </a:r>
          </a:p>
          <a:p>
            <a:endParaRPr lang="en-US" sz="1200" b="1" dirty="0">
              <a:solidFill>
                <a:srgbClr val="000000"/>
              </a:solidFill>
              <a:latin typeface="SAS Monospace"/>
            </a:endParaRPr>
          </a:p>
          <a:p>
            <a:r>
              <a:rPr lang="en-US" sz="1200" b="1" dirty="0">
                <a:solidFill>
                  <a:srgbClr val="000000"/>
                </a:solidFill>
                <a:latin typeface="SAS Monospace"/>
              </a:rPr>
              <a:t>           Total           165      100.00</a:t>
            </a:r>
          </a:p>
          <a:p>
            <a:r>
              <a:rPr lang="en-US" sz="1200" b="1" dirty="0">
                <a:solidFill>
                  <a:srgbClr val="000000"/>
                </a:solidFill>
                <a:latin typeface="SAS Monospace"/>
              </a:rPr>
              <a:t> ƒƒƒƒƒƒƒƒƒƒƒƒƒƒƒƒƒƒƒƒƒƒƒƒƒƒƒƒƒƒƒƒƒƒƒƒƒƒƒƒƒƒƒƒƒƒƒƒƒƒƒƒƒƒƒƒƒƒƒƒƒƒƒƒ</a:t>
            </a:r>
          </a:p>
        </p:txBody>
      </p:sp>
      <p:sp>
        <p:nvSpPr>
          <p:cNvPr id="14" name="Line Callout 1 13"/>
          <p:cNvSpPr/>
          <p:nvPr/>
        </p:nvSpPr>
        <p:spPr bwMode="auto">
          <a:xfrm>
            <a:off x="7664822" y="1912665"/>
            <a:ext cx="1177963" cy="795089"/>
          </a:xfrm>
          <a:prstGeom prst="borderCallout1">
            <a:avLst>
              <a:gd name="adj1" fmla="val 20247"/>
              <a:gd name="adj2" fmla="val -202"/>
              <a:gd name="adj3" fmla="val 20495"/>
              <a:gd name="adj4" fmla="val -2817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 LIST option</a:t>
            </a:r>
            <a:endParaRPr lang="en-US" sz="2000" b="1" dirty="0">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48" y="3405294"/>
            <a:ext cx="2456485" cy="871656"/>
          </a:xfrm>
          <a:prstGeom prst="rect">
            <a:avLst/>
          </a:prstGeom>
        </p:spPr>
      </p:pic>
    </p:spTree>
    <p:extLst>
      <p:ext uri="{BB962C8B-B14F-4D97-AF65-F5344CB8AC3E}">
        <p14:creationId xmlns:p14="http://schemas.microsoft.com/office/powerpoint/2010/main" val="2203059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A new data set, </a:t>
            </a:r>
            <a:r>
              <a:rPr lang="en-US" b="1" dirty="0" smtClean="0"/>
              <a:t>orion.nonsales2</a:t>
            </a:r>
            <a:r>
              <a:rPr lang="en-US" dirty="0" smtClean="0"/>
              <a:t>, must be validated. It contains information on non-sales employees and might include invalid and missing values.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312144196"/>
              </p:ext>
            </p:extLst>
          </p:nvPr>
        </p:nvGraphicFramePr>
        <p:xfrm>
          <a:off x="180107" y="2650723"/>
          <a:ext cx="8811488" cy="2929890"/>
        </p:xfrm>
        <a:graphic>
          <a:graphicData uri="http://schemas.openxmlformats.org/drawingml/2006/table">
            <a:tbl>
              <a:tblPr firstRow="1" bandRow="1">
                <a:tableStyleId>{5C22544A-7EE6-4342-B048-85BDC9FD1C3A}</a:tableStyleId>
              </a:tblPr>
              <a:tblGrid>
                <a:gridCol w="1258784"/>
                <a:gridCol w="1013360"/>
                <a:gridCol w="1246910"/>
                <a:gridCol w="983672"/>
                <a:gridCol w="1136073"/>
                <a:gridCol w="2202873"/>
                <a:gridCol w="969816"/>
              </a:tblGrid>
              <a:tr h="346075">
                <a:tc gridSpan="7">
                  <a:txBody>
                    <a:bodyPr/>
                    <a:lstStyle/>
                    <a:p>
                      <a:pPr eaLnBrk="1" hangingPunct="1"/>
                      <a:r>
                        <a:rPr lang="en-US" sz="2400" b="0" baseline="0" dirty="0" smtClean="0">
                          <a:solidFill>
                            <a:schemeClr val="tx1"/>
                          </a:solidFill>
                        </a:rPr>
                        <a:t>Partial</a:t>
                      </a:r>
                      <a:r>
                        <a:rPr lang="en-US" sz="2400" b="1" baseline="0" dirty="0" smtClean="0">
                          <a:solidFill>
                            <a:schemeClr val="tx1"/>
                          </a:solidFill>
                        </a:rPr>
                        <a:t> orion.nonsales2</a:t>
                      </a:r>
                      <a:endParaRPr lang="en-US" sz="2400" b="1" baseline="0" dirty="0">
                        <a:solidFill>
                          <a:schemeClr val="tx1"/>
                        </a:solidFil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solidFill>
                      <a:srgbClr val="F9DF78"/>
                    </a:solidFill>
                  </a:tcPr>
                </a:tc>
              </a:tr>
              <a:tr h="346075">
                <a:tc>
                  <a:txBody>
                    <a:bodyPr/>
                    <a:lstStyle/>
                    <a:p>
                      <a:pPr algn="ctr"/>
                      <a:r>
                        <a:rPr lang="en-US" sz="1600" b="1" i="0" dirty="0" smtClean="0">
                          <a:solidFill>
                            <a:srgbClr val="000000"/>
                          </a:solidFill>
                          <a:latin typeface="Arial"/>
                        </a:rPr>
                        <a:t>Employee_ID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 First</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Last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Gender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 Salary</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 Job_Title</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Country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1600" b="1" i="0" dirty="0" smtClean="0">
                          <a:solidFill>
                            <a:srgbClr val="000000"/>
                          </a:solidFill>
                          <a:latin typeface="Arial"/>
                        </a:rPr>
                        <a:t>120101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Patrick</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Lu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M</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163040</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Director</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r"/>
                      <a:r>
                        <a:rPr lang="en-US" sz="1600" b="1" i="0" dirty="0" smtClean="0">
                          <a:solidFill>
                            <a:srgbClr val="000000"/>
                          </a:solidFill>
                          <a:latin typeface="Arial"/>
                        </a:rPr>
                        <a:t>120104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Kareen</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Billington</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F</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46230</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Admin Mgr</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r"/>
                      <a:r>
                        <a:rPr lang="en-US" sz="1600" b="1" i="0" kern="1200" dirty="0" smtClean="0">
                          <a:solidFill>
                            <a:srgbClr val="000000"/>
                          </a:solidFill>
                          <a:latin typeface="Arial"/>
                          <a:ea typeface="+mn-ea"/>
                          <a:cs typeface="+mn-cs"/>
                        </a:rPr>
                        <a:t>120105</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Liz</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Povey</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F</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r"/>
                      <a:r>
                        <a:rPr lang="en-US" sz="1600" b="1" i="0" kern="1200" dirty="0" smtClean="0">
                          <a:solidFill>
                            <a:srgbClr val="000000"/>
                          </a:solidFill>
                          <a:latin typeface="Arial"/>
                          <a:ea typeface="+mn-ea"/>
                          <a:cs typeface="+mn-cs"/>
                        </a:rPr>
                        <a:t>27110</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Secretary I</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AU</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r>
              <a:tr h="346075">
                <a:tc>
                  <a:txBody>
                    <a:bodyPr/>
                    <a:lstStyle/>
                    <a:p>
                      <a:pPr algn="r"/>
                      <a:r>
                        <a:rPr lang="en-US" sz="1600" b="1" i="0" dirty="0" smtClean="0">
                          <a:solidFill>
                            <a:srgbClr val="000000"/>
                          </a:solidFill>
                          <a:latin typeface="Arial"/>
                        </a:rPr>
                        <a:t>120106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dirty="0" smtClean="0">
                          <a:solidFill>
                            <a:srgbClr val="000000"/>
                          </a:solidFill>
                          <a:latin typeface="Arial"/>
                        </a:rPr>
                        <a:t>John</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dirty="0" smtClean="0">
                          <a:solidFill>
                            <a:srgbClr val="000000"/>
                          </a:solidFill>
                          <a:latin typeface="Arial"/>
                        </a:rPr>
                        <a:t>Hornsey</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M</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Office Asst</a:t>
                      </a:r>
                      <a:r>
                        <a:rPr lang="en-US" sz="1600" b="1" i="0" baseline="0" dirty="0" smtClean="0">
                          <a:solidFill>
                            <a:srgbClr val="000000"/>
                          </a:solidFill>
                          <a:latin typeface="Arial"/>
                        </a:rPr>
                        <a:t> I</a:t>
                      </a:r>
                      <a:r>
                        <a:rPr lang="en-US" sz="1600" b="1" i="0" dirty="0" smtClean="0">
                          <a:solidFill>
                            <a:srgbClr val="000000"/>
                          </a:solidFill>
                          <a:latin typeface="Arial"/>
                        </a:rPr>
                        <a:t>I</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r"/>
                      <a:r>
                        <a:rPr lang="en-US" sz="1600" b="1" i="0" dirty="0" smtClean="0">
                          <a:solidFill>
                            <a:srgbClr val="000000"/>
                          </a:solidFill>
                          <a:latin typeface="Arial"/>
                        </a:rPr>
                        <a:t>120107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Sherie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Sheedy</a:t>
                      </a:r>
                      <a:endParaRPr lang="en-US" sz="1600" b="1" i="0" dirty="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F</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30475</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mn-lt"/>
                        </a:rPr>
                        <a:t>Office Asst </a:t>
                      </a:r>
                      <a:r>
                        <a:rPr lang="en-US" sz="1600" b="1" i="0" dirty="0" smtClean="0">
                          <a:solidFill>
                            <a:srgbClr val="000000"/>
                          </a:solidFill>
                          <a:latin typeface="Arial"/>
                        </a:rPr>
                        <a:t> II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r>
              <a:tr h="346075">
                <a:tc>
                  <a:txBody>
                    <a:bodyPr/>
                    <a:lstStyle/>
                    <a:p>
                      <a:pPr algn="r"/>
                      <a:r>
                        <a:rPr lang="en-US" sz="1600" b="1" i="0" dirty="0" smtClean="0">
                          <a:solidFill>
                            <a:srgbClr val="000000"/>
                          </a:solidFill>
                          <a:latin typeface="Arial"/>
                        </a:rPr>
                        <a:t>120108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Gladys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Gromek</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F</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27660</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Warehouse</a:t>
                      </a:r>
                      <a:r>
                        <a:rPr lang="en-US" sz="1600" b="1" i="0" baseline="0" dirty="0" smtClean="0">
                          <a:solidFill>
                            <a:srgbClr val="000000"/>
                          </a:solidFill>
                          <a:latin typeface="Arial"/>
                        </a:rPr>
                        <a:t> Asst II</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Tree>
    <p:extLst>
      <p:ext uri="{BB962C8B-B14F-4D97-AF65-F5344CB8AC3E}">
        <p14:creationId xmlns:p14="http://schemas.microsoft.com/office/powerpoint/2010/main" val="3969633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Considerations</a:t>
            </a:r>
          </a:p>
        </p:txBody>
      </p:sp>
      <p:sp>
        <p:nvSpPr>
          <p:cNvPr id="22531" name="Rectangle 3"/>
          <p:cNvSpPr>
            <a:spLocks noGrp="1" noChangeArrowheads="1"/>
          </p:cNvSpPr>
          <p:nvPr>
            <p:ph idx="1"/>
          </p:nvPr>
        </p:nvSpPr>
        <p:spPr>
          <a:xfrm>
            <a:off x="685800" y="1071563"/>
            <a:ext cx="7848600" cy="5253933"/>
          </a:xfrm>
        </p:spPr>
        <p:txBody>
          <a:bodyPr/>
          <a:lstStyle/>
          <a:p>
            <a:pPr marL="0" indent="0"/>
            <a:r>
              <a:rPr lang="en-US" dirty="0" smtClean="0">
                <a:latin typeface="Arial"/>
              </a:rPr>
              <a:t>Use the FREQ procedure to screen for invalid, missing, and duplicate data values.</a:t>
            </a:r>
          </a:p>
          <a:p>
            <a:pPr marL="0" indent="0"/>
            <a:endParaRPr lang="en-US" dirty="0">
              <a:latin typeface="Arial"/>
            </a:endParaRPr>
          </a:p>
          <a:p>
            <a:pPr marL="0" indent="0"/>
            <a:r>
              <a:rPr lang="en-US" dirty="0" smtClean="0">
                <a:latin typeface="Arial"/>
              </a:rPr>
              <a:t>Requirements of non-sales employee data:</a:t>
            </a:r>
          </a:p>
          <a:p>
            <a:pPr lvl="1"/>
            <a:r>
              <a:rPr lang="en-US" b="1" dirty="0" smtClean="0">
                <a:latin typeface="Arial"/>
              </a:rPr>
              <a:t>Employee_ID</a:t>
            </a:r>
            <a:r>
              <a:rPr lang="en-US" dirty="0" smtClean="0">
                <a:latin typeface="Arial"/>
              </a:rPr>
              <a:t> values must be unique and not missing.</a:t>
            </a:r>
          </a:p>
          <a:p>
            <a:pPr lvl="1"/>
            <a:r>
              <a:rPr lang="en-US" b="1" dirty="0">
                <a:latin typeface="Arial"/>
              </a:rPr>
              <a:t>Gender</a:t>
            </a:r>
            <a:r>
              <a:rPr lang="en-US" dirty="0" smtClean="0">
                <a:latin typeface="Arial"/>
              </a:rPr>
              <a:t> must be </a:t>
            </a:r>
            <a:r>
              <a:rPr lang="en-US" i="1" dirty="0" smtClean="0">
                <a:latin typeface="Arial"/>
              </a:rPr>
              <a:t>F</a:t>
            </a:r>
            <a:r>
              <a:rPr lang="en-US" dirty="0" smtClean="0">
                <a:latin typeface="Arial"/>
              </a:rPr>
              <a:t> or </a:t>
            </a:r>
            <a:r>
              <a:rPr lang="en-US" i="1" dirty="0" smtClean="0">
                <a:latin typeface="Arial"/>
              </a:rPr>
              <a:t>M</a:t>
            </a:r>
            <a:r>
              <a:rPr lang="en-US" dirty="0" smtClean="0">
                <a:latin typeface="Arial"/>
              </a:rPr>
              <a:t>.</a:t>
            </a:r>
          </a:p>
          <a:p>
            <a:pPr lvl="1"/>
            <a:r>
              <a:rPr lang="en-US" b="1" dirty="0">
                <a:latin typeface="Arial"/>
              </a:rPr>
              <a:t>Job_Title</a:t>
            </a:r>
            <a:r>
              <a:rPr lang="en-US" dirty="0" smtClean="0">
                <a:latin typeface="Arial"/>
              </a:rPr>
              <a:t> must not be missing.</a:t>
            </a:r>
          </a:p>
          <a:p>
            <a:pPr lvl="1"/>
            <a:r>
              <a:rPr lang="en-US" b="1" dirty="0"/>
              <a:t>Country</a:t>
            </a:r>
            <a:r>
              <a:rPr lang="en-US" dirty="0"/>
              <a:t> must have a value of </a:t>
            </a:r>
            <a:r>
              <a:rPr lang="en-US" i="1" dirty="0"/>
              <a:t>AU</a:t>
            </a:r>
            <a:r>
              <a:rPr lang="en-US" dirty="0"/>
              <a:t> or </a:t>
            </a:r>
            <a:r>
              <a:rPr lang="en-US" i="1" dirty="0"/>
              <a:t>US</a:t>
            </a:r>
            <a:r>
              <a:rPr lang="en-US" dirty="0"/>
              <a:t>.</a:t>
            </a:r>
          </a:p>
          <a:p>
            <a:pPr lvl="1"/>
            <a:r>
              <a:rPr lang="en-US" b="1" dirty="0" smtClean="0">
                <a:solidFill>
                  <a:schemeClr val="tx1"/>
                </a:solidFill>
                <a:latin typeface="Arial"/>
              </a:rPr>
              <a:t>Salary</a:t>
            </a:r>
            <a:r>
              <a:rPr lang="en-US" dirty="0" smtClean="0">
                <a:solidFill>
                  <a:schemeClr val="tx1"/>
                </a:solidFill>
                <a:latin typeface="Arial"/>
              </a:rPr>
              <a:t> values must be in the numeric range of </a:t>
            </a:r>
            <a:br>
              <a:rPr lang="en-US" dirty="0" smtClean="0">
                <a:solidFill>
                  <a:schemeClr val="tx1"/>
                </a:solidFill>
                <a:latin typeface="Arial"/>
              </a:rPr>
            </a:br>
            <a:r>
              <a:rPr lang="en-US" dirty="0" smtClean="0">
                <a:solidFill>
                  <a:schemeClr val="tx1"/>
                </a:solidFill>
                <a:latin typeface="Arial"/>
              </a:rPr>
              <a:t>24000 to 500000.</a:t>
            </a:r>
          </a:p>
        </p:txBody>
      </p:sp>
    </p:spTree>
    <p:extLst>
      <p:ext uri="{BB962C8B-B14F-4D97-AF65-F5344CB8AC3E}">
        <p14:creationId xmlns:p14="http://schemas.microsoft.com/office/powerpoint/2010/main" val="2484432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11.02 Quiz</a:t>
            </a:r>
            <a:endParaRPr lang="en-US" dirty="0" smtClean="0"/>
          </a:p>
        </p:txBody>
      </p:sp>
      <p:sp>
        <p:nvSpPr>
          <p:cNvPr id="24579" name="Rectangle 3"/>
          <p:cNvSpPr>
            <a:spLocks noGrp="1" noChangeArrowheads="1"/>
          </p:cNvSpPr>
          <p:nvPr>
            <p:ph idx="1"/>
          </p:nvPr>
        </p:nvSpPr>
        <p:spPr/>
        <p:txBody>
          <a:bodyPr/>
          <a:lstStyle/>
          <a:p>
            <a:pPr marL="0" indent="0" eaLnBrk="1" hangingPunct="1"/>
            <a:r>
              <a:rPr lang="en-US" dirty="0" smtClean="0"/>
              <a:t>What problems exist with the data in this partial data set?</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Hint: There are seven data problems.</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06" y="1575367"/>
            <a:ext cx="8527388" cy="401206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47259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06" y="1575367"/>
            <a:ext cx="8527388" cy="401206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p:txBody>
          <a:bodyPr/>
          <a:lstStyle/>
          <a:p>
            <a:pPr eaLnBrk="1" hangingPunct="1"/>
            <a:r>
              <a:rPr lang="en-US" smtClean="0"/>
              <a:t>11.02 Quiz </a:t>
            </a:r>
            <a:r>
              <a:rPr lang="en-US" dirty="0" smtClean="0"/>
              <a:t>– Correct Answer</a:t>
            </a:r>
          </a:p>
        </p:txBody>
      </p:sp>
      <p:sp>
        <p:nvSpPr>
          <p:cNvPr id="25603" name="Rectangle 3"/>
          <p:cNvSpPr>
            <a:spLocks noGrp="1" noChangeArrowheads="1"/>
          </p:cNvSpPr>
          <p:nvPr>
            <p:ph idx="1"/>
          </p:nvPr>
        </p:nvSpPr>
        <p:spPr/>
        <p:txBody>
          <a:bodyPr/>
          <a:lstStyle/>
          <a:p>
            <a:pPr marL="0" indent="0" eaLnBrk="1" hangingPunct="1"/>
            <a:r>
              <a:rPr lang="en-US" dirty="0" smtClean="0"/>
              <a:t>What problems exist with the data in this partial data set?</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Hint: There are seven data problems.</a:t>
            </a:r>
          </a:p>
        </p:txBody>
      </p:sp>
      <p:sp>
        <p:nvSpPr>
          <p:cNvPr id="25606" name="AutoShape 5"/>
          <p:cNvSpPr>
            <a:spLocks noChangeArrowheads="1"/>
          </p:cNvSpPr>
          <p:nvPr/>
        </p:nvSpPr>
        <p:spPr bwMode="auto">
          <a:xfrm>
            <a:off x="797218" y="2999332"/>
            <a:ext cx="914400" cy="478974"/>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607" name="AutoShape 6"/>
          <p:cNvSpPr>
            <a:spLocks noChangeArrowheads="1"/>
          </p:cNvSpPr>
          <p:nvPr/>
        </p:nvSpPr>
        <p:spPr bwMode="auto">
          <a:xfrm>
            <a:off x="4191000" y="4408716"/>
            <a:ext cx="609600" cy="261256"/>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608" name="AutoShape 7"/>
          <p:cNvSpPr>
            <a:spLocks noChangeArrowheads="1"/>
          </p:cNvSpPr>
          <p:nvPr/>
        </p:nvSpPr>
        <p:spPr bwMode="auto">
          <a:xfrm>
            <a:off x="5105400" y="2569028"/>
            <a:ext cx="609600" cy="22860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609" name="AutoShape 8"/>
          <p:cNvSpPr>
            <a:spLocks noChangeArrowheads="1"/>
          </p:cNvSpPr>
          <p:nvPr/>
        </p:nvSpPr>
        <p:spPr bwMode="auto">
          <a:xfrm>
            <a:off x="5731328" y="3940628"/>
            <a:ext cx="1676400" cy="30480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610" name="AutoShape 9"/>
          <p:cNvSpPr>
            <a:spLocks noChangeArrowheads="1"/>
          </p:cNvSpPr>
          <p:nvPr/>
        </p:nvSpPr>
        <p:spPr bwMode="auto">
          <a:xfrm>
            <a:off x="8022772" y="2044474"/>
            <a:ext cx="685800" cy="257175"/>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613" name="AutoShape 12"/>
          <p:cNvSpPr>
            <a:spLocks noChangeArrowheads="1"/>
          </p:cNvSpPr>
          <p:nvPr/>
        </p:nvSpPr>
        <p:spPr bwMode="auto">
          <a:xfrm>
            <a:off x="783771" y="4953000"/>
            <a:ext cx="914400" cy="22860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614" name="AutoShape 13"/>
          <p:cNvSpPr>
            <a:spLocks noChangeArrowheads="1"/>
          </p:cNvSpPr>
          <p:nvPr/>
        </p:nvSpPr>
        <p:spPr bwMode="auto">
          <a:xfrm>
            <a:off x="5105400" y="4669972"/>
            <a:ext cx="609600" cy="22860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Tree>
    <p:custDataLst>
      <p:tags r:id="rId1"/>
    </p:custDataLst>
    <p:extLst>
      <p:ext uri="{BB962C8B-B14F-4D97-AF65-F5344CB8AC3E}">
        <p14:creationId xmlns:p14="http://schemas.microsoft.com/office/powerpoint/2010/main" val="310959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 Procedure for Data Validation</a:t>
            </a:r>
            <a:endParaRPr lang="en-US" dirty="0"/>
          </a:p>
        </p:txBody>
      </p:sp>
      <p:sp>
        <p:nvSpPr>
          <p:cNvPr id="3" name="Content Placeholder 2"/>
          <p:cNvSpPr>
            <a:spLocks noGrp="1"/>
          </p:cNvSpPr>
          <p:nvPr>
            <p:ph idx="1"/>
          </p:nvPr>
        </p:nvSpPr>
        <p:spPr/>
        <p:txBody>
          <a:bodyPr/>
          <a:lstStyle/>
          <a:p>
            <a:r>
              <a:rPr lang="en-US" dirty="0" smtClean="0"/>
              <a:t>The FREQ procedure lists all discrete values for a variable and reports missing values. </a:t>
            </a:r>
            <a:endParaRPr lang="en-US" dirty="0"/>
          </a:p>
          <a:p>
            <a:pPr marL="117475" lvl="1" indent="0">
              <a:buNone/>
            </a:pPr>
            <a:endParaRPr lang="en-US" dirty="0"/>
          </a:p>
        </p:txBody>
      </p:sp>
      <p:sp>
        <p:nvSpPr>
          <p:cNvPr id="5" name="Rectangle 4"/>
          <p:cNvSpPr/>
          <p:nvPr/>
        </p:nvSpPr>
        <p:spPr>
          <a:xfrm>
            <a:off x="578798" y="1978854"/>
            <a:ext cx="8216857"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a:t>
            </a:r>
            <a:r>
              <a:rPr lang="en-US" b="1" dirty="0" smtClean="0">
                <a:latin typeface="Courier New"/>
              </a:rPr>
              <a:t>data=orion.nonsales2;</a:t>
            </a:r>
            <a:endParaRPr lang="en-US" b="1" dirty="0">
              <a:latin typeface="Courier New"/>
            </a:endParaRPr>
          </a:p>
          <a:p>
            <a:pPr>
              <a:lnSpc>
                <a:spcPct val="85000"/>
              </a:lnSpc>
            </a:pPr>
            <a:r>
              <a:rPr lang="en-US" b="1" dirty="0">
                <a:latin typeface="Courier New"/>
              </a:rPr>
              <a:t>   tables Gender </a:t>
            </a:r>
            <a:r>
              <a:rPr lang="en-US" b="1" dirty="0" smtClean="0">
                <a:latin typeface="Courier New"/>
              </a:rPr>
              <a:t>Country / nocum nopercent;</a:t>
            </a:r>
            <a:endParaRPr lang="en-US" b="1" dirty="0">
              <a:latin typeface="Courier New"/>
            </a:endParaRPr>
          </a:p>
          <a:p>
            <a:pPr>
              <a:lnSpc>
                <a:spcPct val="85000"/>
              </a:lnSpc>
            </a:pPr>
            <a:r>
              <a:rPr lang="en-US" b="1" dirty="0">
                <a:latin typeface="Courier New"/>
              </a:rPr>
              <a:t>run;</a:t>
            </a:r>
          </a:p>
        </p:txBody>
      </p:sp>
      <p:sp>
        <p:nvSpPr>
          <p:cNvPr id="6" name="Program Name"/>
          <p:cNvSpPr txBox="1"/>
          <p:nvPr/>
        </p:nvSpPr>
        <p:spPr>
          <a:xfrm>
            <a:off x="7947189" y="6324600"/>
            <a:ext cx="981102" cy="338554"/>
          </a:xfrm>
          <a:prstGeom prst="rect">
            <a:avLst/>
          </a:prstGeom>
          <a:noFill/>
        </p:spPr>
        <p:txBody>
          <a:bodyPr vert="horz" wrap="none" rtlCol="0">
            <a:spAutoFit/>
          </a:bodyPr>
          <a:lstStyle/>
          <a:p>
            <a:pPr algn="r"/>
            <a:r>
              <a:rPr lang="en-US" sz="1600" b="1" dirty="0" smtClean="0"/>
              <a:t>p111d03</a:t>
            </a:r>
            <a:endParaRPr lang="en-US" sz="1600" b="1" dirty="0"/>
          </a:p>
        </p:txBody>
      </p:sp>
      <p:sp>
        <p:nvSpPr>
          <p:cNvPr id="7" name="Rectangle 6"/>
          <p:cNvSpPr/>
          <p:nvPr>
            <p:custDataLst>
              <p:tags r:id="rId1"/>
            </p:custDataLst>
          </p:nvPr>
        </p:nvSpPr>
        <p:spPr bwMode="auto">
          <a:xfrm>
            <a:off x="1215386" y="2378650"/>
            <a:ext cx="737047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05150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Objectives</a:t>
            </a:r>
          </a:p>
        </p:txBody>
      </p:sp>
      <p:sp>
        <p:nvSpPr>
          <p:cNvPr id="18435" name="Rectangle 3"/>
          <p:cNvSpPr>
            <a:spLocks noGrp="1" noChangeArrowheads="1"/>
          </p:cNvSpPr>
          <p:nvPr>
            <p:ph idx="1"/>
          </p:nvPr>
        </p:nvSpPr>
        <p:spPr/>
        <p:txBody>
          <a:bodyPr/>
          <a:lstStyle/>
          <a:p>
            <a:pPr lvl="1" eaLnBrk="1" hangingPunct="1"/>
            <a:r>
              <a:rPr lang="en-US" dirty="0" smtClean="0"/>
              <a:t>Produce one-way and two-way frequency tables with the FREQ procedure.</a:t>
            </a:r>
          </a:p>
          <a:p>
            <a:pPr lvl="1" eaLnBrk="1" hangingPunct="1"/>
            <a:r>
              <a:rPr lang="en-US" dirty="0" smtClean="0"/>
              <a:t>Enhance frequency tables with options.</a:t>
            </a:r>
          </a:p>
          <a:p>
            <a:pPr lvl="1" eaLnBrk="1" hangingPunct="1"/>
            <a:r>
              <a:rPr lang="en-US" dirty="0" smtClean="0"/>
              <a:t>Use PROC FREQ to validate data in a SAS data set.</a:t>
            </a:r>
          </a:p>
          <a:p>
            <a:pPr lvl="1" eaLnBrk="1" hangingPunct="1"/>
            <a:endParaRPr lang="en-US" dirty="0" smtClean="0"/>
          </a:p>
          <a:p>
            <a:pPr marL="117475" lvl="1" indent="0" eaLnBrk="1" hangingPunct="1">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FREQ Output</a:t>
            </a:r>
            <a:endParaRPr lang="en-US" dirty="0"/>
          </a:p>
        </p:txBody>
      </p:sp>
      <p:sp>
        <p:nvSpPr>
          <p:cNvPr id="17" name="Rectangle 16"/>
          <p:cNvSpPr/>
          <p:nvPr/>
        </p:nvSpPr>
        <p:spPr>
          <a:xfrm>
            <a:off x="685800" y="1521992"/>
            <a:ext cx="3222171" cy="3746667"/>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sz="1600" b="1" dirty="0">
                <a:solidFill>
                  <a:srgbClr val="000000"/>
                </a:solidFill>
                <a:latin typeface="SAS Monospace"/>
              </a:rPr>
              <a:t> The FREQ Procedure</a:t>
            </a:r>
          </a:p>
          <a:p>
            <a:pPr>
              <a:lnSpc>
                <a:spcPct val="85000"/>
              </a:lnSpc>
            </a:pPr>
            <a:endParaRPr lang="en-US" sz="1600" b="1" dirty="0">
              <a:solidFill>
                <a:srgbClr val="000000"/>
              </a:solidFill>
              <a:latin typeface="SAS Monospace"/>
            </a:endParaRPr>
          </a:p>
          <a:p>
            <a:pPr>
              <a:lnSpc>
                <a:spcPct val="85000"/>
              </a:lnSpc>
            </a:pPr>
            <a:r>
              <a:rPr lang="en-US" sz="1600" b="1" dirty="0">
                <a:solidFill>
                  <a:srgbClr val="000000"/>
                </a:solidFill>
                <a:latin typeface="SAS Monospace"/>
              </a:rPr>
              <a:t> Gender    Frequency</a:t>
            </a:r>
          </a:p>
          <a:p>
            <a:pPr>
              <a:lnSpc>
                <a:spcPct val="85000"/>
              </a:lnSpc>
            </a:pPr>
            <a:r>
              <a:rPr lang="en-US" sz="1600" b="1" dirty="0">
                <a:solidFill>
                  <a:srgbClr val="000000"/>
                </a:solidFill>
                <a:latin typeface="SAS Monospace"/>
              </a:rPr>
              <a:t> ƒƒƒƒƒƒƒƒƒƒƒƒƒƒƒƒƒƒƒ</a:t>
            </a:r>
          </a:p>
          <a:p>
            <a:pPr>
              <a:lnSpc>
                <a:spcPct val="85000"/>
              </a:lnSpc>
            </a:pPr>
            <a:r>
              <a:rPr lang="en-US" sz="1600" b="1" dirty="0">
                <a:solidFill>
                  <a:srgbClr val="000000"/>
                </a:solidFill>
                <a:latin typeface="SAS Monospace"/>
              </a:rPr>
              <a:t> F              110</a:t>
            </a:r>
          </a:p>
          <a:p>
            <a:pPr>
              <a:lnSpc>
                <a:spcPct val="85000"/>
              </a:lnSpc>
            </a:pPr>
            <a:r>
              <a:rPr lang="en-US" sz="1600" b="1" dirty="0">
                <a:solidFill>
                  <a:srgbClr val="000000"/>
                </a:solidFill>
                <a:latin typeface="SAS Monospace"/>
              </a:rPr>
              <a:t> G                1</a:t>
            </a:r>
          </a:p>
          <a:p>
            <a:pPr>
              <a:lnSpc>
                <a:spcPct val="85000"/>
              </a:lnSpc>
            </a:pPr>
            <a:r>
              <a:rPr lang="en-US" sz="1600" b="1" dirty="0">
                <a:solidFill>
                  <a:srgbClr val="000000"/>
                </a:solidFill>
                <a:latin typeface="SAS Monospace"/>
              </a:rPr>
              <a:t> M              123</a:t>
            </a:r>
          </a:p>
          <a:p>
            <a:pPr>
              <a:lnSpc>
                <a:spcPct val="85000"/>
              </a:lnSpc>
            </a:pPr>
            <a:endParaRPr lang="en-US" sz="1600" b="1" dirty="0">
              <a:solidFill>
                <a:srgbClr val="000000"/>
              </a:solidFill>
              <a:latin typeface="SAS Monospace"/>
            </a:endParaRPr>
          </a:p>
          <a:p>
            <a:pPr>
              <a:lnSpc>
                <a:spcPct val="85000"/>
              </a:lnSpc>
            </a:pPr>
            <a:r>
              <a:rPr lang="en-US" sz="1600" b="1" dirty="0">
                <a:solidFill>
                  <a:srgbClr val="000000"/>
                </a:solidFill>
                <a:latin typeface="SAS Monospace"/>
              </a:rPr>
              <a:t>Frequency Missing = 1</a:t>
            </a:r>
          </a:p>
          <a:p>
            <a:pPr>
              <a:lnSpc>
                <a:spcPct val="85000"/>
              </a:lnSpc>
            </a:pPr>
            <a:endParaRPr lang="en-US" sz="1600" b="1" dirty="0">
              <a:solidFill>
                <a:srgbClr val="000000"/>
              </a:solidFill>
              <a:latin typeface="SAS Monospace"/>
            </a:endParaRPr>
          </a:p>
          <a:p>
            <a:pPr>
              <a:lnSpc>
                <a:spcPct val="85000"/>
              </a:lnSpc>
            </a:pPr>
            <a:endParaRPr lang="en-US" sz="1600" b="1" dirty="0">
              <a:solidFill>
                <a:srgbClr val="000000"/>
              </a:solidFill>
              <a:latin typeface="SAS Monospace"/>
            </a:endParaRPr>
          </a:p>
          <a:p>
            <a:pPr>
              <a:lnSpc>
                <a:spcPct val="85000"/>
              </a:lnSpc>
            </a:pPr>
            <a:r>
              <a:rPr lang="en-US" sz="1600" b="1" dirty="0">
                <a:solidFill>
                  <a:srgbClr val="000000"/>
                </a:solidFill>
                <a:latin typeface="SAS Monospace"/>
              </a:rPr>
              <a:t> Country    Frequency</a:t>
            </a:r>
          </a:p>
          <a:p>
            <a:pPr>
              <a:lnSpc>
                <a:spcPct val="85000"/>
              </a:lnSpc>
            </a:pPr>
            <a:r>
              <a:rPr lang="en-US" sz="1600" b="1" dirty="0">
                <a:solidFill>
                  <a:srgbClr val="000000"/>
                </a:solidFill>
                <a:latin typeface="SAS Monospace"/>
              </a:rPr>
              <a:t> ƒƒƒƒƒƒƒƒƒƒƒƒƒƒƒƒƒƒƒƒ</a:t>
            </a:r>
          </a:p>
          <a:p>
            <a:pPr>
              <a:lnSpc>
                <a:spcPct val="85000"/>
              </a:lnSpc>
            </a:pPr>
            <a:r>
              <a:rPr lang="en-US" sz="1600" b="1" dirty="0">
                <a:solidFill>
                  <a:srgbClr val="000000"/>
                </a:solidFill>
                <a:latin typeface="SAS Monospace"/>
              </a:rPr>
              <a:t> AU               33</a:t>
            </a:r>
          </a:p>
          <a:p>
            <a:pPr>
              <a:lnSpc>
                <a:spcPct val="85000"/>
              </a:lnSpc>
            </a:pPr>
            <a:r>
              <a:rPr lang="en-US" sz="1600" b="1" dirty="0">
                <a:solidFill>
                  <a:srgbClr val="000000"/>
                </a:solidFill>
                <a:latin typeface="SAS Monospace"/>
              </a:rPr>
              <a:t> US              196</a:t>
            </a:r>
          </a:p>
          <a:p>
            <a:pPr>
              <a:lnSpc>
                <a:spcPct val="85000"/>
              </a:lnSpc>
            </a:pPr>
            <a:r>
              <a:rPr lang="en-US" sz="1600" b="1" dirty="0">
                <a:solidFill>
                  <a:srgbClr val="000000"/>
                </a:solidFill>
                <a:latin typeface="SAS Monospace"/>
              </a:rPr>
              <a:t> au                3</a:t>
            </a:r>
          </a:p>
          <a:p>
            <a:pPr>
              <a:lnSpc>
                <a:spcPct val="85000"/>
              </a:lnSpc>
            </a:pPr>
            <a:r>
              <a:rPr lang="en-US" sz="1600" b="1" dirty="0">
                <a:solidFill>
                  <a:srgbClr val="000000"/>
                </a:solidFill>
                <a:latin typeface="SAS Monospace"/>
              </a:rPr>
              <a:t> us                3</a:t>
            </a:r>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TextBox 8"/>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8" name="Rectangle 7"/>
          <p:cNvSpPr/>
          <p:nvPr>
            <p:custDataLst>
              <p:tags r:id="rId1"/>
            </p:custDataLst>
          </p:nvPr>
        </p:nvSpPr>
        <p:spPr bwMode="auto">
          <a:xfrm>
            <a:off x="861605" y="2616899"/>
            <a:ext cx="2295251"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2"/>
            </p:custDataLst>
          </p:nvPr>
        </p:nvSpPr>
        <p:spPr bwMode="auto">
          <a:xfrm>
            <a:off x="861605" y="4672096"/>
            <a:ext cx="2447652"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2" name="Rectangle 11"/>
          <p:cNvSpPr/>
          <p:nvPr>
            <p:custDataLst>
              <p:tags r:id="rId3"/>
            </p:custDataLst>
          </p:nvPr>
        </p:nvSpPr>
        <p:spPr bwMode="auto">
          <a:xfrm>
            <a:off x="861605" y="4885456"/>
            <a:ext cx="2447652"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4" name="TextBox 13"/>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6" name="TextBox 1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9" name="Rectangle 18"/>
          <p:cNvSpPr/>
          <p:nvPr>
            <p:custDataLst>
              <p:tags r:id="rId4"/>
            </p:custDataLst>
          </p:nvPr>
        </p:nvSpPr>
        <p:spPr bwMode="auto">
          <a:xfrm>
            <a:off x="3156856" y="3269004"/>
            <a:ext cx="272143" cy="207264"/>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25800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NLEVELS Option</a:t>
            </a:r>
          </a:p>
        </p:txBody>
      </p:sp>
      <p:sp>
        <p:nvSpPr>
          <p:cNvPr id="76803" name="Rectangle 3"/>
          <p:cNvSpPr>
            <a:spLocks noGrp="1" noChangeArrowheads="1"/>
          </p:cNvSpPr>
          <p:nvPr>
            <p:ph idx="1"/>
          </p:nvPr>
        </p:nvSpPr>
        <p:spPr/>
        <p:txBody>
          <a:bodyPr/>
          <a:lstStyle/>
          <a:p>
            <a:r>
              <a:rPr lang="en-US" dirty="0" smtClean="0"/>
              <a:t>The </a:t>
            </a:r>
            <a:r>
              <a:rPr lang="en-US" i="1" dirty="0" smtClean="0"/>
              <a:t>NLEVELS option</a:t>
            </a:r>
            <a:r>
              <a:rPr lang="en-US" dirty="0" smtClean="0"/>
              <a:t> displays a table that provides the number of distinct values for each analysis variable.</a:t>
            </a:r>
          </a:p>
          <a:p>
            <a:pPr marL="0" indent="0" eaLnBrk="1" hangingPunct="1"/>
            <a:endParaRPr lang="en-US" dirty="0"/>
          </a:p>
          <a:p>
            <a:pPr marL="0" indent="0" eaLnBrk="1" hangingPunct="1"/>
            <a:endParaRPr lang="en-US" dirty="0" smtClean="0"/>
          </a:p>
          <a:p>
            <a:pPr marL="0" indent="0" eaLnBrk="1" hangingPunct="1"/>
            <a:endParaRPr lang="en-US" dirty="0" smtClean="0"/>
          </a:p>
          <a:p>
            <a:pPr marL="0" indent="0" eaLnBrk="1" hangingPunct="1"/>
            <a:endParaRPr lang="en-US" dirty="0"/>
          </a:p>
          <a:p>
            <a:pPr marL="0" indent="0" eaLnBrk="1" hangingPunct="1"/>
            <a:endParaRPr lang="en-US" dirty="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76805" name="Rectangle 4"/>
          <p:cNvSpPr>
            <a:spLocks noChangeArrowheads="1"/>
          </p:cNvSpPr>
          <p:nvPr/>
        </p:nvSpPr>
        <p:spPr bwMode="auto">
          <a:xfrm>
            <a:off x="602671" y="1954306"/>
            <a:ext cx="8131630" cy="1044388"/>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proc freq </a:t>
            </a:r>
            <a:r>
              <a:rPr lang="en-US" b="1" dirty="0" smtClean="0">
                <a:latin typeface="Courier New" pitchFamily="49" charset="0"/>
              </a:rPr>
              <a:t>data=orion.nonsales2 </a:t>
            </a:r>
            <a:r>
              <a:rPr lang="en-US" b="1" dirty="0">
                <a:latin typeface="Courier New" pitchFamily="49" charset="0"/>
              </a:rPr>
              <a:t>nlevels;</a:t>
            </a:r>
          </a:p>
          <a:p>
            <a:pPr>
              <a:lnSpc>
                <a:spcPct val="85000"/>
              </a:lnSpc>
            </a:pPr>
            <a:r>
              <a:rPr lang="en-US" b="1" dirty="0">
                <a:latin typeface="Courier New" pitchFamily="49" charset="0"/>
              </a:rPr>
              <a:t>   tables Gender </a:t>
            </a:r>
            <a:r>
              <a:rPr lang="en-US" b="1" dirty="0" smtClean="0">
                <a:latin typeface="Courier New" pitchFamily="49" charset="0"/>
              </a:rPr>
              <a:t>Country / nocum nopercent;</a:t>
            </a:r>
            <a:endParaRPr lang="en-US" b="1" dirty="0">
              <a:latin typeface="Courier New" pitchFamily="49" charset="0"/>
            </a:endParaRPr>
          </a:p>
          <a:p>
            <a:pPr>
              <a:lnSpc>
                <a:spcPct val="85000"/>
              </a:lnSpc>
            </a:pPr>
            <a:r>
              <a:rPr lang="en-US" b="1" dirty="0">
                <a:latin typeface="Courier New" pitchFamily="49" charset="0"/>
              </a:rPr>
              <a:t>run;</a:t>
            </a:r>
          </a:p>
        </p:txBody>
      </p:sp>
      <p:sp>
        <p:nvSpPr>
          <p:cNvPr id="76806" name="Rectangle 5"/>
          <p:cNvSpPr>
            <a:spLocks noChangeArrowheads="1"/>
          </p:cNvSpPr>
          <p:nvPr>
            <p:custDataLst>
              <p:tags r:id="rId1"/>
            </p:custDataLst>
          </p:nvPr>
        </p:nvSpPr>
        <p:spPr bwMode="auto">
          <a:xfrm>
            <a:off x="6349050" y="1998756"/>
            <a:ext cx="1303338"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76807" name="Text Box 6"/>
          <p:cNvSpPr txBox="1">
            <a:spLocks noChangeArrowheads="1"/>
          </p:cNvSpPr>
          <p:nvPr/>
        </p:nvSpPr>
        <p:spPr bwMode="auto">
          <a:xfrm>
            <a:off x="7955302"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p111d03</a:t>
            </a:r>
          </a:p>
        </p:txBody>
      </p:sp>
      <p:sp>
        <p:nvSpPr>
          <p:cNvPr id="9" name="TextBox 8"/>
          <p:cNvSpPr txBox="1"/>
          <p:nvPr>
            <p:custDataLst>
              <p:tags r:id="rId2"/>
            </p:custDataLst>
          </p:nvPr>
        </p:nvSpPr>
        <p:spPr>
          <a:xfrm>
            <a:off x="2641270" y="2727933"/>
            <a:ext cx="5439374" cy="1102866"/>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PROC FREQ DATA=</a:t>
            </a:r>
            <a:r>
              <a:rPr lang="en-US" sz="2000" i="1" dirty="0" smtClean="0">
                <a:solidFill>
                  <a:srgbClr val="000000"/>
                </a:solidFill>
              </a:rPr>
              <a:t>SAS-data-set </a:t>
            </a:r>
            <a:r>
              <a:rPr lang="en-US" sz="2000" b="1" dirty="0" smtClean="0">
                <a:solidFill>
                  <a:srgbClr val="000000"/>
                </a:solidFill>
              </a:rPr>
              <a:t>NLEVELS;</a:t>
            </a:r>
          </a:p>
          <a:p>
            <a:r>
              <a:rPr lang="en-US" sz="2000" dirty="0" smtClean="0">
                <a:solidFill>
                  <a:srgbClr val="000000"/>
                </a:solidFill>
              </a:rPr>
              <a:t>        </a:t>
            </a:r>
            <a:r>
              <a:rPr lang="en-US" sz="2000" b="1" dirty="0" smtClean="0">
                <a:solidFill>
                  <a:srgbClr val="000000"/>
                </a:solidFill>
              </a:rPr>
              <a:t>TABLES</a:t>
            </a:r>
            <a:r>
              <a:rPr lang="en-US" sz="2000" dirty="0" smtClean="0">
                <a:solidFill>
                  <a:srgbClr val="000000"/>
                </a:solidFill>
              </a:rPr>
              <a:t> </a:t>
            </a:r>
            <a:r>
              <a:rPr lang="en-US" sz="2000" i="1" dirty="0" smtClean="0">
                <a:solidFill>
                  <a:srgbClr val="000000"/>
                </a:solidFill>
              </a:rPr>
              <a:t>variable(s) </a:t>
            </a:r>
            <a:r>
              <a:rPr lang="en-US" sz="2000" b="1" dirty="0" smtClean="0">
                <a:solidFill>
                  <a:srgbClr val="000000"/>
                </a:solidFill>
              </a:rPr>
              <a:t>;</a:t>
            </a:r>
            <a:endParaRPr lang="en-US" sz="2000" dirty="0" smtClean="0">
              <a:solidFill>
                <a:srgbClr val="000000"/>
              </a:solidFill>
            </a:endParaRPr>
          </a:p>
          <a:p>
            <a:r>
              <a:rPr lang="en-US" sz="2000" b="1" dirty="0" smtClean="0">
                <a:solidFill>
                  <a:srgbClr val="000000"/>
                </a:solidFill>
              </a:rPr>
              <a:t>RUN; </a:t>
            </a:r>
            <a:endParaRPr lang="en-US" sz="2000" b="1" dirty="0">
              <a:solidFill>
                <a:srgbClr val="000000"/>
              </a:solidFill>
            </a:endParaRPr>
          </a:p>
        </p:txBody>
      </p:sp>
    </p:spTree>
    <p:extLst>
      <p:ext uri="{BB962C8B-B14F-4D97-AF65-F5344CB8AC3E}">
        <p14:creationId xmlns:p14="http://schemas.microsoft.com/office/powerpoint/2010/main" val="685571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FREQ Output</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TextBox 8"/>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2" name="Rectangle 11"/>
          <p:cNvSpPr/>
          <p:nvPr/>
        </p:nvSpPr>
        <p:spPr>
          <a:xfrm>
            <a:off x="729342" y="1483624"/>
            <a:ext cx="6034713" cy="5155171"/>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The </a:t>
            </a:r>
            <a:r>
              <a:rPr lang="en-US" sz="1400" b="1" dirty="0">
                <a:solidFill>
                  <a:srgbClr val="000000"/>
                </a:solidFill>
                <a:latin typeface="SAS Monospace"/>
              </a:rPr>
              <a:t>FREQ </a:t>
            </a:r>
            <a:r>
              <a:rPr lang="en-US" sz="1400" b="1" dirty="0" smtClean="0">
                <a:solidFill>
                  <a:srgbClr val="000000"/>
                </a:solidFill>
                <a:latin typeface="SAS Monospace"/>
              </a:rPr>
              <a:t>Procedure</a:t>
            </a:r>
          </a:p>
          <a:p>
            <a:endParaRPr lang="en-US" sz="400" b="1" dirty="0">
              <a:solidFill>
                <a:srgbClr val="000000"/>
              </a:solidFill>
              <a:latin typeface="SAS Monospace"/>
            </a:endParaRPr>
          </a:p>
          <a:p>
            <a:r>
              <a:rPr lang="en-US" sz="1400" b="1" dirty="0" smtClean="0">
                <a:solidFill>
                  <a:srgbClr val="000000"/>
                </a:solidFill>
                <a:latin typeface="SAS Monospace"/>
              </a:rPr>
              <a:t>           </a:t>
            </a:r>
            <a:r>
              <a:rPr lang="en-US" sz="1400" b="1" dirty="0">
                <a:solidFill>
                  <a:srgbClr val="000000"/>
                </a:solidFill>
                <a:latin typeface="SAS Monospace"/>
              </a:rPr>
              <a:t>Number of Variable Levels</a:t>
            </a:r>
          </a:p>
          <a:p>
            <a:endParaRPr lang="en-US" sz="1400" b="1" dirty="0">
              <a:solidFill>
                <a:srgbClr val="000000"/>
              </a:solidFill>
              <a:latin typeface="SAS Monospace"/>
            </a:endParaRPr>
          </a:p>
          <a:p>
            <a:r>
              <a:rPr lang="en-US" sz="1400" b="1" dirty="0">
                <a:solidFill>
                  <a:srgbClr val="000000"/>
                </a:solidFill>
                <a:latin typeface="SAS Monospace"/>
              </a:rPr>
              <a:t>                          Missing    Nonmissing</a:t>
            </a:r>
          </a:p>
          <a:p>
            <a:r>
              <a:rPr lang="en-US" sz="1400" b="1" dirty="0">
                <a:solidFill>
                  <a:srgbClr val="000000"/>
                </a:solidFill>
                <a:latin typeface="SAS Monospace"/>
              </a:rPr>
              <a:t> Variable      Levels      Levels        Levels</a:t>
            </a:r>
          </a:p>
          <a:p>
            <a:r>
              <a:rPr lang="en-US" sz="1400" b="1" dirty="0">
                <a:solidFill>
                  <a:srgbClr val="000000"/>
                </a:solidFill>
                <a:latin typeface="SAS Monospace"/>
              </a:rPr>
              <a:t> ƒƒƒƒƒƒƒƒƒƒƒƒƒƒƒƒƒƒƒƒƒƒƒƒƒƒƒƒƒƒƒƒƒƒƒƒƒƒƒƒƒƒƒƒƒƒ</a:t>
            </a:r>
          </a:p>
          <a:p>
            <a:r>
              <a:rPr lang="en-US" sz="1400" b="1" dirty="0">
                <a:solidFill>
                  <a:srgbClr val="000000"/>
                </a:solidFill>
                <a:latin typeface="SAS Monospace"/>
              </a:rPr>
              <a:t> Gender             4           1             3</a:t>
            </a:r>
          </a:p>
          <a:p>
            <a:r>
              <a:rPr lang="en-US" sz="1400" b="1" dirty="0">
                <a:solidFill>
                  <a:srgbClr val="000000"/>
                </a:solidFill>
                <a:latin typeface="SAS Monospace"/>
              </a:rPr>
              <a:t> Country            4           0             4</a:t>
            </a:r>
          </a:p>
          <a:p>
            <a:endParaRPr lang="en-US" sz="1400" b="1" dirty="0">
              <a:solidFill>
                <a:srgbClr val="000000"/>
              </a:solidFill>
              <a:latin typeface="SAS Monospace"/>
            </a:endParaRPr>
          </a:p>
          <a:p>
            <a:r>
              <a:rPr lang="en-US" sz="1400" b="1" dirty="0">
                <a:solidFill>
                  <a:srgbClr val="000000"/>
                </a:solidFill>
                <a:latin typeface="SAS Monospace"/>
              </a:rPr>
              <a:t>              Gender    Frequency</a:t>
            </a:r>
          </a:p>
          <a:p>
            <a:r>
              <a:rPr lang="en-US" sz="1400" b="1" dirty="0">
                <a:solidFill>
                  <a:srgbClr val="000000"/>
                </a:solidFill>
                <a:latin typeface="SAS Monospace"/>
              </a:rPr>
              <a:t>              ƒƒƒƒƒƒƒƒƒƒƒƒƒƒƒƒƒƒƒ</a:t>
            </a:r>
          </a:p>
          <a:p>
            <a:r>
              <a:rPr lang="en-US" sz="1400" b="1" dirty="0">
                <a:solidFill>
                  <a:srgbClr val="000000"/>
                </a:solidFill>
                <a:latin typeface="SAS Monospace"/>
              </a:rPr>
              <a:t>              F              110</a:t>
            </a:r>
          </a:p>
          <a:p>
            <a:r>
              <a:rPr lang="en-US" sz="1400" b="1" dirty="0">
                <a:solidFill>
                  <a:srgbClr val="000000"/>
                </a:solidFill>
                <a:latin typeface="SAS Monospace"/>
              </a:rPr>
              <a:t>              G                1</a:t>
            </a:r>
          </a:p>
          <a:p>
            <a:r>
              <a:rPr lang="en-US" sz="1400" b="1" dirty="0">
                <a:solidFill>
                  <a:srgbClr val="000000"/>
                </a:solidFill>
                <a:latin typeface="SAS Monospace"/>
              </a:rPr>
              <a:t>              M              123</a:t>
            </a:r>
          </a:p>
          <a:p>
            <a:endParaRPr lang="en-US" sz="1400" b="1" dirty="0">
              <a:solidFill>
                <a:srgbClr val="000000"/>
              </a:solidFill>
              <a:latin typeface="SAS Monospace"/>
            </a:endParaRPr>
          </a:p>
          <a:p>
            <a:r>
              <a:rPr lang="en-US" sz="1400" b="1" dirty="0">
                <a:solidFill>
                  <a:srgbClr val="000000"/>
                </a:solidFill>
                <a:latin typeface="SAS Monospace"/>
              </a:rPr>
              <a:t>             Frequency Missing = 1</a:t>
            </a:r>
          </a:p>
          <a:p>
            <a:endParaRPr lang="en-US" sz="1400" b="1" dirty="0">
              <a:solidFill>
                <a:srgbClr val="000000"/>
              </a:solidFill>
              <a:latin typeface="SAS Monospace"/>
            </a:endParaRPr>
          </a:p>
          <a:p>
            <a:r>
              <a:rPr lang="en-US" sz="1400" b="1" dirty="0" smtClean="0">
                <a:solidFill>
                  <a:srgbClr val="000000"/>
                </a:solidFill>
                <a:latin typeface="SAS Monospace"/>
              </a:rPr>
              <a:t>              </a:t>
            </a:r>
            <a:r>
              <a:rPr lang="en-US" sz="1400" b="1" dirty="0">
                <a:solidFill>
                  <a:srgbClr val="000000"/>
                </a:solidFill>
                <a:latin typeface="SAS Monospace"/>
              </a:rPr>
              <a:t>Country    Frequency</a:t>
            </a:r>
          </a:p>
          <a:p>
            <a:r>
              <a:rPr lang="en-US" sz="1400" b="1" dirty="0">
                <a:solidFill>
                  <a:srgbClr val="000000"/>
                </a:solidFill>
                <a:latin typeface="SAS Monospace"/>
              </a:rPr>
              <a:t>              ƒƒƒƒƒƒƒƒƒƒƒƒƒƒƒƒƒƒƒƒ</a:t>
            </a:r>
          </a:p>
          <a:p>
            <a:r>
              <a:rPr lang="en-US" sz="1400" b="1" dirty="0">
                <a:solidFill>
                  <a:srgbClr val="000000"/>
                </a:solidFill>
                <a:latin typeface="SAS Monospace"/>
              </a:rPr>
              <a:t>              AU               33</a:t>
            </a:r>
          </a:p>
          <a:p>
            <a:r>
              <a:rPr lang="en-US" sz="1400" b="1" dirty="0">
                <a:solidFill>
                  <a:srgbClr val="000000"/>
                </a:solidFill>
                <a:latin typeface="SAS Monospace"/>
              </a:rPr>
              <a:t>              US              196</a:t>
            </a:r>
          </a:p>
          <a:p>
            <a:r>
              <a:rPr lang="en-US" sz="1400" b="1" dirty="0">
                <a:solidFill>
                  <a:srgbClr val="000000"/>
                </a:solidFill>
                <a:latin typeface="SAS Monospace"/>
              </a:rPr>
              <a:t>              au                3</a:t>
            </a:r>
          </a:p>
          <a:p>
            <a:r>
              <a:rPr lang="en-US" sz="1400" b="1" dirty="0">
                <a:solidFill>
                  <a:srgbClr val="000000"/>
                </a:solidFill>
                <a:latin typeface="SAS Monospace"/>
              </a:rPr>
              <a:t>              us                3</a:t>
            </a:r>
          </a:p>
        </p:txBody>
      </p:sp>
      <p:sp>
        <p:nvSpPr>
          <p:cNvPr id="7" name="TextBox 6"/>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8" name="Rounded Rectangle 7"/>
          <p:cNvSpPr/>
          <p:nvPr/>
        </p:nvSpPr>
        <p:spPr bwMode="auto">
          <a:xfrm>
            <a:off x="800621" y="1791623"/>
            <a:ext cx="5257801" cy="1630331"/>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444232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t>Check for Uniqueness </a:t>
            </a:r>
          </a:p>
        </p:txBody>
      </p:sp>
      <p:sp>
        <p:nvSpPr>
          <p:cNvPr id="74755" name="Rectangle 3"/>
          <p:cNvSpPr>
            <a:spLocks noGrp="1" noChangeArrowheads="1"/>
          </p:cNvSpPr>
          <p:nvPr>
            <p:ph idx="1"/>
          </p:nvPr>
        </p:nvSpPr>
        <p:spPr/>
        <p:txBody>
          <a:bodyPr/>
          <a:lstStyle/>
          <a:p>
            <a:pPr marL="0" indent="0"/>
            <a:r>
              <a:rPr lang="en-US" dirty="0" smtClean="0">
                <a:latin typeface="Arial"/>
              </a:rPr>
              <a:t>The values of </a:t>
            </a:r>
            <a:r>
              <a:rPr lang="en-US" b="1" dirty="0" smtClean="0">
                <a:latin typeface="Arial"/>
              </a:rPr>
              <a:t>Employee_ID</a:t>
            </a:r>
            <a:r>
              <a:rPr lang="en-US" dirty="0" smtClean="0"/>
              <a:t> must be unique and not missing.  PROC FREQ can be used to check for duplicate or missing </a:t>
            </a:r>
            <a:r>
              <a:rPr lang="en-US" dirty="0" smtClean="0">
                <a:latin typeface="Arial"/>
              </a:rPr>
              <a:t>values</a:t>
            </a:r>
            <a:r>
              <a:rPr lang="en-US" dirty="0" smtClean="0"/>
              <a:t>. </a:t>
            </a:r>
          </a:p>
          <a:p>
            <a:pPr marL="0" indent="0"/>
            <a:endParaRPr lang="en-US" dirty="0"/>
          </a:p>
          <a:p>
            <a:pPr marL="0" indent="0"/>
            <a:endParaRPr lang="en-US" dirty="0" smtClean="0"/>
          </a:p>
          <a:p>
            <a:pPr marL="0" indent="0"/>
            <a:endParaRPr lang="en-US" dirty="0"/>
          </a:p>
          <a:p>
            <a:pPr marL="0" indent="0"/>
            <a:endParaRPr lang="en-US" dirty="0" smtClean="0"/>
          </a:p>
          <a:p>
            <a:r>
              <a:rPr lang="en-US" dirty="0" smtClean="0"/>
              <a:t>The ORDER=FREQ option displays the results in descending frequency order.</a:t>
            </a:r>
          </a:p>
          <a:p>
            <a:pPr marL="0" indent="0"/>
            <a:endParaRPr lang="en-US" dirty="0" smtClean="0"/>
          </a:p>
          <a:p>
            <a:pPr marL="0" indent="0" eaLnBrk="1" hangingPunct="1"/>
            <a:endParaRPr lang="en-US" dirty="0" smtClean="0"/>
          </a:p>
          <a:p>
            <a:pPr marL="0" indent="0" eaLnBrk="1" hangingPunct="1"/>
            <a:endParaRPr lang="en-US" dirty="0" smtClean="0"/>
          </a:p>
        </p:txBody>
      </p:sp>
      <p:sp>
        <p:nvSpPr>
          <p:cNvPr id="74757" name="Text Box 4"/>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74758" name="Text Box 5"/>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74760" name="Text Box 8"/>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74762" name="Text Box 10"/>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74763" name="Text Box 11"/>
          <p:cNvSpPr txBox="1">
            <a:spLocks noChangeArrowheads="1"/>
          </p:cNvSpPr>
          <p:nvPr/>
        </p:nvSpPr>
        <p:spPr bwMode="auto">
          <a:xfrm>
            <a:off x="7955302"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p111d04</a:t>
            </a:r>
            <a:endParaRPr lang="en-US" sz="1600" b="1" dirty="0"/>
          </a:p>
        </p:txBody>
      </p:sp>
      <p:sp>
        <p:nvSpPr>
          <p:cNvPr id="2" name="Rectangle 1"/>
          <p:cNvSpPr/>
          <p:nvPr>
            <p:custDataLst>
              <p:tags r:id="rId1"/>
            </p:custDataLst>
          </p:nvPr>
        </p:nvSpPr>
        <p:spPr bwMode="auto">
          <a:xfrm>
            <a:off x="6398151" y="2443105"/>
            <a:ext cx="182568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2" name="Rectangle 9"/>
          <p:cNvSpPr>
            <a:spLocks noChangeArrowheads="1"/>
          </p:cNvSpPr>
          <p:nvPr/>
        </p:nvSpPr>
        <p:spPr bwMode="auto">
          <a:xfrm>
            <a:off x="647273" y="2453586"/>
            <a:ext cx="7946816" cy="1044388"/>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proc freq </a:t>
            </a:r>
            <a:r>
              <a:rPr lang="en-US" b="1" dirty="0" smtClean="0">
                <a:latin typeface="Courier New" pitchFamily="49" charset="0"/>
              </a:rPr>
              <a:t>data=orion.nonsales2 order=freq;</a:t>
            </a:r>
            <a:endParaRPr lang="en-US" b="1" dirty="0">
              <a:latin typeface="Courier New" pitchFamily="49" charset="0"/>
            </a:endParaRPr>
          </a:p>
          <a:p>
            <a:pPr>
              <a:lnSpc>
                <a:spcPct val="85000"/>
              </a:lnSpc>
            </a:pPr>
            <a:r>
              <a:rPr lang="en-US" b="1" dirty="0">
                <a:latin typeface="Courier New" pitchFamily="49" charset="0"/>
              </a:rPr>
              <a:t>   tables </a:t>
            </a:r>
            <a:r>
              <a:rPr lang="en-US" b="1" dirty="0" smtClean="0">
                <a:latin typeface="Courier New" pitchFamily="49" charset="0"/>
              </a:rPr>
              <a:t>Employee_ID / nocum nopercent;</a:t>
            </a:r>
            <a:endParaRPr lang="en-US" b="1" dirty="0">
              <a:latin typeface="Courier New" pitchFamily="49" charset="0"/>
            </a:endParaRPr>
          </a:p>
          <a:p>
            <a:pPr>
              <a:lnSpc>
                <a:spcPct val="85000"/>
              </a:lnSpc>
            </a:pPr>
            <a:r>
              <a:rPr lang="en-US" b="1" dirty="0">
                <a:latin typeface="Courier New" pitchFamily="49" charset="0"/>
              </a:rPr>
              <a:t>run;</a:t>
            </a:r>
          </a:p>
        </p:txBody>
      </p:sp>
      <p:sp>
        <p:nvSpPr>
          <p:cNvPr id="13" name="Rectangle 12"/>
          <p:cNvSpPr/>
          <p:nvPr>
            <p:custDataLst>
              <p:tags r:id="rId2"/>
            </p:custDataLst>
          </p:nvPr>
        </p:nvSpPr>
        <p:spPr bwMode="auto">
          <a:xfrm>
            <a:off x="6398151" y="2504386"/>
            <a:ext cx="182568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141524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a:xfrm>
            <a:off x="755578" y="1074738"/>
            <a:ext cx="7848600" cy="4264025"/>
          </a:xfrm>
        </p:spPr>
        <p:txBody>
          <a:bodyPr/>
          <a:lstStyle/>
          <a:p>
            <a:r>
              <a:rPr lang="en-US" dirty="0" smtClean="0"/>
              <a:t>Partial PROC FREQ Output</a:t>
            </a:r>
            <a:endParaRPr lang="en-US" dirty="0"/>
          </a:p>
        </p:txBody>
      </p:sp>
      <p:sp>
        <p:nvSpPr>
          <p:cNvPr id="8" name="TextBox 7"/>
          <p:cNvSpPr txBox="1"/>
          <p:nvPr/>
        </p:nvSpPr>
        <p:spPr>
          <a:xfrm>
            <a:off x="1600200" y="3581400"/>
            <a:ext cx="5867400" cy="457200"/>
          </a:xfrm>
          <a:prstGeom prst="rect">
            <a:avLst/>
          </a:prstGeom>
          <a:noFill/>
        </p:spPr>
        <p:txBody>
          <a:bodyPr vert="horz" wrap="none" rtlCol="0">
            <a:spAutoFit/>
          </a:bodyPr>
          <a:lstStyle/>
          <a:p>
            <a:endParaRPr lang="en-US" dirty="0"/>
          </a:p>
        </p:txBody>
      </p:sp>
      <p:grpSp>
        <p:nvGrpSpPr>
          <p:cNvPr id="5" name="Group 4"/>
          <p:cNvGrpSpPr/>
          <p:nvPr/>
        </p:nvGrpSpPr>
        <p:grpSpPr>
          <a:xfrm>
            <a:off x="762799" y="1484301"/>
            <a:ext cx="5485754" cy="4217286"/>
            <a:chOff x="685799" y="1657551"/>
            <a:chExt cx="5485754" cy="4217286"/>
          </a:xfrm>
        </p:grpSpPr>
        <p:sp>
          <p:nvSpPr>
            <p:cNvPr id="14" name="Rectangle 13"/>
            <p:cNvSpPr/>
            <p:nvPr/>
          </p:nvSpPr>
          <p:spPr>
            <a:xfrm>
              <a:off x="2594006" y="3725531"/>
              <a:ext cx="3577547"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121134           </a:t>
              </a:r>
              <a:r>
                <a:rPr lang="en-US" sz="1600" b="1" dirty="0">
                  <a:solidFill>
                    <a:srgbClr val="000000"/>
                  </a:solidFill>
                  <a:latin typeface="SAS Monospace"/>
                </a:rPr>
                <a:t>1</a:t>
              </a:r>
            </a:p>
            <a:p>
              <a:r>
                <a:rPr lang="en-US" sz="1600" b="1" dirty="0">
                  <a:solidFill>
                    <a:srgbClr val="000000"/>
                  </a:solidFill>
                  <a:latin typeface="SAS Monospace"/>
                </a:rPr>
                <a:t>     121141           1</a:t>
              </a:r>
            </a:p>
            <a:p>
              <a:r>
                <a:rPr lang="en-US" sz="1600" b="1" dirty="0">
                  <a:solidFill>
                    <a:srgbClr val="000000"/>
                  </a:solidFill>
                  <a:latin typeface="SAS Monospace"/>
                </a:rPr>
                <a:t>     121142           1</a:t>
              </a:r>
            </a:p>
            <a:p>
              <a:r>
                <a:rPr lang="en-US" sz="1600" b="1" dirty="0">
                  <a:solidFill>
                    <a:srgbClr val="000000"/>
                  </a:solidFill>
                  <a:latin typeface="SAS Monospace"/>
                </a:rPr>
                <a:t>     121146           1</a:t>
              </a:r>
            </a:p>
            <a:p>
              <a:r>
                <a:rPr lang="en-US" sz="1600" b="1" dirty="0">
                  <a:solidFill>
                    <a:srgbClr val="000000"/>
                  </a:solidFill>
                  <a:latin typeface="SAS Monospace"/>
                </a:rPr>
                <a:t>     121147           1</a:t>
              </a:r>
            </a:p>
            <a:p>
              <a:r>
                <a:rPr lang="en-US" sz="1600" b="1" dirty="0">
                  <a:solidFill>
                    <a:srgbClr val="000000"/>
                  </a:solidFill>
                  <a:latin typeface="SAS Monospace"/>
                </a:rPr>
                <a:t>     121148           1</a:t>
              </a:r>
            </a:p>
            <a:p>
              <a:endParaRPr lang="en-US" sz="1600" b="1" dirty="0">
                <a:solidFill>
                  <a:srgbClr val="000000"/>
                </a:solidFill>
                <a:latin typeface="SAS Monospace"/>
              </a:endParaRPr>
            </a:p>
            <a:p>
              <a:r>
                <a:rPr lang="en-US" sz="1600" b="1" dirty="0">
                  <a:solidFill>
                    <a:srgbClr val="000000"/>
                  </a:solidFill>
                  <a:latin typeface="SAS Monospace"/>
                </a:rPr>
                <a:t> Frequency Missing = 1</a:t>
              </a:r>
            </a:p>
          </p:txBody>
        </p:sp>
        <p:sp>
          <p:nvSpPr>
            <p:cNvPr id="13" name="Rectangle 12"/>
            <p:cNvSpPr/>
            <p:nvPr/>
          </p:nvSpPr>
          <p:spPr>
            <a:xfrm>
              <a:off x="685799" y="1657551"/>
              <a:ext cx="4153329" cy="239552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The FREQ Procedure</a:t>
              </a:r>
            </a:p>
            <a:p>
              <a:endParaRPr lang="en-US" sz="1600" b="1" dirty="0">
                <a:solidFill>
                  <a:srgbClr val="000000"/>
                </a:solidFill>
                <a:latin typeface="SAS Monospace"/>
              </a:endParaRPr>
            </a:p>
            <a:p>
              <a:r>
                <a:rPr lang="en-US" sz="1600" b="1" dirty="0">
                  <a:solidFill>
                    <a:srgbClr val="000000"/>
                  </a:solidFill>
                  <a:latin typeface="SAS Monospace"/>
                </a:rPr>
                <a:t> Employee_ID    Frequency</a:t>
              </a:r>
            </a:p>
            <a:p>
              <a:r>
                <a:rPr lang="en-US" sz="1600" b="1" dirty="0">
                  <a:solidFill>
                    <a:srgbClr val="000000"/>
                  </a:solidFill>
                  <a:latin typeface="SAS Monospace"/>
                </a:rPr>
                <a:t> ƒƒƒƒƒƒƒƒƒƒƒƒƒƒƒƒƒƒƒƒƒƒƒƒ</a:t>
              </a:r>
            </a:p>
            <a:p>
              <a:r>
                <a:rPr lang="en-US" sz="1600" b="1" dirty="0">
                  <a:solidFill>
                    <a:srgbClr val="000000"/>
                  </a:solidFill>
                  <a:latin typeface="SAS Monospace"/>
                </a:rPr>
                <a:t>      120108           2</a:t>
              </a:r>
            </a:p>
            <a:p>
              <a:r>
                <a:rPr lang="en-US" sz="1600" b="1" dirty="0">
                  <a:solidFill>
                    <a:srgbClr val="000000"/>
                  </a:solidFill>
                  <a:latin typeface="SAS Monospace"/>
                </a:rPr>
                <a:t>      120101           1</a:t>
              </a:r>
            </a:p>
            <a:p>
              <a:r>
                <a:rPr lang="en-US" sz="1600" b="1" dirty="0">
                  <a:solidFill>
                    <a:srgbClr val="000000"/>
                  </a:solidFill>
                  <a:latin typeface="SAS Monospace"/>
                </a:rPr>
                <a:t>      120104           1</a:t>
              </a:r>
            </a:p>
            <a:p>
              <a:r>
                <a:rPr lang="en-US" sz="1600" b="1" dirty="0">
                  <a:solidFill>
                    <a:srgbClr val="000000"/>
                  </a:solidFill>
                  <a:latin typeface="SAS Monospace"/>
                </a:rPr>
                <a:t>      120105           1</a:t>
              </a:r>
            </a:p>
            <a:p>
              <a:r>
                <a:rPr lang="en-US" sz="1600" b="1" dirty="0">
                  <a:solidFill>
                    <a:srgbClr val="000000"/>
                  </a:solidFill>
                  <a:latin typeface="SAS Monospace"/>
                </a:rPr>
                <a:t>      120106           </a:t>
              </a:r>
              <a:r>
                <a:rPr lang="en-US" sz="1600" b="1" dirty="0" smtClean="0">
                  <a:solidFill>
                    <a:srgbClr val="000000"/>
                  </a:solidFill>
                  <a:latin typeface="SAS Monospace"/>
                </a:rPr>
                <a:t>1</a:t>
              </a:r>
              <a:endParaRPr lang="en-US" sz="1600" b="1" dirty="0">
                <a:solidFill>
                  <a:srgbClr val="000000"/>
                </a:solidFill>
                <a:latin typeface="SAS Monospace"/>
              </a:endParaRPr>
            </a:p>
          </p:txBody>
        </p:sp>
        <p:sp>
          <p:nvSpPr>
            <p:cNvPr id="11" name="Rectangle 10"/>
            <p:cNvSpPr/>
            <p:nvPr>
              <p:custDataLst>
                <p:tags r:id="rId1"/>
              </p:custDataLst>
            </p:nvPr>
          </p:nvSpPr>
          <p:spPr bwMode="auto">
            <a:xfrm>
              <a:off x="1508124" y="2721811"/>
              <a:ext cx="21717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
        <p:nvSpPr>
          <p:cNvPr id="7" name="Program Name"/>
          <p:cNvSpPr txBox="1"/>
          <p:nvPr/>
        </p:nvSpPr>
        <p:spPr>
          <a:xfrm>
            <a:off x="7955199" y="6324600"/>
            <a:ext cx="981102" cy="338554"/>
          </a:xfrm>
          <a:prstGeom prst="rect">
            <a:avLst/>
          </a:prstGeom>
          <a:noFill/>
        </p:spPr>
        <p:txBody>
          <a:bodyPr vert="horz" wrap="none" rtlCol="0">
            <a:spAutoFit/>
          </a:bodyPr>
          <a:lstStyle/>
          <a:p>
            <a:pPr algn="r"/>
            <a:r>
              <a:rPr lang="en-US" sz="1600" b="1" dirty="0" smtClean="0"/>
              <a:t>p111d04</a:t>
            </a:r>
            <a:endParaRPr lang="en-US" sz="1600" b="1" dirty="0"/>
          </a:p>
        </p:txBody>
      </p:sp>
    </p:spTree>
    <p:extLst>
      <p:ext uri="{BB962C8B-B14F-4D97-AF65-F5344CB8AC3E}">
        <p14:creationId xmlns:p14="http://schemas.microsoft.com/office/powerpoint/2010/main" val="959958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NLEVELS Option</a:t>
            </a:r>
          </a:p>
        </p:txBody>
      </p:sp>
      <p:sp>
        <p:nvSpPr>
          <p:cNvPr id="76803" name="Rectangle 3"/>
          <p:cNvSpPr>
            <a:spLocks noGrp="1" noChangeArrowheads="1"/>
          </p:cNvSpPr>
          <p:nvPr>
            <p:ph idx="1"/>
          </p:nvPr>
        </p:nvSpPr>
        <p:spPr/>
        <p:txBody>
          <a:bodyPr/>
          <a:lstStyle/>
          <a:p>
            <a:pPr marL="0" indent="0" eaLnBrk="1" hangingPunct="1"/>
            <a:r>
              <a:rPr lang="en-US" dirty="0" smtClean="0"/>
              <a:t>NLEVELS can also be used to identify duplicates, when the number of distinct values is known.</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r>
              <a:rPr lang="en-US" dirty="0" smtClean="0"/>
              <a:t>This example uses the NOPRINT option to suppress the frequency table. Only the Number of Variable Levels table</a:t>
            </a:r>
            <a:r>
              <a:rPr lang="en-US" i="1" dirty="0" smtClean="0"/>
              <a:t> </a:t>
            </a:r>
            <a:r>
              <a:rPr lang="en-US" dirty="0" smtClean="0"/>
              <a:t>is displayed.</a:t>
            </a:r>
          </a:p>
          <a:p>
            <a:pPr marL="0" indent="0" eaLnBrk="1" hangingPunct="1"/>
            <a:endParaRPr lang="en-US" dirty="0" smtClean="0"/>
          </a:p>
        </p:txBody>
      </p:sp>
      <p:sp>
        <p:nvSpPr>
          <p:cNvPr id="76805" name="Rectangle 4"/>
          <p:cNvSpPr>
            <a:spLocks noChangeArrowheads="1"/>
          </p:cNvSpPr>
          <p:nvPr/>
        </p:nvSpPr>
        <p:spPr bwMode="auto">
          <a:xfrm>
            <a:off x="685799" y="2146366"/>
            <a:ext cx="7511143" cy="1044388"/>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proc freq </a:t>
            </a:r>
            <a:r>
              <a:rPr lang="en-US" b="1" dirty="0" smtClean="0">
                <a:latin typeface="Courier New" pitchFamily="49" charset="0"/>
              </a:rPr>
              <a:t>data=orion.nonsales2 </a:t>
            </a:r>
            <a:r>
              <a:rPr lang="en-US" b="1" dirty="0">
                <a:latin typeface="Courier New" pitchFamily="49" charset="0"/>
              </a:rPr>
              <a:t>nlevels;</a:t>
            </a:r>
          </a:p>
          <a:p>
            <a:pPr>
              <a:lnSpc>
                <a:spcPct val="85000"/>
              </a:lnSpc>
            </a:pPr>
            <a:r>
              <a:rPr lang="en-US" b="1" dirty="0">
                <a:latin typeface="Courier New" pitchFamily="49" charset="0"/>
              </a:rPr>
              <a:t>   tables </a:t>
            </a:r>
            <a:r>
              <a:rPr lang="en-US" b="1" dirty="0" smtClean="0">
                <a:latin typeface="Courier New" pitchFamily="49" charset="0"/>
              </a:rPr>
              <a:t>Employee_ID / noprint;</a:t>
            </a:r>
            <a:endParaRPr lang="en-US" b="1" dirty="0">
              <a:latin typeface="Courier New" pitchFamily="49" charset="0"/>
            </a:endParaRPr>
          </a:p>
          <a:p>
            <a:pPr>
              <a:lnSpc>
                <a:spcPct val="85000"/>
              </a:lnSpc>
            </a:pPr>
            <a:r>
              <a:rPr lang="en-US" b="1" dirty="0">
                <a:latin typeface="Courier New" pitchFamily="49" charset="0"/>
              </a:rPr>
              <a:t>run;</a:t>
            </a:r>
          </a:p>
        </p:txBody>
      </p:sp>
      <p:sp>
        <p:nvSpPr>
          <p:cNvPr id="76806" name="Rectangle 5"/>
          <p:cNvSpPr>
            <a:spLocks noChangeArrowheads="1"/>
          </p:cNvSpPr>
          <p:nvPr>
            <p:custDataLst>
              <p:tags r:id="rId1"/>
            </p:custDataLst>
          </p:nvPr>
        </p:nvSpPr>
        <p:spPr bwMode="auto">
          <a:xfrm>
            <a:off x="6436741" y="2214601"/>
            <a:ext cx="1325903"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76807" name="Text Box 6"/>
          <p:cNvSpPr txBox="1">
            <a:spLocks noChangeArrowheads="1"/>
          </p:cNvSpPr>
          <p:nvPr/>
        </p:nvSpPr>
        <p:spPr bwMode="auto">
          <a:xfrm>
            <a:off x="7955302"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p111d04</a:t>
            </a:r>
            <a:endParaRPr lang="en-US" sz="1600" b="1" dirty="0"/>
          </a:p>
        </p:txBody>
      </p:sp>
      <p:sp>
        <p:nvSpPr>
          <p:cNvPr id="2" name="Rectangle 1"/>
          <p:cNvSpPr/>
          <p:nvPr>
            <p:custDataLst>
              <p:tags r:id="rId2"/>
            </p:custDataLst>
          </p:nvPr>
        </p:nvSpPr>
        <p:spPr bwMode="auto">
          <a:xfrm>
            <a:off x="5142155" y="2508062"/>
            <a:ext cx="129458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05447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Viewing the Output</a:t>
            </a:r>
          </a:p>
        </p:txBody>
      </p:sp>
      <p:sp>
        <p:nvSpPr>
          <p:cNvPr id="77827" name="Rectangle 3"/>
          <p:cNvSpPr>
            <a:spLocks noGrp="1" noChangeArrowheads="1"/>
          </p:cNvSpPr>
          <p:nvPr>
            <p:ph idx="1"/>
          </p:nvPr>
        </p:nvSpPr>
        <p:spPr/>
        <p:txBody>
          <a:bodyPr/>
          <a:lstStyle/>
          <a:p>
            <a:r>
              <a:rPr lang="en-US" dirty="0" smtClean="0"/>
              <a:t>Partial PROC FREQ Output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There are 235 employees, but there are only 234 distinct </a:t>
            </a:r>
            <a:r>
              <a:rPr lang="en-US" b="1" dirty="0" smtClean="0"/>
              <a:t>Employee_ID</a:t>
            </a:r>
            <a:r>
              <a:rPr lang="en-US" dirty="0" smtClean="0"/>
              <a:t> values. Therefore, there is one duplicate value and one missing value for </a:t>
            </a:r>
            <a:r>
              <a:rPr lang="en-US" b="1" dirty="0" smtClean="0"/>
              <a:t>Employee_ID</a:t>
            </a:r>
            <a:r>
              <a:rPr lang="en-US" dirty="0" smtClean="0"/>
              <a:t>.</a:t>
            </a:r>
          </a:p>
        </p:txBody>
      </p:sp>
      <p:sp>
        <p:nvSpPr>
          <p:cNvPr id="77829" name="Text Box 5"/>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Rectangle 8"/>
          <p:cNvSpPr/>
          <p:nvPr/>
        </p:nvSpPr>
        <p:spPr>
          <a:xfrm>
            <a:off x="681127" y="1491801"/>
            <a:ext cx="7573383"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FREQ Procedure</a:t>
            </a:r>
          </a:p>
          <a:p>
            <a:endParaRPr lang="en-US" sz="1600" b="1" dirty="0">
              <a:solidFill>
                <a:srgbClr val="000000"/>
              </a:solidFill>
              <a:latin typeface="SAS Monospace"/>
            </a:endParaRPr>
          </a:p>
          <a:p>
            <a:r>
              <a:rPr lang="en-US" sz="1600" b="1" dirty="0">
                <a:solidFill>
                  <a:srgbClr val="000000"/>
                </a:solidFill>
                <a:latin typeface="SAS Monospace"/>
              </a:rPr>
              <a:t>             Number of Variable Levels</a:t>
            </a:r>
          </a:p>
          <a:p>
            <a:endParaRPr lang="en-US" sz="1600" b="1" dirty="0">
              <a:solidFill>
                <a:srgbClr val="000000"/>
              </a:solidFill>
              <a:latin typeface="SAS Monospace"/>
            </a:endParaRPr>
          </a:p>
          <a:p>
            <a:r>
              <a:rPr lang="en-US" sz="1600" b="1" dirty="0">
                <a:solidFill>
                  <a:srgbClr val="000000"/>
                </a:solidFill>
                <a:latin typeface="SAS Monospace"/>
              </a:rPr>
              <a:t>                             Missing    Nonmissing</a:t>
            </a:r>
          </a:p>
          <a:p>
            <a:r>
              <a:rPr lang="en-US" sz="1600" b="1" dirty="0">
                <a:solidFill>
                  <a:srgbClr val="000000"/>
                </a:solidFill>
                <a:latin typeface="SAS Monospace"/>
              </a:rPr>
              <a:t> Variable         Levels      Levels        Levels</a:t>
            </a:r>
          </a:p>
          <a:p>
            <a:r>
              <a:rPr lang="en-US" sz="1600" b="1" dirty="0">
                <a:solidFill>
                  <a:srgbClr val="000000"/>
                </a:solidFill>
                <a:latin typeface="SAS Monospace"/>
              </a:rPr>
              <a:t> ƒƒƒƒƒƒƒƒƒƒƒƒƒƒƒƒƒƒƒƒƒƒƒƒƒƒƒƒƒƒƒƒƒƒƒƒƒƒƒƒƒƒƒƒƒƒƒƒƒ</a:t>
            </a:r>
          </a:p>
          <a:p>
            <a:r>
              <a:rPr lang="en-US" sz="1600" b="1" dirty="0">
                <a:solidFill>
                  <a:srgbClr val="000000"/>
                </a:solidFill>
                <a:latin typeface="SAS Monospace"/>
              </a:rPr>
              <a:t> Employee_ID         234           1           233</a:t>
            </a:r>
          </a:p>
        </p:txBody>
      </p:sp>
    </p:spTree>
    <p:extLst>
      <p:ext uri="{BB962C8B-B14F-4D97-AF65-F5344CB8AC3E}">
        <p14:creationId xmlns:p14="http://schemas.microsoft.com/office/powerpoint/2010/main" val="1594676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NLEVELS Option</a:t>
            </a:r>
            <a:endParaRPr lang="en-US" dirty="0"/>
          </a:p>
        </p:txBody>
      </p:sp>
      <p:sp>
        <p:nvSpPr>
          <p:cNvPr id="3" name="Content Placeholder 2"/>
          <p:cNvSpPr>
            <a:spLocks noGrp="1"/>
          </p:cNvSpPr>
          <p:nvPr>
            <p:ph idx="1"/>
          </p:nvPr>
        </p:nvSpPr>
        <p:spPr/>
        <p:txBody>
          <a:bodyPr/>
          <a:lstStyle/>
          <a:p>
            <a:r>
              <a:rPr lang="en-US" dirty="0" smtClean="0"/>
              <a:t>The _ALL_ keyword with the NOPRINT option displays the number </a:t>
            </a:r>
            <a:r>
              <a:rPr lang="en-US" dirty="0"/>
              <a:t>of levels for all variables without displaying </a:t>
            </a:r>
            <a:r>
              <a:rPr lang="en-US" dirty="0" smtClean="0"/>
              <a:t>frequency counts.</a:t>
            </a:r>
            <a:endParaRPr lang="en-US" dirty="0"/>
          </a:p>
          <a:p>
            <a:endParaRPr lang="en-US" dirty="0"/>
          </a:p>
        </p:txBody>
      </p:sp>
      <p:sp>
        <p:nvSpPr>
          <p:cNvPr id="6" name="TextBox 5"/>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7" name="Rectangle 6"/>
          <p:cNvSpPr/>
          <p:nvPr/>
        </p:nvSpPr>
        <p:spPr>
          <a:xfrm>
            <a:off x="783771" y="2455562"/>
            <a:ext cx="7656844"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pt-BR" b="1" dirty="0">
                <a:latin typeface="Courier New"/>
              </a:rPr>
              <a:t>proc freq data=orion.nonsales2 nlevels;</a:t>
            </a:r>
            <a:endParaRPr lang="en-US" b="1" dirty="0">
              <a:latin typeface="Courier New"/>
            </a:endParaRPr>
          </a:p>
          <a:p>
            <a:pPr>
              <a:lnSpc>
                <a:spcPct val="85000"/>
              </a:lnSpc>
            </a:pPr>
            <a:r>
              <a:rPr lang="pt-BR" b="1" dirty="0">
                <a:latin typeface="Courier New"/>
              </a:rPr>
              <a:t>   </a:t>
            </a:r>
            <a:r>
              <a:rPr lang="en-US" b="1" dirty="0">
                <a:latin typeface="Courier New"/>
              </a:rPr>
              <a:t>tables _all_ / noprint;</a:t>
            </a:r>
          </a:p>
          <a:p>
            <a:pPr>
              <a:lnSpc>
                <a:spcPct val="85000"/>
              </a:lnSpc>
            </a:pPr>
            <a:r>
              <a:rPr lang="en-US" b="1" dirty="0">
                <a:latin typeface="Courier New"/>
              </a:rPr>
              <a:t>run;</a:t>
            </a:r>
          </a:p>
        </p:txBody>
      </p:sp>
      <p:sp>
        <p:nvSpPr>
          <p:cNvPr id="8" name="Rectangle 7"/>
          <p:cNvSpPr/>
          <p:nvPr>
            <p:custDataLst>
              <p:tags r:id="rId1"/>
            </p:custDataLst>
          </p:nvPr>
        </p:nvSpPr>
        <p:spPr bwMode="auto">
          <a:xfrm>
            <a:off x="1406770" y="2860780"/>
            <a:ext cx="4190162"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TextBox 9"/>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12" name="Program Name"/>
          <p:cNvSpPr txBox="1"/>
          <p:nvPr/>
        </p:nvSpPr>
        <p:spPr bwMode="auto">
          <a:xfrm>
            <a:off x="7956550" y="6324600"/>
            <a:ext cx="9811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pPr algn="r"/>
            <a:r>
              <a:rPr lang="en-US" sz="1600" b="1" dirty="0" smtClean="0"/>
              <a:t>p111d04</a:t>
            </a:r>
          </a:p>
        </p:txBody>
      </p:sp>
    </p:spTree>
    <p:extLst>
      <p:ext uri="{BB962C8B-B14F-4D97-AF65-F5344CB8AC3E}">
        <p14:creationId xmlns:p14="http://schemas.microsoft.com/office/powerpoint/2010/main" val="1650491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FREQ Output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No frequency tables were displayed.</a:t>
            </a:r>
            <a:endParaRPr lang="en-US" dirty="0"/>
          </a:p>
        </p:txBody>
      </p:sp>
      <p:sp>
        <p:nvSpPr>
          <p:cNvPr id="6" name="TextBox 5"/>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10" name="TextBox 9"/>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11" name="Rectangle 10"/>
          <p:cNvSpPr/>
          <p:nvPr/>
        </p:nvSpPr>
        <p:spPr>
          <a:xfrm>
            <a:off x="705477" y="1500528"/>
            <a:ext cx="7656845" cy="3380413"/>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FREQ Procedure</a:t>
            </a:r>
          </a:p>
          <a:p>
            <a:r>
              <a:rPr lang="en-US" sz="1600" b="1" dirty="0" smtClean="0">
                <a:solidFill>
                  <a:srgbClr val="000000"/>
                </a:solidFill>
                <a:latin typeface="SAS Monospace"/>
              </a:rPr>
              <a:t>              </a:t>
            </a:r>
            <a:r>
              <a:rPr lang="en-US" sz="1600" b="1" dirty="0">
                <a:solidFill>
                  <a:srgbClr val="000000"/>
                </a:solidFill>
                <a:latin typeface="SAS Monospace"/>
              </a:rPr>
              <a:t>Number of Variable Levels</a:t>
            </a:r>
          </a:p>
          <a:p>
            <a:endParaRPr lang="en-US" sz="1600" b="1" dirty="0">
              <a:solidFill>
                <a:srgbClr val="000000"/>
              </a:solidFill>
              <a:latin typeface="SAS Monospace"/>
            </a:endParaRPr>
          </a:p>
          <a:p>
            <a:r>
              <a:rPr lang="en-US" sz="1600" b="1" dirty="0">
                <a:solidFill>
                  <a:srgbClr val="000000"/>
                </a:solidFill>
                <a:latin typeface="SAS Monospace"/>
              </a:rPr>
              <a:t>                              Missing    Nonmissing</a:t>
            </a:r>
          </a:p>
          <a:p>
            <a:r>
              <a:rPr lang="en-US" sz="1600" b="1" dirty="0">
                <a:solidFill>
                  <a:srgbClr val="000000"/>
                </a:solidFill>
                <a:latin typeface="SAS Monospace"/>
              </a:rPr>
              <a:t>  Variable         Levels      Levels        Levels</a:t>
            </a:r>
          </a:p>
          <a:p>
            <a:r>
              <a:rPr lang="en-US" sz="1600" b="1" dirty="0">
                <a:solidFill>
                  <a:srgbClr val="000000"/>
                </a:solidFill>
                <a:latin typeface="SAS Monospace"/>
              </a:rPr>
              <a:t>  ƒƒƒƒƒƒƒƒƒƒƒƒƒƒƒƒƒƒƒƒƒƒƒƒƒƒƒƒƒƒƒƒƒƒƒƒƒƒƒƒƒƒƒƒƒƒƒƒƒ</a:t>
            </a:r>
          </a:p>
          <a:p>
            <a:r>
              <a:rPr lang="en-US" sz="1600" b="1" dirty="0">
                <a:solidFill>
                  <a:srgbClr val="000000"/>
                </a:solidFill>
                <a:latin typeface="SAS Monospace"/>
              </a:rPr>
              <a:t>  Employee_ID         234           1           233</a:t>
            </a:r>
          </a:p>
          <a:p>
            <a:r>
              <a:rPr lang="en-US" sz="1600" b="1" dirty="0">
                <a:solidFill>
                  <a:srgbClr val="000000"/>
                </a:solidFill>
                <a:latin typeface="SAS Monospace"/>
              </a:rPr>
              <a:t>  First               204           0           204</a:t>
            </a:r>
          </a:p>
          <a:p>
            <a:r>
              <a:rPr lang="en-US" sz="1600" b="1" dirty="0">
                <a:solidFill>
                  <a:srgbClr val="000000"/>
                </a:solidFill>
                <a:latin typeface="SAS Monospace"/>
              </a:rPr>
              <a:t>  Last                228           0           228</a:t>
            </a:r>
          </a:p>
          <a:p>
            <a:r>
              <a:rPr lang="en-US" sz="1600" b="1" dirty="0">
                <a:solidFill>
                  <a:srgbClr val="000000"/>
                </a:solidFill>
                <a:latin typeface="SAS Monospace"/>
              </a:rPr>
              <a:t>  Gender                4           1             3</a:t>
            </a:r>
          </a:p>
          <a:p>
            <a:r>
              <a:rPr lang="en-US" sz="1600" b="1" dirty="0">
                <a:solidFill>
                  <a:srgbClr val="000000"/>
                </a:solidFill>
                <a:latin typeface="SAS Monospace"/>
              </a:rPr>
              <a:t>  Salary              230           1           229</a:t>
            </a:r>
          </a:p>
          <a:p>
            <a:r>
              <a:rPr lang="en-US" sz="1600" b="1" dirty="0">
                <a:solidFill>
                  <a:srgbClr val="000000"/>
                </a:solidFill>
                <a:latin typeface="SAS Monospace"/>
              </a:rPr>
              <a:t>  Job_Title           125           1           124</a:t>
            </a:r>
          </a:p>
          <a:p>
            <a:r>
              <a:rPr lang="en-US" sz="1600" b="1" dirty="0">
                <a:solidFill>
                  <a:srgbClr val="000000"/>
                </a:solidFill>
                <a:latin typeface="SAS Monospace"/>
              </a:rPr>
              <a:t>  Country               4           0             4</a:t>
            </a:r>
          </a:p>
        </p:txBody>
      </p:sp>
    </p:spTree>
    <p:extLst>
      <p:ext uri="{BB962C8B-B14F-4D97-AF65-F5344CB8AC3E}">
        <p14:creationId xmlns:p14="http://schemas.microsoft.com/office/powerpoint/2010/main" val="4206145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11.03 Quiz</a:t>
            </a:r>
            <a:endParaRPr lang="en-US" dirty="0" smtClean="0"/>
          </a:p>
        </p:txBody>
      </p:sp>
      <p:sp>
        <p:nvSpPr>
          <p:cNvPr id="2051" name="Rectangle 5"/>
          <p:cNvSpPr>
            <a:spLocks noGrp="1" noChangeArrowheads="1"/>
          </p:cNvSpPr>
          <p:nvPr>
            <p:ph idx="1"/>
          </p:nvPr>
        </p:nvSpPr>
        <p:spPr>
          <a:xfrm>
            <a:off x="685800" y="1074738"/>
            <a:ext cx="8156986" cy="4264025"/>
          </a:xfrm>
        </p:spPr>
        <p:txBody>
          <a:bodyPr/>
          <a:lstStyle/>
          <a:p>
            <a:pPr marL="0" indent="0"/>
            <a:r>
              <a:rPr lang="en-US" dirty="0" smtClean="0"/>
              <a:t>Modify </a:t>
            </a:r>
            <a:r>
              <a:rPr lang="en-US" b="1" dirty="0" smtClean="0"/>
              <a:t>p111a02</a:t>
            </a:r>
            <a:r>
              <a:rPr lang="en-US" dirty="0" smtClean="0"/>
              <a:t> to analyze </a:t>
            </a:r>
            <a:r>
              <a:rPr lang="en-US" b="1" dirty="0" smtClean="0"/>
              <a:t>Job_Title</a:t>
            </a:r>
            <a:r>
              <a:rPr lang="en-US" dirty="0" smtClean="0"/>
              <a:t>. Display the NLEVELS table listing the frequency counts in decreasing order.</a:t>
            </a:r>
          </a:p>
          <a:p>
            <a:pPr marL="0" indent="0"/>
            <a:endParaRPr lang="en-US" sz="1600" dirty="0" smtClean="0"/>
          </a:p>
          <a:p>
            <a:pPr marL="0" indent="0"/>
            <a:r>
              <a:rPr lang="en-US" dirty="0" smtClean="0"/>
              <a:t>How many unique, nonmissing job titles exist?</a:t>
            </a:r>
            <a:endParaRPr lang="en-US" b="1" dirty="0" smtClean="0"/>
          </a:p>
          <a:p>
            <a:pPr marL="0" indent="0"/>
            <a:r>
              <a:rPr lang="en-US" dirty="0" smtClean="0"/>
              <a:t>Which job title occurs most frequently?</a:t>
            </a:r>
            <a:endParaRPr lang="en-US" b="1" dirty="0" smtClean="0"/>
          </a:p>
          <a:p>
            <a:pPr marL="0" indent="0"/>
            <a:r>
              <a:rPr lang="en-US" dirty="0" smtClean="0"/>
              <a:t>What is the frequency of missing job titles?  </a:t>
            </a:r>
            <a:endParaRPr lang="en-US" b="1" dirty="0" smtClean="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Orion Star management wants to know the number of male and female sales employees in Australia.</a:t>
            </a:r>
            <a:endParaRPr lang="en-US" dirty="0"/>
          </a:p>
        </p:txBody>
      </p:sp>
      <p:pic>
        <p:nvPicPr>
          <p:cNvPr id="1026" name="Picture 2" descr="\\sashq\root\dept\PSD\GRAPHICS\Illustrations\Places\austra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894" y="2630122"/>
            <a:ext cx="3550971" cy="22497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L:\graphics\male_symbol_N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5335" y="2572972"/>
            <a:ext cx="495428" cy="592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graphics\people_group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352" y="3105509"/>
            <a:ext cx="1108272" cy="10730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L:\graphics\female_symbol_N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7513" y="3102919"/>
            <a:ext cx="395927" cy="6529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graphics\background_yellow_haze_rou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460" y="2505397"/>
            <a:ext cx="2743010" cy="2500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graphics\management_nob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4490" y="3047488"/>
            <a:ext cx="2175507" cy="1245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graphics\arrow_sw_righ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9544" y="3631149"/>
            <a:ext cx="80010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32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11.03 Quiz </a:t>
            </a:r>
            <a:r>
              <a:rPr lang="en-US" dirty="0" smtClean="0"/>
              <a:t>– Correct Answer</a:t>
            </a:r>
          </a:p>
        </p:txBody>
      </p:sp>
      <p:sp>
        <p:nvSpPr>
          <p:cNvPr id="2051" name="Rectangle 5"/>
          <p:cNvSpPr>
            <a:spLocks noGrp="1" noChangeArrowheads="1"/>
          </p:cNvSpPr>
          <p:nvPr>
            <p:ph idx="1"/>
          </p:nvPr>
        </p:nvSpPr>
        <p:spPr>
          <a:xfrm>
            <a:off x="685800" y="1074738"/>
            <a:ext cx="8156986" cy="4264025"/>
          </a:xfrm>
        </p:spPr>
        <p:txBody>
          <a:bodyPr/>
          <a:lstStyle/>
          <a:p>
            <a:pPr marL="0" indent="0"/>
            <a:r>
              <a:rPr lang="en-US" dirty="0" smtClean="0"/>
              <a:t>How many unique, nonmissing job titles exist? </a:t>
            </a:r>
            <a:r>
              <a:rPr lang="en-US" b="1" dirty="0" smtClean="0"/>
              <a:t>124</a:t>
            </a:r>
          </a:p>
          <a:p>
            <a:pPr marL="0" indent="0"/>
            <a:r>
              <a:rPr lang="en-US" dirty="0" smtClean="0"/>
              <a:t>Which job title occurs most frequently? </a:t>
            </a:r>
            <a:r>
              <a:rPr lang="en-US" b="1" dirty="0" smtClean="0"/>
              <a:t>Trainee</a:t>
            </a:r>
          </a:p>
          <a:p>
            <a:pPr marL="0" indent="0"/>
            <a:r>
              <a:rPr lang="en-US" dirty="0" smtClean="0"/>
              <a:t>What is the frequency of missing job titles?  </a:t>
            </a:r>
            <a:r>
              <a:rPr lang="en-US" b="1" dirty="0" smtClean="0"/>
              <a:t>1</a:t>
            </a:r>
          </a:p>
        </p:txBody>
      </p:sp>
      <p:sp>
        <p:nvSpPr>
          <p:cNvPr id="4" name="Rectangle 3"/>
          <p:cNvSpPr/>
          <p:nvPr/>
        </p:nvSpPr>
        <p:spPr>
          <a:xfrm>
            <a:off x="580463" y="2767882"/>
            <a:ext cx="7906871" cy="1449115"/>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a:t>
            </a:r>
            <a:r>
              <a:rPr lang="en-US" b="1" dirty="0" smtClean="0">
                <a:latin typeface="Courier New"/>
              </a:rPr>
              <a:t>data=orion.nonsales2 nlevels</a:t>
            </a:r>
          </a:p>
          <a:p>
            <a:pPr>
              <a:lnSpc>
                <a:spcPct val="85000"/>
              </a:lnSpc>
            </a:pPr>
            <a:r>
              <a:rPr lang="en-US" b="1" dirty="0" smtClean="0">
                <a:latin typeface="Courier New"/>
              </a:rPr>
              <a:t>          order=freq</a:t>
            </a:r>
            <a:r>
              <a:rPr lang="en-US" b="1" dirty="0">
                <a:latin typeface="Courier New"/>
              </a:rPr>
              <a:t>;</a:t>
            </a:r>
          </a:p>
          <a:p>
            <a:pPr>
              <a:lnSpc>
                <a:spcPct val="85000"/>
              </a:lnSpc>
            </a:pPr>
            <a:r>
              <a:rPr lang="en-US" b="1" dirty="0">
                <a:latin typeface="Courier New"/>
              </a:rPr>
              <a:t>   tables </a:t>
            </a:r>
            <a:r>
              <a:rPr lang="en-US" b="1" dirty="0" smtClean="0">
                <a:latin typeface="Courier New"/>
              </a:rPr>
              <a:t>Job_Title /nocum nopercent;</a:t>
            </a:r>
            <a:endParaRPr lang="en-US" b="1" dirty="0">
              <a:latin typeface="Courier New"/>
            </a:endParaRPr>
          </a:p>
          <a:p>
            <a:pPr>
              <a:lnSpc>
                <a:spcPct val="85000"/>
              </a:lnSpc>
            </a:pPr>
            <a:r>
              <a:rPr lang="en-US" b="1" dirty="0">
                <a:latin typeface="Courier New"/>
              </a:rPr>
              <a:t>run; </a:t>
            </a:r>
          </a:p>
        </p:txBody>
      </p:sp>
      <p:sp>
        <p:nvSpPr>
          <p:cNvPr id="2" name="Program Name"/>
          <p:cNvSpPr txBox="1"/>
          <p:nvPr/>
        </p:nvSpPr>
        <p:spPr>
          <a:xfrm>
            <a:off x="7853598" y="6324600"/>
            <a:ext cx="1083695" cy="338554"/>
          </a:xfrm>
          <a:prstGeom prst="rect">
            <a:avLst/>
          </a:prstGeom>
          <a:noFill/>
        </p:spPr>
        <p:txBody>
          <a:bodyPr vert="horz" wrap="none" rtlCol="0">
            <a:spAutoFit/>
          </a:bodyPr>
          <a:lstStyle/>
          <a:p>
            <a:pPr algn="r"/>
            <a:r>
              <a:rPr lang="en-US" sz="1600" b="1" dirty="0" smtClean="0"/>
              <a:t>p111a02s</a:t>
            </a:r>
            <a:endParaRPr lang="en-US" sz="1600" b="1" dirty="0"/>
          </a:p>
        </p:txBody>
      </p:sp>
    </p:spTree>
    <p:custDataLst>
      <p:tags r:id="rId1"/>
    </p:custDataLst>
    <p:extLst>
      <p:ext uri="{BB962C8B-B14F-4D97-AF65-F5344CB8AC3E}">
        <p14:creationId xmlns:p14="http://schemas.microsoft.com/office/powerpoint/2010/main" val="2819664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Observations with Invalid Data</a:t>
            </a:r>
            <a:endParaRPr lang="en-US" dirty="0"/>
          </a:p>
        </p:txBody>
      </p:sp>
      <p:sp>
        <p:nvSpPr>
          <p:cNvPr id="3" name="Content Placeholder 2"/>
          <p:cNvSpPr>
            <a:spLocks noGrp="1"/>
          </p:cNvSpPr>
          <p:nvPr>
            <p:ph idx="1"/>
          </p:nvPr>
        </p:nvSpPr>
        <p:spPr/>
        <p:txBody>
          <a:bodyPr/>
          <a:lstStyle/>
          <a:p>
            <a:pPr marL="0" indent="0"/>
            <a:r>
              <a:rPr lang="en-US" dirty="0" smtClean="0"/>
              <a:t>PROC FREQ has uncovered the existence of invalid data values for </a:t>
            </a:r>
            <a:r>
              <a:rPr lang="en-US" b="1" dirty="0" smtClean="0">
                <a:latin typeface="Arial"/>
              </a:rPr>
              <a:t>Gender</a:t>
            </a:r>
            <a:r>
              <a:rPr lang="en-US" dirty="0" smtClean="0"/>
              <a:t>, </a:t>
            </a:r>
            <a:r>
              <a:rPr lang="en-US" b="1" dirty="0" smtClean="0">
                <a:latin typeface="Arial"/>
              </a:rPr>
              <a:t>Country</a:t>
            </a:r>
            <a:r>
              <a:rPr lang="en-US" dirty="0" smtClean="0">
                <a:latin typeface="Arial"/>
              </a:rPr>
              <a:t>,</a:t>
            </a:r>
            <a:r>
              <a:rPr lang="en-US" dirty="0" smtClean="0"/>
              <a:t> and </a:t>
            </a:r>
            <a:r>
              <a:rPr lang="en-US" b="1" dirty="0">
                <a:latin typeface="Arial"/>
              </a:rPr>
              <a:t>Employee_ID</a:t>
            </a:r>
            <a:r>
              <a:rPr lang="en-US" dirty="0" smtClean="0"/>
              <a:t>.  Use PROC PRINT to display the observations with invalid values.</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614309" y="2903444"/>
            <a:ext cx="7839182" cy="2377061"/>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print data=orion.nonsales2;</a:t>
            </a:r>
          </a:p>
          <a:p>
            <a:pPr>
              <a:lnSpc>
                <a:spcPct val="85000"/>
              </a:lnSpc>
            </a:pPr>
            <a:r>
              <a:rPr lang="en-US" b="1" dirty="0">
                <a:latin typeface="Courier New"/>
              </a:rPr>
              <a:t>   where Gender not in ('F','M') or</a:t>
            </a:r>
          </a:p>
          <a:p>
            <a:pPr>
              <a:lnSpc>
                <a:spcPct val="85000"/>
              </a:lnSpc>
            </a:pPr>
            <a:r>
              <a:rPr lang="en-US" b="1" dirty="0">
                <a:latin typeface="Courier New"/>
              </a:rPr>
              <a:t>     </a:t>
            </a:r>
            <a:r>
              <a:rPr lang="en-US" b="1" dirty="0" smtClean="0">
                <a:latin typeface="Courier New"/>
              </a:rPr>
              <a:t>    </a:t>
            </a:r>
            <a:r>
              <a:rPr lang="en-US" b="1" dirty="0">
                <a:latin typeface="Courier New"/>
              </a:rPr>
              <a:t>Country not in ('AU','US') or</a:t>
            </a:r>
          </a:p>
          <a:p>
            <a:pPr>
              <a:lnSpc>
                <a:spcPct val="85000"/>
              </a:lnSpc>
            </a:pPr>
            <a:r>
              <a:rPr lang="en-US" b="1" dirty="0">
                <a:latin typeface="Courier New"/>
              </a:rPr>
              <a:t>	</a:t>
            </a:r>
            <a:r>
              <a:rPr lang="en-US" b="1" dirty="0" smtClean="0">
                <a:latin typeface="Courier New"/>
              </a:rPr>
              <a:t>    </a:t>
            </a:r>
            <a:r>
              <a:rPr lang="en-US" b="1" dirty="0">
                <a:latin typeface="Courier New"/>
              </a:rPr>
              <a:t>Job_Title is null or </a:t>
            </a:r>
          </a:p>
          <a:p>
            <a:pPr>
              <a:lnSpc>
                <a:spcPct val="85000"/>
              </a:lnSpc>
            </a:pPr>
            <a:r>
              <a:rPr lang="en-US" b="1" dirty="0">
                <a:latin typeface="Courier New"/>
              </a:rPr>
              <a:t>	 </a:t>
            </a:r>
            <a:r>
              <a:rPr lang="en-US" b="1" dirty="0" smtClean="0">
                <a:latin typeface="Courier New"/>
              </a:rPr>
              <a:t>   Employee_ID </a:t>
            </a:r>
            <a:r>
              <a:rPr lang="en-US" b="1" dirty="0">
                <a:latin typeface="Courier New"/>
              </a:rPr>
              <a:t>is missing or</a:t>
            </a:r>
          </a:p>
          <a:p>
            <a:pPr>
              <a:lnSpc>
                <a:spcPct val="85000"/>
              </a:lnSpc>
            </a:pPr>
            <a:r>
              <a:rPr lang="en-US" b="1" dirty="0">
                <a:latin typeface="Courier New"/>
              </a:rPr>
              <a:t>	 </a:t>
            </a:r>
            <a:r>
              <a:rPr lang="en-US" b="1" dirty="0" smtClean="0">
                <a:latin typeface="Courier New"/>
              </a:rPr>
              <a:t>   Employee_ID=120108</a:t>
            </a:r>
            <a:r>
              <a:rPr lang="en-US" b="1" dirty="0">
                <a:latin typeface="Courier New"/>
              </a:rPr>
              <a:t>;</a:t>
            </a:r>
          </a:p>
          <a:p>
            <a:pPr>
              <a:lnSpc>
                <a:spcPct val="85000"/>
              </a:lnSpc>
            </a:pPr>
            <a:r>
              <a:rPr lang="en-US" b="1" dirty="0">
                <a:latin typeface="Courier New"/>
              </a:rPr>
              <a:t>run;</a:t>
            </a:r>
          </a:p>
        </p:txBody>
      </p:sp>
    </p:spTree>
    <p:extLst>
      <p:ext uri="{BB962C8B-B14F-4D97-AF65-F5344CB8AC3E}">
        <p14:creationId xmlns:p14="http://schemas.microsoft.com/office/powerpoint/2010/main" val="1352868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PRINT Output</a:t>
            </a:r>
            <a:endParaRPr lang="en-US" dirty="0"/>
          </a:p>
        </p:txBody>
      </p:sp>
      <p:grpSp>
        <p:nvGrpSpPr>
          <p:cNvPr id="5" name="Group 4"/>
          <p:cNvGrpSpPr/>
          <p:nvPr/>
        </p:nvGrpSpPr>
        <p:grpSpPr>
          <a:xfrm>
            <a:off x="410962" y="1443891"/>
            <a:ext cx="8435083" cy="4448437"/>
            <a:chOff x="410962" y="1569016"/>
            <a:chExt cx="8435083" cy="4448437"/>
          </a:xfrm>
        </p:grpSpPr>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410962" y="1569016"/>
              <a:ext cx="8435083" cy="2764859"/>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a:solidFill>
                    <a:srgbClr val="000000"/>
                  </a:solidFill>
                  <a:latin typeface="SAS Monospace"/>
                </a:rPr>
                <a:t> Obs   Employee_ID  First      Last     </a:t>
              </a:r>
              <a:r>
                <a:rPr lang="en-US" sz="1200" b="1" dirty="0" smtClean="0">
                  <a:solidFill>
                    <a:srgbClr val="000000"/>
                  </a:solidFill>
                  <a:latin typeface="SAS Monospace"/>
                </a:rPr>
                <a:t> Gender   Salary  Job_Title                 </a:t>
              </a:r>
              <a:r>
                <a:rPr lang="en-US" sz="1200" b="1" dirty="0">
                  <a:solidFill>
                    <a:srgbClr val="000000"/>
                  </a:solidFill>
                  <a:latin typeface="SAS Monospace"/>
                </a:rPr>
                <a:t>Country</a:t>
              </a:r>
            </a:p>
            <a:p>
              <a:endParaRPr lang="en-US" sz="1200" b="1" dirty="0">
                <a:solidFill>
                  <a:srgbClr val="000000"/>
                </a:solidFill>
                <a:latin typeface="SAS Monospace"/>
              </a:endParaRPr>
            </a:p>
            <a:p>
              <a:r>
                <a:rPr lang="en-US" sz="1200" b="1" dirty="0">
                  <a:solidFill>
                    <a:srgbClr val="000000"/>
                  </a:solidFill>
                  <a:latin typeface="SAS Monospace"/>
                </a:rPr>
                <a:t>   2        120104  Kareen     Billington </a:t>
              </a:r>
              <a:r>
                <a:rPr lang="en-US" sz="1200" b="1" dirty="0" smtClean="0">
                  <a:solidFill>
                    <a:srgbClr val="000000"/>
                  </a:solidFill>
                  <a:latin typeface="SAS Monospace"/>
                </a:rPr>
                <a:t>  </a:t>
              </a:r>
              <a:r>
                <a:rPr lang="en-US" sz="1200" b="1" dirty="0">
                  <a:solidFill>
                    <a:srgbClr val="000000"/>
                  </a:solidFill>
                  <a:latin typeface="SAS Monospace"/>
                </a:rPr>
                <a:t>F      46230  Administration Manager  </a:t>
              </a:r>
              <a:r>
                <a:rPr lang="en-US" sz="1200" b="1" dirty="0" smtClean="0">
                  <a:solidFill>
                    <a:srgbClr val="000000"/>
                  </a:solidFill>
                  <a:latin typeface="SAS Monospace"/>
                </a:rPr>
                <a:t>    </a:t>
              </a:r>
              <a:r>
                <a:rPr lang="en-US" sz="1200" b="1" dirty="0">
                  <a:solidFill>
                    <a:srgbClr val="000000"/>
                  </a:solidFill>
                  <a:latin typeface="SAS Monospace"/>
                </a:rPr>
                <a:t>au</a:t>
              </a:r>
            </a:p>
            <a:p>
              <a:r>
                <a:rPr lang="en-US" sz="1200" b="1" dirty="0">
                  <a:solidFill>
                    <a:srgbClr val="000000"/>
                  </a:solidFill>
                  <a:latin typeface="SAS Monospace"/>
                </a:rPr>
                <a:t>   6        120108  Gladys     Gromek     </a:t>
              </a:r>
              <a:r>
                <a:rPr lang="en-US" sz="1200" b="1" dirty="0" smtClean="0">
                  <a:solidFill>
                    <a:srgbClr val="000000"/>
                  </a:solidFill>
                  <a:latin typeface="SAS Monospace"/>
                </a:rPr>
                <a:t>  </a:t>
              </a:r>
              <a:r>
                <a:rPr lang="en-US" sz="1200" b="1" dirty="0">
                  <a:solidFill>
                    <a:srgbClr val="000000"/>
                  </a:solidFill>
                  <a:latin typeface="SAS Monospace"/>
                </a:rPr>
                <a:t>F      27660  Warehouse Assistant II  </a:t>
              </a:r>
              <a:r>
                <a:rPr lang="en-US" sz="1200" b="1" dirty="0" smtClean="0">
                  <a:solidFill>
                    <a:srgbClr val="000000"/>
                  </a:solidFill>
                  <a:latin typeface="SAS Monospace"/>
                </a:rPr>
                <a:t>    </a:t>
              </a:r>
              <a:r>
                <a:rPr lang="en-US" sz="1200" b="1" dirty="0">
                  <a:solidFill>
                    <a:srgbClr val="000000"/>
                  </a:solidFill>
                  <a:latin typeface="SAS Monospace"/>
                </a:rPr>
                <a:t>AU</a:t>
              </a:r>
            </a:p>
            <a:p>
              <a:r>
                <a:rPr lang="en-US" sz="1200" b="1" dirty="0">
                  <a:solidFill>
                    <a:srgbClr val="000000"/>
                  </a:solidFill>
                  <a:latin typeface="SAS Monospace"/>
                </a:rPr>
                <a:t>   7        120108  Gabriele   Baker      </a:t>
              </a:r>
              <a:r>
                <a:rPr lang="en-US" sz="1200" b="1" dirty="0" smtClean="0">
                  <a:solidFill>
                    <a:srgbClr val="000000"/>
                  </a:solidFill>
                  <a:latin typeface="SAS Monospace"/>
                </a:rPr>
                <a:t>  </a:t>
              </a:r>
              <a:r>
                <a:rPr lang="en-US" sz="1200" b="1" dirty="0">
                  <a:solidFill>
                    <a:srgbClr val="000000"/>
                  </a:solidFill>
                  <a:latin typeface="SAS Monospace"/>
                </a:rPr>
                <a:t>F      26495  Warehouse Assistant I   </a:t>
              </a:r>
              <a:r>
                <a:rPr lang="en-US" sz="1200" b="1" dirty="0" smtClean="0">
                  <a:solidFill>
                    <a:srgbClr val="000000"/>
                  </a:solidFill>
                  <a:latin typeface="SAS Monospace"/>
                </a:rPr>
                <a:t>    </a:t>
              </a:r>
              <a:r>
                <a:rPr lang="en-US" sz="1200" b="1" dirty="0">
                  <a:solidFill>
                    <a:srgbClr val="000000"/>
                  </a:solidFill>
                  <a:latin typeface="SAS Monospace"/>
                </a:rPr>
                <a:t>AU</a:t>
              </a:r>
            </a:p>
            <a:p>
              <a:r>
                <a:rPr lang="de-DE" sz="1200" b="1" dirty="0">
                  <a:solidFill>
                    <a:srgbClr val="000000"/>
                  </a:solidFill>
                  <a:latin typeface="SAS Monospace"/>
                </a:rPr>
                <a:t>  10        120112  Ellis      Glattback  </a:t>
              </a:r>
              <a:r>
                <a:rPr lang="de-DE" sz="1200" b="1" dirty="0" smtClean="0">
                  <a:solidFill>
                    <a:srgbClr val="000000"/>
                  </a:solidFill>
                  <a:latin typeface="SAS Monospace"/>
                </a:rPr>
                <a:t>  </a:t>
              </a:r>
              <a:r>
                <a:rPr lang="de-DE" sz="1200" b="1" dirty="0">
                  <a:solidFill>
                    <a:srgbClr val="000000"/>
                  </a:solidFill>
                  <a:latin typeface="SAS Monospace"/>
                </a:rPr>
                <a:t>F      26550                          </a:t>
              </a:r>
              <a:r>
                <a:rPr lang="de-DE" sz="1200" b="1" dirty="0" smtClean="0">
                  <a:solidFill>
                    <a:srgbClr val="000000"/>
                  </a:solidFill>
                  <a:latin typeface="SAS Monospace"/>
                </a:rPr>
                <a:t>    </a:t>
              </a:r>
              <a:r>
                <a:rPr lang="de-DE" sz="1200" b="1" dirty="0">
                  <a:solidFill>
                    <a:srgbClr val="000000"/>
                  </a:solidFill>
                  <a:latin typeface="SAS Monospace"/>
                </a:rPr>
                <a:t>AU</a:t>
              </a:r>
            </a:p>
            <a:p>
              <a:r>
                <a:rPr lang="en-US" sz="1200" b="1" dirty="0">
                  <a:solidFill>
                    <a:srgbClr val="000000"/>
                  </a:solidFill>
                  <a:latin typeface="SAS Monospace"/>
                </a:rPr>
                <a:t>  12        120114  Jeannette  Buddery    </a:t>
              </a:r>
              <a:r>
                <a:rPr lang="en-US" sz="1200" b="1" dirty="0" smtClean="0">
                  <a:solidFill>
                    <a:srgbClr val="000000"/>
                  </a:solidFill>
                  <a:latin typeface="SAS Monospace"/>
                </a:rPr>
                <a:t>  </a:t>
              </a:r>
              <a:r>
                <a:rPr lang="en-US" sz="1200" b="1" dirty="0">
                  <a:solidFill>
                    <a:srgbClr val="000000"/>
                  </a:solidFill>
                  <a:latin typeface="SAS Monospace"/>
                </a:rPr>
                <a:t>G      31285  Security Manager        </a:t>
              </a:r>
              <a:r>
                <a:rPr lang="en-US" sz="1200" b="1" dirty="0" smtClean="0">
                  <a:solidFill>
                    <a:srgbClr val="000000"/>
                  </a:solidFill>
                  <a:latin typeface="SAS Monospace"/>
                </a:rPr>
                <a:t>    </a:t>
              </a:r>
              <a:r>
                <a:rPr lang="en-US" sz="1200" b="1" dirty="0">
                  <a:solidFill>
                    <a:srgbClr val="000000"/>
                  </a:solidFill>
                  <a:latin typeface="SAS Monospace"/>
                </a:rPr>
                <a:t>AU</a:t>
              </a:r>
            </a:p>
            <a:p>
              <a:r>
                <a:rPr lang="fr-FR" sz="1200" b="1" dirty="0">
                  <a:solidFill>
                    <a:srgbClr val="000000"/>
                  </a:solidFill>
                  <a:latin typeface="SAS Monospace"/>
                </a:rPr>
                <a:t>  14             .  Austen     Ralston    </a:t>
              </a:r>
              <a:r>
                <a:rPr lang="fr-FR" sz="1200" b="1" dirty="0" smtClean="0">
                  <a:solidFill>
                    <a:srgbClr val="000000"/>
                  </a:solidFill>
                  <a:latin typeface="SAS Monospace"/>
                </a:rPr>
                <a:t>  </a:t>
              </a:r>
              <a:r>
                <a:rPr lang="fr-FR" sz="1200" b="1" dirty="0">
                  <a:solidFill>
                    <a:srgbClr val="000000"/>
                  </a:solidFill>
                  <a:latin typeface="SAS Monospace"/>
                </a:rPr>
                <a:t>M      29250  Service Assistant II    </a:t>
              </a:r>
              <a:r>
                <a:rPr lang="fr-FR" sz="1200" b="1" dirty="0" smtClean="0">
                  <a:solidFill>
                    <a:srgbClr val="000000"/>
                  </a:solidFill>
                  <a:latin typeface="SAS Monospace"/>
                </a:rPr>
                <a:t>    </a:t>
              </a:r>
              <a:r>
                <a:rPr lang="fr-FR" sz="1200" b="1" dirty="0">
                  <a:solidFill>
                    <a:srgbClr val="000000"/>
                  </a:solidFill>
                  <a:latin typeface="SAS Monospace"/>
                </a:rPr>
                <a:t>AU</a:t>
              </a:r>
            </a:p>
            <a:p>
              <a:r>
                <a:rPr lang="en-US" sz="1200" b="1" dirty="0">
                  <a:solidFill>
                    <a:srgbClr val="000000"/>
                  </a:solidFill>
                  <a:latin typeface="SAS Monospace"/>
                </a:rPr>
                <a:t>  84        120695  Trent      Moffat     </a:t>
              </a:r>
              <a:r>
                <a:rPr lang="en-US" sz="1200" b="1" dirty="0" smtClean="0">
                  <a:solidFill>
                    <a:srgbClr val="000000"/>
                  </a:solidFill>
                  <a:latin typeface="SAS Monospace"/>
                </a:rPr>
                <a:t>  </a:t>
              </a:r>
              <a:r>
                <a:rPr lang="en-US" sz="1200" b="1" dirty="0">
                  <a:solidFill>
                    <a:srgbClr val="000000"/>
                  </a:solidFill>
                  <a:latin typeface="SAS Monospace"/>
                </a:rPr>
                <a:t>M      28180  Warehouse Assistant II  </a:t>
              </a:r>
              <a:r>
                <a:rPr lang="en-US" sz="1200" b="1" dirty="0" smtClean="0">
                  <a:solidFill>
                    <a:srgbClr val="000000"/>
                  </a:solidFill>
                  <a:latin typeface="SAS Monospace"/>
                </a:rPr>
                <a:t>    </a:t>
              </a:r>
              <a:r>
                <a:rPr lang="en-US" sz="1200" b="1" dirty="0">
                  <a:solidFill>
                    <a:srgbClr val="000000"/>
                  </a:solidFill>
                  <a:latin typeface="SAS Monospace"/>
                </a:rPr>
                <a:t>au</a:t>
              </a:r>
            </a:p>
            <a:p>
              <a:r>
                <a:rPr lang="en-US" sz="1200" b="1" dirty="0">
                  <a:solidFill>
                    <a:srgbClr val="000000"/>
                  </a:solidFill>
                  <a:latin typeface="SAS Monospace"/>
                </a:rPr>
                <a:t>  87        120698  Geoff      Kistanna   </a:t>
              </a:r>
              <a:r>
                <a:rPr lang="en-US" sz="1200" b="1" dirty="0" smtClean="0">
                  <a:solidFill>
                    <a:srgbClr val="000000"/>
                  </a:solidFill>
                  <a:latin typeface="SAS Monospace"/>
                </a:rPr>
                <a:t>  </a:t>
              </a:r>
              <a:r>
                <a:rPr lang="en-US" sz="1200" b="1" dirty="0">
                  <a:solidFill>
                    <a:srgbClr val="000000"/>
                  </a:solidFill>
                  <a:latin typeface="SAS Monospace"/>
                </a:rPr>
                <a:t>M      26160  Warehouse Assistant I   </a:t>
              </a:r>
              <a:r>
                <a:rPr lang="en-US" sz="1200" b="1" dirty="0" smtClean="0">
                  <a:solidFill>
                    <a:srgbClr val="000000"/>
                  </a:solidFill>
                  <a:latin typeface="SAS Monospace"/>
                </a:rPr>
                <a:t>    </a:t>
              </a:r>
              <a:r>
                <a:rPr lang="en-US" sz="1200" b="1" dirty="0">
                  <a:solidFill>
                    <a:srgbClr val="000000"/>
                  </a:solidFill>
                  <a:latin typeface="SAS Monospace"/>
                </a:rPr>
                <a:t>au</a:t>
              </a:r>
            </a:p>
            <a:p>
              <a:r>
                <a:rPr lang="en-US" sz="1200" b="1" dirty="0">
                  <a:solidFill>
                    <a:srgbClr val="000000"/>
                  </a:solidFill>
                  <a:latin typeface="SAS Monospace"/>
                </a:rPr>
                <a:t> 101        120723  Deanna     Olsen      </a:t>
              </a:r>
              <a:r>
                <a:rPr lang="en-US" sz="1200" b="1" dirty="0" smtClean="0">
                  <a:solidFill>
                    <a:srgbClr val="000000"/>
                  </a:solidFill>
                  <a:latin typeface="SAS Monospace"/>
                </a:rPr>
                <a:t>         </a:t>
              </a:r>
              <a:r>
                <a:rPr lang="en-US" sz="1200" b="1" dirty="0">
                  <a:solidFill>
                    <a:srgbClr val="000000"/>
                  </a:solidFill>
                  <a:latin typeface="SAS Monospace"/>
                </a:rPr>
                <a:t>33950  Corp. Comm. Specialist II </a:t>
              </a:r>
              <a:r>
                <a:rPr lang="en-US" sz="1200" b="1" dirty="0" smtClean="0">
                  <a:solidFill>
                    <a:srgbClr val="000000"/>
                  </a:solidFill>
                  <a:latin typeface="SAS Monospace"/>
                </a:rPr>
                <a:t>  </a:t>
              </a:r>
              <a:r>
                <a:rPr lang="en-US" sz="1200" b="1" dirty="0">
                  <a:solidFill>
                    <a:srgbClr val="000000"/>
                  </a:solidFill>
                  <a:latin typeface="SAS Monospace"/>
                </a:rPr>
                <a:t>US</a:t>
              </a:r>
            </a:p>
            <a:p>
              <a:r>
                <a:rPr lang="en-US" sz="1200" b="1" dirty="0">
                  <a:solidFill>
                    <a:srgbClr val="000000"/>
                  </a:solidFill>
                  <a:latin typeface="SAS Monospace"/>
                </a:rPr>
                <a:t> 125        120747  Zashia     Farthing   </a:t>
              </a:r>
              <a:r>
                <a:rPr lang="en-US" sz="1200" b="1" dirty="0" smtClean="0">
                  <a:solidFill>
                    <a:srgbClr val="000000"/>
                  </a:solidFill>
                  <a:latin typeface="SAS Monospace"/>
                </a:rPr>
                <a:t>  </a:t>
              </a:r>
              <a:r>
                <a:rPr lang="en-US" sz="1200" b="1" dirty="0">
                  <a:solidFill>
                    <a:srgbClr val="000000"/>
                  </a:solidFill>
                  <a:latin typeface="SAS Monospace"/>
                </a:rPr>
                <a:t>F      43590  Financial Controller I    </a:t>
              </a:r>
              <a:r>
                <a:rPr lang="en-US" sz="1200" b="1" dirty="0" smtClean="0">
                  <a:solidFill>
                    <a:srgbClr val="000000"/>
                  </a:solidFill>
                  <a:latin typeface="SAS Monospace"/>
                </a:rPr>
                <a:t>  </a:t>
              </a:r>
              <a:r>
                <a:rPr lang="en-US" sz="1200" b="1" dirty="0">
                  <a:solidFill>
                    <a:srgbClr val="000000"/>
                  </a:solidFill>
                  <a:latin typeface="SAS Monospace"/>
                </a:rPr>
                <a:t>us</a:t>
              </a:r>
            </a:p>
            <a:p>
              <a:r>
                <a:rPr lang="en-US" sz="1200" b="1" dirty="0">
                  <a:solidFill>
                    <a:srgbClr val="000000"/>
                  </a:solidFill>
                  <a:latin typeface="SAS Monospace"/>
                </a:rPr>
                <a:t> 197        120994  Danelle    Sergeant   </a:t>
              </a:r>
              <a:r>
                <a:rPr lang="en-US" sz="1200" b="1" dirty="0" smtClean="0">
                  <a:solidFill>
                    <a:srgbClr val="000000"/>
                  </a:solidFill>
                  <a:latin typeface="SAS Monospace"/>
                </a:rPr>
                <a:t>  </a:t>
              </a:r>
              <a:r>
                <a:rPr lang="en-US" sz="1200" b="1" dirty="0">
                  <a:solidFill>
                    <a:srgbClr val="000000"/>
                  </a:solidFill>
                  <a:latin typeface="SAS Monospace"/>
                </a:rPr>
                <a:t>F      31645  Office Administrator I    </a:t>
              </a:r>
              <a:r>
                <a:rPr lang="en-US" sz="1200" b="1" dirty="0" smtClean="0">
                  <a:solidFill>
                    <a:srgbClr val="000000"/>
                  </a:solidFill>
                  <a:latin typeface="SAS Monospace"/>
                </a:rPr>
                <a:t>  </a:t>
              </a:r>
              <a:r>
                <a:rPr lang="en-US" sz="1200" b="1" dirty="0">
                  <a:solidFill>
                    <a:srgbClr val="000000"/>
                  </a:solidFill>
                  <a:latin typeface="SAS Monospace"/>
                </a:rPr>
                <a:t>us</a:t>
              </a:r>
            </a:p>
            <a:p>
              <a:r>
                <a:rPr lang="en-US" sz="1200" b="1" dirty="0">
                  <a:solidFill>
                    <a:srgbClr val="000000"/>
                  </a:solidFill>
                  <a:latin typeface="SAS Monospace"/>
                </a:rPr>
                <a:t> 200        120997  Mary       Donathan   </a:t>
              </a:r>
              <a:r>
                <a:rPr lang="en-US" sz="1200" b="1" dirty="0" smtClean="0">
                  <a:solidFill>
                    <a:srgbClr val="000000"/>
                  </a:solidFill>
                  <a:latin typeface="SAS Monospace"/>
                </a:rPr>
                <a:t>  </a:t>
              </a:r>
              <a:r>
                <a:rPr lang="en-US" sz="1200" b="1" dirty="0">
                  <a:solidFill>
                    <a:srgbClr val="000000"/>
                  </a:solidFill>
                  <a:latin typeface="SAS Monospace"/>
                </a:rPr>
                <a:t>F      27420  Shipping Administrator I  </a:t>
              </a:r>
              <a:r>
                <a:rPr lang="en-US" sz="1200" b="1" dirty="0" smtClean="0">
                  <a:solidFill>
                    <a:srgbClr val="000000"/>
                  </a:solidFill>
                  <a:latin typeface="SAS Monospace"/>
                </a:rPr>
                <a:t>  </a:t>
              </a:r>
              <a:r>
                <a:rPr lang="en-US" sz="1200" b="1" dirty="0">
                  <a:solidFill>
                    <a:srgbClr val="000000"/>
                  </a:solidFill>
                  <a:latin typeface="SAS Monospace"/>
                </a:rPr>
                <a:t>us</a:t>
              </a:r>
            </a:p>
          </p:txBody>
        </p:sp>
        <p:sp>
          <p:nvSpPr>
            <p:cNvPr id="18" name="Line Callout 2 17"/>
            <p:cNvSpPr/>
            <p:nvPr/>
          </p:nvSpPr>
          <p:spPr bwMode="auto">
            <a:xfrm>
              <a:off x="896471" y="4914587"/>
              <a:ext cx="1714040" cy="1102866"/>
            </a:xfrm>
            <a:prstGeom prst="borderCallout2">
              <a:avLst>
                <a:gd name="adj1" fmla="val 18750"/>
                <a:gd name="adj2" fmla="val 0"/>
                <a:gd name="adj3" fmla="val 18750"/>
                <a:gd name="adj4" fmla="val -8334"/>
                <a:gd name="adj5" fmla="val -60776"/>
                <a:gd name="adj6" fmla="val -776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a:solidFill>
                    <a:srgbClr val="FFFFFF"/>
                  </a:solidFill>
                </a:rPr>
                <a:t>o</a:t>
              </a:r>
              <a:r>
                <a:rPr lang="en-US" sz="2000" b="1" dirty="0" smtClean="0">
                  <a:solidFill>
                    <a:srgbClr val="FFFFFF"/>
                  </a:solidFill>
                </a:rPr>
                <a:t>riginal</a:t>
              </a:r>
            </a:p>
            <a:p>
              <a:r>
                <a:rPr lang="en-US" sz="2000" b="1" dirty="0">
                  <a:solidFill>
                    <a:srgbClr val="FFFFFF"/>
                  </a:solidFill>
                </a:rPr>
                <a:t>o</a:t>
              </a:r>
              <a:r>
                <a:rPr lang="en-US" sz="2000" b="1" dirty="0" smtClean="0">
                  <a:solidFill>
                    <a:srgbClr val="FFFFFF"/>
                  </a:solidFill>
                </a:rPr>
                <a:t>bservation</a:t>
              </a:r>
            </a:p>
            <a:p>
              <a:r>
                <a:rPr lang="en-US" sz="2000" b="1" dirty="0" smtClean="0">
                  <a:solidFill>
                    <a:srgbClr val="FFFFFF"/>
                  </a:solidFill>
                </a:rPr>
                <a:t>numbers</a:t>
              </a:r>
              <a:endParaRPr lang="en-US" sz="2000" b="1" dirty="0">
                <a:solidFill>
                  <a:srgbClr val="FFFFFF"/>
                </a:solidFill>
              </a:endParaRPr>
            </a:p>
          </p:txBody>
        </p:sp>
      </p:grpSp>
    </p:spTree>
    <p:extLst>
      <p:ext uri="{BB962C8B-B14F-4D97-AF65-F5344CB8AC3E}">
        <p14:creationId xmlns:p14="http://schemas.microsoft.com/office/powerpoint/2010/main" val="23300546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The manager of Human Resources has requested </a:t>
            </a:r>
            <a:br>
              <a:rPr lang="en-US" dirty="0" smtClean="0"/>
            </a:br>
            <a:r>
              <a:rPr lang="en-US" dirty="0" smtClean="0"/>
              <a:t>a report showing the number and percent of sales employees hired each year.</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186" y="3375532"/>
            <a:ext cx="1589715" cy="194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L:\graphics\people_grou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803" y="2898731"/>
            <a:ext cx="1341009" cy="12983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graphics\person_why_nob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03" y="2987228"/>
            <a:ext cx="2393058" cy="23379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graphics\calendar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132" y="3547901"/>
            <a:ext cx="981375" cy="9326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95"/>
          <p:cNvSpPr txBox="1">
            <a:spLocks noChangeArrowheads="1"/>
          </p:cNvSpPr>
          <p:nvPr/>
        </p:nvSpPr>
        <p:spPr bwMode="auto">
          <a:xfrm>
            <a:off x="6070863" y="4232862"/>
            <a:ext cx="304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b="1">
                <a:solidFill>
                  <a:srgbClr val="085098"/>
                </a:solidFill>
                <a:latin typeface="Arial" charset="0"/>
              </a:defRPr>
            </a:lvl1pPr>
            <a:lvl2pPr marL="742950" indent="-285750" eaLnBrk="0" hangingPunct="0">
              <a:defRPr sz="1200" b="1">
                <a:solidFill>
                  <a:srgbClr val="085098"/>
                </a:solidFill>
                <a:latin typeface="Arial" charset="0"/>
              </a:defRPr>
            </a:lvl2pPr>
            <a:lvl3pPr marL="1143000" indent="-228600" eaLnBrk="0" hangingPunct="0">
              <a:defRPr sz="1200" b="1">
                <a:solidFill>
                  <a:srgbClr val="085098"/>
                </a:solidFill>
                <a:latin typeface="Arial" charset="0"/>
              </a:defRPr>
            </a:lvl3pPr>
            <a:lvl4pPr marL="1600200" indent="-228600" eaLnBrk="0" hangingPunct="0">
              <a:defRPr sz="1200" b="1">
                <a:solidFill>
                  <a:srgbClr val="085098"/>
                </a:solidFill>
                <a:latin typeface="Arial" charset="0"/>
              </a:defRPr>
            </a:lvl4pPr>
            <a:lvl5pPr marL="2057400" indent="-228600" eaLnBrk="0" hangingPunct="0">
              <a:defRPr sz="1200" b="1">
                <a:solidFill>
                  <a:srgbClr val="085098"/>
                </a:solidFill>
                <a:latin typeface="Arial" charset="0"/>
              </a:defRPr>
            </a:lvl5pPr>
            <a:lvl6pPr marL="2514600" indent="-228600" eaLnBrk="0" fontAlgn="base" hangingPunct="0">
              <a:spcBef>
                <a:spcPct val="0"/>
              </a:spcBef>
              <a:spcAft>
                <a:spcPct val="0"/>
              </a:spcAft>
              <a:buChar char="•"/>
              <a:defRPr sz="1200" b="1">
                <a:solidFill>
                  <a:srgbClr val="085098"/>
                </a:solidFill>
                <a:latin typeface="Arial" charset="0"/>
              </a:defRPr>
            </a:lvl6pPr>
            <a:lvl7pPr marL="2971800" indent="-228600" eaLnBrk="0" fontAlgn="base" hangingPunct="0">
              <a:spcBef>
                <a:spcPct val="0"/>
              </a:spcBef>
              <a:spcAft>
                <a:spcPct val="0"/>
              </a:spcAft>
              <a:buChar char="•"/>
              <a:defRPr sz="1200" b="1">
                <a:solidFill>
                  <a:srgbClr val="085098"/>
                </a:solidFill>
                <a:latin typeface="Arial" charset="0"/>
              </a:defRPr>
            </a:lvl7pPr>
            <a:lvl8pPr marL="3429000" indent="-228600" eaLnBrk="0" fontAlgn="base" hangingPunct="0">
              <a:spcBef>
                <a:spcPct val="0"/>
              </a:spcBef>
              <a:spcAft>
                <a:spcPct val="0"/>
              </a:spcAft>
              <a:buChar char="•"/>
              <a:defRPr sz="1200" b="1">
                <a:solidFill>
                  <a:srgbClr val="085098"/>
                </a:solidFill>
                <a:latin typeface="Arial" charset="0"/>
              </a:defRPr>
            </a:lvl8pPr>
            <a:lvl9pPr marL="3886200" indent="-228600" eaLnBrk="0" fontAlgn="base" hangingPunct="0">
              <a:spcBef>
                <a:spcPct val="0"/>
              </a:spcBef>
              <a:spcAft>
                <a:spcPct val="0"/>
              </a:spcAft>
              <a:buChar char="•"/>
              <a:defRPr sz="1200" b="1">
                <a:solidFill>
                  <a:srgbClr val="085098"/>
                </a:solidFill>
                <a:latin typeface="Arial" charset="0"/>
              </a:defRPr>
            </a:lvl9pPr>
          </a:lstStyle>
          <a:p>
            <a:pPr eaLnBrk="1" hangingPunct="1">
              <a:buFontTx/>
              <a:buNone/>
            </a:pPr>
            <a:r>
              <a:rPr lang="en-US" sz="3600" dirty="0" smtClean="0">
                <a:solidFill>
                  <a:srgbClr val="3333FF"/>
                </a:solidFill>
                <a:latin typeface="Arial Rounded MT Bold" pitchFamily="34" charset="0"/>
              </a:rPr>
              <a:t>%</a:t>
            </a:r>
            <a:endParaRPr lang="en-US" sz="3600" dirty="0">
              <a:solidFill>
                <a:srgbClr val="3333FF"/>
              </a:solidFill>
              <a:latin typeface="Arial Rounded MT Bold" pitchFamily="34" charset="0"/>
            </a:endParaRPr>
          </a:p>
        </p:txBody>
      </p:sp>
      <p:pic>
        <p:nvPicPr>
          <p:cNvPr id="18" name="Picture 3" descr="L:\graphics\arrow_sw_rig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796" y="4140807"/>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graphics\people_grou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314" y="4350357"/>
            <a:ext cx="1341009" cy="12983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L:\graphics\calendar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5643" y="4999527"/>
            <a:ext cx="981375" cy="93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61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Formats in PROC FREQ</a:t>
            </a:r>
            <a:endParaRPr lang="en-US" dirty="0"/>
          </a:p>
        </p:txBody>
      </p:sp>
      <p:sp>
        <p:nvSpPr>
          <p:cNvPr id="3" name="Content Placeholder 2"/>
          <p:cNvSpPr>
            <a:spLocks noGrp="1"/>
          </p:cNvSpPr>
          <p:nvPr>
            <p:ph idx="1"/>
          </p:nvPr>
        </p:nvSpPr>
        <p:spPr/>
        <p:txBody>
          <a:bodyPr/>
          <a:lstStyle/>
          <a:p>
            <a:r>
              <a:rPr lang="en-US" dirty="0" smtClean="0"/>
              <a:t>A FORMAT statement can be used in PROC FREQ to format data values.</a:t>
            </a:r>
          </a:p>
          <a:p>
            <a:endParaRPr lang="en-US" dirty="0"/>
          </a:p>
          <a:p>
            <a:endParaRPr lang="en-US" dirty="0" smtClean="0"/>
          </a:p>
          <a:p>
            <a:endParaRPr lang="en-US" dirty="0"/>
          </a:p>
          <a:p>
            <a:endParaRPr lang="en-US" dirty="0" smtClean="0"/>
          </a:p>
          <a:p>
            <a:r>
              <a:rPr lang="en-US" dirty="0" smtClean="0"/>
              <a:t>Partial PROC FREQ Output</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15382" y="1878644"/>
            <a:ext cx="7395883" cy="1435265"/>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tables </a:t>
            </a:r>
            <a:r>
              <a:rPr lang="en-US" b="1" dirty="0" smtClean="0">
                <a:latin typeface="Courier New"/>
              </a:rPr>
              <a:t>Hire_Date / nocum;</a:t>
            </a:r>
            <a:endParaRPr lang="en-US" b="1" dirty="0">
              <a:latin typeface="Courier New"/>
            </a:endParaRPr>
          </a:p>
          <a:p>
            <a:pPr>
              <a:lnSpc>
                <a:spcPct val="85000"/>
              </a:lnSpc>
            </a:pPr>
            <a:r>
              <a:rPr lang="en-US" b="1" dirty="0">
                <a:latin typeface="Courier New"/>
              </a:rPr>
              <a:t>   format Hire_Date date9.;</a:t>
            </a:r>
          </a:p>
          <a:p>
            <a:pPr>
              <a:lnSpc>
                <a:spcPct val="85000"/>
              </a:lnSpc>
            </a:pPr>
            <a:r>
              <a:rPr lang="en-US" b="1" dirty="0">
                <a:latin typeface="Courier New"/>
              </a:rPr>
              <a:t>run;</a:t>
            </a:r>
          </a:p>
        </p:txBody>
      </p:sp>
      <p:sp>
        <p:nvSpPr>
          <p:cNvPr id="9" name="TextBox 8"/>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0" name="Rectangle 9"/>
          <p:cNvSpPr/>
          <p:nvPr/>
        </p:nvSpPr>
        <p:spPr>
          <a:xfrm>
            <a:off x="715380" y="3994753"/>
            <a:ext cx="5358849" cy="2641749"/>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FREQ Procedure</a:t>
            </a:r>
          </a:p>
          <a:p>
            <a:endParaRPr lang="en-US" sz="1600" b="1" dirty="0">
              <a:solidFill>
                <a:srgbClr val="000000"/>
              </a:solidFill>
              <a:latin typeface="SAS Monospace"/>
            </a:endParaRPr>
          </a:p>
          <a:p>
            <a:r>
              <a:rPr lang="en-US" sz="1600" b="1" dirty="0">
                <a:solidFill>
                  <a:srgbClr val="000000"/>
                </a:solidFill>
                <a:latin typeface="SAS Monospace"/>
              </a:rPr>
              <a:t>                                        </a:t>
            </a:r>
          </a:p>
          <a:p>
            <a:r>
              <a:rPr lang="en-US" sz="1600" b="1" dirty="0">
                <a:solidFill>
                  <a:srgbClr val="000000"/>
                </a:solidFill>
                <a:latin typeface="SAS Monospace"/>
              </a:rPr>
              <a:t>  Hire_Date    Frequency     </a:t>
            </a:r>
            <a:r>
              <a:rPr lang="en-US" sz="1600" b="1" dirty="0" smtClean="0">
                <a:solidFill>
                  <a:srgbClr val="000000"/>
                </a:solidFill>
                <a:latin typeface="SAS Monospace"/>
              </a:rPr>
              <a:t>Percent</a:t>
            </a:r>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ƒƒƒƒƒƒƒƒƒƒƒƒƒƒƒƒƒƒƒƒƒƒƒƒƒƒƒƒƒƒƒƒƒƒ</a:t>
            </a:r>
            <a:endParaRPr lang="en-US" sz="1600" b="1" dirty="0">
              <a:solidFill>
                <a:srgbClr val="000000"/>
              </a:solidFill>
              <a:latin typeface="SAS Monospace"/>
            </a:endParaRPr>
          </a:p>
          <a:p>
            <a:r>
              <a:rPr lang="en-US" sz="1600" b="1" dirty="0">
                <a:solidFill>
                  <a:srgbClr val="000000"/>
                </a:solidFill>
                <a:latin typeface="SAS Monospace"/>
              </a:rPr>
              <a:t>  01JAN1978          17       </a:t>
            </a:r>
            <a:r>
              <a:rPr lang="en-US" sz="1600" b="1" dirty="0" smtClean="0">
                <a:solidFill>
                  <a:srgbClr val="000000"/>
                </a:solidFill>
                <a:latin typeface="SAS Monospace"/>
              </a:rPr>
              <a:t>10.30</a:t>
            </a:r>
            <a:endParaRPr lang="en-US" sz="1600" b="1" dirty="0">
              <a:solidFill>
                <a:srgbClr val="000000"/>
              </a:solidFill>
              <a:latin typeface="SAS Monospace"/>
            </a:endParaRPr>
          </a:p>
          <a:p>
            <a:r>
              <a:rPr lang="en-US" sz="1600" b="1" dirty="0">
                <a:solidFill>
                  <a:srgbClr val="000000"/>
                </a:solidFill>
                <a:latin typeface="SAS Monospace"/>
              </a:rPr>
              <a:t>  01FEB1978           2        </a:t>
            </a:r>
            <a:r>
              <a:rPr lang="en-US" sz="1600" b="1" dirty="0" smtClean="0">
                <a:solidFill>
                  <a:srgbClr val="000000"/>
                </a:solidFill>
                <a:latin typeface="SAS Monospace"/>
              </a:rPr>
              <a:t>1.21</a:t>
            </a:r>
            <a:endParaRPr lang="en-US" sz="1600" b="1" dirty="0">
              <a:solidFill>
                <a:srgbClr val="000000"/>
              </a:solidFill>
              <a:latin typeface="SAS Monospace"/>
            </a:endParaRPr>
          </a:p>
          <a:p>
            <a:r>
              <a:rPr lang="pt-BR" sz="1600" b="1" dirty="0">
                <a:solidFill>
                  <a:srgbClr val="000000"/>
                </a:solidFill>
                <a:latin typeface="SAS Monospace"/>
              </a:rPr>
              <a:t>  01APR1978           1        </a:t>
            </a:r>
            <a:r>
              <a:rPr lang="pt-BR" sz="1600" b="1" dirty="0" smtClean="0">
                <a:solidFill>
                  <a:srgbClr val="000000"/>
                </a:solidFill>
                <a:latin typeface="SAS Monospace"/>
              </a:rPr>
              <a:t>0.61</a:t>
            </a:r>
            <a:endParaRPr lang="pt-BR" sz="1600" b="1" dirty="0">
              <a:solidFill>
                <a:srgbClr val="000000"/>
              </a:solidFill>
              <a:latin typeface="SAS Monospace"/>
            </a:endParaRPr>
          </a:p>
          <a:p>
            <a:r>
              <a:rPr lang="nb-NO" sz="1600" b="1" dirty="0">
                <a:solidFill>
                  <a:srgbClr val="000000"/>
                </a:solidFill>
                <a:latin typeface="SAS Monospace"/>
              </a:rPr>
              <a:t>  01JUL1978           1        </a:t>
            </a:r>
            <a:r>
              <a:rPr lang="nb-NO" sz="1600" b="1" dirty="0" smtClean="0">
                <a:solidFill>
                  <a:srgbClr val="000000"/>
                </a:solidFill>
                <a:latin typeface="SAS Monospace"/>
              </a:rPr>
              <a:t>0.61</a:t>
            </a:r>
            <a:endParaRPr lang="nb-NO" sz="1600" b="1" dirty="0">
              <a:solidFill>
                <a:srgbClr val="000000"/>
              </a:solidFill>
              <a:latin typeface="SAS Monospace"/>
            </a:endParaRPr>
          </a:p>
          <a:p>
            <a:r>
              <a:rPr lang="en-US" sz="1600" b="1" dirty="0">
                <a:solidFill>
                  <a:srgbClr val="000000"/>
                </a:solidFill>
                <a:latin typeface="SAS Monospace"/>
              </a:rPr>
              <a:t>  01AUG1978           1        </a:t>
            </a:r>
            <a:r>
              <a:rPr lang="en-US" sz="1600" b="1" dirty="0" smtClean="0">
                <a:solidFill>
                  <a:srgbClr val="000000"/>
                </a:solidFill>
                <a:latin typeface="SAS Monospace"/>
              </a:rPr>
              <a:t>0.61</a:t>
            </a:r>
            <a:endParaRPr lang="en-US" sz="1600" b="1" dirty="0">
              <a:solidFill>
                <a:srgbClr val="000000"/>
              </a:solidFill>
              <a:latin typeface="SAS Monospace"/>
            </a:endParaRPr>
          </a:p>
        </p:txBody>
      </p:sp>
      <p:sp>
        <p:nvSpPr>
          <p:cNvPr id="11" name="Rectangle 10"/>
          <p:cNvSpPr/>
          <p:nvPr>
            <p:custDataLst>
              <p:tags r:id="rId1"/>
            </p:custDataLst>
          </p:nvPr>
        </p:nvSpPr>
        <p:spPr bwMode="auto">
          <a:xfrm>
            <a:off x="1351970" y="2589336"/>
            <a:ext cx="45641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3" name="Line Callout 2 12"/>
          <p:cNvSpPr/>
          <p:nvPr/>
        </p:nvSpPr>
        <p:spPr bwMode="auto">
          <a:xfrm>
            <a:off x="5930387" y="4149806"/>
            <a:ext cx="2985013" cy="1102866"/>
          </a:xfrm>
          <a:prstGeom prst="borderCallout2">
            <a:avLst>
              <a:gd name="adj1" fmla="val 18750"/>
              <a:gd name="adj2" fmla="val 0"/>
              <a:gd name="adj3" fmla="val 18750"/>
              <a:gd name="adj4" fmla="val -8334"/>
              <a:gd name="adj5" fmla="val 108460"/>
              <a:gd name="adj6" fmla="val -119808"/>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many discrete values, and not what the manager requested</a:t>
            </a:r>
            <a:endParaRPr lang="en-US" sz="2000" b="1" dirty="0">
              <a:solidFill>
                <a:srgbClr val="FFFFFF"/>
              </a:solidFill>
            </a:endParaRPr>
          </a:p>
        </p:txBody>
      </p:sp>
      <p:sp>
        <p:nvSpPr>
          <p:cNvPr id="5" name="Rounded Rectangle 4"/>
          <p:cNvSpPr/>
          <p:nvPr/>
        </p:nvSpPr>
        <p:spPr bwMode="auto">
          <a:xfrm>
            <a:off x="804004" y="4726290"/>
            <a:ext cx="1538363" cy="1824821"/>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8" name="Program Name"/>
          <p:cNvSpPr txBox="1"/>
          <p:nvPr/>
        </p:nvSpPr>
        <p:spPr>
          <a:xfrm>
            <a:off x="7955199" y="6324600"/>
            <a:ext cx="981102" cy="338554"/>
          </a:xfrm>
          <a:prstGeom prst="rect">
            <a:avLst/>
          </a:prstGeom>
          <a:noFill/>
        </p:spPr>
        <p:txBody>
          <a:bodyPr vert="horz" wrap="none" rtlCol="0">
            <a:spAutoFit/>
          </a:bodyPr>
          <a:lstStyle/>
          <a:p>
            <a:pPr algn="r"/>
            <a:r>
              <a:rPr lang="en-US" sz="1600" b="1" dirty="0" smtClean="0"/>
              <a:t>p111d05</a:t>
            </a:r>
            <a:endParaRPr lang="en-US" sz="1600" b="1" dirty="0"/>
          </a:p>
        </p:txBody>
      </p:sp>
    </p:spTree>
    <p:extLst>
      <p:ext uri="{BB962C8B-B14F-4D97-AF65-F5344CB8AC3E}">
        <p14:creationId xmlns:p14="http://schemas.microsoft.com/office/powerpoint/2010/main" val="3542189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Formats in PROC FREQ</a:t>
            </a:r>
            <a:endParaRPr lang="en-US" dirty="0"/>
          </a:p>
        </p:txBody>
      </p:sp>
      <p:sp>
        <p:nvSpPr>
          <p:cNvPr id="3" name="Content Placeholder 2"/>
          <p:cNvSpPr>
            <a:spLocks noGrp="1"/>
          </p:cNvSpPr>
          <p:nvPr>
            <p:ph idx="1"/>
          </p:nvPr>
        </p:nvSpPr>
        <p:spPr/>
        <p:txBody>
          <a:bodyPr/>
          <a:lstStyle/>
          <a:p>
            <a:r>
              <a:rPr lang="en-US" dirty="0" smtClean="0"/>
              <a:t>A FORMAT statement can also be used in PROC FREQ to group the data.</a:t>
            </a:r>
          </a:p>
          <a:p>
            <a:endParaRPr lang="en-US" dirty="0"/>
          </a:p>
          <a:p>
            <a:endParaRPr lang="en-US" dirty="0" smtClean="0"/>
          </a:p>
          <a:p>
            <a:endParaRPr lang="en-US" dirty="0"/>
          </a:p>
          <a:p>
            <a:endParaRPr lang="en-US" dirty="0" smtClean="0"/>
          </a:p>
          <a:p>
            <a:r>
              <a:rPr lang="en-US" dirty="0" smtClean="0"/>
              <a:t>Partial PROC FREQ Output</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15382" y="1878644"/>
            <a:ext cx="7395883" cy="1435265"/>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tables </a:t>
            </a:r>
            <a:r>
              <a:rPr lang="en-US" b="1" dirty="0" smtClean="0">
                <a:latin typeface="Courier New"/>
              </a:rPr>
              <a:t>Hire_Date / nocum;</a:t>
            </a:r>
            <a:endParaRPr lang="en-US" b="1" dirty="0">
              <a:latin typeface="Courier New"/>
            </a:endParaRPr>
          </a:p>
          <a:p>
            <a:pPr>
              <a:lnSpc>
                <a:spcPct val="85000"/>
              </a:lnSpc>
            </a:pPr>
            <a:r>
              <a:rPr lang="en-US" b="1" dirty="0">
                <a:latin typeface="Courier New"/>
              </a:rPr>
              <a:t>   format Hire_Date </a:t>
            </a:r>
            <a:r>
              <a:rPr lang="en-US" b="1" dirty="0" smtClean="0">
                <a:latin typeface="Courier New"/>
              </a:rPr>
              <a:t>year4.;</a:t>
            </a:r>
            <a:endParaRPr lang="en-US" b="1" dirty="0">
              <a:latin typeface="Courier New"/>
            </a:endParaRPr>
          </a:p>
          <a:p>
            <a:pPr>
              <a:lnSpc>
                <a:spcPct val="85000"/>
              </a:lnSpc>
            </a:pPr>
            <a:r>
              <a:rPr lang="en-US" b="1" dirty="0">
                <a:latin typeface="Courier New"/>
              </a:rPr>
              <a:t>run;</a:t>
            </a:r>
          </a:p>
        </p:txBody>
      </p:sp>
      <p:sp>
        <p:nvSpPr>
          <p:cNvPr id="9" name="TextBox 8"/>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0" name="Rectangle 9"/>
          <p:cNvSpPr/>
          <p:nvPr/>
        </p:nvSpPr>
        <p:spPr>
          <a:xfrm>
            <a:off x="715380" y="3994753"/>
            <a:ext cx="5358849" cy="2641749"/>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FREQ Procedure</a:t>
            </a:r>
          </a:p>
          <a:p>
            <a:endParaRPr lang="en-US" sz="1600" b="1" dirty="0">
              <a:solidFill>
                <a:srgbClr val="000000"/>
              </a:solidFill>
              <a:latin typeface="SAS Monospace"/>
            </a:endParaRPr>
          </a:p>
          <a:p>
            <a:r>
              <a:rPr lang="en-US" sz="1600" b="1" dirty="0">
                <a:solidFill>
                  <a:srgbClr val="000000"/>
                </a:solidFill>
                <a:latin typeface="SAS Monospace"/>
              </a:rPr>
              <a:t>                                        </a:t>
            </a:r>
          </a:p>
          <a:p>
            <a:r>
              <a:rPr lang="en-US" sz="1600" b="1" dirty="0">
                <a:solidFill>
                  <a:srgbClr val="000000"/>
                </a:solidFill>
                <a:latin typeface="SAS Monospace"/>
              </a:rPr>
              <a:t>  Hire_Date    Frequency     </a:t>
            </a:r>
            <a:r>
              <a:rPr lang="en-US" sz="1600" b="1" dirty="0" smtClean="0">
                <a:solidFill>
                  <a:srgbClr val="000000"/>
                </a:solidFill>
                <a:latin typeface="SAS Monospace"/>
              </a:rPr>
              <a:t>Percent</a:t>
            </a:r>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ƒƒƒƒƒƒƒƒƒƒƒƒƒƒƒƒƒƒƒƒƒƒƒƒƒƒƒƒƒƒƒƒƒƒ</a:t>
            </a:r>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      1978          </a:t>
            </a:r>
            <a:r>
              <a:rPr lang="en-US" sz="1600" b="1" dirty="0">
                <a:solidFill>
                  <a:srgbClr val="000000"/>
                </a:solidFill>
                <a:latin typeface="SAS Monospace"/>
              </a:rPr>
              <a:t>23       13.94</a:t>
            </a:r>
          </a:p>
          <a:p>
            <a:r>
              <a:rPr lang="en-US" sz="1600" b="1" dirty="0">
                <a:solidFill>
                  <a:srgbClr val="000000"/>
                </a:solidFill>
                <a:latin typeface="SAS Monospace"/>
              </a:rPr>
              <a:t>       1979           2        1.21</a:t>
            </a:r>
          </a:p>
          <a:p>
            <a:r>
              <a:rPr lang="en-US" sz="1600" b="1" dirty="0">
                <a:solidFill>
                  <a:srgbClr val="000000"/>
                </a:solidFill>
                <a:latin typeface="SAS Monospace"/>
              </a:rPr>
              <a:t>       1980           4        2.42</a:t>
            </a:r>
          </a:p>
          <a:p>
            <a:r>
              <a:rPr lang="en-US" sz="1600" b="1" dirty="0">
                <a:solidFill>
                  <a:srgbClr val="000000"/>
                </a:solidFill>
                <a:latin typeface="SAS Monospace"/>
              </a:rPr>
              <a:t>       1981           3        1.82</a:t>
            </a:r>
          </a:p>
          <a:p>
            <a:r>
              <a:rPr lang="en-US" sz="1600" b="1" dirty="0">
                <a:solidFill>
                  <a:srgbClr val="000000"/>
                </a:solidFill>
                <a:latin typeface="SAS Monospace"/>
              </a:rPr>
              <a:t>       1982           7        4.24</a:t>
            </a:r>
          </a:p>
        </p:txBody>
      </p:sp>
      <p:sp>
        <p:nvSpPr>
          <p:cNvPr id="11" name="Rectangle 10"/>
          <p:cNvSpPr/>
          <p:nvPr>
            <p:custDataLst>
              <p:tags r:id="rId1"/>
            </p:custDataLst>
          </p:nvPr>
        </p:nvSpPr>
        <p:spPr bwMode="auto">
          <a:xfrm>
            <a:off x="1351970" y="2589336"/>
            <a:ext cx="45641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3" name="Line Callout 2 12"/>
          <p:cNvSpPr/>
          <p:nvPr/>
        </p:nvSpPr>
        <p:spPr bwMode="auto">
          <a:xfrm>
            <a:off x="5930387" y="4457583"/>
            <a:ext cx="2942217" cy="487313"/>
          </a:xfrm>
          <a:prstGeom prst="borderCallout2">
            <a:avLst>
              <a:gd name="adj1" fmla="val 18750"/>
              <a:gd name="adj2" fmla="val 0"/>
              <a:gd name="adj3" fmla="val 18750"/>
              <a:gd name="adj4" fmla="val -8334"/>
              <a:gd name="adj5" fmla="val 165602"/>
              <a:gd name="adj6" fmla="val -12100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fewer discrete values</a:t>
            </a:r>
            <a:endParaRPr lang="en-US" sz="2000" b="1" dirty="0">
              <a:solidFill>
                <a:srgbClr val="FFFFFF"/>
              </a:solidFill>
            </a:endParaRPr>
          </a:p>
        </p:txBody>
      </p:sp>
      <p:sp>
        <p:nvSpPr>
          <p:cNvPr id="12" name="Rounded Rectangle 11"/>
          <p:cNvSpPr/>
          <p:nvPr/>
        </p:nvSpPr>
        <p:spPr bwMode="auto">
          <a:xfrm>
            <a:off x="804004" y="4726290"/>
            <a:ext cx="1538363" cy="1824821"/>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14" name="Program Name"/>
          <p:cNvSpPr txBox="1"/>
          <p:nvPr/>
        </p:nvSpPr>
        <p:spPr>
          <a:xfrm>
            <a:off x="7955199" y="6324600"/>
            <a:ext cx="981102" cy="338554"/>
          </a:xfrm>
          <a:prstGeom prst="rect">
            <a:avLst/>
          </a:prstGeom>
          <a:noFill/>
        </p:spPr>
        <p:txBody>
          <a:bodyPr vert="horz" wrap="none" rtlCol="0">
            <a:spAutoFit/>
          </a:bodyPr>
          <a:lstStyle/>
          <a:p>
            <a:pPr algn="r"/>
            <a:r>
              <a:rPr lang="en-US" sz="1600" b="1" dirty="0" smtClean="0"/>
              <a:t>p111d05</a:t>
            </a:r>
            <a:endParaRPr lang="en-US" sz="1600" b="1" dirty="0"/>
          </a:p>
        </p:txBody>
      </p:sp>
    </p:spTree>
    <p:extLst>
      <p:ext uri="{BB962C8B-B14F-4D97-AF65-F5344CB8AC3E}">
        <p14:creationId xmlns:p14="http://schemas.microsoft.com/office/powerpoint/2010/main" val="2903311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11.04 Quiz</a:t>
            </a:r>
            <a:endParaRPr lang="en-US" dirty="0" smtClean="0"/>
          </a:p>
        </p:txBody>
      </p:sp>
      <p:sp>
        <p:nvSpPr>
          <p:cNvPr id="2051" name="Rectangle 5"/>
          <p:cNvSpPr>
            <a:spLocks noGrp="1" noChangeArrowheads="1"/>
          </p:cNvSpPr>
          <p:nvPr>
            <p:ph idx="1"/>
          </p:nvPr>
        </p:nvSpPr>
        <p:spPr/>
        <p:txBody>
          <a:bodyPr/>
          <a:lstStyle/>
          <a:p>
            <a:r>
              <a:rPr lang="en-US" dirty="0" smtClean="0"/>
              <a:t>Open and submit </a:t>
            </a:r>
            <a:r>
              <a:rPr lang="en-US" b="1" dirty="0" smtClean="0">
                <a:latin typeface="Arial"/>
              </a:rPr>
              <a:t>p111a03</a:t>
            </a:r>
            <a:r>
              <a:rPr lang="en-US" dirty="0" smtClean="0"/>
              <a:t> and view the output.  Add a statement to apply the </a:t>
            </a:r>
            <a:r>
              <a:rPr lang="en-US" dirty="0" smtClean="0">
                <a:latin typeface="Arial"/>
              </a:rPr>
              <a:t>TIERS</a:t>
            </a:r>
            <a:r>
              <a:rPr lang="en-US" dirty="0" smtClean="0"/>
              <a:t> format to </a:t>
            </a:r>
            <a:r>
              <a:rPr lang="en-US" b="1" dirty="0" smtClean="0">
                <a:latin typeface="Arial"/>
              </a:rPr>
              <a:t>Salary</a:t>
            </a:r>
            <a:r>
              <a:rPr lang="en-US" dirty="0" smtClean="0"/>
              <a:t> and resubmit.</a:t>
            </a:r>
          </a:p>
          <a:p>
            <a:endParaRPr lang="en-US" dirty="0" smtClean="0"/>
          </a:p>
          <a:p>
            <a:r>
              <a:rPr lang="en-US" dirty="0" smtClean="0"/>
              <a:t>Can user-defined formats be used to group data?</a:t>
            </a:r>
          </a:p>
          <a:p>
            <a:pPr marL="0" indent="0"/>
            <a:endParaRPr lang="en-US" dirty="0" smtClean="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11.04 Quiz </a:t>
            </a:r>
            <a:r>
              <a:rPr lang="en-US" dirty="0" smtClean="0"/>
              <a:t>– Correct Answer</a:t>
            </a:r>
          </a:p>
        </p:txBody>
      </p:sp>
      <p:sp>
        <p:nvSpPr>
          <p:cNvPr id="2051" name="Rectangle 5"/>
          <p:cNvSpPr>
            <a:spLocks noGrp="1" noChangeArrowheads="1"/>
          </p:cNvSpPr>
          <p:nvPr>
            <p:ph idx="1"/>
          </p:nvPr>
        </p:nvSpPr>
        <p:spPr/>
        <p:txBody>
          <a:bodyPr/>
          <a:lstStyle/>
          <a:p>
            <a:r>
              <a:rPr lang="en-US" dirty="0" smtClean="0"/>
              <a:t>Can user-defined formats be used to group data? </a:t>
            </a:r>
            <a:r>
              <a:rPr lang="en-US" b="1" dirty="0"/>
              <a:t>y</a:t>
            </a:r>
            <a:r>
              <a:rPr lang="en-US" b="1" dirty="0" smtClean="0"/>
              <a:t>es</a:t>
            </a:r>
            <a:endParaRPr lang="en-US" b="1" dirty="0"/>
          </a:p>
          <a:p>
            <a:pPr marL="0" lvl="2" indent="0"/>
            <a:endParaRPr lang="en-US" dirty="0" smtClean="0"/>
          </a:p>
        </p:txBody>
      </p:sp>
      <p:sp>
        <p:nvSpPr>
          <p:cNvPr id="3" name="TextBox 2"/>
          <p:cNvSpPr txBox="1"/>
          <p:nvPr/>
        </p:nvSpPr>
        <p:spPr>
          <a:xfrm>
            <a:off x="1485900" y="2159000"/>
            <a:ext cx="5867400" cy="457200"/>
          </a:xfrm>
          <a:prstGeom prst="rect">
            <a:avLst/>
          </a:prstGeom>
          <a:noFill/>
        </p:spPr>
        <p:txBody>
          <a:bodyPr vert="horz" wrap="none" rtlCol="0">
            <a:spAutoFit/>
          </a:bodyPr>
          <a:lstStyle/>
          <a:p>
            <a:endParaRPr lang="en-US" dirty="0"/>
          </a:p>
        </p:txBody>
      </p:sp>
      <p:sp>
        <p:nvSpPr>
          <p:cNvPr id="6" name="Rectangle 5"/>
          <p:cNvSpPr/>
          <p:nvPr/>
        </p:nvSpPr>
        <p:spPr>
          <a:xfrm>
            <a:off x="647700" y="1978891"/>
            <a:ext cx="7772400" cy="239552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FREQ Procedure</a:t>
            </a:r>
          </a:p>
          <a:p>
            <a:endParaRPr lang="en-US" sz="1600" b="1" dirty="0">
              <a:solidFill>
                <a:srgbClr val="000000"/>
              </a:solidFill>
              <a:latin typeface="SAS Monospace"/>
            </a:endParaRPr>
          </a:p>
          <a:p>
            <a:r>
              <a:rPr lang="en-US" sz="1600" b="1" dirty="0">
                <a:solidFill>
                  <a:srgbClr val="000000"/>
                </a:solidFill>
                <a:latin typeface="SAS Monospace"/>
              </a:rPr>
              <a:t>                                   Cumulative    Cumulative</a:t>
            </a:r>
          </a:p>
          <a:p>
            <a:r>
              <a:rPr lang="en-US" sz="1600" b="1" dirty="0">
                <a:solidFill>
                  <a:srgbClr val="000000"/>
                </a:solidFill>
                <a:latin typeface="SAS Monospace"/>
              </a:rPr>
              <a:t>Salary    Frequency     Percent     Frequency      Percent</a:t>
            </a:r>
          </a:p>
          <a:p>
            <a:r>
              <a:rPr lang="en-US" sz="1600" b="1" dirty="0">
                <a:solidFill>
                  <a:srgbClr val="000000"/>
                </a:solidFill>
                <a:latin typeface="SAS Monospace"/>
              </a:rPr>
              <a:t>ƒƒƒƒƒƒƒƒƒƒƒƒƒƒƒƒƒƒƒƒƒƒƒƒƒƒƒƒƒƒƒƒƒƒƒƒƒƒƒƒƒƒƒƒƒƒƒƒƒƒƒƒƒƒƒƒƒƒƒ</a:t>
            </a:r>
          </a:p>
          <a:p>
            <a:r>
              <a:rPr lang="de-DE" sz="1600" b="1" dirty="0">
                <a:solidFill>
                  <a:srgbClr val="000000"/>
                </a:solidFill>
                <a:latin typeface="SAS Monospace"/>
              </a:rPr>
              <a:t> Tier1           1        0.61             1         0.61</a:t>
            </a:r>
          </a:p>
          <a:p>
            <a:r>
              <a:rPr lang="de-DE" sz="1600" b="1" dirty="0">
                <a:solidFill>
                  <a:srgbClr val="000000"/>
                </a:solidFill>
                <a:latin typeface="SAS Monospace"/>
              </a:rPr>
              <a:t> Tier2         158       95.76           159        96.36</a:t>
            </a:r>
          </a:p>
          <a:p>
            <a:r>
              <a:rPr lang="de-DE" sz="1600" b="1" dirty="0">
                <a:solidFill>
                  <a:srgbClr val="000000"/>
                </a:solidFill>
                <a:latin typeface="SAS Monospace"/>
              </a:rPr>
              <a:t> Tier3           4        2.42           163        98.79</a:t>
            </a:r>
          </a:p>
          <a:p>
            <a:r>
              <a:rPr lang="de-DE" sz="1600" b="1" dirty="0">
                <a:solidFill>
                  <a:srgbClr val="000000"/>
                </a:solidFill>
                <a:latin typeface="SAS Monospace"/>
              </a:rPr>
              <a:t> Tier4           2        1.21           165       100.00</a:t>
            </a:r>
            <a:endParaRPr lang="en-US" sz="1600" b="1" dirty="0">
              <a:solidFill>
                <a:srgbClr val="000000"/>
              </a:solidFill>
              <a:latin typeface="SAS Monospace"/>
            </a:endParaRPr>
          </a:p>
        </p:txBody>
      </p:sp>
      <p:sp>
        <p:nvSpPr>
          <p:cNvPr id="2" name="Rounded Rectangle 1"/>
          <p:cNvSpPr/>
          <p:nvPr/>
        </p:nvSpPr>
        <p:spPr bwMode="auto">
          <a:xfrm>
            <a:off x="703281" y="2692400"/>
            <a:ext cx="914400" cy="1597512"/>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7" name="Program Name"/>
          <p:cNvSpPr txBox="1"/>
          <p:nvPr/>
        </p:nvSpPr>
        <p:spPr>
          <a:xfrm>
            <a:off x="7852606" y="6324600"/>
            <a:ext cx="1083695" cy="338554"/>
          </a:xfrm>
          <a:prstGeom prst="rect">
            <a:avLst/>
          </a:prstGeom>
          <a:noFill/>
        </p:spPr>
        <p:txBody>
          <a:bodyPr vert="horz" wrap="none" rtlCol="0">
            <a:spAutoFit/>
          </a:bodyPr>
          <a:lstStyle/>
          <a:p>
            <a:pPr algn="r"/>
            <a:r>
              <a:rPr lang="en-US" sz="1600" b="1" dirty="0" smtClean="0"/>
              <a:t>p111a03s</a:t>
            </a:r>
            <a:endParaRPr lang="en-US" sz="1600" b="1" dirty="0"/>
          </a:p>
        </p:txBody>
      </p:sp>
    </p:spTree>
    <p:custDataLst>
      <p:tags r:id="rId1"/>
    </p:custDataLst>
    <p:extLst>
      <p:ext uri="{BB962C8B-B14F-4D97-AF65-F5344CB8AC3E}">
        <p14:creationId xmlns:p14="http://schemas.microsoft.com/office/powerpoint/2010/main" val="3509935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Statement</a:t>
            </a:r>
            <a:endParaRPr lang="en-US" dirty="0"/>
          </a:p>
        </p:txBody>
      </p:sp>
      <p:sp>
        <p:nvSpPr>
          <p:cNvPr id="3" name="Content Placeholder 2"/>
          <p:cNvSpPr>
            <a:spLocks noGrp="1"/>
          </p:cNvSpPr>
          <p:nvPr>
            <p:ph idx="1"/>
          </p:nvPr>
        </p:nvSpPr>
        <p:spPr/>
        <p:txBody>
          <a:bodyPr/>
          <a:lstStyle/>
          <a:p>
            <a:r>
              <a:rPr lang="en-US" dirty="0" smtClean="0"/>
              <a:t>User-defined formats can also be used to display levels with alternate text in a  frequency table.</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18457" y="1982850"/>
            <a:ext cx="7826828" cy="1749197"/>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tables </a:t>
            </a:r>
            <a:r>
              <a:rPr lang="en-US" b="1" dirty="0" smtClean="0">
                <a:latin typeface="Courier New"/>
              </a:rPr>
              <a:t>Gender*Country;</a:t>
            </a:r>
            <a:endParaRPr lang="en-US" b="1" dirty="0">
              <a:latin typeface="Courier New"/>
            </a:endParaRPr>
          </a:p>
          <a:p>
            <a:pPr>
              <a:lnSpc>
                <a:spcPct val="85000"/>
              </a:lnSpc>
            </a:pPr>
            <a:r>
              <a:rPr lang="en-US" b="1" dirty="0">
                <a:latin typeface="Courier New"/>
              </a:rPr>
              <a:t>   format Country $ctryfmt</a:t>
            </a:r>
            <a:r>
              <a:rPr lang="en-US" b="1" dirty="0" smtClean="0">
                <a:latin typeface="Courier New"/>
              </a:rPr>
              <a:t>. </a:t>
            </a:r>
          </a:p>
          <a:p>
            <a:pPr>
              <a:lnSpc>
                <a:spcPct val="85000"/>
              </a:lnSpc>
            </a:pPr>
            <a:r>
              <a:rPr lang="en-US" b="1" dirty="0">
                <a:latin typeface="Courier New"/>
              </a:rPr>
              <a:t> </a:t>
            </a:r>
            <a:r>
              <a:rPr lang="en-US" b="1" dirty="0" smtClean="0">
                <a:latin typeface="Courier New"/>
              </a:rPr>
              <a:t>         Gender $gender.;</a:t>
            </a:r>
            <a:endParaRPr lang="en-US" b="1" dirty="0">
              <a:latin typeface="Courier New"/>
            </a:endParaRPr>
          </a:p>
          <a:p>
            <a:pPr>
              <a:lnSpc>
                <a:spcPct val="85000"/>
              </a:lnSpc>
            </a:pPr>
            <a:r>
              <a:rPr lang="en-US" b="1" dirty="0">
                <a:latin typeface="Courier New"/>
              </a:rPr>
              <a:t>run;</a:t>
            </a:r>
          </a:p>
        </p:txBody>
      </p:sp>
      <p:sp>
        <p:nvSpPr>
          <p:cNvPr id="8" name="Rectangle 7"/>
          <p:cNvSpPr/>
          <p:nvPr>
            <p:custDataLst>
              <p:tags r:id="rId1"/>
            </p:custDataLst>
          </p:nvPr>
        </p:nvSpPr>
        <p:spPr bwMode="auto">
          <a:xfrm>
            <a:off x="1355045" y="2693542"/>
            <a:ext cx="45641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Program Name"/>
          <p:cNvSpPr txBox="1"/>
          <p:nvPr/>
        </p:nvSpPr>
        <p:spPr>
          <a:xfrm>
            <a:off x="7955199" y="6324600"/>
            <a:ext cx="981102" cy="338554"/>
          </a:xfrm>
          <a:prstGeom prst="rect">
            <a:avLst/>
          </a:prstGeom>
          <a:noFill/>
        </p:spPr>
        <p:txBody>
          <a:bodyPr vert="horz" wrap="none" rtlCol="0">
            <a:spAutoFit/>
          </a:bodyPr>
          <a:lstStyle/>
          <a:p>
            <a:pPr algn="r"/>
            <a:r>
              <a:rPr lang="en-US" sz="1600" b="1" dirty="0" smtClean="0"/>
              <a:t>p111d06</a:t>
            </a:r>
            <a:endParaRPr lang="en-US" sz="1600" b="1" dirty="0"/>
          </a:p>
        </p:txBody>
      </p:sp>
      <p:sp>
        <p:nvSpPr>
          <p:cNvPr id="9" name="Rectangle 8"/>
          <p:cNvSpPr/>
          <p:nvPr>
            <p:custDataLst>
              <p:tags r:id="rId2"/>
            </p:custDataLst>
          </p:nvPr>
        </p:nvSpPr>
        <p:spPr bwMode="auto">
          <a:xfrm>
            <a:off x="2632982" y="3004438"/>
            <a:ext cx="273850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05862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Use the FREQ procedure to analyze the </a:t>
            </a:r>
            <a:r>
              <a:rPr lang="en-US" b="1" dirty="0" smtClean="0"/>
              <a:t>Gender</a:t>
            </a:r>
            <a:r>
              <a:rPr lang="en-US" dirty="0" smtClean="0"/>
              <a:t> variable in a subset of </a:t>
            </a:r>
            <a:r>
              <a:rPr lang="en-US" b="1" dirty="0" smtClean="0">
                <a:latin typeface="Arial"/>
              </a:rPr>
              <a:t>orion.sales</a:t>
            </a:r>
            <a:r>
              <a:rPr lang="en-US" dirty="0" smtClean="0"/>
              <a:t>. </a:t>
            </a:r>
            <a:endParaRPr lang="en-US" dirty="0"/>
          </a:p>
        </p:txBody>
      </p:sp>
      <p:sp>
        <p:nvSpPr>
          <p:cNvPr id="20" name="Rectangle 19"/>
          <p:cNvSpPr/>
          <p:nvPr/>
        </p:nvSpPr>
        <p:spPr>
          <a:xfrm>
            <a:off x="1954149" y="2415902"/>
            <a:ext cx="5235701" cy="2026196"/>
          </a:xfrm>
          <a:prstGeom prst="rect">
            <a:avLst/>
          </a:prstGeom>
          <a:solidFill>
            <a:srgbClr val="FFFFFF"/>
          </a:solidFill>
          <a:ln w="38100" cmpd="sng">
            <a:solidFill>
              <a:schemeClr val="tx2"/>
            </a:solidFill>
          </a:ln>
        </p:spPr>
        <p:txBody>
          <a:bodyPr wrap="square" lIns="88900" tIns="88900" rIns="88900" bIns="88900">
            <a:spAutoFit/>
          </a:bodyPr>
          <a:lstStyle/>
          <a:p>
            <a:r>
              <a:rPr lang="en-US" sz="2000" b="1" dirty="0" smtClean="0">
                <a:solidFill>
                  <a:srgbClr val="000000"/>
                </a:solidFill>
                <a:latin typeface="Comic Sans MS" pitchFamily="66" charset="0"/>
              </a:rPr>
              <a:t>	</a:t>
            </a:r>
            <a:r>
              <a:rPr lang="en-US" sz="2000" b="1" dirty="0" smtClean="0">
                <a:solidFill>
                  <a:srgbClr val="000000"/>
                </a:solidFill>
                <a:latin typeface="SAS Monospace"/>
              </a:rPr>
              <a:t>The FREQ Procedure</a:t>
            </a:r>
          </a:p>
          <a:p>
            <a:endParaRPr lang="en-US" sz="2000" b="1" dirty="0" smtClean="0">
              <a:solidFill>
                <a:srgbClr val="000000"/>
              </a:solidFill>
              <a:latin typeface="SAS Monospace"/>
            </a:endParaRPr>
          </a:p>
          <a:p>
            <a:r>
              <a:rPr lang="en-US" sz="2000" b="1" dirty="0" smtClean="0">
                <a:solidFill>
                  <a:srgbClr val="000000"/>
                </a:solidFill>
                <a:latin typeface="SAS Monospace"/>
              </a:rPr>
              <a:t>Gender    Frequency     Percent ƒƒƒƒƒƒƒƒƒƒƒƒƒƒƒƒƒƒƒƒƒƒƒƒƒƒƒƒƒƒƒ</a:t>
            </a:r>
          </a:p>
          <a:p>
            <a:r>
              <a:rPr lang="en-US" sz="2000" b="1" dirty="0" smtClean="0">
                <a:solidFill>
                  <a:srgbClr val="000000"/>
                </a:solidFill>
                <a:latin typeface="SAS Monospace"/>
              </a:rPr>
              <a:t> </a:t>
            </a:r>
            <a:r>
              <a:rPr lang="en-US" sz="2000" b="1" dirty="0">
                <a:solidFill>
                  <a:srgbClr val="000000"/>
                </a:solidFill>
                <a:latin typeface="SAS Monospace"/>
              </a:rPr>
              <a:t>F             </a:t>
            </a:r>
            <a:r>
              <a:rPr lang="en-US" sz="2000" b="1" dirty="0" smtClean="0">
                <a:solidFill>
                  <a:srgbClr val="000000"/>
                </a:solidFill>
                <a:latin typeface="SAS Monospace"/>
              </a:rPr>
              <a:t>XX        XX.XX </a:t>
            </a:r>
          </a:p>
          <a:p>
            <a:r>
              <a:rPr lang="en-US" sz="2000" b="1" dirty="0">
                <a:solidFill>
                  <a:srgbClr val="000000"/>
                </a:solidFill>
                <a:latin typeface="SAS Monospace"/>
              </a:rPr>
              <a:t> </a:t>
            </a:r>
            <a:r>
              <a:rPr lang="en-US" sz="2000" b="1" dirty="0" smtClean="0">
                <a:solidFill>
                  <a:srgbClr val="000000"/>
                </a:solidFill>
                <a:latin typeface="SAS Monospace"/>
              </a:rPr>
              <a:t>M             XX        XX.XX</a:t>
            </a:r>
            <a:r>
              <a:rPr lang="en-US" sz="2000" b="1" dirty="0" smtClean="0">
                <a:solidFill>
                  <a:srgbClr val="FF0000"/>
                </a:solidFill>
                <a:latin typeface="SAS Monospace"/>
              </a:rPr>
              <a:t>           </a:t>
            </a:r>
            <a:endParaRPr lang="en-US" sz="2000" b="1" dirty="0">
              <a:solidFill>
                <a:srgbClr val="FF0000"/>
              </a:solidFill>
              <a:latin typeface="SAS Monospace"/>
            </a:endParaRPr>
          </a:p>
        </p:txBody>
      </p:sp>
    </p:spTree>
    <p:extLst>
      <p:ext uri="{BB962C8B-B14F-4D97-AF65-F5344CB8AC3E}">
        <p14:creationId xmlns:p14="http://schemas.microsoft.com/office/powerpoint/2010/main" val="721200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Viewing the Output</a:t>
            </a:r>
          </a:p>
        </p:txBody>
      </p:sp>
      <p:sp>
        <p:nvSpPr>
          <p:cNvPr id="38915" name="Rectangle 3"/>
          <p:cNvSpPr>
            <a:spLocks noGrp="1" noChangeArrowheads="1"/>
          </p:cNvSpPr>
          <p:nvPr>
            <p:ph idx="1"/>
          </p:nvPr>
        </p:nvSpPr>
        <p:spPr/>
        <p:txBody>
          <a:bodyPr/>
          <a:lstStyle/>
          <a:p>
            <a:pPr marL="0" indent="0" eaLnBrk="1" hangingPunct="1"/>
            <a:r>
              <a:rPr lang="en-US" dirty="0" smtClean="0"/>
              <a:t>Partial PROC FREQ Output</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grpSp>
        <p:nvGrpSpPr>
          <p:cNvPr id="2" name="Group 1"/>
          <p:cNvGrpSpPr/>
          <p:nvPr/>
        </p:nvGrpSpPr>
        <p:grpSpPr>
          <a:xfrm>
            <a:off x="723180" y="1489423"/>
            <a:ext cx="6231276" cy="4919295"/>
            <a:chOff x="782771" y="1474135"/>
            <a:chExt cx="6231276" cy="4919295"/>
          </a:xfrm>
        </p:grpSpPr>
        <p:sp>
          <p:nvSpPr>
            <p:cNvPr id="11" name="Rectangle 10"/>
            <p:cNvSpPr/>
            <p:nvPr/>
          </p:nvSpPr>
          <p:spPr>
            <a:xfrm>
              <a:off x="782771" y="1474135"/>
              <a:ext cx="6231276" cy="4919295"/>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Table of Gender by Country</a:t>
              </a:r>
            </a:p>
            <a:p>
              <a:endParaRPr lang="en-US" sz="1400" b="1" dirty="0">
                <a:solidFill>
                  <a:srgbClr val="000000"/>
                </a:solidFill>
                <a:latin typeface="SAS Monospace"/>
              </a:endParaRPr>
            </a:p>
            <a:p>
              <a:r>
                <a:rPr lang="en-US" sz="1400" b="1" dirty="0">
                  <a:solidFill>
                    <a:srgbClr val="000000"/>
                  </a:solidFill>
                  <a:latin typeface="SAS Monospace"/>
                </a:rPr>
                <a:t>  Gender     Country</a:t>
              </a:r>
            </a:p>
            <a:p>
              <a:endParaRPr lang="en-US" sz="1400" b="1" dirty="0">
                <a:solidFill>
                  <a:srgbClr val="000000"/>
                </a:solidFill>
                <a:latin typeface="SAS Monospace"/>
              </a:endParaRPr>
            </a:p>
            <a:p>
              <a:r>
                <a:rPr lang="en-US" sz="1400" b="1" dirty="0">
                  <a:solidFill>
                    <a:srgbClr val="000000"/>
                  </a:solidFill>
                  <a:latin typeface="SAS Monospace"/>
                </a:rPr>
                <a:t>  Frequency‚</a:t>
              </a:r>
            </a:p>
            <a:p>
              <a:r>
                <a:rPr lang="en-US" sz="1400" b="1" dirty="0">
                  <a:solidFill>
                    <a:srgbClr val="000000"/>
                  </a:solidFill>
                  <a:latin typeface="SAS Monospace"/>
                </a:rPr>
                <a:t>  Percent  ‚</a:t>
              </a:r>
            </a:p>
            <a:p>
              <a:r>
                <a:rPr lang="en-US" sz="1400" b="1" dirty="0">
                  <a:solidFill>
                    <a:srgbClr val="000000"/>
                  </a:solidFill>
                  <a:latin typeface="SAS Monospace"/>
                </a:rPr>
                <a:t>  Row Pct  ‚</a:t>
              </a:r>
            </a:p>
            <a:p>
              <a:r>
                <a:rPr lang="en-US" sz="1400" b="1" dirty="0">
                  <a:solidFill>
                    <a:srgbClr val="000000"/>
                  </a:solidFill>
                  <a:latin typeface="SAS Monospace"/>
                </a:rPr>
                <a:t>  Col Pct  ‚Australi‚United S‚  Total</a:t>
              </a:r>
            </a:p>
            <a:p>
              <a:r>
                <a:rPr lang="en-US" sz="1400" b="1" dirty="0">
                  <a:solidFill>
                    <a:srgbClr val="000000"/>
                  </a:solidFill>
                  <a:latin typeface="SAS Monospace"/>
                </a:rPr>
                <a:t>           ‚a       ‚tates   ‚</a:t>
              </a:r>
            </a:p>
            <a:p>
              <a:r>
                <a:rPr lang="en-US" sz="1400" b="1" dirty="0">
                  <a:solidFill>
                    <a:srgbClr val="000000"/>
                  </a:solidFill>
                  <a:latin typeface="SAS Monospace"/>
                </a:rPr>
                <a:t>  ƒƒƒƒƒƒƒƒƒˆƒƒƒƒƒƒƒƒˆƒƒƒƒƒƒƒƒˆ</a:t>
              </a:r>
            </a:p>
            <a:p>
              <a:r>
                <a:rPr lang="en-US" sz="1400" b="1" dirty="0">
                  <a:solidFill>
                    <a:srgbClr val="000000"/>
                  </a:solidFill>
                  <a:latin typeface="SAS Monospace"/>
                </a:rPr>
                <a:t>  Female   ‚     27 ‚     41 ‚     68</a:t>
              </a:r>
            </a:p>
            <a:p>
              <a:r>
                <a:rPr lang="en-US" sz="1400" b="1" dirty="0">
                  <a:solidFill>
                    <a:srgbClr val="000000"/>
                  </a:solidFill>
                  <a:latin typeface="SAS Monospace"/>
                </a:rPr>
                <a:t>           ‚  16.36 ‚  24.85 ‚  41.21</a:t>
              </a:r>
            </a:p>
            <a:p>
              <a:r>
                <a:rPr lang="en-US" sz="1400" b="1" dirty="0">
                  <a:solidFill>
                    <a:srgbClr val="000000"/>
                  </a:solidFill>
                  <a:latin typeface="SAS Monospace"/>
                </a:rPr>
                <a:t>           ‚  39.71 ‚  60.29 ‚</a:t>
              </a:r>
            </a:p>
            <a:p>
              <a:r>
                <a:rPr lang="en-US" sz="1400" b="1" dirty="0">
                  <a:solidFill>
                    <a:srgbClr val="000000"/>
                  </a:solidFill>
                  <a:latin typeface="SAS Monospace"/>
                </a:rPr>
                <a:t>           ‚  42.86 ‚  40.20 ‚</a:t>
              </a:r>
            </a:p>
            <a:p>
              <a:r>
                <a:rPr lang="en-US" sz="1400" b="1" dirty="0">
                  <a:solidFill>
                    <a:srgbClr val="000000"/>
                  </a:solidFill>
                  <a:latin typeface="SAS Monospace"/>
                </a:rPr>
                <a:t>  ƒƒƒƒƒƒƒƒƒˆƒƒƒƒƒƒƒƒˆƒƒƒƒƒƒƒƒˆ</a:t>
              </a:r>
            </a:p>
            <a:p>
              <a:r>
                <a:rPr lang="en-US" sz="1400" b="1" dirty="0">
                  <a:solidFill>
                    <a:srgbClr val="000000"/>
                  </a:solidFill>
                  <a:latin typeface="SAS Monospace"/>
                </a:rPr>
                <a:t>  Male     ‚     36 ‚     61 ‚     97</a:t>
              </a:r>
            </a:p>
            <a:p>
              <a:r>
                <a:rPr lang="en-US" sz="1400" b="1" dirty="0">
                  <a:solidFill>
                    <a:srgbClr val="000000"/>
                  </a:solidFill>
                  <a:latin typeface="SAS Monospace"/>
                </a:rPr>
                <a:t>           ‚  21.82 ‚  36.97 ‚  58.79</a:t>
              </a:r>
            </a:p>
            <a:p>
              <a:r>
                <a:rPr lang="en-US" sz="1400" b="1" dirty="0">
                  <a:solidFill>
                    <a:srgbClr val="000000"/>
                  </a:solidFill>
                  <a:latin typeface="SAS Monospace"/>
                </a:rPr>
                <a:t>           ‚  37.11 ‚  62.89 ‚</a:t>
              </a:r>
            </a:p>
            <a:p>
              <a:r>
                <a:rPr lang="en-US" sz="1400" b="1" dirty="0">
                  <a:solidFill>
                    <a:srgbClr val="000000"/>
                  </a:solidFill>
                  <a:latin typeface="SAS Monospace"/>
                </a:rPr>
                <a:t>           ‚  57.14 ‚  59.80 ‚</a:t>
              </a:r>
            </a:p>
            <a:p>
              <a:r>
                <a:rPr lang="en-US" sz="1400" b="1" dirty="0">
                  <a:solidFill>
                    <a:srgbClr val="000000"/>
                  </a:solidFill>
                  <a:latin typeface="SAS Monospace"/>
                </a:rPr>
                <a:t>  ƒƒƒƒƒƒƒƒƒˆƒƒƒƒƒƒƒƒˆƒƒƒƒƒƒƒƒˆ</a:t>
              </a:r>
            </a:p>
            <a:p>
              <a:r>
                <a:rPr lang="en-US" sz="1400" b="1" dirty="0">
                  <a:solidFill>
                    <a:srgbClr val="000000"/>
                  </a:solidFill>
                  <a:latin typeface="SAS Monospace"/>
                </a:rPr>
                <a:t>  Total          63      102      165</a:t>
              </a:r>
            </a:p>
            <a:p>
              <a:r>
                <a:rPr lang="en-US" sz="1400" b="1" dirty="0">
                  <a:solidFill>
                    <a:srgbClr val="000000"/>
                  </a:solidFill>
                  <a:latin typeface="SAS Monospace"/>
                </a:rPr>
                <a:t>              38.18    61.82   100.00</a:t>
              </a:r>
            </a:p>
          </p:txBody>
        </p:sp>
        <p:sp>
          <p:nvSpPr>
            <p:cNvPr id="4" name="Line Callout 2 3"/>
            <p:cNvSpPr/>
            <p:nvPr/>
          </p:nvSpPr>
          <p:spPr bwMode="auto">
            <a:xfrm>
              <a:off x="3989614" y="2046035"/>
              <a:ext cx="1611086" cy="795089"/>
            </a:xfrm>
            <a:prstGeom prst="borderCallout2">
              <a:avLst>
                <a:gd name="adj1" fmla="val 18750"/>
                <a:gd name="adj2" fmla="val 0"/>
                <a:gd name="adj3" fmla="val 18750"/>
                <a:gd name="adj4" fmla="val -8334"/>
                <a:gd name="adj5" fmla="val 122679"/>
                <a:gd name="adj6" fmla="val -3786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Labels are wrapped.</a:t>
              </a:r>
              <a:endParaRPr lang="en-US" sz="2000" b="1" dirty="0">
                <a:solidFill>
                  <a:srgbClr val="FFFFFF"/>
                </a:solidFill>
              </a:endParaRPr>
            </a:p>
          </p:txBody>
        </p:sp>
        <p:sp>
          <p:nvSpPr>
            <p:cNvPr id="6" name="Rectangle 5"/>
            <p:cNvSpPr/>
            <p:nvPr>
              <p:custDataLst>
                <p:tags r:id="rId1"/>
              </p:custDataLst>
            </p:nvPr>
          </p:nvSpPr>
          <p:spPr bwMode="auto">
            <a:xfrm>
              <a:off x="1081221" y="3696635"/>
              <a:ext cx="628714"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2"/>
              </p:custDataLst>
            </p:nvPr>
          </p:nvSpPr>
          <p:spPr bwMode="auto">
            <a:xfrm>
              <a:off x="1081221" y="4763435"/>
              <a:ext cx="419164"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3"/>
              </p:custDataLst>
            </p:nvPr>
          </p:nvSpPr>
          <p:spPr bwMode="auto">
            <a:xfrm>
              <a:off x="2128971" y="3056555"/>
              <a:ext cx="838264"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8"/>
            <p:cNvSpPr/>
            <p:nvPr>
              <p:custDataLst>
                <p:tags r:id="rId4"/>
              </p:custDataLst>
            </p:nvPr>
          </p:nvSpPr>
          <p:spPr bwMode="auto">
            <a:xfrm>
              <a:off x="2128971" y="3269915"/>
              <a:ext cx="104839"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5"/>
              </p:custDataLst>
            </p:nvPr>
          </p:nvSpPr>
          <p:spPr bwMode="auto">
            <a:xfrm>
              <a:off x="3071946" y="3056555"/>
              <a:ext cx="826463"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Rectangle 14"/>
            <p:cNvSpPr/>
            <p:nvPr>
              <p:custDataLst>
                <p:tags r:id="rId6"/>
              </p:custDataLst>
            </p:nvPr>
          </p:nvSpPr>
          <p:spPr bwMode="auto">
            <a:xfrm>
              <a:off x="3071946" y="3269915"/>
              <a:ext cx="523939"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56053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Option</a:t>
            </a:r>
            <a:endParaRPr lang="en-US" dirty="0"/>
          </a:p>
        </p:txBody>
      </p:sp>
      <p:sp>
        <p:nvSpPr>
          <p:cNvPr id="3" name="Content Placeholder 2"/>
          <p:cNvSpPr>
            <a:spLocks noGrp="1"/>
          </p:cNvSpPr>
          <p:nvPr>
            <p:ph idx="1"/>
          </p:nvPr>
        </p:nvSpPr>
        <p:spPr/>
        <p:txBody>
          <a:bodyPr/>
          <a:lstStyle/>
          <a:p>
            <a:r>
              <a:rPr lang="en-US" dirty="0" smtClean="0"/>
              <a:t>Use the </a:t>
            </a:r>
            <a:r>
              <a:rPr lang="en-US" i="1" dirty="0" smtClean="0"/>
              <a:t>FORMAT= option </a:t>
            </a:r>
            <a:r>
              <a:rPr lang="en-US" dirty="0"/>
              <a:t>i</a:t>
            </a:r>
            <a:r>
              <a:rPr lang="en-US" dirty="0" smtClean="0"/>
              <a:t>n the TABLES statement to format the frequency value and to change the width of the column.</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18456" y="2290262"/>
            <a:ext cx="7445829" cy="1749197"/>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freq data=orion.sales;</a:t>
            </a:r>
          </a:p>
          <a:p>
            <a:pPr>
              <a:lnSpc>
                <a:spcPct val="85000"/>
              </a:lnSpc>
            </a:pPr>
            <a:r>
              <a:rPr lang="en-US" b="1" dirty="0">
                <a:latin typeface="Courier New"/>
              </a:rPr>
              <a:t>   tables Gender*Country / format=12.;</a:t>
            </a:r>
          </a:p>
          <a:p>
            <a:pPr>
              <a:lnSpc>
                <a:spcPct val="85000"/>
              </a:lnSpc>
            </a:pPr>
            <a:r>
              <a:rPr lang="en-US" b="1" dirty="0">
                <a:latin typeface="Courier New"/>
              </a:rPr>
              <a:t>   format Country $ctryfmt</a:t>
            </a:r>
            <a:r>
              <a:rPr lang="en-US" b="1" dirty="0" smtClean="0">
                <a:latin typeface="Courier New"/>
              </a:rPr>
              <a:t>.</a:t>
            </a:r>
          </a:p>
          <a:p>
            <a:pPr>
              <a:lnSpc>
                <a:spcPct val="85000"/>
              </a:lnSpc>
            </a:pPr>
            <a:r>
              <a:rPr lang="en-US" b="1" dirty="0">
                <a:latin typeface="Courier New"/>
              </a:rPr>
              <a:t> </a:t>
            </a:r>
            <a:r>
              <a:rPr lang="en-US" b="1" dirty="0" smtClean="0">
                <a:latin typeface="Courier New"/>
              </a:rPr>
              <a:t>         Gender $gender.;</a:t>
            </a:r>
            <a:endParaRPr lang="en-US" b="1" dirty="0">
              <a:latin typeface="Courier New"/>
            </a:endParaRPr>
          </a:p>
          <a:p>
            <a:pPr>
              <a:lnSpc>
                <a:spcPct val="85000"/>
              </a:lnSpc>
            </a:pPr>
            <a:r>
              <a:rPr lang="en-US" b="1" dirty="0">
                <a:latin typeface="Courier New"/>
              </a:rPr>
              <a:t>run;</a:t>
            </a:r>
          </a:p>
        </p:txBody>
      </p:sp>
      <p:sp>
        <p:nvSpPr>
          <p:cNvPr id="8" name="Rectangle 7"/>
          <p:cNvSpPr/>
          <p:nvPr>
            <p:custDataLst>
              <p:tags r:id="rId1"/>
            </p:custDataLst>
          </p:nvPr>
        </p:nvSpPr>
        <p:spPr bwMode="auto">
          <a:xfrm>
            <a:off x="5736544" y="2690058"/>
            <a:ext cx="182568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Program Name"/>
          <p:cNvSpPr txBox="1"/>
          <p:nvPr/>
        </p:nvSpPr>
        <p:spPr>
          <a:xfrm>
            <a:off x="7955200" y="6324600"/>
            <a:ext cx="981101" cy="338554"/>
          </a:xfrm>
          <a:prstGeom prst="rect">
            <a:avLst/>
          </a:prstGeom>
          <a:noFill/>
        </p:spPr>
        <p:txBody>
          <a:bodyPr vert="horz" wrap="none" rtlCol="0">
            <a:spAutoFit/>
          </a:bodyPr>
          <a:lstStyle/>
          <a:p>
            <a:pPr algn="r"/>
            <a:r>
              <a:rPr lang="en-US" sz="1600" b="1" dirty="0" smtClean="0"/>
              <a:t>p111d06</a:t>
            </a:r>
            <a:endParaRPr lang="en-US" sz="1600" b="1" dirty="0"/>
          </a:p>
        </p:txBody>
      </p:sp>
    </p:spTree>
    <p:extLst>
      <p:ext uri="{BB962C8B-B14F-4D97-AF65-F5344CB8AC3E}">
        <p14:creationId xmlns:p14="http://schemas.microsoft.com/office/powerpoint/2010/main" val="2371596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Viewing the Output</a:t>
            </a:r>
          </a:p>
        </p:txBody>
      </p:sp>
      <p:sp>
        <p:nvSpPr>
          <p:cNvPr id="38915" name="Rectangle 3"/>
          <p:cNvSpPr>
            <a:spLocks noGrp="1" noChangeArrowheads="1"/>
          </p:cNvSpPr>
          <p:nvPr>
            <p:ph idx="1"/>
          </p:nvPr>
        </p:nvSpPr>
        <p:spPr/>
        <p:txBody>
          <a:bodyPr/>
          <a:lstStyle/>
          <a:p>
            <a:pPr marL="0" indent="0" eaLnBrk="1" hangingPunct="1"/>
            <a:r>
              <a:rPr lang="en-US" dirty="0" smtClean="0"/>
              <a:t>PROC FREQ Output</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13" name="Rectangle 12"/>
          <p:cNvSpPr/>
          <p:nvPr/>
        </p:nvSpPr>
        <p:spPr>
          <a:xfrm>
            <a:off x="667818" y="1493650"/>
            <a:ext cx="6986427" cy="4919295"/>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smtClean="0">
                <a:solidFill>
                  <a:srgbClr val="000000"/>
                </a:solidFill>
                <a:latin typeface="SAS Monospace"/>
              </a:rPr>
              <a:t>                 </a:t>
            </a:r>
            <a:r>
              <a:rPr lang="en-US" sz="1400" b="1" dirty="0">
                <a:solidFill>
                  <a:srgbClr val="000000"/>
                </a:solidFill>
                <a:latin typeface="SAS Monospace"/>
              </a:rPr>
              <a:t>The FREQ Procedure</a:t>
            </a:r>
          </a:p>
          <a:p>
            <a:r>
              <a:rPr lang="en-US" sz="1400" b="1" dirty="0" smtClean="0">
                <a:solidFill>
                  <a:srgbClr val="000000"/>
                </a:solidFill>
                <a:latin typeface="SAS Monospace"/>
              </a:rPr>
              <a:t>              </a:t>
            </a:r>
            <a:r>
              <a:rPr lang="en-US" sz="1400" b="1" dirty="0">
                <a:solidFill>
                  <a:srgbClr val="000000"/>
                </a:solidFill>
                <a:latin typeface="SAS Monospace"/>
              </a:rPr>
              <a:t>Table of Gender by Country</a:t>
            </a:r>
          </a:p>
          <a:p>
            <a:endParaRPr lang="en-US" sz="1400" b="1" dirty="0">
              <a:solidFill>
                <a:srgbClr val="000000"/>
              </a:solidFill>
              <a:latin typeface="SAS Monospace"/>
            </a:endParaRPr>
          </a:p>
          <a:p>
            <a:r>
              <a:rPr lang="en-US" sz="1400" b="1" dirty="0">
                <a:solidFill>
                  <a:srgbClr val="000000"/>
                </a:solidFill>
                <a:latin typeface="SAS Monospace"/>
              </a:rPr>
              <a:t>  Gender     Country</a:t>
            </a:r>
          </a:p>
          <a:p>
            <a:endParaRPr lang="en-US" sz="1400" b="1" dirty="0">
              <a:solidFill>
                <a:srgbClr val="000000"/>
              </a:solidFill>
              <a:latin typeface="SAS Monospace"/>
            </a:endParaRPr>
          </a:p>
          <a:p>
            <a:r>
              <a:rPr lang="en-US" sz="1400" b="1" dirty="0">
                <a:solidFill>
                  <a:srgbClr val="000000"/>
                </a:solidFill>
                <a:latin typeface="SAS Monospace"/>
              </a:rPr>
              <a:t>  Frequency‚</a:t>
            </a:r>
          </a:p>
          <a:p>
            <a:r>
              <a:rPr lang="en-US" sz="1400" b="1" dirty="0">
                <a:solidFill>
                  <a:srgbClr val="000000"/>
                </a:solidFill>
                <a:latin typeface="SAS Monospace"/>
              </a:rPr>
              <a:t>  Percent  ‚</a:t>
            </a:r>
          </a:p>
          <a:p>
            <a:r>
              <a:rPr lang="en-US" sz="1400" b="1" dirty="0">
                <a:solidFill>
                  <a:srgbClr val="000000"/>
                </a:solidFill>
                <a:latin typeface="SAS Monospace"/>
              </a:rPr>
              <a:t>  Row Pct  ‚</a:t>
            </a:r>
          </a:p>
          <a:p>
            <a:r>
              <a:rPr lang="en-US" sz="1400" b="1" dirty="0">
                <a:solidFill>
                  <a:srgbClr val="000000"/>
                </a:solidFill>
                <a:latin typeface="SAS Monospace"/>
              </a:rPr>
              <a:t>  Col Pct  ‚Australia    ‚United States‚       Total</a:t>
            </a:r>
          </a:p>
          <a:p>
            <a:r>
              <a:rPr lang="en-US" sz="1400" b="1" dirty="0">
                <a:solidFill>
                  <a:srgbClr val="000000"/>
                </a:solidFill>
                <a:latin typeface="SAS Monospace"/>
              </a:rPr>
              <a:t>  ƒƒƒƒƒƒƒƒƒˆƒƒƒƒƒƒƒƒƒƒƒƒƒˆƒƒƒƒƒƒƒƒƒƒƒƒƒˆ</a:t>
            </a:r>
          </a:p>
          <a:p>
            <a:r>
              <a:rPr lang="en-US" sz="1400" b="1" dirty="0">
                <a:solidFill>
                  <a:srgbClr val="000000"/>
                </a:solidFill>
                <a:latin typeface="SAS Monospace"/>
              </a:rPr>
              <a:t>  Female   ‚          27 ‚          41 ‚          68</a:t>
            </a:r>
          </a:p>
          <a:p>
            <a:r>
              <a:rPr lang="en-US" sz="1400" b="1" dirty="0">
                <a:solidFill>
                  <a:srgbClr val="000000"/>
                </a:solidFill>
                <a:latin typeface="SAS Monospace"/>
              </a:rPr>
              <a:t>           ‚       16.36 ‚       24.85 ‚       41.21</a:t>
            </a:r>
          </a:p>
          <a:p>
            <a:r>
              <a:rPr lang="en-US" sz="1400" b="1" dirty="0">
                <a:solidFill>
                  <a:srgbClr val="000000"/>
                </a:solidFill>
                <a:latin typeface="SAS Monospace"/>
              </a:rPr>
              <a:t>           ‚       39.71 ‚       60.29 ‚</a:t>
            </a:r>
          </a:p>
          <a:p>
            <a:r>
              <a:rPr lang="en-US" sz="1400" b="1" dirty="0">
                <a:solidFill>
                  <a:srgbClr val="000000"/>
                </a:solidFill>
                <a:latin typeface="SAS Monospace"/>
              </a:rPr>
              <a:t>           ‚       42.86 ‚       40.20 ‚</a:t>
            </a:r>
          </a:p>
          <a:p>
            <a:r>
              <a:rPr lang="en-US" sz="1400" b="1" dirty="0">
                <a:solidFill>
                  <a:srgbClr val="000000"/>
                </a:solidFill>
                <a:latin typeface="SAS Monospace"/>
              </a:rPr>
              <a:t>  ƒƒƒƒƒƒƒƒƒˆƒƒƒƒƒƒƒƒƒƒƒƒƒˆƒƒƒƒƒƒƒƒƒƒƒƒƒˆ</a:t>
            </a:r>
          </a:p>
          <a:p>
            <a:r>
              <a:rPr lang="en-US" sz="1400" b="1" dirty="0">
                <a:solidFill>
                  <a:srgbClr val="000000"/>
                </a:solidFill>
                <a:latin typeface="SAS Monospace"/>
              </a:rPr>
              <a:t>  Male     ‚          36 ‚          61 ‚          97</a:t>
            </a:r>
          </a:p>
          <a:p>
            <a:r>
              <a:rPr lang="en-US" sz="1400" b="1" dirty="0">
                <a:solidFill>
                  <a:srgbClr val="000000"/>
                </a:solidFill>
                <a:latin typeface="SAS Monospace"/>
              </a:rPr>
              <a:t>           ‚       21.82 ‚       36.97 ‚       58.79</a:t>
            </a:r>
          </a:p>
          <a:p>
            <a:r>
              <a:rPr lang="en-US" sz="1400" b="1" dirty="0">
                <a:solidFill>
                  <a:srgbClr val="000000"/>
                </a:solidFill>
                <a:latin typeface="SAS Monospace"/>
              </a:rPr>
              <a:t>           ‚       37.11 ‚       62.89 ‚</a:t>
            </a:r>
          </a:p>
          <a:p>
            <a:r>
              <a:rPr lang="en-US" sz="1400" b="1" dirty="0">
                <a:solidFill>
                  <a:srgbClr val="000000"/>
                </a:solidFill>
                <a:latin typeface="SAS Monospace"/>
              </a:rPr>
              <a:t>           ‚       57.14 ‚       59.80 ‚</a:t>
            </a:r>
          </a:p>
          <a:p>
            <a:r>
              <a:rPr lang="en-US" sz="1400" b="1" dirty="0">
                <a:solidFill>
                  <a:srgbClr val="000000"/>
                </a:solidFill>
                <a:latin typeface="SAS Monospace"/>
              </a:rPr>
              <a:t>  ƒƒƒƒƒƒƒƒƒˆƒƒƒƒƒƒƒƒƒƒƒƒƒˆƒƒƒƒƒƒƒƒƒƒƒƒƒˆ</a:t>
            </a:r>
          </a:p>
          <a:p>
            <a:r>
              <a:rPr lang="en-US" sz="1400" b="1" dirty="0">
                <a:solidFill>
                  <a:srgbClr val="000000"/>
                </a:solidFill>
                <a:latin typeface="SAS Monospace"/>
              </a:rPr>
              <a:t>  Total               63           102           165</a:t>
            </a:r>
          </a:p>
          <a:p>
            <a:r>
              <a:rPr lang="en-US" sz="1400" b="1" dirty="0">
                <a:solidFill>
                  <a:srgbClr val="000000"/>
                </a:solidFill>
                <a:latin typeface="SAS Monospace"/>
              </a:rPr>
              <a:t>                   38.18         61.82        100.00</a:t>
            </a:r>
          </a:p>
        </p:txBody>
      </p:sp>
      <p:sp>
        <p:nvSpPr>
          <p:cNvPr id="4" name="Line Callout 2 3"/>
          <p:cNvSpPr/>
          <p:nvPr/>
        </p:nvSpPr>
        <p:spPr bwMode="auto">
          <a:xfrm>
            <a:off x="4386943" y="2100512"/>
            <a:ext cx="2247773" cy="795089"/>
          </a:xfrm>
          <a:prstGeom prst="borderCallout2">
            <a:avLst>
              <a:gd name="adj1" fmla="val 18750"/>
              <a:gd name="adj2" fmla="val 0"/>
              <a:gd name="adj3" fmla="val 21347"/>
              <a:gd name="adj4" fmla="val -8854"/>
              <a:gd name="adj5" fmla="val 128929"/>
              <a:gd name="adj6" fmla="val -23761"/>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a:solidFill>
                  <a:srgbClr val="FFFFFF"/>
                </a:solidFill>
              </a:rPr>
              <a:t>C</a:t>
            </a:r>
            <a:r>
              <a:rPr lang="en-US" sz="2000" b="1" dirty="0" smtClean="0">
                <a:solidFill>
                  <a:srgbClr val="FFFFFF"/>
                </a:solidFill>
              </a:rPr>
              <a:t>olumns are 12 characters wide.</a:t>
            </a:r>
            <a:endParaRPr lang="en-US" sz="2000" b="1" dirty="0">
              <a:solidFill>
                <a:srgbClr val="FFFFFF"/>
              </a:solidFill>
            </a:endParaRPr>
          </a:p>
        </p:txBody>
      </p:sp>
      <p:sp>
        <p:nvSpPr>
          <p:cNvPr id="7" name="Rectangle 6"/>
          <p:cNvSpPr/>
          <p:nvPr>
            <p:custDataLst>
              <p:tags r:id="rId1"/>
            </p:custDataLst>
          </p:nvPr>
        </p:nvSpPr>
        <p:spPr bwMode="auto">
          <a:xfrm>
            <a:off x="2014018" y="3289430"/>
            <a:ext cx="943039"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2"/>
            </p:custDataLst>
          </p:nvPr>
        </p:nvSpPr>
        <p:spPr bwMode="auto">
          <a:xfrm>
            <a:off x="3480868" y="3289430"/>
            <a:ext cx="1362139"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689284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a:t>
            </a:r>
            <a:r>
              <a:rPr lang="en-US">
                <a:solidFill>
                  <a:srgbClr val="000000"/>
                </a:solidFill>
                <a:latin typeface="Arial" pitchFamily="34" charset="0"/>
                <a:ea typeface="MS PGothic" pitchFamily="34" charset="-128"/>
              </a:rPr>
              <a:t>the </a:t>
            </a:r>
            <a:r>
              <a:rPr lang="en-US"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11: Creating Summary Reports</a:t>
            </a:r>
          </a:p>
        </p:txBody>
      </p:sp>
      <p:graphicFrame>
        <p:nvGraphicFramePr>
          <p:cNvPr id="7" name="Group Organizer"/>
          <p:cNvGraphicFramePr>
            <a:graphicFrameLocks noGrp="1"/>
          </p:cNvGraphicFramePr>
          <p:nvPr>
            <p:extLst>
              <p:ext uri="{D42A27DB-BD31-4B8C-83A1-F6EECF244321}">
                <p14:modId xmlns:p14="http://schemas.microsoft.com/office/powerpoint/2010/main" val="798512788"/>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11.1 The FREQ Procedure</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11.2 The MEANS and UNIVARIATE Procedures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11.3 Using the Output Delivery System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7650074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Objectives</a:t>
            </a:r>
          </a:p>
        </p:txBody>
      </p:sp>
      <p:sp>
        <p:nvSpPr>
          <p:cNvPr id="63491" name="Rectangle 3"/>
          <p:cNvSpPr>
            <a:spLocks noGrp="1" noChangeArrowheads="1"/>
          </p:cNvSpPr>
          <p:nvPr>
            <p:ph idx="1"/>
          </p:nvPr>
        </p:nvSpPr>
        <p:spPr/>
        <p:txBody>
          <a:bodyPr/>
          <a:lstStyle/>
          <a:p>
            <a:pPr lvl="1" eaLnBrk="1" hangingPunct="1"/>
            <a:r>
              <a:rPr lang="en-US" dirty="0" smtClean="0"/>
              <a:t>Calculate summary statistics and multilevel summaries with the MEANS procedure.</a:t>
            </a:r>
          </a:p>
          <a:p>
            <a:pPr lvl="1" eaLnBrk="1" hangingPunct="1"/>
            <a:r>
              <a:rPr lang="en-US" dirty="0" smtClean="0"/>
              <a:t>Enhance summary tables with options.</a:t>
            </a:r>
          </a:p>
          <a:p>
            <a:pPr lvl="1" eaLnBrk="1" hangingPunct="1"/>
            <a:r>
              <a:rPr lang="en-US" dirty="0" smtClean="0"/>
              <a:t>Identify extreme and missing values with the UNIVARIATE procedure.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The payroll manager would like to see the average salary for all employees.</a:t>
            </a:r>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700" y="3099124"/>
            <a:ext cx="1589715" cy="194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L:\graphics\people_grou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410" y="2385037"/>
            <a:ext cx="1475110" cy="1428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graphics\unknownAmount.png"/>
          <p:cNvPicPr>
            <a:picLocks noChangeAspect="1" noChangeArrowheads="1"/>
          </p:cNvPicPr>
          <p:nvPr/>
        </p:nvPicPr>
        <p:blipFill rotWithShape="1">
          <a:blip r:embed="rId5">
            <a:extLst>
              <a:ext uri="{28A0092B-C50C-407E-A947-70E740481C1C}">
                <a14:useLocalDpi xmlns:a14="http://schemas.microsoft.com/office/drawing/2010/main" val="0"/>
              </a:ext>
            </a:extLst>
          </a:blip>
          <a:srcRect l="3731" t="12126" r="7909" b="19366"/>
          <a:stretch/>
        </p:blipFill>
        <p:spPr bwMode="auto">
          <a:xfrm rot="19569313">
            <a:off x="5120417" y="4248112"/>
            <a:ext cx="1525058" cy="6535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L:\graphics\people_grou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321" y="3813212"/>
            <a:ext cx="1475110" cy="1428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graphics\person_why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71" y="2363290"/>
            <a:ext cx="2632364"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40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smtClean="0"/>
              <a:t>MEANS Procedure</a:t>
            </a:r>
          </a:p>
        </p:txBody>
      </p:sp>
      <p:sp>
        <p:nvSpPr>
          <p:cNvPr id="65539" name="Rectangle 3"/>
          <p:cNvSpPr>
            <a:spLocks noGrp="1" noChangeArrowheads="1"/>
          </p:cNvSpPr>
          <p:nvPr>
            <p:ph idx="1"/>
          </p:nvPr>
        </p:nvSpPr>
        <p:spPr/>
        <p:txBody>
          <a:bodyPr/>
          <a:lstStyle/>
          <a:p>
            <a:r>
              <a:rPr lang="en-US" dirty="0" smtClean="0"/>
              <a:t>The MEANS procedure produces summary reports with descriptive statistics.</a:t>
            </a:r>
          </a:p>
          <a:p>
            <a:endParaRPr lang="en-US" dirty="0"/>
          </a:p>
          <a:p>
            <a:endParaRPr lang="en-US" dirty="0" smtClean="0"/>
          </a:p>
          <a:p>
            <a:endParaRPr lang="en-US" dirty="0"/>
          </a:p>
          <a:p>
            <a:endParaRPr lang="en-US" dirty="0" smtClean="0"/>
          </a:p>
          <a:p>
            <a:endParaRPr lang="en-US" dirty="0"/>
          </a:p>
          <a:p>
            <a:endParaRPr lang="en-US" dirty="0" smtClean="0"/>
          </a:p>
          <a:p>
            <a:pPr lvl="1"/>
            <a:r>
              <a:rPr lang="en-US" i="1" dirty="0" smtClean="0"/>
              <a:t>Analysis variables</a:t>
            </a:r>
            <a:r>
              <a:rPr lang="en-US" dirty="0" smtClean="0"/>
              <a:t> are the </a:t>
            </a:r>
            <a:r>
              <a:rPr lang="en-US" b="1" i="1" dirty="0" smtClean="0"/>
              <a:t>numeric</a:t>
            </a:r>
            <a:r>
              <a:rPr lang="en-US" dirty="0" smtClean="0"/>
              <a:t> variables for which statistics are to be computed.</a:t>
            </a:r>
          </a:p>
          <a:p>
            <a:pPr lvl="1"/>
            <a:r>
              <a:rPr lang="en-US" i="1" dirty="0" smtClean="0"/>
              <a:t>Classification variables </a:t>
            </a:r>
            <a:r>
              <a:rPr lang="en-US" dirty="0" smtClean="0"/>
              <a:t>are variables whose values define subgroups for the analysis. They can be character or numeric.</a:t>
            </a:r>
          </a:p>
          <a:p>
            <a:endParaRPr lang="en-US" dirty="0"/>
          </a:p>
          <a:p>
            <a:endParaRPr lang="en-US" dirty="0" smtClean="0"/>
          </a:p>
          <a:p>
            <a:endParaRPr lang="en-US" dirty="0" smtClean="0"/>
          </a:p>
          <a:p>
            <a:endParaRPr lang="en-US" sz="1800" dirty="0"/>
          </a:p>
          <a:p>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65543" name="Text Box 15"/>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p111d07</a:t>
            </a:r>
          </a:p>
        </p:txBody>
      </p:sp>
      <p:sp>
        <p:nvSpPr>
          <p:cNvPr id="7" name="Rectangle 14"/>
          <p:cNvSpPr>
            <a:spLocks noChangeArrowheads="1"/>
          </p:cNvSpPr>
          <p:nvPr/>
        </p:nvSpPr>
        <p:spPr bwMode="auto">
          <a:xfrm>
            <a:off x="689371" y="1942048"/>
            <a:ext cx="5260975" cy="762000"/>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latin typeface="Courier New" pitchFamily="49" charset="0"/>
              </a:rPr>
              <a:t>proc means data=orion.sales;</a:t>
            </a:r>
          </a:p>
          <a:p>
            <a:pPr>
              <a:lnSpc>
                <a:spcPct val="85000"/>
              </a:lnSpc>
            </a:pPr>
            <a:r>
              <a:rPr lang="en-US" b="1" dirty="0">
                <a:latin typeface="Courier New" pitchFamily="49" charset="0"/>
              </a:rPr>
              <a:t>run; </a:t>
            </a:r>
          </a:p>
        </p:txBody>
      </p:sp>
      <p:sp>
        <p:nvSpPr>
          <p:cNvPr id="8" name="TextBox 7"/>
          <p:cNvSpPr txBox="1"/>
          <p:nvPr>
            <p:custDataLst>
              <p:tags r:id="rId1"/>
            </p:custDataLst>
          </p:nvPr>
        </p:nvSpPr>
        <p:spPr>
          <a:xfrm>
            <a:off x="1872343" y="2421019"/>
            <a:ext cx="6716967" cy="141064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PROC MEANS DATA=</a:t>
            </a:r>
            <a:r>
              <a:rPr lang="en-US" sz="2000" i="1" dirty="0" smtClean="0">
                <a:solidFill>
                  <a:srgbClr val="000000"/>
                </a:solidFill>
              </a:rPr>
              <a:t>input-data-set &lt;options statistics&gt;</a:t>
            </a:r>
            <a:r>
              <a:rPr lang="en-US" sz="2000" b="1" dirty="0" smtClean="0">
                <a:solidFill>
                  <a:srgbClr val="000000"/>
                </a:solidFill>
              </a:rPr>
              <a:t>;</a:t>
            </a:r>
          </a:p>
          <a:p>
            <a:r>
              <a:rPr lang="en-US" sz="2000" dirty="0" smtClean="0">
                <a:solidFill>
                  <a:srgbClr val="000000"/>
                </a:solidFill>
              </a:rPr>
              <a:t>     &lt;</a:t>
            </a:r>
            <a:r>
              <a:rPr lang="en-US" sz="2000" b="1" dirty="0" smtClean="0">
                <a:solidFill>
                  <a:srgbClr val="000000"/>
                </a:solidFill>
              </a:rPr>
              <a:t>VAR</a:t>
            </a:r>
            <a:r>
              <a:rPr lang="en-US" sz="2000" i="1" dirty="0" smtClean="0">
                <a:solidFill>
                  <a:srgbClr val="000000"/>
                </a:solidFill>
              </a:rPr>
              <a:t> analysis-variable(s)</a:t>
            </a:r>
            <a:r>
              <a:rPr lang="en-US" sz="2000" b="1" dirty="0" smtClean="0">
                <a:solidFill>
                  <a:srgbClr val="000000"/>
                </a:solidFill>
              </a:rPr>
              <a:t>;</a:t>
            </a:r>
            <a:r>
              <a:rPr lang="en-US" sz="2000" dirty="0" smtClean="0">
                <a:solidFill>
                  <a:srgbClr val="000000"/>
                </a:solidFill>
              </a:rPr>
              <a:t>&gt;</a:t>
            </a:r>
          </a:p>
          <a:p>
            <a:r>
              <a:rPr lang="en-US" sz="2000" dirty="0">
                <a:solidFill>
                  <a:srgbClr val="000000"/>
                </a:solidFill>
              </a:rPr>
              <a:t> </a:t>
            </a:r>
            <a:r>
              <a:rPr lang="en-US" sz="2000" dirty="0" smtClean="0">
                <a:solidFill>
                  <a:srgbClr val="000000"/>
                </a:solidFill>
              </a:rPr>
              <a:t>    &lt;</a:t>
            </a:r>
            <a:r>
              <a:rPr lang="en-US" sz="2000" b="1" dirty="0" smtClean="0">
                <a:solidFill>
                  <a:srgbClr val="000000"/>
                </a:solidFill>
              </a:rPr>
              <a:t>CLASS</a:t>
            </a:r>
            <a:r>
              <a:rPr lang="en-US" sz="2000" dirty="0" smtClean="0">
                <a:solidFill>
                  <a:srgbClr val="000000"/>
                </a:solidFill>
              </a:rPr>
              <a:t> </a:t>
            </a:r>
            <a:r>
              <a:rPr lang="en-US" sz="2000" i="1" dirty="0">
                <a:solidFill>
                  <a:srgbClr val="000000"/>
                </a:solidFill>
              </a:rPr>
              <a:t>classification-variable(s)</a:t>
            </a:r>
            <a:r>
              <a:rPr lang="en-US" sz="2000" b="1" dirty="0" smtClean="0">
                <a:solidFill>
                  <a:srgbClr val="000000"/>
                </a:solidFill>
              </a:rPr>
              <a:t>;</a:t>
            </a:r>
            <a:r>
              <a:rPr lang="en-US" sz="2000" dirty="0" smtClean="0">
                <a:solidFill>
                  <a:srgbClr val="000000"/>
                </a:solidFill>
              </a:rPr>
              <a:t>&gt;</a:t>
            </a:r>
          </a:p>
          <a:p>
            <a:r>
              <a:rPr lang="en-US" sz="2000" b="1" dirty="0" smtClean="0">
                <a:solidFill>
                  <a:srgbClr val="000000"/>
                </a:solidFill>
              </a:rPr>
              <a:t>RUN;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Viewing the Output</a:t>
            </a:r>
            <a:endParaRPr lang="en-US" dirty="0" smtClean="0"/>
          </a:p>
        </p:txBody>
      </p:sp>
      <p:sp>
        <p:nvSpPr>
          <p:cNvPr id="65539" name="Rectangle 3"/>
          <p:cNvSpPr>
            <a:spLocks noGrp="1" noChangeArrowheads="1"/>
          </p:cNvSpPr>
          <p:nvPr>
            <p:ph idx="1"/>
          </p:nvPr>
        </p:nvSpPr>
        <p:spPr/>
        <p:txBody>
          <a:bodyPr/>
          <a:lstStyle/>
          <a:p>
            <a:r>
              <a:rPr lang="en-US" smtClean="0"/>
              <a:t>PROC MEANS Output</a:t>
            </a:r>
          </a:p>
          <a:p>
            <a:endParaRPr lang="en-US" smtClean="0"/>
          </a:p>
          <a:p>
            <a:endParaRPr lang="en-US" smtClean="0"/>
          </a:p>
          <a:p>
            <a:endParaRPr lang="en-US" smtClean="0"/>
          </a:p>
          <a:p>
            <a:endParaRPr lang="en-US" smtClean="0"/>
          </a:p>
          <a:p>
            <a:endParaRPr lang="en-US" smtClean="0"/>
          </a:p>
          <a:p>
            <a:endParaRPr lang="en-US" sz="1100" smtClean="0"/>
          </a:p>
          <a:p>
            <a:pPr marL="0" indent="0" eaLnBrk="1" hangingPunct="1"/>
            <a:endParaRPr lang="en-US" sz="1200" smtClean="0"/>
          </a:p>
          <a:p>
            <a:pPr marL="0" indent="0" eaLnBrk="1" hangingPunct="1"/>
            <a:r>
              <a:rPr lang="en-US" smtClean="0"/>
              <a:t>Default statistics are displayed for all numeric variables.</a:t>
            </a:r>
          </a:p>
          <a:p>
            <a:pPr marL="0" indent="0" eaLnBrk="1" hangingPunct="1"/>
            <a:endParaRPr lang="en-US" smtClean="0"/>
          </a:p>
          <a:p>
            <a:pPr marL="0" indent="0" eaLnBrk="1" hangingPunct="1"/>
            <a:endParaRPr lang="en-US" smtClean="0"/>
          </a:p>
          <a:p>
            <a:pPr marL="0" indent="0" eaLnBrk="1" hangingPunct="1"/>
            <a:endParaRPr lang="en-US" smtClean="0"/>
          </a:p>
          <a:p>
            <a:pPr marL="0" indent="0" eaLnBrk="1" hangingPunct="1"/>
            <a:endParaRPr lang="en-US" smtClean="0"/>
          </a:p>
          <a:p>
            <a:pPr marL="0" indent="0" eaLnBrk="1" hangingPunct="1"/>
            <a:endParaRPr lang="en-US" smtClean="0"/>
          </a:p>
          <a:p>
            <a:pPr marL="0" indent="0" eaLnBrk="1" hangingPunct="1"/>
            <a:endParaRPr lang="en-US" dirty="0" smtClean="0"/>
          </a:p>
        </p:txBody>
      </p:sp>
      <p:sp>
        <p:nvSpPr>
          <p:cNvPr id="9" name="Rectangle 10"/>
          <p:cNvSpPr>
            <a:spLocks noChangeArrowheads="1"/>
          </p:cNvSpPr>
          <p:nvPr/>
        </p:nvSpPr>
        <p:spPr bwMode="auto">
          <a:xfrm>
            <a:off x="354677" y="1556055"/>
            <a:ext cx="8440979" cy="2054225"/>
          </a:xfrm>
          <a:prstGeom prst="rect">
            <a:avLst/>
          </a:prstGeom>
          <a:solidFill>
            <a:srgbClr val="FFFFFF"/>
          </a:solidFill>
          <a:ln w="38100">
            <a:solidFill>
              <a:schemeClr val="tx2"/>
            </a:solidFill>
            <a:miter lim="800000"/>
            <a:headEnd type="none" w="med" len="lg"/>
            <a:tailEnd type="none" w="med" len="lg"/>
          </a:ln>
        </p:spPr>
        <p:txBody>
          <a:bodyPr wrap="square" lIns="88900" tIns="50800" rIns="88900" bIns="50800">
            <a:spAutoFit/>
          </a:bodyPr>
          <a:lstStyle/>
          <a:p>
            <a:r>
              <a:rPr lang="en-US" sz="1400" b="1" dirty="0">
                <a:solidFill>
                  <a:srgbClr val="000000"/>
                </a:solidFill>
                <a:latin typeface="SAS Monospace" pitchFamily="49" charset="0"/>
              </a:rPr>
              <a:t>                               The MEANS Procedure</a:t>
            </a:r>
          </a:p>
          <a:p>
            <a:endParaRPr lang="en-US" sz="1400" b="1" dirty="0">
              <a:solidFill>
                <a:srgbClr val="000000"/>
              </a:solidFill>
              <a:latin typeface="SAS Monospace" pitchFamily="49" charset="0"/>
            </a:endParaRPr>
          </a:p>
          <a:p>
            <a:r>
              <a:rPr lang="en-US" sz="1400" b="1" dirty="0">
                <a:solidFill>
                  <a:srgbClr val="000000"/>
                </a:solidFill>
                <a:latin typeface="SAS Monospace" pitchFamily="49" charset="0"/>
              </a:rPr>
              <a:t>Variable         N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Mean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Std Dev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Minimum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Maximum</a:t>
            </a:r>
          </a:p>
          <a:p>
            <a:r>
              <a:rPr lang="en-US" sz="1400" b="1" dirty="0" smtClean="0">
                <a:solidFill>
                  <a:srgbClr val="000000"/>
                </a:solidFill>
                <a:latin typeface="SAS Monospace" pitchFamily="49" charset="0"/>
              </a:rPr>
              <a:t>ƒƒƒƒƒƒƒƒƒƒƒƒƒƒƒƒƒƒƒƒƒƒƒƒƒƒƒƒƒƒƒƒƒƒƒƒƒƒƒƒƒƒƒƒƒƒƒƒƒƒƒƒƒƒƒƒƒƒƒƒƒƒƒƒƒƒƒƒƒƒƒƒƒƒƒƒ</a:t>
            </a:r>
            <a:endParaRPr lang="en-US" sz="1400" b="1" dirty="0">
              <a:solidFill>
                <a:srgbClr val="000000"/>
              </a:solidFill>
              <a:latin typeface="SAS Monospace" pitchFamily="49" charset="0"/>
            </a:endParaRPr>
          </a:p>
          <a:p>
            <a:r>
              <a:rPr lang="en-US" sz="1400" b="1" dirty="0">
                <a:solidFill>
                  <a:srgbClr val="000000"/>
                </a:solidFill>
                <a:latin typeface="SAS Monospace" pitchFamily="49" charset="0"/>
              </a:rPr>
              <a:t>Employee_ID    165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120713.90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450.0866939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120102.00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121145.00</a:t>
            </a:r>
          </a:p>
          <a:p>
            <a:r>
              <a:rPr lang="en-US" sz="1400" b="1" dirty="0">
                <a:solidFill>
                  <a:srgbClr val="000000"/>
                </a:solidFill>
                <a:latin typeface="SAS Monospace" pitchFamily="49" charset="0"/>
              </a:rPr>
              <a:t>Salary         165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31160.12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20082.67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22710.00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243190.00</a:t>
            </a:r>
          </a:p>
          <a:p>
            <a:r>
              <a:rPr lang="en-US" sz="1400" b="1" dirty="0">
                <a:solidFill>
                  <a:srgbClr val="000000"/>
                </a:solidFill>
                <a:latin typeface="SAS Monospace" pitchFamily="49" charset="0"/>
              </a:rPr>
              <a:t>Birth_Date     165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3622.58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5456.29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-5842.00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10490.00</a:t>
            </a:r>
          </a:p>
          <a:p>
            <a:r>
              <a:rPr lang="en-US" sz="1400" b="1" dirty="0">
                <a:solidFill>
                  <a:srgbClr val="000000"/>
                </a:solidFill>
                <a:latin typeface="SAS Monospace" pitchFamily="49" charset="0"/>
              </a:rPr>
              <a:t>Hire_Date      165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12054.28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4619.94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5114.00   </a:t>
            </a:r>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17167.00</a:t>
            </a:r>
          </a:p>
          <a:p>
            <a:r>
              <a:rPr lang="en-US" sz="1400" b="1" dirty="0" smtClean="0">
                <a:solidFill>
                  <a:srgbClr val="000000"/>
                </a:solidFill>
                <a:latin typeface="SAS Monospace" pitchFamily="49" charset="0"/>
              </a:rPr>
              <a:t>ƒƒƒƒƒƒƒƒƒƒƒƒƒƒƒƒƒƒƒƒƒƒƒƒƒƒƒƒƒƒƒƒƒƒƒƒƒƒƒƒƒƒƒƒƒƒƒƒƒƒƒƒƒƒƒƒƒƒƒƒƒƒƒƒƒƒƒƒƒƒƒƒƒƒƒƒ</a:t>
            </a:r>
            <a:endParaRPr lang="en-US" sz="1400" b="1" dirty="0">
              <a:solidFill>
                <a:srgbClr val="000000"/>
              </a:solidFill>
              <a:latin typeface="SAS Monospace" pitchFamily="49" charset="0"/>
            </a:endParaRPr>
          </a:p>
        </p:txBody>
      </p:sp>
    </p:spTree>
    <p:extLst>
      <p:ext uri="{BB962C8B-B14F-4D97-AF65-F5344CB8AC3E}">
        <p14:creationId xmlns:p14="http://schemas.microsoft.com/office/powerpoint/2010/main" val="4200237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t>FREQ Procedure </a:t>
            </a:r>
          </a:p>
        </p:txBody>
      </p:sp>
      <p:sp>
        <p:nvSpPr>
          <p:cNvPr id="72707" name="Rectangle 3"/>
          <p:cNvSpPr>
            <a:spLocks noGrp="1" noChangeArrowheads="1"/>
          </p:cNvSpPr>
          <p:nvPr>
            <p:ph idx="1"/>
          </p:nvPr>
        </p:nvSpPr>
        <p:spPr/>
        <p:txBody>
          <a:bodyPr/>
          <a:lstStyle/>
          <a:p>
            <a:pPr>
              <a:tabLst>
                <a:tab pos="688975" algn="l"/>
              </a:tabLst>
            </a:pPr>
            <a:r>
              <a:rPr lang="en-US" dirty="0" smtClean="0"/>
              <a:t>The FREQ procedure produces a one-way frequency table for each variable named in the TABLES statement.</a:t>
            </a:r>
          </a:p>
          <a:p>
            <a:pPr>
              <a:tabLst>
                <a:tab pos="688975" algn="l"/>
              </a:tabLst>
            </a:pPr>
            <a:endParaRPr lang="en-US" dirty="0"/>
          </a:p>
          <a:p>
            <a:pPr>
              <a:tabLst>
                <a:tab pos="688975" algn="l"/>
              </a:tabLst>
            </a:pPr>
            <a:endParaRPr lang="en-US" dirty="0" smtClean="0"/>
          </a:p>
          <a:p>
            <a:pPr>
              <a:tabLst>
                <a:tab pos="688975" algn="l"/>
              </a:tabLst>
            </a:pPr>
            <a:endParaRPr lang="en-US" dirty="0"/>
          </a:p>
          <a:p>
            <a:pPr>
              <a:tabLst>
                <a:tab pos="688975" algn="l"/>
              </a:tabLst>
            </a:pPr>
            <a:endParaRPr lang="en-US" dirty="0" smtClean="0"/>
          </a:p>
          <a:p>
            <a:pPr>
              <a:tabLst>
                <a:tab pos="688975" algn="l"/>
              </a:tabLst>
            </a:pPr>
            <a:endParaRPr lang="en-US" dirty="0"/>
          </a:p>
          <a:p>
            <a:pPr>
              <a:tabLst>
                <a:tab pos="688975" algn="l"/>
              </a:tabLst>
            </a:pPr>
            <a:endParaRPr lang="en-US" dirty="0" smtClean="0"/>
          </a:p>
          <a:p>
            <a:pPr>
              <a:tabLst>
                <a:tab pos="688975" algn="l"/>
              </a:tabLst>
            </a:pPr>
            <a:endParaRPr lang="en-US" dirty="0"/>
          </a:p>
          <a:p>
            <a:pPr marL="461963" lvl="1" indent="0">
              <a:buClr>
                <a:schemeClr val="tx1"/>
              </a:buClr>
              <a:buSzTx/>
              <a:buNone/>
              <a:tabLst>
                <a:tab pos="688975" algn="l"/>
              </a:tabLst>
            </a:pPr>
            <a:r>
              <a:rPr lang="en-US" dirty="0" smtClean="0"/>
              <a:t>If the TABLES statement is omitted, a one-way frequency table is produced for </a:t>
            </a:r>
            <a:r>
              <a:rPr lang="en-US" b="1" i="1" dirty="0" smtClean="0"/>
              <a:t>every</a:t>
            </a:r>
            <a:r>
              <a:rPr lang="en-US" dirty="0" smtClean="0"/>
              <a:t> variable in the data set. This can produce voluminous output and is seldom desired.</a:t>
            </a:r>
          </a:p>
          <a:p>
            <a:pPr>
              <a:tabLst>
                <a:tab pos="688975" algn="l"/>
              </a:tabLst>
            </a:pPr>
            <a:r>
              <a:rPr lang="en-US" dirty="0" smtClean="0"/>
              <a:t> </a:t>
            </a:r>
          </a:p>
          <a:p>
            <a:pPr>
              <a:tabLst>
                <a:tab pos="688975" algn="l"/>
              </a:tabLst>
            </a:pPr>
            <a:endParaRPr lang="en-US" dirty="0"/>
          </a:p>
          <a:p>
            <a:pPr>
              <a:tabLst>
                <a:tab pos="688975" algn="l"/>
              </a:tabLst>
            </a:pPr>
            <a:endParaRPr lang="en-US" dirty="0" smtClean="0"/>
          </a:p>
          <a:p>
            <a:pPr>
              <a:tabLst>
                <a:tab pos="688975" algn="l"/>
              </a:tabLst>
            </a:pPr>
            <a:endParaRPr lang="en-US" dirty="0"/>
          </a:p>
          <a:p>
            <a:pPr>
              <a:tabLst>
                <a:tab pos="688975" algn="l"/>
              </a:tabLst>
            </a:pPr>
            <a:endParaRPr lang="en-US" dirty="0" smtClean="0"/>
          </a:p>
          <a:p>
            <a:pPr>
              <a:tabLst>
                <a:tab pos="688975" algn="l"/>
              </a:tabLst>
            </a:pPr>
            <a:endParaRPr lang="en-US" dirty="0"/>
          </a:p>
          <a:p>
            <a:pPr>
              <a:tabLst>
                <a:tab pos="688975" algn="l"/>
              </a:tabLst>
            </a:pPr>
            <a:endParaRPr lang="en-US" dirty="0" smtClean="0"/>
          </a:p>
          <a:p>
            <a:pPr>
              <a:tabLst>
                <a:tab pos="688975" algn="l"/>
              </a:tabLst>
            </a:pPr>
            <a:endParaRPr lang="en-US" dirty="0" smtClean="0"/>
          </a:p>
          <a:p>
            <a:pPr>
              <a:tabLst>
                <a:tab pos="688975" algn="l"/>
              </a:tabLst>
            </a:pPr>
            <a:endParaRPr lang="en-US" dirty="0" smtClean="0"/>
          </a:p>
          <a:p>
            <a:pPr marL="0" indent="0" eaLnBrk="1" hangingPunct="1">
              <a:tabLst>
                <a:tab pos="688975" algn="l"/>
              </a:tabLst>
            </a:pPr>
            <a:endParaRPr lang="en-US" dirty="0"/>
          </a:p>
          <a:p>
            <a:pPr marL="0" indent="0" eaLnBrk="1" hangingPunct="1">
              <a:tabLst>
                <a:tab pos="688975" algn="l"/>
              </a:tabLst>
            </a:pPr>
            <a:endParaRPr lang="en-US" dirty="0" smtClean="0"/>
          </a:p>
          <a:p>
            <a:pPr marL="0" indent="0" eaLnBrk="1" hangingPunct="1">
              <a:tabLst>
                <a:tab pos="688975" algn="l"/>
              </a:tabLst>
            </a:pPr>
            <a:r>
              <a:rPr lang="en-US" dirty="0" smtClean="0"/>
              <a:t> </a:t>
            </a:r>
          </a:p>
          <a:p>
            <a:pPr marL="0" indent="0" eaLnBrk="1" hangingPunct="1">
              <a:tabLst>
                <a:tab pos="688975" algn="l"/>
              </a:tabLst>
            </a:pPr>
            <a:endParaRPr lang="en-US" dirty="0" smtClean="0"/>
          </a:p>
          <a:p>
            <a:pPr marL="0" indent="0" eaLnBrk="1" hangingPunct="1">
              <a:tabLst>
                <a:tab pos="688975" algn="l"/>
              </a:tabLst>
            </a:pPr>
            <a:endParaRPr lang="en-US" dirty="0" smtClean="0"/>
          </a:p>
          <a:p>
            <a:pPr marL="0" indent="0" eaLnBrk="1" hangingPunct="1">
              <a:tabLst>
                <a:tab pos="688975" algn="l"/>
              </a:tabLst>
            </a:pPr>
            <a:endParaRPr lang="en-US" dirty="0" smtClean="0"/>
          </a:p>
          <a:p>
            <a:pPr marL="0" indent="0" eaLnBrk="1" hangingPunct="1">
              <a:tabLst>
                <a:tab pos="688975" algn="l"/>
              </a:tabLst>
            </a:pPr>
            <a:endParaRPr lang="en-US" dirty="0" smtClean="0"/>
          </a:p>
          <a:p>
            <a:pPr marL="0" indent="0" eaLnBrk="1" hangingPunct="1">
              <a:tabLst>
                <a:tab pos="688975" algn="l"/>
              </a:tabLst>
            </a:pPr>
            <a:endParaRPr lang="en-US" dirty="0" smtClean="0"/>
          </a:p>
          <a:p>
            <a:pPr marL="0" indent="0" eaLnBrk="1" hangingPunct="1">
              <a:tabLst>
                <a:tab pos="688975" algn="l"/>
              </a:tabLst>
            </a:pPr>
            <a:endParaRPr lang="en-US" dirty="0" smtClean="0"/>
          </a:p>
          <a:p>
            <a:pPr marL="0" indent="0" eaLnBrk="1" hangingPunct="1">
              <a:tabLst>
                <a:tab pos="688975" algn="l"/>
              </a:tabLst>
            </a:pPr>
            <a:endParaRPr lang="en-US" dirty="0" smtClean="0"/>
          </a:p>
        </p:txBody>
      </p:sp>
      <p:sp>
        <p:nvSpPr>
          <p:cNvPr id="72709" name="Text Box 4"/>
          <p:cNvSpPr txBox="1">
            <a:spLocks noChangeArrowheads="1"/>
          </p:cNvSpPr>
          <p:nvPr/>
        </p:nvSpPr>
        <p:spPr bwMode="auto">
          <a:xfrm>
            <a:off x="1764933" y="3586871"/>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72710" name="Text Box 6"/>
          <p:cNvSpPr txBox="1">
            <a:spLocks noChangeArrowheads="1"/>
          </p:cNvSpPr>
          <p:nvPr/>
        </p:nvSpPr>
        <p:spPr bwMode="auto">
          <a:xfrm>
            <a:off x="1764933" y="3586871"/>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72711" name="AutoShape 9"/>
          <p:cNvSpPr>
            <a:spLocks noChangeArrowheads="1"/>
          </p:cNvSpPr>
          <p:nvPr/>
        </p:nvSpPr>
        <p:spPr bwMode="auto">
          <a:xfrm>
            <a:off x="926733" y="2901071"/>
            <a:ext cx="482600" cy="444500"/>
          </a:xfrm>
          <a:prstGeom prst="rightArrow">
            <a:avLst>
              <a:gd name="adj1" fmla="val 49343"/>
              <a:gd name="adj2" fmla="val 40357"/>
            </a:avLst>
          </a:prstGeom>
          <a:solidFill>
            <a:srgbClr val="FF0000"/>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72713" name="Rectangle 14"/>
          <p:cNvSpPr>
            <a:spLocks noChangeArrowheads="1"/>
          </p:cNvSpPr>
          <p:nvPr/>
        </p:nvSpPr>
        <p:spPr bwMode="auto">
          <a:xfrm>
            <a:off x="850533" y="2291471"/>
            <a:ext cx="5943600" cy="1358321"/>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proc freq </a:t>
            </a:r>
            <a:r>
              <a:rPr lang="en-US" b="1" dirty="0" smtClean="0">
                <a:latin typeface="Courier New" pitchFamily="49" charset="0"/>
              </a:rPr>
              <a:t>data=orion.sales</a:t>
            </a:r>
            <a:r>
              <a:rPr lang="en-US" b="1" dirty="0">
                <a:latin typeface="Courier New" pitchFamily="49" charset="0"/>
              </a:rPr>
              <a:t>;</a:t>
            </a:r>
          </a:p>
          <a:p>
            <a:pPr>
              <a:lnSpc>
                <a:spcPct val="85000"/>
              </a:lnSpc>
            </a:pPr>
            <a:r>
              <a:rPr lang="en-US" b="1" dirty="0">
                <a:latin typeface="Courier New" pitchFamily="49" charset="0"/>
              </a:rPr>
              <a:t>   tables </a:t>
            </a:r>
            <a:r>
              <a:rPr lang="en-US" b="1" dirty="0" smtClean="0">
                <a:latin typeface="Courier New" pitchFamily="49" charset="0"/>
              </a:rPr>
              <a:t>Gender;</a:t>
            </a:r>
          </a:p>
          <a:p>
            <a:pPr>
              <a:lnSpc>
                <a:spcPct val="85000"/>
              </a:lnSpc>
            </a:pPr>
            <a:r>
              <a:rPr lang="en-US" b="1" dirty="0">
                <a:latin typeface="Courier New" pitchFamily="49" charset="0"/>
              </a:rPr>
              <a:t> </a:t>
            </a:r>
            <a:r>
              <a:rPr lang="en-US" b="1" dirty="0" smtClean="0">
                <a:latin typeface="Courier New" pitchFamily="49" charset="0"/>
              </a:rPr>
              <a:t>  where Country='AU';</a:t>
            </a:r>
            <a:endParaRPr lang="en-US" b="1" dirty="0">
              <a:latin typeface="Courier New" pitchFamily="49" charset="0"/>
            </a:endParaRPr>
          </a:p>
          <a:p>
            <a:pPr>
              <a:lnSpc>
                <a:spcPct val="85000"/>
              </a:lnSpc>
            </a:pPr>
            <a:r>
              <a:rPr lang="en-US" b="1" dirty="0">
                <a:latin typeface="Courier New" pitchFamily="49" charset="0"/>
              </a:rPr>
              <a:t>run;</a:t>
            </a:r>
          </a:p>
        </p:txBody>
      </p:sp>
      <p:sp>
        <p:nvSpPr>
          <p:cNvPr id="72715" name="Text Box 18"/>
          <p:cNvSpPr txBox="1">
            <a:spLocks noChangeArrowheads="1"/>
          </p:cNvSpPr>
          <p:nvPr/>
        </p:nvSpPr>
        <p:spPr bwMode="auto">
          <a:xfrm>
            <a:off x="7955302"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p111d01</a:t>
            </a:r>
            <a:endParaRPr lang="en-US" sz="1600" b="1" dirty="0"/>
          </a:p>
        </p:txBody>
      </p:sp>
      <p:sp>
        <p:nvSpPr>
          <p:cNvPr id="2" name="TextBox 1"/>
          <p:cNvSpPr txBox="1"/>
          <p:nvPr>
            <p:custDataLst>
              <p:tags r:id="rId1"/>
            </p:custDataLst>
          </p:nvPr>
        </p:nvSpPr>
        <p:spPr>
          <a:xfrm>
            <a:off x="2931024" y="3356483"/>
            <a:ext cx="4812408" cy="1102866"/>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PROC FREQ DATA=</a:t>
            </a:r>
            <a:r>
              <a:rPr lang="en-US" sz="2000" i="1" dirty="0" smtClean="0">
                <a:solidFill>
                  <a:srgbClr val="000000"/>
                </a:solidFill>
              </a:rPr>
              <a:t>SAS-data-set</a:t>
            </a:r>
            <a:r>
              <a:rPr lang="en-US" sz="2000" b="1" dirty="0" smtClean="0">
                <a:solidFill>
                  <a:srgbClr val="000000"/>
                </a:solidFill>
              </a:rPr>
              <a:t>;</a:t>
            </a:r>
          </a:p>
          <a:p>
            <a:r>
              <a:rPr lang="en-US" sz="2000" dirty="0">
                <a:solidFill>
                  <a:srgbClr val="000000"/>
                </a:solidFill>
              </a:rPr>
              <a:t> </a:t>
            </a:r>
            <a:r>
              <a:rPr lang="en-US" sz="2000" dirty="0" smtClean="0">
                <a:solidFill>
                  <a:srgbClr val="000000"/>
                </a:solidFill>
              </a:rPr>
              <a:t>       &lt;</a:t>
            </a:r>
            <a:r>
              <a:rPr lang="en-US" sz="2000" b="1" dirty="0" smtClean="0">
                <a:solidFill>
                  <a:srgbClr val="000000"/>
                </a:solidFill>
              </a:rPr>
              <a:t>TABLES</a:t>
            </a:r>
            <a:r>
              <a:rPr lang="en-US" sz="2000" dirty="0" smtClean="0">
                <a:solidFill>
                  <a:srgbClr val="000000"/>
                </a:solidFill>
              </a:rPr>
              <a:t> </a:t>
            </a:r>
            <a:r>
              <a:rPr lang="en-US" sz="2000" i="1" dirty="0" smtClean="0">
                <a:solidFill>
                  <a:srgbClr val="000000"/>
                </a:solidFill>
              </a:rPr>
              <a:t>variable(s) &lt;/ options&gt;&gt; </a:t>
            </a:r>
            <a:r>
              <a:rPr lang="en-US" sz="2000" b="1" dirty="0" smtClean="0">
                <a:solidFill>
                  <a:srgbClr val="000000"/>
                </a:solidFill>
              </a:rPr>
              <a:t>;</a:t>
            </a:r>
            <a:endParaRPr lang="en-US" sz="2000" dirty="0" smtClean="0">
              <a:solidFill>
                <a:srgbClr val="000000"/>
              </a:solidFill>
            </a:endParaRPr>
          </a:p>
          <a:p>
            <a:r>
              <a:rPr lang="en-US" sz="2000" b="1" dirty="0" smtClean="0">
                <a:solidFill>
                  <a:srgbClr val="000000"/>
                </a:solidFill>
              </a:rPr>
              <a:t>RUN; </a:t>
            </a:r>
            <a:endParaRPr lang="en-US" sz="2000" b="1" dirty="0">
              <a:solidFill>
                <a:srgbClr val="000000"/>
              </a:solidFill>
            </a:endParaRPr>
          </a:p>
        </p:txBody>
      </p:sp>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462121" y="4805737"/>
            <a:ext cx="503174" cy="503174"/>
          </a:xfrm>
          <a:prstGeom prst="rect">
            <a:avLst/>
          </a:prstGeom>
        </p:spPr>
      </p:pic>
    </p:spTree>
    <p:extLst>
      <p:ext uri="{BB962C8B-B14F-4D97-AF65-F5344CB8AC3E}">
        <p14:creationId xmlns:p14="http://schemas.microsoft.com/office/powerpoint/2010/main" val="3792951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smtClean="0"/>
              <a:t>VAR Statement </a:t>
            </a:r>
          </a:p>
        </p:txBody>
      </p:sp>
      <p:sp>
        <p:nvSpPr>
          <p:cNvPr id="83971" name="Rectangle 3"/>
          <p:cNvSpPr>
            <a:spLocks noGrp="1" noChangeArrowheads="1"/>
          </p:cNvSpPr>
          <p:nvPr>
            <p:ph idx="1"/>
          </p:nvPr>
        </p:nvSpPr>
        <p:spPr>
          <a:xfrm>
            <a:off x="685800" y="1071563"/>
            <a:ext cx="7848600" cy="5557837"/>
          </a:xfrm>
        </p:spPr>
        <p:txBody>
          <a:bodyPr/>
          <a:lstStyle/>
          <a:p>
            <a:pPr>
              <a:tabLst>
                <a:tab pos="627063" algn="l"/>
              </a:tabLst>
            </a:pPr>
            <a:r>
              <a:rPr lang="en-US" dirty="0" smtClean="0"/>
              <a:t>The VAR statement </a:t>
            </a:r>
            <a:r>
              <a:rPr lang="en-US" dirty="0"/>
              <a:t>i</a:t>
            </a:r>
            <a:r>
              <a:rPr lang="en-US" dirty="0" smtClean="0"/>
              <a:t>dentifies the analysis variable </a:t>
            </a:r>
            <a:br>
              <a:rPr lang="en-US" dirty="0" smtClean="0"/>
            </a:br>
            <a:r>
              <a:rPr lang="en-US" dirty="0" smtClean="0"/>
              <a:t>(or variables) and their order in the output. </a:t>
            </a:r>
          </a:p>
          <a:p>
            <a:pPr marL="0" indent="0" eaLnBrk="1" hangingPunct="1">
              <a:tabLst>
                <a:tab pos="627063" algn="l"/>
              </a:tabLst>
            </a:pPr>
            <a:endParaRPr lang="en-US" dirty="0" smtClean="0"/>
          </a:p>
          <a:p>
            <a:pPr marL="0" indent="0" eaLnBrk="1" hangingPunct="1">
              <a:tabLst>
                <a:tab pos="627063" algn="l"/>
              </a:tabLst>
            </a:pPr>
            <a:endParaRPr lang="en-US" dirty="0" smtClean="0"/>
          </a:p>
          <a:p>
            <a:pPr marL="0" indent="0" eaLnBrk="1" hangingPunct="1">
              <a:tabLst>
                <a:tab pos="627063" algn="l"/>
              </a:tabLst>
            </a:pPr>
            <a:endParaRPr lang="en-US" dirty="0" smtClean="0"/>
          </a:p>
          <a:p>
            <a:pPr marL="0" indent="0" eaLnBrk="1" hangingPunct="1">
              <a:tabLst>
                <a:tab pos="627063" algn="l"/>
              </a:tabLst>
            </a:pPr>
            <a:endParaRPr lang="en-US" dirty="0" smtClean="0"/>
          </a:p>
          <a:p>
            <a:pPr marL="0" indent="0" eaLnBrk="1" hangingPunct="1">
              <a:tabLst>
                <a:tab pos="627063" algn="l"/>
              </a:tabLst>
            </a:pPr>
            <a:endParaRPr lang="en-US" dirty="0" smtClean="0"/>
          </a:p>
          <a:p>
            <a:pPr marL="0" indent="0" eaLnBrk="1" hangingPunct="1">
              <a:tabLst>
                <a:tab pos="627063" algn="l"/>
              </a:tabLst>
            </a:pPr>
            <a:endParaRPr lang="en-US" dirty="0" smtClean="0"/>
          </a:p>
          <a:p>
            <a:pPr marL="0" indent="0" eaLnBrk="1" hangingPunct="1">
              <a:tabLst>
                <a:tab pos="627063" algn="l"/>
              </a:tabLst>
            </a:pPr>
            <a:endParaRPr lang="en-US" dirty="0" smtClean="0"/>
          </a:p>
          <a:p>
            <a:pPr marL="0" indent="0" eaLnBrk="1" hangingPunct="1">
              <a:tabLst>
                <a:tab pos="627063" algn="l"/>
              </a:tabLst>
            </a:pPr>
            <a:endParaRPr lang="en-US" dirty="0" smtClean="0"/>
          </a:p>
          <a:p>
            <a:pPr marL="0" indent="0" eaLnBrk="1" hangingPunct="1">
              <a:tabLst>
                <a:tab pos="627063" algn="l"/>
              </a:tabLst>
            </a:pPr>
            <a:endParaRPr lang="en-US" dirty="0" smtClean="0"/>
          </a:p>
        </p:txBody>
      </p:sp>
      <p:sp>
        <p:nvSpPr>
          <p:cNvPr id="18" name="Rectangle 17"/>
          <p:cNvSpPr/>
          <p:nvPr/>
        </p:nvSpPr>
        <p:spPr>
          <a:xfrm>
            <a:off x="465370" y="3810000"/>
            <a:ext cx="8465905"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MEANS Procedure</a:t>
            </a:r>
          </a:p>
          <a:p>
            <a:endParaRPr lang="en-US" sz="1600" b="1" dirty="0">
              <a:solidFill>
                <a:srgbClr val="000000"/>
              </a:solidFill>
              <a:latin typeface="SAS Monospace"/>
            </a:endParaRPr>
          </a:p>
          <a:p>
            <a:r>
              <a:rPr lang="en-US" sz="1600" b="1" dirty="0">
                <a:solidFill>
                  <a:srgbClr val="000000"/>
                </a:solidFill>
                <a:latin typeface="SAS Monospace"/>
              </a:rPr>
              <a:t>                    Analysis Variable : Salary</a:t>
            </a:r>
          </a:p>
          <a:p>
            <a:endParaRPr lang="en-US" sz="1600" b="1" dirty="0">
              <a:solidFill>
                <a:srgbClr val="000000"/>
              </a:solidFill>
              <a:latin typeface="SAS Monospace"/>
            </a:endParaRPr>
          </a:p>
          <a:p>
            <a:r>
              <a:rPr lang="en-US" sz="1600" b="1" dirty="0">
                <a:solidFill>
                  <a:srgbClr val="000000"/>
                </a:solidFill>
                <a:latin typeface="SAS Monospace"/>
              </a:rPr>
              <a:t>  N            Mean         Std Dev         Minimum         Maximum</a:t>
            </a:r>
          </a:p>
          <a:p>
            <a:r>
              <a:rPr lang="en-US" sz="1600" b="1" dirty="0">
                <a:solidFill>
                  <a:srgbClr val="000000"/>
                </a:solidFill>
                <a:latin typeface="SAS Monospace"/>
              </a:rPr>
              <a:t>ƒƒƒƒƒƒƒƒƒƒƒƒƒƒƒƒƒƒƒƒƒƒƒƒƒƒƒƒƒƒƒƒƒƒƒƒƒƒƒƒƒƒƒƒƒƒƒƒƒƒƒƒƒƒƒƒƒƒƒƒƒƒƒƒƒƒƒ</a:t>
            </a:r>
          </a:p>
          <a:p>
            <a:r>
              <a:rPr lang="en-US" sz="1600" b="1" dirty="0">
                <a:solidFill>
                  <a:srgbClr val="000000"/>
                </a:solidFill>
                <a:latin typeface="SAS Monospace"/>
              </a:rPr>
              <a:t>165        31160.12        20082.67        22710.00       243190.00</a:t>
            </a:r>
          </a:p>
          <a:p>
            <a:r>
              <a:rPr lang="en-US" sz="1600" b="1" dirty="0">
                <a:solidFill>
                  <a:srgbClr val="000000"/>
                </a:solidFill>
                <a:latin typeface="SAS Monospace"/>
              </a:rPr>
              <a:t>ƒƒƒƒƒƒƒƒƒƒƒƒƒƒƒƒƒƒƒƒƒƒƒƒƒƒƒƒƒƒƒƒƒƒƒƒƒƒƒƒƒƒƒƒƒƒƒƒƒƒƒƒƒƒƒƒƒƒƒƒƒƒƒƒƒƒƒ</a:t>
            </a:r>
          </a:p>
        </p:txBody>
      </p:sp>
      <p:sp>
        <p:nvSpPr>
          <p:cNvPr id="83973" name="Rectangle 9"/>
          <p:cNvSpPr>
            <a:spLocks noChangeArrowheads="1"/>
          </p:cNvSpPr>
          <p:nvPr/>
        </p:nvSpPr>
        <p:spPr bwMode="auto">
          <a:xfrm>
            <a:off x="704442" y="2057400"/>
            <a:ext cx="5943600" cy="10731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proc means </a:t>
            </a:r>
            <a:r>
              <a:rPr lang="en-US" b="1" dirty="0" smtClean="0">
                <a:latin typeface="Courier New" pitchFamily="49" charset="0"/>
              </a:rPr>
              <a:t>data=orion.sales</a:t>
            </a:r>
            <a:r>
              <a:rPr lang="en-US" b="1" dirty="0">
                <a:latin typeface="Courier New" pitchFamily="49" charset="0"/>
              </a:rPr>
              <a:t>;</a:t>
            </a:r>
          </a:p>
          <a:p>
            <a:pPr>
              <a:lnSpc>
                <a:spcPct val="85000"/>
              </a:lnSpc>
            </a:pPr>
            <a:r>
              <a:rPr lang="en-US" b="1" dirty="0">
                <a:latin typeface="Courier New" pitchFamily="49" charset="0"/>
              </a:rPr>
              <a:t>   var Salary;</a:t>
            </a:r>
          </a:p>
          <a:p>
            <a:pPr>
              <a:lnSpc>
                <a:spcPct val="85000"/>
              </a:lnSpc>
            </a:pPr>
            <a:r>
              <a:rPr lang="en-US" b="1" dirty="0">
                <a:latin typeface="Courier New" pitchFamily="49" charset="0"/>
              </a:rPr>
              <a:t>run;</a:t>
            </a:r>
          </a:p>
        </p:txBody>
      </p:sp>
      <p:sp>
        <p:nvSpPr>
          <p:cNvPr id="83974" name="Text Box 4"/>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83975" name="Text Box 5"/>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83976" name="Text Box 8"/>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83977" name="Text Box 10"/>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2" name="Rectangle 1"/>
          <p:cNvSpPr/>
          <p:nvPr>
            <p:custDataLst>
              <p:tags r:id="rId1"/>
            </p:custDataLst>
          </p:nvPr>
        </p:nvSpPr>
        <p:spPr bwMode="auto">
          <a:xfrm>
            <a:off x="1324928" y="2438527"/>
            <a:ext cx="20082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4" name="TextBox 3"/>
          <p:cNvSpPr txBox="1"/>
          <p:nvPr>
            <p:custDataLst>
              <p:tags r:id="rId2"/>
            </p:custDataLst>
          </p:nvPr>
        </p:nvSpPr>
        <p:spPr>
          <a:xfrm>
            <a:off x="4103914" y="2886893"/>
            <a:ext cx="2056845" cy="48731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VAR</a:t>
            </a:r>
            <a:r>
              <a:rPr lang="en-US" sz="2000" dirty="0" smtClean="0">
                <a:solidFill>
                  <a:srgbClr val="000000"/>
                </a:solidFill>
              </a:rPr>
              <a:t> </a:t>
            </a:r>
            <a:r>
              <a:rPr lang="en-US" sz="2000" i="1" dirty="0" smtClean="0">
                <a:solidFill>
                  <a:srgbClr val="000000"/>
                </a:solidFill>
              </a:rPr>
              <a:t>variable(s)</a:t>
            </a:r>
            <a:r>
              <a:rPr lang="en-US" sz="2000" b="1" dirty="0" smtClean="0">
                <a:solidFill>
                  <a:srgbClr val="000000"/>
                </a:solidFill>
              </a:rPr>
              <a:t>;</a:t>
            </a:r>
            <a:endParaRPr lang="en-US" sz="2000" b="1" dirty="0">
              <a:solidFill>
                <a:srgbClr val="000000"/>
              </a:solidFill>
            </a:endParaRPr>
          </a:p>
        </p:txBody>
      </p:sp>
      <p:sp>
        <p:nvSpPr>
          <p:cNvPr id="16" name="Rounded Rectangle 15"/>
          <p:cNvSpPr/>
          <p:nvPr/>
        </p:nvSpPr>
        <p:spPr bwMode="auto">
          <a:xfrm>
            <a:off x="1810658" y="4745987"/>
            <a:ext cx="1302657" cy="9906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20" name="Text Box 15"/>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p111d07</a:t>
            </a:r>
          </a:p>
        </p:txBody>
      </p:sp>
      <p:sp>
        <p:nvSpPr>
          <p:cNvPr id="8" name="Rectangle 7"/>
          <p:cNvSpPr/>
          <p:nvPr>
            <p:custDataLst>
              <p:tags r:id="rId3"/>
            </p:custDataLst>
          </p:nvPr>
        </p:nvSpPr>
        <p:spPr bwMode="auto">
          <a:xfrm>
            <a:off x="2967270" y="4386580"/>
            <a:ext cx="31369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1274644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Analyze </a:t>
            </a:r>
            <a:r>
              <a:rPr lang="en-US" b="1" dirty="0" smtClean="0"/>
              <a:t>Salary</a:t>
            </a:r>
            <a:r>
              <a:rPr lang="en-US" dirty="0" smtClean="0"/>
              <a:t> by </a:t>
            </a:r>
            <a:r>
              <a:rPr lang="en-US" b="1" dirty="0"/>
              <a:t>Country</a:t>
            </a:r>
            <a:r>
              <a:rPr lang="en-US" dirty="0" smtClean="0"/>
              <a:t> within </a:t>
            </a:r>
            <a:r>
              <a:rPr lang="en-US" b="1" dirty="0" smtClean="0"/>
              <a:t>Gender</a:t>
            </a:r>
            <a:r>
              <a:rPr lang="en-US" dirty="0" smtClean="0"/>
              <a:t>. </a:t>
            </a:r>
            <a:endParaRPr lang="en-US" dirty="0"/>
          </a:p>
          <a:p>
            <a:endParaRPr lang="en-US" dirty="0" smtClean="0"/>
          </a:p>
        </p:txBody>
      </p:sp>
      <p:cxnSp>
        <p:nvCxnSpPr>
          <p:cNvPr id="12" name="Straight Connector 13"/>
          <p:cNvCxnSpPr>
            <a:cxnSpLocks noChangeShapeType="1"/>
          </p:cNvCxnSpPr>
          <p:nvPr/>
        </p:nvCxnSpPr>
        <p:spPr bwMode="auto">
          <a:xfrm>
            <a:off x="2442753" y="3144837"/>
            <a:ext cx="45720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6"/>
          <p:cNvCxnSpPr>
            <a:cxnSpLocks noChangeShapeType="1"/>
          </p:cNvCxnSpPr>
          <p:nvPr/>
        </p:nvCxnSpPr>
        <p:spPr bwMode="auto">
          <a:xfrm rot="5400000" flipH="1" flipV="1">
            <a:off x="3374927" y="3224082"/>
            <a:ext cx="256032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3075" name="Picture 3" descr="L:\graphics\austral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988" y="4299405"/>
            <a:ext cx="1708722" cy="10825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L:\graphics\dollar_sign.png"/>
          <p:cNvPicPr>
            <a:picLocks noChangeAspect="1" noChangeArrowheads="1"/>
          </p:cNvPicPr>
          <p:nvPr>
            <p:custDataLst>
              <p:tags r:id="rId1"/>
            </p:custDataLst>
          </p:nvPr>
        </p:nvPicPr>
        <p:blipFill>
          <a:blip r:embed="rId5" cstate="print"/>
          <a:srcRect/>
          <a:stretch>
            <a:fillRect/>
          </a:stretch>
        </p:blipFill>
        <p:spPr bwMode="auto">
          <a:xfrm>
            <a:off x="4386645" y="2815971"/>
            <a:ext cx="536884" cy="558358"/>
          </a:xfrm>
          <a:prstGeom prst="rect">
            <a:avLst/>
          </a:prstGeom>
          <a:noFill/>
          <a:effectLst>
            <a:glow rad="101600">
              <a:srgbClr val="FFFF99">
                <a:alpha val="60000"/>
              </a:srgbClr>
            </a:glow>
          </a:effectLst>
        </p:spPr>
      </p:pic>
      <p:pic>
        <p:nvPicPr>
          <p:cNvPr id="3074"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2753" y="1943922"/>
            <a:ext cx="1887192" cy="107532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2753" y="3224082"/>
            <a:ext cx="1887192" cy="1075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graphics\u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3050" y="4299405"/>
            <a:ext cx="1708722" cy="10825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3815" y="3224082"/>
            <a:ext cx="1887192" cy="1075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3815" y="1943921"/>
            <a:ext cx="1887192" cy="1075323"/>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12"/>
          <p:cNvSpPr txBox="1">
            <a:spLocks noChangeArrowheads="1"/>
          </p:cNvSpPr>
          <p:nvPr/>
        </p:nvSpPr>
        <p:spPr bwMode="auto">
          <a:xfrm>
            <a:off x="727511" y="2373294"/>
            <a:ext cx="1109356" cy="487313"/>
          </a:xfrm>
          <a:prstGeom prst="rect">
            <a:avLst/>
          </a:prstGeom>
          <a:solidFill>
            <a:srgbClr val="009900"/>
          </a:solidFill>
          <a:ln w="12700" algn="ctr">
            <a:solidFill>
              <a:schemeClr val="tx1"/>
            </a:solidFill>
            <a:miter lim="800000"/>
            <a:headEnd/>
            <a:tailEnd/>
          </a:ln>
        </p:spPr>
        <p:txBody>
          <a:bodyPr wrap="square" lIns="88900" tIns="88900" rIns="88900" bIns="88900">
            <a:spAutoFit/>
          </a:bodyPr>
          <a:lstStyle>
            <a:lvl1pPr marL="342900" indent="-342900" defTabSz="430213" eaLnBrk="0" hangingPunct="0">
              <a:defRPr sz="1200">
                <a:solidFill>
                  <a:schemeClr val="tx1"/>
                </a:solidFill>
                <a:latin typeface="Arial" pitchFamily="34" charset="0"/>
              </a:defRPr>
            </a:lvl1pPr>
            <a:lvl2pPr marL="742950" indent="-285750" defTabSz="430213" eaLnBrk="0" hangingPunct="0">
              <a:defRPr sz="1200">
                <a:solidFill>
                  <a:schemeClr val="tx1"/>
                </a:solidFill>
                <a:latin typeface="Arial" pitchFamily="34" charset="0"/>
              </a:defRPr>
            </a:lvl2pPr>
            <a:lvl3pPr marL="1143000" indent="-228600" defTabSz="430213" eaLnBrk="0" hangingPunct="0">
              <a:defRPr sz="1200">
                <a:solidFill>
                  <a:schemeClr val="tx1"/>
                </a:solidFill>
                <a:latin typeface="Arial" pitchFamily="34" charset="0"/>
              </a:defRPr>
            </a:lvl3pPr>
            <a:lvl4pPr marL="1600200" indent="-228600" defTabSz="430213" eaLnBrk="0" hangingPunct="0">
              <a:defRPr sz="1200">
                <a:solidFill>
                  <a:schemeClr val="tx1"/>
                </a:solidFill>
                <a:latin typeface="Arial" pitchFamily="34" charset="0"/>
              </a:defRPr>
            </a:lvl4pPr>
            <a:lvl5pPr marL="2057400" indent="-228600" defTabSz="430213" eaLnBrk="0" hangingPunct="0">
              <a:defRPr sz="1200">
                <a:solidFill>
                  <a:schemeClr val="tx1"/>
                </a:solidFill>
                <a:latin typeface="Arial" pitchFamily="34" charset="0"/>
              </a:defRPr>
            </a:lvl5pPr>
            <a:lvl6pPr marL="2514600" indent="-228600" defTabSz="430213" eaLnBrk="0" fontAlgn="base" hangingPunct="0">
              <a:spcBef>
                <a:spcPct val="0"/>
              </a:spcBef>
              <a:spcAft>
                <a:spcPct val="0"/>
              </a:spcAft>
              <a:defRPr sz="1200">
                <a:solidFill>
                  <a:schemeClr val="tx1"/>
                </a:solidFill>
                <a:latin typeface="Arial" pitchFamily="34" charset="0"/>
              </a:defRPr>
            </a:lvl6pPr>
            <a:lvl7pPr marL="2971800" indent="-228600" defTabSz="430213" eaLnBrk="0" fontAlgn="base" hangingPunct="0">
              <a:spcBef>
                <a:spcPct val="0"/>
              </a:spcBef>
              <a:spcAft>
                <a:spcPct val="0"/>
              </a:spcAft>
              <a:defRPr sz="1200">
                <a:solidFill>
                  <a:schemeClr val="tx1"/>
                </a:solidFill>
                <a:latin typeface="Arial" pitchFamily="34" charset="0"/>
              </a:defRPr>
            </a:lvl7pPr>
            <a:lvl8pPr marL="3429000" indent="-228600" defTabSz="430213" eaLnBrk="0" fontAlgn="base" hangingPunct="0">
              <a:spcBef>
                <a:spcPct val="0"/>
              </a:spcBef>
              <a:spcAft>
                <a:spcPct val="0"/>
              </a:spcAft>
              <a:defRPr sz="1200">
                <a:solidFill>
                  <a:schemeClr val="tx1"/>
                </a:solidFill>
                <a:latin typeface="Arial" pitchFamily="34" charset="0"/>
              </a:defRPr>
            </a:lvl8pPr>
            <a:lvl9pPr marL="3886200" indent="-228600" defTabSz="430213"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b="1" dirty="0">
                <a:solidFill>
                  <a:srgbClr val="FFFFFF"/>
                </a:solidFill>
              </a:rPr>
              <a:t>female</a:t>
            </a:r>
          </a:p>
        </p:txBody>
      </p:sp>
      <p:sp>
        <p:nvSpPr>
          <p:cNvPr id="35" name="Line 43"/>
          <p:cNvSpPr>
            <a:spLocks noChangeShapeType="1"/>
          </p:cNvSpPr>
          <p:nvPr/>
        </p:nvSpPr>
        <p:spPr bwMode="auto">
          <a:xfrm rot="16200000" flipH="1">
            <a:off x="2021221" y="2440338"/>
            <a:ext cx="0" cy="36553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lIns="88900" tIns="88900" rIns="88900" bIns="88900">
            <a:spAutoFit/>
          </a:bodyPr>
          <a:lstStyle/>
          <a:p>
            <a:endParaRPr lang="en-US" dirty="0"/>
          </a:p>
        </p:txBody>
      </p:sp>
      <p:sp>
        <p:nvSpPr>
          <p:cNvPr id="37" name="Text Box 112"/>
          <p:cNvSpPr txBox="1">
            <a:spLocks noChangeArrowheads="1"/>
          </p:cNvSpPr>
          <p:nvPr/>
        </p:nvSpPr>
        <p:spPr bwMode="auto">
          <a:xfrm>
            <a:off x="727511" y="3697884"/>
            <a:ext cx="1109356" cy="487313"/>
          </a:xfrm>
          <a:prstGeom prst="rect">
            <a:avLst/>
          </a:prstGeom>
          <a:solidFill>
            <a:srgbClr val="009900"/>
          </a:solidFill>
          <a:ln w="12700" algn="ctr">
            <a:solidFill>
              <a:schemeClr val="tx1"/>
            </a:solidFill>
            <a:miter lim="800000"/>
            <a:headEnd/>
            <a:tailEnd/>
          </a:ln>
        </p:spPr>
        <p:txBody>
          <a:bodyPr wrap="square" lIns="88900" tIns="88900" rIns="88900" bIns="88900">
            <a:spAutoFit/>
          </a:bodyPr>
          <a:lstStyle>
            <a:defPPr>
              <a:defRPr lang="en-US"/>
            </a:defPPr>
            <a:lvl1pPr marL="342900" indent="-342900" algn="ctr" defTabSz="430213">
              <a:defRPr sz="2000">
                <a:solidFill>
                  <a:srgbClr val="FFFFFF"/>
                </a:solidFill>
                <a:latin typeface="Arial" pitchFamily="34" charset="0"/>
              </a:defRPr>
            </a:lvl1pPr>
            <a:lvl2pPr marL="742950" indent="-285750" defTabSz="430213" eaLnBrk="0" hangingPunct="0">
              <a:defRPr sz="1200">
                <a:latin typeface="Arial" pitchFamily="34" charset="0"/>
              </a:defRPr>
            </a:lvl2pPr>
            <a:lvl3pPr marL="1143000" indent="-228600" defTabSz="430213" eaLnBrk="0" hangingPunct="0">
              <a:defRPr sz="1200">
                <a:latin typeface="Arial" pitchFamily="34" charset="0"/>
              </a:defRPr>
            </a:lvl3pPr>
            <a:lvl4pPr marL="1600200" indent="-228600" defTabSz="430213" eaLnBrk="0" hangingPunct="0">
              <a:defRPr sz="1200">
                <a:latin typeface="Arial" pitchFamily="34" charset="0"/>
              </a:defRPr>
            </a:lvl4pPr>
            <a:lvl5pPr marL="2057400" indent="-228600" defTabSz="430213" eaLnBrk="0" hangingPunct="0">
              <a:defRPr sz="1200">
                <a:latin typeface="Arial" pitchFamily="34" charset="0"/>
              </a:defRPr>
            </a:lvl5pPr>
            <a:lvl6pPr marL="2514600" indent="-228600" defTabSz="430213" eaLnBrk="0" fontAlgn="base" hangingPunct="0">
              <a:spcBef>
                <a:spcPct val="0"/>
              </a:spcBef>
              <a:spcAft>
                <a:spcPct val="0"/>
              </a:spcAft>
              <a:defRPr sz="1200">
                <a:latin typeface="Arial" pitchFamily="34" charset="0"/>
              </a:defRPr>
            </a:lvl6pPr>
            <a:lvl7pPr marL="2971800" indent="-228600" defTabSz="430213" eaLnBrk="0" fontAlgn="base" hangingPunct="0">
              <a:spcBef>
                <a:spcPct val="0"/>
              </a:spcBef>
              <a:spcAft>
                <a:spcPct val="0"/>
              </a:spcAft>
              <a:defRPr sz="1200">
                <a:latin typeface="Arial" pitchFamily="34" charset="0"/>
              </a:defRPr>
            </a:lvl7pPr>
            <a:lvl8pPr marL="3429000" indent="-228600" defTabSz="430213" eaLnBrk="0" fontAlgn="base" hangingPunct="0">
              <a:spcBef>
                <a:spcPct val="0"/>
              </a:spcBef>
              <a:spcAft>
                <a:spcPct val="0"/>
              </a:spcAft>
              <a:defRPr sz="1200">
                <a:latin typeface="Arial" pitchFamily="34" charset="0"/>
              </a:defRPr>
            </a:lvl8pPr>
            <a:lvl9pPr marL="3886200" indent="-228600" defTabSz="430213" eaLnBrk="0" fontAlgn="base" hangingPunct="0">
              <a:spcBef>
                <a:spcPct val="0"/>
              </a:spcBef>
              <a:spcAft>
                <a:spcPct val="0"/>
              </a:spcAft>
              <a:defRPr sz="1200">
                <a:latin typeface="Arial" pitchFamily="34" charset="0"/>
              </a:defRPr>
            </a:lvl9pPr>
          </a:lstStyle>
          <a:p>
            <a:r>
              <a:rPr lang="en-US" b="1" dirty="0"/>
              <a:t>male</a:t>
            </a:r>
          </a:p>
        </p:txBody>
      </p:sp>
      <p:sp>
        <p:nvSpPr>
          <p:cNvPr id="38" name="Line 43"/>
          <p:cNvSpPr>
            <a:spLocks noChangeShapeType="1"/>
          </p:cNvSpPr>
          <p:nvPr/>
        </p:nvSpPr>
        <p:spPr bwMode="auto">
          <a:xfrm rot="16200000" flipH="1">
            <a:off x="2021221" y="3756910"/>
            <a:ext cx="0" cy="36553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lIns="88900" tIns="88900" rIns="88900" bIns="88900">
            <a:spAutoFit/>
          </a:bodyPr>
          <a:lstStyle/>
          <a:p>
            <a:endParaRPr lang="en-US" dirty="0"/>
          </a:p>
        </p:txBody>
      </p:sp>
    </p:spTree>
    <p:extLst>
      <p:ext uri="{BB962C8B-B14F-4D97-AF65-F5344CB8AC3E}">
        <p14:creationId xmlns:p14="http://schemas.microsoft.com/office/powerpoint/2010/main" val="8860543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CLASS Statement</a:t>
            </a:r>
          </a:p>
        </p:txBody>
      </p:sp>
      <p:sp>
        <p:nvSpPr>
          <p:cNvPr id="67587" name="Rectangle 3"/>
          <p:cNvSpPr>
            <a:spLocks noGrp="1" noChangeArrowheads="1"/>
          </p:cNvSpPr>
          <p:nvPr>
            <p:ph idx="1"/>
          </p:nvPr>
        </p:nvSpPr>
        <p:spPr/>
        <p:txBody>
          <a:bodyPr/>
          <a:lstStyle/>
          <a:p>
            <a:r>
              <a:rPr lang="en-US" dirty="0" smtClean="0"/>
              <a:t>The </a:t>
            </a:r>
            <a:r>
              <a:rPr lang="en-US" i="1" dirty="0" smtClean="0"/>
              <a:t>CLASS statement </a:t>
            </a:r>
            <a:r>
              <a:rPr lang="en-US" dirty="0" smtClean="0"/>
              <a:t>identifies variables whose values define subgroups for the analysis.</a:t>
            </a:r>
          </a:p>
          <a:p>
            <a:endParaRPr lang="en-US" dirty="0"/>
          </a:p>
          <a:p>
            <a:endParaRPr lang="en-US" dirty="0" smtClean="0"/>
          </a:p>
          <a:p>
            <a:endParaRPr lang="en-US" dirty="0"/>
          </a:p>
          <a:p>
            <a:endParaRPr lang="en-US" dirty="0" smtClean="0"/>
          </a:p>
          <a:p>
            <a:endParaRPr lang="en-US" dirty="0"/>
          </a:p>
          <a:p>
            <a:pPr lvl="1"/>
            <a:r>
              <a:rPr lang="en-US" dirty="0" smtClean="0"/>
              <a:t>Classification variables are character or numeric.</a:t>
            </a:r>
          </a:p>
          <a:p>
            <a:pPr lvl="1"/>
            <a:r>
              <a:rPr lang="en-US" dirty="0" smtClean="0"/>
              <a:t>They typically have few </a:t>
            </a:r>
            <a:r>
              <a:rPr lang="en-US" dirty="0"/>
              <a:t>discrete </a:t>
            </a:r>
            <a:r>
              <a:rPr lang="en-US" dirty="0" smtClean="0"/>
              <a:t>values. </a:t>
            </a:r>
          </a:p>
          <a:p>
            <a:pPr lvl="1"/>
            <a:r>
              <a:rPr lang="en-US" dirty="0" smtClean="0"/>
              <a:t>The data set does </a:t>
            </a:r>
            <a:r>
              <a:rPr lang="en-US" b="1" i="1" dirty="0" smtClean="0"/>
              <a:t>not</a:t>
            </a:r>
            <a:r>
              <a:rPr lang="en-US" dirty="0" smtClean="0"/>
              <a:t> need to be sorted or indexed by the classification variables</a:t>
            </a:r>
            <a:r>
              <a:rPr lang="en-US" dirty="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eaLnBrk="1" hangingPunct="1"/>
            <a:endParaRPr lang="en-US" dirty="0" smtClean="0"/>
          </a:p>
        </p:txBody>
      </p:sp>
      <p:sp>
        <p:nvSpPr>
          <p:cNvPr id="67589" name="Rectangle 11"/>
          <p:cNvSpPr>
            <a:spLocks noChangeArrowheads="1"/>
          </p:cNvSpPr>
          <p:nvPr/>
        </p:nvSpPr>
        <p:spPr bwMode="auto">
          <a:xfrm>
            <a:off x="455837" y="1986329"/>
            <a:ext cx="8477026" cy="1358321"/>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solidFill>
                  <a:srgbClr val="000000"/>
                </a:solidFill>
                <a:latin typeface="Courier New" pitchFamily="49" charset="0"/>
              </a:rPr>
              <a:t>proc means </a:t>
            </a:r>
            <a:r>
              <a:rPr lang="en-US" b="1" dirty="0" smtClean="0">
                <a:solidFill>
                  <a:srgbClr val="000000"/>
                </a:solidFill>
                <a:latin typeface="Courier New" pitchFamily="49" charset="0"/>
              </a:rPr>
              <a:t>data=orion.sales;</a:t>
            </a: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   var Salary;</a:t>
            </a:r>
          </a:p>
          <a:p>
            <a:pPr>
              <a:lnSpc>
                <a:spcPct val="85000"/>
              </a:lnSpc>
            </a:pPr>
            <a:r>
              <a:rPr lang="en-US" b="1" dirty="0">
                <a:solidFill>
                  <a:srgbClr val="000000"/>
                </a:solidFill>
                <a:latin typeface="Courier New" pitchFamily="49" charset="0"/>
              </a:rPr>
              <a:t>   class Gender Country;</a:t>
            </a:r>
          </a:p>
          <a:p>
            <a:pPr>
              <a:lnSpc>
                <a:spcPct val="85000"/>
              </a:lnSpc>
            </a:pPr>
            <a:r>
              <a:rPr lang="en-US" b="1" dirty="0">
                <a:solidFill>
                  <a:srgbClr val="000000"/>
                </a:solidFill>
                <a:latin typeface="Courier New" pitchFamily="49" charset="0"/>
              </a:rPr>
              <a:t>run;</a:t>
            </a:r>
          </a:p>
        </p:txBody>
      </p:sp>
      <p:sp>
        <p:nvSpPr>
          <p:cNvPr id="67591" name="Rectangle 17"/>
          <p:cNvSpPr>
            <a:spLocks noChangeArrowheads="1"/>
          </p:cNvSpPr>
          <p:nvPr>
            <p:custDataLst>
              <p:tags r:id="rId1"/>
            </p:custDataLst>
          </p:nvPr>
        </p:nvSpPr>
        <p:spPr bwMode="auto">
          <a:xfrm>
            <a:off x="1051111" y="2622147"/>
            <a:ext cx="385921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67592" name="Text Box 18"/>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p111d08</a:t>
            </a:r>
            <a:endParaRPr lang="en-US" sz="1600" b="1" dirty="0"/>
          </a:p>
        </p:txBody>
      </p:sp>
      <p:sp>
        <p:nvSpPr>
          <p:cNvPr id="2" name="TextBox 1"/>
          <p:cNvSpPr txBox="1"/>
          <p:nvPr>
            <p:custDataLst>
              <p:tags r:id="rId2"/>
            </p:custDataLst>
          </p:nvPr>
        </p:nvSpPr>
        <p:spPr>
          <a:xfrm>
            <a:off x="4494211" y="3136738"/>
            <a:ext cx="3944991" cy="48731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CLASS</a:t>
            </a:r>
            <a:r>
              <a:rPr lang="en-US" sz="2000" dirty="0" smtClean="0">
                <a:solidFill>
                  <a:srgbClr val="000000"/>
                </a:solidFill>
              </a:rPr>
              <a:t> </a:t>
            </a:r>
            <a:r>
              <a:rPr lang="en-US" sz="2000" i="1" dirty="0" smtClean="0">
                <a:solidFill>
                  <a:srgbClr val="000000"/>
                </a:solidFill>
              </a:rPr>
              <a:t>classification-variable(s)</a:t>
            </a:r>
            <a:r>
              <a:rPr lang="en-US" sz="2000" b="1" dirty="0" smtClean="0">
                <a:solidFill>
                  <a:srgbClr val="000000"/>
                </a:solidFill>
              </a:rPr>
              <a:t>;</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Viewing the Output</a:t>
            </a:r>
          </a:p>
        </p:txBody>
      </p:sp>
      <p:sp>
        <p:nvSpPr>
          <p:cNvPr id="67587" name="Rectangle 3"/>
          <p:cNvSpPr>
            <a:spLocks noGrp="1" noChangeArrowheads="1"/>
          </p:cNvSpPr>
          <p:nvPr>
            <p:ph idx="1"/>
          </p:nvPr>
        </p:nvSpPr>
        <p:spPr>
          <a:xfrm>
            <a:off x="685799" y="1074738"/>
            <a:ext cx="8140726" cy="4264025"/>
          </a:xfrm>
        </p:spPr>
        <p:txBody>
          <a:bodyPr/>
          <a:lstStyle/>
          <a:p>
            <a:r>
              <a:rPr lang="en-US" dirty="0" smtClean="0"/>
              <a:t>Statistics are produced for each combination of values of the classification variables.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p>
          <a:p>
            <a:pPr lvl="1"/>
            <a:r>
              <a:rPr lang="en-US" i="1" dirty="0" smtClean="0"/>
              <a:t>N Obs</a:t>
            </a:r>
            <a:r>
              <a:rPr lang="en-US" dirty="0" smtClean="0"/>
              <a:t> – the number of observations with each unique combination of class variables</a:t>
            </a:r>
          </a:p>
          <a:p>
            <a:pPr lvl="1"/>
            <a:r>
              <a:rPr lang="en-US" i="1" dirty="0" smtClean="0"/>
              <a:t>N</a:t>
            </a:r>
            <a:r>
              <a:rPr lang="en-US" dirty="0" smtClean="0"/>
              <a:t> – the number of observations with nonmissing values of the analysis variable (or variables)</a:t>
            </a:r>
          </a:p>
          <a:p>
            <a:endParaRPr lang="en-US" dirty="0" smtClean="0"/>
          </a:p>
        </p:txBody>
      </p:sp>
      <p:sp>
        <p:nvSpPr>
          <p:cNvPr id="13" name="Rectangle 12"/>
          <p:cNvSpPr/>
          <p:nvPr/>
        </p:nvSpPr>
        <p:spPr>
          <a:xfrm>
            <a:off x="477941" y="1999925"/>
            <a:ext cx="8348583" cy="2980303"/>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The </a:t>
            </a:r>
            <a:r>
              <a:rPr lang="en-US" sz="1400" b="1" dirty="0">
                <a:solidFill>
                  <a:srgbClr val="000000"/>
                </a:solidFill>
                <a:latin typeface="SAS Monospace"/>
              </a:rPr>
              <a:t>MEANS Procedure</a:t>
            </a:r>
          </a:p>
          <a:p>
            <a:r>
              <a:rPr lang="en-US" sz="1400" b="1" dirty="0" smtClean="0">
                <a:solidFill>
                  <a:srgbClr val="000000"/>
                </a:solidFill>
                <a:latin typeface="SAS Monospace"/>
              </a:rPr>
              <a:t>                 </a:t>
            </a:r>
            <a:r>
              <a:rPr lang="en-US" sz="1400" b="1" dirty="0">
                <a:solidFill>
                  <a:srgbClr val="000000"/>
                </a:solidFill>
                <a:latin typeface="SAS Monospace"/>
              </a:rPr>
              <a:t>Analysis Variable : Salary</a:t>
            </a:r>
          </a:p>
          <a:p>
            <a:endParaRPr lang="en-US" sz="1400" b="1" dirty="0">
              <a:solidFill>
                <a:srgbClr val="000000"/>
              </a:solidFill>
              <a:latin typeface="SAS Monospace"/>
            </a:endParaRPr>
          </a:p>
          <a:p>
            <a:r>
              <a:rPr lang="en-US" sz="1400" b="1" dirty="0">
                <a:solidFill>
                  <a:srgbClr val="000000"/>
                </a:solidFill>
                <a:latin typeface="SAS Monospace"/>
              </a:rPr>
              <a:t>                 </a:t>
            </a:r>
            <a:r>
              <a:rPr lang="en-US" sz="1400" b="1" dirty="0" smtClean="0">
                <a:solidFill>
                  <a:srgbClr val="000000"/>
                </a:solidFill>
                <a:latin typeface="SAS Monospace"/>
              </a:rPr>
              <a:t>  </a:t>
            </a:r>
            <a:r>
              <a:rPr lang="en-US" sz="1400" b="1" dirty="0">
                <a:solidFill>
                  <a:srgbClr val="000000"/>
                </a:solidFill>
                <a:latin typeface="SAS Monospace"/>
              </a:rPr>
              <a:t>N</a:t>
            </a:r>
          </a:p>
          <a:p>
            <a:r>
              <a:rPr lang="en-US" sz="1400" b="1" dirty="0" smtClean="0">
                <a:solidFill>
                  <a:srgbClr val="000000"/>
                </a:solidFill>
                <a:latin typeface="SAS Monospace"/>
              </a:rPr>
              <a:t>Gender Country    </a:t>
            </a:r>
            <a:r>
              <a:rPr lang="en-US" sz="1400" b="1" dirty="0">
                <a:solidFill>
                  <a:srgbClr val="000000"/>
                </a:solidFill>
                <a:latin typeface="SAS Monospace"/>
              </a:rPr>
              <a:t>Obs   </a:t>
            </a:r>
            <a:r>
              <a:rPr lang="en-US" sz="1400" b="1" dirty="0" smtClean="0">
                <a:solidFill>
                  <a:srgbClr val="000000"/>
                </a:solidFill>
                <a:latin typeface="SAS Monospace"/>
              </a:rPr>
              <a:t>   </a:t>
            </a:r>
            <a:r>
              <a:rPr lang="en-US" sz="1400" b="1" dirty="0">
                <a:solidFill>
                  <a:srgbClr val="000000"/>
                </a:solidFill>
                <a:latin typeface="SAS Monospace"/>
              </a:rPr>
              <a:t>N  </a:t>
            </a:r>
            <a:r>
              <a:rPr lang="en-US" sz="1400" b="1" dirty="0" smtClean="0">
                <a:solidFill>
                  <a:srgbClr val="000000"/>
                </a:solidFill>
                <a:latin typeface="SAS Monospace"/>
              </a:rPr>
              <a:t>       </a:t>
            </a:r>
            <a:r>
              <a:rPr lang="en-US" sz="1400" b="1" dirty="0">
                <a:solidFill>
                  <a:srgbClr val="000000"/>
                </a:solidFill>
                <a:latin typeface="SAS Monospace"/>
              </a:rPr>
              <a:t>Mean </a:t>
            </a:r>
            <a:r>
              <a:rPr lang="en-US" sz="1400" b="1" dirty="0" smtClean="0">
                <a:solidFill>
                  <a:srgbClr val="000000"/>
                </a:solidFill>
                <a:latin typeface="SAS Monospace"/>
              </a:rPr>
              <a:t>    </a:t>
            </a:r>
            <a:r>
              <a:rPr lang="en-US" sz="1400" b="1" dirty="0">
                <a:solidFill>
                  <a:srgbClr val="000000"/>
                </a:solidFill>
                <a:latin typeface="SAS Monospace"/>
              </a:rPr>
              <a:t>Std Dev  </a:t>
            </a:r>
            <a:r>
              <a:rPr lang="en-US" sz="1400" b="1" dirty="0" smtClean="0">
                <a:solidFill>
                  <a:srgbClr val="000000"/>
                </a:solidFill>
                <a:latin typeface="SAS Monospace"/>
              </a:rPr>
              <a:t>   </a:t>
            </a:r>
            <a:r>
              <a:rPr lang="en-US" sz="1400" b="1" dirty="0">
                <a:solidFill>
                  <a:srgbClr val="000000"/>
                </a:solidFill>
                <a:latin typeface="SAS Monospace"/>
              </a:rPr>
              <a:t>Minimum  </a:t>
            </a:r>
            <a:r>
              <a:rPr lang="en-US" sz="1400" b="1" dirty="0" smtClean="0">
                <a:solidFill>
                  <a:srgbClr val="000000"/>
                </a:solidFill>
                <a:latin typeface="SAS Monospace"/>
              </a:rPr>
              <a:t>   </a:t>
            </a:r>
            <a:r>
              <a:rPr lang="en-US" sz="1400" b="1" dirty="0">
                <a:solidFill>
                  <a:srgbClr val="000000"/>
                </a:solidFill>
                <a:latin typeface="SAS Monospace"/>
              </a:rPr>
              <a:t>Maximum</a:t>
            </a:r>
          </a:p>
          <a:p>
            <a:r>
              <a:rPr lang="en-US" sz="1400" b="1" dirty="0" smtClean="0">
                <a:solidFill>
                  <a:srgbClr val="000000"/>
                </a:solidFill>
                <a:latin typeface="SAS Monospace"/>
              </a:rPr>
              <a:t>ƒƒƒƒƒƒƒƒƒƒƒƒƒƒƒƒƒƒƒƒƒƒƒƒƒƒƒƒƒƒƒƒƒƒƒƒƒƒƒƒƒƒƒƒƒƒƒƒƒƒƒƒƒƒƒƒƒƒƒƒƒƒƒƒƒƒƒƒƒƒƒƒƒƒƒƒƒ</a:t>
            </a:r>
            <a:endParaRPr lang="en-US" sz="1400" b="1" dirty="0">
              <a:solidFill>
                <a:srgbClr val="000000"/>
              </a:solidFill>
              <a:latin typeface="SAS Monospace"/>
            </a:endParaRPr>
          </a:p>
          <a:p>
            <a:r>
              <a:rPr lang="fr-FR" sz="1400" b="1" dirty="0">
                <a:solidFill>
                  <a:srgbClr val="000000"/>
                </a:solidFill>
                <a:latin typeface="SAS Monospace"/>
              </a:rPr>
              <a:t>F      </a:t>
            </a:r>
            <a:r>
              <a:rPr lang="fr-FR" sz="1400" b="1" dirty="0" smtClean="0">
                <a:solidFill>
                  <a:srgbClr val="000000"/>
                </a:solidFill>
                <a:latin typeface="SAS Monospace"/>
              </a:rPr>
              <a:t>  </a:t>
            </a:r>
            <a:r>
              <a:rPr lang="fr-FR" sz="1400" b="1" dirty="0">
                <a:solidFill>
                  <a:srgbClr val="000000"/>
                </a:solidFill>
                <a:latin typeface="SAS Monospace"/>
              </a:rPr>
              <a:t>AU   </a:t>
            </a:r>
            <a:r>
              <a:rPr lang="fr-FR" sz="1400" b="1" dirty="0" smtClean="0">
                <a:solidFill>
                  <a:srgbClr val="000000"/>
                </a:solidFill>
                <a:latin typeface="SAS Monospace"/>
              </a:rPr>
              <a:t>     </a:t>
            </a:r>
            <a:r>
              <a:rPr lang="fr-FR" sz="1400" b="1" dirty="0">
                <a:solidFill>
                  <a:srgbClr val="000000"/>
                </a:solidFill>
                <a:latin typeface="SAS Monospace"/>
              </a:rPr>
              <a:t>27     27  </a:t>
            </a:r>
            <a:r>
              <a:rPr lang="fr-FR" sz="1400" b="1" dirty="0" smtClean="0">
                <a:solidFill>
                  <a:srgbClr val="000000"/>
                </a:solidFill>
                <a:latin typeface="SAS Monospace"/>
              </a:rPr>
              <a:t>   </a:t>
            </a:r>
            <a:r>
              <a:rPr lang="fr-FR" sz="1400" b="1" dirty="0">
                <a:solidFill>
                  <a:srgbClr val="000000"/>
                </a:solidFill>
                <a:latin typeface="SAS Monospace"/>
              </a:rPr>
              <a:t>27702.41   </a:t>
            </a:r>
            <a:r>
              <a:rPr lang="fr-FR" sz="1400" b="1" dirty="0" smtClean="0">
                <a:solidFill>
                  <a:srgbClr val="000000"/>
                </a:solidFill>
                <a:latin typeface="SAS Monospace"/>
              </a:rPr>
              <a:t>  </a:t>
            </a:r>
            <a:r>
              <a:rPr lang="fr-FR" sz="1400" b="1" dirty="0">
                <a:solidFill>
                  <a:srgbClr val="000000"/>
                </a:solidFill>
                <a:latin typeface="SAS Monospace"/>
              </a:rPr>
              <a:t>1728.23 </a:t>
            </a:r>
            <a:r>
              <a:rPr lang="fr-FR" sz="1400" b="1" dirty="0" smtClean="0">
                <a:solidFill>
                  <a:srgbClr val="000000"/>
                </a:solidFill>
                <a:latin typeface="SAS Monospace"/>
              </a:rPr>
              <a:t>   </a:t>
            </a:r>
            <a:r>
              <a:rPr lang="fr-FR" sz="1400" b="1" dirty="0">
                <a:solidFill>
                  <a:srgbClr val="000000"/>
                </a:solidFill>
                <a:latin typeface="SAS Monospace"/>
              </a:rPr>
              <a:t>25185.00  </a:t>
            </a:r>
            <a:r>
              <a:rPr lang="fr-FR" sz="1400" b="1" dirty="0" smtClean="0">
                <a:solidFill>
                  <a:srgbClr val="000000"/>
                </a:solidFill>
                <a:latin typeface="SAS Monospace"/>
              </a:rPr>
              <a:t>  </a:t>
            </a:r>
            <a:r>
              <a:rPr lang="fr-FR" sz="1400" b="1" dirty="0">
                <a:solidFill>
                  <a:srgbClr val="000000"/>
                </a:solidFill>
                <a:latin typeface="SAS Monospace"/>
              </a:rPr>
              <a:t>30890.00</a:t>
            </a:r>
          </a:p>
          <a:p>
            <a:endParaRPr lang="en-US" sz="1400" b="1" dirty="0">
              <a:solidFill>
                <a:srgbClr val="000000"/>
              </a:solidFill>
              <a:latin typeface="SAS Monospace"/>
            </a:endParaRPr>
          </a:p>
          <a:p>
            <a:r>
              <a:rPr lang="en-US" sz="1400" b="1" dirty="0">
                <a:solidFill>
                  <a:srgbClr val="000000"/>
                </a:solidFill>
                <a:latin typeface="SAS Monospace"/>
              </a:rPr>
              <a:t>        </a:t>
            </a:r>
            <a:r>
              <a:rPr lang="en-US" sz="1400" b="1" dirty="0" smtClean="0">
                <a:solidFill>
                  <a:srgbClr val="000000"/>
                </a:solidFill>
                <a:latin typeface="SAS Monospace"/>
              </a:rPr>
              <a:t> </a:t>
            </a:r>
            <a:r>
              <a:rPr lang="en-US" sz="1400" b="1" dirty="0">
                <a:solidFill>
                  <a:srgbClr val="000000"/>
                </a:solidFill>
                <a:latin typeface="SAS Monospace"/>
              </a:rPr>
              <a:t>US     </a:t>
            </a:r>
            <a:r>
              <a:rPr lang="en-US" sz="1400" b="1" dirty="0" smtClean="0">
                <a:solidFill>
                  <a:srgbClr val="000000"/>
                </a:solidFill>
                <a:latin typeface="SAS Monospace"/>
              </a:rPr>
              <a:t>   </a:t>
            </a:r>
            <a:r>
              <a:rPr lang="en-US" sz="1400" b="1" dirty="0">
                <a:solidFill>
                  <a:srgbClr val="000000"/>
                </a:solidFill>
                <a:latin typeface="SAS Monospace"/>
              </a:rPr>
              <a:t>41     41   </a:t>
            </a:r>
            <a:r>
              <a:rPr lang="en-US" sz="1400" b="1" dirty="0" smtClean="0">
                <a:solidFill>
                  <a:srgbClr val="000000"/>
                </a:solidFill>
                <a:latin typeface="SAS Monospace"/>
              </a:rPr>
              <a:t>  </a:t>
            </a:r>
            <a:r>
              <a:rPr lang="en-US" sz="1400" b="1" dirty="0">
                <a:solidFill>
                  <a:srgbClr val="000000"/>
                </a:solidFill>
                <a:latin typeface="SAS Monospace"/>
              </a:rPr>
              <a:t>29460.98   </a:t>
            </a:r>
            <a:r>
              <a:rPr lang="en-US" sz="1400" b="1" dirty="0" smtClean="0">
                <a:solidFill>
                  <a:srgbClr val="000000"/>
                </a:solidFill>
                <a:latin typeface="SAS Monospace"/>
              </a:rPr>
              <a:t>  </a:t>
            </a:r>
            <a:r>
              <a:rPr lang="en-US" sz="1400" b="1" dirty="0">
                <a:solidFill>
                  <a:srgbClr val="000000"/>
                </a:solidFill>
                <a:latin typeface="SAS Monospace"/>
              </a:rPr>
              <a:t>8847.03   </a:t>
            </a:r>
            <a:r>
              <a:rPr lang="en-US" sz="1400" b="1" dirty="0" smtClean="0">
                <a:solidFill>
                  <a:srgbClr val="000000"/>
                </a:solidFill>
                <a:latin typeface="SAS Monospace"/>
              </a:rPr>
              <a:t> </a:t>
            </a:r>
            <a:r>
              <a:rPr lang="en-US" sz="1400" b="1" dirty="0">
                <a:solidFill>
                  <a:srgbClr val="000000"/>
                </a:solidFill>
                <a:latin typeface="SAS Monospace"/>
              </a:rPr>
              <a:t>25390.00  </a:t>
            </a:r>
            <a:r>
              <a:rPr lang="en-US" sz="1400" b="1" dirty="0" smtClean="0">
                <a:solidFill>
                  <a:srgbClr val="000000"/>
                </a:solidFill>
                <a:latin typeface="SAS Monospace"/>
              </a:rPr>
              <a:t>  </a:t>
            </a:r>
            <a:r>
              <a:rPr lang="en-US" sz="1400" b="1" dirty="0">
                <a:solidFill>
                  <a:srgbClr val="000000"/>
                </a:solidFill>
                <a:latin typeface="SAS Monospace"/>
              </a:rPr>
              <a:t>83505.00</a:t>
            </a:r>
          </a:p>
          <a:p>
            <a:endParaRPr lang="en-US" sz="1400" b="1" dirty="0">
              <a:solidFill>
                <a:srgbClr val="000000"/>
              </a:solidFill>
              <a:latin typeface="SAS Monospace"/>
            </a:endParaRPr>
          </a:p>
          <a:p>
            <a:r>
              <a:rPr lang="fr-FR" sz="1400" b="1" dirty="0">
                <a:solidFill>
                  <a:srgbClr val="000000"/>
                </a:solidFill>
                <a:latin typeface="SAS Monospace"/>
              </a:rPr>
              <a:t>M     </a:t>
            </a:r>
            <a:r>
              <a:rPr lang="fr-FR" sz="1400" b="1" dirty="0" smtClean="0">
                <a:solidFill>
                  <a:srgbClr val="000000"/>
                </a:solidFill>
                <a:latin typeface="SAS Monospace"/>
              </a:rPr>
              <a:t>   </a:t>
            </a:r>
            <a:r>
              <a:rPr lang="fr-FR" sz="1400" b="1" dirty="0">
                <a:solidFill>
                  <a:srgbClr val="000000"/>
                </a:solidFill>
                <a:latin typeface="SAS Monospace"/>
              </a:rPr>
              <a:t>AU      </a:t>
            </a:r>
            <a:r>
              <a:rPr lang="fr-FR" sz="1400" b="1" dirty="0" smtClean="0">
                <a:solidFill>
                  <a:srgbClr val="000000"/>
                </a:solidFill>
                <a:latin typeface="SAS Monospace"/>
              </a:rPr>
              <a:t>  </a:t>
            </a:r>
            <a:r>
              <a:rPr lang="fr-FR" sz="1400" b="1" dirty="0">
                <a:solidFill>
                  <a:srgbClr val="000000"/>
                </a:solidFill>
                <a:latin typeface="SAS Monospace"/>
              </a:rPr>
              <a:t>36     36   </a:t>
            </a:r>
            <a:r>
              <a:rPr lang="fr-FR" sz="1400" b="1" dirty="0" smtClean="0">
                <a:solidFill>
                  <a:srgbClr val="000000"/>
                </a:solidFill>
                <a:latin typeface="SAS Monospace"/>
              </a:rPr>
              <a:t>  </a:t>
            </a:r>
            <a:r>
              <a:rPr lang="fr-FR" sz="1400" b="1" dirty="0">
                <a:solidFill>
                  <a:srgbClr val="000000"/>
                </a:solidFill>
                <a:latin typeface="SAS Monospace"/>
              </a:rPr>
              <a:t>32001.39   </a:t>
            </a:r>
            <a:r>
              <a:rPr lang="fr-FR" sz="1400" b="1" dirty="0" smtClean="0">
                <a:solidFill>
                  <a:srgbClr val="000000"/>
                </a:solidFill>
                <a:latin typeface="SAS Monospace"/>
              </a:rPr>
              <a:t> </a:t>
            </a:r>
            <a:r>
              <a:rPr lang="fr-FR" sz="1400" b="1" dirty="0">
                <a:solidFill>
                  <a:srgbClr val="000000"/>
                </a:solidFill>
                <a:latin typeface="SAS Monospace"/>
              </a:rPr>
              <a:t>16592.45  </a:t>
            </a:r>
            <a:r>
              <a:rPr lang="fr-FR" sz="1400" b="1" dirty="0" smtClean="0">
                <a:solidFill>
                  <a:srgbClr val="000000"/>
                </a:solidFill>
                <a:latin typeface="SAS Monospace"/>
              </a:rPr>
              <a:t>  </a:t>
            </a:r>
            <a:r>
              <a:rPr lang="fr-FR" sz="1400" b="1" dirty="0">
                <a:solidFill>
                  <a:srgbClr val="000000"/>
                </a:solidFill>
                <a:latin typeface="SAS Monospace"/>
              </a:rPr>
              <a:t>25745.00  </a:t>
            </a:r>
            <a:r>
              <a:rPr lang="fr-FR" sz="1400" b="1" dirty="0" smtClean="0">
                <a:solidFill>
                  <a:srgbClr val="000000"/>
                </a:solidFill>
                <a:latin typeface="SAS Monospace"/>
              </a:rPr>
              <a:t> 108255.00</a:t>
            </a:r>
            <a:endParaRPr lang="fr-FR" sz="1400" b="1" dirty="0">
              <a:solidFill>
                <a:srgbClr val="000000"/>
              </a:solidFill>
              <a:latin typeface="SAS Monospace"/>
            </a:endParaRPr>
          </a:p>
          <a:p>
            <a:endParaRPr lang="en-US" sz="1400" b="1" dirty="0" smtClean="0">
              <a:solidFill>
                <a:srgbClr val="000000"/>
              </a:solidFill>
              <a:latin typeface="SAS Monospace"/>
            </a:endParaRPr>
          </a:p>
          <a:p>
            <a:r>
              <a:rPr lang="en-US" sz="1400" b="1" dirty="0" smtClean="0">
                <a:solidFill>
                  <a:srgbClr val="000000"/>
                </a:solidFill>
                <a:latin typeface="SAS Monospace"/>
              </a:rPr>
              <a:t>         </a:t>
            </a:r>
            <a:r>
              <a:rPr lang="en-US" sz="1400" b="1" dirty="0">
                <a:solidFill>
                  <a:srgbClr val="000000"/>
                </a:solidFill>
                <a:latin typeface="SAS Monospace"/>
              </a:rPr>
              <a:t>US     </a:t>
            </a:r>
            <a:r>
              <a:rPr lang="en-US" sz="1400" b="1" dirty="0" smtClean="0">
                <a:solidFill>
                  <a:srgbClr val="000000"/>
                </a:solidFill>
                <a:latin typeface="SAS Monospace"/>
              </a:rPr>
              <a:t>   </a:t>
            </a:r>
            <a:r>
              <a:rPr lang="en-US" sz="1400" b="1" dirty="0">
                <a:solidFill>
                  <a:srgbClr val="000000"/>
                </a:solidFill>
                <a:latin typeface="SAS Monospace"/>
              </a:rPr>
              <a:t>61     61   </a:t>
            </a:r>
            <a:r>
              <a:rPr lang="en-US" sz="1400" b="1" dirty="0" smtClean="0">
                <a:solidFill>
                  <a:srgbClr val="000000"/>
                </a:solidFill>
                <a:latin typeface="SAS Monospace"/>
              </a:rPr>
              <a:t>  </a:t>
            </a:r>
            <a:r>
              <a:rPr lang="en-US" sz="1400" b="1" dirty="0">
                <a:solidFill>
                  <a:srgbClr val="000000"/>
                </a:solidFill>
                <a:latin typeface="SAS Monospace"/>
              </a:rPr>
              <a:t>33336.15   </a:t>
            </a:r>
            <a:r>
              <a:rPr lang="en-US" sz="1400" b="1" dirty="0" smtClean="0">
                <a:solidFill>
                  <a:srgbClr val="000000"/>
                </a:solidFill>
                <a:latin typeface="SAS Monospace"/>
              </a:rPr>
              <a:t> </a:t>
            </a:r>
            <a:r>
              <a:rPr lang="en-US" sz="1400" b="1" dirty="0">
                <a:solidFill>
                  <a:srgbClr val="000000"/>
                </a:solidFill>
                <a:latin typeface="SAS Monospace"/>
              </a:rPr>
              <a:t>29592.69  </a:t>
            </a:r>
            <a:r>
              <a:rPr lang="en-US" sz="1400" b="1" dirty="0" smtClean="0">
                <a:solidFill>
                  <a:srgbClr val="000000"/>
                </a:solidFill>
                <a:latin typeface="SAS Monospace"/>
              </a:rPr>
              <a:t>  </a:t>
            </a:r>
            <a:r>
              <a:rPr lang="en-US" sz="1400" b="1" dirty="0">
                <a:solidFill>
                  <a:srgbClr val="000000"/>
                </a:solidFill>
                <a:latin typeface="SAS Monospace"/>
              </a:rPr>
              <a:t>22710.00 </a:t>
            </a:r>
            <a:r>
              <a:rPr lang="en-US" sz="1400" b="1" dirty="0" smtClean="0">
                <a:solidFill>
                  <a:srgbClr val="000000"/>
                </a:solidFill>
                <a:latin typeface="SAS Monospace"/>
              </a:rPr>
              <a:t>  243190.00</a:t>
            </a:r>
            <a:endParaRPr lang="en-US" sz="1400" b="1" dirty="0">
              <a:solidFill>
                <a:srgbClr val="000000"/>
              </a:solidFill>
              <a:latin typeface="SAS Monospace"/>
            </a:endParaRPr>
          </a:p>
        </p:txBody>
      </p:sp>
    </p:spTree>
    <p:extLst>
      <p:ext uri="{BB962C8B-B14F-4D97-AF65-F5344CB8AC3E}">
        <p14:creationId xmlns:p14="http://schemas.microsoft.com/office/powerpoint/2010/main" val="10056897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11.05 Quiz</a:t>
            </a:r>
            <a:endParaRPr lang="en-US" dirty="0" smtClean="0"/>
          </a:p>
        </p:txBody>
      </p:sp>
      <p:sp>
        <p:nvSpPr>
          <p:cNvPr id="70659" name="Rectangle 3"/>
          <p:cNvSpPr>
            <a:spLocks noGrp="1" noChangeArrowheads="1"/>
          </p:cNvSpPr>
          <p:nvPr>
            <p:ph idx="1"/>
          </p:nvPr>
        </p:nvSpPr>
        <p:spPr/>
        <p:txBody>
          <a:bodyPr/>
          <a:lstStyle/>
          <a:p>
            <a:pPr marL="0" indent="0" eaLnBrk="1" hangingPunct="1"/>
            <a:r>
              <a:rPr lang="en-US" dirty="0" smtClean="0"/>
              <a:t>For a given data set, there are 63 observations with </a:t>
            </a:r>
            <a:br>
              <a:rPr lang="en-US" dirty="0" smtClean="0"/>
            </a:br>
            <a:r>
              <a:rPr lang="en-US" dirty="0" smtClean="0"/>
              <a:t>a </a:t>
            </a:r>
            <a:r>
              <a:rPr lang="en-US" b="1" dirty="0" smtClean="0">
                <a:latin typeface="Arial"/>
              </a:rPr>
              <a:t>Country</a:t>
            </a:r>
            <a:r>
              <a:rPr lang="en-US" dirty="0" smtClean="0"/>
              <a:t> value of </a:t>
            </a:r>
            <a:r>
              <a:rPr lang="en-US" i="1" dirty="0" smtClean="0"/>
              <a:t>AU</a:t>
            </a:r>
            <a:r>
              <a:rPr lang="en-US" dirty="0" smtClean="0"/>
              <a:t>. Of those 63 observations, </a:t>
            </a:r>
            <a:br>
              <a:rPr lang="en-US" dirty="0" smtClean="0"/>
            </a:br>
            <a:r>
              <a:rPr lang="en-US" dirty="0" smtClean="0"/>
              <a:t>only 61 observations have a value for </a:t>
            </a:r>
            <a:r>
              <a:rPr lang="en-US" b="1" dirty="0" smtClean="0">
                <a:latin typeface="Arial"/>
              </a:rPr>
              <a:t>Salary</a:t>
            </a:r>
            <a:r>
              <a:rPr lang="en-US" dirty="0" smtClean="0"/>
              <a:t>.</a:t>
            </a:r>
          </a:p>
          <a:p>
            <a:pPr marL="0" indent="0" eaLnBrk="1" hangingPunct="1"/>
            <a:r>
              <a:rPr lang="en-US" dirty="0" smtClean="0"/>
              <a:t>Which output is correct?</a:t>
            </a:r>
          </a:p>
          <a:p>
            <a:pPr marL="0" indent="0" eaLnBrk="1" hangingPunct="1"/>
            <a:endParaRPr lang="en-US" dirty="0" smtClean="0"/>
          </a:p>
          <a:p>
            <a:pPr marL="0" indent="0" eaLnBrk="1" hangingPunct="1"/>
            <a:r>
              <a:rPr lang="en-US" dirty="0" smtClean="0"/>
              <a:t>a.				     b.</a:t>
            </a:r>
          </a:p>
          <a:p>
            <a:pPr marL="0" indent="0" eaLnBrk="1" hangingPunct="1"/>
            <a:endParaRPr lang="en-US" dirty="0" smtClean="0"/>
          </a:p>
        </p:txBody>
      </p:sp>
      <p:sp>
        <p:nvSpPr>
          <p:cNvPr id="70661" name="Rectangle 4"/>
          <p:cNvSpPr>
            <a:spLocks noChangeArrowheads="1"/>
          </p:cNvSpPr>
          <p:nvPr/>
        </p:nvSpPr>
        <p:spPr bwMode="auto">
          <a:xfrm>
            <a:off x="1087438" y="3367088"/>
            <a:ext cx="3389312" cy="185102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Analysis Variable : Salary</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N</a:t>
            </a:r>
          </a:p>
          <a:p>
            <a:r>
              <a:rPr lang="en-US" sz="1600" b="1" dirty="0">
                <a:solidFill>
                  <a:srgbClr val="000000"/>
                </a:solidFill>
                <a:latin typeface="SAS Monospace" pitchFamily="49" charset="0"/>
              </a:rPr>
              <a:t>   Country    Obs      N</a:t>
            </a:r>
          </a:p>
          <a:p>
            <a:r>
              <a:rPr lang="en-US" sz="1600" b="1" dirty="0">
                <a:solidFill>
                  <a:srgbClr val="000000"/>
                </a:solidFill>
                <a:latin typeface="SAS Monospace" pitchFamily="49" charset="0"/>
              </a:rPr>
              <a:t>   ƒƒƒƒƒƒƒƒƒƒƒƒƒƒƒƒƒƒƒƒƒ</a:t>
            </a:r>
          </a:p>
          <a:p>
            <a:r>
              <a:rPr lang="en-US" sz="1600" b="1" dirty="0">
                <a:solidFill>
                  <a:srgbClr val="000000"/>
                </a:solidFill>
                <a:latin typeface="SAS Monospace" pitchFamily="49" charset="0"/>
              </a:rPr>
              <a:t>   AU          63     61</a:t>
            </a:r>
          </a:p>
          <a:p>
            <a:r>
              <a:rPr lang="en-US" sz="1600" b="1" dirty="0">
                <a:solidFill>
                  <a:srgbClr val="000000"/>
                </a:solidFill>
                <a:latin typeface="SAS Monospace" pitchFamily="49" charset="0"/>
              </a:rPr>
              <a:t>   ƒƒƒƒƒƒƒƒƒƒƒƒƒƒƒƒƒƒƒƒƒ</a:t>
            </a:r>
          </a:p>
        </p:txBody>
      </p:sp>
      <p:sp>
        <p:nvSpPr>
          <p:cNvPr id="70662" name="Rectangle 5"/>
          <p:cNvSpPr>
            <a:spLocks noChangeArrowheads="1"/>
          </p:cNvSpPr>
          <p:nvPr/>
        </p:nvSpPr>
        <p:spPr bwMode="auto">
          <a:xfrm>
            <a:off x="5189538" y="3362325"/>
            <a:ext cx="3389312" cy="185102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Analysis Variable : Salary</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N</a:t>
            </a:r>
          </a:p>
          <a:p>
            <a:r>
              <a:rPr lang="en-US" sz="1600" b="1" dirty="0">
                <a:solidFill>
                  <a:srgbClr val="000000"/>
                </a:solidFill>
                <a:latin typeface="SAS Monospace" pitchFamily="49" charset="0"/>
              </a:rPr>
              <a:t>   Country    Obs      N</a:t>
            </a:r>
          </a:p>
          <a:p>
            <a:r>
              <a:rPr lang="en-US" sz="1600" b="1" dirty="0">
                <a:solidFill>
                  <a:srgbClr val="000000"/>
                </a:solidFill>
                <a:latin typeface="SAS Monospace" pitchFamily="49" charset="0"/>
              </a:rPr>
              <a:t>   ƒƒƒƒƒƒƒƒƒƒƒƒƒƒƒƒƒƒƒƒƒ</a:t>
            </a:r>
          </a:p>
          <a:p>
            <a:r>
              <a:rPr lang="en-US" sz="1600" b="1" dirty="0">
                <a:solidFill>
                  <a:srgbClr val="000000"/>
                </a:solidFill>
                <a:latin typeface="SAS Monospace" pitchFamily="49" charset="0"/>
              </a:rPr>
              <a:t>   AU          61     63</a:t>
            </a:r>
          </a:p>
          <a:p>
            <a:r>
              <a:rPr lang="en-US" sz="1600" b="1" dirty="0">
                <a:solidFill>
                  <a:srgbClr val="000000"/>
                </a:solidFill>
                <a:latin typeface="SAS Monospace" pitchFamily="49" charset="0"/>
              </a:rPr>
              <a:t>   ƒƒƒƒƒƒƒƒƒƒƒƒƒƒƒƒƒƒƒƒƒ</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11.05 Quiz </a:t>
            </a:r>
            <a:r>
              <a:rPr lang="en-US" dirty="0" smtClean="0"/>
              <a:t>– Correct Answer</a:t>
            </a:r>
          </a:p>
        </p:txBody>
      </p:sp>
      <p:sp>
        <p:nvSpPr>
          <p:cNvPr id="71683" name="Rectangle 3"/>
          <p:cNvSpPr>
            <a:spLocks noGrp="1" noChangeArrowheads="1"/>
          </p:cNvSpPr>
          <p:nvPr>
            <p:ph idx="1"/>
          </p:nvPr>
        </p:nvSpPr>
        <p:spPr/>
        <p:txBody>
          <a:bodyPr/>
          <a:lstStyle/>
          <a:p>
            <a:r>
              <a:rPr lang="en-US" dirty="0" smtClean="0"/>
              <a:t>For a given data set, there are 63 observations with </a:t>
            </a:r>
            <a:br>
              <a:rPr lang="en-US" dirty="0" smtClean="0"/>
            </a:br>
            <a:r>
              <a:rPr lang="en-US" dirty="0" smtClean="0"/>
              <a:t>a </a:t>
            </a:r>
            <a:r>
              <a:rPr lang="en-US" b="1" dirty="0" smtClean="0">
                <a:latin typeface="Arial"/>
              </a:rPr>
              <a:t>Country</a:t>
            </a:r>
            <a:r>
              <a:rPr lang="en-US" dirty="0" smtClean="0"/>
              <a:t> value of </a:t>
            </a:r>
            <a:r>
              <a:rPr lang="en-US" i="1" dirty="0" smtClean="0"/>
              <a:t>AU</a:t>
            </a:r>
            <a:r>
              <a:rPr lang="en-US" dirty="0" smtClean="0"/>
              <a:t>. Of those 63 observations, </a:t>
            </a:r>
            <a:br>
              <a:rPr lang="en-US" dirty="0" smtClean="0"/>
            </a:br>
            <a:r>
              <a:rPr lang="en-US" dirty="0" smtClean="0"/>
              <a:t>only 61 observations have a value for </a:t>
            </a:r>
            <a:r>
              <a:rPr lang="en-US" b="1" dirty="0" smtClean="0">
                <a:latin typeface="Arial"/>
              </a:rPr>
              <a:t>Salary</a:t>
            </a:r>
            <a:r>
              <a:rPr lang="en-US" dirty="0" smtClean="0"/>
              <a:t>.</a:t>
            </a:r>
          </a:p>
          <a:p>
            <a:pPr marL="0" indent="0" eaLnBrk="1" hangingPunct="1"/>
            <a:r>
              <a:rPr lang="en-US" dirty="0" smtClean="0"/>
              <a:t>Which output is correct?</a:t>
            </a:r>
          </a:p>
          <a:p>
            <a:pPr marL="0" indent="0" eaLnBrk="1" hangingPunct="1"/>
            <a:endParaRPr lang="en-US" dirty="0" smtClean="0"/>
          </a:p>
          <a:p>
            <a:pPr marL="0" indent="0" eaLnBrk="1" hangingPunct="1"/>
            <a:r>
              <a:rPr lang="en-US" dirty="0" smtClean="0"/>
              <a:t>a.				     b.</a:t>
            </a:r>
          </a:p>
          <a:p>
            <a:pPr marL="0" indent="0" eaLnBrk="1" hangingPunct="1"/>
            <a:endParaRPr lang="en-US" dirty="0" smtClean="0"/>
          </a:p>
        </p:txBody>
      </p:sp>
      <p:sp>
        <p:nvSpPr>
          <p:cNvPr id="71685" name="Oval 6"/>
          <p:cNvSpPr>
            <a:spLocks noChangeArrowheads="1"/>
          </p:cNvSpPr>
          <p:nvPr/>
        </p:nvSpPr>
        <p:spPr bwMode="auto">
          <a:xfrm>
            <a:off x="525272" y="3074642"/>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71686" name="Rectangle 7"/>
          <p:cNvSpPr>
            <a:spLocks noChangeArrowheads="1"/>
          </p:cNvSpPr>
          <p:nvPr/>
        </p:nvSpPr>
        <p:spPr bwMode="auto">
          <a:xfrm>
            <a:off x="1087438" y="3367088"/>
            <a:ext cx="3389312" cy="185102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Analysis Variable : Salary</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N</a:t>
            </a:r>
          </a:p>
          <a:p>
            <a:r>
              <a:rPr lang="en-US" sz="1600" b="1" dirty="0">
                <a:solidFill>
                  <a:srgbClr val="000000"/>
                </a:solidFill>
                <a:latin typeface="SAS Monospace" pitchFamily="49" charset="0"/>
              </a:rPr>
              <a:t>   Country    Obs      N</a:t>
            </a:r>
          </a:p>
          <a:p>
            <a:r>
              <a:rPr lang="en-US" sz="1600" b="1" dirty="0">
                <a:solidFill>
                  <a:srgbClr val="000000"/>
                </a:solidFill>
                <a:latin typeface="SAS Monospace" pitchFamily="49" charset="0"/>
              </a:rPr>
              <a:t>   ƒƒƒƒƒƒƒƒƒƒƒƒƒƒƒƒƒƒƒƒƒ</a:t>
            </a:r>
          </a:p>
          <a:p>
            <a:r>
              <a:rPr lang="en-US" sz="1600" b="1" dirty="0">
                <a:solidFill>
                  <a:srgbClr val="000000"/>
                </a:solidFill>
                <a:latin typeface="SAS Monospace" pitchFamily="49" charset="0"/>
              </a:rPr>
              <a:t>   AU          63     61</a:t>
            </a:r>
          </a:p>
          <a:p>
            <a:r>
              <a:rPr lang="en-US" sz="1600" b="1" dirty="0">
                <a:solidFill>
                  <a:srgbClr val="000000"/>
                </a:solidFill>
                <a:latin typeface="SAS Monospace" pitchFamily="49" charset="0"/>
              </a:rPr>
              <a:t>   ƒƒƒƒƒƒƒƒƒƒƒƒƒƒƒƒƒƒƒƒƒ</a:t>
            </a:r>
          </a:p>
        </p:txBody>
      </p:sp>
      <p:sp>
        <p:nvSpPr>
          <p:cNvPr id="71687" name="Rectangle 8"/>
          <p:cNvSpPr>
            <a:spLocks noChangeArrowheads="1"/>
          </p:cNvSpPr>
          <p:nvPr/>
        </p:nvSpPr>
        <p:spPr bwMode="auto">
          <a:xfrm>
            <a:off x="5189538" y="3362325"/>
            <a:ext cx="3389312" cy="185102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Analysis Variable : Salary</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N</a:t>
            </a:r>
          </a:p>
          <a:p>
            <a:r>
              <a:rPr lang="en-US" sz="1600" b="1" dirty="0">
                <a:solidFill>
                  <a:srgbClr val="000000"/>
                </a:solidFill>
                <a:latin typeface="SAS Monospace" pitchFamily="49" charset="0"/>
              </a:rPr>
              <a:t>   Country    Obs      N</a:t>
            </a:r>
          </a:p>
          <a:p>
            <a:r>
              <a:rPr lang="en-US" sz="1600" b="1" dirty="0">
                <a:solidFill>
                  <a:srgbClr val="000000"/>
                </a:solidFill>
                <a:latin typeface="SAS Monospace" pitchFamily="49" charset="0"/>
              </a:rPr>
              <a:t>   ƒƒƒƒƒƒƒƒƒƒƒƒƒƒƒƒƒƒƒƒƒ</a:t>
            </a:r>
          </a:p>
          <a:p>
            <a:r>
              <a:rPr lang="en-US" sz="1600" b="1" dirty="0">
                <a:solidFill>
                  <a:srgbClr val="000000"/>
                </a:solidFill>
                <a:latin typeface="SAS Monospace" pitchFamily="49" charset="0"/>
              </a:rPr>
              <a:t>   AU          61     63</a:t>
            </a:r>
          </a:p>
          <a:p>
            <a:r>
              <a:rPr lang="en-US" sz="1600" b="1" dirty="0">
                <a:solidFill>
                  <a:srgbClr val="000000"/>
                </a:solidFill>
                <a:latin typeface="SAS Monospace" pitchFamily="49" charset="0"/>
              </a:rPr>
              <a:t>   ƒƒƒƒƒƒƒƒƒƒƒƒƒƒƒƒƒƒƒƒƒ</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Analyze </a:t>
            </a:r>
            <a:r>
              <a:rPr lang="en-US" b="1" dirty="0" smtClean="0"/>
              <a:t>Salary</a:t>
            </a:r>
            <a:r>
              <a:rPr lang="en-US" dirty="0" smtClean="0"/>
              <a:t> by </a:t>
            </a:r>
            <a:r>
              <a:rPr lang="en-US" b="1" dirty="0"/>
              <a:t>Country</a:t>
            </a:r>
            <a:r>
              <a:rPr lang="en-US" dirty="0" smtClean="0"/>
              <a:t> within </a:t>
            </a:r>
            <a:r>
              <a:rPr lang="en-US" b="1" dirty="0" smtClean="0"/>
              <a:t>Gender</a:t>
            </a:r>
            <a:r>
              <a:rPr lang="en-US" dirty="0" smtClean="0"/>
              <a:t>.</a:t>
            </a:r>
            <a:r>
              <a:rPr lang="en-US" b="1" dirty="0" smtClean="0"/>
              <a:t> </a:t>
            </a:r>
            <a:r>
              <a:rPr lang="en-US" dirty="0" smtClean="0"/>
              <a:t>Generate a report that includes the number of missing </a:t>
            </a:r>
            <a:r>
              <a:rPr lang="en-US" b="1" dirty="0" smtClean="0"/>
              <a:t>Salary</a:t>
            </a:r>
            <a:r>
              <a:rPr lang="en-US" dirty="0" smtClean="0"/>
              <a:t> values, as well as the minimum, maximum, and sum of salaries.</a:t>
            </a:r>
          </a:p>
          <a:p>
            <a:endParaRPr lang="en-US" dirty="0"/>
          </a:p>
          <a:p>
            <a:endParaRPr lang="en-US" dirty="0" smtClean="0"/>
          </a:p>
        </p:txBody>
      </p:sp>
      <p:cxnSp>
        <p:nvCxnSpPr>
          <p:cNvPr id="12" name="Straight Connector 13"/>
          <p:cNvCxnSpPr>
            <a:cxnSpLocks noChangeShapeType="1"/>
          </p:cNvCxnSpPr>
          <p:nvPr/>
        </p:nvCxnSpPr>
        <p:spPr bwMode="auto">
          <a:xfrm>
            <a:off x="2531988" y="3906837"/>
            <a:ext cx="45720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6"/>
          <p:cNvCxnSpPr>
            <a:cxnSpLocks noChangeShapeType="1"/>
          </p:cNvCxnSpPr>
          <p:nvPr/>
        </p:nvCxnSpPr>
        <p:spPr bwMode="auto">
          <a:xfrm rot="5400000" flipH="1" flipV="1">
            <a:off x="3464162" y="3986082"/>
            <a:ext cx="256032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3075" name="Picture 3" descr="L:\graphics\austral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1223" y="5061405"/>
            <a:ext cx="1708722" cy="10825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L:\graphics\dollar_sign.png"/>
          <p:cNvPicPr>
            <a:picLocks noChangeAspect="1" noChangeArrowheads="1"/>
          </p:cNvPicPr>
          <p:nvPr>
            <p:custDataLst>
              <p:tags r:id="rId1"/>
            </p:custDataLst>
          </p:nvPr>
        </p:nvPicPr>
        <p:blipFill>
          <a:blip r:embed="rId5" cstate="print"/>
          <a:srcRect/>
          <a:stretch>
            <a:fillRect/>
          </a:stretch>
        </p:blipFill>
        <p:spPr bwMode="auto">
          <a:xfrm>
            <a:off x="4475880" y="3577971"/>
            <a:ext cx="536884" cy="558358"/>
          </a:xfrm>
          <a:prstGeom prst="rect">
            <a:avLst/>
          </a:prstGeom>
          <a:noFill/>
          <a:effectLst>
            <a:glow rad="101600">
              <a:srgbClr val="FFFF99">
                <a:alpha val="60000"/>
              </a:srgbClr>
            </a:glow>
          </a:effectLst>
        </p:spPr>
      </p:pic>
      <p:pic>
        <p:nvPicPr>
          <p:cNvPr id="3074"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988" y="2705922"/>
            <a:ext cx="1887192" cy="107532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988" y="3986082"/>
            <a:ext cx="1887192" cy="1075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graphics\u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2285" y="5061405"/>
            <a:ext cx="1708722" cy="10825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3050" y="3986082"/>
            <a:ext cx="1887192" cy="1075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graphics\orionstar_3people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3050" y="2705921"/>
            <a:ext cx="1887192" cy="1075323"/>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12"/>
          <p:cNvSpPr txBox="1">
            <a:spLocks noChangeArrowheads="1"/>
          </p:cNvSpPr>
          <p:nvPr/>
        </p:nvSpPr>
        <p:spPr bwMode="auto">
          <a:xfrm>
            <a:off x="816746" y="3135294"/>
            <a:ext cx="1109356" cy="487313"/>
          </a:xfrm>
          <a:prstGeom prst="rect">
            <a:avLst/>
          </a:prstGeom>
          <a:solidFill>
            <a:srgbClr val="009900"/>
          </a:solidFill>
          <a:ln w="12700" algn="ctr">
            <a:solidFill>
              <a:schemeClr val="tx1"/>
            </a:solidFill>
            <a:miter lim="800000"/>
            <a:headEnd/>
            <a:tailEnd/>
          </a:ln>
        </p:spPr>
        <p:txBody>
          <a:bodyPr wrap="square" lIns="88900" tIns="88900" rIns="88900" bIns="88900">
            <a:spAutoFit/>
          </a:bodyPr>
          <a:lstStyle>
            <a:lvl1pPr marL="342900" indent="-342900" defTabSz="430213" eaLnBrk="0" hangingPunct="0">
              <a:defRPr sz="1200">
                <a:solidFill>
                  <a:schemeClr val="tx1"/>
                </a:solidFill>
                <a:latin typeface="Arial" pitchFamily="34" charset="0"/>
              </a:defRPr>
            </a:lvl1pPr>
            <a:lvl2pPr marL="742950" indent="-285750" defTabSz="430213" eaLnBrk="0" hangingPunct="0">
              <a:defRPr sz="1200">
                <a:solidFill>
                  <a:schemeClr val="tx1"/>
                </a:solidFill>
                <a:latin typeface="Arial" pitchFamily="34" charset="0"/>
              </a:defRPr>
            </a:lvl2pPr>
            <a:lvl3pPr marL="1143000" indent="-228600" defTabSz="430213" eaLnBrk="0" hangingPunct="0">
              <a:defRPr sz="1200">
                <a:solidFill>
                  <a:schemeClr val="tx1"/>
                </a:solidFill>
                <a:latin typeface="Arial" pitchFamily="34" charset="0"/>
              </a:defRPr>
            </a:lvl3pPr>
            <a:lvl4pPr marL="1600200" indent="-228600" defTabSz="430213" eaLnBrk="0" hangingPunct="0">
              <a:defRPr sz="1200">
                <a:solidFill>
                  <a:schemeClr val="tx1"/>
                </a:solidFill>
                <a:latin typeface="Arial" pitchFamily="34" charset="0"/>
              </a:defRPr>
            </a:lvl4pPr>
            <a:lvl5pPr marL="2057400" indent="-228600" defTabSz="430213" eaLnBrk="0" hangingPunct="0">
              <a:defRPr sz="1200">
                <a:solidFill>
                  <a:schemeClr val="tx1"/>
                </a:solidFill>
                <a:latin typeface="Arial" pitchFamily="34" charset="0"/>
              </a:defRPr>
            </a:lvl5pPr>
            <a:lvl6pPr marL="2514600" indent="-228600" defTabSz="430213" eaLnBrk="0" fontAlgn="base" hangingPunct="0">
              <a:spcBef>
                <a:spcPct val="0"/>
              </a:spcBef>
              <a:spcAft>
                <a:spcPct val="0"/>
              </a:spcAft>
              <a:defRPr sz="1200">
                <a:solidFill>
                  <a:schemeClr val="tx1"/>
                </a:solidFill>
                <a:latin typeface="Arial" pitchFamily="34" charset="0"/>
              </a:defRPr>
            </a:lvl6pPr>
            <a:lvl7pPr marL="2971800" indent="-228600" defTabSz="430213" eaLnBrk="0" fontAlgn="base" hangingPunct="0">
              <a:spcBef>
                <a:spcPct val="0"/>
              </a:spcBef>
              <a:spcAft>
                <a:spcPct val="0"/>
              </a:spcAft>
              <a:defRPr sz="1200">
                <a:solidFill>
                  <a:schemeClr val="tx1"/>
                </a:solidFill>
                <a:latin typeface="Arial" pitchFamily="34" charset="0"/>
              </a:defRPr>
            </a:lvl7pPr>
            <a:lvl8pPr marL="3429000" indent="-228600" defTabSz="430213" eaLnBrk="0" fontAlgn="base" hangingPunct="0">
              <a:spcBef>
                <a:spcPct val="0"/>
              </a:spcBef>
              <a:spcAft>
                <a:spcPct val="0"/>
              </a:spcAft>
              <a:defRPr sz="1200">
                <a:solidFill>
                  <a:schemeClr val="tx1"/>
                </a:solidFill>
                <a:latin typeface="Arial" pitchFamily="34" charset="0"/>
              </a:defRPr>
            </a:lvl8pPr>
            <a:lvl9pPr marL="3886200" indent="-228600" defTabSz="430213"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b="1" dirty="0">
                <a:solidFill>
                  <a:srgbClr val="FFFFFF"/>
                </a:solidFill>
              </a:rPr>
              <a:t>female</a:t>
            </a:r>
          </a:p>
        </p:txBody>
      </p:sp>
      <p:sp>
        <p:nvSpPr>
          <p:cNvPr id="35" name="Line 43"/>
          <p:cNvSpPr>
            <a:spLocks noChangeShapeType="1"/>
          </p:cNvSpPr>
          <p:nvPr/>
        </p:nvSpPr>
        <p:spPr bwMode="auto">
          <a:xfrm rot="16200000" flipH="1">
            <a:off x="2110456" y="3202338"/>
            <a:ext cx="0" cy="36553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lIns="88900" tIns="88900" rIns="88900" bIns="88900">
            <a:spAutoFit/>
          </a:bodyPr>
          <a:lstStyle/>
          <a:p>
            <a:endParaRPr lang="en-US" dirty="0"/>
          </a:p>
        </p:txBody>
      </p:sp>
      <p:sp>
        <p:nvSpPr>
          <p:cNvPr id="37" name="Text Box 112"/>
          <p:cNvSpPr txBox="1">
            <a:spLocks noChangeArrowheads="1"/>
          </p:cNvSpPr>
          <p:nvPr/>
        </p:nvSpPr>
        <p:spPr bwMode="auto">
          <a:xfrm>
            <a:off x="816746" y="4459884"/>
            <a:ext cx="1109356" cy="487313"/>
          </a:xfrm>
          <a:prstGeom prst="rect">
            <a:avLst/>
          </a:prstGeom>
          <a:solidFill>
            <a:srgbClr val="009900"/>
          </a:solidFill>
          <a:ln w="12700" algn="ctr">
            <a:solidFill>
              <a:schemeClr val="tx1"/>
            </a:solidFill>
            <a:miter lim="800000"/>
            <a:headEnd/>
            <a:tailEnd/>
          </a:ln>
        </p:spPr>
        <p:txBody>
          <a:bodyPr wrap="square" lIns="88900" tIns="88900" rIns="88900" bIns="88900">
            <a:spAutoFit/>
          </a:bodyPr>
          <a:lstStyle>
            <a:defPPr>
              <a:defRPr lang="en-US"/>
            </a:defPPr>
            <a:lvl1pPr marL="342900" indent="-342900" algn="ctr" defTabSz="430213">
              <a:defRPr sz="2000">
                <a:solidFill>
                  <a:srgbClr val="FFFFFF"/>
                </a:solidFill>
                <a:latin typeface="Arial" pitchFamily="34" charset="0"/>
              </a:defRPr>
            </a:lvl1pPr>
            <a:lvl2pPr marL="742950" indent="-285750" defTabSz="430213" eaLnBrk="0" hangingPunct="0">
              <a:defRPr sz="1200">
                <a:latin typeface="Arial" pitchFamily="34" charset="0"/>
              </a:defRPr>
            </a:lvl2pPr>
            <a:lvl3pPr marL="1143000" indent="-228600" defTabSz="430213" eaLnBrk="0" hangingPunct="0">
              <a:defRPr sz="1200">
                <a:latin typeface="Arial" pitchFamily="34" charset="0"/>
              </a:defRPr>
            </a:lvl3pPr>
            <a:lvl4pPr marL="1600200" indent="-228600" defTabSz="430213" eaLnBrk="0" hangingPunct="0">
              <a:defRPr sz="1200">
                <a:latin typeface="Arial" pitchFamily="34" charset="0"/>
              </a:defRPr>
            </a:lvl4pPr>
            <a:lvl5pPr marL="2057400" indent="-228600" defTabSz="430213" eaLnBrk="0" hangingPunct="0">
              <a:defRPr sz="1200">
                <a:latin typeface="Arial" pitchFamily="34" charset="0"/>
              </a:defRPr>
            </a:lvl5pPr>
            <a:lvl6pPr marL="2514600" indent="-228600" defTabSz="430213" eaLnBrk="0" fontAlgn="base" hangingPunct="0">
              <a:spcBef>
                <a:spcPct val="0"/>
              </a:spcBef>
              <a:spcAft>
                <a:spcPct val="0"/>
              </a:spcAft>
              <a:defRPr sz="1200">
                <a:latin typeface="Arial" pitchFamily="34" charset="0"/>
              </a:defRPr>
            </a:lvl6pPr>
            <a:lvl7pPr marL="2971800" indent="-228600" defTabSz="430213" eaLnBrk="0" fontAlgn="base" hangingPunct="0">
              <a:spcBef>
                <a:spcPct val="0"/>
              </a:spcBef>
              <a:spcAft>
                <a:spcPct val="0"/>
              </a:spcAft>
              <a:defRPr sz="1200">
                <a:latin typeface="Arial" pitchFamily="34" charset="0"/>
              </a:defRPr>
            </a:lvl7pPr>
            <a:lvl8pPr marL="3429000" indent="-228600" defTabSz="430213" eaLnBrk="0" fontAlgn="base" hangingPunct="0">
              <a:spcBef>
                <a:spcPct val="0"/>
              </a:spcBef>
              <a:spcAft>
                <a:spcPct val="0"/>
              </a:spcAft>
              <a:defRPr sz="1200">
                <a:latin typeface="Arial" pitchFamily="34" charset="0"/>
              </a:defRPr>
            </a:lvl8pPr>
            <a:lvl9pPr marL="3886200" indent="-228600" defTabSz="430213" eaLnBrk="0" fontAlgn="base" hangingPunct="0">
              <a:spcBef>
                <a:spcPct val="0"/>
              </a:spcBef>
              <a:spcAft>
                <a:spcPct val="0"/>
              </a:spcAft>
              <a:defRPr sz="1200">
                <a:latin typeface="Arial" pitchFamily="34" charset="0"/>
              </a:defRPr>
            </a:lvl9pPr>
          </a:lstStyle>
          <a:p>
            <a:r>
              <a:rPr lang="en-US" b="1" dirty="0"/>
              <a:t>male</a:t>
            </a:r>
          </a:p>
        </p:txBody>
      </p:sp>
      <p:sp>
        <p:nvSpPr>
          <p:cNvPr id="38" name="Line 43"/>
          <p:cNvSpPr>
            <a:spLocks noChangeShapeType="1"/>
          </p:cNvSpPr>
          <p:nvPr/>
        </p:nvSpPr>
        <p:spPr bwMode="auto">
          <a:xfrm rot="16200000" flipH="1">
            <a:off x="2110456" y="4518910"/>
            <a:ext cx="0" cy="36553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lIns="88900" tIns="88900" rIns="88900" bIns="88900">
            <a:spAutoFit/>
          </a:bodyPr>
          <a:lstStyle/>
          <a:p>
            <a:endParaRPr lang="en-US" dirty="0"/>
          </a:p>
        </p:txBody>
      </p:sp>
    </p:spTree>
    <p:extLst>
      <p:ext uri="{BB962C8B-B14F-4D97-AF65-F5344CB8AC3E}">
        <p14:creationId xmlns:p14="http://schemas.microsoft.com/office/powerpoint/2010/main" val="29428341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t>PROC MEANS Statistics</a:t>
            </a:r>
          </a:p>
        </p:txBody>
      </p:sp>
      <p:sp>
        <p:nvSpPr>
          <p:cNvPr id="74755" name="Rectangle 3"/>
          <p:cNvSpPr>
            <a:spLocks noGrp="1" noChangeArrowheads="1"/>
          </p:cNvSpPr>
          <p:nvPr>
            <p:ph idx="1"/>
          </p:nvPr>
        </p:nvSpPr>
        <p:spPr/>
        <p:txBody>
          <a:bodyPr/>
          <a:lstStyle/>
          <a:p>
            <a:r>
              <a:rPr lang="en-US" dirty="0" smtClean="0"/>
              <a:t>Use options in the PROC MEANS statement to request specific statistics.  </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smtClean="0"/>
          </a:p>
          <a:p>
            <a:pPr marL="0" indent="0" eaLnBrk="1" hangingPunct="1"/>
            <a:r>
              <a:rPr lang="en-US" dirty="0" smtClean="0"/>
              <a:t>The requested statistics override the default statistics.</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p:txBody>
      </p:sp>
      <p:sp>
        <p:nvSpPr>
          <p:cNvPr id="74757" name="Rectangle 9"/>
          <p:cNvSpPr>
            <a:spLocks noChangeArrowheads="1"/>
          </p:cNvSpPr>
          <p:nvPr/>
        </p:nvSpPr>
        <p:spPr bwMode="auto">
          <a:xfrm>
            <a:off x="328773" y="2158391"/>
            <a:ext cx="8604090" cy="1358321"/>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latin typeface="Courier New" pitchFamily="49" charset="0"/>
              </a:rPr>
              <a:t>proc means </a:t>
            </a:r>
            <a:r>
              <a:rPr lang="en-US" b="1" dirty="0" smtClean="0">
                <a:latin typeface="Courier New" pitchFamily="49" charset="0"/>
              </a:rPr>
              <a:t>data=orion.sales nmiss min max sum;</a:t>
            </a:r>
            <a:endParaRPr lang="en-US" b="1" dirty="0">
              <a:latin typeface="Courier New" pitchFamily="49" charset="0"/>
            </a:endParaRPr>
          </a:p>
          <a:p>
            <a:pPr>
              <a:lnSpc>
                <a:spcPct val="85000"/>
              </a:lnSpc>
            </a:pPr>
            <a:r>
              <a:rPr lang="en-US" b="1" dirty="0">
                <a:latin typeface="Courier New" pitchFamily="49" charset="0"/>
              </a:rPr>
              <a:t>   var Salary;</a:t>
            </a:r>
          </a:p>
          <a:p>
            <a:pPr>
              <a:lnSpc>
                <a:spcPct val="85000"/>
              </a:lnSpc>
            </a:pPr>
            <a:r>
              <a:rPr lang="en-US" b="1" dirty="0">
                <a:latin typeface="Courier New" pitchFamily="49" charset="0"/>
              </a:rPr>
              <a:t>   class </a:t>
            </a:r>
            <a:r>
              <a:rPr lang="en-US" b="1" dirty="0" smtClean="0">
                <a:latin typeface="Courier New" pitchFamily="49" charset="0"/>
              </a:rPr>
              <a:t>Gender Country</a:t>
            </a:r>
            <a:r>
              <a:rPr lang="en-US" b="1" dirty="0">
                <a:latin typeface="Courier New" pitchFamily="49" charset="0"/>
              </a:rPr>
              <a:t>;</a:t>
            </a:r>
          </a:p>
          <a:p>
            <a:pPr>
              <a:lnSpc>
                <a:spcPct val="85000"/>
              </a:lnSpc>
            </a:pPr>
            <a:r>
              <a:rPr lang="en-US" b="1" dirty="0">
                <a:latin typeface="Courier New" pitchFamily="49" charset="0"/>
              </a:rPr>
              <a:t>run;</a:t>
            </a:r>
          </a:p>
        </p:txBody>
      </p:sp>
      <p:sp>
        <p:nvSpPr>
          <p:cNvPr id="74758" name="Text Box 10"/>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p111d09</a:t>
            </a:r>
            <a:endParaRPr lang="en-US" sz="1600" b="1" dirty="0"/>
          </a:p>
        </p:txBody>
      </p:sp>
      <p:sp>
        <p:nvSpPr>
          <p:cNvPr id="74759" name="Rectangle 11"/>
          <p:cNvSpPr>
            <a:spLocks noChangeArrowheads="1"/>
          </p:cNvSpPr>
          <p:nvPr>
            <p:custDataLst>
              <p:tags r:id="rId1"/>
            </p:custDataLst>
          </p:nvPr>
        </p:nvSpPr>
        <p:spPr bwMode="auto">
          <a:xfrm>
            <a:off x="5508186" y="2210370"/>
            <a:ext cx="3142654"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4" name="TextBox 3"/>
          <p:cNvSpPr txBox="1"/>
          <p:nvPr/>
        </p:nvSpPr>
        <p:spPr>
          <a:xfrm>
            <a:off x="1600200" y="3581400"/>
            <a:ext cx="5867400" cy="457200"/>
          </a:xfrm>
          <a:prstGeom prst="rect">
            <a:avLst/>
          </a:prstGeom>
          <a:noFill/>
        </p:spPr>
        <p:txBody>
          <a:bodyPr vert="horz" wrap="none" rtlCol="0">
            <a:spAutoFit/>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t>PROC MEANS Statistics</a:t>
            </a:r>
          </a:p>
        </p:txBody>
      </p:sp>
      <p:sp>
        <p:nvSpPr>
          <p:cNvPr id="74755" name="Rectangle 3"/>
          <p:cNvSpPr>
            <a:spLocks noGrp="1" noChangeArrowheads="1"/>
          </p:cNvSpPr>
          <p:nvPr>
            <p:ph idx="1"/>
          </p:nvPr>
        </p:nvSpPr>
        <p:spPr/>
        <p:txBody>
          <a:bodyPr/>
          <a:lstStyle/>
          <a:p>
            <a:pPr marL="0" indent="0" eaLnBrk="1" hangingPunct="1"/>
            <a:r>
              <a:rPr lang="en-US" dirty="0" smtClean="0"/>
              <a:t>The statistics are displayed in the order in which they are requested.</a:t>
            </a:r>
          </a:p>
        </p:txBody>
      </p:sp>
      <p:sp>
        <p:nvSpPr>
          <p:cNvPr id="4" name="TextBox 3"/>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Box 4"/>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1" name="Rectangle 10"/>
          <p:cNvSpPr/>
          <p:nvPr/>
        </p:nvSpPr>
        <p:spPr>
          <a:xfrm>
            <a:off x="657546" y="2015240"/>
            <a:ext cx="8096036" cy="2949525"/>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a:solidFill>
                  <a:srgbClr val="000000"/>
                </a:solidFill>
                <a:latin typeface="SAS Monospace"/>
              </a:rPr>
              <a:t> </a:t>
            </a:r>
            <a:r>
              <a:rPr lang="en-US" sz="1200" b="1" dirty="0" smtClean="0">
                <a:solidFill>
                  <a:srgbClr val="000000"/>
                </a:solidFill>
                <a:latin typeface="SAS Monospace"/>
              </a:rPr>
              <a:t>                              The </a:t>
            </a:r>
            <a:r>
              <a:rPr lang="en-US" sz="1200" b="1" dirty="0">
                <a:solidFill>
                  <a:srgbClr val="000000"/>
                </a:solidFill>
                <a:latin typeface="SAS Monospace"/>
              </a:rPr>
              <a:t>MEANS Procedure</a:t>
            </a:r>
          </a:p>
          <a:p>
            <a:endParaRPr lang="en-US" sz="1200" b="1" dirty="0">
              <a:solidFill>
                <a:srgbClr val="000000"/>
              </a:solidFill>
              <a:latin typeface="SAS Monospace"/>
            </a:endParaRPr>
          </a:p>
          <a:p>
            <a:r>
              <a:rPr lang="en-US" sz="1200" b="1" dirty="0">
                <a:solidFill>
                  <a:srgbClr val="000000"/>
                </a:solidFill>
                <a:latin typeface="SAS Monospace"/>
              </a:rPr>
              <a:t>                           Analysis Variable : Salary</a:t>
            </a:r>
          </a:p>
          <a:p>
            <a:endParaRPr lang="en-US" sz="1200" b="1" dirty="0">
              <a:solidFill>
                <a:srgbClr val="000000"/>
              </a:solidFill>
              <a:latin typeface="SAS Monospace"/>
            </a:endParaRPr>
          </a:p>
          <a:p>
            <a:r>
              <a:rPr lang="en-US" sz="1200" b="1" dirty="0">
                <a:solidFill>
                  <a:srgbClr val="000000"/>
                </a:solidFill>
                <a:latin typeface="SAS Monospace"/>
              </a:rPr>
              <a:t>                        N       N</a:t>
            </a:r>
          </a:p>
          <a:p>
            <a:r>
              <a:rPr lang="en-US" sz="1200" b="1" dirty="0">
                <a:solidFill>
                  <a:srgbClr val="000000"/>
                </a:solidFill>
                <a:latin typeface="SAS Monospace"/>
              </a:rPr>
              <a:t> Gender    Country    Obs    Miss         Minimum         Maximum             Sum</a:t>
            </a:r>
          </a:p>
          <a:p>
            <a:r>
              <a:rPr lang="en-US" sz="1200" b="1" dirty="0">
                <a:solidFill>
                  <a:srgbClr val="000000"/>
                </a:solidFill>
                <a:latin typeface="SAS Monospace"/>
              </a:rPr>
              <a:t> ƒƒƒƒƒƒƒƒƒƒƒƒƒƒƒƒƒƒƒƒƒƒƒƒƒƒƒƒƒƒƒƒƒƒƒƒƒƒƒƒƒƒƒƒƒƒƒƒƒƒƒƒƒƒƒƒƒƒƒƒƒƒƒƒƒƒƒƒƒƒƒƒƒƒƒƒƒƒƒƒ</a:t>
            </a:r>
          </a:p>
          <a:p>
            <a:r>
              <a:rPr lang="fr-FR" sz="1200" b="1" dirty="0">
                <a:solidFill>
                  <a:srgbClr val="000000"/>
                </a:solidFill>
                <a:latin typeface="SAS Monospace"/>
              </a:rPr>
              <a:t> F         AU          27       0        25185.00        30890.00       747965.00</a:t>
            </a:r>
          </a:p>
          <a:p>
            <a:endParaRPr lang="en-US" sz="1200" b="1" dirty="0">
              <a:solidFill>
                <a:srgbClr val="000000"/>
              </a:solidFill>
              <a:latin typeface="SAS Monospace"/>
            </a:endParaRPr>
          </a:p>
          <a:p>
            <a:r>
              <a:rPr lang="en-US" sz="1200" b="1" dirty="0">
                <a:solidFill>
                  <a:srgbClr val="000000"/>
                </a:solidFill>
                <a:latin typeface="SAS Monospace"/>
              </a:rPr>
              <a:t>           US          41       0        25390.00        83505.00      1207900.00</a:t>
            </a:r>
          </a:p>
          <a:p>
            <a:endParaRPr lang="en-US" sz="1200" b="1" dirty="0">
              <a:solidFill>
                <a:srgbClr val="000000"/>
              </a:solidFill>
              <a:latin typeface="SAS Monospace"/>
            </a:endParaRPr>
          </a:p>
          <a:p>
            <a:r>
              <a:rPr lang="fr-FR" sz="1200" b="1" dirty="0">
                <a:solidFill>
                  <a:srgbClr val="000000"/>
                </a:solidFill>
                <a:latin typeface="SAS Monospace"/>
              </a:rPr>
              <a:t> M         AU          36       0        25745.00       108255.00      1152050.00</a:t>
            </a:r>
          </a:p>
          <a:p>
            <a:endParaRPr lang="en-US" sz="1200" b="1" dirty="0">
              <a:solidFill>
                <a:srgbClr val="000000"/>
              </a:solidFill>
              <a:latin typeface="SAS Monospace"/>
            </a:endParaRPr>
          </a:p>
          <a:p>
            <a:r>
              <a:rPr lang="en-US" sz="1200" b="1" dirty="0">
                <a:solidFill>
                  <a:srgbClr val="000000"/>
                </a:solidFill>
                <a:latin typeface="SAS Monospace"/>
              </a:rPr>
              <a:t>           US          61       0        22710.00       243190.00      2033505.00</a:t>
            </a:r>
          </a:p>
          <a:p>
            <a:r>
              <a:rPr lang="en-US" sz="1200" b="1" dirty="0">
                <a:solidFill>
                  <a:srgbClr val="000000"/>
                </a:solidFill>
                <a:latin typeface="SAS Monospace"/>
              </a:rPr>
              <a:t> ƒƒƒƒƒƒƒƒƒƒƒƒƒƒƒƒƒƒƒƒƒƒƒƒƒƒƒƒƒƒƒƒƒƒƒƒƒƒƒƒƒƒƒƒƒƒƒƒƒƒƒƒƒƒƒƒƒƒƒƒƒƒƒƒƒƒƒƒƒƒƒƒƒƒƒƒƒƒƒƒ</a:t>
            </a:r>
          </a:p>
        </p:txBody>
      </p:sp>
      <p:sp>
        <p:nvSpPr>
          <p:cNvPr id="2" name="Rounded Rectangle 1"/>
          <p:cNvSpPr/>
          <p:nvPr/>
        </p:nvSpPr>
        <p:spPr bwMode="auto">
          <a:xfrm>
            <a:off x="3226085" y="2794572"/>
            <a:ext cx="5034337" cy="1972638"/>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277463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PROC MEANS Statement Options</a:t>
            </a:r>
          </a:p>
        </p:txBody>
      </p:sp>
      <p:sp>
        <p:nvSpPr>
          <p:cNvPr id="76803" name="Rectangle 3"/>
          <p:cNvSpPr>
            <a:spLocks noGrp="1" noChangeArrowheads="1"/>
          </p:cNvSpPr>
          <p:nvPr>
            <p:ph type="body" sz="half" idx="1"/>
          </p:nvPr>
        </p:nvSpPr>
        <p:spPr>
          <a:xfrm>
            <a:off x="685800" y="1071563"/>
            <a:ext cx="7829550" cy="4267200"/>
          </a:xfrm>
        </p:spPr>
        <p:txBody>
          <a:bodyPr/>
          <a:lstStyle/>
          <a:p>
            <a:pPr lvl="0"/>
            <a:r>
              <a:rPr lang="en-US" dirty="0" smtClean="0"/>
              <a:t>Options can also be placed in the PROC MEANS statement. </a:t>
            </a:r>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marL="0" indent="0" eaLnBrk="1" hangingPunct="1"/>
            <a:endParaRPr lang="en-US" dirty="0" smtClean="0"/>
          </a:p>
        </p:txBody>
      </p:sp>
      <p:graphicFrame>
        <p:nvGraphicFramePr>
          <p:cNvPr id="618573" name="Group 77"/>
          <p:cNvGraphicFramePr>
            <a:graphicFrameLocks noGrp="1"/>
          </p:cNvGraphicFramePr>
          <p:nvPr>
            <p:extLst>
              <p:ext uri="{D42A27DB-BD31-4B8C-83A1-F6EECF244321}">
                <p14:modId xmlns:p14="http://schemas.microsoft.com/office/powerpoint/2010/main" val="2445504639"/>
              </p:ext>
            </p:extLst>
          </p:nvPr>
        </p:nvGraphicFramePr>
        <p:xfrm>
          <a:off x="711200" y="2036763"/>
          <a:ext cx="7585075" cy="2068019"/>
        </p:xfrm>
        <a:graphic>
          <a:graphicData uri="http://schemas.openxmlformats.org/drawingml/2006/table">
            <a:tbl>
              <a:tblPr/>
              <a:tblGrid>
                <a:gridCol w="1560793"/>
                <a:gridCol w="6024282"/>
              </a:tblGrid>
              <a:tr h="482707">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Option</a:t>
                      </a:r>
                    </a:p>
                  </a:txBody>
                  <a:tcPr marL="88900" marR="88900" marT="88920" marB="8892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Description</a:t>
                      </a:r>
                    </a:p>
                  </a:txBody>
                  <a:tcPr marL="88900" marR="88900" marT="88920" marB="8892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79265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MAXDEC=</a:t>
                      </a:r>
                    </a:p>
                  </a:txBody>
                  <a:tcPr marT="91460" marB="9146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Specifies the number of decimal places to display.</a:t>
                      </a:r>
                    </a:p>
                  </a:txBody>
                  <a:tcPr marT="91460" marB="9146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79265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NONOBS</a:t>
                      </a:r>
                    </a:p>
                  </a:txBody>
                  <a:tcPr marT="91460" marB="9146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Suppresses the N Obs column.</a:t>
                      </a:r>
                    </a:p>
                  </a:txBody>
                  <a:tcPr marT="91460" marB="9146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233654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smtClean="0"/>
              <a:t>Viewing the Output</a:t>
            </a:r>
          </a:p>
        </p:txBody>
      </p:sp>
      <p:sp>
        <p:nvSpPr>
          <p:cNvPr id="73731" name="Rectangle 3"/>
          <p:cNvSpPr>
            <a:spLocks noGrp="1" noChangeArrowheads="1"/>
          </p:cNvSpPr>
          <p:nvPr>
            <p:ph idx="1"/>
          </p:nvPr>
        </p:nvSpPr>
        <p:spPr>
          <a:xfrm>
            <a:off x="685800" y="1071563"/>
            <a:ext cx="7888043" cy="4267200"/>
          </a:xfrm>
        </p:spPr>
        <p:txBody>
          <a:bodyPr/>
          <a:lstStyle/>
          <a:p>
            <a:pPr marL="0" lvl="1" indent="0">
              <a:buClr>
                <a:schemeClr val="tx1"/>
              </a:buClr>
              <a:buSzTx/>
              <a:buNone/>
            </a:pPr>
            <a:r>
              <a:rPr lang="en-US" dirty="0" smtClean="0"/>
              <a:t>A one-way frequency table was created for </a:t>
            </a:r>
            <a:r>
              <a:rPr lang="en-US" b="1" dirty="0" smtClean="0"/>
              <a:t>Gender</a:t>
            </a:r>
            <a:r>
              <a:rPr lang="en-US" dirty="0" smtClean="0"/>
              <a:t>. It lists the discrete values found in the data set and the number of observations in which the variable has that value.</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default output includes frequency and percentage values, including cumulative statistics.  </a:t>
            </a: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4" name="TextBox 3"/>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TextBox 6"/>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3" name="Rectangle 12"/>
          <p:cNvSpPr/>
          <p:nvPr/>
        </p:nvSpPr>
        <p:spPr>
          <a:xfrm>
            <a:off x="731516" y="2522280"/>
            <a:ext cx="7842325"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FREQ Procedure</a:t>
            </a:r>
          </a:p>
          <a:p>
            <a:endParaRPr lang="en-US" sz="1600" b="1" dirty="0">
              <a:solidFill>
                <a:srgbClr val="000000"/>
              </a:solidFill>
              <a:latin typeface="SAS Monospace"/>
            </a:endParaRPr>
          </a:p>
          <a:p>
            <a:r>
              <a:rPr lang="en-US" sz="1600" b="1" dirty="0">
                <a:solidFill>
                  <a:srgbClr val="000000"/>
                </a:solidFill>
                <a:latin typeface="SAS Monospace"/>
              </a:rPr>
              <a:t>                                    Cumulative    Cumulative</a:t>
            </a:r>
          </a:p>
          <a:p>
            <a:r>
              <a:rPr lang="en-US" sz="1600" b="1" dirty="0">
                <a:solidFill>
                  <a:srgbClr val="000000"/>
                </a:solidFill>
                <a:latin typeface="SAS Monospace"/>
              </a:rPr>
              <a:t> Gender    Frequency     Percent     Frequency      Percent</a:t>
            </a:r>
          </a:p>
          <a:p>
            <a:r>
              <a:rPr lang="en-US" sz="1600" b="1" dirty="0">
                <a:solidFill>
                  <a:srgbClr val="000000"/>
                </a:solidFill>
                <a:latin typeface="SAS Monospace"/>
              </a:rPr>
              <a:t> ƒƒƒƒƒƒƒƒƒƒƒƒƒƒƒƒƒƒƒƒƒƒƒƒƒƒƒƒƒƒƒƒƒƒƒƒƒƒƒƒƒƒƒƒƒƒƒƒƒƒƒƒƒƒƒƒƒƒƒ</a:t>
            </a:r>
          </a:p>
          <a:p>
            <a:r>
              <a:rPr lang="en-US" sz="1600" b="1" dirty="0">
                <a:solidFill>
                  <a:srgbClr val="000000"/>
                </a:solidFill>
                <a:latin typeface="SAS Monospace"/>
              </a:rPr>
              <a:t> F               27       42.86            27        42.86</a:t>
            </a:r>
          </a:p>
          <a:p>
            <a:r>
              <a:rPr lang="en-US" sz="1600" b="1" dirty="0">
                <a:solidFill>
                  <a:srgbClr val="000000"/>
                </a:solidFill>
                <a:latin typeface="SAS Monospace"/>
              </a:rPr>
              <a:t> M               36       57.14            63       100.00</a:t>
            </a:r>
          </a:p>
        </p:txBody>
      </p:sp>
    </p:spTree>
    <p:extLst>
      <p:ext uri="{BB962C8B-B14F-4D97-AF65-F5344CB8AC3E}">
        <p14:creationId xmlns:p14="http://schemas.microsoft.com/office/powerpoint/2010/main" val="24625398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pPr eaLnBrk="1" hangingPunct="1"/>
            <a:r>
              <a:rPr lang="en-US" dirty="0" smtClean="0"/>
              <a:t>MAXDEC= Option</a:t>
            </a:r>
          </a:p>
        </p:txBody>
      </p:sp>
      <p:sp>
        <p:nvSpPr>
          <p:cNvPr id="77828" name="Rectangle 15"/>
          <p:cNvSpPr>
            <a:spLocks noChangeArrowheads="1"/>
          </p:cNvSpPr>
          <p:nvPr/>
        </p:nvSpPr>
        <p:spPr bwMode="auto">
          <a:xfrm>
            <a:off x="368953" y="1756061"/>
            <a:ext cx="8407867" cy="1903085"/>
          </a:xfrm>
          <a:prstGeom prst="rect">
            <a:avLst/>
          </a:prstGeom>
          <a:solidFill>
            <a:srgbClr val="FFFFFF"/>
          </a:solidFill>
          <a:ln w="38100">
            <a:solidFill>
              <a:schemeClr val="tx2"/>
            </a:solidFill>
            <a:miter lim="800000"/>
            <a:headEnd type="none" w="med" len="lg"/>
            <a:tailEnd type="none" w="med" len="lg"/>
          </a:ln>
        </p:spPr>
        <p:txBody>
          <a:bodyPr wrap="square" lIns="88900" tIns="50800" rIns="88900" bIns="50800">
            <a:spAutoFit/>
          </a:bodyPr>
          <a:lstStyle/>
          <a:p>
            <a:r>
              <a:rPr lang="en-US" sz="1300" b="1" dirty="0">
                <a:solidFill>
                  <a:srgbClr val="000000"/>
                </a:solidFill>
                <a:latin typeface="SAS Monospace" pitchFamily="49" charset="0"/>
              </a:rPr>
              <a:t>                                   The MEANS Procedure</a:t>
            </a:r>
          </a:p>
          <a:p>
            <a:r>
              <a:rPr lang="en-US" sz="1300" b="1" dirty="0" smtClean="0">
                <a:solidFill>
                  <a:srgbClr val="000000"/>
                </a:solidFill>
                <a:latin typeface="SAS Monospace" pitchFamily="49" charset="0"/>
              </a:rPr>
              <a:t>                               </a:t>
            </a:r>
            <a:r>
              <a:rPr lang="en-US" sz="1300" b="1" dirty="0">
                <a:solidFill>
                  <a:srgbClr val="000000"/>
                </a:solidFill>
                <a:latin typeface="SAS Monospace" pitchFamily="49" charset="0"/>
              </a:rPr>
              <a:t>Analysis Variable : Salary</a:t>
            </a:r>
          </a:p>
          <a:p>
            <a:endParaRPr lang="en-US" sz="1300" b="1" dirty="0">
              <a:solidFill>
                <a:srgbClr val="000000"/>
              </a:solidFill>
              <a:latin typeface="SAS Monospace" pitchFamily="49" charset="0"/>
            </a:endParaRP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   </a:t>
            </a:r>
            <a:r>
              <a:rPr lang="en-US" sz="1300" b="1" dirty="0">
                <a:solidFill>
                  <a:srgbClr val="000000"/>
                </a:solidFill>
                <a:latin typeface="SAS Monospace" pitchFamily="49" charset="0"/>
              </a:rPr>
              <a:t>N</a:t>
            </a: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Country   </a:t>
            </a:r>
            <a:r>
              <a:rPr lang="en-US" sz="1300" b="1" dirty="0">
                <a:solidFill>
                  <a:srgbClr val="000000"/>
                </a:solidFill>
                <a:latin typeface="SAS Monospace" pitchFamily="49" charset="0"/>
              </a:rPr>
              <a:t>Obs     N           Mean        Std Dev        Minimum        Maximum</a:t>
            </a: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ƒƒƒƒƒƒƒƒƒƒƒƒƒƒƒƒƒƒƒƒƒƒƒƒƒƒƒƒƒƒƒƒƒƒƒƒƒƒƒƒƒƒƒƒƒƒƒƒƒƒƒƒƒƒƒƒƒƒƒƒƒƒƒƒƒƒƒƒƒƒƒƒƒƒƒƒƒƒƒ</a:t>
            </a:r>
            <a:endParaRPr lang="en-US" sz="1300" b="1" dirty="0">
              <a:solidFill>
                <a:srgbClr val="000000"/>
              </a:solidFill>
              <a:latin typeface="SAS Monospace" pitchFamily="49" charset="0"/>
            </a:endParaRP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AU         </a:t>
            </a:r>
            <a:r>
              <a:rPr lang="en-US" sz="1300" b="1" dirty="0">
                <a:solidFill>
                  <a:srgbClr val="000000"/>
                </a:solidFill>
                <a:latin typeface="SAS Monospace" pitchFamily="49" charset="0"/>
              </a:rPr>
              <a:t>63    63          30159          12699          25185         108255</a:t>
            </a:r>
          </a:p>
          <a:p>
            <a:endParaRPr lang="en-US" sz="1300" b="1" dirty="0">
              <a:solidFill>
                <a:srgbClr val="000000"/>
              </a:solidFill>
              <a:latin typeface="SAS Monospace" pitchFamily="49" charset="0"/>
            </a:endParaRP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US        </a:t>
            </a:r>
            <a:r>
              <a:rPr lang="en-US" sz="1300" b="1" dirty="0">
                <a:solidFill>
                  <a:srgbClr val="000000"/>
                </a:solidFill>
                <a:latin typeface="SAS Monospace" pitchFamily="49" charset="0"/>
              </a:rPr>
              <a:t>102   102          31778          23556          22710         </a:t>
            </a:r>
            <a:r>
              <a:rPr lang="en-US" sz="1300" b="1" dirty="0" smtClean="0">
                <a:solidFill>
                  <a:srgbClr val="000000"/>
                </a:solidFill>
                <a:latin typeface="SAS Monospace" pitchFamily="49" charset="0"/>
              </a:rPr>
              <a:t>243190</a:t>
            </a:r>
            <a:endParaRPr lang="en-US" sz="1300" b="1" dirty="0">
              <a:solidFill>
                <a:srgbClr val="000000"/>
              </a:solidFill>
              <a:latin typeface="SAS Monospace" pitchFamily="49" charset="0"/>
            </a:endParaRPr>
          </a:p>
        </p:txBody>
      </p:sp>
      <p:sp>
        <p:nvSpPr>
          <p:cNvPr id="77829" name="Rectangle 17"/>
          <p:cNvSpPr>
            <a:spLocks noChangeArrowheads="1"/>
          </p:cNvSpPr>
          <p:nvPr/>
        </p:nvSpPr>
        <p:spPr bwMode="auto">
          <a:xfrm>
            <a:off x="256708" y="4421515"/>
            <a:ext cx="8407867" cy="1903085"/>
          </a:xfrm>
          <a:prstGeom prst="rect">
            <a:avLst/>
          </a:prstGeom>
          <a:solidFill>
            <a:srgbClr val="FFFFFF"/>
          </a:solidFill>
          <a:ln w="38100">
            <a:solidFill>
              <a:schemeClr val="tx2"/>
            </a:solidFill>
            <a:miter lim="800000"/>
            <a:headEnd type="none" w="med" len="lg"/>
            <a:tailEnd type="none" w="med" len="lg"/>
          </a:ln>
        </p:spPr>
        <p:txBody>
          <a:bodyPr wrap="square" lIns="88900" tIns="50800" rIns="88900" bIns="50800">
            <a:spAutoFit/>
          </a:bodyPr>
          <a:lstStyle/>
          <a:p>
            <a:r>
              <a:rPr lang="en-US" sz="1300" b="1" dirty="0">
                <a:solidFill>
                  <a:srgbClr val="000000"/>
                </a:solidFill>
                <a:latin typeface="SAS Monospace" pitchFamily="49" charset="0"/>
              </a:rPr>
              <a:t>                                   The MEANS Procedure</a:t>
            </a:r>
          </a:p>
          <a:p>
            <a:r>
              <a:rPr lang="en-US" sz="1300" b="1" dirty="0" smtClean="0">
                <a:solidFill>
                  <a:srgbClr val="000000"/>
                </a:solidFill>
                <a:latin typeface="SAS Monospace" pitchFamily="49" charset="0"/>
              </a:rPr>
              <a:t>                               </a:t>
            </a:r>
            <a:r>
              <a:rPr lang="en-US" sz="1300" b="1" dirty="0">
                <a:solidFill>
                  <a:srgbClr val="000000"/>
                </a:solidFill>
                <a:latin typeface="SAS Monospace" pitchFamily="49" charset="0"/>
              </a:rPr>
              <a:t>Analysis Variable : Salary</a:t>
            </a:r>
          </a:p>
          <a:p>
            <a:endParaRPr lang="en-US" sz="1300" b="1" dirty="0">
              <a:solidFill>
                <a:srgbClr val="000000"/>
              </a:solidFill>
              <a:latin typeface="SAS Monospace" pitchFamily="49" charset="0"/>
            </a:endParaRP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  </a:t>
            </a:r>
            <a:r>
              <a:rPr lang="en-US" sz="1300" b="1" dirty="0">
                <a:solidFill>
                  <a:srgbClr val="000000"/>
                </a:solidFill>
                <a:latin typeface="SAS Monospace" pitchFamily="49" charset="0"/>
              </a:rPr>
              <a:t>N</a:t>
            </a: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Country   </a:t>
            </a:r>
            <a:r>
              <a:rPr lang="en-US" sz="1300" b="1" dirty="0">
                <a:solidFill>
                  <a:srgbClr val="000000"/>
                </a:solidFill>
                <a:latin typeface="SAS Monospace" pitchFamily="49" charset="0"/>
              </a:rPr>
              <a:t>Obs     N           Mean        Std Dev        Minimum        Maximum</a:t>
            </a:r>
          </a:p>
          <a:p>
            <a:r>
              <a:rPr lang="en-US" sz="1300" b="1" dirty="0" smtClean="0">
                <a:solidFill>
                  <a:srgbClr val="000000"/>
                </a:solidFill>
                <a:latin typeface="SAS Monospace" pitchFamily="49" charset="0"/>
              </a:rPr>
              <a:t> </a:t>
            </a:r>
            <a:r>
              <a:rPr lang="en-US" sz="1300" b="1" dirty="0">
                <a:solidFill>
                  <a:srgbClr val="000000"/>
                </a:solidFill>
                <a:latin typeface="SAS Monospace" pitchFamily="49" charset="0"/>
              </a:rPr>
              <a:t>ƒƒƒƒƒƒƒƒƒƒƒƒƒƒƒƒƒƒƒƒƒƒƒƒƒƒƒƒƒƒƒƒƒƒƒƒƒƒƒƒƒƒƒƒƒƒƒƒƒƒƒƒƒƒƒƒƒƒƒƒƒƒƒƒƒƒƒƒƒƒƒƒƒƒƒƒƒƒƒ</a:t>
            </a: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AU         </a:t>
            </a:r>
            <a:r>
              <a:rPr lang="en-US" sz="1300" b="1" dirty="0">
                <a:solidFill>
                  <a:srgbClr val="000000"/>
                </a:solidFill>
                <a:latin typeface="SAS Monospace" pitchFamily="49" charset="0"/>
              </a:rPr>
              <a:t>63    63        30159.0        12699.1        25185.0       108255.0</a:t>
            </a:r>
          </a:p>
          <a:p>
            <a:endParaRPr lang="en-US" sz="1300" b="1" dirty="0">
              <a:solidFill>
                <a:srgbClr val="000000"/>
              </a:solidFill>
              <a:latin typeface="SAS Monospace" pitchFamily="49" charset="0"/>
            </a:endParaRPr>
          </a:p>
          <a:p>
            <a:r>
              <a:rPr lang="en-US" sz="1300" b="1" dirty="0">
                <a:solidFill>
                  <a:srgbClr val="000000"/>
                </a:solidFill>
                <a:latin typeface="SAS Monospace" pitchFamily="49" charset="0"/>
              </a:rPr>
              <a:t> </a:t>
            </a:r>
            <a:r>
              <a:rPr lang="en-US" sz="1300" b="1" dirty="0" smtClean="0">
                <a:solidFill>
                  <a:srgbClr val="000000"/>
                </a:solidFill>
                <a:latin typeface="SAS Monospace" pitchFamily="49" charset="0"/>
              </a:rPr>
              <a:t>US        </a:t>
            </a:r>
            <a:r>
              <a:rPr lang="en-US" sz="1300" b="1" dirty="0">
                <a:solidFill>
                  <a:srgbClr val="000000"/>
                </a:solidFill>
                <a:latin typeface="SAS Monospace" pitchFamily="49" charset="0"/>
              </a:rPr>
              <a:t>102   102        31778.5        23555.8        22710.0       </a:t>
            </a:r>
            <a:r>
              <a:rPr lang="en-US" sz="1300" b="1" dirty="0" smtClean="0">
                <a:solidFill>
                  <a:srgbClr val="000000"/>
                </a:solidFill>
                <a:latin typeface="SAS Monospace" pitchFamily="49" charset="0"/>
              </a:rPr>
              <a:t>243190.0</a:t>
            </a:r>
            <a:endParaRPr lang="en-US" sz="1300" b="1" dirty="0">
              <a:solidFill>
                <a:srgbClr val="000000"/>
              </a:solidFill>
              <a:latin typeface="SAS Monospace" pitchFamily="49" charset="0"/>
            </a:endParaRPr>
          </a:p>
        </p:txBody>
      </p:sp>
      <p:sp>
        <p:nvSpPr>
          <p:cNvPr id="77830" name="Text Box 5"/>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p111d10</a:t>
            </a:r>
            <a:endParaRPr lang="en-US" sz="1600" b="1" dirty="0"/>
          </a:p>
        </p:txBody>
      </p:sp>
      <p:sp>
        <p:nvSpPr>
          <p:cNvPr id="4" name="Line Callout 2 3"/>
          <p:cNvSpPr/>
          <p:nvPr/>
        </p:nvSpPr>
        <p:spPr bwMode="auto">
          <a:xfrm>
            <a:off x="6700243" y="1149001"/>
            <a:ext cx="1667581" cy="487313"/>
          </a:xfrm>
          <a:prstGeom prst="borderCallout2">
            <a:avLst>
              <a:gd name="adj1" fmla="val 18750"/>
              <a:gd name="adj2" fmla="val 0"/>
              <a:gd name="adj3" fmla="val 20984"/>
              <a:gd name="adj4" fmla="val -22722"/>
              <a:gd name="adj5" fmla="val 130371"/>
              <a:gd name="adj6" fmla="val -23225"/>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 MAXDEC=0</a:t>
            </a:r>
            <a:endParaRPr lang="en-US" sz="2000" b="1" dirty="0">
              <a:solidFill>
                <a:srgbClr val="FFFFFF"/>
              </a:solidFill>
            </a:endParaRPr>
          </a:p>
        </p:txBody>
      </p:sp>
      <p:sp>
        <p:nvSpPr>
          <p:cNvPr id="14" name="Line Callout 2 13"/>
          <p:cNvSpPr/>
          <p:nvPr/>
        </p:nvSpPr>
        <p:spPr bwMode="auto">
          <a:xfrm>
            <a:off x="6655720" y="3787519"/>
            <a:ext cx="1733378" cy="487313"/>
          </a:xfrm>
          <a:prstGeom prst="borderCallout2">
            <a:avLst>
              <a:gd name="adj1" fmla="val 18750"/>
              <a:gd name="adj2" fmla="val 0"/>
              <a:gd name="adj3" fmla="val 20984"/>
              <a:gd name="adj4" fmla="val -22722"/>
              <a:gd name="adj5" fmla="val 130371"/>
              <a:gd name="adj6" fmla="val -22506"/>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 MAXDEC=1</a:t>
            </a:r>
            <a:endParaRPr lang="en-US" sz="2000" b="1" dirty="0">
              <a:solidFill>
                <a:srgbClr val="FFFF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t>NONOBS Option</a:t>
            </a:r>
          </a:p>
        </p:txBody>
      </p:sp>
      <p:sp>
        <p:nvSpPr>
          <p:cNvPr id="79876" name="Rectangle 27"/>
          <p:cNvSpPr>
            <a:spLocks noChangeArrowheads="1"/>
          </p:cNvSpPr>
          <p:nvPr/>
        </p:nvSpPr>
        <p:spPr bwMode="auto">
          <a:xfrm>
            <a:off x="144463" y="1628207"/>
            <a:ext cx="8856663" cy="204158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400" b="1" dirty="0">
                <a:solidFill>
                  <a:srgbClr val="000000"/>
                </a:solidFill>
                <a:latin typeface="SAS Monospace" pitchFamily="49" charset="0"/>
              </a:rPr>
              <a:t>                              The MEANS Procedure</a:t>
            </a:r>
          </a:p>
          <a:p>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Analysis Variable : Salary</a:t>
            </a:r>
          </a:p>
          <a:p>
            <a:endParaRPr lang="en-US" sz="1400" b="1" dirty="0">
              <a:solidFill>
                <a:srgbClr val="000000"/>
              </a:solidFill>
              <a:latin typeface="SAS Monospace" pitchFamily="49" charset="0"/>
            </a:endParaRPr>
          </a:p>
          <a:p>
            <a:r>
              <a:rPr lang="en-US" sz="1400" b="1" dirty="0">
                <a:solidFill>
                  <a:srgbClr val="000000"/>
                </a:solidFill>
                <a:latin typeface="SAS Monospace" pitchFamily="49" charset="0"/>
              </a:rPr>
              <a:t>            N</a:t>
            </a:r>
          </a:p>
          <a:p>
            <a:r>
              <a:rPr lang="en-US" sz="1400" b="1" dirty="0">
                <a:solidFill>
                  <a:srgbClr val="000000"/>
                </a:solidFill>
                <a:latin typeface="SAS Monospace" pitchFamily="49" charset="0"/>
              </a:rPr>
              <a:t>Country   Obs     N           Mean        Std Dev        Minimum        Maximum</a:t>
            </a:r>
          </a:p>
          <a:p>
            <a:r>
              <a:rPr lang="en-US" sz="1400" b="1" dirty="0">
                <a:solidFill>
                  <a:srgbClr val="000000"/>
                </a:solidFill>
                <a:latin typeface="SAS Monospace" pitchFamily="49" charset="0"/>
              </a:rPr>
              <a:t>ƒƒƒƒƒƒƒƒƒƒƒƒƒƒƒƒƒƒƒƒƒƒƒƒƒƒƒƒƒƒƒƒƒƒƒƒƒƒƒƒƒƒƒƒƒƒƒƒƒƒƒƒƒƒƒƒƒƒƒƒƒƒƒƒƒƒƒƒƒƒƒƒƒƒƒƒƒƒƒ</a:t>
            </a:r>
          </a:p>
          <a:p>
            <a:r>
              <a:rPr lang="en-US" sz="1400" b="1" dirty="0">
                <a:solidFill>
                  <a:srgbClr val="000000"/>
                </a:solidFill>
                <a:latin typeface="SAS Monospace" pitchFamily="49" charset="0"/>
              </a:rPr>
              <a:t>AU         63    63       30158.97       12699.14       25185.00      108255.00</a:t>
            </a:r>
          </a:p>
          <a:p>
            <a:endParaRPr lang="en-US" sz="1400" b="1" dirty="0">
              <a:solidFill>
                <a:srgbClr val="000000"/>
              </a:solidFill>
              <a:latin typeface="SAS Monospace" pitchFamily="49" charset="0"/>
            </a:endParaRPr>
          </a:p>
          <a:p>
            <a:r>
              <a:rPr lang="en-US" sz="1400" b="1" dirty="0">
                <a:solidFill>
                  <a:srgbClr val="000000"/>
                </a:solidFill>
                <a:latin typeface="SAS Monospace" pitchFamily="49" charset="0"/>
              </a:rPr>
              <a:t>US        102   102       31778.48       23555.84       22710.00      </a:t>
            </a:r>
            <a:r>
              <a:rPr lang="en-US" sz="1400" b="1" dirty="0" smtClean="0">
                <a:solidFill>
                  <a:srgbClr val="000000"/>
                </a:solidFill>
                <a:latin typeface="SAS Monospace" pitchFamily="49" charset="0"/>
              </a:rPr>
              <a:t>243190.00</a:t>
            </a:r>
            <a:endParaRPr lang="en-US" sz="1400" b="1" dirty="0">
              <a:solidFill>
                <a:srgbClr val="000000"/>
              </a:solidFill>
              <a:latin typeface="SAS Monospace" pitchFamily="49" charset="0"/>
            </a:endParaRPr>
          </a:p>
        </p:txBody>
      </p:sp>
      <p:sp>
        <p:nvSpPr>
          <p:cNvPr id="79877" name="Rectangle 22"/>
          <p:cNvSpPr>
            <a:spLocks noChangeArrowheads="1"/>
          </p:cNvSpPr>
          <p:nvPr/>
        </p:nvSpPr>
        <p:spPr bwMode="auto">
          <a:xfrm>
            <a:off x="153993" y="4424247"/>
            <a:ext cx="8856662" cy="1826141"/>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400" b="1" dirty="0">
                <a:solidFill>
                  <a:srgbClr val="000000"/>
                </a:solidFill>
                <a:latin typeface="SAS Monospace" pitchFamily="49" charset="0"/>
              </a:rPr>
              <a:t>                              The MEANS Procedure</a:t>
            </a:r>
          </a:p>
          <a:p>
            <a:r>
              <a:rPr lang="en-US" sz="1400" b="1" dirty="0" smtClean="0">
                <a:solidFill>
                  <a:srgbClr val="000000"/>
                </a:solidFill>
                <a:latin typeface="SAS Monospace" pitchFamily="49" charset="0"/>
              </a:rPr>
              <a:t>                          </a:t>
            </a:r>
            <a:r>
              <a:rPr lang="en-US" sz="1400" b="1" dirty="0">
                <a:solidFill>
                  <a:srgbClr val="000000"/>
                </a:solidFill>
                <a:latin typeface="SAS Monospace" pitchFamily="49" charset="0"/>
              </a:rPr>
              <a:t>Analysis Variable : Salary</a:t>
            </a:r>
          </a:p>
          <a:p>
            <a:endParaRPr lang="en-US" sz="1400" b="1" dirty="0">
              <a:solidFill>
                <a:srgbClr val="000000"/>
              </a:solidFill>
              <a:latin typeface="SAS Monospace" pitchFamily="49" charset="0"/>
            </a:endParaRPr>
          </a:p>
          <a:p>
            <a:r>
              <a:rPr lang="en-US" sz="1400" b="1" dirty="0">
                <a:solidFill>
                  <a:srgbClr val="000000"/>
                </a:solidFill>
                <a:latin typeface="SAS Monospace" pitchFamily="49" charset="0"/>
              </a:rPr>
              <a:t> Country      N            Mean         Std Dev         Minimum         Maximum</a:t>
            </a:r>
          </a:p>
          <a:p>
            <a:r>
              <a:rPr lang="en-US" sz="1400" b="1" dirty="0">
                <a:solidFill>
                  <a:srgbClr val="000000"/>
                </a:solidFill>
                <a:latin typeface="SAS Monospace" pitchFamily="49" charset="0"/>
              </a:rPr>
              <a:t> ƒƒƒƒƒƒƒƒƒƒƒƒƒƒƒƒƒƒƒƒƒƒƒƒƒƒƒƒƒƒƒƒƒƒƒƒƒƒƒƒƒƒƒƒƒƒƒƒƒƒƒƒƒƒƒƒƒƒƒƒƒƒƒƒƒƒƒƒƒƒƒƒƒƒƒƒƒƒ</a:t>
            </a:r>
          </a:p>
          <a:p>
            <a:r>
              <a:rPr lang="en-US" sz="1400" b="1" dirty="0">
                <a:solidFill>
                  <a:srgbClr val="000000"/>
                </a:solidFill>
                <a:latin typeface="SAS Monospace" pitchFamily="49" charset="0"/>
              </a:rPr>
              <a:t> AU          63        30158.97        12699.14        25185.00       108255.00</a:t>
            </a:r>
          </a:p>
          <a:p>
            <a:endParaRPr lang="en-US" sz="1400" b="1" dirty="0">
              <a:solidFill>
                <a:srgbClr val="000000"/>
              </a:solidFill>
              <a:latin typeface="SAS Monospace" pitchFamily="49" charset="0"/>
            </a:endParaRPr>
          </a:p>
          <a:p>
            <a:r>
              <a:rPr lang="en-US" sz="1400" b="1" dirty="0">
                <a:solidFill>
                  <a:srgbClr val="000000"/>
                </a:solidFill>
                <a:latin typeface="SAS Monospace" pitchFamily="49" charset="0"/>
              </a:rPr>
              <a:t> US         102        31778.48        23555.84        22710.00       243190.00</a:t>
            </a:r>
          </a:p>
        </p:txBody>
      </p:sp>
      <p:sp>
        <p:nvSpPr>
          <p:cNvPr id="79878" name="Text Box 3"/>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p111d10</a:t>
            </a:r>
            <a:endParaRPr lang="en-US" sz="1600" b="1" dirty="0"/>
          </a:p>
        </p:txBody>
      </p:sp>
      <p:sp>
        <p:nvSpPr>
          <p:cNvPr id="12" name="Line Callout 2 11"/>
          <p:cNvSpPr/>
          <p:nvPr/>
        </p:nvSpPr>
        <p:spPr bwMode="auto">
          <a:xfrm>
            <a:off x="2373086" y="1048923"/>
            <a:ext cx="3505200" cy="487313"/>
          </a:xfrm>
          <a:prstGeom prst="borderCallout2">
            <a:avLst>
              <a:gd name="adj1" fmla="val 18750"/>
              <a:gd name="adj2" fmla="val 0"/>
              <a:gd name="adj3" fmla="val 20984"/>
              <a:gd name="adj4" fmla="val -22722"/>
              <a:gd name="adj5" fmla="val 130371"/>
              <a:gd name="adj6" fmla="val -23225"/>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 N Obs included by default</a:t>
            </a:r>
            <a:endParaRPr lang="en-US" sz="2000" b="1" dirty="0">
              <a:solidFill>
                <a:srgbClr val="FFFFFF"/>
              </a:solidFill>
            </a:endParaRPr>
          </a:p>
        </p:txBody>
      </p:sp>
      <p:sp>
        <p:nvSpPr>
          <p:cNvPr id="13" name="Line Callout 2 12"/>
          <p:cNvSpPr/>
          <p:nvPr/>
        </p:nvSpPr>
        <p:spPr bwMode="auto">
          <a:xfrm>
            <a:off x="2373086" y="3836939"/>
            <a:ext cx="2296885" cy="487313"/>
          </a:xfrm>
          <a:prstGeom prst="borderCallout2">
            <a:avLst>
              <a:gd name="adj1" fmla="val 18750"/>
              <a:gd name="adj2" fmla="val 0"/>
              <a:gd name="adj3" fmla="val 20984"/>
              <a:gd name="adj4" fmla="val -22722"/>
              <a:gd name="adj5" fmla="val 130371"/>
              <a:gd name="adj6" fmla="val -23225"/>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 NONOBS option</a:t>
            </a:r>
            <a:endParaRPr lang="en-US" sz="2000" b="1" dirty="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sz="quarter"/>
          </p:nvPr>
        </p:nvSpPr>
        <p:spPr/>
        <p:txBody>
          <a:bodyPr/>
          <a:lstStyle/>
          <a:p>
            <a:pPr eaLnBrk="1" hangingPunct="1"/>
            <a:r>
              <a:rPr lang="en-US" dirty="0" smtClean="0"/>
              <a:t>Other PROC MEANS Statistics</a:t>
            </a:r>
          </a:p>
        </p:txBody>
      </p:sp>
      <p:graphicFrame>
        <p:nvGraphicFramePr>
          <p:cNvPr id="601081" name="Group 1017"/>
          <p:cNvGraphicFramePr>
            <a:graphicFrameLocks noGrp="1"/>
          </p:cNvGraphicFramePr>
          <p:nvPr>
            <p:extLst>
              <p:ext uri="{D42A27DB-BD31-4B8C-83A1-F6EECF244321}">
                <p14:modId xmlns:p14="http://schemas.microsoft.com/office/powerpoint/2010/main" val="3022192227"/>
              </p:ext>
            </p:extLst>
          </p:nvPr>
        </p:nvGraphicFramePr>
        <p:xfrm>
          <a:off x="500063" y="1090613"/>
          <a:ext cx="8229600" cy="2433639"/>
        </p:xfrm>
        <a:graphic>
          <a:graphicData uri="http://schemas.openxmlformats.org/drawingml/2006/table">
            <a:tbl>
              <a:tblPr/>
              <a:tblGrid>
                <a:gridCol w="1646237"/>
                <a:gridCol w="1646238"/>
                <a:gridCol w="1644650"/>
                <a:gridCol w="1646237"/>
                <a:gridCol w="1646238"/>
              </a:tblGrid>
              <a:tr h="482663">
                <a:tc gridSpan="5">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Descriptive Statistic Keywords</a:t>
                      </a:r>
                    </a:p>
                  </a:txBody>
                  <a:tcPr marL="88900" marR="88900" marT="88912" marB="88912"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74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CLM</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CSS</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CV</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LCLM</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MAX</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8774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MEAN</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MIN</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MODE</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N</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NMISS</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8774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KURTOSIS</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RANGE</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SKEWNESS</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STDDEV</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STDERR</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8774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SUM</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SUMWGT</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UCLM</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USS</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VAR</a:t>
                      </a:r>
                    </a:p>
                  </a:txBody>
                  <a:tcPr marT="91452" marB="91452"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graphicFrame>
        <p:nvGraphicFramePr>
          <p:cNvPr id="601082" name="Group 1018"/>
          <p:cNvGraphicFramePr>
            <a:graphicFrameLocks noGrp="1"/>
          </p:cNvGraphicFramePr>
          <p:nvPr>
            <p:extLst>
              <p:ext uri="{D42A27DB-BD31-4B8C-83A1-F6EECF244321}">
                <p14:modId xmlns:p14="http://schemas.microsoft.com/office/powerpoint/2010/main" val="3622915564"/>
              </p:ext>
            </p:extLst>
          </p:nvPr>
        </p:nvGraphicFramePr>
        <p:xfrm>
          <a:off x="496888" y="3717925"/>
          <a:ext cx="8229600" cy="1762564"/>
        </p:xfrm>
        <a:graphic>
          <a:graphicData uri="http://schemas.openxmlformats.org/drawingml/2006/table">
            <a:tbl>
              <a:tblPr/>
              <a:tblGrid>
                <a:gridCol w="1739900"/>
                <a:gridCol w="1552575"/>
                <a:gridCol w="1644650"/>
                <a:gridCol w="1646237"/>
                <a:gridCol w="1646238"/>
              </a:tblGrid>
              <a:tr h="482426">
                <a:tc gridSpan="5">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Quantile Statistic Keywords</a:t>
                      </a:r>
                    </a:p>
                  </a:txBody>
                  <a:tcPr marL="88900" marR="88900" marT="88868" marB="88868"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219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MEDIAN | P50</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P1</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P5</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P10</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Q1 | P25</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8750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Q3 | P75</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P90</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P95</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P99</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QRANGE</a:t>
                      </a:r>
                    </a:p>
                  </a:txBody>
                  <a:tcPr marT="91407" marB="91407"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graphicFrame>
        <p:nvGraphicFramePr>
          <p:cNvPr id="601083" name="Group 1019"/>
          <p:cNvGraphicFramePr>
            <a:graphicFrameLocks noGrp="1"/>
          </p:cNvGraphicFramePr>
          <p:nvPr>
            <p:extLst>
              <p:ext uri="{D42A27DB-BD31-4B8C-83A1-F6EECF244321}">
                <p14:modId xmlns:p14="http://schemas.microsoft.com/office/powerpoint/2010/main" val="2396408996"/>
              </p:ext>
            </p:extLst>
          </p:nvPr>
        </p:nvGraphicFramePr>
        <p:xfrm>
          <a:off x="506413" y="5699125"/>
          <a:ext cx="8229600" cy="970162"/>
        </p:xfrm>
        <a:graphic>
          <a:graphicData uri="http://schemas.openxmlformats.org/drawingml/2006/table">
            <a:tbl>
              <a:tblPr/>
              <a:tblGrid>
                <a:gridCol w="1646237"/>
                <a:gridCol w="1646238"/>
                <a:gridCol w="1644650"/>
                <a:gridCol w="1646237"/>
                <a:gridCol w="1646238"/>
              </a:tblGrid>
              <a:tr h="482442">
                <a:tc gridSpan="5">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Hypothesis Testing Keywords</a:t>
                      </a:r>
                    </a:p>
                  </a:txBody>
                  <a:tcPr marL="88900" marR="88900" marT="88871" marB="8887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521">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PROBT</a:t>
                      </a:r>
                    </a:p>
                  </a:txBody>
                  <a:tcPr marT="91410" marB="9141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T</a:t>
                      </a:r>
                    </a:p>
                  </a:txBody>
                  <a:tcPr marT="91410" marB="9141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0" i="0" u="none" strike="noStrike" cap="none" normalizeH="0" baseline="0" noProof="1" smtClean="0">
                        <a:ln>
                          <a:noFill/>
                        </a:ln>
                        <a:solidFill>
                          <a:schemeClr val="tx1"/>
                        </a:solidFill>
                        <a:effectLst/>
                        <a:latin typeface="Arial" charset="0"/>
                      </a:endParaRPr>
                    </a:p>
                  </a:txBody>
                  <a:tcPr marT="91410" marB="9141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0" i="0" u="none" strike="noStrike" cap="none" normalizeH="0" baseline="0" noProof="1" smtClean="0">
                        <a:ln>
                          <a:noFill/>
                        </a:ln>
                        <a:solidFill>
                          <a:schemeClr val="tx1"/>
                        </a:solidFill>
                        <a:effectLst/>
                        <a:latin typeface="Arial" charset="0"/>
                      </a:endParaRPr>
                    </a:p>
                  </a:txBody>
                  <a:tcPr marT="91410" marB="9141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0" i="0" u="none" strike="noStrike" cap="none" normalizeH="0" baseline="0" noProof="1" smtClean="0">
                        <a:ln>
                          <a:noFill/>
                        </a:ln>
                        <a:solidFill>
                          <a:schemeClr val="tx1"/>
                        </a:solidFill>
                        <a:effectLst/>
                        <a:latin typeface="Arial" charset="0"/>
                      </a:endParaRPr>
                    </a:p>
                  </a:txBody>
                  <a:tcPr marT="91410" marB="9141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Idea Exchange</a:t>
            </a:r>
          </a:p>
        </p:txBody>
      </p:sp>
      <p:sp>
        <p:nvSpPr>
          <p:cNvPr id="16387" name="Rectangle 3"/>
          <p:cNvSpPr>
            <a:spLocks noGrp="1" noChangeArrowheads="1"/>
          </p:cNvSpPr>
          <p:nvPr>
            <p:ph idx="1"/>
          </p:nvPr>
        </p:nvSpPr>
        <p:spPr/>
        <p:txBody>
          <a:bodyPr/>
          <a:lstStyle/>
          <a:p>
            <a:pPr marL="4763" lvl="1" indent="0">
              <a:buFont typeface="Wingdings" pitchFamily="2" charset="2"/>
              <a:buNone/>
              <a:defRPr/>
            </a:pPr>
            <a:r>
              <a:rPr lang="en-US" dirty="0" smtClean="0"/>
              <a:t>Which PROC MEANS statistics would you request when validating numeric variables?</a:t>
            </a:r>
          </a:p>
          <a:p>
            <a:pPr lvl="1">
              <a:defRPr/>
            </a:pPr>
            <a:endParaRPr lang="en-US" dirty="0" smtClean="0"/>
          </a:p>
        </p:txBody>
      </p:sp>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1488" y="4257675"/>
            <a:ext cx="4767262"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Validate salary data in </a:t>
            </a:r>
            <a:r>
              <a:rPr lang="en-US" b="1" dirty="0" smtClean="0"/>
              <a:t>orion.nonsales2.  Salary</a:t>
            </a:r>
            <a:r>
              <a:rPr lang="en-US" dirty="0" smtClean="0"/>
              <a:t> </a:t>
            </a:r>
            <a:r>
              <a:rPr lang="en-US" dirty="0"/>
              <a:t>must be in the numeric range of </a:t>
            </a:r>
            <a:r>
              <a:rPr lang="en-US" dirty="0" smtClean="0"/>
              <a:t>24000 to 500000</a:t>
            </a:r>
            <a:r>
              <a:rPr lang="en-US" dirty="0"/>
              <a:t>.</a:t>
            </a: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080212503"/>
              </p:ext>
            </p:extLst>
          </p:nvPr>
        </p:nvGraphicFramePr>
        <p:xfrm>
          <a:off x="282847" y="2054823"/>
          <a:ext cx="8552927" cy="2929890"/>
        </p:xfrm>
        <a:graphic>
          <a:graphicData uri="http://schemas.openxmlformats.org/drawingml/2006/table">
            <a:tbl>
              <a:tblPr firstRow="1" bandRow="1">
                <a:tableStyleId>{5C22544A-7EE6-4342-B048-85BDC9FD1C3A}</a:tableStyleId>
              </a:tblPr>
              <a:tblGrid>
                <a:gridCol w="1221847"/>
                <a:gridCol w="983624"/>
                <a:gridCol w="1180712"/>
                <a:gridCol w="937260"/>
                <a:gridCol w="916899"/>
                <a:gridCol w="2283501"/>
                <a:gridCol w="1029084"/>
              </a:tblGrid>
              <a:tr h="346075">
                <a:tc gridSpan="7">
                  <a:txBody>
                    <a:bodyPr/>
                    <a:lstStyle/>
                    <a:p>
                      <a:pPr eaLnBrk="1" hangingPunct="1"/>
                      <a:r>
                        <a:rPr lang="en-US" sz="2400" b="0" baseline="0" dirty="0" smtClean="0">
                          <a:solidFill>
                            <a:schemeClr val="tx1"/>
                          </a:solidFill>
                        </a:rPr>
                        <a:t>Partial</a:t>
                      </a:r>
                      <a:r>
                        <a:rPr lang="en-US" sz="2400" b="1" baseline="0" dirty="0" smtClean="0">
                          <a:solidFill>
                            <a:schemeClr val="tx1"/>
                          </a:solidFill>
                        </a:rPr>
                        <a:t> orion.nonsales2</a:t>
                      </a:r>
                      <a:endParaRPr lang="en-US" sz="2400" b="1" baseline="0" dirty="0">
                        <a:solidFill>
                          <a:schemeClr val="tx1"/>
                        </a:solidFil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solidFill>
                      <a:srgbClr val="F9DF78"/>
                    </a:solidFill>
                  </a:tcPr>
                </a:tc>
                <a:tc hMerge="1">
                  <a:txBody>
                    <a:bodyPr/>
                    <a:lstStyle/>
                    <a:p>
                      <a:pPr algn="ctr"/>
                      <a:endParaRPr lang="en-US" sz="2000" b="1" i="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solidFill>
                      <a:srgbClr val="F9DF78"/>
                    </a:solidFill>
                  </a:tcPr>
                </a:tc>
              </a:tr>
              <a:tr h="346075">
                <a:tc>
                  <a:txBody>
                    <a:bodyPr/>
                    <a:lstStyle/>
                    <a:p>
                      <a:pPr algn="ctr"/>
                      <a:r>
                        <a:rPr lang="en-US" sz="1600" b="1" i="0" dirty="0" smtClean="0">
                          <a:solidFill>
                            <a:srgbClr val="000000"/>
                          </a:solidFill>
                          <a:latin typeface="Arial"/>
                        </a:rPr>
                        <a:t>Employee_ID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 First</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Last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Gender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 Salary</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 Job_Title</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1600" b="1" i="0" dirty="0" smtClean="0">
                          <a:solidFill>
                            <a:srgbClr val="000000"/>
                          </a:solidFill>
                          <a:latin typeface="Arial"/>
                        </a:rPr>
                        <a:t>Country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1600" b="1" i="0" dirty="0" smtClean="0">
                          <a:solidFill>
                            <a:srgbClr val="000000"/>
                          </a:solidFill>
                          <a:latin typeface="Arial"/>
                        </a:rPr>
                        <a:t>120101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Patrick</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Lu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M</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163040</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Director</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r"/>
                      <a:r>
                        <a:rPr lang="en-US" sz="1600" b="1" i="0" dirty="0" smtClean="0">
                          <a:solidFill>
                            <a:srgbClr val="000000"/>
                          </a:solidFill>
                          <a:latin typeface="Arial"/>
                        </a:rPr>
                        <a:t>120104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Kareen</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Billington</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F</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46230</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Admin Mgr</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r"/>
                      <a:r>
                        <a:rPr lang="en-US" sz="1600" b="1" i="0" kern="1200" dirty="0" smtClean="0">
                          <a:solidFill>
                            <a:srgbClr val="000000"/>
                          </a:solidFill>
                          <a:latin typeface="Arial"/>
                          <a:ea typeface="+mn-ea"/>
                          <a:cs typeface="+mn-cs"/>
                        </a:rPr>
                        <a:t>120105</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Liz</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Povey</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F</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r"/>
                      <a:r>
                        <a:rPr lang="en-US" sz="1600" b="1" i="0" kern="1200" dirty="0" smtClean="0">
                          <a:solidFill>
                            <a:srgbClr val="000000"/>
                          </a:solidFill>
                          <a:latin typeface="Arial"/>
                          <a:ea typeface="+mn-ea"/>
                          <a:cs typeface="+mn-cs"/>
                        </a:rPr>
                        <a:t>27110</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Secretary I</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kern="1200" dirty="0" smtClean="0">
                          <a:solidFill>
                            <a:srgbClr val="000000"/>
                          </a:solidFill>
                          <a:latin typeface="Arial"/>
                          <a:ea typeface="+mn-ea"/>
                          <a:cs typeface="+mn-cs"/>
                        </a:rPr>
                        <a:t>AU</a:t>
                      </a:r>
                      <a:endParaRPr lang="en-US" sz="1600" b="1" i="0" kern="1200" dirty="0">
                        <a:solidFill>
                          <a:srgbClr val="000000"/>
                        </a:solidFill>
                        <a:latin typeface="Arial"/>
                        <a:ea typeface="+mn-ea"/>
                        <a:cs typeface="+mn-cs"/>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r>
              <a:tr h="346075">
                <a:tc>
                  <a:txBody>
                    <a:bodyPr/>
                    <a:lstStyle/>
                    <a:p>
                      <a:pPr algn="r"/>
                      <a:r>
                        <a:rPr lang="en-US" sz="1600" b="1" i="0" dirty="0" smtClean="0">
                          <a:solidFill>
                            <a:srgbClr val="000000"/>
                          </a:solidFill>
                          <a:latin typeface="Arial"/>
                        </a:rPr>
                        <a:t>120106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dirty="0" smtClean="0">
                          <a:solidFill>
                            <a:srgbClr val="000000"/>
                          </a:solidFill>
                          <a:latin typeface="Arial"/>
                        </a:rPr>
                        <a:t>John</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solidFill>
                      <a:srgbClr val="FFFFE1"/>
                    </a:solidFill>
                  </a:tcPr>
                </a:tc>
                <a:tc>
                  <a:txBody>
                    <a:bodyPr/>
                    <a:lstStyle/>
                    <a:p>
                      <a:pPr algn="l"/>
                      <a:r>
                        <a:rPr lang="en-US" sz="1600" b="1" i="0" dirty="0" smtClean="0">
                          <a:solidFill>
                            <a:srgbClr val="000000"/>
                          </a:solidFill>
                          <a:latin typeface="Arial"/>
                        </a:rPr>
                        <a:t>Hornsey</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M</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Office Asst</a:t>
                      </a:r>
                      <a:r>
                        <a:rPr lang="en-US" sz="1600" b="1" i="0" baseline="0" dirty="0" smtClean="0">
                          <a:solidFill>
                            <a:srgbClr val="000000"/>
                          </a:solidFill>
                          <a:latin typeface="Arial"/>
                        </a:rPr>
                        <a:t> I</a:t>
                      </a:r>
                      <a:r>
                        <a:rPr lang="en-US" sz="1600" b="1" i="0" dirty="0" smtClean="0">
                          <a:solidFill>
                            <a:srgbClr val="000000"/>
                          </a:solidFill>
                          <a:latin typeface="Arial"/>
                        </a:rPr>
                        <a:t>I</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r"/>
                      <a:r>
                        <a:rPr lang="en-US" sz="1600" b="1" i="0" dirty="0" smtClean="0">
                          <a:solidFill>
                            <a:srgbClr val="000000"/>
                          </a:solidFill>
                          <a:latin typeface="Arial"/>
                        </a:rPr>
                        <a:t>120107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Sherie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Sheedy</a:t>
                      </a:r>
                      <a:endParaRPr lang="en-US" sz="1600" b="1" i="0" dirty="0">
                        <a:solidFill>
                          <a:srgbClr val="000000"/>
                        </a:solidFill>
                        <a:latin typeface="Arial"/>
                      </a:endParaRPr>
                    </a:p>
                  </a:txBody>
                  <a:tcPr marT="0"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F</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30475</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mn-lt"/>
                        </a:rPr>
                        <a:t>Office Asst </a:t>
                      </a:r>
                      <a:r>
                        <a:rPr lang="en-US" sz="1600" b="1" i="0" dirty="0" smtClean="0">
                          <a:solidFill>
                            <a:srgbClr val="000000"/>
                          </a:solidFill>
                          <a:latin typeface="Arial"/>
                        </a:rPr>
                        <a:t> II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r>
              <a:tr h="346075">
                <a:tc>
                  <a:txBody>
                    <a:bodyPr/>
                    <a:lstStyle/>
                    <a:p>
                      <a:pPr algn="r"/>
                      <a:r>
                        <a:rPr lang="en-US" sz="1600" b="1" i="0" dirty="0" smtClean="0">
                          <a:solidFill>
                            <a:srgbClr val="000000"/>
                          </a:solidFill>
                          <a:latin typeface="Arial"/>
                        </a:rPr>
                        <a:t>120108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Gladys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Gromek</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F</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1600" b="1" i="0" dirty="0" smtClean="0">
                          <a:solidFill>
                            <a:srgbClr val="000000"/>
                          </a:solidFill>
                          <a:latin typeface="Arial"/>
                        </a:rPr>
                        <a:t>27660</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Warehouse</a:t>
                      </a:r>
                      <a:r>
                        <a:rPr lang="en-US" sz="1600" b="1" i="0" baseline="0" dirty="0" smtClean="0">
                          <a:solidFill>
                            <a:srgbClr val="000000"/>
                          </a:solidFill>
                          <a:latin typeface="Arial"/>
                        </a:rPr>
                        <a:t> Asst II</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1600" b="1" i="0" dirty="0" smtClean="0">
                          <a:solidFill>
                            <a:srgbClr val="000000"/>
                          </a:solidFill>
                          <a:latin typeface="Arial"/>
                        </a:rPr>
                        <a:t>AU </a:t>
                      </a:r>
                      <a:endParaRPr lang="en-US" sz="16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Tree>
    <p:extLst>
      <p:ext uri="{BB962C8B-B14F-4D97-AF65-F5344CB8AC3E}">
        <p14:creationId xmlns:p14="http://schemas.microsoft.com/office/powerpoint/2010/main" val="22000531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UNIVARIATE Procedure </a:t>
            </a:r>
          </a:p>
        </p:txBody>
      </p:sp>
      <p:sp>
        <p:nvSpPr>
          <p:cNvPr id="88067" name="Rectangle 3"/>
          <p:cNvSpPr>
            <a:spLocks noGrp="1" noChangeArrowheads="1"/>
          </p:cNvSpPr>
          <p:nvPr>
            <p:ph idx="1"/>
          </p:nvPr>
        </p:nvSpPr>
        <p:spPr/>
        <p:txBody>
          <a:bodyPr/>
          <a:lstStyle/>
          <a:p>
            <a:r>
              <a:rPr lang="en-US" i="1" dirty="0" smtClean="0"/>
              <a:t>PROC UNIVARIATE</a:t>
            </a:r>
            <a:r>
              <a:rPr lang="en-US" dirty="0" smtClean="0"/>
              <a:t> displays extreme observations, missing values, and other statistics for the variables included in the VAR statement.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If the VAR statement is omitted, PROC UNIVARIATE analyzes all numeric variables in the data set.</a:t>
            </a:r>
          </a:p>
        </p:txBody>
      </p:sp>
      <p:sp>
        <p:nvSpPr>
          <p:cNvPr id="88069" name="Text Box 4"/>
          <p:cNvSpPr txBox="1">
            <a:spLocks noChangeArrowheads="1"/>
          </p:cNvSpPr>
          <p:nvPr/>
        </p:nvSpPr>
        <p:spPr bwMode="auto">
          <a:xfrm>
            <a:off x="1600200" y="3914775"/>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88070" name="Text Box 5"/>
          <p:cNvSpPr txBox="1">
            <a:spLocks noChangeArrowheads="1"/>
          </p:cNvSpPr>
          <p:nvPr/>
        </p:nvSpPr>
        <p:spPr bwMode="auto">
          <a:xfrm>
            <a:off x="1600200" y="3914775"/>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88071" name="Text Box 8"/>
          <p:cNvSpPr txBox="1">
            <a:spLocks noChangeArrowheads="1"/>
          </p:cNvSpPr>
          <p:nvPr/>
        </p:nvSpPr>
        <p:spPr bwMode="auto">
          <a:xfrm>
            <a:off x="1600200" y="3914775"/>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88072" name="Rectangle 9"/>
          <p:cNvSpPr>
            <a:spLocks noChangeArrowheads="1"/>
          </p:cNvSpPr>
          <p:nvPr/>
        </p:nvSpPr>
        <p:spPr bwMode="auto">
          <a:xfrm>
            <a:off x="685800" y="2564151"/>
            <a:ext cx="7005182" cy="1044388"/>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proc univariate </a:t>
            </a:r>
            <a:r>
              <a:rPr lang="en-US" b="1" dirty="0" smtClean="0">
                <a:latin typeface="Courier New" pitchFamily="49" charset="0"/>
              </a:rPr>
              <a:t>data=orion.nonsales2;</a:t>
            </a:r>
            <a:endParaRPr lang="en-US" b="1" dirty="0">
              <a:latin typeface="Courier New" pitchFamily="49" charset="0"/>
            </a:endParaRPr>
          </a:p>
          <a:p>
            <a:pPr>
              <a:lnSpc>
                <a:spcPct val="85000"/>
              </a:lnSpc>
            </a:pPr>
            <a:r>
              <a:rPr lang="en-US" b="1" dirty="0">
                <a:latin typeface="Courier New" pitchFamily="49" charset="0"/>
              </a:rPr>
              <a:t>   var Salary;</a:t>
            </a:r>
          </a:p>
          <a:p>
            <a:pPr>
              <a:lnSpc>
                <a:spcPct val="85000"/>
              </a:lnSpc>
            </a:pPr>
            <a:r>
              <a:rPr lang="en-US" b="1" dirty="0">
                <a:latin typeface="Courier New" pitchFamily="49" charset="0"/>
              </a:rPr>
              <a:t>run;</a:t>
            </a:r>
          </a:p>
        </p:txBody>
      </p:sp>
      <p:sp>
        <p:nvSpPr>
          <p:cNvPr id="88073" name="Text Box 10"/>
          <p:cNvSpPr txBox="1">
            <a:spLocks noChangeArrowheads="1"/>
          </p:cNvSpPr>
          <p:nvPr/>
        </p:nvSpPr>
        <p:spPr bwMode="auto">
          <a:xfrm>
            <a:off x="1600200" y="3914775"/>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88074" name="Text Box 11"/>
          <p:cNvSpPr txBox="1">
            <a:spLocks noChangeArrowheads="1"/>
          </p:cNvSpPr>
          <p:nvPr/>
        </p:nvSpPr>
        <p:spPr bwMode="auto">
          <a:xfrm>
            <a:off x="7966652" y="6324600"/>
            <a:ext cx="96462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p111d11</a:t>
            </a:r>
            <a:endParaRPr lang="en-US" sz="1600" b="1" dirty="0"/>
          </a:p>
        </p:txBody>
      </p:sp>
      <p:sp>
        <p:nvSpPr>
          <p:cNvPr id="2" name="TextBox 1"/>
          <p:cNvSpPr txBox="1"/>
          <p:nvPr>
            <p:custDataLst>
              <p:tags r:id="rId1"/>
            </p:custDataLst>
          </p:nvPr>
        </p:nvSpPr>
        <p:spPr>
          <a:xfrm>
            <a:off x="2642779" y="3373777"/>
            <a:ext cx="5159233" cy="1102866"/>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PROC UNIVARIATE DATA=</a:t>
            </a:r>
            <a:r>
              <a:rPr lang="en-US" sz="2000" i="1" dirty="0" smtClean="0">
                <a:solidFill>
                  <a:srgbClr val="000000"/>
                </a:solidFill>
              </a:rPr>
              <a:t>SAS-data-set</a:t>
            </a:r>
            <a:r>
              <a:rPr lang="en-US" sz="2000" b="1" dirty="0" smtClean="0">
                <a:solidFill>
                  <a:srgbClr val="000000"/>
                </a:solidFill>
              </a:rPr>
              <a:t>;</a:t>
            </a:r>
          </a:p>
          <a:p>
            <a:r>
              <a:rPr lang="en-US" sz="2000" dirty="0" smtClean="0">
                <a:solidFill>
                  <a:srgbClr val="000000"/>
                </a:solidFill>
              </a:rPr>
              <a:t>        </a:t>
            </a:r>
            <a:r>
              <a:rPr lang="en-US" sz="2000" dirty="0">
                <a:solidFill>
                  <a:srgbClr val="000000"/>
                </a:solidFill>
              </a:rPr>
              <a:t>&lt;</a:t>
            </a:r>
            <a:r>
              <a:rPr lang="en-US" sz="2000" b="1" dirty="0" smtClean="0">
                <a:solidFill>
                  <a:srgbClr val="000000"/>
                </a:solidFill>
              </a:rPr>
              <a:t>VAR</a:t>
            </a:r>
            <a:r>
              <a:rPr lang="en-US" sz="2000" dirty="0" smtClean="0">
                <a:solidFill>
                  <a:srgbClr val="000000"/>
                </a:solidFill>
              </a:rPr>
              <a:t> </a:t>
            </a:r>
            <a:r>
              <a:rPr lang="en-US" sz="2000" i="1" dirty="0" smtClean="0">
                <a:solidFill>
                  <a:srgbClr val="000000"/>
                </a:solidFill>
              </a:rPr>
              <a:t>variable(s)</a:t>
            </a:r>
            <a:r>
              <a:rPr lang="en-US" sz="2000" b="1" dirty="0" smtClean="0">
                <a:solidFill>
                  <a:srgbClr val="000000"/>
                </a:solidFill>
              </a:rPr>
              <a:t>;&gt;</a:t>
            </a:r>
          </a:p>
          <a:p>
            <a:r>
              <a:rPr lang="en-US" sz="2000" b="1" dirty="0" smtClean="0">
                <a:solidFill>
                  <a:srgbClr val="000000"/>
                </a:solidFill>
              </a:rPr>
              <a:t>RUN; </a:t>
            </a:r>
            <a:endParaRPr lang="en-US" sz="2000" b="1" dirty="0">
              <a:solidFill>
                <a:srgbClr val="000000"/>
              </a:solidFill>
            </a:endParaRPr>
          </a:p>
        </p:txBody>
      </p:sp>
    </p:spTree>
    <p:extLst>
      <p:ext uri="{BB962C8B-B14F-4D97-AF65-F5344CB8AC3E}">
        <p14:creationId xmlns:p14="http://schemas.microsoft.com/office/powerpoint/2010/main" val="18826264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t>Viewing the Output: Extreme Observations</a:t>
            </a:r>
          </a:p>
        </p:txBody>
      </p:sp>
      <p:sp>
        <p:nvSpPr>
          <p:cNvPr id="90115" name="Rectangle 3"/>
          <p:cNvSpPr>
            <a:spLocks noGrp="1" noChangeArrowheads="1"/>
          </p:cNvSpPr>
          <p:nvPr>
            <p:ph idx="1"/>
          </p:nvPr>
        </p:nvSpPr>
        <p:spPr/>
        <p:txBody>
          <a:bodyPr/>
          <a:lstStyle/>
          <a:p>
            <a:pPr marL="0" indent="0" eaLnBrk="1" hangingPunct="1"/>
            <a:r>
              <a:rPr lang="en-US" dirty="0" smtClean="0"/>
              <a:t>The </a:t>
            </a:r>
            <a:r>
              <a:rPr lang="en-US" i="1" dirty="0" smtClean="0"/>
              <a:t>Extreme Observations</a:t>
            </a:r>
            <a:r>
              <a:rPr lang="en-US" dirty="0" smtClean="0"/>
              <a:t> section includes the five lowest and five highest values for the analysis variable and the corresponding observation numbers.</a:t>
            </a:r>
          </a:p>
          <a:p>
            <a:pPr marL="0" indent="0" eaLnBrk="1" hangingPunct="1"/>
            <a:endParaRPr lang="en-US" sz="1400" dirty="0"/>
          </a:p>
          <a:p>
            <a:pPr marL="0" indent="0" eaLnBrk="1" hangingPunct="1"/>
            <a:r>
              <a:rPr lang="en-US" dirty="0" smtClean="0"/>
              <a:t>Partial PROC UNIVARIATE Output</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r>
              <a:rPr lang="en-US" b="1" dirty="0" smtClean="0"/>
              <a:t> </a:t>
            </a:r>
            <a:r>
              <a:rPr lang="en-US" b="1" dirty="0" smtClean="0">
                <a:sym typeface="Wingdings"/>
              </a:rPr>
              <a:t> </a:t>
            </a:r>
            <a:r>
              <a:rPr lang="en-US" b="1" dirty="0" smtClean="0"/>
              <a:t>  </a:t>
            </a:r>
            <a:r>
              <a:rPr lang="en-US" dirty="0" smtClean="0"/>
              <a:t>Obs is the observation number, not the count of</a:t>
            </a:r>
            <a:br>
              <a:rPr lang="en-US" dirty="0" smtClean="0"/>
            </a:br>
            <a:r>
              <a:rPr lang="en-US" dirty="0" smtClean="0"/>
              <a:t>        observations with that value.</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p:txBody>
      </p:sp>
      <p:sp>
        <p:nvSpPr>
          <p:cNvPr id="90117" name="Rectangle 4"/>
          <p:cNvSpPr>
            <a:spLocks noChangeArrowheads="1"/>
          </p:cNvSpPr>
          <p:nvPr/>
        </p:nvSpPr>
        <p:spPr bwMode="auto">
          <a:xfrm>
            <a:off x="691116" y="2892933"/>
            <a:ext cx="8001000" cy="2811026"/>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latin typeface="SAS Monospace" pitchFamily="49" charset="0"/>
              </a:rPr>
              <a:t>                       Extreme Observations</a:t>
            </a:r>
          </a:p>
          <a:p>
            <a:endParaRPr lang="en-US" sz="1600" b="1" dirty="0">
              <a:latin typeface="SAS Monospace" pitchFamily="49" charset="0"/>
            </a:endParaRPr>
          </a:p>
          <a:p>
            <a:r>
              <a:rPr lang="en-US" sz="1600" b="1" dirty="0">
                <a:latin typeface="SAS Monospace" pitchFamily="49" charset="0"/>
              </a:rPr>
              <a:t>             -----Lowest----        -----Highest----</a:t>
            </a:r>
          </a:p>
          <a:p>
            <a:endParaRPr lang="en-US" sz="1600" b="1" dirty="0">
              <a:latin typeface="SAS Monospace" pitchFamily="49" charset="0"/>
            </a:endParaRPr>
          </a:p>
          <a:p>
            <a:r>
              <a:rPr lang="en-US" sz="1600" b="1" dirty="0">
                <a:latin typeface="SAS Monospace" pitchFamily="49" charset="0"/>
              </a:rPr>
              <a:t>              Value      Obs          Value      Obs</a:t>
            </a:r>
          </a:p>
          <a:p>
            <a:endParaRPr lang="en-US" sz="1600" b="1" dirty="0">
              <a:latin typeface="SAS Monospace" pitchFamily="49" charset="0"/>
            </a:endParaRPr>
          </a:p>
          <a:p>
            <a:r>
              <a:rPr lang="en-US" sz="1600" b="1" dirty="0">
                <a:latin typeface="SAS Monospace" pitchFamily="49" charset="0"/>
              </a:rPr>
              <a:t>               2401       20         163040        1</a:t>
            </a:r>
          </a:p>
          <a:p>
            <a:r>
              <a:rPr lang="en-US" sz="1600" b="1" dirty="0">
                <a:latin typeface="SAS Monospace" pitchFamily="49" charset="0"/>
              </a:rPr>
              <a:t>               2650       13         194885      231</a:t>
            </a:r>
          </a:p>
          <a:p>
            <a:r>
              <a:rPr lang="en-US" sz="1600" b="1" dirty="0">
                <a:latin typeface="SAS Monospace" pitchFamily="49" charset="0"/>
              </a:rPr>
              <a:t>              24025       25         207885       28</a:t>
            </a:r>
          </a:p>
          <a:p>
            <a:r>
              <a:rPr lang="en-US" sz="1600" b="1" dirty="0">
                <a:latin typeface="SAS Monospace" pitchFamily="49" charset="0"/>
              </a:rPr>
              <a:t>              24100       19         268455       29</a:t>
            </a:r>
          </a:p>
          <a:p>
            <a:r>
              <a:rPr lang="en-US" sz="1600" b="1" dirty="0">
                <a:latin typeface="SAS Monospace" pitchFamily="49" charset="0"/>
              </a:rPr>
              <a:t>              24390      228         433800       </a:t>
            </a:r>
            <a:r>
              <a:rPr lang="en-US" sz="1600" b="1" dirty="0" smtClean="0">
                <a:latin typeface="SAS Monospace" pitchFamily="49" charset="0"/>
              </a:rPr>
              <a:t>27</a:t>
            </a:r>
          </a:p>
        </p:txBody>
      </p:sp>
      <p:sp>
        <p:nvSpPr>
          <p:cNvPr id="2" name="Rectangle 1"/>
          <p:cNvSpPr/>
          <p:nvPr>
            <p:custDataLst>
              <p:tags r:id="rId1"/>
            </p:custDataLst>
          </p:nvPr>
        </p:nvSpPr>
        <p:spPr bwMode="auto">
          <a:xfrm>
            <a:off x="2603213" y="4406772"/>
            <a:ext cx="1568514" cy="467359"/>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322517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NEXTROBS= Option</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NEXTROBS=</a:t>
            </a:r>
            <a:r>
              <a:rPr lang="en-US" dirty="0" smtClean="0"/>
              <a:t> </a:t>
            </a:r>
            <a:r>
              <a:rPr lang="en-US" i="1" dirty="0" smtClean="0"/>
              <a:t>option</a:t>
            </a:r>
            <a:r>
              <a:rPr lang="en-US" dirty="0" smtClean="0"/>
              <a:t> specifies the number of extreme observations to display.</a:t>
            </a:r>
            <a:r>
              <a:rPr lang="en-US" b="1" dirty="0"/>
              <a:t> </a:t>
            </a:r>
            <a:endParaRPr lang="en-US" b="1" dirty="0" smtClean="0"/>
          </a:p>
          <a:p>
            <a:endParaRPr lang="en-US" b="1" dirty="0"/>
          </a:p>
          <a:p>
            <a:endParaRPr lang="en-US" b="1" dirty="0" smtClean="0"/>
          </a:p>
          <a:p>
            <a:endParaRPr lang="en-US" b="1" dirty="0"/>
          </a:p>
          <a:p>
            <a:endParaRPr lang="en-US" sz="1200" dirty="0" smtClean="0"/>
          </a:p>
          <a:p>
            <a:r>
              <a:rPr lang="en-US" dirty="0" smtClean="0"/>
              <a:t>Partial PROC UNIVARIATE Output</a:t>
            </a:r>
          </a:p>
        </p:txBody>
      </p:sp>
      <p:sp>
        <p:nvSpPr>
          <p:cNvPr id="5" name="TextBox 4"/>
          <p:cNvSpPr txBox="1"/>
          <p:nvPr/>
        </p:nvSpPr>
        <p:spPr>
          <a:xfrm>
            <a:off x="694811" y="1841227"/>
            <a:ext cx="7306189" cy="1435265"/>
          </a:xfrm>
          <a:prstGeom prst="rect">
            <a:avLst/>
          </a:prstGeom>
          <a:solidFill>
            <a:srgbClr val="FFFFFF"/>
          </a:solidFill>
          <a:ln w="38100" cmpd="sng">
            <a:solidFill>
              <a:schemeClr val="tx2"/>
            </a:solidFill>
          </a:ln>
        </p:spPr>
        <p:txBody>
          <a:bodyPr vert="horz" wrap="square" lIns="88900" tIns="88900" rIns="266700" bIns="88900" rtlCol="0">
            <a:spAutoFit/>
          </a:bodyPr>
          <a:lstStyle/>
          <a:p>
            <a:pPr>
              <a:lnSpc>
                <a:spcPct val="85000"/>
              </a:lnSpc>
            </a:pPr>
            <a:r>
              <a:rPr lang="en-US" b="1" dirty="0">
                <a:latin typeface="Courier New"/>
              </a:rPr>
              <a:t>proc univariate </a:t>
            </a:r>
            <a:r>
              <a:rPr lang="en-US" b="1" dirty="0" smtClean="0">
                <a:latin typeface="Courier New"/>
              </a:rPr>
              <a:t>data=orion.nonsales2</a:t>
            </a:r>
          </a:p>
          <a:p>
            <a:pPr>
              <a:lnSpc>
                <a:spcPct val="85000"/>
              </a:lnSpc>
            </a:pPr>
            <a:r>
              <a:rPr lang="en-US" b="1" dirty="0">
                <a:latin typeface="Courier New"/>
              </a:rPr>
              <a:t> </a:t>
            </a:r>
            <a:r>
              <a:rPr lang="en-US" b="1" dirty="0" smtClean="0">
                <a:latin typeface="Courier New"/>
              </a:rPr>
              <a:t>               nextrobs=3;</a:t>
            </a:r>
            <a:endParaRPr lang="en-US" b="1" dirty="0">
              <a:latin typeface="Courier New"/>
            </a:endParaRPr>
          </a:p>
          <a:p>
            <a:pPr>
              <a:lnSpc>
                <a:spcPct val="85000"/>
              </a:lnSpc>
            </a:pPr>
            <a:r>
              <a:rPr lang="en-US" b="1" dirty="0">
                <a:latin typeface="Courier New"/>
              </a:rPr>
              <a:t>   var Salary;</a:t>
            </a:r>
          </a:p>
          <a:p>
            <a:pPr>
              <a:lnSpc>
                <a:spcPct val="85000"/>
              </a:lnSpc>
            </a:pPr>
            <a:r>
              <a:rPr lang="en-US" b="1" dirty="0">
                <a:latin typeface="Courier New"/>
              </a:rPr>
              <a:t>run;</a:t>
            </a:r>
          </a:p>
        </p:txBody>
      </p:sp>
      <p:sp>
        <p:nvSpPr>
          <p:cNvPr id="7" name="TextBox 6"/>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Program Name"/>
          <p:cNvSpPr txBox="1"/>
          <p:nvPr/>
        </p:nvSpPr>
        <p:spPr>
          <a:xfrm>
            <a:off x="7966548" y="6324600"/>
            <a:ext cx="969753" cy="338554"/>
          </a:xfrm>
          <a:prstGeom prst="rect">
            <a:avLst/>
          </a:prstGeom>
          <a:noFill/>
        </p:spPr>
        <p:txBody>
          <a:bodyPr vert="horz" wrap="none" rtlCol="0">
            <a:spAutoFit/>
          </a:bodyPr>
          <a:lstStyle/>
          <a:p>
            <a:pPr algn="r"/>
            <a:r>
              <a:rPr lang="en-US" sz="1600" b="1" dirty="0" smtClean="0"/>
              <a:t>p111d11</a:t>
            </a:r>
            <a:endParaRPr lang="en-US" sz="1600" b="1" dirty="0"/>
          </a:p>
        </p:txBody>
      </p:sp>
      <p:sp>
        <p:nvSpPr>
          <p:cNvPr id="6" name="Rectangle 5"/>
          <p:cNvSpPr/>
          <p:nvPr>
            <p:custDataLst>
              <p:tags r:id="rId1"/>
            </p:custDataLst>
          </p:nvPr>
        </p:nvSpPr>
        <p:spPr bwMode="auto">
          <a:xfrm>
            <a:off x="3688291" y="2241023"/>
            <a:ext cx="182568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2" name="Rectangle 11"/>
          <p:cNvSpPr/>
          <p:nvPr/>
        </p:nvSpPr>
        <p:spPr>
          <a:xfrm>
            <a:off x="723686" y="3794272"/>
            <a:ext cx="6230424" cy="2764859"/>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UNIVARIATE Procedure</a:t>
            </a:r>
          </a:p>
          <a:p>
            <a:r>
              <a:rPr lang="en-US" sz="1600" b="1" dirty="0">
                <a:solidFill>
                  <a:srgbClr val="000000"/>
                </a:solidFill>
                <a:latin typeface="SAS Monospace"/>
              </a:rPr>
              <a:t>             Variable:  Salary</a:t>
            </a:r>
          </a:p>
          <a:p>
            <a:endParaRPr lang="en-US" sz="1000" b="1" dirty="0">
              <a:solidFill>
                <a:srgbClr val="000000"/>
              </a:solidFill>
              <a:latin typeface="SAS Monospace"/>
            </a:endParaRPr>
          </a:p>
          <a:p>
            <a:r>
              <a:rPr lang="en-US" sz="1600" b="1" dirty="0">
                <a:solidFill>
                  <a:srgbClr val="000000"/>
                </a:solidFill>
                <a:latin typeface="SAS Monospace"/>
              </a:rPr>
              <a:t>            Extreme Observations</a:t>
            </a:r>
          </a:p>
          <a:p>
            <a:endParaRPr lang="en-US" sz="1000" b="1" dirty="0">
              <a:solidFill>
                <a:srgbClr val="000000"/>
              </a:solidFill>
              <a:latin typeface="SAS Monospace"/>
            </a:endParaRPr>
          </a:p>
          <a:p>
            <a:r>
              <a:rPr lang="en-US" sz="1600" b="1" dirty="0">
                <a:solidFill>
                  <a:srgbClr val="000000"/>
                </a:solidFill>
                <a:latin typeface="SAS Monospace"/>
              </a:rPr>
              <a:t>  -----Lowest----        -----Highest----</a:t>
            </a:r>
          </a:p>
          <a:p>
            <a:endParaRPr lang="en-US" sz="1000" b="1" dirty="0">
              <a:solidFill>
                <a:srgbClr val="000000"/>
              </a:solidFill>
              <a:latin typeface="SAS Monospace"/>
            </a:endParaRPr>
          </a:p>
          <a:p>
            <a:r>
              <a:rPr lang="en-US" sz="1600" b="1" dirty="0">
                <a:solidFill>
                  <a:srgbClr val="000000"/>
                </a:solidFill>
                <a:latin typeface="SAS Monospace"/>
              </a:rPr>
              <a:t>   Value      Obs          Value      Obs</a:t>
            </a:r>
          </a:p>
          <a:p>
            <a:endParaRPr lang="en-US" sz="1000" b="1" dirty="0">
              <a:solidFill>
                <a:srgbClr val="000000"/>
              </a:solidFill>
              <a:latin typeface="SAS Monospace"/>
            </a:endParaRPr>
          </a:p>
          <a:p>
            <a:r>
              <a:rPr lang="en-US" sz="1600" b="1" dirty="0">
                <a:solidFill>
                  <a:srgbClr val="000000"/>
                </a:solidFill>
                <a:latin typeface="SAS Monospace"/>
              </a:rPr>
              <a:t>    2401       20         207885       28</a:t>
            </a:r>
          </a:p>
          <a:p>
            <a:r>
              <a:rPr lang="en-US" sz="1600" b="1" dirty="0">
                <a:solidFill>
                  <a:srgbClr val="000000"/>
                </a:solidFill>
                <a:latin typeface="SAS Monospace"/>
              </a:rPr>
              <a:t>    2650       13         268455       29</a:t>
            </a:r>
          </a:p>
          <a:p>
            <a:r>
              <a:rPr lang="en-US" sz="1600" b="1" dirty="0">
                <a:solidFill>
                  <a:srgbClr val="000000"/>
                </a:solidFill>
                <a:latin typeface="SAS Monospace"/>
              </a:rPr>
              <a:t>   24025       25         433800       27</a:t>
            </a:r>
          </a:p>
        </p:txBody>
      </p:sp>
    </p:spTree>
    <p:extLst>
      <p:ext uri="{BB962C8B-B14F-4D97-AF65-F5344CB8AC3E}">
        <p14:creationId xmlns:p14="http://schemas.microsoft.com/office/powerpoint/2010/main" val="20592393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Statement</a:t>
            </a:r>
            <a:endParaRPr lang="en-US" dirty="0"/>
          </a:p>
        </p:txBody>
      </p:sp>
      <p:sp>
        <p:nvSpPr>
          <p:cNvPr id="3" name="Content Placeholder 2"/>
          <p:cNvSpPr>
            <a:spLocks noGrp="1"/>
          </p:cNvSpPr>
          <p:nvPr>
            <p:ph idx="1"/>
          </p:nvPr>
        </p:nvSpPr>
        <p:spPr/>
        <p:txBody>
          <a:bodyPr/>
          <a:lstStyle/>
          <a:p>
            <a:r>
              <a:rPr lang="en-US" dirty="0" smtClean="0"/>
              <a:t>The ID statement displays the value of the identifying variable (or variables) in addition to the observation number.</a:t>
            </a:r>
            <a:endParaRPr lang="en-US" dirty="0"/>
          </a:p>
        </p:txBody>
      </p:sp>
      <p:sp>
        <p:nvSpPr>
          <p:cNvPr id="5" name="TextBox 4"/>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Rectangle 5"/>
          <p:cNvSpPr/>
          <p:nvPr/>
        </p:nvSpPr>
        <p:spPr>
          <a:xfrm>
            <a:off x="707682" y="2374735"/>
            <a:ext cx="7543800" cy="1435265"/>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univariate </a:t>
            </a:r>
            <a:r>
              <a:rPr lang="en-US" b="1" dirty="0" smtClean="0">
                <a:latin typeface="Courier New"/>
              </a:rPr>
              <a:t>data=orion.nonsales2;</a:t>
            </a:r>
            <a:endParaRPr lang="en-US" b="1" dirty="0">
              <a:latin typeface="Courier New"/>
            </a:endParaRPr>
          </a:p>
          <a:p>
            <a:pPr>
              <a:lnSpc>
                <a:spcPct val="85000"/>
              </a:lnSpc>
            </a:pPr>
            <a:r>
              <a:rPr lang="en-US" b="1" dirty="0">
                <a:latin typeface="Courier New"/>
              </a:rPr>
              <a:t>  </a:t>
            </a:r>
            <a:r>
              <a:rPr lang="en-US" b="1" dirty="0" smtClean="0">
                <a:latin typeface="Courier New"/>
              </a:rPr>
              <a:t> var </a:t>
            </a:r>
            <a:r>
              <a:rPr lang="en-US" b="1" dirty="0">
                <a:latin typeface="Courier New"/>
              </a:rPr>
              <a:t>Salary;</a:t>
            </a:r>
          </a:p>
          <a:p>
            <a:pPr>
              <a:lnSpc>
                <a:spcPct val="85000"/>
              </a:lnSpc>
            </a:pPr>
            <a:r>
              <a:rPr lang="en-US" b="1" dirty="0" smtClean="0">
                <a:latin typeface="Courier New"/>
              </a:rPr>
              <a:t>   id </a:t>
            </a:r>
            <a:r>
              <a:rPr lang="en-US" b="1" dirty="0">
                <a:latin typeface="Courier New"/>
              </a:rPr>
              <a:t>Employee_ID;</a:t>
            </a:r>
          </a:p>
          <a:p>
            <a:pPr>
              <a:lnSpc>
                <a:spcPct val="85000"/>
              </a:lnSpc>
            </a:pPr>
            <a:r>
              <a:rPr lang="en-US" b="1" dirty="0">
                <a:latin typeface="Courier New"/>
              </a:rPr>
              <a:t>run;</a:t>
            </a:r>
          </a:p>
        </p:txBody>
      </p:sp>
      <p:sp>
        <p:nvSpPr>
          <p:cNvPr id="7" name="Rectangle 6"/>
          <p:cNvSpPr/>
          <p:nvPr>
            <p:custDataLst>
              <p:tags r:id="rId1"/>
            </p:custDataLst>
          </p:nvPr>
        </p:nvSpPr>
        <p:spPr bwMode="auto">
          <a:xfrm>
            <a:off x="1316086" y="3092367"/>
            <a:ext cx="292106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dirty="0" smtClean="0"/>
              <a:t> </a:t>
            </a:r>
            <a:endParaRPr lang="en-US" dirty="0"/>
          </a:p>
        </p:txBody>
      </p:sp>
      <p:sp>
        <p:nvSpPr>
          <p:cNvPr id="4" name="TextBox 3"/>
          <p:cNvSpPr txBox="1"/>
          <p:nvPr>
            <p:custDataLst>
              <p:tags r:id="rId2"/>
            </p:custDataLst>
          </p:nvPr>
        </p:nvSpPr>
        <p:spPr>
          <a:xfrm>
            <a:off x="5494427" y="3596339"/>
            <a:ext cx="1774525" cy="48731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ID</a:t>
            </a:r>
            <a:r>
              <a:rPr lang="en-US" sz="2000" dirty="0" smtClean="0">
                <a:solidFill>
                  <a:srgbClr val="000000"/>
                </a:solidFill>
              </a:rPr>
              <a:t> </a:t>
            </a:r>
            <a:r>
              <a:rPr lang="en-US" sz="2000" i="1" dirty="0" smtClean="0">
                <a:solidFill>
                  <a:srgbClr val="000000"/>
                </a:solidFill>
              </a:rPr>
              <a:t>variable(s)</a:t>
            </a:r>
            <a:r>
              <a:rPr lang="en-US" sz="2000" b="1" dirty="0" smtClean="0">
                <a:solidFill>
                  <a:srgbClr val="000000"/>
                </a:solidFill>
              </a:rPr>
              <a:t>;</a:t>
            </a:r>
            <a:endParaRPr lang="en-US" sz="2000" b="1" dirty="0">
              <a:solidFill>
                <a:srgbClr val="000000"/>
              </a:solidFill>
            </a:endParaRPr>
          </a:p>
        </p:txBody>
      </p:sp>
      <p:sp>
        <p:nvSpPr>
          <p:cNvPr id="8" name="Program Name"/>
          <p:cNvSpPr txBox="1"/>
          <p:nvPr/>
        </p:nvSpPr>
        <p:spPr>
          <a:xfrm>
            <a:off x="7966548" y="6324600"/>
            <a:ext cx="969753" cy="338554"/>
          </a:xfrm>
          <a:prstGeom prst="rect">
            <a:avLst/>
          </a:prstGeom>
          <a:noFill/>
        </p:spPr>
        <p:txBody>
          <a:bodyPr vert="horz" wrap="none" rtlCol="0">
            <a:spAutoFit/>
          </a:bodyPr>
          <a:lstStyle/>
          <a:p>
            <a:pPr algn="r"/>
            <a:r>
              <a:rPr lang="en-US" sz="1600" b="1" dirty="0" smtClean="0"/>
              <a:t>p111d11</a:t>
            </a:r>
            <a:endParaRPr lang="en-US" sz="1600" b="1" dirty="0"/>
          </a:p>
        </p:txBody>
      </p:sp>
    </p:spTree>
    <p:extLst>
      <p:ext uri="{BB962C8B-B14F-4D97-AF65-F5344CB8AC3E}">
        <p14:creationId xmlns:p14="http://schemas.microsoft.com/office/powerpoint/2010/main" val="157751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Options to Suppress Statistics</a:t>
            </a:r>
          </a:p>
        </p:txBody>
      </p:sp>
      <p:sp>
        <p:nvSpPr>
          <p:cNvPr id="30723" name="Rectangle 3"/>
          <p:cNvSpPr>
            <a:spLocks noGrp="1" noChangeArrowheads="1"/>
          </p:cNvSpPr>
          <p:nvPr>
            <p:ph type="body" sz="half" idx="1"/>
          </p:nvPr>
        </p:nvSpPr>
        <p:spPr>
          <a:xfrm>
            <a:off x="696433" y="1092829"/>
            <a:ext cx="7759700" cy="4267200"/>
          </a:xfrm>
        </p:spPr>
        <p:txBody>
          <a:bodyPr/>
          <a:lstStyle/>
          <a:p>
            <a:pPr marL="0" indent="0" eaLnBrk="1" hangingPunct="1"/>
            <a:r>
              <a:rPr lang="en-US" dirty="0" smtClean="0"/>
              <a:t>Use options in the TABLES statement to suppress the display of selected default statistics.</a:t>
            </a:r>
          </a:p>
        </p:txBody>
      </p:sp>
      <p:graphicFrame>
        <p:nvGraphicFramePr>
          <p:cNvPr id="567677" name="Group 381"/>
          <p:cNvGraphicFramePr>
            <a:graphicFrameLocks noGrp="1"/>
          </p:cNvGraphicFramePr>
          <p:nvPr>
            <p:extLst>
              <p:ext uri="{D42A27DB-BD31-4B8C-83A1-F6EECF244321}">
                <p14:modId xmlns:p14="http://schemas.microsoft.com/office/powerpoint/2010/main" val="1424913487"/>
              </p:ext>
            </p:extLst>
          </p:nvPr>
        </p:nvGraphicFramePr>
        <p:xfrm>
          <a:off x="1182364" y="2857664"/>
          <a:ext cx="6426240" cy="1457960"/>
        </p:xfrm>
        <a:graphic>
          <a:graphicData uri="http://schemas.openxmlformats.org/drawingml/2006/table">
            <a:tbl>
              <a:tblPr/>
              <a:tblGrid>
                <a:gridCol w="1996744"/>
                <a:gridCol w="4429496"/>
              </a:tblGrid>
              <a:tr h="3857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Option</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Description</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38417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NOCUM</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Suppresses the cumulative statistics.</a:t>
                      </a:r>
                      <a:endParaRPr kumimoji="0" lang="en-US" sz="20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3857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NOPERCENT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Suppresses the percentage display.</a:t>
                      </a:r>
                      <a:endParaRPr kumimoji="0" lang="en-US" sz="20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
        <p:nvSpPr>
          <p:cNvPr id="6" name="TextBox 5"/>
          <p:cNvSpPr txBox="1"/>
          <p:nvPr>
            <p:custDataLst>
              <p:tags r:id="rId1"/>
            </p:custDataLst>
          </p:nvPr>
        </p:nvSpPr>
        <p:spPr>
          <a:xfrm>
            <a:off x="2498317" y="2006654"/>
            <a:ext cx="3651834" cy="48731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TABLES</a:t>
            </a:r>
            <a:r>
              <a:rPr lang="en-US" sz="2000" dirty="0" smtClean="0">
                <a:solidFill>
                  <a:srgbClr val="000000"/>
                </a:solidFill>
              </a:rPr>
              <a:t> </a:t>
            </a:r>
            <a:r>
              <a:rPr lang="en-US" sz="2000" i="1" dirty="0" smtClean="0">
                <a:solidFill>
                  <a:srgbClr val="000000"/>
                </a:solidFill>
              </a:rPr>
              <a:t>variable(s) / options </a:t>
            </a:r>
            <a:r>
              <a:rPr lang="en-US" sz="2000" b="1" dirty="0" smtClean="0">
                <a:solidFill>
                  <a:srgbClr val="000000"/>
                </a:solidFill>
              </a:rPr>
              <a:t>;</a:t>
            </a:r>
            <a:endParaRPr lang="en-US" sz="2000" dirty="0" smtClean="0">
              <a:solidFill>
                <a:srgbClr val="000000"/>
              </a:solidFill>
            </a:endParaRPr>
          </a:p>
        </p:txBody>
      </p:sp>
    </p:spTree>
    <p:extLst>
      <p:ext uri="{BB962C8B-B14F-4D97-AF65-F5344CB8AC3E}">
        <p14:creationId xmlns:p14="http://schemas.microsoft.com/office/powerpoint/2010/main" val="11538449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Partial PROC UNIVARIATE Output</a:t>
            </a:r>
            <a:endParaRPr lang="en-US" dirty="0"/>
          </a:p>
        </p:txBody>
      </p:sp>
      <p:grpSp>
        <p:nvGrpSpPr>
          <p:cNvPr id="4" name="Group 3"/>
          <p:cNvGrpSpPr/>
          <p:nvPr/>
        </p:nvGrpSpPr>
        <p:grpSpPr>
          <a:xfrm>
            <a:off x="549349" y="1503950"/>
            <a:ext cx="8355165" cy="4195941"/>
            <a:chOff x="549349" y="1600200"/>
            <a:chExt cx="8355165" cy="4195941"/>
          </a:xfrm>
        </p:grpSpPr>
        <p:sp>
          <p:nvSpPr>
            <p:cNvPr id="5" name="TextBox 4"/>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Rectangle 5"/>
            <p:cNvSpPr/>
            <p:nvPr/>
          </p:nvSpPr>
          <p:spPr>
            <a:xfrm>
              <a:off x="549349" y="1600200"/>
              <a:ext cx="8355165" cy="3626634"/>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UNIVARIATE Procedure</a:t>
              </a:r>
            </a:p>
            <a:p>
              <a:r>
                <a:rPr lang="en-US" sz="1600" b="1" dirty="0">
                  <a:solidFill>
                    <a:srgbClr val="000000"/>
                  </a:solidFill>
                  <a:latin typeface="SAS Monospace"/>
                </a:rPr>
                <a:t>                            Variable:  Salary</a:t>
              </a:r>
            </a:p>
            <a:p>
              <a:endParaRPr lang="en-US" sz="1600" b="1" dirty="0">
                <a:solidFill>
                  <a:srgbClr val="000000"/>
                </a:solidFill>
                <a:latin typeface="SAS Monospace"/>
              </a:endParaRPr>
            </a:p>
            <a:p>
              <a:r>
                <a:rPr lang="en-US" sz="1600" b="1" dirty="0">
                  <a:solidFill>
                    <a:srgbClr val="000000"/>
                  </a:solidFill>
                  <a:latin typeface="SAS Monospace"/>
                </a:rPr>
                <a:t>                           Extreme Observations</a:t>
              </a:r>
            </a:p>
            <a:p>
              <a:endParaRPr lang="en-US" sz="1600" b="1" dirty="0">
                <a:solidFill>
                  <a:srgbClr val="000000"/>
                </a:solidFill>
                <a:latin typeface="SAS Monospace"/>
              </a:endParaRPr>
            </a:p>
            <a:p>
              <a:r>
                <a:rPr lang="en-US" sz="1600" b="1" dirty="0">
                  <a:solidFill>
                    <a:srgbClr val="000000"/>
                  </a:solidFill>
                  <a:latin typeface="SAS Monospace"/>
                </a:rPr>
                <a:t>  ------------Lowest-</a:t>
              </a:r>
              <a:r>
                <a:rPr lang="en-US" sz="1600" b="1" dirty="0" smtClean="0">
                  <a:solidFill>
                    <a:srgbClr val="000000"/>
                  </a:solidFill>
                  <a:latin typeface="SAS Monospace"/>
                </a:rPr>
                <a:t>---------      </a:t>
              </a:r>
              <a:r>
                <a:rPr lang="en-US" sz="1600" b="1" dirty="0">
                  <a:solidFill>
                    <a:srgbClr val="000000"/>
                  </a:solidFill>
                  <a:latin typeface="SAS Monospace"/>
                </a:rPr>
                <a:t>------------Highest-</a:t>
              </a:r>
              <a:r>
                <a:rPr lang="en-US" sz="1600" b="1" dirty="0" smtClean="0">
                  <a:solidFill>
                    <a:srgbClr val="000000"/>
                  </a:solidFill>
                  <a:latin typeface="SAS Monospace"/>
                </a:rPr>
                <a:t>---------</a:t>
              </a:r>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Value    Employee_ID  </a:t>
              </a:r>
              <a:r>
                <a:rPr lang="en-US" sz="1600" b="1" dirty="0" smtClean="0">
                  <a:solidFill>
                    <a:srgbClr val="000000"/>
                  </a:solidFill>
                  <a:latin typeface="SAS Monospace"/>
                </a:rPr>
                <a:t>  </a:t>
              </a:r>
              <a:r>
                <a:rPr lang="en-US" sz="1600" b="1" dirty="0">
                  <a:solidFill>
                    <a:srgbClr val="000000"/>
                  </a:solidFill>
                  <a:latin typeface="SAS Monospace"/>
                </a:rPr>
                <a:t>Obs    </a:t>
              </a:r>
              <a:r>
                <a:rPr lang="en-US" sz="1600" b="1" dirty="0" smtClean="0">
                  <a:solidFill>
                    <a:srgbClr val="000000"/>
                  </a:solidFill>
                  <a:latin typeface="SAS Monospace"/>
                </a:rPr>
                <a:t>    </a:t>
              </a:r>
              <a:r>
                <a:rPr lang="en-US" sz="1600" b="1" dirty="0">
                  <a:solidFill>
                    <a:srgbClr val="000000"/>
                  </a:solidFill>
                  <a:latin typeface="SAS Monospace"/>
                </a:rPr>
                <a:t>Value    Employee_ID  </a:t>
              </a:r>
              <a:r>
                <a:rPr lang="en-US" sz="1600" b="1" dirty="0" smtClean="0">
                  <a:solidFill>
                    <a:srgbClr val="000000"/>
                  </a:solidFill>
                  <a:latin typeface="SAS Monospace"/>
                </a:rPr>
                <a:t>  </a:t>
              </a:r>
              <a:r>
                <a:rPr lang="en-US" sz="1600" b="1" dirty="0">
                  <a:solidFill>
                    <a:srgbClr val="000000"/>
                  </a:solidFill>
                  <a:latin typeface="SAS Monospace"/>
                </a:rPr>
                <a:t>Obs</a:t>
              </a:r>
            </a:p>
            <a:p>
              <a:endParaRPr lang="en-US" sz="1600" b="1" dirty="0">
                <a:solidFill>
                  <a:srgbClr val="000000"/>
                </a:solidFill>
                <a:latin typeface="SAS Monospace"/>
              </a:endParaRPr>
            </a:p>
            <a:p>
              <a:r>
                <a:rPr lang="en-US" sz="1600" b="1" dirty="0">
                  <a:solidFill>
                    <a:srgbClr val="000000"/>
                  </a:solidFill>
                  <a:latin typeface="SAS Monospace"/>
                </a:rPr>
                <a:t>    2401         120191  </a:t>
              </a:r>
              <a:r>
                <a:rPr lang="en-US" sz="1600" b="1" dirty="0" smtClean="0">
                  <a:solidFill>
                    <a:srgbClr val="000000"/>
                  </a:solidFill>
                  <a:latin typeface="SAS Monospace"/>
                </a:rPr>
                <a:t>   </a:t>
              </a:r>
              <a:r>
                <a:rPr lang="en-US" sz="1600" b="1" dirty="0">
                  <a:solidFill>
                    <a:srgbClr val="000000"/>
                  </a:solidFill>
                  <a:latin typeface="SAS Monospace"/>
                </a:rPr>
                <a:t>20    </a:t>
              </a:r>
              <a:r>
                <a:rPr lang="en-US" sz="1600" b="1" dirty="0" smtClean="0">
                  <a:solidFill>
                    <a:srgbClr val="000000"/>
                  </a:solidFill>
                  <a:latin typeface="SAS Monospace"/>
                </a:rPr>
                <a:t>   </a:t>
              </a:r>
              <a:r>
                <a:rPr lang="en-US" sz="1600" b="1" dirty="0">
                  <a:solidFill>
                    <a:srgbClr val="000000"/>
                  </a:solidFill>
                  <a:latin typeface="SAS Monospace"/>
                </a:rPr>
                <a:t>163040         120101  </a:t>
              </a:r>
              <a:r>
                <a:rPr lang="en-US" sz="1600" b="1" dirty="0" smtClean="0">
                  <a:solidFill>
                    <a:srgbClr val="000000"/>
                  </a:solidFill>
                  <a:latin typeface="SAS Monospace"/>
                </a:rPr>
                <a:t>    </a:t>
              </a:r>
              <a:r>
                <a:rPr lang="en-US" sz="1600" b="1" dirty="0">
                  <a:solidFill>
                    <a:srgbClr val="000000"/>
                  </a:solidFill>
                  <a:latin typeface="SAS Monospace"/>
                </a:rPr>
                <a:t>1</a:t>
              </a:r>
            </a:p>
            <a:p>
              <a:r>
                <a:rPr lang="en-US" sz="1600" b="1" dirty="0">
                  <a:solidFill>
                    <a:srgbClr val="000000"/>
                  </a:solidFill>
                  <a:latin typeface="SAS Monospace"/>
                </a:rPr>
                <a:t>    2650         120115  </a:t>
              </a:r>
              <a:r>
                <a:rPr lang="en-US" sz="1600" b="1" dirty="0" smtClean="0">
                  <a:solidFill>
                    <a:srgbClr val="000000"/>
                  </a:solidFill>
                  <a:latin typeface="SAS Monospace"/>
                </a:rPr>
                <a:t>   </a:t>
              </a:r>
              <a:r>
                <a:rPr lang="en-US" sz="1600" b="1" dirty="0">
                  <a:solidFill>
                    <a:srgbClr val="000000"/>
                  </a:solidFill>
                  <a:latin typeface="SAS Monospace"/>
                </a:rPr>
                <a:t>13    </a:t>
              </a:r>
              <a:r>
                <a:rPr lang="en-US" sz="1600" b="1" dirty="0" smtClean="0">
                  <a:solidFill>
                    <a:srgbClr val="000000"/>
                  </a:solidFill>
                  <a:latin typeface="SAS Monospace"/>
                </a:rPr>
                <a:t>   </a:t>
              </a:r>
              <a:r>
                <a:rPr lang="en-US" sz="1600" b="1" dirty="0">
                  <a:solidFill>
                    <a:srgbClr val="000000"/>
                  </a:solidFill>
                  <a:latin typeface="SAS Monospace"/>
                </a:rPr>
                <a:t>194885         121141  </a:t>
              </a:r>
              <a:r>
                <a:rPr lang="en-US" sz="1600" b="1" dirty="0" smtClean="0">
                  <a:solidFill>
                    <a:srgbClr val="000000"/>
                  </a:solidFill>
                  <a:latin typeface="SAS Monospace"/>
                </a:rPr>
                <a:t>  </a:t>
              </a:r>
              <a:r>
                <a:rPr lang="en-US" sz="1600" b="1" dirty="0">
                  <a:solidFill>
                    <a:srgbClr val="000000"/>
                  </a:solidFill>
                  <a:latin typeface="SAS Monospace"/>
                </a:rPr>
                <a:t>231</a:t>
              </a:r>
            </a:p>
            <a:p>
              <a:r>
                <a:rPr lang="en-US" sz="1600" b="1" dirty="0">
                  <a:solidFill>
                    <a:srgbClr val="000000"/>
                  </a:solidFill>
                  <a:latin typeface="SAS Monospace"/>
                </a:rPr>
                <a:t>   24025         120196  </a:t>
              </a:r>
              <a:r>
                <a:rPr lang="en-US" sz="1600" b="1" dirty="0" smtClean="0">
                  <a:solidFill>
                    <a:srgbClr val="000000"/>
                  </a:solidFill>
                  <a:latin typeface="SAS Monospace"/>
                </a:rPr>
                <a:t>   </a:t>
              </a:r>
              <a:r>
                <a:rPr lang="en-US" sz="1600" b="1" dirty="0">
                  <a:solidFill>
                    <a:srgbClr val="000000"/>
                  </a:solidFill>
                  <a:latin typeface="SAS Monospace"/>
                </a:rPr>
                <a:t>25    </a:t>
              </a:r>
              <a:r>
                <a:rPr lang="en-US" sz="1600" b="1" dirty="0" smtClean="0">
                  <a:solidFill>
                    <a:srgbClr val="000000"/>
                  </a:solidFill>
                  <a:latin typeface="SAS Monospace"/>
                </a:rPr>
                <a:t>   </a:t>
              </a:r>
              <a:r>
                <a:rPr lang="en-US" sz="1600" b="1" dirty="0">
                  <a:solidFill>
                    <a:srgbClr val="000000"/>
                  </a:solidFill>
                  <a:latin typeface="SAS Monospace"/>
                </a:rPr>
                <a:t>207885         120260  </a:t>
              </a:r>
              <a:r>
                <a:rPr lang="en-US" sz="1600" b="1" dirty="0" smtClean="0">
                  <a:solidFill>
                    <a:srgbClr val="000000"/>
                  </a:solidFill>
                  <a:latin typeface="SAS Monospace"/>
                </a:rPr>
                <a:t>   </a:t>
              </a:r>
              <a:r>
                <a:rPr lang="en-US" sz="1600" b="1" dirty="0">
                  <a:solidFill>
                    <a:srgbClr val="000000"/>
                  </a:solidFill>
                  <a:latin typeface="SAS Monospace"/>
                </a:rPr>
                <a:t>28</a:t>
              </a:r>
            </a:p>
            <a:p>
              <a:r>
                <a:rPr lang="en-US" sz="1600" b="1" dirty="0">
                  <a:solidFill>
                    <a:srgbClr val="000000"/>
                  </a:solidFill>
                  <a:latin typeface="SAS Monospace"/>
                </a:rPr>
                <a:t>   24100         120190  </a:t>
              </a:r>
              <a:r>
                <a:rPr lang="en-US" sz="1600" b="1" dirty="0" smtClean="0">
                  <a:solidFill>
                    <a:srgbClr val="000000"/>
                  </a:solidFill>
                  <a:latin typeface="SAS Monospace"/>
                </a:rPr>
                <a:t>   </a:t>
              </a:r>
              <a:r>
                <a:rPr lang="en-US" sz="1600" b="1" dirty="0">
                  <a:solidFill>
                    <a:srgbClr val="000000"/>
                  </a:solidFill>
                  <a:latin typeface="SAS Monospace"/>
                </a:rPr>
                <a:t>19    </a:t>
              </a:r>
              <a:r>
                <a:rPr lang="en-US" sz="1600" b="1" dirty="0" smtClean="0">
                  <a:solidFill>
                    <a:srgbClr val="000000"/>
                  </a:solidFill>
                  <a:latin typeface="SAS Monospace"/>
                </a:rPr>
                <a:t>   </a:t>
              </a:r>
              <a:r>
                <a:rPr lang="en-US" sz="1600" b="1" dirty="0">
                  <a:solidFill>
                    <a:srgbClr val="000000"/>
                  </a:solidFill>
                  <a:latin typeface="SAS Monospace"/>
                </a:rPr>
                <a:t>268455         120262  </a:t>
              </a:r>
              <a:r>
                <a:rPr lang="en-US" sz="1600" b="1" dirty="0" smtClean="0">
                  <a:solidFill>
                    <a:srgbClr val="000000"/>
                  </a:solidFill>
                  <a:latin typeface="SAS Monospace"/>
                </a:rPr>
                <a:t>   </a:t>
              </a:r>
              <a:r>
                <a:rPr lang="en-US" sz="1600" b="1" dirty="0">
                  <a:solidFill>
                    <a:srgbClr val="000000"/>
                  </a:solidFill>
                  <a:latin typeface="SAS Monospace"/>
                </a:rPr>
                <a:t>29</a:t>
              </a:r>
            </a:p>
            <a:p>
              <a:r>
                <a:rPr lang="en-US" sz="1600" b="1" dirty="0">
                  <a:solidFill>
                    <a:srgbClr val="000000"/>
                  </a:solidFill>
                  <a:latin typeface="SAS Monospace"/>
                </a:rPr>
                <a:t>   24390         121132  </a:t>
              </a:r>
              <a:r>
                <a:rPr lang="en-US" sz="1600" b="1" dirty="0" smtClean="0">
                  <a:solidFill>
                    <a:srgbClr val="000000"/>
                  </a:solidFill>
                  <a:latin typeface="SAS Monospace"/>
                </a:rPr>
                <a:t>  </a:t>
              </a:r>
              <a:r>
                <a:rPr lang="en-US" sz="1600" b="1" dirty="0">
                  <a:solidFill>
                    <a:srgbClr val="000000"/>
                  </a:solidFill>
                  <a:latin typeface="SAS Monospace"/>
                </a:rPr>
                <a:t>228    </a:t>
              </a:r>
              <a:r>
                <a:rPr lang="en-US" sz="1600" b="1" dirty="0" smtClean="0">
                  <a:solidFill>
                    <a:srgbClr val="000000"/>
                  </a:solidFill>
                  <a:latin typeface="SAS Monospace"/>
                </a:rPr>
                <a:t>   </a:t>
              </a:r>
              <a:r>
                <a:rPr lang="en-US" sz="1600" b="1" dirty="0">
                  <a:solidFill>
                    <a:srgbClr val="000000"/>
                  </a:solidFill>
                  <a:latin typeface="SAS Monospace"/>
                </a:rPr>
                <a:t>433800         120259  </a:t>
              </a:r>
              <a:r>
                <a:rPr lang="en-US" sz="1600" b="1" dirty="0" smtClean="0">
                  <a:solidFill>
                    <a:srgbClr val="000000"/>
                  </a:solidFill>
                  <a:latin typeface="SAS Monospace"/>
                </a:rPr>
                <a:t>   </a:t>
              </a:r>
              <a:r>
                <a:rPr lang="en-US" sz="1600" b="1" dirty="0">
                  <a:solidFill>
                    <a:srgbClr val="000000"/>
                  </a:solidFill>
                  <a:latin typeface="SAS Monospace"/>
                </a:rPr>
                <a:t>27</a:t>
              </a:r>
            </a:p>
          </p:txBody>
        </p:sp>
        <p:sp>
          <p:nvSpPr>
            <p:cNvPr id="9" name="Right Arrow 8"/>
            <p:cNvSpPr/>
            <p:nvPr/>
          </p:nvSpPr>
          <p:spPr bwMode="auto">
            <a:xfrm rot="16200000" flipV="1">
              <a:off x="2891106" y="5332591"/>
              <a:ext cx="482600" cy="444500"/>
            </a:xfrm>
            <a:prstGeom prst="rightArrow">
              <a:avLst>
                <a:gd name="adj1" fmla="val 49000"/>
                <a:gd name="adj2" fmla="val 40000"/>
              </a:avLst>
            </a:prstGeom>
            <a:solidFill>
              <a:srgbClr val="FF0000"/>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10" name="Right Arrow 9"/>
            <p:cNvSpPr/>
            <p:nvPr/>
          </p:nvSpPr>
          <p:spPr bwMode="auto">
            <a:xfrm rot="16200000" flipV="1">
              <a:off x="7178800" y="5332591"/>
              <a:ext cx="482600" cy="444500"/>
            </a:xfrm>
            <a:prstGeom prst="rightArrow">
              <a:avLst>
                <a:gd name="adj1" fmla="val 49000"/>
                <a:gd name="adj2" fmla="val 40000"/>
              </a:avLst>
            </a:prstGeom>
            <a:solidFill>
              <a:srgbClr val="FF0000"/>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grpSp>
    </p:spTree>
    <p:extLst>
      <p:ext uri="{BB962C8B-B14F-4D97-AF65-F5344CB8AC3E}">
        <p14:creationId xmlns:p14="http://schemas.microsoft.com/office/powerpoint/2010/main" val="2164483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t>Viewing the Output: Missing Values Section</a:t>
            </a:r>
          </a:p>
        </p:txBody>
      </p:sp>
      <p:sp>
        <p:nvSpPr>
          <p:cNvPr id="90115" name="Rectangle 3"/>
          <p:cNvSpPr>
            <a:spLocks noGrp="1" noChangeArrowheads="1"/>
          </p:cNvSpPr>
          <p:nvPr>
            <p:ph idx="1"/>
          </p:nvPr>
        </p:nvSpPr>
        <p:spPr/>
        <p:txBody>
          <a:bodyPr/>
          <a:lstStyle/>
          <a:p>
            <a:r>
              <a:rPr lang="en-US" dirty="0" smtClean="0"/>
              <a:t>The </a:t>
            </a:r>
            <a:r>
              <a:rPr lang="en-US" i="1" dirty="0" smtClean="0"/>
              <a:t>Missing Values</a:t>
            </a:r>
            <a:r>
              <a:rPr lang="en-US" dirty="0" smtClean="0"/>
              <a:t> section displays the number and percentage of observations with missing values of the analysis variable.</a:t>
            </a:r>
          </a:p>
          <a:p>
            <a:pPr marL="0" indent="0" eaLnBrk="1" hangingPunct="1"/>
            <a:endParaRPr lang="en-US" dirty="0" smtClean="0"/>
          </a:p>
          <a:p>
            <a:pPr marL="0" indent="0" eaLnBrk="1" hangingPunct="1"/>
            <a:r>
              <a:rPr lang="en-US" dirty="0" smtClean="0"/>
              <a:t>Partial PROC UNIVARIATE Output</a:t>
            </a:r>
          </a:p>
        </p:txBody>
      </p:sp>
      <p:sp>
        <p:nvSpPr>
          <p:cNvPr id="90117" name="Rectangle 4"/>
          <p:cNvSpPr>
            <a:spLocks noChangeArrowheads="1"/>
          </p:cNvSpPr>
          <p:nvPr/>
        </p:nvSpPr>
        <p:spPr bwMode="auto">
          <a:xfrm>
            <a:off x="740735" y="3048000"/>
            <a:ext cx="7739236" cy="1826141"/>
          </a:xfrm>
          <a:prstGeom prst="rect">
            <a:avLst/>
          </a:prstGeom>
          <a:solidFill>
            <a:srgbClr val="FFFFFF"/>
          </a:solidFill>
          <a:ln w="38100">
            <a:solidFill>
              <a:schemeClr val="tx2"/>
            </a:solidFill>
            <a:miter lim="800000"/>
            <a:headEnd type="none" w="med" len="lg"/>
            <a:tailEnd type="none" w="med" len="lg"/>
          </a:ln>
        </p:spPr>
        <p:txBody>
          <a:bodyPr wrap="square" lIns="88900" tIns="50800" rIns="88900" bIns="50800">
            <a:spAutoFit/>
          </a:bodyPr>
          <a:lstStyle/>
          <a:p>
            <a:r>
              <a:rPr lang="en-US" sz="1600" b="1" dirty="0" smtClean="0">
                <a:latin typeface="SAS Monospace" pitchFamily="49" charset="0"/>
              </a:rPr>
              <a:t>                          Missing Values</a:t>
            </a:r>
          </a:p>
          <a:p>
            <a:endParaRPr lang="en-US" sz="1600" b="1" dirty="0" smtClean="0">
              <a:latin typeface="SAS Monospace" pitchFamily="49" charset="0"/>
            </a:endParaRPr>
          </a:p>
          <a:p>
            <a:r>
              <a:rPr lang="en-US" sz="1600" b="1" dirty="0" smtClean="0">
                <a:latin typeface="SAS Monospace" pitchFamily="49" charset="0"/>
              </a:rPr>
              <a:t>                                  -----Percent Of-----</a:t>
            </a:r>
          </a:p>
          <a:p>
            <a:r>
              <a:rPr lang="en-US" sz="1600" b="1" dirty="0" smtClean="0">
                <a:latin typeface="SAS Monospace" pitchFamily="49" charset="0"/>
              </a:rPr>
              <a:t>           Missing                             Missing</a:t>
            </a:r>
          </a:p>
          <a:p>
            <a:r>
              <a:rPr lang="en-US" sz="1600" b="1" dirty="0" smtClean="0">
                <a:latin typeface="SAS Monospace" pitchFamily="49" charset="0"/>
              </a:rPr>
              <a:t>             Value       Count     All Obs         Obs</a:t>
            </a:r>
          </a:p>
          <a:p>
            <a:endParaRPr lang="en-US" sz="1600" b="1" dirty="0" smtClean="0">
              <a:latin typeface="SAS Monospace" pitchFamily="49" charset="0"/>
            </a:endParaRPr>
          </a:p>
          <a:p>
            <a:r>
              <a:rPr lang="en-US" sz="1600" b="1" dirty="0" smtClean="0">
                <a:latin typeface="SAS Monospace" pitchFamily="49" charset="0"/>
              </a:rPr>
              <a:t>                 .           1        0.43      100.00</a:t>
            </a:r>
            <a:endParaRPr lang="en-US" sz="1600" b="1" dirty="0">
              <a:latin typeface="SAS Monospace" pitchFamily="49" charset="0"/>
            </a:endParaRPr>
          </a:p>
        </p:txBody>
      </p:sp>
    </p:spTree>
    <p:extLst>
      <p:ext uri="{BB962C8B-B14F-4D97-AF65-F5344CB8AC3E}">
        <p14:creationId xmlns:p14="http://schemas.microsoft.com/office/powerpoint/2010/main" val="21056508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11.06 Quiz</a:t>
            </a:r>
            <a:endParaRPr lang="en-US" dirty="0" smtClean="0"/>
          </a:p>
        </p:txBody>
      </p:sp>
      <p:sp>
        <p:nvSpPr>
          <p:cNvPr id="2051" name="Rectangle 5"/>
          <p:cNvSpPr>
            <a:spLocks noGrp="1" noChangeArrowheads="1"/>
          </p:cNvSpPr>
          <p:nvPr>
            <p:ph idx="1"/>
          </p:nvPr>
        </p:nvSpPr>
        <p:spPr/>
        <p:txBody>
          <a:bodyPr/>
          <a:lstStyle/>
          <a:p>
            <a:r>
              <a:rPr lang="en-US" dirty="0" smtClean="0"/>
              <a:t>PROC UNIVARIATE identified two observations with </a:t>
            </a:r>
            <a:r>
              <a:rPr lang="en-US" b="1" dirty="0" smtClean="0"/>
              <a:t>Salary </a:t>
            </a:r>
            <a:r>
              <a:rPr lang="en-US" dirty="0" smtClean="0"/>
              <a:t>values less than 24,000.</a:t>
            </a:r>
          </a:p>
          <a:p>
            <a:pPr marL="0" indent="0"/>
            <a:endParaRPr lang="en-US" dirty="0" smtClean="0"/>
          </a:p>
          <a:p>
            <a:pPr marL="0" indent="0"/>
            <a:r>
              <a:rPr lang="en-US" dirty="0" smtClean="0"/>
              <a:t>What procedure can be used to display the observations containing the invalid values?  </a:t>
            </a: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11.06 Quiz </a:t>
            </a:r>
            <a:r>
              <a:rPr lang="en-US" dirty="0" smtClean="0"/>
              <a:t>– Correct Answer</a:t>
            </a:r>
          </a:p>
        </p:txBody>
      </p:sp>
      <p:sp>
        <p:nvSpPr>
          <p:cNvPr id="2051" name="Rectangle 5"/>
          <p:cNvSpPr>
            <a:spLocks noGrp="1" noChangeArrowheads="1"/>
          </p:cNvSpPr>
          <p:nvPr>
            <p:ph idx="1"/>
          </p:nvPr>
        </p:nvSpPr>
        <p:spPr/>
        <p:txBody>
          <a:bodyPr/>
          <a:lstStyle/>
          <a:p>
            <a:pPr marL="0" indent="0"/>
            <a:r>
              <a:rPr lang="en-US" dirty="0" smtClean="0"/>
              <a:t>PROC UNIVARIATE identified two observations with </a:t>
            </a:r>
            <a:r>
              <a:rPr lang="en-US" b="1" dirty="0" smtClean="0"/>
              <a:t>Salary </a:t>
            </a:r>
            <a:r>
              <a:rPr lang="en-US" dirty="0" smtClean="0"/>
              <a:t>values less than 24,000.</a:t>
            </a:r>
          </a:p>
          <a:p>
            <a:pPr marL="0" indent="0"/>
            <a:endParaRPr lang="en-US" dirty="0" smtClean="0"/>
          </a:p>
          <a:p>
            <a:pPr marL="0" indent="0"/>
            <a:r>
              <a:rPr lang="en-US" dirty="0" smtClean="0"/>
              <a:t>What procedure can be used to display the observations containing the invalid values?  </a:t>
            </a:r>
            <a:r>
              <a:rPr lang="en-US" b="1" dirty="0" smtClean="0"/>
              <a:t>PROC PRINT</a:t>
            </a:r>
          </a:p>
          <a:p>
            <a:pPr marL="0" indent="0"/>
            <a:endParaRPr lang="en-US" b="1" dirty="0"/>
          </a:p>
          <a:p>
            <a:pPr marL="0" indent="0"/>
            <a:endParaRPr lang="en-US" b="1" dirty="0" smtClean="0"/>
          </a:p>
          <a:p>
            <a:pPr marL="0" indent="0"/>
            <a:endParaRPr lang="en-US" b="1" dirty="0"/>
          </a:p>
          <a:p>
            <a:pPr marL="0" indent="0"/>
            <a:endParaRPr lang="en-US" b="1" dirty="0" smtClean="0"/>
          </a:p>
          <a:p>
            <a:pPr marL="0" indent="0"/>
            <a:r>
              <a:rPr lang="en-US" dirty="0" smtClean="0"/>
              <a:t>PROC PRINT Output</a:t>
            </a: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34602" y="3213088"/>
            <a:ext cx="7988158"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print data=orion.nonsales2;</a:t>
            </a:r>
          </a:p>
          <a:p>
            <a:pPr>
              <a:lnSpc>
                <a:spcPct val="85000"/>
              </a:lnSpc>
            </a:pPr>
            <a:r>
              <a:rPr lang="en-US" b="1" dirty="0">
                <a:latin typeface="Courier New"/>
              </a:rPr>
              <a:t> </a:t>
            </a:r>
            <a:r>
              <a:rPr lang="en-US" b="1" dirty="0" smtClean="0">
                <a:latin typeface="Courier New"/>
              </a:rPr>
              <a:t>  where </a:t>
            </a:r>
            <a:r>
              <a:rPr lang="en-US" b="1" dirty="0">
                <a:latin typeface="Courier New"/>
              </a:rPr>
              <a:t>Salary&lt;24000;</a:t>
            </a:r>
          </a:p>
          <a:p>
            <a:pPr>
              <a:lnSpc>
                <a:spcPct val="85000"/>
              </a:lnSpc>
            </a:pPr>
            <a:r>
              <a:rPr lang="en-US" b="1" dirty="0">
                <a:latin typeface="Courier New"/>
              </a:rPr>
              <a:t>run;</a:t>
            </a:r>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0" name="Rectangle 9"/>
          <p:cNvSpPr/>
          <p:nvPr/>
        </p:nvSpPr>
        <p:spPr>
          <a:xfrm>
            <a:off x="608743" y="5201486"/>
            <a:ext cx="8239875" cy="1102866"/>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a:solidFill>
                  <a:srgbClr val="000000"/>
                </a:solidFill>
                <a:latin typeface="SAS Monospace"/>
              </a:rPr>
              <a:t>Obs  </a:t>
            </a:r>
            <a:r>
              <a:rPr lang="en-US" sz="1200" b="1" dirty="0" smtClean="0">
                <a:solidFill>
                  <a:srgbClr val="000000"/>
                </a:solidFill>
                <a:latin typeface="SAS Monospace"/>
              </a:rPr>
              <a:t> </a:t>
            </a:r>
            <a:r>
              <a:rPr lang="en-US" sz="1200" b="1" dirty="0">
                <a:solidFill>
                  <a:srgbClr val="000000"/>
                </a:solidFill>
                <a:latin typeface="SAS Monospace"/>
              </a:rPr>
              <a:t>Employee_ID   First   </a:t>
            </a:r>
            <a:r>
              <a:rPr lang="en-US" sz="1200" b="1" dirty="0" smtClean="0">
                <a:solidFill>
                  <a:srgbClr val="000000"/>
                </a:solidFill>
                <a:latin typeface="SAS Monospace"/>
              </a:rPr>
              <a:t> </a:t>
            </a:r>
            <a:r>
              <a:rPr lang="en-US" sz="1200" b="1" dirty="0">
                <a:solidFill>
                  <a:srgbClr val="000000"/>
                </a:solidFill>
                <a:latin typeface="SAS Monospace"/>
              </a:rPr>
              <a:t>Last    </a:t>
            </a:r>
            <a:r>
              <a:rPr lang="en-US" sz="1200" b="1" dirty="0" smtClean="0">
                <a:solidFill>
                  <a:srgbClr val="000000"/>
                </a:solidFill>
                <a:latin typeface="SAS Monospace"/>
              </a:rPr>
              <a:t>     Gender  </a:t>
            </a:r>
            <a:r>
              <a:rPr lang="en-US" sz="1200" b="1" dirty="0">
                <a:solidFill>
                  <a:srgbClr val="000000"/>
                </a:solidFill>
                <a:latin typeface="SAS Monospace"/>
              </a:rPr>
              <a:t>Salary </a:t>
            </a:r>
            <a:r>
              <a:rPr lang="en-US" sz="1200" b="1" dirty="0" smtClean="0">
                <a:solidFill>
                  <a:srgbClr val="000000"/>
                </a:solidFill>
                <a:latin typeface="SAS Monospace"/>
              </a:rPr>
              <a:t>  </a:t>
            </a:r>
            <a:r>
              <a:rPr lang="en-US" sz="1200" b="1" dirty="0">
                <a:solidFill>
                  <a:srgbClr val="000000"/>
                </a:solidFill>
                <a:latin typeface="SAS Monospace"/>
              </a:rPr>
              <a:t>Job_Title             Country</a:t>
            </a:r>
          </a:p>
          <a:p>
            <a:r>
              <a:rPr lang="en-US" sz="1200" b="1" dirty="0" smtClean="0">
                <a:solidFill>
                  <a:srgbClr val="000000"/>
                </a:solidFill>
                <a:latin typeface="SAS Monospace"/>
              </a:rPr>
              <a:t> </a:t>
            </a:r>
            <a:endParaRPr lang="en-US" sz="1200" b="1" dirty="0">
              <a:solidFill>
                <a:srgbClr val="000000"/>
              </a:solidFill>
              <a:latin typeface="SAS Monospace"/>
            </a:endParaRPr>
          </a:p>
          <a:p>
            <a:r>
              <a:rPr lang="en-US" sz="1200" b="1" dirty="0">
                <a:solidFill>
                  <a:srgbClr val="000000"/>
                </a:solidFill>
                <a:latin typeface="SAS Monospace"/>
              </a:rPr>
              <a:t>  4  </a:t>
            </a:r>
            <a:r>
              <a:rPr lang="en-US" sz="1200" b="1" dirty="0" smtClean="0">
                <a:solidFill>
                  <a:srgbClr val="000000"/>
                </a:solidFill>
                <a:latin typeface="SAS Monospace"/>
              </a:rPr>
              <a:t>      </a:t>
            </a:r>
            <a:r>
              <a:rPr lang="en-US" sz="1200" b="1" dirty="0">
                <a:solidFill>
                  <a:srgbClr val="000000"/>
                </a:solidFill>
                <a:latin typeface="SAS Monospace"/>
              </a:rPr>
              <a:t>120106   John   </a:t>
            </a:r>
            <a:r>
              <a:rPr lang="en-US" sz="1200" b="1" dirty="0" smtClean="0">
                <a:solidFill>
                  <a:srgbClr val="000000"/>
                </a:solidFill>
                <a:latin typeface="SAS Monospace"/>
              </a:rPr>
              <a:t>  </a:t>
            </a:r>
            <a:r>
              <a:rPr lang="en-US" sz="1200" b="1" dirty="0">
                <a:solidFill>
                  <a:srgbClr val="000000"/>
                </a:solidFill>
                <a:latin typeface="SAS Monospace"/>
              </a:rPr>
              <a:t>Hornsey     </a:t>
            </a:r>
            <a:r>
              <a:rPr lang="en-US" sz="1200" b="1" dirty="0" smtClean="0">
                <a:solidFill>
                  <a:srgbClr val="000000"/>
                </a:solidFill>
                <a:latin typeface="SAS Monospace"/>
              </a:rPr>
              <a:t>  </a:t>
            </a:r>
            <a:r>
              <a:rPr lang="en-US" sz="1200" b="1" dirty="0">
                <a:solidFill>
                  <a:srgbClr val="000000"/>
                </a:solidFill>
                <a:latin typeface="SAS Monospace"/>
              </a:rPr>
              <a:t>M          .    </a:t>
            </a:r>
            <a:r>
              <a:rPr lang="en-US" sz="1200" b="1" dirty="0" smtClean="0">
                <a:solidFill>
                  <a:srgbClr val="000000"/>
                </a:solidFill>
                <a:latin typeface="SAS Monospace"/>
              </a:rPr>
              <a:t> Office </a:t>
            </a:r>
            <a:r>
              <a:rPr lang="en-US" sz="1200" b="1" dirty="0">
                <a:solidFill>
                  <a:srgbClr val="000000"/>
                </a:solidFill>
                <a:latin typeface="SAS Monospace"/>
              </a:rPr>
              <a:t>Assistant II     AU</a:t>
            </a:r>
          </a:p>
          <a:p>
            <a:r>
              <a:rPr lang="en-US" sz="1200" b="1" dirty="0">
                <a:solidFill>
                  <a:srgbClr val="000000"/>
                </a:solidFill>
                <a:latin typeface="SAS Monospace"/>
              </a:rPr>
              <a:t> 13  </a:t>
            </a:r>
            <a:r>
              <a:rPr lang="en-US" sz="1200" b="1" dirty="0" smtClean="0">
                <a:solidFill>
                  <a:srgbClr val="000000"/>
                </a:solidFill>
                <a:latin typeface="SAS Monospace"/>
              </a:rPr>
              <a:t>      </a:t>
            </a:r>
            <a:r>
              <a:rPr lang="en-US" sz="1200" b="1" dirty="0">
                <a:solidFill>
                  <a:srgbClr val="000000"/>
                </a:solidFill>
                <a:latin typeface="SAS Monospace"/>
              </a:rPr>
              <a:t>120115   Hugh   </a:t>
            </a:r>
            <a:r>
              <a:rPr lang="en-US" sz="1200" b="1" dirty="0" smtClean="0">
                <a:solidFill>
                  <a:srgbClr val="000000"/>
                </a:solidFill>
                <a:latin typeface="SAS Monospace"/>
              </a:rPr>
              <a:t>  </a:t>
            </a:r>
            <a:r>
              <a:rPr lang="en-US" sz="1200" b="1" dirty="0">
                <a:solidFill>
                  <a:srgbClr val="000000"/>
                </a:solidFill>
                <a:latin typeface="SAS Monospace"/>
              </a:rPr>
              <a:t>Nichollas   </a:t>
            </a:r>
            <a:r>
              <a:rPr lang="en-US" sz="1200" b="1" dirty="0" smtClean="0">
                <a:solidFill>
                  <a:srgbClr val="000000"/>
                </a:solidFill>
                <a:latin typeface="SAS Monospace"/>
              </a:rPr>
              <a:t>  </a:t>
            </a:r>
            <a:r>
              <a:rPr lang="en-US" sz="1200" b="1" dirty="0">
                <a:solidFill>
                  <a:srgbClr val="000000"/>
                </a:solidFill>
                <a:latin typeface="SAS Monospace"/>
              </a:rPr>
              <a:t>M       2650   </a:t>
            </a:r>
            <a:r>
              <a:rPr lang="en-US" sz="1200" b="1" dirty="0" smtClean="0">
                <a:solidFill>
                  <a:srgbClr val="000000"/>
                </a:solidFill>
                <a:latin typeface="SAS Monospace"/>
              </a:rPr>
              <a:t>  </a:t>
            </a:r>
            <a:r>
              <a:rPr lang="en-US" sz="1200" b="1" dirty="0">
                <a:solidFill>
                  <a:srgbClr val="000000"/>
                </a:solidFill>
                <a:latin typeface="SAS Monospace"/>
              </a:rPr>
              <a:t>Service Assistant I     AU</a:t>
            </a:r>
          </a:p>
          <a:p>
            <a:r>
              <a:rPr lang="fr-FR" sz="1200" b="1" dirty="0">
                <a:solidFill>
                  <a:srgbClr val="000000"/>
                </a:solidFill>
                <a:latin typeface="SAS Monospace"/>
              </a:rPr>
              <a:t> 20  </a:t>
            </a:r>
            <a:r>
              <a:rPr lang="fr-FR" sz="1200" b="1" dirty="0" smtClean="0">
                <a:solidFill>
                  <a:srgbClr val="000000"/>
                </a:solidFill>
                <a:latin typeface="SAS Monospace"/>
              </a:rPr>
              <a:t>      </a:t>
            </a:r>
            <a:r>
              <a:rPr lang="fr-FR" sz="1200" b="1" dirty="0">
                <a:solidFill>
                  <a:srgbClr val="000000"/>
                </a:solidFill>
                <a:latin typeface="SAS Monospace"/>
              </a:rPr>
              <a:t>120191   </a:t>
            </a:r>
            <a:r>
              <a:rPr lang="fr-FR" sz="1200" b="1" dirty="0" smtClean="0">
                <a:solidFill>
                  <a:srgbClr val="000000"/>
                </a:solidFill>
                <a:latin typeface="SAS Monospace"/>
              </a:rPr>
              <a:t>Jannene  </a:t>
            </a:r>
            <a:r>
              <a:rPr lang="fr-FR" sz="1200" b="1" dirty="0">
                <a:solidFill>
                  <a:srgbClr val="000000"/>
                </a:solidFill>
                <a:latin typeface="SAS Monospace"/>
              </a:rPr>
              <a:t>Graham-Rowe </a:t>
            </a:r>
            <a:r>
              <a:rPr lang="fr-FR" sz="1200" b="1" dirty="0" smtClean="0">
                <a:solidFill>
                  <a:srgbClr val="000000"/>
                </a:solidFill>
                <a:latin typeface="SAS Monospace"/>
              </a:rPr>
              <a:t>  </a:t>
            </a:r>
            <a:r>
              <a:rPr lang="fr-FR" sz="1200" b="1" dirty="0">
                <a:solidFill>
                  <a:srgbClr val="000000"/>
                </a:solidFill>
                <a:latin typeface="SAS Monospace"/>
              </a:rPr>
              <a:t>F       2401   </a:t>
            </a:r>
            <a:r>
              <a:rPr lang="fr-FR" sz="1200" b="1" dirty="0" smtClean="0">
                <a:solidFill>
                  <a:srgbClr val="000000"/>
                </a:solidFill>
                <a:latin typeface="SAS Monospace"/>
              </a:rPr>
              <a:t>  </a:t>
            </a:r>
            <a:r>
              <a:rPr lang="fr-FR" sz="1200" b="1" dirty="0">
                <a:solidFill>
                  <a:srgbClr val="000000"/>
                </a:solidFill>
                <a:latin typeface="SAS Monospace"/>
              </a:rPr>
              <a:t>Trainee                 AU</a:t>
            </a:r>
          </a:p>
        </p:txBody>
      </p:sp>
      <p:sp>
        <p:nvSpPr>
          <p:cNvPr id="8" name="Program Name"/>
          <p:cNvSpPr txBox="1"/>
          <p:nvPr/>
        </p:nvSpPr>
        <p:spPr>
          <a:xfrm>
            <a:off x="7853599" y="6324600"/>
            <a:ext cx="1083694" cy="338554"/>
          </a:xfrm>
          <a:prstGeom prst="rect">
            <a:avLst/>
          </a:prstGeom>
          <a:noFill/>
        </p:spPr>
        <p:txBody>
          <a:bodyPr vert="horz" wrap="none" rtlCol="0">
            <a:spAutoFit/>
          </a:bodyPr>
          <a:lstStyle/>
          <a:p>
            <a:pPr algn="r"/>
            <a:r>
              <a:rPr lang="en-US" sz="1600" b="1" dirty="0" smtClean="0"/>
              <a:t>p111a04s</a:t>
            </a:r>
            <a:endParaRPr lang="en-US" sz="1600" b="1" dirty="0"/>
          </a:p>
        </p:txBody>
      </p:sp>
      <p:sp>
        <p:nvSpPr>
          <p:cNvPr id="11" name="Right Arrow 10"/>
          <p:cNvSpPr/>
          <p:nvPr/>
        </p:nvSpPr>
        <p:spPr bwMode="auto">
          <a:xfrm rot="5400000">
            <a:off x="5289923" y="4810074"/>
            <a:ext cx="482600" cy="444500"/>
          </a:xfrm>
          <a:prstGeom prst="rightArrow">
            <a:avLst>
              <a:gd name="adj1" fmla="val 49000"/>
              <a:gd name="adj2" fmla="val 40000"/>
            </a:avLst>
          </a:prstGeom>
          <a:solidFill>
            <a:srgbClr val="FF0000"/>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custDataLst>
      <p:tags r:id="rId1"/>
    </p:custDataLst>
    <p:extLst>
      <p:ext uri="{BB962C8B-B14F-4D97-AF65-F5344CB8AC3E}">
        <p14:creationId xmlns:p14="http://schemas.microsoft.com/office/powerpoint/2010/main" val="18555040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11: Creating Summary Reports</a:t>
            </a:r>
          </a:p>
        </p:txBody>
      </p:sp>
      <p:graphicFrame>
        <p:nvGraphicFramePr>
          <p:cNvPr id="7" name="Group Organizer"/>
          <p:cNvGraphicFramePr>
            <a:graphicFrameLocks noGrp="1"/>
          </p:cNvGraphicFramePr>
          <p:nvPr>
            <p:extLst>
              <p:ext uri="{D42A27DB-BD31-4B8C-83A1-F6EECF244321}">
                <p14:modId xmlns:p14="http://schemas.microsoft.com/office/powerpoint/2010/main" val="2733994240"/>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11.1 The FREQ Procedure</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11.2 The MEANS and UNIVARIATE Procedures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11.3 Using the Output Delivery System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bl>
          </a:graphicData>
        </a:graphic>
      </p:graphicFrame>
    </p:spTree>
    <p:custDataLst>
      <p:tags r:id="rId1"/>
    </p:custDataLst>
    <p:extLst>
      <p:ext uri="{BB962C8B-B14F-4D97-AF65-F5344CB8AC3E}">
        <p14:creationId xmlns:p14="http://schemas.microsoft.com/office/powerpoint/2010/main" val="27650074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dirty="0" smtClean="0"/>
              <a:t>Objectives</a:t>
            </a:r>
          </a:p>
        </p:txBody>
      </p:sp>
      <p:sp>
        <p:nvSpPr>
          <p:cNvPr id="139267" name="Rectangle 3"/>
          <p:cNvSpPr>
            <a:spLocks noGrp="1" noChangeArrowheads="1"/>
          </p:cNvSpPr>
          <p:nvPr>
            <p:ph idx="1"/>
          </p:nvPr>
        </p:nvSpPr>
        <p:spPr/>
        <p:txBody>
          <a:bodyPr/>
          <a:lstStyle/>
          <a:p>
            <a:pPr lvl="1" eaLnBrk="1" hangingPunct="1"/>
            <a:r>
              <a:rPr lang="en-US" dirty="0" smtClean="0"/>
              <a:t>Define the Output Delivery System and ODS destinations.</a:t>
            </a:r>
          </a:p>
          <a:p>
            <a:pPr lvl="1" eaLnBrk="1" hangingPunct="1"/>
            <a:r>
              <a:rPr lang="en-US" dirty="0" smtClean="0"/>
              <a:t>Create report output in PDF, RTF, and HTML format.</a:t>
            </a:r>
          </a:p>
          <a:p>
            <a:pPr lvl="1" eaLnBrk="1" hangingPunct="1"/>
            <a:r>
              <a:rPr lang="en-US" dirty="0" smtClean="0"/>
              <a:t>Specify a style definition using the STYLE= option.</a:t>
            </a:r>
          </a:p>
          <a:p>
            <a:pPr lvl="1" eaLnBrk="1" hangingPunct="1"/>
            <a:r>
              <a:rPr lang="en-US" dirty="0" smtClean="0"/>
              <a:t>Create report output that can be viewed in Microsoft Excel.</a:t>
            </a:r>
          </a:p>
        </p:txBody>
      </p:sp>
    </p:spTree>
    <p:extLst>
      <p:ext uri="{BB962C8B-B14F-4D97-AF65-F5344CB8AC3E}">
        <p14:creationId xmlns:p14="http://schemas.microsoft.com/office/powerpoint/2010/main" val="19037190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Generate reports in various formats for distribution within Orion Star.</a:t>
            </a:r>
            <a:endParaRPr lang="en-US" dirty="0"/>
          </a:p>
        </p:txBody>
      </p:sp>
      <p:pic>
        <p:nvPicPr>
          <p:cNvPr id="23" name="Picture 9" descr="report_nob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0093" y="2390167"/>
            <a:ext cx="1071515" cy="12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ashq\root\dept\PSD\GRAPHICS\Illustrations\Computers\man_computer_s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77" y="3221460"/>
            <a:ext cx="2095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ashq\root\dept\PSD\GRAPHICS\Illustrations\Arrow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950" y="3712210"/>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graphics\ODS_pdf_noshadow.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0784" y="2369076"/>
            <a:ext cx="1259935" cy="123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L:\graphics\ODS_msoffice2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1776" y="3682289"/>
            <a:ext cx="1088943" cy="131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graphics\ODS_output_Wordrt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640" y="3670307"/>
            <a:ext cx="1341120" cy="13935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sashq\root\dept\PSD\GRAPHICS\Illustrations\Documents and Reports\excel_nob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5200" y="2981337"/>
            <a:ext cx="1292816" cy="139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971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Procedure Output</a:t>
            </a:r>
            <a:endParaRPr lang="en-US" dirty="0"/>
          </a:p>
        </p:txBody>
      </p:sp>
      <p:sp>
        <p:nvSpPr>
          <p:cNvPr id="3" name="Content Placeholder 2"/>
          <p:cNvSpPr>
            <a:spLocks noGrp="1"/>
          </p:cNvSpPr>
          <p:nvPr>
            <p:ph idx="1"/>
          </p:nvPr>
        </p:nvSpPr>
        <p:spPr>
          <a:xfrm>
            <a:off x="685800" y="1074738"/>
            <a:ext cx="7848600" cy="5049336"/>
          </a:xfrm>
        </p:spPr>
        <p:txBody>
          <a:bodyPr/>
          <a:lstStyle/>
          <a:p>
            <a:r>
              <a:rPr lang="en-US" dirty="0" smtClean="0"/>
              <a:t>Historically, SAS procedures generate plain text output using monospace fonts. </a:t>
            </a:r>
          </a:p>
          <a:p>
            <a:endParaRPr lang="en-US" dirty="0"/>
          </a:p>
          <a:p>
            <a:endParaRPr lang="en-US" dirty="0"/>
          </a:p>
          <a:p>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725488" y="1978090"/>
            <a:ext cx="8217570" cy="3134191"/>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Obs    First_Name      Last_Name    </a:t>
            </a:r>
            <a:r>
              <a:rPr lang="en-US" sz="1600" b="1" dirty="0" smtClean="0">
                <a:solidFill>
                  <a:srgbClr val="000000"/>
                </a:solidFill>
                <a:latin typeface="SAS Monospace"/>
              </a:rPr>
              <a:t>       </a:t>
            </a:r>
            <a:r>
              <a:rPr lang="en-US" sz="1600" b="1" dirty="0">
                <a:solidFill>
                  <a:srgbClr val="000000"/>
                </a:solidFill>
                <a:latin typeface="SAS Monospace"/>
              </a:rPr>
              <a:t>Job_Title     </a:t>
            </a:r>
            <a:r>
              <a:rPr lang="en-US" sz="1600" b="1" dirty="0" smtClean="0">
                <a:solidFill>
                  <a:srgbClr val="000000"/>
                </a:solidFill>
                <a:latin typeface="SAS Monospace"/>
              </a:rPr>
              <a:t> </a:t>
            </a:r>
            <a:r>
              <a:rPr lang="en-US" sz="1600" b="1" dirty="0">
                <a:solidFill>
                  <a:srgbClr val="000000"/>
                </a:solidFill>
                <a:latin typeface="SAS Monospace"/>
              </a:rPr>
              <a:t>Salary</a:t>
            </a:r>
          </a:p>
          <a:p>
            <a:endParaRPr lang="en-US" sz="1600" b="1" dirty="0">
              <a:solidFill>
                <a:srgbClr val="000000"/>
              </a:solidFill>
              <a:latin typeface="SAS Monospace"/>
            </a:endParaRPr>
          </a:p>
          <a:p>
            <a:r>
              <a:rPr lang="en-US" sz="1600" b="1" dirty="0">
                <a:solidFill>
                  <a:srgbClr val="000000"/>
                </a:solidFill>
                <a:latin typeface="SAS Monospace"/>
              </a:rPr>
              <a:t>  1    Satyakam        Denny        </a:t>
            </a:r>
            <a:r>
              <a:rPr lang="en-US" sz="1600" b="1" dirty="0" smtClean="0">
                <a:solidFill>
                  <a:srgbClr val="000000"/>
                </a:solidFill>
                <a:latin typeface="SAS Monospace"/>
              </a:rPr>
              <a:t>    </a:t>
            </a:r>
            <a:r>
              <a:rPr lang="en-US" sz="1600" b="1" dirty="0">
                <a:solidFill>
                  <a:srgbClr val="000000"/>
                </a:solidFill>
                <a:latin typeface="SAS Monospace"/>
              </a:rPr>
              <a:t>Sales Rep. II    </a:t>
            </a:r>
            <a:r>
              <a:rPr lang="en-US" sz="1600" b="1" dirty="0" smtClean="0">
                <a:solidFill>
                  <a:srgbClr val="000000"/>
                </a:solidFill>
                <a:latin typeface="SAS Monospace"/>
              </a:rPr>
              <a:t>  </a:t>
            </a:r>
            <a:r>
              <a:rPr lang="en-US" sz="1600" b="1" dirty="0">
                <a:solidFill>
                  <a:srgbClr val="000000"/>
                </a:solidFill>
                <a:latin typeface="SAS Monospace"/>
              </a:rPr>
              <a:t>26780</a:t>
            </a:r>
          </a:p>
          <a:p>
            <a:r>
              <a:rPr lang="en-US" sz="1600" b="1" dirty="0">
                <a:solidFill>
                  <a:srgbClr val="000000"/>
                </a:solidFill>
                <a:latin typeface="SAS Monospace"/>
              </a:rPr>
              <a:t>  2    Monica          Kletschkus   </a:t>
            </a:r>
            <a:r>
              <a:rPr lang="en-US" sz="1600" b="1" dirty="0" smtClean="0">
                <a:solidFill>
                  <a:srgbClr val="000000"/>
                </a:solidFill>
                <a:latin typeface="SAS Monospace"/>
              </a:rPr>
              <a:t>    </a:t>
            </a:r>
            <a:r>
              <a:rPr lang="en-US" sz="1600" b="1" dirty="0">
                <a:solidFill>
                  <a:srgbClr val="000000"/>
                </a:solidFill>
                <a:latin typeface="SAS Monospace"/>
              </a:rPr>
              <a:t>Sales Rep. IV    </a:t>
            </a:r>
            <a:r>
              <a:rPr lang="en-US" sz="1600" b="1" dirty="0" smtClean="0">
                <a:solidFill>
                  <a:srgbClr val="000000"/>
                </a:solidFill>
                <a:latin typeface="SAS Monospace"/>
              </a:rPr>
              <a:t>  </a:t>
            </a:r>
            <a:r>
              <a:rPr lang="en-US" sz="1600" b="1" dirty="0">
                <a:solidFill>
                  <a:srgbClr val="000000"/>
                </a:solidFill>
                <a:latin typeface="SAS Monospace"/>
              </a:rPr>
              <a:t>30890</a:t>
            </a:r>
          </a:p>
          <a:p>
            <a:r>
              <a:rPr lang="en-US" sz="1600" b="1" dirty="0">
                <a:solidFill>
                  <a:srgbClr val="000000"/>
                </a:solidFill>
                <a:latin typeface="SAS Monospace"/>
              </a:rPr>
              <a:t>  3    Kevin           Lyon         </a:t>
            </a:r>
            <a:r>
              <a:rPr lang="en-US" sz="1600" b="1" dirty="0" smtClean="0">
                <a:solidFill>
                  <a:srgbClr val="000000"/>
                </a:solidFill>
                <a:latin typeface="SAS Monospace"/>
              </a:rPr>
              <a:t>    </a:t>
            </a:r>
            <a:r>
              <a:rPr lang="en-US" sz="1600" b="1" dirty="0">
                <a:solidFill>
                  <a:srgbClr val="000000"/>
                </a:solidFill>
                <a:latin typeface="SAS Monospace"/>
              </a:rPr>
              <a:t>Sales Rep. I     </a:t>
            </a:r>
            <a:r>
              <a:rPr lang="en-US" sz="1600" b="1" dirty="0" smtClean="0">
                <a:solidFill>
                  <a:srgbClr val="000000"/>
                </a:solidFill>
                <a:latin typeface="SAS Monospace"/>
              </a:rPr>
              <a:t>  </a:t>
            </a:r>
            <a:r>
              <a:rPr lang="en-US" sz="1600" b="1" dirty="0">
                <a:solidFill>
                  <a:srgbClr val="000000"/>
                </a:solidFill>
                <a:latin typeface="SAS Monospace"/>
              </a:rPr>
              <a:t>26955</a:t>
            </a:r>
          </a:p>
          <a:p>
            <a:r>
              <a:rPr lang="en-US" sz="1600" b="1" dirty="0">
                <a:solidFill>
                  <a:srgbClr val="000000"/>
                </a:solidFill>
                <a:latin typeface="SAS Monospace"/>
              </a:rPr>
              <a:t>  4    Petrea          Soltau       </a:t>
            </a:r>
            <a:r>
              <a:rPr lang="en-US" sz="1600" b="1" dirty="0" smtClean="0">
                <a:solidFill>
                  <a:srgbClr val="000000"/>
                </a:solidFill>
                <a:latin typeface="SAS Monospace"/>
              </a:rPr>
              <a:t>    </a:t>
            </a:r>
            <a:r>
              <a:rPr lang="en-US" sz="1600" b="1" dirty="0">
                <a:solidFill>
                  <a:srgbClr val="000000"/>
                </a:solidFill>
                <a:latin typeface="SAS Monospace"/>
              </a:rPr>
              <a:t>Sales Rep. II    </a:t>
            </a:r>
            <a:r>
              <a:rPr lang="en-US" sz="1600" b="1" dirty="0" smtClean="0">
                <a:solidFill>
                  <a:srgbClr val="000000"/>
                </a:solidFill>
                <a:latin typeface="SAS Monospace"/>
              </a:rPr>
              <a:t>  </a:t>
            </a:r>
            <a:r>
              <a:rPr lang="en-US" sz="1600" b="1" dirty="0">
                <a:solidFill>
                  <a:srgbClr val="000000"/>
                </a:solidFill>
                <a:latin typeface="SAS Monospace"/>
              </a:rPr>
              <a:t>27440</a:t>
            </a:r>
          </a:p>
          <a:p>
            <a:r>
              <a:rPr lang="sv-SE" sz="1600" b="1" dirty="0">
                <a:solidFill>
                  <a:srgbClr val="000000"/>
                </a:solidFill>
                <a:latin typeface="SAS Monospace"/>
              </a:rPr>
              <a:t>  5    Marina          Iyengar      </a:t>
            </a:r>
            <a:r>
              <a:rPr lang="sv-SE" sz="1600" b="1" dirty="0" smtClean="0">
                <a:solidFill>
                  <a:srgbClr val="000000"/>
                </a:solidFill>
                <a:latin typeface="SAS Monospace"/>
              </a:rPr>
              <a:t>    </a:t>
            </a:r>
            <a:r>
              <a:rPr lang="sv-SE" sz="1600" b="1" dirty="0">
                <a:solidFill>
                  <a:srgbClr val="000000"/>
                </a:solidFill>
                <a:latin typeface="SAS Monospace"/>
              </a:rPr>
              <a:t>Sales Rep. III   </a:t>
            </a:r>
            <a:r>
              <a:rPr lang="sv-SE" sz="1600" b="1" dirty="0" smtClean="0">
                <a:solidFill>
                  <a:srgbClr val="000000"/>
                </a:solidFill>
                <a:latin typeface="SAS Monospace"/>
              </a:rPr>
              <a:t>  </a:t>
            </a:r>
            <a:r>
              <a:rPr lang="sv-SE" sz="1600" b="1" dirty="0">
                <a:solidFill>
                  <a:srgbClr val="000000"/>
                </a:solidFill>
                <a:latin typeface="SAS Monospace"/>
              </a:rPr>
              <a:t>29715</a:t>
            </a:r>
          </a:p>
          <a:p>
            <a:r>
              <a:rPr lang="en-US" sz="1600" b="1" dirty="0">
                <a:solidFill>
                  <a:srgbClr val="000000"/>
                </a:solidFill>
                <a:latin typeface="SAS Monospace"/>
              </a:rPr>
              <a:t>  6    Shani           Duckett      </a:t>
            </a:r>
            <a:r>
              <a:rPr lang="en-US" sz="1600" b="1" dirty="0" smtClean="0">
                <a:solidFill>
                  <a:srgbClr val="000000"/>
                </a:solidFill>
                <a:latin typeface="SAS Monospace"/>
              </a:rPr>
              <a:t>    </a:t>
            </a:r>
            <a:r>
              <a:rPr lang="en-US" sz="1600" b="1" dirty="0">
                <a:solidFill>
                  <a:srgbClr val="000000"/>
                </a:solidFill>
                <a:latin typeface="SAS Monospace"/>
              </a:rPr>
              <a:t>Sales Rep. I     </a:t>
            </a:r>
            <a:r>
              <a:rPr lang="en-US" sz="1600" b="1" dirty="0" smtClean="0">
                <a:solidFill>
                  <a:srgbClr val="000000"/>
                </a:solidFill>
                <a:latin typeface="SAS Monospace"/>
              </a:rPr>
              <a:t>  </a:t>
            </a:r>
            <a:r>
              <a:rPr lang="en-US" sz="1600" b="1" dirty="0">
                <a:solidFill>
                  <a:srgbClr val="000000"/>
                </a:solidFill>
                <a:latin typeface="SAS Monospace"/>
              </a:rPr>
              <a:t>25795</a:t>
            </a:r>
          </a:p>
          <a:p>
            <a:r>
              <a:rPr lang="en-US" sz="1600" b="1" dirty="0">
                <a:solidFill>
                  <a:srgbClr val="000000"/>
                </a:solidFill>
                <a:latin typeface="SAS Monospace"/>
              </a:rPr>
              <a:t>  7    Fang            Wilson       </a:t>
            </a:r>
            <a:r>
              <a:rPr lang="en-US" sz="1600" b="1" dirty="0" smtClean="0">
                <a:solidFill>
                  <a:srgbClr val="000000"/>
                </a:solidFill>
                <a:latin typeface="SAS Monospace"/>
              </a:rPr>
              <a:t>    </a:t>
            </a:r>
            <a:r>
              <a:rPr lang="en-US" sz="1600" b="1" dirty="0">
                <a:solidFill>
                  <a:srgbClr val="000000"/>
                </a:solidFill>
                <a:latin typeface="SAS Monospace"/>
              </a:rPr>
              <a:t>Sales Rep. II    </a:t>
            </a:r>
            <a:r>
              <a:rPr lang="en-US" sz="1600" b="1" dirty="0" smtClean="0">
                <a:solidFill>
                  <a:srgbClr val="000000"/>
                </a:solidFill>
                <a:latin typeface="SAS Monospace"/>
              </a:rPr>
              <a:t>  </a:t>
            </a:r>
            <a:r>
              <a:rPr lang="en-US" sz="1600" b="1" dirty="0">
                <a:solidFill>
                  <a:srgbClr val="000000"/>
                </a:solidFill>
                <a:latin typeface="SAS Monospace"/>
              </a:rPr>
              <a:t>26810</a:t>
            </a:r>
          </a:p>
          <a:p>
            <a:r>
              <a:rPr lang="en-US" sz="1600" b="1" dirty="0">
                <a:solidFill>
                  <a:srgbClr val="000000"/>
                </a:solidFill>
                <a:latin typeface="SAS Monospace"/>
              </a:rPr>
              <a:t>  8    Michael         Minas        </a:t>
            </a:r>
            <a:r>
              <a:rPr lang="en-US" sz="1600" b="1" dirty="0" smtClean="0">
                <a:solidFill>
                  <a:srgbClr val="000000"/>
                </a:solidFill>
                <a:latin typeface="SAS Monospace"/>
              </a:rPr>
              <a:t>    </a:t>
            </a:r>
            <a:r>
              <a:rPr lang="en-US" sz="1600" b="1" dirty="0">
                <a:solidFill>
                  <a:srgbClr val="000000"/>
                </a:solidFill>
                <a:latin typeface="SAS Monospace"/>
              </a:rPr>
              <a:t>Sales Rep. I     </a:t>
            </a:r>
            <a:r>
              <a:rPr lang="en-US" sz="1600" b="1" dirty="0" smtClean="0">
                <a:solidFill>
                  <a:srgbClr val="000000"/>
                </a:solidFill>
                <a:latin typeface="SAS Monospace"/>
              </a:rPr>
              <a:t>  </a:t>
            </a:r>
            <a:r>
              <a:rPr lang="en-US" sz="1600" b="1" dirty="0">
                <a:solidFill>
                  <a:srgbClr val="000000"/>
                </a:solidFill>
                <a:latin typeface="SAS Monospace"/>
              </a:rPr>
              <a:t>26970</a:t>
            </a:r>
          </a:p>
          <a:p>
            <a:r>
              <a:rPr lang="en-US" sz="1600" b="1" dirty="0">
                <a:solidFill>
                  <a:srgbClr val="000000"/>
                </a:solidFill>
                <a:latin typeface="SAS Monospace"/>
              </a:rPr>
              <a:t>  9    Amanda          Liebman      </a:t>
            </a:r>
            <a:r>
              <a:rPr lang="en-US" sz="1600" b="1" dirty="0" smtClean="0">
                <a:solidFill>
                  <a:srgbClr val="000000"/>
                </a:solidFill>
                <a:latin typeface="SAS Monospace"/>
              </a:rPr>
              <a:t>    </a:t>
            </a:r>
            <a:r>
              <a:rPr lang="en-US" sz="1600" b="1" dirty="0">
                <a:solidFill>
                  <a:srgbClr val="000000"/>
                </a:solidFill>
                <a:latin typeface="SAS Monospace"/>
              </a:rPr>
              <a:t>Sales Rep. II    </a:t>
            </a:r>
            <a:r>
              <a:rPr lang="en-US" sz="1600" b="1" dirty="0" smtClean="0">
                <a:solidFill>
                  <a:srgbClr val="000000"/>
                </a:solidFill>
                <a:latin typeface="SAS Monospace"/>
              </a:rPr>
              <a:t>  </a:t>
            </a:r>
            <a:r>
              <a:rPr lang="en-US" sz="1600" b="1" dirty="0">
                <a:solidFill>
                  <a:srgbClr val="000000"/>
                </a:solidFill>
                <a:latin typeface="SAS Monospace"/>
              </a:rPr>
              <a:t>27465</a:t>
            </a:r>
          </a:p>
          <a:p>
            <a:r>
              <a:rPr lang="en-US" sz="1600" b="1" dirty="0">
                <a:solidFill>
                  <a:srgbClr val="000000"/>
                </a:solidFill>
                <a:latin typeface="SAS Monospace"/>
              </a:rPr>
              <a:t> 10    Vincent         Eastley      </a:t>
            </a:r>
            <a:r>
              <a:rPr lang="en-US" sz="1600" b="1" dirty="0" smtClean="0">
                <a:solidFill>
                  <a:srgbClr val="000000"/>
                </a:solidFill>
                <a:latin typeface="SAS Monospace"/>
              </a:rPr>
              <a:t>    </a:t>
            </a:r>
            <a:r>
              <a:rPr lang="en-US" sz="1600" b="1" dirty="0">
                <a:solidFill>
                  <a:srgbClr val="000000"/>
                </a:solidFill>
                <a:latin typeface="SAS Monospace"/>
              </a:rPr>
              <a:t>Sales Rep. III   </a:t>
            </a:r>
            <a:r>
              <a:rPr lang="en-US" sz="1600" b="1" dirty="0" smtClean="0">
                <a:solidFill>
                  <a:srgbClr val="000000"/>
                </a:solidFill>
                <a:latin typeface="SAS Monospace"/>
              </a:rPr>
              <a:t>  </a:t>
            </a:r>
            <a:r>
              <a:rPr lang="en-US" sz="1600" b="1" dirty="0">
                <a:solidFill>
                  <a:srgbClr val="000000"/>
                </a:solidFill>
                <a:latin typeface="SAS Monospace"/>
              </a:rPr>
              <a:t>29695</a:t>
            </a:r>
          </a:p>
        </p:txBody>
      </p:sp>
    </p:spTree>
    <p:extLst>
      <p:ext uri="{BB962C8B-B14F-4D97-AF65-F5344CB8AC3E}">
        <p14:creationId xmlns:p14="http://schemas.microsoft.com/office/powerpoint/2010/main" val="4259313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to Suppress Statistics</a:t>
            </a:r>
            <a:endParaRPr lang="en-US" dirty="0"/>
          </a:p>
        </p:txBody>
      </p:sp>
      <p:sp>
        <p:nvSpPr>
          <p:cNvPr id="5" name="Rectangle 4"/>
          <p:cNvSpPr/>
          <p:nvPr/>
        </p:nvSpPr>
        <p:spPr>
          <a:xfrm>
            <a:off x="685746" y="2176543"/>
            <a:ext cx="7848600"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FREQ Procedure</a:t>
            </a:r>
          </a:p>
          <a:p>
            <a:endParaRPr lang="en-US" sz="1600" b="1" dirty="0">
              <a:solidFill>
                <a:srgbClr val="000000"/>
              </a:solidFill>
              <a:latin typeface="SAS Monospace"/>
            </a:endParaRPr>
          </a:p>
          <a:p>
            <a:r>
              <a:rPr lang="en-US" sz="1600" b="1" dirty="0">
                <a:solidFill>
                  <a:srgbClr val="000000"/>
                </a:solidFill>
                <a:latin typeface="SAS Monospace"/>
              </a:rPr>
              <a:t>                                    Cumulative    Cumulative</a:t>
            </a:r>
          </a:p>
          <a:p>
            <a:r>
              <a:rPr lang="en-US" sz="1600" b="1" dirty="0">
                <a:solidFill>
                  <a:srgbClr val="000000"/>
                </a:solidFill>
                <a:latin typeface="SAS Monospace"/>
              </a:rPr>
              <a:t> Gender    Frequency     Percent     Frequency      Percent</a:t>
            </a:r>
          </a:p>
          <a:p>
            <a:r>
              <a:rPr lang="en-US" sz="1600" b="1" dirty="0">
                <a:solidFill>
                  <a:srgbClr val="000000"/>
                </a:solidFill>
                <a:latin typeface="SAS Monospace"/>
              </a:rPr>
              <a:t> ƒƒƒƒƒƒƒƒƒƒƒƒƒƒƒƒƒƒƒƒƒƒƒƒƒƒƒƒƒƒƒƒƒƒƒƒƒƒƒƒƒƒƒƒƒƒƒƒƒƒƒƒƒƒƒƒƒƒƒ</a:t>
            </a:r>
          </a:p>
          <a:p>
            <a:r>
              <a:rPr lang="en-US" sz="1600" b="1" dirty="0">
                <a:solidFill>
                  <a:srgbClr val="000000"/>
                </a:solidFill>
                <a:latin typeface="SAS Monospace"/>
              </a:rPr>
              <a:t> F               </a:t>
            </a:r>
            <a:r>
              <a:rPr lang="en-US" sz="1600" b="1" dirty="0" smtClean="0">
                <a:solidFill>
                  <a:srgbClr val="000000"/>
                </a:solidFill>
                <a:latin typeface="SAS Monospace"/>
              </a:rPr>
              <a:t>27       42.86            27        42.86</a:t>
            </a:r>
            <a:endParaRPr lang="en-US" sz="1600" b="1" dirty="0">
              <a:solidFill>
                <a:srgbClr val="000000"/>
              </a:solidFill>
              <a:latin typeface="SAS Monospace"/>
            </a:endParaRPr>
          </a:p>
          <a:p>
            <a:r>
              <a:rPr lang="en-US" sz="1600" b="1" dirty="0">
                <a:solidFill>
                  <a:srgbClr val="000000"/>
                </a:solidFill>
                <a:latin typeface="SAS Monospace"/>
              </a:rPr>
              <a:t> M               </a:t>
            </a:r>
            <a:r>
              <a:rPr lang="en-US" sz="1600" b="1" dirty="0" smtClean="0">
                <a:solidFill>
                  <a:srgbClr val="000000"/>
                </a:solidFill>
                <a:latin typeface="SAS Monospace"/>
              </a:rPr>
              <a:t>36       57.14            63       100.00</a:t>
            </a:r>
            <a:endParaRPr lang="en-US" sz="1600" b="1" dirty="0">
              <a:solidFill>
                <a:srgbClr val="000000"/>
              </a:solidFill>
              <a:latin typeface="SAS Monospace"/>
            </a:endParaRPr>
          </a:p>
        </p:txBody>
      </p:sp>
      <p:sp>
        <p:nvSpPr>
          <p:cNvPr id="7" name="Line Callout 2 6"/>
          <p:cNvSpPr/>
          <p:nvPr/>
        </p:nvSpPr>
        <p:spPr bwMode="auto">
          <a:xfrm>
            <a:off x="5906275" y="1425695"/>
            <a:ext cx="1672823" cy="795089"/>
          </a:xfrm>
          <a:prstGeom prst="borderCallout2">
            <a:avLst>
              <a:gd name="adj1" fmla="val 21745"/>
              <a:gd name="adj2" fmla="val -285"/>
              <a:gd name="adj3" fmla="val 21745"/>
              <a:gd name="adj4" fmla="val -11518"/>
              <a:gd name="adj5" fmla="val 163770"/>
              <a:gd name="adj6" fmla="val -12123"/>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NOCUM suppresses</a:t>
            </a:r>
            <a:endParaRPr lang="en-US" sz="2000" b="1" dirty="0">
              <a:solidFill>
                <a:srgbClr val="FFFFFF"/>
              </a:solidFill>
            </a:endParaRPr>
          </a:p>
        </p:txBody>
      </p:sp>
      <p:cxnSp>
        <p:nvCxnSpPr>
          <p:cNvPr id="9" name="Straight Connector 8"/>
          <p:cNvCxnSpPr/>
          <p:nvPr/>
        </p:nvCxnSpPr>
        <p:spPr bwMode="auto">
          <a:xfrm flipV="1">
            <a:off x="7586663" y="1604963"/>
            <a:ext cx="195262" cy="39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Straight Arrow Connector 10"/>
          <p:cNvCxnSpPr/>
          <p:nvPr/>
        </p:nvCxnSpPr>
        <p:spPr bwMode="auto">
          <a:xfrm flipH="1">
            <a:off x="7767641" y="1595835"/>
            <a:ext cx="4928" cy="1123553"/>
          </a:xfrm>
          <a:prstGeom prst="straightConnector1">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cxnSp>
      <p:sp>
        <p:nvSpPr>
          <p:cNvPr id="12" name="Line Callout 2 11"/>
          <p:cNvSpPr/>
          <p:nvPr/>
        </p:nvSpPr>
        <p:spPr bwMode="auto">
          <a:xfrm>
            <a:off x="4977194" y="4219657"/>
            <a:ext cx="1832398" cy="795089"/>
          </a:xfrm>
          <a:prstGeom prst="borderCallout2">
            <a:avLst>
              <a:gd name="adj1" fmla="val 18750"/>
              <a:gd name="adj2" fmla="val 0"/>
              <a:gd name="adj3" fmla="val 18750"/>
              <a:gd name="adj4" fmla="val -38077"/>
              <a:gd name="adj5" fmla="val -16520"/>
              <a:gd name="adj6" fmla="val -37934"/>
            </a:avLst>
          </a:prstGeom>
          <a:solidFill>
            <a:srgbClr val="009900"/>
          </a:solidFill>
          <a:ln w="19050" cap="flat" cmpd="sng" algn="ctr">
            <a:solidFill>
              <a:srgbClr val="000000"/>
            </a:solidFill>
            <a:prstDash val="solid"/>
            <a:miter lim="800000"/>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NOPERCENT suppresses</a:t>
            </a:r>
            <a:endParaRPr lang="en-US" sz="2000" b="1" dirty="0">
              <a:solidFill>
                <a:srgbClr val="FFFFFF"/>
              </a:solidFill>
            </a:endParaRPr>
          </a:p>
        </p:txBody>
      </p:sp>
      <p:cxnSp>
        <p:nvCxnSpPr>
          <p:cNvPr id="13" name="Straight Connector 12"/>
          <p:cNvCxnSpPr/>
          <p:nvPr/>
        </p:nvCxnSpPr>
        <p:spPr bwMode="auto">
          <a:xfrm>
            <a:off x="6800850" y="4371974"/>
            <a:ext cx="6715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Straight Arrow Connector 13"/>
          <p:cNvCxnSpPr/>
          <p:nvPr/>
        </p:nvCxnSpPr>
        <p:spPr bwMode="auto">
          <a:xfrm flipV="1">
            <a:off x="7465219" y="4089154"/>
            <a:ext cx="671" cy="289965"/>
          </a:xfrm>
          <a:prstGeom prst="straightConnector1">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cxnSp>
    </p:spTree>
    <p:extLst>
      <p:ext uri="{BB962C8B-B14F-4D97-AF65-F5344CB8AC3E}">
        <p14:creationId xmlns:p14="http://schemas.microsoft.com/office/powerpoint/2010/main" val="12138735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in SAS Enterprise Guide </a:t>
            </a:r>
            <a:endParaRPr lang="en-US" dirty="0"/>
          </a:p>
        </p:txBody>
      </p:sp>
      <p:sp>
        <p:nvSpPr>
          <p:cNvPr id="3" name="Content Placeholder 2"/>
          <p:cNvSpPr>
            <a:spLocks noGrp="1"/>
          </p:cNvSpPr>
          <p:nvPr>
            <p:ph idx="1"/>
          </p:nvPr>
        </p:nvSpPr>
        <p:spPr>
          <a:xfrm>
            <a:off x="685800" y="1074738"/>
            <a:ext cx="7848600" cy="5219736"/>
          </a:xfrm>
        </p:spPr>
        <p:txBody>
          <a:bodyPr/>
          <a:lstStyle/>
          <a:p>
            <a:r>
              <a:rPr lang="en-US" dirty="0" smtClean="0"/>
              <a:t>SAS Enterprise Guide produces SAS Report output by default.</a:t>
            </a:r>
          </a:p>
          <a:p>
            <a:pPr lvl="1"/>
            <a:r>
              <a:rPr lang="en-US" dirty="0" smtClean="0"/>
              <a:t>The output from each program is written to a specially formatted file.</a:t>
            </a:r>
          </a:p>
          <a:p>
            <a:pPr lvl="1"/>
            <a:r>
              <a:rPr lang="en-US" dirty="0" smtClean="0">
                <a:sym typeface="Wingdings"/>
              </a:rPr>
              <a:t>You can request the following output styles by selecting </a:t>
            </a:r>
            <a:r>
              <a:rPr lang="en-US" b="1" dirty="0" smtClean="0"/>
              <a:t>Tools</a:t>
            </a:r>
            <a:r>
              <a:rPr lang="en-US" dirty="0" smtClean="0"/>
              <a:t> </a:t>
            </a:r>
            <a:r>
              <a:rPr lang="en-US" dirty="0" smtClean="0">
                <a:sym typeface="Wingdings"/>
              </a:rPr>
              <a:t> </a:t>
            </a:r>
            <a:r>
              <a:rPr lang="en-US" b="1" dirty="0" smtClean="0">
                <a:sym typeface="Wingdings"/>
              </a:rPr>
              <a:t>Options</a:t>
            </a:r>
            <a:r>
              <a:rPr lang="en-US" dirty="0" smtClean="0">
                <a:sym typeface="Wingdings"/>
              </a:rPr>
              <a:t>  </a:t>
            </a:r>
            <a:r>
              <a:rPr lang="en-US" b="1" dirty="0" smtClean="0">
                <a:sym typeface="Wingdings"/>
              </a:rPr>
              <a:t>Results General</a:t>
            </a:r>
            <a:r>
              <a:rPr lang="en-US" dirty="0" smtClean="0">
                <a:sym typeface="Wingdings"/>
              </a:rPr>
              <a:t>:</a:t>
            </a:r>
            <a:endParaRPr lang="en-US" dirty="0" smtClean="0"/>
          </a:p>
          <a:p>
            <a:pPr lvl="2"/>
            <a:r>
              <a:rPr lang="en-US" dirty="0" smtClean="0">
                <a:sym typeface="Wingdings"/>
              </a:rPr>
              <a:t>PDF</a:t>
            </a:r>
          </a:p>
          <a:p>
            <a:pPr lvl="2"/>
            <a:r>
              <a:rPr lang="en-US" dirty="0" smtClean="0">
                <a:sym typeface="Wingdings"/>
              </a:rPr>
              <a:t>RTF</a:t>
            </a:r>
          </a:p>
          <a:p>
            <a:pPr lvl="2"/>
            <a:r>
              <a:rPr lang="en-US" dirty="0" smtClean="0">
                <a:sym typeface="Wingdings"/>
              </a:rPr>
              <a:t>HTML</a:t>
            </a:r>
          </a:p>
          <a:p>
            <a:pPr lvl="2"/>
            <a:r>
              <a:rPr lang="en-US" dirty="0" smtClean="0">
                <a:sym typeface="Wingdings"/>
              </a:rPr>
              <a:t>LISTING (plain text)</a:t>
            </a:r>
          </a:p>
          <a:p>
            <a:pPr lvl="1"/>
            <a:r>
              <a:rPr lang="en-US" dirty="0" smtClean="0">
                <a:sym typeface="Wingdings"/>
              </a:rPr>
              <a:t>The PDF, RTF, and HTML files can be saved and opened outside of Enterprise Guide.</a:t>
            </a:r>
            <a:endParaRPr lang="en-US" dirty="0" smtClean="0"/>
          </a:p>
          <a:p>
            <a:endParaRPr lang="en-US" dirty="0"/>
          </a:p>
        </p:txBody>
      </p:sp>
    </p:spTree>
    <p:extLst>
      <p:ext uri="{BB962C8B-B14F-4D97-AF65-F5344CB8AC3E}">
        <p14:creationId xmlns:p14="http://schemas.microsoft.com/office/powerpoint/2010/main" val="9218644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 in the SAS Windowing Environment</a:t>
            </a:r>
            <a:endParaRPr lang="en-US" dirty="0"/>
          </a:p>
        </p:txBody>
      </p:sp>
      <p:sp>
        <p:nvSpPr>
          <p:cNvPr id="3" name="Content Placeholder 2"/>
          <p:cNvSpPr>
            <a:spLocks noGrp="1"/>
          </p:cNvSpPr>
          <p:nvPr>
            <p:ph idx="1"/>
          </p:nvPr>
        </p:nvSpPr>
        <p:spPr/>
        <p:txBody>
          <a:bodyPr/>
          <a:lstStyle/>
          <a:p>
            <a:r>
              <a:rPr lang="en-US" dirty="0" smtClean="0"/>
              <a:t>SAS 9.3 produces HTML output by default.</a:t>
            </a:r>
          </a:p>
          <a:p>
            <a:pPr lvl="1"/>
            <a:r>
              <a:rPr lang="en-US" dirty="0" smtClean="0"/>
              <a:t>All procedure output accumulates in a single file.</a:t>
            </a:r>
          </a:p>
          <a:p>
            <a:pPr lvl="1"/>
            <a:r>
              <a:rPr lang="en-US" dirty="0" smtClean="0"/>
              <a:t>LISTING output can be requested by selecting </a:t>
            </a:r>
            <a:br>
              <a:rPr lang="en-US" dirty="0" smtClean="0"/>
            </a:br>
            <a:r>
              <a:rPr lang="en-US" b="1" dirty="0" smtClean="0"/>
              <a:t>Tools</a:t>
            </a:r>
            <a:r>
              <a:rPr lang="en-US" dirty="0" smtClean="0"/>
              <a:t> </a:t>
            </a:r>
            <a:r>
              <a:rPr lang="en-US" dirty="0" smtClean="0">
                <a:sym typeface="Wingdings"/>
              </a:rPr>
              <a:t> </a:t>
            </a:r>
            <a:r>
              <a:rPr lang="en-US" b="1" dirty="0" smtClean="0">
                <a:sym typeface="Wingdings"/>
              </a:rPr>
              <a:t>Options</a:t>
            </a:r>
            <a:r>
              <a:rPr lang="en-US" dirty="0" smtClean="0">
                <a:sym typeface="Wingdings"/>
              </a:rPr>
              <a:t>  </a:t>
            </a:r>
            <a:r>
              <a:rPr lang="en-US" b="1" dirty="0" smtClean="0">
                <a:sym typeface="Wingdings"/>
              </a:rPr>
              <a:t>Preferences</a:t>
            </a:r>
            <a:r>
              <a:rPr lang="en-US" dirty="0" smtClean="0">
                <a:sym typeface="Wingdings"/>
              </a:rPr>
              <a:t>  </a:t>
            </a:r>
            <a:r>
              <a:rPr lang="en-US" b="1" dirty="0" smtClean="0">
                <a:sym typeface="Wingdings"/>
              </a:rPr>
              <a:t>Results</a:t>
            </a:r>
            <a:r>
              <a:rPr lang="en-US" dirty="0" smtClean="0">
                <a:sym typeface="Wingdings"/>
              </a:rPr>
              <a:t>.</a:t>
            </a:r>
          </a:p>
          <a:p>
            <a:pPr lvl="1"/>
            <a:r>
              <a:rPr lang="en-US" dirty="0" smtClean="0"/>
              <a:t>LISTING output is the default for prior releases and for SAS 9.3 in batch mode.</a:t>
            </a:r>
          </a:p>
        </p:txBody>
      </p:sp>
    </p:spTree>
    <p:extLst>
      <p:ext uri="{BB962C8B-B14F-4D97-AF65-F5344CB8AC3E}">
        <p14:creationId xmlns:p14="http://schemas.microsoft.com/office/powerpoint/2010/main" val="17385768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smtClean="0"/>
              <a:t>Output Delivery System (ODS)</a:t>
            </a:r>
          </a:p>
        </p:txBody>
      </p:sp>
      <p:sp>
        <p:nvSpPr>
          <p:cNvPr id="140291" name="Rectangle 3"/>
          <p:cNvSpPr>
            <a:spLocks noGrp="1" noChangeArrowheads="1"/>
          </p:cNvSpPr>
          <p:nvPr>
            <p:ph idx="1"/>
          </p:nvPr>
        </p:nvSpPr>
        <p:spPr/>
        <p:txBody>
          <a:bodyPr/>
          <a:lstStyle/>
          <a:p>
            <a:r>
              <a:rPr lang="en-US" dirty="0" smtClean="0"/>
              <a:t>Use the Output Delivery System to create different output formats by directing output to various ODS destinations.</a:t>
            </a:r>
          </a:p>
          <a:p>
            <a:endParaRPr lang="en-US" dirty="0" smtClean="0"/>
          </a:p>
          <a:p>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sz="1200" dirty="0" smtClean="0"/>
          </a:p>
          <a:p>
            <a:r>
              <a:rPr lang="en-US" dirty="0" smtClean="0"/>
              <a:t>ODS statements and destinations can be used regardless of the mode, operating environment, or platform.</a:t>
            </a:r>
          </a:p>
          <a:p>
            <a:pPr marL="0" indent="0" eaLnBrk="1" hangingPunct="1"/>
            <a:endParaRPr lang="en-US" dirty="0" smtClean="0"/>
          </a:p>
        </p:txBody>
      </p:sp>
      <p:cxnSp>
        <p:nvCxnSpPr>
          <p:cNvPr id="140299" name="AutoShape 10"/>
          <p:cNvCxnSpPr>
            <a:cxnSpLocks noChangeShapeType="1"/>
            <a:stCxn id="2" idx="3"/>
            <a:endCxn id="16" idx="1"/>
          </p:cNvCxnSpPr>
          <p:nvPr/>
        </p:nvCxnSpPr>
        <p:spPr bwMode="auto">
          <a:xfrm flipV="1">
            <a:off x="3842043" y="2668594"/>
            <a:ext cx="1681616" cy="947876"/>
          </a:xfrm>
          <a:prstGeom prst="straightConnector1">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cxnSp>
      <p:sp>
        <p:nvSpPr>
          <p:cNvPr id="2" name="Diamond 1"/>
          <p:cNvSpPr/>
          <p:nvPr>
            <p:custDataLst>
              <p:tags r:id="rId1"/>
            </p:custDataLst>
          </p:nvPr>
        </p:nvSpPr>
        <p:spPr bwMode="auto">
          <a:xfrm>
            <a:off x="1189379" y="3121170"/>
            <a:ext cx="2652664" cy="990600"/>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Procedure Output</a:t>
            </a:r>
            <a:endParaRPr lang="en-US" sz="2000" dirty="0"/>
          </a:p>
        </p:txBody>
      </p:sp>
      <p:sp>
        <p:nvSpPr>
          <p:cNvPr id="16" name="Rectangle 15"/>
          <p:cNvSpPr/>
          <p:nvPr>
            <p:custDataLst>
              <p:tags r:id="rId2"/>
            </p:custDataLst>
          </p:nvPr>
        </p:nvSpPr>
        <p:spPr bwMode="auto">
          <a:xfrm>
            <a:off x="5523659" y="2469821"/>
            <a:ext cx="1581022" cy="397545"/>
          </a:xfrm>
          <a:prstGeom prst="rect">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square" lIns="88900" tIns="44450" rIns="88900" bIns="44450" numCol="1" rtlCol="0" anchor="ctr" anchorCtr="0" compatLnSpc="1">
            <a:prstTxWarp prst="textNoShape">
              <a:avLst/>
            </a:prstTxWarp>
            <a:spAutoFit/>
          </a:bodyPr>
          <a:lstStyle/>
          <a:p>
            <a:pPr algn="ctr"/>
            <a:r>
              <a:rPr lang="en-US" sz="2000" dirty="0" smtClean="0"/>
              <a:t>LISTING</a:t>
            </a:r>
            <a:endParaRPr lang="en-US" sz="2000" dirty="0"/>
          </a:p>
        </p:txBody>
      </p:sp>
      <p:sp>
        <p:nvSpPr>
          <p:cNvPr id="17" name="Rectangle 16"/>
          <p:cNvSpPr/>
          <p:nvPr>
            <p:custDataLst>
              <p:tags r:id="rId3"/>
            </p:custDataLst>
          </p:nvPr>
        </p:nvSpPr>
        <p:spPr bwMode="auto">
          <a:xfrm>
            <a:off x="5523659" y="3107130"/>
            <a:ext cx="1581022" cy="397545"/>
          </a:xfrm>
          <a:prstGeom prst="rect">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square" lIns="88900" tIns="44450" rIns="88900" bIns="44450" numCol="1" rtlCol="0" anchor="ctr" anchorCtr="0" compatLnSpc="1">
            <a:prstTxWarp prst="textNoShape">
              <a:avLst/>
            </a:prstTxWarp>
            <a:spAutoFit/>
          </a:bodyPr>
          <a:lstStyle/>
          <a:p>
            <a:pPr algn="ctr"/>
            <a:r>
              <a:rPr lang="en-US" sz="2000" dirty="0" smtClean="0"/>
              <a:t>HTML</a:t>
            </a:r>
            <a:endParaRPr lang="en-US" sz="2000" dirty="0"/>
          </a:p>
        </p:txBody>
      </p:sp>
      <p:sp>
        <p:nvSpPr>
          <p:cNvPr id="18" name="Rectangle 17"/>
          <p:cNvSpPr/>
          <p:nvPr>
            <p:custDataLst>
              <p:tags r:id="rId4"/>
            </p:custDataLst>
          </p:nvPr>
        </p:nvSpPr>
        <p:spPr bwMode="auto">
          <a:xfrm>
            <a:off x="5523659" y="3707494"/>
            <a:ext cx="1581022" cy="397545"/>
          </a:xfrm>
          <a:prstGeom prst="rect">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square" lIns="88900" tIns="44450" rIns="88900" bIns="44450" numCol="1" rtlCol="0" anchor="ctr" anchorCtr="0" compatLnSpc="1">
            <a:prstTxWarp prst="textNoShape">
              <a:avLst/>
            </a:prstTxWarp>
            <a:spAutoFit/>
          </a:bodyPr>
          <a:lstStyle/>
          <a:p>
            <a:pPr algn="ctr"/>
            <a:r>
              <a:rPr lang="en-US" sz="2000" dirty="0" smtClean="0"/>
              <a:t>RTF</a:t>
            </a:r>
            <a:endParaRPr lang="en-US" sz="2000" dirty="0"/>
          </a:p>
        </p:txBody>
      </p:sp>
      <p:sp>
        <p:nvSpPr>
          <p:cNvPr id="19" name="Rectangle 18"/>
          <p:cNvSpPr/>
          <p:nvPr>
            <p:custDataLst>
              <p:tags r:id="rId5"/>
            </p:custDataLst>
          </p:nvPr>
        </p:nvSpPr>
        <p:spPr bwMode="auto">
          <a:xfrm>
            <a:off x="5523659" y="4270912"/>
            <a:ext cx="1581022" cy="397545"/>
          </a:xfrm>
          <a:prstGeom prst="rect">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square" lIns="88900" tIns="44450" rIns="88900" bIns="44450" numCol="1" rtlCol="0" anchor="ctr" anchorCtr="0" compatLnSpc="1">
            <a:prstTxWarp prst="textNoShape">
              <a:avLst/>
            </a:prstTxWarp>
            <a:spAutoFit/>
          </a:bodyPr>
          <a:lstStyle/>
          <a:p>
            <a:pPr algn="ctr"/>
            <a:r>
              <a:rPr lang="en-US" sz="2000" dirty="0" smtClean="0"/>
              <a:t>PDF</a:t>
            </a:r>
            <a:endParaRPr lang="en-US" sz="2000" dirty="0"/>
          </a:p>
        </p:txBody>
      </p:sp>
      <p:cxnSp>
        <p:nvCxnSpPr>
          <p:cNvPr id="21" name="AutoShape 10"/>
          <p:cNvCxnSpPr>
            <a:cxnSpLocks noChangeShapeType="1"/>
            <a:stCxn id="2" idx="3"/>
            <a:endCxn id="17" idx="1"/>
          </p:cNvCxnSpPr>
          <p:nvPr/>
        </p:nvCxnSpPr>
        <p:spPr bwMode="auto">
          <a:xfrm flipV="1">
            <a:off x="3842043" y="3305903"/>
            <a:ext cx="1681616" cy="310567"/>
          </a:xfrm>
          <a:prstGeom prst="straightConnector1">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4" name="AutoShape 10"/>
          <p:cNvCxnSpPr>
            <a:cxnSpLocks noChangeShapeType="1"/>
            <a:stCxn id="2" idx="3"/>
            <a:endCxn id="18" idx="1"/>
          </p:cNvCxnSpPr>
          <p:nvPr/>
        </p:nvCxnSpPr>
        <p:spPr bwMode="auto">
          <a:xfrm>
            <a:off x="3842043" y="3616470"/>
            <a:ext cx="1681616" cy="289797"/>
          </a:xfrm>
          <a:prstGeom prst="straightConnector1">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27" name="AutoShape 10"/>
          <p:cNvCxnSpPr>
            <a:cxnSpLocks noChangeShapeType="1"/>
            <a:stCxn id="2" idx="3"/>
            <a:endCxn id="19" idx="1"/>
          </p:cNvCxnSpPr>
          <p:nvPr/>
        </p:nvCxnSpPr>
        <p:spPr bwMode="auto">
          <a:xfrm>
            <a:off x="3842043" y="3616470"/>
            <a:ext cx="1681616" cy="853215"/>
          </a:xfrm>
          <a:prstGeom prst="straightConnector1">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26964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dirty="0" smtClean="0"/>
              <a:t>ODS Statements</a:t>
            </a:r>
          </a:p>
        </p:txBody>
      </p:sp>
      <p:sp>
        <p:nvSpPr>
          <p:cNvPr id="11" name="Rectangle 3"/>
          <p:cNvSpPr>
            <a:spLocks noGrp="1" noChangeArrowheads="1"/>
          </p:cNvSpPr>
          <p:nvPr>
            <p:ph sz="half" idx="1"/>
          </p:nvPr>
        </p:nvSpPr>
        <p:spPr>
          <a:xfrm>
            <a:off x="685800" y="1074738"/>
            <a:ext cx="7848600" cy="4264025"/>
          </a:xfrm>
        </p:spPr>
        <p:txBody>
          <a:bodyPr/>
          <a:lstStyle/>
          <a:p>
            <a:r>
              <a:rPr lang="en-US" sz="2400" dirty="0" smtClean="0"/>
              <a:t>Open an ODS destination, submit one or more procedures that generate output, and then close the destination.</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sz="1200" dirty="0" smtClean="0"/>
          </a:p>
          <a:p>
            <a:pPr marL="0" indent="0" eaLnBrk="1" hangingPunct="1"/>
            <a:endParaRPr lang="en-US" dirty="0" smtClean="0"/>
          </a:p>
        </p:txBody>
      </p:sp>
      <p:sp>
        <p:nvSpPr>
          <p:cNvPr id="147462" name="Rectangle 8"/>
          <p:cNvSpPr>
            <a:spLocks noChangeArrowheads="1"/>
          </p:cNvSpPr>
          <p:nvPr/>
        </p:nvSpPr>
        <p:spPr bwMode="auto">
          <a:xfrm>
            <a:off x="682625" y="2541279"/>
            <a:ext cx="7851775" cy="1695450"/>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latin typeface="Courier New" pitchFamily="49" charset="0"/>
              </a:rPr>
              <a:t>ods html </a:t>
            </a:r>
            <a:r>
              <a:rPr lang="en-US" b="1" dirty="0" smtClean="0">
                <a:latin typeface="Courier New" pitchFamily="49" charset="0"/>
              </a:rPr>
              <a:t>file="&amp;path\myreport.html";</a:t>
            </a:r>
            <a:endParaRPr lang="en-US" b="1" dirty="0">
              <a:latin typeface="Courier New" pitchFamily="49" charset="0"/>
            </a:endParaRPr>
          </a:p>
          <a:p>
            <a:pPr>
              <a:lnSpc>
                <a:spcPct val="85000"/>
              </a:lnSpc>
            </a:pPr>
            <a:r>
              <a:rPr lang="en-US" b="1" dirty="0">
                <a:latin typeface="Courier New" pitchFamily="49" charset="0"/>
              </a:rPr>
              <a:t>proc freq data=orion.sales;</a:t>
            </a:r>
          </a:p>
          <a:p>
            <a:pPr>
              <a:lnSpc>
                <a:spcPct val="85000"/>
              </a:lnSpc>
            </a:pPr>
            <a:r>
              <a:rPr lang="en-US" b="1" dirty="0">
                <a:latin typeface="Courier New" pitchFamily="49" charset="0"/>
              </a:rPr>
              <a:t>   tables Country;</a:t>
            </a:r>
          </a:p>
          <a:p>
            <a:pPr>
              <a:lnSpc>
                <a:spcPct val="85000"/>
              </a:lnSpc>
            </a:pPr>
            <a:r>
              <a:rPr lang="en-US" b="1" dirty="0">
                <a:latin typeface="Courier New" pitchFamily="49" charset="0"/>
              </a:rPr>
              <a:t>run;</a:t>
            </a:r>
          </a:p>
          <a:p>
            <a:pPr>
              <a:lnSpc>
                <a:spcPct val="85000"/>
              </a:lnSpc>
            </a:pPr>
            <a:r>
              <a:rPr lang="en-US" b="1" dirty="0">
                <a:latin typeface="Courier New" pitchFamily="49" charset="0"/>
              </a:rPr>
              <a:t>ods html close;</a:t>
            </a:r>
          </a:p>
        </p:txBody>
      </p:sp>
      <p:sp>
        <p:nvSpPr>
          <p:cNvPr id="147463" name="Rectangle 10"/>
          <p:cNvSpPr>
            <a:spLocks noChangeArrowheads="1"/>
          </p:cNvSpPr>
          <p:nvPr>
            <p:custDataLst>
              <p:tags r:id="rId1"/>
            </p:custDataLst>
          </p:nvPr>
        </p:nvSpPr>
        <p:spPr bwMode="auto">
          <a:xfrm>
            <a:off x="701097" y="2568987"/>
            <a:ext cx="6615834"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47464" name="Rectangle 11"/>
          <p:cNvSpPr>
            <a:spLocks noChangeArrowheads="1"/>
          </p:cNvSpPr>
          <p:nvPr>
            <p:custDataLst>
              <p:tags r:id="rId2"/>
            </p:custDataLst>
          </p:nvPr>
        </p:nvSpPr>
        <p:spPr bwMode="auto">
          <a:xfrm>
            <a:off x="727075" y="3830329"/>
            <a:ext cx="2763838"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47465" name="Text Box 13"/>
          <p:cNvSpPr txBox="1">
            <a:spLocks noChangeArrowheads="1"/>
          </p:cNvSpPr>
          <p:nvPr/>
        </p:nvSpPr>
        <p:spPr bwMode="auto">
          <a:xfrm>
            <a:off x="7945541" y="6324600"/>
            <a:ext cx="987322"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p111d12</a:t>
            </a:r>
            <a:endParaRPr lang="en-US" sz="1600" b="1" dirty="0"/>
          </a:p>
        </p:txBody>
      </p:sp>
      <p:sp>
        <p:nvSpPr>
          <p:cNvPr id="10" name="TextBox 9"/>
          <p:cNvSpPr txBox="1"/>
          <p:nvPr>
            <p:custDataLst>
              <p:tags r:id="rId3"/>
            </p:custDataLst>
          </p:nvPr>
        </p:nvSpPr>
        <p:spPr>
          <a:xfrm>
            <a:off x="3630129" y="3998604"/>
            <a:ext cx="5302734" cy="1102866"/>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ODS</a:t>
            </a:r>
            <a:r>
              <a:rPr lang="en-US" sz="2000" dirty="0" smtClean="0">
                <a:solidFill>
                  <a:srgbClr val="000000"/>
                </a:solidFill>
              </a:rPr>
              <a:t> </a:t>
            </a:r>
            <a:r>
              <a:rPr lang="en-US" sz="2000" i="1" dirty="0" smtClean="0">
                <a:solidFill>
                  <a:srgbClr val="000000"/>
                </a:solidFill>
              </a:rPr>
              <a:t>destination</a:t>
            </a:r>
            <a:r>
              <a:rPr lang="en-US" sz="2000" dirty="0" smtClean="0">
                <a:solidFill>
                  <a:srgbClr val="000000"/>
                </a:solidFill>
              </a:rPr>
              <a:t> </a:t>
            </a:r>
            <a:r>
              <a:rPr lang="en-US" sz="2000" b="1" dirty="0" smtClean="0">
                <a:solidFill>
                  <a:srgbClr val="000000"/>
                </a:solidFill>
              </a:rPr>
              <a:t>FILE="</a:t>
            </a:r>
            <a:r>
              <a:rPr lang="en-US" sz="2000" i="1" dirty="0" smtClean="0">
                <a:solidFill>
                  <a:srgbClr val="000000"/>
                </a:solidFill>
              </a:rPr>
              <a:t>filename</a:t>
            </a:r>
            <a:r>
              <a:rPr lang="en-US" sz="2000" b="1" dirty="0" smtClean="0">
                <a:solidFill>
                  <a:srgbClr val="000000"/>
                </a:solidFill>
              </a:rPr>
              <a:t>"</a:t>
            </a:r>
            <a:r>
              <a:rPr lang="en-US" sz="2000" dirty="0" smtClean="0">
                <a:solidFill>
                  <a:srgbClr val="000000"/>
                </a:solidFill>
              </a:rPr>
              <a:t> </a:t>
            </a:r>
            <a:r>
              <a:rPr lang="en-US" sz="2000" i="1" dirty="0" smtClean="0">
                <a:solidFill>
                  <a:srgbClr val="000000"/>
                </a:solidFill>
              </a:rPr>
              <a:t>&lt;options&gt;</a:t>
            </a:r>
            <a:r>
              <a:rPr lang="en-US" sz="2000" b="1" dirty="0" smtClean="0">
                <a:solidFill>
                  <a:srgbClr val="000000"/>
                </a:solidFill>
              </a:rPr>
              <a:t>;</a:t>
            </a:r>
          </a:p>
          <a:p>
            <a:r>
              <a:rPr lang="en-US" sz="2000" dirty="0" smtClean="0">
                <a:solidFill>
                  <a:srgbClr val="000000"/>
                </a:solidFill>
              </a:rPr>
              <a:t>      </a:t>
            </a:r>
            <a:r>
              <a:rPr lang="en-US" sz="2000" i="1" dirty="0" smtClean="0">
                <a:solidFill>
                  <a:srgbClr val="000000"/>
                </a:solidFill>
              </a:rPr>
              <a:t>&lt;SAS code to generate the report&gt;</a:t>
            </a:r>
          </a:p>
          <a:p>
            <a:r>
              <a:rPr lang="en-US" sz="2000" b="1" dirty="0" smtClean="0">
                <a:solidFill>
                  <a:srgbClr val="000000"/>
                </a:solidFill>
              </a:rPr>
              <a:t>ODS</a:t>
            </a:r>
            <a:r>
              <a:rPr lang="en-US" sz="2000" dirty="0" smtClean="0">
                <a:solidFill>
                  <a:srgbClr val="000000"/>
                </a:solidFill>
              </a:rPr>
              <a:t> </a:t>
            </a:r>
            <a:r>
              <a:rPr lang="en-US" sz="2000" i="1" dirty="0" smtClean="0">
                <a:solidFill>
                  <a:srgbClr val="000000"/>
                </a:solidFill>
              </a:rPr>
              <a:t>destination</a:t>
            </a:r>
            <a:r>
              <a:rPr lang="en-US" sz="2000" dirty="0" smtClean="0">
                <a:solidFill>
                  <a:srgbClr val="000000"/>
                </a:solidFill>
              </a:rPr>
              <a:t> </a:t>
            </a:r>
            <a:r>
              <a:rPr lang="en-US" sz="2000" b="1" dirty="0" smtClean="0">
                <a:solidFill>
                  <a:srgbClr val="000000"/>
                </a:solidFill>
              </a:rPr>
              <a:t>CLOSE;</a:t>
            </a:r>
            <a:endParaRPr lang="en-US" sz="2000" b="1" dirty="0">
              <a:solidFill>
                <a:srgbClr val="000000"/>
              </a:solidFill>
            </a:endParaRPr>
          </a:p>
        </p:txBody>
      </p:sp>
    </p:spTree>
    <p:extLst>
      <p:ext uri="{BB962C8B-B14F-4D97-AF65-F5344CB8AC3E}">
        <p14:creationId xmlns:p14="http://schemas.microsoft.com/office/powerpoint/2010/main" val="2970060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dirty="0" smtClean="0"/>
              <a:t>Viewing the Output</a:t>
            </a:r>
          </a:p>
        </p:txBody>
      </p:sp>
      <p:sp>
        <p:nvSpPr>
          <p:cNvPr id="10" name="Rectangle 3"/>
          <p:cNvSpPr>
            <a:spLocks noGrp="1" noChangeArrowheads="1"/>
          </p:cNvSpPr>
          <p:nvPr>
            <p:ph sz="half" idx="1"/>
          </p:nvPr>
        </p:nvSpPr>
        <p:spPr>
          <a:xfrm>
            <a:off x="685800" y="1074738"/>
            <a:ext cx="7848600" cy="4264025"/>
          </a:xfrm>
        </p:spPr>
        <p:txBody>
          <a:bodyPr/>
          <a:lstStyle/>
          <a:p>
            <a:r>
              <a:rPr lang="en-US" sz="2400" dirty="0" smtClean="0"/>
              <a:t>HTML output can be viewed in the interactive environment or using a browser.</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sz="1200" dirty="0" smtClean="0"/>
          </a:p>
          <a:p>
            <a:pPr marL="0" indent="0" eaLnBrk="1" hangingPunct="1"/>
            <a:endParaRPr lang="en-US" dirty="0" smtClean="0"/>
          </a:p>
        </p:txBody>
      </p:sp>
      <p:pic>
        <p:nvPicPr>
          <p:cNvPr id="147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86" y="2126456"/>
            <a:ext cx="6388883" cy="3082480"/>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147461" name="Text Box 7"/>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Tree>
    <p:extLst>
      <p:ext uri="{BB962C8B-B14F-4D97-AF65-F5344CB8AC3E}">
        <p14:creationId xmlns:p14="http://schemas.microsoft.com/office/powerpoint/2010/main" val="2187426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838200" y="1066365"/>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dirty="0" smtClean="0"/>
          </a:p>
        </p:txBody>
      </p:sp>
      <p:sp>
        <p:nvSpPr>
          <p:cNvPr id="141314" name="Rectangle 2"/>
          <p:cNvSpPr>
            <a:spLocks noGrp="1" noChangeArrowheads="1"/>
          </p:cNvSpPr>
          <p:nvPr>
            <p:ph type="title"/>
          </p:nvPr>
        </p:nvSpPr>
        <p:spPr/>
        <p:txBody>
          <a:bodyPr/>
          <a:lstStyle/>
          <a:p>
            <a:r>
              <a:rPr lang="en-US" dirty="0" smtClean="0"/>
              <a:t>ODS Destinations</a:t>
            </a:r>
          </a:p>
        </p:txBody>
      </p:sp>
      <p:sp>
        <p:nvSpPr>
          <p:cNvPr id="8" name="Content Placeholder 7"/>
          <p:cNvSpPr>
            <a:spLocks noGrp="1"/>
          </p:cNvSpPr>
          <p:nvPr>
            <p:ph idx="1"/>
          </p:nvPr>
        </p:nvSpPr>
        <p:spPr>
          <a:xfrm>
            <a:off x="685800" y="1074738"/>
            <a:ext cx="8102065" cy="4264025"/>
          </a:xfrm>
        </p:spPr>
        <p:txBody>
          <a:bodyPr/>
          <a:lstStyle/>
          <a:p>
            <a:r>
              <a:rPr lang="en-US" dirty="0" smtClean="0"/>
              <a:t>ODS creates various types of output based on the </a:t>
            </a:r>
            <a:br>
              <a:rPr lang="en-US" dirty="0" smtClean="0"/>
            </a:br>
            <a:r>
              <a:rPr lang="en-US" dirty="0" smtClean="0"/>
              <a:t>specified destinations and file types. </a:t>
            </a:r>
          </a:p>
          <a:p>
            <a:endParaRPr lang="en-US" b="1" dirty="0"/>
          </a:p>
        </p:txBody>
      </p:sp>
      <p:graphicFrame>
        <p:nvGraphicFramePr>
          <p:cNvPr id="414937" name="Group 217"/>
          <p:cNvGraphicFramePr>
            <a:graphicFrameLocks noGrp="1"/>
          </p:cNvGraphicFramePr>
          <p:nvPr>
            <p:extLst>
              <p:ext uri="{D42A27DB-BD31-4B8C-83A1-F6EECF244321}">
                <p14:modId xmlns:p14="http://schemas.microsoft.com/office/powerpoint/2010/main" val="3439237853"/>
              </p:ext>
            </p:extLst>
          </p:nvPr>
        </p:nvGraphicFramePr>
        <p:xfrm>
          <a:off x="486334" y="1928061"/>
          <a:ext cx="8171331" cy="4526527"/>
        </p:xfrm>
        <a:graphic>
          <a:graphicData uri="http://schemas.openxmlformats.org/drawingml/2006/table">
            <a:tbl>
              <a:tblPr/>
              <a:tblGrid>
                <a:gridCol w="1579491"/>
                <a:gridCol w="2323521"/>
                <a:gridCol w="1470840"/>
                <a:gridCol w="2797479"/>
              </a:tblGrid>
              <a:tr h="777377">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Destination</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Type of File</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Extension</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Viewed In</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550031">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LISTING</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noProof="1" smtClean="0">
                          <a:ln>
                            <a:noFill/>
                          </a:ln>
                          <a:solidFill>
                            <a:srgbClr val="000000"/>
                          </a:solidFill>
                          <a:effectLst/>
                          <a:latin typeface="Arial" charset="0"/>
                        </a:rPr>
                        <a:t>Plain text</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0" i="0" u="none" strike="noStrike" cap="none" normalizeH="0" baseline="0" dirty="0" smtClean="0">
                        <a:ln>
                          <a:noFill/>
                        </a:ln>
                        <a:solidFill>
                          <a:srgbClr val="000000"/>
                        </a:solidFill>
                        <a:effectLst/>
                        <a:latin typeface="Arial" charset="0"/>
                      </a:endParaRP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SAS Output window</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106637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HTML</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Hypertext Markup Language </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html</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Web Browsers such as Internet Explorer</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106637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PDF</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Portable Document Format</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pdf</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Adobe products such as Acrobat Reader</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106637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RTF</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Rich Text Format</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rtf</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Word processors such as Microsoft Word</a:t>
                      </a:r>
                    </a:p>
                  </a:txBody>
                  <a:tcPr marT="91448" marB="91448"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21235664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dirty="0" smtClean="0"/>
              <a:t>Multiple Destinations and Procedures</a:t>
            </a:r>
          </a:p>
        </p:txBody>
      </p:sp>
      <p:sp>
        <p:nvSpPr>
          <p:cNvPr id="156675" name="Rectangle 3"/>
          <p:cNvSpPr>
            <a:spLocks noGrp="1" noChangeArrowheads="1"/>
          </p:cNvSpPr>
          <p:nvPr>
            <p:ph idx="1"/>
          </p:nvPr>
        </p:nvSpPr>
        <p:spPr/>
        <p:txBody>
          <a:bodyPr/>
          <a:lstStyle/>
          <a:p>
            <a:pPr marL="0" indent="0" eaLnBrk="1" hangingPunct="1"/>
            <a:r>
              <a:rPr lang="en-US" dirty="0" smtClean="0"/>
              <a:t>Output from multiple procedures can be sent to multiple ODS destinations.</a:t>
            </a:r>
          </a:p>
        </p:txBody>
      </p:sp>
      <p:sp>
        <p:nvSpPr>
          <p:cNvPr id="156677" name="Text Box 14"/>
          <p:cNvSpPr txBox="1">
            <a:spLocks noChangeArrowheads="1"/>
          </p:cNvSpPr>
          <p:nvPr/>
        </p:nvSpPr>
        <p:spPr bwMode="auto">
          <a:xfrm>
            <a:off x="7956890" y="6324600"/>
            <a:ext cx="97597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p111d14</a:t>
            </a:r>
            <a:endParaRPr lang="en-US" sz="1600" b="1" dirty="0"/>
          </a:p>
        </p:txBody>
      </p:sp>
      <p:sp>
        <p:nvSpPr>
          <p:cNvPr id="156678" name="Text Box 19"/>
          <p:cNvSpPr txBox="1">
            <a:spLocks noChangeArrowheads="1"/>
          </p:cNvSpPr>
          <p:nvPr/>
        </p:nvSpPr>
        <p:spPr bwMode="auto">
          <a:xfrm>
            <a:off x="1600200" y="3617612"/>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156679" name="Rectangle 20"/>
          <p:cNvSpPr>
            <a:spLocks noChangeArrowheads="1"/>
          </p:cNvSpPr>
          <p:nvPr/>
        </p:nvSpPr>
        <p:spPr bwMode="auto">
          <a:xfrm>
            <a:off x="724333" y="1911716"/>
            <a:ext cx="7410017" cy="4183709"/>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smtClean="0">
                <a:latin typeface="Courier New" pitchFamily="49" charset="0"/>
              </a:rPr>
              <a:t>ods </a:t>
            </a:r>
            <a:r>
              <a:rPr lang="en-US" b="1" dirty="0">
                <a:latin typeface="Courier New" pitchFamily="49" charset="0"/>
              </a:rPr>
              <a:t>pdf file</a:t>
            </a:r>
            <a:r>
              <a:rPr lang="en-US" b="1" dirty="0" smtClean="0">
                <a:latin typeface="Courier New" pitchFamily="49" charset="0"/>
              </a:rPr>
              <a:t>="&amp;path\example.pdf</a:t>
            </a:r>
            <a:r>
              <a:rPr lang="en-US" b="1" dirty="0">
                <a:latin typeface="Courier New" pitchFamily="49" charset="0"/>
              </a:rPr>
              <a:t>";</a:t>
            </a:r>
          </a:p>
          <a:p>
            <a:pPr>
              <a:lnSpc>
                <a:spcPct val="85000"/>
              </a:lnSpc>
            </a:pPr>
            <a:r>
              <a:rPr lang="en-US" b="1" dirty="0">
                <a:latin typeface="Courier New" pitchFamily="49" charset="0"/>
              </a:rPr>
              <a:t>ods rtf </a:t>
            </a:r>
            <a:r>
              <a:rPr lang="en-US" b="1" dirty="0" smtClean="0">
                <a:latin typeface="Courier New" pitchFamily="49" charset="0"/>
              </a:rPr>
              <a:t>file="&amp;path\example.rtf";</a:t>
            </a:r>
          </a:p>
          <a:p>
            <a:pPr>
              <a:lnSpc>
                <a:spcPct val="85000"/>
              </a:lnSpc>
            </a:pPr>
            <a:endParaRPr lang="en-US" b="1" dirty="0">
              <a:latin typeface="Courier New" pitchFamily="49" charset="0"/>
            </a:endParaRPr>
          </a:p>
          <a:p>
            <a:pPr>
              <a:lnSpc>
                <a:spcPct val="85000"/>
              </a:lnSpc>
            </a:pPr>
            <a:r>
              <a:rPr lang="en-US" b="1" dirty="0" smtClean="0">
                <a:latin typeface="Courier New" pitchFamily="49" charset="0"/>
              </a:rPr>
              <a:t>proc </a:t>
            </a:r>
            <a:r>
              <a:rPr lang="en-US" b="1" dirty="0">
                <a:latin typeface="Courier New" pitchFamily="49" charset="0"/>
              </a:rPr>
              <a:t>freq data=orion.sales;</a:t>
            </a:r>
          </a:p>
          <a:p>
            <a:pPr>
              <a:lnSpc>
                <a:spcPct val="85000"/>
              </a:lnSpc>
            </a:pPr>
            <a:r>
              <a:rPr lang="en-US" b="1" dirty="0">
                <a:latin typeface="Courier New" pitchFamily="49" charset="0"/>
              </a:rPr>
              <a:t>   tables Country;</a:t>
            </a:r>
          </a:p>
          <a:p>
            <a:pPr>
              <a:lnSpc>
                <a:spcPct val="85000"/>
              </a:lnSpc>
            </a:pPr>
            <a:r>
              <a:rPr lang="en-US" b="1" dirty="0">
                <a:latin typeface="Courier New" pitchFamily="49" charset="0"/>
              </a:rPr>
              <a:t>run</a:t>
            </a:r>
            <a:r>
              <a:rPr lang="en-US" b="1" dirty="0" smtClean="0">
                <a:latin typeface="Courier New" pitchFamily="49" charset="0"/>
              </a:rPr>
              <a:t>;</a:t>
            </a:r>
          </a:p>
          <a:p>
            <a:pPr>
              <a:lnSpc>
                <a:spcPct val="85000"/>
              </a:lnSpc>
            </a:pPr>
            <a:endParaRPr lang="en-US" b="1" dirty="0">
              <a:latin typeface="Courier New" pitchFamily="49" charset="0"/>
            </a:endParaRPr>
          </a:p>
          <a:p>
            <a:pPr>
              <a:lnSpc>
                <a:spcPct val="85000"/>
              </a:lnSpc>
            </a:pPr>
            <a:r>
              <a:rPr lang="en-US" b="1" dirty="0" smtClean="0">
                <a:latin typeface="Courier New" pitchFamily="49" charset="0"/>
              </a:rPr>
              <a:t>proc </a:t>
            </a:r>
            <a:r>
              <a:rPr lang="en-US" b="1" dirty="0">
                <a:latin typeface="Courier New" pitchFamily="49" charset="0"/>
              </a:rPr>
              <a:t>means data=orion.sales;</a:t>
            </a:r>
          </a:p>
          <a:p>
            <a:pPr>
              <a:lnSpc>
                <a:spcPct val="85000"/>
              </a:lnSpc>
            </a:pPr>
            <a:r>
              <a:rPr lang="en-US" b="1" dirty="0">
                <a:latin typeface="Courier New" pitchFamily="49" charset="0"/>
              </a:rPr>
              <a:t>   var Salary;</a:t>
            </a:r>
          </a:p>
          <a:p>
            <a:pPr>
              <a:lnSpc>
                <a:spcPct val="85000"/>
              </a:lnSpc>
            </a:pPr>
            <a:r>
              <a:rPr lang="en-US" b="1" dirty="0">
                <a:latin typeface="Courier New" pitchFamily="49" charset="0"/>
              </a:rPr>
              <a:t>run</a:t>
            </a:r>
            <a:r>
              <a:rPr lang="en-US" b="1" dirty="0" smtClean="0">
                <a:latin typeface="Courier New" pitchFamily="49" charset="0"/>
              </a:rPr>
              <a:t>;</a:t>
            </a:r>
          </a:p>
          <a:p>
            <a:pPr>
              <a:lnSpc>
                <a:spcPct val="85000"/>
              </a:lnSpc>
            </a:pPr>
            <a:endParaRPr lang="en-US" b="1" dirty="0">
              <a:latin typeface="Courier New" pitchFamily="49" charset="0"/>
            </a:endParaRPr>
          </a:p>
          <a:p>
            <a:pPr>
              <a:lnSpc>
                <a:spcPct val="85000"/>
              </a:lnSpc>
            </a:pPr>
            <a:r>
              <a:rPr lang="en-US" b="1" dirty="0" smtClean="0">
                <a:latin typeface="Courier New" pitchFamily="49" charset="0"/>
              </a:rPr>
              <a:t>ods pdf close;</a:t>
            </a:r>
          </a:p>
          <a:p>
            <a:pPr>
              <a:lnSpc>
                <a:spcPct val="85000"/>
              </a:lnSpc>
            </a:pPr>
            <a:r>
              <a:rPr lang="en-US" b="1" dirty="0" smtClean="0">
                <a:latin typeface="Courier New" pitchFamily="49" charset="0"/>
              </a:rPr>
              <a:t>ods rtf close;</a:t>
            </a:r>
            <a:endParaRPr lang="en-US" b="1" dirty="0">
              <a:latin typeface="Courier New" pitchFamily="49" charset="0"/>
            </a:endParaRPr>
          </a:p>
        </p:txBody>
      </p:sp>
    </p:spTree>
    <p:extLst>
      <p:ext uri="{BB962C8B-B14F-4D97-AF65-F5344CB8AC3E}">
        <p14:creationId xmlns:p14="http://schemas.microsoft.com/office/powerpoint/2010/main" val="40201195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dirty="0" smtClean="0"/>
              <a:t>Closing All Destinations </a:t>
            </a:r>
          </a:p>
        </p:txBody>
      </p:sp>
      <p:sp>
        <p:nvSpPr>
          <p:cNvPr id="155651" name="Rectangle 3"/>
          <p:cNvSpPr>
            <a:spLocks noGrp="1" noChangeArrowheads="1"/>
          </p:cNvSpPr>
          <p:nvPr>
            <p:ph idx="1"/>
          </p:nvPr>
        </p:nvSpPr>
        <p:spPr>
          <a:xfrm>
            <a:off x="685800" y="1068388"/>
            <a:ext cx="7848600" cy="5637212"/>
          </a:xfrm>
        </p:spPr>
        <p:txBody>
          <a:bodyPr/>
          <a:lstStyle/>
          <a:p>
            <a:pPr marL="0" indent="0" eaLnBrk="1" hangingPunct="1"/>
            <a:r>
              <a:rPr lang="en-US" dirty="0" smtClean="0"/>
              <a:t>Use _ALL_ in the ODS CLOSE statement to close all open destinations. This includes the LISTING destination.</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155653" name="Rectangle 5"/>
          <p:cNvSpPr>
            <a:spLocks noChangeArrowheads="1"/>
          </p:cNvSpPr>
          <p:nvPr/>
        </p:nvSpPr>
        <p:spPr bwMode="auto">
          <a:xfrm>
            <a:off x="694485" y="2038350"/>
            <a:ext cx="7262812" cy="2614049"/>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smtClean="0">
                <a:latin typeface="Courier New" pitchFamily="49" charset="0"/>
              </a:rPr>
              <a:t>ods </a:t>
            </a:r>
            <a:r>
              <a:rPr lang="en-US" b="1" dirty="0">
                <a:latin typeface="Courier New" pitchFamily="49" charset="0"/>
              </a:rPr>
              <a:t>pdf file</a:t>
            </a:r>
            <a:r>
              <a:rPr lang="en-US" b="1" dirty="0" smtClean="0">
                <a:latin typeface="Courier New" pitchFamily="49" charset="0"/>
              </a:rPr>
              <a:t>="&amp;path\example.pdf";</a:t>
            </a:r>
            <a:endParaRPr lang="en-US" b="1" dirty="0">
              <a:latin typeface="Courier New" pitchFamily="49" charset="0"/>
            </a:endParaRPr>
          </a:p>
          <a:p>
            <a:pPr>
              <a:lnSpc>
                <a:spcPct val="85000"/>
              </a:lnSpc>
            </a:pPr>
            <a:r>
              <a:rPr lang="en-US" b="1" dirty="0">
                <a:latin typeface="Courier New" pitchFamily="49" charset="0"/>
              </a:rPr>
              <a:t>ods rtf </a:t>
            </a:r>
            <a:r>
              <a:rPr lang="en-US" b="1" dirty="0" smtClean="0">
                <a:latin typeface="Courier New" pitchFamily="49" charset="0"/>
              </a:rPr>
              <a:t>file="&amp;path\example.rtf";</a:t>
            </a:r>
          </a:p>
          <a:p>
            <a:pPr>
              <a:lnSpc>
                <a:spcPct val="85000"/>
              </a:lnSpc>
            </a:pPr>
            <a:endParaRPr lang="en-US" b="1" dirty="0">
              <a:latin typeface="Courier New" pitchFamily="49" charset="0"/>
            </a:endParaRPr>
          </a:p>
          <a:p>
            <a:pPr>
              <a:lnSpc>
                <a:spcPct val="85000"/>
              </a:lnSpc>
            </a:pPr>
            <a:r>
              <a:rPr lang="en-US" b="1" dirty="0">
                <a:latin typeface="Courier New" pitchFamily="49" charset="0"/>
              </a:rPr>
              <a:t>proc freq data=orion.sales;</a:t>
            </a:r>
          </a:p>
          <a:p>
            <a:pPr>
              <a:lnSpc>
                <a:spcPct val="85000"/>
              </a:lnSpc>
            </a:pPr>
            <a:r>
              <a:rPr lang="en-US" b="1" dirty="0">
                <a:latin typeface="Courier New" pitchFamily="49" charset="0"/>
              </a:rPr>
              <a:t>   tables Country;</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ods _all_ close</a:t>
            </a:r>
            <a:r>
              <a:rPr lang="en-US" b="1" dirty="0" smtClean="0">
                <a:latin typeface="Courier New" pitchFamily="49" charset="0"/>
              </a:rPr>
              <a:t>;</a:t>
            </a:r>
            <a:endParaRPr lang="en-US" b="1" dirty="0">
              <a:latin typeface="Courier New" pitchFamily="49" charset="0"/>
            </a:endParaRPr>
          </a:p>
        </p:txBody>
      </p:sp>
      <p:sp>
        <p:nvSpPr>
          <p:cNvPr id="155654" name="Text Box 12"/>
          <p:cNvSpPr txBox="1">
            <a:spLocks noChangeArrowheads="1"/>
          </p:cNvSpPr>
          <p:nvPr/>
        </p:nvSpPr>
        <p:spPr bwMode="auto">
          <a:xfrm>
            <a:off x="7956891" y="6324600"/>
            <a:ext cx="975972"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p111d15</a:t>
            </a:r>
            <a:endParaRPr lang="en-US" sz="1600" b="1" dirty="0"/>
          </a:p>
        </p:txBody>
      </p:sp>
      <p:sp>
        <p:nvSpPr>
          <p:cNvPr id="2" name="Rectangle 1"/>
          <p:cNvSpPr/>
          <p:nvPr>
            <p:custDataLst>
              <p:tags r:id="rId1"/>
            </p:custDataLst>
          </p:nvPr>
        </p:nvSpPr>
        <p:spPr bwMode="auto">
          <a:xfrm>
            <a:off x="1475535" y="4265422"/>
            <a:ext cx="99478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985028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Open Destinations </a:t>
            </a:r>
            <a:endParaRPr lang="en-US" dirty="0"/>
          </a:p>
        </p:txBody>
      </p:sp>
      <p:sp>
        <p:nvSpPr>
          <p:cNvPr id="3" name="Content Placeholder 2"/>
          <p:cNvSpPr>
            <a:spLocks noGrp="1"/>
          </p:cNvSpPr>
          <p:nvPr>
            <p:ph idx="1"/>
          </p:nvPr>
        </p:nvSpPr>
        <p:spPr/>
        <p:txBody>
          <a:bodyPr/>
          <a:lstStyle/>
          <a:p>
            <a:r>
              <a:rPr lang="en-US" dirty="0" smtClean="0"/>
              <a:t>Be sure to have at least one destination open. </a:t>
            </a:r>
            <a:endParaRPr lang="en-US"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8" name="TextBox 7"/>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1" name="TextBox 10"/>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2" name="Rectangle 11"/>
          <p:cNvSpPr/>
          <p:nvPr/>
        </p:nvSpPr>
        <p:spPr>
          <a:xfrm>
            <a:off x="601980" y="1504240"/>
            <a:ext cx="8171848" cy="4611519"/>
          </a:xfrm>
          <a:prstGeom prst="rect">
            <a:avLst/>
          </a:prstGeom>
          <a:solidFill>
            <a:srgbClr val="FFFFFF"/>
          </a:solidFill>
          <a:ln w="38100" cmpd="sng">
            <a:solidFill>
              <a:schemeClr val="tx2"/>
            </a:solidFill>
          </a:ln>
        </p:spPr>
        <p:txBody>
          <a:bodyPr wrap="square" lIns="88900" tIns="88900" rIns="88900" bIns="88900">
            <a:spAutoFit/>
          </a:bodyPr>
          <a:lstStyle/>
          <a:p>
            <a:pPr marL="342900" indent="-342900">
              <a:buAutoNum type="arabicPlain" startAt="2723"/>
            </a:pPr>
            <a:r>
              <a:rPr lang="en-US" sz="1600" b="1" dirty="0" smtClean="0">
                <a:solidFill>
                  <a:srgbClr val="000000"/>
                </a:solidFill>
                <a:latin typeface="SAS Monospace"/>
              </a:rPr>
              <a:t>  ods _all_ close;</a:t>
            </a:r>
          </a:p>
          <a:p>
            <a:r>
              <a:rPr lang="en-US" sz="1600" b="1" dirty="0" smtClean="0">
                <a:solidFill>
                  <a:srgbClr val="000000"/>
                </a:solidFill>
                <a:latin typeface="SAS Monospace"/>
              </a:rPr>
              <a:t>2724  </a:t>
            </a:r>
            <a:r>
              <a:rPr lang="en-US" sz="1600" b="1" dirty="0">
                <a:solidFill>
                  <a:srgbClr val="000000"/>
                </a:solidFill>
                <a:latin typeface="SAS Monospace"/>
              </a:rPr>
              <a:t>proc freq data=orion.sales;</a:t>
            </a:r>
          </a:p>
          <a:p>
            <a:r>
              <a:rPr lang="en-US" sz="1600" b="1" dirty="0">
                <a:solidFill>
                  <a:srgbClr val="000000"/>
                </a:solidFill>
                <a:latin typeface="SAS Monospace"/>
              </a:rPr>
              <a:t>2725     tables Country;</a:t>
            </a:r>
          </a:p>
          <a:p>
            <a:r>
              <a:rPr lang="en-US" sz="1600" b="1" dirty="0">
                <a:solidFill>
                  <a:srgbClr val="000000"/>
                </a:solidFill>
                <a:latin typeface="SAS Monospace"/>
              </a:rPr>
              <a:t>2726  run;</a:t>
            </a:r>
          </a:p>
          <a:p>
            <a:endParaRPr lang="en-US" sz="1600" b="1" dirty="0">
              <a:solidFill>
                <a:srgbClr val="000000"/>
              </a:solidFill>
              <a:latin typeface="SAS Monospace"/>
            </a:endParaRPr>
          </a:p>
          <a:p>
            <a:r>
              <a:rPr lang="en-US" sz="1600" b="1" dirty="0">
                <a:solidFill>
                  <a:srgbClr val="009600"/>
                </a:solidFill>
                <a:latin typeface="SAS Monospace"/>
              </a:rPr>
              <a:t>WARNING: No output destinations active.</a:t>
            </a:r>
          </a:p>
          <a:p>
            <a:r>
              <a:rPr lang="en-US" sz="1600" b="1" dirty="0">
                <a:solidFill>
                  <a:srgbClr val="0000FF"/>
                </a:solidFill>
                <a:latin typeface="SAS Monospace"/>
              </a:rPr>
              <a:t>NOTE: There were 165 observations read from the data set ORION.SALES.</a:t>
            </a:r>
          </a:p>
          <a:p>
            <a:endParaRPr lang="en-US" sz="1600" b="1" dirty="0">
              <a:solidFill>
                <a:srgbClr val="0000FF"/>
              </a:solidFill>
              <a:latin typeface="SAS Monospace"/>
            </a:endParaRPr>
          </a:p>
          <a:p>
            <a:r>
              <a:rPr lang="en-US" sz="1600" b="1" dirty="0" smtClean="0">
                <a:solidFill>
                  <a:srgbClr val="000000"/>
                </a:solidFill>
                <a:latin typeface="SAS Monospace"/>
              </a:rPr>
              <a:t>2727</a:t>
            </a:r>
            <a:endParaRPr lang="en-US" sz="1600" b="1" dirty="0">
              <a:solidFill>
                <a:srgbClr val="000000"/>
              </a:solidFill>
              <a:latin typeface="SAS Monospace"/>
            </a:endParaRPr>
          </a:p>
          <a:p>
            <a:r>
              <a:rPr lang="en-US" sz="1600" b="1" dirty="0" smtClean="0">
                <a:solidFill>
                  <a:srgbClr val="000000"/>
                </a:solidFill>
                <a:latin typeface="SAS Monospace"/>
              </a:rPr>
              <a:t>2728  </a:t>
            </a:r>
            <a:r>
              <a:rPr lang="en-US" sz="1600" b="1" dirty="0">
                <a:solidFill>
                  <a:srgbClr val="000000"/>
                </a:solidFill>
                <a:latin typeface="SAS Monospace"/>
              </a:rPr>
              <a:t>ods listing;</a:t>
            </a:r>
          </a:p>
          <a:p>
            <a:r>
              <a:rPr lang="en-US" sz="1600" b="1" dirty="0" smtClean="0">
                <a:solidFill>
                  <a:srgbClr val="000000"/>
                </a:solidFill>
                <a:latin typeface="SAS Monospace"/>
              </a:rPr>
              <a:t>2729</a:t>
            </a:r>
            <a:endParaRPr lang="en-US" sz="1600" b="1" dirty="0">
              <a:solidFill>
                <a:srgbClr val="000000"/>
              </a:solidFill>
              <a:latin typeface="SAS Monospace"/>
            </a:endParaRPr>
          </a:p>
          <a:p>
            <a:r>
              <a:rPr lang="en-US" sz="1600" b="1" dirty="0" smtClean="0">
                <a:solidFill>
                  <a:srgbClr val="000000"/>
                </a:solidFill>
                <a:latin typeface="SAS Monospace"/>
              </a:rPr>
              <a:t>2730  proc </a:t>
            </a:r>
            <a:r>
              <a:rPr lang="en-US" sz="1600" b="1" dirty="0">
                <a:solidFill>
                  <a:srgbClr val="000000"/>
                </a:solidFill>
                <a:latin typeface="SAS Monospace"/>
              </a:rPr>
              <a:t>freq data=orion.sales;</a:t>
            </a:r>
          </a:p>
          <a:p>
            <a:r>
              <a:rPr lang="en-US" sz="1600" b="1" dirty="0" smtClean="0">
                <a:solidFill>
                  <a:srgbClr val="000000"/>
                </a:solidFill>
                <a:latin typeface="SAS Monospace"/>
              </a:rPr>
              <a:t>2731     </a:t>
            </a:r>
            <a:r>
              <a:rPr lang="en-US" sz="1600" b="1" dirty="0">
                <a:solidFill>
                  <a:srgbClr val="000000"/>
                </a:solidFill>
                <a:latin typeface="SAS Monospace"/>
              </a:rPr>
              <a:t>tables Country;</a:t>
            </a:r>
          </a:p>
          <a:p>
            <a:r>
              <a:rPr lang="en-US" sz="1600" b="1" dirty="0" smtClean="0">
                <a:solidFill>
                  <a:srgbClr val="000000"/>
                </a:solidFill>
                <a:latin typeface="SAS Monospace"/>
              </a:rPr>
              <a:t>2732  </a:t>
            </a:r>
            <a:r>
              <a:rPr lang="en-US" sz="1600" b="1" dirty="0">
                <a:solidFill>
                  <a:srgbClr val="000000"/>
                </a:solidFill>
                <a:latin typeface="SAS Monospace"/>
              </a:rPr>
              <a:t>run;</a:t>
            </a:r>
          </a:p>
          <a:p>
            <a:endParaRPr lang="en-US" sz="1600" b="1" dirty="0">
              <a:solidFill>
                <a:srgbClr val="000000"/>
              </a:solidFill>
              <a:latin typeface="SAS Monospace"/>
            </a:endParaRPr>
          </a:p>
          <a:p>
            <a:r>
              <a:rPr lang="en-US" sz="1600" b="1" dirty="0">
                <a:solidFill>
                  <a:srgbClr val="0000FF"/>
                </a:solidFill>
                <a:latin typeface="SAS Monospace"/>
              </a:rPr>
              <a:t>NOTE: There were 165 observations read from the data set ORION.SALES.</a:t>
            </a:r>
          </a:p>
        </p:txBody>
      </p:sp>
      <p:sp>
        <p:nvSpPr>
          <p:cNvPr id="13" name="Rectangle 12"/>
          <p:cNvSpPr/>
          <p:nvPr>
            <p:custDataLst>
              <p:tags r:id="rId1"/>
            </p:custDataLst>
          </p:nvPr>
        </p:nvSpPr>
        <p:spPr bwMode="auto">
          <a:xfrm>
            <a:off x="1414780" y="4030738"/>
            <a:ext cx="15685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4" name="Rectangle 13"/>
          <p:cNvSpPr/>
          <p:nvPr>
            <p:custDataLst>
              <p:tags r:id="rId2"/>
            </p:custDataLst>
          </p:nvPr>
        </p:nvSpPr>
        <p:spPr bwMode="auto">
          <a:xfrm>
            <a:off x="1414780" y="1593140"/>
            <a:ext cx="20511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Right Arrow 14"/>
          <p:cNvSpPr/>
          <p:nvPr/>
        </p:nvSpPr>
        <p:spPr bwMode="auto">
          <a:xfrm>
            <a:off x="167907" y="2677360"/>
            <a:ext cx="482600" cy="444500"/>
          </a:xfrm>
          <a:prstGeom prst="rightArrow">
            <a:avLst>
              <a:gd name="adj1" fmla="val 49000"/>
              <a:gd name="adj2" fmla="val 40000"/>
            </a:avLst>
          </a:prstGeom>
          <a:solidFill>
            <a:srgbClr val="FF0000"/>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7" name="Line Callout 2 6"/>
          <p:cNvSpPr/>
          <p:nvPr/>
        </p:nvSpPr>
        <p:spPr bwMode="auto">
          <a:xfrm>
            <a:off x="6262037" y="2037143"/>
            <a:ext cx="2666810" cy="795089"/>
          </a:xfrm>
          <a:prstGeom prst="borderCallout2">
            <a:avLst>
              <a:gd name="adj1" fmla="val 18750"/>
              <a:gd name="adj2" fmla="val 0"/>
              <a:gd name="adj3" fmla="val 18750"/>
              <a:gd name="adj4" fmla="val -8334"/>
              <a:gd name="adj5" fmla="val 94130"/>
              <a:gd name="adj6" fmla="val -24102"/>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a:solidFill>
                  <a:srgbClr val="FFFFFF"/>
                </a:solidFill>
              </a:rPr>
              <a:t>O</a:t>
            </a:r>
            <a:r>
              <a:rPr lang="en-US" sz="2000" b="1" dirty="0" smtClean="0">
                <a:solidFill>
                  <a:srgbClr val="FFFFFF"/>
                </a:solidFill>
              </a:rPr>
              <a:t>utput </a:t>
            </a:r>
            <a:r>
              <a:rPr lang="en-US" sz="2000" b="1" dirty="0">
                <a:solidFill>
                  <a:srgbClr val="FFFFFF"/>
                </a:solidFill>
              </a:rPr>
              <a:t>is generated but not </a:t>
            </a:r>
            <a:r>
              <a:rPr lang="en-US" sz="2000" b="1" dirty="0" smtClean="0">
                <a:solidFill>
                  <a:srgbClr val="FFFFFF"/>
                </a:solidFill>
              </a:rPr>
              <a:t>displayed.</a:t>
            </a:r>
            <a:endParaRPr lang="en-US" sz="2000" b="1" dirty="0">
              <a:solidFill>
                <a:srgbClr val="FFFFFF"/>
              </a:solidFill>
            </a:endParaRPr>
          </a:p>
        </p:txBody>
      </p:sp>
      <p:sp>
        <p:nvSpPr>
          <p:cNvPr id="16" name="Line Callout 2 15"/>
          <p:cNvSpPr/>
          <p:nvPr/>
        </p:nvSpPr>
        <p:spPr bwMode="auto">
          <a:xfrm>
            <a:off x="6262036" y="4749746"/>
            <a:ext cx="2639917" cy="487313"/>
          </a:xfrm>
          <a:prstGeom prst="borderCallout2">
            <a:avLst>
              <a:gd name="adj1" fmla="val 18750"/>
              <a:gd name="adj2" fmla="val 0"/>
              <a:gd name="adj3" fmla="val 18750"/>
              <a:gd name="adj4" fmla="val -8334"/>
              <a:gd name="adj5" fmla="val 133722"/>
              <a:gd name="adj6" fmla="val -25412"/>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a:solidFill>
                  <a:srgbClr val="FFFFFF"/>
                </a:solidFill>
              </a:rPr>
              <a:t>O</a:t>
            </a:r>
            <a:r>
              <a:rPr lang="en-US" sz="2000" b="1" dirty="0" smtClean="0">
                <a:solidFill>
                  <a:srgbClr val="FFFFFF"/>
                </a:solidFill>
              </a:rPr>
              <a:t>utput is displayed.</a:t>
            </a:r>
            <a:endParaRPr lang="en-US" sz="2000" b="1" dirty="0">
              <a:solidFill>
                <a:srgbClr val="FFFFFF"/>
              </a:solidFill>
            </a:endParaRPr>
          </a:p>
        </p:txBody>
      </p:sp>
      <p:sp>
        <p:nvSpPr>
          <p:cNvPr id="5" name="Program Name"/>
          <p:cNvSpPr txBox="1"/>
          <p:nvPr/>
        </p:nvSpPr>
        <p:spPr>
          <a:xfrm>
            <a:off x="7956551" y="6324600"/>
            <a:ext cx="981101" cy="338554"/>
          </a:xfrm>
          <a:prstGeom prst="rect">
            <a:avLst/>
          </a:prstGeom>
          <a:noFill/>
        </p:spPr>
        <p:txBody>
          <a:bodyPr vert="horz" wrap="none" rtlCol="0">
            <a:spAutoFit/>
          </a:bodyPr>
          <a:lstStyle/>
          <a:p>
            <a:pPr algn="r"/>
            <a:r>
              <a:rPr lang="en-US" sz="1600" b="1" dirty="0" smtClean="0"/>
              <a:t>p111d15</a:t>
            </a:r>
            <a:endParaRPr lang="en-US" sz="1600" b="1" dirty="0"/>
          </a:p>
        </p:txBody>
      </p:sp>
    </p:spTree>
    <p:extLst>
      <p:ext uri="{BB962C8B-B14F-4D97-AF65-F5344CB8AC3E}">
        <p14:creationId xmlns:p14="http://schemas.microsoft.com/office/powerpoint/2010/main" val="27011917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11.07 Quiz</a:t>
            </a:r>
            <a:endParaRPr lang="en-US" dirty="0" smtClean="0"/>
          </a:p>
        </p:txBody>
      </p:sp>
      <p:sp>
        <p:nvSpPr>
          <p:cNvPr id="151555" name="Rectangle 3"/>
          <p:cNvSpPr>
            <a:spLocks noGrp="1" noChangeArrowheads="1"/>
          </p:cNvSpPr>
          <p:nvPr>
            <p:ph idx="1"/>
          </p:nvPr>
        </p:nvSpPr>
        <p:spPr/>
        <p:txBody>
          <a:bodyPr/>
          <a:lstStyle/>
          <a:p>
            <a:pPr marL="0" indent="0" eaLnBrk="1" hangingPunct="1"/>
            <a:r>
              <a:rPr lang="en-US" dirty="0" smtClean="0"/>
              <a:t>What is the problem with this program?</a:t>
            </a:r>
          </a:p>
        </p:txBody>
      </p:sp>
      <p:sp>
        <p:nvSpPr>
          <p:cNvPr id="151557" name="Rectangle 4"/>
          <p:cNvSpPr>
            <a:spLocks noChangeArrowheads="1"/>
          </p:cNvSpPr>
          <p:nvPr/>
        </p:nvSpPr>
        <p:spPr bwMode="auto">
          <a:xfrm>
            <a:off x="685800" y="1776413"/>
            <a:ext cx="7294418" cy="1986185"/>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latin typeface="Courier New" pitchFamily="49" charset="0"/>
              </a:rPr>
              <a:t>ods </a:t>
            </a:r>
            <a:r>
              <a:rPr lang="en-US" b="1" dirty="0" smtClean="0">
                <a:latin typeface="Courier New" pitchFamily="49" charset="0"/>
              </a:rPr>
              <a:t>html file="&amp;path\myreport.html";</a:t>
            </a:r>
            <a:endParaRPr lang="en-US" b="1" dirty="0">
              <a:latin typeface="Courier New" pitchFamily="49" charset="0"/>
            </a:endParaRPr>
          </a:p>
          <a:p>
            <a:pPr>
              <a:lnSpc>
                <a:spcPct val="85000"/>
              </a:lnSpc>
            </a:pPr>
            <a:endParaRPr lang="en-US" b="1" dirty="0">
              <a:latin typeface="Courier New" pitchFamily="49" charset="0"/>
            </a:endParaRPr>
          </a:p>
          <a:p>
            <a:pPr>
              <a:lnSpc>
                <a:spcPct val="85000"/>
              </a:lnSpc>
            </a:pPr>
            <a:r>
              <a:rPr lang="en-US" b="1" dirty="0">
                <a:latin typeface="Courier New" pitchFamily="49" charset="0"/>
              </a:rPr>
              <a:t>proc print data=orion.sales;</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ods close;</a:t>
            </a:r>
          </a:p>
        </p:txBody>
      </p:sp>
      <p:sp>
        <p:nvSpPr>
          <p:cNvPr id="2" name="Program Name"/>
          <p:cNvSpPr txBox="1"/>
          <p:nvPr/>
        </p:nvSpPr>
        <p:spPr>
          <a:xfrm>
            <a:off x="7967900" y="6324600"/>
            <a:ext cx="969881" cy="338554"/>
          </a:xfrm>
          <a:prstGeom prst="rect">
            <a:avLst/>
          </a:prstGeom>
          <a:noFill/>
        </p:spPr>
        <p:txBody>
          <a:bodyPr vert="horz" wrap="none" rtlCol="0">
            <a:spAutoFit/>
          </a:bodyPr>
          <a:lstStyle/>
          <a:p>
            <a:pPr algn="r"/>
            <a:r>
              <a:rPr lang="en-US" sz="1600" b="1" dirty="0" smtClean="0"/>
              <a:t>p111a05</a:t>
            </a:r>
            <a:endParaRPr lang="en-US" sz="1600" b="1" dirty="0"/>
          </a:p>
        </p:txBody>
      </p:sp>
    </p:spTree>
    <p:custDataLst>
      <p:tags r:id="rId1"/>
    </p:custDataLst>
    <p:extLst>
      <p:ext uri="{BB962C8B-B14F-4D97-AF65-F5344CB8AC3E}">
        <p14:creationId xmlns:p14="http://schemas.microsoft.com/office/powerpoint/2010/main" val="17939791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YLEVERSION" val="2010JUL"/>
  <p:tag name="STANDARDSLIDESUPDATE" val="CDS_2012"/>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Creating Summary Reports&quot;/&gt;&lt;property id=&quot;20148&quot; value=&quot;5&quot;/&gt;&lt;property id=&quot;20184&quot; value=&quot;7&quot;/&gt;&lt;property id=&quot;20191&quot; value=&quot;SAS Server&quot;/&gt;&lt;property id=&quot;20192&quot; value=&quot;https://sas.connectsolutions.com&quot;/&gt;&lt;property id=&quot;20250&quot; value=&quot;6&quot;/&gt;&lt;property id=&quot;20251&quot; value=&quot;0&quot;/&gt;&lt;property id=&quot;20259&quot; value=&quot;0&quot;/&gt;&lt;property id=&quot;20262&quot; value=&quot;853942516&quot;/&gt;&lt;object type=&quot;8&quot; unique_id=&quot;10002&quot;&gt;&lt;/object&gt;&lt;object type=&quot;2&quot; unique_id=&quot;10005&quot;&gt;&lt;object type=&quot;3&quot; unique_id=&quot;10008&quot;&gt;&lt;property id=&quot;20148&quot; value=&quot;5&quot;/&gt;&lt;property id=&quot;20300&quot; value=&quot;Slide 3 - &amp;quot;Objectives&amp;quot;&quot;/&gt;&lt;property id=&quot;20307&quot; value=&quot;258&quot;/&gt;&lt;property id=&quot;20309&quot; value=&quot;-1&quot;/&gt;&lt;/object&gt;&lt;object type=&quot;3&quot; unique_id=&quot;10011&quot;&gt;&lt;property id=&quot;20148&quot; value=&quot;5&quot;/&gt;&lt;property id=&quot;20300&quot; value=&quot;Slide 6 - &amp;quot;FREQ Procedure &amp;quot;&quot;/&gt;&lt;property id=&quot;20307&quot; value=&quot;260&quot;/&gt;&lt;property id=&quot;20309&quot; value=&quot;-1&quot;/&gt;&lt;/object&gt;&lt;object type=&quot;3&quot; unique_id=&quot;10012&quot;&gt;&lt;property id=&quot;20148&quot; value=&quot;5&quot;/&gt;&lt;property id=&quot;20300&quot; value=&quot;Slide 7 - &amp;quot;Viewing the Output&amp;quot;&quot;/&gt;&lt;property id=&quot;20307&quot; value=&quot;261&quot;/&gt;&lt;property id=&quot;20309&quot; value=&quot;-1&quot;/&gt;&lt;/object&gt;&lt;object type=&quot;3&quot; unique_id=&quot;10017&quot;&gt;&lt;property id=&quot;20148&quot; value=&quot;5&quot;/&gt;&lt;property id=&quot;20300&quot; value=&quot;Slide 31 - &amp;quot;NLEVELS Option&amp;quot;&quot;/&gt;&lt;property id=&quot;20307&quot; value=&quot;266&quot;/&gt;&lt;property id=&quot;20309&quot; value=&quot;-1&quot;/&gt;&lt;/object&gt;&lt;object type=&quot;3&quot; unique_id=&quot;10030&quot;&gt;&lt;property id=&quot;20148&quot; value=&quot;5&quot;/&gt;&lt;property id=&quot;20300&quot; value=&quot;Slide 47 - &amp;quot;11.04 Quiz&amp;quot;&quot;/&gt;&lt;property id=&quot;20307&quot; value=&quot;277&quot;/&gt;&lt;property id=&quot;20309&quot; value=&quot;-1&quot;/&gt;&lt;/object&gt;&lt;object type=&quot;3&quot; unique_id=&quot;10031&quot;&gt;&lt;property id=&quot;20148&quot; value=&quot;5&quot;/&gt;&lt;property id=&quot;20300&quot; value=&quot;Slide 48 - &amp;quot;11.04 Quiz – Correct Answer&amp;quot;&quot;/&gt;&lt;property id=&quot;20307&quot; value=&quot;278&quot;/&gt;&lt;property id=&quot;20309&quot; value=&quot;-1&quot;/&gt;&lt;/object&gt;&lt;object type=&quot;3&quot; unique_id=&quot;10038&quot;&gt;&lt;property id=&quot;20148&quot; value=&quot;5&quot;/&gt;&lt;property id=&quot;20300&quot; value=&quot;Slide 50 - &amp;quot;Viewing the Output&amp;quot;&quot;/&gt;&lt;property id=&quot;20307&quot; value=&quot;285&quot;/&gt;&lt;property id=&quot;20309&quot; value=&quot;-1&quot;/&gt;&lt;/object&gt;&lt;object type=&quot;3&quot; unique_id=&quot;10053&quot;&gt;&lt;property id=&quot;20148&quot; value=&quot;5&quot;/&gt;&lt;property id=&quot;20300&quot; value=&quot;Slide 56 - &amp;quot;Objectives&amp;quot;&quot;/&gt;&lt;property id=&quot;20307&quot; value=&quot;299&quot;/&gt;&lt;property id=&quot;20309&quot; value=&quot;-1&quot;/&gt;&lt;/object&gt;&lt;object type=&quot;3&quot; unique_id=&quot;10055&quot;&gt;&lt;property id=&quot;20148&quot; value=&quot;5&quot;/&gt;&lt;property id=&quot;20300&quot; value=&quot;Slide 58 - &amp;quot;MEANS Procedure&amp;quot;&quot;/&gt;&lt;property id=&quot;20307&quot; value=&quot;301&quot;/&gt;&lt;property id=&quot;20309&quot; value=&quot;-1&quot;/&gt;&lt;/object&gt;&lt;object type=&quot;3&quot; unique_id=&quot;10056&quot;&gt;&lt;property id=&quot;20148&quot; value=&quot;5&quot;/&gt;&lt;property id=&quot;20300&quot; value=&quot;Slide 60 - &amp;quot;VAR Statement &amp;quot;&quot;/&gt;&lt;property id=&quot;20307&quot; value=&quot;302&quot;/&gt;&lt;property id=&quot;20309&quot; value=&quot;-1&quot;/&gt;&lt;/object&gt;&lt;object type=&quot;3&quot; unique_id=&quot;10057&quot;&gt;&lt;property id=&quot;20148&quot; value=&quot;5&quot;/&gt;&lt;property id=&quot;20300&quot; value=&quot;Slide 61 - &amp;quot;Business Scenario&amp;quot;&quot;/&gt;&lt;property id=&quot;20307&quot; value=&quot;303&quot;/&gt;&lt;property id=&quot;20309&quot; value=&quot;-1&quot;/&gt;&lt;/object&gt;&lt;object type=&quot;3&quot; unique_id=&quot;10058&quot;&gt;&lt;property id=&quot;20148&quot; value=&quot;5&quot;/&gt;&lt;property id=&quot;20300&quot; value=&quot;Slide 62 - &amp;quot;CLASS Statement&amp;quot;&quot;/&gt;&lt;property id=&quot;20307&quot; value=&quot;304&quot;/&gt;&lt;property id=&quot;20309&quot; value=&quot;-1&quot;/&gt;&lt;/object&gt;&lt;object type=&quot;3&quot; unique_id=&quot;10059&quot;&gt;&lt;property id=&quot;20148&quot; value=&quot;5&quot;/&gt;&lt;property id=&quot;20300&quot; value=&quot;Slide 63 - &amp;quot;Viewing the Output&amp;quot;&quot;/&gt;&lt;property id=&quot;20307&quot; value=&quot;305&quot;/&gt;&lt;property id=&quot;20309&quot; value=&quot;-1&quot;/&gt;&lt;/object&gt;&lt;object type=&quot;3&quot; unique_id=&quot;10061&quot;&gt;&lt;property id=&quot;20148&quot; value=&quot;5&quot;/&gt;&lt;property id=&quot;20300&quot; value=&quot;Slide 64 - &amp;quot;11.05 Quiz&amp;quot;&quot;/&gt;&lt;property id=&quot;20307&quot; value=&quot;307&quot;/&gt;&lt;property id=&quot;20309&quot; value=&quot;-1&quot;/&gt;&lt;/object&gt;&lt;object type=&quot;3&quot; unique_id=&quot;10062&quot;&gt;&lt;property id=&quot;20148&quot; value=&quot;5&quot;/&gt;&lt;property id=&quot;20300&quot; value=&quot;Slide 65 - &amp;quot;11.05 Quiz – Correct Answer&amp;quot;&quot;/&gt;&lt;property id=&quot;20307&quot; value=&quot;308&quot;/&gt;&lt;property id=&quot;20309&quot; value=&quot;-1&quot;/&gt;&lt;/object&gt;&lt;object type=&quot;3&quot; unique_id=&quot;10063&quot;&gt;&lt;property id=&quot;20148&quot; value=&quot;5&quot;/&gt;&lt;property id=&quot;20300&quot; value=&quot;Slide 67 - &amp;quot;PROC MEANS Statistics&amp;quot;&quot;/&gt;&lt;property id=&quot;20307&quot; value=&quot;309&quot;/&gt;&lt;property id=&quot;20309&quot; value=&quot;-1&quot;/&gt;&lt;/object&gt;&lt;object type=&quot;3&quot; unique_id=&quot;10064&quot;&gt;&lt;property id=&quot;20148&quot; value=&quot;5&quot;/&gt;&lt;property id=&quot;20300&quot; value=&quot;Slide 72 - &amp;quot;Other PROC MEANS Statistics&amp;quot;&quot;/&gt;&lt;property id=&quot;20307&quot; value=&quot;310&quot;/&gt;&lt;property id=&quot;20309&quot; value=&quot;-1&quot;/&gt;&lt;/object&gt;&lt;object type=&quot;3&quot; unique_id=&quot;10065&quot;&gt;&lt;property id=&quot;20148&quot; value=&quot;5&quot;/&gt;&lt;property id=&quot;20300&quot; value=&quot;Slide 70 - &amp;quot;MAXDEC= Option&amp;quot;&quot;/&gt;&lt;property id=&quot;20307&quot; value=&quot;312&quot;/&gt;&lt;property id=&quot;20309&quot; value=&quot;-1&quot;/&gt;&lt;/object&gt;&lt;object type=&quot;3&quot; unique_id=&quot;10067&quot;&gt;&lt;property id=&quot;20148&quot; value=&quot;5&quot;/&gt;&lt;property id=&quot;20300&quot; value=&quot;Slide 71 - &amp;quot;NONOBS Option&amp;quot;&quot;/&gt;&lt;property id=&quot;20307&quot; value=&quot;314&quot;/&gt;&lt;property id=&quot;20309&quot; value=&quot;-1&quot;/&gt;&lt;/object&gt;&lt;object type=&quot;3&quot; unique_id=&quot;10074&quot;&gt;&lt;property id=&quot;20148&quot; value=&quot;5&quot;/&gt;&lt;property id=&quot;20300&quot; value=&quot;Slide 76 - &amp;quot;UNIVARIATE Procedure &amp;quot;&quot;/&gt;&lt;property id=&quot;20307&quot; value=&quot;321&quot;/&gt;&lt;property id=&quot;20309&quot; value=&quot;-1&quot;/&gt;&lt;/object&gt;&lt;object type=&quot;3&quot; unique_id=&quot;10076&quot;&gt;&lt;property id=&quot;20148&quot; value=&quot;5&quot;/&gt;&lt;property id=&quot;20300&quot; value=&quot;Slide 77 - &amp;quot;Viewing the Output: Extreme Observations&amp;quot;&quot;/&gt;&lt;property id=&quot;20307&quot; value=&quot;323&quot;/&gt;&lt;property id=&quot;20309&quot; value=&quot;-1&quot;/&gt;&lt;/object&gt;&lt;object type=&quot;3&quot; unique_id=&quot;10077&quot;&gt;&lt;property id=&quot;20148&quot; value=&quot;5&quot;/&gt;&lt;property id=&quot;20300&quot; value=&quot;Slide 79 - &amp;quot;ID Statement&amp;quot;&quot;/&gt;&lt;property id=&quot;20307&quot; value=&quot;324&quot;/&gt;&lt;property id=&quot;20309&quot; value=&quot;-1&quot;/&gt;&lt;/object&gt;&lt;object type=&quot;3&quot; unique_id=&quot;10078&quot;&gt;&lt;property id=&quot;20148&quot; value=&quot;5&quot;/&gt;&lt;property id=&quot;20300&quot; value=&quot;Slide 80 - &amp;quot;Viewing the Output&amp;quot;&quot;/&gt;&lt;property id=&quot;20307&quot; value=&quot;325&quot;/&gt;&lt;property id=&quot;20309&quot; value=&quot;-1&quot;/&gt;&lt;/object&gt;&lt;object type=&quot;3&quot; unique_id=&quot;10079&quot;&gt;&lt;property id=&quot;20148&quot; value=&quot;5&quot;/&gt;&lt;property id=&quot;20300&quot; value=&quot;Slide 81 - &amp;quot;Viewing the Output: Missing Values Section&amp;quot;&quot;/&gt;&lt;property id=&quot;20307&quot; value=&quot;326&quot;/&gt;&lt;property id=&quot;20309&quot; value=&quot;-1&quot;/&gt;&lt;/object&gt;&lt;object type=&quot;3&quot; unique_id=&quot;15156&quot;&gt;&lt;property id=&quot;20148&quot; value=&quot;5&quot;/&gt;&lt;property id=&quot;20300&quot; value=&quot;Slide 4 - &amp;quot;Business Scenario&amp;quot;&quot;/&gt;&lt;property id=&quot;20307&quot; value=&quot;356&quot;/&gt;&lt;property id=&quot;20309&quot; value=&quot;-1&quot;/&gt;&lt;/object&gt;&lt;object type=&quot;3&quot; unique_id=&quot;15157&quot;&gt;&lt;property id=&quot;20148&quot; value=&quot;5&quot;/&gt;&lt;property id=&quot;20300&quot; value=&quot;Slide 5 - &amp;quot;Considerations&amp;quot;&quot;/&gt;&lt;property id=&quot;20307&quot; value=&quot;357&quot;/&gt;&lt;property id=&quot;20309&quot; value=&quot;-1&quot;/&gt;&lt;/object&gt;&lt;object type=&quot;3&quot; unique_id=&quot;15158&quot;&gt;&lt;property id=&quot;20148&quot; value=&quot;5&quot;/&gt;&lt;property id=&quot;20300&quot; value=&quot;Slide 8 - &amp;quot;Options to Suppress Statistics&amp;quot;&quot;/&gt;&lt;property id=&quot;20307&quot; value=&quot;403&quot;/&gt;&lt;property id=&quot;20309&quot; value=&quot;-1&quot;/&gt;&lt;/object&gt;&lt;object type=&quot;3&quot; unique_id=&quot;15159&quot;&gt;&lt;property id=&quot;20148&quot; value=&quot;5&quot;/&gt;&lt;property id=&quot;20300&quot; value=&quot;Slide 9 - &amp;quot;Options to Suppress Statistics&amp;quot;&quot;/&gt;&lt;property id=&quot;20307&quot; value=&quot;366&quot;/&gt;&lt;property id=&quot;20309&quot; value=&quot;-1&quot;/&gt;&lt;/object&gt;&lt;object type=&quot;3&quot; unique_id=&quot;15160&quot;&gt;&lt;property id=&quot;20148&quot; value=&quot;5&quot;/&gt;&lt;property id=&quot;20300&quot; value=&quot;Slide 10 - &amp;quot;11.01 Quiz&amp;quot;&quot;/&gt;&lt;property id=&quot;20307&quot; value=&quot;367&quot;/&gt;&lt;property id=&quot;20309&quot; value=&quot;-1&quot;/&gt;&lt;/object&gt;&lt;object type=&quot;3&quot; unique_id=&quot;15161&quot;&gt;&lt;property id=&quot;20148&quot; value=&quot;5&quot;/&gt;&lt;property id=&quot;20300&quot; value=&quot;Slide 11 - &amp;quot;11.01 Quiz – Correct Answer&amp;quot;&quot;/&gt;&lt;property id=&quot;20307&quot; value=&quot;368&quot;/&gt;&lt;property id=&quot;20309&quot; value=&quot;-1&quot;/&gt;&lt;/object&gt;&lt;object type=&quot;3&quot; unique_id=&quot;15162&quot;&gt;&lt;property id=&quot;20148&quot; value=&quot;5&quot;/&gt;&lt;property id=&quot;20300&quot; value=&quot;Slide 12 - &amp;quot;Idea Exchange&amp;quot;&quot;/&gt;&lt;property id=&quot;20307&quot; value=&quot;412&quot;/&gt;&lt;property id=&quot;20309&quot; value=&quot;-1&quot;/&gt;&lt;/object&gt;&lt;object type=&quot;3&quot; unique_id=&quot;15164&quot;&gt;&lt;property id=&quot;20148&quot; value=&quot;5&quot;/&gt;&lt;property id=&quot;20300&quot; value=&quot;Slide 14 - &amp;quot;Business Scenario&amp;quot;&quot;/&gt;&lt;property id=&quot;20307&quot; value=&quot;369&quot;/&gt;&lt;property id=&quot;20309&quot; value=&quot;-1&quot;/&gt;&lt;/object&gt;&lt;object type=&quot;3&quot; unique_id=&quot;15165&quot;&gt;&lt;property id=&quot;20148&quot; value=&quot;5&quot;/&gt;&lt;property id=&quot;20300&quot; value=&quot;Slide 15 - &amp;quot;TABLES Statement&amp;quot;&quot;/&gt;&lt;property id=&quot;20307&quot; value=&quot;371&quot;/&gt;&lt;property id=&quot;20309&quot; value=&quot;-1&quot;/&gt;&lt;/object&gt;&lt;object type=&quot;3&quot; unique_id=&quot;15166&quot;&gt;&lt;property id=&quot;20148&quot; value=&quot;5&quot;/&gt;&lt;property id=&quot;20300&quot; value=&quot;Slide 16 - &amp;quot;BY Statement&amp;quot;&quot;/&gt;&lt;property id=&quot;20307&quot; value=&quot;372&quot;/&gt;&lt;property id=&quot;20309&quot; value=&quot;-1&quot;/&gt;&lt;/object&gt;&lt;object type=&quot;3&quot; unique_id=&quot;15167&quot;&gt;&lt;property id=&quot;20148&quot; value=&quot;5&quot;/&gt;&lt;property id=&quot;20300&quot; value=&quot;Slide 17 - &amp;quot;Viewing the Output&amp;quot;&quot;/&gt;&lt;property id=&quot;20307&quot; value=&quot;373&quot;/&gt;&lt;property id=&quot;20309&quot; value=&quot;-1&quot;/&gt;&lt;/object&gt;&lt;object type=&quot;3&quot; unique_id=&quot;15168&quot;&gt;&lt;property id=&quot;20148&quot; value=&quot;5&quot;/&gt;&lt;property id=&quot;20300&quot; value=&quot;Slide 18 - &amp;quot;Crosstabulation Table&amp;quot;&quot;/&gt;&lt;property id=&quot;20307&quot; value=&quot;364&quot;/&gt;&lt;property id=&quot;20309&quot; value=&quot;-1&quot;/&gt;&lt;/object&gt;&lt;object type=&quot;3&quot; unique_id=&quot;15169&quot;&gt;&lt;property id=&quot;20148&quot; value=&quot;5&quot;/&gt;&lt;property id=&quot;20300&quot; value=&quot;Slide 19 - &amp;quot;Viewing the Output&amp;quot;&quot;/&gt;&lt;property id=&quot;20307&quot; value=&quot;365&quot;/&gt;&lt;property id=&quot;20309&quot; value=&quot;-1&quot;/&gt;&lt;/object&gt;&lt;object type=&quot;3&quot; unique_id=&quot;15170&quot;&gt;&lt;property id=&quot;20148&quot; value=&quot;5&quot;/&gt;&lt;property id=&quot;20300&quot; value=&quot;Slide 20 - &amp;quot;Options to Suppress Statistics&amp;quot;&quot;/&gt;&lt;property id=&quot;20307&quot; value=&quot;408&quot;/&gt;&lt;property id=&quot;20309&quot; value=&quot;-1&quot;/&gt;&lt;/object&gt;&lt;object type=&quot;3&quot; unique_id=&quot;15171&quot;&gt;&lt;property id=&quot;20148&quot; value=&quot;5&quot;/&gt;&lt;property id=&quot;20300&quot; value=&quot;Slide 21 - &amp;quot;Options to Suppress Statistics &amp;quot;&quot;/&gt;&lt;property id=&quot;20307&quot; value=&quot;462&quot;/&gt;&lt;property id=&quot;20309&quot; value=&quot;-1&quot;/&gt;&lt;/object&gt;&lt;object type=&quot;3&quot; unique_id=&quot;15172&quot;&gt;&lt;property id=&quot;20148&quot; value=&quot;5&quot;/&gt;&lt;property id=&quot;20300&quot; value=&quot;Slide 22 - &amp;quot;Options to Suppress Statistics &amp;quot;&quot;/&gt;&lt;property id=&quot;20307&quot; value=&quot;463&quot;/&gt;&lt;property id=&quot;20309&quot; value=&quot;-1&quot;/&gt;&lt;/object&gt;&lt;object type=&quot;3&quot; unique_id=&quot;15173&quot;&gt;&lt;property id=&quot;20148&quot; value=&quot;5&quot;/&gt;&lt;property id=&quot;20300&quot; value=&quot;Slide 23 - &amp;quot;LIST and CROSSLIST Options&amp;quot;&quot;/&gt;&lt;property id=&quot;20307&quot; value=&quot;389&quot;/&gt;&lt;property id=&quot;20309&quot; value=&quot;-1&quot;/&gt;&lt;/object&gt;&lt;object type=&quot;3&quot; unique_id=&quot;15174&quot;&gt;&lt;property id=&quot;20148&quot; value=&quot;5&quot;/&gt;&lt;property id=&quot;20300&quot; value=&quot;Slide 25 - &amp;quot;Business Scenario&amp;quot;&quot;/&gt;&lt;property id=&quot;20307&quot; value=&quot;376&quot;/&gt;&lt;property id=&quot;20309&quot; value=&quot;-1&quot;/&gt;&lt;/object&gt;&lt;object type=&quot;3&quot; unique_id=&quot;15175&quot;&gt;&lt;property id=&quot;20148&quot; value=&quot;5&quot;/&gt;&lt;property id=&quot;20300&quot; value=&quot;Slide 26 - &amp;quot;Considerations&amp;quot;&quot;/&gt;&lt;property id=&quot;20307&quot; value=&quot;378&quot;/&gt;&lt;property id=&quot;20309&quot; value=&quot;-1&quot;/&gt;&lt;/object&gt;&lt;object type=&quot;3&quot; unique_id=&quot;15176&quot;&gt;&lt;property id=&quot;20148&quot; value=&quot;5&quot;/&gt;&lt;property id=&quot;20300&quot; value=&quot;Slide 27 - &amp;quot;11.02 Quiz&amp;quot;&quot;/&gt;&lt;property id=&quot;20307&quot; value=&quot;380&quot;/&gt;&lt;property id=&quot;20309&quot; value=&quot;-1&quot;/&gt;&lt;/object&gt;&lt;object type=&quot;3&quot; unique_id=&quot;15177&quot;&gt;&lt;property id=&quot;20148&quot; value=&quot;5&quot;/&gt;&lt;property id=&quot;20300&quot; value=&quot;Slide 28 - &amp;quot;11.02 Quiz – Correct Answer&amp;quot;&quot;/&gt;&lt;property id=&quot;20307&quot; value=&quot;381&quot;/&gt;&lt;property id=&quot;20309&quot; value=&quot;-1&quot;/&gt;&lt;/object&gt;&lt;object type=&quot;3&quot; unique_id=&quot;15178&quot;&gt;&lt;property id=&quot;20148&quot; value=&quot;5&quot;/&gt;&lt;property id=&quot;20300&quot; value=&quot;Slide 29 - &amp;quot;FREQ Procedure for Data Validation&amp;quot;&quot;/&gt;&lt;property id=&quot;20307&quot; value=&quot;377&quot;/&gt;&lt;property id=&quot;20309&quot; value=&quot;-1&quot;/&gt;&lt;/object&gt;&lt;object type=&quot;3&quot; unique_id=&quot;15179&quot;&gt;&lt;property id=&quot;20148&quot; value=&quot;5&quot;/&gt;&lt;property id=&quot;20300&quot; value=&quot;Slide 30 - &amp;quot;Viewing the Output&amp;quot;&quot;/&gt;&lt;property id=&quot;20307&quot; value=&quot;383&quot;/&gt;&lt;property id=&quot;20309&quot; value=&quot;-1&quot;/&gt;&lt;/object&gt;&lt;object type=&quot;3&quot; unique_id=&quot;15180&quot;&gt;&lt;property id=&quot;20148&quot; value=&quot;5&quot;/&gt;&lt;property id=&quot;20300&quot; value=&quot;Slide 32 - &amp;quot;Viewing the Output&amp;quot;&quot;/&gt;&lt;property id=&quot;20307&quot; value=&quot;382&quot;/&gt;&lt;property id=&quot;20309&quot; value=&quot;-1&quot;/&gt;&lt;/object&gt;&lt;object type=&quot;3&quot; unique_id=&quot;15181&quot;&gt;&lt;property id=&quot;20148&quot; value=&quot;5&quot;/&gt;&lt;property id=&quot;20300&quot; value=&quot;Slide 33 - &amp;quot;Check for Uniqueness &amp;quot;&quot;/&gt;&lt;property id=&quot;20307&quot; value=&quot;384&quot;/&gt;&lt;property id=&quot;20309&quot; value=&quot;-1&quot;/&gt;&lt;/object&gt;&lt;object type=&quot;3&quot; unique_id=&quot;15182&quot;&gt;&lt;property id=&quot;20148&quot; value=&quot;5&quot;/&gt;&lt;property id=&quot;20300&quot; value=&quot;Slide 34 - &amp;quot;Viewing the Output&amp;quot;&quot;/&gt;&lt;property id=&quot;20307&quot; value=&quot;388&quot;/&gt;&lt;property id=&quot;20309&quot; value=&quot;-1&quot;/&gt;&lt;/object&gt;&lt;object type=&quot;3&quot; unique_id=&quot;15183&quot;&gt;&lt;property id=&quot;20148&quot; value=&quot;5&quot;/&gt;&lt;property id=&quot;20300&quot; value=&quot;Slide 35 - &amp;quot;NLEVELS Option&amp;quot;&quot;/&gt;&lt;property id=&quot;20307&quot; value=&quot;386&quot;/&gt;&lt;property id=&quot;20309&quot; value=&quot;-1&quot;/&gt;&lt;/object&gt;&lt;object type=&quot;3&quot; unique_id=&quot;15184&quot;&gt;&lt;property id=&quot;20148&quot; value=&quot;5&quot;/&gt;&lt;property id=&quot;20300&quot; value=&quot;Slide 36 - &amp;quot;Viewing the Output&amp;quot;&quot;/&gt;&lt;property id=&quot;20307&quot; value=&quot;387&quot;/&gt;&lt;property id=&quot;20309&quot; value=&quot;-1&quot;/&gt;&lt;/object&gt;&lt;object type=&quot;3&quot; unique_id=&quot;15185&quot;&gt;&lt;property id=&quot;20148&quot; value=&quot;5&quot;/&gt;&lt;property id=&quot;20300&quot; value=&quot;Slide 39 - &amp;quot;11.03 Quiz&amp;quot;&quot;/&gt;&lt;property id=&quot;20307&quot; value=&quot;390&quot;/&gt;&lt;property id=&quot;20309&quot; value=&quot;-1&quot;/&gt;&lt;/object&gt;&lt;object type=&quot;3&quot; unique_id=&quot;15186&quot;&gt;&lt;property id=&quot;20148&quot; value=&quot;5&quot;/&gt;&lt;property id=&quot;20300&quot; value=&quot;Slide 40 - &amp;quot;11.03 Quiz – Correct Answer&amp;quot;&quot;/&gt;&lt;property id=&quot;20307&quot; value=&quot;414&quot;/&gt;&lt;property id=&quot;20309&quot; value=&quot;-1&quot;/&gt;&lt;/object&gt;&lt;object type=&quot;3&quot; unique_id=&quot;15187&quot;&gt;&lt;property id=&quot;20148&quot; value=&quot;5&quot;/&gt;&lt;property id=&quot;20300&quot; value=&quot;Slide 41 - &amp;quot;Identifying Observations with Invalid Data&amp;quot;&quot;/&gt;&lt;property id=&quot;20307&quot; value=&quot;455&quot;/&gt;&lt;property id=&quot;20309&quot; value=&quot;-1&quot;/&gt;&lt;/object&gt;&lt;object type=&quot;3&quot; unique_id=&quot;15188&quot;&gt;&lt;property id=&quot;20148&quot; value=&quot;5&quot;/&gt;&lt;property id=&quot;20300&quot; value=&quot;Slide 42 - &amp;quot;Viewing the Output&amp;quot;&quot;/&gt;&lt;property id=&quot;20307&quot; value=&quot;456&quot;/&gt;&lt;property id=&quot;20309&quot; value=&quot;-1&quot;/&gt;&lt;/object&gt;&lt;object type=&quot;3&quot; unique_id=&quot;15189&quot;&gt;&lt;property id=&quot;20148&quot; value=&quot;5&quot;/&gt;&lt;property id=&quot;20300&quot; value=&quot;Slide 44 - &amp;quot;Business Scenario&amp;quot;&quot;/&gt;&lt;property id=&quot;20307&quot; value=&quot;393&quot;/&gt;&lt;property id=&quot;20309&quot; value=&quot;-1&quot;/&gt;&lt;/object&gt;&lt;object type=&quot;3&quot; unique_id=&quot;15190&quot;&gt;&lt;property id=&quot;20148&quot; value=&quot;5&quot;/&gt;&lt;property id=&quot;20300&quot; value=&quot;Slide 45 - &amp;quot;Using Formats in PROC FREQ&amp;quot;&quot;/&gt;&lt;property id=&quot;20307&quot; value=&quot;394&quot;/&gt;&lt;property id=&quot;20309&quot; value=&quot;-1&quot;/&gt;&lt;/object&gt;&lt;object type=&quot;3&quot; unique_id=&quot;15191&quot;&gt;&lt;property id=&quot;20148&quot; value=&quot;5&quot;/&gt;&lt;property id=&quot;20300&quot; value=&quot;Slide 46 - &amp;quot;Using Formats in PROC FREQ&amp;quot;&quot;/&gt;&lt;property id=&quot;20307&quot; value=&quot;413&quot;/&gt;&lt;property id=&quot;20309&quot; value=&quot;-1&quot;/&gt;&lt;/object&gt;&lt;object type=&quot;3&quot; unique_id=&quot;15192&quot;&gt;&lt;property id=&quot;20148&quot; value=&quot;5&quot;/&gt;&lt;property id=&quot;20300&quot; value=&quot;Slide 49 - &amp;quot;FORMAT Statement&amp;quot;&quot;/&gt;&lt;property id=&quot;20307&quot; value=&quot;404&quot;/&gt;&lt;property id=&quot;20309&quot; value=&quot;-1&quot;/&gt;&lt;/object&gt;&lt;object type=&quot;3&quot; unique_id=&quot;15193&quot;&gt;&lt;property id=&quot;20148&quot; value=&quot;5&quot;/&gt;&lt;property id=&quot;20300&quot; value=&quot;Slide 51 - &amp;quot;FORMAT= Option&amp;quot;&quot;/&gt;&lt;property id=&quot;20307&quot; value=&quot;406&quot;/&gt;&lt;property id=&quot;20309&quot; value=&quot;-1&quot;/&gt;&lt;/object&gt;&lt;object type=&quot;3&quot; unique_id=&quot;15194&quot;&gt;&lt;property id=&quot;20148&quot; value=&quot;5&quot;/&gt;&lt;property id=&quot;20300&quot; value=&quot;Slide 52 - &amp;quot;Viewing the Output&amp;quot;&quot;/&gt;&lt;property id=&quot;20307&quot; value=&quot;405&quot;/&gt;&lt;property id=&quot;20309&quot; value=&quot;-1&quot;/&gt;&lt;/object&gt;&lt;object type=&quot;3&quot; unique_id=&quot;15197&quot;&gt;&lt;property id=&quot;20148&quot; value=&quot;5&quot;/&gt;&lt;property id=&quot;20300&quot; value=&quot;Slide 57 - &amp;quot;Business Scenario&amp;quot;&quot;/&gt;&lt;property id=&quot;20307&quot; value=&quot;360&quot;/&gt;&lt;property id=&quot;20309&quot; value=&quot;-1&quot;/&gt;&lt;/object&gt;&lt;object type=&quot;3&quot; unique_id=&quot;15198&quot;&gt;&lt;property id=&quot;20148&quot; value=&quot;5&quot;/&gt;&lt;property id=&quot;20300&quot; value=&quot;Slide 59 - &amp;quot;Viewing the Output&amp;quot;&quot;/&gt;&lt;property id=&quot;20307&quot; value=&quot;427&quot;/&gt;&lt;property id=&quot;20309&quot; value=&quot;-1&quot;/&gt;&lt;/object&gt;&lt;object type=&quot;3&quot; unique_id=&quot;15200&quot;&gt;&lt;property id=&quot;20148&quot; value=&quot;5&quot;/&gt;&lt;property id=&quot;20300&quot; value=&quot;Slide 66 - &amp;quot;Business Scenario&amp;quot;&quot;/&gt;&lt;property id=&quot;20307&quot; value=&quot;396&quot;/&gt;&lt;property id=&quot;20309&quot; value=&quot;-1&quot;/&gt;&lt;/object&gt;&lt;object type=&quot;3&quot; unique_id=&quot;15201&quot;&gt;&lt;property id=&quot;20148&quot; value=&quot;5&quot;/&gt;&lt;property id=&quot;20300&quot; value=&quot;Slide 68 - &amp;quot;PROC MEANS Statistics&amp;quot;&quot;/&gt;&lt;property id=&quot;20307&quot; value=&quot;352&quot;/&gt;&lt;property id=&quot;20309&quot; value=&quot;-1&quot;/&gt;&lt;/object&gt;&lt;object type=&quot;3&quot; unique_id=&quot;15202&quot;&gt;&lt;property id=&quot;20148&quot; value=&quot;5&quot;/&gt;&lt;property id=&quot;20300&quot; value=&quot;Slide 69 - &amp;quot;PROC MEANS Statement Options&amp;quot;&quot;/&gt;&lt;property id=&quot;20307&quot; value=&quot;397&quot;/&gt;&lt;property id=&quot;20309&quot; value=&quot;-1&quot;/&gt;&lt;/object&gt;&lt;object type=&quot;3&quot; unique_id=&quot;15204&quot;&gt;&lt;property id=&quot;20148&quot; value=&quot;5&quot;/&gt;&lt;property id=&quot;20300&quot; value=&quot;Slide 75 - &amp;quot;Business Scenario&amp;quot;&quot;/&gt;&lt;property id=&quot;20307&quot; value=&quot;398&quot;/&gt;&lt;property id=&quot;20309&quot; value=&quot;-1&quot;/&gt;&lt;/object&gt;&lt;object type=&quot;3&quot; unique_id=&quot;15205&quot;&gt;&lt;property id=&quot;20148&quot; value=&quot;5&quot;/&gt;&lt;property id=&quot;20300&quot; value=&quot;Slide 78 - &amp;quot;NEXTROBS= Option&amp;quot;&quot;/&gt;&lt;property id=&quot;20307&quot; value=&quot;355&quot;/&gt;&lt;property id=&quot;20309&quot; value=&quot;-1&quot;/&gt;&lt;/object&gt;&lt;object type=&quot;3&quot; unique_id=&quot;15206&quot;&gt;&lt;property id=&quot;20148&quot; value=&quot;5&quot;/&gt;&lt;property id=&quot;20300&quot; value=&quot;Slide 82 - &amp;quot;11.06 Quiz&amp;quot;&quot;/&gt;&lt;property id=&quot;20307&quot; value=&quot;424&quot;/&gt;&lt;property id=&quot;20309&quot; value=&quot;-1&quot;/&gt;&lt;/object&gt;&lt;object type=&quot;3&quot; unique_id=&quot;15207&quot;&gt;&lt;property id=&quot;20148&quot; value=&quot;5&quot;/&gt;&lt;property id=&quot;20300&quot; value=&quot;Slide 83 - &amp;quot;11.06 Quiz – Correct Answer&amp;quot;&quot;/&gt;&lt;property id=&quot;20307&quot; value=&quot;457&quot;/&gt;&lt;property id=&quot;20309&quot; value=&quot;-1&quot;/&gt;&lt;/object&gt;&lt;object type=&quot;3&quot; unique_id=&quot;15212&quot;&gt;&lt;property id=&quot;20148&quot; value=&quot;5&quot;/&gt;&lt;property id=&quot;20300&quot; value=&quot;Slide 118&quot;/&gt;&lt;property id=&quot;20307&quot; value=&quot;430&quot;/&gt;&lt;property id=&quot;20309&quot; value=&quot;-1&quot;/&gt;&lt;/object&gt;&lt;object type=&quot;3&quot; unique_id=&quot;15213&quot;&gt;&lt;property id=&quot;20148&quot; value=&quot;5&quot;/&gt;&lt;property id=&quot;20300&quot; value=&quot;Slide 119&quot;/&gt;&lt;property id=&quot;20307&quot; value=&quot;441&quot;/&gt;&lt;property id=&quot;20309&quot; value=&quot;-1&quot;/&gt;&lt;/object&gt;&lt;object type=&quot;3&quot; unique_id=&quot;15214&quot;&gt;&lt;property id=&quot;20148&quot; value=&quot;5&quot;/&gt;&lt;property id=&quot;20300&quot; value=&quot;Slide 120&quot;/&gt;&lt;property id=&quot;20307&quot; value=&quot;431&quot;/&gt;&lt;property id=&quot;20309&quot; value=&quot;-1&quot;/&gt;&lt;/object&gt;&lt;object type=&quot;3&quot; unique_id=&quot;15215&quot;&gt;&lt;property id=&quot;20148&quot; value=&quot;5&quot;/&gt;&lt;property id=&quot;20300&quot; value=&quot;Slide 121&quot;/&gt;&lt;property id=&quot;20307&quot; value=&quot;442&quot;/&gt;&lt;property id=&quot;20309&quot; value=&quot;-1&quot;/&gt;&lt;/object&gt;&lt;object type=&quot;3&quot; unique_id=&quot;15218&quot;&gt;&lt;property id=&quot;20148&quot; value=&quot;5&quot;/&gt;&lt;property id=&quot;20300&quot; value=&quot;Slide 122&quot;/&gt;&lt;property id=&quot;20307&quot; value=&quot;433&quot;/&gt;&lt;property id=&quot;20309&quot; value=&quot;-1&quot;/&gt;&lt;/object&gt;&lt;object type=&quot;3&quot; unique_id=&quot;15219&quot;&gt;&lt;property id=&quot;20148&quot; value=&quot;5&quot;/&gt;&lt;property id=&quot;20300&quot; value=&quot;Slide 123&quot;/&gt;&lt;property id=&quot;20307&quot; value=&quot;444&quot;/&gt;&lt;property id=&quot;20309&quot; value=&quot;-1&quot;/&gt;&lt;/object&gt;&lt;object type=&quot;3&quot; unique_id=&quot;15220&quot;&gt;&lt;property id=&quot;20148&quot; value=&quot;5&quot;/&gt;&lt;property id=&quot;20300&quot; value=&quot;Slide 124&quot;/&gt;&lt;property id=&quot;20307&quot; value=&quot;434&quot;/&gt;&lt;property id=&quot;20309&quot; value=&quot;-1&quot;/&gt;&lt;/object&gt;&lt;object type=&quot;3&quot; unique_id=&quot;15221&quot;&gt;&lt;property id=&quot;20148&quot; value=&quot;5&quot;/&gt;&lt;property id=&quot;20300&quot; value=&quot;Slide 125&quot;/&gt;&lt;property id=&quot;20307&quot; value=&quot;445&quot;/&gt;&lt;property id=&quot;20309&quot; value=&quot;-1&quot;/&gt;&lt;/object&gt;&lt;object type=&quot;3&quot; unique_id=&quot;15222&quot;&gt;&lt;property id=&quot;20148&quot; value=&quot;5&quot;/&gt;&lt;property id=&quot;20300&quot; value=&quot;Slide 126&quot;/&gt;&lt;property id=&quot;20307&quot; value=&quot;439&quot;/&gt;&lt;property id=&quot;20309&quot; value=&quot;-1&quot;/&gt;&lt;/object&gt;&lt;object type=&quot;3&quot; unique_id=&quot;15223&quot;&gt;&lt;property id=&quot;20148&quot; value=&quot;5&quot;/&gt;&lt;property id=&quot;20300&quot; value=&quot;Slide 127&quot;/&gt;&lt;property id=&quot;20307&quot; value=&quot;461&quot;/&gt;&lt;property id=&quot;20309&quot; value=&quot;-1&quot;/&gt;&lt;/object&gt;&lt;object type=&quot;3&quot; unique_id=&quot;15224&quot;&gt;&lt;property id=&quot;20148&quot; value=&quot;5&quot;/&gt;&lt;property id=&quot;20300&quot; value=&quot;Slide 128&quot;/&gt;&lt;property id=&quot;20307&quot; value=&quot;436&quot;/&gt;&lt;property id=&quot;20309&quot; value=&quot;-1&quot;/&gt;&lt;/object&gt;&lt;object type=&quot;3&quot; unique_id=&quot;15225&quot;&gt;&lt;property id=&quot;20148&quot; value=&quot;5&quot;/&gt;&lt;property id=&quot;20300&quot; value=&quot;Slide 129&quot;/&gt;&lt;property id=&quot;20307&quot; value=&quot;447&quot;/&gt;&lt;property id=&quot;20309&quot; value=&quot;-1&quot;/&gt;&lt;/object&gt;&lt;object type=&quot;3&quot; unique_id=&quot;15226&quot;&gt;&lt;property id=&quot;20148&quot; value=&quot;5&quot;/&gt;&lt;property id=&quot;20300&quot; value=&quot;Slide 130&quot;/&gt;&lt;property id=&quot;20307&quot; value=&quot;437&quot;/&gt;&lt;property id=&quot;20309&quot; value=&quot;-1&quot;/&gt;&lt;/object&gt;&lt;object type=&quot;3&quot; unique_id=&quot;15227&quot;&gt;&lt;property id=&quot;20148&quot; value=&quot;5&quot;/&gt;&lt;property id=&quot;20300&quot; value=&quot;Slide 131&quot;/&gt;&lt;property id=&quot;20307&quot; value=&quot;448&quot;/&gt;&lt;property id=&quot;20309&quot; value=&quot;-1&quot;/&gt;&lt;/object&gt;&lt;object type=&quot;3&quot; unique_id=&quot;15442&quot;&gt;&lt;property id=&quot;20148&quot; value=&quot;5&quot;/&gt;&lt;property id=&quot;20300&quot; value=&quot;Slide 1 - &amp;quot;Chapter 11: Creating Summary Reports&amp;quot;&quot;/&gt;&lt;property id=&quot;20307&quot; value=&quot;467&quot;/&gt;&lt;property id=&quot;20309&quot; value=&quot;-1&quot;/&gt;&lt;/object&gt;&lt;object type=&quot;3&quot; unique_id=&quot;15444&quot;&gt;&lt;property id=&quot;20148&quot; value=&quot;5&quot;/&gt;&lt;property id=&quot;20300&quot; value=&quot;Slide 24&quot;/&gt;&lt;property id=&quot;20307&quot; value=&quot;466&quot;/&gt;&lt;property id=&quot;20309&quot; value=&quot;-1&quot;/&gt;&lt;/object&gt;&lt;object type=&quot;3&quot; unique_id=&quot;15445&quot;&gt;&lt;property id=&quot;20148&quot; value=&quot;5&quot;/&gt;&lt;property id=&quot;20300&quot; value=&quot;Slide 37 - &amp;quot;NLEVELS Option&amp;quot;&quot;/&gt;&lt;property id=&quot;20307&quot; value=&quot;537&quot;/&gt;&lt;property id=&quot;20309&quot; value=&quot;-1&quot;/&gt;&lt;/object&gt;&lt;object type=&quot;3&quot; unique_id=&quot;15446&quot;&gt;&lt;property id=&quot;20148&quot; value=&quot;5&quot;/&gt;&lt;property id=&quot;20300&quot; value=&quot;Slide 38 - &amp;quot;Viewing the Output&amp;quot;&quot;/&gt;&lt;property id=&quot;20307&quot; value=&quot;538&quot;/&gt;&lt;property id=&quot;20309&quot; value=&quot;-1&quot;/&gt;&lt;/object&gt;&lt;object type=&quot;3&quot; unique_id=&quot;15447&quot;&gt;&lt;property id=&quot;20148&quot; value=&quot;5&quot;/&gt;&lt;property id=&quot;20300&quot; value=&quot;Slide 43&quot;/&gt;&lt;property id=&quot;20307&quot; value=&quot;476&quot;/&gt;&lt;property id=&quot;20309&quot; value=&quot;-1&quot;/&gt;&lt;/object&gt;&lt;object type=&quot;3&quot; unique_id=&quot;15449&quot;&gt;&lt;property id=&quot;20148&quot; value=&quot;5&quot;/&gt;&lt;property id=&quot;20300&quot; value=&quot;Slide 73 - &amp;quot;Idea Exchange&amp;quot;&quot;/&gt;&lt;property id=&quot;20307&quot; value=&quot;539&quot;/&gt;&lt;property id=&quot;20309&quot; value=&quot;-1&quot;/&gt;&lt;/object&gt;&lt;object type=&quot;3&quot; unique_id=&quot;15451&quot;&gt;&lt;property id=&quot;20148&quot; value=&quot;5&quot;/&gt;&lt;property id=&quot;20300&quot; value=&quot;Slide 87 - &amp;quot;Objectives&amp;quot;&quot;/&gt;&lt;property id=&quot;20307&quot; value=&quot;477&quot;/&gt;&lt;property id=&quot;20309&quot; value=&quot;-1&quot;/&gt;&lt;/object&gt;&lt;object type=&quot;3&quot; unique_id=&quot;15452&quot;&gt;&lt;property id=&quot;20148&quot; value=&quot;5&quot;/&gt;&lt;property id=&quot;20300&quot; value=&quot;Slide 88 - &amp;quot;Business Scenario&amp;quot;&quot;/&gt;&lt;property id=&quot;20307&quot; value=&quot;478&quot;/&gt;&lt;property id=&quot;20309&quot; value=&quot;-1&quot;/&gt;&lt;/object&gt;&lt;object type=&quot;3&quot; unique_id=&quot;15453&quot;&gt;&lt;property id=&quot;20148&quot; value=&quot;5&quot;/&gt;&lt;property id=&quot;20300&quot; value=&quot;Slide 89 - &amp;quot;SAS Procedure Output&amp;quot;&quot;/&gt;&lt;property id=&quot;20307&quot; value=&quot;481&quot;/&gt;&lt;property id=&quot;20309&quot; value=&quot;-1&quot;/&gt;&lt;/object&gt;&lt;object type=&quot;3&quot; unique_id=&quot;15454&quot;&gt;&lt;property id=&quot;20148&quot; value=&quot;5&quot;/&gt;&lt;property id=&quot;20300&quot; value=&quot;Slide 90 - &amp;quot;Output in SAS Enterprise Guide &amp;quot;&quot;/&gt;&lt;property id=&quot;20307&quot; value=&quot;479&quot;/&gt;&lt;property id=&quot;20309&quot; value=&quot;-1&quot;/&gt;&lt;/object&gt;&lt;object type=&quot;3&quot; unique_id=&quot;15455&quot;&gt;&lt;property id=&quot;20148&quot; value=&quot;5&quot;/&gt;&lt;property id=&quot;20300&quot; value=&quot;Slide 91 - &amp;quot;Output in the SAS Windowing Environment&amp;quot;&quot;/&gt;&lt;property id=&quot;20307&quot; value=&quot;480&quot;/&gt;&lt;property id=&quot;20309&quot; value=&quot;-1&quot;/&gt;&lt;/object&gt;&lt;object type=&quot;3&quot; unique_id=&quot;15456&quot;&gt;&lt;property id=&quot;20148&quot; value=&quot;5&quot;/&gt;&lt;property id=&quot;20300&quot; value=&quot;Slide 92 - &amp;quot;Output Delivery System (ODS)&amp;quot;&quot;/&gt;&lt;property id=&quot;20307&quot; value=&quot;482&quot;/&gt;&lt;property id=&quot;20309&quot; value=&quot;-1&quot;/&gt;&lt;/object&gt;&lt;object type=&quot;3&quot; unique_id=&quot;15457&quot;&gt;&lt;property id=&quot;20148&quot; value=&quot;5&quot;/&gt;&lt;property id=&quot;20300&quot; value=&quot;Slide 93 - &amp;quot;ODS Statements&amp;quot;&quot;/&gt;&lt;property id=&quot;20307&quot; value=&quot;485&quot;/&gt;&lt;property id=&quot;20309&quot; value=&quot;-1&quot;/&gt;&lt;/object&gt;&lt;object type=&quot;3&quot; unique_id=&quot;15458&quot;&gt;&lt;property id=&quot;20148&quot; value=&quot;5&quot;/&gt;&lt;property id=&quot;20300&quot; value=&quot;Slide 94 - &amp;quot;Viewing the Output&amp;quot;&quot;/&gt;&lt;property id=&quot;20307&quot; value=&quot;530&quot;/&gt;&lt;property id=&quot;20309&quot; value=&quot;-1&quot;/&gt;&lt;/object&gt;&lt;object type=&quot;3&quot; unique_id=&quot;15459&quot;&gt;&lt;property id=&quot;20148&quot; value=&quot;5&quot;/&gt;&lt;property id=&quot;20300&quot; value=&quot;Slide 95 - &amp;quot;ODS Destinations&amp;quot;&quot;/&gt;&lt;property id=&quot;20307&quot; value=&quot;484&quot;/&gt;&lt;property id=&quot;20309&quot; value=&quot;-1&quot;/&gt;&lt;/object&gt;&lt;object type=&quot;3&quot; unique_id=&quot;15460&quot;&gt;&lt;property id=&quot;20148&quot; value=&quot;5&quot;/&gt;&lt;property id=&quot;20300&quot; value=&quot;Slide 96 - &amp;quot;Multiple Destinations and Procedures&amp;quot;&quot;/&gt;&lt;property id=&quot;20307&quot; value=&quot;491&quot;/&gt;&lt;property id=&quot;20309&quot; value=&quot;-1&quot;/&gt;&lt;/object&gt;&lt;object type=&quot;3&quot; unique_id=&quot;15461&quot;&gt;&lt;property id=&quot;20148&quot; value=&quot;5&quot;/&gt;&lt;property id=&quot;20300&quot; value=&quot;Slide 97 - &amp;quot;Closing All Destinations &amp;quot;&quot;/&gt;&lt;property id=&quot;20307&quot; value=&quot;489&quot;/&gt;&lt;property id=&quot;20309&quot; value=&quot;-1&quot;/&gt;&lt;/object&gt;&lt;object type=&quot;3&quot; unique_id=&quot;15462&quot;&gt;&lt;property id=&quot;20148&quot; value=&quot;5&quot;/&gt;&lt;property id=&quot;20300&quot; value=&quot;Slide 98 - &amp;quot;No Open Destinations &amp;quot;&quot;/&gt;&lt;property id=&quot;20307&quot; value=&quot;490&quot;/&gt;&lt;property id=&quot;20309&quot; value=&quot;-1&quot;/&gt;&lt;/object&gt;&lt;object type=&quot;3&quot; unique_id=&quot;15463&quot;&gt;&lt;property id=&quot;20148&quot; value=&quot;5&quot;/&gt;&lt;property id=&quot;20300&quot; value=&quot;Slide 99 - &amp;quot;11.07 Quiz&amp;quot;&quot;/&gt;&lt;property id=&quot;20307&quot; value=&quot;486&quot;/&gt;&lt;property id=&quot;20309&quot; value=&quot;-1&quot;/&gt;&lt;/object&gt;&lt;object type=&quot;3&quot; unique_id=&quot;15464&quot;&gt;&lt;property id=&quot;20148&quot; value=&quot;5&quot;/&gt;&lt;property id=&quot;20300&quot; value=&quot;Slide 100 - &amp;quot;11.07 Quiz – Correct Answer&amp;quot;&quot;/&gt;&lt;property id=&quot;20307&quot; value=&quot;487&quot;/&gt;&lt;property id=&quot;20309&quot; value=&quot;-1&quot;/&gt;&lt;/object&gt;&lt;object type=&quot;3&quot; unique_id=&quot;15465&quot;&gt;&lt;property id=&quot;20148&quot; value=&quot;5&quot;/&gt;&lt;property id=&quot;20300&quot; value=&quot;Slide 101 - &amp;quot;STYLE= Option&amp;quot;&quot;/&gt;&lt;property id=&quot;20307&quot; value=&quot;531&quot;/&gt;&lt;property id=&quot;20309&quot; value=&quot;-1&quot;/&gt;&lt;/object&gt;&lt;object type=&quot;3&quot; unique_id=&quot;15466&quot;&gt;&lt;property id=&quot;20148&quot; value=&quot;5&quot;/&gt;&lt;property id=&quot;20300&quot; value=&quot;Slide 102 - &amp;quot;HTML Examples&amp;quot;&quot;/&gt;&lt;property id=&quot;20307&quot; value=&quot;532&quot;/&gt;&lt;property id=&quot;20309&quot; value=&quot;-1&quot;/&gt;&lt;/object&gt;&lt;object type=&quot;3&quot; unique_id=&quot;15467&quot;&gt;&lt;property id=&quot;20148&quot; value=&quot;5&quot;/&gt;&lt;property id=&quot;20300&quot; value=&quot;Slide 103 - &amp;quot;PDF and RTF Examples&amp;quot;&quot;/&gt;&lt;property id=&quot;20307&quot; value=&quot;496&quot;/&gt;&lt;property id=&quot;20309&quot; value=&quot;-1&quot;/&gt;&lt;/object&gt;&lt;object type=&quot;3&quot; unique_id=&quot;15468&quot;&gt;&lt;property id=&quot;20148&quot; value=&quot;5&quot;/&gt;&lt;property id=&quot;20300&quot; value=&quot;Slide 104 - &amp;quot;Available Styles&amp;quot;&quot;/&gt;&lt;property id=&quot;20307&quot; value=&quot;533&quot;/&gt;&lt;property id=&quot;20309&quot; value=&quot;-1&quot;/&gt;&lt;/object&gt;&lt;object type=&quot;3&quot; unique_id=&quot;15469&quot;&gt;&lt;property id=&quot;20148&quot; value=&quot;5&quot;/&gt;&lt;property id=&quot;20300&quot; value=&quot;Slide 105&quot;/&gt;&lt;property id=&quot;20307&quot; value=&quot;545&quot;/&gt;&lt;property id=&quot;20309&quot; value=&quot;-1&quot;/&gt;&lt;/object&gt;&lt;object type=&quot;3&quot; unique_id=&quot;15470&quot;&gt;&lt;property id=&quot;20148&quot; value=&quot;5&quot;/&gt;&lt;property id=&quot;20300&quot; value=&quot;Slide 106 - &amp;quot;Business Scenario&amp;quot;&quot;/&gt;&lt;property id=&quot;20307&quot; value=&quot;498&quot;/&gt;&lt;property id=&quot;20309&quot; value=&quot;-1&quot;/&gt;&lt;/object&gt;&lt;object type=&quot;3&quot; unique_id=&quot;15471&quot;&gt;&lt;property id=&quot;20148&quot; value=&quot;5&quot;/&gt;&lt;property id=&quot;20300&quot; value=&quot;Slide 107 - &amp;quot;Destinations Used with Excel&amp;quot;&quot;/&gt;&lt;property id=&quot;20307&quot; value=&quot;499&quot;/&gt;&lt;property id=&quot;20309&quot; value=&quot;-1&quot;/&gt;&lt;/object&gt;&lt;object type=&quot;3&quot; unique_id=&quot;15472&quot;&gt;&lt;property id=&quot;20148&quot; value=&quot;5&quot;/&gt;&lt;property id=&quot;20300&quot; value=&quot;Slide 108 - &amp;quot;11.08 Quiz&amp;quot;&quot;/&gt;&lt;property id=&quot;20307&quot; value=&quot;536&quot;/&gt;&lt;property id=&quot;20309&quot; value=&quot;-1&quot;/&gt;&lt;/object&gt;&lt;object type=&quot;3&quot; unique_id=&quot;15473&quot;&gt;&lt;property id=&quot;20148&quot; value=&quot;5&quot;/&gt;&lt;property id=&quot;20300&quot; value=&quot;Slide 109 - &amp;quot;11.08 Quiz – Correct Answer&amp;quot;&quot;/&gt;&lt;property id=&quot;20307&quot; value=&quot;535&quot;/&gt;&lt;property id=&quot;20309&quot; value=&quot;-1&quot;/&gt;&lt;/object&gt;&lt;object type=&quot;3&quot; unique_id=&quot;15474&quot;&gt;&lt;property id=&quot;20148&quot; value=&quot;5&quot;/&gt;&lt;property id=&quot;20300&quot; value=&quot;Slide 110 - &amp;quot;CSVALL Destination&amp;quot;&quot;/&gt;&lt;property id=&quot;20307&quot; value=&quot;501&quot;/&gt;&lt;property id=&quot;20309&quot; value=&quot;-1&quot;/&gt;&lt;/object&gt;&lt;object type=&quot;3&quot; unique_id=&quot;15475&quot;&gt;&lt;property id=&quot;20148&quot; value=&quot;5&quot;/&gt;&lt;property id=&quot;20300&quot; value=&quot;Slide 111 - &amp;quot;MSOFFICE2K Destination&amp;quot;&quot;/&gt;&lt;property id=&quot;20307&quot; value=&quot;503&quot;/&gt;&lt;property id=&quot;20309&quot; value=&quot;-1&quot;/&gt;&lt;/object&gt;&lt;object type=&quot;3&quot; unique_id=&quot;15476&quot;&gt;&lt;property id=&quot;20148&quot; value=&quot;5&quot;/&gt;&lt;property id=&quot;20300&quot; value=&quot;Slide 112 - &amp;quot;EXCELXP Destination&amp;quot;&quot;/&gt;&lt;property id=&quot;20307&quot; value=&quot;505&quot;/&gt;&lt;property id=&quot;20309&quot; value=&quot;-1&quot;/&gt;&lt;/object&gt;&lt;object type=&quot;3&quot; unique_id=&quot;15477&quot;&gt;&lt;property id=&quot;20148&quot; value=&quot;5&quot;/&gt;&lt;property id=&quot;20300&quot; value=&quot;Slide 113 - &amp;quot;Keep in Mind&amp;quot;&quot;/&gt;&lt;property id=&quot;20307&quot; value=&quot;506&quot;/&gt;&lt;property id=&quot;20309&quot; value=&quot;-1&quot;/&gt;&lt;/object&gt;&lt;object type=&quot;3&quot; unique_id=&quot;15478&quot;&gt;&lt;property id=&quot;20148&quot; value=&quot;5&quot;/&gt;&lt;property id=&quot;20300&quot; value=&quot;Slide 114 - &amp;quot;Using the Output Delivery System&amp;quot;&quot;/&gt;&lt;property id=&quot;20307&quot; value=&quot;508&quot;/&gt;&lt;property id=&quot;20309&quot; value=&quot;-1&quot;/&gt;&lt;/object&gt;&lt;object type=&quot;3&quot; unique_id=&quot;15479&quot;&gt;&lt;property id=&quot;20148&quot; value=&quot;5&quot;/&gt;&lt;property id=&quot;20300&quot; value=&quot;Slide 115&quot;/&gt;&lt;property id=&quot;20307&quot; value=&quot;509&quot;/&gt;&lt;property id=&quot;20309&quot; value=&quot;-1&quot;/&gt;&lt;/object&gt;&lt;object type=&quot;3&quot; unique_id=&quot;15480&quot;&gt;&lt;property id=&quot;20148&quot; value=&quot;5&quot;/&gt;&lt;property id=&quot;20300&quot; value=&quot;Slide 116 - &amp;quot;Exercise&amp;quot;&quot;/&gt;&lt;property id=&quot;20307&quot; value=&quot;546&quot;/&gt;&lt;property id=&quot;20309&quot; value=&quot;-1&quot;/&gt;&lt;/object&gt;&lt;object type=&quot;3&quot; unique_id=&quot;15481&quot;&gt;&lt;property id=&quot;20148&quot; value=&quot;5&quot;/&gt;&lt;property id=&quot;20300&quot; value=&quot;Slide 132&quot;/&gt;&lt;property id=&quot;20307&quot; value=&quot;528&quot;/&gt;&lt;property id=&quot;20309&quot; value=&quot;-1&quot;/&gt;&lt;/object&gt;&lt;object type=&quot;3&quot; unique_id=&quot;15482&quot;&gt;&lt;property id=&quot;20148&quot; value=&quot;5&quot;/&gt;&lt;property id=&quot;20300&quot; value=&quot;Slide 133&quot;/&gt;&lt;property id=&quot;20307&quot; value=&quot;529&quot;/&gt;&lt;property id=&quot;20309&quot; value=&quot;-1&quot;/&gt;&lt;/object&gt;&lt;object type=&quot;3&quot; unique_id=&quot;15485&quot;&gt;&lt;property id=&quot;20148&quot; value=&quot;5&quot;/&gt;&lt;property id=&quot;20300&quot; value=&quot;Slide 136&quot;/&gt;&lt;property id=&quot;20307&quot; value=&quot;543&quot;/&gt;&lt;property id=&quot;20309&quot; value=&quot;-1&quot;/&gt;&lt;/object&gt;&lt;object type=&quot;3&quot; unique_id=&quot;15486&quot;&gt;&lt;property id=&quot;20148&quot; value=&quot;5&quot;/&gt;&lt;property id=&quot;20300&quot; value=&quot;Slide 137&quot;/&gt;&lt;property id=&quot;20307&quot; value=&quot;544&quot;/&gt;&lt;property id=&quot;20309&quot; value=&quot;-1&quot;/&gt;&lt;/object&gt;&lt;object type=&quot;3&quot; unique_id=&quot;17038&quot;&gt;&lt;property id=&quot;20148&quot; value=&quot;5&quot;/&gt;&lt;property id=&quot;20300&quot; value=&quot;Slide 13&quot;/&gt;&lt;property id=&quot;20307&quot; value=&quot;547&quot;/&gt;&lt;property id=&quot;20309&quot; value=&quot;-1&quot;/&gt;&lt;/object&gt;&lt;object type=&quot;3&quot; unique_id=&quot;17039&quot;&gt;&lt;property id=&quot;20148&quot; value=&quot;5&quot;/&gt;&lt;property id=&quot;20300&quot; value=&quot;Slide 53&quot;/&gt;&lt;property id=&quot;20307&quot; value=&quot;548&quot;/&gt;&lt;property id=&quot;20309&quot; value=&quot;-1&quot;/&gt;&lt;/object&gt;&lt;object type=&quot;3&quot; unique_id=&quot;17041&quot;&gt;&lt;property id=&quot;20148&quot; value=&quot;5&quot;/&gt;&lt;property id=&quot;20300&quot; value=&quot;Slide 74&quot;/&gt;&lt;property id=&quot;20307&quot; value=&quot;550&quot;/&gt;&lt;property id=&quot;20309&quot; value=&quot;-1&quot;/&gt;&lt;/object&gt;&lt;object type=&quot;3&quot; unique_id=&quot;17042&quot;&gt;&lt;property id=&quot;20148&quot; value=&quot;5&quot;/&gt;&lt;property id=&quot;20300&quot; value=&quot;Slide 84&quot;/&gt;&lt;property id=&quot;20307&quot; value=&quot;551&quot;/&gt;&lt;property id=&quot;20309&quot; value=&quot;-1&quot;/&gt;&lt;/object&gt;&lt;object type=&quot;3&quot; unique_id=&quot;17043&quot;&gt;&lt;property id=&quot;20148&quot; value=&quot;5&quot;/&gt;&lt;property id=&quot;20300&quot; value=&quot;Slide 85 - &amp;quot;Exercise&amp;quot;&quot;/&gt;&lt;property id=&quot;20307&quot; value=&quot;552&quot;/&gt;&lt;property id=&quot;20309&quot; value=&quot;-1&quot;/&gt;&lt;/object&gt;&lt;object type=&quot;3&quot; unique_id=&quot;17044&quot;&gt;&lt;property id=&quot;20148&quot; value=&quot;5&quot;/&gt;&lt;property id=&quot;20300&quot; value=&quot;Slide 117&quot;/&gt;&lt;property id=&quot;20307&quot; value=&quot;553&quot;/&gt;&lt;property id=&quot;20309&quot; value=&quot;-1&quot;/&gt;&lt;/object&gt;&lt;object type=&quot;3&quot; unique_id=&quot;31799&quot;&gt;&lt;property id=&quot;20148&quot; value=&quot;5&quot;/&gt;&lt;property id=&quot;20300&quot; value=&quot;Slide 2 - &amp;quot;Chapter 11: Creating Summary Reports&amp;quot;&quot;/&gt;&lt;property id=&quot;20307&quot; value=&quot;556&quot;/&gt;&lt;property id=&quot;20309&quot; value=&quot;-1&quot;/&gt;&lt;/object&gt;&lt;object type=&quot;3&quot; unique_id=&quot;31800&quot;&gt;&lt;property id=&quot;20148&quot; value=&quot;5&quot;/&gt;&lt;property id=&quot;20300&quot; value=&quot;Slide 55 - &amp;quot;Chapter 11: Creating Summary Reports&amp;quot;&quot;/&gt;&lt;property id=&quot;20307&quot; value=&quot;555&quot;/&gt;&lt;property id=&quot;20309&quot; value=&quot;-1&quot;/&gt;&lt;/object&gt;&lt;object type=&quot;3&quot; unique_id=&quot;31801&quot;&gt;&lt;property id=&quot;20148&quot; value=&quot;5&quot;/&gt;&lt;property id=&quot;20300&quot; value=&quot;Slide 86 - &amp;quot;Chapter 11: Creating Summary Reports&amp;quot;&quot;/&gt;&lt;property id=&quot;20307&quot; value=&quot;554&quot;/&gt;&lt;property id=&quot;20309&quot; value=&quot;-1&quot;/&gt;&lt;/object&gt;&lt;object type=&quot;3&quot; unique_id=&quot;32078&quot;&gt;&lt;property id=&quot;20148&quot; value=&quot;5&quot;/&gt;&lt;property id=&quot;20300&quot; value=&quot;Slide 54 - &amp;quot;Exercise&amp;quot;&quot;/&gt;&lt;property id=&quot;20307&quot; value=&quot;557&quot;/&gt;&lt;property id=&quot;20309&quot; value=&quot;-1&quot;/&gt;&lt;/object&gt;&lt;object type=&quot;3&quot; unique_id=&quot;32079&quot;&gt;&lt;property id=&quot;20148&quot; value=&quot;5&quot;/&gt;&lt;property id=&quot;20300&quot; value=&quot;Slide 134&quot;/&gt;&lt;property id=&quot;20307&quot; value=&quot;558&quot;/&gt;&lt;property id=&quot;20309&quot; value=&quot;-1&quot;/&gt;&lt;/object&gt;&lt;object type=&quot;3&quot; unique_id=&quot;32080&quot;&gt;&lt;property id=&quot;20148&quot; value=&quot;5&quot;/&gt;&lt;property id=&quot;20300&quot; value=&quot;Slide 135&quot;/&gt;&lt;property id=&quot;20307&quot; value=&quot;559&quot;/&gt;&lt;property id=&quot;20309&quot; value=&quot;-1&quot;/&gt;&lt;/object&gt;&lt;/object&gt;&lt;object type=&quot;10&quot; unique_id=&quot;32081&quot;&gt;&lt;object type=&quot;11&quot; unique_id=&quot;32082&quot;&gt;&lt;/object&gt;&lt;object type=&quot;12&quot; unique_id=&quot;32084&quot;&gt;&lt;/object&gt;&lt;/object&gt;&lt;object type=&quot;4&quot; unique_id=&quot;32083&quot;&gt;&lt;/object&gt;&lt;/object&gt;&lt;/database&gt;"/>
  <p:tag name="CHAPTERTITLE" val="Creating Summary Reports"/>
  <p:tag name="CHAPTERHEADING" val="Chapter 11"/>
  <p:tag name="CHAPTERNUMBER" val="11"/>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SLIDETYPE" val="CourseLogistics"/>
</p:tagLst>
</file>

<file path=ppt/tags/tag100.xml><?xml version="1.0" encoding="utf-8"?>
<p:tagLst xmlns:a="http://schemas.openxmlformats.org/drawingml/2006/main" xmlns:r="http://schemas.openxmlformats.org/officeDocument/2006/relationships" xmlns:p="http://schemas.openxmlformats.org/presentationml/2006/main">
  <p:tag name="HIGHLIGHT" val="YES"/>
</p:tagLst>
</file>

<file path=ppt/tags/tag101.xml><?xml version="1.0" encoding="utf-8"?>
<p:tagLst xmlns:a="http://schemas.openxmlformats.org/drawingml/2006/main" xmlns:r="http://schemas.openxmlformats.org/officeDocument/2006/relationships" xmlns:p="http://schemas.openxmlformats.org/presentationml/2006/main">
  <p:tag name="HIGHLIGHT" val="YES"/>
</p:tagLst>
</file>

<file path=ppt/tags/tag102.xml><?xml version="1.0" encoding="utf-8"?>
<p:tagLst xmlns:a="http://schemas.openxmlformats.org/drawingml/2006/main" xmlns:r="http://schemas.openxmlformats.org/officeDocument/2006/relationships" xmlns:p="http://schemas.openxmlformats.org/presentationml/2006/main">
  <p:tag name="SLIDETYPE" val="Quiz"/>
</p:tagLst>
</file>

<file path=ppt/tags/tag103.xml><?xml version="1.0" encoding="utf-8"?>
<p:tagLst xmlns:a="http://schemas.openxmlformats.org/drawingml/2006/main" xmlns:r="http://schemas.openxmlformats.org/officeDocument/2006/relationships" xmlns:p="http://schemas.openxmlformats.org/presentationml/2006/main">
  <p:tag name="SLIDETYPE" val="Quiz"/>
</p:tagLst>
</file>

<file path=ppt/tags/tag104.xml><?xml version="1.0" encoding="utf-8"?>
<p:tagLst xmlns:a="http://schemas.openxmlformats.org/drawingml/2006/main" xmlns:r="http://schemas.openxmlformats.org/officeDocument/2006/relationships" xmlns:p="http://schemas.openxmlformats.org/presentationml/2006/main">
  <p:tag name="HIGHLIGHT" val="YES"/>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89B650-E17B-4DA7-A858-98C043907125}&quot;/&gt;&lt;isInvalidForFieldText val=&quot;0&quot;/&gt;&lt;Image&gt;&lt;filename val=&quot;C:\Users\sassnh\AppData\Local\Temp\PR\data\asimages\{7289B650-E17B-4DA7-A858-98C043907125}_101.png&quot;/&gt;&lt;left val=&quot;117&quot;/&gt;&lt;top val=&quot;155&quot;/&gt;&lt;width val=&quot;472&quot;/&gt;&lt;height val=&quot;91&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13D679-E83C-4754-8092-B613F8F33D4E}&quot;/&gt;&lt;isInvalidForFieldText val=&quot;0&quot;/&gt;&lt;Image&gt;&lt;filename val=&quot;C:\Users\sassnh\AppData\Local\Temp\PR\data\asimages\{8013D679-E83C-4754-8092-B613F8F33D4E}_102.png&quot;/&gt;&lt;left val=&quot;403&quot;/&gt;&lt;top val=&quot;64&quot;/&gt;&lt;width val=&quot;198&quot;/&gt;&lt;height val=&quot;4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DF3C84-C13E-4832-AFA6-61D23F559FD7}&quot;/&gt;&lt;isInvalidForFieldText val=&quot;0&quot;/&gt;&lt;Image&gt;&lt;filename val=&quot;C:\Users\sassnh\AppData\Local\Temp\PR\data\asimages\{4BDF3C84-C13E-4832-AFA6-61D23F559FD7}_102.png&quot;/&gt;&lt;left val=&quot;432&quot;/&gt;&lt;top val=&quot;269&quot;/&gt;&lt;width val=&quot;199&quot;/&gt;&lt;height val=&quot;5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6220E8-E1BF-4E46-85F0-E64F30FBD750}&quot;/&gt;&lt;isInvalidForFieldText val=&quot;0&quot;/&gt;&lt;Image&gt;&lt;filename val=&quot;C:\Users\sassnh\AppData\Local\Temp\PR\data\asimages\{7F6220E8-E1BF-4E46-85F0-E64F30FBD750}_103.png&quot;/&gt;&lt;left val=&quot;314&quot;/&gt;&lt;top val=&quot;79&quot;/&gt;&lt;width val=&quot;202&quot;/&gt;&lt;height val=&quot;50&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1861F0-33F2-4041-825B-2768E72317B1}&quot;/&gt;&lt;isInvalidForFieldText val=&quot;0&quot;/&gt;&lt;Image&gt;&lt;filename val=&quot;C:\Users\sassnh\AppData\Local\Temp\PR\data\asimages\{0A1861F0-33F2-4041-825B-2768E72317B1}_103.png&quot;/&gt;&lt;left val=&quot;471&quot;/&gt;&lt;top val=&quot;140&quot;/&gt;&lt;width val=&quot;205&quot;/&gt;&lt;height val=&quot;4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SLIDETYPE" val="QA"/>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A92420-65FF-4D29-A44E-CF0E665E9F5F}&quot;/&gt;&lt;isInvalidForFieldText val=&quot;0&quot;/&gt;&lt;Image&gt;&lt;filename val=&quot;C:\Users\sassnh\AppData\Local\Temp\PR\data\asimages\{F4A92420-65FF-4D29-A44E-CF0E665E9F5F}_103.png&quot;/&gt;&lt;left val=&quot;314&quot;/&gt;&lt;top val=&quot;291&quot;/&gt;&lt;width val=&quot;148&quot;/&gt;&lt;height val=&quot;4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D6505A-0190-4744-A668-7E8036E69461}&quot;/&gt;&lt;isInvalidForFieldText val=&quot;0&quot;/&gt;&lt;Image&gt;&lt;filename val=&quot;C:\Users\sassnh\AppData\Local\Temp\PR\data\asimages\{CDD6505A-0190-4744-A668-7E8036E69461}_103.png&quot;/&gt;&lt;left val=&quot;496&quot;/&gt;&lt;top val=&quot;354&quot;/&gt;&lt;width val=&quot;181&quot;/&gt;&lt;height val=&quot;4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SLIDETYPE" val="QA"/>
</p:tagLst>
</file>

<file path=ppt/tags/tag113.xml><?xml version="1.0" encoding="utf-8"?>
<p:tagLst xmlns:a="http://schemas.openxmlformats.org/drawingml/2006/main" xmlns:r="http://schemas.openxmlformats.org/officeDocument/2006/relationships" xmlns:p="http://schemas.openxmlformats.org/presentationml/2006/main">
  <p:tag name="SLIDETYPE" val="Quiz"/>
</p:tagLst>
</file>

<file path=ppt/tags/tag114.xml><?xml version="1.0" encoding="utf-8"?>
<p:tagLst xmlns:a="http://schemas.openxmlformats.org/drawingml/2006/main" xmlns:r="http://schemas.openxmlformats.org/officeDocument/2006/relationships" xmlns:p="http://schemas.openxmlformats.org/presentationml/2006/main">
  <p:tag name="HIGHLIGHT" val="YES"/>
</p:tagLst>
</file>

<file path=ppt/tags/tag115.xml><?xml version="1.0" encoding="utf-8"?>
<p:tagLst xmlns:a="http://schemas.openxmlformats.org/drawingml/2006/main" xmlns:r="http://schemas.openxmlformats.org/officeDocument/2006/relationships" xmlns:p="http://schemas.openxmlformats.org/presentationml/2006/main">
  <p:tag name="HIGHLIGHT" val="YES"/>
</p:tagLst>
</file>

<file path=ppt/tags/tag116.xml><?xml version="1.0" encoding="utf-8"?>
<p:tagLst xmlns:a="http://schemas.openxmlformats.org/drawingml/2006/main" xmlns:r="http://schemas.openxmlformats.org/officeDocument/2006/relationships" xmlns:p="http://schemas.openxmlformats.org/presentationml/2006/main">
  <p:tag name="HIGHLIGHT" val="YES"/>
</p:tagLst>
</file>

<file path=ppt/tags/tag117.xml><?xml version="1.0" encoding="utf-8"?>
<p:tagLst xmlns:a="http://schemas.openxmlformats.org/drawingml/2006/main" xmlns:r="http://schemas.openxmlformats.org/officeDocument/2006/relationships" xmlns:p="http://schemas.openxmlformats.org/presentationml/2006/main">
  <p:tag name="SLIDETYPE" val="Quiz"/>
</p:tagLst>
</file>

<file path=ppt/tags/tag118.xml><?xml version="1.0" encoding="utf-8"?>
<p:tagLst xmlns:a="http://schemas.openxmlformats.org/drawingml/2006/main" xmlns:r="http://schemas.openxmlformats.org/officeDocument/2006/relationships" xmlns:p="http://schemas.openxmlformats.org/presentationml/2006/main">
  <p:tag name="HIGHLIGHT" val="YES"/>
</p:tagLst>
</file>

<file path=ppt/tags/tag119.xml><?xml version="1.0" encoding="utf-8"?>
<p:tagLst xmlns:a="http://schemas.openxmlformats.org/drawingml/2006/main" xmlns:r="http://schemas.openxmlformats.org/officeDocument/2006/relationships" xmlns:p="http://schemas.openxmlformats.org/presentationml/2006/main">
  <p:tag name="HIGHLIGHT" val="YES"/>
</p:tagLst>
</file>

<file path=ppt/tags/tag12.xml><?xml version="1.0" encoding="utf-8"?>
<p:tagLst xmlns:a="http://schemas.openxmlformats.org/drawingml/2006/main" xmlns:r="http://schemas.openxmlformats.org/officeDocument/2006/relationships" xmlns:p="http://schemas.openxmlformats.org/presentationml/2006/main">
  <p:tag name="HIGHLIGHT" val="YES"/>
</p:tagLst>
</file>

<file path=ppt/tags/tag120.xml><?xml version="1.0" encoding="utf-8"?>
<p:tagLst xmlns:a="http://schemas.openxmlformats.org/drawingml/2006/main" xmlns:r="http://schemas.openxmlformats.org/officeDocument/2006/relationships" xmlns:p="http://schemas.openxmlformats.org/presentationml/2006/main">
  <p:tag name="HIGHLIGHT" val="YES"/>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A50D06-0915-40D8-A88C-46A079F8AB9B}&quot;/&gt;&lt;isInvalidForFieldText val=&quot;0&quot;/&gt;&lt;Image&gt;&lt;filename val=&quot;C:\Users\sassnh\AppData\Local\Temp\PR\data\asimages\{F9A50D06-0915-40D8-A88C-46A079F8AB9B}_113.png&quot;/&gt;&lt;left val=&quot;401&quot;/&gt;&lt;top val=&quot;217&quot;/&gt;&lt;width val=&quot;163&quot;/&gt;&lt;height val=&quot;5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E36563-6935-4CA8-9682-6151225F0AD0}&quot;/&gt;&lt;isInvalidForFieldText val=&quot;0&quot;/&gt;&lt;Image&gt;&lt;filename val=&quot;C:\Users\sassnh\AppData\Local\Temp\PR\data\asimages\{7AE36563-6935-4CA8-9682-6151225F0AD0}_113.png&quot;/&gt;&lt;left val=&quot;321&quot;/&gt;&lt;top val=&quot;125&quot;/&gt;&lt;width val=&quot;112&quot;/&gt;&lt;height val=&quot;51&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3639B3-B90C-4F6A-A8E1-B69D5BA6BC0A}&quot;/&gt;&lt;isInvalidForFieldText val=&quot;0&quot;/&gt;&lt;Image&gt;&lt;filename val=&quot;C:\Users\sassnh\AppData\Local\Temp\PR\data\asimages\{CA3639B3-B90C-4F6A-A8E1-B69D5BA6BC0A}_113.png&quot;/&gt;&lt;left val=&quot;582&quot;/&gt;&lt;top val=&quot;342&quot;/&gt;&lt;width val=&quot;127&quot;/&gt;&lt;height val=&quot;5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SLIDETYPE" val="Demo"/>
</p:tagLst>
</file>

<file path=ppt/tags/tag125.xml><?xml version="1.0" encoding="utf-8"?>
<p:tagLst xmlns:a="http://schemas.openxmlformats.org/drawingml/2006/main" xmlns:r="http://schemas.openxmlformats.org/officeDocument/2006/relationships" xmlns:p="http://schemas.openxmlformats.org/presentationml/2006/main">
  <p:tag name="SLIDETYPE" val="QA"/>
</p:tagLst>
</file>

<file path=ppt/tags/tag126.xml><?xml version="1.0" encoding="utf-8"?>
<p:tagLst xmlns:a="http://schemas.openxmlformats.org/drawingml/2006/main" xmlns:r="http://schemas.openxmlformats.org/officeDocument/2006/relationships" xmlns:p="http://schemas.openxmlformats.org/presentationml/2006/main">
  <p:tag name="SLIDETYPE" val="Exercise"/>
</p:tagLst>
</file>

<file path=ppt/tags/tag127.xml><?xml version="1.0" encoding="utf-8"?>
<p:tagLst xmlns:a="http://schemas.openxmlformats.org/drawingml/2006/main" xmlns:r="http://schemas.openxmlformats.org/officeDocument/2006/relationships" xmlns:p="http://schemas.openxmlformats.org/presentationml/2006/main">
  <p:tag name="SLIDETYPE" val="ChapterReview"/>
</p:tagLst>
</file>

<file path=ppt/tags/tag128.xml><?xml version="1.0" encoding="utf-8"?>
<p:tagLst xmlns:a="http://schemas.openxmlformats.org/drawingml/2006/main" xmlns:r="http://schemas.openxmlformats.org/officeDocument/2006/relationships" xmlns:p="http://schemas.openxmlformats.org/presentationml/2006/main">
  <p:tag name="SLIDETYPE" val="EOC"/>
</p:tagLst>
</file>

<file path=ppt/tags/tag129.xml><?xml version="1.0" encoding="utf-8"?>
<p:tagLst xmlns:a="http://schemas.openxmlformats.org/drawingml/2006/main" xmlns:r="http://schemas.openxmlformats.org/officeDocument/2006/relationships" xmlns:p="http://schemas.openxmlformats.org/presentationml/2006/main">
  <p:tag name="SLIDETYPE" val="EOC"/>
</p:tagLst>
</file>

<file path=ppt/tags/tag13.xml><?xml version="1.0" encoding="utf-8"?>
<p:tagLst xmlns:a="http://schemas.openxmlformats.org/drawingml/2006/main" xmlns:r="http://schemas.openxmlformats.org/officeDocument/2006/relationships" xmlns:p="http://schemas.openxmlformats.org/presentationml/2006/main">
  <p:tag name="HIGHLIGHT" val="YES"/>
</p:tagLst>
</file>

<file path=ppt/tags/tag130.xml><?xml version="1.0" encoding="utf-8"?>
<p:tagLst xmlns:a="http://schemas.openxmlformats.org/drawingml/2006/main" xmlns:r="http://schemas.openxmlformats.org/officeDocument/2006/relationships" xmlns:p="http://schemas.openxmlformats.org/presentationml/2006/main">
  <p:tag name="SLIDETYPE" val="EOC"/>
</p:tagLst>
</file>

<file path=ppt/tags/tag131.xml><?xml version="1.0" encoding="utf-8"?>
<p:tagLst xmlns:a="http://schemas.openxmlformats.org/drawingml/2006/main" xmlns:r="http://schemas.openxmlformats.org/officeDocument/2006/relationships" xmlns:p="http://schemas.openxmlformats.org/presentationml/2006/main">
  <p:tag name="SLIDETYPE" val="EOC"/>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HIGHLIGHT" val="YES"/>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31D95E-30BB-4A79-B807-C6A112EFC11B}&quot;/&gt;&lt;isInvalidForFieldText val=&quot;0&quot;/&gt;&lt;Image&gt;&lt;filename val=&quot;C:\Users\sassnh\AppData\Local\Temp\PR\data\asimages\{3A31D95E-30BB-4A79-B807-C6A112EFC11B}_20.png&quot;/&gt;&lt;left val=&quot;208&quot;/&gt;&lt;top val=&quot;166&quot;/&gt;&lt;width val=&quot;307&quot;/&gt;&lt;height val=&quot;5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HIGHLIGHT" val="YES"/>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COLOR" val="16777215"/>
  <p:tag name="HIGHLIGHT_FONT_SIZE" val="24"/>
  <p:tag name="HIGHLIGHT_FONT_COLOR" val="12611584"/>
  <p:tag name="SECTIONCOUNT" val="3"/>
  <p:tag name="SECTIONNUMBER" val="0"/>
  <p:tag name="SLIDETYPE" val="Organizer"/>
</p:tagLst>
</file>

<file path=ppt/tags/tag20.xml><?xml version="1.0" encoding="utf-8"?>
<p:tagLst xmlns:a="http://schemas.openxmlformats.org/drawingml/2006/main" xmlns:r="http://schemas.openxmlformats.org/officeDocument/2006/relationships" xmlns:p="http://schemas.openxmlformats.org/presentationml/2006/main">
  <p:tag name="HIGHLIGHT" val="YES"/>
</p:tagLst>
</file>

<file path=ppt/tags/tag21.xml><?xml version="1.0" encoding="utf-8"?>
<p:tagLst xmlns:a="http://schemas.openxmlformats.org/drawingml/2006/main" xmlns:r="http://schemas.openxmlformats.org/officeDocument/2006/relationships" xmlns:p="http://schemas.openxmlformats.org/presentationml/2006/main">
  <p:tag name="HIGHLIGHT" val="YES"/>
</p:tagLst>
</file>

<file path=ppt/tags/tag22.xml><?xml version="1.0" encoding="utf-8"?>
<p:tagLst xmlns:a="http://schemas.openxmlformats.org/drawingml/2006/main" xmlns:r="http://schemas.openxmlformats.org/officeDocument/2006/relationships" xmlns:p="http://schemas.openxmlformats.org/presentationml/2006/main">
  <p:tag name="HIGHLIGHT" val="YES"/>
</p:tagLst>
</file>

<file path=ppt/tags/tag23.xml><?xml version="1.0" encoding="utf-8"?>
<p:tagLst xmlns:a="http://schemas.openxmlformats.org/drawingml/2006/main" xmlns:r="http://schemas.openxmlformats.org/officeDocument/2006/relationships" xmlns:p="http://schemas.openxmlformats.org/presentationml/2006/main">
  <p:tag name="HIGHLIGHT" val="YES"/>
</p:tagLst>
</file>

<file path=ppt/tags/tag24.xml><?xml version="1.0" encoding="utf-8"?>
<p:tagLst xmlns:a="http://schemas.openxmlformats.org/drawingml/2006/main" xmlns:r="http://schemas.openxmlformats.org/officeDocument/2006/relationships" xmlns:p="http://schemas.openxmlformats.org/presentationml/2006/main">
  <p:tag name="HIGHLIGHT" val="YES"/>
</p:tagLst>
</file>

<file path=ppt/tags/tag25.xml><?xml version="1.0" encoding="utf-8"?>
<p:tagLst xmlns:a="http://schemas.openxmlformats.org/drawingml/2006/main" xmlns:r="http://schemas.openxmlformats.org/officeDocument/2006/relationships" xmlns:p="http://schemas.openxmlformats.org/presentationml/2006/main">
  <p:tag name="HIGHLIGHT" val="YES"/>
</p:tagLst>
</file>

<file path=ppt/tags/tag26.xml><?xml version="1.0" encoding="utf-8"?>
<p:tagLst xmlns:a="http://schemas.openxmlformats.org/drawingml/2006/main" xmlns:r="http://schemas.openxmlformats.org/officeDocument/2006/relationships" xmlns:p="http://schemas.openxmlformats.org/presentationml/2006/main">
  <p:tag name="HIGHLIGHT" val="YES"/>
</p:tagLst>
</file>

<file path=ppt/tags/tag27.xml><?xml version="1.0" encoding="utf-8"?>
<p:tagLst xmlns:a="http://schemas.openxmlformats.org/drawingml/2006/main" xmlns:r="http://schemas.openxmlformats.org/officeDocument/2006/relationships" xmlns:p="http://schemas.openxmlformats.org/presentationml/2006/main">
  <p:tag name="HIGHLIGHT" val="YES"/>
</p:tagLst>
</file>

<file path=ppt/tags/tag28.xml><?xml version="1.0" encoding="utf-8"?>
<p:tagLst xmlns:a="http://schemas.openxmlformats.org/drawingml/2006/main" xmlns:r="http://schemas.openxmlformats.org/officeDocument/2006/relationships" xmlns:p="http://schemas.openxmlformats.org/presentationml/2006/main">
  <p:tag name="HIGHLIGHT" val="YES"/>
</p:tagLst>
</file>

<file path=ppt/tags/tag29.xml><?xml version="1.0" encoding="utf-8"?>
<p:tagLst xmlns:a="http://schemas.openxmlformats.org/drawingml/2006/main" xmlns:r="http://schemas.openxmlformats.org/officeDocument/2006/relationships" xmlns:p="http://schemas.openxmlformats.org/presentationml/2006/main">
  <p:tag name="SLIDETYPE" val="QA"/>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531246-5025-465C-BBE4-0F517EB56689}&quot;/&gt;&lt;isInvalidForFieldText val=&quot;0&quot;/&gt;&lt;Image&gt;&lt;filename val=&quot;C:\Users\sassnh\AppData\Local\Temp\PR\data\asimages\{F7531246-5025-465C-BBE4-0F517EB56689}_1.png&quot;/&gt;&lt;left val=&quot;97&quot;/&gt;&lt;top val=&quot;124&quot;/&gt;&lt;width val=&quot;525&quot;/&gt;&lt;height val=&quot;3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SLIDETYPE" val="Quiz"/>
</p:tagLst>
</file>

<file path=ppt/tags/tag31.xml><?xml version="1.0" encoding="utf-8"?>
<p:tagLst xmlns:a="http://schemas.openxmlformats.org/drawingml/2006/main" xmlns:r="http://schemas.openxmlformats.org/officeDocument/2006/relationships" xmlns:p="http://schemas.openxmlformats.org/presentationml/2006/main">
  <p:tag name="SLIDETYPE" val="Quiz"/>
</p:tagLst>
</file>

<file path=ppt/tags/tag32.xml><?xml version="1.0" encoding="utf-8"?>
<p:tagLst xmlns:a="http://schemas.openxmlformats.org/drawingml/2006/main" xmlns:r="http://schemas.openxmlformats.org/officeDocument/2006/relationships" xmlns:p="http://schemas.openxmlformats.org/presentationml/2006/main">
  <p:tag name="HIGHLIGHT" val="YES"/>
</p:tagLst>
</file>

<file path=ppt/tags/tag33.xml><?xml version="1.0" encoding="utf-8"?>
<p:tagLst xmlns:a="http://schemas.openxmlformats.org/drawingml/2006/main" xmlns:r="http://schemas.openxmlformats.org/officeDocument/2006/relationships" xmlns:p="http://schemas.openxmlformats.org/presentationml/2006/main">
  <p:tag name="HIGHLIGHT" val="YES"/>
</p:tagLst>
</file>

<file path=ppt/tags/tag34.xml><?xml version="1.0" encoding="utf-8"?>
<p:tagLst xmlns:a="http://schemas.openxmlformats.org/drawingml/2006/main" xmlns:r="http://schemas.openxmlformats.org/officeDocument/2006/relationships" xmlns:p="http://schemas.openxmlformats.org/presentationml/2006/main">
  <p:tag name="HIGHLIGHT" val="YES"/>
</p:tagLst>
</file>

<file path=ppt/tags/tag35.xml><?xml version="1.0" encoding="utf-8"?>
<p:tagLst xmlns:a="http://schemas.openxmlformats.org/drawingml/2006/main" xmlns:r="http://schemas.openxmlformats.org/officeDocument/2006/relationships" xmlns:p="http://schemas.openxmlformats.org/presentationml/2006/main">
  <p:tag name="HIGHLIGHT" val="YES"/>
</p:tagLst>
</file>

<file path=ppt/tags/tag36.xml><?xml version="1.0" encoding="utf-8"?>
<p:tagLst xmlns:a="http://schemas.openxmlformats.org/drawingml/2006/main" xmlns:r="http://schemas.openxmlformats.org/officeDocument/2006/relationships" xmlns:p="http://schemas.openxmlformats.org/presentationml/2006/main">
  <p:tag name="HIGHLIGHT" val="YES"/>
</p:tagLst>
</file>

<file path=ppt/tags/tag37.xml><?xml version="1.0" encoding="utf-8"?>
<p:tagLst xmlns:a="http://schemas.openxmlformats.org/drawingml/2006/main" xmlns:r="http://schemas.openxmlformats.org/officeDocument/2006/relationships" xmlns:p="http://schemas.openxmlformats.org/presentationml/2006/main">
  <p:tag name="HIGHLIGHT" val="YES"/>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F1B1EC-0604-4D12-836E-A275B33F2045}&quot;/&gt;&lt;isInvalidForFieldText val=&quot;0&quot;/&gt;&lt;Image&gt;&lt;filename val=&quot;C:\Users\sassnh\AppData\Local\Temp\PR\data\asimages\{CDF1B1EC-0604-4D12-836E-A275B33F2045}_31.png&quot;/&gt;&lt;left val=&quot;202&quot;/&gt;&lt;top val=&quot;213&quot;/&gt;&lt;width val=&quot;450&quot;/&gt;&lt;height val=&quot;103&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IGHLIGHT" val="YES"/>
</p:tagLst>
</file>

<file path=ppt/tags/tag4.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3"/>
  <p:tag name="SECTIONNUMBER" val="0"/>
  <p:tag name="SHAPETABLE" val="Group Organizer"/>
  <p:tag name="SLIDETYPE" val="Organizer"/>
</p:tagLst>
</file>

<file path=ppt/tags/tag40.xml><?xml version="1.0" encoding="utf-8"?>
<p:tagLst xmlns:a="http://schemas.openxmlformats.org/drawingml/2006/main" xmlns:r="http://schemas.openxmlformats.org/officeDocument/2006/relationships" xmlns:p="http://schemas.openxmlformats.org/presentationml/2006/main">
  <p:tag name="HIGHLIGHT" val="YES"/>
</p:tagLst>
</file>

<file path=ppt/tags/tag41.xml><?xml version="1.0" encoding="utf-8"?>
<p:tagLst xmlns:a="http://schemas.openxmlformats.org/drawingml/2006/main" xmlns:r="http://schemas.openxmlformats.org/officeDocument/2006/relationships" xmlns:p="http://schemas.openxmlformats.org/presentationml/2006/main">
  <p:tag name="HIGHLIGHT" val="YES"/>
</p:tagLst>
</file>

<file path=ppt/tags/tag42.xml><?xml version="1.0" encoding="utf-8"?>
<p:tagLst xmlns:a="http://schemas.openxmlformats.org/drawingml/2006/main" xmlns:r="http://schemas.openxmlformats.org/officeDocument/2006/relationships" xmlns:p="http://schemas.openxmlformats.org/presentationml/2006/main">
  <p:tag name="HIGHLIGHT" val="YES"/>
</p:tagLst>
</file>

<file path=ppt/tags/tag43.xml><?xml version="1.0" encoding="utf-8"?>
<p:tagLst xmlns:a="http://schemas.openxmlformats.org/drawingml/2006/main" xmlns:r="http://schemas.openxmlformats.org/officeDocument/2006/relationships" xmlns:p="http://schemas.openxmlformats.org/presentationml/2006/main">
  <p:tag name="HIGHLIGHT" val="YES"/>
</p:tagLst>
</file>

<file path=ppt/tags/tag44.xml><?xml version="1.0" encoding="utf-8"?>
<p:tagLst xmlns:a="http://schemas.openxmlformats.org/drawingml/2006/main" xmlns:r="http://schemas.openxmlformats.org/officeDocument/2006/relationships" xmlns:p="http://schemas.openxmlformats.org/presentationml/2006/main">
  <p:tag name="HIGHLIGHT" val="YES"/>
</p:tagLst>
</file>

<file path=ppt/tags/tag45.xml><?xml version="1.0" encoding="utf-8"?>
<p:tagLst xmlns:a="http://schemas.openxmlformats.org/drawingml/2006/main" xmlns:r="http://schemas.openxmlformats.org/officeDocument/2006/relationships" xmlns:p="http://schemas.openxmlformats.org/presentationml/2006/main">
  <p:tag name="SLIDETYPE" val="Quiz"/>
</p:tagLst>
</file>

<file path=ppt/tags/tag46.xml><?xml version="1.0" encoding="utf-8"?>
<p:tagLst xmlns:a="http://schemas.openxmlformats.org/drawingml/2006/main" xmlns:r="http://schemas.openxmlformats.org/officeDocument/2006/relationships" xmlns:p="http://schemas.openxmlformats.org/presentationml/2006/main">
  <p:tag name="SLIDETYPE" val="Quiz"/>
</p:tagLst>
</file>

<file path=ppt/tags/tag47.xml><?xml version="1.0" encoding="utf-8"?>
<p:tagLst xmlns:a="http://schemas.openxmlformats.org/drawingml/2006/main" xmlns:r="http://schemas.openxmlformats.org/officeDocument/2006/relationships" xmlns:p="http://schemas.openxmlformats.org/presentationml/2006/main">
  <p:tag name="SLIDETYPE" val="QA"/>
</p:tagLst>
</file>

<file path=ppt/tags/tag48.xml><?xml version="1.0" encoding="utf-8"?>
<p:tagLst xmlns:a="http://schemas.openxmlformats.org/drawingml/2006/main" xmlns:r="http://schemas.openxmlformats.org/officeDocument/2006/relationships" xmlns:p="http://schemas.openxmlformats.org/presentationml/2006/main">
  <p:tag name="HIGHLIGHT" val="YES"/>
</p:tagLst>
</file>

<file path=ppt/tags/tag49.xml><?xml version="1.0" encoding="utf-8"?>
<p:tagLst xmlns:a="http://schemas.openxmlformats.org/drawingml/2006/main" xmlns:r="http://schemas.openxmlformats.org/officeDocument/2006/relationships" xmlns:p="http://schemas.openxmlformats.org/presentationml/2006/main">
  <p:tag name="HIGHLIGHT" val="YES"/>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F50449-12D0-495A-95E4-03D8205DC835}&quot;/&gt;&lt;isInvalidForFieldText val=&quot;0&quot;/&gt;&lt;Image&gt;&lt;filename val=&quot;C:\Users\sassnh\AppData\Local\Temp\PR\data\asimages\{FAF50449-12D0-495A-95E4-03D8205DC835}_2.png&quot;/&gt;&lt;left val=&quot;97&quot;/&gt;&lt;top val=&quot;124&quot;/&gt;&lt;width val=&quot;525&quot;/&gt;&lt;height val=&quot;360&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SLIDETYPE" val="Quiz"/>
</p:tagLst>
</file>

<file path=ppt/tags/tag51.xml><?xml version="1.0" encoding="utf-8"?>
<p:tagLst xmlns:a="http://schemas.openxmlformats.org/drawingml/2006/main" xmlns:r="http://schemas.openxmlformats.org/officeDocument/2006/relationships" xmlns:p="http://schemas.openxmlformats.org/presentationml/2006/main">
  <p:tag name="SLIDETYPE" val="Quiz"/>
</p:tagLst>
</file>

<file path=ppt/tags/tag52.xml><?xml version="1.0" encoding="utf-8"?>
<p:tagLst xmlns:a="http://schemas.openxmlformats.org/drawingml/2006/main" xmlns:r="http://schemas.openxmlformats.org/officeDocument/2006/relationships" xmlns:p="http://schemas.openxmlformats.org/presentationml/2006/main">
  <p:tag name="HIGHLIGHT" val="YES"/>
</p:tagLst>
</file>

<file path=ppt/tags/tag53.xml><?xml version="1.0" encoding="utf-8"?>
<p:tagLst xmlns:a="http://schemas.openxmlformats.org/drawingml/2006/main" xmlns:r="http://schemas.openxmlformats.org/officeDocument/2006/relationships" xmlns:p="http://schemas.openxmlformats.org/presentationml/2006/main">
  <p:tag name="HIGHLIGHT" val="YES"/>
</p:tagLst>
</file>

<file path=ppt/tags/tag54.xml><?xml version="1.0" encoding="utf-8"?>
<p:tagLst xmlns:a="http://schemas.openxmlformats.org/drawingml/2006/main" xmlns:r="http://schemas.openxmlformats.org/officeDocument/2006/relationships" xmlns:p="http://schemas.openxmlformats.org/presentationml/2006/main">
  <p:tag name="HIGHLIGHT" val="YES"/>
</p:tagLst>
</file>

<file path=ppt/tags/tag55.xml><?xml version="1.0" encoding="utf-8"?>
<p:tagLst xmlns:a="http://schemas.openxmlformats.org/drawingml/2006/main" xmlns:r="http://schemas.openxmlformats.org/officeDocument/2006/relationships" xmlns:p="http://schemas.openxmlformats.org/presentationml/2006/main">
  <p:tag name="HIGHLIGHT" val="YES"/>
</p:tagLst>
</file>

<file path=ppt/tags/tag56.xml><?xml version="1.0" encoding="utf-8"?>
<p:tagLst xmlns:a="http://schemas.openxmlformats.org/drawingml/2006/main" xmlns:r="http://schemas.openxmlformats.org/officeDocument/2006/relationships" xmlns:p="http://schemas.openxmlformats.org/presentationml/2006/main">
  <p:tag name="HIGHLIGHT" val="YES"/>
</p:tagLst>
</file>

<file path=ppt/tags/tag57.xml><?xml version="1.0" encoding="utf-8"?>
<p:tagLst xmlns:a="http://schemas.openxmlformats.org/drawingml/2006/main" xmlns:r="http://schemas.openxmlformats.org/officeDocument/2006/relationships" xmlns:p="http://schemas.openxmlformats.org/presentationml/2006/main">
  <p:tag name="HIGHLIGHT" val="YES"/>
</p:tagLst>
</file>

<file path=ppt/tags/tag58.xml><?xml version="1.0" encoding="utf-8"?>
<p:tagLst xmlns:a="http://schemas.openxmlformats.org/drawingml/2006/main" xmlns:r="http://schemas.openxmlformats.org/officeDocument/2006/relationships" xmlns:p="http://schemas.openxmlformats.org/presentationml/2006/main">
  <p:tag name="HIGHLIGHT" val="YES"/>
</p:tagLst>
</file>

<file path=ppt/tags/tag59.xml><?xml version="1.0" encoding="utf-8"?>
<p:tagLst xmlns:a="http://schemas.openxmlformats.org/drawingml/2006/main" xmlns:r="http://schemas.openxmlformats.org/officeDocument/2006/relationships" xmlns:p="http://schemas.openxmlformats.org/presentationml/2006/main">
  <p:tag name="HIGHLIGHT" val="YES"/>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74A1A1-1374-4C3F-95C1-F90FDD0D54BA}&quot;/&gt;&lt;isInvalidForFieldText val=&quot;0&quot;/&gt;&lt;Image&gt;&lt;filename val=&quot;C:\Users\sassnh\AppData\Local\Temp\PR\data\asimages\{7274A1A1-1374-4C3F-95C1-F90FDD0D54BA}_6.png&quot;/&gt;&lt;left val=&quot;225&quot;/&gt;&lt;top val=&quot;263&quot;/&gt;&lt;width val=&quot;398&quot;/&gt;&lt;height val=&quot;103&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HIGHLIGHT" val="YES"/>
</p:tagLst>
</file>

<file path=ppt/tags/tag61.xml><?xml version="1.0" encoding="utf-8"?>
<p:tagLst xmlns:a="http://schemas.openxmlformats.org/drawingml/2006/main" xmlns:r="http://schemas.openxmlformats.org/officeDocument/2006/relationships" xmlns:p="http://schemas.openxmlformats.org/presentationml/2006/main">
  <p:tag name="HIGHLIGHT" val="YES"/>
</p:tagLst>
</file>

<file path=ppt/tags/tag62.xml><?xml version="1.0" encoding="utf-8"?>
<p:tagLst xmlns:a="http://schemas.openxmlformats.org/drawingml/2006/main" xmlns:r="http://schemas.openxmlformats.org/officeDocument/2006/relationships" xmlns:p="http://schemas.openxmlformats.org/presentationml/2006/main">
  <p:tag name="HIGHLIGHT" val="YES"/>
</p:tagLst>
</file>

<file path=ppt/tags/tag63.xml><?xml version="1.0" encoding="utf-8"?>
<p:tagLst xmlns:a="http://schemas.openxmlformats.org/drawingml/2006/main" xmlns:r="http://schemas.openxmlformats.org/officeDocument/2006/relationships" xmlns:p="http://schemas.openxmlformats.org/presentationml/2006/main">
  <p:tag name="SLIDETYPE" val="QA"/>
</p:tagLst>
</file>

<file path=ppt/tags/tag64.xml><?xml version="1.0" encoding="utf-8"?>
<p:tagLst xmlns:a="http://schemas.openxmlformats.org/drawingml/2006/main" xmlns:r="http://schemas.openxmlformats.org/officeDocument/2006/relationships" xmlns:p="http://schemas.openxmlformats.org/presentationml/2006/main">
  <p:tag name="SLIDETYPE" val="Exercise"/>
</p:tagLst>
</file>

<file path=ppt/tags/tag65.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3"/>
  <p:tag name="SECTIONNUMBER" val="0"/>
  <p:tag name="SHAPETABLE" val="Group Organizer"/>
  <p:tag name="SLIDETYPE" val="Organizer"/>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89E833-4680-414C-8F3E-30BECAD89280}&quot;/&gt;&lt;isInvalidForFieldText val=&quot;0&quot;/&gt;&lt;Image&gt;&lt;filename val=&quot;C:\Users\sassnh\AppData\Local\Temp\PR\data\asimages\{D089E833-4680-414C-8F3E-30BECAD89280}_55.png&quot;/&gt;&lt;left val=&quot;97&quot;/&gt;&lt;top val=&quot;124&quot;/&gt;&lt;width val=&quot;525&quot;/&gt;&lt;height val=&quot;360&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74507A-42BC-46DF-A66A-20792BEC73AD}&quot;/&gt;&lt;isInvalidForFieldText val=&quot;0&quot;/&gt;&lt;Image&gt;&lt;filename val=&quot;C:\Users\sassnh\AppData\Local\Temp\PR\data\asimages\{C274507A-42BC-46DF-A66A-20792BEC73AD}_58.png&quot;/&gt;&lt;left val=&quot;141&quot;/&gt;&lt;top val=&quot;189&quot;/&gt;&lt;width val=&quot;548&quot;/&gt;&lt;height val=&quot;12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IGHLIGHT" val="YES"/>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6BB9B8-8C98-4EDB-896B-4A71917613F7}&quot;/&gt;&lt;isInvalidForFieldText val=&quot;0&quot;/&gt;&lt;Image&gt;&lt;filename val=&quot;C:\Users\sassnh\AppData\Local\Temp\PR\data\asimages\{016BB9B8-8C98-4EDB-896B-4A71917613F7}_60.png&quot;/&gt;&lt;left val=&quot;318&quot;/&gt;&lt;top val=&quot;226&quot;/&gt;&lt;width val=&quot;184&quot;/&gt;&lt;height val=&quot;5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93DC7D-27BB-43F3-8C29-90C90AA30A13}&quot;/&gt;&lt;isInvalidForFieldText val=&quot;0&quot;/&gt;&lt;Image&gt;&lt;filename val=&quot;C:\Users\sassnh\AppData\Local\Temp\PR\data\asimages\{9F93DC7D-27BB-43F3-8C29-90C90AA30A13}_8.png&quot;/&gt;&lt;left val=&quot;191&quot;/&gt;&lt;top val=&quot;157&quot;/&gt;&lt;width val=&quot;307&quot;/&gt;&lt;height val=&quot;5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IGHLIGHT" val="YES"/>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0BFCCA-7489-472C-BDF5-539363AD8C83}&quot;/&gt;&lt;isInvalidForFieldText val=&quot;0&quot;/&gt;&lt;Image&gt;&lt;filename val=&quot;C:\Users\sassnh\AppData\Local\Temp\PR\data\asimages\{6A0BFCCA-7489-472C-BDF5-539363AD8C83}_61.png&quot;/&gt;&lt;left val=&quot;337&quot;/&gt;&lt;top val=&quot;213&quot;/&gt;&lt;width val=&quot;58&quot;/&gt;&lt;height val=&quot;60&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IGHLIGHT" val="YES"/>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39F8AE-F493-43BA-B785-3D406793C845}&quot;/&gt;&lt;isInvalidForFieldText val=&quot;0&quot;/&gt;&lt;Image&gt;&lt;filename val=&quot;C:\Users\sassnh\AppData\Local\Temp\PR\data\asimages\{BF39F8AE-F493-43BA-B785-3D406793C845}_62.png&quot;/&gt;&lt;left val=&quot;348&quot;/&gt;&lt;top val=&quot;246&quot;/&gt;&lt;width val=&quot;331&quot;/&gt;&lt;height val=&quot;5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SLIDETYPE" val="Quiz"/>
</p:tagLst>
</file>

<file path=ppt/tags/tag75.xml><?xml version="1.0" encoding="utf-8"?>
<p:tagLst xmlns:a="http://schemas.openxmlformats.org/drawingml/2006/main" xmlns:r="http://schemas.openxmlformats.org/officeDocument/2006/relationships" xmlns:p="http://schemas.openxmlformats.org/presentationml/2006/main">
  <p:tag name="SLIDETYPE" val="Quiz"/>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360B3A-4C2E-4B32-8667-90D8B6713F11}&quot;/&gt;&lt;isInvalidForFieldText val=&quot;0&quot;/&gt;&lt;Image&gt;&lt;filename val=&quot;C:\Users\sassnh\AppData\Local\Temp\PR\data\asimages\{0D360B3A-4C2E-4B32-8667-90D8B6713F11}_66.png&quot;/&gt;&lt;left val=&quot;344&quot;/&gt;&lt;top val=&quot;273&quot;/&gt;&lt;width val=&quot;58&quot;/&gt;&lt;height val=&quot;6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HIGHLIGHT" val="YES"/>
</p:tagLst>
</file>

<file path=ppt/tags/tag78.xml><?xml version="1.0" encoding="utf-8"?>
<p:tagLst xmlns:a="http://schemas.openxmlformats.org/drawingml/2006/main" xmlns:r="http://schemas.openxmlformats.org/officeDocument/2006/relationships" xmlns:p="http://schemas.openxmlformats.org/presentationml/2006/main">
  <p:tag name="SLIDETYPE" val="CourseLogistics"/>
</p:tagLst>
</file>

<file path=ppt/tags/tag79.xml><?xml version="1.0" encoding="utf-8"?>
<p:tagLst xmlns:a="http://schemas.openxmlformats.org/drawingml/2006/main" xmlns:r="http://schemas.openxmlformats.org/officeDocument/2006/relationships" xmlns:p="http://schemas.openxmlformats.org/presentationml/2006/main">
  <p:tag name="SLIDETYPE" val="QA"/>
</p:tagLst>
</file>

<file path=ppt/tags/tag8.xml><?xml version="1.0" encoding="utf-8"?>
<p:tagLst xmlns:a="http://schemas.openxmlformats.org/drawingml/2006/main" xmlns:r="http://schemas.openxmlformats.org/officeDocument/2006/relationships" xmlns:p="http://schemas.openxmlformats.org/presentationml/2006/main">
  <p:tag name="SLIDETYPE" val="Quiz"/>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2F084A-DF74-44FF-8795-12682B990FC7}&quot;/&gt;&lt;isInvalidForFieldText val=&quot;0&quot;/&gt;&lt;Image&gt;&lt;filename val=&quot;C:\Users\sassnh\AppData\Local\Temp\PR\data\asimages\{2D2F084A-DF74-44FF-8795-12682B990FC7}_76.png&quot;/&gt;&lt;left val=&quot;202&quot;/&gt;&lt;top val=&quot;264&quot;/&gt;&lt;width val=&quot;424&quot;/&gt;&lt;height val=&quot;10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HIGHLIGHT" val="YES"/>
</p:tagLst>
</file>

<file path=ppt/tags/tag82.xml><?xml version="1.0" encoding="utf-8"?>
<p:tagLst xmlns:a="http://schemas.openxmlformats.org/drawingml/2006/main" xmlns:r="http://schemas.openxmlformats.org/officeDocument/2006/relationships" xmlns:p="http://schemas.openxmlformats.org/presentationml/2006/main">
  <p:tag name="HIGHLIGHT" val="YES"/>
</p:tagLst>
</file>

<file path=ppt/tags/tag83.xml><?xml version="1.0" encoding="utf-8"?>
<p:tagLst xmlns:a="http://schemas.openxmlformats.org/drawingml/2006/main" xmlns:r="http://schemas.openxmlformats.org/officeDocument/2006/relationships" xmlns:p="http://schemas.openxmlformats.org/presentationml/2006/main">
  <p:tag name="HIGHLIGHT" val="YES"/>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A1668F-9ED8-4A32-B1A0-E02752B4A07A}&quot;/&gt;&lt;isInvalidForFieldText val=&quot;0&quot;/&gt;&lt;Image&gt;&lt;filename val=&quot;C:\Users\sassnh\AppData\Local\Temp\PR\data\asimages\{36A1668F-9ED8-4A32-B1A0-E02752B4A07A}_79.png&quot;/&gt;&lt;left val=&quot;427&quot;/&gt;&lt;top val=&quot;282&quot;/&gt;&lt;width val=&quot;163&quot;/&gt;&lt;height val=&quot;5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SLIDETYPE" val="Quiz"/>
</p:tagLst>
</file>

<file path=ppt/tags/tag86.xml><?xml version="1.0" encoding="utf-8"?>
<p:tagLst xmlns:a="http://schemas.openxmlformats.org/drawingml/2006/main" xmlns:r="http://schemas.openxmlformats.org/officeDocument/2006/relationships" xmlns:p="http://schemas.openxmlformats.org/presentationml/2006/main">
  <p:tag name="SLIDETYPE" val="Quiz"/>
</p:tagLst>
</file>

<file path=ppt/tags/tag87.xml><?xml version="1.0" encoding="utf-8"?>
<p:tagLst xmlns:a="http://schemas.openxmlformats.org/drawingml/2006/main" xmlns:r="http://schemas.openxmlformats.org/officeDocument/2006/relationships" xmlns:p="http://schemas.openxmlformats.org/presentationml/2006/main">
  <p:tag name="SLIDETYPE" val="QA"/>
</p:tagLst>
</file>

<file path=ppt/tags/tag88.xml><?xml version="1.0" encoding="utf-8"?>
<p:tagLst xmlns:a="http://schemas.openxmlformats.org/drawingml/2006/main" xmlns:r="http://schemas.openxmlformats.org/officeDocument/2006/relationships" xmlns:p="http://schemas.openxmlformats.org/presentationml/2006/main">
  <p:tag name="SLIDETYPE" val="Exercise"/>
</p:tagLst>
</file>

<file path=ppt/tags/tag89.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3"/>
  <p:tag name="SECTIONNUMBER" val="0"/>
  <p:tag name="SHAPETABLE" val="Group Organizer"/>
  <p:tag name="SLIDETYPE" val="Organizer"/>
</p:tagLst>
</file>

<file path=ppt/tags/tag9.xml><?xml version="1.0" encoding="utf-8"?>
<p:tagLst xmlns:a="http://schemas.openxmlformats.org/drawingml/2006/main" xmlns:r="http://schemas.openxmlformats.org/officeDocument/2006/relationships" xmlns:p="http://schemas.openxmlformats.org/presentationml/2006/main">
  <p:tag name="SLIDETYPE" val="Quiz"/>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97CE5E-EE20-4082-A63A-80376C5C73BD}&quot;/&gt;&lt;isInvalidForFieldText val=&quot;0&quot;/&gt;&lt;Image&gt;&lt;filename val=&quot;C:\Users\sassnh\AppData\Local\Temp\PR\data\asimages\{5297CE5E-EE20-4082-A63A-80376C5C73BD}_86.png&quot;/&gt;&lt;left val=&quot;97&quot;/&gt;&lt;top val=&quot;124&quot;/&gt;&lt;width val=&quot;525&quot;/&gt;&lt;height val=&quot;36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855DBD41-E7BF-4C31-8EEC-20EBC2523624}&quot;/&gt;&lt;isInvalidForFieldText val=&quot;0&quot;/&gt;&lt;Image&gt;&lt;filename val=&quot;C:\Users\sassnh\AppData\Local\Temp\PR\data\asimages\{855DBD41-E7BF-4C31-8EEC-20EBC2523624}_92.png&quot;/&gt;&lt;left val=&quot;91&quot;/&gt;&lt;top val=&quot;243&quot;/&gt;&lt;width val=&quot;218&quot;/&gt;&lt;height val=&quot;8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78F12957-C30C-4A51-A833-101B733E79E9}&quot;/&gt;&lt;isInvalidForFieldText val=&quot;0&quot;/&gt;&lt;Image&gt;&lt;filename val=&quot;C:\Users\sassnh\AppData\Local\Temp\PR\data\asimages\{78F12957-C30C-4A51-A833-101B733E79E9}_92.png&quot;/&gt;&lt;left val=&quot;432&quot;/&gt;&lt;top val=&quot;189&quot;/&gt;&lt;width val=&quot;134&quot;/&gt;&lt;height val=&quot;5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70AAA2AE-7026-4101-8944-B9FECDC56BD7}&quot;/&gt;&lt;isInvalidForFieldText val=&quot;0&quot;/&gt;&lt;Image&gt;&lt;filename val=&quot;C:\Users\sassnh\AppData\Local\Temp\PR\data\asimages\{70AAA2AE-7026-4101-8944-B9FECDC56BD7}_92.png&quot;/&gt;&lt;left val=&quot;432&quot;/&gt;&lt;top val=&quot;240&quot;/&gt;&lt;width val=&quot;134&quot;/&gt;&lt;height val=&quot;5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9003232C-393A-44B5-A89D-7EA1C42AB160}&quot;/&gt;&lt;isInvalidForFieldText val=&quot;0&quot;/&gt;&lt;Image&gt;&lt;filename val=&quot;C:\Users\sassnh\AppData\Local\Temp\PR\data\asimages\{9003232C-393A-44B5-A89D-7EA1C42AB160}_92.png&quot;/&gt;&lt;left val=&quot;432&quot;/&gt;&lt;top val=&quot;287&quot;/&gt;&lt;width val=&quot;134&quot;/&gt;&lt;height val=&quot;5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395A449C-638D-4F44-B497-D0366005E298}&quot;/&gt;&lt;isInvalidForFieldText val=&quot;0&quot;/&gt;&lt;Image&gt;&lt;filename val=&quot;C:\Users\sassnh\AppData\Local\Temp\PR\data\asimages\{395A449C-638D-4F44-B497-D0366005E298}_92.png&quot;/&gt;&lt;left val=&quot;432&quot;/&gt;&lt;top val=&quot;331&quot;/&gt;&lt;width val=&quot;134&quot;/&gt;&lt;height val=&quot;5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IGHLIGHT" val="YES"/>
</p:tagLst>
</file>

<file path=ppt/tags/tag97.xml><?xml version="1.0" encoding="utf-8"?>
<p:tagLst xmlns:a="http://schemas.openxmlformats.org/drawingml/2006/main" xmlns:r="http://schemas.openxmlformats.org/officeDocument/2006/relationships" xmlns:p="http://schemas.openxmlformats.org/presentationml/2006/main">
  <p:tag name="HIGHLIGHT" val="YES"/>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9C4908-71C4-4472-BA52-D8E7FB20029D}&quot;/&gt;&lt;isInvalidForFieldText val=&quot;0&quot;/&gt;&lt;Image&gt;&lt;filename val=&quot;C:\Users\sassnh\AppData\Local\Temp\PR\data\asimages\{E59C4908-71C4-4472-BA52-D8E7FB20029D}_93.png&quot;/&gt;&lt;left val=&quot;280&quot;/&gt;&lt;top val=&quot;314&quot;/&gt;&lt;width val=&quot;438&quot;/&gt;&lt;height val=&quot;103&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HIGHLIGHT" val="YES"/>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7574</TotalTime>
  <Words>7699</Words>
  <Application>Microsoft Office PowerPoint</Application>
  <PresentationFormat>On-screen Show (4:3)</PresentationFormat>
  <Paragraphs>2022</Paragraphs>
  <Slides>137</Slides>
  <Notes>133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137</vt:i4>
      </vt:variant>
    </vt:vector>
  </HeadingPairs>
  <TitlesOfParts>
    <vt:vector size="148" baseType="lpstr">
      <vt:lpstr>Arial</vt:lpstr>
      <vt:lpstr>SAS Monospace</vt:lpstr>
      <vt:lpstr>Arial Narrow</vt:lpstr>
      <vt:lpstr>Times New Roman</vt:lpstr>
      <vt:lpstr>Courier New</vt:lpstr>
      <vt:lpstr>MS PGothic</vt:lpstr>
      <vt:lpstr>Arial Rounded MT Bold</vt:lpstr>
      <vt:lpstr>Monotype Sorts</vt:lpstr>
      <vt:lpstr>Wingdings</vt:lpstr>
      <vt:lpstr>Comic Sans MS</vt:lpstr>
      <vt:lpstr>SAS2010</vt:lpstr>
      <vt:lpstr>Chapter 11: Creating Summary Reports</vt:lpstr>
      <vt:lpstr>Chapter 11: Creating Summary Reports</vt:lpstr>
      <vt:lpstr>Objectives</vt:lpstr>
      <vt:lpstr>Business Scenario</vt:lpstr>
      <vt:lpstr>Considerations</vt:lpstr>
      <vt:lpstr>FREQ Procedure </vt:lpstr>
      <vt:lpstr>Viewing the Output</vt:lpstr>
      <vt:lpstr>Options to Suppress Statistics</vt:lpstr>
      <vt:lpstr>Options to Suppress Statistics</vt:lpstr>
      <vt:lpstr>11.01 Quiz</vt:lpstr>
      <vt:lpstr>11.01 Quiz – Correct Answer</vt:lpstr>
      <vt:lpstr>Idea Exchange</vt:lpstr>
      <vt:lpstr>PowerPoint Presentation</vt:lpstr>
      <vt:lpstr>Business Scenario</vt:lpstr>
      <vt:lpstr>TABLES Statement</vt:lpstr>
      <vt:lpstr>BY Statement</vt:lpstr>
      <vt:lpstr>Viewing the Output</vt:lpstr>
      <vt:lpstr>Crosstabulation Table</vt:lpstr>
      <vt:lpstr>Viewing the Output</vt:lpstr>
      <vt:lpstr>Options to Suppress Statistics</vt:lpstr>
      <vt:lpstr>Options to Suppress Statistics </vt:lpstr>
      <vt:lpstr>Options to Suppress Statistics </vt:lpstr>
      <vt:lpstr>LIST and CROSSLIST Options</vt:lpstr>
      <vt:lpstr>PowerPoint Presentation</vt:lpstr>
      <vt:lpstr>Business Scenario</vt:lpstr>
      <vt:lpstr>Considerations</vt:lpstr>
      <vt:lpstr>11.02 Quiz</vt:lpstr>
      <vt:lpstr>11.02 Quiz – Correct Answer</vt:lpstr>
      <vt:lpstr>FREQ Procedure for Data Validation</vt:lpstr>
      <vt:lpstr>Viewing the Output</vt:lpstr>
      <vt:lpstr>NLEVELS Option</vt:lpstr>
      <vt:lpstr>Viewing the Output</vt:lpstr>
      <vt:lpstr>Check for Uniqueness </vt:lpstr>
      <vt:lpstr>Viewing the Output</vt:lpstr>
      <vt:lpstr>NLEVELS Option</vt:lpstr>
      <vt:lpstr>Viewing the Output</vt:lpstr>
      <vt:lpstr>NLEVELS Option</vt:lpstr>
      <vt:lpstr>Viewing the Output</vt:lpstr>
      <vt:lpstr>11.03 Quiz</vt:lpstr>
      <vt:lpstr>11.03 Quiz – Correct Answer</vt:lpstr>
      <vt:lpstr>Identifying Observations with Invalid Data</vt:lpstr>
      <vt:lpstr>Viewing the Output</vt:lpstr>
      <vt:lpstr>PowerPoint Presentation</vt:lpstr>
      <vt:lpstr>Business Scenario</vt:lpstr>
      <vt:lpstr>Using Formats in PROC FREQ</vt:lpstr>
      <vt:lpstr>Using Formats in PROC FREQ</vt:lpstr>
      <vt:lpstr>11.04 Quiz</vt:lpstr>
      <vt:lpstr>11.04 Quiz – Correct Answer</vt:lpstr>
      <vt:lpstr>FORMAT Statement</vt:lpstr>
      <vt:lpstr>Viewing the Output</vt:lpstr>
      <vt:lpstr>FORMAT= Option</vt:lpstr>
      <vt:lpstr>Viewing the Output</vt:lpstr>
      <vt:lpstr>PowerPoint Presentation</vt:lpstr>
      <vt:lpstr>Exercise</vt:lpstr>
      <vt:lpstr>Chapter 11: Creating Summary Reports</vt:lpstr>
      <vt:lpstr>Objectives</vt:lpstr>
      <vt:lpstr>Business Scenario</vt:lpstr>
      <vt:lpstr>MEANS Procedure</vt:lpstr>
      <vt:lpstr>Viewing the Output</vt:lpstr>
      <vt:lpstr>VAR Statement </vt:lpstr>
      <vt:lpstr>Business Scenario</vt:lpstr>
      <vt:lpstr>CLASS Statement</vt:lpstr>
      <vt:lpstr>Viewing the Output</vt:lpstr>
      <vt:lpstr>11.05 Quiz</vt:lpstr>
      <vt:lpstr>11.05 Quiz – Correct Answer</vt:lpstr>
      <vt:lpstr>Business Scenario</vt:lpstr>
      <vt:lpstr>PROC MEANS Statistics</vt:lpstr>
      <vt:lpstr>PROC MEANS Statistics</vt:lpstr>
      <vt:lpstr>PROC MEANS Statement Options</vt:lpstr>
      <vt:lpstr>MAXDEC= Option</vt:lpstr>
      <vt:lpstr>NONOBS Option</vt:lpstr>
      <vt:lpstr>Other PROC MEANS Statistics</vt:lpstr>
      <vt:lpstr>Idea Exchange</vt:lpstr>
      <vt:lpstr>PowerPoint Presentation</vt:lpstr>
      <vt:lpstr>Business Scenario</vt:lpstr>
      <vt:lpstr>UNIVARIATE Procedure </vt:lpstr>
      <vt:lpstr>Viewing the Output: Extreme Observations</vt:lpstr>
      <vt:lpstr>NEXTROBS= Option</vt:lpstr>
      <vt:lpstr>ID Statement</vt:lpstr>
      <vt:lpstr>Viewing the Output</vt:lpstr>
      <vt:lpstr>Viewing the Output: Missing Values Section</vt:lpstr>
      <vt:lpstr>11.06 Quiz</vt:lpstr>
      <vt:lpstr>11.06 Quiz – Correct Answer</vt:lpstr>
      <vt:lpstr>PowerPoint Presentation</vt:lpstr>
      <vt:lpstr>Exercise</vt:lpstr>
      <vt:lpstr>Chapter 11: Creating Summary Reports</vt:lpstr>
      <vt:lpstr>Objectives</vt:lpstr>
      <vt:lpstr>Business Scenario</vt:lpstr>
      <vt:lpstr>SAS Procedure Output</vt:lpstr>
      <vt:lpstr>Output in SAS Enterprise Guide </vt:lpstr>
      <vt:lpstr>Output in the SAS Windowing Environment</vt:lpstr>
      <vt:lpstr>Output Delivery System (ODS)</vt:lpstr>
      <vt:lpstr>ODS Statements</vt:lpstr>
      <vt:lpstr>Viewing the Output</vt:lpstr>
      <vt:lpstr>ODS Destinations</vt:lpstr>
      <vt:lpstr>Multiple Destinations and Procedures</vt:lpstr>
      <vt:lpstr>Closing All Destinations </vt:lpstr>
      <vt:lpstr>No Open Destinations </vt:lpstr>
      <vt:lpstr>11.07 Quiz</vt:lpstr>
      <vt:lpstr>11.07 Quiz – Correct Answer</vt:lpstr>
      <vt:lpstr>STYLE= Option</vt:lpstr>
      <vt:lpstr>HTML Examples</vt:lpstr>
      <vt:lpstr>PDF and RTF Examples</vt:lpstr>
      <vt:lpstr>Available Styles</vt:lpstr>
      <vt:lpstr>PowerPoint Presentation</vt:lpstr>
      <vt:lpstr>Business Scenario</vt:lpstr>
      <vt:lpstr>Destinations Used with Excel</vt:lpstr>
      <vt:lpstr>11.08 Quiz</vt:lpstr>
      <vt:lpstr>11.08 Quiz – Correct Answer</vt:lpstr>
      <vt:lpstr>CSVALL Destination</vt:lpstr>
      <vt:lpstr>MSOFFICE2K Destination</vt:lpstr>
      <vt:lpstr>EXCELXP Destination</vt:lpstr>
      <vt:lpstr>Keep in Mind</vt:lpstr>
      <vt:lpstr>Using the Output Delivery System</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Creating Summary Reports</dc:title>
  <dc:creator>Deborah A Bayo</dc:creator>
  <cp:lastModifiedBy>Deborah A Bayo</cp:lastModifiedBy>
  <cp:revision>323</cp:revision>
  <cp:lastPrinted>2012-08-31T16:34:26Z</cp:lastPrinted>
  <dcterms:created xsi:type="dcterms:W3CDTF">2012-02-15T15:29:54Z</dcterms:created>
  <dcterms:modified xsi:type="dcterms:W3CDTF">2013-02-21T22:49:06Z</dcterms:modified>
</cp:coreProperties>
</file>