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9" r:id="rId3"/>
    <p:sldMasterId id="2147483723" r:id="rId4"/>
  </p:sldMasterIdLst>
  <p:notesMasterIdLst>
    <p:notesMasterId r:id="rId97"/>
  </p:notesMasterIdLst>
  <p:sldIdLst>
    <p:sldId id="989" r:id="rId5"/>
    <p:sldId id="1129" r:id="rId6"/>
    <p:sldId id="1157" r:id="rId7"/>
    <p:sldId id="515" r:id="rId8"/>
    <p:sldId id="547" r:id="rId9"/>
    <p:sldId id="986" r:id="rId10"/>
    <p:sldId id="517" r:id="rId11"/>
    <p:sldId id="987" r:id="rId12"/>
    <p:sldId id="518" r:id="rId13"/>
    <p:sldId id="278" r:id="rId14"/>
    <p:sldId id="263" r:id="rId15"/>
    <p:sldId id="264" r:id="rId16"/>
    <p:sldId id="583" r:id="rId17"/>
    <p:sldId id="584" r:id="rId18"/>
    <p:sldId id="519" r:id="rId19"/>
    <p:sldId id="566" r:id="rId20"/>
    <p:sldId id="520" r:id="rId21"/>
    <p:sldId id="548" r:id="rId22"/>
    <p:sldId id="521" r:id="rId23"/>
    <p:sldId id="567" r:id="rId24"/>
    <p:sldId id="569" r:id="rId25"/>
    <p:sldId id="572" r:id="rId26"/>
    <p:sldId id="568" r:id="rId27"/>
    <p:sldId id="988" r:id="rId28"/>
    <p:sldId id="550" r:id="rId29"/>
    <p:sldId id="545" r:id="rId30"/>
    <p:sldId id="522" r:id="rId31"/>
    <p:sldId id="267" r:id="rId32"/>
    <p:sldId id="523" r:id="rId33"/>
    <p:sldId id="269" r:id="rId34"/>
    <p:sldId id="570" r:id="rId35"/>
    <p:sldId id="571" r:id="rId36"/>
    <p:sldId id="551" r:id="rId37"/>
    <p:sldId id="546" r:id="rId38"/>
    <p:sldId id="985" r:id="rId39"/>
    <p:sldId id="524" r:id="rId40"/>
    <p:sldId id="525" r:id="rId41"/>
    <p:sldId id="526" r:id="rId42"/>
    <p:sldId id="380" r:id="rId43"/>
    <p:sldId id="1152" r:id="rId44"/>
    <p:sldId id="390" r:id="rId45"/>
    <p:sldId id="331" r:id="rId46"/>
    <p:sldId id="332" r:id="rId47"/>
    <p:sldId id="552" r:id="rId48"/>
    <p:sldId id="527" r:id="rId49"/>
    <p:sldId id="528" r:id="rId50"/>
    <p:sldId id="1130" r:id="rId51"/>
    <p:sldId id="904" r:id="rId52"/>
    <p:sldId id="906" r:id="rId53"/>
    <p:sldId id="857" r:id="rId54"/>
    <p:sldId id="1141" r:id="rId55"/>
    <p:sldId id="830" r:id="rId56"/>
    <p:sldId id="891" r:id="rId57"/>
    <p:sldId id="838" r:id="rId58"/>
    <p:sldId id="863" r:id="rId59"/>
    <p:sldId id="878" r:id="rId60"/>
    <p:sldId id="843" r:id="rId61"/>
    <p:sldId id="1142" r:id="rId62"/>
    <p:sldId id="975" r:id="rId63"/>
    <p:sldId id="842" r:id="rId64"/>
    <p:sldId id="532" r:id="rId65"/>
    <p:sldId id="554" r:id="rId66"/>
    <p:sldId id="1147" r:id="rId67"/>
    <p:sldId id="1144" r:id="rId68"/>
    <p:sldId id="1145" r:id="rId69"/>
    <p:sldId id="534" r:id="rId70"/>
    <p:sldId id="555" r:id="rId71"/>
    <p:sldId id="556" r:id="rId72"/>
    <p:sldId id="1146" r:id="rId73"/>
    <p:sldId id="1148" r:id="rId74"/>
    <p:sldId id="1149" r:id="rId75"/>
    <p:sldId id="1150" r:id="rId76"/>
    <p:sldId id="1151" r:id="rId77"/>
    <p:sldId id="379" r:id="rId78"/>
    <p:sldId id="557" r:id="rId79"/>
    <p:sldId id="535" r:id="rId80"/>
    <p:sldId id="559" r:id="rId81"/>
    <p:sldId id="536" r:id="rId82"/>
    <p:sldId id="562" r:id="rId83"/>
    <p:sldId id="538" r:id="rId84"/>
    <p:sldId id="1154" r:id="rId85"/>
    <p:sldId id="539" r:id="rId86"/>
    <p:sldId id="1153" r:id="rId87"/>
    <p:sldId id="540" r:id="rId88"/>
    <p:sldId id="1155" r:id="rId89"/>
    <p:sldId id="1156" r:id="rId90"/>
    <p:sldId id="1158" r:id="rId91"/>
    <p:sldId id="541" r:id="rId92"/>
    <p:sldId id="563" r:id="rId93"/>
    <p:sldId id="542" r:id="rId94"/>
    <p:sldId id="543" r:id="rId95"/>
    <p:sldId id="544"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5466F-0002-E742-B562-2727ECF27166}" type="doc">
      <dgm:prSet loTypeId="urn:microsoft.com/office/officeart/2005/8/layout/venn1" loCatId="relationship" qsTypeId="urn:microsoft.com/office/officeart/2005/8/quickstyle/simple4" qsCatId="simple" csTypeId="urn:microsoft.com/office/officeart/2005/8/colors/accent1_2" csCatId="accent1" phldr="1"/>
      <dgm:spPr/>
      <dgm:t>
        <a:bodyPr/>
        <a:lstStyle/>
        <a:p>
          <a:endParaRPr lang="en-US"/>
        </a:p>
      </dgm:t>
    </dgm:pt>
    <dgm:pt modelId="{62CBAEE9-8109-2746-8BF1-DDB190FEE5AE}">
      <dgm:prSet phldrT="[Text]"/>
      <dgm:spPr/>
      <dgm:t>
        <a:bodyPr/>
        <a:lstStyle/>
        <a:p>
          <a:r>
            <a:rPr lang="en-US" b="1" dirty="0"/>
            <a:t>Ontology</a:t>
          </a:r>
        </a:p>
      </dgm:t>
    </dgm:pt>
    <dgm:pt modelId="{749A6741-02CC-5A4C-8AA3-0634DA814908}" type="parTrans" cxnId="{94DB7895-F955-1C44-9D88-38C2AF6F4820}">
      <dgm:prSet/>
      <dgm:spPr/>
      <dgm:t>
        <a:bodyPr/>
        <a:lstStyle/>
        <a:p>
          <a:endParaRPr lang="en-US"/>
        </a:p>
      </dgm:t>
    </dgm:pt>
    <dgm:pt modelId="{3FBE4342-0161-1F46-9994-118A4E493330}" type="sibTrans" cxnId="{94DB7895-F955-1C44-9D88-38C2AF6F4820}">
      <dgm:prSet/>
      <dgm:spPr/>
      <dgm:t>
        <a:bodyPr/>
        <a:lstStyle/>
        <a:p>
          <a:endParaRPr lang="en-US"/>
        </a:p>
      </dgm:t>
    </dgm:pt>
    <dgm:pt modelId="{1A2649E8-A934-3842-B130-EC0551ECB9B5}">
      <dgm:prSet phldrT="[Text]"/>
      <dgm:spPr/>
      <dgm:t>
        <a:bodyPr/>
        <a:lstStyle/>
        <a:p>
          <a:r>
            <a:rPr lang="en-US" b="1" dirty="0">
              <a:solidFill>
                <a:schemeClr val="accent5">
                  <a:lumMod val="50000"/>
                </a:schemeClr>
              </a:solidFill>
            </a:rPr>
            <a:t>Epistemology</a:t>
          </a:r>
        </a:p>
      </dgm:t>
    </dgm:pt>
    <dgm:pt modelId="{82FE9E7C-EA40-6647-8FEC-A5DA1C7D912B}" type="parTrans" cxnId="{6386D6F4-8F98-2B47-8859-590E9EF2330B}">
      <dgm:prSet/>
      <dgm:spPr/>
      <dgm:t>
        <a:bodyPr/>
        <a:lstStyle/>
        <a:p>
          <a:endParaRPr lang="en-US"/>
        </a:p>
      </dgm:t>
    </dgm:pt>
    <dgm:pt modelId="{298D3A93-C4E8-EE49-8DA9-ECF481388EE8}" type="sibTrans" cxnId="{6386D6F4-8F98-2B47-8859-590E9EF2330B}">
      <dgm:prSet/>
      <dgm:spPr/>
      <dgm:t>
        <a:bodyPr/>
        <a:lstStyle/>
        <a:p>
          <a:endParaRPr lang="en-US"/>
        </a:p>
      </dgm:t>
    </dgm:pt>
    <dgm:pt modelId="{5D4EA000-3B83-BB4D-8866-614643B281C9}">
      <dgm:prSet/>
      <dgm:spPr/>
      <dgm:t>
        <a:bodyPr/>
        <a:lstStyle/>
        <a:p>
          <a:r>
            <a:rPr lang="en-US" b="1" dirty="0"/>
            <a:t>Axiology</a:t>
          </a:r>
        </a:p>
      </dgm:t>
    </dgm:pt>
    <dgm:pt modelId="{ED369436-C2F9-334D-9121-6093962DC4AD}" type="parTrans" cxnId="{79B2C511-2B53-A04D-8DB2-5C8A08AC3FB6}">
      <dgm:prSet/>
      <dgm:spPr/>
      <dgm:t>
        <a:bodyPr/>
        <a:lstStyle/>
        <a:p>
          <a:endParaRPr lang="en-US"/>
        </a:p>
      </dgm:t>
    </dgm:pt>
    <dgm:pt modelId="{7FEA8F48-2458-2B44-A79C-B41D905CE60E}" type="sibTrans" cxnId="{79B2C511-2B53-A04D-8DB2-5C8A08AC3FB6}">
      <dgm:prSet/>
      <dgm:spPr/>
      <dgm:t>
        <a:bodyPr/>
        <a:lstStyle/>
        <a:p>
          <a:endParaRPr lang="en-US"/>
        </a:p>
      </dgm:t>
    </dgm:pt>
    <dgm:pt modelId="{4AF1A7D5-D3EC-8241-86B2-0EAC2190FCEF}" type="pres">
      <dgm:prSet presAssocID="{1A55466F-0002-E742-B562-2727ECF27166}" presName="compositeShape" presStyleCnt="0">
        <dgm:presLayoutVars>
          <dgm:chMax val="7"/>
          <dgm:dir/>
          <dgm:resizeHandles val="exact"/>
        </dgm:presLayoutVars>
      </dgm:prSet>
      <dgm:spPr/>
    </dgm:pt>
    <dgm:pt modelId="{3024048E-0E20-1A43-911C-28741634BA7A}" type="pres">
      <dgm:prSet presAssocID="{62CBAEE9-8109-2746-8BF1-DDB190FEE5AE}" presName="circ1" presStyleLbl="vennNode1" presStyleIdx="0" presStyleCnt="3" custScaleX="98742" custLinFactNeighborX="-1313" custLinFactNeighborY="-451"/>
      <dgm:spPr/>
    </dgm:pt>
    <dgm:pt modelId="{8DC6DA6D-CB09-1C4E-AB43-A160833E8E02}" type="pres">
      <dgm:prSet presAssocID="{62CBAEE9-8109-2746-8BF1-DDB190FEE5AE}" presName="circ1Tx" presStyleLbl="revTx" presStyleIdx="0" presStyleCnt="0">
        <dgm:presLayoutVars>
          <dgm:chMax val="0"/>
          <dgm:chPref val="0"/>
          <dgm:bulletEnabled val="1"/>
        </dgm:presLayoutVars>
      </dgm:prSet>
      <dgm:spPr/>
    </dgm:pt>
    <dgm:pt modelId="{97E432E8-3A85-BD4C-8FC8-3F5B2A60D800}" type="pres">
      <dgm:prSet presAssocID="{1A2649E8-A934-3842-B130-EC0551ECB9B5}" presName="circ2" presStyleLbl="vennNode1" presStyleIdx="1" presStyleCnt="3"/>
      <dgm:spPr/>
    </dgm:pt>
    <dgm:pt modelId="{D25647D0-8D42-1F4A-8DED-A0F3A4D410CF}" type="pres">
      <dgm:prSet presAssocID="{1A2649E8-A934-3842-B130-EC0551ECB9B5}" presName="circ2Tx" presStyleLbl="revTx" presStyleIdx="0" presStyleCnt="0">
        <dgm:presLayoutVars>
          <dgm:chMax val="0"/>
          <dgm:chPref val="0"/>
          <dgm:bulletEnabled val="1"/>
        </dgm:presLayoutVars>
      </dgm:prSet>
      <dgm:spPr/>
    </dgm:pt>
    <dgm:pt modelId="{3D163218-905A-A04B-99D1-5ECB0984CC32}" type="pres">
      <dgm:prSet presAssocID="{5D4EA000-3B83-BB4D-8866-614643B281C9}" presName="circ3" presStyleLbl="vennNode1" presStyleIdx="2" presStyleCnt="3"/>
      <dgm:spPr/>
    </dgm:pt>
    <dgm:pt modelId="{FB58E901-F0FF-414F-A771-8D31DFE260A9}" type="pres">
      <dgm:prSet presAssocID="{5D4EA000-3B83-BB4D-8866-614643B281C9}" presName="circ3Tx" presStyleLbl="revTx" presStyleIdx="0" presStyleCnt="0">
        <dgm:presLayoutVars>
          <dgm:chMax val="0"/>
          <dgm:chPref val="0"/>
          <dgm:bulletEnabled val="1"/>
        </dgm:presLayoutVars>
      </dgm:prSet>
      <dgm:spPr/>
    </dgm:pt>
  </dgm:ptLst>
  <dgm:cxnLst>
    <dgm:cxn modelId="{79B2C511-2B53-A04D-8DB2-5C8A08AC3FB6}" srcId="{1A55466F-0002-E742-B562-2727ECF27166}" destId="{5D4EA000-3B83-BB4D-8866-614643B281C9}" srcOrd="2" destOrd="0" parTransId="{ED369436-C2F9-334D-9121-6093962DC4AD}" sibTransId="{7FEA8F48-2458-2B44-A79C-B41D905CE60E}"/>
    <dgm:cxn modelId="{1043D98B-38E6-4D5D-AC67-3350154F9D5A}" type="presOf" srcId="{1A2649E8-A934-3842-B130-EC0551ECB9B5}" destId="{97E432E8-3A85-BD4C-8FC8-3F5B2A60D800}" srcOrd="0" destOrd="0" presId="urn:microsoft.com/office/officeart/2005/8/layout/venn1"/>
    <dgm:cxn modelId="{153DAB91-4330-4098-B1F0-1F6C4F7BF2FE}" type="presOf" srcId="{62CBAEE9-8109-2746-8BF1-DDB190FEE5AE}" destId="{8DC6DA6D-CB09-1C4E-AB43-A160833E8E02}" srcOrd="1" destOrd="0" presId="urn:microsoft.com/office/officeart/2005/8/layout/venn1"/>
    <dgm:cxn modelId="{94DB7895-F955-1C44-9D88-38C2AF6F4820}" srcId="{1A55466F-0002-E742-B562-2727ECF27166}" destId="{62CBAEE9-8109-2746-8BF1-DDB190FEE5AE}" srcOrd="0" destOrd="0" parTransId="{749A6741-02CC-5A4C-8AA3-0634DA814908}" sibTransId="{3FBE4342-0161-1F46-9994-118A4E493330}"/>
    <dgm:cxn modelId="{31981B9D-D893-4A9F-9346-321648806DAF}" type="presOf" srcId="{1A2649E8-A934-3842-B130-EC0551ECB9B5}" destId="{D25647D0-8D42-1F4A-8DED-A0F3A4D410CF}" srcOrd="1" destOrd="0" presId="urn:microsoft.com/office/officeart/2005/8/layout/venn1"/>
    <dgm:cxn modelId="{CF5265A2-7DAB-420A-81A4-37E0DDE990DE}" type="presOf" srcId="{62CBAEE9-8109-2746-8BF1-DDB190FEE5AE}" destId="{3024048E-0E20-1A43-911C-28741634BA7A}" srcOrd="0" destOrd="0" presId="urn:microsoft.com/office/officeart/2005/8/layout/venn1"/>
    <dgm:cxn modelId="{E9A480B2-9A7F-4E13-A802-01BA6ABAAE31}" type="presOf" srcId="{1A55466F-0002-E742-B562-2727ECF27166}" destId="{4AF1A7D5-D3EC-8241-86B2-0EAC2190FCEF}" srcOrd="0" destOrd="0" presId="urn:microsoft.com/office/officeart/2005/8/layout/venn1"/>
    <dgm:cxn modelId="{F80BD7C8-423C-4200-9F84-195F6E97B0D4}" type="presOf" srcId="{5D4EA000-3B83-BB4D-8866-614643B281C9}" destId="{3D163218-905A-A04B-99D1-5ECB0984CC32}" srcOrd="0" destOrd="0" presId="urn:microsoft.com/office/officeart/2005/8/layout/venn1"/>
    <dgm:cxn modelId="{1AFEF4D6-DEAE-46C3-97CF-A7754ACFE295}" type="presOf" srcId="{5D4EA000-3B83-BB4D-8866-614643B281C9}" destId="{FB58E901-F0FF-414F-A771-8D31DFE260A9}" srcOrd="1" destOrd="0" presId="urn:microsoft.com/office/officeart/2005/8/layout/venn1"/>
    <dgm:cxn modelId="{6386D6F4-8F98-2B47-8859-590E9EF2330B}" srcId="{1A55466F-0002-E742-B562-2727ECF27166}" destId="{1A2649E8-A934-3842-B130-EC0551ECB9B5}" srcOrd="1" destOrd="0" parTransId="{82FE9E7C-EA40-6647-8FEC-A5DA1C7D912B}" sibTransId="{298D3A93-C4E8-EE49-8DA9-ECF481388EE8}"/>
    <dgm:cxn modelId="{1F4D22CE-4C6C-44CC-989C-BBA82ACED5EC}" type="presParOf" srcId="{4AF1A7D5-D3EC-8241-86B2-0EAC2190FCEF}" destId="{3024048E-0E20-1A43-911C-28741634BA7A}" srcOrd="0" destOrd="0" presId="urn:microsoft.com/office/officeart/2005/8/layout/venn1"/>
    <dgm:cxn modelId="{F77A6AE5-9BC0-4145-A87C-FC101340136B}" type="presParOf" srcId="{4AF1A7D5-D3EC-8241-86B2-0EAC2190FCEF}" destId="{8DC6DA6D-CB09-1C4E-AB43-A160833E8E02}" srcOrd="1" destOrd="0" presId="urn:microsoft.com/office/officeart/2005/8/layout/venn1"/>
    <dgm:cxn modelId="{A09B5C20-0E86-41F7-8D05-24E66F2F059B}" type="presParOf" srcId="{4AF1A7D5-D3EC-8241-86B2-0EAC2190FCEF}" destId="{97E432E8-3A85-BD4C-8FC8-3F5B2A60D800}" srcOrd="2" destOrd="0" presId="urn:microsoft.com/office/officeart/2005/8/layout/venn1"/>
    <dgm:cxn modelId="{F5693351-43BB-42D3-A96F-4F01BEE7153B}" type="presParOf" srcId="{4AF1A7D5-D3EC-8241-86B2-0EAC2190FCEF}" destId="{D25647D0-8D42-1F4A-8DED-A0F3A4D410CF}" srcOrd="3" destOrd="0" presId="urn:microsoft.com/office/officeart/2005/8/layout/venn1"/>
    <dgm:cxn modelId="{6B6BC518-C896-478E-80A2-1D4E2484DE71}" type="presParOf" srcId="{4AF1A7D5-D3EC-8241-86B2-0EAC2190FCEF}" destId="{3D163218-905A-A04B-99D1-5ECB0984CC32}" srcOrd="4" destOrd="0" presId="urn:microsoft.com/office/officeart/2005/8/layout/venn1"/>
    <dgm:cxn modelId="{3CBA7900-8FAF-4426-A088-7BE3649093D1}" type="presParOf" srcId="{4AF1A7D5-D3EC-8241-86B2-0EAC2190FCEF}" destId="{FB58E901-F0FF-414F-A771-8D31DFE260A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9145EF-512F-4212-B599-D91D967B268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024D184-9893-4660-AAFD-78EC289B4171}">
      <dgm:prSet/>
      <dgm:spPr/>
      <dgm:t>
        <a:bodyPr/>
        <a:lstStyle/>
        <a:p>
          <a:r>
            <a:rPr lang="en-US"/>
            <a:t>Basic qualitative research,</a:t>
          </a:r>
        </a:p>
      </dgm:t>
    </dgm:pt>
    <dgm:pt modelId="{75BCB8B4-4B42-47FF-A789-9EE1D6266C69}" type="parTrans" cxnId="{99F02017-2408-4A60-9CD9-C533C40C82EA}">
      <dgm:prSet/>
      <dgm:spPr/>
      <dgm:t>
        <a:bodyPr/>
        <a:lstStyle/>
        <a:p>
          <a:endParaRPr lang="en-US"/>
        </a:p>
      </dgm:t>
    </dgm:pt>
    <dgm:pt modelId="{1B961D7D-76FF-451B-890A-37AE5554A616}" type="sibTrans" cxnId="{99F02017-2408-4A60-9CD9-C533C40C82EA}">
      <dgm:prSet/>
      <dgm:spPr/>
      <dgm:t>
        <a:bodyPr/>
        <a:lstStyle/>
        <a:p>
          <a:endParaRPr lang="en-US"/>
        </a:p>
      </dgm:t>
    </dgm:pt>
    <dgm:pt modelId="{EA476F64-E1EE-428C-9DE5-97FC29DB0191}">
      <dgm:prSet/>
      <dgm:spPr/>
      <dgm:t>
        <a:bodyPr/>
        <a:lstStyle/>
        <a:p>
          <a:r>
            <a:rPr lang="en-US"/>
            <a:t>Phenomenology, </a:t>
          </a:r>
        </a:p>
      </dgm:t>
    </dgm:pt>
    <dgm:pt modelId="{DA19D8C0-E2BD-4001-BBD0-BCD0A274E57B}" type="parTrans" cxnId="{7D2DA2B3-3173-4001-A927-992E530EB177}">
      <dgm:prSet/>
      <dgm:spPr/>
      <dgm:t>
        <a:bodyPr/>
        <a:lstStyle/>
        <a:p>
          <a:endParaRPr lang="en-US"/>
        </a:p>
      </dgm:t>
    </dgm:pt>
    <dgm:pt modelId="{F55F8CC6-C062-4D23-9953-284C03497AC3}" type="sibTrans" cxnId="{7D2DA2B3-3173-4001-A927-992E530EB177}">
      <dgm:prSet/>
      <dgm:spPr/>
      <dgm:t>
        <a:bodyPr/>
        <a:lstStyle/>
        <a:p>
          <a:endParaRPr lang="en-US"/>
        </a:p>
      </dgm:t>
    </dgm:pt>
    <dgm:pt modelId="{AE4D5961-9091-4742-BB44-3BACA21147D4}">
      <dgm:prSet/>
      <dgm:spPr/>
      <dgm:t>
        <a:bodyPr/>
        <a:lstStyle/>
        <a:p>
          <a:r>
            <a:rPr lang="en-US"/>
            <a:t>Grounded theory, </a:t>
          </a:r>
        </a:p>
      </dgm:t>
    </dgm:pt>
    <dgm:pt modelId="{65FBB312-B21A-43B0-B163-344336437BD1}" type="parTrans" cxnId="{2F1D4559-6946-46FE-92A6-6C90EECFAF19}">
      <dgm:prSet/>
      <dgm:spPr/>
      <dgm:t>
        <a:bodyPr/>
        <a:lstStyle/>
        <a:p>
          <a:endParaRPr lang="en-US"/>
        </a:p>
      </dgm:t>
    </dgm:pt>
    <dgm:pt modelId="{86C6B018-A50C-406E-97BC-B62A55FE29E5}" type="sibTrans" cxnId="{2F1D4559-6946-46FE-92A6-6C90EECFAF19}">
      <dgm:prSet/>
      <dgm:spPr/>
      <dgm:t>
        <a:bodyPr/>
        <a:lstStyle/>
        <a:p>
          <a:endParaRPr lang="en-US"/>
        </a:p>
      </dgm:t>
    </dgm:pt>
    <dgm:pt modelId="{4DC70059-6187-4F0B-BA00-56B8CC7AAF6B}">
      <dgm:prSet/>
      <dgm:spPr/>
      <dgm:t>
        <a:bodyPr/>
        <a:lstStyle/>
        <a:p>
          <a:r>
            <a:rPr lang="en-US"/>
            <a:t>Ethnography,</a:t>
          </a:r>
        </a:p>
      </dgm:t>
    </dgm:pt>
    <dgm:pt modelId="{8C1F8DDC-2F88-4F3D-B456-3B6A5B7DD383}" type="parTrans" cxnId="{392E555F-3526-46F6-8596-6EFC9D593F12}">
      <dgm:prSet/>
      <dgm:spPr/>
      <dgm:t>
        <a:bodyPr/>
        <a:lstStyle/>
        <a:p>
          <a:endParaRPr lang="en-US"/>
        </a:p>
      </dgm:t>
    </dgm:pt>
    <dgm:pt modelId="{3E53B5F0-63F8-423F-9C07-BB40105FAC74}" type="sibTrans" cxnId="{392E555F-3526-46F6-8596-6EFC9D593F12}">
      <dgm:prSet/>
      <dgm:spPr/>
      <dgm:t>
        <a:bodyPr/>
        <a:lstStyle/>
        <a:p>
          <a:endParaRPr lang="en-US"/>
        </a:p>
      </dgm:t>
    </dgm:pt>
    <dgm:pt modelId="{045226A9-462B-43EB-A7E4-4883D9182E65}">
      <dgm:prSet/>
      <dgm:spPr/>
      <dgm:t>
        <a:bodyPr/>
        <a:lstStyle/>
        <a:p>
          <a:r>
            <a:rPr lang="en-US"/>
            <a:t>Narrative analysis, </a:t>
          </a:r>
        </a:p>
      </dgm:t>
    </dgm:pt>
    <dgm:pt modelId="{A237799F-9AA5-4D30-9568-2D2DEED58B25}" type="parTrans" cxnId="{1CFEAA7D-17DF-4403-A08B-AF02B33BDAD4}">
      <dgm:prSet/>
      <dgm:spPr/>
      <dgm:t>
        <a:bodyPr/>
        <a:lstStyle/>
        <a:p>
          <a:endParaRPr lang="en-US"/>
        </a:p>
      </dgm:t>
    </dgm:pt>
    <dgm:pt modelId="{6DC93086-A29F-4525-8A4B-AA2B1FF2CB59}" type="sibTrans" cxnId="{1CFEAA7D-17DF-4403-A08B-AF02B33BDAD4}">
      <dgm:prSet/>
      <dgm:spPr/>
      <dgm:t>
        <a:bodyPr/>
        <a:lstStyle/>
        <a:p>
          <a:endParaRPr lang="en-US"/>
        </a:p>
      </dgm:t>
    </dgm:pt>
    <dgm:pt modelId="{783C976B-D2B8-43E7-9490-C30607C8343E}">
      <dgm:prSet/>
      <dgm:spPr/>
      <dgm:t>
        <a:bodyPr/>
        <a:lstStyle/>
        <a:p>
          <a:r>
            <a:rPr lang="en-US"/>
            <a:t>Qualitative case study</a:t>
          </a:r>
        </a:p>
      </dgm:t>
    </dgm:pt>
    <dgm:pt modelId="{AF68E7C8-2F43-4BED-8E6E-1F3A973DBAEF}" type="parTrans" cxnId="{F4E74CB9-61E2-44CD-89A4-22CC79AF8165}">
      <dgm:prSet/>
      <dgm:spPr/>
      <dgm:t>
        <a:bodyPr/>
        <a:lstStyle/>
        <a:p>
          <a:endParaRPr lang="en-US"/>
        </a:p>
      </dgm:t>
    </dgm:pt>
    <dgm:pt modelId="{0BE155E2-87D0-46C5-A963-A5CF8A2DF460}" type="sibTrans" cxnId="{F4E74CB9-61E2-44CD-89A4-22CC79AF8165}">
      <dgm:prSet/>
      <dgm:spPr/>
      <dgm:t>
        <a:bodyPr/>
        <a:lstStyle/>
        <a:p>
          <a:endParaRPr lang="en-US"/>
        </a:p>
      </dgm:t>
    </dgm:pt>
    <dgm:pt modelId="{543FC437-B589-45F0-B0C4-5D40B76A4121}" type="pres">
      <dgm:prSet presAssocID="{B39145EF-512F-4212-B599-D91D967B2687}" presName="vert0" presStyleCnt="0">
        <dgm:presLayoutVars>
          <dgm:dir/>
          <dgm:animOne val="branch"/>
          <dgm:animLvl val="lvl"/>
        </dgm:presLayoutVars>
      </dgm:prSet>
      <dgm:spPr/>
    </dgm:pt>
    <dgm:pt modelId="{A41A62BA-3A15-4C1C-87F7-88282480D456}" type="pres">
      <dgm:prSet presAssocID="{2024D184-9893-4660-AAFD-78EC289B4171}" presName="thickLine" presStyleLbl="alignNode1" presStyleIdx="0" presStyleCnt="6"/>
      <dgm:spPr/>
    </dgm:pt>
    <dgm:pt modelId="{0CF8EEDF-E866-417A-94FB-56BAD2BA8DD4}" type="pres">
      <dgm:prSet presAssocID="{2024D184-9893-4660-AAFD-78EC289B4171}" presName="horz1" presStyleCnt="0"/>
      <dgm:spPr/>
    </dgm:pt>
    <dgm:pt modelId="{70625C27-F9B8-42BB-BF15-7A8AA1146397}" type="pres">
      <dgm:prSet presAssocID="{2024D184-9893-4660-AAFD-78EC289B4171}" presName="tx1" presStyleLbl="revTx" presStyleIdx="0" presStyleCnt="6"/>
      <dgm:spPr/>
    </dgm:pt>
    <dgm:pt modelId="{2B20A0C1-01FF-43F0-9B63-281585B7F758}" type="pres">
      <dgm:prSet presAssocID="{2024D184-9893-4660-AAFD-78EC289B4171}" presName="vert1" presStyleCnt="0"/>
      <dgm:spPr/>
    </dgm:pt>
    <dgm:pt modelId="{54E5EBA4-84E9-463B-98CF-A27972D7596B}" type="pres">
      <dgm:prSet presAssocID="{EA476F64-E1EE-428C-9DE5-97FC29DB0191}" presName="thickLine" presStyleLbl="alignNode1" presStyleIdx="1" presStyleCnt="6"/>
      <dgm:spPr/>
    </dgm:pt>
    <dgm:pt modelId="{E4E95E06-0614-4C0A-B7FF-4B7351A9445B}" type="pres">
      <dgm:prSet presAssocID="{EA476F64-E1EE-428C-9DE5-97FC29DB0191}" presName="horz1" presStyleCnt="0"/>
      <dgm:spPr/>
    </dgm:pt>
    <dgm:pt modelId="{904980D2-4AA9-42E9-AD58-71E61204D1BA}" type="pres">
      <dgm:prSet presAssocID="{EA476F64-E1EE-428C-9DE5-97FC29DB0191}" presName="tx1" presStyleLbl="revTx" presStyleIdx="1" presStyleCnt="6"/>
      <dgm:spPr/>
    </dgm:pt>
    <dgm:pt modelId="{361007F7-1921-4AA2-BD00-F7BBEF58BAB4}" type="pres">
      <dgm:prSet presAssocID="{EA476F64-E1EE-428C-9DE5-97FC29DB0191}" presName="vert1" presStyleCnt="0"/>
      <dgm:spPr/>
    </dgm:pt>
    <dgm:pt modelId="{FEA3D07B-CDAC-4079-9609-6587A101F443}" type="pres">
      <dgm:prSet presAssocID="{AE4D5961-9091-4742-BB44-3BACA21147D4}" presName="thickLine" presStyleLbl="alignNode1" presStyleIdx="2" presStyleCnt="6"/>
      <dgm:spPr/>
    </dgm:pt>
    <dgm:pt modelId="{A45BC0DE-37FE-4690-8482-536C7F10B3DD}" type="pres">
      <dgm:prSet presAssocID="{AE4D5961-9091-4742-BB44-3BACA21147D4}" presName="horz1" presStyleCnt="0"/>
      <dgm:spPr/>
    </dgm:pt>
    <dgm:pt modelId="{B404EEA7-22E8-4782-8684-1FB1B2C2CE8F}" type="pres">
      <dgm:prSet presAssocID="{AE4D5961-9091-4742-BB44-3BACA21147D4}" presName="tx1" presStyleLbl="revTx" presStyleIdx="2" presStyleCnt="6"/>
      <dgm:spPr/>
    </dgm:pt>
    <dgm:pt modelId="{9B6F66EB-CD57-4BC7-9682-11183486C4F2}" type="pres">
      <dgm:prSet presAssocID="{AE4D5961-9091-4742-BB44-3BACA21147D4}" presName="vert1" presStyleCnt="0"/>
      <dgm:spPr/>
    </dgm:pt>
    <dgm:pt modelId="{44E242A9-B2EE-40CB-BDBE-AD1AEBB59E33}" type="pres">
      <dgm:prSet presAssocID="{4DC70059-6187-4F0B-BA00-56B8CC7AAF6B}" presName="thickLine" presStyleLbl="alignNode1" presStyleIdx="3" presStyleCnt="6"/>
      <dgm:spPr/>
    </dgm:pt>
    <dgm:pt modelId="{ABE3D969-CBE4-4A8C-BC79-381E735A17BE}" type="pres">
      <dgm:prSet presAssocID="{4DC70059-6187-4F0B-BA00-56B8CC7AAF6B}" presName="horz1" presStyleCnt="0"/>
      <dgm:spPr/>
    </dgm:pt>
    <dgm:pt modelId="{54F9C9BB-FFD4-4540-9CB1-C213CD99E6DE}" type="pres">
      <dgm:prSet presAssocID="{4DC70059-6187-4F0B-BA00-56B8CC7AAF6B}" presName="tx1" presStyleLbl="revTx" presStyleIdx="3" presStyleCnt="6"/>
      <dgm:spPr/>
    </dgm:pt>
    <dgm:pt modelId="{63238DA1-1295-4ABF-B663-828BF82CF533}" type="pres">
      <dgm:prSet presAssocID="{4DC70059-6187-4F0B-BA00-56B8CC7AAF6B}" presName="vert1" presStyleCnt="0"/>
      <dgm:spPr/>
    </dgm:pt>
    <dgm:pt modelId="{38B944CB-142E-4179-B0D9-F161CDB3F0A8}" type="pres">
      <dgm:prSet presAssocID="{045226A9-462B-43EB-A7E4-4883D9182E65}" presName="thickLine" presStyleLbl="alignNode1" presStyleIdx="4" presStyleCnt="6"/>
      <dgm:spPr/>
    </dgm:pt>
    <dgm:pt modelId="{8390B8D8-D595-4773-99E2-106CAC0D91C4}" type="pres">
      <dgm:prSet presAssocID="{045226A9-462B-43EB-A7E4-4883D9182E65}" presName="horz1" presStyleCnt="0"/>
      <dgm:spPr/>
    </dgm:pt>
    <dgm:pt modelId="{BD7E39FA-ABDB-4E75-B6A4-F2BEDAD228E8}" type="pres">
      <dgm:prSet presAssocID="{045226A9-462B-43EB-A7E4-4883D9182E65}" presName="tx1" presStyleLbl="revTx" presStyleIdx="4" presStyleCnt="6"/>
      <dgm:spPr/>
    </dgm:pt>
    <dgm:pt modelId="{2D4BEAD9-155C-44BE-A7A1-4E43C1C8EBF8}" type="pres">
      <dgm:prSet presAssocID="{045226A9-462B-43EB-A7E4-4883D9182E65}" presName="vert1" presStyleCnt="0"/>
      <dgm:spPr/>
    </dgm:pt>
    <dgm:pt modelId="{1432534D-3F62-41BC-B954-6CFC16727555}" type="pres">
      <dgm:prSet presAssocID="{783C976B-D2B8-43E7-9490-C30607C8343E}" presName="thickLine" presStyleLbl="alignNode1" presStyleIdx="5" presStyleCnt="6"/>
      <dgm:spPr/>
    </dgm:pt>
    <dgm:pt modelId="{3A319E19-F2F3-4F54-A171-218CF27A99D9}" type="pres">
      <dgm:prSet presAssocID="{783C976B-D2B8-43E7-9490-C30607C8343E}" presName="horz1" presStyleCnt="0"/>
      <dgm:spPr/>
    </dgm:pt>
    <dgm:pt modelId="{541FBACD-C1C3-4468-8C7E-2191B69AB2F6}" type="pres">
      <dgm:prSet presAssocID="{783C976B-D2B8-43E7-9490-C30607C8343E}" presName="tx1" presStyleLbl="revTx" presStyleIdx="5" presStyleCnt="6"/>
      <dgm:spPr/>
    </dgm:pt>
    <dgm:pt modelId="{19C42A3B-80DC-4EEB-B3FE-C57385F6C74C}" type="pres">
      <dgm:prSet presAssocID="{783C976B-D2B8-43E7-9490-C30607C8343E}" presName="vert1" presStyleCnt="0"/>
      <dgm:spPr/>
    </dgm:pt>
  </dgm:ptLst>
  <dgm:cxnLst>
    <dgm:cxn modelId="{7A84F810-12CD-4A69-92CF-9208205BE6F9}" type="presOf" srcId="{2024D184-9893-4660-AAFD-78EC289B4171}" destId="{70625C27-F9B8-42BB-BF15-7A8AA1146397}" srcOrd="0" destOrd="0" presId="urn:microsoft.com/office/officeart/2008/layout/LinedList"/>
    <dgm:cxn modelId="{99F02017-2408-4A60-9CD9-C533C40C82EA}" srcId="{B39145EF-512F-4212-B599-D91D967B2687}" destId="{2024D184-9893-4660-AAFD-78EC289B4171}" srcOrd="0" destOrd="0" parTransId="{75BCB8B4-4B42-47FF-A789-9EE1D6266C69}" sibTransId="{1B961D7D-76FF-451B-890A-37AE5554A616}"/>
    <dgm:cxn modelId="{62616319-BEF8-45F6-9F9E-6A3684D6193C}" type="presOf" srcId="{045226A9-462B-43EB-A7E4-4883D9182E65}" destId="{BD7E39FA-ABDB-4E75-B6A4-F2BEDAD228E8}" srcOrd="0" destOrd="0" presId="urn:microsoft.com/office/officeart/2008/layout/LinedList"/>
    <dgm:cxn modelId="{14C77F31-8DD4-4619-BDDC-9DBE2141EB55}" type="presOf" srcId="{AE4D5961-9091-4742-BB44-3BACA21147D4}" destId="{B404EEA7-22E8-4782-8684-1FB1B2C2CE8F}" srcOrd="0" destOrd="0" presId="urn:microsoft.com/office/officeart/2008/layout/LinedList"/>
    <dgm:cxn modelId="{E871F23E-9A6E-48BA-A996-62BE78652639}" type="presOf" srcId="{783C976B-D2B8-43E7-9490-C30607C8343E}" destId="{541FBACD-C1C3-4468-8C7E-2191B69AB2F6}" srcOrd="0" destOrd="0" presId="urn:microsoft.com/office/officeart/2008/layout/LinedList"/>
    <dgm:cxn modelId="{392E555F-3526-46F6-8596-6EFC9D593F12}" srcId="{B39145EF-512F-4212-B599-D91D967B2687}" destId="{4DC70059-6187-4F0B-BA00-56B8CC7AAF6B}" srcOrd="3" destOrd="0" parTransId="{8C1F8DDC-2F88-4F3D-B456-3B6A5B7DD383}" sibTransId="{3E53B5F0-63F8-423F-9C07-BB40105FAC74}"/>
    <dgm:cxn modelId="{3646E64A-1B4F-432A-B2AA-2A42633EAD57}" type="presOf" srcId="{EA476F64-E1EE-428C-9DE5-97FC29DB0191}" destId="{904980D2-4AA9-42E9-AD58-71E61204D1BA}" srcOrd="0" destOrd="0" presId="urn:microsoft.com/office/officeart/2008/layout/LinedList"/>
    <dgm:cxn modelId="{2F1D4559-6946-46FE-92A6-6C90EECFAF19}" srcId="{B39145EF-512F-4212-B599-D91D967B2687}" destId="{AE4D5961-9091-4742-BB44-3BACA21147D4}" srcOrd="2" destOrd="0" parTransId="{65FBB312-B21A-43B0-B163-344336437BD1}" sibTransId="{86C6B018-A50C-406E-97BC-B62A55FE29E5}"/>
    <dgm:cxn modelId="{1CFEAA7D-17DF-4403-A08B-AF02B33BDAD4}" srcId="{B39145EF-512F-4212-B599-D91D967B2687}" destId="{045226A9-462B-43EB-A7E4-4883D9182E65}" srcOrd="4" destOrd="0" parTransId="{A237799F-9AA5-4D30-9568-2D2DEED58B25}" sibTransId="{6DC93086-A29F-4525-8A4B-AA2B1FF2CB59}"/>
    <dgm:cxn modelId="{1C08C985-3B59-49C4-8D15-DD0A36CA3DC9}" type="presOf" srcId="{B39145EF-512F-4212-B599-D91D967B2687}" destId="{543FC437-B589-45F0-B0C4-5D40B76A4121}" srcOrd="0" destOrd="0" presId="urn:microsoft.com/office/officeart/2008/layout/LinedList"/>
    <dgm:cxn modelId="{7D2DA2B3-3173-4001-A927-992E530EB177}" srcId="{B39145EF-512F-4212-B599-D91D967B2687}" destId="{EA476F64-E1EE-428C-9DE5-97FC29DB0191}" srcOrd="1" destOrd="0" parTransId="{DA19D8C0-E2BD-4001-BBD0-BCD0A274E57B}" sibTransId="{F55F8CC6-C062-4D23-9953-284C03497AC3}"/>
    <dgm:cxn modelId="{F4E74CB9-61E2-44CD-89A4-22CC79AF8165}" srcId="{B39145EF-512F-4212-B599-D91D967B2687}" destId="{783C976B-D2B8-43E7-9490-C30607C8343E}" srcOrd="5" destOrd="0" parTransId="{AF68E7C8-2F43-4BED-8E6E-1F3A973DBAEF}" sibTransId="{0BE155E2-87D0-46C5-A963-A5CF8A2DF460}"/>
    <dgm:cxn modelId="{2FBC9EE3-57ED-4C83-AE64-A9300EA6077E}" type="presOf" srcId="{4DC70059-6187-4F0B-BA00-56B8CC7AAF6B}" destId="{54F9C9BB-FFD4-4540-9CB1-C213CD99E6DE}" srcOrd="0" destOrd="0" presId="urn:microsoft.com/office/officeart/2008/layout/LinedList"/>
    <dgm:cxn modelId="{96F5B8EF-6A36-4B65-B298-F46A67001AF2}" type="presParOf" srcId="{543FC437-B589-45F0-B0C4-5D40B76A4121}" destId="{A41A62BA-3A15-4C1C-87F7-88282480D456}" srcOrd="0" destOrd="0" presId="urn:microsoft.com/office/officeart/2008/layout/LinedList"/>
    <dgm:cxn modelId="{607EB8AC-2C58-4749-AF9A-BF23006D393A}" type="presParOf" srcId="{543FC437-B589-45F0-B0C4-5D40B76A4121}" destId="{0CF8EEDF-E866-417A-94FB-56BAD2BA8DD4}" srcOrd="1" destOrd="0" presId="urn:microsoft.com/office/officeart/2008/layout/LinedList"/>
    <dgm:cxn modelId="{D6CA3D57-08EB-4D76-8489-BB0AFFA18751}" type="presParOf" srcId="{0CF8EEDF-E866-417A-94FB-56BAD2BA8DD4}" destId="{70625C27-F9B8-42BB-BF15-7A8AA1146397}" srcOrd="0" destOrd="0" presId="urn:microsoft.com/office/officeart/2008/layout/LinedList"/>
    <dgm:cxn modelId="{E44EF2B2-BDA7-4F26-A747-D448B73FB053}" type="presParOf" srcId="{0CF8EEDF-E866-417A-94FB-56BAD2BA8DD4}" destId="{2B20A0C1-01FF-43F0-9B63-281585B7F758}" srcOrd="1" destOrd="0" presId="urn:microsoft.com/office/officeart/2008/layout/LinedList"/>
    <dgm:cxn modelId="{82551837-F70A-4076-BC97-E260BD387EF4}" type="presParOf" srcId="{543FC437-B589-45F0-B0C4-5D40B76A4121}" destId="{54E5EBA4-84E9-463B-98CF-A27972D7596B}" srcOrd="2" destOrd="0" presId="urn:microsoft.com/office/officeart/2008/layout/LinedList"/>
    <dgm:cxn modelId="{AAED5E9D-0BFA-417A-B0D7-C679FFA64858}" type="presParOf" srcId="{543FC437-B589-45F0-B0C4-5D40B76A4121}" destId="{E4E95E06-0614-4C0A-B7FF-4B7351A9445B}" srcOrd="3" destOrd="0" presId="urn:microsoft.com/office/officeart/2008/layout/LinedList"/>
    <dgm:cxn modelId="{2B9CE8E4-746D-41CE-ADFB-EAA903BC474A}" type="presParOf" srcId="{E4E95E06-0614-4C0A-B7FF-4B7351A9445B}" destId="{904980D2-4AA9-42E9-AD58-71E61204D1BA}" srcOrd="0" destOrd="0" presId="urn:microsoft.com/office/officeart/2008/layout/LinedList"/>
    <dgm:cxn modelId="{62B1C908-D987-4B10-A801-7CBEC7F8AFA4}" type="presParOf" srcId="{E4E95E06-0614-4C0A-B7FF-4B7351A9445B}" destId="{361007F7-1921-4AA2-BD00-F7BBEF58BAB4}" srcOrd="1" destOrd="0" presId="urn:microsoft.com/office/officeart/2008/layout/LinedList"/>
    <dgm:cxn modelId="{5B9F59EB-A312-4C95-8158-C4AF7A321142}" type="presParOf" srcId="{543FC437-B589-45F0-B0C4-5D40B76A4121}" destId="{FEA3D07B-CDAC-4079-9609-6587A101F443}" srcOrd="4" destOrd="0" presId="urn:microsoft.com/office/officeart/2008/layout/LinedList"/>
    <dgm:cxn modelId="{21C969AD-A84D-42B7-897A-09C41519FAD2}" type="presParOf" srcId="{543FC437-B589-45F0-B0C4-5D40B76A4121}" destId="{A45BC0DE-37FE-4690-8482-536C7F10B3DD}" srcOrd="5" destOrd="0" presId="urn:microsoft.com/office/officeart/2008/layout/LinedList"/>
    <dgm:cxn modelId="{B4865AF1-6CF5-4F51-8858-6A815BC28199}" type="presParOf" srcId="{A45BC0DE-37FE-4690-8482-536C7F10B3DD}" destId="{B404EEA7-22E8-4782-8684-1FB1B2C2CE8F}" srcOrd="0" destOrd="0" presId="urn:microsoft.com/office/officeart/2008/layout/LinedList"/>
    <dgm:cxn modelId="{E8B9B0E8-FCC8-49FB-8C22-60FBCC13009D}" type="presParOf" srcId="{A45BC0DE-37FE-4690-8482-536C7F10B3DD}" destId="{9B6F66EB-CD57-4BC7-9682-11183486C4F2}" srcOrd="1" destOrd="0" presId="urn:microsoft.com/office/officeart/2008/layout/LinedList"/>
    <dgm:cxn modelId="{E935836F-0F6C-4388-8465-E21DC28C746A}" type="presParOf" srcId="{543FC437-B589-45F0-B0C4-5D40B76A4121}" destId="{44E242A9-B2EE-40CB-BDBE-AD1AEBB59E33}" srcOrd="6" destOrd="0" presId="urn:microsoft.com/office/officeart/2008/layout/LinedList"/>
    <dgm:cxn modelId="{3FA6017B-965A-409A-8CDA-272FAFFE4F45}" type="presParOf" srcId="{543FC437-B589-45F0-B0C4-5D40B76A4121}" destId="{ABE3D969-CBE4-4A8C-BC79-381E735A17BE}" srcOrd="7" destOrd="0" presId="urn:microsoft.com/office/officeart/2008/layout/LinedList"/>
    <dgm:cxn modelId="{8A42BE4D-D699-4DBA-AF3E-D3782174DFA8}" type="presParOf" srcId="{ABE3D969-CBE4-4A8C-BC79-381E735A17BE}" destId="{54F9C9BB-FFD4-4540-9CB1-C213CD99E6DE}" srcOrd="0" destOrd="0" presId="urn:microsoft.com/office/officeart/2008/layout/LinedList"/>
    <dgm:cxn modelId="{E0304FDE-C511-46BC-9939-8D3D0C820D9B}" type="presParOf" srcId="{ABE3D969-CBE4-4A8C-BC79-381E735A17BE}" destId="{63238DA1-1295-4ABF-B663-828BF82CF533}" srcOrd="1" destOrd="0" presId="urn:microsoft.com/office/officeart/2008/layout/LinedList"/>
    <dgm:cxn modelId="{51168EBE-36B3-40EA-BED1-5C35BDB1BB18}" type="presParOf" srcId="{543FC437-B589-45F0-B0C4-5D40B76A4121}" destId="{38B944CB-142E-4179-B0D9-F161CDB3F0A8}" srcOrd="8" destOrd="0" presId="urn:microsoft.com/office/officeart/2008/layout/LinedList"/>
    <dgm:cxn modelId="{0A9F46ED-7248-4D82-A264-E1B4E785A443}" type="presParOf" srcId="{543FC437-B589-45F0-B0C4-5D40B76A4121}" destId="{8390B8D8-D595-4773-99E2-106CAC0D91C4}" srcOrd="9" destOrd="0" presId="urn:microsoft.com/office/officeart/2008/layout/LinedList"/>
    <dgm:cxn modelId="{28F9961C-FBFB-4B4A-9A41-7AF8A4DA22D5}" type="presParOf" srcId="{8390B8D8-D595-4773-99E2-106CAC0D91C4}" destId="{BD7E39FA-ABDB-4E75-B6A4-F2BEDAD228E8}" srcOrd="0" destOrd="0" presId="urn:microsoft.com/office/officeart/2008/layout/LinedList"/>
    <dgm:cxn modelId="{14A7CAF8-BDD4-4FB2-AE00-0AD3BF45E94D}" type="presParOf" srcId="{8390B8D8-D595-4773-99E2-106CAC0D91C4}" destId="{2D4BEAD9-155C-44BE-A7A1-4E43C1C8EBF8}" srcOrd="1" destOrd="0" presId="urn:microsoft.com/office/officeart/2008/layout/LinedList"/>
    <dgm:cxn modelId="{3B86F6B2-8071-48A8-A2F6-32902AA48A24}" type="presParOf" srcId="{543FC437-B589-45F0-B0C4-5D40B76A4121}" destId="{1432534D-3F62-41BC-B954-6CFC16727555}" srcOrd="10" destOrd="0" presId="urn:microsoft.com/office/officeart/2008/layout/LinedList"/>
    <dgm:cxn modelId="{479E13F2-106E-4FED-8E80-6C804927A1C1}" type="presParOf" srcId="{543FC437-B589-45F0-B0C4-5D40B76A4121}" destId="{3A319E19-F2F3-4F54-A171-218CF27A99D9}" srcOrd="11" destOrd="0" presId="urn:microsoft.com/office/officeart/2008/layout/LinedList"/>
    <dgm:cxn modelId="{E95BC4AD-4B58-4299-8769-CB27DDEA0157}" type="presParOf" srcId="{3A319E19-F2F3-4F54-A171-218CF27A99D9}" destId="{541FBACD-C1C3-4468-8C7E-2191B69AB2F6}" srcOrd="0" destOrd="0" presId="urn:microsoft.com/office/officeart/2008/layout/LinedList"/>
    <dgm:cxn modelId="{DC98B9E7-B6E8-4362-BCAC-8A1121D873C8}" type="presParOf" srcId="{3A319E19-F2F3-4F54-A171-218CF27A99D9}" destId="{19C42A3B-80DC-4EEB-B3FE-C57385F6C74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4E57A-00F5-4DFD-B165-3FE73087BDD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0135A4C-907B-4103-8F45-D2D2BA922CBC}">
      <dgm:prSet/>
      <dgm:spPr/>
      <dgm:t>
        <a:bodyPr/>
        <a:lstStyle/>
        <a:p>
          <a:r>
            <a:rPr lang="en-US" b="0" i="0" baseline="0"/>
            <a:t>Three main methods used: Survey, field study, historical info</a:t>
          </a:r>
          <a:endParaRPr lang="en-US"/>
        </a:p>
      </dgm:t>
    </dgm:pt>
    <dgm:pt modelId="{9265FD6A-AA8B-4B66-AD07-E98D4F35054E}" type="parTrans" cxnId="{97987F30-E536-42B9-ACBD-E85DA5A475AD}">
      <dgm:prSet/>
      <dgm:spPr/>
      <dgm:t>
        <a:bodyPr/>
        <a:lstStyle/>
        <a:p>
          <a:endParaRPr lang="en-US"/>
        </a:p>
      </dgm:t>
    </dgm:pt>
    <dgm:pt modelId="{729795FE-68CE-493D-B2BD-26886F7DBE75}" type="sibTrans" cxnId="{97987F30-E536-42B9-ACBD-E85DA5A475AD}">
      <dgm:prSet/>
      <dgm:spPr/>
      <dgm:t>
        <a:bodyPr/>
        <a:lstStyle/>
        <a:p>
          <a:endParaRPr lang="en-US"/>
        </a:p>
      </dgm:t>
    </dgm:pt>
    <dgm:pt modelId="{66C03193-9AB2-4289-94DD-599A62339833}">
      <dgm:prSet custT="1"/>
      <dgm:spPr/>
      <dgm:t>
        <a:bodyPr/>
        <a:lstStyle/>
        <a:p>
          <a:r>
            <a:rPr lang="en-US" sz="2400" dirty="0">
              <a:solidFill>
                <a:srgbClr val="0070C0"/>
              </a:solidFill>
            </a:rPr>
            <a:t>Direct observations </a:t>
          </a:r>
          <a:r>
            <a:rPr lang="en-US" sz="2400" dirty="0"/>
            <a:t>(e.g., human actions or a physical environment) </a:t>
          </a:r>
        </a:p>
      </dgm:t>
    </dgm:pt>
    <dgm:pt modelId="{415B6A15-B79F-4087-9F8D-15D157A1C2D8}" type="parTrans" cxnId="{C321CCE1-505E-4D7D-A7F6-55DE63BC6594}">
      <dgm:prSet/>
      <dgm:spPr/>
      <dgm:t>
        <a:bodyPr/>
        <a:lstStyle/>
        <a:p>
          <a:endParaRPr lang="en-US"/>
        </a:p>
      </dgm:t>
    </dgm:pt>
    <dgm:pt modelId="{1865E1B3-71A1-4FD9-8243-FDE3885697AD}" type="sibTrans" cxnId="{C321CCE1-505E-4D7D-A7F6-55DE63BC6594}">
      <dgm:prSet/>
      <dgm:spPr/>
      <dgm:t>
        <a:bodyPr/>
        <a:lstStyle/>
        <a:p>
          <a:endParaRPr lang="en-US"/>
        </a:p>
      </dgm:t>
    </dgm:pt>
    <dgm:pt modelId="{92B8FA17-3B16-4CAB-8EA6-C25352713C5A}">
      <dgm:prSet custT="1"/>
      <dgm:spPr/>
      <dgm:t>
        <a:bodyPr/>
        <a:lstStyle/>
        <a:p>
          <a:r>
            <a:rPr lang="en-US" sz="2400" dirty="0">
              <a:solidFill>
                <a:srgbClr val="0070C0"/>
              </a:solidFill>
            </a:rPr>
            <a:t>Interviews </a:t>
          </a:r>
          <a:r>
            <a:rPr lang="en-US" sz="2400" dirty="0"/>
            <a:t>(e.g., open-ended conversations with key participants) </a:t>
          </a:r>
        </a:p>
      </dgm:t>
    </dgm:pt>
    <dgm:pt modelId="{4501098C-D467-4D40-B903-0B3865CA7C83}" type="parTrans" cxnId="{7428F76B-D922-4F68-8E5A-AF8CDB69163D}">
      <dgm:prSet/>
      <dgm:spPr/>
      <dgm:t>
        <a:bodyPr/>
        <a:lstStyle/>
        <a:p>
          <a:endParaRPr lang="en-US"/>
        </a:p>
      </dgm:t>
    </dgm:pt>
    <dgm:pt modelId="{4666E629-6CAE-433E-9562-2FCC1915325E}" type="sibTrans" cxnId="{7428F76B-D922-4F68-8E5A-AF8CDB69163D}">
      <dgm:prSet/>
      <dgm:spPr/>
      <dgm:t>
        <a:bodyPr/>
        <a:lstStyle/>
        <a:p>
          <a:endParaRPr lang="en-US"/>
        </a:p>
      </dgm:t>
    </dgm:pt>
    <dgm:pt modelId="{B9352C63-944D-4C51-AD4E-513770B7A476}">
      <dgm:prSet custT="1"/>
      <dgm:spPr/>
      <dgm:t>
        <a:bodyPr/>
        <a:lstStyle/>
        <a:p>
          <a:r>
            <a:rPr lang="en-US" sz="2400" dirty="0">
              <a:solidFill>
                <a:srgbClr val="0070C0"/>
              </a:solidFill>
            </a:rPr>
            <a:t>Archival records </a:t>
          </a:r>
          <a:r>
            <a:rPr lang="en-US" sz="2400" dirty="0"/>
            <a:t>(e.g., student records) </a:t>
          </a:r>
        </a:p>
      </dgm:t>
    </dgm:pt>
    <dgm:pt modelId="{B3901559-84D6-40B8-9982-DE2CCE3567FE}" type="parTrans" cxnId="{B8110342-3AB7-48F6-9AA1-ABA82DAA7DB8}">
      <dgm:prSet/>
      <dgm:spPr/>
      <dgm:t>
        <a:bodyPr/>
        <a:lstStyle/>
        <a:p>
          <a:endParaRPr lang="en-US"/>
        </a:p>
      </dgm:t>
    </dgm:pt>
    <dgm:pt modelId="{E3FED2F1-AC5F-46D2-93D2-22F700B27854}" type="sibTrans" cxnId="{B8110342-3AB7-48F6-9AA1-ABA82DAA7DB8}">
      <dgm:prSet/>
      <dgm:spPr/>
      <dgm:t>
        <a:bodyPr/>
        <a:lstStyle/>
        <a:p>
          <a:endParaRPr lang="en-US"/>
        </a:p>
      </dgm:t>
    </dgm:pt>
    <dgm:pt modelId="{FADE44F5-7168-4F23-924F-858226B97EB4}">
      <dgm:prSet custT="1"/>
      <dgm:spPr/>
      <dgm:t>
        <a:bodyPr/>
        <a:lstStyle/>
        <a:p>
          <a:r>
            <a:rPr lang="en-US" sz="2400" dirty="0">
              <a:solidFill>
                <a:srgbClr val="0070C0"/>
              </a:solidFill>
            </a:rPr>
            <a:t>Documents </a:t>
          </a:r>
          <a:r>
            <a:rPr lang="en-US" sz="2400" dirty="0"/>
            <a:t>(e.g., newspaper articles, letters and e-mails, reports) </a:t>
          </a:r>
        </a:p>
      </dgm:t>
    </dgm:pt>
    <dgm:pt modelId="{F51A0E1D-154C-4F72-A0BB-280511D89325}" type="parTrans" cxnId="{8C3A727E-06A7-47AE-9DC5-FACC35468061}">
      <dgm:prSet/>
      <dgm:spPr/>
      <dgm:t>
        <a:bodyPr/>
        <a:lstStyle/>
        <a:p>
          <a:endParaRPr lang="en-US"/>
        </a:p>
      </dgm:t>
    </dgm:pt>
    <dgm:pt modelId="{DF4AF8B2-A91B-48EA-83AD-5CF8906F2EDF}" type="sibTrans" cxnId="{8C3A727E-06A7-47AE-9DC5-FACC35468061}">
      <dgm:prSet/>
      <dgm:spPr/>
      <dgm:t>
        <a:bodyPr/>
        <a:lstStyle/>
        <a:p>
          <a:endParaRPr lang="en-US"/>
        </a:p>
      </dgm:t>
    </dgm:pt>
    <dgm:pt modelId="{BD93FDE8-EE4F-4797-AE00-A84999723017}">
      <dgm:prSet custT="1"/>
      <dgm:spPr/>
      <dgm:t>
        <a:bodyPr/>
        <a:lstStyle/>
        <a:p>
          <a:r>
            <a:rPr lang="en-US" sz="2400" dirty="0">
              <a:solidFill>
                <a:srgbClr val="0070C0"/>
              </a:solidFill>
            </a:rPr>
            <a:t>Participant-observation</a:t>
          </a:r>
          <a:r>
            <a:rPr lang="en-US" sz="2400" dirty="0"/>
            <a:t> (e.g., being identified as a researcher but also filling a real-life role in the scene being studied) </a:t>
          </a:r>
        </a:p>
      </dgm:t>
    </dgm:pt>
    <dgm:pt modelId="{0C04444E-A8D2-44CA-8DA5-116C2167826A}" type="parTrans" cxnId="{D7E89EE5-1C10-49B8-99A8-F7C634845AB5}">
      <dgm:prSet/>
      <dgm:spPr/>
      <dgm:t>
        <a:bodyPr/>
        <a:lstStyle/>
        <a:p>
          <a:endParaRPr lang="en-US"/>
        </a:p>
      </dgm:t>
    </dgm:pt>
    <dgm:pt modelId="{78387873-634C-4299-9713-8E8000C87240}" type="sibTrans" cxnId="{D7E89EE5-1C10-49B8-99A8-F7C634845AB5}">
      <dgm:prSet/>
      <dgm:spPr/>
      <dgm:t>
        <a:bodyPr/>
        <a:lstStyle/>
        <a:p>
          <a:endParaRPr lang="en-US"/>
        </a:p>
      </dgm:t>
    </dgm:pt>
    <dgm:pt modelId="{CDBE0AAE-481D-454B-B123-94FB13931E1E}">
      <dgm:prSet custT="1"/>
      <dgm:spPr/>
      <dgm:t>
        <a:bodyPr/>
        <a:lstStyle/>
        <a:p>
          <a:r>
            <a:rPr lang="en-US" sz="2400" dirty="0">
              <a:solidFill>
                <a:srgbClr val="0070C0"/>
              </a:solidFill>
            </a:rPr>
            <a:t>Physical artifacts </a:t>
          </a:r>
          <a:r>
            <a:rPr lang="en-US" sz="2400" dirty="0"/>
            <a:t>(e.g., computer downloads of employees’ work)</a:t>
          </a:r>
          <a:endParaRPr lang="en-US" sz="2300" dirty="0"/>
        </a:p>
      </dgm:t>
    </dgm:pt>
    <dgm:pt modelId="{164C29D1-98FA-48E4-9EA0-6ED626C635EE}" type="parTrans" cxnId="{43DB38E3-EF92-4D68-BD1C-56E6BDBFD9FB}">
      <dgm:prSet/>
      <dgm:spPr/>
      <dgm:t>
        <a:bodyPr/>
        <a:lstStyle/>
        <a:p>
          <a:endParaRPr lang="en-US"/>
        </a:p>
      </dgm:t>
    </dgm:pt>
    <dgm:pt modelId="{407EBBA1-6B6C-4F8A-8481-85EC86D8A153}" type="sibTrans" cxnId="{43DB38E3-EF92-4D68-BD1C-56E6BDBFD9FB}">
      <dgm:prSet/>
      <dgm:spPr/>
      <dgm:t>
        <a:bodyPr/>
        <a:lstStyle/>
        <a:p>
          <a:endParaRPr lang="en-US"/>
        </a:p>
      </dgm:t>
    </dgm:pt>
    <dgm:pt modelId="{D862F5D9-8CAE-4C02-AFC6-5AEEDB299E5A}" type="pres">
      <dgm:prSet presAssocID="{FD44E57A-00F5-4DFD-B165-3FE73087BDD5}" presName="linear" presStyleCnt="0">
        <dgm:presLayoutVars>
          <dgm:animLvl val="lvl"/>
          <dgm:resizeHandles val="exact"/>
        </dgm:presLayoutVars>
      </dgm:prSet>
      <dgm:spPr/>
    </dgm:pt>
    <dgm:pt modelId="{E6CAE3F3-AD53-4725-9878-657EFAE76FEB}" type="pres">
      <dgm:prSet presAssocID="{30135A4C-907B-4103-8F45-D2D2BA922CBC}" presName="parentText" presStyleLbl="node1" presStyleIdx="0" presStyleCnt="1">
        <dgm:presLayoutVars>
          <dgm:chMax val="0"/>
          <dgm:bulletEnabled val="1"/>
        </dgm:presLayoutVars>
      </dgm:prSet>
      <dgm:spPr/>
    </dgm:pt>
    <dgm:pt modelId="{2CC9C9CF-6182-47EA-BE60-99316ACFBE9C}" type="pres">
      <dgm:prSet presAssocID="{30135A4C-907B-4103-8F45-D2D2BA922CBC}" presName="childText" presStyleLbl="revTx" presStyleIdx="0" presStyleCnt="1">
        <dgm:presLayoutVars>
          <dgm:bulletEnabled val="1"/>
        </dgm:presLayoutVars>
      </dgm:prSet>
      <dgm:spPr/>
    </dgm:pt>
  </dgm:ptLst>
  <dgm:cxnLst>
    <dgm:cxn modelId="{AFD0140D-6F6B-45DF-895C-9AB1AD136ACB}" type="presOf" srcId="{FD44E57A-00F5-4DFD-B165-3FE73087BDD5}" destId="{D862F5D9-8CAE-4C02-AFC6-5AEEDB299E5A}" srcOrd="0" destOrd="0" presId="urn:microsoft.com/office/officeart/2005/8/layout/vList2"/>
    <dgm:cxn modelId="{97987F30-E536-42B9-ACBD-E85DA5A475AD}" srcId="{FD44E57A-00F5-4DFD-B165-3FE73087BDD5}" destId="{30135A4C-907B-4103-8F45-D2D2BA922CBC}" srcOrd="0" destOrd="0" parTransId="{9265FD6A-AA8B-4B66-AD07-E98D4F35054E}" sibTransId="{729795FE-68CE-493D-B2BD-26886F7DBE75}"/>
    <dgm:cxn modelId="{B8110342-3AB7-48F6-9AA1-ABA82DAA7DB8}" srcId="{30135A4C-907B-4103-8F45-D2D2BA922CBC}" destId="{B9352C63-944D-4C51-AD4E-513770B7A476}" srcOrd="2" destOrd="0" parTransId="{B3901559-84D6-40B8-9982-DE2CCE3567FE}" sibTransId="{E3FED2F1-AC5F-46D2-93D2-22F700B27854}"/>
    <dgm:cxn modelId="{0FF94B4A-BAA2-418E-9C28-B6BFD38F3D0C}" type="presOf" srcId="{BD93FDE8-EE4F-4797-AE00-A84999723017}" destId="{2CC9C9CF-6182-47EA-BE60-99316ACFBE9C}" srcOrd="0" destOrd="4" presId="urn:microsoft.com/office/officeart/2005/8/layout/vList2"/>
    <dgm:cxn modelId="{7428F76B-D922-4F68-8E5A-AF8CDB69163D}" srcId="{30135A4C-907B-4103-8F45-D2D2BA922CBC}" destId="{92B8FA17-3B16-4CAB-8EA6-C25352713C5A}" srcOrd="1" destOrd="0" parTransId="{4501098C-D467-4D40-B903-0B3865CA7C83}" sibTransId="{4666E629-6CAE-433E-9562-2FCC1915325E}"/>
    <dgm:cxn modelId="{D8314170-0DE6-4946-AFDF-051E584B1DC8}" type="presOf" srcId="{30135A4C-907B-4103-8F45-D2D2BA922CBC}" destId="{E6CAE3F3-AD53-4725-9878-657EFAE76FEB}" srcOrd="0" destOrd="0" presId="urn:microsoft.com/office/officeart/2005/8/layout/vList2"/>
    <dgm:cxn modelId="{8C3A727E-06A7-47AE-9DC5-FACC35468061}" srcId="{30135A4C-907B-4103-8F45-D2D2BA922CBC}" destId="{FADE44F5-7168-4F23-924F-858226B97EB4}" srcOrd="3" destOrd="0" parTransId="{F51A0E1D-154C-4F72-A0BB-280511D89325}" sibTransId="{DF4AF8B2-A91B-48EA-83AD-5CF8906F2EDF}"/>
    <dgm:cxn modelId="{6E0438A0-7C97-4A96-8301-733C032D8F7F}" type="presOf" srcId="{92B8FA17-3B16-4CAB-8EA6-C25352713C5A}" destId="{2CC9C9CF-6182-47EA-BE60-99316ACFBE9C}" srcOrd="0" destOrd="1" presId="urn:microsoft.com/office/officeart/2005/8/layout/vList2"/>
    <dgm:cxn modelId="{E548DEB6-29A3-406A-9F79-98555E832B2C}" type="presOf" srcId="{CDBE0AAE-481D-454B-B123-94FB13931E1E}" destId="{2CC9C9CF-6182-47EA-BE60-99316ACFBE9C}" srcOrd="0" destOrd="5" presId="urn:microsoft.com/office/officeart/2005/8/layout/vList2"/>
    <dgm:cxn modelId="{EEC76AB9-928D-48C2-AFBF-52ACC62CDA94}" type="presOf" srcId="{FADE44F5-7168-4F23-924F-858226B97EB4}" destId="{2CC9C9CF-6182-47EA-BE60-99316ACFBE9C}" srcOrd="0" destOrd="3" presId="urn:microsoft.com/office/officeart/2005/8/layout/vList2"/>
    <dgm:cxn modelId="{8BE098C2-D832-46E5-A40C-29557B08ED27}" type="presOf" srcId="{66C03193-9AB2-4289-94DD-599A62339833}" destId="{2CC9C9CF-6182-47EA-BE60-99316ACFBE9C}" srcOrd="0" destOrd="0" presId="urn:microsoft.com/office/officeart/2005/8/layout/vList2"/>
    <dgm:cxn modelId="{AA2C59DE-ECF6-4F5F-83A3-427596C810AC}" type="presOf" srcId="{B9352C63-944D-4C51-AD4E-513770B7A476}" destId="{2CC9C9CF-6182-47EA-BE60-99316ACFBE9C}" srcOrd="0" destOrd="2" presId="urn:microsoft.com/office/officeart/2005/8/layout/vList2"/>
    <dgm:cxn modelId="{C321CCE1-505E-4D7D-A7F6-55DE63BC6594}" srcId="{30135A4C-907B-4103-8F45-D2D2BA922CBC}" destId="{66C03193-9AB2-4289-94DD-599A62339833}" srcOrd="0" destOrd="0" parTransId="{415B6A15-B79F-4087-9F8D-15D157A1C2D8}" sibTransId="{1865E1B3-71A1-4FD9-8243-FDE3885697AD}"/>
    <dgm:cxn modelId="{43DB38E3-EF92-4D68-BD1C-56E6BDBFD9FB}" srcId="{30135A4C-907B-4103-8F45-D2D2BA922CBC}" destId="{CDBE0AAE-481D-454B-B123-94FB13931E1E}" srcOrd="5" destOrd="0" parTransId="{164C29D1-98FA-48E4-9EA0-6ED626C635EE}" sibTransId="{407EBBA1-6B6C-4F8A-8481-85EC86D8A153}"/>
    <dgm:cxn modelId="{D7E89EE5-1C10-49B8-99A8-F7C634845AB5}" srcId="{30135A4C-907B-4103-8F45-D2D2BA922CBC}" destId="{BD93FDE8-EE4F-4797-AE00-A84999723017}" srcOrd="4" destOrd="0" parTransId="{0C04444E-A8D2-44CA-8DA5-116C2167826A}" sibTransId="{78387873-634C-4299-9713-8E8000C87240}"/>
    <dgm:cxn modelId="{D0EC59D7-B73A-4853-887E-0DD2CC943139}" type="presParOf" srcId="{D862F5D9-8CAE-4C02-AFC6-5AEEDB299E5A}" destId="{E6CAE3F3-AD53-4725-9878-657EFAE76FEB}" srcOrd="0" destOrd="0" presId="urn:microsoft.com/office/officeart/2005/8/layout/vList2"/>
    <dgm:cxn modelId="{5C34BA70-B2A4-4467-8C1E-EF0542EA7E49}" type="presParOf" srcId="{D862F5D9-8CAE-4C02-AFC6-5AEEDB299E5A}" destId="{2CC9C9CF-6182-47EA-BE60-99316ACFBE9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5B4BA7-2523-4E87-96AE-B1F4E1628D0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3280BF1-C7B2-4634-99D5-2A58A8242584}">
      <dgm:prSet/>
      <dgm:spPr/>
      <dgm:t>
        <a:bodyPr/>
        <a:lstStyle/>
        <a:p>
          <a:r>
            <a:rPr lang="en-CA"/>
            <a:t>Disciplined inquiry into practices undertaken by those involved in them</a:t>
          </a:r>
          <a:endParaRPr lang="en-US"/>
        </a:p>
      </dgm:t>
    </dgm:pt>
    <dgm:pt modelId="{10886820-767A-413A-B578-32F20CD5C366}" type="parTrans" cxnId="{F46127D2-EC37-4343-A04F-9120D6041CFE}">
      <dgm:prSet/>
      <dgm:spPr/>
      <dgm:t>
        <a:bodyPr/>
        <a:lstStyle/>
        <a:p>
          <a:endParaRPr lang="en-US"/>
        </a:p>
      </dgm:t>
    </dgm:pt>
    <dgm:pt modelId="{F8404AD8-677A-4341-8FBD-255CDAD2E932}" type="sibTrans" cxnId="{F46127D2-EC37-4343-A04F-9120D6041CFE}">
      <dgm:prSet/>
      <dgm:spPr/>
      <dgm:t>
        <a:bodyPr/>
        <a:lstStyle/>
        <a:p>
          <a:endParaRPr lang="en-US"/>
        </a:p>
      </dgm:t>
    </dgm:pt>
    <dgm:pt modelId="{A9413FD1-CDA8-4BE2-8834-14EA52E1AC90}">
      <dgm:prSet/>
      <dgm:spPr/>
      <dgm:t>
        <a:bodyPr/>
        <a:lstStyle/>
        <a:p>
          <a:r>
            <a:rPr lang="en-CA"/>
            <a:t>Done to inform and change the practice studied. To address problems</a:t>
          </a:r>
          <a:endParaRPr lang="en-US"/>
        </a:p>
      </dgm:t>
    </dgm:pt>
    <dgm:pt modelId="{FC55BA97-DF17-4522-A3DA-C5A894BE91C9}" type="parTrans" cxnId="{33FD1629-C354-431B-9D3F-1219A4B0F4CA}">
      <dgm:prSet/>
      <dgm:spPr/>
      <dgm:t>
        <a:bodyPr/>
        <a:lstStyle/>
        <a:p>
          <a:endParaRPr lang="en-US"/>
        </a:p>
      </dgm:t>
    </dgm:pt>
    <dgm:pt modelId="{DE659BFD-654B-4572-8F52-889D27D4FF0A}" type="sibTrans" cxnId="{33FD1629-C354-431B-9D3F-1219A4B0F4CA}">
      <dgm:prSet/>
      <dgm:spPr/>
      <dgm:t>
        <a:bodyPr/>
        <a:lstStyle/>
        <a:p>
          <a:endParaRPr lang="en-US"/>
        </a:p>
      </dgm:t>
    </dgm:pt>
    <dgm:pt modelId="{0417AE9E-92BE-4CB0-9707-C3F4425EFA8D}">
      <dgm:prSet/>
      <dgm:spPr/>
      <dgm:t>
        <a:bodyPr/>
        <a:lstStyle/>
        <a:p>
          <a:r>
            <a:rPr lang="en-CA"/>
            <a:t>Often undertaken as a collaborative activity among colleagues</a:t>
          </a:r>
          <a:endParaRPr lang="en-US"/>
        </a:p>
      </dgm:t>
    </dgm:pt>
    <dgm:pt modelId="{675843F9-676D-4B67-A2F7-89E7CB09EBD8}" type="parTrans" cxnId="{014E7413-27C7-4457-BBF8-AE3E58739E9F}">
      <dgm:prSet/>
      <dgm:spPr/>
      <dgm:t>
        <a:bodyPr/>
        <a:lstStyle/>
        <a:p>
          <a:endParaRPr lang="en-US"/>
        </a:p>
      </dgm:t>
    </dgm:pt>
    <dgm:pt modelId="{CA43AE5D-6125-4DA8-8C20-588A964F05A8}" type="sibTrans" cxnId="{014E7413-27C7-4457-BBF8-AE3E58739E9F}">
      <dgm:prSet/>
      <dgm:spPr/>
      <dgm:t>
        <a:bodyPr/>
        <a:lstStyle/>
        <a:p>
          <a:endParaRPr lang="en-US"/>
        </a:p>
      </dgm:t>
    </dgm:pt>
    <dgm:pt modelId="{95767249-A36A-4F0E-815B-E4931DB53F8C}">
      <dgm:prSet/>
      <dgm:spPr/>
      <dgm:t>
        <a:bodyPr/>
        <a:lstStyle/>
        <a:p>
          <a:r>
            <a:rPr lang="en-CA"/>
            <a:t>Often undertaken </a:t>
          </a:r>
          <a:r>
            <a:rPr lang="en-CA" i="1"/>
            <a:t>in situ</a:t>
          </a:r>
          <a:endParaRPr lang="en-US"/>
        </a:p>
      </dgm:t>
    </dgm:pt>
    <dgm:pt modelId="{805CA2CB-BA83-401C-9939-B9D7A8840386}" type="parTrans" cxnId="{AD351311-2C10-4A81-B781-8C697120C4FA}">
      <dgm:prSet/>
      <dgm:spPr/>
      <dgm:t>
        <a:bodyPr/>
        <a:lstStyle/>
        <a:p>
          <a:endParaRPr lang="en-US"/>
        </a:p>
      </dgm:t>
    </dgm:pt>
    <dgm:pt modelId="{AEC961AB-2A2E-4DBD-A337-512FC26F661E}" type="sibTrans" cxnId="{AD351311-2C10-4A81-B781-8C697120C4FA}">
      <dgm:prSet/>
      <dgm:spPr/>
      <dgm:t>
        <a:bodyPr/>
        <a:lstStyle/>
        <a:p>
          <a:endParaRPr lang="en-US"/>
        </a:p>
      </dgm:t>
    </dgm:pt>
    <dgm:pt modelId="{797C8955-3593-4A7D-82FA-BE8671A0D5FF}">
      <dgm:prSet/>
      <dgm:spPr/>
      <dgm:t>
        <a:bodyPr/>
        <a:lstStyle/>
        <a:p>
          <a:r>
            <a:rPr lang="en-CA"/>
            <a:t>Could focus on a single issue in a classroom, a program, etc.</a:t>
          </a:r>
          <a:endParaRPr lang="en-US"/>
        </a:p>
      </dgm:t>
    </dgm:pt>
    <dgm:pt modelId="{8F9AA370-2949-4D8E-9541-06E8109C8DDA}" type="parTrans" cxnId="{4679F9F8-C3D3-4705-B189-560E30AA1B61}">
      <dgm:prSet/>
      <dgm:spPr/>
      <dgm:t>
        <a:bodyPr/>
        <a:lstStyle/>
        <a:p>
          <a:endParaRPr lang="en-US"/>
        </a:p>
      </dgm:t>
    </dgm:pt>
    <dgm:pt modelId="{17DBD280-795E-4BA6-B40F-1754F7234E23}" type="sibTrans" cxnId="{4679F9F8-C3D3-4705-B189-560E30AA1B61}">
      <dgm:prSet/>
      <dgm:spPr/>
      <dgm:t>
        <a:bodyPr/>
        <a:lstStyle/>
        <a:p>
          <a:endParaRPr lang="en-US"/>
        </a:p>
      </dgm:t>
    </dgm:pt>
    <dgm:pt modelId="{A21556DB-E743-4CA8-989B-90F8539F83B7}" type="pres">
      <dgm:prSet presAssocID="{B45B4BA7-2523-4E87-96AE-B1F4E1628D06}" presName="vert0" presStyleCnt="0">
        <dgm:presLayoutVars>
          <dgm:dir/>
          <dgm:animOne val="branch"/>
          <dgm:animLvl val="lvl"/>
        </dgm:presLayoutVars>
      </dgm:prSet>
      <dgm:spPr/>
    </dgm:pt>
    <dgm:pt modelId="{C4F96881-324F-4DBB-8400-7CAB28BDC6BF}" type="pres">
      <dgm:prSet presAssocID="{F3280BF1-C7B2-4634-99D5-2A58A8242584}" presName="thickLine" presStyleLbl="alignNode1" presStyleIdx="0" presStyleCnt="5"/>
      <dgm:spPr/>
    </dgm:pt>
    <dgm:pt modelId="{BC3BEA9A-D90F-4D4B-9668-CCE3BEA6EB56}" type="pres">
      <dgm:prSet presAssocID="{F3280BF1-C7B2-4634-99D5-2A58A8242584}" presName="horz1" presStyleCnt="0"/>
      <dgm:spPr/>
    </dgm:pt>
    <dgm:pt modelId="{934CE38C-5B64-49D8-9141-5401958A9B96}" type="pres">
      <dgm:prSet presAssocID="{F3280BF1-C7B2-4634-99D5-2A58A8242584}" presName="tx1" presStyleLbl="revTx" presStyleIdx="0" presStyleCnt="5"/>
      <dgm:spPr/>
    </dgm:pt>
    <dgm:pt modelId="{85DBA1A9-68CD-4839-ABA6-B88132D74265}" type="pres">
      <dgm:prSet presAssocID="{F3280BF1-C7B2-4634-99D5-2A58A8242584}" presName="vert1" presStyleCnt="0"/>
      <dgm:spPr/>
    </dgm:pt>
    <dgm:pt modelId="{8041017E-FCC3-45AC-AB38-4F35177107A1}" type="pres">
      <dgm:prSet presAssocID="{A9413FD1-CDA8-4BE2-8834-14EA52E1AC90}" presName="thickLine" presStyleLbl="alignNode1" presStyleIdx="1" presStyleCnt="5"/>
      <dgm:spPr/>
    </dgm:pt>
    <dgm:pt modelId="{B2ADB977-4146-4B53-9B1C-0FB53120679E}" type="pres">
      <dgm:prSet presAssocID="{A9413FD1-CDA8-4BE2-8834-14EA52E1AC90}" presName="horz1" presStyleCnt="0"/>
      <dgm:spPr/>
    </dgm:pt>
    <dgm:pt modelId="{117F1DBD-4440-4AE0-A5C3-E3738959F98F}" type="pres">
      <dgm:prSet presAssocID="{A9413FD1-CDA8-4BE2-8834-14EA52E1AC90}" presName="tx1" presStyleLbl="revTx" presStyleIdx="1" presStyleCnt="5"/>
      <dgm:spPr/>
    </dgm:pt>
    <dgm:pt modelId="{D577EC28-53D6-40EE-AE13-972162C39E77}" type="pres">
      <dgm:prSet presAssocID="{A9413FD1-CDA8-4BE2-8834-14EA52E1AC90}" presName="vert1" presStyleCnt="0"/>
      <dgm:spPr/>
    </dgm:pt>
    <dgm:pt modelId="{CEEED7C9-0C5F-4E91-98F4-D6026646A2FC}" type="pres">
      <dgm:prSet presAssocID="{0417AE9E-92BE-4CB0-9707-C3F4425EFA8D}" presName="thickLine" presStyleLbl="alignNode1" presStyleIdx="2" presStyleCnt="5"/>
      <dgm:spPr/>
    </dgm:pt>
    <dgm:pt modelId="{BED7C803-33D8-4F42-A7AF-4A195E174267}" type="pres">
      <dgm:prSet presAssocID="{0417AE9E-92BE-4CB0-9707-C3F4425EFA8D}" presName="horz1" presStyleCnt="0"/>
      <dgm:spPr/>
    </dgm:pt>
    <dgm:pt modelId="{63A2BDDF-0BAA-48D9-AE57-D45031B0DBEF}" type="pres">
      <dgm:prSet presAssocID="{0417AE9E-92BE-4CB0-9707-C3F4425EFA8D}" presName="tx1" presStyleLbl="revTx" presStyleIdx="2" presStyleCnt="5"/>
      <dgm:spPr/>
    </dgm:pt>
    <dgm:pt modelId="{BAAFED32-5DF8-4AB7-AA2C-B80BE86F7BAC}" type="pres">
      <dgm:prSet presAssocID="{0417AE9E-92BE-4CB0-9707-C3F4425EFA8D}" presName="vert1" presStyleCnt="0"/>
      <dgm:spPr/>
    </dgm:pt>
    <dgm:pt modelId="{7ACCACC7-E0CB-4263-9BFF-9217CAF92099}" type="pres">
      <dgm:prSet presAssocID="{95767249-A36A-4F0E-815B-E4931DB53F8C}" presName="thickLine" presStyleLbl="alignNode1" presStyleIdx="3" presStyleCnt="5"/>
      <dgm:spPr/>
    </dgm:pt>
    <dgm:pt modelId="{76CABDC2-D9AC-417D-9A9C-DE56F23398DD}" type="pres">
      <dgm:prSet presAssocID="{95767249-A36A-4F0E-815B-E4931DB53F8C}" presName="horz1" presStyleCnt="0"/>
      <dgm:spPr/>
    </dgm:pt>
    <dgm:pt modelId="{38E57DD7-8293-4648-BEAC-A5966C117A38}" type="pres">
      <dgm:prSet presAssocID="{95767249-A36A-4F0E-815B-E4931DB53F8C}" presName="tx1" presStyleLbl="revTx" presStyleIdx="3" presStyleCnt="5"/>
      <dgm:spPr/>
    </dgm:pt>
    <dgm:pt modelId="{7EDAD2C0-44CA-4B4B-93BD-6DF7DA0153AE}" type="pres">
      <dgm:prSet presAssocID="{95767249-A36A-4F0E-815B-E4931DB53F8C}" presName="vert1" presStyleCnt="0"/>
      <dgm:spPr/>
    </dgm:pt>
    <dgm:pt modelId="{C69C0343-7CF9-408C-9861-46C51C77DF26}" type="pres">
      <dgm:prSet presAssocID="{797C8955-3593-4A7D-82FA-BE8671A0D5FF}" presName="thickLine" presStyleLbl="alignNode1" presStyleIdx="4" presStyleCnt="5"/>
      <dgm:spPr/>
    </dgm:pt>
    <dgm:pt modelId="{A83799C6-0427-47E9-9001-F8C194344169}" type="pres">
      <dgm:prSet presAssocID="{797C8955-3593-4A7D-82FA-BE8671A0D5FF}" presName="horz1" presStyleCnt="0"/>
      <dgm:spPr/>
    </dgm:pt>
    <dgm:pt modelId="{F107E374-C80B-47F2-A331-38F5B6ADC271}" type="pres">
      <dgm:prSet presAssocID="{797C8955-3593-4A7D-82FA-BE8671A0D5FF}" presName="tx1" presStyleLbl="revTx" presStyleIdx="4" presStyleCnt="5"/>
      <dgm:spPr/>
    </dgm:pt>
    <dgm:pt modelId="{5A19C0F6-FAEF-4F0E-96D8-2BC08233752F}" type="pres">
      <dgm:prSet presAssocID="{797C8955-3593-4A7D-82FA-BE8671A0D5FF}" presName="vert1" presStyleCnt="0"/>
      <dgm:spPr/>
    </dgm:pt>
  </dgm:ptLst>
  <dgm:cxnLst>
    <dgm:cxn modelId="{AD351311-2C10-4A81-B781-8C697120C4FA}" srcId="{B45B4BA7-2523-4E87-96AE-B1F4E1628D06}" destId="{95767249-A36A-4F0E-815B-E4931DB53F8C}" srcOrd="3" destOrd="0" parTransId="{805CA2CB-BA83-401C-9939-B9D7A8840386}" sibTransId="{AEC961AB-2A2E-4DBD-A337-512FC26F661E}"/>
    <dgm:cxn modelId="{014E7413-27C7-4457-BBF8-AE3E58739E9F}" srcId="{B45B4BA7-2523-4E87-96AE-B1F4E1628D06}" destId="{0417AE9E-92BE-4CB0-9707-C3F4425EFA8D}" srcOrd="2" destOrd="0" parTransId="{675843F9-676D-4B67-A2F7-89E7CB09EBD8}" sibTransId="{CA43AE5D-6125-4DA8-8C20-588A964F05A8}"/>
    <dgm:cxn modelId="{3F6BCE24-D6C8-48DF-837E-E4CD37C3A5F8}" type="presOf" srcId="{A9413FD1-CDA8-4BE2-8834-14EA52E1AC90}" destId="{117F1DBD-4440-4AE0-A5C3-E3738959F98F}" srcOrd="0" destOrd="0" presId="urn:microsoft.com/office/officeart/2008/layout/LinedList"/>
    <dgm:cxn modelId="{33FD1629-C354-431B-9D3F-1219A4B0F4CA}" srcId="{B45B4BA7-2523-4E87-96AE-B1F4E1628D06}" destId="{A9413FD1-CDA8-4BE2-8834-14EA52E1AC90}" srcOrd="1" destOrd="0" parTransId="{FC55BA97-DF17-4522-A3DA-C5A894BE91C9}" sibTransId="{DE659BFD-654B-4572-8F52-889D27D4FF0A}"/>
    <dgm:cxn modelId="{1BBE0B8F-24E9-40E5-8C80-3745FA5517D2}" type="presOf" srcId="{B45B4BA7-2523-4E87-96AE-B1F4E1628D06}" destId="{A21556DB-E743-4CA8-989B-90F8539F83B7}" srcOrd="0" destOrd="0" presId="urn:microsoft.com/office/officeart/2008/layout/LinedList"/>
    <dgm:cxn modelId="{5705C2B0-A7FD-478D-BAAF-B865611A78D4}" type="presOf" srcId="{F3280BF1-C7B2-4634-99D5-2A58A8242584}" destId="{934CE38C-5B64-49D8-9141-5401958A9B96}" srcOrd="0" destOrd="0" presId="urn:microsoft.com/office/officeart/2008/layout/LinedList"/>
    <dgm:cxn modelId="{F46127D2-EC37-4343-A04F-9120D6041CFE}" srcId="{B45B4BA7-2523-4E87-96AE-B1F4E1628D06}" destId="{F3280BF1-C7B2-4634-99D5-2A58A8242584}" srcOrd="0" destOrd="0" parTransId="{10886820-767A-413A-B578-32F20CD5C366}" sibTransId="{F8404AD8-677A-4341-8FBD-255CDAD2E932}"/>
    <dgm:cxn modelId="{8CB668DD-E4F1-4096-B63E-EDBC422105F5}" type="presOf" srcId="{797C8955-3593-4A7D-82FA-BE8671A0D5FF}" destId="{F107E374-C80B-47F2-A331-38F5B6ADC271}" srcOrd="0" destOrd="0" presId="urn:microsoft.com/office/officeart/2008/layout/LinedList"/>
    <dgm:cxn modelId="{9DC9E0EA-E1D9-4982-BC3D-668A82802199}" type="presOf" srcId="{95767249-A36A-4F0E-815B-E4931DB53F8C}" destId="{38E57DD7-8293-4648-BEAC-A5966C117A38}" srcOrd="0" destOrd="0" presId="urn:microsoft.com/office/officeart/2008/layout/LinedList"/>
    <dgm:cxn modelId="{4679F9F8-C3D3-4705-B189-560E30AA1B61}" srcId="{B45B4BA7-2523-4E87-96AE-B1F4E1628D06}" destId="{797C8955-3593-4A7D-82FA-BE8671A0D5FF}" srcOrd="4" destOrd="0" parTransId="{8F9AA370-2949-4D8E-9541-06E8109C8DDA}" sibTransId="{17DBD280-795E-4BA6-B40F-1754F7234E23}"/>
    <dgm:cxn modelId="{D26DDCFC-9545-442E-B71A-A84C0DC7F739}" type="presOf" srcId="{0417AE9E-92BE-4CB0-9707-C3F4425EFA8D}" destId="{63A2BDDF-0BAA-48D9-AE57-D45031B0DBEF}" srcOrd="0" destOrd="0" presId="urn:microsoft.com/office/officeart/2008/layout/LinedList"/>
    <dgm:cxn modelId="{A3C65C23-F5C0-4BC3-952C-55A84A84264C}" type="presParOf" srcId="{A21556DB-E743-4CA8-989B-90F8539F83B7}" destId="{C4F96881-324F-4DBB-8400-7CAB28BDC6BF}" srcOrd="0" destOrd="0" presId="urn:microsoft.com/office/officeart/2008/layout/LinedList"/>
    <dgm:cxn modelId="{4E3BA1CE-C735-41D0-9FC9-3ABEFC84B6AB}" type="presParOf" srcId="{A21556DB-E743-4CA8-989B-90F8539F83B7}" destId="{BC3BEA9A-D90F-4D4B-9668-CCE3BEA6EB56}" srcOrd="1" destOrd="0" presId="urn:microsoft.com/office/officeart/2008/layout/LinedList"/>
    <dgm:cxn modelId="{F1459CBE-BDCE-462E-AD4A-D7F2F6ACF576}" type="presParOf" srcId="{BC3BEA9A-D90F-4D4B-9668-CCE3BEA6EB56}" destId="{934CE38C-5B64-49D8-9141-5401958A9B96}" srcOrd="0" destOrd="0" presId="urn:microsoft.com/office/officeart/2008/layout/LinedList"/>
    <dgm:cxn modelId="{D6793897-2237-4711-A695-3FA24D96301D}" type="presParOf" srcId="{BC3BEA9A-D90F-4D4B-9668-CCE3BEA6EB56}" destId="{85DBA1A9-68CD-4839-ABA6-B88132D74265}" srcOrd="1" destOrd="0" presId="urn:microsoft.com/office/officeart/2008/layout/LinedList"/>
    <dgm:cxn modelId="{EB316052-6003-4DD6-AF4F-6B22FC3A90EC}" type="presParOf" srcId="{A21556DB-E743-4CA8-989B-90F8539F83B7}" destId="{8041017E-FCC3-45AC-AB38-4F35177107A1}" srcOrd="2" destOrd="0" presId="urn:microsoft.com/office/officeart/2008/layout/LinedList"/>
    <dgm:cxn modelId="{221E0A6A-F082-4ACD-ACF4-8E60DB0CB6D5}" type="presParOf" srcId="{A21556DB-E743-4CA8-989B-90F8539F83B7}" destId="{B2ADB977-4146-4B53-9B1C-0FB53120679E}" srcOrd="3" destOrd="0" presId="urn:microsoft.com/office/officeart/2008/layout/LinedList"/>
    <dgm:cxn modelId="{A5A4C285-B125-4FE2-9595-830A2FD77C89}" type="presParOf" srcId="{B2ADB977-4146-4B53-9B1C-0FB53120679E}" destId="{117F1DBD-4440-4AE0-A5C3-E3738959F98F}" srcOrd="0" destOrd="0" presId="urn:microsoft.com/office/officeart/2008/layout/LinedList"/>
    <dgm:cxn modelId="{A21BBF05-0D6C-4101-B58A-DC754F5F7A0D}" type="presParOf" srcId="{B2ADB977-4146-4B53-9B1C-0FB53120679E}" destId="{D577EC28-53D6-40EE-AE13-972162C39E77}" srcOrd="1" destOrd="0" presId="urn:microsoft.com/office/officeart/2008/layout/LinedList"/>
    <dgm:cxn modelId="{F158008F-9EFC-4470-B87D-3F57645533D8}" type="presParOf" srcId="{A21556DB-E743-4CA8-989B-90F8539F83B7}" destId="{CEEED7C9-0C5F-4E91-98F4-D6026646A2FC}" srcOrd="4" destOrd="0" presId="urn:microsoft.com/office/officeart/2008/layout/LinedList"/>
    <dgm:cxn modelId="{F7CBD0A8-5A5B-46C9-A0F4-E177F900669F}" type="presParOf" srcId="{A21556DB-E743-4CA8-989B-90F8539F83B7}" destId="{BED7C803-33D8-4F42-A7AF-4A195E174267}" srcOrd="5" destOrd="0" presId="urn:microsoft.com/office/officeart/2008/layout/LinedList"/>
    <dgm:cxn modelId="{42BE57FD-2D63-4B33-AF21-2E3E0667F899}" type="presParOf" srcId="{BED7C803-33D8-4F42-A7AF-4A195E174267}" destId="{63A2BDDF-0BAA-48D9-AE57-D45031B0DBEF}" srcOrd="0" destOrd="0" presId="urn:microsoft.com/office/officeart/2008/layout/LinedList"/>
    <dgm:cxn modelId="{AA58AAB5-F74A-4DEC-B6AC-E7821DD9D0ED}" type="presParOf" srcId="{BED7C803-33D8-4F42-A7AF-4A195E174267}" destId="{BAAFED32-5DF8-4AB7-AA2C-B80BE86F7BAC}" srcOrd="1" destOrd="0" presId="urn:microsoft.com/office/officeart/2008/layout/LinedList"/>
    <dgm:cxn modelId="{20B292AA-71E2-49B9-9D1A-98824D179392}" type="presParOf" srcId="{A21556DB-E743-4CA8-989B-90F8539F83B7}" destId="{7ACCACC7-E0CB-4263-9BFF-9217CAF92099}" srcOrd="6" destOrd="0" presId="urn:microsoft.com/office/officeart/2008/layout/LinedList"/>
    <dgm:cxn modelId="{15CB3DFD-3931-46C5-93E1-E7E0D30ED459}" type="presParOf" srcId="{A21556DB-E743-4CA8-989B-90F8539F83B7}" destId="{76CABDC2-D9AC-417D-9A9C-DE56F23398DD}" srcOrd="7" destOrd="0" presId="urn:microsoft.com/office/officeart/2008/layout/LinedList"/>
    <dgm:cxn modelId="{0A39DAC7-6487-4A6F-A933-47C743B51272}" type="presParOf" srcId="{76CABDC2-D9AC-417D-9A9C-DE56F23398DD}" destId="{38E57DD7-8293-4648-BEAC-A5966C117A38}" srcOrd="0" destOrd="0" presId="urn:microsoft.com/office/officeart/2008/layout/LinedList"/>
    <dgm:cxn modelId="{399F1DD0-4412-4076-BB44-6D37790CF4F5}" type="presParOf" srcId="{76CABDC2-D9AC-417D-9A9C-DE56F23398DD}" destId="{7EDAD2C0-44CA-4B4B-93BD-6DF7DA0153AE}" srcOrd="1" destOrd="0" presId="urn:microsoft.com/office/officeart/2008/layout/LinedList"/>
    <dgm:cxn modelId="{9E124F3A-8546-432F-A345-4A23F83FD5BF}" type="presParOf" srcId="{A21556DB-E743-4CA8-989B-90F8539F83B7}" destId="{C69C0343-7CF9-408C-9861-46C51C77DF26}" srcOrd="8" destOrd="0" presId="urn:microsoft.com/office/officeart/2008/layout/LinedList"/>
    <dgm:cxn modelId="{257CEF0F-9137-4623-9066-F8117433BFA8}" type="presParOf" srcId="{A21556DB-E743-4CA8-989B-90F8539F83B7}" destId="{A83799C6-0427-47E9-9001-F8C194344169}" srcOrd="9" destOrd="0" presId="urn:microsoft.com/office/officeart/2008/layout/LinedList"/>
    <dgm:cxn modelId="{DCD043E0-8E98-4B79-AB6C-A3E03B4D7239}" type="presParOf" srcId="{A83799C6-0427-47E9-9001-F8C194344169}" destId="{F107E374-C80B-47F2-A331-38F5B6ADC271}" srcOrd="0" destOrd="0" presId="urn:microsoft.com/office/officeart/2008/layout/LinedList"/>
    <dgm:cxn modelId="{AE3CB838-F4DB-477A-9F87-F6023F369294}" type="presParOf" srcId="{A83799C6-0427-47E9-9001-F8C194344169}" destId="{5A19C0F6-FAEF-4F0E-96D8-2BC08233752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AB42DE-EE12-4338-8191-293E7B6144A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270CBC3-E5CB-48F3-8D02-04261D34B23C}">
      <dgm:prSet/>
      <dgm:spPr/>
      <dgm:t>
        <a:bodyPr/>
        <a:lstStyle/>
        <a:p>
          <a:r>
            <a:rPr lang="en-US"/>
            <a:t>Right to informed consent</a:t>
          </a:r>
        </a:p>
      </dgm:t>
    </dgm:pt>
    <dgm:pt modelId="{7B2F8B91-F6BE-4500-B5A6-9698C917906D}" type="parTrans" cxnId="{B84D0E2D-D70D-43C6-A384-7B6CF64C52E4}">
      <dgm:prSet/>
      <dgm:spPr/>
      <dgm:t>
        <a:bodyPr/>
        <a:lstStyle/>
        <a:p>
          <a:endParaRPr lang="en-US"/>
        </a:p>
      </dgm:t>
    </dgm:pt>
    <dgm:pt modelId="{94AED419-DF02-455B-87CA-9AC62179574C}" type="sibTrans" cxnId="{B84D0E2D-D70D-43C6-A384-7B6CF64C52E4}">
      <dgm:prSet/>
      <dgm:spPr/>
      <dgm:t>
        <a:bodyPr/>
        <a:lstStyle/>
        <a:p>
          <a:endParaRPr lang="en-US"/>
        </a:p>
      </dgm:t>
    </dgm:pt>
    <dgm:pt modelId="{68CE81C8-0F2C-4AF9-BB76-9304B8BB51B4}">
      <dgm:prSet/>
      <dgm:spPr/>
      <dgm:t>
        <a:bodyPr/>
        <a:lstStyle/>
        <a:p>
          <a:r>
            <a:rPr lang="en-US"/>
            <a:t>Obligation to be truthful</a:t>
          </a:r>
        </a:p>
      </dgm:t>
    </dgm:pt>
    <dgm:pt modelId="{F0FD37D5-C930-42C8-94CD-0A03879477BE}" type="parTrans" cxnId="{699D61A0-7A62-4298-BE80-8B33980E7581}">
      <dgm:prSet/>
      <dgm:spPr/>
      <dgm:t>
        <a:bodyPr/>
        <a:lstStyle/>
        <a:p>
          <a:endParaRPr lang="en-US"/>
        </a:p>
      </dgm:t>
    </dgm:pt>
    <dgm:pt modelId="{EA1EE3D5-7178-49A3-A643-CEF17358FE4D}" type="sibTrans" cxnId="{699D61A0-7A62-4298-BE80-8B33980E7581}">
      <dgm:prSet/>
      <dgm:spPr/>
      <dgm:t>
        <a:bodyPr/>
        <a:lstStyle/>
        <a:p>
          <a:endParaRPr lang="en-US"/>
        </a:p>
      </dgm:t>
    </dgm:pt>
    <dgm:pt modelId="{14FC2221-242C-437A-A6C0-396237E31121}">
      <dgm:prSet/>
      <dgm:spPr/>
      <dgm:t>
        <a:bodyPr/>
        <a:lstStyle/>
        <a:p>
          <a:r>
            <a:rPr lang="en-US"/>
            <a:t>Right to privacy</a:t>
          </a:r>
        </a:p>
      </dgm:t>
    </dgm:pt>
    <dgm:pt modelId="{92C24D07-BE15-487C-98E5-C74EFABA8A4A}" type="parTrans" cxnId="{A3925EFE-7D56-4453-B32B-A9334916937A}">
      <dgm:prSet/>
      <dgm:spPr/>
      <dgm:t>
        <a:bodyPr/>
        <a:lstStyle/>
        <a:p>
          <a:endParaRPr lang="en-US"/>
        </a:p>
      </dgm:t>
    </dgm:pt>
    <dgm:pt modelId="{E54165ED-38A1-43BA-A210-B1BFEDBB65FB}" type="sibTrans" cxnId="{A3925EFE-7D56-4453-B32B-A9334916937A}">
      <dgm:prSet/>
      <dgm:spPr/>
      <dgm:t>
        <a:bodyPr/>
        <a:lstStyle/>
        <a:p>
          <a:endParaRPr lang="en-US"/>
        </a:p>
      </dgm:t>
    </dgm:pt>
    <dgm:pt modelId="{A255DF57-066B-4D66-B218-C926B8EA1729}">
      <dgm:prSet/>
      <dgm:spPr/>
      <dgm:t>
        <a:bodyPr/>
        <a:lstStyle/>
        <a:p>
          <a:r>
            <a:rPr lang="en-US"/>
            <a:t>Right to confidentiality</a:t>
          </a:r>
        </a:p>
      </dgm:t>
    </dgm:pt>
    <dgm:pt modelId="{034D8F8D-20DA-4676-89B7-499240290B83}" type="parTrans" cxnId="{23B05299-99B0-4A29-82A1-A5A47C406056}">
      <dgm:prSet/>
      <dgm:spPr/>
      <dgm:t>
        <a:bodyPr/>
        <a:lstStyle/>
        <a:p>
          <a:endParaRPr lang="en-US"/>
        </a:p>
      </dgm:t>
    </dgm:pt>
    <dgm:pt modelId="{C556F363-33C5-4ED4-8385-FC28EDFC2599}" type="sibTrans" cxnId="{23B05299-99B0-4A29-82A1-A5A47C406056}">
      <dgm:prSet/>
      <dgm:spPr/>
      <dgm:t>
        <a:bodyPr/>
        <a:lstStyle/>
        <a:p>
          <a:endParaRPr lang="en-US"/>
        </a:p>
      </dgm:t>
    </dgm:pt>
    <dgm:pt modelId="{65E00AFB-12BA-4AC9-B6F6-610B4C5460C2}">
      <dgm:prSet/>
      <dgm:spPr/>
      <dgm:t>
        <a:bodyPr/>
        <a:lstStyle/>
        <a:p>
          <a:r>
            <a:rPr lang="en-US"/>
            <a:t>Right to no harm</a:t>
          </a:r>
        </a:p>
      </dgm:t>
    </dgm:pt>
    <dgm:pt modelId="{293503A7-6296-47FB-AC9C-CAB93F6F7097}" type="parTrans" cxnId="{9204BA4F-160E-46F4-BA01-E4BC51D4F2EE}">
      <dgm:prSet/>
      <dgm:spPr/>
      <dgm:t>
        <a:bodyPr/>
        <a:lstStyle/>
        <a:p>
          <a:endParaRPr lang="en-US"/>
        </a:p>
      </dgm:t>
    </dgm:pt>
    <dgm:pt modelId="{A1366282-5005-4480-A254-56B0EB8B44E1}" type="sibTrans" cxnId="{9204BA4F-160E-46F4-BA01-E4BC51D4F2EE}">
      <dgm:prSet/>
      <dgm:spPr/>
      <dgm:t>
        <a:bodyPr/>
        <a:lstStyle/>
        <a:p>
          <a:endParaRPr lang="en-US"/>
        </a:p>
      </dgm:t>
    </dgm:pt>
    <dgm:pt modelId="{D0A3A773-4D2C-4617-808F-DBD94506D138}">
      <dgm:prSet/>
      <dgm:spPr/>
      <dgm:t>
        <a:bodyPr/>
        <a:lstStyle/>
        <a:p>
          <a:r>
            <a:rPr lang="en-US"/>
            <a:t>Right to be informed – No deception</a:t>
          </a:r>
        </a:p>
      </dgm:t>
    </dgm:pt>
    <dgm:pt modelId="{F185D738-EC0E-4378-9D95-7BBFE0472D48}" type="parTrans" cxnId="{26F63642-DDE2-4688-B6A1-95E14E81B37D}">
      <dgm:prSet/>
      <dgm:spPr/>
      <dgm:t>
        <a:bodyPr/>
        <a:lstStyle/>
        <a:p>
          <a:endParaRPr lang="en-US"/>
        </a:p>
      </dgm:t>
    </dgm:pt>
    <dgm:pt modelId="{A730FB9B-009D-444A-AC2E-27C40EE650F3}" type="sibTrans" cxnId="{26F63642-DDE2-4688-B6A1-95E14E81B37D}">
      <dgm:prSet/>
      <dgm:spPr/>
      <dgm:t>
        <a:bodyPr/>
        <a:lstStyle/>
        <a:p>
          <a:endParaRPr lang="en-US"/>
        </a:p>
      </dgm:t>
    </dgm:pt>
    <dgm:pt modelId="{66191E29-E6DB-40EB-8F7F-18E5139007DB}" type="pres">
      <dgm:prSet presAssocID="{79AB42DE-EE12-4338-8191-293E7B6144AA}" presName="linear" presStyleCnt="0">
        <dgm:presLayoutVars>
          <dgm:animLvl val="lvl"/>
          <dgm:resizeHandles val="exact"/>
        </dgm:presLayoutVars>
      </dgm:prSet>
      <dgm:spPr/>
    </dgm:pt>
    <dgm:pt modelId="{A2232133-943C-4BC4-8F12-DCC36E7884B5}" type="pres">
      <dgm:prSet presAssocID="{F270CBC3-E5CB-48F3-8D02-04261D34B23C}" presName="parentText" presStyleLbl="node1" presStyleIdx="0" presStyleCnt="6">
        <dgm:presLayoutVars>
          <dgm:chMax val="0"/>
          <dgm:bulletEnabled val="1"/>
        </dgm:presLayoutVars>
      </dgm:prSet>
      <dgm:spPr/>
    </dgm:pt>
    <dgm:pt modelId="{B59342D4-22C0-466C-8FD7-630475412C11}" type="pres">
      <dgm:prSet presAssocID="{94AED419-DF02-455B-87CA-9AC62179574C}" presName="spacer" presStyleCnt="0"/>
      <dgm:spPr/>
    </dgm:pt>
    <dgm:pt modelId="{05BD0E1F-9443-49FA-9555-64BB4B0C07D3}" type="pres">
      <dgm:prSet presAssocID="{68CE81C8-0F2C-4AF9-BB76-9304B8BB51B4}" presName="parentText" presStyleLbl="node1" presStyleIdx="1" presStyleCnt="6">
        <dgm:presLayoutVars>
          <dgm:chMax val="0"/>
          <dgm:bulletEnabled val="1"/>
        </dgm:presLayoutVars>
      </dgm:prSet>
      <dgm:spPr/>
    </dgm:pt>
    <dgm:pt modelId="{DB3BE3E8-7399-463C-BE65-81791AC5A99F}" type="pres">
      <dgm:prSet presAssocID="{EA1EE3D5-7178-49A3-A643-CEF17358FE4D}" presName="spacer" presStyleCnt="0"/>
      <dgm:spPr/>
    </dgm:pt>
    <dgm:pt modelId="{AB1F2113-078D-422B-8868-CECAD423B720}" type="pres">
      <dgm:prSet presAssocID="{14FC2221-242C-437A-A6C0-396237E31121}" presName="parentText" presStyleLbl="node1" presStyleIdx="2" presStyleCnt="6">
        <dgm:presLayoutVars>
          <dgm:chMax val="0"/>
          <dgm:bulletEnabled val="1"/>
        </dgm:presLayoutVars>
      </dgm:prSet>
      <dgm:spPr/>
    </dgm:pt>
    <dgm:pt modelId="{203DD636-2028-41CB-989B-AE8F5F81FBFA}" type="pres">
      <dgm:prSet presAssocID="{E54165ED-38A1-43BA-A210-B1BFEDBB65FB}" presName="spacer" presStyleCnt="0"/>
      <dgm:spPr/>
    </dgm:pt>
    <dgm:pt modelId="{7E7969B6-4A47-4D7F-9FBA-E2FA090F0AE1}" type="pres">
      <dgm:prSet presAssocID="{A255DF57-066B-4D66-B218-C926B8EA1729}" presName="parentText" presStyleLbl="node1" presStyleIdx="3" presStyleCnt="6">
        <dgm:presLayoutVars>
          <dgm:chMax val="0"/>
          <dgm:bulletEnabled val="1"/>
        </dgm:presLayoutVars>
      </dgm:prSet>
      <dgm:spPr/>
    </dgm:pt>
    <dgm:pt modelId="{13DC19F1-1C68-41B4-A54D-B43EB2B3F2F6}" type="pres">
      <dgm:prSet presAssocID="{C556F363-33C5-4ED4-8385-FC28EDFC2599}" presName="spacer" presStyleCnt="0"/>
      <dgm:spPr/>
    </dgm:pt>
    <dgm:pt modelId="{1208D0E3-E81F-4F02-B45A-F368D5F761B0}" type="pres">
      <dgm:prSet presAssocID="{65E00AFB-12BA-4AC9-B6F6-610B4C5460C2}" presName="parentText" presStyleLbl="node1" presStyleIdx="4" presStyleCnt="6">
        <dgm:presLayoutVars>
          <dgm:chMax val="0"/>
          <dgm:bulletEnabled val="1"/>
        </dgm:presLayoutVars>
      </dgm:prSet>
      <dgm:spPr/>
    </dgm:pt>
    <dgm:pt modelId="{8A4350A2-C28E-4FA2-85A8-C79E2D12AFF3}" type="pres">
      <dgm:prSet presAssocID="{A1366282-5005-4480-A254-56B0EB8B44E1}" presName="spacer" presStyleCnt="0"/>
      <dgm:spPr/>
    </dgm:pt>
    <dgm:pt modelId="{B2AC33FC-818B-4C4F-A5DC-DA8B76571BD2}" type="pres">
      <dgm:prSet presAssocID="{D0A3A773-4D2C-4617-808F-DBD94506D138}" presName="parentText" presStyleLbl="node1" presStyleIdx="5" presStyleCnt="6">
        <dgm:presLayoutVars>
          <dgm:chMax val="0"/>
          <dgm:bulletEnabled val="1"/>
        </dgm:presLayoutVars>
      </dgm:prSet>
      <dgm:spPr/>
    </dgm:pt>
  </dgm:ptLst>
  <dgm:cxnLst>
    <dgm:cxn modelId="{3D78070F-5C4B-4414-9784-8E126458AA71}" type="presOf" srcId="{79AB42DE-EE12-4338-8191-293E7B6144AA}" destId="{66191E29-E6DB-40EB-8F7F-18E5139007DB}" srcOrd="0" destOrd="0" presId="urn:microsoft.com/office/officeart/2005/8/layout/vList2"/>
    <dgm:cxn modelId="{B3928918-A77A-4A60-B27C-B1EA48048621}" type="presOf" srcId="{F270CBC3-E5CB-48F3-8D02-04261D34B23C}" destId="{A2232133-943C-4BC4-8F12-DCC36E7884B5}" srcOrd="0" destOrd="0" presId="urn:microsoft.com/office/officeart/2005/8/layout/vList2"/>
    <dgm:cxn modelId="{B84D0E2D-D70D-43C6-A384-7B6CF64C52E4}" srcId="{79AB42DE-EE12-4338-8191-293E7B6144AA}" destId="{F270CBC3-E5CB-48F3-8D02-04261D34B23C}" srcOrd="0" destOrd="0" parTransId="{7B2F8B91-F6BE-4500-B5A6-9698C917906D}" sibTransId="{94AED419-DF02-455B-87CA-9AC62179574C}"/>
    <dgm:cxn modelId="{26F63642-DDE2-4688-B6A1-95E14E81B37D}" srcId="{79AB42DE-EE12-4338-8191-293E7B6144AA}" destId="{D0A3A773-4D2C-4617-808F-DBD94506D138}" srcOrd="5" destOrd="0" parTransId="{F185D738-EC0E-4378-9D95-7BBFE0472D48}" sibTransId="{A730FB9B-009D-444A-AC2E-27C40EE650F3}"/>
    <dgm:cxn modelId="{02EA4165-EC01-477B-A353-7558D76FB8A6}" type="presOf" srcId="{D0A3A773-4D2C-4617-808F-DBD94506D138}" destId="{B2AC33FC-818B-4C4F-A5DC-DA8B76571BD2}" srcOrd="0" destOrd="0" presId="urn:microsoft.com/office/officeart/2005/8/layout/vList2"/>
    <dgm:cxn modelId="{9204BA4F-160E-46F4-BA01-E4BC51D4F2EE}" srcId="{79AB42DE-EE12-4338-8191-293E7B6144AA}" destId="{65E00AFB-12BA-4AC9-B6F6-610B4C5460C2}" srcOrd="4" destOrd="0" parTransId="{293503A7-6296-47FB-AC9C-CAB93F6F7097}" sibTransId="{A1366282-5005-4480-A254-56B0EB8B44E1}"/>
    <dgm:cxn modelId="{1995F372-2061-4695-A121-055A922764D7}" type="presOf" srcId="{14FC2221-242C-437A-A6C0-396237E31121}" destId="{AB1F2113-078D-422B-8868-CECAD423B720}" srcOrd="0" destOrd="0" presId="urn:microsoft.com/office/officeart/2005/8/layout/vList2"/>
    <dgm:cxn modelId="{23B05299-99B0-4A29-82A1-A5A47C406056}" srcId="{79AB42DE-EE12-4338-8191-293E7B6144AA}" destId="{A255DF57-066B-4D66-B218-C926B8EA1729}" srcOrd="3" destOrd="0" parTransId="{034D8F8D-20DA-4676-89B7-499240290B83}" sibTransId="{C556F363-33C5-4ED4-8385-FC28EDFC2599}"/>
    <dgm:cxn modelId="{699D61A0-7A62-4298-BE80-8B33980E7581}" srcId="{79AB42DE-EE12-4338-8191-293E7B6144AA}" destId="{68CE81C8-0F2C-4AF9-BB76-9304B8BB51B4}" srcOrd="1" destOrd="0" parTransId="{F0FD37D5-C930-42C8-94CD-0A03879477BE}" sibTransId="{EA1EE3D5-7178-49A3-A643-CEF17358FE4D}"/>
    <dgm:cxn modelId="{B03B3FAB-4778-44C8-9F37-0DFC31EE2469}" type="presOf" srcId="{68CE81C8-0F2C-4AF9-BB76-9304B8BB51B4}" destId="{05BD0E1F-9443-49FA-9555-64BB4B0C07D3}" srcOrd="0" destOrd="0" presId="urn:microsoft.com/office/officeart/2005/8/layout/vList2"/>
    <dgm:cxn modelId="{35BC7ED6-D5B3-4662-96D0-0260EFB37442}" type="presOf" srcId="{A255DF57-066B-4D66-B218-C926B8EA1729}" destId="{7E7969B6-4A47-4D7F-9FBA-E2FA090F0AE1}" srcOrd="0" destOrd="0" presId="urn:microsoft.com/office/officeart/2005/8/layout/vList2"/>
    <dgm:cxn modelId="{36A94FE0-B99D-47BB-AFEA-5A89FF36DD18}" type="presOf" srcId="{65E00AFB-12BA-4AC9-B6F6-610B4C5460C2}" destId="{1208D0E3-E81F-4F02-B45A-F368D5F761B0}" srcOrd="0" destOrd="0" presId="urn:microsoft.com/office/officeart/2005/8/layout/vList2"/>
    <dgm:cxn modelId="{A3925EFE-7D56-4453-B32B-A9334916937A}" srcId="{79AB42DE-EE12-4338-8191-293E7B6144AA}" destId="{14FC2221-242C-437A-A6C0-396237E31121}" srcOrd="2" destOrd="0" parTransId="{92C24D07-BE15-487C-98E5-C74EFABA8A4A}" sibTransId="{E54165ED-38A1-43BA-A210-B1BFEDBB65FB}"/>
    <dgm:cxn modelId="{C1F016DC-F466-4B22-92CA-992782CDC1AE}" type="presParOf" srcId="{66191E29-E6DB-40EB-8F7F-18E5139007DB}" destId="{A2232133-943C-4BC4-8F12-DCC36E7884B5}" srcOrd="0" destOrd="0" presId="urn:microsoft.com/office/officeart/2005/8/layout/vList2"/>
    <dgm:cxn modelId="{D05394D8-2EE0-4FE8-ACFF-AD97356570FF}" type="presParOf" srcId="{66191E29-E6DB-40EB-8F7F-18E5139007DB}" destId="{B59342D4-22C0-466C-8FD7-630475412C11}" srcOrd="1" destOrd="0" presId="urn:microsoft.com/office/officeart/2005/8/layout/vList2"/>
    <dgm:cxn modelId="{E19F16CA-7134-4FB4-9FA7-2093CE9FA5DC}" type="presParOf" srcId="{66191E29-E6DB-40EB-8F7F-18E5139007DB}" destId="{05BD0E1F-9443-49FA-9555-64BB4B0C07D3}" srcOrd="2" destOrd="0" presId="urn:microsoft.com/office/officeart/2005/8/layout/vList2"/>
    <dgm:cxn modelId="{D0627733-182D-4443-9FFA-7E7A76A9A97D}" type="presParOf" srcId="{66191E29-E6DB-40EB-8F7F-18E5139007DB}" destId="{DB3BE3E8-7399-463C-BE65-81791AC5A99F}" srcOrd="3" destOrd="0" presId="urn:microsoft.com/office/officeart/2005/8/layout/vList2"/>
    <dgm:cxn modelId="{5826080C-A623-4952-9657-43CF75C69D89}" type="presParOf" srcId="{66191E29-E6DB-40EB-8F7F-18E5139007DB}" destId="{AB1F2113-078D-422B-8868-CECAD423B720}" srcOrd="4" destOrd="0" presId="urn:microsoft.com/office/officeart/2005/8/layout/vList2"/>
    <dgm:cxn modelId="{C4DFAC5C-7D2C-49B7-A8BA-233550E8C4AC}" type="presParOf" srcId="{66191E29-E6DB-40EB-8F7F-18E5139007DB}" destId="{203DD636-2028-41CB-989B-AE8F5F81FBFA}" srcOrd="5" destOrd="0" presId="urn:microsoft.com/office/officeart/2005/8/layout/vList2"/>
    <dgm:cxn modelId="{12D28D57-3BC7-4684-8E25-321AF376033D}" type="presParOf" srcId="{66191E29-E6DB-40EB-8F7F-18E5139007DB}" destId="{7E7969B6-4A47-4D7F-9FBA-E2FA090F0AE1}" srcOrd="6" destOrd="0" presId="urn:microsoft.com/office/officeart/2005/8/layout/vList2"/>
    <dgm:cxn modelId="{2A0476CD-0B32-4C40-A56C-B04C8CA7D08F}" type="presParOf" srcId="{66191E29-E6DB-40EB-8F7F-18E5139007DB}" destId="{13DC19F1-1C68-41B4-A54D-B43EB2B3F2F6}" srcOrd="7" destOrd="0" presId="urn:microsoft.com/office/officeart/2005/8/layout/vList2"/>
    <dgm:cxn modelId="{E0ABCCF9-9F43-42F1-B113-41DA39DB5259}" type="presParOf" srcId="{66191E29-E6DB-40EB-8F7F-18E5139007DB}" destId="{1208D0E3-E81F-4F02-B45A-F368D5F761B0}" srcOrd="8" destOrd="0" presId="urn:microsoft.com/office/officeart/2005/8/layout/vList2"/>
    <dgm:cxn modelId="{78868ACB-413F-41CA-BF9A-9B35F4E80742}" type="presParOf" srcId="{66191E29-E6DB-40EB-8F7F-18E5139007DB}" destId="{8A4350A2-C28E-4FA2-85A8-C79E2D12AFF3}" srcOrd="9" destOrd="0" presId="urn:microsoft.com/office/officeart/2005/8/layout/vList2"/>
    <dgm:cxn modelId="{4A6FCAD1-99F6-4A78-9DCB-F13C33263743}" type="presParOf" srcId="{66191E29-E6DB-40EB-8F7F-18E5139007DB}" destId="{B2AC33FC-818B-4C4F-A5DC-DA8B76571BD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4048E-0E20-1A43-911C-28741634BA7A}">
      <dsp:nvSpPr>
        <dsp:cNvPr id="0" name=""/>
        <dsp:cNvSpPr/>
      </dsp:nvSpPr>
      <dsp:spPr>
        <a:xfrm>
          <a:off x="2193027" y="58211"/>
          <a:ext cx="3521297"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t>Ontology</a:t>
          </a:r>
        </a:p>
      </dsp:txBody>
      <dsp:txXfrm>
        <a:off x="2662533" y="682289"/>
        <a:ext cx="2582284" cy="1604772"/>
      </dsp:txXfrm>
    </dsp:sp>
    <dsp:sp modelId="{97E432E8-3A85-BD4C-8FC8-3F5B2A60D800}">
      <dsp:nvSpPr>
        <dsp:cNvPr id="0" name=""/>
        <dsp:cNvSpPr/>
      </dsp:nvSpPr>
      <dsp:spPr>
        <a:xfrm>
          <a:off x="3504209" y="2303145"/>
          <a:ext cx="3566160"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5">
                  <a:lumMod val="50000"/>
                </a:schemeClr>
              </a:solidFill>
            </a:rPr>
            <a:t>Epistemology</a:t>
          </a:r>
        </a:p>
      </dsp:txBody>
      <dsp:txXfrm>
        <a:off x="4594860" y="3224403"/>
        <a:ext cx="2139696" cy="1961388"/>
      </dsp:txXfrm>
    </dsp:sp>
    <dsp:sp modelId="{3D163218-905A-A04B-99D1-5ECB0984CC32}">
      <dsp:nvSpPr>
        <dsp:cNvPr id="0" name=""/>
        <dsp:cNvSpPr/>
      </dsp:nvSpPr>
      <dsp:spPr>
        <a:xfrm>
          <a:off x="930630" y="2303145"/>
          <a:ext cx="3566160"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t>Axiology</a:t>
          </a:r>
        </a:p>
      </dsp:txBody>
      <dsp:txXfrm>
        <a:off x="1266443" y="3224403"/>
        <a:ext cx="2139696" cy="1961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A62BA-3A15-4C1C-87F7-88282480D456}">
      <dsp:nvSpPr>
        <dsp:cNvPr id="0" name=""/>
        <dsp:cNvSpPr/>
      </dsp:nvSpPr>
      <dsp:spPr>
        <a:xfrm>
          <a:off x="0" y="2124"/>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5C27-F9B8-42BB-BF15-7A8AA1146397}">
      <dsp:nvSpPr>
        <dsp:cNvPr id="0" name=""/>
        <dsp:cNvSpPr/>
      </dsp:nvSpPr>
      <dsp:spPr>
        <a:xfrm>
          <a:off x="0" y="2124"/>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Basic qualitative research,</a:t>
          </a:r>
        </a:p>
      </dsp:txBody>
      <dsp:txXfrm>
        <a:off x="0" y="2124"/>
        <a:ext cx="4838258" cy="724514"/>
      </dsp:txXfrm>
    </dsp:sp>
    <dsp:sp modelId="{54E5EBA4-84E9-463B-98CF-A27972D7596B}">
      <dsp:nvSpPr>
        <dsp:cNvPr id="0" name=""/>
        <dsp:cNvSpPr/>
      </dsp:nvSpPr>
      <dsp:spPr>
        <a:xfrm>
          <a:off x="0" y="726639"/>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980D2-4AA9-42E9-AD58-71E61204D1BA}">
      <dsp:nvSpPr>
        <dsp:cNvPr id="0" name=""/>
        <dsp:cNvSpPr/>
      </dsp:nvSpPr>
      <dsp:spPr>
        <a:xfrm>
          <a:off x="0" y="726639"/>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Phenomenology, </a:t>
          </a:r>
        </a:p>
      </dsp:txBody>
      <dsp:txXfrm>
        <a:off x="0" y="726639"/>
        <a:ext cx="4838258" cy="724514"/>
      </dsp:txXfrm>
    </dsp:sp>
    <dsp:sp modelId="{FEA3D07B-CDAC-4079-9609-6587A101F443}">
      <dsp:nvSpPr>
        <dsp:cNvPr id="0" name=""/>
        <dsp:cNvSpPr/>
      </dsp:nvSpPr>
      <dsp:spPr>
        <a:xfrm>
          <a:off x="0" y="1451154"/>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4EEA7-22E8-4782-8684-1FB1B2C2CE8F}">
      <dsp:nvSpPr>
        <dsp:cNvPr id="0" name=""/>
        <dsp:cNvSpPr/>
      </dsp:nvSpPr>
      <dsp:spPr>
        <a:xfrm>
          <a:off x="0" y="1451154"/>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Grounded theory, </a:t>
          </a:r>
        </a:p>
      </dsp:txBody>
      <dsp:txXfrm>
        <a:off x="0" y="1451154"/>
        <a:ext cx="4838258" cy="724514"/>
      </dsp:txXfrm>
    </dsp:sp>
    <dsp:sp modelId="{44E242A9-B2EE-40CB-BDBE-AD1AEBB59E33}">
      <dsp:nvSpPr>
        <dsp:cNvPr id="0" name=""/>
        <dsp:cNvSpPr/>
      </dsp:nvSpPr>
      <dsp:spPr>
        <a:xfrm>
          <a:off x="0" y="2175669"/>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F9C9BB-FFD4-4540-9CB1-C213CD99E6DE}">
      <dsp:nvSpPr>
        <dsp:cNvPr id="0" name=""/>
        <dsp:cNvSpPr/>
      </dsp:nvSpPr>
      <dsp:spPr>
        <a:xfrm>
          <a:off x="0" y="2175669"/>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Ethnography,</a:t>
          </a:r>
        </a:p>
      </dsp:txBody>
      <dsp:txXfrm>
        <a:off x="0" y="2175669"/>
        <a:ext cx="4838258" cy="724514"/>
      </dsp:txXfrm>
    </dsp:sp>
    <dsp:sp modelId="{38B944CB-142E-4179-B0D9-F161CDB3F0A8}">
      <dsp:nvSpPr>
        <dsp:cNvPr id="0" name=""/>
        <dsp:cNvSpPr/>
      </dsp:nvSpPr>
      <dsp:spPr>
        <a:xfrm>
          <a:off x="0" y="2900183"/>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E39FA-ABDB-4E75-B6A4-F2BEDAD228E8}">
      <dsp:nvSpPr>
        <dsp:cNvPr id="0" name=""/>
        <dsp:cNvSpPr/>
      </dsp:nvSpPr>
      <dsp:spPr>
        <a:xfrm>
          <a:off x="0" y="2900183"/>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Narrative analysis, </a:t>
          </a:r>
        </a:p>
      </dsp:txBody>
      <dsp:txXfrm>
        <a:off x="0" y="2900183"/>
        <a:ext cx="4838258" cy="724514"/>
      </dsp:txXfrm>
    </dsp:sp>
    <dsp:sp modelId="{1432534D-3F62-41BC-B954-6CFC16727555}">
      <dsp:nvSpPr>
        <dsp:cNvPr id="0" name=""/>
        <dsp:cNvSpPr/>
      </dsp:nvSpPr>
      <dsp:spPr>
        <a:xfrm>
          <a:off x="0" y="3624698"/>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FBACD-C1C3-4468-8C7E-2191B69AB2F6}">
      <dsp:nvSpPr>
        <dsp:cNvPr id="0" name=""/>
        <dsp:cNvSpPr/>
      </dsp:nvSpPr>
      <dsp:spPr>
        <a:xfrm>
          <a:off x="0" y="3624698"/>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Qualitative case study</a:t>
          </a:r>
        </a:p>
      </dsp:txBody>
      <dsp:txXfrm>
        <a:off x="0" y="3624698"/>
        <a:ext cx="4838258" cy="72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E3F3-AD53-4725-9878-657EFAE76FEB}">
      <dsp:nvSpPr>
        <dsp:cNvPr id="0" name=""/>
        <dsp:cNvSpPr/>
      </dsp:nvSpPr>
      <dsp:spPr>
        <a:xfrm>
          <a:off x="0" y="77388"/>
          <a:ext cx="7249922" cy="159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baseline="0"/>
            <a:t>Three main methods used: Survey, field study, historical info</a:t>
          </a:r>
          <a:endParaRPr lang="en-US" sz="4000" kern="1200"/>
        </a:p>
      </dsp:txBody>
      <dsp:txXfrm>
        <a:off x="77676" y="155064"/>
        <a:ext cx="7094570" cy="1435848"/>
      </dsp:txXfrm>
    </dsp:sp>
    <dsp:sp modelId="{2CC9C9CF-6182-47EA-BE60-99316ACFBE9C}">
      <dsp:nvSpPr>
        <dsp:cNvPr id="0" name=""/>
        <dsp:cNvSpPr/>
      </dsp:nvSpPr>
      <dsp:spPr>
        <a:xfrm>
          <a:off x="0" y="1668588"/>
          <a:ext cx="7249922" cy="447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18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rgbClr val="0070C0"/>
              </a:solidFill>
            </a:rPr>
            <a:t>Direct observations </a:t>
          </a:r>
          <a:r>
            <a:rPr lang="en-US" sz="2400" kern="1200" dirty="0"/>
            <a:t>(e.g., human actions or a physical environment) </a:t>
          </a:r>
        </a:p>
        <a:p>
          <a:pPr marL="228600" lvl="1" indent="-228600" algn="l" defTabSz="1066800">
            <a:lnSpc>
              <a:spcPct val="90000"/>
            </a:lnSpc>
            <a:spcBef>
              <a:spcPct val="0"/>
            </a:spcBef>
            <a:spcAft>
              <a:spcPct val="20000"/>
            </a:spcAft>
            <a:buChar char="•"/>
          </a:pPr>
          <a:r>
            <a:rPr lang="en-US" sz="2400" kern="1200" dirty="0">
              <a:solidFill>
                <a:srgbClr val="0070C0"/>
              </a:solidFill>
            </a:rPr>
            <a:t>Interviews </a:t>
          </a:r>
          <a:r>
            <a:rPr lang="en-US" sz="2400" kern="1200" dirty="0"/>
            <a:t>(e.g., open-ended conversations with key participants) </a:t>
          </a:r>
        </a:p>
        <a:p>
          <a:pPr marL="228600" lvl="1" indent="-228600" algn="l" defTabSz="1066800">
            <a:lnSpc>
              <a:spcPct val="90000"/>
            </a:lnSpc>
            <a:spcBef>
              <a:spcPct val="0"/>
            </a:spcBef>
            <a:spcAft>
              <a:spcPct val="20000"/>
            </a:spcAft>
            <a:buChar char="•"/>
          </a:pPr>
          <a:r>
            <a:rPr lang="en-US" sz="2400" kern="1200" dirty="0">
              <a:solidFill>
                <a:srgbClr val="0070C0"/>
              </a:solidFill>
            </a:rPr>
            <a:t>Archival records </a:t>
          </a:r>
          <a:r>
            <a:rPr lang="en-US" sz="2400" kern="1200" dirty="0"/>
            <a:t>(e.g., student records) </a:t>
          </a:r>
        </a:p>
        <a:p>
          <a:pPr marL="228600" lvl="1" indent="-228600" algn="l" defTabSz="1066800">
            <a:lnSpc>
              <a:spcPct val="90000"/>
            </a:lnSpc>
            <a:spcBef>
              <a:spcPct val="0"/>
            </a:spcBef>
            <a:spcAft>
              <a:spcPct val="20000"/>
            </a:spcAft>
            <a:buChar char="•"/>
          </a:pPr>
          <a:r>
            <a:rPr lang="en-US" sz="2400" kern="1200" dirty="0">
              <a:solidFill>
                <a:srgbClr val="0070C0"/>
              </a:solidFill>
            </a:rPr>
            <a:t>Documents </a:t>
          </a:r>
          <a:r>
            <a:rPr lang="en-US" sz="2400" kern="1200" dirty="0"/>
            <a:t>(e.g., newspaper articles, letters and e-mails, reports) </a:t>
          </a:r>
        </a:p>
        <a:p>
          <a:pPr marL="228600" lvl="1" indent="-228600" algn="l" defTabSz="1066800">
            <a:lnSpc>
              <a:spcPct val="90000"/>
            </a:lnSpc>
            <a:spcBef>
              <a:spcPct val="0"/>
            </a:spcBef>
            <a:spcAft>
              <a:spcPct val="20000"/>
            </a:spcAft>
            <a:buChar char="•"/>
          </a:pPr>
          <a:r>
            <a:rPr lang="en-US" sz="2400" kern="1200" dirty="0">
              <a:solidFill>
                <a:srgbClr val="0070C0"/>
              </a:solidFill>
            </a:rPr>
            <a:t>Participant-observation</a:t>
          </a:r>
          <a:r>
            <a:rPr lang="en-US" sz="2400" kern="1200" dirty="0"/>
            <a:t> (e.g., being identified as a researcher but also filling a real-life role in the scene being studied) </a:t>
          </a:r>
        </a:p>
        <a:p>
          <a:pPr marL="228600" lvl="1" indent="-228600" algn="l" defTabSz="1066800">
            <a:lnSpc>
              <a:spcPct val="90000"/>
            </a:lnSpc>
            <a:spcBef>
              <a:spcPct val="0"/>
            </a:spcBef>
            <a:spcAft>
              <a:spcPct val="20000"/>
            </a:spcAft>
            <a:buChar char="•"/>
          </a:pPr>
          <a:r>
            <a:rPr lang="en-US" sz="2400" kern="1200" dirty="0">
              <a:solidFill>
                <a:srgbClr val="0070C0"/>
              </a:solidFill>
            </a:rPr>
            <a:t>Physical artifacts </a:t>
          </a:r>
          <a:r>
            <a:rPr lang="en-US" sz="2400" kern="1200" dirty="0"/>
            <a:t>(e.g., computer downloads of employees’ work)</a:t>
          </a:r>
          <a:endParaRPr lang="en-US" sz="2300" kern="1200" dirty="0"/>
        </a:p>
      </dsp:txBody>
      <dsp:txXfrm>
        <a:off x="0" y="1668588"/>
        <a:ext cx="7249922" cy="4471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6881-324F-4DBB-8400-7CAB28BDC6BF}">
      <dsp:nvSpPr>
        <dsp:cNvPr id="0" name=""/>
        <dsp:cNvSpPr/>
      </dsp:nvSpPr>
      <dsp:spPr>
        <a:xfrm>
          <a:off x="0" y="679"/>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CE38C-5B64-49D8-9141-5401958A9B96}">
      <dsp:nvSpPr>
        <dsp:cNvPr id="0" name=""/>
        <dsp:cNvSpPr/>
      </dsp:nvSpPr>
      <dsp:spPr>
        <a:xfrm>
          <a:off x="0" y="679"/>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Disciplined inquiry into practices undertaken by those involved in them</a:t>
          </a:r>
          <a:endParaRPr lang="en-US" sz="3100" kern="1200"/>
        </a:p>
      </dsp:txBody>
      <dsp:txXfrm>
        <a:off x="0" y="679"/>
        <a:ext cx="7025640" cy="1112248"/>
      </dsp:txXfrm>
    </dsp:sp>
    <dsp:sp modelId="{8041017E-FCC3-45AC-AB38-4F35177107A1}">
      <dsp:nvSpPr>
        <dsp:cNvPr id="0" name=""/>
        <dsp:cNvSpPr/>
      </dsp:nvSpPr>
      <dsp:spPr>
        <a:xfrm>
          <a:off x="0" y="1112927"/>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F1DBD-4440-4AE0-A5C3-E3738959F98F}">
      <dsp:nvSpPr>
        <dsp:cNvPr id="0" name=""/>
        <dsp:cNvSpPr/>
      </dsp:nvSpPr>
      <dsp:spPr>
        <a:xfrm>
          <a:off x="0" y="1112927"/>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Done to inform and change the practice studied. To address problems</a:t>
          </a:r>
          <a:endParaRPr lang="en-US" sz="3100" kern="1200"/>
        </a:p>
      </dsp:txBody>
      <dsp:txXfrm>
        <a:off x="0" y="1112927"/>
        <a:ext cx="7025640" cy="1112248"/>
      </dsp:txXfrm>
    </dsp:sp>
    <dsp:sp modelId="{CEEED7C9-0C5F-4E91-98F4-D6026646A2FC}">
      <dsp:nvSpPr>
        <dsp:cNvPr id="0" name=""/>
        <dsp:cNvSpPr/>
      </dsp:nvSpPr>
      <dsp:spPr>
        <a:xfrm>
          <a:off x="0" y="2225175"/>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2BDDF-0BAA-48D9-AE57-D45031B0DBEF}">
      <dsp:nvSpPr>
        <dsp:cNvPr id="0" name=""/>
        <dsp:cNvSpPr/>
      </dsp:nvSpPr>
      <dsp:spPr>
        <a:xfrm>
          <a:off x="0" y="2225175"/>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Often undertaken as a collaborative activity among colleagues</a:t>
          </a:r>
          <a:endParaRPr lang="en-US" sz="3100" kern="1200"/>
        </a:p>
      </dsp:txBody>
      <dsp:txXfrm>
        <a:off x="0" y="2225175"/>
        <a:ext cx="7025640" cy="1112248"/>
      </dsp:txXfrm>
    </dsp:sp>
    <dsp:sp modelId="{7ACCACC7-E0CB-4263-9BFF-9217CAF92099}">
      <dsp:nvSpPr>
        <dsp:cNvPr id="0" name=""/>
        <dsp:cNvSpPr/>
      </dsp:nvSpPr>
      <dsp:spPr>
        <a:xfrm>
          <a:off x="0" y="3337424"/>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57DD7-8293-4648-BEAC-A5966C117A38}">
      <dsp:nvSpPr>
        <dsp:cNvPr id="0" name=""/>
        <dsp:cNvSpPr/>
      </dsp:nvSpPr>
      <dsp:spPr>
        <a:xfrm>
          <a:off x="0" y="3337424"/>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Often undertaken </a:t>
          </a:r>
          <a:r>
            <a:rPr lang="en-CA" sz="3100" i="1" kern="1200"/>
            <a:t>in situ</a:t>
          </a:r>
          <a:endParaRPr lang="en-US" sz="3100" kern="1200"/>
        </a:p>
      </dsp:txBody>
      <dsp:txXfrm>
        <a:off x="0" y="3337424"/>
        <a:ext cx="7025640" cy="1112248"/>
      </dsp:txXfrm>
    </dsp:sp>
    <dsp:sp modelId="{C69C0343-7CF9-408C-9861-46C51C77DF26}">
      <dsp:nvSpPr>
        <dsp:cNvPr id="0" name=""/>
        <dsp:cNvSpPr/>
      </dsp:nvSpPr>
      <dsp:spPr>
        <a:xfrm>
          <a:off x="0" y="4449672"/>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7E374-C80B-47F2-A331-38F5B6ADC271}">
      <dsp:nvSpPr>
        <dsp:cNvPr id="0" name=""/>
        <dsp:cNvSpPr/>
      </dsp:nvSpPr>
      <dsp:spPr>
        <a:xfrm>
          <a:off x="0" y="4449672"/>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Could focus on a single issue in a classroom, a program, etc.</a:t>
          </a:r>
          <a:endParaRPr lang="en-US" sz="3100" kern="1200"/>
        </a:p>
      </dsp:txBody>
      <dsp:txXfrm>
        <a:off x="0" y="4449672"/>
        <a:ext cx="7025640" cy="1112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32133-943C-4BC4-8F12-DCC36E7884B5}">
      <dsp:nvSpPr>
        <dsp:cNvPr id="0" name=""/>
        <dsp:cNvSpPr/>
      </dsp:nvSpPr>
      <dsp:spPr>
        <a:xfrm>
          <a:off x="0" y="46641"/>
          <a:ext cx="702033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Right to informed consent</a:t>
          </a:r>
        </a:p>
      </dsp:txBody>
      <dsp:txXfrm>
        <a:off x="32784" y="79425"/>
        <a:ext cx="6954771" cy="606012"/>
      </dsp:txXfrm>
    </dsp:sp>
    <dsp:sp modelId="{05BD0E1F-9443-49FA-9555-64BB4B0C07D3}">
      <dsp:nvSpPr>
        <dsp:cNvPr id="0" name=""/>
        <dsp:cNvSpPr/>
      </dsp:nvSpPr>
      <dsp:spPr>
        <a:xfrm>
          <a:off x="0" y="798861"/>
          <a:ext cx="702033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Obligation to be truthful</a:t>
          </a:r>
        </a:p>
      </dsp:txBody>
      <dsp:txXfrm>
        <a:off x="32784" y="831645"/>
        <a:ext cx="6954771" cy="606012"/>
      </dsp:txXfrm>
    </dsp:sp>
    <dsp:sp modelId="{AB1F2113-078D-422B-8868-CECAD423B720}">
      <dsp:nvSpPr>
        <dsp:cNvPr id="0" name=""/>
        <dsp:cNvSpPr/>
      </dsp:nvSpPr>
      <dsp:spPr>
        <a:xfrm>
          <a:off x="0" y="1551081"/>
          <a:ext cx="702033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Right to privacy</a:t>
          </a:r>
        </a:p>
      </dsp:txBody>
      <dsp:txXfrm>
        <a:off x="32784" y="1583865"/>
        <a:ext cx="6954771" cy="606012"/>
      </dsp:txXfrm>
    </dsp:sp>
    <dsp:sp modelId="{7E7969B6-4A47-4D7F-9FBA-E2FA090F0AE1}">
      <dsp:nvSpPr>
        <dsp:cNvPr id="0" name=""/>
        <dsp:cNvSpPr/>
      </dsp:nvSpPr>
      <dsp:spPr>
        <a:xfrm>
          <a:off x="0" y="2303301"/>
          <a:ext cx="702033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Right to confidentiality</a:t>
          </a:r>
        </a:p>
      </dsp:txBody>
      <dsp:txXfrm>
        <a:off x="32784" y="2336085"/>
        <a:ext cx="6954771" cy="606012"/>
      </dsp:txXfrm>
    </dsp:sp>
    <dsp:sp modelId="{1208D0E3-E81F-4F02-B45A-F368D5F761B0}">
      <dsp:nvSpPr>
        <dsp:cNvPr id="0" name=""/>
        <dsp:cNvSpPr/>
      </dsp:nvSpPr>
      <dsp:spPr>
        <a:xfrm>
          <a:off x="0" y="3055521"/>
          <a:ext cx="702033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Right to no harm</a:t>
          </a:r>
        </a:p>
      </dsp:txBody>
      <dsp:txXfrm>
        <a:off x="32784" y="3088305"/>
        <a:ext cx="6954771" cy="606012"/>
      </dsp:txXfrm>
    </dsp:sp>
    <dsp:sp modelId="{B2AC33FC-818B-4C4F-A5DC-DA8B76571BD2}">
      <dsp:nvSpPr>
        <dsp:cNvPr id="0" name=""/>
        <dsp:cNvSpPr/>
      </dsp:nvSpPr>
      <dsp:spPr>
        <a:xfrm>
          <a:off x="0" y="3807741"/>
          <a:ext cx="702033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Right to be informed – No deception</a:t>
          </a:r>
        </a:p>
      </dsp:txBody>
      <dsp:txXfrm>
        <a:off x="32784" y="3840525"/>
        <a:ext cx="6954771"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515D0-0107-4930-8949-00D6E9B0A8BB}" type="datetimeFigureOut">
              <a:rPr lang="en-MY" smtClean="0"/>
              <a:t>3/4/2022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86380-42C5-4830-882A-EB50C703FDDC}" type="slidenum">
              <a:rPr lang="en-MY" smtClean="0"/>
              <a:t>‹#›</a:t>
            </a:fld>
            <a:endParaRPr lang="en-MY"/>
          </a:p>
        </p:txBody>
      </p:sp>
    </p:spTree>
    <p:extLst>
      <p:ext uri="{BB962C8B-B14F-4D97-AF65-F5344CB8AC3E}">
        <p14:creationId xmlns:p14="http://schemas.microsoft.com/office/powerpoint/2010/main" val="212533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8F3C7A-80AC-4558-AC97-84E34E6B428D}" type="slidenum">
              <a:rPr kumimoji="0" lang="en-US"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ltLang="ms-MY"/>
          </a:p>
        </p:txBody>
      </p:sp>
    </p:spTree>
    <p:extLst>
      <p:ext uri="{BB962C8B-B14F-4D97-AF65-F5344CB8AC3E}">
        <p14:creationId xmlns:p14="http://schemas.microsoft.com/office/powerpoint/2010/main" val="1242917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6A5931-6A28-47EF-856A-F1245C309FD8}"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171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1F3A5C-13B1-408B-8A7C-A160E24433C1}"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3954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6A5931-6A28-47EF-856A-F1245C309FD8}"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1712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26BB65-C0AF-4272-A54C-BAAE2DCD0AC5}"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6607-9666-43C9-B5B0-61F7852A218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5FE3D1-1D3E-4524-A9DD-492C419CACDA}" type="slidenum">
              <a:rPr kumimoji="0" lang="en-CA"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CA"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3310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2AA0E8-2FFE-4F2D-87A4-9E2EE0D3BD2C}"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3329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681E2B0-D8C5-4B01-824F-C4A64564C7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DC3290-A13F-4546-8077-63F4739164AF}" type="slidenum">
              <a:rPr lang="en-US" altLang="en-US" sz="1200"/>
              <a:pPr/>
              <a:t>74</a:t>
            </a:fld>
            <a:endParaRPr lang="en-US" altLang="en-US" sz="1200"/>
          </a:p>
        </p:txBody>
      </p:sp>
      <p:sp>
        <p:nvSpPr>
          <p:cNvPr id="61443" name="Rectangle 2">
            <a:extLst>
              <a:ext uri="{FF2B5EF4-FFF2-40B4-BE49-F238E27FC236}">
                <a16:creationId xmlns:a16="http://schemas.microsoft.com/office/drawing/2014/main" id="{734F1F31-D4BC-4763-BC6C-452F629A10B6}"/>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14AEFAA1-3465-4F57-8007-0A3B66CEFB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000">
                <a:latin typeface="Arial" panose="020B0604020202020204" pitchFamily="34" charset="0"/>
                <a:ea typeface="ＭＳ Ｐゴシック" panose="020B0600070205080204" pitchFamily="34" charset="-128"/>
              </a:rPr>
              <a:t>Quantitative data</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Close-ended scales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Attitudinal/behavioral scales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Behavioral checklists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Census, attendance records</a:t>
            </a:r>
          </a:p>
          <a:p>
            <a:pPr lvl="1" eaLnBrk="1" hangingPunct="1">
              <a:spcBef>
                <a:spcPct val="0"/>
              </a:spcBef>
            </a:pPr>
            <a:endParaRPr lang="en-US" altLang="en-US" sz="1100">
              <a:latin typeface="Arial" panose="020B0604020202020204" pitchFamily="34" charset="0"/>
              <a:ea typeface="ＭＳ Ｐゴシック" panose="020B0600070205080204" pitchFamily="34" charset="-128"/>
            </a:endParaRPr>
          </a:p>
          <a:p>
            <a:pPr eaLnBrk="1" hangingPunct="1">
              <a:spcBef>
                <a:spcPct val="0"/>
              </a:spcBef>
            </a:pPr>
            <a:r>
              <a:rPr lang="en-US" altLang="en-US" sz="1000">
                <a:latin typeface="Arial" panose="020B0604020202020204" pitchFamily="34" charset="0"/>
                <a:ea typeface="ＭＳ Ｐゴシック" panose="020B0600070205080204" pitchFamily="34" charset="-128"/>
              </a:rPr>
              <a:t>Qualitative data</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Open-ended responses </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Semi-structured interviews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Semi-structured observations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Records/documents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Videotapes</a:t>
            </a:r>
          </a:p>
          <a:p>
            <a:pPr lvl="1" eaLnBrk="1" hangingPunct="1">
              <a:spcBef>
                <a:spcPct val="0"/>
              </a:spcBef>
            </a:pPr>
            <a:r>
              <a:rPr lang="en-US" altLang="en-US" sz="1100">
                <a:latin typeface="Arial" panose="020B0604020202020204" pitchFamily="34" charset="0"/>
                <a:ea typeface="ＭＳ Ｐゴシック" panose="020B0600070205080204" pitchFamily="34" charset="-128"/>
              </a:rPr>
              <a:t>Images such as pictures or drawings</a:t>
            </a:r>
          </a:p>
          <a:p>
            <a:pPr lvl="1" eaLnBrk="1" hangingPunct="1">
              <a:spcBef>
                <a:spcPct val="0"/>
              </a:spcBef>
            </a:pPr>
            <a:endParaRPr lang="en-US" altLang="en-US" sz="1100">
              <a:latin typeface="Arial" panose="020B0604020202020204" pitchFamily="34" charset="0"/>
              <a:ea typeface="ＭＳ Ｐゴシック" panose="020B0600070205080204" pitchFamily="34" charset="-128"/>
            </a:endParaRPr>
          </a:p>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422C5-70E8-4575-84F7-C6A5041E596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07627" y="4721186"/>
            <a:ext cx="4991947" cy="4472702"/>
          </a:xfrm>
        </p:spPr>
        <p:txBody>
          <a:bodyPr/>
          <a:lstStyle/>
          <a:p>
            <a:endParaRPr lang="en-US"/>
          </a:p>
        </p:txBody>
      </p:sp>
    </p:spTree>
    <p:extLst>
      <p:ext uri="{BB962C8B-B14F-4D97-AF65-F5344CB8AC3E}">
        <p14:creationId xmlns:p14="http://schemas.microsoft.com/office/powerpoint/2010/main" val="3634629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50B3C38-6E0D-4971-9C8B-396D57BC2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5675619-11C9-4691-A4A3-DCD03C93B285}" type="slidenum">
              <a:rPr lang="en-US" altLang="en-US" sz="1200"/>
              <a:pPr/>
              <a:t>83</a:t>
            </a:fld>
            <a:endParaRPr lang="en-US" altLang="en-US" sz="1200"/>
          </a:p>
        </p:txBody>
      </p:sp>
      <p:sp>
        <p:nvSpPr>
          <p:cNvPr id="62467" name="Rectangle 2">
            <a:extLst>
              <a:ext uri="{FF2B5EF4-FFF2-40B4-BE49-F238E27FC236}">
                <a16:creationId xmlns:a16="http://schemas.microsoft.com/office/drawing/2014/main" id="{8E78B23F-A4A6-4241-801E-860CF70E3FA7}"/>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2CA84394-5FC1-4AAE-98A9-A21EA2FB9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Quantitative analysis</a:t>
            </a:r>
          </a:p>
          <a:p>
            <a:pPr lvl="1" eaLnBrk="1" hangingPunct="1">
              <a:spcBef>
                <a:spcPct val="0"/>
              </a:spcBef>
            </a:pPr>
            <a:r>
              <a:rPr lang="en-US" altLang="en-US">
                <a:latin typeface="Arial" panose="020B0604020202020204" pitchFamily="34" charset="0"/>
                <a:ea typeface="ＭＳ Ｐゴシック" panose="020B0600070205080204" pitchFamily="34" charset="-128"/>
              </a:rPr>
              <a:t>Numeric data</a:t>
            </a:r>
          </a:p>
          <a:p>
            <a:pPr lvl="1" eaLnBrk="1" hangingPunct="1">
              <a:spcBef>
                <a:spcPct val="0"/>
              </a:spcBef>
            </a:pPr>
            <a:r>
              <a:rPr lang="en-US" altLang="en-US">
                <a:latin typeface="Arial" panose="020B0604020202020204" pitchFamily="34" charset="0"/>
                <a:ea typeface="ＭＳ Ｐゴシック" panose="020B0600070205080204" pitchFamily="34" charset="-128"/>
              </a:rPr>
              <a:t>Descriptive trend analysis</a:t>
            </a:r>
          </a:p>
          <a:p>
            <a:pPr lvl="1" eaLnBrk="1" hangingPunct="1">
              <a:spcBef>
                <a:spcPct val="0"/>
              </a:spcBef>
            </a:pPr>
            <a:r>
              <a:rPr lang="en-US" altLang="en-US">
                <a:latin typeface="Arial" panose="020B0604020202020204" pitchFamily="34" charset="0"/>
                <a:ea typeface="ＭＳ Ｐゴシック" panose="020B0600070205080204" pitchFamily="34" charset="-128"/>
              </a:rPr>
              <a:t>Hypothesis testing, effect size, interval estimates</a:t>
            </a:r>
          </a:p>
          <a:p>
            <a:pPr lvl="1" eaLnBrk="1" hangingPunct="1">
              <a:spcBef>
                <a:spcPct val="0"/>
              </a:spcBef>
            </a:pPr>
            <a:endParaRPr lang="en-US" altLang="en-US">
              <a:latin typeface="Arial" panose="020B0604020202020204" pitchFamily="34" charset="0"/>
              <a:ea typeface="ＭＳ Ｐゴシック" panose="020B0600070205080204" pitchFamily="34" charset="-128"/>
            </a:endParaRPr>
          </a:p>
          <a:p>
            <a:pPr lvl="1" eaLnBrk="1" hangingPunct="1">
              <a:spcBef>
                <a:spcPct val="0"/>
              </a:spcBef>
            </a:pPr>
            <a:r>
              <a:rPr lang="en-US" altLang="en-US">
                <a:latin typeface="Arial" panose="020B0604020202020204" pitchFamily="34" charset="0"/>
                <a:ea typeface="ＭＳ Ｐゴシック" panose="020B0600070205080204" pitchFamily="34" charset="-128"/>
              </a:rPr>
              <a:t>Qualitative analysis:</a:t>
            </a:r>
          </a:p>
          <a:p>
            <a:pPr lvl="1" eaLnBrk="1" hangingPunct="1">
              <a:spcBef>
                <a:spcPct val="0"/>
              </a:spcBef>
            </a:pPr>
            <a:r>
              <a:rPr lang="en-US" altLang="en-US">
                <a:latin typeface="Arial" panose="020B0604020202020204" pitchFamily="34" charset="0"/>
                <a:ea typeface="ＭＳ Ｐゴシック" panose="020B0600070205080204" pitchFamily="34" charset="-128"/>
              </a:rPr>
              <a:t>	Text/image data</a:t>
            </a:r>
          </a:p>
          <a:p>
            <a:pPr lvl="1" eaLnBrk="1" hangingPunct="1">
              <a:spcBef>
                <a:spcPct val="0"/>
              </a:spcBef>
            </a:pPr>
            <a:r>
              <a:rPr lang="en-US" altLang="en-US">
                <a:latin typeface="Arial" panose="020B0604020202020204" pitchFamily="34" charset="0"/>
                <a:ea typeface="ＭＳ Ｐゴシック" panose="020B0600070205080204" pitchFamily="34" charset="-128"/>
              </a:rPr>
              <a:t>	Coding</a:t>
            </a:r>
          </a:p>
          <a:p>
            <a:pPr lvl="1" eaLnBrk="1" hangingPunct="1">
              <a:spcBef>
                <a:spcPct val="0"/>
              </a:spcBef>
            </a:pPr>
            <a:r>
              <a:rPr lang="en-US" altLang="en-US">
                <a:latin typeface="Arial" panose="020B0604020202020204" pitchFamily="34" charset="0"/>
                <a:ea typeface="ＭＳ Ｐゴシック" panose="020B0600070205080204" pitchFamily="34" charset="-128"/>
              </a:rPr>
              <a:t>	Themes</a:t>
            </a:r>
          </a:p>
          <a:p>
            <a:pPr lvl="1" eaLnBrk="1" hangingPunct="1">
              <a:spcBef>
                <a:spcPct val="0"/>
              </a:spcBef>
            </a:pPr>
            <a:r>
              <a:rPr lang="en-US" altLang="en-US">
                <a:latin typeface="Arial" panose="020B0604020202020204" pitchFamily="34" charset="0"/>
                <a:ea typeface="ＭＳ Ｐゴシック" panose="020B0600070205080204" pitchFamily="34" charset="-128"/>
              </a:rPr>
              <a:t>	Description</a:t>
            </a:r>
          </a:p>
          <a:p>
            <a:pPr lvl="1" eaLnBrk="1" hangingPunct="1">
              <a:spcBef>
                <a:spcPct val="0"/>
              </a:spcBef>
            </a:pPr>
            <a:r>
              <a:rPr lang="en-US" altLang="en-US">
                <a:latin typeface="Arial" panose="020B0604020202020204" pitchFamily="34" charset="0"/>
                <a:ea typeface="ＭＳ Ｐゴシック" panose="020B0600070205080204" pitchFamily="34" charset="-128"/>
              </a:rPr>
              <a:t>	Interrelated themes to build a picture of the phenomenon.</a:t>
            </a:r>
          </a:p>
          <a:p>
            <a:pPr lvl="1"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98BC9B-BAAB-4215-ADC8-E1AB83F01BB7}" type="slidenum">
              <a:rPr kumimoji="0" lang="en-US"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ltLang="ms-MY"/>
          </a:p>
        </p:txBody>
      </p:sp>
    </p:spTree>
    <p:extLst>
      <p:ext uri="{BB962C8B-B14F-4D97-AF65-F5344CB8AC3E}">
        <p14:creationId xmlns:p14="http://schemas.microsoft.com/office/powerpoint/2010/main" val="40151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08BCDB-FBB0-4E3C-B2FB-BB008F6CA814}"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074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A14597-891B-4FE2-A51D-821721AF376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p>
        </p:txBody>
      </p:sp>
    </p:spTree>
    <p:extLst>
      <p:ext uri="{BB962C8B-B14F-4D97-AF65-F5344CB8AC3E}">
        <p14:creationId xmlns:p14="http://schemas.microsoft.com/office/powerpoint/2010/main" val="338376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A14597-891B-4FE2-A51D-821721AF376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p>
        </p:txBody>
      </p:sp>
    </p:spTree>
    <p:extLst>
      <p:ext uri="{BB962C8B-B14F-4D97-AF65-F5344CB8AC3E}">
        <p14:creationId xmlns:p14="http://schemas.microsoft.com/office/powerpoint/2010/main" val="217008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50B3C38-6E0D-4971-9C8B-396D57BC2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5675619-11C9-4691-A4A3-DCD03C93B285}" type="slidenum">
              <a:rPr lang="en-US" altLang="en-US" sz="1200"/>
              <a:pPr/>
              <a:t>39</a:t>
            </a:fld>
            <a:endParaRPr lang="en-US" altLang="en-US" sz="1200"/>
          </a:p>
        </p:txBody>
      </p:sp>
      <p:sp>
        <p:nvSpPr>
          <p:cNvPr id="62467" name="Rectangle 2">
            <a:extLst>
              <a:ext uri="{FF2B5EF4-FFF2-40B4-BE49-F238E27FC236}">
                <a16:creationId xmlns:a16="http://schemas.microsoft.com/office/drawing/2014/main" id="{8E78B23F-A4A6-4241-801E-860CF70E3FA7}"/>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2CA84394-5FC1-4AAE-98A9-A21EA2FB9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Quantitative analysis</a:t>
            </a:r>
          </a:p>
          <a:p>
            <a:pPr lvl="1" eaLnBrk="1" hangingPunct="1">
              <a:spcBef>
                <a:spcPct val="0"/>
              </a:spcBef>
            </a:pPr>
            <a:r>
              <a:rPr lang="en-US" altLang="en-US">
                <a:latin typeface="Arial" panose="020B0604020202020204" pitchFamily="34" charset="0"/>
                <a:ea typeface="ＭＳ Ｐゴシック" panose="020B0600070205080204" pitchFamily="34" charset="-128"/>
              </a:rPr>
              <a:t>Numeric data</a:t>
            </a:r>
          </a:p>
          <a:p>
            <a:pPr lvl="1" eaLnBrk="1" hangingPunct="1">
              <a:spcBef>
                <a:spcPct val="0"/>
              </a:spcBef>
            </a:pPr>
            <a:r>
              <a:rPr lang="en-US" altLang="en-US">
                <a:latin typeface="Arial" panose="020B0604020202020204" pitchFamily="34" charset="0"/>
                <a:ea typeface="ＭＳ Ｐゴシック" panose="020B0600070205080204" pitchFamily="34" charset="-128"/>
              </a:rPr>
              <a:t>Descriptive trend analysis</a:t>
            </a:r>
          </a:p>
          <a:p>
            <a:pPr lvl="1" eaLnBrk="1" hangingPunct="1">
              <a:spcBef>
                <a:spcPct val="0"/>
              </a:spcBef>
            </a:pPr>
            <a:r>
              <a:rPr lang="en-US" altLang="en-US">
                <a:latin typeface="Arial" panose="020B0604020202020204" pitchFamily="34" charset="0"/>
                <a:ea typeface="ＭＳ Ｐゴシック" panose="020B0600070205080204" pitchFamily="34" charset="-128"/>
              </a:rPr>
              <a:t>Hypothesis testing, effect size, interval estimates</a:t>
            </a:r>
          </a:p>
          <a:p>
            <a:pPr lvl="1" eaLnBrk="1" hangingPunct="1">
              <a:spcBef>
                <a:spcPct val="0"/>
              </a:spcBef>
            </a:pPr>
            <a:endParaRPr lang="en-US" altLang="en-US">
              <a:latin typeface="Arial" panose="020B0604020202020204" pitchFamily="34" charset="0"/>
              <a:ea typeface="ＭＳ Ｐゴシック" panose="020B0600070205080204" pitchFamily="34" charset="-128"/>
            </a:endParaRPr>
          </a:p>
          <a:p>
            <a:pPr lvl="1" eaLnBrk="1" hangingPunct="1">
              <a:spcBef>
                <a:spcPct val="0"/>
              </a:spcBef>
            </a:pPr>
            <a:r>
              <a:rPr lang="en-US" altLang="en-US">
                <a:latin typeface="Arial" panose="020B0604020202020204" pitchFamily="34" charset="0"/>
                <a:ea typeface="ＭＳ Ｐゴシック" panose="020B0600070205080204" pitchFamily="34" charset="-128"/>
              </a:rPr>
              <a:t>Qualitative analysis:</a:t>
            </a:r>
          </a:p>
          <a:p>
            <a:pPr lvl="1" eaLnBrk="1" hangingPunct="1">
              <a:spcBef>
                <a:spcPct val="0"/>
              </a:spcBef>
            </a:pPr>
            <a:r>
              <a:rPr lang="en-US" altLang="en-US">
                <a:latin typeface="Arial" panose="020B0604020202020204" pitchFamily="34" charset="0"/>
                <a:ea typeface="ＭＳ Ｐゴシック" panose="020B0600070205080204" pitchFamily="34" charset="-128"/>
              </a:rPr>
              <a:t>	Text/image data</a:t>
            </a:r>
          </a:p>
          <a:p>
            <a:pPr lvl="1" eaLnBrk="1" hangingPunct="1">
              <a:spcBef>
                <a:spcPct val="0"/>
              </a:spcBef>
            </a:pPr>
            <a:r>
              <a:rPr lang="en-US" altLang="en-US">
                <a:latin typeface="Arial" panose="020B0604020202020204" pitchFamily="34" charset="0"/>
                <a:ea typeface="ＭＳ Ｐゴシック" panose="020B0600070205080204" pitchFamily="34" charset="-128"/>
              </a:rPr>
              <a:t>	Coding</a:t>
            </a:r>
          </a:p>
          <a:p>
            <a:pPr lvl="1" eaLnBrk="1" hangingPunct="1">
              <a:spcBef>
                <a:spcPct val="0"/>
              </a:spcBef>
            </a:pPr>
            <a:r>
              <a:rPr lang="en-US" altLang="en-US">
                <a:latin typeface="Arial" panose="020B0604020202020204" pitchFamily="34" charset="0"/>
                <a:ea typeface="ＭＳ Ｐゴシック" panose="020B0600070205080204" pitchFamily="34" charset="-128"/>
              </a:rPr>
              <a:t>	Themes</a:t>
            </a:r>
          </a:p>
          <a:p>
            <a:pPr lvl="1" eaLnBrk="1" hangingPunct="1">
              <a:spcBef>
                <a:spcPct val="0"/>
              </a:spcBef>
            </a:pPr>
            <a:r>
              <a:rPr lang="en-US" altLang="en-US">
                <a:latin typeface="Arial" panose="020B0604020202020204" pitchFamily="34" charset="0"/>
                <a:ea typeface="ＭＳ Ｐゴシック" panose="020B0600070205080204" pitchFamily="34" charset="-128"/>
              </a:rPr>
              <a:t>	Description</a:t>
            </a:r>
          </a:p>
          <a:p>
            <a:pPr lvl="1" eaLnBrk="1" hangingPunct="1">
              <a:spcBef>
                <a:spcPct val="0"/>
              </a:spcBef>
            </a:pPr>
            <a:r>
              <a:rPr lang="en-US" altLang="en-US">
                <a:latin typeface="Arial" panose="020B0604020202020204" pitchFamily="34" charset="0"/>
                <a:ea typeface="ＭＳ Ｐゴシック" panose="020B0600070205080204" pitchFamily="34" charset="-128"/>
              </a:rPr>
              <a:t>	Interrelated themes to build a picture of the phenomenon.</a:t>
            </a:r>
          </a:p>
          <a:p>
            <a:pPr lvl="1"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AF28C0B-7F7C-4B21-9B44-9E80AFF229F5}"/>
              </a:ext>
            </a:extLst>
          </p:cNvPr>
          <p:cNvSpPr>
            <a:spLocks noChangeArrowheads="1" noTextEdit="1"/>
          </p:cNvSpPr>
          <p:nvPr>
            <p:ph type="sldImg"/>
          </p:nvPr>
        </p:nvSpPr>
        <p:spPr>
          <a:xfrm>
            <a:off x="2865438" y="525463"/>
            <a:ext cx="3503612" cy="2627312"/>
          </a:xfrm>
          <a:ln/>
        </p:spPr>
      </p:sp>
      <p:sp>
        <p:nvSpPr>
          <p:cNvPr id="58371" name="Rectangle 3">
            <a:extLst>
              <a:ext uri="{FF2B5EF4-FFF2-40B4-BE49-F238E27FC236}">
                <a16:creationId xmlns:a16="http://schemas.microsoft.com/office/drawing/2014/main" id="{04C4BE79-810C-42F3-9CF6-F41EA7ABC2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059137D-FFB6-43D5-8338-6CFBA955EB41}"/>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3E7873C2-2FA6-4F8B-917E-549DF92E52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2718600B-5EF1-44B2-8D9F-9BC15188EA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83761E-A5FE-4ADF-AE05-2A805ABB5D76}" type="slidenum">
              <a:rPr lang="en-US" altLang="en-US" sz="1200"/>
              <a:pPr/>
              <a:t>42</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397C28D-1550-46B6-A833-0BAAE8D44DCF}"/>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AFE114E8-3A02-41FB-8785-A6B6A859B2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1CF7E02F-A44D-4242-8C5B-317EED57E1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945F17-486E-416A-B2BA-FE8EFB39CFCF}" type="slidenum">
              <a:rPr lang="en-US" altLang="en-US" sz="1200"/>
              <a:pPr/>
              <a:t>43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17D6-3A06-4B50-9036-624F0EACB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B08ADF53-40A7-4607-9F07-A3452BEB4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226FC447-0200-4E02-8FEA-6A76BD082240}"/>
              </a:ext>
            </a:extLst>
          </p:cNvPr>
          <p:cNvSpPr>
            <a:spLocks noGrp="1"/>
          </p:cNvSpPr>
          <p:nvPr>
            <p:ph type="dt" sz="half" idx="10"/>
          </p:nvPr>
        </p:nvSpPr>
        <p:spPr/>
        <p:txBody>
          <a:bodyPr/>
          <a:lstStyle/>
          <a:p>
            <a:fld id="{A2D5F0CE-F1D2-44A5-9D31-7547E756459E}" type="datetime1">
              <a:rPr lang="en-MY" smtClean="0"/>
              <a:t>3/4/2022</a:t>
            </a:fld>
            <a:endParaRPr lang="en-MY"/>
          </a:p>
        </p:txBody>
      </p:sp>
      <p:sp>
        <p:nvSpPr>
          <p:cNvPr id="5" name="Footer Placeholder 4">
            <a:extLst>
              <a:ext uri="{FF2B5EF4-FFF2-40B4-BE49-F238E27FC236}">
                <a16:creationId xmlns:a16="http://schemas.microsoft.com/office/drawing/2014/main" id="{D68F3096-C29E-4399-96C2-D692968C8857}"/>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288A192F-E4C9-460D-A5CF-27AF4438525C}"/>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94798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5048-102E-4FEF-BF15-53F8762D9F0D}"/>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A2A14E0-0AEB-400C-9CDB-EA21C3DD3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1CBD3EE6-8278-4028-87DC-3A8952EEC0F6}"/>
              </a:ext>
            </a:extLst>
          </p:cNvPr>
          <p:cNvSpPr>
            <a:spLocks noGrp="1"/>
          </p:cNvSpPr>
          <p:nvPr>
            <p:ph type="dt" sz="half" idx="10"/>
          </p:nvPr>
        </p:nvSpPr>
        <p:spPr/>
        <p:txBody>
          <a:bodyPr/>
          <a:lstStyle/>
          <a:p>
            <a:fld id="{C4985FEE-D4BF-4019-A88E-57FCFD20B7EF}" type="datetime1">
              <a:rPr lang="en-MY" smtClean="0"/>
              <a:t>3/4/2022</a:t>
            </a:fld>
            <a:endParaRPr lang="en-MY"/>
          </a:p>
        </p:txBody>
      </p:sp>
      <p:sp>
        <p:nvSpPr>
          <p:cNvPr id="5" name="Footer Placeholder 4">
            <a:extLst>
              <a:ext uri="{FF2B5EF4-FFF2-40B4-BE49-F238E27FC236}">
                <a16:creationId xmlns:a16="http://schemas.microsoft.com/office/drawing/2014/main" id="{803C37FF-A26F-4880-AA64-995996DDAA8F}"/>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A3A0176F-B256-4967-872C-E609D19BA914}"/>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9975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E816E-9A8D-43A2-8BD9-C5761B58BB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871390CD-87C4-422B-BC3A-F61E3CA02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27230472-6F65-4AD0-8DEA-C244102DB70A}"/>
              </a:ext>
            </a:extLst>
          </p:cNvPr>
          <p:cNvSpPr>
            <a:spLocks noGrp="1"/>
          </p:cNvSpPr>
          <p:nvPr>
            <p:ph type="dt" sz="half" idx="10"/>
          </p:nvPr>
        </p:nvSpPr>
        <p:spPr/>
        <p:txBody>
          <a:bodyPr/>
          <a:lstStyle/>
          <a:p>
            <a:fld id="{D89BA010-18F7-400A-9FB7-A24EF85F25D6}" type="datetime1">
              <a:rPr lang="en-MY" smtClean="0"/>
              <a:t>3/4/2022</a:t>
            </a:fld>
            <a:endParaRPr lang="en-MY"/>
          </a:p>
        </p:txBody>
      </p:sp>
      <p:sp>
        <p:nvSpPr>
          <p:cNvPr id="5" name="Footer Placeholder 4">
            <a:extLst>
              <a:ext uri="{FF2B5EF4-FFF2-40B4-BE49-F238E27FC236}">
                <a16:creationId xmlns:a16="http://schemas.microsoft.com/office/drawing/2014/main" id="{EA523C84-47D1-4A6D-9FE9-8CCB0832A79B}"/>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1006C064-B154-4884-A9C7-FF13D4EC1DDA}"/>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51457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385F-1B5C-4D2B-A86B-ED1C00395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59B4DC51-C3C6-4189-BADB-2AC6365B1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B23CDE3A-5AB1-4347-BEF3-BBC3EA4C7AAB}"/>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5" name="Footer Placeholder 4">
            <a:extLst>
              <a:ext uri="{FF2B5EF4-FFF2-40B4-BE49-F238E27FC236}">
                <a16:creationId xmlns:a16="http://schemas.microsoft.com/office/drawing/2014/main" id="{A12E8EAD-3D9B-4A77-9173-37B787DD658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CF7816A1-0E74-4E69-8F66-ADF253FB16E3}"/>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810935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0160-02F5-4DC7-8394-3C96D137A34E}"/>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9708D613-6696-419E-B380-C0D4EB501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90D6462-36C5-4A60-935A-F4861404A7E7}"/>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5" name="Footer Placeholder 4">
            <a:extLst>
              <a:ext uri="{FF2B5EF4-FFF2-40B4-BE49-F238E27FC236}">
                <a16:creationId xmlns:a16="http://schemas.microsoft.com/office/drawing/2014/main" id="{F124010F-5F9C-417C-BC25-7F4B10CE441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32CDB9C-E50D-4A18-AE11-9D649102C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47815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7394-0883-42E7-9827-BC0F88939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72E2D33D-1F21-4C76-94A1-C5E185F0D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D3B43-5821-43CE-A6B3-7993A20DF275}"/>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5" name="Footer Placeholder 4">
            <a:extLst>
              <a:ext uri="{FF2B5EF4-FFF2-40B4-BE49-F238E27FC236}">
                <a16:creationId xmlns:a16="http://schemas.microsoft.com/office/drawing/2014/main" id="{5B013C4E-026E-49FD-A133-0EB6490D6DB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49B4593-666E-4592-A4C1-087B2C1B7AA2}"/>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802319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CA07-108D-40DF-B740-6B0759516CF4}"/>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1BEAD539-BDE5-43D9-8258-A16502CC3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B875529-C0DE-4ADE-BB68-50B6A1AE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AE41CEFB-ADCA-472B-9315-84C6ACDC6238}"/>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6" name="Footer Placeholder 5">
            <a:extLst>
              <a:ext uri="{FF2B5EF4-FFF2-40B4-BE49-F238E27FC236}">
                <a16:creationId xmlns:a16="http://schemas.microsoft.com/office/drawing/2014/main" id="{CB0F7F68-D2B7-418D-A66F-8353874E2D2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167A52A7-5184-445E-88EF-54AF9B8A18AD}"/>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14556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6939-12D7-4A1E-92E6-AD5E1AF0534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3318E6AB-9A55-4EF5-A28F-63676E55C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53609-4094-4947-B409-D2D6D2F1F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5168DD0C-81E9-4E1E-8FF6-F0BAFFDAF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2C1B1-0C74-4917-9A95-EFB948C651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8E18F26F-6A25-4DA1-994B-952C889FB1B1}"/>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8" name="Footer Placeholder 7">
            <a:extLst>
              <a:ext uri="{FF2B5EF4-FFF2-40B4-BE49-F238E27FC236}">
                <a16:creationId xmlns:a16="http://schemas.microsoft.com/office/drawing/2014/main" id="{D3C4A4EF-E8B5-4DFE-9E4C-09C84AB2E4EB}"/>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92C7174D-3382-4B3E-8FF0-94285F7A822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4283667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E6A9-E08B-4475-B5B2-DDBDA7C9ECF9}"/>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9365A4C6-371D-4AF7-9EF0-8DA2107BE5C7}"/>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4" name="Footer Placeholder 3">
            <a:extLst>
              <a:ext uri="{FF2B5EF4-FFF2-40B4-BE49-F238E27FC236}">
                <a16:creationId xmlns:a16="http://schemas.microsoft.com/office/drawing/2014/main" id="{E55F2EE9-8F77-42C8-AF0E-F250AD8A2E52}"/>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51E5DC03-808B-46AC-852D-AB68B16F1A10}"/>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914615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313BA-875C-4764-AD95-6F7E0C0E7DA0}"/>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3" name="Footer Placeholder 2">
            <a:extLst>
              <a:ext uri="{FF2B5EF4-FFF2-40B4-BE49-F238E27FC236}">
                <a16:creationId xmlns:a16="http://schemas.microsoft.com/office/drawing/2014/main" id="{C7AFEEE6-25AF-43C5-BBAC-D1A3D5CF8768}"/>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F2F5E7A2-3800-4B5B-9996-E5238FD0949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905248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D70A-77CF-4D2E-B707-CF685ADC4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EC0891C1-BE39-4710-AE6E-5F4129AF3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28BE47BF-013E-486B-B07B-997589BB7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C3CD6-C928-4F58-B0DB-6AB426313624}"/>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6" name="Footer Placeholder 5">
            <a:extLst>
              <a:ext uri="{FF2B5EF4-FFF2-40B4-BE49-F238E27FC236}">
                <a16:creationId xmlns:a16="http://schemas.microsoft.com/office/drawing/2014/main" id="{1CA923FF-0021-4977-BCDB-A2D3BFC7315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C06E3326-3A7E-4F62-9DFD-6ED3C5F1D55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5587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3C22-678F-4C27-8EFC-3A9490525128}"/>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766AB2B4-5211-4D48-93C6-804FAB4D2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22E290F-DE03-41BA-B6DA-ED3E3D495BC8}"/>
              </a:ext>
            </a:extLst>
          </p:cNvPr>
          <p:cNvSpPr>
            <a:spLocks noGrp="1"/>
          </p:cNvSpPr>
          <p:nvPr>
            <p:ph type="dt" sz="half" idx="10"/>
          </p:nvPr>
        </p:nvSpPr>
        <p:spPr/>
        <p:txBody>
          <a:bodyPr/>
          <a:lstStyle/>
          <a:p>
            <a:fld id="{90749494-420D-40B4-83AD-9BE99982E4AE}" type="datetime1">
              <a:rPr lang="en-MY" smtClean="0"/>
              <a:t>3/4/2022</a:t>
            </a:fld>
            <a:endParaRPr lang="en-MY"/>
          </a:p>
        </p:txBody>
      </p:sp>
      <p:sp>
        <p:nvSpPr>
          <p:cNvPr id="5" name="Footer Placeholder 4">
            <a:extLst>
              <a:ext uri="{FF2B5EF4-FFF2-40B4-BE49-F238E27FC236}">
                <a16:creationId xmlns:a16="http://schemas.microsoft.com/office/drawing/2014/main" id="{E554696A-D3B0-4E34-9336-75BDAE1B7724}"/>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E593F7E6-EFB5-4A4D-9BBB-ACA70CB55FA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642030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E3B3-E01C-47E6-8701-8DABF7942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F4FB023C-B357-4336-A07C-A7CBE2AB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91EC00FA-1ADB-4008-9867-CC75CCAA9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D2FB2-AE48-4C4B-9E40-FCE2408DA6B6}"/>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6" name="Footer Placeholder 5">
            <a:extLst>
              <a:ext uri="{FF2B5EF4-FFF2-40B4-BE49-F238E27FC236}">
                <a16:creationId xmlns:a16="http://schemas.microsoft.com/office/drawing/2014/main" id="{BF10D1F9-2DB7-4A4E-9689-5C84FF0C5E42}"/>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FEFF588-3397-4E44-B4A9-06A4EF624DF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01882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AD43-80BB-4E7F-8BDF-9E1C5178D023}"/>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BC8819F-44BF-44A8-BDC3-B8DA0C5AF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520B53A-B7E1-4822-8ABD-487051714F25}"/>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5" name="Footer Placeholder 4">
            <a:extLst>
              <a:ext uri="{FF2B5EF4-FFF2-40B4-BE49-F238E27FC236}">
                <a16:creationId xmlns:a16="http://schemas.microsoft.com/office/drawing/2014/main" id="{B267F972-87FD-4F66-897A-2A2788166C13}"/>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0B08EDE-9446-4289-B3D1-F143EA21F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099919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7E39B-B1C9-4B4F-84D7-6F6963A18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94DFE3AE-A2BB-4DCD-9F0E-006D4F64C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B9B47F6-B318-451E-8526-D1EACCEBF711}"/>
              </a:ext>
            </a:extLst>
          </p:cNvPr>
          <p:cNvSpPr>
            <a:spLocks noGrp="1"/>
          </p:cNvSpPr>
          <p:nvPr>
            <p:ph type="dt" sz="half" idx="10"/>
          </p:nvPr>
        </p:nvSpPr>
        <p:spPr/>
        <p:txBody>
          <a:bodyPr/>
          <a:lstStyle/>
          <a:p>
            <a:fld id="{4A1ED296-E122-40C3-A269-2A819429CA23}" type="datetimeFigureOut">
              <a:rPr lang="en-MY" smtClean="0"/>
              <a:t>3/4/2022</a:t>
            </a:fld>
            <a:endParaRPr lang="en-MY"/>
          </a:p>
        </p:txBody>
      </p:sp>
      <p:sp>
        <p:nvSpPr>
          <p:cNvPr id="5" name="Footer Placeholder 4">
            <a:extLst>
              <a:ext uri="{FF2B5EF4-FFF2-40B4-BE49-F238E27FC236}">
                <a16:creationId xmlns:a16="http://schemas.microsoft.com/office/drawing/2014/main" id="{C218A5FB-7275-4DA2-B507-F909863B241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9BB933B-DD1C-459D-8DED-886A174D2ED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537572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p:txBody>
          <a:bodyPr/>
          <a:lstStyle>
            <a:lvl1pPr>
              <a:defRPr/>
            </a:lvl1pPr>
          </a:lstStyle>
          <a:p>
            <a:pPr>
              <a:defRPr/>
            </a:pPr>
            <a:r>
              <a:rPr lang="en-US">
                <a:solidFill>
                  <a:srgbClr val="000000"/>
                </a:solidFill>
              </a:rPr>
              <a:t>Dr Jugindar Singh</a:t>
            </a:r>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atin typeface="Arial" charset="0"/>
              </a:defRPr>
            </a:lvl1pPr>
          </a:lstStyle>
          <a:p>
            <a:pPr fontAlgn="base">
              <a:spcBef>
                <a:spcPct val="0"/>
              </a:spcBef>
              <a:spcAft>
                <a:spcPct val="0"/>
              </a:spcAft>
              <a:defRPr/>
            </a:pPr>
            <a:fld id="{D7931FDC-28D5-43EB-954B-4A98207FB63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7760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6"/>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C40ED801-BE62-ED48-81D1-62E7C98EF5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917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52C5D2F6-581D-47F1-8B1A-86FDBBC9B90C}" type="datetime1">
              <a:rPr lang="en-US" smtClean="0"/>
              <a:t>4/3/2022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65500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611A8422-6479-4BF5-81A8-2897B3A4277B}" type="datetime1">
              <a:rPr lang="en-US" smtClean="0"/>
              <a:t>4/3/2022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229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6379643-15C8-4229-84E3-F66E83161475}" type="datetime1">
              <a:rPr lang="en-US" smtClean="0"/>
              <a:t>4/3/2022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8361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585BE14A-3C57-4A0F-BF8A-EB4B37D3A47D}" type="datetime1">
              <a:rPr lang="en-US" smtClean="0"/>
              <a:t>4/3/2022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28328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DD900260-446D-48DB-AE0B-5DC147F9D693}" type="datetime1">
              <a:rPr lang="en-US" smtClean="0"/>
              <a:t>4/3/2022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7259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A6E8-3462-4CC9-B134-2AD79FBB0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FCBF6F89-49E7-4390-8E6C-4EC9909E6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C76C25-D2BC-4B23-9494-33B90BAC36F4}"/>
              </a:ext>
            </a:extLst>
          </p:cNvPr>
          <p:cNvSpPr>
            <a:spLocks noGrp="1"/>
          </p:cNvSpPr>
          <p:nvPr>
            <p:ph type="dt" sz="half" idx="10"/>
          </p:nvPr>
        </p:nvSpPr>
        <p:spPr/>
        <p:txBody>
          <a:bodyPr/>
          <a:lstStyle/>
          <a:p>
            <a:fld id="{4332C9AA-EA30-4641-93F3-9715AC2884E2}" type="datetime1">
              <a:rPr lang="en-MY" smtClean="0"/>
              <a:t>3/4/2022</a:t>
            </a:fld>
            <a:endParaRPr lang="en-MY"/>
          </a:p>
        </p:txBody>
      </p:sp>
      <p:sp>
        <p:nvSpPr>
          <p:cNvPr id="5" name="Footer Placeholder 4">
            <a:extLst>
              <a:ext uri="{FF2B5EF4-FFF2-40B4-BE49-F238E27FC236}">
                <a16:creationId xmlns:a16="http://schemas.microsoft.com/office/drawing/2014/main" id="{2B333AE5-79CD-4A17-AA44-3B6F929270C1}"/>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1ED18C41-1218-4755-A577-75E01B7A20B4}"/>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41944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CDD459B-678A-48C7-9FBE-761445FBEA0E}" type="datetime1">
              <a:rPr lang="en-US" smtClean="0"/>
              <a:t>4/3/2022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0369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016FAE87-CE0C-4B51-848A-5B10C2ED92A6}" type="datetime1">
              <a:rPr lang="en-US" smtClean="0"/>
              <a:t>4/3/2022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27925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2129E083-7363-473F-881B-6635010CA8BF}" type="datetime1">
              <a:rPr lang="en-US" smtClean="0"/>
              <a:t>4/3/2022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414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94E0A20C-1932-484B-ABB8-B6531B80A8E9}" type="datetime1">
              <a:rPr lang="en-US" smtClean="0"/>
              <a:t>4/3/2022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223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B0FCC2F6-1E14-4D12-9E00-1C7644BBAB99}" type="datetime1">
              <a:rPr lang="en-US" smtClean="0"/>
              <a:t>4/3/2022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35733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0A503707-53A1-4443-8AC3-F87491E176D4}" type="datetime1">
              <a:rPr lang="en-US" smtClean="0"/>
              <a:t>4/3/2022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92810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78586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876607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258148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585647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C78E-C3D6-4CF2-B9E0-FB1C8A09530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E2A97E3F-81C6-41B9-A8F6-C19707AEF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05868BC3-27B0-4A4E-A6FE-9105AEFCA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51293E54-7E6E-444A-894A-219AEA757126}"/>
              </a:ext>
            </a:extLst>
          </p:cNvPr>
          <p:cNvSpPr>
            <a:spLocks noGrp="1"/>
          </p:cNvSpPr>
          <p:nvPr>
            <p:ph type="dt" sz="half" idx="10"/>
          </p:nvPr>
        </p:nvSpPr>
        <p:spPr/>
        <p:txBody>
          <a:bodyPr/>
          <a:lstStyle/>
          <a:p>
            <a:fld id="{74B83B87-102D-487D-8175-BBCE42897892}" type="datetime1">
              <a:rPr lang="en-MY" smtClean="0"/>
              <a:t>3/4/2022</a:t>
            </a:fld>
            <a:endParaRPr lang="en-MY"/>
          </a:p>
        </p:txBody>
      </p:sp>
      <p:sp>
        <p:nvSpPr>
          <p:cNvPr id="6" name="Footer Placeholder 5">
            <a:extLst>
              <a:ext uri="{FF2B5EF4-FFF2-40B4-BE49-F238E27FC236}">
                <a16:creationId xmlns:a16="http://schemas.microsoft.com/office/drawing/2014/main" id="{DE011EB0-B04D-4D09-9C85-26833186802A}"/>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E3A3C61B-E635-4A98-9B69-57882B51F425}"/>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0390453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874429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130025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585690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513715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962641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974460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487394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p:txBody>
          <a:bodyPr/>
          <a:lstStyle>
            <a:lvl1pPr>
              <a:defRPr/>
            </a:lvl1pPr>
          </a:lstStyle>
          <a:p>
            <a:pPr>
              <a:defRPr/>
            </a:pPr>
            <a:r>
              <a:rPr lang="en-US">
                <a:solidFill>
                  <a:srgbClr val="000000"/>
                </a:solidFill>
              </a:rPr>
              <a:t>Dr Jugindar Singh</a:t>
            </a:r>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atin typeface="Arial" charset="0"/>
              </a:defRPr>
            </a:lvl1pPr>
          </a:lstStyle>
          <a:p>
            <a:pPr fontAlgn="base">
              <a:spcBef>
                <a:spcPct val="0"/>
              </a:spcBef>
              <a:spcAft>
                <a:spcPct val="0"/>
              </a:spcAft>
              <a:defRPr/>
            </a:pPr>
            <a:fld id="{D7931FDC-28D5-43EB-954B-4A98207FB63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339352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7700" y="274638"/>
            <a:ext cx="10974917" cy="594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r>
              <a:rPr lang="ms-MY">
                <a:solidFill>
                  <a:srgbClr val="000000"/>
                </a:solidFill>
              </a:rPr>
              <a:t>Dr Jugindar Singh</a:t>
            </a:r>
          </a:p>
        </p:txBody>
      </p:sp>
    </p:spTree>
    <p:extLst>
      <p:ext uri="{BB962C8B-B14F-4D97-AF65-F5344CB8AC3E}">
        <p14:creationId xmlns:p14="http://schemas.microsoft.com/office/powerpoint/2010/main" val="52210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13C9-ED47-4F52-BBDC-E721207E7872}"/>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DB3949C-3584-4932-8EBD-404A0BC1A0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A4862-EE3F-4304-B661-07EF1706E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4B16B499-0D36-4881-B689-98BE37E23D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49B93-5A00-483F-8FFB-BCD1D1973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29F61DF7-3673-491F-A07C-43DE7775A1D2}"/>
              </a:ext>
            </a:extLst>
          </p:cNvPr>
          <p:cNvSpPr>
            <a:spLocks noGrp="1"/>
          </p:cNvSpPr>
          <p:nvPr>
            <p:ph type="dt" sz="half" idx="10"/>
          </p:nvPr>
        </p:nvSpPr>
        <p:spPr/>
        <p:txBody>
          <a:bodyPr/>
          <a:lstStyle/>
          <a:p>
            <a:fld id="{4A7F9265-07BD-4F7A-9519-77D35877AF2E}" type="datetime1">
              <a:rPr lang="en-MY" smtClean="0"/>
              <a:t>3/4/2022</a:t>
            </a:fld>
            <a:endParaRPr lang="en-MY"/>
          </a:p>
        </p:txBody>
      </p:sp>
      <p:sp>
        <p:nvSpPr>
          <p:cNvPr id="8" name="Footer Placeholder 7">
            <a:extLst>
              <a:ext uri="{FF2B5EF4-FFF2-40B4-BE49-F238E27FC236}">
                <a16:creationId xmlns:a16="http://schemas.microsoft.com/office/drawing/2014/main" id="{3608519D-4B28-4724-87F4-FF19AFE82EC3}"/>
              </a:ext>
            </a:extLst>
          </p:cNvPr>
          <p:cNvSpPr>
            <a:spLocks noGrp="1"/>
          </p:cNvSpPr>
          <p:nvPr>
            <p:ph type="ftr" sz="quarter" idx="11"/>
          </p:nvPr>
        </p:nvSpPr>
        <p:spPr/>
        <p:txBody>
          <a:bodyPr/>
          <a:lstStyle/>
          <a:p>
            <a:r>
              <a:rPr lang="en-MY"/>
              <a:t>Dr Jugindar Singh</a:t>
            </a:r>
          </a:p>
        </p:txBody>
      </p:sp>
      <p:sp>
        <p:nvSpPr>
          <p:cNvPr id="9" name="Slide Number Placeholder 8">
            <a:extLst>
              <a:ext uri="{FF2B5EF4-FFF2-40B4-BE49-F238E27FC236}">
                <a16:creationId xmlns:a16="http://schemas.microsoft.com/office/drawing/2014/main" id="{25BB10FD-D3E4-47A7-B373-B9989E5DE4B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31833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FF09-2B60-486A-8D31-8A113280DB9B}"/>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098A5723-AB6D-41F9-88CB-394096755324}"/>
              </a:ext>
            </a:extLst>
          </p:cNvPr>
          <p:cNvSpPr>
            <a:spLocks noGrp="1"/>
          </p:cNvSpPr>
          <p:nvPr>
            <p:ph type="dt" sz="half" idx="10"/>
          </p:nvPr>
        </p:nvSpPr>
        <p:spPr/>
        <p:txBody>
          <a:bodyPr/>
          <a:lstStyle/>
          <a:p>
            <a:fld id="{6568216A-EC59-4A77-BD99-9F07555EAB57}" type="datetime1">
              <a:rPr lang="en-MY" smtClean="0"/>
              <a:t>3/4/2022</a:t>
            </a:fld>
            <a:endParaRPr lang="en-MY"/>
          </a:p>
        </p:txBody>
      </p:sp>
      <p:sp>
        <p:nvSpPr>
          <p:cNvPr id="4" name="Footer Placeholder 3">
            <a:extLst>
              <a:ext uri="{FF2B5EF4-FFF2-40B4-BE49-F238E27FC236}">
                <a16:creationId xmlns:a16="http://schemas.microsoft.com/office/drawing/2014/main" id="{51924F50-D023-4E01-A146-B216579AB611}"/>
              </a:ext>
            </a:extLst>
          </p:cNvPr>
          <p:cNvSpPr>
            <a:spLocks noGrp="1"/>
          </p:cNvSpPr>
          <p:nvPr>
            <p:ph type="ftr" sz="quarter" idx="11"/>
          </p:nvPr>
        </p:nvSpPr>
        <p:spPr/>
        <p:txBody>
          <a:bodyPr/>
          <a:lstStyle/>
          <a:p>
            <a:r>
              <a:rPr lang="en-MY"/>
              <a:t>Dr Jugindar Singh</a:t>
            </a:r>
          </a:p>
        </p:txBody>
      </p:sp>
      <p:sp>
        <p:nvSpPr>
          <p:cNvPr id="5" name="Slide Number Placeholder 4">
            <a:extLst>
              <a:ext uri="{FF2B5EF4-FFF2-40B4-BE49-F238E27FC236}">
                <a16:creationId xmlns:a16="http://schemas.microsoft.com/office/drawing/2014/main" id="{B66298ED-931B-4ABD-AAD7-AA02B8E4D349}"/>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902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CA80D-E509-45FF-9D88-FC258D36FD54}"/>
              </a:ext>
            </a:extLst>
          </p:cNvPr>
          <p:cNvSpPr>
            <a:spLocks noGrp="1"/>
          </p:cNvSpPr>
          <p:nvPr>
            <p:ph type="dt" sz="half" idx="10"/>
          </p:nvPr>
        </p:nvSpPr>
        <p:spPr/>
        <p:txBody>
          <a:bodyPr/>
          <a:lstStyle/>
          <a:p>
            <a:fld id="{82D866F1-CC91-4B96-85E3-2116CCEAC460}" type="datetime1">
              <a:rPr lang="en-MY" smtClean="0"/>
              <a:t>3/4/2022</a:t>
            </a:fld>
            <a:endParaRPr lang="en-MY"/>
          </a:p>
        </p:txBody>
      </p:sp>
      <p:sp>
        <p:nvSpPr>
          <p:cNvPr id="3" name="Footer Placeholder 2">
            <a:extLst>
              <a:ext uri="{FF2B5EF4-FFF2-40B4-BE49-F238E27FC236}">
                <a16:creationId xmlns:a16="http://schemas.microsoft.com/office/drawing/2014/main" id="{93C87931-6837-4778-B34B-6E2EE98D1E33}"/>
              </a:ext>
            </a:extLst>
          </p:cNvPr>
          <p:cNvSpPr>
            <a:spLocks noGrp="1"/>
          </p:cNvSpPr>
          <p:nvPr>
            <p:ph type="ftr" sz="quarter" idx="11"/>
          </p:nvPr>
        </p:nvSpPr>
        <p:spPr/>
        <p:txBody>
          <a:bodyPr/>
          <a:lstStyle/>
          <a:p>
            <a:r>
              <a:rPr lang="en-MY"/>
              <a:t>Dr Jugindar Singh</a:t>
            </a:r>
          </a:p>
        </p:txBody>
      </p:sp>
      <p:sp>
        <p:nvSpPr>
          <p:cNvPr id="4" name="Slide Number Placeholder 3">
            <a:extLst>
              <a:ext uri="{FF2B5EF4-FFF2-40B4-BE49-F238E27FC236}">
                <a16:creationId xmlns:a16="http://schemas.microsoft.com/office/drawing/2014/main" id="{D5DFC0D5-E10D-4E57-999E-EF3762390E16}"/>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82332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8F73-5FE1-43A8-A149-A0B7ADF5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D3CF0BDF-1B73-4E46-870C-C9056BB1E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412B59C9-52A2-45FC-A581-C7B850190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2A6E6-AE60-4C82-AA6F-221B98867004}"/>
              </a:ext>
            </a:extLst>
          </p:cNvPr>
          <p:cNvSpPr>
            <a:spLocks noGrp="1"/>
          </p:cNvSpPr>
          <p:nvPr>
            <p:ph type="dt" sz="half" idx="10"/>
          </p:nvPr>
        </p:nvSpPr>
        <p:spPr/>
        <p:txBody>
          <a:bodyPr/>
          <a:lstStyle/>
          <a:p>
            <a:fld id="{9497F85C-F16B-4D78-8333-D8A567B731D6}" type="datetime1">
              <a:rPr lang="en-MY" smtClean="0"/>
              <a:t>3/4/2022</a:t>
            </a:fld>
            <a:endParaRPr lang="en-MY"/>
          </a:p>
        </p:txBody>
      </p:sp>
      <p:sp>
        <p:nvSpPr>
          <p:cNvPr id="6" name="Footer Placeholder 5">
            <a:extLst>
              <a:ext uri="{FF2B5EF4-FFF2-40B4-BE49-F238E27FC236}">
                <a16:creationId xmlns:a16="http://schemas.microsoft.com/office/drawing/2014/main" id="{8C7BF3DF-ABD0-4F2F-A54E-FAF223A32F3B}"/>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B73E4EBB-3C86-44E1-978E-0DB7D9EFCADF}"/>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49501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41EA-BA8D-4049-B79E-2995B5FA0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910C5005-9314-4AF2-A973-9EDF72727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9203836-539A-43F5-B0CE-97CDDB5D0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D1645-F2F7-4FC8-B3AB-7DD1E5694653}"/>
              </a:ext>
            </a:extLst>
          </p:cNvPr>
          <p:cNvSpPr>
            <a:spLocks noGrp="1"/>
          </p:cNvSpPr>
          <p:nvPr>
            <p:ph type="dt" sz="half" idx="10"/>
          </p:nvPr>
        </p:nvSpPr>
        <p:spPr/>
        <p:txBody>
          <a:bodyPr/>
          <a:lstStyle/>
          <a:p>
            <a:fld id="{1962DC9F-B953-46DF-945D-F151352A0ACB}" type="datetime1">
              <a:rPr lang="en-MY" smtClean="0"/>
              <a:t>3/4/2022</a:t>
            </a:fld>
            <a:endParaRPr lang="en-MY"/>
          </a:p>
        </p:txBody>
      </p:sp>
      <p:sp>
        <p:nvSpPr>
          <p:cNvPr id="6" name="Footer Placeholder 5">
            <a:extLst>
              <a:ext uri="{FF2B5EF4-FFF2-40B4-BE49-F238E27FC236}">
                <a16:creationId xmlns:a16="http://schemas.microsoft.com/office/drawing/2014/main" id="{718F6F4B-41EA-4351-BEE0-D386546C922C}"/>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C854F004-E8CC-4569-853B-300792D5A4F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635417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F01AB-951C-48B1-BE70-462F9E260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4EFCDEC-FFAE-4627-814D-CA623A6F7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3E8D0DA-7F8A-491F-B1D6-0070A77E9B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41D17-4F67-4F43-9762-E370DF562981}" type="datetime1">
              <a:rPr lang="en-MY" smtClean="0"/>
              <a:t>3/4/2022</a:t>
            </a:fld>
            <a:endParaRPr lang="en-MY"/>
          </a:p>
        </p:txBody>
      </p:sp>
      <p:sp>
        <p:nvSpPr>
          <p:cNvPr id="5" name="Footer Placeholder 4">
            <a:extLst>
              <a:ext uri="{FF2B5EF4-FFF2-40B4-BE49-F238E27FC236}">
                <a16:creationId xmlns:a16="http://schemas.microsoft.com/office/drawing/2014/main" id="{9437B798-591C-4B41-A6E5-F307F4E99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MY"/>
              <a:t>Dr Jugindar Singh</a:t>
            </a:r>
          </a:p>
        </p:txBody>
      </p:sp>
      <p:sp>
        <p:nvSpPr>
          <p:cNvPr id="6" name="Slide Number Placeholder 5">
            <a:extLst>
              <a:ext uri="{FF2B5EF4-FFF2-40B4-BE49-F238E27FC236}">
                <a16:creationId xmlns:a16="http://schemas.microsoft.com/office/drawing/2014/main" id="{1BB352B5-B25D-404B-AB59-398BA153A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90BE9-DDF7-453E-839E-57B6B292D82F}" type="slidenum">
              <a:rPr lang="en-MY" smtClean="0"/>
              <a:t>‹#›</a:t>
            </a:fld>
            <a:endParaRPr lang="en-MY"/>
          </a:p>
        </p:txBody>
      </p:sp>
    </p:spTree>
    <p:extLst>
      <p:ext uri="{BB962C8B-B14F-4D97-AF65-F5344CB8AC3E}">
        <p14:creationId xmlns:p14="http://schemas.microsoft.com/office/powerpoint/2010/main" val="1672705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95DFD-68ED-45B9-B960-6FBC621D8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0DFD221-F418-459F-B201-3E1987D65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B1CE2F0-916E-4202-9C25-6A26F48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ED296-E122-40C3-A269-2A819429CA23}" type="datetimeFigureOut">
              <a:rPr lang="en-MY" smtClean="0"/>
              <a:t>3/4/2022</a:t>
            </a:fld>
            <a:endParaRPr lang="en-MY"/>
          </a:p>
        </p:txBody>
      </p:sp>
      <p:sp>
        <p:nvSpPr>
          <p:cNvPr id="5" name="Footer Placeholder 4">
            <a:extLst>
              <a:ext uri="{FF2B5EF4-FFF2-40B4-BE49-F238E27FC236}">
                <a16:creationId xmlns:a16="http://schemas.microsoft.com/office/drawing/2014/main" id="{D5E8634B-9335-4BCC-AC02-046D3CE43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BD8CBE44-DC68-4E63-9D6A-048282BAC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C9D22-4E3E-45BF-82DF-42686DF65625}" type="slidenum">
              <a:rPr lang="en-MY" smtClean="0"/>
              <a:t>‹#›</a:t>
            </a:fld>
            <a:endParaRPr lang="en-MY"/>
          </a:p>
        </p:txBody>
      </p:sp>
    </p:spTree>
    <p:extLst>
      <p:ext uri="{BB962C8B-B14F-4D97-AF65-F5344CB8AC3E}">
        <p14:creationId xmlns:p14="http://schemas.microsoft.com/office/powerpoint/2010/main" val="33326105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43708C7-7F87-44BF-96C7-20B0D63E7B83}" type="datetime1">
              <a:rPr lang="en-US" smtClean="0"/>
              <a:t>4/3/2022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5992843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4"/>
            <a:ext cx="12192000" cy="236537"/>
          </a:xfrm>
          <a:prstGeom prst="rect">
            <a:avLst/>
          </a:prstGeom>
          <a:solidFill>
            <a:srgbClr val="C44C4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0" y="6597650"/>
            <a:ext cx="3615267" cy="26035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5">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5257935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6.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A stone footpath on the grassy field against the sky">
            <a:extLst>
              <a:ext uri="{FF2B5EF4-FFF2-40B4-BE49-F238E27FC236}">
                <a16:creationId xmlns:a16="http://schemas.microsoft.com/office/drawing/2014/main" id="{9AD117F3-FB5C-4FC8-9ECA-9DDCF1D6EF23}"/>
              </a:ext>
            </a:extLst>
          </p:cNvPr>
          <p:cNvPicPr>
            <a:picLocks noChangeAspect="1"/>
          </p:cNvPicPr>
          <p:nvPr/>
        </p:nvPicPr>
        <p:blipFill rotWithShape="1">
          <a:blip r:embed="rId2">
            <a:alphaModFix amt="50000"/>
          </a:blip>
          <a:srcRect t="14438" r="-1" b="10543"/>
          <a:stretch/>
        </p:blipFill>
        <p:spPr>
          <a:xfrm>
            <a:off x="20" y="10"/>
            <a:ext cx="12188930" cy="6857990"/>
          </a:xfrm>
          <a:prstGeom prst="rect">
            <a:avLst/>
          </a:prstGeom>
        </p:spPr>
      </p:pic>
      <p:sp>
        <p:nvSpPr>
          <p:cNvPr id="2" name="Title 1">
            <a:extLst>
              <a:ext uri="{FF2B5EF4-FFF2-40B4-BE49-F238E27FC236}">
                <a16:creationId xmlns:a16="http://schemas.microsoft.com/office/drawing/2014/main" id="{0845E3FF-FA11-43C7-807D-3BA60C286713}"/>
              </a:ext>
            </a:extLst>
          </p:cNvPr>
          <p:cNvSpPr>
            <a:spLocks noGrp="1"/>
          </p:cNvSpPr>
          <p:nvPr>
            <p:ph type="ctrTitle"/>
          </p:nvPr>
        </p:nvSpPr>
        <p:spPr>
          <a:xfrm>
            <a:off x="-191734" y="96004"/>
            <a:ext cx="12195048" cy="4416987"/>
          </a:xfrm>
        </p:spPr>
        <p:txBody>
          <a:bodyPr>
            <a:normAutofit/>
          </a:bodyPr>
          <a:lstStyle/>
          <a:p>
            <a:pPr algn="ctr">
              <a:lnSpc>
                <a:spcPct val="90000"/>
              </a:lnSpc>
            </a:pPr>
            <a:r>
              <a:rPr lang="en-MY" sz="10800" dirty="0"/>
              <a:t>Quantitative research Design</a:t>
            </a:r>
            <a:br>
              <a:rPr lang="en-MY" sz="10800" dirty="0"/>
            </a:br>
            <a:endParaRPr lang="en-MY" sz="10800" dirty="0"/>
          </a:p>
        </p:txBody>
      </p:sp>
      <p:sp>
        <p:nvSpPr>
          <p:cNvPr id="3" name="Subtitle 2">
            <a:extLst>
              <a:ext uri="{FF2B5EF4-FFF2-40B4-BE49-F238E27FC236}">
                <a16:creationId xmlns:a16="http://schemas.microsoft.com/office/drawing/2014/main" id="{372F7725-8BC7-494B-AEE6-38ADA3D4DFEA}"/>
              </a:ext>
            </a:extLst>
          </p:cNvPr>
          <p:cNvSpPr>
            <a:spLocks noGrp="1"/>
          </p:cNvSpPr>
          <p:nvPr>
            <p:ph type="subTitle" idx="1"/>
          </p:nvPr>
        </p:nvSpPr>
        <p:spPr>
          <a:xfrm>
            <a:off x="0" y="6296158"/>
            <a:ext cx="12188930" cy="561832"/>
          </a:xfrm>
        </p:spPr>
        <p:txBody>
          <a:bodyPr>
            <a:normAutofit/>
          </a:bodyPr>
          <a:lstStyle/>
          <a:p>
            <a:pPr algn="ctr"/>
            <a:r>
              <a:rPr lang="en-MY" sz="2000" b="1" dirty="0"/>
              <a:t>Dr Jugindar Singh</a:t>
            </a:r>
          </a:p>
        </p:txBody>
      </p:sp>
      <p:sp>
        <p:nvSpPr>
          <p:cNvPr id="2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5" name="Picture 4">
            <a:extLst>
              <a:ext uri="{FF2B5EF4-FFF2-40B4-BE49-F238E27FC236}">
                <a16:creationId xmlns:a16="http://schemas.microsoft.com/office/drawing/2014/main" id="{B6C1DD44-2D6D-45A5-8677-5F11EB05F864}"/>
              </a:ext>
            </a:extLst>
          </p:cNvPr>
          <p:cNvPicPr>
            <a:picLocks noChangeAspect="1"/>
          </p:cNvPicPr>
          <p:nvPr/>
        </p:nvPicPr>
        <p:blipFill>
          <a:blip r:embed="rId3"/>
          <a:stretch>
            <a:fillRect/>
          </a:stretch>
        </p:blipFill>
        <p:spPr>
          <a:xfrm>
            <a:off x="10058215" y="4553502"/>
            <a:ext cx="2133785" cy="2304488"/>
          </a:xfrm>
          <a:prstGeom prst="rect">
            <a:avLst/>
          </a:prstGeom>
        </p:spPr>
      </p:pic>
      <p:sp>
        <p:nvSpPr>
          <p:cNvPr id="6" name="Slide Number Placeholder 5">
            <a:extLst>
              <a:ext uri="{FF2B5EF4-FFF2-40B4-BE49-F238E27FC236}">
                <a16:creationId xmlns:a16="http://schemas.microsoft.com/office/drawing/2014/main" id="{13B2DF30-79EF-47EF-8B56-5FA245E6EC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D31F4-64FA-4BA0-9498-67783267A8C8}" type="slidenum">
              <a:rPr kumimoji="0" lang="en-US" sz="1600" b="0" i="0" u="none" strike="noStrike" kern="1200" cap="none" spc="0" normalizeH="0" baseline="0" noProof="0" smtClean="0">
                <a:ln>
                  <a:noFill/>
                </a:ln>
                <a:solidFill>
                  <a:prstClr val="white">
                    <a:tint val="75000"/>
                  </a:prstClr>
                </a:solidFill>
                <a:effectLst/>
                <a:uLnTx/>
                <a:uFillTx/>
                <a:latin typeface="The Hand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prstClr val="white">
                  <a:tint val="75000"/>
                </a:prstClr>
              </a:solidFill>
              <a:effectLst/>
              <a:uLnTx/>
              <a:uFillTx/>
              <a:latin typeface="The Hand Bold"/>
              <a:ea typeface="+mn-ea"/>
              <a:cs typeface="+mn-cs"/>
            </a:endParaRPr>
          </a:p>
        </p:txBody>
      </p:sp>
    </p:spTree>
    <p:extLst>
      <p:ext uri="{BB962C8B-B14F-4D97-AF65-F5344CB8AC3E}">
        <p14:creationId xmlns:p14="http://schemas.microsoft.com/office/powerpoint/2010/main" val="2990252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عنوان 1">
            <a:extLst>
              <a:ext uri="{FF2B5EF4-FFF2-40B4-BE49-F238E27FC236}">
                <a16:creationId xmlns:a16="http://schemas.microsoft.com/office/drawing/2014/main" id="{658EB377-5512-4E82-BA6B-3B6DFDDF7DED}"/>
              </a:ext>
            </a:extLst>
          </p:cNvPr>
          <p:cNvSpPr>
            <a:spLocks noGrp="1"/>
          </p:cNvSpPr>
          <p:nvPr>
            <p:ph type="title"/>
          </p:nvPr>
        </p:nvSpPr>
        <p:spPr>
          <a:xfrm>
            <a:off x="841248" y="548640"/>
            <a:ext cx="3600860" cy="5431536"/>
          </a:xfrm>
        </p:spPr>
        <p:txBody>
          <a:bodyPr>
            <a:normAutofit/>
          </a:bodyPr>
          <a:lstStyle/>
          <a:p>
            <a:r>
              <a:rPr lang="en-US" altLang="en-US" sz="4200" b="1" dirty="0"/>
              <a:t>Ontology The nature of social reality – that is, what do we believe about the nature of</a:t>
            </a:r>
            <a:br>
              <a:rPr lang="en-US" altLang="en-US" sz="4200" b="1" dirty="0"/>
            </a:br>
            <a:r>
              <a:rPr lang="en-US" altLang="en-US" sz="4200" b="1" dirty="0"/>
              <a:t>reality?</a:t>
            </a:r>
            <a:br>
              <a:rPr lang="en-US" altLang="en-US" sz="4200" b="1" dirty="0"/>
            </a:br>
            <a:endParaRPr lang="ar-SA" altLang="en-US" sz="4200" b="1" dirty="0"/>
          </a:p>
        </p:txBody>
      </p:sp>
      <p:sp>
        <p:nvSpPr>
          <p:cNvPr id="7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عنصر نائب للمحتوى 2">
            <a:extLst>
              <a:ext uri="{FF2B5EF4-FFF2-40B4-BE49-F238E27FC236}">
                <a16:creationId xmlns:a16="http://schemas.microsoft.com/office/drawing/2014/main" id="{80B9813F-621F-4468-8C01-CF739BCB87EC}"/>
              </a:ext>
            </a:extLst>
          </p:cNvPr>
          <p:cNvSpPr>
            <a:spLocks noGrp="1"/>
          </p:cNvSpPr>
          <p:nvPr>
            <p:ph idx="1"/>
          </p:nvPr>
        </p:nvSpPr>
        <p:spPr>
          <a:xfrm>
            <a:off x="5126418" y="-119922"/>
            <a:ext cx="7062534" cy="6977921"/>
          </a:xfrm>
        </p:spPr>
        <p:txBody>
          <a:bodyPr anchor="ctr">
            <a:normAutofit lnSpcReduction="10000"/>
          </a:bodyPr>
          <a:lstStyle/>
          <a:p>
            <a:pPr marL="0" indent="0">
              <a:buNone/>
            </a:pPr>
            <a:r>
              <a:rPr lang="en-US" altLang="en-US" sz="2400" b="1" dirty="0">
                <a:solidFill>
                  <a:srgbClr val="0070C0"/>
                </a:solidFill>
              </a:rPr>
              <a:t>Concerned with nature of reality. </a:t>
            </a:r>
          </a:p>
          <a:p>
            <a:pPr marL="0" indent="0">
              <a:buNone/>
            </a:pPr>
            <a:r>
              <a:rPr lang="en-US" altLang="en-US" sz="2400" dirty="0">
                <a:solidFill>
                  <a:srgbClr val="0070C0"/>
                </a:solidFill>
              </a:rPr>
              <a:t>Ontology is a system of belief that reflects an interpretation by an individual about what constitutes a fact - whether social entities should be perceived as </a:t>
            </a:r>
            <a:r>
              <a:rPr lang="en-US" altLang="en-US" sz="2400" dirty="0">
                <a:solidFill>
                  <a:srgbClr val="0070C0"/>
                </a:solidFill>
                <a:highlight>
                  <a:srgbClr val="FFFF00"/>
                </a:highlight>
              </a:rPr>
              <a:t>objective or subjective..</a:t>
            </a:r>
          </a:p>
          <a:p>
            <a:pPr marL="0" indent="0">
              <a:buNone/>
            </a:pPr>
            <a:r>
              <a:rPr lang="en-US" altLang="en-US" sz="2400" dirty="0">
                <a:solidFill>
                  <a:srgbClr val="0070C0"/>
                </a:solidFill>
              </a:rPr>
              <a:t>Ontology relates to whether we believe there is one verifiable reality or whether there exist multiple, socially constructed realities - (Patton, 2002)</a:t>
            </a:r>
          </a:p>
          <a:p>
            <a:pPr marL="0" indent="0">
              <a:buNone/>
            </a:pPr>
            <a:r>
              <a:rPr lang="en-US" altLang="en-US" sz="2400" b="1" dirty="0">
                <a:solidFill>
                  <a:srgbClr val="0070C0"/>
                </a:solidFill>
              </a:rPr>
              <a:t>Two aspects </a:t>
            </a:r>
          </a:p>
          <a:p>
            <a:r>
              <a:rPr lang="en-US" altLang="en-US" sz="2400" dirty="0">
                <a:solidFill>
                  <a:srgbClr val="0070C0"/>
                </a:solidFill>
              </a:rPr>
              <a:t>Objectivism</a:t>
            </a:r>
          </a:p>
          <a:p>
            <a:pPr marL="457200" lvl="1" indent="0">
              <a:buNone/>
            </a:pPr>
            <a:r>
              <a:rPr lang="en-US" altLang="en-US" dirty="0">
                <a:solidFill>
                  <a:srgbClr val="0070C0"/>
                </a:solidFill>
              </a:rPr>
              <a:t>The first aspect of ontology we discuss is objectivism. This portrays the position that social entities exist in reality external to social actors concerned with their existence.</a:t>
            </a:r>
          </a:p>
          <a:p>
            <a:r>
              <a:rPr lang="en-US" altLang="en-US" sz="2400" dirty="0">
                <a:solidFill>
                  <a:srgbClr val="0070C0"/>
                </a:solidFill>
              </a:rPr>
              <a:t>Subjectivism</a:t>
            </a:r>
          </a:p>
          <a:p>
            <a:pPr marL="457200" lvl="1" indent="0">
              <a:buNone/>
            </a:pPr>
            <a:r>
              <a:rPr lang="en-US" altLang="en-US" dirty="0">
                <a:solidFill>
                  <a:srgbClr val="0070C0"/>
                </a:solidFill>
              </a:rPr>
              <a:t>The second aspect, subjectivism holds that social phenomena are created from the perceptions and consequent actions of those social actors concerned with their existence  </a:t>
            </a:r>
            <a:endParaRPr lang="ar-SA" altLang="en-US" dirty="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CB295972-8B69-4CBF-B7EF-F20DE1DC292D}"/>
              </a:ext>
            </a:extLst>
          </p:cNvPr>
          <p:cNvSpPr>
            <a:spLocks noGrp="1" noChangeArrowheads="1"/>
          </p:cNvSpPr>
          <p:nvPr>
            <p:ph type="title"/>
          </p:nvPr>
        </p:nvSpPr>
        <p:spPr>
          <a:xfrm>
            <a:off x="0" y="365125"/>
            <a:ext cx="12188952" cy="1325563"/>
          </a:xfrm>
        </p:spPr>
        <p:txBody>
          <a:bodyPr>
            <a:normAutofit fontScale="90000"/>
          </a:bodyPr>
          <a:lstStyle/>
          <a:p>
            <a:pPr eaLnBrk="1" hangingPunct="1"/>
            <a:r>
              <a:rPr lang="en-GB" altLang="en-US" sz="5400" b="1" dirty="0">
                <a:solidFill>
                  <a:srgbClr val="FF0000"/>
                </a:solidFill>
                <a:latin typeface="Arial" panose="020B0604020202020204" pitchFamily="34" charset="0"/>
                <a:cs typeface="Arial" panose="020B0604020202020204" pitchFamily="34" charset="0"/>
              </a:rPr>
              <a:t>Epistemology: </a:t>
            </a:r>
            <a:r>
              <a:rPr lang="en-US" altLang="en-US" sz="3100" b="1" dirty="0">
                <a:latin typeface="Arial" panose="020B0604020202020204" pitchFamily="34" charset="0"/>
                <a:cs typeface="Arial" panose="020B0604020202020204" pitchFamily="34" charset="0"/>
              </a:rPr>
              <a:t>Ways of knowing – that is, how do we know what we know? What constitutes acceptable knowledge, </a:t>
            </a:r>
            <a:br>
              <a:rPr lang="en-US" altLang="en-US" sz="5400" b="1" dirty="0">
                <a:latin typeface="Arial" panose="020B0604020202020204" pitchFamily="34" charset="0"/>
                <a:cs typeface="Arial" panose="020B0604020202020204" pitchFamily="34" charset="0"/>
              </a:rPr>
            </a:br>
            <a:endParaRPr lang="en-GB" altLang="en-US" sz="5400" b="1" dirty="0">
              <a:latin typeface="Arial" panose="020B0604020202020204" pitchFamily="34" charset="0"/>
              <a:cs typeface="Arial" panose="020B0604020202020204" pitchFamily="34" charset="0"/>
            </a:endParaRPr>
          </a:p>
        </p:txBody>
      </p:sp>
      <p:sp>
        <p:nvSpPr>
          <p:cNvPr id="13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a:extLst>
              <a:ext uri="{FF2B5EF4-FFF2-40B4-BE49-F238E27FC236}">
                <a16:creationId xmlns:a16="http://schemas.microsoft.com/office/drawing/2014/main" id="{5F99A223-53AE-4FDD-94F5-3CDD8B83981C}"/>
              </a:ext>
            </a:extLst>
          </p:cNvPr>
          <p:cNvSpPr>
            <a:spLocks noGrp="1" noChangeArrowheads="1"/>
          </p:cNvSpPr>
          <p:nvPr>
            <p:ph type="body" idx="1"/>
          </p:nvPr>
        </p:nvSpPr>
        <p:spPr>
          <a:xfrm>
            <a:off x="0" y="1677373"/>
            <a:ext cx="12192000" cy="5162339"/>
          </a:xfrm>
        </p:spPr>
        <p:txBody>
          <a:bodyPr>
            <a:normAutofit/>
          </a:bodyPr>
          <a:lstStyle/>
          <a:p>
            <a:pPr>
              <a:defRPr/>
            </a:pPr>
            <a:r>
              <a:rPr lang="en-GB" dirty="0">
                <a:latin typeface="Arial" pitchFamily="34" charset="0"/>
              </a:rPr>
              <a:t>It concerns what constitutes acceptable knowledge in a field of study.</a:t>
            </a:r>
            <a:r>
              <a:rPr lang="en-US" dirty="0">
                <a:latin typeface="+mj-lt"/>
              </a:rPr>
              <a:t>Closely coupled with ontology and its consideration of what constitutes reality,</a:t>
            </a:r>
          </a:p>
          <a:p>
            <a:pPr lvl="1">
              <a:defRPr/>
            </a:pPr>
            <a:r>
              <a:rPr lang="en-US" dirty="0">
                <a:latin typeface="+mj-lt"/>
              </a:rPr>
              <a:t> Epistemology considers views about the most appropriate ways of enquiring into the nature of the world (</a:t>
            </a:r>
            <a:r>
              <a:rPr lang="en-US" dirty="0" err="1">
                <a:latin typeface="+mj-lt"/>
              </a:rPr>
              <a:t>Easterby</a:t>
            </a:r>
            <a:r>
              <a:rPr lang="en-US" dirty="0">
                <a:latin typeface="+mj-lt"/>
              </a:rPr>
              <a:t>-Smith, Thorpe and Jackson, 2008) </a:t>
            </a:r>
          </a:p>
          <a:p>
            <a:pPr lvl="1">
              <a:defRPr/>
            </a:pPr>
            <a:r>
              <a:rPr lang="en-US" dirty="0">
                <a:latin typeface="+mj-lt"/>
              </a:rPr>
              <a:t>‘What is knowledge and what are the sources and limits of knowledge’ (Eriksson and </a:t>
            </a:r>
            <a:r>
              <a:rPr lang="en-US" dirty="0" err="1">
                <a:latin typeface="+mj-lt"/>
              </a:rPr>
              <a:t>Kovalainen</a:t>
            </a:r>
            <a:r>
              <a:rPr lang="en-US" dirty="0">
                <a:latin typeface="+mj-lt"/>
              </a:rPr>
              <a:t>, 2008). </a:t>
            </a:r>
          </a:p>
          <a:p>
            <a:pPr lvl="1">
              <a:defRPr/>
            </a:pPr>
            <a:r>
              <a:rPr lang="en-US" dirty="0">
                <a:latin typeface="+mj-lt"/>
              </a:rPr>
              <a:t>Questions of epistemology begin to consider the research method, </a:t>
            </a:r>
          </a:p>
          <a:p>
            <a:pPr marL="457200" lvl="1" indent="0">
              <a:buNone/>
              <a:defRPr/>
            </a:pPr>
            <a:r>
              <a:rPr lang="en-US" dirty="0">
                <a:solidFill>
                  <a:srgbClr val="002060"/>
                </a:solidFill>
                <a:latin typeface="+mj-lt"/>
              </a:rPr>
              <a:t>Epistemology inquires into the nature of knowledge and truth. It asks the questions</a:t>
            </a:r>
            <a:r>
              <a:rPr lang="en-US" dirty="0">
                <a:latin typeface="+mj-lt"/>
              </a:rPr>
              <a:t>: </a:t>
            </a:r>
          </a:p>
          <a:p>
            <a:pPr marL="1371600" lvl="2" indent="-457200">
              <a:buFont typeface="+mj-lt"/>
              <a:buAutoNum type="arabicPeriod"/>
              <a:defRPr/>
            </a:pPr>
            <a:r>
              <a:rPr lang="en-US" dirty="0">
                <a:latin typeface="+mj-lt"/>
              </a:rPr>
              <a:t>What are the sources of knowledge? </a:t>
            </a:r>
            <a:r>
              <a:rPr lang="en-US" dirty="0" err="1">
                <a:latin typeface="+mj-lt"/>
              </a:rPr>
              <a:t>Eg</a:t>
            </a:r>
            <a:r>
              <a:rPr lang="en-US" dirty="0">
                <a:latin typeface="+mj-lt"/>
              </a:rPr>
              <a:t>: Smoking is bad for health</a:t>
            </a:r>
          </a:p>
          <a:p>
            <a:pPr marL="1371600" lvl="2" indent="-457200">
              <a:buFont typeface="+mj-lt"/>
              <a:buAutoNum type="arabicPeriod"/>
              <a:defRPr/>
            </a:pPr>
            <a:r>
              <a:rPr lang="en-US" dirty="0">
                <a:latin typeface="+mj-lt"/>
              </a:rPr>
              <a:t>How reliable are these sources?</a:t>
            </a:r>
          </a:p>
          <a:p>
            <a:pPr marL="1371600" lvl="2" indent="-457200">
              <a:buFont typeface="+mj-lt"/>
              <a:buAutoNum type="arabicPeriod"/>
              <a:defRPr/>
            </a:pPr>
            <a:r>
              <a:rPr lang="en-US" dirty="0">
                <a:latin typeface="+mj-lt"/>
              </a:rPr>
              <a:t>What can one know? </a:t>
            </a:r>
          </a:p>
          <a:p>
            <a:pPr marL="1371600" lvl="2" indent="-457200">
              <a:buFont typeface="+mj-lt"/>
              <a:buAutoNum type="arabicPeriod"/>
              <a:defRPr/>
            </a:pPr>
            <a:r>
              <a:rPr lang="en-US" dirty="0">
                <a:latin typeface="+mj-lt"/>
              </a:rPr>
              <a:t>How does one know if something is true?</a:t>
            </a:r>
          </a:p>
          <a:p>
            <a:pPr marL="457200" lvl="1" indent="0">
              <a:buNone/>
              <a:defRPr/>
            </a:pPr>
            <a:endParaRPr lang="en-GB"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Rectangle 2">
            <a:extLst>
              <a:ext uri="{FF2B5EF4-FFF2-40B4-BE49-F238E27FC236}">
                <a16:creationId xmlns:a16="http://schemas.microsoft.com/office/drawing/2014/main" id="{11167079-C9B0-4022-A1C0-2F41EB35987B}"/>
              </a:ext>
            </a:extLst>
          </p:cNvPr>
          <p:cNvSpPr>
            <a:spLocks noGrp="1" noChangeArrowheads="1"/>
          </p:cNvSpPr>
          <p:nvPr>
            <p:ph type="title"/>
          </p:nvPr>
        </p:nvSpPr>
        <p:spPr>
          <a:xfrm>
            <a:off x="62588" y="-17595"/>
            <a:ext cx="12129411" cy="1121483"/>
          </a:xfrm>
        </p:spPr>
        <p:txBody>
          <a:bodyPr>
            <a:normAutofit/>
          </a:bodyPr>
          <a:lstStyle/>
          <a:p>
            <a:pPr eaLnBrk="1" hangingPunct="1"/>
            <a:r>
              <a:rPr lang="en-GB" altLang="en-US" sz="3600">
                <a:solidFill>
                  <a:srgbClr val="FF0000"/>
                </a:solidFill>
                <a:latin typeface="Arial" panose="020B0604020202020204" pitchFamily="34" charset="0"/>
                <a:cs typeface="Arial" panose="020B0604020202020204" pitchFamily="34" charset="0"/>
              </a:rPr>
              <a:t>Main research philosophies</a:t>
            </a:r>
            <a:endParaRPr lang="en-GB" altLang="en-US" sz="3600" dirty="0">
              <a:solidFill>
                <a:srgbClr val="FF0000"/>
              </a:solidFill>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7713A47E-BA06-499A-9C94-AC45B88F5C45}"/>
              </a:ext>
            </a:extLst>
          </p:cNvPr>
          <p:cNvSpPr>
            <a:spLocks noGrp="1" noChangeArrowheads="1"/>
          </p:cNvSpPr>
          <p:nvPr>
            <p:ph type="body" idx="1"/>
          </p:nvPr>
        </p:nvSpPr>
        <p:spPr>
          <a:xfrm>
            <a:off x="62587" y="799899"/>
            <a:ext cx="7557413" cy="6075696"/>
          </a:xfrm>
          <a:ln>
            <a:solidFill>
              <a:schemeClr val="accent1"/>
            </a:solidFill>
          </a:ln>
        </p:spPr>
        <p:txBody>
          <a:bodyPr>
            <a:normAutofit/>
          </a:bodyPr>
          <a:lstStyle/>
          <a:p>
            <a:pPr marL="514350" indent="-514350" eaLnBrk="1" hangingPunct="1">
              <a:buFont typeface="+mj-lt"/>
              <a:buAutoNum type="arabicPeriod"/>
            </a:pPr>
            <a:r>
              <a:rPr lang="en-GB" altLang="en-US" sz="3400" b="1">
                <a:solidFill>
                  <a:srgbClr val="FF0000"/>
                </a:solidFill>
                <a:latin typeface="Arial" panose="020B0604020202020204" pitchFamily="34" charset="0"/>
              </a:rPr>
              <a:t>Positivism</a:t>
            </a:r>
            <a:r>
              <a:rPr lang="en-GB" altLang="en-US" sz="3400">
                <a:latin typeface="Arial" panose="020B0604020202020204" pitchFamily="34" charset="0"/>
              </a:rPr>
              <a:t> -   </a:t>
            </a:r>
          </a:p>
          <a:p>
            <a:pPr marL="457200" lvl="1" indent="0">
              <a:buNone/>
            </a:pPr>
            <a:r>
              <a:rPr lang="en-GB" altLang="en-US" sz="2900">
                <a:latin typeface="Arial" panose="020B0604020202020204" pitchFamily="34" charset="0"/>
              </a:rPr>
              <a:t>The stance of the natural scientist. </a:t>
            </a:r>
          </a:p>
          <a:p>
            <a:pPr marL="0" indent="0">
              <a:buNone/>
            </a:pPr>
            <a:r>
              <a:rPr lang="en-GB" altLang="en-US" sz="3300" b="1">
                <a:solidFill>
                  <a:srgbClr val="FF0000"/>
                </a:solidFill>
                <a:latin typeface="Arial" panose="020B0604020202020204" pitchFamily="34" charset="0"/>
              </a:rPr>
              <a:t>2. </a:t>
            </a:r>
            <a:r>
              <a:rPr lang="en-GB" altLang="en-US" sz="3800" b="1">
                <a:solidFill>
                  <a:srgbClr val="FF0000"/>
                </a:solidFill>
                <a:latin typeface="Arial" panose="020B0604020202020204" pitchFamily="34" charset="0"/>
              </a:rPr>
              <a:t>Realism</a:t>
            </a:r>
            <a:r>
              <a:rPr lang="en-GB" altLang="en-US" sz="3800">
                <a:latin typeface="Arial" panose="020B0604020202020204" pitchFamily="34" charset="0"/>
              </a:rPr>
              <a:t> </a:t>
            </a:r>
          </a:p>
          <a:p>
            <a:pPr marL="457200" lvl="1" indent="0">
              <a:buNone/>
            </a:pPr>
            <a:r>
              <a:rPr lang="en-GB" altLang="en-US" sz="3400">
                <a:solidFill>
                  <a:srgbClr val="002060"/>
                </a:solidFill>
                <a:latin typeface="Arial" panose="020B0604020202020204" pitchFamily="34" charset="0"/>
              </a:rPr>
              <a:t>W</a:t>
            </a:r>
            <a:r>
              <a:rPr lang="en-US" altLang="en-US" sz="3400">
                <a:solidFill>
                  <a:srgbClr val="002060"/>
                </a:solidFill>
                <a:latin typeface="Arial" panose="020B0604020202020204" pitchFamily="34" charset="0"/>
              </a:rPr>
              <a:t>hat the senses show us as reality is the truth</a:t>
            </a:r>
            <a:r>
              <a:rPr lang="en-US" altLang="en-US" sz="3400">
                <a:latin typeface="Arial" panose="020B0604020202020204" pitchFamily="34" charset="0"/>
              </a:rPr>
              <a:t>;</a:t>
            </a:r>
          </a:p>
          <a:p>
            <a:pPr marL="514350" indent="-514350" eaLnBrk="1" hangingPunct="1">
              <a:buAutoNum type="arabicPeriod" startAt="3"/>
            </a:pPr>
            <a:r>
              <a:rPr lang="en-GB" altLang="en-US" sz="3400" b="1">
                <a:solidFill>
                  <a:srgbClr val="FF0000"/>
                </a:solidFill>
                <a:latin typeface="Arial" panose="020B0604020202020204" pitchFamily="34" charset="0"/>
              </a:rPr>
              <a:t>Interpretivism</a:t>
            </a:r>
            <a:r>
              <a:rPr lang="en-GB" altLang="en-US" sz="3400">
                <a:latin typeface="Arial" panose="020B0604020202020204" pitchFamily="34" charset="0"/>
              </a:rPr>
              <a:t> </a:t>
            </a:r>
          </a:p>
          <a:p>
            <a:pPr marL="457200" lvl="1" indent="0">
              <a:buNone/>
            </a:pPr>
            <a:r>
              <a:rPr lang="en-GB" altLang="en-US" sz="3400">
                <a:latin typeface="Arial" panose="020B0604020202020204" pitchFamily="34" charset="0"/>
              </a:rPr>
              <a:t>Researchers as ‘social actors’ </a:t>
            </a:r>
          </a:p>
          <a:p>
            <a:pPr marL="514350" indent="-514350" eaLnBrk="1" hangingPunct="1">
              <a:buAutoNum type="arabicPeriod" startAt="4"/>
            </a:pPr>
            <a:r>
              <a:rPr lang="en-GB" altLang="en-US" sz="3400" b="1">
                <a:solidFill>
                  <a:srgbClr val="FF0000"/>
                </a:solidFill>
                <a:latin typeface="Arial" panose="020B0604020202020204" pitchFamily="34" charset="0"/>
              </a:rPr>
              <a:t>Pragmatism</a:t>
            </a:r>
          </a:p>
          <a:p>
            <a:pPr marL="457200" lvl="1" indent="0">
              <a:buNone/>
            </a:pPr>
            <a:r>
              <a:rPr lang="en-US" altLang="en-US" sz="2900">
                <a:latin typeface="Arial" panose="020B0604020202020204" pitchFamily="34" charset="0"/>
              </a:rPr>
              <a:t>Pragmatism asserts that </a:t>
            </a:r>
            <a:r>
              <a:rPr lang="en-US" altLang="en-US" sz="2900">
                <a:solidFill>
                  <a:srgbClr val="002060"/>
                </a:solidFill>
                <a:latin typeface="Arial" panose="020B0604020202020204" pitchFamily="34" charset="0"/>
              </a:rPr>
              <a:t>concepts are only relevant where they support action </a:t>
            </a:r>
            <a:r>
              <a:rPr lang="en-US" altLang="en-US" sz="2600">
                <a:latin typeface="Arial" panose="020B0604020202020204" pitchFamily="34" charset="0"/>
              </a:rPr>
              <a:t>(</a:t>
            </a:r>
            <a:r>
              <a:rPr lang="en-US" altLang="en-US" sz="2000">
                <a:latin typeface="Arial" panose="020B0604020202020204" pitchFamily="34" charset="0"/>
              </a:rPr>
              <a:t>Kelemen and Rumens 2008).</a:t>
            </a:r>
            <a:r>
              <a:rPr lang="en-US" altLang="en-US" sz="2600">
                <a:latin typeface="Arial" panose="020B0604020202020204" pitchFamily="34" charset="0"/>
              </a:rPr>
              <a:t> </a:t>
            </a:r>
          </a:p>
          <a:p>
            <a:pPr eaLnBrk="1" hangingPunct="1"/>
            <a:endParaRPr lang="en-GB" altLang="en-US" sz="2900">
              <a:latin typeface="Arial" panose="020B0604020202020204" pitchFamily="34" charset="0"/>
            </a:endParaRPr>
          </a:p>
          <a:p>
            <a:pPr eaLnBrk="1" hangingPunct="1"/>
            <a:endParaRPr lang="en-GB" altLang="en-US" sz="2000" dirty="0">
              <a:latin typeface="Arial" panose="020B0604020202020204" pitchFamily="34" charset="0"/>
            </a:endParaRP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871CC2E2-F0A9-4C89-A5A6-C5210328B14D}"/>
              </a:ext>
            </a:extLst>
          </p:cNvPr>
          <p:cNvPicPr>
            <a:picLocks noChangeAspect="1"/>
          </p:cNvPicPr>
          <p:nvPr/>
        </p:nvPicPr>
        <p:blipFill>
          <a:blip r:embed="rId2"/>
          <a:stretch>
            <a:fillRect/>
          </a:stretch>
        </p:blipFill>
        <p:spPr>
          <a:xfrm>
            <a:off x="7682587" y="17595"/>
            <a:ext cx="4435816"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6D5F2868-DE9E-48AE-9401-E530BAB4ECB9}"/>
              </a:ext>
            </a:extLst>
          </p:cNvPr>
          <p:cNvSpPr/>
          <p:nvPr/>
        </p:nvSpPr>
        <p:spPr>
          <a:xfrm>
            <a:off x="78194" y="0"/>
            <a:ext cx="2321170" cy="18850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Ontology</a:t>
            </a:r>
          </a:p>
        </p:txBody>
      </p:sp>
      <p:sp>
        <p:nvSpPr>
          <p:cNvPr id="3" name="Flowchart: Connector 2">
            <a:extLst>
              <a:ext uri="{FF2B5EF4-FFF2-40B4-BE49-F238E27FC236}">
                <a16:creationId xmlns:a16="http://schemas.microsoft.com/office/drawing/2014/main" id="{3AE2AF39-45ED-42DD-83A6-04D717A9B9C7}"/>
              </a:ext>
            </a:extLst>
          </p:cNvPr>
          <p:cNvSpPr/>
          <p:nvPr/>
        </p:nvSpPr>
        <p:spPr>
          <a:xfrm>
            <a:off x="56271" y="3784212"/>
            <a:ext cx="2321170" cy="20679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Epistemology</a:t>
            </a:r>
          </a:p>
        </p:txBody>
      </p:sp>
      <p:sp>
        <p:nvSpPr>
          <p:cNvPr id="5" name="Cross 4">
            <a:extLst>
              <a:ext uri="{FF2B5EF4-FFF2-40B4-BE49-F238E27FC236}">
                <a16:creationId xmlns:a16="http://schemas.microsoft.com/office/drawing/2014/main" id="{9CA6E890-0A30-4F4A-80B7-AAA1BD79F2D6}"/>
              </a:ext>
            </a:extLst>
          </p:cNvPr>
          <p:cNvSpPr/>
          <p:nvPr/>
        </p:nvSpPr>
        <p:spPr>
          <a:xfrm>
            <a:off x="914400" y="2377441"/>
            <a:ext cx="914400" cy="914400"/>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11FAC3DB-624F-4302-9232-8BA8304E7A05}"/>
              </a:ext>
            </a:extLst>
          </p:cNvPr>
          <p:cNvSpPr/>
          <p:nvPr/>
        </p:nvSpPr>
        <p:spPr>
          <a:xfrm>
            <a:off x="3180119" y="2433711"/>
            <a:ext cx="576776" cy="801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2465B2-2533-4DCB-8380-3BA4E946B285}"/>
              </a:ext>
            </a:extLst>
          </p:cNvPr>
          <p:cNvSpPr/>
          <p:nvPr/>
        </p:nvSpPr>
        <p:spPr>
          <a:xfrm>
            <a:off x="4443867" y="2478847"/>
            <a:ext cx="3588785"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Research Philosophy</a:t>
            </a:r>
          </a:p>
        </p:txBody>
      </p:sp>
      <p:sp>
        <p:nvSpPr>
          <p:cNvPr id="8" name="TextBox 7">
            <a:extLst>
              <a:ext uri="{FF2B5EF4-FFF2-40B4-BE49-F238E27FC236}">
                <a16:creationId xmlns:a16="http://schemas.microsoft.com/office/drawing/2014/main" id="{B7E38DB5-863F-4FF6-BC49-DAE260FE2479}"/>
              </a:ext>
            </a:extLst>
          </p:cNvPr>
          <p:cNvSpPr txBox="1"/>
          <p:nvPr/>
        </p:nvSpPr>
        <p:spPr>
          <a:xfrm>
            <a:off x="2518118" y="11132"/>
            <a:ext cx="5134707" cy="230832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0000"/>
                </a:solidFill>
                <a:effectLst/>
                <a:uLnTx/>
                <a:uFillTx/>
                <a:latin typeface="Calibri" panose="020F0502020204030204"/>
                <a:ea typeface="+mn-ea"/>
                <a:cs typeface="+mn-cs"/>
              </a:rPr>
              <a:t>Ontology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is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shapes reality</a:t>
            </a:r>
            <a:b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is happening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 What is the problem/what are the solutions</a:t>
            </a:r>
          </a:p>
        </p:txBody>
      </p:sp>
      <p:sp>
        <p:nvSpPr>
          <p:cNvPr id="9" name="TextBox 8">
            <a:extLst>
              <a:ext uri="{FF2B5EF4-FFF2-40B4-BE49-F238E27FC236}">
                <a16:creationId xmlns:a16="http://schemas.microsoft.com/office/drawing/2014/main" id="{61B9C559-08B5-447C-9FE3-E455A9BC3279}"/>
              </a:ext>
            </a:extLst>
          </p:cNvPr>
          <p:cNvSpPr txBox="1"/>
          <p:nvPr/>
        </p:nvSpPr>
        <p:spPr>
          <a:xfrm>
            <a:off x="2399364" y="3851615"/>
            <a:ext cx="5253461" cy="1384995"/>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err="1">
                <a:ln>
                  <a:noFill/>
                </a:ln>
                <a:solidFill>
                  <a:srgbClr val="FF0000"/>
                </a:solidFill>
                <a:effectLst/>
                <a:uLnTx/>
                <a:uFillTx/>
                <a:latin typeface="Calibri" panose="020F0502020204030204"/>
                <a:ea typeface="+mn-ea"/>
                <a:cs typeface="+mn-cs"/>
              </a:rPr>
              <a:t>Epistomology</a:t>
            </a:r>
            <a:endPar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of the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do we collect knowledge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175DE6-614E-4640-A37A-84BE2C08875D}"/>
              </a:ext>
            </a:extLst>
          </p:cNvPr>
          <p:cNvSpPr txBox="1"/>
          <p:nvPr/>
        </p:nvSpPr>
        <p:spPr>
          <a:xfrm>
            <a:off x="7913898" y="-31711"/>
            <a:ext cx="4235898" cy="2369880"/>
          </a:xfrm>
          <a:prstGeom prst="rect">
            <a:avLst/>
          </a:prstGeom>
          <a:solidFill>
            <a:schemeClr val="bg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Singularity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There is only one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Only one set of solution to the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2. More than one Reality</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Depends on how people perceive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people are shaping the reality</a:t>
            </a:r>
          </a:p>
        </p:txBody>
      </p:sp>
      <p:cxnSp>
        <p:nvCxnSpPr>
          <p:cNvPr id="12" name="Straight Arrow Connector 11">
            <a:extLst>
              <a:ext uri="{FF2B5EF4-FFF2-40B4-BE49-F238E27FC236}">
                <a16:creationId xmlns:a16="http://schemas.microsoft.com/office/drawing/2014/main" id="{9714B177-580F-4F1E-941F-EE7091549251}"/>
              </a:ext>
            </a:extLst>
          </p:cNvPr>
          <p:cNvCxnSpPr>
            <a:stCxn id="8" idx="3"/>
            <a:endCxn id="10" idx="1"/>
          </p:cNvCxnSpPr>
          <p:nvPr/>
        </p:nvCxnSpPr>
        <p:spPr>
          <a:xfrm flipV="1">
            <a:off x="7652825" y="1153229"/>
            <a:ext cx="261073" cy="1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0A9161-10D0-4CB0-B7AF-735432DC5D9E}"/>
              </a:ext>
            </a:extLst>
          </p:cNvPr>
          <p:cNvSpPr txBox="1"/>
          <p:nvPr/>
        </p:nvSpPr>
        <p:spPr>
          <a:xfrm>
            <a:off x="7913898" y="3851615"/>
            <a:ext cx="4221831" cy="1384995"/>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err="1">
                <a:ln>
                  <a:noFill/>
                </a:ln>
                <a:solidFill>
                  <a:srgbClr val="FF0000"/>
                </a:solidFill>
                <a:effectLst/>
                <a:uLnTx/>
                <a:uFillTx/>
                <a:latin typeface="Calibri" panose="020F0502020204030204"/>
                <a:ea typeface="+mn-ea"/>
                <a:cs typeface="+mn-cs"/>
              </a:rPr>
              <a:t>Epistomology</a:t>
            </a:r>
            <a:endPar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measured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interpreted</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144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6D5F2868-DE9E-48AE-9401-E530BAB4ECB9}"/>
              </a:ext>
            </a:extLst>
          </p:cNvPr>
          <p:cNvSpPr/>
          <p:nvPr/>
        </p:nvSpPr>
        <p:spPr>
          <a:xfrm>
            <a:off x="78194" y="0"/>
            <a:ext cx="2321170" cy="18850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Ontology</a:t>
            </a:r>
          </a:p>
        </p:txBody>
      </p:sp>
      <p:sp>
        <p:nvSpPr>
          <p:cNvPr id="3" name="Flowchart: Connector 2">
            <a:extLst>
              <a:ext uri="{FF2B5EF4-FFF2-40B4-BE49-F238E27FC236}">
                <a16:creationId xmlns:a16="http://schemas.microsoft.com/office/drawing/2014/main" id="{3AE2AF39-45ED-42DD-83A6-04D717A9B9C7}"/>
              </a:ext>
            </a:extLst>
          </p:cNvPr>
          <p:cNvSpPr/>
          <p:nvPr/>
        </p:nvSpPr>
        <p:spPr>
          <a:xfrm>
            <a:off x="5162021" y="11131"/>
            <a:ext cx="2321170" cy="20679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Epistemology</a:t>
            </a:r>
          </a:p>
        </p:txBody>
      </p:sp>
      <p:sp>
        <p:nvSpPr>
          <p:cNvPr id="5" name="Cross 4">
            <a:extLst>
              <a:ext uri="{FF2B5EF4-FFF2-40B4-BE49-F238E27FC236}">
                <a16:creationId xmlns:a16="http://schemas.microsoft.com/office/drawing/2014/main" id="{9CA6E890-0A30-4F4A-80B7-AAA1BD79F2D6}"/>
              </a:ext>
            </a:extLst>
          </p:cNvPr>
          <p:cNvSpPr/>
          <p:nvPr/>
        </p:nvSpPr>
        <p:spPr>
          <a:xfrm>
            <a:off x="3224607" y="587907"/>
            <a:ext cx="914400" cy="914400"/>
          </a:xfrm>
          <a:prstGeom prst="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2465B2-2533-4DCB-8380-3BA4E946B285}"/>
              </a:ext>
            </a:extLst>
          </p:cNvPr>
          <p:cNvSpPr/>
          <p:nvPr/>
        </p:nvSpPr>
        <p:spPr>
          <a:xfrm>
            <a:off x="8904849" y="517569"/>
            <a:ext cx="2858907" cy="1055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Philosophy</a:t>
            </a:r>
          </a:p>
        </p:txBody>
      </p:sp>
      <p:sp>
        <p:nvSpPr>
          <p:cNvPr id="10" name="TextBox 9">
            <a:extLst>
              <a:ext uri="{FF2B5EF4-FFF2-40B4-BE49-F238E27FC236}">
                <a16:creationId xmlns:a16="http://schemas.microsoft.com/office/drawing/2014/main" id="{80175DE6-614E-4640-A37A-84BE2C08875D}"/>
              </a:ext>
            </a:extLst>
          </p:cNvPr>
          <p:cNvSpPr txBox="1"/>
          <p:nvPr/>
        </p:nvSpPr>
        <p:spPr>
          <a:xfrm>
            <a:off x="78194" y="2387379"/>
            <a:ext cx="3677880" cy="1384995"/>
          </a:xfrm>
          <a:prstGeom prst="rect">
            <a:avLst/>
          </a:prstGeom>
          <a:solidFill>
            <a:schemeClr val="bg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Singularity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There is only one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Only one set of solution to the problem</a:t>
            </a:r>
          </a:p>
        </p:txBody>
      </p:sp>
      <p:sp>
        <p:nvSpPr>
          <p:cNvPr id="13" name="TextBox 12">
            <a:extLst>
              <a:ext uri="{FF2B5EF4-FFF2-40B4-BE49-F238E27FC236}">
                <a16:creationId xmlns:a16="http://schemas.microsoft.com/office/drawing/2014/main" id="{FB0A9161-10D0-4CB0-B7AF-735432DC5D9E}"/>
              </a:ext>
            </a:extLst>
          </p:cNvPr>
          <p:cNvSpPr txBox="1"/>
          <p:nvPr/>
        </p:nvSpPr>
        <p:spPr>
          <a:xfrm>
            <a:off x="4819004" y="2717540"/>
            <a:ext cx="3283987" cy="769441"/>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measured</a:t>
            </a:r>
          </a:p>
        </p:txBody>
      </p:sp>
      <p:sp>
        <p:nvSpPr>
          <p:cNvPr id="16" name="TextBox 15">
            <a:extLst>
              <a:ext uri="{FF2B5EF4-FFF2-40B4-BE49-F238E27FC236}">
                <a16:creationId xmlns:a16="http://schemas.microsoft.com/office/drawing/2014/main" id="{5E40DD5B-0CF4-452E-BB8E-B9B99647E01C}"/>
              </a:ext>
            </a:extLst>
          </p:cNvPr>
          <p:cNvSpPr txBox="1"/>
          <p:nvPr/>
        </p:nvSpPr>
        <p:spPr>
          <a:xfrm>
            <a:off x="78194" y="4587609"/>
            <a:ext cx="3677880" cy="138499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2. More than one Reality</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Depends on how people perceive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people are shaping the reality</a:t>
            </a:r>
          </a:p>
        </p:txBody>
      </p:sp>
      <p:sp>
        <p:nvSpPr>
          <p:cNvPr id="17" name="TextBox 16">
            <a:extLst>
              <a:ext uri="{FF2B5EF4-FFF2-40B4-BE49-F238E27FC236}">
                <a16:creationId xmlns:a16="http://schemas.microsoft.com/office/drawing/2014/main" id="{9BAA2AD8-4735-47FE-9FE1-59DF890C8550}"/>
              </a:ext>
            </a:extLst>
          </p:cNvPr>
          <p:cNvSpPr txBox="1"/>
          <p:nvPr/>
        </p:nvSpPr>
        <p:spPr>
          <a:xfrm>
            <a:off x="4819004" y="4652853"/>
            <a:ext cx="3452799" cy="1077218"/>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interpreted</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ross 17">
            <a:extLst>
              <a:ext uri="{FF2B5EF4-FFF2-40B4-BE49-F238E27FC236}">
                <a16:creationId xmlns:a16="http://schemas.microsoft.com/office/drawing/2014/main" id="{D5BE81C2-65D5-424F-8C4F-E8BE9B2D9986}"/>
              </a:ext>
            </a:extLst>
          </p:cNvPr>
          <p:cNvSpPr/>
          <p:nvPr/>
        </p:nvSpPr>
        <p:spPr>
          <a:xfrm>
            <a:off x="3984673" y="2812757"/>
            <a:ext cx="605732" cy="534238"/>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quals 18">
            <a:extLst>
              <a:ext uri="{FF2B5EF4-FFF2-40B4-BE49-F238E27FC236}">
                <a16:creationId xmlns:a16="http://schemas.microsoft.com/office/drawing/2014/main" id="{79174329-CD35-4598-8087-9624F6B24CCD}"/>
              </a:ext>
            </a:extLst>
          </p:cNvPr>
          <p:cNvSpPr/>
          <p:nvPr/>
        </p:nvSpPr>
        <p:spPr>
          <a:xfrm>
            <a:off x="7591805" y="672312"/>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quals 19">
            <a:extLst>
              <a:ext uri="{FF2B5EF4-FFF2-40B4-BE49-F238E27FC236}">
                <a16:creationId xmlns:a16="http://schemas.microsoft.com/office/drawing/2014/main" id="{FAC96495-59E0-4ED7-AF1B-09ACA682D8A9}"/>
              </a:ext>
            </a:extLst>
          </p:cNvPr>
          <p:cNvSpPr/>
          <p:nvPr/>
        </p:nvSpPr>
        <p:spPr>
          <a:xfrm>
            <a:off x="8112310" y="2602501"/>
            <a:ext cx="914400" cy="914400"/>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Equals 20">
            <a:extLst>
              <a:ext uri="{FF2B5EF4-FFF2-40B4-BE49-F238E27FC236}">
                <a16:creationId xmlns:a16="http://schemas.microsoft.com/office/drawing/2014/main" id="{BD1DBABA-2161-4F03-BED1-766B890B20EE}"/>
              </a:ext>
            </a:extLst>
          </p:cNvPr>
          <p:cNvSpPr/>
          <p:nvPr/>
        </p:nvSpPr>
        <p:spPr>
          <a:xfrm>
            <a:off x="8271803" y="4741276"/>
            <a:ext cx="914400" cy="914400"/>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ross 21">
            <a:extLst>
              <a:ext uri="{FF2B5EF4-FFF2-40B4-BE49-F238E27FC236}">
                <a16:creationId xmlns:a16="http://schemas.microsoft.com/office/drawing/2014/main" id="{E0CC51A5-6A1D-48B9-808B-7D15C9D91A70}"/>
              </a:ext>
            </a:extLst>
          </p:cNvPr>
          <p:cNvSpPr/>
          <p:nvPr/>
        </p:nvSpPr>
        <p:spPr>
          <a:xfrm>
            <a:off x="3984673" y="5012987"/>
            <a:ext cx="605732" cy="534238"/>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15E9A3F-49A1-401A-AF71-21E1666B4A52}"/>
              </a:ext>
            </a:extLst>
          </p:cNvPr>
          <p:cNvSpPr/>
          <p:nvPr/>
        </p:nvSpPr>
        <p:spPr>
          <a:xfrm>
            <a:off x="9036029" y="2505107"/>
            <a:ext cx="2858907"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Positivism</a:t>
            </a:r>
          </a:p>
        </p:txBody>
      </p:sp>
      <p:sp>
        <p:nvSpPr>
          <p:cNvPr id="24" name="Rectangle 23">
            <a:extLst>
              <a:ext uri="{FF2B5EF4-FFF2-40B4-BE49-F238E27FC236}">
                <a16:creationId xmlns:a16="http://schemas.microsoft.com/office/drawing/2014/main" id="{38B00443-C1A6-4F59-B75E-994A148B3429}"/>
              </a:ext>
            </a:extLst>
          </p:cNvPr>
          <p:cNvSpPr/>
          <p:nvPr/>
        </p:nvSpPr>
        <p:spPr>
          <a:xfrm>
            <a:off x="9186203" y="4600600"/>
            <a:ext cx="2858907"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Interpretivism</a:t>
            </a:r>
          </a:p>
        </p:txBody>
      </p:sp>
      <p:cxnSp>
        <p:nvCxnSpPr>
          <p:cNvPr id="26" name="Straight Connector 25">
            <a:extLst>
              <a:ext uri="{FF2B5EF4-FFF2-40B4-BE49-F238E27FC236}">
                <a16:creationId xmlns:a16="http://schemas.microsoft.com/office/drawing/2014/main" id="{3E17ADF7-82AF-4CBE-B12F-342913E53ECD}"/>
              </a:ext>
            </a:extLst>
          </p:cNvPr>
          <p:cNvCxnSpPr/>
          <p:nvPr/>
        </p:nvCxnSpPr>
        <p:spPr>
          <a:xfrm>
            <a:off x="0" y="2135354"/>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B03268-1FED-44C5-88D7-29684240B688}"/>
              </a:ext>
            </a:extLst>
          </p:cNvPr>
          <p:cNvCxnSpPr/>
          <p:nvPr/>
        </p:nvCxnSpPr>
        <p:spPr>
          <a:xfrm>
            <a:off x="0" y="4276578"/>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79EA5D-054C-4453-8AE4-6534EB00E1ED}"/>
              </a:ext>
            </a:extLst>
          </p:cNvPr>
          <p:cNvCxnSpPr/>
          <p:nvPr/>
        </p:nvCxnSpPr>
        <p:spPr>
          <a:xfrm>
            <a:off x="0" y="6344529"/>
            <a:ext cx="121138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95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097" y="39113"/>
            <a:ext cx="12191979" cy="1434415"/>
          </a:xfrm>
        </p:spPr>
        <p:txBody>
          <a:bodyPr anchor="b">
            <a:normAutofit fontScale="90000"/>
          </a:bodyPr>
          <a:lstStyle/>
          <a:p>
            <a:r>
              <a:rPr lang="en-US" sz="5400" b="1" dirty="0">
                <a:solidFill>
                  <a:srgbClr val="FF0000"/>
                </a:solidFill>
              </a:rPr>
              <a:t>Positivism </a:t>
            </a:r>
            <a:r>
              <a:rPr lang="en-US" sz="2200" b="1" dirty="0">
                <a:solidFill>
                  <a:srgbClr val="002060"/>
                </a:solidFill>
              </a:rPr>
              <a:t>Believes in the possibility to observe and describe reality from an objective viewpoint</a:t>
            </a:r>
            <a:br>
              <a:rPr lang="en-US" sz="2200" b="1" dirty="0">
                <a:solidFill>
                  <a:srgbClr val="002060"/>
                </a:solidFill>
              </a:rPr>
            </a:br>
            <a:endParaRPr lang="en-US" sz="5400" b="1" dirty="0">
              <a:solidFill>
                <a:srgbClr val="002060"/>
              </a:solidFill>
            </a:endParaRP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 y="1473528"/>
            <a:ext cx="7852229" cy="4716960"/>
          </a:xfrm>
        </p:spPr>
        <p:txBody>
          <a:bodyPr anchor="t">
            <a:normAutofit fontScale="92500"/>
          </a:bodyPr>
          <a:lstStyle/>
          <a:p>
            <a:pPr marL="0" indent="0">
              <a:buNone/>
            </a:pPr>
            <a:endParaRPr lang="en-US" sz="1700" b="1" dirty="0"/>
          </a:p>
          <a:p>
            <a:r>
              <a:rPr lang="en-US" dirty="0"/>
              <a:t>The stance of the natural scientist. </a:t>
            </a:r>
          </a:p>
          <a:p>
            <a:r>
              <a:rPr lang="en-US" dirty="0"/>
              <a:t>Adheres to the view that only “</a:t>
            </a:r>
            <a:r>
              <a:rPr lang="en-US" dirty="0">
                <a:solidFill>
                  <a:srgbClr val="002060"/>
                </a:solidFill>
              </a:rPr>
              <a:t>factual” knowledge </a:t>
            </a:r>
            <a:r>
              <a:rPr lang="en-US" dirty="0"/>
              <a:t>gained through  observation (the senses), including measurement, is trustworthy.</a:t>
            </a:r>
          </a:p>
          <a:p>
            <a:r>
              <a:rPr lang="en-US" dirty="0"/>
              <a:t>Cause and effect/Scientific method</a:t>
            </a:r>
          </a:p>
          <a:p>
            <a:r>
              <a:rPr lang="en-US" dirty="0"/>
              <a:t>Experimentation and measurement can reveal objective reality</a:t>
            </a:r>
          </a:p>
          <a:p>
            <a:r>
              <a:rPr lang="en-US" dirty="0"/>
              <a:t>Strive for objectivity</a:t>
            </a:r>
          </a:p>
          <a:p>
            <a:r>
              <a:rPr lang="en-US" dirty="0"/>
              <a:t>Start with hypothesis and test</a:t>
            </a:r>
          </a:p>
          <a:p>
            <a:pPr marL="0" indent="0">
              <a:buNone/>
            </a:pPr>
            <a:r>
              <a:rPr lang="en-US" sz="2000" dirty="0" err="1"/>
              <a:t>Eg</a:t>
            </a:r>
            <a:r>
              <a:rPr lang="en-US" sz="2000" dirty="0"/>
              <a:t>: </a:t>
            </a:r>
            <a:r>
              <a:rPr lang="en-US" sz="2000" i="1" dirty="0"/>
              <a:t>Relationship bet. student’s financial position and academic performance</a:t>
            </a:r>
            <a:endParaRPr lang="en-US" sz="2000" dirty="0"/>
          </a:p>
          <a:p>
            <a:pPr marL="0" indent="0">
              <a:buNone/>
            </a:pPr>
            <a:endParaRPr lang="en-US" sz="1700" dirty="0"/>
          </a:p>
        </p:txBody>
      </p:sp>
      <p:pic>
        <p:nvPicPr>
          <p:cNvPr id="4" name="Picture 3">
            <a:extLst>
              <a:ext uri="{FF2B5EF4-FFF2-40B4-BE49-F238E27FC236}">
                <a16:creationId xmlns:a16="http://schemas.microsoft.com/office/drawing/2014/main" id="{0AE0B304-593E-4949-90E2-BBDA561D056D}"/>
              </a:ext>
            </a:extLst>
          </p:cNvPr>
          <p:cNvPicPr>
            <a:picLocks noChangeAspect="1"/>
          </p:cNvPicPr>
          <p:nvPr/>
        </p:nvPicPr>
        <p:blipFill rotWithShape="1">
          <a:blip r:embed="rId2"/>
          <a:srcRect l="30807" r="15079" b="2"/>
          <a:stretch/>
        </p:blipFill>
        <p:spPr>
          <a:xfrm>
            <a:off x="7672609" y="1699832"/>
            <a:ext cx="4553439" cy="4327171"/>
          </a:xfrm>
          <a:prstGeom prst="rect">
            <a:avLst/>
          </a:prstGeom>
        </p:spPr>
      </p:pic>
      <p:sp>
        <p:nvSpPr>
          <p:cNvPr id="6" name="TextBox 5">
            <a:extLst>
              <a:ext uri="{FF2B5EF4-FFF2-40B4-BE49-F238E27FC236}">
                <a16:creationId xmlns:a16="http://schemas.microsoft.com/office/drawing/2014/main" id="{8ABCC363-AC5E-403F-A4E3-33C8186AE037}"/>
              </a:ext>
            </a:extLst>
          </p:cNvPr>
          <p:cNvSpPr txBox="1"/>
          <p:nvPr/>
        </p:nvSpPr>
        <p:spPr>
          <a:xfrm>
            <a:off x="20" y="6078926"/>
            <a:ext cx="12191980" cy="830997"/>
          </a:xfrm>
          <a:prstGeom prst="rect">
            <a:avLst/>
          </a:prstGeom>
          <a:noFill/>
          <a:ln>
            <a:solidFill>
              <a:schemeClr val="accent1"/>
            </a:solidFill>
          </a:ln>
        </p:spPr>
        <p:txBody>
          <a:bodyPr wrap="square">
            <a:spAutoFit/>
          </a:bodyPr>
          <a:lstStyle/>
          <a:p>
            <a:pPr>
              <a:spcAft>
                <a:spcPts val="600"/>
              </a:spcAft>
            </a:pPr>
            <a:r>
              <a:rPr lang="en-US" sz="2400" dirty="0">
                <a:solidFill>
                  <a:srgbClr val="FF0000"/>
                </a:solidFill>
              </a:rPr>
              <a:t>Positivism - research approaches that employ empirical methods, make extensive use of quantitative analysis, or develop logical calculi</a:t>
            </a:r>
            <a:endParaRPr lang="en-US" sz="2400">
              <a:solidFill>
                <a:srgbClr val="FF0000"/>
              </a:solidFill>
            </a:endParaRPr>
          </a:p>
        </p:txBody>
      </p:sp>
    </p:spTree>
    <p:extLst>
      <p:ext uri="{BB962C8B-B14F-4D97-AF65-F5344CB8AC3E}">
        <p14:creationId xmlns:p14="http://schemas.microsoft.com/office/powerpoint/2010/main" val="1444995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1BA43B8-051A-420F-B439-33171F150EEE}"/>
              </a:ext>
            </a:extLst>
          </p:cNvPr>
          <p:cNvPicPr>
            <a:picLocks noChangeAspect="1"/>
          </p:cNvPicPr>
          <p:nvPr/>
        </p:nvPicPr>
        <p:blipFill>
          <a:blip r:embed="rId2"/>
          <a:stretch>
            <a:fillRect/>
          </a:stretch>
        </p:blipFill>
        <p:spPr>
          <a:xfrm>
            <a:off x="0" y="1201175"/>
            <a:ext cx="12192000" cy="5656825"/>
          </a:xfrm>
          <a:prstGeom prst="rect">
            <a:avLst/>
          </a:prstGeom>
        </p:spPr>
      </p:pic>
      <p:sp>
        <p:nvSpPr>
          <p:cNvPr id="7" name="Rectangle 6">
            <a:extLst>
              <a:ext uri="{FF2B5EF4-FFF2-40B4-BE49-F238E27FC236}">
                <a16:creationId xmlns:a16="http://schemas.microsoft.com/office/drawing/2014/main" id="{BD95A365-BC74-4483-990E-BDF0761F1FA2}"/>
              </a:ext>
            </a:extLst>
          </p:cNvPr>
          <p:cNvSpPr/>
          <p:nvPr/>
        </p:nvSpPr>
        <p:spPr>
          <a:xfrm>
            <a:off x="0" y="174171"/>
            <a:ext cx="1219199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4400" b="1" dirty="0"/>
              <a:t>Positivism</a:t>
            </a:r>
          </a:p>
        </p:txBody>
      </p:sp>
    </p:spTree>
    <p:extLst>
      <p:ext uri="{BB962C8B-B14F-4D97-AF65-F5344CB8AC3E}">
        <p14:creationId xmlns:p14="http://schemas.microsoft.com/office/powerpoint/2010/main" val="60150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88900"/>
            <a:ext cx="8229600" cy="730250"/>
          </a:xfrm>
        </p:spPr>
        <p:txBody>
          <a:bodyPr/>
          <a:lstStyle/>
          <a:p>
            <a:pPr marL="320040" indent="-320040">
              <a:buClr>
                <a:schemeClr val="accent6">
                  <a:lumMod val="75000"/>
                </a:schemeClr>
              </a:buClr>
              <a:defRPr/>
            </a:pPr>
            <a:r>
              <a:rPr lang="en-GB" altLang="ms-MY" sz="4000" b="1" dirty="0">
                <a:solidFill>
                  <a:srgbClr val="FF0000"/>
                </a:solidFill>
              </a:rPr>
              <a:t>The Positivistic approach</a:t>
            </a:r>
            <a:endParaRPr lang="en-US" altLang="ms-MY" sz="4000" b="1" dirty="0">
              <a:solidFill>
                <a:srgbClr val="FF0000"/>
              </a:solidFill>
            </a:endParaRPr>
          </a:p>
        </p:txBody>
      </p:sp>
      <p:sp>
        <p:nvSpPr>
          <p:cNvPr id="19459" name="Rectangle 3"/>
          <p:cNvSpPr>
            <a:spLocks noGrp="1" noChangeArrowheads="1"/>
          </p:cNvSpPr>
          <p:nvPr>
            <p:ph sz="quarter" idx="4294967295"/>
          </p:nvPr>
        </p:nvSpPr>
        <p:spPr>
          <a:xfrm>
            <a:off x="2666999" y="731839"/>
            <a:ext cx="8905003" cy="6126161"/>
          </a:xfrm>
        </p:spPr>
        <p:txBody>
          <a:bodyPr/>
          <a:lstStyle/>
          <a:p>
            <a:pPr eaLnBrk="1" hangingPunct="1"/>
            <a:endParaRPr lang="en-GB" altLang="ms-MY" dirty="0"/>
          </a:p>
          <a:p>
            <a:pPr eaLnBrk="1" hangingPunct="1">
              <a:buFontTx/>
              <a:buNone/>
            </a:pPr>
            <a:endParaRPr lang="en-US" altLang="ms-MY" dirty="0"/>
          </a:p>
        </p:txBody>
      </p:sp>
      <p:sp>
        <p:nvSpPr>
          <p:cNvPr id="19460" name="Text Box 4"/>
          <p:cNvSpPr txBox="1">
            <a:spLocks noChangeArrowheads="1"/>
          </p:cNvSpPr>
          <p:nvPr/>
        </p:nvSpPr>
        <p:spPr bwMode="auto">
          <a:xfrm>
            <a:off x="4572000" y="6583364"/>
            <a:ext cx="3081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Adapted from Maylor and Blackmon (2005)</a:t>
            </a:r>
          </a:p>
        </p:txBody>
      </p:sp>
      <p:sp>
        <p:nvSpPr>
          <p:cNvPr id="19461" name="Text Box 5"/>
          <p:cNvSpPr txBox="1">
            <a:spLocks noChangeArrowheads="1"/>
          </p:cNvSpPr>
          <p:nvPr/>
        </p:nvSpPr>
        <p:spPr bwMode="auto">
          <a:xfrm>
            <a:off x="4459243" y="914400"/>
            <a:ext cx="3095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Define your research topic</a:t>
            </a:r>
          </a:p>
        </p:txBody>
      </p:sp>
      <p:sp>
        <p:nvSpPr>
          <p:cNvPr id="19462" name="Text Box 6"/>
          <p:cNvSpPr txBox="1">
            <a:spLocks noChangeArrowheads="1"/>
          </p:cNvSpPr>
          <p:nvPr/>
        </p:nvSpPr>
        <p:spPr bwMode="auto">
          <a:xfrm>
            <a:off x="4112199" y="1606551"/>
            <a:ext cx="3788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Define your research question(s)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i.e. hypothesis</a:t>
            </a:r>
          </a:p>
        </p:txBody>
      </p:sp>
      <p:sp>
        <p:nvSpPr>
          <p:cNvPr id="19463" name="Text Box 7"/>
          <p:cNvSpPr txBox="1">
            <a:spLocks noChangeArrowheads="1"/>
          </p:cNvSpPr>
          <p:nvPr/>
        </p:nvSpPr>
        <p:spPr bwMode="auto">
          <a:xfrm>
            <a:off x="7440614" y="1244600"/>
            <a:ext cx="168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Literature review</a:t>
            </a:r>
          </a:p>
        </p:txBody>
      </p:sp>
      <p:sp>
        <p:nvSpPr>
          <p:cNvPr id="19464" name="Text Box 8"/>
          <p:cNvSpPr txBox="1">
            <a:spLocks noChangeArrowheads="1"/>
          </p:cNvSpPr>
          <p:nvPr/>
        </p:nvSpPr>
        <p:spPr bwMode="auto">
          <a:xfrm>
            <a:off x="5378450" y="3932238"/>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Collect data</a:t>
            </a:r>
          </a:p>
        </p:txBody>
      </p:sp>
      <p:sp>
        <p:nvSpPr>
          <p:cNvPr id="19465" name="Text Box 9"/>
          <p:cNvSpPr txBox="1">
            <a:spLocks noChangeArrowheads="1"/>
          </p:cNvSpPr>
          <p:nvPr/>
        </p:nvSpPr>
        <p:spPr bwMode="auto">
          <a:xfrm>
            <a:off x="5327651" y="4625975"/>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Analyse data</a:t>
            </a:r>
          </a:p>
        </p:txBody>
      </p:sp>
      <p:sp>
        <p:nvSpPr>
          <p:cNvPr id="19466" name="Text Box 10"/>
          <p:cNvSpPr txBox="1">
            <a:spLocks noChangeArrowheads="1"/>
          </p:cNvSpPr>
          <p:nvPr/>
        </p:nvSpPr>
        <p:spPr bwMode="auto">
          <a:xfrm>
            <a:off x="5207001" y="5319713"/>
            <a:ext cx="1941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Interpret results</a:t>
            </a:r>
          </a:p>
        </p:txBody>
      </p:sp>
      <p:sp>
        <p:nvSpPr>
          <p:cNvPr id="19467" name="Text Box 11"/>
          <p:cNvSpPr txBox="1">
            <a:spLocks noChangeArrowheads="1"/>
          </p:cNvSpPr>
          <p:nvPr/>
        </p:nvSpPr>
        <p:spPr bwMode="auto">
          <a:xfrm>
            <a:off x="5005388" y="6013450"/>
            <a:ext cx="2454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Report your findings</a:t>
            </a:r>
          </a:p>
        </p:txBody>
      </p:sp>
      <p:cxnSp>
        <p:nvCxnSpPr>
          <p:cNvPr id="19468" name="AutoShape 12"/>
          <p:cNvCxnSpPr>
            <a:cxnSpLocks noChangeShapeType="1"/>
            <a:stCxn id="19461" idx="2"/>
            <a:endCxn id="19462" idx="0"/>
          </p:cNvCxnSpPr>
          <p:nvPr/>
        </p:nvCxnSpPr>
        <p:spPr bwMode="auto">
          <a:xfrm>
            <a:off x="6007100" y="1250950"/>
            <a:ext cx="0" cy="355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69" name="AutoShape 13"/>
          <p:cNvCxnSpPr>
            <a:cxnSpLocks noChangeShapeType="1"/>
            <a:stCxn id="19462" idx="2"/>
            <a:endCxn id="19474" idx="0"/>
          </p:cNvCxnSpPr>
          <p:nvPr/>
        </p:nvCxnSpPr>
        <p:spPr bwMode="auto">
          <a:xfrm flipH="1">
            <a:off x="6005514" y="2187575"/>
            <a:ext cx="1587" cy="3571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0" name="AutoShape 14"/>
          <p:cNvCxnSpPr>
            <a:cxnSpLocks noChangeShapeType="1"/>
            <a:stCxn id="19466" idx="3"/>
            <a:endCxn id="19465" idx="3"/>
          </p:cNvCxnSpPr>
          <p:nvPr/>
        </p:nvCxnSpPr>
        <p:spPr bwMode="auto">
          <a:xfrm flipH="1" flipV="1">
            <a:off x="6684963" y="4794250"/>
            <a:ext cx="120650" cy="693738"/>
          </a:xfrm>
          <a:prstGeom prst="curvedConnector3">
            <a:avLst>
              <a:gd name="adj1" fmla="val -188157"/>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1" name="AutoShape 15"/>
          <p:cNvCxnSpPr>
            <a:cxnSpLocks noChangeShapeType="1"/>
            <a:stCxn id="19463" idx="0"/>
            <a:endCxn id="19461" idx="3"/>
          </p:cNvCxnSpPr>
          <p:nvPr/>
        </p:nvCxnSpPr>
        <p:spPr bwMode="auto">
          <a:xfrm rot="5400000" flipH="1">
            <a:off x="7703345" y="664370"/>
            <a:ext cx="161925" cy="998537"/>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2" name="AutoShape 16"/>
          <p:cNvCxnSpPr>
            <a:cxnSpLocks noChangeShapeType="1"/>
            <a:endCxn id="19467" idx="0"/>
          </p:cNvCxnSpPr>
          <p:nvPr/>
        </p:nvCxnSpPr>
        <p:spPr bwMode="auto">
          <a:xfrm>
            <a:off x="6005514" y="5741988"/>
            <a:ext cx="1587" cy="2714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3" name="AutoShape 17"/>
          <p:cNvCxnSpPr>
            <a:cxnSpLocks noChangeShapeType="1"/>
            <a:stCxn id="19462" idx="3"/>
            <a:endCxn id="19463" idx="2"/>
          </p:cNvCxnSpPr>
          <p:nvPr/>
        </p:nvCxnSpPr>
        <p:spPr bwMode="auto">
          <a:xfrm flipV="1">
            <a:off x="7572375" y="1581151"/>
            <a:ext cx="711200" cy="315913"/>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4" name="Text Box 18"/>
          <p:cNvSpPr txBox="1">
            <a:spLocks noChangeArrowheads="1"/>
          </p:cNvSpPr>
          <p:nvPr/>
        </p:nvSpPr>
        <p:spPr bwMode="auto">
          <a:xfrm>
            <a:off x="4688486" y="2544763"/>
            <a:ext cx="2634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Design data collection</a:t>
            </a:r>
          </a:p>
        </p:txBody>
      </p:sp>
      <p:cxnSp>
        <p:nvCxnSpPr>
          <p:cNvPr id="19475" name="AutoShape 19"/>
          <p:cNvCxnSpPr>
            <a:cxnSpLocks noChangeShapeType="1"/>
            <a:stCxn id="19474" idx="2"/>
            <a:endCxn id="19476" idx="0"/>
          </p:cNvCxnSpPr>
          <p:nvPr/>
        </p:nvCxnSpPr>
        <p:spPr bwMode="auto">
          <a:xfrm>
            <a:off x="6005514" y="2881314"/>
            <a:ext cx="1587" cy="3571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6" name="Text Box 20"/>
          <p:cNvSpPr txBox="1">
            <a:spLocks noChangeArrowheads="1"/>
          </p:cNvSpPr>
          <p:nvPr/>
        </p:nvSpPr>
        <p:spPr bwMode="auto">
          <a:xfrm>
            <a:off x="4772636" y="3238500"/>
            <a:ext cx="2467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Design data analysis</a:t>
            </a:r>
          </a:p>
        </p:txBody>
      </p:sp>
      <p:sp>
        <p:nvSpPr>
          <p:cNvPr id="19477" name="Text Box 21"/>
          <p:cNvSpPr txBox="1">
            <a:spLocks noChangeArrowheads="1"/>
          </p:cNvSpPr>
          <p:nvPr/>
        </p:nvSpPr>
        <p:spPr bwMode="auto">
          <a:xfrm>
            <a:off x="7512051" y="2892425"/>
            <a:ext cx="1120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Pilot study</a:t>
            </a:r>
          </a:p>
        </p:txBody>
      </p:sp>
      <p:cxnSp>
        <p:nvCxnSpPr>
          <p:cNvPr id="19478" name="AutoShape 22"/>
          <p:cNvCxnSpPr>
            <a:cxnSpLocks noChangeShapeType="1"/>
            <a:stCxn id="19476" idx="2"/>
            <a:endCxn id="19464" idx="0"/>
          </p:cNvCxnSpPr>
          <p:nvPr/>
        </p:nvCxnSpPr>
        <p:spPr bwMode="auto">
          <a:xfrm>
            <a:off x="6007100" y="3575050"/>
            <a:ext cx="0" cy="3571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9" name="AutoShape 23"/>
          <p:cNvCxnSpPr>
            <a:cxnSpLocks noChangeShapeType="1"/>
            <a:stCxn id="19464" idx="2"/>
            <a:endCxn id="19465" idx="0"/>
          </p:cNvCxnSpPr>
          <p:nvPr/>
        </p:nvCxnSpPr>
        <p:spPr bwMode="auto">
          <a:xfrm>
            <a:off x="6007100" y="4268789"/>
            <a:ext cx="0" cy="3571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0" name="AutoShape 24"/>
          <p:cNvCxnSpPr>
            <a:cxnSpLocks noChangeShapeType="1"/>
            <a:stCxn id="19465" idx="2"/>
            <a:endCxn id="19466" idx="0"/>
          </p:cNvCxnSpPr>
          <p:nvPr/>
        </p:nvCxnSpPr>
        <p:spPr bwMode="auto">
          <a:xfrm>
            <a:off x="6007100" y="4962525"/>
            <a:ext cx="0" cy="3571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1" name="AutoShape 25"/>
          <p:cNvCxnSpPr>
            <a:cxnSpLocks noChangeShapeType="1"/>
            <a:stCxn id="19476" idx="3"/>
            <a:endCxn id="19477" idx="2"/>
          </p:cNvCxnSpPr>
          <p:nvPr/>
        </p:nvCxnSpPr>
        <p:spPr bwMode="auto">
          <a:xfrm flipV="1">
            <a:off x="7034214" y="3228975"/>
            <a:ext cx="1038225" cy="1778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2" name="AutoShape 26"/>
          <p:cNvCxnSpPr>
            <a:cxnSpLocks noChangeShapeType="1"/>
            <a:stCxn id="19477" idx="0"/>
            <a:endCxn id="19474" idx="3"/>
          </p:cNvCxnSpPr>
          <p:nvPr/>
        </p:nvCxnSpPr>
        <p:spPr bwMode="auto">
          <a:xfrm rot="5400000" flipH="1">
            <a:off x="7491414" y="2311401"/>
            <a:ext cx="179387" cy="982663"/>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3" name="AutoShape 27"/>
          <p:cNvCxnSpPr>
            <a:cxnSpLocks noChangeShapeType="1"/>
            <a:stCxn id="19474" idx="3"/>
            <a:endCxn id="19462" idx="3"/>
          </p:cNvCxnSpPr>
          <p:nvPr/>
        </p:nvCxnSpPr>
        <p:spPr bwMode="auto">
          <a:xfrm flipV="1">
            <a:off x="7089775" y="1897064"/>
            <a:ext cx="482600" cy="815975"/>
          </a:xfrm>
          <a:prstGeom prst="curvedConnector3">
            <a:avLst>
              <a:gd name="adj1" fmla="val 14704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84" name="AutoShape 28"/>
          <p:cNvSpPr>
            <a:spLocks noChangeArrowheads="1"/>
          </p:cNvSpPr>
          <p:nvPr/>
        </p:nvSpPr>
        <p:spPr bwMode="auto">
          <a:xfrm>
            <a:off x="1981200" y="2165350"/>
            <a:ext cx="2324100" cy="914400"/>
          </a:xfrm>
          <a:prstGeom prst="cloudCallout">
            <a:avLst>
              <a:gd name="adj1" fmla="val -44468"/>
              <a:gd name="adj2" fmla="val 6996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Deductive</a:t>
            </a:r>
          </a:p>
        </p:txBody>
      </p:sp>
      <p:sp>
        <p:nvSpPr>
          <p:cNvPr id="2" name="Rectangle 1"/>
          <p:cNvSpPr/>
          <p:nvPr/>
        </p:nvSpPr>
        <p:spPr>
          <a:xfrm>
            <a:off x="159031" y="3336209"/>
            <a:ext cx="4659031" cy="2123658"/>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Positivists believe that the best way to investigate the world is through objective methods, such as observations. </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Objective Facts</a:t>
            </a:r>
          </a:p>
        </p:txBody>
      </p:sp>
      <p:sp>
        <p:nvSpPr>
          <p:cNvPr id="3" name="TextBox 2">
            <a:extLst>
              <a:ext uri="{FF2B5EF4-FFF2-40B4-BE49-F238E27FC236}">
                <a16:creationId xmlns:a16="http://schemas.microsoft.com/office/drawing/2014/main" id="{B0016D06-D7B6-4919-B49A-671D3D83A943}"/>
              </a:ext>
            </a:extLst>
          </p:cNvPr>
          <p:cNvSpPr txBox="1"/>
          <p:nvPr/>
        </p:nvSpPr>
        <p:spPr>
          <a:xfrm>
            <a:off x="1534386" y="6126161"/>
            <a:ext cx="2454518" cy="52322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prstClr val="black"/>
                </a:solidFill>
                <a:effectLst/>
                <a:uLnTx/>
                <a:uFillTx/>
                <a:latin typeface="Calibri" panose="020F0502020204030204"/>
                <a:ea typeface="+mn-ea"/>
                <a:cs typeface="+mn-cs"/>
              </a:rPr>
              <a:t>Quantitative</a:t>
            </a:r>
          </a:p>
        </p:txBody>
      </p:sp>
      <p:cxnSp>
        <p:nvCxnSpPr>
          <p:cNvPr id="5" name="Straight Arrow Connector 4">
            <a:extLst>
              <a:ext uri="{FF2B5EF4-FFF2-40B4-BE49-F238E27FC236}">
                <a16:creationId xmlns:a16="http://schemas.microsoft.com/office/drawing/2014/main" id="{C9AA4812-BD44-457F-8F6A-53D68741F7FA}"/>
              </a:ext>
            </a:extLst>
          </p:cNvPr>
          <p:cNvCxnSpPr>
            <a:cxnSpLocks/>
          </p:cNvCxnSpPr>
          <p:nvPr/>
        </p:nvCxnSpPr>
        <p:spPr>
          <a:xfrm>
            <a:off x="2665413" y="5487988"/>
            <a:ext cx="1587" cy="63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5986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2171"/>
          </a:xfrm>
          <a:ln>
            <a:solidFill>
              <a:schemeClr val="accent1"/>
            </a:solidFill>
          </a:ln>
        </p:spPr>
        <p:txBody>
          <a:bodyPr>
            <a:normAutofit/>
          </a:bodyPr>
          <a:lstStyle/>
          <a:p>
            <a:r>
              <a:rPr lang="en-US" sz="3600" b="1" dirty="0">
                <a:solidFill>
                  <a:srgbClr val="FF0000"/>
                </a:solidFill>
                <a:latin typeface="Aharoni" panose="02010803020104030203" pitchFamily="2" charset="-79"/>
                <a:cs typeface="Aharoni" panose="02010803020104030203" pitchFamily="2" charset="-79"/>
              </a:rPr>
              <a:t>2. Interpretivism/Constructivism </a:t>
            </a:r>
            <a:r>
              <a:rPr lang="en-US" sz="2400" b="1" dirty="0">
                <a:solidFill>
                  <a:srgbClr val="002060"/>
                </a:solidFill>
                <a:latin typeface="Aharoni" panose="02010803020104030203" pitchFamily="2" charset="-79"/>
                <a:cs typeface="Aharoni" panose="02010803020104030203" pitchFamily="2" charset="-79"/>
              </a:rPr>
              <a:t>Focus on meaning. </a:t>
            </a:r>
            <a:endParaRPr lang="en-US" sz="3600" b="1" dirty="0">
              <a:solidFill>
                <a:srgbClr val="002060"/>
              </a:solidFill>
              <a:latin typeface="Aharoni" panose="02010803020104030203" pitchFamily="2" charset="-79"/>
              <a:cs typeface="Aharoni" panose="02010803020104030203" pitchFamily="2" charset="-79"/>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0" y="798287"/>
            <a:ext cx="8074561" cy="4989978"/>
          </a:xfrm>
          <a:solidFill>
            <a:schemeClr val="bg1"/>
          </a:solidFill>
        </p:spPr>
        <p:txBody>
          <a:bodyPr>
            <a:normAutofit/>
          </a:bodyPr>
          <a:lstStyle/>
          <a:p>
            <a:pPr marL="0" indent="0">
              <a:buNone/>
            </a:pPr>
            <a:r>
              <a:rPr lang="en-US" b="1" dirty="0">
                <a:solidFill>
                  <a:srgbClr val="002060"/>
                </a:solidFill>
              </a:rPr>
              <a:t>Interpreted by the individual according to his or her  ideological positions</a:t>
            </a:r>
          </a:p>
          <a:p>
            <a:pPr lvl="1"/>
            <a:r>
              <a:rPr lang="en-US" sz="2800" dirty="0"/>
              <a:t>Reality is subjective and multiple</a:t>
            </a:r>
          </a:p>
          <a:p>
            <a:pPr lvl="1"/>
            <a:r>
              <a:rPr lang="en-US" sz="2800" dirty="0"/>
              <a:t>Seek to understand meaning as experienced by participants. Researcher as a social actor to appreciate differences between people</a:t>
            </a:r>
          </a:p>
          <a:p>
            <a:pPr lvl="1"/>
            <a:r>
              <a:rPr lang="en-US" sz="2800" dirty="0"/>
              <a:t>Meaning of events is mediated by interactions with others, and social and cultural context</a:t>
            </a:r>
          </a:p>
          <a:p>
            <a:pPr lvl="1"/>
            <a:r>
              <a:rPr lang="en-US" sz="2800" dirty="0"/>
              <a:t>Start with open-ended inquiry and result in hypothesis</a:t>
            </a:r>
          </a:p>
          <a:p>
            <a:pPr marL="0" indent="0">
              <a:buNone/>
            </a:pPr>
            <a:r>
              <a:rPr lang="en-US" dirty="0" err="1"/>
              <a:t>Eg</a:t>
            </a:r>
            <a:r>
              <a:rPr lang="en-US" dirty="0"/>
              <a:t>: </a:t>
            </a:r>
            <a:r>
              <a:rPr lang="en-US" i="1" dirty="0">
                <a:solidFill>
                  <a:srgbClr val="002060"/>
                </a:solidFill>
              </a:rPr>
              <a:t>A study of challenges faced by disabled employees</a:t>
            </a:r>
          </a:p>
          <a:p>
            <a:pPr marL="0" indent="0">
              <a:buNone/>
            </a:pPr>
            <a:endParaRPr lang="en-US" sz="1800" dirty="0"/>
          </a:p>
          <a:p>
            <a:pPr marL="0" indent="0">
              <a:buNone/>
            </a:pPr>
            <a:endParaRPr lang="en-US" sz="1800" dirty="0"/>
          </a:p>
        </p:txBody>
      </p:sp>
      <p:sp>
        <p:nvSpPr>
          <p:cNvPr id="7" name="TextBox 6">
            <a:extLst>
              <a:ext uri="{FF2B5EF4-FFF2-40B4-BE49-F238E27FC236}">
                <a16:creationId xmlns:a16="http://schemas.microsoft.com/office/drawing/2014/main" id="{21F8F6C1-32ED-413F-BC4C-B8843A6B976E}"/>
              </a:ext>
            </a:extLst>
          </p:cNvPr>
          <p:cNvSpPr txBox="1"/>
          <p:nvPr/>
        </p:nvSpPr>
        <p:spPr>
          <a:xfrm>
            <a:off x="-32826" y="5657671"/>
            <a:ext cx="12257649" cy="1200329"/>
          </a:xfrm>
          <a:prstGeom prst="rect">
            <a:avLst/>
          </a:prstGeom>
          <a:solidFill>
            <a:schemeClr val="bg1">
              <a:lumMod val="85000"/>
            </a:schemeClr>
          </a:solidFill>
          <a:ln>
            <a:solidFill>
              <a:schemeClr val="accent1"/>
            </a:solidFill>
          </a:ln>
        </p:spPr>
        <p:txBody>
          <a:bodyPr wrap="square">
            <a:spAutoFit/>
          </a:bodyPr>
          <a:lstStyle/>
          <a:p>
            <a:r>
              <a:rPr lang="en-US" altLang="en-US" sz="2400" dirty="0" err="1"/>
              <a:t>Interpretivisim</a:t>
            </a:r>
            <a:r>
              <a:rPr lang="en-US" altLang="en-US" sz="2400" dirty="0"/>
              <a:t> advocates it is necessary for  the researcher to understand differences between humans in our role as social actors. Interpretive research is concerned with the meanings that people attach to norms, rules, and values that regulate their interactions</a:t>
            </a:r>
            <a:endParaRPr lang="ar-SA" altLang="en-US" sz="2400" dirty="0"/>
          </a:p>
        </p:txBody>
      </p:sp>
      <p:pic>
        <p:nvPicPr>
          <p:cNvPr id="5" name="Picture 4">
            <a:extLst>
              <a:ext uri="{FF2B5EF4-FFF2-40B4-BE49-F238E27FC236}">
                <a16:creationId xmlns:a16="http://schemas.microsoft.com/office/drawing/2014/main" id="{A00F6F62-D430-41C9-AC81-289A79FA8717}"/>
              </a:ext>
            </a:extLst>
          </p:cNvPr>
          <p:cNvPicPr>
            <a:picLocks noChangeAspect="1"/>
          </p:cNvPicPr>
          <p:nvPr/>
        </p:nvPicPr>
        <p:blipFill>
          <a:blip r:embed="rId2"/>
          <a:stretch>
            <a:fillRect/>
          </a:stretch>
        </p:blipFill>
        <p:spPr>
          <a:xfrm>
            <a:off x="7794171" y="798287"/>
            <a:ext cx="4397829" cy="4873862"/>
          </a:xfrm>
          <a:prstGeom prst="rect">
            <a:avLst/>
          </a:prstGeom>
        </p:spPr>
      </p:pic>
    </p:spTree>
    <p:extLst>
      <p:ext uri="{BB962C8B-B14F-4D97-AF65-F5344CB8AC3E}">
        <p14:creationId xmlns:p14="http://schemas.microsoft.com/office/powerpoint/2010/main" val="4203396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9525"/>
            <a:ext cx="9144000" cy="692150"/>
          </a:xfrm>
        </p:spPr>
        <p:txBody>
          <a:bodyPr/>
          <a:lstStyle/>
          <a:p>
            <a:pPr marL="320040" indent="-320040">
              <a:buClr>
                <a:schemeClr val="accent6">
                  <a:lumMod val="75000"/>
                </a:schemeClr>
              </a:buClr>
              <a:defRPr/>
            </a:pPr>
            <a:r>
              <a:rPr lang="en-GB" altLang="ms-MY" sz="4000" b="1" dirty="0" err="1">
                <a:solidFill>
                  <a:srgbClr val="FF0000"/>
                </a:solidFill>
              </a:rPr>
              <a:t>Interpretivism</a:t>
            </a:r>
            <a:r>
              <a:rPr lang="en-GB" altLang="ms-MY" sz="4000" b="1" dirty="0">
                <a:solidFill>
                  <a:srgbClr val="FF0000"/>
                </a:solidFill>
              </a:rPr>
              <a:t>  </a:t>
            </a:r>
            <a:r>
              <a:rPr lang="en-GB" altLang="ms-MY" sz="2800" b="1" dirty="0">
                <a:solidFill>
                  <a:srgbClr val="FF0000"/>
                </a:solidFill>
              </a:rPr>
              <a:t>Phenomenological approach</a:t>
            </a:r>
            <a:endParaRPr lang="en-US" altLang="ms-MY" sz="4000" b="1" dirty="0">
              <a:solidFill>
                <a:srgbClr val="FF0000"/>
              </a:solidFill>
            </a:endParaRPr>
          </a:p>
        </p:txBody>
      </p:sp>
      <p:sp>
        <p:nvSpPr>
          <p:cNvPr id="20483" name="Text Box 3"/>
          <p:cNvSpPr txBox="1">
            <a:spLocks noChangeArrowheads="1"/>
          </p:cNvSpPr>
          <p:nvPr/>
        </p:nvSpPr>
        <p:spPr bwMode="auto">
          <a:xfrm>
            <a:off x="4648200" y="6583364"/>
            <a:ext cx="3081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Adapted from Maylor and Blackmon (2005)</a:t>
            </a:r>
          </a:p>
        </p:txBody>
      </p:sp>
      <p:sp>
        <p:nvSpPr>
          <p:cNvPr id="20484" name="Text Box 4"/>
          <p:cNvSpPr txBox="1">
            <a:spLocks noChangeArrowheads="1"/>
          </p:cNvSpPr>
          <p:nvPr/>
        </p:nvSpPr>
        <p:spPr bwMode="auto">
          <a:xfrm>
            <a:off x="4492580" y="914400"/>
            <a:ext cx="3095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Define your research topic</a:t>
            </a:r>
          </a:p>
        </p:txBody>
      </p:sp>
      <p:sp>
        <p:nvSpPr>
          <p:cNvPr id="20485" name="Text Box 5"/>
          <p:cNvSpPr txBox="1">
            <a:spLocks noChangeArrowheads="1"/>
          </p:cNvSpPr>
          <p:nvPr/>
        </p:nvSpPr>
        <p:spPr bwMode="auto">
          <a:xfrm>
            <a:off x="4145537" y="1638300"/>
            <a:ext cx="3788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Define your research question(s)</a:t>
            </a:r>
          </a:p>
        </p:txBody>
      </p:sp>
      <p:sp>
        <p:nvSpPr>
          <p:cNvPr id="20486" name="Text Box 6"/>
          <p:cNvSpPr txBox="1">
            <a:spLocks noChangeArrowheads="1"/>
          </p:cNvSpPr>
          <p:nvPr/>
        </p:nvSpPr>
        <p:spPr bwMode="auto">
          <a:xfrm>
            <a:off x="7440614" y="1244600"/>
            <a:ext cx="168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Literature review</a:t>
            </a:r>
          </a:p>
        </p:txBody>
      </p:sp>
      <p:sp>
        <p:nvSpPr>
          <p:cNvPr id="20487" name="Text Box 7"/>
          <p:cNvSpPr txBox="1">
            <a:spLocks noChangeArrowheads="1"/>
          </p:cNvSpPr>
          <p:nvPr/>
        </p:nvSpPr>
        <p:spPr bwMode="auto">
          <a:xfrm>
            <a:off x="5413375" y="3106738"/>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Collect data</a:t>
            </a:r>
          </a:p>
        </p:txBody>
      </p:sp>
      <p:sp>
        <p:nvSpPr>
          <p:cNvPr id="20488" name="Text Box 8"/>
          <p:cNvSpPr txBox="1">
            <a:spLocks noChangeArrowheads="1"/>
          </p:cNvSpPr>
          <p:nvPr/>
        </p:nvSpPr>
        <p:spPr bwMode="auto">
          <a:xfrm>
            <a:off x="7412039" y="3797300"/>
            <a:ext cx="168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Literature review</a:t>
            </a:r>
          </a:p>
        </p:txBody>
      </p:sp>
      <p:sp>
        <p:nvSpPr>
          <p:cNvPr id="20489" name="Text Box 9"/>
          <p:cNvSpPr txBox="1">
            <a:spLocks noChangeArrowheads="1"/>
          </p:cNvSpPr>
          <p:nvPr/>
        </p:nvSpPr>
        <p:spPr bwMode="auto">
          <a:xfrm>
            <a:off x="3703411" y="3720546"/>
            <a:ext cx="1357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Analyse data</a:t>
            </a:r>
          </a:p>
        </p:txBody>
      </p:sp>
      <p:sp>
        <p:nvSpPr>
          <p:cNvPr id="20490" name="Text Box 10"/>
          <p:cNvSpPr txBox="1">
            <a:spLocks noChangeArrowheads="1"/>
          </p:cNvSpPr>
          <p:nvPr/>
        </p:nvSpPr>
        <p:spPr bwMode="auto">
          <a:xfrm>
            <a:off x="5343526" y="4457700"/>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Interpret data</a:t>
            </a:r>
          </a:p>
        </p:txBody>
      </p:sp>
      <p:sp>
        <p:nvSpPr>
          <p:cNvPr id="20491" name="Text Box 11"/>
          <p:cNvSpPr txBox="1">
            <a:spLocks noChangeArrowheads="1"/>
          </p:cNvSpPr>
          <p:nvPr/>
        </p:nvSpPr>
        <p:spPr bwMode="auto">
          <a:xfrm>
            <a:off x="5040313" y="6013450"/>
            <a:ext cx="2454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Report your findings</a:t>
            </a:r>
          </a:p>
        </p:txBody>
      </p:sp>
      <p:cxnSp>
        <p:nvCxnSpPr>
          <p:cNvPr id="20492" name="AutoShape 12"/>
          <p:cNvCxnSpPr>
            <a:cxnSpLocks noChangeShapeType="1"/>
            <a:stCxn id="20484" idx="2"/>
            <a:endCxn id="20485" idx="0"/>
          </p:cNvCxnSpPr>
          <p:nvPr/>
        </p:nvCxnSpPr>
        <p:spPr bwMode="auto">
          <a:xfrm>
            <a:off x="6040438" y="1250950"/>
            <a:ext cx="0" cy="3873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3" name="AutoShape 13"/>
          <p:cNvCxnSpPr>
            <a:cxnSpLocks noChangeShapeType="1"/>
            <a:stCxn id="20485" idx="2"/>
            <a:endCxn id="20505" idx="0"/>
          </p:cNvCxnSpPr>
          <p:nvPr/>
        </p:nvCxnSpPr>
        <p:spPr bwMode="auto">
          <a:xfrm>
            <a:off x="6040438" y="1974851"/>
            <a:ext cx="0" cy="2889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4" name="AutoShape 14"/>
          <p:cNvCxnSpPr>
            <a:cxnSpLocks noChangeShapeType="1"/>
            <a:stCxn id="20490" idx="3"/>
            <a:endCxn id="20487" idx="3"/>
          </p:cNvCxnSpPr>
          <p:nvPr/>
        </p:nvCxnSpPr>
        <p:spPr bwMode="auto">
          <a:xfrm flipH="1" flipV="1">
            <a:off x="6669088" y="3275013"/>
            <a:ext cx="69850" cy="1350962"/>
          </a:xfrm>
          <a:prstGeom prst="curvedConnector3">
            <a:avLst>
              <a:gd name="adj1" fmla="val -884093"/>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5" name="AutoShape 15"/>
          <p:cNvCxnSpPr>
            <a:cxnSpLocks noChangeShapeType="1"/>
            <a:stCxn id="20486" idx="0"/>
            <a:endCxn id="20484" idx="3"/>
          </p:cNvCxnSpPr>
          <p:nvPr/>
        </p:nvCxnSpPr>
        <p:spPr bwMode="auto">
          <a:xfrm rot="5400000" flipH="1">
            <a:off x="7720013" y="681038"/>
            <a:ext cx="161925" cy="9652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6" name="AutoShape 16"/>
          <p:cNvCxnSpPr>
            <a:cxnSpLocks noChangeShapeType="1"/>
            <a:stCxn id="20487" idx="1"/>
            <a:endCxn id="20489" idx="0"/>
          </p:cNvCxnSpPr>
          <p:nvPr/>
        </p:nvCxnSpPr>
        <p:spPr bwMode="auto">
          <a:xfrm rot="10800000" flipV="1">
            <a:off x="4382067" y="3291404"/>
            <a:ext cx="1031308" cy="429142"/>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7" name="AutoShape 17"/>
          <p:cNvCxnSpPr>
            <a:cxnSpLocks noChangeShapeType="1"/>
          </p:cNvCxnSpPr>
          <p:nvPr/>
        </p:nvCxnSpPr>
        <p:spPr bwMode="auto">
          <a:xfrm rot="16200000" flipH="1">
            <a:off x="4685158" y="3767403"/>
            <a:ext cx="585270" cy="961458"/>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498" name="AutoShape 18"/>
          <p:cNvCxnSpPr>
            <a:cxnSpLocks noChangeShapeType="1"/>
            <a:stCxn id="20490" idx="3"/>
            <a:endCxn id="20488" idx="2"/>
          </p:cNvCxnSpPr>
          <p:nvPr/>
        </p:nvCxnSpPr>
        <p:spPr bwMode="auto">
          <a:xfrm flipV="1">
            <a:off x="6738938" y="4133851"/>
            <a:ext cx="1516062" cy="492125"/>
          </a:xfrm>
          <a:prstGeom prst="curvedConnector2">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cxnSp>
        <p:nvCxnSpPr>
          <p:cNvPr id="20499" name="AutoShape 19"/>
          <p:cNvCxnSpPr>
            <a:cxnSpLocks noChangeShapeType="1"/>
            <a:stCxn id="20488" idx="0"/>
            <a:endCxn id="20487" idx="3"/>
          </p:cNvCxnSpPr>
          <p:nvPr/>
        </p:nvCxnSpPr>
        <p:spPr bwMode="auto">
          <a:xfrm rot="5400000" flipH="1">
            <a:off x="7200901" y="2743201"/>
            <a:ext cx="522287" cy="1585912"/>
          </a:xfrm>
          <a:prstGeom prst="curvedConnector2">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cxnSp>
        <p:nvCxnSpPr>
          <p:cNvPr id="20500" name="AutoShape 20"/>
          <p:cNvCxnSpPr>
            <a:cxnSpLocks noChangeShapeType="1"/>
            <a:stCxn id="20490" idx="2"/>
          </p:cNvCxnSpPr>
          <p:nvPr/>
        </p:nvCxnSpPr>
        <p:spPr bwMode="auto">
          <a:xfrm>
            <a:off x="6042025" y="4794251"/>
            <a:ext cx="0" cy="3667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01" name="AutoShape 21"/>
          <p:cNvCxnSpPr>
            <a:cxnSpLocks noChangeShapeType="1"/>
            <a:endCxn id="20491" idx="0"/>
          </p:cNvCxnSpPr>
          <p:nvPr/>
        </p:nvCxnSpPr>
        <p:spPr bwMode="auto">
          <a:xfrm>
            <a:off x="6040439" y="5741988"/>
            <a:ext cx="1587" cy="2714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02" name="AutoShape 22"/>
          <p:cNvCxnSpPr>
            <a:cxnSpLocks noChangeShapeType="1"/>
            <a:stCxn id="20485" idx="3"/>
            <a:endCxn id="20486" idx="2"/>
          </p:cNvCxnSpPr>
          <p:nvPr/>
        </p:nvCxnSpPr>
        <p:spPr bwMode="auto">
          <a:xfrm flipV="1">
            <a:off x="7605713" y="1581151"/>
            <a:ext cx="677862" cy="225425"/>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503" name="Text Box 23"/>
          <p:cNvSpPr txBox="1">
            <a:spLocks noChangeArrowheads="1"/>
          </p:cNvSpPr>
          <p:nvPr/>
        </p:nvSpPr>
        <p:spPr bwMode="auto">
          <a:xfrm>
            <a:off x="4578350" y="5246688"/>
            <a:ext cx="351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Research question answered?</a:t>
            </a:r>
          </a:p>
        </p:txBody>
      </p:sp>
      <p:cxnSp>
        <p:nvCxnSpPr>
          <p:cNvPr id="20504" name="AutoShape 24"/>
          <p:cNvCxnSpPr>
            <a:cxnSpLocks noChangeShapeType="1"/>
            <a:stCxn id="20503" idx="3"/>
            <a:endCxn id="20487" idx="3"/>
          </p:cNvCxnSpPr>
          <p:nvPr/>
        </p:nvCxnSpPr>
        <p:spPr bwMode="auto">
          <a:xfrm flipH="1" flipV="1">
            <a:off x="6669089" y="3275013"/>
            <a:ext cx="835025" cy="2139950"/>
          </a:xfrm>
          <a:prstGeom prst="curvedConnector3">
            <a:avLst>
              <a:gd name="adj1" fmla="val -26863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505" name="Text Box 25"/>
          <p:cNvSpPr txBox="1">
            <a:spLocks noChangeArrowheads="1"/>
          </p:cNvSpPr>
          <p:nvPr/>
        </p:nvSpPr>
        <p:spPr bwMode="auto">
          <a:xfrm>
            <a:off x="4723411" y="2263775"/>
            <a:ext cx="2634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Design data collection</a:t>
            </a:r>
          </a:p>
        </p:txBody>
      </p:sp>
      <p:cxnSp>
        <p:nvCxnSpPr>
          <p:cNvPr id="20506" name="AutoShape 26"/>
          <p:cNvCxnSpPr>
            <a:cxnSpLocks noChangeShapeType="1"/>
            <a:stCxn id="20505" idx="2"/>
            <a:endCxn id="20487" idx="0"/>
          </p:cNvCxnSpPr>
          <p:nvPr/>
        </p:nvCxnSpPr>
        <p:spPr bwMode="auto">
          <a:xfrm>
            <a:off x="6040439" y="2600326"/>
            <a:ext cx="1587" cy="5064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507" name="AutoShape 27"/>
          <p:cNvSpPr>
            <a:spLocks noChangeArrowheads="1"/>
          </p:cNvSpPr>
          <p:nvPr/>
        </p:nvSpPr>
        <p:spPr bwMode="auto">
          <a:xfrm>
            <a:off x="1981200" y="2165350"/>
            <a:ext cx="2057400" cy="914400"/>
          </a:xfrm>
          <a:prstGeom prst="cloudCallout">
            <a:avLst>
              <a:gd name="adj1" fmla="val -43750"/>
              <a:gd name="adj2" fmla="val 7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Inductive</a:t>
            </a:r>
          </a:p>
        </p:txBody>
      </p:sp>
      <p:sp>
        <p:nvSpPr>
          <p:cNvPr id="2" name="Rectangle 1"/>
          <p:cNvSpPr/>
          <p:nvPr/>
        </p:nvSpPr>
        <p:spPr>
          <a:xfrm>
            <a:off x="0" y="4083403"/>
            <a:ext cx="4776296" cy="2277547"/>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Narrow" panose="020B0606020202030204" pitchFamily="34" charset="0"/>
                <a:ea typeface="+mn-ea"/>
                <a:cs typeface="+mn-cs"/>
              </a:rPr>
              <a:t>Interpretivism</a:t>
            </a:r>
            <a:r>
              <a:rPr kumimoji="0" lang="en-US" sz="2400" b="0"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 </a:t>
            </a:r>
            <a:r>
              <a:rPr kumimoji="0" lang="en-US" sz="2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believe that reality does not exist by itself. Instead, it is constructed and given meaning by people. Their focus is therefore on feelings, beliefs and thoughts, and how people communicate these</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4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Subjective .. Feelings and attitudes</a:t>
            </a:r>
          </a:p>
        </p:txBody>
      </p:sp>
      <p:cxnSp>
        <p:nvCxnSpPr>
          <p:cNvPr id="4" name="Straight Arrow Connector 3">
            <a:extLst>
              <a:ext uri="{FF2B5EF4-FFF2-40B4-BE49-F238E27FC236}">
                <a16:creationId xmlns:a16="http://schemas.microsoft.com/office/drawing/2014/main" id="{4ADF8CDA-8AEB-4E8C-98B5-A8E44644105F}"/>
              </a:ext>
            </a:extLst>
          </p:cNvPr>
          <p:cNvCxnSpPr>
            <a:cxnSpLocks/>
            <a:stCxn id="2" idx="2"/>
          </p:cNvCxnSpPr>
          <p:nvPr/>
        </p:nvCxnSpPr>
        <p:spPr>
          <a:xfrm flipH="1">
            <a:off x="2319388" y="6360950"/>
            <a:ext cx="68760" cy="21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AB7C9FF-6C0E-4A7F-B357-B1847C26AE48}"/>
              </a:ext>
            </a:extLst>
          </p:cNvPr>
          <p:cNvSpPr txBox="1"/>
          <p:nvPr/>
        </p:nvSpPr>
        <p:spPr>
          <a:xfrm>
            <a:off x="1524000" y="6382782"/>
            <a:ext cx="251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dirty="0">
                <a:ln>
                  <a:noFill/>
                </a:ln>
                <a:solidFill>
                  <a:srgbClr val="FF0000"/>
                </a:solidFill>
                <a:effectLst/>
                <a:uLnTx/>
                <a:uFillTx/>
                <a:latin typeface="Calibri" panose="020F0502020204030204"/>
                <a:ea typeface="+mn-ea"/>
                <a:cs typeface="+mn-cs"/>
              </a:rPr>
              <a:t>Qualitative</a:t>
            </a:r>
          </a:p>
        </p:txBody>
      </p:sp>
    </p:spTree>
    <p:extLst>
      <p:ext uri="{BB962C8B-B14F-4D97-AF65-F5344CB8AC3E}">
        <p14:creationId xmlns:p14="http://schemas.microsoft.com/office/powerpoint/2010/main" val="31516329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575D88-D306-4E8A-A866-C059A85A9CC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CDB20CF3-5AD8-4447-BB6C-A3D9A37CFC6B}"/>
              </a:ext>
            </a:extLst>
          </p:cNvPr>
          <p:cNvSpPr txBox="1"/>
          <p:nvPr/>
        </p:nvSpPr>
        <p:spPr>
          <a:xfrm>
            <a:off x="5646057" y="0"/>
            <a:ext cx="6545942" cy="6740307"/>
          </a:xfrm>
          <a:prstGeom prst="rect">
            <a:avLst/>
          </a:prstGeom>
          <a:solidFill>
            <a:schemeClr val="bg1"/>
          </a:solidFill>
          <a:ln>
            <a:solidFill>
              <a:srgbClr val="C0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Detail the methodology to be used in the pursuit of the research.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 objective here is to convince the reader that your overall research design and methods of analysis will correctly address the problem and that the methods will provide the means to interpret the potential results effectively.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Your design and methods should be unmistakably tied to the specific aims of your study.</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Consider research philosophy, research approach, research strategy, research choice, sampling method, data collection and data analysis. Keep in mind that a methodology is not just a list of tasks; it is an argument as to why these tasks add up to the best way to investigate the research problem. </a:t>
            </a:r>
            <a:endParaRPr kumimoji="0" lang="en-MY"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73C869C0-0CB6-4A17-8420-13389089650E}"/>
              </a:ext>
            </a:extLst>
          </p:cNvPr>
          <p:cNvSpPr txBox="1"/>
          <p:nvPr/>
        </p:nvSpPr>
        <p:spPr>
          <a:xfrm>
            <a:off x="1" y="665936"/>
            <a:ext cx="5080000" cy="5747535"/>
          </a:xfrm>
          <a:prstGeom prst="rect">
            <a:avLst/>
          </a:prstGeom>
          <a:noFill/>
          <a:ln>
            <a:solidFill>
              <a:srgbClr val="E4650E"/>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 Introduction/Research design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3.2 Research Philosophy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3.3 Research Approach</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3.4 Research Strategy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3.5 Research Choices </a:t>
            </a:r>
            <a:endParaRPr kumimoji="0" lang="en-GB" sz="20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3.6 Time Horizon </a:t>
            </a:r>
            <a:endParaRPr kumimoji="0" lang="en-GB" sz="20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3.7 Data type (Primary or Secondary)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3.8 Instrumentation/ Questionnaire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3.9 Sampling technique and sample size</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3.10 Data collection</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3.11 Data processing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3.12 Data Analysis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3.13 Ethical Consideration</a:t>
            </a:r>
            <a:endParaRPr kumimoji="0" lang="en-MY"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ts val="1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References</a:t>
            </a:r>
            <a:endParaRPr kumimoji="0" lang="en-MY"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415" lvl="0" indent="0" algn="just" defTabSz="914400" rtl="0" eaLnBrk="1" fontAlgn="auto" latinLnBrk="0" hangingPunct="1">
              <a:lnSpc>
                <a:spcPts val="1000"/>
              </a:lnSpc>
              <a:spcBef>
                <a:spcPts val="0"/>
              </a:spcBef>
              <a:spcAft>
                <a:spcPts val="0"/>
              </a:spcAft>
              <a:buClrTx/>
              <a:buSzTx/>
              <a:buFontTx/>
              <a:buNone/>
              <a:tabLst>
                <a:tab pos="5257800" algn="l"/>
                <a:tab pos="5486400" algn="l"/>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Appendices </a:t>
            </a:r>
            <a:endParaRPr kumimoji="0" lang="en-MY" sz="1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23CA019-CA65-4B8F-83AA-71F72C084800}"/>
              </a:ext>
            </a:extLst>
          </p:cNvPr>
          <p:cNvSpPr txBox="1"/>
          <p:nvPr/>
        </p:nvSpPr>
        <p:spPr>
          <a:xfrm>
            <a:off x="0" y="132913"/>
            <a:ext cx="53557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CHAPTER 3	METHODOLOGY</a:t>
            </a:r>
            <a:endParaRPr kumimoji="0" lang="en-MY" sz="24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1" name="Arrow: Left 10">
            <a:extLst>
              <a:ext uri="{FF2B5EF4-FFF2-40B4-BE49-F238E27FC236}">
                <a16:creationId xmlns:a16="http://schemas.microsoft.com/office/drawing/2014/main" id="{89238C2B-7365-4F65-8078-57468A757EFA}"/>
              </a:ext>
            </a:extLst>
          </p:cNvPr>
          <p:cNvSpPr/>
          <p:nvPr/>
        </p:nvSpPr>
        <p:spPr bwMode="auto">
          <a:xfrm>
            <a:off x="5080001" y="2220686"/>
            <a:ext cx="566055" cy="1074057"/>
          </a:xfrm>
          <a:prstGeom prst="lef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9779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3" name="Group 7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74" name="Freeform: Shape 7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Rectangle 7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5" name="Rectangle 7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Isosceles Triangle 7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DD7CC3-70F7-4AEB-8461-C0341738446D}"/>
              </a:ext>
            </a:extLst>
          </p:cNvPr>
          <p:cNvPicPr>
            <a:picLocks noChangeAspect="1"/>
          </p:cNvPicPr>
          <p:nvPr/>
        </p:nvPicPr>
        <p:blipFill>
          <a:blip r:embed="rId2"/>
          <a:stretch>
            <a:fillRect/>
          </a:stretch>
        </p:blipFill>
        <p:spPr>
          <a:xfrm>
            <a:off x="0" y="1182222"/>
            <a:ext cx="12192000" cy="5675778"/>
          </a:xfrm>
          <a:prstGeom prst="rect">
            <a:avLst/>
          </a:prstGeom>
        </p:spPr>
      </p:pic>
      <p:sp>
        <p:nvSpPr>
          <p:cNvPr id="5" name="Rectangle 4">
            <a:extLst>
              <a:ext uri="{FF2B5EF4-FFF2-40B4-BE49-F238E27FC236}">
                <a16:creationId xmlns:a16="http://schemas.microsoft.com/office/drawing/2014/main" id="{0E9AB5E1-1C96-42FC-A72F-5C5C5D0D21C6}"/>
              </a:ext>
            </a:extLst>
          </p:cNvPr>
          <p:cNvSpPr/>
          <p:nvPr/>
        </p:nvSpPr>
        <p:spPr>
          <a:xfrm>
            <a:off x="200197" y="290286"/>
            <a:ext cx="117916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4800" dirty="0"/>
              <a:t>Interpretivism</a:t>
            </a:r>
          </a:p>
        </p:txBody>
      </p:sp>
    </p:spTree>
    <p:extLst>
      <p:ext uri="{BB962C8B-B14F-4D97-AF65-F5344CB8AC3E}">
        <p14:creationId xmlns:p14="http://schemas.microsoft.com/office/powerpoint/2010/main" val="3137400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39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85EC7-832E-4D91-80C8-9B497D72DBD9}"/>
              </a:ext>
            </a:extLst>
          </p:cNvPr>
          <p:cNvSpPr>
            <a:spLocks noGrp="1"/>
          </p:cNvSpPr>
          <p:nvPr>
            <p:ph type="title"/>
          </p:nvPr>
        </p:nvSpPr>
        <p:spPr>
          <a:xfrm>
            <a:off x="524256" y="4767072"/>
            <a:ext cx="6594189" cy="1625210"/>
          </a:xfrm>
        </p:spPr>
        <p:txBody>
          <a:bodyPr>
            <a:normAutofit/>
          </a:bodyPr>
          <a:lstStyle/>
          <a:p>
            <a:pPr algn="r"/>
            <a:r>
              <a:rPr lang="en-MY" b="1" dirty="0">
                <a:solidFill>
                  <a:srgbClr val="FFFFFF"/>
                </a:solidFill>
              </a:rPr>
              <a:t>3. Pragmatism</a:t>
            </a:r>
          </a:p>
        </p:txBody>
      </p:sp>
      <p:pic>
        <p:nvPicPr>
          <p:cNvPr id="4" name="Picture 3">
            <a:extLst>
              <a:ext uri="{FF2B5EF4-FFF2-40B4-BE49-F238E27FC236}">
                <a16:creationId xmlns:a16="http://schemas.microsoft.com/office/drawing/2014/main" id="{D6A6D342-B627-4801-9740-E4EE8F2F48AA}"/>
              </a:ext>
            </a:extLst>
          </p:cNvPr>
          <p:cNvPicPr>
            <a:picLocks noChangeAspect="1"/>
          </p:cNvPicPr>
          <p:nvPr/>
        </p:nvPicPr>
        <p:blipFill rotWithShape="1">
          <a:blip r:embed="rId2"/>
          <a:srcRect l="3338"/>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07609D-13FB-4C18-A8B6-679974CDA368}"/>
              </a:ext>
            </a:extLst>
          </p:cNvPr>
          <p:cNvSpPr>
            <a:spLocks noGrp="1"/>
          </p:cNvSpPr>
          <p:nvPr>
            <p:ph idx="1"/>
          </p:nvPr>
        </p:nvSpPr>
        <p:spPr>
          <a:xfrm>
            <a:off x="7713407" y="501444"/>
            <a:ext cx="3954338" cy="5890837"/>
          </a:xfrm>
        </p:spPr>
        <p:txBody>
          <a:bodyPr anchor="ctr">
            <a:normAutofit/>
          </a:bodyPr>
          <a:lstStyle/>
          <a:p>
            <a:pPr marL="0" indent="0">
              <a:buNone/>
            </a:pPr>
            <a:r>
              <a:rPr lang="en-US" dirty="0">
                <a:solidFill>
                  <a:srgbClr val="FFFFFF"/>
                </a:solidFill>
              </a:rPr>
              <a:t>Derived from the Greek word “pragma,” which means action, and which is the central concept of pragmatism </a:t>
            </a:r>
            <a:r>
              <a:rPr lang="en-US" sz="2400" dirty="0">
                <a:solidFill>
                  <a:srgbClr val="FFFFFF"/>
                </a:solidFill>
              </a:rPr>
              <a:t>(</a:t>
            </a:r>
            <a:r>
              <a:rPr lang="en-US" sz="2400" dirty="0" err="1">
                <a:solidFill>
                  <a:srgbClr val="FFFFFF"/>
                </a:solidFill>
              </a:rPr>
              <a:t>Pansiri</a:t>
            </a:r>
            <a:r>
              <a:rPr lang="en-US" sz="2400" dirty="0">
                <a:solidFill>
                  <a:srgbClr val="FFFFFF"/>
                </a:solidFill>
              </a:rPr>
              <a:t> 2005). </a:t>
            </a:r>
            <a:endParaRPr lang="en-US" dirty="0">
              <a:solidFill>
                <a:srgbClr val="FFFFFF"/>
              </a:solidFill>
            </a:endParaRPr>
          </a:p>
          <a:p>
            <a:pPr marL="0" indent="0">
              <a:buNone/>
            </a:pPr>
            <a:endParaRPr lang="en-US" dirty="0">
              <a:solidFill>
                <a:srgbClr val="FFFFFF"/>
              </a:solidFill>
            </a:endParaRPr>
          </a:p>
          <a:p>
            <a:pPr marL="0" indent="0">
              <a:buNone/>
            </a:pPr>
            <a:r>
              <a:rPr lang="en-US" dirty="0">
                <a:solidFill>
                  <a:srgbClr val="FFFFFF"/>
                </a:solidFill>
              </a:rPr>
              <a:t>Pragmatism asserts that concepts are only relevant where they support action </a:t>
            </a:r>
            <a:r>
              <a:rPr lang="en-US" sz="2400" dirty="0">
                <a:solidFill>
                  <a:srgbClr val="FFFFFF"/>
                </a:solidFill>
              </a:rPr>
              <a:t>(Kelemen and Rumens 2008).</a:t>
            </a:r>
            <a:endParaRPr lang="en-US" dirty="0">
              <a:solidFill>
                <a:srgbClr val="FFFFFF"/>
              </a:solidFill>
            </a:endParaRPr>
          </a:p>
        </p:txBody>
      </p:sp>
    </p:spTree>
    <p:extLst>
      <p:ext uri="{BB962C8B-B14F-4D97-AF65-F5344CB8AC3E}">
        <p14:creationId xmlns:p14="http://schemas.microsoft.com/office/powerpoint/2010/main" val="62951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85EC7-832E-4D91-80C8-9B497D72DBD9}"/>
              </a:ext>
            </a:extLst>
          </p:cNvPr>
          <p:cNvSpPr>
            <a:spLocks noGrp="1"/>
          </p:cNvSpPr>
          <p:nvPr>
            <p:ph type="title"/>
          </p:nvPr>
        </p:nvSpPr>
        <p:spPr>
          <a:xfrm>
            <a:off x="686834" y="1153572"/>
            <a:ext cx="3200400" cy="4461163"/>
          </a:xfrm>
        </p:spPr>
        <p:txBody>
          <a:bodyPr>
            <a:normAutofit/>
          </a:bodyPr>
          <a:lstStyle/>
          <a:p>
            <a:r>
              <a:rPr lang="en-MY" b="1">
                <a:solidFill>
                  <a:srgbClr val="FFFFFF"/>
                </a:solidFill>
              </a:rPr>
              <a:t>Pragmatism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07609D-13FB-4C18-A8B6-679974CDA368}"/>
              </a:ext>
            </a:extLst>
          </p:cNvPr>
          <p:cNvSpPr>
            <a:spLocks noGrp="1"/>
          </p:cNvSpPr>
          <p:nvPr>
            <p:ph idx="1"/>
          </p:nvPr>
        </p:nvSpPr>
        <p:spPr>
          <a:xfrm>
            <a:off x="4167272" y="0"/>
            <a:ext cx="8021680" cy="6858000"/>
          </a:xfrm>
        </p:spPr>
        <p:txBody>
          <a:bodyPr anchor="ctr">
            <a:normAutofit/>
          </a:bodyPr>
          <a:lstStyle/>
          <a:p>
            <a:pPr marL="457200" indent="-457200">
              <a:buFont typeface="+mj-lt"/>
              <a:buAutoNum type="arabicPeriod"/>
            </a:pPr>
            <a:r>
              <a:rPr lang="en-US" sz="2400" dirty="0"/>
              <a:t>Derived from the Greek word “pragma,” which means </a:t>
            </a:r>
            <a:r>
              <a:rPr lang="en-US" sz="2400" dirty="0">
                <a:solidFill>
                  <a:srgbClr val="FF0000"/>
                </a:solidFill>
              </a:rPr>
              <a:t>action, and which is the central concept of pragmatism </a:t>
            </a:r>
            <a:r>
              <a:rPr lang="en-US" sz="2400" dirty="0"/>
              <a:t>(</a:t>
            </a:r>
            <a:r>
              <a:rPr lang="en-US" sz="2400" dirty="0" err="1"/>
              <a:t>Pansiri</a:t>
            </a:r>
            <a:r>
              <a:rPr lang="en-US" sz="2400" dirty="0"/>
              <a:t> 2005). </a:t>
            </a:r>
          </a:p>
          <a:p>
            <a:pPr marL="457200" indent="-457200">
              <a:buFont typeface="+mj-lt"/>
              <a:buAutoNum type="arabicPeriod"/>
            </a:pPr>
            <a:r>
              <a:rPr lang="en-US" sz="2400" dirty="0"/>
              <a:t>Pragmatism asserts that concepts are only relevant where they </a:t>
            </a:r>
            <a:r>
              <a:rPr lang="en-US" sz="2400" dirty="0">
                <a:solidFill>
                  <a:srgbClr val="FF0000"/>
                </a:solidFill>
              </a:rPr>
              <a:t>support action </a:t>
            </a:r>
            <a:r>
              <a:rPr lang="en-US" sz="2400" dirty="0"/>
              <a:t>(Kelemen and Rumens 2008).</a:t>
            </a:r>
          </a:p>
          <a:p>
            <a:pPr marL="457200" indent="-457200">
              <a:buFont typeface="+mj-lt"/>
              <a:buAutoNum type="arabicPeriod"/>
            </a:pPr>
            <a:r>
              <a:rPr lang="en-US" sz="2400" dirty="0"/>
              <a:t>Pragmatists are more interested in </a:t>
            </a:r>
            <a:r>
              <a:rPr lang="en-US" sz="2400" dirty="0">
                <a:solidFill>
                  <a:srgbClr val="FF0000"/>
                </a:solidFill>
              </a:rPr>
              <a:t>practical outcomes </a:t>
            </a:r>
            <a:r>
              <a:rPr lang="en-US" sz="2400" dirty="0"/>
              <a:t>than abstract distinctions</a:t>
            </a:r>
          </a:p>
          <a:p>
            <a:pPr marL="457200" indent="-457200">
              <a:buFont typeface="+mj-lt"/>
              <a:buAutoNum type="arabicPeriod"/>
            </a:pPr>
            <a:r>
              <a:rPr lang="en-US" sz="2400" dirty="0"/>
              <a:t>Pragmatist ontology, epistemology and axiology are focused on improving </a:t>
            </a:r>
            <a:r>
              <a:rPr lang="en-US" sz="2400" dirty="0">
                <a:solidFill>
                  <a:srgbClr val="FF0000"/>
                </a:solidFill>
              </a:rPr>
              <a:t>practice. </a:t>
            </a:r>
          </a:p>
          <a:p>
            <a:pPr marL="457200" indent="-457200">
              <a:buFont typeface="+mj-lt"/>
              <a:buAutoNum type="arabicPeriod"/>
            </a:pPr>
            <a:r>
              <a:rPr lang="en-US" sz="2400" dirty="0"/>
              <a:t>Strives to </a:t>
            </a:r>
            <a:r>
              <a:rPr lang="en-US" sz="2400" dirty="0">
                <a:solidFill>
                  <a:srgbClr val="FF0000"/>
                </a:solidFill>
              </a:rPr>
              <a:t>reconcile both </a:t>
            </a:r>
            <a:r>
              <a:rPr lang="en-US" sz="2400" b="1" dirty="0">
                <a:solidFill>
                  <a:srgbClr val="FF0000"/>
                </a:solidFill>
              </a:rPr>
              <a:t>objectivism and subjectivism</a:t>
            </a:r>
            <a:r>
              <a:rPr lang="en-US" sz="2400" dirty="0"/>
              <a:t>, facts and values, accurate and rigorous knowledge and different </a:t>
            </a:r>
            <a:r>
              <a:rPr lang="en-US" sz="2400" dirty="0" err="1"/>
              <a:t>contextualised</a:t>
            </a:r>
            <a:r>
              <a:rPr lang="en-US" sz="2400" dirty="0"/>
              <a:t> experiences</a:t>
            </a:r>
          </a:p>
          <a:p>
            <a:pPr marL="457200" indent="-457200">
              <a:buFont typeface="+mj-lt"/>
              <a:buAutoNum type="arabicPeriod"/>
            </a:pPr>
            <a:r>
              <a:rPr lang="en-US" sz="2400" dirty="0"/>
              <a:t>Pragmatists </a:t>
            </a:r>
            <a:r>
              <a:rPr lang="en-US" sz="2400" dirty="0">
                <a:solidFill>
                  <a:srgbClr val="FF0000"/>
                </a:solidFill>
              </a:rPr>
              <a:t>adopt a wide range of research strategies</a:t>
            </a:r>
            <a:r>
              <a:rPr lang="en-US" sz="2400" dirty="0"/>
              <a:t>, the choice of which is driven by the specific nature of their research problems.</a:t>
            </a:r>
          </a:p>
          <a:p>
            <a:pPr marL="457200" indent="-457200">
              <a:buFont typeface="+mj-lt"/>
              <a:buAutoNum type="arabicPeriod"/>
            </a:pPr>
            <a:r>
              <a:rPr lang="en-US" sz="2400" dirty="0"/>
              <a:t>Pragmatist’s view that it is perfectly possible to work with different types of knowledge and methods</a:t>
            </a:r>
            <a:endParaRPr lang="en-MY" sz="2400" dirty="0"/>
          </a:p>
        </p:txBody>
      </p:sp>
    </p:spTree>
    <p:extLst>
      <p:ext uri="{BB962C8B-B14F-4D97-AF65-F5344CB8AC3E}">
        <p14:creationId xmlns:p14="http://schemas.microsoft.com/office/powerpoint/2010/main" val="346808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74E88-0622-4E1C-A552-BE1842BD37F2}"/>
              </a:ext>
            </a:extLst>
          </p:cNvPr>
          <p:cNvPicPr>
            <a:picLocks noChangeAspect="1"/>
          </p:cNvPicPr>
          <p:nvPr/>
        </p:nvPicPr>
        <p:blipFill>
          <a:blip r:embed="rId2"/>
          <a:stretch>
            <a:fillRect/>
          </a:stretch>
        </p:blipFill>
        <p:spPr>
          <a:xfrm>
            <a:off x="0" y="985071"/>
            <a:ext cx="12192000" cy="6032585"/>
          </a:xfrm>
          <a:prstGeom prst="rect">
            <a:avLst/>
          </a:prstGeom>
        </p:spPr>
      </p:pic>
      <p:sp>
        <p:nvSpPr>
          <p:cNvPr id="7" name="Rectangle 6">
            <a:extLst>
              <a:ext uri="{FF2B5EF4-FFF2-40B4-BE49-F238E27FC236}">
                <a16:creationId xmlns:a16="http://schemas.microsoft.com/office/drawing/2014/main" id="{AA1638F0-4471-4B7B-82D3-87719C20A064}"/>
              </a:ext>
            </a:extLst>
          </p:cNvPr>
          <p:cNvSpPr/>
          <p:nvPr/>
        </p:nvSpPr>
        <p:spPr>
          <a:xfrm>
            <a:off x="0" y="0"/>
            <a:ext cx="1230811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4800" b="1" dirty="0"/>
              <a:t>Pragmatism</a:t>
            </a:r>
          </a:p>
        </p:txBody>
      </p:sp>
    </p:spTree>
    <p:extLst>
      <p:ext uri="{BB962C8B-B14F-4D97-AF65-F5344CB8AC3E}">
        <p14:creationId xmlns:p14="http://schemas.microsoft.com/office/powerpoint/2010/main" val="2203048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1638F0-4471-4B7B-82D3-87719C20A064}"/>
              </a:ext>
            </a:extLst>
          </p:cNvPr>
          <p:cNvSpPr/>
          <p:nvPr/>
        </p:nvSpPr>
        <p:spPr>
          <a:xfrm>
            <a:off x="0" y="0"/>
            <a:ext cx="1219199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MY" sz="4800" b="1" dirty="0"/>
              <a:t>Realism</a:t>
            </a:r>
          </a:p>
        </p:txBody>
      </p:sp>
      <p:sp>
        <p:nvSpPr>
          <p:cNvPr id="5" name="TextBox 4">
            <a:extLst>
              <a:ext uri="{FF2B5EF4-FFF2-40B4-BE49-F238E27FC236}">
                <a16:creationId xmlns:a16="http://schemas.microsoft.com/office/drawing/2014/main" id="{8CF78698-8876-4F35-88C2-6AC7987E1E94}"/>
              </a:ext>
            </a:extLst>
          </p:cNvPr>
          <p:cNvSpPr txBox="1"/>
          <p:nvPr/>
        </p:nvSpPr>
        <p:spPr>
          <a:xfrm>
            <a:off x="1" y="914400"/>
            <a:ext cx="8171542" cy="6001643"/>
          </a:xfrm>
          <a:prstGeom prst="rect">
            <a:avLst/>
          </a:prstGeom>
          <a:noFill/>
        </p:spPr>
        <p:txBody>
          <a:bodyPr wrap="square">
            <a:spAutoFit/>
          </a:bodyPr>
          <a:lstStyle/>
          <a:p>
            <a:pPr marL="457200" lvl="1" indent="0">
              <a:buNone/>
            </a:pPr>
            <a:r>
              <a:rPr lang="en-GB" altLang="en-US" sz="3200" dirty="0">
                <a:solidFill>
                  <a:srgbClr val="002060"/>
                </a:solidFill>
                <a:latin typeface="Arial" panose="020B0604020202020204" pitchFamily="34" charset="0"/>
              </a:rPr>
              <a:t>W</a:t>
            </a:r>
            <a:r>
              <a:rPr lang="en-US" altLang="en-US" sz="3200" dirty="0">
                <a:solidFill>
                  <a:srgbClr val="002060"/>
                </a:solidFill>
                <a:latin typeface="Arial" panose="020B0604020202020204" pitchFamily="34" charset="0"/>
              </a:rPr>
              <a:t>hat the senses show us as reality is the truth</a:t>
            </a:r>
            <a:r>
              <a:rPr lang="en-US" altLang="en-US" sz="3200" dirty="0">
                <a:latin typeface="Arial" panose="020B0604020202020204" pitchFamily="34" charset="0"/>
              </a:rPr>
              <a:t>;</a:t>
            </a:r>
          </a:p>
          <a:p>
            <a:pPr marL="457200" lvl="1" indent="0">
              <a:buNone/>
            </a:pPr>
            <a:r>
              <a:rPr lang="en-US" altLang="en-US" sz="2800" dirty="0">
                <a:latin typeface="Arial" panose="020B0604020202020204" pitchFamily="34" charset="0"/>
              </a:rPr>
              <a:t>Relies on the idea of independence of reality from the human mind. </a:t>
            </a:r>
          </a:p>
          <a:p>
            <a:pPr marL="457200" lvl="1" indent="0">
              <a:buNone/>
            </a:pPr>
            <a:r>
              <a:rPr lang="en-US" altLang="en-US" sz="2800" b="1" dirty="0">
                <a:solidFill>
                  <a:srgbClr val="002060"/>
                </a:solidFill>
                <a:latin typeface="Arial" panose="020B0604020202020204" pitchFamily="34" charset="0"/>
              </a:rPr>
              <a:t>Direct realism </a:t>
            </a:r>
            <a:r>
              <a:rPr lang="en-US" altLang="en-US" sz="2800" dirty="0">
                <a:latin typeface="Arial" panose="020B0604020202020204" pitchFamily="34" charset="0"/>
              </a:rPr>
              <a:t>- “what you see is what you get. Portrays the world through personal human senses</a:t>
            </a:r>
            <a:r>
              <a:rPr lang="en-US" altLang="en-US" sz="2400" dirty="0">
                <a:latin typeface="Arial" panose="020B0604020202020204" pitchFamily="34" charset="0"/>
              </a:rPr>
              <a:t>. </a:t>
            </a:r>
            <a:r>
              <a:rPr lang="en-US" altLang="en-US" sz="1200" dirty="0">
                <a:latin typeface="Arial" panose="020B0604020202020204" pitchFamily="34" charset="0"/>
              </a:rPr>
              <a:t>Saunders, M., Lewis, P. &amp; Thornhill, A. (2012)</a:t>
            </a:r>
          </a:p>
          <a:p>
            <a:pPr marL="457200" lvl="1" indent="0">
              <a:buNone/>
            </a:pPr>
            <a:endParaRPr lang="en-GB" altLang="en-US" sz="1200" dirty="0">
              <a:latin typeface="Arial" panose="020B0604020202020204" pitchFamily="34" charset="0"/>
            </a:endParaRPr>
          </a:p>
          <a:p>
            <a:pPr marL="457200" lvl="1" indent="0">
              <a:buNone/>
            </a:pPr>
            <a:r>
              <a:rPr lang="en-US" altLang="en-US" sz="2400" b="1" dirty="0">
                <a:solidFill>
                  <a:srgbClr val="002060"/>
                </a:solidFill>
                <a:latin typeface="Arial" panose="020B0604020202020204" pitchFamily="34" charset="0"/>
              </a:rPr>
              <a:t>Critical Realism</a:t>
            </a:r>
            <a:r>
              <a:rPr lang="en-US" altLang="en-US" sz="2400" dirty="0">
                <a:latin typeface="Arial" panose="020B0604020202020204" pitchFamily="34" charset="0"/>
              </a:rPr>
              <a:t>: </a:t>
            </a:r>
            <a:r>
              <a:rPr lang="en-US" altLang="en-US" sz="2800" dirty="0">
                <a:latin typeface="Arial" panose="020B0604020202020204" pitchFamily="34" charset="0"/>
              </a:rPr>
              <a:t>Recognize that our senses and other factors may get in the way between us as</a:t>
            </a:r>
          </a:p>
          <a:p>
            <a:pPr marL="457200" lvl="1" indent="0">
              <a:buNone/>
            </a:pPr>
            <a:r>
              <a:rPr lang="en-US" altLang="en-US" sz="2800" dirty="0">
                <a:latin typeface="Arial" panose="020B0604020202020204" pitchFamily="34" charset="0"/>
              </a:rPr>
              <a:t>researchers and researched reality. We experience the sensations and images of the real world – can be deceptive and do not portray the real world</a:t>
            </a:r>
            <a:r>
              <a:rPr lang="en-US" altLang="en-US" sz="2400" dirty="0">
                <a:latin typeface="Arial" panose="020B0604020202020204" pitchFamily="34" charset="0"/>
              </a:rPr>
              <a:t>. </a:t>
            </a:r>
            <a:r>
              <a:rPr lang="en-US" altLang="en-US" sz="1600" dirty="0">
                <a:latin typeface="Arial" panose="020B0604020202020204" pitchFamily="34" charset="0"/>
              </a:rPr>
              <a:t>Novikov, A.M. &amp;Novikov, D.A. (2013)</a:t>
            </a:r>
            <a:endParaRPr lang="en-GB" altLang="en-US" sz="1600" dirty="0">
              <a:latin typeface="Arial" panose="020B0604020202020204" pitchFamily="34" charset="0"/>
            </a:endParaRPr>
          </a:p>
        </p:txBody>
      </p:sp>
      <p:pic>
        <p:nvPicPr>
          <p:cNvPr id="4" name="Picture 3">
            <a:extLst>
              <a:ext uri="{FF2B5EF4-FFF2-40B4-BE49-F238E27FC236}">
                <a16:creationId xmlns:a16="http://schemas.microsoft.com/office/drawing/2014/main" id="{C6A2344B-82BD-4519-B28A-0504FE9A44CC}"/>
              </a:ext>
            </a:extLst>
          </p:cNvPr>
          <p:cNvPicPr>
            <a:picLocks noChangeAspect="1"/>
          </p:cNvPicPr>
          <p:nvPr/>
        </p:nvPicPr>
        <p:blipFill>
          <a:blip r:embed="rId2"/>
          <a:stretch>
            <a:fillRect/>
          </a:stretch>
        </p:blipFill>
        <p:spPr>
          <a:xfrm>
            <a:off x="8171544" y="32657"/>
            <a:ext cx="4020456" cy="3396343"/>
          </a:xfrm>
          <a:prstGeom prst="rect">
            <a:avLst/>
          </a:prstGeom>
          <a:ln>
            <a:solidFill>
              <a:schemeClr val="accent1"/>
            </a:solidFill>
          </a:ln>
        </p:spPr>
      </p:pic>
      <p:sp>
        <p:nvSpPr>
          <p:cNvPr id="6" name="TextBox 5">
            <a:extLst>
              <a:ext uri="{FF2B5EF4-FFF2-40B4-BE49-F238E27FC236}">
                <a16:creationId xmlns:a16="http://schemas.microsoft.com/office/drawing/2014/main" id="{08EDD5B3-BB33-459E-8FCC-6EA9A2C3CB06}"/>
              </a:ext>
            </a:extLst>
          </p:cNvPr>
          <p:cNvSpPr txBox="1"/>
          <p:nvPr/>
        </p:nvSpPr>
        <p:spPr>
          <a:xfrm flipH="1">
            <a:off x="8171542" y="3429000"/>
            <a:ext cx="4020455" cy="3046988"/>
          </a:xfrm>
          <a:prstGeom prst="rect">
            <a:avLst/>
          </a:prstGeom>
          <a:noFill/>
          <a:ln>
            <a:solidFill>
              <a:schemeClr val="accent1"/>
            </a:solidFill>
          </a:ln>
        </p:spPr>
        <p:txBody>
          <a:bodyPr wrap="square" rtlCol="0">
            <a:spAutoFit/>
          </a:bodyPr>
          <a:lstStyle/>
          <a:p>
            <a:r>
              <a:rPr lang="en-US" sz="2400" dirty="0"/>
              <a:t>Direct realists would state that squares A and B have different colors, because this is what they see.</a:t>
            </a:r>
          </a:p>
          <a:p>
            <a:endParaRPr lang="en-US" sz="2400" dirty="0"/>
          </a:p>
          <a:p>
            <a:r>
              <a:rPr lang="en-US" sz="2400" dirty="0"/>
              <a:t>Critical realists may notice that squares A and B are actually the same </a:t>
            </a:r>
            <a:r>
              <a:rPr lang="en-US" sz="2400" dirty="0" err="1"/>
              <a:t>colour</a:t>
            </a:r>
            <a:r>
              <a:rPr lang="en-US" sz="2400" dirty="0"/>
              <a:t>.</a:t>
            </a:r>
            <a:endParaRPr lang="en-MY" sz="2400" dirty="0"/>
          </a:p>
        </p:txBody>
      </p:sp>
    </p:spTree>
    <p:extLst>
      <p:ext uri="{BB962C8B-B14F-4D97-AF65-F5344CB8AC3E}">
        <p14:creationId xmlns:p14="http://schemas.microsoft.com/office/powerpoint/2010/main" val="1970687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5400" b="1" dirty="0"/>
              <a:t>                                   2. Research Approach</a:t>
            </a:r>
            <a:endParaRPr lang="en-MY" sz="5400" dirty="0"/>
          </a:p>
        </p:txBody>
      </p:sp>
      <p:pic>
        <p:nvPicPr>
          <p:cNvPr id="3" name="Picture 2">
            <a:extLst>
              <a:ext uri="{FF2B5EF4-FFF2-40B4-BE49-F238E27FC236}">
                <a16:creationId xmlns:a16="http://schemas.microsoft.com/office/drawing/2014/main" id="{EF0685E9-59D0-4CB6-9CC6-55E4C43F6C8C}"/>
              </a:ext>
            </a:extLst>
          </p:cNvPr>
          <p:cNvPicPr>
            <a:picLocks noChangeAspect="1"/>
          </p:cNvPicPr>
          <p:nvPr/>
        </p:nvPicPr>
        <p:blipFill>
          <a:blip r:embed="rId5"/>
          <a:stretch>
            <a:fillRect/>
          </a:stretch>
        </p:blipFill>
        <p:spPr>
          <a:xfrm>
            <a:off x="0" y="1750930"/>
            <a:ext cx="5646057" cy="2801467"/>
          </a:xfrm>
          <a:prstGeom prst="rect">
            <a:avLst/>
          </a:prstGeom>
        </p:spPr>
      </p:pic>
    </p:spTree>
    <p:extLst>
      <p:ext uri="{BB962C8B-B14F-4D97-AF65-F5344CB8AC3E}">
        <p14:creationId xmlns:p14="http://schemas.microsoft.com/office/powerpoint/2010/main" val="32979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logo&#10;&#10;Description automatically generated">
            <a:extLst>
              <a:ext uri="{FF2B5EF4-FFF2-40B4-BE49-F238E27FC236}">
                <a16:creationId xmlns:a16="http://schemas.microsoft.com/office/drawing/2014/main" id="{23D984F5-5F30-4B95-BC23-3F0532B453DF}"/>
              </a:ext>
            </a:extLst>
          </p:cNvPr>
          <p:cNvPicPr>
            <a:picLocks noGrp="1" noChangeAspect="1"/>
          </p:cNvPicPr>
          <p:nvPr>
            <p:ph idx="1"/>
          </p:nvPr>
        </p:nvPicPr>
        <p:blipFill rotWithShape="1">
          <a:blip r:embed="rId2"/>
          <a:srcRect r="10650"/>
          <a:stretch/>
        </p:blipFill>
        <p:spPr>
          <a:xfrm>
            <a:off x="20" y="1282"/>
            <a:ext cx="12191980" cy="6856718"/>
          </a:xfrm>
          <a:prstGeom prst="rect">
            <a:avLst/>
          </a:prstGeom>
        </p:spPr>
      </p:pic>
      <p:sp>
        <p:nvSpPr>
          <p:cNvPr id="5" name="Speech Bubble: Rectangle 4">
            <a:extLst>
              <a:ext uri="{FF2B5EF4-FFF2-40B4-BE49-F238E27FC236}">
                <a16:creationId xmlns:a16="http://schemas.microsoft.com/office/drawing/2014/main" id="{B38B39FD-07F5-43FF-AFB1-989371C58AA5}"/>
              </a:ext>
            </a:extLst>
          </p:cNvPr>
          <p:cNvSpPr/>
          <p:nvPr/>
        </p:nvSpPr>
        <p:spPr>
          <a:xfrm>
            <a:off x="8621251" y="5862558"/>
            <a:ext cx="1847965" cy="612648"/>
          </a:xfrm>
          <a:prstGeom prst="wedgeRectCallout">
            <a:avLst>
              <a:gd name="adj1" fmla="val -160099"/>
              <a:gd name="adj2" fmla="val -21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white"/>
                </a:solidFill>
                <a:effectLst/>
                <a:uLnTx/>
                <a:uFillTx/>
                <a:latin typeface="Calibri" panose="020F0502020204030204"/>
                <a:ea typeface="+mn-ea"/>
                <a:cs typeface="+mn-cs"/>
              </a:rPr>
              <a:t>Approach</a:t>
            </a:r>
          </a:p>
        </p:txBody>
      </p:sp>
    </p:spTree>
    <p:extLst>
      <p:ext uri="{BB962C8B-B14F-4D97-AF65-F5344CB8AC3E}">
        <p14:creationId xmlns:p14="http://schemas.microsoft.com/office/powerpoint/2010/main" val="2947274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304800"/>
            <a:ext cx="12191999" cy="487362"/>
          </a:xfrm>
        </p:spPr>
        <p:txBody>
          <a:bodyPr>
            <a:normAutofit fontScale="90000"/>
          </a:bodyPr>
          <a:lstStyle/>
          <a:p>
            <a:pPr eaLnBrk="1" hangingPunct="1"/>
            <a:r>
              <a:rPr lang="en-US" b="1" dirty="0">
                <a:solidFill>
                  <a:srgbClr val="FF0000"/>
                </a:solidFill>
                <a:latin typeface="Arial" charset="0"/>
              </a:rPr>
              <a:t>Research Approach </a:t>
            </a:r>
            <a:br>
              <a:rPr lang="en-US" b="1" dirty="0">
                <a:solidFill>
                  <a:srgbClr val="FF0000"/>
                </a:solidFill>
                <a:latin typeface="Arial" charset="0"/>
              </a:rPr>
            </a:br>
            <a:r>
              <a:rPr lang="en-US" b="1" dirty="0">
                <a:solidFill>
                  <a:srgbClr val="0070C0"/>
                </a:solidFill>
                <a:latin typeface="Arial" charset="0"/>
              </a:rPr>
              <a:t>Deductive Reasoning</a:t>
            </a:r>
          </a:p>
        </p:txBody>
      </p:sp>
      <p:sp>
        <p:nvSpPr>
          <p:cNvPr id="4099" name="Rectangle 3"/>
          <p:cNvSpPr>
            <a:spLocks noGrp="1" noChangeArrowheads="1"/>
          </p:cNvSpPr>
          <p:nvPr>
            <p:ph type="body" idx="1"/>
          </p:nvPr>
        </p:nvSpPr>
        <p:spPr>
          <a:xfrm>
            <a:off x="145774" y="1066800"/>
            <a:ext cx="5569226" cy="4144962"/>
          </a:xfrm>
        </p:spPr>
        <p:txBody>
          <a:bodyPr/>
          <a:lstStyle/>
          <a:p>
            <a:pPr eaLnBrk="1" hangingPunct="1"/>
            <a:r>
              <a:rPr lang="en-US" sz="2400" b="1" dirty="0"/>
              <a:t>Starts with a general rule (a theory) which we know to be true.  </a:t>
            </a:r>
          </a:p>
          <a:p>
            <a:pPr eaLnBrk="1" hangingPunct="1"/>
            <a:r>
              <a:rPr lang="en-US" sz="2400" b="1" dirty="0"/>
              <a:t>Then, from that rule, we make a true conclusion about something specific.</a:t>
            </a:r>
          </a:p>
          <a:p>
            <a:pPr eaLnBrk="1" hangingPunct="1"/>
            <a:r>
              <a:rPr lang="en-US" sz="2400" b="1" dirty="0"/>
              <a:t>The process of reasoning from known facts to conclusions</a:t>
            </a:r>
            <a:r>
              <a:rPr lang="en-US" b="1" dirty="0"/>
              <a:t>. </a:t>
            </a:r>
          </a:p>
          <a:p>
            <a:pPr eaLnBrk="1" hangingPunct="1"/>
            <a:endParaRPr lang="en-US" sz="3600" b="1" dirty="0"/>
          </a:p>
        </p:txBody>
      </p:sp>
      <p:pic>
        <p:nvPicPr>
          <p:cNvPr id="5" name="Picture 4" descr="dedu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4" y="5105400"/>
            <a:ext cx="12046226" cy="1731818"/>
          </a:xfrm>
          <a:prstGeom prst="rect">
            <a:avLst/>
          </a:prstGeom>
          <a:solidFill>
            <a:schemeClr val="bg1"/>
          </a:solidFill>
          <a:ln>
            <a:noFill/>
          </a:ln>
        </p:spPr>
      </p:pic>
      <p:sp>
        <p:nvSpPr>
          <p:cNvPr id="3" name="Rectangle 2"/>
          <p:cNvSpPr/>
          <p:nvPr/>
        </p:nvSpPr>
        <p:spPr>
          <a:xfrm>
            <a:off x="1544782" y="6248401"/>
            <a:ext cx="47538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Begins with theory and hypotheses,</a:t>
            </a:r>
          </a:p>
        </p:txBody>
      </p:sp>
      <p:pic>
        <p:nvPicPr>
          <p:cNvPr id="2050" name="Picture 2" descr="Image result for inductive deductive cress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87399"/>
            <a:ext cx="6102626" cy="414496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21E7D3-6EA6-4723-930F-BDE88700D1ED}"/>
              </a:ext>
            </a:extLst>
          </p:cNvPr>
          <p:cNvSpPr txBox="1"/>
          <p:nvPr/>
        </p:nvSpPr>
        <p:spPr>
          <a:xfrm>
            <a:off x="5250543" y="-31949"/>
            <a:ext cx="6941456" cy="1446550"/>
          </a:xfrm>
          <a:prstGeom prst="rect">
            <a:avLst/>
          </a:prstGeom>
          <a:noFill/>
          <a:ln>
            <a:solidFill>
              <a:schemeClr val="accent1"/>
            </a:solidFill>
          </a:ln>
        </p:spPr>
        <p:txBody>
          <a:bodyPr wrap="square">
            <a:spAutoFit/>
          </a:bodyPr>
          <a:lstStyle/>
          <a:p>
            <a:r>
              <a:rPr lang="en-US" sz="2400" dirty="0">
                <a:solidFill>
                  <a:srgbClr val="002060"/>
                </a:solidFill>
              </a:rPr>
              <a:t>A deductive approach is concerned with “</a:t>
            </a:r>
            <a:r>
              <a:rPr lang="en-US" sz="2400" dirty="0">
                <a:solidFill>
                  <a:srgbClr val="FF0000"/>
                </a:solidFill>
              </a:rPr>
              <a:t>developing a hypothesis based on existing theory</a:t>
            </a:r>
            <a:r>
              <a:rPr lang="en-US" sz="2400" dirty="0">
                <a:solidFill>
                  <a:srgbClr val="002060"/>
                </a:solidFill>
              </a:rPr>
              <a:t>, and then designing a research strategy to test the hypothesis  </a:t>
            </a:r>
            <a:r>
              <a:rPr lang="en-US" sz="1400" dirty="0">
                <a:solidFill>
                  <a:srgbClr val="002060"/>
                </a:solidFill>
              </a:rPr>
              <a:t>Wilson, J. (2010)</a:t>
            </a:r>
            <a:endParaRPr lang="en-MY" sz="2000" dirty="0">
              <a:solidFill>
                <a:srgbClr val="002060"/>
              </a:solidFill>
            </a:endParaRPr>
          </a:p>
        </p:txBody>
      </p:sp>
    </p:spTree>
    <p:extLst>
      <p:ext uri="{BB962C8B-B14F-4D97-AF65-F5344CB8AC3E}">
        <p14:creationId xmlns:p14="http://schemas.microsoft.com/office/powerpoint/2010/main" val="3082358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75" name="Freeform: Shape 7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59C396-9B60-4D34-B012-33126423D2CC}"/>
              </a:ext>
            </a:extLst>
          </p:cNvPr>
          <p:cNvSpPr txBox="1"/>
          <p:nvPr/>
        </p:nvSpPr>
        <p:spPr>
          <a:xfrm>
            <a:off x="6489700" y="642938"/>
            <a:ext cx="5059363" cy="4219348"/>
          </a:xfrm>
          <a:prstGeom prst="rect">
            <a:avLst/>
          </a:prstGeom>
          <a:noFill/>
          <a:ln>
            <a:solidFill>
              <a:schemeClr val="accent1"/>
            </a:solidFill>
          </a:ln>
        </p:spPr>
        <p:txBody>
          <a:bodyPr wrap="square" anchor="t">
            <a:normAutofit/>
          </a:bodyPr>
          <a:lstStyle/>
          <a:p>
            <a:pPr algn="ctr" eaLnBrk="1" hangingPunct="1">
              <a:lnSpc>
                <a:spcPct val="90000"/>
              </a:lnSpc>
              <a:spcAft>
                <a:spcPts val="600"/>
              </a:spcAft>
              <a:buFontTx/>
              <a:buNone/>
            </a:pPr>
            <a:r>
              <a:rPr lang="en-GB" altLang="en-US" sz="2400" b="1" dirty="0">
                <a:latin typeface="Arial" panose="020B0604020202020204" pitchFamily="34" charset="0"/>
              </a:rPr>
              <a:t>Characteristics of Deduction</a:t>
            </a:r>
          </a:p>
          <a:p>
            <a:pPr marL="342900" indent="-342900" eaLnBrk="1" hangingPunct="1">
              <a:lnSpc>
                <a:spcPct val="90000"/>
              </a:lnSpc>
              <a:spcAft>
                <a:spcPts val="600"/>
              </a:spcAft>
              <a:buFont typeface="+mj-lt"/>
              <a:buAutoNum type="arabicPeriod"/>
            </a:pPr>
            <a:r>
              <a:rPr lang="en-GB" altLang="en-US" sz="2400" dirty="0">
                <a:latin typeface="Arial" panose="020B0604020202020204" pitchFamily="34" charset="0"/>
              </a:rPr>
              <a:t>Explaining causal relationships between variables</a:t>
            </a:r>
          </a:p>
          <a:p>
            <a:pPr marL="342900" indent="-342900" eaLnBrk="1" hangingPunct="1">
              <a:lnSpc>
                <a:spcPct val="90000"/>
              </a:lnSpc>
              <a:spcAft>
                <a:spcPts val="600"/>
              </a:spcAft>
              <a:buFont typeface="+mj-lt"/>
              <a:buAutoNum type="arabicPeriod"/>
            </a:pPr>
            <a:r>
              <a:rPr lang="en-GB" altLang="en-US" sz="2400" dirty="0">
                <a:latin typeface="Arial" panose="020B0604020202020204" pitchFamily="34" charset="0"/>
              </a:rPr>
              <a:t>Establishing controls for testing hypotheses</a:t>
            </a:r>
          </a:p>
          <a:p>
            <a:pPr marL="342900" indent="-342900" eaLnBrk="1" hangingPunct="1">
              <a:lnSpc>
                <a:spcPct val="90000"/>
              </a:lnSpc>
              <a:spcAft>
                <a:spcPts val="600"/>
              </a:spcAft>
              <a:buFont typeface="+mj-lt"/>
              <a:buAutoNum type="arabicPeriod"/>
            </a:pPr>
            <a:r>
              <a:rPr lang="en-GB" altLang="en-US" sz="2400" dirty="0">
                <a:latin typeface="Arial" panose="020B0604020202020204" pitchFamily="34" charset="0"/>
              </a:rPr>
              <a:t>Independence of the researcher</a:t>
            </a:r>
          </a:p>
          <a:p>
            <a:pPr marL="342900" indent="-342900" eaLnBrk="1" hangingPunct="1">
              <a:lnSpc>
                <a:spcPct val="90000"/>
              </a:lnSpc>
              <a:spcAft>
                <a:spcPts val="600"/>
              </a:spcAft>
              <a:buFont typeface="+mj-lt"/>
              <a:buAutoNum type="arabicPeriod"/>
            </a:pPr>
            <a:r>
              <a:rPr lang="en-GB" altLang="en-US" sz="2400" dirty="0">
                <a:latin typeface="Arial" panose="020B0604020202020204" pitchFamily="34" charset="0"/>
              </a:rPr>
              <a:t>Concepts operationalised for quantitative measurement</a:t>
            </a:r>
          </a:p>
          <a:p>
            <a:pPr marL="342900" indent="-342900" eaLnBrk="1" hangingPunct="1">
              <a:lnSpc>
                <a:spcPct val="90000"/>
              </a:lnSpc>
              <a:spcAft>
                <a:spcPts val="600"/>
              </a:spcAft>
              <a:buFont typeface="+mj-lt"/>
              <a:buAutoNum type="arabicPeriod"/>
            </a:pPr>
            <a:r>
              <a:rPr lang="en-GB" altLang="en-US" sz="2400" dirty="0">
                <a:latin typeface="Arial" panose="020B0604020202020204" pitchFamily="34" charset="0"/>
              </a:rPr>
              <a:t>Generalisation </a:t>
            </a:r>
          </a:p>
        </p:txBody>
      </p:sp>
      <p:sp>
        <p:nvSpPr>
          <p:cNvPr id="21507" name="Rectangle 3">
            <a:extLst>
              <a:ext uri="{FF2B5EF4-FFF2-40B4-BE49-F238E27FC236}">
                <a16:creationId xmlns:a16="http://schemas.microsoft.com/office/drawing/2014/main" id="{CDE5ACEB-6611-437F-9AA3-32863A2048DB}"/>
              </a:ext>
            </a:extLst>
          </p:cNvPr>
          <p:cNvSpPr>
            <a:spLocks noGrp="1" noChangeArrowheads="1"/>
          </p:cNvSpPr>
          <p:nvPr>
            <p:ph type="body" idx="1"/>
          </p:nvPr>
        </p:nvSpPr>
        <p:spPr>
          <a:xfrm>
            <a:off x="200197" y="870300"/>
            <a:ext cx="6201309" cy="3991986"/>
          </a:xfrm>
          <a:ln>
            <a:solidFill>
              <a:schemeClr val="accent1"/>
            </a:solidFill>
          </a:ln>
        </p:spPr>
        <p:txBody>
          <a:bodyPr wrap="square" anchor="t">
            <a:normAutofit/>
          </a:bodyPr>
          <a:lstStyle/>
          <a:p>
            <a:pPr algn="ctr" eaLnBrk="1" hangingPunct="1">
              <a:buFontTx/>
              <a:buNone/>
            </a:pPr>
            <a:r>
              <a:rPr lang="en-GB" altLang="en-US" sz="2600" dirty="0">
                <a:latin typeface="Arial" panose="020B0604020202020204" pitchFamily="34" charset="0"/>
              </a:rPr>
              <a:t>5 sequential stages of testing theory</a:t>
            </a:r>
          </a:p>
          <a:p>
            <a:pPr eaLnBrk="1" hangingPunct="1"/>
            <a:r>
              <a:rPr lang="en-GB" altLang="en-US" sz="2600" dirty="0">
                <a:latin typeface="Arial" panose="020B0604020202020204" pitchFamily="34" charset="0"/>
              </a:rPr>
              <a:t>Deducing a hypothesis</a:t>
            </a:r>
          </a:p>
          <a:p>
            <a:pPr eaLnBrk="1" hangingPunct="1"/>
            <a:r>
              <a:rPr lang="en-GB" altLang="en-US" sz="2600" dirty="0">
                <a:latin typeface="Arial" panose="020B0604020202020204" pitchFamily="34" charset="0"/>
              </a:rPr>
              <a:t>Expressing the hypothesis operationally</a:t>
            </a:r>
          </a:p>
          <a:p>
            <a:pPr eaLnBrk="1" hangingPunct="1"/>
            <a:r>
              <a:rPr lang="en-GB" altLang="en-US" sz="2600" dirty="0">
                <a:latin typeface="Arial" panose="020B0604020202020204" pitchFamily="34" charset="0"/>
              </a:rPr>
              <a:t>Testing the operational hypothesis</a:t>
            </a:r>
          </a:p>
          <a:p>
            <a:pPr eaLnBrk="1" hangingPunct="1"/>
            <a:r>
              <a:rPr lang="en-GB" altLang="en-US" sz="2600" dirty="0">
                <a:latin typeface="Arial" panose="020B0604020202020204" pitchFamily="34" charset="0"/>
              </a:rPr>
              <a:t>Examining the specific outcome of the enquiry</a:t>
            </a:r>
          </a:p>
          <a:p>
            <a:pPr eaLnBrk="1" hangingPunct="1"/>
            <a:r>
              <a:rPr lang="en-GB" altLang="en-US" sz="2600" dirty="0">
                <a:latin typeface="Arial" panose="020B0604020202020204" pitchFamily="34" charset="0"/>
              </a:rPr>
              <a:t>Modifying the theory (if necessary) </a:t>
            </a:r>
          </a:p>
          <a:p>
            <a:pPr algn="r" eaLnBrk="1" hangingPunct="1">
              <a:buFontTx/>
              <a:buNone/>
            </a:pPr>
            <a:r>
              <a:rPr lang="en-GB" altLang="en-US" sz="1800" dirty="0">
                <a:latin typeface="Arial" panose="020B0604020202020204" pitchFamily="34" charset="0"/>
              </a:rPr>
              <a:t>Adapted from Robson (2002)</a:t>
            </a:r>
          </a:p>
          <a:p>
            <a:pPr eaLnBrk="1" hangingPunct="1"/>
            <a:endParaRPr lang="en-GB" altLang="en-US" sz="2600" dirty="0">
              <a:latin typeface="Arial" panose="020B0604020202020204" pitchFamily="34" charset="0"/>
            </a:endParaRPr>
          </a:p>
        </p:txBody>
      </p:sp>
      <p:sp>
        <p:nvSpPr>
          <p:cNvPr id="15" name="TextBox 14">
            <a:extLst>
              <a:ext uri="{FF2B5EF4-FFF2-40B4-BE49-F238E27FC236}">
                <a16:creationId xmlns:a16="http://schemas.microsoft.com/office/drawing/2014/main" id="{F291C075-C41C-49FB-81F9-DED627146802}"/>
              </a:ext>
            </a:extLst>
          </p:cNvPr>
          <p:cNvSpPr txBox="1"/>
          <p:nvPr/>
        </p:nvSpPr>
        <p:spPr>
          <a:xfrm>
            <a:off x="10708" y="46244"/>
            <a:ext cx="6098344" cy="769441"/>
          </a:xfrm>
          <a:prstGeom prst="rect">
            <a:avLst/>
          </a:prstGeom>
          <a:noFill/>
        </p:spPr>
        <p:txBody>
          <a:bodyPr wrap="square">
            <a:spAutoFit/>
          </a:bodyPr>
          <a:lstStyle/>
          <a:p>
            <a:r>
              <a:rPr lang="en-MY" sz="4400" b="1" dirty="0">
                <a:solidFill>
                  <a:srgbClr val="FF0000"/>
                </a:solidFill>
              </a:rPr>
              <a:t>Deduction </a:t>
            </a:r>
          </a:p>
        </p:txBody>
      </p:sp>
      <p:pic>
        <p:nvPicPr>
          <p:cNvPr id="2" name="Picture 1">
            <a:extLst>
              <a:ext uri="{FF2B5EF4-FFF2-40B4-BE49-F238E27FC236}">
                <a16:creationId xmlns:a16="http://schemas.microsoft.com/office/drawing/2014/main" id="{9F48841A-2EBA-42C9-8AA5-E5A6653ACD63}"/>
              </a:ext>
            </a:extLst>
          </p:cNvPr>
          <p:cNvPicPr>
            <a:picLocks noChangeAspect="1"/>
          </p:cNvPicPr>
          <p:nvPr/>
        </p:nvPicPr>
        <p:blipFill>
          <a:blip r:embed="rId2"/>
          <a:stretch>
            <a:fillRect/>
          </a:stretch>
        </p:blipFill>
        <p:spPr>
          <a:xfrm>
            <a:off x="-40941" y="4989068"/>
            <a:ext cx="12192000" cy="1914235"/>
          </a:xfrm>
          <a:prstGeom prst="rect">
            <a:avLst/>
          </a:prstGeom>
          <a:ln>
            <a:solidFill>
              <a:schemeClr val="accent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59" y="707886"/>
            <a:ext cx="5632175" cy="4462760"/>
          </a:xfrm>
          <a:prstGeom prst="rect">
            <a:avLst/>
          </a:prstGeom>
          <a:solidFill>
            <a:schemeClr val="bg1"/>
          </a:solidFill>
          <a:ln>
            <a:solidFill>
              <a:srgbClr val="FF0000"/>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Inductive means that you are researching to create theory.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The process of going from observations to conclusions.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The process moves in the opposite direction to the deductive approach taking its focus from the working title of the researcher not the existing theory</a:t>
            </a:r>
          </a:p>
        </p:txBody>
      </p:sp>
      <p:sp>
        <p:nvSpPr>
          <p:cNvPr id="4" name="Rectangle 3"/>
          <p:cNvSpPr/>
          <p:nvPr/>
        </p:nvSpPr>
        <p:spPr>
          <a:xfrm>
            <a:off x="0" y="0"/>
            <a:ext cx="5791201" cy="707886"/>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4000" b="1" i="0" u="none" strike="noStrike" kern="0" cap="none" spc="0" normalizeH="0" baseline="0" noProof="0" dirty="0">
                <a:ln>
                  <a:noFill/>
                </a:ln>
                <a:solidFill>
                  <a:srgbClr val="0070C0"/>
                </a:solidFill>
                <a:effectLst/>
                <a:uLnTx/>
                <a:uFillTx/>
                <a:latin typeface="Arial" charset="0"/>
                <a:ea typeface="+mn-ea"/>
                <a:cs typeface="+mn-cs"/>
              </a:rPr>
              <a:t>Inductive Approach</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05292"/>
            <a:ext cx="12192000" cy="1752709"/>
          </a:xfrm>
          <a:prstGeom prst="rect">
            <a:avLst/>
          </a:prstGeom>
          <a:solidFill>
            <a:schemeClr val="bg1"/>
          </a:solidFill>
          <a:ln>
            <a:solidFill>
              <a:srgbClr val="FF0000"/>
            </a:solidFill>
          </a:ln>
          <a:effectLst/>
        </p:spPr>
      </p:pic>
      <p:sp>
        <p:nvSpPr>
          <p:cNvPr id="2" name="Rectangle 1"/>
          <p:cNvSpPr/>
          <p:nvPr/>
        </p:nvSpPr>
        <p:spPr>
          <a:xfrm>
            <a:off x="993110" y="5416867"/>
            <a:ext cx="184731"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75" y="1229219"/>
            <a:ext cx="6559824" cy="38760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5632175" y="4343294"/>
            <a:ext cx="6559825" cy="7620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Induction: building theory</a:t>
            </a:r>
          </a:p>
        </p:txBody>
      </p:sp>
      <p:sp>
        <p:nvSpPr>
          <p:cNvPr id="9" name="TextBox 8">
            <a:extLst>
              <a:ext uri="{FF2B5EF4-FFF2-40B4-BE49-F238E27FC236}">
                <a16:creationId xmlns:a16="http://schemas.microsoft.com/office/drawing/2014/main" id="{D9EA9E35-F640-41B5-A3FB-9CDEEFD282BF}"/>
              </a:ext>
            </a:extLst>
          </p:cNvPr>
          <p:cNvSpPr txBox="1"/>
          <p:nvPr/>
        </p:nvSpPr>
        <p:spPr>
          <a:xfrm>
            <a:off x="5632175" y="28891"/>
            <a:ext cx="6559824" cy="1200329"/>
          </a:xfrm>
          <a:prstGeom prst="rect">
            <a:avLst/>
          </a:prstGeom>
          <a:noFill/>
          <a:ln>
            <a:solidFill>
              <a:schemeClr val="accent1"/>
            </a:solidFill>
          </a:ln>
        </p:spPr>
        <p:txBody>
          <a:bodyPr wrap="square">
            <a:spAutoFit/>
          </a:bodyPr>
          <a:lstStyle/>
          <a:p>
            <a:r>
              <a:rPr lang="en-US" sz="2400" dirty="0"/>
              <a:t>Starts with the observations and theories are proposed towards the end of the research process as a result of observations </a:t>
            </a:r>
            <a:r>
              <a:rPr lang="sv-SE" sz="1600" b="0" i="0" dirty="0">
                <a:solidFill>
                  <a:srgbClr val="212529"/>
                </a:solidFill>
                <a:effectLst/>
                <a:latin typeface="Helvetica" panose="020B0604020202020204" pitchFamily="34" charset="0"/>
              </a:rPr>
              <a:t>Goddard, W. &amp; Melville, S. (2004)</a:t>
            </a:r>
            <a:endParaRPr lang="en-MY" dirty="0"/>
          </a:p>
        </p:txBody>
      </p:sp>
    </p:spTree>
    <p:extLst>
      <p:ext uri="{BB962C8B-B14F-4D97-AF65-F5344CB8AC3E}">
        <p14:creationId xmlns:p14="http://schemas.microsoft.com/office/powerpoint/2010/main" val="260285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1BB1-0AE7-458A-85A9-D8698766E9E9}"/>
              </a:ext>
            </a:extLst>
          </p:cNvPr>
          <p:cNvSpPr>
            <a:spLocks noGrp="1"/>
          </p:cNvSpPr>
          <p:nvPr>
            <p:ph type="title"/>
          </p:nvPr>
        </p:nvSpPr>
        <p:spPr/>
        <p:txBody>
          <a:bodyPr/>
          <a:lstStyle/>
          <a:p>
            <a:r>
              <a:rPr lang="en-MY" dirty="0">
                <a:solidFill>
                  <a:srgbClr val="FF0000"/>
                </a:solidFill>
              </a:rPr>
              <a:t>Quantitative Research Design</a:t>
            </a:r>
          </a:p>
        </p:txBody>
      </p:sp>
      <p:sp>
        <p:nvSpPr>
          <p:cNvPr id="4" name="Footer Placeholder 3">
            <a:extLst>
              <a:ext uri="{FF2B5EF4-FFF2-40B4-BE49-F238E27FC236}">
                <a16:creationId xmlns:a16="http://schemas.microsoft.com/office/drawing/2014/main" id="{3B3E968E-AF96-4EAA-A991-8E2B59BC545E}"/>
              </a:ext>
            </a:extLst>
          </p:cNvPr>
          <p:cNvSpPr>
            <a:spLocks noGrp="1"/>
          </p:cNvSpPr>
          <p:nvPr>
            <p:ph type="ftr" sz="quarter" idx="10"/>
          </p:nvPr>
        </p:nvSpPr>
        <p:spPr/>
        <p:txBody>
          <a:bodyPr/>
          <a:lstStyle/>
          <a:p>
            <a:r>
              <a:rPr lang="en-US">
                <a:solidFill>
                  <a:srgbClr val="000000"/>
                </a:solidFill>
              </a:rPr>
              <a:t>Dr Jugindar Singh</a:t>
            </a:r>
          </a:p>
        </p:txBody>
      </p:sp>
      <p:sp>
        <p:nvSpPr>
          <p:cNvPr id="6" name="TextBox 5">
            <a:extLst>
              <a:ext uri="{FF2B5EF4-FFF2-40B4-BE49-F238E27FC236}">
                <a16:creationId xmlns:a16="http://schemas.microsoft.com/office/drawing/2014/main" id="{572542AB-4CAF-4804-A46F-6293449EECD8}"/>
              </a:ext>
            </a:extLst>
          </p:cNvPr>
          <p:cNvSpPr txBox="1"/>
          <p:nvPr/>
        </p:nvSpPr>
        <p:spPr>
          <a:xfrm>
            <a:off x="0" y="1724468"/>
            <a:ext cx="12192000" cy="4093428"/>
          </a:xfrm>
          <a:prstGeom prst="rect">
            <a:avLst/>
          </a:prstGeom>
          <a:noFill/>
        </p:spPr>
        <p:txBody>
          <a:bodyPr wrap="square">
            <a:spAutoFit/>
          </a:bodyPr>
          <a:lstStyle/>
          <a:p>
            <a:r>
              <a:rPr lang="en-US" sz="2800" dirty="0">
                <a:solidFill>
                  <a:srgbClr val="002060"/>
                </a:solidFill>
              </a:rPr>
              <a:t>Quantitative methods emphasize objective measurements and the statistical, mathematical, or numerical analysis of data collected through polls, questionnaires, and surveys, or by manipulating pre-existing statistical data using computational techniques. </a:t>
            </a:r>
          </a:p>
          <a:p>
            <a:endParaRPr lang="en-US" sz="2800" dirty="0">
              <a:solidFill>
                <a:srgbClr val="002060"/>
              </a:solidFill>
            </a:endParaRPr>
          </a:p>
          <a:p>
            <a:r>
              <a:rPr lang="en-US" sz="2800" dirty="0">
                <a:solidFill>
                  <a:srgbClr val="002060"/>
                </a:solidFill>
              </a:rPr>
              <a:t>Quantitative research focuses on gathering </a:t>
            </a:r>
            <a:r>
              <a:rPr lang="en-US" sz="2800" dirty="0">
                <a:solidFill>
                  <a:srgbClr val="FF0000"/>
                </a:solidFill>
              </a:rPr>
              <a:t>numerical data </a:t>
            </a:r>
            <a:r>
              <a:rPr lang="en-US" sz="2800" dirty="0">
                <a:solidFill>
                  <a:srgbClr val="002060"/>
                </a:solidFill>
              </a:rPr>
              <a:t>and generalizing it across groups of people or to explain a particular phenomenon.</a:t>
            </a:r>
          </a:p>
          <a:p>
            <a:endParaRPr lang="en-US" sz="2800" dirty="0">
              <a:solidFill>
                <a:srgbClr val="002060"/>
              </a:solidFill>
            </a:endParaRPr>
          </a:p>
          <a:p>
            <a:r>
              <a:rPr lang="en-US" dirty="0"/>
              <a:t>Babbie, Earl R. The Practice of Social Research. 12th ed. Belmont, CA: Wadsworth Cengage, 2010; </a:t>
            </a:r>
            <a:r>
              <a:rPr lang="en-US" dirty="0" err="1"/>
              <a:t>Muijs</a:t>
            </a:r>
            <a:r>
              <a:rPr lang="en-US" dirty="0"/>
              <a:t>, Daniel. Doing Quantitative Research in Education with SPSS. 2nd edition. London: SAGE Publications, 2010.</a:t>
            </a:r>
            <a:endParaRPr lang="en-MY" dirty="0"/>
          </a:p>
        </p:txBody>
      </p:sp>
    </p:spTree>
    <p:extLst>
      <p:ext uri="{BB962C8B-B14F-4D97-AF65-F5344CB8AC3E}">
        <p14:creationId xmlns:p14="http://schemas.microsoft.com/office/powerpoint/2010/main" val="2470573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679429-208B-4FC9-A6EA-0E9BA0E32A7E}"/>
              </a:ext>
            </a:extLst>
          </p:cNvPr>
          <p:cNvSpPr txBox="1"/>
          <p:nvPr/>
        </p:nvSpPr>
        <p:spPr>
          <a:xfrm>
            <a:off x="838200" y="556337"/>
            <a:ext cx="6797405" cy="64834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4000" b="1" dirty="0">
                <a:solidFill>
                  <a:srgbClr val="FF0000"/>
                </a:solidFill>
                <a:latin typeface="+mj-lt"/>
                <a:ea typeface="+mj-ea"/>
                <a:cs typeface="+mj-cs"/>
              </a:rPr>
              <a:t>Induction</a:t>
            </a:r>
          </a:p>
        </p:txBody>
      </p:sp>
      <p:sp>
        <p:nvSpPr>
          <p:cNvPr id="23555" name="Rectangle 3">
            <a:extLst>
              <a:ext uri="{FF2B5EF4-FFF2-40B4-BE49-F238E27FC236}">
                <a16:creationId xmlns:a16="http://schemas.microsoft.com/office/drawing/2014/main" id="{03519926-7C9D-4A5D-B9EF-13C00005FBA8}"/>
              </a:ext>
            </a:extLst>
          </p:cNvPr>
          <p:cNvSpPr>
            <a:spLocks noGrp="1" noChangeArrowheads="1"/>
          </p:cNvSpPr>
          <p:nvPr>
            <p:ph type="body" idx="1"/>
          </p:nvPr>
        </p:nvSpPr>
        <p:spPr>
          <a:xfrm>
            <a:off x="83437" y="1195957"/>
            <a:ext cx="7072836" cy="4466085"/>
          </a:xfrm>
        </p:spPr>
        <p:txBody>
          <a:bodyPr vert="horz" lIns="91440" tIns="45720" rIns="91440" bIns="45720" rtlCol="0">
            <a:normAutofit/>
          </a:bodyPr>
          <a:lstStyle/>
          <a:p>
            <a:pPr marL="0" indent="0">
              <a:buNone/>
            </a:pPr>
            <a:r>
              <a:rPr lang="en-US" altLang="en-US" dirty="0"/>
              <a:t>Building theory by –</a:t>
            </a:r>
          </a:p>
          <a:p>
            <a:r>
              <a:rPr lang="en-US" altLang="en-US" dirty="0"/>
              <a:t>Understanding the way human build their world</a:t>
            </a:r>
          </a:p>
          <a:p>
            <a:r>
              <a:rPr lang="en-US" altLang="en-US" dirty="0"/>
              <a:t>Permitting alternative explanations of what’s going on</a:t>
            </a:r>
          </a:p>
          <a:p>
            <a:r>
              <a:rPr lang="en-US" altLang="en-US" dirty="0"/>
              <a:t>Being concerned with the context of events</a:t>
            </a:r>
          </a:p>
          <a:p>
            <a:r>
              <a:rPr lang="en-US" altLang="en-US" dirty="0"/>
              <a:t>Using more qualitative data</a:t>
            </a:r>
          </a:p>
          <a:p>
            <a:r>
              <a:rPr lang="en-US" altLang="en-US" dirty="0"/>
              <a:t>Using a variety of data collection methods</a:t>
            </a:r>
          </a:p>
        </p:txBody>
      </p:sp>
      <p:pic>
        <p:nvPicPr>
          <p:cNvPr id="23557" name="Picture 23556" descr="Light bulb on yellow background with sketched light beams and cord">
            <a:extLst>
              <a:ext uri="{FF2B5EF4-FFF2-40B4-BE49-F238E27FC236}">
                <a16:creationId xmlns:a16="http://schemas.microsoft.com/office/drawing/2014/main" id="{0BCE60F5-64A9-4DEC-B119-099D97205C5C}"/>
              </a:ext>
            </a:extLst>
          </p:cNvPr>
          <p:cNvPicPr>
            <a:picLocks noChangeAspect="1"/>
          </p:cNvPicPr>
          <p:nvPr/>
        </p:nvPicPr>
        <p:blipFill rotWithShape="1">
          <a:blip r:embed="rId2"/>
          <a:srcRect l="51344" r="7086"/>
          <a:stretch/>
        </p:blipFill>
        <p:spPr>
          <a:xfrm>
            <a:off x="7239711" y="0"/>
            <a:ext cx="4763603" cy="4972615"/>
          </a:xfrm>
          <a:prstGeom prst="rect">
            <a:avLst/>
          </a:prstGeom>
        </p:spPr>
      </p:pic>
      <p:pic>
        <p:nvPicPr>
          <p:cNvPr id="2" name="Picture 1">
            <a:extLst>
              <a:ext uri="{FF2B5EF4-FFF2-40B4-BE49-F238E27FC236}">
                <a16:creationId xmlns:a16="http://schemas.microsoft.com/office/drawing/2014/main" id="{3DC8227C-8E7E-423E-BB2B-055FBF6F46D5}"/>
              </a:ext>
            </a:extLst>
          </p:cNvPr>
          <p:cNvPicPr>
            <a:picLocks noChangeAspect="1"/>
          </p:cNvPicPr>
          <p:nvPr/>
        </p:nvPicPr>
        <p:blipFill>
          <a:blip r:embed="rId3"/>
          <a:stretch>
            <a:fillRect/>
          </a:stretch>
        </p:blipFill>
        <p:spPr>
          <a:xfrm>
            <a:off x="-1" y="4963886"/>
            <a:ext cx="12003315" cy="206228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5265-B399-43A5-B89B-90B7DDE62CEE}"/>
              </a:ext>
            </a:extLst>
          </p:cNvPr>
          <p:cNvSpPr>
            <a:spLocks noGrp="1"/>
          </p:cNvSpPr>
          <p:nvPr>
            <p:ph type="title"/>
          </p:nvPr>
        </p:nvSpPr>
        <p:spPr>
          <a:xfrm>
            <a:off x="0" y="0"/>
            <a:ext cx="12192000" cy="696759"/>
          </a:xfrm>
        </p:spPr>
        <p:txBody>
          <a:bodyPr/>
          <a:lstStyle/>
          <a:p>
            <a:r>
              <a:rPr lang="en-MY" b="1" dirty="0">
                <a:solidFill>
                  <a:srgbClr val="FF0000"/>
                </a:solidFill>
              </a:rPr>
              <a:t>Abduction</a:t>
            </a:r>
          </a:p>
        </p:txBody>
      </p:sp>
      <p:sp>
        <p:nvSpPr>
          <p:cNvPr id="3" name="Content Placeholder 2">
            <a:extLst>
              <a:ext uri="{FF2B5EF4-FFF2-40B4-BE49-F238E27FC236}">
                <a16:creationId xmlns:a16="http://schemas.microsoft.com/office/drawing/2014/main" id="{8B450AED-62B4-454F-84BE-B2DDE23AFCE6}"/>
              </a:ext>
            </a:extLst>
          </p:cNvPr>
          <p:cNvSpPr>
            <a:spLocks noGrp="1"/>
          </p:cNvSpPr>
          <p:nvPr>
            <p:ph idx="1"/>
          </p:nvPr>
        </p:nvSpPr>
        <p:spPr>
          <a:xfrm>
            <a:off x="-1" y="566131"/>
            <a:ext cx="12191999" cy="6291870"/>
          </a:xfrm>
        </p:spPr>
        <p:txBody>
          <a:bodyPr>
            <a:normAutofit/>
          </a:bodyPr>
          <a:lstStyle/>
          <a:p>
            <a:pPr algn="just"/>
            <a:r>
              <a:rPr lang="en-US" sz="3200" b="0" i="0" u="none" strike="noStrike" baseline="0" dirty="0">
                <a:latin typeface="SlimbachStd-Book"/>
              </a:rPr>
              <a:t>Instead of moving from theory to data (as in deduction) or data to theory (as in induction), an abductive approach moves back and forth, in effect </a:t>
            </a:r>
            <a:r>
              <a:rPr lang="en-US" sz="3200" b="0" i="0" u="none" strike="noStrike" baseline="0" dirty="0">
                <a:solidFill>
                  <a:srgbClr val="FF0000"/>
                </a:solidFill>
                <a:latin typeface="SlimbachStd-Book"/>
              </a:rPr>
              <a:t>combining deduction </a:t>
            </a:r>
            <a:r>
              <a:rPr lang="en-MY" sz="3200" b="0" i="0" u="none" strike="noStrike" baseline="0" dirty="0">
                <a:solidFill>
                  <a:srgbClr val="FF0000"/>
                </a:solidFill>
                <a:latin typeface="SlimbachStd-Book"/>
              </a:rPr>
              <a:t>and induction </a:t>
            </a:r>
            <a:r>
              <a:rPr lang="en-MY" sz="3200" b="0" i="0" u="none" strike="noStrike" baseline="0" dirty="0">
                <a:latin typeface="SlimbachStd-Book"/>
              </a:rPr>
              <a:t>(Suddaby 2006).</a:t>
            </a:r>
          </a:p>
          <a:p>
            <a:pPr algn="just"/>
            <a:r>
              <a:rPr lang="en-MY" sz="3200" dirty="0">
                <a:latin typeface="SlimbachStd-Book"/>
              </a:rPr>
              <a:t>D</a:t>
            </a:r>
            <a:r>
              <a:rPr lang="en-US" sz="3200" dirty="0" err="1"/>
              <a:t>ata</a:t>
            </a:r>
            <a:r>
              <a:rPr lang="en-US" sz="3200" dirty="0"/>
              <a:t> are used to explore a phenomenon, identify themes and explain patterns, to generate a new or modify an existing theory which is subsequently tested, often through additional data collection.</a:t>
            </a:r>
          </a:p>
          <a:p>
            <a:pPr algn="just"/>
            <a:r>
              <a:rPr lang="en-MY" sz="3200" dirty="0"/>
              <a:t>Deduction and induction complement abduction</a:t>
            </a:r>
          </a:p>
          <a:p>
            <a:pPr algn="just"/>
            <a:endParaRPr lang="en-MY" sz="3200" dirty="0"/>
          </a:p>
          <a:p>
            <a:pPr marL="0" indent="0" algn="just">
              <a:buNone/>
            </a:pPr>
            <a:r>
              <a:rPr lang="en-MY" b="1" dirty="0">
                <a:solidFill>
                  <a:schemeClr val="accent5">
                    <a:lumMod val="50000"/>
                  </a:schemeClr>
                </a:solidFill>
              </a:rPr>
              <a:t>Example</a:t>
            </a:r>
            <a:r>
              <a:rPr lang="en-MY" dirty="0"/>
              <a:t>: R</a:t>
            </a:r>
            <a:r>
              <a:rPr lang="en-US" sz="2400" dirty="0" err="1"/>
              <a:t>esearch</a:t>
            </a:r>
            <a:r>
              <a:rPr lang="en-US" sz="2400" dirty="0"/>
              <a:t> on the reasons for high employee absenteeism in a retail store would mean obtaining data that were sufficiently detailed and rich to allow us to explore the phenomenon and identify and explain themes and patterns regarding employee absenteeism. We would then try to integrate these explanations in an overall conceptual framework, thereby building up a theory of employee absenteeism in a retail store. This we would test using evidence provided by existing data and new data and revise as necessary</a:t>
            </a:r>
            <a:endParaRPr lang="en-MY" dirty="0"/>
          </a:p>
        </p:txBody>
      </p:sp>
    </p:spTree>
    <p:extLst>
      <p:ext uri="{BB962C8B-B14F-4D97-AF65-F5344CB8AC3E}">
        <p14:creationId xmlns:p14="http://schemas.microsoft.com/office/powerpoint/2010/main" val="717998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8351-2E56-40BC-8261-63F2B7095C3C}"/>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D9240B52-536A-41D4-9BF4-9F1522D6B963}"/>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EFE79A11-C496-4180-B33D-799361E06F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7839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pPr algn="r"/>
            <a:r>
              <a:rPr lang="en-MY" sz="6000" b="1" dirty="0"/>
              <a:t>               Methodological Choice</a:t>
            </a:r>
            <a:br>
              <a:rPr lang="en-MY" sz="6000" b="1" dirty="0"/>
            </a:br>
            <a:r>
              <a:rPr lang="en-MY" sz="3600" b="1" dirty="0">
                <a:solidFill>
                  <a:srgbClr val="002060"/>
                </a:solidFill>
              </a:rPr>
              <a:t>Quantitative</a:t>
            </a:r>
            <a:br>
              <a:rPr lang="en-MY" sz="3600" b="1" dirty="0">
                <a:solidFill>
                  <a:srgbClr val="002060"/>
                </a:solidFill>
              </a:rPr>
            </a:br>
            <a:r>
              <a:rPr lang="en-MY" sz="3600" b="1" dirty="0">
                <a:solidFill>
                  <a:srgbClr val="002060"/>
                </a:solidFill>
              </a:rPr>
              <a:t>Qualitative</a:t>
            </a:r>
            <a:endParaRPr lang="en-MY" dirty="0">
              <a:solidFill>
                <a:srgbClr val="002060"/>
              </a:solidFill>
            </a:endParaRPr>
          </a:p>
        </p:txBody>
      </p:sp>
      <p:pic>
        <p:nvPicPr>
          <p:cNvPr id="5" name="Picture 4">
            <a:extLst>
              <a:ext uri="{FF2B5EF4-FFF2-40B4-BE49-F238E27FC236}">
                <a16:creationId xmlns:a16="http://schemas.microsoft.com/office/drawing/2014/main" id="{142C5E00-D930-4060-AB9C-CC825CFE38BA}"/>
              </a:ext>
            </a:extLst>
          </p:cNvPr>
          <p:cNvPicPr>
            <a:picLocks noChangeAspect="1"/>
          </p:cNvPicPr>
          <p:nvPr/>
        </p:nvPicPr>
        <p:blipFill>
          <a:blip r:embed="rId5"/>
          <a:stretch>
            <a:fillRect/>
          </a:stretch>
        </p:blipFill>
        <p:spPr>
          <a:xfrm>
            <a:off x="152400" y="1658547"/>
            <a:ext cx="4989226" cy="2986234"/>
          </a:xfrm>
          <a:prstGeom prst="rect">
            <a:avLst/>
          </a:prstGeom>
        </p:spPr>
      </p:pic>
    </p:spTree>
    <p:extLst>
      <p:ext uri="{BB962C8B-B14F-4D97-AF65-F5344CB8AC3E}">
        <p14:creationId xmlns:p14="http://schemas.microsoft.com/office/powerpoint/2010/main" val="34814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logo&#10;&#10;Description automatically generated">
            <a:extLst>
              <a:ext uri="{FF2B5EF4-FFF2-40B4-BE49-F238E27FC236}">
                <a16:creationId xmlns:a16="http://schemas.microsoft.com/office/drawing/2014/main" id="{23D984F5-5F30-4B95-BC23-3F0532B453DF}"/>
              </a:ext>
            </a:extLst>
          </p:cNvPr>
          <p:cNvPicPr>
            <a:picLocks noGrp="1" noChangeAspect="1"/>
          </p:cNvPicPr>
          <p:nvPr>
            <p:ph idx="1"/>
          </p:nvPr>
        </p:nvPicPr>
        <p:blipFill rotWithShape="1">
          <a:blip r:embed="rId2"/>
          <a:srcRect r="10650"/>
          <a:stretch/>
        </p:blipFill>
        <p:spPr>
          <a:xfrm>
            <a:off x="20" y="1282"/>
            <a:ext cx="12191980" cy="6856718"/>
          </a:xfrm>
          <a:prstGeom prst="rect">
            <a:avLst/>
          </a:prstGeom>
        </p:spPr>
      </p:pic>
      <p:sp>
        <p:nvSpPr>
          <p:cNvPr id="5" name="Speech Bubble: Rectangle 4">
            <a:extLst>
              <a:ext uri="{FF2B5EF4-FFF2-40B4-BE49-F238E27FC236}">
                <a16:creationId xmlns:a16="http://schemas.microsoft.com/office/drawing/2014/main" id="{B38B39FD-07F5-43FF-AFB1-989371C58AA5}"/>
              </a:ext>
            </a:extLst>
          </p:cNvPr>
          <p:cNvSpPr/>
          <p:nvPr/>
        </p:nvSpPr>
        <p:spPr>
          <a:xfrm>
            <a:off x="8621251" y="5862558"/>
            <a:ext cx="1847965" cy="612648"/>
          </a:xfrm>
          <a:prstGeom prst="wedgeRectCallout">
            <a:avLst>
              <a:gd name="adj1" fmla="val -157230"/>
              <a:gd name="adj2" fmla="val -3117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white"/>
                </a:solidFill>
                <a:effectLst/>
                <a:uLnTx/>
                <a:uFillTx/>
                <a:latin typeface="Calibri" panose="020F0502020204030204"/>
                <a:ea typeface="+mn-ea"/>
                <a:cs typeface="+mn-cs"/>
              </a:rPr>
              <a:t>Methodological Choice</a:t>
            </a:r>
          </a:p>
        </p:txBody>
      </p:sp>
    </p:spTree>
    <p:extLst>
      <p:ext uri="{BB962C8B-B14F-4D97-AF65-F5344CB8AC3E}">
        <p14:creationId xmlns:p14="http://schemas.microsoft.com/office/powerpoint/2010/main" val="114833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CF8B-4687-4584-949B-1F0C20861688}"/>
              </a:ext>
            </a:extLst>
          </p:cNvPr>
          <p:cNvSpPr>
            <a:spLocks noGrp="1"/>
          </p:cNvSpPr>
          <p:nvPr>
            <p:ph type="title"/>
          </p:nvPr>
        </p:nvSpPr>
        <p:spPr>
          <a:xfrm>
            <a:off x="0" y="0"/>
            <a:ext cx="12097658" cy="478971"/>
          </a:xfrm>
        </p:spPr>
        <p:txBody>
          <a:bodyPr>
            <a:normAutofit fontScale="90000"/>
          </a:bodyPr>
          <a:lstStyle/>
          <a:p>
            <a:r>
              <a:rPr lang="en-MY" sz="3200" b="1" dirty="0">
                <a:solidFill>
                  <a:srgbClr val="FF0000"/>
                </a:solidFill>
              </a:rPr>
              <a:t>Methodological Choice</a:t>
            </a:r>
          </a:p>
        </p:txBody>
      </p:sp>
      <p:sp>
        <p:nvSpPr>
          <p:cNvPr id="8" name="Rectangle 7">
            <a:extLst>
              <a:ext uri="{FF2B5EF4-FFF2-40B4-BE49-F238E27FC236}">
                <a16:creationId xmlns:a16="http://schemas.microsoft.com/office/drawing/2014/main" id="{42F1032A-79CB-4475-A008-55ACFBE8E84F}"/>
              </a:ext>
            </a:extLst>
          </p:cNvPr>
          <p:cNvSpPr/>
          <p:nvPr/>
        </p:nvSpPr>
        <p:spPr>
          <a:xfrm>
            <a:off x="163284" y="1864859"/>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rPr>
              <a:t>Modelling</a:t>
            </a:r>
          </a:p>
        </p:txBody>
      </p:sp>
      <p:sp>
        <p:nvSpPr>
          <p:cNvPr id="9" name="Rectangle 8">
            <a:extLst>
              <a:ext uri="{FF2B5EF4-FFF2-40B4-BE49-F238E27FC236}">
                <a16:creationId xmlns:a16="http://schemas.microsoft.com/office/drawing/2014/main" id="{9A3AC664-211D-425C-BA1E-E6EA1C1FC78B}"/>
              </a:ext>
            </a:extLst>
          </p:cNvPr>
          <p:cNvSpPr/>
          <p:nvPr/>
        </p:nvSpPr>
        <p:spPr>
          <a:xfrm>
            <a:off x="3127827" y="1879371"/>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rPr>
              <a:t>Empirical</a:t>
            </a:r>
          </a:p>
        </p:txBody>
      </p:sp>
      <p:sp>
        <p:nvSpPr>
          <p:cNvPr id="10" name="Rectangle 9">
            <a:extLst>
              <a:ext uri="{FF2B5EF4-FFF2-40B4-BE49-F238E27FC236}">
                <a16:creationId xmlns:a16="http://schemas.microsoft.com/office/drawing/2014/main" id="{A86B971E-6C52-4FC0-8EDA-9725A5F3E93C}"/>
              </a:ext>
            </a:extLst>
          </p:cNvPr>
          <p:cNvSpPr/>
          <p:nvPr/>
        </p:nvSpPr>
        <p:spPr>
          <a:xfrm>
            <a:off x="6154057" y="1879371"/>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rPr>
              <a:t>Experimental</a:t>
            </a:r>
          </a:p>
        </p:txBody>
      </p:sp>
      <p:sp>
        <p:nvSpPr>
          <p:cNvPr id="11" name="Rectangle 10">
            <a:extLst>
              <a:ext uri="{FF2B5EF4-FFF2-40B4-BE49-F238E27FC236}">
                <a16:creationId xmlns:a16="http://schemas.microsoft.com/office/drawing/2014/main" id="{49DFEFDA-0900-44ED-9D6D-98491882BA80}"/>
              </a:ext>
            </a:extLst>
          </p:cNvPr>
          <p:cNvSpPr/>
          <p:nvPr/>
        </p:nvSpPr>
        <p:spPr>
          <a:xfrm>
            <a:off x="9223829" y="1879372"/>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0070C0"/>
                </a:solidFill>
                <a:effectLst/>
                <a:uLnTx/>
                <a:uFillTx/>
                <a:latin typeface="Calibri" panose="020F0502020204030204"/>
                <a:ea typeface="+mn-ea"/>
                <a:cs typeface="+mn-cs"/>
              </a:rPr>
              <a:t>Qualitative</a:t>
            </a:r>
          </a:p>
        </p:txBody>
      </p:sp>
      <p:sp>
        <p:nvSpPr>
          <p:cNvPr id="12" name="Right Brace 11">
            <a:extLst>
              <a:ext uri="{FF2B5EF4-FFF2-40B4-BE49-F238E27FC236}">
                <a16:creationId xmlns:a16="http://schemas.microsoft.com/office/drawing/2014/main" id="{25E70160-2F61-45C4-B1CF-5F51912A0A9A}"/>
              </a:ext>
            </a:extLst>
          </p:cNvPr>
          <p:cNvSpPr/>
          <p:nvPr/>
        </p:nvSpPr>
        <p:spPr>
          <a:xfrm rot="16200000">
            <a:off x="3863731" y="-1788189"/>
            <a:ext cx="719852" cy="6531428"/>
          </a:xfrm>
          <a:prstGeom prst="rightBrace">
            <a:avLst>
              <a:gd name="adj1" fmla="val 8333"/>
              <a:gd name="adj2" fmla="val 5022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CCF1594-C15E-420C-AA0F-47EB4440DB4C}"/>
              </a:ext>
            </a:extLst>
          </p:cNvPr>
          <p:cNvSpPr txBox="1"/>
          <p:nvPr/>
        </p:nvSpPr>
        <p:spPr>
          <a:xfrm>
            <a:off x="3556000" y="891013"/>
            <a:ext cx="1654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0070C0"/>
                </a:solidFill>
                <a:effectLst/>
                <a:uLnTx/>
                <a:uFillTx/>
                <a:latin typeface="Calibri" panose="020F0502020204030204"/>
                <a:ea typeface="+mn-ea"/>
                <a:cs typeface="+mn-cs"/>
              </a:rPr>
              <a:t>Quantitative</a:t>
            </a:r>
          </a:p>
        </p:txBody>
      </p:sp>
      <p:sp>
        <p:nvSpPr>
          <p:cNvPr id="14" name="TextBox 13">
            <a:extLst>
              <a:ext uri="{FF2B5EF4-FFF2-40B4-BE49-F238E27FC236}">
                <a16:creationId xmlns:a16="http://schemas.microsoft.com/office/drawing/2014/main" id="{D2C29F55-46E2-4A17-8B49-D9F0DD16AC4E}"/>
              </a:ext>
            </a:extLst>
          </p:cNvPr>
          <p:cNvSpPr txBox="1"/>
          <p:nvPr/>
        </p:nvSpPr>
        <p:spPr>
          <a:xfrm>
            <a:off x="9822542" y="932932"/>
            <a:ext cx="1654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0070C0"/>
                </a:solidFill>
                <a:effectLst/>
                <a:uLnTx/>
                <a:uFillTx/>
                <a:latin typeface="Calibri" panose="020F0502020204030204"/>
                <a:ea typeface="+mn-ea"/>
                <a:cs typeface="+mn-cs"/>
              </a:rPr>
              <a:t>Qualitative</a:t>
            </a:r>
          </a:p>
        </p:txBody>
      </p:sp>
      <p:sp>
        <p:nvSpPr>
          <p:cNvPr id="15" name="Right Brace 14">
            <a:extLst>
              <a:ext uri="{FF2B5EF4-FFF2-40B4-BE49-F238E27FC236}">
                <a16:creationId xmlns:a16="http://schemas.microsoft.com/office/drawing/2014/main" id="{2BBDBBC2-9775-4FFA-9639-22A5AA7AECDE}"/>
              </a:ext>
            </a:extLst>
          </p:cNvPr>
          <p:cNvSpPr/>
          <p:nvPr/>
        </p:nvSpPr>
        <p:spPr>
          <a:xfrm rot="16200000">
            <a:off x="7366921" y="-2501174"/>
            <a:ext cx="448100" cy="6531428"/>
          </a:xfrm>
          <a:prstGeom prst="rightBrace">
            <a:avLst>
              <a:gd name="adj1" fmla="val 8333"/>
              <a:gd name="adj2" fmla="val 5022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C7B36C3A-2E7A-45AF-B1EF-340E94A18EB7}"/>
              </a:ext>
            </a:extLst>
          </p:cNvPr>
          <p:cNvCxnSpPr>
            <a:stCxn id="14" idx="2"/>
            <a:endCxn id="11" idx="0"/>
          </p:cNvCxnSpPr>
          <p:nvPr/>
        </p:nvCxnSpPr>
        <p:spPr>
          <a:xfrm>
            <a:off x="10649857" y="1302264"/>
            <a:ext cx="10887" cy="577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BD25B3-059B-4B7F-9ABC-7FE2696C90DD}"/>
              </a:ext>
            </a:extLst>
          </p:cNvPr>
          <p:cNvSpPr txBox="1"/>
          <p:nvPr/>
        </p:nvSpPr>
        <p:spPr>
          <a:xfrm>
            <a:off x="7043057" y="239485"/>
            <a:ext cx="1654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0070C0"/>
                </a:solidFill>
                <a:effectLst/>
                <a:uLnTx/>
                <a:uFillTx/>
                <a:latin typeface="Calibri" panose="020F0502020204030204"/>
                <a:ea typeface="+mn-ea"/>
                <a:cs typeface="+mn-cs"/>
              </a:rPr>
              <a:t>Mixed Method</a:t>
            </a:r>
          </a:p>
        </p:txBody>
      </p:sp>
      <p:sp>
        <p:nvSpPr>
          <p:cNvPr id="19" name="TextBox 18">
            <a:extLst>
              <a:ext uri="{FF2B5EF4-FFF2-40B4-BE49-F238E27FC236}">
                <a16:creationId xmlns:a16="http://schemas.microsoft.com/office/drawing/2014/main" id="{27D07EFE-2008-4ABE-BD03-360F92753F4E}"/>
              </a:ext>
            </a:extLst>
          </p:cNvPr>
          <p:cNvSpPr txBox="1"/>
          <p:nvPr/>
        </p:nvSpPr>
        <p:spPr>
          <a:xfrm>
            <a:off x="9332686" y="5007429"/>
            <a:ext cx="2612571" cy="147732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Phenomenology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Grounded Theory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Basic Qualitative</a:t>
            </a:r>
            <a:b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Ethnography</a:t>
            </a:r>
          </a:p>
        </p:txBody>
      </p:sp>
      <p:cxnSp>
        <p:nvCxnSpPr>
          <p:cNvPr id="21" name="Straight Arrow Connector 20">
            <a:extLst>
              <a:ext uri="{FF2B5EF4-FFF2-40B4-BE49-F238E27FC236}">
                <a16:creationId xmlns:a16="http://schemas.microsoft.com/office/drawing/2014/main" id="{47EC0445-4D37-4D34-874E-5D3F33258E1A}"/>
              </a:ext>
            </a:extLst>
          </p:cNvPr>
          <p:cNvCxnSpPr>
            <a:stCxn id="19" idx="0"/>
            <a:endCxn id="11" idx="2"/>
          </p:cNvCxnSpPr>
          <p:nvPr/>
        </p:nvCxnSpPr>
        <p:spPr>
          <a:xfrm flipV="1">
            <a:off x="10638972" y="4666115"/>
            <a:ext cx="21772" cy="341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51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09800" y="222250"/>
            <a:ext cx="7772400" cy="762000"/>
          </a:xfrm>
        </p:spPr>
        <p:txBody>
          <a:bodyPr>
            <a:normAutofit fontScale="90000"/>
          </a:bodyPr>
          <a:lstStyle/>
          <a:p>
            <a:pPr eaLnBrk="1" hangingPunct="1"/>
            <a:r>
              <a:rPr lang="en-GB" sz="4000" b="1" dirty="0">
                <a:solidFill>
                  <a:srgbClr val="FF0000"/>
                </a:solidFill>
                <a:latin typeface="Arial" charset="0"/>
              </a:rPr>
              <a:t>Methodological choices</a:t>
            </a:r>
            <a:br>
              <a:rPr lang="en-GB" sz="4000" b="1" dirty="0">
                <a:solidFill>
                  <a:srgbClr val="FF0000"/>
                </a:solidFill>
                <a:latin typeface="Arial" charset="0"/>
              </a:rPr>
            </a:br>
            <a:endParaRPr lang="en-GB" sz="4000" b="1" dirty="0">
              <a:solidFill>
                <a:srgbClr val="FF0000"/>
              </a:solidFill>
              <a:latin typeface="Arial" charset="0"/>
            </a:endParaRPr>
          </a:p>
        </p:txBody>
      </p:sp>
      <p:sp>
        <p:nvSpPr>
          <p:cNvPr id="23555" name="Rectangle 3"/>
          <p:cNvSpPr>
            <a:spLocks noGrp="1" noChangeArrowheads="1"/>
          </p:cNvSpPr>
          <p:nvPr>
            <p:ph type="body" idx="1"/>
          </p:nvPr>
        </p:nvSpPr>
        <p:spPr>
          <a:xfrm>
            <a:off x="795131" y="908050"/>
            <a:ext cx="11396246" cy="5473700"/>
          </a:xfrm>
        </p:spPr>
        <p:txBody>
          <a:bodyPr/>
          <a:lstStyle/>
          <a:p>
            <a:pPr algn="ctr" eaLnBrk="1" hangingPunct="1">
              <a:buFontTx/>
              <a:buNone/>
            </a:pPr>
            <a:endParaRPr lang="en-GB" b="1"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p:txBody>
      </p:sp>
      <p:sp>
        <p:nvSpPr>
          <p:cNvPr id="23557" name="Text Box 5"/>
          <p:cNvSpPr txBox="1">
            <a:spLocks noChangeArrowheads="1"/>
          </p:cNvSpPr>
          <p:nvPr/>
        </p:nvSpPr>
        <p:spPr bwMode="auto">
          <a:xfrm>
            <a:off x="2043114" y="6126163"/>
            <a:ext cx="8085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n-ea"/>
                <a:cs typeface="+mn-cs"/>
              </a:rPr>
              <a:t>Figure 5.4  Research choices</a:t>
            </a:r>
          </a:p>
        </p:txBody>
      </p:sp>
      <p:sp>
        <p:nvSpPr>
          <p:cNvPr id="2" name="TextBox 1"/>
          <p:cNvSpPr txBox="1"/>
          <p:nvPr/>
        </p:nvSpPr>
        <p:spPr>
          <a:xfrm>
            <a:off x="1852614" y="563572"/>
            <a:ext cx="3550060" cy="138499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Quantitative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Qualitative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Mixed Method</a:t>
            </a:r>
          </a:p>
        </p:txBody>
      </p:sp>
      <p:pic>
        <p:nvPicPr>
          <p:cNvPr id="3" name="Picture 2">
            <a:extLst>
              <a:ext uri="{FF2B5EF4-FFF2-40B4-BE49-F238E27FC236}">
                <a16:creationId xmlns:a16="http://schemas.microsoft.com/office/drawing/2014/main" id="{6EB55018-C4CE-415C-912B-4C87BC7768ED}"/>
              </a:ext>
            </a:extLst>
          </p:cNvPr>
          <p:cNvPicPr>
            <a:picLocks noChangeAspect="1"/>
          </p:cNvPicPr>
          <p:nvPr/>
        </p:nvPicPr>
        <p:blipFill>
          <a:blip r:embed="rId3"/>
          <a:stretch>
            <a:fillRect/>
          </a:stretch>
        </p:blipFill>
        <p:spPr>
          <a:xfrm>
            <a:off x="132522" y="2038349"/>
            <a:ext cx="11701669" cy="4343401"/>
          </a:xfrm>
          <a:prstGeom prst="rect">
            <a:avLst/>
          </a:prstGeom>
        </p:spPr>
      </p:pic>
      <p:sp>
        <p:nvSpPr>
          <p:cNvPr id="8" name="TextBox 7">
            <a:extLst>
              <a:ext uri="{FF2B5EF4-FFF2-40B4-BE49-F238E27FC236}">
                <a16:creationId xmlns:a16="http://schemas.microsoft.com/office/drawing/2014/main" id="{9F1E19FD-8902-4921-AEE0-86ABA551F3CC}"/>
              </a:ext>
            </a:extLst>
          </p:cNvPr>
          <p:cNvSpPr txBox="1"/>
          <p:nvPr/>
        </p:nvSpPr>
        <p:spPr>
          <a:xfrm>
            <a:off x="6934200" y="643770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Saunders et al, (2009)</a:t>
            </a:r>
          </a:p>
        </p:txBody>
      </p:sp>
    </p:spTree>
    <p:extLst>
      <p:ext uri="{BB962C8B-B14F-4D97-AF65-F5344CB8AC3E}">
        <p14:creationId xmlns:p14="http://schemas.microsoft.com/office/powerpoint/2010/main" val="3557837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3650" name="Text Box 11"/>
          <p:cNvSpPr txBox="1">
            <a:spLocks noChangeArrowheads="1"/>
          </p:cNvSpPr>
          <p:nvPr/>
        </p:nvSpPr>
        <p:spPr bwMode="auto">
          <a:xfrm>
            <a:off x="312724" y="3433763"/>
            <a:ext cx="3197013" cy="2743200"/>
          </a:xfrm>
          <a:prstGeom prst="rect">
            <a:avLst/>
          </a:prstGeom>
        </p:spPr>
        <p:txBody>
          <a:bodyPr vert="horz" lIns="91440" tIns="45720" rIns="91440" bIns="45720" rtlCol="0" anchor="t">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Light" panose="020F0302020204030204"/>
                <a:ea typeface="+mn-ea"/>
                <a:cs typeface="+mn-cs"/>
              </a:rPr>
              <a:t>Qualitative vs. Quantitative Analysis</a:t>
            </a:r>
            <a:endPar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0" name="Graphic 69" descr="Bar chart">
            <a:extLst>
              <a:ext uri="{FF2B5EF4-FFF2-40B4-BE49-F238E27FC236}">
                <a16:creationId xmlns:a16="http://schemas.microsoft.com/office/drawing/2014/main" id="{E853CBED-A4AB-4ABD-9E61-80D488D334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3" name="Rectangle 2"/>
          <p:cNvSpPr/>
          <p:nvPr/>
        </p:nvSpPr>
        <p:spPr>
          <a:xfrm>
            <a:off x="3996813" y="147484"/>
            <a:ext cx="8195187" cy="6474542"/>
          </a:xfrm>
          <a:prstGeom prst="rect">
            <a:avLst/>
          </a:prstGeom>
          <a:ln>
            <a:solidFill>
              <a:schemeClr val="accent1"/>
            </a:solidFill>
          </a:ln>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Quantitative research: Predictive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Focuses on verifying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hypotheses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using typically large amounts of data.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Numerical data</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Quantitative research is generally associated with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positivism</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Usually associated with a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deductive approach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where the focus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 sample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collected through Questionnaire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on using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data to test theory</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 Investigate employees' absenteeism</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quantitative approach: collect ratings, verify user responses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numerical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qualitative approach: understand why employees absent (words, voice)</a:t>
            </a:r>
          </a:p>
        </p:txBody>
      </p:sp>
    </p:spTree>
    <p:extLst>
      <p:ext uri="{BB962C8B-B14F-4D97-AF65-F5344CB8AC3E}">
        <p14:creationId xmlns:p14="http://schemas.microsoft.com/office/powerpoint/2010/main" val="2098642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3650" name="Text Box 11"/>
          <p:cNvSpPr txBox="1">
            <a:spLocks noChangeArrowheads="1"/>
          </p:cNvSpPr>
          <p:nvPr/>
        </p:nvSpPr>
        <p:spPr bwMode="auto">
          <a:xfrm>
            <a:off x="312724" y="3433763"/>
            <a:ext cx="3197013" cy="2743200"/>
          </a:xfrm>
          <a:prstGeom prst="rect">
            <a:avLst/>
          </a:prstGeom>
        </p:spPr>
        <p:txBody>
          <a:bodyPr vert="horz" lIns="91440" tIns="45720" rIns="91440" bIns="45720" rtlCol="0" anchor="t">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Light" panose="020F0302020204030204"/>
                <a:ea typeface="+mn-ea"/>
                <a:cs typeface="+mn-cs"/>
              </a:rPr>
              <a:t>Qualitative vs. Quantitative Analysis</a:t>
            </a:r>
            <a:endPar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0" name="Graphic 69" descr="Bar chart">
            <a:extLst>
              <a:ext uri="{FF2B5EF4-FFF2-40B4-BE49-F238E27FC236}">
                <a16:creationId xmlns:a16="http://schemas.microsoft.com/office/drawing/2014/main" id="{58F28C38-1B3D-4B66-8A5F-67050256C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3" name="Rectangle 2"/>
          <p:cNvSpPr/>
          <p:nvPr/>
        </p:nvSpPr>
        <p:spPr>
          <a:xfrm>
            <a:off x="3864635" y="221226"/>
            <a:ext cx="8014642" cy="65187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Qualitative research: Exploratory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Associated with an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interpretive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philosophy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Studies participants’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meanings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 relationships between them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Small samples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data</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in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words or voice</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collection through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interviews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715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structured interviews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 investigate employees' absenteeism</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quantitative approach: collect ratings, verify user responses (numerical)</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qualitative approach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understand why employees absent – Interview (words, voice)</a:t>
            </a:r>
          </a:p>
        </p:txBody>
      </p:sp>
    </p:spTree>
    <p:extLst>
      <p:ext uri="{BB962C8B-B14F-4D97-AF65-F5344CB8AC3E}">
        <p14:creationId xmlns:p14="http://schemas.microsoft.com/office/powerpoint/2010/main" val="3195417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7B914F4-0C7F-4091-AE16-D258B35D03A4}"/>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952559-2349-48D4-8890-35BBFACEEE28}" type="slidenum">
              <a:rPr lang="en-US" altLang="en-US" sz="1200">
                <a:solidFill>
                  <a:srgbClr val="045C75"/>
                </a:solidFill>
              </a:rPr>
              <a:pPr/>
              <a:t>39</a:t>
            </a:fld>
            <a:endParaRPr lang="en-US" altLang="en-US" sz="1200">
              <a:solidFill>
                <a:srgbClr val="045C75"/>
              </a:solidFill>
            </a:endParaRPr>
          </a:p>
        </p:txBody>
      </p:sp>
      <p:sp>
        <p:nvSpPr>
          <p:cNvPr id="15363" name="Rectangle 2">
            <a:extLst>
              <a:ext uri="{FF2B5EF4-FFF2-40B4-BE49-F238E27FC236}">
                <a16:creationId xmlns:a16="http://schemas.microsoft.com/office/drawing/2014/main" id="{2D53745F-8A9A-4241-A97E-C6E62CB49B9B}"/>
              </a:ext>
            </a:extLst>
          </p:cNvPr>
          <p:cNvSpPr>
            <a:spLocks noGrp="1" noChangeArrowheads="1"/>
          </p:cNvSpPr>
          <p:nvPr>
            <p:ph type="title"/>
          </p:nvPr>
        </p:nvSpPr>
        <p:spPr>
          <a:xfrm>
            <a:off x="2360614" y="417514"/>
            <a:ext cx="7470775" cy="877887"/>
          </a:xfrm>
        </p:spPr>
        <p:txBody>
          <a:bodyPr>
            <a:normAutofit fontScale="90000"/>
          </a:bodyPr>
          <a:lstStyle/>
          <a:p>
            <a:pPr eaLnBrk="1" hangingPunct="1"/>
            <a:r>
              <a:rPr lang="en-US" altLang="en-US" sz="3600" b="1" dirty="0">
                <a:solidFill>
                  <a:schemeClr val="accent1">
                    <a:lumMod val="50000"/>
                  </a:schemeClr>
                </a:solidFill>
              </a:rPr>
              <a:t>Quantitative and qualitative data analysis </a:t>
            </a:r>
          </a:p>
        </p:txBody>
      </p:sp>
      <p:sp>
        <p:nvSpPr>
          <p:cNvPr id="449539" name="Rectangle 3">
            <a:extLst>
              <a:ext uri="{FF2B5EF4-FFF2-40B4-BE49-F238E27FC236}">
                <a16:creationId xmlns:a16="http://schemas.microsoft.com/office/drawing/2014/main" id="{1D7AC929-BED8-4FF4-A839-630BB2F3E0F1}"/>
              </a:ext>
            </a:extLst>
          </p:cNvPr>
          <p:cNvSpPr>
            <a:spLocks noGrp="1" noChangeArrowheads="1"/>
          </p:cNvSpPr>
          <p:nvPr>
            <p:ph type="body" sz="half" idx="1"/>
          </p:nvPr>
        </p:nvSpPr>
        <p:spPr>
          <a:xfrm>
            <a:off x="6400799" y="2057400"/>
            <a:ext cx="5660571" cy="4114800"/>
          </a:xfrm>
          <a:ln>
            <a:solidFill>
              <a:schemeClr val="accent1"/>
            </a:solidFill>
          </a:ln>
        </p:spPr>
        <p:txBody>
          <a:bodyPr/>
          <a:lstStyle/>
          <a:p>
            <a:pPr eaLnBrk="1" hangingPunct="1"/>
            <a:r>
              <a:rPr lang="en-US" altLang="en-US" dirty="0">
                <a:solidFill>
                  <a:schemeClr val="accent1">
                    <a:lumMod val="50000"/>
                  </a:schemeClr>
                </a:solidFill>
                <a:latin typeface="Times New Roman" panose="02020603050405020304" pitchFamily="18" charset="0"/>
              </a:rPr>
              <a:t>Qualitative analysis</a:t>
            </a:r>
          </a:p>
          <a:p>
            <a:pPr lvl="1" eaLnBrk="1" hangingPunct="1"/>
            <a:r>
              <a:rPr lang="en-US" altLang="en-US" sz="2900" dirty="0">
                <a:latin typeface="Times New Roman" panose="02020603050405020304" pitchFamily="18" charset="0"/>
              </a:rPr>
              <a:t>Use text and images,</a:t>
            </a:r>
          </a:p>
          <a:p>
            <a:pPr lvl="1" eaLnBrk="1" hangingPunct="1"/>
            <a:r>
              <a:rPr lang="en-US" altLang="en-US" sz="2900" dirty="0">
                <a:latin typeface="Times New Roman" panose="02020603050405020304" pitchFamily="18" charset="0"/>
              </a:rPr>
              <a:t>For coding</a:t>
            </a:r>
          </a:p>
          <a:p>
            <a:pPr lvl="1" eaLnBrk="1" hangingPunct="1"/>
            <a:r>
              <a:rPr lang="en-US" altLang="en-US" sz="2900" dirty="0">
                <a:latin typeface="Times New Roman" panose="02020603050405020304" pitchFamily="18" charset="0"/>
              </a:rPr>
              <a:t>For theme development</a:t>
            </a:r>
          </a:p>
          <a:p>
            <a:pPr lvl="1" eaLnBrk="1" hangingPunct="1"/>
            <a:r>
              <a:rPr lang="en-US" altLang="en-US" sz="2900" dirty="0">
                <a:latin typeface="Times New Roman" panose="02020603050405020304" pitchFamily="18" charset="0"/>
              </a:rPr>
              <a:t>For relating themes</a:t>
            </a:r>
          </a:p>
          <a:p>
            <a:pPr lvl="1" eaLnBrk="1" hangingPunct="1"/>
            <a:endParaRPr lang="en-US" altLang="en-US" sz="2900" dirty="0">
              <a:latin typeface="Times New Roman" panose="02020603050405020304" pitchFamily="18" charset="0"/>
            </a:endParaRPr>
          </a:p>
        </p:txBody>
      </p:sp>
      <p:sp>
        <p:nvSpPr>
          <p:cNvPr id="449540" name="Rectangle 4">
            <a:extLst>
              <a:ext uri="{FF2B5EF4-FFF2-40B4-BE49-F238E27FC236}">
                <a16:creationId xmlns:a16="http://schemas.microsoft.com/office/drawing/2014/main" id="{6432DA29-310C-4348-919B-FCB7784C12B2}"/>
              </a:ext>
            </a:extLst>
          </p:cNvPr>
          <p:cNvSpPr>
            <a:spLocks noGrp="1" noChangeArrowheads="1"/>
          </p:cNvSpPr>
          <p:nvPr>
            <p:ph type="body" sz="half" idx="2"/>
          </p:nvPr>
        </p:nvSpPr>
        <p:spPr>
          <a:xfrm>
            <a:off x="130629" y="2057400"/>
            <a:ext cx="6117771" cy="4114800"/>
          </a:xfrm>
          <a:ln>
            <a:solidFill>
              <a:schemeClr val="accent1"/>
            </a:solidFill>
          </a:ln>
        </p:spPr>
        <p:txBody>
          <a:bodyPr/>
          <a:lstStyle/>
          <a:p>
            <a:pPr eaLnBrk="1" hangingPunct="1"/>
            <a:r>
              <a:rPr lang="en-US" altLang="en-US" dirty="0">
                <a:solidFill>
                  <a:schemeClr val="accent1">
                    <a:lumMod val="50000"/>
                  </a:schemeClr>
                </a:solidFill>
                <a:latin typeface="Times New Roman" panose="02020603050405020304" pitchFamily="18" charset="0"/>
              </a:rPr>
              <a:t>Quantitative analysis</a:t>
            </a:r>
          </a:p>
          <a:p>
            <a:pPr lvl="1" eaLnBrk="1" hangingPunct="1"/>
            <a:r>
              <a:rPr lang="en-US" altLang="en-US" sz="2900" dirty="0">
                <a:latin typeface="Times New Roman" panose="02020603050405020304" pitchFamily="18" charset="0"/>
              </a:rPr>
              <a:t>Use statistical analysis,</a:t>
            </a:r>
          </a:p>
          <a:p>
            <a:pPr lvl="1" eaLnBrk="1" hangingPunct="1"/>
            <a:r>
              <a:rPr lang="en-US" altLang="en-US" sz="2900" dirty="0">
                <a:latin typeface="Times New Roman" panose="02020603050405020304" pitchFamily="18" charset="0"/>
              </a:rPr>
              <a:t>For description</a:t>
            </a:r>
          </a:p>
          <a:p>
            <a:pPr lvl="1" eaLnBrk="1" hangingPunct="1"/>
            <a:r>
              <a:rPr lang="en-US" altLang="en-US" sz="2900" dirty="0">
                <a:latin typeface="Times New Roman" panose="02020603050405020304" pitchFamily="18" charset="0"/>
              </a:rPr>
              <a:t>For comparing groups</a:t>
            </a:r>
          </a:p>
          <a:p>
            <a:pPr lvl="1" eaLnBrk="1" hangingPunct="1"/>
            <a:r>
              <a:rPr lang="en-US" altLang="en-US" sz="2900" dirty="0">
                <a:latin typeface="Times New Roman" panose="02020603050405020304" pitchFamily="18" charset="0"/>
              </a:rPr>
              <a:t>For relating variables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9540">
                                            <p:txEl>
                                              <p:pRg st="0" end="0"/>
                                            </p:txEl>
                                          </p:spTgt>
                                        </p:tgtEl>
                                        <p:attrNameLst>
                                          <p:attrName>style.visibility</p:attrName>
                                        </p:attrNameLst>
                                      </p:cBhvr>
                                      <p:to>
                                        <p:strVal val="visible"/>
                                      </p:to>
                                    </p:set>
                                    <p:anim calcmode="lin" valueType="num">
                                      <p:cBhvr additive="base">
                                        <p:cTn id="7" dur="500" fill="hold"/>
                                        <p:tgtEl>
                                          <p:spTgt spid="4495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954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9540">
                                            <p:txEl>
                                              <p:pRg st="1" end="1"/>
                                            </p:txEl>
                                          </p:spTgt>
                                        </p:tgtEl>
                                        <p:attrNameLst>
                                          <p:attrName>style.visibility</p:attrName>
                                        </p:attrNameLst>
                                      </p:cBhvr>
                                      <p:to>
                                        <p:strVal val="visible"/>
                                      </p:to>
                                    </p:set>
                                    <p:anim calcmode="lin" valueType="num">
                                      <p:cBhvr additive="base">
                                        <p:cTn id="11" dur="500" fill="hold"/>
                                        <p:tgtEl>
                                          <p:spTgt spid="44954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954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9540">
                                            <p:txEl>
                                              <p:pRg st="2" end="2"/>
                                            </p:txEl>
                                          </p:spTgt>
                                        </p:tgtEl>
                                        <p:attrNameLst>
                                          <p:attrName>style.visibility</p:attrName>
                                        </p:attrNameLst>
                                      </p:cBhvr>
                                      <p:to>
                                        <p:strVal val="visible"/>
                                      </p:to>
                                    </p:set>
                                    <p:anim calcmode="lin" valueType="num">
                                      <p:cBhvr additive="base">
                                        <p:cTn id="15" dur="500" fill="hold"/>
                                        <p:tgtEl>
                                          <p:spTgt spid="44954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954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9540">
                                            <p:txEl>
                                              <p:pRg st="3" end="3"/>
                                            </p:txEl>
                                          </p:spTgt>
                                        </p:tgtEl>
                                        <p:attrNameLst>
                                          <p:attrName>style.visibility</p:attrName>
                                        </p:attrNameLst>
                                      </p:cBhvr>
                                      <p:to>
                                        <p:strVal val="visible"/>
                                      </p:to>
                                    </p:set>
                                    <p:anim calcmode="lin" valueType="num">
                                      <p:cBhvr additive="base">
                                        <p:cTn id="19" dur="500" fill="hold"/>
                                        <p:tgtEl>
                                          <p:spTgt spid="44954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954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9540">
                                            <p:txEl>
                                              <p:pRg st="4" end="4"/>
                                            </p:txEl>
                                          </p:spTgt>
                                        </p:tgtEl>
                                        <p:attrNameLst>
                                          <p:attrName>style.visibility</p:attrName>
                                        </p:attrNameLst>
                                      </p:cBhvr>
                                      <p:to>
                                        <p:strVal val="visible"/>
                                      </p:to>
                                    </p:set>
                                    <p:anim calcmode="lin" valueType="num">
                                      <p:cBhvr additive="base">
                                        <p:cTn id="23" dur="500" fill="hold"/>
                                        <p:tgtEl>
                                          <p:spTgt spid="44954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95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49539">
                                            <p:txEl>
                                              <p:pRg st="0" end="0"/>
                                            </p:txEl>
                                          </p:spTgt>
                                        </p:tgtEl>
                                        <p:attrNameLst>
                                          <p:attrName>style.visibility</p:attrName>
                                        </p:attrNameLst>
                                      </p:cBhvr>
                                      <p:to>
                                        <p:strVal val="visible"/>
                                      </p:to>
                                    </p:set>
                                    <p:anim calcmode="lin" valueType="num">
                                      <p:cBhvr additive="base">
                                        <p:cTn id="29" dur="500" fill="hold"/>
                                        <p:tgtEl>
                                          <p:spTgt spid="44953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49539">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49539">
                                            <p:txEl>
                                              <p:pRg st="1" end="1"/>
                                            </p:txEl>
                                          </p:spTgt>
                                        </p:tgtEl>
                                        <p:attrNameLst>
                                          <p:attrName>style.visibility</p:attrName>
                                        </p:attrNameLst>
                                      </p:cBhvr>
                                      <p:to>
                                        <p:strVal val="visible"/>
                                      </p:to>
                                    </p:set>
                                    <p:anim calcmode="lin" valueType="num">
                                      <p:cBhvr additive="base">
                                        <p:cTn id="33" dur="500" fill="hold"/>
                                        <p:tgtEl>
                                          <p:spTgt spid="449539">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49539">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9539">
                                            <p:txEl>
                                              <p:pRg st="2" end="2"/>
                                            </p:txEl>
                                          </p:spTgt>
                                        </p:tgtEl>
                                        <p:attrNameLst>
                                          <p:attrName>style.visibility</p:attrName>
                                        </p:attrNameLst>
                                      </p:cBhvr>
                                      <p:to>
                                        <p:strVal val="visible"/>
                                      </p:to>
                                    </p:set>
                                    <p:anim calcmode="lin" valueType="num">
                                      <p:cBhvr additive="base">
                                        <p:cTn id="37" dur="500" fill="hold"/>
                                        <p:tgtEl>
                                          <p:spTgt spid="449539">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9539">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9539">
                                            <p:txEl>
                                              <p:pRg st="3" end="3"/>
                                            </p:txEl>
                                          </p:spTgt>
                                        </p:tgtEl>
                                        <p:attrNameLst>
                                          <p:attrName>style.visibility</p:attrName>
                                        </p:attrNameLst>
                                      </p:cBhvr>
                                      <p:to>
                                        <p:strVal val="visible"/>
                                      </p:to>
                                    </p:set>
                                    <p:anim calcmode="lin" valueType="num">
                                      <p:cBhvr additive="base">
                                        <p:cTn id="41" dur="500" fill="hold"/>
                                        <p:tgtEl>
                                          <p:spTgt spid="449539">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49539">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49539">
                                            <p:txEl>
                                              <p:pRg st="4" end="4"/>
                                            </p:txEl>
                                          </p:spTgt>
                                        </p:tgtEl>
                                        <p:attrNameLst>
                                          <p:attrName>style.visibility</p:attrName>
                                        </p:attrNameLst>
                                      </p:cBhvr>
                                      <p:to>
                                        <p:strVal val="visible"/>
                                      </p:to>
                                    </p:set>
                                    <p:anim calcmode="lin" valueType="num">
                                      <p:cBhvr additive="base">
                                        <p:cTn id="45" dur="500" fill="hold"/>
                                        <p:tgtEl>
                                          <p:spTgt spid="44953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495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43113" y="76200"/>
            <a:ext cx="7772400" cy="609600"/>
          </a:xfrm>
        </p:spPr>
        <p:txBody>
          <a:bodyPr>
            <a:normAutofit fontScale="90000"/>
          </a:bodyPr>
          <a:lstStyle/>
          <a:p>
            <a:pPr eaLnBrk="1" hangingPunct="1"/>
            <a:r>
              <a:rPr lang="en-GB" sz="3200" b="1" dirty="0">
                <a:solidFill>
                  <a:srgbClr val="FF0000"/>
                </a:solidFill>
                <a:latin typeface="Arial" charset="0"/>
              </a:rPr>
              <a:t>Research Design </a:t>
            </a:r>
            <a:r>
              <a:rPr lang="en-GB" sz="1800" b="1" dirty="0">
                <a:solidFill>
                  <a:srgbClr val="FF0000"/>
                </a:solidFill>
                <a:latin typeface="Arial" charset="0"/>
              </a:rPr>
              <a:t>Saunders et al, (2009)</a:t>
            </a:r>
            <a:br>
              <a:rPr lang="en-GB" sz="3200" b="1" dirty="0">
                <a:solidFill>
                  <a:srgbClr val="FF0000"/>
                </a:solidFill>
                <a:latin typeface="Arial" charset="0"/>
              </a:rPr>
            </a:br>
            <a:endParaRPr lang="en-GB" sz="3200" b="1" dirty="0">
              <a:solidFill>
                <a:srgbClr val="FF0000"/>
              </a:solidFill>
              <a:latin typeface="Arial" charset="0"/>
            </a:endParaRPr>
          </a:p>
        </p:txBody>
      </p:sp>
      <p:sp>
        <p:nvSpPr>
          <p:cNvPr id="4099" name="Rectangle 3"/>
          <p:cNvSpPr>
            <a:spLocks noGrp="1" noChangeArrowheads="1"/>
          </p:cNvSpPr>
          <p:nvPr>
            <p:ph type="body" idx="1"/>
          </p:nvPr>
        </p:nvSpPr>
        <p:spPr>
          <a:xfrm>
            <a:off x="8326582" y="609599"/>
            <a:ext cx="2362200" cy="5257800"/>
          </a:xfrm>
        </p:spPr>
        <p:txBody>
          <a:bodyPr/>
          <a:lstStyle/>
          <a:p>
            <a:pPr eaLnBrk="1" hangingPunct="1">
              <a:buFontTx/>
              <a:buNone/>
            </a:pPr>
            <a:endParaRPr lang="en-GB" sz="2600" dirty="0">
              <a:latin typeface="Arial" charset="0"/>
            </a:endParaRPr>
          </a:p>
          <a:p>
            <a:pPr algn="ct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p:txBody>
      </p:sp>
      <p:sp>
        <p:nvSpPr>
          <p:cNvPr id="4101" name="Text Box 5"/>
          <p:cNvSpPr txBox="1">
            <a:spLocks noChangeArrowheads="1"/>
          </p:cNvSpPr>
          <p:nvPr/>
        </p:nvSpPr>
        <p:spPr bwMode="auto">
          <a:xfrm>
            <a:off x="2043114" y="6126163"/>
            <a:ext cx="8085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n-ea"/>
                <a:cs typeface="+mn-cs"/>
              </a:rPr>
              <a:t>Figure 5.1  The research ‘onion’</a:t>
            </a:r>
          </a:p>
        </p:txBody>
      </p:sp>
      <p:sp>
        <p:nvSpPr>
          <p:cNvPr id="6" name="Text Box 5"/>
          <p:cNvSpPr txBox="1">
            <a:spLocks noChangeArrowheads="1"/>
          </p:cNvSpPr>
          <p:nvPr/>
        </p:nvSpPr>
        <p:spPr bwMode="auto">
          <a:xfrm>
            <a:off x="2438402" y="6292859"/>
            <a:ext cx="8022608" cy="523220"/>
          </a:xfrm>
          <a:prstGeom prst="rect">
            <a:avLst/>
          </a:prstGeom>
          <a:solidFill>
            <a:srgbClr val="FF0000"/>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The research ‘onion’</a:t>
            </a:r>
          </a:p>
        </p:txBody>
      </p:sp>
      <p:pic>
        <p:nvPicPr>
          <p:cNvPr id="4" name="Picture 3"/>
          <p:cNvPicPr>
            <a:picLocks noChangeAspect="1"/>
          </p:cNvPicPr>
          <p:nvPr/>
        </p:nvPicPr>
        <p:blipFill>
          <a:blip r:embed="rId2"/>
          <a:stretch>
            <a:fillRect/>
          </a:stretch>
        </p:blipFill>
        <p:spPr>
          <a:xfrm>
            <a:off x="225083" y="350836"/>
            <a:ext cx="11788725" cy="5942023"/>
          </a:xfrm>
          <a:prstGeom prst="rect">
            <a:avLst/>
          </a:prstGeom>
        </p:spPr>
      </p:pic>
    </p:spTree>
    <p:extLst>
      <p:ext uri="{BB962C8B-B14F-4D97-AF65-F5344CB8AC3E}">
        <p14:creationId xmlns:p14="http://schemas.microsoft.com/office/powerpoint/2010/main" val="3788845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32D2-EADB-4B8D-8422-E929EE3E6F35}"/>
              </a:ext>
            </a:extLst>
          </p:cNvPr>
          <p:cNvSpPr>
            <a:spLocks noGrp="1"/>
          </p:cNvSpPr>
          <p:nvPr>
            <p:ph type="title"/>
          </p:nvPr>
        </p:nvSpPr>
        <p:spPr>
          <a:xfrm>
            <a:off x="0" y="0"/>
            <a:ext cx="10515600" cy="447675"/>
          </a:xfrm>
        </p:spPr>
        <p:txBody>
          <a:bodyPr>
            <a:normAutofit fontScale="90000"/>
          </a:bodyPr>
          <a:lstStyle/>
          <a:p>
            <a:r>
              <a:rPr lang="en-MY" b="1" dirty="0">
                <a:solidFill>
                  <a:srgbClr val="C00000"/>
                </a:solidFill>
              </a:rPr>
              <a:t>Mixed Method</a:t>
            </a:r>
          </a:p>
        </p:txBody>
      </p:sp>
      <p:sp>
        <p:nvSpPr>
          <p:cNvPr id="5" name="TextBox 4">
            <a:extLst>
              <a:ext uri="{FF2B5EF4-FFF2-40B4-BE49-F238E27FC236}">
                <a16:creationId xmlns:a16="http://schemas.microsoft.com/office/drawing/2014/main" id="{A72A1DC3-EB9D-40A2-BC0E-CF466B534CA9}"/>
              </a:ext>
            </a:extLst>
          </p:cNvPr>
          <p:cNvSpPr txBox="1"/>
          <p:nvPr/>
        </p:nvSpPr>
        <p:spPr>
          <a:xfrm>
            <a:off x="0" y="655827"/>
            <a:ext cx="12192000" cy="4062651"/>
          </a:xfrm>
          <a:prstGeom prst="rect">
            <a:avLst/>
          </a:prstGeom>
          <a:noFill/>
        </p:spPr>
        <p:txBody>
          <a:bodyPr wrap="square">
            <a:spAutoFit/>
          </a:bodyPr>
          <a:lstStyle/>
          <a:p>
            <a:r>
              <a:rPr lang="en-US" sz="2400" dirty="0">
                <a:solidFill>
                  <a:srgbClr val="0070C0"/>
                </a:solidFill>
              </a:rPr>
              <a:t>Mixed methods research aims to answer research questions that cannot be answered by “qualitative” or “quantitative” approaches alone. </a:t>
            </a:r>
          </a:p>
          <a:p>
            <a:endParaRPr lang="en-US" sz="2400" dirty="0">
              <a:solidFill>
                <a:srgbClr val="0070C0"/>
              </a:solidFill>
            </a:endParaRPr>
          </a:p>
          <a:p>
            <a:r>
              <a:rPr lang="en-US" sz="2400" dirty="0">
                <a:solidFill>
                  <a:srgbClr val="0070C0"/>
                </a:solidFill>
              </a:rPr>
              <a:t>Mixed methods research focuses on collecting, analyzing, and mixing </a:t>
            </a:r>
            <a:r>
              <a:rPr lang="en-US" sz="2400" b="1" dirty="0">
                <a:solidFill>
                  <a:srgbClr val="0070C0"/>
                </a:solidFill>
              </a:rPr>
              <a:t>both quantitative and qualitative data </a:t>
            </a:r>
            <a:r>
              <a:rPr lang="en-US" sz="2400" dirty="0">
                <a:solidFill>
                  <a:srgbClr val="0070C0"/>
                </a:solidFill>
              </a:rPr>
              <a:t>in a single study or series of studies.</a:t>
            </a:r>
          </a:p>
          <a:p>
            <a:endParaRPr lang="en-US" sz="2400" dirty="0">
              <a:solidFill>
                <a:srgbClr val="0070C0"/>
              </a:solidFill>
            </a:endParaRPr>
          </a:p>
          <a:p>
            <a:r>
              <a:rPr lang="en-US" sz="2400" dirty="0">
                <a:solidFill>
                  <a:srgbClr val="0070C0"/>
                </a:solidFill>
              </a:rPr>
              <a:t>A mixed methods approach is increasingly advocated within business research. The attractiveness of this approach is that it allows researchers to combine inductive and deductive thinking, to use more than one research method to address the research problem, and to solve this problem using different types of data. </a:t>
            </a:r>
          </a:p>
          <a:p>
            <a:endParaRPr lang="en-US" dirty="0"/>
          </a:p>
        </p:txBody>
      </p:sp>
      <p:sp>
        <p:nvSpPr>
          <p:cNvPr id="7" name="TextBox 6">
            <a:extLst>
              <a:ext uri="{FF2B5EF4-FFF2-40B4-BE49-F238E27FC236}">
                <a16:creationId xmlns:a16="http://schemas.microsoft.com/office/drawing/2014/main" id="{FC112280-F3DC-436C-AF96-15F5E1D1DE94}"/>
              </a:ext>
            </a:extLst>
          </p:cNvPr>
          <p:cNvSpPr txBox="1"/>
          <p:nvPr/>
        </p:nvSpPr>
        <p:spPr>
          <a:xfrm>
            <a:off x="-1" y="4549676"/>
            <a:ext cx="12191999" cy="2308324"/>
          </a:xfrm>
          <a:prstGeom prst="rect">
            <a:avLst/>
          </a:prstGeom>
          <a:noFill/>
          <a:ln>
            <a:solidFill>
              <a:schemeClr val="accent1"/>
            </a:solidFill>
          </a:ln>
        </p:spPr>
        <p:txBody>
          <a:bodyPr wrap="square">
            <a:spAutoFit/>
          </a:bodyPr>
          <a:lstStyle/>
          <a:p>
            <a:r>
              <a:rPr lang="en-US" sz="2400" dirty="0">
                <a:solidFill>
                  <a:schemeClr val="accent1">
                    <a:lumMod val="50000"/>
                  </a:schemeClr>
                </a:solidFill>
              </a:rPr>
              <a:t>Mixed methods research is both a method and methodology for conducting research that involves collecting, analyzing, and </a:t>
            </a:r>
            <a:r>
              <a:rPr lang="en-US" sz="2400" b="1" dirty="0">
                <a:solidFill>
                  <a:schemeClr val="accent1">
                    <a:lumMod val="50000"/>
                  </a:schemeClr>
                </a:solidFill>
              </a:rPr>
              <a:t>integrating quantitative and qualitative </a:t>
            </a:r>
            <a:r>
              <a:rPr lang="en-US" sz="2400" dirty="0">
                <a:solidFill>
                  <a:schemeClr val="accent1">
                    <a:lumMod val="50000"/>
                  </a:schemeClr>
                </a:solidFill>
              </a:rPr>
              <a:t>research in a single study or a longitudinal program of inquiry. </a:t>
            </a:r>
          </a:p>
          <a:p>
            <a:r>
              <a:rPr lang="en-US" sz="2400" dirty="0">
                <a:solidFill>
                  <a:schemeClr val="accent1">
                    <a:lumMod val="50000"/>
                  </a:schemeClr>
                </a:solidFill>
              </a:rPr>
              <a:t> The purpose of this form of research is that both qualitative and quantitative research, in combination, provide a better understanding of a research problem or issue than either research approach alone. </a:t>
            </a:r>
          </a:p>
        </p:txBody>
      </p:sp>
    </p:spTree>
    <p:extLst>
      <p:ext uri="{BB962C8B-B14F-4D97-AF65-F5344CB8AC3E}">
        <p14:creationId xmlns:p14="http://schemas.microsoft.com/office/powerpoint/2010/main" val="1427083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A19CA09-70B1-4DFB-8D31-0CA34C8D45E1}"/>
              </a:ext>
            </a:extLst>
          </p:cNvPr>
          <p:cNvSpPr>
            <a:spLocks noGrp="1"/>
          </p:cNvSpPr>
          <p:nvPr>
            <p:ph type="title"/>
          </p:nvPr>
        </p:nvSpPr>
        <p:spPr>
          <a:xfrm>
            <a:off x="1981200" y="704850"/>
            <a:ext cx="8229600" cy="438150"/>
          </a:xfrm>
        </p:spPr>
        <p:txBody>
          <a:bodyPr>
            <a:normAutofit fontScale="90000"/>
          </a:bodyPr>
          <a:lstStyle/>
          <a:p>
            <a:r>
              <a:rPr lang="en-US" altLang="en-US" sz="3300" dirty="0">
                <a:solidFill>
                  <a:srgbClr val="0070C0"/>
                </a:solidFill>
                <a:latin typeface="Arial" panose="020B0604020202020204" pitchFamily="34" charset="0"/>
              </a:rPr>
              <a:t>Mixed Method combine two types of data?</a:t>
            </a:r>
          </a:p>
        </p:txBody>
      </p:sp>
      <p:sp>
        <p:nvSpPr>
          <p:cNvPr id="10243" name="Rectangle 3">
            <a:extLst>
              <a:ext uri="{FF2B5EF4-FFF2-40B4-BE49-F238E27FC236}">
                <a16:creationId xmlns:a16="http://schemas.microsoft.com/office/drawing/2014/main" id="{57E90C4B-8580-44A3-8629-73C9C72022B2}"/>
              </a:ext>
            </a:extLst>
          </p:cNvPr>
          <p:cNvSpPr>
            <a:spLocks noGrp="1"/>
          </p:cNvSpPr>
          <p:nvPr>
            <p:ph type="body" sz="half" idx="1"/>
          </p:nvPr>
        </p:nvSpPr>
        <p:spPr>
          <a:xfrm>
            <a:off x="101600" y="1935164"/>
            <a:ext cx="5918200" cy="2636837"/>
          </a:xfrm>
          <a:ln>
            <a:solidFill>
              <a:schemeClr val="accent1"/>
            </a:solidFill>
          </a:ln>
        </p:spPr>
        <p:txBody>
          <a:bodyPr>
            <a:normAutofit/>
          </a:bodyPr>
          <a:lstStyle/>
          <a:p>
            <a:pPr algn="ctr">
              <a:lnSpc>
                <a:spcPct val="90000"/>
              </a:lnSpc>
              <a:buFont typeface="Wingdings 2" panose="05020102010507070707" pitchFamily="18" charset="2"/>
              <a:buNone/>
            </a:pPr>
            <a:r>
              <a:rPr lang="en-US" altLang="en-US" sz="2000" b="1" dirty="0">
                <a:solidFill>
                  <a:schemeClr val="accent2">
                    <a:lumMod val="50000"/>
                  </a:schemeClr>
                </a:solidFill>
                <a:latin typeface="Arial" panose="020B0604020202020204" pitchFamily="34" charset="0"/>
              </a:rPr>
              <a:t>Qualitative </a:t>
            </a:r>
          </a:p>
          <a:p>
            <a:pPr algn="ctr">
              <a:lnSpc>
                <a:spcPct val="90000"/>
              </a:lnSpc>
              <a:buFont typeface="Wingdings 2" panose="05020102010507070707" pitchFamily="18" charset="2"/>
              <a:buNone/>
            </a:pPr>
            <a:r>
              <a:rPr lang="en-US" altLang="en-US" sz="2000" b="1" dirty="0">
                <a:solidFill>
                  <a:schemeClr val="accent2">
                    <a:lumMod val="50000"/>
                  </a:schemeClr>
                </a:solidFill>
                <a:latin typeface="Arial" panose="020B0604020202020204" pitchFamily="34" charset="0"/>
              </a:rPr>
              <a:t>Text Data</a:t>
            </a:r>
            <a:endParaRPr lang="en-US" altLang="en-US" sz="2000" dirty="0">
              <a:solidFill>
                <a:schemeClr val="accent2">
                  <a:lumMod val="50000"/>
                </a:schemeClr>
              </a:solidFill>
              <a:latin typeface="Arial" panose="020B0604020202020204" pitchFamily="34" charset="0"/>
            </a:endParaRPr>
          </a:p>
          <a:p>
            <a:pPr>
              <a:lnSpc>
                <a:spcPct val="90000"/>
              </a:lnSpc>
            </a:pPr>
            <a:endParaRPr lang="en-US" altLang="en-US" sz="2000" dirty="0">
              <a:solidFill>
                <a:schemeClr val="folHlink"/>
              </a:solidFill>
              <a:latin typeface="Arial" panose="020B0604020202020204" pitchFamily="34" charset="0"/>
            </a:endParaRPr>
          </a:p>
          <a:p>
            <a:pPr>
              <a:lnSpc>
                <a:spcPct val="90000"/>
              </a:lnSpc>
            </a:pPr>
            <a:r>
              <a:rPr lang="en-US" altLang="en-US" sz="2000" dirty="0">
                <a:latin typeface="Arial" panose="020B0604020202020204" pitchFamily="34" charset="0"/>
              </a:rPr>
              <a:t>This is a sample of a text file of words that might be collected on interview transcripts, observation fieldnotes, or optically-scanned documents.</a:t>
            </a:r>
          </a:p>
        </p:txBody>
      </p:sp>
      <p:sp>
        <p:nvSpPr>
          <p:cNvPr id="10244" name="Rectangle 4">
            <a:extLst>
              <a:ext uri="{FF2B5EF4-FFF2-40B4-BE49-F238E27FC236}">
                <a16:creationId xmlns:a16="http://schemas.microsoft.com/office/drawing/2014/main" id="{4EEF622A-6A23-46C2-B748-C98516E0D4AC}"/>
              </a:ext>
            </a:extLst>
          </p:cNvPr>
          <p:cNvSpPr>
            <a:spLocks noGrp="1"/>
          </p:cNvSpPr>
          <p:nvPr>
            <p:ph type="body" sz="half" idx="2"/>
          </p:nvPr>
        </p:nvSpPr>
        <p:spPr>
          <a:xfrm>
            <a:off x="6172200" y="1935164"/>
            <a:ext cx="5918200" cy="2636837"/>
          </a:xfrm>
          <a:ln>
            <a:solidFill>
              <a:schemeClr val="accent1"/>
            </a:solidFill>
          </a:ln>
        </p:spPr>
        <p:txBody>
          <a:bodyPr/>
          <a:lstStyle/>
          <a:p>
            <a:pPr algn="ctr">
              <a:buFont typeface="Wingdings 2" panose="05020102010507070707" pitchFamily="18" charset="2"/>
              <a:buNone/>
            </a:pPr>
            <a:r>
              <a:rPr lang="en-US" altLang="en-US" sz="2000" b="1" dirty="0">
                <a:solidFill>
                  <a:schemeClr val="accent2">
                    <a:lumMod val="50000"/>
                  </a:schemeClr>
                </a:solidFill>
                <a:latin typeface="Arial" panose="020B0604020202020204" pitchFamily="34" charset="0"/>
              </a:rPr>
              <a:t>Quantitative Numeric Data</a:t>
            </a:r>
            <a:endParaRPr lang="en-US" altLang="en-US" sz="2000" dirty="0">
              <a:solidFill>
                <a:schemeClr val="accent2">
                  <a:lumMod val="50000"/>
                </a:schemeClr>
              </a:solidFill>
              <a:latin typeface="Arial" panose="020B0604020202020204" pitchFamily="34" charset="0"/>
            </a:endParaRPr>
          </a:p>
          <a:p>
            <a:endParaRPr lang="en-US" altLang="en-US" sz="2000" dirty="0">
              <a:solidFill>
                <a:schemeClr val="folHlink"/>
              </a:solidFill>
              <a:latin typeface="Arial" panose="020B0604020202020204" pitchFamily="34" charset="0"/>
            </a:endParaRPr>
          </a:p>
          <a:p>
            <a:r>
              <a:rPr lang="en-US" altLang="en-US" sz="2000" dirty="0">
                <a:latin typeface="Arial" panose="020B0604020202020204" pitchFamily="34" charset="0"/>
              </a:rPr>
              <a:t>2 3 4 2 5 2 3 1 1 2 3 4 2 3 3 2 1 1 1 5 3 4 1 2 3 1 4 4 5 5 4 1 2 1 4 3 3 5 1 4 2 3 1 5 5 2 2 1 5 3 5 1 3 1 5 3 2 2 5 1 3 2 4 4 3 1 2 4 2 2 4 1 5 5 4 2 1 5</a:t>
            </a:r>
          </a:p>
        </p:txBody>
      </p:sp>
      <p:sp>
        <p:nvSpPr>
          <p:cNvPr id="6" name="TextBox 5">
            <a:extLst>
              <a:ext uri="{FF2B5EF4-FFF2-40B4-BE49-F238E27FC236}">
                <a16:creationId xmlns:a16="http://schemas.microsoft.com/office/drawing/2014/main" id="{69FF97D5-0AD9-479E-B05E-0830C591A915}"/>
              </a:ext>
            </a:extLst>
          </p:cNvPr>
          <p:cNvSpPr txBox="1"/>
          <p:nvPr/>
        </p:nvSpPr>
        <p:spPr>
          <a:xfrm>
            <a:off x="0" y="4897443"/>
            <a:ext cx="12090400" cy="1569660"/>
          </a:xfrm>
          <a:prstGeom prst="rect">
            <a:avLst/>
          </a:prstGeom>
          <a:noFill/>
          <a:ln>
            <a:solidFill>
              <a:schemeClr val="accent1"/>
            </a:solidFill>
          </a:ln>
        </p:spPr>
        <p:txBody>
          <a:bodyPr wrap="square">
            <a:spAutoFit/>
          </a:bodyPr>
          <a:lstStyle/>
          <a:p>
            <a:r>
              <a:rPr lang="en-US" sz="2400" dirty="0">
                <a:solidFill>
                  <a:schemeClr val="accent2">
                    <a:lumMod val="50000"/>
                  </a:schemeClr>
                </a:solidFill>
              </a:rPr>
              <a:t>Collects both quantitative and qualitative data</a:t>
            </a:r>
          </a:p>
          <a:p>
            <a:r>
              <a:rPr lang="en-US" sz="2400" dirty="0">
                <a:solidFill>
                  <a:schemeClr val="accent2">
                    <a:lumMod val="50000"/>
                  </a:schemeClr>
                </a:solidFill>
              </a:rPr>
              <a:t>“Mixes” them</a:t>
            </a:r>
          </a:p>
          <a:p>
            <a:r>
              <a:rPr lang="en-US" sz="2400" dirty="0">
                <a:solidFill>
                  <a:schemeClr val="accent2">
                    <a:lumMod val="50000"/>
                  </a:schemeClr>
                </a:solidFill>
              </a:rPr>
              <a:t>“Mixes” them at the same time (concurrently) or one after the other (sequentially)</a:t>
            </a:r>
          </a:p>
          <a:p>
            <a:r>
              <a:rPr lang="en-US" sz="2400" dirty="0">
                <a:solidFill>
                  <a:schemeClr val="accent2">
                    <a:lumMod val="50000"/>
                  </a:schemeClr>
                </a:solidFill>
              </a:rPr>
              <a:t>Emphasizes both equally or unequally</a:t>
            </a: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72163D47-685C-4938-A88C-490C02AF49C4}"/>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CB05CB-48CC-40FF-B18B-69017AB175C1}" type="slidenum">
              <a:rPr lang="en-US" altLang="en-US" sz="1200">
                <a:solidFill>
                  <a:srgbClr val="045C75"/>
                </a:solidFill>
              </a:rPr>
              <a:pPr/>
              <a:t>42</a:t>
            </a:fld>
            <a:endParaRPr lang="en-US" altLang="en-US" sz="1200">
              <a:solidFill>
                <a:srgbClr val="045C75"/>
              </a:solidFill>
            </a:endParaRPr>
          </a:p>
        </p:txBody>
      </p:sp>
      <p:sp>
        <p:nvSpPr>
          <p:cNvPr id="30723" name="Rectangle 2">
            <a:extLst>
              <a:ext uri="{FF2B5EF4-FFF2-40B4-BE49-F238E27FC236}">
                <a16:creationId xmlns:a16="http://schemas.microsoft.com/office/drawing/2014/main" id="{1980DA8D-760B-4F52-A0B6-F820CD9EEE87}"/>
              </a:ext>
            </a:extLst>
          </p:cNvPr>
          <p:cNvSpPr>
            <a:spLocks noGrp="1" noChangeArrowheads="1"/>
          </p:cNvSpPr>
          <p:nvPr>
            <p:ph type="title" idx="4294967295"/>
          </p:nvPr>
        </p:nvSpPr>
        <p:spPr>
          <a:xfrm>
            <a:off x="1524000" y="152400"/>
            <a:ext cx="7543800" cy="381000"/>
          </a:xfrm>
        </p:spPr>
        <p:txBody>
          <a:bodyPr>
            <a:normAutofit fontScale="90000"/>
          </a:bodyPr>
          <a:lstStyle/>
          <a:p>
            <a:pPr eaLnBrk="1" hangingPunct="1"/>
            <a:r>
              <a:rPr lang="en-US" altLang="en-US"/>
              <a:t> </a:t>
            </a:r>
          </a:p>
        </p:txBody>
      </p:sp>
      <p:grpSp>
        <p:nvGrpSpPr>
          <p:cNvPr id="30724" name="Group 3">
            <a:extLst>
              <a:ext uri="{FF2B5EF4-FFF2-40B4-BE49-F238E27FC236}">
                <a16:creationId xmlns:a16="http://schemas.microsoft.com/office/drawing/2014/main" id="{71824A83-A7E9-498E-B85C-8E17119BBEAB}"/>
              </a:ext>
            </a:extLst>
          </p:cNvPr>
          <p:cNvGrpSpPr>
            <a:grpSpLocks/>
          </p:cNvGrpSpPr>
          <p:nvPr/>
        </p:nvGrpSpPr>
        <p:grpSpPr bwMode="auto">
          <a:xfrm>
            <a:off x="2362200" y="1676400"/>
            <a:ext cx="7162800" cy="1784350"/>
            <a:chOff x="1736" y="6911"/>
            <a:chExt cx="7840" cy="1008"/>
          </a:xfrm>
        </p:grpSpPr>
        <p:sp>
          <p:nvSpPr>
            <p:cNvPr id="250884" name="Text Box 4">
              <a:extLst>
                <a:ext uri="{FF2B5EF4-FFF2-40B4-BE49-F238E27FC236}">
                  <a16:creationId xmlns:a16="http://schemas.microsoft.com/office/drawing/2014/main" id="{2A026507-BB6B-4BB7-8AE6-F9368013BA52}"/>
                </a:ext>
              </a:extLst>
            </p:cNvPr>
            <p:cNvSpPr txBox="1">
              <a:spLocks noChangeArrowheads="1"/>
            </p:cNvSpPr>
            <p:nvPr/>
          </p:nvSpPr>
          <p:spPr bwMode="auto">
            <a:xfrm>
              <a:off x="1736" y="6911"/>
              <a:ext cx="1440"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b="1" dirty="0">
                  <a:solidFill>
                    <a:srgbClr val="000000"/>
                  </a:solidFill>
                  <a:latin typeface="Arial" charset="0"/>
                  <a:ea typeface="ＭＳ Ｐゴシック" pitchFamily="1" charset="-128"/>
                </a:rPr>
                <a:t>QUAN</a:t>
              </a:r>
              <a:br>
                <a:rPr lang="en-US" b="1" dirty="0">
                  <a:solidFill>
                    <a:srgbClr val="000000"/>
                  </a:solidFill>
                  <a:latin typeface="Arial" charset="0"/>
                  <a:ea typeface="ＭＳ Ｐゴシック" pitchFamily="1" charset="-128"/>
                </a:rPr>
              </a:br>
              <a:r>
                <a:rPr lang="en-US" b="1" dirty="0">
                  <a:solidFill>
                    <a:srgbClr val="000000"/>
                  </a:solidFill>
                  <a:latin typeface="Arial" charset="0"/>
                  <a:ea typeface="ＭＳ Ｐゴシック" pitchFamily="1" charset="-128"/>
                </a:rPr>
                <a:t>Data &amp; Results</a:t>
              </a:r>
            </a:p>
          </p:txBody>
        </p:sp>
        <p:sp>
          <p:nvSpPr>
            <p:cNvPr id="250885" name="Text Box 5">
              <a:extLst>
                <a:ext uri="{FF2B5EF4-FFF2-40B4-BE49-F238E27FC236}">
                  <a16:creationId xmlns:a16="http://schemas.microsoft.com/office/drawing/2014/main" id="{22B38FCB-5C99-4472-A313-D030A68A4A62}"/>
                </a:ext>
              </a:extLst>
            </p:cNvPr>
            <p:cNvSpPr txBox="1">
              <a:spLocks noChangeArrowheads="1"/>
            </p:cNvSpPr>
            <p:nvPr/>
          </p:nvSpPr>
          <p:spPr bwMode="auto">
            <a:xfrm>
              <a:off x="4752" y="7020"/>
              <a:ext cx="1727" cy="792"/>
            </a:xfrm>
            <a:prstGeom prst="rect">
              <a:avLst/>
            </a:prstGeom>
            <a:solidFill>
              <a:srgbClr val="FFFF99"/>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br>
                <a:rPr lang="en-US" sz="800" dirty="0">
                  <a:solidFill>
                    <a:srgbClr val="000000"/>
                  </a:solidFill>
                  <a:latin typeface="ＭＳ Ｐゴシック" pitchFamily="1" charset="-128"/>
                  <a:ea typeface="ＭＳ Ｐゴシック" pitchFamily="1" charset="-128"/>
                </a:rPr>
              </a:br>
              <a:endParaRPr lang="en-US" sz="800" dirty="0">
                <a:solidFill>
                  <a:srgbClr val="000000"/>
                </a:solidFill>
                <a:latin typeface="ＭＳ Ｐゴシック" pitchFamily="1" charset="-128"/>
                <a:ea typeface="ＭＳ Ｐゴシック" pitchFamily="1" charset="-128"/>
              </a:endParaRPr>
            </a:p>
            <a:p>
              <a:pPr algn="ctr" eaLnBrk="1" hangingPunct="1">
                <a:defRPr/>
              </a:pPr>
              <a:endParaRPr lang="en-US" sz="800" dirty="0">
                <a:solidFill>
                  <a:srgbClr val="000000"/>
                </a:solidFill>
                <a:latin typeface="ＭＳ Ｐゴシック" pitchFamily="1" charset="-128"/>
                <a:ea typeface="ＭＳ Ｐゴシック" pitchFamily="1" charset="-128"/>
              </a:endParaRPr>
            </a:p>
            <a:p>
              <a:pPr algn="ctr" eaLnBrk="1" hangingPunct="1">
                <a:defRPr/>
              </a:pPr>
              <a:endParaRPr lang="en-US" sz="800" dirty="0">
                <a:solidFill>
                  <a:srgbClr val="000000"/>
                </a:solidFill>
                <a:latin typeface="ＭＳ Ｐゴシック" pitchFamily="1" charset="-128"/>
                <a:ea typeface="ＭＳ Ｐゴシック" pitchFamily="1" charset="-128"/>
              </a:endParaRPr>
            </a:p>
            <a:p>
              <a:pPr algn="ctr" eaLnBrk="1" hangingPunct="1">
                <a:defRPr/>
              </a:pPr>
              <a:r>
                <a:rPr lang="en-US" sz="1600" b="1" dirty="0">
                  <a:solidFill>
                    <a:srgbClr val="000000"/>
                  </a:solidFill>
                  <a:latin typeface="Arial" charset="0"/>
                  <a:ea typeface="ＭＳ Ｐゴシック" pitchFamily="1" charset="-128"/>
                </a:rPr>
                <a:t>Interpretation</a:t>
              </a:r>
            </a:p>
          </p:txBody>
        </p:sp>
        <p:sp>
          <p:nvSpPr>
            <p:cNvPr id="30741" name="AutoShape 6">
              <a:extLst>
                <a:ext uri="{FF2B5EF4-FFF2-40B4-BE49-F238E27FC236}">
                  <a16:creationId xmlns:a16="http://schemas.microsoft.com/office/drawing/2014/main" id="{049510EB-2A48-4540-9186-F70D06021348}"/>
                </a:ext>
              </a:extLst>
            </p:cNvPr>
            <p:cNvSpPr>
              <a:spLocks noChangeArrowheads="1"/>
            </p:cNvSpPr>
            <p:nvPr/>
          </p:nvSpPr>
          <p:spPr bwMode="auto">
            <a:xfrm>
              <a:off x="3416" y="7308"/>
              <a:ext cx="1080" cy="216"/>
            </a:xfrm>
            <a:prstGeom prst="rightArrow">
              <a:avLst>
                <a:gd name="adj1" fmla="val 50000"/>
                <a:gd name="adj2" fmla="val 125000"/>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30742" name="AutoShape 7">
              <a:extLst>
                <a:ext uri="{FF2B5EF4-FFF2-40B4-BE49-F238E27FC236}">
                  <a16:creationId xmlns:a16="http://schemas.microsoft.com/office/drawing/2014/main" id="{347588D4-8395-49CC-99D1-31EC4C97A10F}"/>
                </a:ext>
              </a:extLst>
            </p:cNvPr>
            <p:cNvSpPr>
              <a:spLocks noChangeArrowheads="1"/>
            </p:cNvSpPr>
            <p:nvPr/>
          </p:nvSpPr>
          <p:spPr bwMode="auto">
            <a:xfrm flipH="1">
              <a:off x="6744" y="7308"/>
              <a:ext cx="1080" cy="216"/>
            </a:xfrm>
            <a:prstGeom prst="rightArrow">
              <a:avLst>
                <a:gd name="adj1" fmla="val 50000"/>
                <a:gd name="adj2" fmla="val 125000"/>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250888" name="Text Box 8">
              <a:extLst>
                <a:ext uri="{FF2B5EF4-FFF2-40B4-BE49-F238E27FC236}">
                  <a16:creationId xmlns:a16="http://schemas.microsoft.com/office/drawing/2014/main" id="{CFB43989-9ED2-43A3-91FD-42F14AD4A72B}"/>
                </a:ext>
              </a:extLst>
            </p:cNvPr>
            <p:cNvSpPr txBox="1">
              <a:spLocks noChangeArrowheads="1"/>
            </p:cNvSpPr>
            <p:nvPr/>
          </p:nvSpPr>
          <p:spPr bwMode="auto">
            <a:xfrm>
              <a:off x="8136" y="6911"/>
              <a:ext cx="1440"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b="1" dirty="0">
                  <a:solidFill>
                    <a:srgbClr val="000000"/>
                  </a:solidFill>
                  <a:latin typeface="Arial" charset="0"/>
                  <a:ea typeface="ＭＳ Ｐゴシック" pitchFamily="1" charset="-128"/>
                </a:rPr>
                <a:t>QUAL</a:t>
              </a:r>
              <a:br>
                <a:rPr lang="en-US" b="1" dirty="0">
                  <a:solidFill>
                    <a:srgbClr val="000000"/>
                  </a:solidFill>
                  <a:latin typeface="Arial" charset="0"/>
                  <a:ea typeface="ＭＳ Ｐゴシック" pitchFamily="1" charset="-128"/>
                </a:rPr>
              </a:br>
              <a:r>
                <a:rPr lang="en-US" b="1" dirty="0">
                  <a:solidFill>
                    <a:srgbClr val="000000"/>
                  </a:solidFill>
                  <a:latin typeface="Arial" charset="0"/>
                  <a:ea typeface="ＭＳ Ｐゴシック" pitchFamily="1" charset="-128"/>
                </a:rPr>
                <a:t>Data &amp; Results</a:t>
              </a:r>
            </a:p>
          </p:txBody>
        </p:sp>
      </p:grpSp>
      <p:grpSp>
        <p:nvGrpSpPr>
          <p:cNvPr id="30725" name="Group 9">
            <a:extLst>
              <a:ext uri="{FF2B5EF4-FFF2-40B4-BE49-F238E27FC236}">
                <a16:creationId xmlns:a16="http://schemas.microsoft.com/office/drawing/2014/main" id="{07EA2DB0-CA4A-4BD2-8382-C1CBE7495B0D}"/>
              </a:ext>
            </a:extLst>
          </p:cNvPr>
          <p:cNvGrpSpPr>
            <a:grpSpLocks/>
          </p:cNvGrpSpPr>
          <p:nvPr/>
        </p:nvGrpSpPr>
        <p:grpSpPr bwMode="auto">
          <a:xfrm>
            <a:off x="2057400" y="4114800"/>
            <a:ext cx="8229600" cy="2357438"/>
            <a:chOff x="1536" y="3357"/>
            <a:chExt cx="9656" cy="1792"/>
          </a:xfrm>
        </p:grpSpPr>
        <p:sp>
          <p:nvSpPr>
            <p:cNvPr id="250890" name="Text Box 10">
              <a:extLst>
                <a:ext uri="{FF2B5EF4-FFF2-40B4-BE49-F238E27FC236}">
                  <a16:creationId xmlns:a16="http://schemas.microsoft.com/office/drawing/2014/main" id="{706129DD-B9CE-4C9E-BE7B-59F849186354}"/>
                </a:ext>
              </a:extLst>
            </p:cNvPr>
            <p:cNvSpPr txBox="1">
              <a:spLocks noChangeArrowheads="1"/>
            </p:cNvSpPr>
            <p:nvPr/>
          </p:nvSpPr>
          <p:spPr bwMode="auto">
            <a:xfrm>
              <a:off x="1728" y="3610"/>
              <a:ext cx="1729"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000" b="1" dirty="0">
                  <a:solidFill>
                    <a:srgbClr val="000000"/>
                  </a:solidFill>
                  <a:latin typeface="Arial" charset="0"/>
                  <a:ea typeface="ＭＳ Ｐゴシック" pitchFamily="1" charset="-128"/>
                </a:rPr>
                <a:t>QUAN</a:t>
              </a:r>
              <a:br>
                <a:rPr lang="en-US" sz="20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Pre-test Data &amp; Results</a:t>
              </a:r>
              <a:endParaRPr lang="en-US" sz="2000" b="1" dirty="0">
                <a:latin typeface="Arial" charset="0"/>
                <a:ea typeface="ＭＳ Ｐゴシック" pitchFamily="1" charset="-128"/>
              </a:endParaRPr>
            </a:p>
          </p:txBody>
        </p:sp>
        <p:sp>
          <p:nvSpPr>
            <p:cNvPr id="250891" name="Text Box 11">
              <a:extLst>
                <a:ext uri="{FF2B5EF4-FFF2-40B4-BE49-F238E27FC236}">
                  <a16:creationId xmlns:a16="http://schemas.microsoft.com/office/drawing/2014/main" id="{156FD7E9-5805-42D3-8F37-DA836D21E63A}"/>
                </a:ext>
              </a:extLst>
            </p:cNvPr>
            <p:cNvSpPr txBox="1">
              <a:spLocks noChangeArrowheads="1"/>
            </p:cNvSpPr>
            <p:nvPr/>
          </p:nvSpPr>
          <p:spPr bwMode="auto">
            <a:xfrm>
              <a:off x="6448" y="3610"/>
              <a:ext cx="1729"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000" b="1" dirty="0">
                  <a:solidFill>
                    <a:srgbClr val="000000"/>
                  </a:solidFill>
                  <a:latin typeface="Arial" charset="0"/>
                  <a:ea typeface="ＭＳ Ｐゴシック" pitchFamily="1" charset="-128"/>
                </a:rPr>
                <a:t>QUAN</a:t>
              </a:r>
              <a:br>
                <a:rPr lang="en-US" sz="20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Post-test Data &amp; Results</a:t>
              </a:r>
              <a:endParaRPr lang="en-US" sz="2000" b="1" dirty="0">
                <a:latin typeface="Arial" charset="0"/>
                <a:ea typeface="ＭＳ Ｐゴシック" pitchFamily="1" charset="-128"/>
              </a:endParaRPr>
            </a:p>
          </p:txBody>
        </p:sp>
        <p:grpSp>
          <p:nvGrpSpPr>
            <p:cNvPr id="30732" name="Group 12">
              <a:extLst>
                <a:ext uri="{FF2B5EF4-FFF2-40B4-BE49-F238E27FC236}">
                  <a16:creationId xmlns:a16="http://schemas.microsoft.com/office/drawing/2014/main" id="{45F2F468-FF94-4F8C-9B4B-C15DEFFC294D}"/>
                </a:ext>
              </a:extLst>
            </p:cNvPr>
            <p:cNvGrpSpPr>
              <a:grpSpLocks/>
            </p:cNvGrpSpPr>
            <p:nvPr/>
          </p:nvGrpSpPr>
          <p:grpSpPr bwMode="auto">
            <a:xfrm>
              <a:off x="3840" y="3491"/>
              <a:ext cx="2432" cy="606"/>
              <a:chOff x="3824" y="6754"/>
              <a:chExt cx="2432" cy="606"/>
            </a:xfrm>
          </p:grpSpPr>
          <p:sp>
            <p:nvSpPr>
              <p:cNvPr id="30737" name="AutoShape 13">
                <a:extLst>
                  <a:ext uri="{FF2B5EF4-FFF2-40B4-BE49-F238E27FC236}">
                    <a16:creationId xmlns:a16="http://schemas.microsoft.com/office/drawing/2014/main" id="{C837AD67-A17E-4B29-902E-7797BD08EF45}"/>
                  </a:ext>
                </a:extLst>
              </p:cNvPr>
              <p:cNvSpPr>
                <a:spLocks noChangeArrowheads="1"/>
              </p:cNvSpPr>
              <p:nvPr/>
            </p:nvSpPr>
            <p:spPr bwMode="auto">
              <a:xfrm>
                <a:off x="3824" y="6754"/>
                <a:ext cx="2432" cy="542"/>
              </a:xfrm>
              <a:prstGeom prst="rightArrow">
                <a:avLst>
                  <a:gd name="adj1" fmla="val 50000"/>
                  <a:gd name="adj2" fmla="val 11217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30738" name="Text Box 14">
                <a:extLst>
                  <a:ext uri="{FF2B5EF4-FFF2-40B4-BE49-F238E27FC236}">
                    <a16:creationId xmlns:a16="http://schemas.microsoft.com/office/drawing/2014/main" id="{DD329130-6C8E-44F5-AB52-1F2FC330261E}"/>
                  </a:ext>
                </a:extLst>
              </p:cNvPr>
              <p:cNvSpPr txBox="1">
                <a:spLocks noChangeArrowheads="1"/>
              </p:cNvSpPr>
              <p:nvPr/>
            </p:nvSpPr>
            <p:spPr bwMode="auto">
              <a:xfrm>
                <a:off x="3824" y="6864"/>
                <a:ext cx="216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b="1"/>
                  <a:t>Intervention</a:t>
                </a:r>
              </a:p>
            </p:txBody>
          </p:sp>
        </p:grpSp>
        <p:sp>
          <p:nvSpPr>
            <p:cNvPr id="250895" name="Text Box 15">
              <a:extLst>
                <a:ext uri="{FF2B5EF4-FFF2-40B4-BE49-F238E27FC236}">
                  <a16:creationId xmlns:a16="http://schemas.microsoft.com/office/drawing/2014/main" id="{53E9EDB9-E307-401E-967C-2540B83EECB7}"/>
                </a:ext>
              </a:extLst>
            </p:cNvPr>
            <p:cNvSpPr txBox="1">
              <a:spLocks noChangeArrowheads="1"/>
            </p:cNvSpPr>
            <p:nvPr/>
          </p:nvSpPr>
          <p:spPr bwMode="auto">
            <a:xfrm>
              <a:off x="4049" y="4185"/>
              <a:ext cx="1935" cy="736"/>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100" b="1" dirty="0">
                  <a:solidFill>
                    <a:srgbClr val="000000"/>
                  </a:solidFill>
                  <a:latin typeface="Arial" charset="0"/>
                  <a:ea typeface="ＭＳ Ｐゴシック" pitchFamily="1" charset="-128"/>
                </a:rPr>
                <a:t>qual</a:t>
              </a:r>
              <a:br>
                <a:rPr lang="en-US" sz="2100" b="1" dirty="0">
                  <a:solidFill>
                    <a:srgbClr val="000000"/>
                  </a:solidFill>
                  <a:latin typeface="Arial" charset="0"/>
                  <a:ea typeface="ＭＳ Ｐゴシック" pitchFamily="1" charset="-128"/>
                </a:rPr>
              </a:br>
              <a:r>
                <a:rPr lang="en-US" sz="2100" b="1" dirty="0">
                  <a:solidFill>
                    <a:srgbClr val="000000"/>
                  </a:solidFill>
                  <a:latin typeface="Arial" charset="0"/>
                  <a:ea typeface="ＭＳ Ｐゴシック" pitchFamily="1" charset="-128"/>
                </a:rPr>
                <a:t>Process</a:t>
              </a:r>
              <a:endParaRPr lang="en-US" sz="2100" b="1" dirty="0">
                <a:latin typeface="Arial" charset="0"/>
                <a:ea typeface="ＭＳ Ｐゴシック" pitchFamily="1" charset="-128"/>
              </a:endParaRPr>
            </a:p>
          </p:txBody>
        </p:sp>
        <p:sp>
          <p:nvSpPr>
            <p:cNvPr id="30734" name="Rectangle 16">
              <a:extLst>
                <a:ext uri="{FF2B5EF4-FFF2-40B4-BE49-F238E27FC236}">
                  <a16:creationId xmlns:a16="http://schemas.microsoft.com/office/drawing/2014/main" id="{60A2CD78-AC95-4D17-BEC4-2717865B0012}"/>
                </a:ext>
              </a:extLst>
            </p:cNvPr>
            <p:cNvSpPr>
              <a:spLocks noChangeArrowheads="1"/>
            </p:cNvSpPr>
            <p:nvPr/>
          </p:nvSpPr>
          <p:spPr bwMode="auto">
            <a:xfrm>
              <a:off x="1536" y="3357"/>
              <a:ext cx="6880" cy="17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250897" name="Text Box 17">
              <a:extLst>
                <a:ext uri="{FF2B5EF4-FFF2-40B4-BE49-F238E27FC236}">
                  <a16:creationId xmlns:a16="http://schemas.microsoft.com/office/drawing/2014/main" id="{80472161-4A5B-43D0-8AC2-99B01BA975E3}"/>
                </a:ext>
              </a:extLst>
            </p:cNvPr>
            <p:cNvSpPr txBox="1">
              <a:spLocks noChangeArrowheads="1"/>
            </p:cNvSpPr>
            <p:nvPr/>
          </p:nvSpPr>
          <p:spPr bwMode="auto">
            <a:xfrm>
              <a:off x="9463" y="3829"/>
              <a:ext cx="1729" cy="792"/>
            </a:xfrm>
            <a:prstGeom prst="rect">
              <a:avLst/>
            </a:prstGeom>
            <a:solidFill>
              <a:srgbClr val="FFFF99"/>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br>
                <a:rPr lang="en-US" sz="1500" b="1" dirty="0">
                  <a:solidFill>
                    <a:srgbClr val="000000"/>
                  </a:solidFill>
                  <a:latin typeface="ＭＳ Ｐゴシック" pitchFamily="1" charset="-128"/>
                  <a:ea typeface="ＭＳ Ｐゴシック" pitchFamily="1" charset="-128"/>
                </a:rPr>
              </a:br>
              <a:r>
                <a:rPr lang="en-US" sz="1500" b="1" dirty="0">
                  <a:solidFill>
                    <a:srgbClr val="000000"/>
                  </a:solidFill>
                  <a:latin typeface="Arial" charset="0"/>
                  <a:ea typeface="ＭＳ Ｐゴシック" pitchFamily="1" charset="-128"/>
                </a:rPr>
                <a:t>Interpretation</a:t>
              </a:r>
              <a:endParaRPr lang="en-US" sz="1500" b="1" dirty="0">
                <a:latin typeface="Arial" charset="0"/>
                <a:ea typeface="ＭＳ Ｐゴシック" pitchFamily="1" charset="-128"/>
              </a:endParaRPr>
            </a:p>
          </p:txBody>
        </p:sp>
        <p:sp>
          <p:nvSpPr>
            <p:cNvPr id="30736" name="AutoShape 18">
              <a:extLst>
                <a:ext uri="{FF2B5EF4-FFF2-40B4-BE49-F238E27FC236}">
                  <a16:creationId xmlns:a16="http://schemas.microsoft.com/office/drawing/2014/main" id="{968750A2-A73A-4166-B07A-19D78CEFE339}"/>
                </a:ext>
              </a:extLst>
            </p:cNvPr>
            <p:cNvSpPr>
              <a:spLocks noChangeArrowheads="1"/>
            </p:cNvSpPr>
            <p:nvPr/>
          </p:nvSpPr>
          <p:spPr bwMode="auto">
            <a:xfrm>
              <a:off x="8560" y="4105"/>
              <a:ext cx="720" cy="216"/>
            </a:xfrm>
            <a:prstGeom prst="rightArrow">
              <a:avLst>
                <a:gd name="adj1" fmla="val 50000"/>
                <a:gd name="adj2" fmla="val 83333"/>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grpSp>
      <p:sp>
        <p:nvSpPr>
          <p:cNvPr id="30726" name="Text Box 19">
            <a:extLst>
              <a:ext uri="{FF2B5EF4-FFF2-40B4-BE49-F238E27FC236}">
                <a16:creationId xmlns:a16="http://schemas.microsoft.com/office/drawing/2014/main" id="{8D15E816-A0F2-47D0-9CA7-EEB94953383F}"/>
              </a:ext>
            </a:extLst>
          </p:cNvPr>
          <p:cNvSpPr txBox="1">
            <a:spLocks noChangeArrowheads="1"/>
          </p:cNvSpPr>
          <p:nvPr/>
        </p:nvSpPr>
        <p:spPr bwMode="auto">
          <a:xfrm>
            <a:off x="2885511" y="1153539"/>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dirty="0"/>
              <a:t>Triangulation Design</a:t>
            </a:r>
          </a:p>
        </p:txBody>
      </p:sp>
      <p:sp>
        <p:nvSpPr>
          <p:cNvPr id="30727" name="Text Box 20">
            <a:extLst>
              <a:ext uri="{FF2B5EF4-FFF2-40B4-BE49-F238E27FC236}">
                <a16:creationId xmlns:a16="http://schemas.microsoft.com/office/drawing/2014/main" id="{94D19A1E-CAC0-432A-9B84-9C7B7596C66F}"/>
              </a:ext>
            </a:extLst>
          </p:cNvPr>
          <p:cNvSpPr txBox="1">
            <a:spLocks noChangeArrowheads="1"/>
          </p:cNvSpPr>
          <p:nvPr/>
        </p:nvSpPr>
        <p:spPr bwMode="auto">
          <a:xfrm>
            <a:off x="3352800" y="3505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t>Embedded Design</a:t>
            </a:r>
          </a:p>
        </p:txBody>
      </p:sp>
      <p:sp>
        <p:nvSpPr>
          <p:cNvPr id="21512" name="Text Box 21">
            <a:extLst>
              <a:ext uri="{FF2B5EF4-FFF2-40B4-BE49-F238E27FC236}">
                <a16:creationId xmlns:a16="http://schemas.microsoft.com/office/drawing/2014/main" id="{71549801-E954-459B-8596-0CCB6BB35F90}"/>
              </a:ext>
            </a:extLst>
          </p:cNvPr>
          <p:cNvSpPr txBox="1">
            <a:spLocks noChangeArrowheads="1"/>
          </p:cNvSpPr>
          <p:nvPr/>
        </p:nvSpPr>
        <p:spPr bwMode="auto">
          <a:xfrm>
            <a:off x="1066800" y="609601"/>
            <a:ext cx="8991600" cy="519113"/>
          </a:xfrm>
          <a:prstGeom prst="rect">
            <a:avLst/>
          </a:prstGeom>
          <a:noFill/>
          <a:ln w="9525">
            <a:noFill/>
            <a:miter lim="800000"/>
            <a:headEnd/>
            <a:tailEnd/>
          </a:ln>
        </p:spPr>
        <p:txBody>
          <a:bodyPr>
            <a:spAutoFit/>
          </a:bodyPr>
          <a:lstStyle/>
          <a:p>
            <a:pPr algn="ctr" eaLnBrk="1" hangingPunct="1">
              <a:spcBef>
                <a:spcPct val="50000"/>
              </a:spcBef>
              <a:defRPr/>
            </a:pPr>
            <a:r>
              <a:rPr lang="en-US" sz="2800" b="1" dirty="0">
                <a:solidFill>
                  <a:srgbClr val="FF0000"/>
                </a:solidFill>
                <a:latin typeface="+mj-lt"/>
              </a:rPr>
              <a:t>Concurrent Mixed Methods Designs</a:t>
            </a:r>
          </a:p>
        </p:txBody>
      </p:sp>
      <p:sp>
        <p:nvSpPr>
          <p:cNvPr id="21513" name="Text Box 24">
            <a:extLst>
              <a:ext uri="{FF2B5EF4-FFF2-40B4-BE49-F238E27FC236}">
                <a16:creationId xmlns:a16="http://schemas.microsoft.com/office/drawing/2014/main" id="{52D860F6-38EA-4A6F-A190-B400CEE55EA1}"/>
              </a:ext>
            </a:extLst>
          </p:cNvPr>
          <p:cNvSpPr txBox="1">
            <a:spLocks noChangeArrowheads="1"/>
          </p:cNvSpPr>
          <p:nvPr/>
        </p:nvSpPr>
        <p:spPr bwMode="auto">
          <a:xfrm>
            <a:off x="1524001" y="1"/>
            <a:ext cx="8606587" cy="584775"/>
          </a:xfrm>
          <a:prstGeom prst="rect">
            <a:avLst/>
          </a:prstGeom>
          <a:noFill/>
          <a:ln w="9525">
            <a:noFill/>
            <a:miter lim="800000"/>
            <a:headEnd/>
            <a:tailEnd/>
          </a:ln>
        </p:spPr>
        <p:txBody>
          <a:bodyPr wrap="none">
            <a:spAutoFit/>
          </a:bodyPr>
          <a:lstStyle/>
          <a:p>
            <a:pPr>
              <a:defRPr/>
            </a:pPr>
            <a:r>
              <a:rPr lang="en-US" sz="3200" b="1" dirty="0">
                <a:solidFill>
                  <a:schemeClr val="tx2"/>
                </a:solidFill>
                <a:latin typeface="+mj-lt"/>
              </a:rPr>
              <a:t>Parsimonious designs (Creswell &amp; Plano Clark, 2007)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71F68BB-A74B-4617-8C47-0749C280A2F2}"/>
              </a:ext>
            </a:extLst>
          </p:cNvPr>
          <p:cNvSpPr>
            <a:spLocks noGrp="1" noChangeArrowheads="1"/>
          </p:cNvSpPr>
          <p:nvPr>
            <p:ph type="title"/>
          </p:nvPr>
        </p:nvSpPr>
        <p:spPr/>
        <p:txBody>
          <a:bodyPr/>
          <a:lstStyle/>
          <a:p>
            <a:pPr eaLnBrk="1" hangingPunct="1"/>
            <a:r>
              <a:rPr lang="en-US" altLang="en-US" dirty="0"/>
              <a:t> </a:t>
            </a:r>
          </a:p>
        </p:txBody>
      </p:sp>
      <p:sp>
        <p:nvSpPr>
          <p:cNvPr id="16386" name="Slide Number Placeholder 5">
            <a:extLst>
              <a:ext uri="{FF2B5EF4-FFF2-40B4-BE49-F238E27FC236}">
                <a16:creationId xmlns:a16="http://schemas.microsoft.com/office/drawing/2014/main" id="{9171E0BF-7DF2-4ED8-A898-A7BAB7C61F95}"/>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C7FCEF3-16A5-4786-A9E6-C618220B475A}" type="slidenum">
              <a:rPr lang="en-US" altLang="en-US" sz="1200">
                <a:solidFill>
                  <a:srgbClr val="045C75"/>
                </a:solidFill>
              </a:rPr>
              <a:pPr/>
              <a:t>43</a:t>
            </a:fld>
            <a:endParaRPr lang="en-US" altLang="en-US" sz="1200">
              <a:solidFill>
                <a:srgbClr val="045C75"/>
              </a:solidFill>
            </a:endParaRPr>
          </a:p>
        </p:txBody>
      </p:sp>
      <p:sp>
        <p:nvSpPr>
          <p:cNvPr id="22532" name="Rectangle 3">
            <a:extLst>
              <a:ext uri="{FF2B5EF4-FFF2-40B4-BE49-F238E27FC236}">
                <a16:creationId xmlns:a16="http://schemas.microsoft.com/office/drawing/2014/main" id="{E2466264-62CB-48E6-9AA2-4BAA53B66217}"/>
              </a:ext>
            </a:extLst>
          </p:cNvPr>
          <p:cNvSpPr>
            <a:spLocks noChangeArrowheads="1"/>
          </p:cNvSpPr>
          <p:nvPr/>
        </p:nvSpPr>
        <p:spPr bwMode="auto">
          <a:xfrm>
            <a:off x="2819400" y="0"/>
            <a:ext cx="4114800" cy="584200"/>
          </a:xfrm>
          <a:prstGeom prst="rect">
            <a:avLst/>
          </a:prstGeom>
          <a:noFill/>
          <a:ln w="9525">
            <a:noFill/>
            <a:miter lim="800000"/>
            <a:headEnd/>
            <a:tailEnd/>
          </a:ln>
        </p:spPr>
        <p:txBody>
          <a:bodyPr>
            <a:spAutoFit/>
          </a:bodyPr>
          <a:lstStyle/>
          <a:p>
            <a:pPr eaLnBrk="1" hangingPunct="1">
              <a:spcBef>
                <a:spcPct val="50000"/>
              </a:spcBef>
              <a:defRPr/>
            </a:pPr>
            <a:r>
              <a:rPr lang="en-US" sz="3200" b="1" dirty="0">
                <a:solidFill>
                  <a:srgbClr val="FF0000"/>
                </a:solidFill>
                <a:latin typeface="+mj-lt"/>
              </a:rPr>
              <a:t>Sequential designs </a:t>
            </a:r>
          </a:p>
        </p:txBody>
      </p:sp>
      <p:grpSp>
        <p:nvGrpSpPr>
          <p:cNvPr id="31749" name="Group 4">
            <a:extLst>
              <a:ext uri="{FF2B5EF4-FFF2-40B4-BE49-F238E27FC236}">
                <a16:creationId xmlns:a16="http://schemas.microsoft.com/office/drawing/2014/main" id="{87B9D490-1A02-4D03-A94D-4ABF52C1C534}"/>
              </a:ext>
            </a:extLst>
          </p:cNvPr>
          <p:cNvGrpSpPr>
            <a:grpSpLocks/>
          </p:cNvGrpSpPr>
          <p:nvPr/>
        </p:nvGrpSpPr>
        <p:grpSpPr bwMode="auto">
          <a:xfrm>
            <a:off x="3048000" y="990600"/>
            <a:ext cx="6394450" cy="1524000"/>
            <a:chOff x="1584" y="603"/>
            <a:chExt cx="8872" cy="1197"/>
          </a:xfrm>
        </p:grpSpPr>
        <p:grpSp>
          <p:nvGrpSpPr>
            <p:cNvPr id="31769" name="Group 5">
              <a:extLst>
                <a:ext uri="{FF2B5EF4-FFF2-40B4-BE49-F238E27FC236}">
                  <a16:creationId xmlns:a16="http://schemas.microsoft.com/office/drawing/2014/main" id="{9BBBE153-8D1C-4562-AF82-88A7E0A1461C}"/>
                </a:ext>
              </a:extLst>
            </p:cNvPr>
            <p:cNvGrpSpPr>
              <a:grpSpLocks/>
            </p:cNvGrpSpPr>
            <p:nvPr/>
          </p:nvGrpSpPr>
          <p:grpSpPr bwMode="auto">
            <a:xfrm>
              <a:off x="1584" y="603"/>
              <a:ext cx="8872" cy="1032"/>
              <a:chOff x="1584" y="603"/>
              <a:chExt cx="8872" cy="1032"/>
            </a:xfrm>
          </p:grpSpPr>
          <p:sp>
            <p:nvSpPr>
              <p:cNvPr id="251910" name="Text Box 6">
                <a:extLst>
                  <a:ext uri="{FF2B5EF4-FFF2-40B4-BE49-F238E27FC236}">
                    <a16:creationId xmlns:a16="http://schemas.microsoft.com/office/drawing/2014/main" id="{E3901BC4-57BC-4971-B38A-6256B0B10F27}"/>
                  </a:ext>
                </a:extLst>
              </p:cNvPr>
              <p:cNvSpPr txBox="1">
                <a:spLocks noChangeArrowheads="1"/>
              </p:cNvSpPr>
              <p:nvPr/>
            </p:nvSpPr>
            <p:spPr bwMode="auto">
              <a:xfrm>
                <a:off x="1584" y="627"/>
                <a:ext cx="1584" cy="1011"/>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000" b="1" dirty="0">
                    <a:solidFill>
                      <a:srgbClr val="000000"/>
                    </a:solidFill>
                    <a:latin typeface="Arial" charset="0"/>
                    <a:ea typeface="ＭＳ Ｐゴシック" pitchFamily="1" charset="-128"/>
                  </a:rPr>
                  <a:t>QUAN</a:t>
                </a:r>
                <a:br>
                  <a:rPr lang="en-US" sz="20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Data &amp; Results</a:t>
                </a:r>
                <a:endParaRPr lang="en-US" sz="2000" b="1" dirty="0">
                  <a:latin typeface="Arial" charset="0"/>
                  <a:ea typeface="ＭＳ Ｐゴシック" pitchFamily="1" charset="-128"/>
                </a:endParaRPr>
              </a:p>
            </p:txBody>
          </p:sp>
          <p:sp>
            <p:nvSpPr>
              <p:cNvPr id="251911" name="Text Box 7">
                <a:extLst>
                  <a:ext uri="{FF2B5EF4-FFF2-40B4-BE49-F238E27FC236}">
                    <a16:creationId xmlns:a16="http://schemas.microsoft.com/office/drawing/2014/main" id="{5AC0DEDE-A92A-499D-80C0-51A139F247D4}"/>
                  </a:ext>
                </a:extLst>
              </p:cNvPr>
              <p:cNvSpPr txBox="1">
                <a:spLocks noChangeArrowheads="1"/>
              </p:cNvSpPr>
              <p:nvPr/>
            </p:nvSpPr>
            <p:spPr bwMode="auto">
              <a:xfrm>
                <a:off x="8727" y="802"/>
                <a:ext cx="1729" cy="793"/>
              </a:xfrm>
              <a:prstGeom prst="rect">
                <a:avLst/>
              </a:prstGeom>
              <a:solidFill>
                <a:srgbClr val="FFFF99"/>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br>
                  <a:rPr lang="en-US" b="1" dirty="0">
                    <a:solidFill>
                      <a:srgbClr val="000000"/>
                    </a:solidFill>
                    <a:latin typeface="ＭＳ Ｐゴシック" pitchFamily="1" charset="-128"/>
                    <a:ea typeface="ＭＳ Ｐゴシック" pitchFamily="1" charset="-128"/>
                  </a:rPr>
                </a:br>
                <a:r>
                  <a:rPr lang="en-US" sz="1200" b="1" dirty="0">
                    <a:solidFill>
                      <a:srgbClr val="000000"/>
                    </a:solidFill>
                    <a:latin typeface="Arial" charset="0"/>
                    <a:ea typeface="ＭＳ Ｐゴシック" pitchFamily="1" charset="-128"/>
                  </a:rPr>
                  <a:t>Interpretation</a:t>
                </a:r>
                <a:endParaRPr lang="en-US" sz="1200" b="1" dirty="0">
                  <a:latin typeface="Arial" charset="0"/>
                  <a:ea typeface="ＭＳ Ｐゴシック" pitchFamily="1" charset="-128"/>
                </a:endParaRPr>
              </a:p>
            </p:txBody>
          </p:sp>
          <p:sp>
            <p:nvSpPr>
              <p:cNvPr id="31773" name="AutoShape 8">
                <a:extLst>
                  <a:ext uri="{FF2B5EF4-FFF2-40B4-BE49-F238E27FC236}">
                    <a16:creationId xmlns:a16="http://schemas.microsoft.com/office/drawing/2014/main" id="{EA935397-2AA3-4A84-A619-89EF7569FA8A}"/>
                  </a:ext>
                </a:extLst>
              </p:cNvPr>
              <p:cNvSpPr>
                <a:spLocks noChangeArrowheads="1"/>
              </p:cNvSpPr>
              <p:nvPr/>
            </p:nvSpPr>
            <p:spPr bwMode="auto">
              <a:xfrm>
                <a:off x="7792" y="1063"/>
                <a:ext cx="720" cy="216"/>
              </a:xfrm>
              <a:prstGeom prst="rightArrow">
                <a:avLst>
                  <a:gd name="adj1" fmla="val 50000"/>
                  <a:gd name="adj2" fmla="val 83333"/>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31774" name="AutoShape 9">
                <a:extLst>
                  <a:ext uri="{FF2B5EF4-FFF2-40B4-BE49-F238E27FC236}">
                    <a16:creationId xmlns:a16="http://schemas.microsoft.com/office/drawing/2014/main" id="{161E7D6A-61D8-46E1-A035-FBF71968BAEB}"/>
                  </a:ext>
                </a:extLst>
              </p:cNvPr>
              <p:cNvSpPr>
                <a:spLocks noChangeArrowheads="1"/>
              </p:cNvSpPr>
              <p:nvPr/>
            </p:nvSpPr>
            <p:spPr bwMode="auto">
              <a:xfrm>
                <a:off x="3440" y="811"/>
                <a:ext cx="2448" cy="360"/>
              </a:xfrm>
              <a:prstGeom prst="rightArrow">
                <a:avLst>
                  <a:gd name="adj1" fmla="val 50000"/>
                  <a:gd name="adj2" fmla="val 170000"/>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251914" name="Text Box 10">
                <a:extLst>
                  <a:ext uri="{FF2B5EF4-FFF2-40B4-BE49-F238E27FC236}">
                    <a16:creationId xmlns:a16="http://schemas.microsoft.com/office/drawing/2014/main" id="{979267D3-AC59-436B-9A6C-7887A8CD2A40}"/>
                  </a:ext>
                </a:extLst>
              </p:cNvPr>
              <p:cNvSpPr txBox="1">
                <a:spLocks noChangeArrowheads="1"/>
              </p:cNvSpPr>
              <p:nvPr/>
            </p:nvSpPr>
            <p:spPr bwMode="auto">
              <a:xfrm>
                <a:off x="5967" y="603"/>
                <a:ext cx="1586" cy="1010"/>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000" b="1" dirty="0">
                    <a:solidFill>
                      <a:srgbClr val="000000"/>
                    </a:solidFill>
                    <a:latin typeface="Arial" charset="0"/>
                    <a:ea typeface="ＭＳ Ｐゴシック" pitchFamily="1" charset="-128"/>
                  </a:rPr>
                  <a:t>qual</a:t>
                </a:r>
                <a:br>
                  <a:rPr lang="en-US" sz="20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Data &amp; Results</a:t>
                </a:r>
                <a:endParaRPr lang="en-US" sz="2000" b="1" dirty="0">
                  <a:latin typeface="Arial" charset="0"/>
                  <a:ea typeface="ＭＳ Ｐゴシック" pitchFamily="1" charset="-128"/>
                </a:endParaRPr>
              </a:p>
            </p:txBody>
          </p:sp>
        </p:grpSp>
        <p:sp>
          <p:nvSpPr>
            <p:cNvPr id="31770" name="Text Box 11">
              <a:extLst>
                <a:ext uri="{FF2B5EF4-FFF2-40B4-BE49-F238E27FC236}">
                  <a16:creationId xmlns:a16="http://schemas.microsoft.com/office/drawing/2014/main" id="{E29DBFD5-638B-46B9-91A1-74E07AB44E50}"/>
                </a:ext>
              </a:extLst>
            </p:cNvPr>
            <p:cNvSpPr txBox="1">
              <a:spLocks noChangeArrowheads="1"/>
            </p:cNvSpPr>
            <p:nvPr/>
          </p:nvSpPr>
          <p:spPr bwMode="auto">
            <a:xfrm>
              <a:off x="3672" y="1260"/>
              <a:ext cx="16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t>Following up</a:t>
              </a:r>
            </a:p>
          </p:txBody>
        </p:sp>
      </p:grpSp>
      <p:grpSp>
        <p:nvGrpSpPr>
          <p:cNvPr id="31750" name="Group 12">
            <a:extLst>
              <a:ext uri="{FF2B5EF4-FFF2-40B4-BE49-F238E27FC236}">
                <a16:creationId xmlns:a16="http://schemas.microsoft.com/office/drawing/2014/main" id="{DCFA06E4-2A47-47F4-9FA7-B550E58EC695}"/>
              </a:ext>
            </a:extLst>
          </p:cNvPr>
          <p:cNvGrpSpPr>
            <a:grpSpLocks/>
          </p:cNvGrpSpPr>
          <p:nvPr/>
        </p:nvGrpSpPr>
        <p:grpSpPr bwMode="auto">
          <a:xfrm>
            <a:off x="3048001" y="2971800"/>
            <a:ext cx="6481763" cy="1492250"/>
            <a:chOff x="1584" y="2810"/>
            <a:chExt cx="8888" cy="1150"/>
          </a:xfrm>
        </p:grpSpPr>
        <p:grpSp>
          <p:nvGrpSpPr>
            <p:cNvPr id="31762" name="Group 13">
              <a:extLst>
                <a:ext uri="{FF2B5EF4-FFF2-40B4-BE49-F238E27FC236}">
                  <a16:creationId xmlns:a16="http://schemas.microsoft.com/office/drawing/2014/main" id="{926965EA-EB9E-4EC2-A6AB-6EF14469C240}"/>
                </a:ext>
              </a:extLst>
            </p:cNvPr>
            <p:cNvGrpSpPr>
              <a:grpSpLocks/>
            </p:cNvGrpSpPr>
            <p:nvPr/>
          </p:nvGrpSpPr>
          <p:grpSpPr bwMode="auto">
            <a:xfrm>
              <a:off x="1584" y="2810"/>
              <a:ext cx="8888" cy="1121"/>
              <a:chOff x="1584" y="2810"/>
              <a:chExt cx="8888" cy="1121"/>
            </a:xfrm>
          </p:grpSpPr>
          <p:sp>
            <p:nvSpPr>
              <p:cNvPr id="251918" name="Text Box 14">
                <a:extLst>
                  <a:ext uri="{FF2B5EF4-FFF2-40B4-BE49-F238E27FC236}">
                    <a16:creationId xmlns:a16="http://schemas.microsoft.com/office/drawing/2014/main" id="{31674628-564B-4C96-9CFD-CDF062301491}"/>
                  </a:ext>
                </a:extLst>
              </p:cNvPr>
              <p:cNvSpPr txBox="1">
                <a:spLocks noChangeArrowheads="1"/>
              </p:cNvSpPr>
              <p:nvPr/>
            </p:nvSpPr>
            <p:spPr bwMode="auto">
              <a:xfrm>
                <a:off x="1584" y="2834"/>
                <a:ext cx="1585" cy="1006"/>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000" b="1" dirty="0">
                    <a:solidFill>
                      <a:srgbClr val="000000"/>
                    </a:solidFill>
                    <a:latin typeface="Arial" charset="0"/>
                    <a:ea typeface="ＭＳ Ｐゴシック" pitchFamily="1" charset="-128"/>
                  </a:rPr>
                  <a:t>QUAL</a:t>
                </a:r>
                <a:br>
                  <a:rPr lang="en-US" sz="20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Data &amp; Results</a:t>
                </a:r>
                <a:endParaRPr lang="en-US" sz="2000" b="1" dirty="0">
                  <a:latin typeface="Arial" charset="0"/>
                  <a:ea typeface="ＭＳ Ｐゴシック" pitchFamily="1" charset="-128"/>
                </a:endParaRPr>
              </a:p>
            </p:txBody>
          </p:sp>
          <p:sp>
            <p:nvSpPr>
              <p:cNvPr id="31765" name="AutoShape 15">
                <a:extLst>
                  <a:ext uri="{FF2B5EF4-FFF2-40B4-BE49-F238E27FC236}">
                    <a16:creationId xmlns:a16="http://schemas.microsoft.com/office/drawing/2014/main" id="{21FF74D1-A391-4C64-A5EF-5CCD57577F5A}"/>
                  </a:ext>
                </a:extLst>
              </p:cNvPr>
              <p:cNvSpPr>
                <a:spLocks noChangeArrowheads="1"/>
              </p:cNvSpPr>
              <p:nvPr/>
            </p:nvSpPr>
            <p:spPr bwMode="auto">
              <a:xfrm>
                <a:off x="3440" y="3018"/>
                <a:ext cx="2448" cy="360"/>
              </a:xfrm>
              <a:prstGeom prst="rightArrow">
                <a:avLst>
                  <a:gd name="adj1" fmla="val 50000"/>
                  <a:gd name="adj2" fmla="val 170000"/>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251920" name="Text Box 16">
                <a:extLst>
                  <a:ext uri="{FF2B5EF4-FFF2-40B4-BE49-F238E27FC236}">
                    <a16:creationId xmlns:a16="http://schemas.microsoft.com/office/drawing/2014/main" id="{58FBF337-8D2E-4C97-B8D1-C32CC6FA2BD3}"/>
                  </a:ext>
                </a:extLst>
              </p:cNvPr>
              <p:cNvSpPr txBox="1">
                <a:spLocks noChangeArrowheads="1"/>
              </p:cNvSpPr>
              <p:nvPr/>
            </p:nvSpPr>
            <p:spPr bwMode="auto">
              <a:xfrm>
                <a:off x="5968" y="2810"/>
                <a:ext cx="1585"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2000" b="1" dirty="0">
                    <a:solidFill>
                      <a:srgbClr val="000000"/>
                    </a:solidFill>
                    <a:latin typeface="Arial" charset="0"/>
                    <a:ea typeface="ＭＳ Ｐゴシック" pitchFamily="1" charset="-128"/>
                  </a:rPr>
                  <a:t>quan</a:t>
                </a:r>
                <a:br>
                  <a:rPr lang="en-US" sz="20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Data &amp; Results</a:t>
                </a:r>
                <a:endParaRPr lang="en-US" sz="2000" b="1" dirty="0">
                  <a:latin typeface="Arial" charset="0"/>
                  <a:ea typeface="ＭＳ Ｐゴシック" pitchFamily="1" charset="-128"/>
                </a:endParaRPr>
              </a:p>
            </p:txBody>
          </p:sp>
          <p:sp>
            <p:nvSpPr>
              <p:cNvPr id="251921" name="Text Box 17">
                <a:extLst>
                  <a:ext uri="{FF2B5EF4-FFF2-40B4-BE49-F238E27FC236}">
                    <a16:creationId xmlns:a16="http://schemas.microsoft.com/office/drawing/2014/main" id="{6F7021DE-B17C-4DB7-95C4-DA94A458D6FB}"/>
                  </a:ext>
                </a:extLst>
              </p:cNvPr>
              <p:cNvSpPr txBox="1">
                <a:spLocks noChangeArrowheads="1"/>
              </p:cNvSpPr>
              <p:nvPr/>
            </p:nvSpPr>
            <p:spPr bwMode="auto">
              <a:xfrm>
                <a:off x="8744" y="3139"/>
                <a:ext cx="1728" cy="792"/>
              </a:xfrm>
              <a:prstGeom prst="rect">
                <a:avLst/>
              </a:prstGeom>
              <a:solidFill>
                <a:srgbClr val="FFFF99"/>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br>
                  <a:rPr lang="en-US" sz="1200" b="1" dirty="0">
                    <a:solidFill>
                      <a:srgbClr val="000000"/>
                    </a:solidFill>
                    <a:latin typeface="ＭＳ Ｐゴシック" pitchFamily="1" charset="-128"/>
                    <a:ea typeface="ＭＳ Ｐゴシック" pitchFamily="1" charset="-128"/>
                  </a:rPr>
                </a:br>
                <a:r>
                  <a:rPr lang="en-US" sz="1200" b="1" dirty="0">
                    <a:solidFill>
                      <a:srgbClr val="000000"/>
                    </a:solidFill>
                    <a:latin typeface="Arial" charset="0"/>
                    <a:ea typeface="ＭＳ Ｐゴシック" pitchFamily="1" charset="-128"/>
                  </a:rPr>
                  <a:t>Interpretation</a:t>
                </a:r>
                <a:endParaRPr lang="en-US" sz="1200" b="1" dirty="0">
                  <a:latin typeface="Arial" charset="0"/>
                  <a:ea typeface="ＭＳ Ｐゴシック" pitchFamily="1" charset="-128"/>
                </a:endParaRPr>
              </a:p>
            </p:txBody>
          </p:sp>
          <p:sp>
            <p:nvSpPr>
              <p:cNvPr id="31768" name="AutoShape 18">
                <a:extLst>
                  <a:ext uri="{FF2B5EF4-FFF2-40B4-BE49-F238E27FC236}">
                    <a16:creationId xmlns:a16="http://schemas.microsoft.com/office/drawing/2014/main" id="{91723107-5606-4DE3-ABAE-92895D605B61}"/>
                  </a:ext>
                </a:extLst>
              </p:cNvPr>
              <p:cNvSpPr>
                <a:spLocks noChangeArrowheads="1"/>
              </p:cNvSpPr>
              <p:nvPr/>
            </p:nvSpPr>
            <p:spPr bwMode="auto">
              <a:xfrm>
                <a:off x="7808" y="3314"/>
                <a:ext cx="720" cy="216"/>
              </a:xfrm>
              <a:prstGeom prst="rightArrow">
                <a:avLst>
                  <a:gd name="adj1" fmla="val 50000"/>
                  <a:gd name="adj2" fmla="val 83333"/>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grpSp>
        <p:sp>
          <p:nvSpPr>
            <p:cNvPr id="31763" name="Text Box 19">
              <a:extLst>
                <a:ext uri="{FF2B5EF4-FFF2-40B4-BE49-F238E27FC236}">
                  <a16:creationId xmlns:a16="http://schemas.microsoft.com/office/drawing/2014/main" id="{27F68C8E-A63E-4100-8C53-9FD7215A23C2}"/>
                </a:ext>
              </a:extLst>
            </p:cNvPr>
            <p:cNvSpPr txBox="1">
              <a:spLocks noChangeArrowheads="1"/>
            </p:cNvSpPr>
            <p:nvPr/>
          </p:nvSpPr>
          <p:spPr bwMode="auto">
            <a:xfrm>
              <a:off x="3852" y="3420"/>
              <a:ext cx="14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t>Building to</a:t>
              </a:r>
            </a:p>
          </p:txBody>
        </p:sp>
      </p:grpSp>
      <p:grpSp>
        <p:nvGrpSpPr>
          <p:cNvPr id="31751" name="Group 20">
            <a:extLst>
              <a:ext uri="{FF2B5EF4-FFF2-40B4-BE49-F238E27FC236}">
                <a16:creationId xmlns:a16="http://schemas.microsoft.com/office/drawing/2014/main" id="{C0BC8EAC-9FF2-43CA-B5EA-87E56BB73C19}"/>
              </a:ext>
            </a:extLst>
          </p:cNvPr>
          <p:cNvGrpSpPr>
            <a:grpSpLocks/>
          </p:cNvGrpSpPr>
          <p:nvPr/>
        </p:nvGrpSpPr>
        <p:grpSpPr bwMode="auto">
          <a:xfrm>
            <a:off x="2590800" y="4724400"/>
            <a:ext cx="7126288" cy="1905000"/>
            <a:chOff x="1504" y="5132"/>
            <a:chExt cx="9784" cy="1440"/>
          </a:xfrm>
        </p:grpSpPr>
        <p:sp>
          <p:nvSpPr>
            <p:cNvPr id="251925" name="Text Box 21">
              <a:extLst>
                <a:ext uri="{FF2B5EF4-FFF2-40B4-BE49-F238E27FC236}">
                  <a16:creationId xmlns:a16="http://schemas.microsoft.com/office/drawing/2014/main" id="{87845B1A-2B58-42C5-8126-999A58EC0243}"/>
                </a:ext>
              </a:extLst>
            </p:cNvPr>
            <p:cNvSpPr txBox="1">
              <a:spLocks noChangeArrowheads="1"/>
            </p:cNvSpPr>
            <p:nvPr/>
          </p:nvSpPr>
          <p:spPr bwMode="auto">
            <a:xfrm>
              <a:off x="1504" y="5404"/>
              <a:ext cx="1585"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1300" b="1" dirty="0">
                  <a:solidFill>
                    <a:srgbClr val="000000"/>
                  </a:solidFill>
                  <a:latin typeface="Arial" charset="0"/>
                  <a:ea typeface="ＭＳ Ｐゴシック" pitchFamily="1" charset="-128"/>
                </a:rPr>
                <a:t>Before-intervention</a:t>
              </a:r>
              <a:br>
                <a:rPr lang="en-US" sz="1200" b="1" dirty="0">
                  <a:solidFill>
                    <a:srgbClr val="000000"/>
                  </a:solidFill>
                  <a:latin typeface="Arial" charset="0"/>
                  <a:ea typeface="ＭＳ Ｐゴシック" pitchFamily="1" charset="-128"/>
                </a:rPr>
              </a:br>
              <a:r>
                <a:rPr lang="en-US" sz="2000" b="1" dirty="0">
                  <a:solidFill>
                    <a:srgbClr val="000000"/>
                  </a:solidFill>
                  <a:latin typeface="Arial" charset="0"/>
                  <a:ea typeface="ＭＳ Ｐゴシック" pitchFamily="1" charset="-128"/>
                </a:rPr>
                <a:t>qual</a:t>
              </a:r>
              <a:endParaRPr lang="en-US" sz="2000" b="1" dirty="0">
                <a:latin typeface="Arial" charset="0"/>
                <a:ea typeface="ＭＳ Ｐゴシック" pitchFamily="1" charset="-128"/>
              </a:endParaRPr>
            </a:p>
          </p:txBody>
        </p:sp>
        <p:sp>
          <p:nvSpPr>
            <p:cNvPr id="31756" name="AutoShape 22">
              <a:extLst>
                <a:ext uri="{FF2B5EF4-FFF2-40B4-BE49-F238E27FC236}">
                  <a16:creationId xmlns:a16="http://schemas.microsoft.com/office/drawing/2014/main" id="{4ACA2E5F-286E-4C61-A38C-11237A1281E7}"/>
                </a:ext>
              </a:extLst>
            </p:cNvPr>
            <p:cNvSpPr>
              <a:spLocks noChangeArrowheads="1"/>
            </p:cNvSpPr>
            <p:nvPr/>
          </p:nvSpPr>
          <p:spPr bwMode="auto">
            <a:xfrm>
              <a:off x="3312" y="5781"/>
              <a:ext cx="720" cy="216"/>
            </a:xfrm>
            <a:prstGeom prst="rightArrow">
              <a:avLst>
                <a:gd name="adj1" fmla="val 50000"/>
                <a:gd name="adj2" fmla="val 83333"/>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251927" name="Text Box 23">
              <a:extLst>
                <a:ext uri="{FF2B5EF4-FFF2-40B4-BE49-F238E27FC236}">
                  <a16:creationId xmlns:a16="http://schemas.microsoft.com/office/drawing/2014/main" id="{B8ADB125-DA59-4FA2-B13D-0E29D29BD259}"/>
                </a:ext>
              </a:extLst>
            </p:cNvPr>
            <p:cNvSpPr txBox="1">
              <a:spLocks noChangeArrowheads="1"/>
            </p:cNvSpPr>
            <p:nvPr/>
          </p:nvSpPr>
          <p:spPr bwMode="auto">
            <a:xfrm>
              <a:off x="4176" y="5132"/>
              <a:ext cx="1585" cy="1440"/>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br>
                <a:rPr lang="en-US" sz="1100" dirty="0">
                  <a:solidFill>
                    <a:srgbClr val="000000"/>
                  </a:solidFill>
                  <a:latin typeface="ＭＳ Ｐゴシック" pitchFamily="1" charset="-128"/>
                  <a:ea typeface="ＭＳ Ｐゴシック" pitchFamily="1" charset="-128"/>
                </a:rPr>
              </a:br>
              <a:r>
                <a:rPr lang="en-US" sz="2000" b="1" dirty="0">
                  <a:solidFill>
                    <a:srgbClr val="000000"/>
                  </a:solidFill>
                  <a:latin typeface="Arial" charset="0"/>
                  <a:ea typeface="ＭＳ Ｐゴシック" pitchFamily="1" charset="-128"/>
                </a:rPr>
                <a:t>QUAN</a:t>
              </a:r>
              <a:br>
                <a:rPr lang="en-US" sz="2000" b="1" dirty="0">
                  <a:solidFill>
                    <a:srgbClr val="000000"/>
                  </a:solidFill>
                  <a:latin typeface="Arial" charset="0"/>
                  <a:ea typeface="ＭＳ Ｐゴシック" pitchFamily="1" charset="-128"/>
                </a:rPr>
              </a:br>
              <a:r>
                <a:rPr lang="en-US" sz="1300" b="1" dirty="0">
                  <a:solidFill>
                    <a:srgbClr val="000000"/>
                  </a:solidFill>
                  <a:latin typeface="Arial" charset="0"/>
                  <a:ea typeface="ＭＳ Ｐゴシック" pitchFamily="1" charset="-128"/>
                </a:rPr>
                <a:t>Intervention</a:t>
              </a:r>
            </a:p>
            <a:p>
              <a:pPr algn="ctr" eaLnBrk="1" hangingPunct="1">
                <a:defRPr/>
              </a:pPr>
              <a:r>
                <a:rPr lang="en-US" sz="1300" b="1" dirty="0">
                  <a:solidFill>
                    <a:srgbClr val="000000"/>
                  </a:solidFill>
                  <a:latin typeface="Arial" charset="0"/>
                  <a:ea typeface="ＭＳ Ｐゴシック" pitchFamily="1" charset="-128"/>
                </a:rPr>
                <a:t>Trial</a:t>
              </a:r>
              <a:endParaRPr lang="en-US" sz="1300" b="1" dirty="0">
                <a:latin typeface="Arial" charset="0"/>
                <a:ea typeface="ＭＳ Ｐゴシック" pitchFamily="1" charset="-128"/>
              </a:endParaRPr>
            </a:p>
          </p:txBody>
        </p:sp>
        <p:sp>
          <p:nvSpPr>
            <p:cNvPr id="31758" name="AutoShape 24">
              <a:extLst>
                <a:ext uri="{FF2B5EF4-FFF2-40B4-BE49-F238E27FC236}">
                  <a16:creationId xmlns:a16="http://schemas.microsoft.com/office/drawing/2014/main" id="{09368F32-556C-491A-BA32-15AFB2FF58EB}"/>
                </a:ext>
              </a:extLst>
            </p:cNvPr>
            <p:cNvSpPr>
              <a:spLocks noChangeArrowheads="1"/>
            </p:cNvSpPr>
            <p:nvPr/>
          </p:nvSpPr>
          <p:spPr bwMode="auto">
            <a:xfrm>
              <a:off x="5960" y="5781"/>
              <a:ext cx="720" cy="216"/>
            </a:xfrm>
            <a:prstGeom prst="rightArrow">
              <a:avLst>
                <a:gd name="adj1" fmla="val 50000"/>
                <a:gd name="adj2" fmla="val 83333"/>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sp>
          <p:nvSpPr>
            <p:cNvPr id="251929" name="Text Box 25">
              <a:extLst>
                <a:ext uri="{FF2B5EF4-FFF2-40B4-BE49-F238E27FC236}">
                  <a16:creationId xmlns:a16="http://schemas.microsoft.com/office/drawing/2014/main" id="{3B79C1EF-7AAF-4693-AAA1-8F6AD35EFE7A}"/>
                </a:ext>
              </a:extLst>
            </p:cNvPr>
            <p:cNvSpPr txBox="1">
              <a:spLocks noChangeArrowheads="1"/>
            </p:cNvSpPr>
            <p:nvPr/>
          </p:nvSpPr>
          <p:spPr bwMode="auto">
            <a:xfrm>
              <a:off x="6864" y="5404"/>
              <a:ext cx="1585" cy="1008"/>
            </a:xfrm>
            <a:prstGeom prst="rect">
              <a:avLst/>
            </a:prstGeom>
            <a:solidFill>
              <a:srgbClr val="D8D8EC"/>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r>
                <a:rPr lang="en-US" sz="1300" b="1" dirty="0">
                  <a:solidFill>
                    <a:srgbClr val="000000"/>
                  </a:solidFill>
                  <a:latin typeface="Arial" charset="0"/>
                  <a:ea typeface="ＭＳ Ｐゴシック" pitchFamily="1" charset="-128"/>
                </a:rPr>
                <a:t>After-intervention</a:t>
              </a:r>
              <a:r>
                <a:rPr lang="en-US" sz="2000" b="1" dirty="0">
                  <a:solidFill>
                    <a:srgbClr val="000000"/>
                  </a:solidFill>
                  <a:latin typeface="Arial" charset="0"/>
                  <a:ea typeface="ＭＳ Ｐゴシック" pitchFamily="1" charset="-128"/>
                </a:rPr>
                <a:t> qual</a:t>
              </a:r>
              <a:endParaRPr lang="en-US" sz="2000" b="1" dirty="0">
                <a:latin typeface="Arial" charset="0"/>
                <a:ea typeface="ＭＳ Ｐゴシック" pitchFamily="1" charset="-128"/>
              </a:endParaRPr>
            </a:p>
          </p:txBody>
        </p:sp>
        <p:sp>
          <p:nvSpPr>
            <p:cNvPr id="251930" name="Text Box 26">
              <a:extLst>
                <a:ext uri="{FF2B5EF4-FFF2-40B4-BE49-F238E27FC236}">
                  <a16:creationId xmlns:a16="http://schemas.microsoft.com/office/drawing/2014/main" id="{F5303D4F-5F2E-4F26-931A-702DEB18EE07}"/>
                </a:ext>
              </a:extLst>
            </p:cNvPr>
            <p:cNvSpPr txBox="1">
              <a:spLocks noChangeArrowheads="1"/>
            </p:cNvSpPr>
            <p:nvPr/>
          </p:nvSpPr>
          <p:spPr bwMode="auto">
            <a:xfrm>
              <a:off x="9560" y="5676"/>
              <a:ext cx="1728" cy="792"/>
            </a:xfrm>
            <a:prstGeom prst="rect">
              <a:avLst/>
            </a:prstGeom>
            <a:solidFill>
              <a:srgbClr val="FFFF99"/>
            </a:solidFill>
            <a:ln w="9525">
              <a:solidFill>
                <a:srgbClr val="330066"/>
              </a:solidFill>
              <a:miter lim="800000"/>
              <a:headEnd/>
              <a:tailEnd/>
            </a:ln>
            <a:effectLst>
              <a:outerShdw dist="107763" dir="2700000" algn="ctr" rotWithShape="0">
                <a:srgbClr val="808080"/>
              </a:outerShdw>
            </a:effectLst>
          </p:spPr>
          <p:txBody>
            <a:bodyPr/>
            <a:lstStyle/>
            <a:p>
              <a:pPr algn="ctr" eaLnBrk="1" hangingPunct="1">
                <a:defRPr/>
              </a:pPr>
              <a:br>
                <a:rPr lang="en-US" sz="800" dirty="0">
                  <a:solidFill>
                    <a:srgbClr val="000000"/>
                  </a:solidFill>
                  <a:latin typeface="ＭＳ Ｐゴシック" pitchFamily="1" charset="-128"/>
                  <a:ea typeface="ＭＳ Ｐゴシック" pitchFamily="1" charset="-128"/>
                </a:rPr>
              </a:br>
              <a:r>
                <a:rPr lang="en-US" sz="1200" b="1" dirty="0">
                  <a:solidFill>
                    <a:srgbClr val="000000"/>
                  </a:solidFill>
                  <a:latin typeface="Arial" charset="0"/>
                  <a:ea typeface="ＭＳ Ｐゴシック" pitchFamily="1" charset="-128"/>
                </a:rPr>
                <a:t>Interpretation</a:t>
              </a:r>
              <a:endParaRPr lang="en-US" sz="1200" b="1" dirty="0">
                <a:latin typeface="Arial" charset="0"/>
                <a:ea typeface="ＭＳ Ｐゴシック" pitchFamily="1" charset="-128"/>
              </a:endParaRPr>
            </a:p>
          </p:txBody>
        </p:sp>
        <p:sp>
          <p:nvSpPr>
            <p:cNvPr id="31761" name="AutoShape 27">
              <a:extLst>
                <a:ext uri="{FF2B5EF4-FFF2-40B4-BE49-F238E27FC236}">
                  <a16:creationId xmlns:a16="http://schemas.microsoft.com/office/drawing/2014/main" id="{20738BFC-FB04-437E-A870-56CDC78202F0}"/>
                </a:ext>
              </a:extLst>
            </p:cNvPr>
            <p:cNvSpPr>
              <a:spLocks noChangeArrowheads="1"/>
            </p:cNvSpPr>
            <p:nvPr/>
          </p:nvSpPr>
          <p:spPr bwMode="auto">
            <a:xfrm>
              <a:off x="8656" y="5756"/>
              <a:ext cx="720" cy="216"/>
            </a:xfrm>
            <a:prstGeom prst="rightArrow">
              <a:avLst>
                <a:gd name="adj1" fmla="val 50000"/>
                <a:gd name="adj2" fmla="val 83333"/>
              </a:avLst>
            </a:prstGeom>
            <a:solidFill>
              <a:srgbClr val="669999"/>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a:p>
          </p:txBody>
        </p:sp>
      </p:grpSp>
      <p:sp>
        <p:nvSpPr>
          <p:cNvPr id="31752" name="Text Box 28">
            <a:extLst>
              <a:ext uri="{FF2B5EF4-FFF2-40B4-BE49-F238E27FC236}">
                <a16:creationId xmlns:a16="http://schemas.microsoft.com/office/drawing/2014/main" id="{C8A52459-7574-4938-B3E2-B76D3783B7D0}"/>
              </a:ext>
            </a:extLst>
          </p:cNvPr>
          <p:cNvSpPr txBox="1">
            <a:spLocks noChangeArrowheads="1"/>
          </p:cNvSpPr>
          <p:nvPr/>
        </p:nvSpPr>
        <p:spPr bwMode="auto">
          <a:xfrm>
            <a:off x="1752600" y="2514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t>Exploratory Design</a:t>
            </a:r>
          </a:p>
        </p:txBody>
      </p:sp>
      <p:sp>
        <p:nvSpPr>
          <p:cNvPr id="31753" name="Text Box 29">
            <a:extLst>
              <a:ext uri="{FF2B5EF4-FFF2-40B4-BE49-F238E27FC236}">
                <a16:creationId xmlns:a16="http://schemas.microsoft.com/office/drawing/2014/main" id="{3DC09FA3-7B99-4468-BB3A-9EB62B21661C}"/>
              </a:ext>
            </a:extLst>
          </p:cNvPr>
          <p:cNvSpPr txBox="1">
            <a:spLocks noChangeArrowheads="1"/>
          </p:cNvSpPr>
          <p:nvPr/>
        </p:nvSpPr>
        <p:spPr bwMode="auto">
          <a:xfrm>
            <a:off x="1752600" y="533401"/>
            <a:ext cx="7162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t>Explanatory Design</a:t>
            </a:r>
          </a:p>
          <a:p>
            <a:pPr eaLnBrk="1" hangingPunct="1">
              <a:spcBef>
                <a:spcPct val="50000"/>
              </a:spcBef>
            </a:pPr>
            <a:endParaRPr lang="en-US" altLang="en-US"/>
          </a:p>
        </p:txBody>
      </p:sp>
      <p:sp>
        <p:nvSpPr>
          <p:cNvPr id="31754" name="Text Box 30">
            <a:extLst>
              <a:ext uri="{FF2B5EF4-FFF2-40B4-BE49-F238E27FC236}">
                <a16:creationId xmlns:a16="http://schemas.microsoft.com/office/drawing/2014/main" id="{A042CCEA-9CAA-432E-A6FF-39B2835BB698}"/>
              </a:ext>
            </a:extLst>
          </p:cNvPr>
          <p:cNvSpPr txBox="1">
            <a:spLocks noChangeArrowheads="1"/>
          </p:cNvSpPr>
          <p:nvPr/>
        </p:nvSpPr>
        <p:spPr bwMode="auto">
          <a:xfrm>
            <a:off x="1752600" y="4343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t>Sequential Embedded Design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pPr algn="r"/>
            <a:r>
              <a:rPr lang="en-MY" sz="6000" b="1" dirty="0"/>
              <a:t>Research Strategy</a:t>
            </a:r>
            <a:br>
              <a:rPr lang="en-MY" sz="3600" b="1" dirty="0">
                <a:solidFill>
                  <a:srgbClr val="002060"/>
                </a:solidFill>
              </a:rPr>
            </a:br>
            <a:endParaRPr lang="en-MY" dirty="0">
              <a:solidFill>
                <a:srgbClr val="002060"/>
              </a:solidFill>
            </a:endParaRPr>
          </a:p>
        </p:txBody>
      </p:sp>
      <p:pic>
        <p:nvPicPr>
          <p:cNvPr id="3" name="Picture 2">
            <a:extLst>
              <a:ext uri="{FF2B5EF4-FFF2-40B4-BE49-F238E27FC236}">
                <a16:creationId xmlns:a16="http://schemas.microsoft.com/office/drawing/2014/main" id="{E1846D4C-9894-46BC-A7DF-D748CC466D2C}"/>
              </a:ext>
            </a:extLst>
          </p:cNvPr>
          <p:cNvPicPr>
            <a:picLocks noChangeAspect="1"/>
          </p:cNvPicPr>
          <p:nvPr/>
        </p:nvPicPr>
        <p:blipFill>
          <a:blip r:embed="rId5"/>
          <a:stretch>
            <a:fillRect/>
          </a:stretch>
        </p:blipFill>
        <p:spPr>
          <a:xfrm>
            <a:off x="152400" y="1658547"/>
            <a:ext cx="6364514" cy="2986234"/>
          </a:xfrm>
          <a:prstGeom prst="rect">
            <a:avLst/>
          </a:prstGeom>
        </p:spPr>
      </p:pic>
    </p:spTree>
    <p:extLst>
      <p:ext uri="{BB962C8B-B14F-4D97-AF65-F5344CB8AC3E}">
        <p14:creationId xmlns:p14="http://schemas.microsoft.com/office/powerpoint/2010/main" val="37872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0" name="Rectangle 2"/>
          <p:cNvSpPr>
            <a:spLocks noGrp="1" noChangeArrowheads="1"/>
          </p:cNvSpPr>
          <p:nvPr>
            <p:ph type="title"/>
          </p:nvPr>
        </p:nvSpPr>
        <p:spPr>
          <a:xfrm>
            <a:off x="312724" y="3433763"/>
            <a:ext cx="3197013" cy="2743200"/>
          </a:xfrm>
        </p:spPr>
        <p:txBody>
          <a:bodyPr anchor="t">
            <a:normAutofit/>
          </a:bodyPr>
          <a:lstStyle/>
          <a:p>
            <a:pPr algn="ctr" eaLnBrk="1" hangingPunct="1"/>
            <a:r>
              <a:rPr lang="en-GB" sz="4800" b="1">
                <a:solidFill>
                  <a:schemeClr val="bg1"/>
                </a:solidFill>
                <a:latin typeface="Arial" charset="0"/>
              </a:rPr>
              <a:t>Research Strategies </a:t>
            </a:r>
          </a:p>
        </p:txBody>
      </p:sp>
      <p:pic>
        <p:nvPicPr>
          <p:cNvPr id="71" name="Graphic 70" descr="Books">
            <a:extLst>
              <a:ext uri="{FF2B5EF4-FFF2-40B4-BE49-F238E27FC236}">
                <a16:creationId xmlns:a16="http://schemas.microsoft.com/office/drawing/2014/main" id="{945CB66F-BE17-45A0-ADB9-C91D5F0CD8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12291" name="Rectangle 3"/>
          <p:cNvSpPr>
            <a:spLocks noGrp="1" noChangeArrowheads="1"/>
          </p:cNvSpPr>
          <p:nvPr>
            <p:ph type="body" idx="1"/>
          </p:nvPr>
        </p:nvSpPr>
        <p:spPr>
          <a:xfrm>
            <a:off x="3864634" y="2122544"/>
            <a:ext cx="8327366" cy="3104240"/>
          </a:xfrm>
        </p:spPr>
        <p:txBody>
          <a:bodyPr anchor="ctr">
            <a:normAutofit fontScale="85000" lnSpcReduction="20000"/>
          </a:bodyPr>
          <a:lstStyle/>
          <a:p>
            <a:pPr marL="609600" indent="-609600">
              <a:buNone/>
            </a:pPr>
            <a:endParaRPr lang="en-GB" b="1" dirty="0">
              <a:latin typeface="Arial" charset="0"/>
            </a:endParaRPr>
          </a:p>
          <a:p>
            <a:pPr marL="609600" indent="-609600">
              <a:buNone/>
            </a:pPr>
            <a:r>
              <a:rPr lang="en-GB" b="1" dirty="0">
                <a:latin typeface="Arial" charset="0"/>
              </a:rPr>
              <a:t> Experiment			Action research</a:t>
            </a:r>
          </a:p>
          <a:p>
            <a:pPr marL="609600" indent="-609600">
              <a:buNone/>
            </a:pPr>
            <a:endParaRPr lang="en-GB" b="1" dirty="0">
              <a:latin typeface="Arial" charset="0"/>
            </a:endParaRPr>
          </a:p>
          <a:p>
            <a:pPr marL="609600" indent="-609600">
              <a:buNone/>
            </a:pPr>
            <a:r>
              <a:rPr lang="en-GB" b="1" dirty="0">
                <a:latin typeface="Arial" charset="0"/>
              </a:rPr>
              <a:t>Grounded theory			Survey</a:t>
            </a:r>
          </a:p>
          <a:p>
            <a:pPr marL="609600" indent="-609600">
              <a:buNone/>
            </a:pPr>
            <a:endParaRPr lang="en-GB" b="1" dirty="0">
              <a:latin typeface="Arial" charset="0"/>
            </a:endParaRPr>
          </a:p>
          <a:p>
            <a:pPr marL="609600" indent="-609600">
              <a:buNone/>
            </a:pPr>
            <a:r>
              <a:rPr lang="en-GB" b="1" dirty="0">
                <a:latin typeface="Arial" charset="0"/>
              </a:rPr>
              <a:t>  Ethnography			     Case study</a:t>
            </a:r>
          </a:p>
          <a:p>
            <a:pPr marL="609600" indent="-609600">
              <a:buNone/>
            </a:pPr>
            <a:r>
              <a:rPr lang="en-GB" b="1" dirty="0">
                <a:latin typeface="Arial" charset="0"/>
              </a:rPr>
              <a:t>        Phenomenology</a:t>
            </a:r>
          </a:p>
          <a:p>
            <a:pPr marL="609600" indent="-609600">
              <a:buNone/>
            </a:pPr>
            <a:r>
              <a:rPr lang="en-GB" b="1" dirty="0">
                <a:latin typeface="Arial" charset="0"/>
              </a:rPr>
              <a:t>                       Archival research</a:t>
            </a:r>
          </a:p>
        </p:txBody>
      </p:sp>
      <p:sp>
        <p:nvSpPr>
          <p:cNvPr id="3" name="Rectangle 2"/>
          <p:cNvSpPr/>
          <p:nvPr/>
        </p:nvSpPr>
        <p:spPr>
          <a:xfrm>
            <a:off x="3957399" y="0"/>
            <a:ext cx="8234601" cy="2046714"/>
          </a:xfrm>
          <a:prstGeom prst="rect">
            <a:avLst/>
          </a:prstGeom>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 research strategy usually has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goal: something it can be used for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procedure: steps to follow to achieve results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set of techniques involved in the procedure</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a:t>
            </a:r>
          </a:p>
        </p:txBody>
      </p:sp>
      <p:sp>
        <p:nvSpPr>
          <p:cNvPr id="8" name="TextBox 7">
            <a:extLst>
              <a:ext uri="{FF2B5EF4-FFF2-40B4-BE49-F238E27FC236}">
                <a16:creationId xmlns:a16="http://schemas.microsoft.com/office/drawing/2014/main" id="{A2126777-47D2-4662-8BBA-EB7A47B23B97}"/>
              </a:ext>
            </a:extLst>
          </p:cNvPr>
          <p:cNvSpPr txBox="1"/>
          <p:nvPr/>
        </p:nvSpPr>
        <p:spPr>
          <a:xfrm>
            <a:off x="-1" y="5226784"/>
            <a:ext cx="12192001" cy="1631216"/>
          </a:xfrm>
          <a:prstGeom prst="rect">
            <a:avLst/>
          </a:prstGeom>
          <a:solidFill>
            <a:schemeClr val="bg1"/>
          </a:solidFill>
          <a:ln>
            <a:solidFill>
              <a:schemeClr val="accent1"/>
            </a:solidFill>
          </a:ln>
        </p:spPr>
        <p:txBody>
          <a:bodyPr wrap="square">
            <a:spAutoFit/>
          </a:bodyPr>
          <a:lstStyle/>
          <a:p>
            <a:pPr algn="l"/>
            <a:r>
              <a:rPr lang="en-US" sz="2000" b="0" i="0" u="none" strike="noStrike" baseline="0" dirty="0">
                <a:solidFill>
                  <a:srgbClr val="0070C0"/>
                </a:solidFill>
                <a:latin typeface="MinionPro-Regular"/>
              </a:rPr>
              <a:t>A </a:t>
            </a:r>
            <a:r>
              <a:rPr lang="en-US" sz="2000" b="0" i="1" u="none" strike="noStrike" baseline="0" dirty="0">
                <a:solidFill>
                  <a:srgbClr val="0070C0"/>
                </a:solidFill>
                <a:latin typeface="MinionPro-It"/>
              </a:rPr>
              <a:t>research strategy </a:t>
            </a:r>
            <a:r>
              <a:rPr lang="en-US" sz="2000" b="0" i="0" u="none" strike="noStrike" baseline="0" dirty="0">
                <a:solidFill>
                  <a:srgbClr val="0070C0"/>
                </a:solidFill>
                <a:latin typeface="MinionPro-Regular"/>
              </a:rPr>
              <a:t>will help you to meet your research objective(s) and to answer the research questions of your study.</a:t>
            </a:r>
          </a:p>
          <a:p>
            <a:pPr algn="l"/>
            <a:r>
              <a:rPr lang="en-US" sz="2000" b="0" i="0" u="none" strike="noStrike" baseline="0" dirty="0">
                <a:latin typeface="MinionPro-Regular"/>
              </a:rPr>
              <a:t>The choice for a particular research strategy will depend on the research objective(s) and (the type of) research questions of your study, but also on your viewpoint on what makes good research and on practical aspects such as access to data sources and time constraints.</a:t>
            </a:r>
            <a:endParaRPr lang="en-MY" sz="2000" dirty="0"/>
          </a:p>
        </p:txBody>
      </p:sp>
    </p:spTree>
    <p:extLst>
      <p:ext uri="{BB962C8B-B14F-4D97-AF65-F5344CB8AC3E}">
        <p14:creationId xmlns:p14="http://schemas.microsoft.com/office/powerpoint/2010/main" val="393454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064000" y="1841500"/>
            <a:ext cx="4216400" cy="4445000"/>
          </a:xfrm>
          <a:prstGeom prst="rect">
            <a:avLst/>
          </a:prstGeom>
          <a:solidFill>
            <a:schemeClr val="bg1"/>
          </a:solidFill>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 survey strategy is often associated with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quantitative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method using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questionnaire</a:t>
            </a:r>
            <a:endPar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Collecting large amounts of data from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Sample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to address the who, what, where, when and how of any given topic or issue</a:t>
            </a:r>
            <a:endPar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5" name="Rectangle 4"/>
          <p:cNvSpPr/>
          <p:nvPr/>
        </p:nvSpPr>
        <p:spPr>
          <a:xfrm>
            <a:off x="114300" y="1841500"/>
            <a:ext cx="3873500" cy="4445000"/>
          </a:xfrm>
          <a:prstGeom prst="rect">
            <a:avLst/>
          </a:prstGeom>
          <a:solidFill>
            <a:srgbClr val="0070C0"/>
          </a:solidFill>
          <a:ln>
            <a:solidFill>
              <a:schemeClr val="accent1"/>
            </a:solidFill>
          </a:ln>
        </p:spPr>
        <p:txBody>
          <a:bodyPr wrap="square"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survey is a system for collecting information from or about people to describe, compare, or explain their knowledge, attitudes, and behavior (Fink, 2003).</a:t>
            </a:r>
          </a:p>
        </p:txBody>
      </p:sp>
      <p:sp>
        <p:nvSpPr>
          <p:cNvPr id="6" name="Rectangle 5"/>
          <p:cNvSpPr/>
          <p:nvPr/>
        </p:nvSpPr>
        <p:spPr>
          <a:xfrm>
            <a:off x="8356600" y="1841500"/>
            <a:ext cx="3721100" cy="4445000"/>
          </a:xfrm>
          <a:prstGeom prst="rect">
            <a:avLst/>
          </a:prstGeom>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Example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Surveys of consumer decision making, customer satisfaction, job satisfaction, the use of health services, management information systems, </a:t>
            </a:r>
          </a:p>
        </p:txBody>
      </p:sp>
      <p:sp>
        <p:nvSpPr>
          <p:cNvPr id="15362" name="Rectangle 2"/>
          <p:cNvSpPr>
            <a:spLocks noGrp="1" noChangeArrowheads="1"/>
          </p:cNvSpPr>
          <p:nvPr>
            <p:ph type="title"/>
          </p:nvPr>
        </p:nvSpPr>
        <p:spPr>
          <a:xfrm>
            <a:off x="114300" y="184805"/>
            <a:ext cx="12077700" cy="1085195"/>
          </a:xfrm>
        </p:spPr>
        <p:txBody>
          <a:bodyPr vert="horz" lIns="91440" tIns="45720" rIns="91440" bIns="45720" rtlCol="0" anchor="ctr">
            <a:normAutofit fontScale="90000"/>
          </a:bodyPr>
          <a:lstStyle/>
          <a:p>
            <a:br>
              <a:rPr lang="en-US" sz="2500" b="1" kern="1200" dirty="0">
                <a:solidFill>
                  <a:schemeClr val="tx1"/>
                </a:solidFill>
                <a:latin typeface="+mj-lt"/>
                <a:ea typeface="+mj-ea"/>
                <a:cs typeface="+mj-cs"/>
              </a:rPr>
            </a:br>
            <a:r>
              <a:rPr lang="en-US" sz="4000" b="1" kern="1200" dirty="0">
                <a:solidFill>
                  <a:srgbClr val="FF0000"/>
                </a:solidFill>
                <a:latin typeface="+mj-lt"/>
                <a:ea typeface="+mj-ea"/>
                <a:cs typeface="+mj-cs"/>
              </a:rPr>
              <a:t>Research Strategies - Survey</a:t>
            </a:r>
            <a:br>
              <a:rPr lang="en-US" sz="4000" b="1" kern="1200" dirty="0">
                <a:solidFill>
                  <a:srgbClr val="FF0000"/>
                </a:solidFill>
                <a:latin typeface="+mj-lt"/>
                <a:ea typeface="+mj-ea"/>
                <a:cs typeface="+mj-cs"/>
              </a:rPr>
            </a:br>
            <a:r>
              <a:rPr lang="en-US" sz="3100" b="1" kern="1200" dirty="0">
                <a:solidFill>
                  <a:srgbClr val="FF0000"/>
                </a:solidFill>
                <a:latin typeface="+mj-lt"/>
                <a:ea typeface="+mj-ea"/>
                <a:cs typeface="+mj-cs"/>
              </a:rPr>
              <a:t>A Survey collects information</a:t>
            </a:r>
            <a:br>
              <a:rPr lang="en-US" sz="3100" b="1" kern="1200" dirty="0">
                <a:solidFill>
                  <a:schemeClr val="tx1"/>
                </a:solidFill>
                <a:latin typeface="+mj-lt"/>
                <a:ea typeface="+mj-ea"/>
                <a:cs typeface="+mj-cs"/>
              </a:rPr>
            </a:br>
            <a:endParaRPr lang="en-US" sz="25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67C6E419-F2DF-4383-B955-C136DE15DD8D}"/>
              </a:ext>
            </a:extLst>
          </p:cNvPr>
          <p:cNvPicPr>
            <a:picLocks noChangeAspect="1"/>
          </p:cNvPicPr>
          <p:nvPr/>
        </p:nvPicPr>
        <p:blipFill>
          <a:blip r:embed="rId3"/>
          <a:stretch>
            <a:fillRect/>
          </a:stretch>
        </p:blipFill>
        <p:spPr>
          <a:xfrm>
            <a:off x="5608321" y="0"/>
            <a:ext cx="6583679" cy="1841500"/>
          </a:xfrm>
          <a:prstGeom prst="rect">
            <a:avLst/>
          </a:prstGeom>
        </p:spPr>
      </p:pic>
    </p:spTree>
    <p:extLst>
      <p:ext uri="{BB962C8B-B14F-4D97-AF65-F5344CB8AC3E}">
        <p14:creationId xmlns:p14="http://schemas.microsoft.com/office/powerpoint/2010/main" val="4065580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0" name="Rectangle 2"/>
          <p:cNvSpPr>
            <a:spLocks noGrp="1" noChangeArrowheads="1"/>
          </p:cNvSpPr>
          <p:nvPr>
            <p:ph type="title"/>
          </p:nvPr>
        </p:nvSpPr>
        <p:spPr>
          <a:xfrm>
            <a:off x="260964" y="400277"/>
            <a:ext cx="3197013" cy="2743200"/>
          </a:xfrm>
        </p:spPr>
        <p:txBody>
          <a:bodyPr anchor="t">
            <a:normAutofit/>
          </a:bodyPr>
          <a:lstStyle/>
          <a:p>
            <a:pPr algn="ctr" eaLnBrk="1" hangingPunct="1"/>
            <a:r>
              <a:rPr lang="en-GB" sz="4800" b="1" dirty="0">
                <a:solidFill>
                  <a:schemeClr val="bg1"/>
                </a:solidFill>
                <a:latin typeface="Arial" charset="0"/>
              </a:rPr>
              <a:t>Research Strategies</a:t>
            </a:r>
            <a:br>
              <a:rPr lang="en-GB" sz="4800" b="1" dirty="0">
                <a:solidFill>
                  <a:schemeClr val="bg1"/>
                </a:solidFill>
                <a:latin typeface="Arial" charset="0"/>
              </a:rPr>
            </a:br>
            <a:r>
              <a:rPr lang="en-GB" b="1" dirty="0">
                <a:solidFill>
                  <a:schemeClr val="bg1"/>
                </a:solidFill>
                <a:latin typeface="Arial" charset="0"/>
              </a:rPr>
              <a:t>Qualitative </a:t>
            </a:r>
            <a:endParaRPr lang="en-GB" sz="4800" b="1" dirty="0">
              <a:solidFill>
                <a:schemeClr val="bg1"/>
              </a:solidFill>
              <a:latin typeface="Arial" charset="0"/>
            </a:endParaRPr>
          </a:p>
        </p:txBody>
      </p:sp>
      <p:sp>
        <p:nvSpPr>
          <p:cNvPr id="3" name="Rectangle 2"/>
          <p:cNvSpPr/>
          <p:nvPr/>
        </p:nvSpPr>
        <p:spPr>
          <a:xfrm>
            <a:off x="3957399" y="0"/>
            <a:ext cx="8234601" cy="2046714"/>
          </a:xfrm>
          <a:prstGeom prst="rect">
            <a:avLst/>
          </a:prstGeom>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 research strategy usually has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goal: something it can be used for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procedure: steps to follow to achieve results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set of techniques involved in the procedure</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a:t>
            </a:r>
          </a:p>
        </p:txBody>
      </p:sp>
      <p:graphicFrame>
        <p:nvGraphicFramePr>
          <p:cNvPr id="12292" name="Content Placeholder 2">
            <a:extLst>
              <a:ext uri="{FF2B5EF4-FFF2-40B4-BE49-F238E27FC236}">
                <a16:creationId xmlns:a16="http://schemas.microsoft.com/office/drawing/2014/main" id="{8C8888F9-95DA-DE4C-07E4-85ABFE62C168}"/>
              </a:ext>
            </a:extLst>
          </p:cNvPr>
          <p:cNvGraphicFramePr>
            <a:graphicFrameLocks noGrp="1"/>
          </p:cNvGraphicFramePr>
          <p:nvPr>
            <p:ph idx="1"/>
          </p:nvPr>
        </p:nvGraphicFramePr>
        <p:xfrm>
          <a:off x="3957399" y="2362654"/>
          <a:ext cx="483825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C8CFB7F-20D5-401F-A1A7-320D73BB35AE}"/>
              </a:ext>
            </a:extLst>
          </p:cNvPr>
          <p:cNvPicPr>
            <a:picLocks noChangeAspect="1"/>
          </p:cNvPicPr>
          <p:nvPr/>
        </p:nvPicPr>
        <p:blipFill rotWithShape="1">
          <a:blip r:embed="rId8"/>
          <a:srcRect r="2" b="1250"/>
          <a:stretch/>
        </p:blipFill>
        <p:spPr>
          <a:xfrm>
            <a:off x="8795657" y="2176685"/>
            <a:ext cx="3396343" cy="4351338"/>
          </a:xfrm>
          <a:prstGeom prst="rect">
            <a:avLst/>
          </a:prstGeom>
          <a:effectLst/>
        </p:spPr>
      </p:pic>
    </p:spTree>
    <p:extLst>
      <p:ext uri="{BB962C8B-B14F-4D97-AF65-F5344CB8AC3E}">
        <p14:creationId xmlns:p14="http://schemas.microsoft.com/office/powerpoint/2010/main" val="3387938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1E6C-FBA7-4278-A283-C5846E0D021E}"/>
              </a:ext>
            </a:extLst>
          </p:cNvPr>
          <p:cNvSpPr>
            <a:spLocks noGrp="1"/>
          </p:cNvSpPr>
          <p:nvPr>
            <p:ph type="title"/>
          </p:nvPr>
        </p:nvSpPr>
        <p:spPr/>
        <p:txBody>
          <a:bodyPr/>
          <a:lstStyle/>
          <a:p>
            <a:endParaRPr lang="en-MY"/>
          </a:p>
        </p:txBody>
      </p:sp>
      <p:sp>
        <p:nvSpPr>
          <p:cNvPr id="3" name="Table Placeholder 2">
            <a:extLst>
              <a:ext uri="{FF2B5EF4-FFF2-40B4-BE49-F238E27FC236}">
                <a16:creationId xmlns:a16="http://schemas.microsoft.com/office/drawing/2014/main" id="{C4F7550E-6D3F-4E45-9659-D7F32681A9FC}"/>
              </a:ext>
            </a:extLst>
          </p:cNvPr>
          <p:cNvSpPr>
            <a:spLocks noGrp="1"/>
          </p:cNvSpPr>
          <p:nvPr>
            <p:ph type="tbl" idx="1"/>
          </p:nvPr>
        </p:nvSpPr>
        <p:spPr/>
      </p:sp>
      <p:sp>
        <p:nvSpPr>
          <p:cNvPr id="4" name="Footer Placeholder 3">
            <a:extLst>
              <a:ext uri="{FF2B5EF4-FFF2-40B4-BE49-F238E27FC236}">
                <a16:creationId xmlns:a16="http://schemas.microsoft.com/office/drawing/2014/main" id="{98A97A4C-5AF6-40BA-AC78-26E7D7BC59A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5" name="Slide Number Placeholder 4">
            <a:extLst>
              <a:ext uri="{FF2B5EF4-FFF2-40B4-BE49-F238E27FC236}">
                <a16:creationId xmlns:a16="http://schemas.microsoft.com/office/drawing/2014/main" id="{01648D98-6B79-44AC-876E-FB24165EECF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D038FB-5A0B-4AD1-9D50-CA6EBEE4B87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C6F9C36F-6833-480B-B64F-DCBCA6F6E24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6984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7FFA90-E307-420C-BCD4-B1AC9F6CB3A8}"/>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Research Strategy Examples</a:t>
            </a:r>
          </a:p>
        </p:txBody>
      </p:sp>
      <p:sp>
        <p:nvSpPr>
          <p:cNvPr id="4" name="Footer Placeholder 3">
            <a:extLst>
              <a:ext uri="{FF2B5EF4-FFF2-40B4-BE49-F238E27FC236}">
                <a16:creationId xmlns:a16="http://schemas.microsoft.com/office/drawing/2014/main" id="{816AA899-B644-4259-ACA2-BDD01BDADC1B}"/>
              </a:ext>
            </a:extLst>
          </p:cNvPr>
          <p:cNvSpPr>
            <a:spLocks noGrp="1"/>
          </p:cNvSpPr>
          <p:nvPr>
            <p:ph type="ftr" sz="quarter" idx="10"/>
          </p:nvPr>
        </p:nvSpPr>
        <p:spPr>
          <a:xfrm rot="5400000">
            <a:off x="-1828800" y="1984248"/>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Dr Jugindar Singh</a:t>
            </a:r>
          </a:p>
        </p:txBody>
      </p:sp>
      <p:sp>
        <p:nvSpPr>
          <p:cNvPr id="5" name="Rectangle 4">
            <a:extLst>
              <a:ext uri="{FF2B5EF4-FFF2-40B4-BE49-F238E27FC236}">
                <a16:creationId xmlns:a16="http://schemas.microsoft.com/office/drawing/2014/main" id="{0A28FFBE-A1F9-47E9-8CB3-027A2F3947E4}"/>
              </a:ext>
            </a:extLst>
          </p:cNvPr>
          <p:cNvSpPr/>
          <p:nvPr/>
        </p:nvSpPr>
        <p:spPr>
          <a:xfrm>
            <a:off x="6503158" y="649480"/>
            <a:ext cx="4862447" cy="554604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Basic Qualitative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Motivation of females to choose to work in gig economy in Malaysia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Phenomenology: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Lived experience of female students who have been physically assaulted by students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Qualitative Case study: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What strategies are being used by small businesses that have effective and viable workplace wellness programs?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Grounded Theory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Victimizing of School Bullying: a Grounded Theory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4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1. Research Philosophy</a:t>
            </a:r>
            <a:endParaRPr lang="en-MY" dirty="0"/>
          </a:p>
        </p:txBody>
      </p:sp>
    </p:spTree>
    <p:extLst>
      <p:ext uri="{BB962C8B-B14F-4D97-AF65-F5344CB8AC3E}">
        <p14:creationId xmlns:p14="http://schemas.microsoft.com/office/powerpoint/2010/main" val="416384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D0367A9-1DF9-4940-BF15-A290AAD05485}"/>
              </a:ext>
            </a:extLst>
          </p:cNvPr>
          <p:cNvSpPr/>
          <p:nvPr/>
        </p:nvSpPr>
        <p:spPr>
          <a:xfrm>
            <a:off x="0" y="1422401"/>
            <a:ext cx="12188952" cy="4568824"/>
          </a:xfrm>
          <a:prstGeom prst="rect">
            <a:avLst/>
          </a:prstGeom>
          <a:solidFill>
            <a:schemeClr val="bg1"/>
          </a:solidFill>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 central characteristic of all qualitative research is that individuals construct reality in interaction with their social worlds. - </a:t>
            </a:r>
            <a:r>
              <a:rPr kumimoji="0" lang="en-US" sz="2400" b="0"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Interpretivism</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researcher is interested in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understanding the meaning a phenomenon </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has for those involved.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Meaning, however, “is not discovered but constructed.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(1) how people interpret their experiences,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(2) how they construct their worlds,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(3) what meaning they attribute to their experiences.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overall purpose is to understand how people make sense of their lives and their experiences</a:t>
            </a:r>
          </a:p>
        </p:txBody>
      </p:sp>
      <p:sp>
        <p:nvSpPr>
          <p:cNvPr id="7" name="Rectangle 6">
            <a:extLst>
              <a:ext uri="{FF2B5EF4-FFF2-40B4-BE49-F238E27FC236}">
                <a16:creationId xmlns:a16="http://schemas.microsoft.com/office/drawing/2014/main" id="{8E110253-E573-4C8C-9ECC-C5A6B1090FAB}"/>
              </a:ext>
            </a:extLst>
          </p:cNvPr>
          <p:cNvSpPr/>
          <p:nvPr/>
        </p:nvSpPr>
        <p:spPr>
          <a:xfrm>
            <a:off x="0" y="5991225"/>
            <a:ext cx="12191999" cy="866775"/>
          </a:xfrm>
          <a:prstGeom prst="rect">
            <a:avLst/>
          </a:prstGeom>
          <a:solidFill>
            <a:schemeClr val="bg1"/>
          </a:solidFill>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Example: a qualitative study to uncover the process Malaysian retirees engaged in in transitioning into a postretirement second career</a:t>
            </a:r>
          </a:p>
        </p:txBody>
      </p:sp>
      <p:sp>
        <p:nvSpPr>
          <p:cNvPr id="2" name="Title 1">
            <a:extLst>
              <a:ext uri="{FF2B5EF4-FFF2-40B4-BE49-F238E27FC236}">
                <a16:creationId xmlns:a16="http://schemas.microsoft.com/office/drawing/2014/main" id="{DA8C680B-882A-459E-A6A3-BFC7F4F3C756}"/>
              </a:ext>
            </a:extLst>
          </p:cNvPr>
          <p:cNvSpPr>
            <a:spLocks noGrp="1"/>
          </p:cNvSpPr>
          <p:nvPr>
            <p:ph type="title"/>
          </p:nvPr>
        </p:nvSpPr>
        <p:spPr>
          <a:xfrm>
            <a:off x="838200" y="184805"/>
            <a:ext cx="10515600" cy="1101071"/>
          </a:xfrm>
        </p:spPr>
        <p:txBody>
          <a:bodyPr vert="horz" lIns="91440" tIns="45720" rIns="91440" bIns="45720" rtlCol="0" anchor="ctr">
            <a:normAutofit/>
          </a:bodyPr>
          <a:lstStyle/>
          <a:p>
            <a:r>
              <a:rPr lang="en-US" sz="5200" b="1" kern="1200" dirty="0">
                <a:solidFill>
                  <a:srgbClr val="FF0000"/>
                </a:solidFill>
                <a:latin typeface="+mj-lt"/>
                <a:ea typeface="+mj-ea"/>
                <a:cs typeface="+mj-cs"/>
              </a:rPr>
              <a:t>Basic Qualitative Research</a:t>
            </a:r>
          </a:p>
        </p:txBody>
      </p:sp>
      <p:sp>
        <p:nvSpPr>
          <p:cNvPr id="4" name="Footer Placeholder 3">
            <a:extLst>
              <a:ext uri="{FF2B5EF4-FFF2-40B4-BE49-F238E27FC236}">
                <a16:creationId xmlns:a16="http://schemas.microsoft.com/office/drawing/2014/main" id="{F4A0DAB0-D3B1-445B-B224-AD5A91CE5628}"/>
              </a:ext>
            </a:extLst>
          </p:cNvPr>
          <p:cNvSpPr>
            <a:spLocks noGrp="1"/>
          </p:cNvSpPr>
          <p:nvPr>
            <p:ph type="ftr" sz="quarter" idx="10"/>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Jugindar Singh</a:t>
            </a:r>
          </a:p>
        </p:txBody>
      </p:sp>
      <p:sp>
        <p:nvSpPr>
          <p:cNvPr id="5" name="Slide Number Placeholder 4">
            <a:extLst>
              <a:ext uri="{FF2B5EF4-FFF2-40B4-BE49-F238E27FC236}">
                <a16:creationId xmlns:a16="http://schemas.microsoft.com/office/drawing/2014/main" id="{CC889834-57D7-4DF4-81ED-8B4F2620B971}"/>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B2D038FB-5A0B-4AD1-9D50-CA6EBEE4B87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669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6955291" y="1267278"/>
            <a:ext cx="4221163" cy="1129280"/>
          </a:xfrm>
          <a:prstGeom prst="rect">
            <a:avLst/>
          </a:prstGeom>
          <a:ln>
            <a:solidFill>
              <a:schemeClr val="accent1"/>
            </a:solidFill>
          </a:ln>
        </p:spPr>
        <p:txBody>
          <a:bodyPr wrap="square" anchor="t">
            <a:normAutofit/>
          </a:bodyPr>
          <a:lstStyle/>
          <a:p>
            <a:pPr marL="457200" marR="0" lvl="0" indent="-457200" algn="l" defTabSz="914400" rtl="0" eaLnBrk="1" fontAlgn="auto" latinLnBrk="0" hangingPunct="1">
              <a:lnSpc>
                <a:spcPct val="9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Single individual</a:t>
            </a:r>
          </a:p>
          <a:p>
            <a:pPr marL="457200" marR="0" lvl="0" indent="-457200" algn="l" defTabSz="914400" rtl="0" eaLnBrk="1" fontAlgn="auto" latinLnBrk="0" hangingPunct="1">
              <a:lnSpc>
                <a:spcPct val="9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Interested in exploring the experiences of that individ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ual</a:t>
            </a:r>
          </a:p>
        </p:txBody>
      </p:sp>
      <p:sp>
        <p:nvSpPr>
          <p:cNvPr id="3" name="Rectangle 2"/>
          <p:cNvSpPr/>
          <p:nvPr/>
        </p:nvSpPr>
        <p:spPr>
          <a:xfrm>
            <a:off x="7058025" y="2533083"/>
            <a:ext cx="4221163" cy="4324917"/>
          </a:xfrm>
          <a:prstGeom prst="rect">
            <a:avLst/>
          </a:prstGeom>
          <a:solidFill>
            <a:schemeClr val="bg2">
              <a:lumMod val="90000"/>
            </a:schemeClr>
          </a:solidFill>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Examples of Narrative Research:</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A study of the experiences of an autistic student who has moved from a self-contained program to an inclusion setting </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A study of the experiences of a high school track star who has been moved on to a championship-winning university track team </a:t>
            </a:r>
          </a:p>
        </p:txBody>
      </p:sp>
      <p:sp>
        <p:nvSpPr>
          <p:cNvPr id="4" name="Footer Placeholder 3"/>
          <p:cNvSpPr>
            <a:spLocks noGrp="1"/>
          </p:cNvSpPr>
          <p:nvPr>
            <p:ph type="ftr" sz="quarter" idx="10"/>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Educational Research 2e:  Creswell</a:t>
            </a:r>
          </a:p>
        </p:txBody>
      </p:sp>
      <p:sp>
        <p:nvSpPr>
          <p:cNvPr id="115714" name="Rectangle 2"/>
          <p:cNvSpPr>
            <a:spLocks noGrp="1" noChangeArrowheads="1"/>
          </p:cNvSpPr>
          <p:nvPr>
            <p:ph type="title"/>
          </p:nvPr>
        </p:nvSpPr>
        <p:spPr>
          <a:xfrm>
            <a:off x="101601" y="184805"/>
            <a:ext cx="11252200" cy="941413"/>
          </a:xfrm>
        </p:spPr>
        <p:txBody>
          <a:bodyPr vert="horz" lIns="91440" tIns="45720" rIns="91440" bIns="45720" rtlCol="0" anchor="ctr">
            <a:normAutofit/>
          </a:bodyPr>
          <a:lstStyle/>
          <a:p>
            <a:r>
              <a:rPr lang="en-US" sz="5200" b="1" kern="1200" dirty="0">
                <a:solidFill>
                  <a:srgbClr val="FF0000"/>
                </a:solidFill>
                <a:latin typeface="+mj-lt"/>
                <a:ea typeface="+mj-ea"/>
                <a:cs typeface="+mj-cs"/>
              </a:rPr>
              <a:t>Narrative research</a:t>
            </a:r>
          </a:p>
        </p:txBody>
      </p:sp>
      <p:sp>
        <p:nvSpPr>
          <p:cNvPr id="115715" name="Rectangle 3"/>
          <p:cNvSpPr>
            <a:spLocks noGrp="1" noChangeArrowheads="1"/>
          </p:cNvSpPr>
          <p:nvPr>
            <p:ph type="body" idx="1"/>
          </p:nvPr>
        </p:nvSpPr>
        <p:spPr>
          <a:xfrm>
            <a:off x="101600" y="1262743"/>
            <a:ext cx="6956425" cy="5595257"/>
          </a:xfrm>
          <a:solidFill>
            <a:schemeClr val="bg1"/>
          </a:solidFill>
          <a:ln>
            <a:solidFill>
              <a:srgbClr val="FF0000"/>
            </a:solidFill>
          </a:ln>
        </p:spPr>
        <p:txBody>
          <a:bodyPr wrap="square" anchor="t">
            <a:normAutofit/>
          </a:bodyPr>
          <a:lstStyle/>
          <a:p>
            <a:r>
              <a:rPr lang="en-US" dirty="0"/>
              <a:t>In </a:t>
            </a:r>
            <a:r>
              <a:rPr lang="en-US" b="1" dirty="0"/>
              <a:t>narrative research,</a:t>
            </a:r>
            <a:r>
              <a:rPr lang="en-US" dirty="0"/>
              <a:t> researchers describe the lives of individuals, collect and tell stories about people’s lives, and write narratives of individual experiences. </a:t>
            </a:r>
          </a:p>
          <a:p>
            <a:r>
              <a:rPr lang="en-US" dirty="0"/>
              <a:t>Focuses on studying a single person, gathering data through the collection of stories, reporting individual experiences, and discussing the meaning of those experiences for the individual. </a:t>
            </a:r>
            <a:r>
              <a:rPr lang="en-US" i="1" dirty="0">
                <a:solidFill>
                  <a:srgbClr val="0070C0"/>
                </a:solidFill>
              </a:rPr>
              <a:t>Creswell, 2008</a:t>
            </a:r>
          </a:p>
          <a:p>
            <a:r>
              <a:rPr lang="en-US" b="1" dirty="0">
                <a:solidFill>
                  <a:srgbClr val="FF0000"/>
                </a:solidFill>
              </a:rPr>
              <a:t>Spoken or written text giving an account of an event/action or series of events/actions, chronologically connected (</a:t>
            </a:r>
            <a:r>
              <a:rPr lang="en-US" b="1" dirty="0" err="1">
                <a:solidFill>
                  <a:srgbClr val="FF0000"/>
                </a:solidFill>
              </a:rPr>
              <a:t>Czarniawska</a:t>
            </a:r>
            <a:r>
              <a:rPr lang="en-US" b="1" dirty="0">
                <a:solidFill>
                  <a:srgbClr val="FF0000"/>
                </a:solidFill>
              </a:rPr>
              <a:t>, 2004, p. 17)</a:t>
            </a:r>
            <a:endParaRPr lang="en-US" b="1" i="1" dirty="0">
              <a:solidFill>
                <a:srgbClr val="FF0000"/>
              </a:solidFill>
            </a:endParaRPr>
          </a:p>
        </p:txBody>
      </p:sp>
    </p:spTree>
    <p:extLst>
      <p:ext uri="{BB962C8B-B14F-4D97-AF65-F5344CB8AC3E}">
        <p14:creationId xmlns:p14="http://schemas.microsoft.com/office/powerpoint/2010/main" val="4122796696"/>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3" y="-1"/>
            <a:ext cx="12099234" cy="1006277"/>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solidFill>
                  <a:srgbClr val="FF0000"/>
                </a:solidFill>
              </a:rPr>
            </a:br>
            <a:br>
              <a:rPr lang="en-US" b="1" dirty="0">
                <a:solidFill>
                  <a:srgbClr val="FF0000"/>
                </a:solidFill>
              </a:rPr>
            </a:br>
            <a:r>
              <a:rPr lang="en-US" b="1" dirty="0">
                <a:solidFill>
                  <a:srgbClr val="FF0000"/>
                </a:solidFill>
              </a:rPr>
              <a:t>Phenomenology: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Phenomenologists are interested in our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lived experience</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b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(Van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Manen</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2014),</a:t>
            </a:r>
            <a:br>
              <a:rPr lang="en-US" b="1" dirty="0">
                <a:solidFill>
                  <a:srgbClr val="FF0000"/>
                </a:solidFill>
              </a:rPr>
            </a:br>
            <a:br>
              <a:rPr lang="en-US" dirty="0"/>
            </a:br>
            <a:endParaRPr lang="en-US" dirty="0"/>
          </a:p>
        </p:txBody>
      </p:sp>
      <p:sp>
        <p:nvSpPr>
          <p:cNvPr id="4" name="Rectangle 3"/>
          <p:cNvSpPr/>
          <p:nvPr/>
        </p:nvSpPr>
        <p:spPr>
          <a:xfrm>
            <a:off x="1" y="1075201"/>
            <a:ext cx="8650513" cy="5260414"/>
          </a:xfrm>
          <a:prstGeom prst="rect">
            <a:avLst/>
          </a:prstGeom>
          <a:solidFill>
            <a:schemeClr val="bg1"/>
          </a:solidFill>
          <a:ln>
            <a:solidFill>
              <a:schemeClr val="accent1"/>
            </a:solidFill>
          </a:ln>
        </p:spPr>
        <p:txBody>
          <a:bodyPr wrap="square">
            <a:spAutoFit/>
          </a:bodyPr>
          <a:lstStyle/>
          <a:p>
            <a:pPr marL="285750" marR="0" lvl="0" indent="-28575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Describes the meaning of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lived experiences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for several individuals </a:t>
            </a: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Describes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what the participants have in common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as   they experience a phenomenon</a:t>
            </a: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The purpose is to reduce the experiences of the participants with a  phenomenon to a description of a universal essence </a:t>
            </a: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Phenomenological reduction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is the process of continually returning to the essence of the experience to derive the inner structure or meaning in and of itself </a:t>
            </a:r>
          </a:p>
        </p:txBody>
      </p:sp>
      <p:sp>
        <p:nvSpPr>
          <p:cNvPr id="3" name="Rectangle 2">
            <a:extLst>
              <a:ext uri="{FF2B5EF4-FFF2-40B4-BE49-F238E27FC236}">
                <a16:creationId xmlns:a16="http://schemas.microsoft.com/office/drawing/2014/main" id="{6A2D6994-B511-4D09-ADD5-E759AE4346DF}"/>
              </a:ext>
            </a:extLst>
          </p:cNvPr>
          <p:cNvSpPr/>
          <p:nvPr/>
        </p:nvSpPr>
        <p:spPr>
          <a:xfrm>
            <a:off x="0" y="6334780"/>
            <a:ext cx="12191999" cy="523220"/>
          </a:xfrm>
          <a:prstGeom prst="rect">
            <a:avLst/>
          </a:prstGeom>
          <a:solidFill>
            <a:schemeClr val="bg2">
              <a:lumMod val="90000"/>
            </a:schemeClr>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Phenomenologists are interested in our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“lived experience”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(Van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Manen</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2014),</a:t>
            </a:r>
          </a:p>
        </p:txBody>
      </p:sp>
      <p:sp>
        <p:nvSpPr>
          <p:cNvPr id="6" name="TextBox 5">
            <a:extLst>
              <a:ext uri="{FF2B5EF4-FFF2-40B4-BE49-F238E27FC236}">
                <a16:creationId xmlns:a16="http://schemas.microsoft.com/office/drawing/2014/main" id="{001E1122-14D8-49A0-92E5-E346F2E91E70}"/>
              </a:ext>
            </a:extLst>
          </p:cNvPr>
          <p:cNvSpPr txBox="1"/>
          <p:nvPr/>
        </p:nvSpPr>
        <p:spPr>
          <a:xfrm>
            <a:off x="8650513" y="957754"/>
            <a:ext cx="3448721" cy="4229171"/>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Example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The essence of being a mother for the first time</a:t>
            </a: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A Phenomenological Study of the Experiences of employees  with Disabilities</a:t>
            </a: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 phenomenological  study on drug usage by employees</a:t>
            </a:r>
          </a:p>
        </p:txBody>
      </p:sp>
    </p:spTree>
    <p:extLst>
      <p:ext uri="{BB962C8B-B14F-4D97-AF65-F5344CB8AC3E}">
        <p14:creationId xmlns:p14="http://schemas.microsoft.com/office/powerpoint/2010/main" val="74815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073" y="21021"/>
            <a:ext cx="12192000" cy="753504"/>
          </a:xfrm>
        </p:spPr>
        <p:txBody>
          <a:bodyPr>
            <a:normAutofit fontScale="90000"/>
          </a:bodyPr>
          <a:lstStyle/>
          <a:p>
            <a:r>
              <a:rPr lang="en-US" sz="4000" b="1" dirty="0">
                <a:solidFill>
                  <a:srgbClr val="FF0000"/>
                </a:solidFill>
              </a:rPr>
              <a:t>Grounded Theory</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Glaser and Strauss (1967</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developed a pioneering book that expounded in detail on their grounded theory procedures,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The Discovery of Grounded Theory</a:t>
            </a:r>
            <a:endParaRPr lang="en-US" sz="4000" b="1" dirty="0">
              <a:solidFill>
                <a:srgbClr val="FF0000"/>
              </a:solidFill>
            </a:endParaRP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6" name="Rectangle 5"/>
          <p:cNvSpPr/>
          <p:nvPr/>
        </p:nvSpPr>
        <p:spPr>
          <a:xfrm>
            <a:off x="14506" y="5621839"/>
            <a:ext cx="12075886" cy="1200329"/>
          </a:xfrm>
          <a:prstGeom prst="rect">
            <a:avLst/>
          </a:prstGeom>
          <a:solidFill>
            <a:schemeClr val="bg2">
              <a:lumMod val="90000"/>
            </a:schemeClr>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The purpose of grounded theory research in education and management is to develop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new concepts and theories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of education/management related phenomena, where these concepts and theories are firmly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grounded in qualitative data</a:t>
            </a:r>
          </a:p>
        </p:txBody>
      </p:sp>
      <p:sp>
        <p:nvSpPr>
          <p:cNvPr id="8" name="TextBox 7">
            <a:extLst>
              <a:ext uri="{FF2B5EF4-FFF2-40B4-BE49-F238E27FC236}">
                <a16:creationId xmlns:a16="http://schemas.microsoft.com/office/drawing/2014/main" id="{128D8B50-CD4E-4A6F-9E5A-D9A1F6E29029}"/>
              </a:ext>
            </a:extLst>
          </p:cNvPr>
          <p:cNvSpPr txBox="1"/>
          <p:nvPr/>
        </p:nvSpPr>
        <p:spPr>
          <a:xfrm>
            <a:off x="0" y="797510"/>
            <a:ext cx="12133927" cy="4832092"/>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Creswell (2009),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 qualitative strategy of inquiry in which the researcher derives a general, abstract theory of process, action, or interaction grounded in the views of participants in a study.” (p. 13 &amp; 229)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This process involves using multiple stages of data collection and the refinement and interrelationships of categories of information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Charmaz, 2006; Strauss and Corbin, 1990, 1998</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 grounded theory design is a systematic, qualitative or quantitative procedure used to generate a theory that explains, at a broad conceptual level, a process of an action, or an interaction about a substantive topic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Glaser and Strauss, 1999).</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Iteration and Constant Comparison</a:t>
            </a:r>
          </a:p>
        </p:txBody>
      </p:sp>
    </p:spTree>
    <p:extLst>
      <p:ext uri="{BB962C8B-B14F-4D97-AF65-F5344CB8AC3E}">
        <p14:creationId xmlns:p14="http://schemas.microsoft.com/office/powerpoint/2010/main" val="2156861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905000" y="304800"/>
            <a:ext cx="8229600" cy="457200"/>
          </a:xfrm>
        </p:spPr>
        <p:txBody>
          <a:bodyPr vert="horz" lIns="0" tIns="45720" rIns="0" bIns="0" rtlCol="0" anchor="b">
            <a:normAutofit fontScale="90000"/>
          </a:bodyPr>
          <a:lstStyle/>
          <a:p>
            <a:pPr algn="l" eaLnBrk="1" hangingPunct="1"/>
            <a:r>
              <a:rPr lang="en-US" b="1" dirty="0">
                <a:solidFill>
                  <a:srgbClr val="FF0000"/>
                </a:solidFill>
              </a:rPr>
              <a:t>Ethnography</a:t>
            </a:r>
          </a:p>
        </p:txBody>
      </p:sp>
      <p:sp>
        <p:nvSpPr>
          <p:cNvPr id="23555" name="Rectangle 3"/>
          <p:cNvSpPr>
            <a:spLocks noGrp="1" noChangeArrowheads="1"/>
          </p:cNvSpPr>
          <p:nvPr>
            <p:ph idx="4294967295"/>
          </p:nvPr>
        </p:nvSpPr>
        <p:spPr>
          <a:xfrm>
            <a:off x="119270" y="762000"/>
            <a:ext cx="12072730" cy="4114800"/>
          </a:xfrm>
        </p:spPr>
        <p:txBody>
          <a:bodyPr>
            <a:normAutofit/>
          </a:bodyPr>
          <a:lstStyle/>
          <a:p>
            <a:pPr marL="342900" lvl="1" indent="-342900">
              <a:buClr>
                <a:schemeClr val="bg2"/>
              </a:buClr>
              <a:buSzPct val="75000"/>
              <a:buFont typeface="Wingdings" pitchFamily="2" charset="2"/>
              <a:buChar char="n"/>
              <a:defRPr/>
            </a:pPr>
            <a:r>
              <a:rPr lang="en-US" sz="2800" dirty="0">
                <a:ea typeface="+mn-ea"/>
                <a:cs typeface="+mn-cs"/>
              </a:rPr>
              <a:t>A description and </a:t>
            </a:r>
            <a:r>
              <a:rPr lang="en-US" sz="2800" dirty="0">
                <a:solidFill>
                  <a:srgbClr val="FF0000"/>
                </a:solidFill>
                <a:ea typeface="+mn-ea"/>
                <a:cs typeface="+mn-cs"/>
              </a:rPr>
              <a:t>interpretation of a cultural or social group or system</a:t>
            </a:r>
            <a:r>
              <a:rPr lang="en-US" sz="2800" dirty="0">
                <a:ea typeface="+mn-ea"/>
                <a:cs typeface="+mn-cs"/>
              </a:rPr>
              <a:t>.</a:t>
            </a:r>
          </a:p>
          <a:p>
            <a:pPr marL="342900" lvl="1" indent="-342900">
              <a:buClr>
                <a:schemeClr val="bg2"/>
              </a:buClr>
              <a:buSzPct val="75000"/>
              <a:buFont typeface="Wingdings" pitchFamily="2" charset="2"/>
              <a:buChar char="n"/>
              <a:defRPr/>
            </a:pPr>
            <a:r>
              <a:rPr lang="en-US" sz="2800" dirty="0">
                <a:ea typeface="+mn-ea"/>
                <a:cs typeface="+mn-cs"/>
              </a:rPr>
              <a:t>The researcher examines the group’s observable patterns of behavior, customs, and ways of life.</a:t>
            </a:r>
          </a:p>
          <a:p>
            <a:pPr marL="342900" lvl="1" indent="-342900">
              <a:buClr>
                <a:schemeClr val="bg2"/>
              </a:buClr>
              <a:buSzPct val="75000"/>
              <a:buFont typeface="Wingdings" pitchFamily="2" charset="2"/>
              <a:buChar char="n"/>
              <a:defRPr/>
            </a:pPr>
            <a:r>
              <a:rPr lang="en-US" sz="2800" dirty="0">
                <a:ea typeface="+mn-ea"/>
                <a:cs typeface="+mn-cs"/>
              </a:rPr>
              <a:t>Involves prolonged observation of the group, typically through participant observation. </a:t>
            </a:r>
          </a:p>
        </p:txBody>
      </p:sp>
      <p:sp>
        <p:nvSpPr>
          <p:cNvPr id="19460" name="Slide Number Placeholder 3"/>
          <p:cNvSpPr>
            <a:spLocks noGrp="1"/>
          </p:cNvSpPr>
          <p:nvPr>
            <p:ph type="sldNum" sz="quarter" idx="4294967295"/>
          </p:nvPr>
        </p:nvSpPr>
        <p:spPr>
          <a:xfrm>
            <a:off x="80772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B392BB-2DBF-403A-9EA1-30B554745516}" type="slidenum">
              <a:rPr kumimoji="0" lang="en-US" sz="1200" b="0" i="0" u="none" strike="noStrike" kern="1200" cap="none" spc="0" normalizeH="0" baseline="0" noProof="0" smtClean="0">
                <a:ln>
                  <a:noFill/>
                </a:ln>
                <a:solidFill>
                  <a:prstClr val="black"/>
                </a:solidFill>
                <a:effectLst/>
                <a:uLnTx/>
                <a:uFillTx/>
                <a:latin typeface="Arial Blac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Black" pitchFamily="34" charset="0"/>
              <a:ea typeface="+mn-ea"/>
              <a:cs typeface="+mn-cs"/>
            </a:endParaRPr>
          </a:p>
        </p:txBody>
      </p:sp>
      <p:sp>
        <p:nvSpPr>
          <p:cNvPr id="3" name="Rectangle 2"/>
          <p:cNvSpPr/>
          <p:nvPr/>
        </p:nvSpPr>
        <p:spPr>
          <a:xfrm>
            <a:off x="119270" y="3548897"/>
            <a:ext cx="11953459" cy="1077218"/>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Focus: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study human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in the cultural context in which it is embedded</a:t>
            </a:r>
          </a:p>
        </p:txBody>
      </p:sp>
      <p:sp>
        <p:nvSpPr>
          <p:cNvPr id="2" name="Rectangle 1"/>
          <p:cNvSpPr/>
          <p:nvPr/>
        </p:nvSpPr>
        <p:spPr>
          <a:xfrm>
            <a:off x="-1" y="5334000"/>
            <a:ext cx="12072729" cy="1384995"/>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Study with the purpose of understanding a very isolated tribe in the Amazon basin</a:t>
            </a:r>
          </a:p>
        </p:txBody>
      </p:sp>
    </p:spTree>
    <p:extLst>
      <p:ext uri="{BB962C8B-B14F-4D97-AF65-F5344CB8AC3E}">
        <p14:creationId xmlns:p14="http://schemas.microsoft.com/office/powerpoint/2010/main" val="3715460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4" name="TextBox 3"/>
          <p:cNvSpPr txBox="1"/>
          <p:nvPr/>
        </p:nvSpPr>
        <p:spPr>
          <a:xfrm>
            <a:off x="0" y="55668"/>
            <a:ext cx="28616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Case Study </a:t>
            </a:r>
          </a:p>
        </p:txBody>
      </p:sp>
      <p:sp>
        <p:nvSpPr>
          <p:cNvPr id="5" name="Rectangle 4"/>
          <p:cNvSpPr/>
          <p:nvPr/>
        </p:nvSpPr>
        <p:spPr>
          <a:xfrm>
            <a:off x="1" y="1046910"/>
            <a:ext cx="12191999" cy="5755422"/>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case study is an in-depth inquiry into a topic or phenomenon within its real-life setting (Yin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case study is an empirical study that investigates a contemporary phenomenon in depth and with its real-life context” (Yin, 2009, p18)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Patton (1990) suggests that case studies are valuable in creating </a:t>
            </a: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deep understanding of particular people, problems or situations</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in comprehensive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Once defined, case study research sets out to understand the dynamics of the topic being studied within its setting or context</a:t>
            </a:r>
          </a:p>
        </p:txBody>
      </p:sp>
      <p:sp>
        <p:nvSpPr>
          <p:cNvPr id="6" name="TextBox 5"/>
          <p:cNvSpPr txBox="1"/>
          <p:nvPr/>
        </p:nvSpPr>
        <p:spPr>
          <a:xfrm>
            <a:off x="8001001" y="6400800"/>
            <a:ext cx="1568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Saunders 2016</a:t>
            </a:r>
          </a:p>
        </p:txBody>
      </p:sp>
    </p:spTree>
    <p:extLst>
      <p:ext uri="{BB962C8B-B14F-4D97-AF65-F5344CB8AC3E}">
        <p14:creationId xmlns:p14="http://schemas.microsoft.com/office/powerpoint/2010/main" val="3340838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4925" y="591344"/>
            <a:ext cx="3842309"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n-ea"/>
                <a:cs typeface="+mn-cs"/>
              </a:rPr>
              <a:t>Case Studies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n-ea"/>
                <a:cs typeface="+mn-cs"/>
              </a:rPr>
              <a:t>Bounded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n-ea"/>
                <a:cs typeface="+mn-cs"/>
              </a:rPr>
              <a:t>system</a:t>
            </a:r>
          </a:p>
        </p:txBody>
      </p:sp>
      <p:sp>
        <p:nvSpPr>
          <p:cNvPr id="2" name="Footer Placeholder 1"/>
          <p:cNvSpPr>
            <a:spLocks noGrp="1"/>
          </p:cNvSpPr>
          <p:nvPr>
            <p:ph type="ftr" sz="quarter" idx="10"/>
          </p:nvPr>
        </p:nvSpPr>
        <p:spPr>
          <a:xfrm>
            <a:off x="4447308" y="6356350"/>
            <a:ext cx="4842466"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Dr Jugindar Singh</a:t>
            </a: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167269" y="1"/>
            <a:ext cx="7979806" cy="5653378"/>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Creswell (2002) "an in-depth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exploration of a bounded system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(e.g., an activity, event, process, or individuals) based on extensive data collection" (p. 485).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Creswell recommends case study as a methodology if the problem to be studied "relates to 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eveloping an in-depth understanding of a 'case' or bounded system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 496) and if the purpose is to understand "an event, activity, process, or one or more individuals" (p. 496).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Cases are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bounded by time and activity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researchers collect detailed information using a variety of data collection procedures over a sustained period of time (Stake, 1995; Yin, 2009, 2012).</a:t>
            </a:r>
          </a:p>
        </p:txBody>
      </p:sp>
      <p:sp>
        <p:nvSpPr>
          <p:cNvPr id="11" name="TextBox 10">
            <a:extLst>
              <a:ext uri="{FF2B5EF4-FFF2-40B4-BE49-F238E27FC236}">
                <a16:creationId xmlns:a16="http://schemas.microsoft.com/office/drawing/2014/main" id="{F64A600C-0B42-4BB1-965C-8AD0ED5AEEDF}"/>
              </a:ext>
            </a:extLst>
          </p:cNvPr>
          <p:cNvSpPr txBox="1"/>
          <p:nvPr/>
        </p:nvSpPr>
        <p:spPr>
          <a:xfrm>
            <a:off x="0" y="5653378"/>
            <a:ext cx="12192000" cy="1200329"/>
          </a:xfrm>
          <a:prstGeom prst="rect">
            <a:avLst/>
          </a:prstGeom>
          <a:solidFill>
            <a:schemeClr val="bg1"/>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'Bounded' means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that the case is separated out for research in terms of time, place, or some physical boundaries"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Cresswell</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 485).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 other words, it is possible to create limits around the object to be studied (Merriam, 1998)</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517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 y="0"/>
            <a:ext cx="12191999" cy="715962"/>
          </a:xfrm>
        </p:spPr>
        <p:txBody>
          <a:bodyPr>
            <a:normAutofit/>
          </a:bodyPr>
          <a:lstStyle/>
          <a:p>
            <a:r>
              <a:rPr lang="en-US" altLang="en-US" b="1" dirty="0">
                <a:solidFill>
                  <a:srgbClr val="FF0000"/>
                </a:solidFill>
              </a:rPr>
              <a:t>CASE STUDIES - Cases are units of investigation </a:t>
            </a:r>
          </a:p>
        </p:txBody>
      </p:sp>
      <p:sp>
        <p:nvSpPr>
          <p:cNvPr id="24579" name="Rectangle 3"/>
          <p:cNvSpPr>
            <a:spLocks noGrp="1" noChangeArrowheads="1"/>
          </p:cNvSpPr>
          <p:nvPr>
            <p:ph type="body" idx="1"/>
          </p:nvPr>
        </p:nvSpPr>
        <p:spPr>
          <a:xfrm>
            <a:off x="-1" y="566057"/>
            <a:ext cx="12191999" cy="5337836"/>
          </a:xfrm>
        </p:spPr>
        <p:txBody>
          <a:bodyPr>
            <a:normAutofit/>
          </a:bodyPr>
          <a:lstStyle/>
          <a:p>
            <a:pPr marL="0" indent="0">
              <a:buNone/>
            </a:pPr>
            <a:r>
              <a:rPr lang="en-US" altLang="en-US" sz="3200" dirty="0"/>
              <a:t>Cases can be </a:t>
            </a:r>
          </a:p>
          <a:p>
            <a:pPr lvl="1"/>
            <a:r>
              <a:rPr lang="en-US" altLang="en-US" sz="2800" b="1" dirty="0">
                <a:solidFill>
                  <a:srgbClr val="0070C0"/>
                </a:solidFill>
              </a:rPr>
              <a:t>Person/persons</a:t>
            </a:r>
          </a:p>
          <a:p>
            <a:pPr lvl="1"/>
            <a:r>
              <a:rPr lang="en-US" altLang="en-US" sz="2800" b="1" dirty="0">
                <a:solidFill>
                  <a:srgbClr val="0070C0"/>
                </a:solidFill>
              </a:rPr>
              <a:t>Group/groups</a:t>
            </a:r>
          </a:p>
          <a:p>
            <a:pPr lvl="1"/>
            <a:r>
              <a:rPr lang="en-US" altLang="en-US" sz="2800" b="1" dirty="0">
                <a:solidFill>
                  <a:srgbClr val="0070C0"/>
                </a:solidFill>
              </a:rPr>
              <a:t>Organization/organizations</a:t>
            </a:r>
          </a:p>
          <a:p>
            <a:pPr lvl="1"/>
            <a:r>
              <a:rPr lang="en-US" altLang="en-US" sz="2800" b="1" dirty="0">
                <a:solidFill>
                  <a:srgbClr val="0070C0"/>
                </a:solidFill>
              </a:rPr>
              <a:t>Institution/institutions</a:t>
            </a:r>
          </a:p>
          <a:p>
            <a:pPr lvl="1"/>
            <a:r>
              <a:rPr lang="en-US" altLang="en-US" sz="2800" b="1" dirty="0">
                <a:solidFill>
                  <a:srgbClr val="0070C0"/>
                </a:solidFill>
              </a:rPr>
              <a:t>Event/events.</a:t>
            </a:r>
          </a:p>
          <a:p>
            <a:pPr lvl="1"/>
            <a:r>
              <a:rPr lang="en-US" altLang="en-US" sz="2800" b="1" dirty="0">
                <a:solidFill>
                  <a:srgbClr val="0070C0"/>
                </a:solidFill>
              </a:rPr>
              <a:t>Employee/group employees</a:t>
            </a:r>
          </a:p>
          <a:p>
            <a:pPr lvl="1"/>
            <a:r>
              <a:rPr lang="en-US" altLang="en-US" sz="2800" b="1" dirty="0">
                <a:solidFill>
                  <a:srgbClr val="0070C0"/>
                </a:solidFill>
              </a:rPr>
              <a:t>Student/group of students</a:t>
            </a:r>
          </a:p>
          <a:p>
            <a:pPr marL="0" indent="0">
              <a:buNone/>
            </a:pPr>
            <a:endParaRPr lang="en-US" altLang="en-US" dirty="0"/>
          </a:p>
          <a:p>
            <a:pPr>
              <a:buFont typeface="Wingdings" pitchFamily="2" charset="2"/>
              <a:buNone/>
            </a:pPr>
            <a:endParaRPr lang="en-US" altLang="en-US" dirty="0"/>
          </a:p>
          <a:p>
            <a:pPr>
              <a:buFont typeface="Wingdings" pitchFamily="2" charset="2"/>
              <a:buNone/>
            </a:pPr>
            <a:endParaRPr lang="en-US" altLang="en-US" dirty="0"/>
          </a:p>
        </p:txBody>
      </p:sp>
      <p:sp>
        <p:nvSpPr>
          <p:cNvPr id="3" name="Rectangle 2">
            <a:extLst>
              <a:ext uri="{FF2B5EF4-FFF2-40B4-BE49-F238E27FC236}">
                <a16:creationId xmlns:a16="http://schemas.microsoft.com/office/drawing/2014/main" id="{6CE361F1-8428-4BA4-B8DF-C6D5AF674A0F}"/>
              </a:ext>
            </a:extLst>
          </p:cNvPr>
          <p:cNvSpPr/>
          <p:nvPr/>
        </p:nvSpPr>
        <p:spPr>
          <a:xfrm>
            <a:off x="44925" y="5626327"/>
            <a:ext cx="12102148" cy="830997"/>
          </a:xfrm>
          <a:prstGeom prst="rect">
            <a:avLst/>
          </a:prstGeom>
          <a:solidFill>
            <a:schemeClr val="bg1">
              <a:lumMod val="95000"/>
            </a:schemeClr>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 case study is an in-depth description and analysis of a bounded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 single entity, a unit around which there are boundaries.</a:t>
            </a:r>
          </a:p>
        </p:txBody>
      </p:sp>
      <p:sp>
        <p:nvSpPr>
          <p:cNvPr id="5" name="TextBox 4">
            <a:extLst>
              <a:ext uri="{FF2B5EF4-FFF2-40B4-BE49-F238E27FC236}">
                <a16:creationId xmlns:a16="http://schemas.microsoft.com/office/drawing/2014/main" id="{39680B56-C684-47DC-8095-0BC0D8F2554C}"/>
              </a:ext>
            </a:extLst>
          </p:cNvPr>
          <p:cNvSpPr txBox="1"/>
          <p:nvPr/>
        </p:nvSpPr>
        <p:spPr>
          <a:xfrm>
            <a:off x="-2" y="6468471"/>
            <a:ext cx="12147075" cy="369332"/>
          </a:xfrm>
          <a:prstGeom prst="rect">
            <a:avLst/>
          </a:prstGeom>
          <a:solidFill>
            <a:schemeClr val="bg1"/>
          </a:solidFill>
          <a:ln>
            <a:solidFill>
              <a:srgbClr val="002060"/>
            </a:solidFill>
          </a:ln>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An in-depth analysis of a case, often a p</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rogram, event, activity, process, or one or more individual</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s. </a:t>
            </a:r>
          </a:p>
        </p:txBody>
      </p:sp>
      <p:sp>
        <p:nvSpPr>
          <p:cNvPr id="7" name="TextBox 6">
            <a:extLst>
              <a:ext uri="{FF2B5EF4-FFF2-40B4-BE49-F238E27FC236}">
                <a16:creationId xmlns:a16="http://schemas.microsoft.com/office/drawing/2014/main" id="{8ED0C8E4-55B5-4550-B0AA-38AF148C7E92}"/>
              </a:ext>
            </a:extLst>
          </p:cNvPr>
          <p:cNvSpPr txBox="1"/>
          <p:nvPr/>
        </p:nvSpPr>
        <p:spPr>
          <a:xfrm>
            <a:off x="22460" y="4108408"/>
            <a:ext cx="12147075" cy="1569660"/>
          </a:xfrm>
          <a:prstGeom prst="rect">
            <a:avLst/>
          </a:prstGeom>
          <a:no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‘case’ in case study research may refer to a person (e.g. a manager), a group (e.g. a work team), 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(e.g. a business), an association (e.g. a joint venture), a change process (e.g. restructuring a company), an event (e.g. an annual general meeting) as well as many other types of case subject</a:t>
            </a:r>
          </a:p>
        </p:txBody>
      </p:sp>
    </p:spTree>
    <p:extLst>
      <p:ext uri="{BB962C8B-B14F-4D97-AF65-F5344CB8AC3E}">
        <p14:creationId xmlns:p14="http://schemas.microsoft.com/office/powerpoint/2010/main" val="2820034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4A8BAB-0E45-4E14-B72E-68A00D591C5A}"/>
              </a:ext>
            </a:extLst>
          </p:cNvPr>
          <p:cNvSpPr>
            <a:spLocks noGrp="1"/>
          </p:cNvSpPr>
          <p:nvPr>
            <p:ph type="title"/>
          </p:nvPr>
        </p:nvSpPr>
        <p:spPr>
          <a:xfrm>
            <a:off x="635000" y="640823"/>
            <a:ext cx="3418659" cy="5583148"/>
          </a:xfrm>
        </p:spPr>
        <p:txBody>
          <a:bodyPr vert="horz" lIns="91440" tIns="45720" rIns="91440" bIns="45720" rtlCol="0" anchor="ctr">
            <a:normAutofit/>
          </a:bodyPr>
          <a:lstStyle/>
          <a:p>
            <a:pPr algn="ctr"/>
            <a:r>
              <a:rPr lang="en-US" sz="5400" b="1" kern="1200" dirty="0">
                <a:solidFill>
                  <a:srgbClr val="FF0000"/>
                </a:solidFill>
                <a:latin typeface="+mj-lt"/>
                <a:ea typeface="+mj-ea"/>
                <a:cs typeface="+mj-cs"/>
              </a:rPr>
              <a:t>Case study </a:t>
            </a:r>
            <a:r>
              <a:rPr lang="en-US" sz="4000" b="1" kern="1200" dirty="0">
                <a:solidFill>
                  <a:schemeClr val="tx1"/>
                </a:solidFill>
                <a:latin typeface="+mj-lt"/>
                <a:ea typeface="+mj-ea"/>
                <a:cs typeface="+mj-cs"/>
              </a:rPr>
              <a:t>Collection of data</a:t>
            </a:r>
            <a:endParaRPr lang="en-US" sz="5400" b="1"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extBox 4">
            <a:extLst>
              <a:ext uri="{FF2B5EF4-FFF2-40B4-BE49-F238E27FC236}">
                <a16:creationId xmlns:a16="http://schemas.microsoft.com/office/drawing/2014/main" id="{C27E69B6-F00C-4C14-B6E5-C13A9795FE25}"/>
              </a:ext>
            </a:extLst>
          </p:cNvPr>
          <p:cNvGraphicFramePr/>
          <p:nvPr/>
        </p:nvGraphicFramePr>
        <p:xfrm>
          <a:off x="4648018" y="640822"/>
          <a:ext cx="7249922" cy="6217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0159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6C112-0619-447D-8C23-F540C8120341}"/>
              </a:ext>
            </a:extLst>
          </p:cNvPr>
          <p:cNvPicPr>
            <a:picLocks noChangeAspect="1"/>
          </p:cNvPicPr>
          <p:nvPr/>
        </p:nvPicPr>
        <p:blipFill>
          <a:blip r:embed="rId2"/>
          <a:stretch>
            <a:fillRect/>
          </a:stretch>
        </p:blipFill>
        <p:spPr>
          <a:xfrm>
            <a:off x="8468751" y="4091132"/>
            <a:ext cx="3653053" cy="2038983"/>
          </a:xfrm>
          <a:prstGeom prst="rect">
            <a:avLst/>
          </a:prstGeom>
        </p:spPr>
      </p:pic>
      <p:sp>
        <p:nvSpPr>
          <p:cNvPr id="2" name="TextBox 1">
            <a:extLst>
              <a:ext uri="{FF2B5EF4-FFF2-40B4-BE49-F238E27FC236}">
                <a16:creationId xmlns:a16="http://schemas.microsoft.com/office/drawing/2014/main" id="{AF44A805-EAAD-4F73-9529-EA88AF8366E2}"/>
              </a:ext>
            </a:extLst>
          </p:cNvPr>
          <p:cNvSpPr txBox="1"/>
          <p:nvPr/>
        </p:nvSpPr>
        <p:spPr>
          <a:xfrm>
            <a:off x="0" y="0"/>
            <a:ext cx="12192000" cy="954107"/>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FF00"/>
                </a:solidFill>
                <a:effectLst/>
                <a:uLnTx/>
                <a:uFillTx/>
                <a:latin typeface="Calibri" panose="020F0502020204030204"/>
                <a:ea typeface="+mn-ea"/>
                <a:cs typeface="+mn-cs"/>
              </a:rPr>
              <a:t>Title: Exploring Principals leadership style and teachers commitment in High Performing Schools in Kuala Lumpur</a:t>
            </a:r>
          </a:p>
        </p:txBody>
      </p:sp>
      <p:sp>
        <p:nvSpPr>
          <p:cNvPr id="4" name="TextBox 3">
            <a:extLst>
              <a:ext uri="{FF2B5EF4-FFF2-40B4-BE49-F238E27FC236}">
                <a16:creationId xmlns:a16="http://schemas.microsoft.com/office/drawing/2014/main" id="{FD7A801D-A02F-403E-9B35-711C86FAAECC}"/>
              </a:ext>
            </a:extLst>
          </p:cNvPr>
          <p:cNvSpPr txBox="1"/>
          <p:nvPr/>
        </p:nvSpPr>
        <p:spPr>
          <a:xfrm>
            <a:off x="0" y="875087"/>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black"/>
                </a:solidFill>
                <a:effectLst/>
                <a:uLnTx/>
                <a:uFillTx/>
                <a:latin typeface="Calibri" panose="020F0502020204030204"/>
                <a:ea typeface="+mn-ea"/>
                <a:cs typeface="+mn-cs"/>
              </a:rPr>
              <a:t>RQ1: What are the leadership styles in High performing schools?</a:t>
            </a:r>
          </a:p>
        </p:txBody>
      </p:sp>
      <p:graphicFrame>
        <p:nvGraphicFramePr>
          <p:cNvPr id="5" name="Table 5">
            <a:extLst>
              <a:ext uri="{FF2B5EF4-FFF2-40B4-BE49-F238E27FC236}">
                <a16:creationId xmlns:a16="http://schemas.microsoft.com/office/drawing/2014/main" id="{43C27123-A1BC-4CAC-ADFA-D86508F82F50}"/>
              </a:ext>
            </a:extLst>
          </p:cNvPr>
          <p:cNvGraphicFramePr>
            <a:graphicFrameLocks noGrp="1"/>
          </p:cNvGraphicFramePr>
          <p:nvPr/>
        </p:nvGraphicFramePr>
        <p:xfrm>
          <a:off x="0" y="1621265"/>
          <a:ext cx="12192000" cy="2469867"/>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217736956"/>
                    </a:ext>
                  </a:extLst>
                </a:gridCol>
                <a:gridCol w="3048000">
                  <a:extLst>
                    <a:ext uri="{9D8B030D-6E8A-4147-A177-3AD203B41FA5}">
                      <a16:colId xmlns:a16="http://schemas.microsoft.com/office/drawing/2014/main" val="3566840434"/>
                    </a:ext>
                  </a:extLst>
                </a:gridCol>
                <a:gridCol w="3048000">
                  <a:extLst>
                    <a:ext uri="{9D8B030D-6E8A-4147-A177-3AD203B41FA5}">
                      <a16:colId xmlns:a16="http://schemas.microsoft.com/office/drawing/2014/main" val="971276114"/>
                    </a:ext>
                  </a:extLst>
                </a:gridCol>
                <a:gridCol w="3048000">
                  <a:extLst>
                    <a:ext uri="{9D8B030D-6E8A-4147-A177-3AD203B41FA5}">
                      <a16:colId xmlns:a16="http://schemas.microsoft.com/office/drawing/2014/main" val="2232594962"/>
                    </a:ext>
                  </a:extLst>
                </a:gridCol>
              </a:tblGrid>
              <a:tr h="344007">
                <a:tc>
                  <a:txBody>
                    <a:bodyPr/>
                    <a:lstStyle/>
                    <a:p>
                      <a:r>
                        <a:rPr lang="en-MY" dirty="0"/>
                        <a:t>Units of Analysis</a:t>
                      </a:r>
                    </a:p>
                  </a:txBody>
                  <a:tcPr/>
                </a:tc>
                <a:tc>
                  <a:txBody>
                    <a:bodyPr/>
                    <a:lstStyle/>
                    <a:p>
                      <a:r>
                        <a:rPr lang="en-MY" dirty="0"/>
                        <a:t>School A</a:t>
                      </a:r>
                    </a:p>
                  </a:txBody>
                  <a:tcPr/>
                </a:tc>
                <a:tc>
                  <a:txBody>
                    <a:bodyPr/>
                    <a:lstStyle/>
                    <a:p>
                      <a:r>
                        <a:rPr lang="en-MY" dirty="0"/>
                        <a:t>School B</a:t>
                      </a:r>
                    </a:p>
                  </a:txBody>
                  <a:tcPr/>
                </a:tc>
                <a:tc>
                  <a:txBody>
                    <a:bodyPr/>
                    <a:lstStyle/>
                    <a:p>
                      <a:r>
                        <a:rPr lang="en-MY" dirty="0"/>
                        <a:t>School C</a:t>
                      </a:r>
                    </a:p>
                  </a:txBody>
                  <a:tcPr/>
                </a:tc>
                <a:extLst>
                  <a:ext uri="{0D108BD9-81ED-4DB2-BD59-A6C34878D82A}">
                    <a16:rowId xmlns:a16="http://schemas.microsoft.com/office/drawing/2014/main" val="396036363"/>
                  </a:ext>
                </a:extLst>
              </a:tr>
              <a:tr h="591003">
                <a:tc>
                  <a:txBody>
                    <a:bodyPr/>
                    <a:lstStyle/>
                    <a:p>
                      <a:r>
                        <a:rPr lang="en-MY" b="1" dirty="0"/>
                        <a:t>Principals </a:t>
                      </a:r>
                    </a:p>
                  </a:txBody>
                  <a:tcPr/>
                </a:tc>
                <a:tc>
                  <a:txBody>
                    <a:bodyPr/>
                    <a:lstStyle/>
                    <a:p>
                      <a:r>
                        <a:rPr lang="en-MY" dirty="0"/>
                        <a:t>What</a:t>
                      </a:r>
                    </a:p>
                  </a:txBody>
                  <a:tcPr/>
                </a:tc>
                <a:tc>
                  <a:txBody>
                    <a:bodyPr/>
                    <a:lstStyle/>
                    <a:p>
                      <a:r>
                        <a:rPr lang="en-MY" dirty="0"/>
                        <a:t>What</a:t>
                      </a:r>
                    </a:p>
                  </a:txBody>
                  <a:tcPr/>
                </a:tc>
                <a:tc>
                  <a:txBody>
                    <a:bodyPr/>
                    <a:lstStyle/>
                    <a:p>
                      <a:r>
                        <a:rPr lang="en-MY" dirty="0"/>
                        <a:t>What</a:t>
                      </a:r>
                    </a:p>
                  </a:txBody>
                  <a:tcPr/>
                </a:tc>
                <a:extLst>
                  <a:ext uri="{0D108BD9-81ED-4DB2-BD59-A6C34878D82A}">
                    <a16:rowId xmlns:a16="http://schemas.microsoft.com/office/drawing/2014/main" val="1758939409"/>
                  </a:ext>
                </a:extLst>
              </a:tr>
              <a:tr h="769118">
                <a:tc>
                  <a:txBody>
                    <a:bodyPr/>
                    <a:lstStyle/>
                    <a:p>
                      <a:r>
                        <a:rPr lang="en-MY" b="1" dirty="0"/>
                        <a:t>Teachers</a:t>
                      </a:r>
                    </a:p>
                  </a:txBody>
                  <a:tcPr/>
                </a:tc>
                <a:tc>
                  <a:txBody>
                    <a:bodyPr/>
                    <a:lstStyle/>
                    <a:p>
                      <a:r>
                        <a:rPr lang="en-MY" dirty="0"/>
                        <a:t>What</a:t>
                      </a:r>
                    </a:p>
                  </a:txBody>
                  <a:tcPr/>
                </a:tc>
                <a:tc>
                  <a:txBody>
                    <a:bodyPr/>
                    <a:lstStyle/>
                    <a:p>
                      <a:r>
                        <a:rPr lang="en-MY" dirty="0"/>
                        <a:t>What</a:t>
                      </a:r>
                    </a:p>
                  </a:txBody>
                  <a:tcPr/>
                </a:tc>
                <a:tc>
                  <a:txBody>
                    <a:bodyPr/>
                    <a:lstStyle/>
                    <a:p>
                      <a:r>
                        <a:rPr lang="en-MY" dirty="0"/>
                        <a:t>What</a:t>
                      </a:r>
                    </a:p>
                  </a:txBody>
                  <a:tcPr/>
                </a:tc>
                <a:extLst>
                  <a:ext uri="{0D108BD9-81ED-4DB2-BD59-A6C34878D82A}">
                    <a16:rowId xmlns:a16="http://schemas.microsoft.com/office/drawing/2014/main" val="558778801"/>
                  </a:ext>
                </a:extLst>
              </a:tr>
              <a:tr h="743986">
                <a:tc>
                  <a:txBody>
                    <a:bodyPr/>
                    <a:lstStyle/>
                    <a:p>
                      <a:r>
                        <a:rPr lang="en-MY" b="1" dirty="0"/>
                        <a:t>Students Admin</a:t>
                      </a:r>
                    </a:p>
                  </a:txBody>
                  <a:tcPr/>
                </a:tc>
                <a:tc>
                  <a:txBody>
                    <a:bodyPr/>
                    <a:lstStyle/>
                    <a:p>
                      <a:r>
                        <a:rPr lang="en-MY" dirty="0"/>
                        <a:t>What</a:t>
                      </a:r>
                    </a:p>
                  </a:txBody>
                  <a:tcPr/>
                </a:tc>
                <a:tc>
                  <a:txBody>
                    <a:bodyPr/>
                    <a:lstStyle/>
                    <a:p>
                      <a:r>
                        <a:rPr lang="en-MY" dirty="0"/>
                        <a:t>What</a:t>
                      </a:r>
                    </a:p>
                  </a:txBody>
                  <a:tcPr/>
                </a:tc>
                <a:tc>
                  <a:txBody>
                    <a:bodyPr/>
                    <a:lstStyle/>
                    <a:p>
                      <a:endParaRPr lang="en-MY" dirty="0"/>
                    </a:p>
                  </a:txBody>
                  <a:tcPr/>
                </a:tc>
                <a:extLst>
                  <a:ext uri="{0D108BD9-81ED-4DB2-BD59-A6C34878D82A}">
                    <a16:rowId xmlns:a16="http://schemas.microsoft.com/office/drawing/2014/main" val="1680637369"/>
                  </a:ext>
                </a:extLst>
              </a:tr>
            </a:tbl>
          </a:graphicData>
        </a:graphic>
      </p:graphicFrame>
      <p:sp>
        <p:nvSpPr>
          <p:cNvPr id="6" name="TextBox 5">
            <a:extLst>
              <a:ext uri="{FF2B5EF4-FFF2-40B4-BE49-F238E27FC236}">
                <a16:creationId xmlns:a16="http://schemas.microsoft.com/office/drawing/2014/main" id="{5489AD85-5583-4882-A4EA-F846D22A2552}"/>
              </a:ext>
            </a:extLst>
          </p:cNvPr>
          <p:cNvSpPr txBox="1"/>
          <p:nvPr/>
        </p:nvSpPr>
        <p:spPr>
          <a:xfrm>
            <a:off x="4430747" y="4595280"/>
            <a:ext cx="3478773" cy="646331"/>
          </a:xfrm>
          <a:prstGeom prst="rect">
            <a:avLst/>
          </a:prstGeom>
          <a:noFill/>
          <a:ln>
            <a:solidFill>
              <a:schemeClr val="accent5">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Calibri" panose="020F0502020204030204"/>
                <a:ea typeface="+mn-ea"/>
                <a:cs typeface="+mn-cs"/>
              </a:rPr>
              <a:t>Single Case Vs Multiple Case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Calibri" panose="020F0502020204030204"/>
                <a:ea typeface="+mn-ea"/>
                <a:cs typeface="+mn-cs"/>
              </a:rPr>
              <a:t>(across cases)</a:t>
            </a:r>
          </a:p>
        </p:txBody>
      </p:sp>
      <p:sp>
        <p:nvSpPr>
          <p:cNvPr id="7" name="TextBox 6">
            <a:extLst>
              <a:ext uri="{FF2B5EF4-FFF2-40B4-BE49-F238E27FC236}">
                <a16:creationId xmlns:a16="http://schemas.microsoft.com/office/drawing/2014/main" id="{8B93300F-ACDD-42C1-B7B5-35CCA1D0543F}"/>
              </a:ext>
            </a:extLst>
          </p:cNvPr>
          <p:cNvSpPr txBox="1"/>
          <p:nvPr/>
        </p:nvSpPr>
        <p:spPr>
          <a:xfrm>
            <a:off x="70196" y="4595280"/>
            <a:ext cx="1519454" cy="64633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Data Triangulation</a:t>
            </a:r>
          </a:p>
        </p:txBody>
      </p:sp>
      <p:sp>
        <p:nvSpPr>
          <p:cNvPr id="8" name="TextBox 7">
            <a:extLst>
              <a:ext uri="{FF2B5EF4-FFF2-40B4-BE49-F238E27FC236}">
                <a16:creationId xmlns:a16="http://schemas.microsoft.com/office/drawing/2014/main" id="{57854691-B602-4560-8D94-0406297E8FAD}"/>
              </a:ext>
            </a:extLst>
          </p:cNvPr>
          <p:cNvSpPr txBox="1"/>
          <p:nvPr/>
        </p:nvSpPr>
        <p:spPr>
          <a:xfrm>
            <a:off x="2161192" y="4634706"/>
            <a:ext cx="1848099" cy="1138773"/>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Calibri" panose="020F0502020204030204"/>
                <a:ea typeface="+mn-ea"/>
                <a:cs typeface="+mn-cs"/>
              </a:rPr>
              <a:t>Holistic or Embedded </a:t>
            </a:r>
            <a:r>
              <a:rPr kumimoji="0" lang="en-MY" sz="1600" b="1" i="0" u="none" strike="noStrike" kern="1200" cap="none" spc="0" normalizeH="0" baseline="0" noProof="0" dirty="0">
                <a:ln>
                  <a:noFill/>
                </a:ln>
                <a:solidFill>
                  <a:srgbClr val="FF0000"/>
                </a:solidFill>
                <a:effectLst/>
                <a:uLnTx/>
                <a:uFillTx/>
                <a:latin typeface="Calibri" panose="020F0502020204030204"/>
                <a:ea typeface="+mn-ea"/>
                <a:cs typeface="+mn-cs"/>
              </a:rPr>
              <a:t>(within the Case study)</a:t>
            </a:r>
            <a:endParaRPr kumimoji="0" lang="en-MY"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6CE6980-79FC-4967-9ED2-12AD30328F99}"/>
              </a:ext>
            </a:extLst>
          </p:cNvPr>
          <p:cNvSpPr txBox="1"/>
          <p:nvPr/>
        </p:nvSpPr>
        <p:spPr>
          <a:xfrm>
            <a:off x="6583680" y="1015663"/>
            <a:ext cx="32976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FF0000"/>
                </a:solidFill>
                <a:effectLst/>
                <a:uLnTx/>
                <a:uFillTx/>
                <a:latin typeface="Calibri" panose="020F0502020204030204"/>
                <a:ea typeface="+mn-ea"/>
                <a:cs typeface="+mn-cs"/>
              </a:rPr>
              <a:t>Homogeneous or Heterogeneous</a:t>
            </a:r>
          </a:p>
        </p:txBody>
      </p:sp>
      <p:sp>
        <p:nvSpPr>
          <p:cNvPr id="10" name="Speech Bubble: Oval 9">
            <a:extLst>
              <a:ext uri="{FF2B5EF4-FFF2-40B4-BE49-F238E27FC236}">
                <a16:creationId xmlns:a16="http://schemas.microsoft.com/office/drawing/2014/main" id="{34A8FB30-0F15-4AA3-B26C-5EBBBF3601FC}"/>
              </a:ext>
            </a:extLst>
          </p:cNvPr>
          <p:cNvSpPr/>
          <p:nvPr/>
        </p:nvSpPr>
        <p:spPr>
          <a:xfrm>
            <a:off x="1626761" y="1151931"/>
            <a:ext cx="1068862" cy="612648"/>
          </a:xfrm>
          <a:prstGeom prst="wedgeEllipseCallout">
            <a:avLst>
              <a:gd name="adj1" fmla="val -22149"/>
              <a:gd name="adj2" fmla="val 13827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WHO</a:t>
            </a:r>
          </a:p>
        </p:txBody>
      </p:sp>
      <p:cxnSp>
        <p:nvCxnSpPr>
          <p:cNvPr id="12" name="Straight Arrow Connector 11">
            <a:extLst>
              <a:ext uri="{FF2B5EF4-FFF2-40B4-BE49-F238E27FC236}">
                <a16:creationId xmlns:a16="http://schemas.microsoft.com/office/drawing/2014/main" id="{DC184310-D75C-4D63-A54B-381402B06467}"/>
              </a:ext>
            </a:extLst>
          </p:cNvPr>
          <p:cNvCxnSpPr>
            <a:cxnSpLocks/>
          </p:cNvCxnSpPr>
          <p:nvPr/>
        </p:nvCxnSpPr>
        <p:spPr>
          <a:xfrm flipV="1">
            <a:off x="506437" y="3798277"/>
            <a:ext cx="239151" cy="797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4F382D-7B59-4E86-947F-D293A3B9FBFE}"/>
              </a:ext>
            </a:extLst>
          </p:cNvPr>
          <p:cNvCxnSpPr>
            <a:stCxn id="6" idx="0"/>
          </p:cNvCxnSpPr>
          <p:nvPr/>
        </p:nvCxnSpPr>
        <p:spPr>
          <a:xfrm flipV="1">
            <a:off x="6170134" y="4196778"/>
            <a:ext cx="0" cy="398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EB6BAC-6414-4C4F-AD56-C8D992480142}"/>
              </a:ext>
            </a:extLst>
          </p:cNvPr>
          <p:cNvCxnSpPr>
            <a:cxnSpLocks/>
            <a:stCxn id="8" idx="0"/>
          </p:cNvCxnSpPr>
          <p:nvPr/>
        </p:nvCxnSpPr>
        <p:spPr>
          <a:xfrm flipH="1" flipV="1">
            <a:off x="2391512" y="4091132"/>
            <a:ext cx="693730" cy="543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42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6BA39-2DD2-4D7E-BF0D-267CE8255627}"/>
              </a:ext>
            </a:extLst>
          </p:cNvPr>
          <p:cNvSpPr>
            <a:spLocks noGrp="1"/>
          </p:cNvSpPr>
          <p:nvPr>
            <p:ph type="title"/>
          </p:nvPr>
        </p:nvSpPr>
        <p:spPr>
          <a:xfrm>
            <a:off x="643467" y="321735"/>
            <a:ext cx="10905066" cy="745062"/>
          </a:xfrm>
        </p:spPr>
        <p:txBody>
          <a:bodyPr>
            <a:normAutofit/>
          </a:bodyPr>
          <a:lstStyle/>
          <a:p>
            <a:r>
              <a:rPr lang="en-MY" sz="3600" b="1" dirty="0">
                <a:solidFill>
                  <a:srgbClr val="FF0000"/>
                </a:solidFill>
              </a:rPr>
              <a:t>1. Research Philosophy?</a:t>
            </a:r>
          </a:p>
        </p:txBody>
      </p:sp>
      <p:sp>
        <p:nvSpPr>
          <p:cNvPr id="3" name="Content Placeholder 2">
            <a:extLst>
              <a:ext uri="{FF2B5EF4-FFF2-40B4-BE49-F238E27FC236}">
                <a16:creationId xmlns:a16="http://schemas.microsoft.com/office/drawing/2014/main" id="{B2EA9318-FB7E-4824-981D-29B0391A7709}"/>
              </a:ext>
            </a:extLst>
          </p:cNvPr>
          <p:cNvSpPr>
            <a:spLocks noGrp="1"/>
          </p:cNvSpPr>
          <p:nvPr>
            <p:ph idx="1"/>
          </p:nvPr>
        </p:nvSpPr>
        <p:spPr>
          <a:xfrm>
            <a:off x="0" y="1204686"/>
            <a:ext cx="4651853" cy="5653314"/>
          </a:xfrm>
        </p:spPr>
        <p:txBody>
          <a:bodyPr>
            <a:normAutofit fontScale="92500"/>
          </a:bodyPr>
          <a:lstStyle/>
          <a:p>
            <a:pPr marL="0" indent="0">
              <a:lnSpc>
                <a:spcPct val="110000"/>
              </a:lnSpc>
              <a:buNone/>
            </a:pPr>
            <a:r>
              <a:rPr lang="en-US" dirty="0">
                <a:solidFill>
                  <a:srgbClr val="0070C0"/>
                </a:solidFill>
              </a:rPr>
              <a:t>Research philosophy deals with the source, nature and development of knowledge - </a:t>
            </a:r>
            <a:r>
              <a:rPr lang="en-US" sz="2400" dirty="0"/>
              <a:t>Bajpai, N. (2011) “Business Research Methods” Pearson Education India</a:t>
            </a:r>
          </a:p>
          <a:p>
            <a:pPr marL="0" indent="0">
              <a:lnSpc>
                <a:spcPct val="110000"/>
              </a:lnSpc>
              <a:buNone/>
            </a:pPr>
            <a:r>
              <a:rPr lang="en-US" dirty="0"/>
              <a:t> In simple terms, a research philosophy is belief about the ways in which data about a phenomenon should be:</a:t>
            </a:r>
          </a:p>
          <a:p>
            <a:pPr lvl="1">
              <a:lnSpc>
                <a:spcPct val="110000"/>
              </a:lnSpc>
            </a:pPr>
            <a:r>
              <a:rPr lang="en-US" sz="2800" dirty="0"/>
              <a:t>collected</a:t>
            </a:r>
          </a:p>
          <a:p>
            <a:pPr lvl="1">
              <a:lnSpc>
                <a:spcPct val="110000"/>
              </a:lnSpc>
            </a:pPr>
            <a:r>
              <a:rPr lang="en-US" sz="2800" dirty="0"/>
              <a:t>analyzed </a:t>
            </a:r>
          </a:p>
          <a:p>
            <a:pPr lvl="1">
              <a:lnSpc>
                <a:spcPct val="110000"/>
              </a:lnSpc>
            </a:pPr>
            <a:r>
              <a:rPr lang="en-US" sz="2800" dirty="0"/>
              <a:t>used</a:t>
            </a:r>
            <a:endParaRPr lang="en-MY"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4F6B03C7-5B62-4AEA-882F-2F6BD9969422}"/>
              </a:ext>
            </a:extLst>
          </p:cNvPr>
          <p:cNvPicPr>
            <a:picLocks noChangeAspect="1"/>
          </p:cNvPicPr>
          <p:nvPr/>
        </p:nvPicPr>
        <p:blipFill>
          <a:blip r:embed="rId2"/>
          <a:stretch>
            <a:fillRect/>
          </a:stretch>
        </p:blipFill>
        <p:spPr>
          <a:xfrm>
            <a:off x="4651853" y="972864"/>
            <a:ext cx="7540146" cy="4700071"/>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peech Bubble: Rectangle 13">
            <a:extLst>
              <a:ext uri="{FF2B5EF4-FFF2-40B4-BE49-F238E27FC236}">
                <a16:creationId xmlns:a16="http://schemas.microsoft.com/office/drawing/2014/main" id="{02006886-3857-497D-86EB-F36761AE3FF4}"/>
              </a:ext>
            </a:extLst>
          </p:cNvPr>
          <p:cNvSpPr/>
          <p:nvPr/>
        </p:nvSpPr>
        <p:spPr>
          <a:xfrm>
            <a:off x="10344034" y="5732781"/>
            <a:ext cx="1847965" cy="612648"/>
          </a:xfrm>
          <a:prstGeom prst="wedgeRectCallout">
            <a:avLst>
              <a:gd name="adj1" fmla="val -68205"/>
              <a:gd name="adj2" fmla="val -3255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white"/>
                </a:solidFill>
                <a:effectLst/>
                <a:uLnTx/>
                <a:uFillTx/>
                <a:latin typeface="Calibri" panose="020F0502020204030204"/>
                <a:ea typeface="+mn-ea"/>
                <a:cs typeface="+mn-cs"/>
              </a:rPr>
              <a:t>Research Philosophy</a:t>
            </a:r>
          </a:p>
        </p:txBody>
      </p:sp>
    </p:spTree>
    <p:extLst>
      <p:ext uri="{BB962C8B-B14F-4D97-AF65-F5344CB8AC3E}">
        <p14:creationId xmlns:p14="http://schemas.microsoft.com/office/powerpoint/2010/main" val="3366201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1600" y="1"/>
            <a:ext cx="6618514" cy="728662"/>
          </a:xfrm>
        </p:spPr>
        <p:txBody>
          <a:bodyPr>
            <a:normAutofit/>
          </a:bodyPr>
          <a:lstStyle/>
          <a:p>
            <a:pPr eaLnBrk="1" hangingPunct="1"/>
            <a:r>
              <a:rPr lang="en-CA" b="1" dirty="0">
                <a:solidFill>
                  <a:srgbClr val="FF0000"/>
                </a:solidFill>
              </a:rPr>
              <a:t>Action Research</a:t>
            </a:r>
          </a:p>
        </p:txBody>
      </p:sp>
      <p:sp>
        <p:nvSpPr>
          <p:cNvPr id="2" name="Rectangle 1"/>
          <p:cNvSpPr/>
          <p:nvPr/>
        </p:nvSpPr>
        <p:spPr>
          <a:xfrm>
            <a:off x="0" y="6138932"/>
            <a:ext cx="12192000" cy="707886"/>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a:ea typeface="+mn-ea"/>
                <a:cs typeface="+mn-cs"/>
              </a:rPr>
              <a:t>Denscombe</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(2010, p. 6) - An action research strategy's purpose is to solve a particular problem and to produce guidelines for best practice.</a:t>
            </a:r>
          </a:p>
        </p:txBody>
      </p:sp>
      <p:pic>
        <p:nvPicPr>
          <p:cNvPr id="3" name="Picture 2">
            <a:extLst>
              <a:ext uri="{FF2B5EF4-FFF2-40B4-BE49-F238E27FC236}">
                <a16:creationId xmlns:a16="http://schemas.microsoft.com/office/drawing/2014/main" id="{F0FEA7BA-1B3B-4902-B5AE-3A9B18C8376E}"/>
              </a:ext>
            </a:extLst>
          </p:cNvPr>
          <p:cNvPicPr>
            <a:picLocks noChangeAspect="1"/>
          </p:cNvPicPr>
          <p:nvPr/>
        </p:nvPicPr>
        <p:blipFill>
          <a:blip r:embed="rId3"/>
          <a:stretch>
            <a:fillRect/>
          </a:stretch>
        </p:blipFill>
        <p:spPr>
          <a:xfrm>
            <a:off x="7141028" y="728662"/>
            <a:ext cx="5050971" cy="5400675"/>
          </a:xfrm>
          <a:prstGeom prst="rect">
            <a:avLst/>
          </a:prstGeom>
        </p:spPr>
      </p:pic>
      <p:graphicFrame>
        <p:nvGraphicFramePr>
          <p:cNvPr id="9223" name="Rectangle 3">
            <a:extLst>
              <a:ext uri="{FF2B5EF4-FFF2-40B4-BE49-F238E27FC236}">
                <a16:creationId xmlns:a16="http://schemas.microsoft.com/office/drawing/2014/main" id="{A5AEA9A4-1BD3-4563-8CCC-B177F70DC5F6}"/>
              </a:ext>
            </a:extLst>
          </p:cNvPr>
          <p:cNvGraphicFramePr/>
          <p:nvPr/>
        </p:nvGraphicFramePr>
        <p:xfrm>
          <a:off x="0" y="738258"/>
          <a:ext cx="702564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2024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98688" y="249238"/>
            <a:ext cx="7772400" cy="685800"/>
          </a:xfrm>
        </p:spPr>
        <p:txBody>
          <a:bodyPr/>
          <a:lstStyle/>
          <a:p>
            <a:pPr eaLnBrk="1" hangingPunct="1"/>
            <a:r>
              <a:rPr lang="en-GB" sz="3200" b="1" dirty="0">
                <a:solidFill>
                  <a:srgbClr val="FF0000"/>
                </a:solidFill>
                <a:latin typeface="Arial" charset="0"/>
              </a:rPr>
              <a:t>Research Strategies: Experiment</a:t>
            </a:r>
          </a:p>
        </p:txBody>
      </p:sp>
      <p:sp>
        <p:nvSpPr>
          <p:cNvPr id="21507" name="Rectangle 3"/>
          <p:cNvSpPr>
            <a:spLocks noGrp="1" noChangeArrowheads="1"/>
          </p:cNvSpPr>
          <p:nvPr>
            <p:ph type="body" idx="1"/>
          </p:nvPr>
        </p:nvSpPr>
        <p:spPr>
          <a:xfrm>
            <a:off x="0" y="935038"/>
            <a:ext cx="12192000" cy="5673724"/>
          </a:xfrm>
        </p:spPr>
        <p:txBody>
          <a:bodyPr>
            <a:normAutofit/>
          </a:bodyPr>
          <a:lstStyle/>
          <a:p>
            <a:pPr marL="0" indent="0">
              <a:buNone/>
            </a:pPr>
            <a:r>
              <a:rPr lang="en-US" sz="2600" dirty="0">
                <a:latin typeface="Arial" charset="0"/>
              </a:rPr>
              <a:t>The purpose of an experiment is to study the probability of a change in an </a:t>
            </a:r>
            <a:r>
              <a:rPr lang="en-US" sz="2600" dirty="0">
                <a:solidFill>
                  <a:srgbClr val="FF0000"/>
                </a:solidFill>
                <a:latin typeface="Arial" charset="0"/>
              </a:rPr>
              <a:t>independent variable </a:t>
            </a:r>
            <a:r>
              <a:rPr lang="en-US" sz="2600" dirty="0">
                <a:latin typeface="Arial" charset="0"/>
              </a:rPr>
              <a:t>causing a change in another, </a:t>
            </a:r>
            <a:r>
              <a:rPr lang="en-US" sz="2600" dirty="0">
                <a:solidFill>
                  <a:srgbClr val="FF0000"/>
                </a:solidFill>
                <a:latin typeface="Arial" charset="0"/>
              </a:rPr>
              <a:t>dependent variable</a:t>
            </a:r>
            <a:r>
              <a:rPr lang="en-US" sz="2600" dirty="0">
                <a:latin typeface="Arial" charset="0"/>
              </a:rPr>
              <a:t>.</a:t>
            </a:r>
          </a:p>
          <a:p>
            <a:pPr marL="0" indent="0">
              <a:buNone/>
            </a:pPr>
            <a:endParaRPr lang="en-US" sz="2600" dirty="0">
              <a:latin typeface="Arial" charset="0"/>
            </a:endParaRPr>
          </a:p>
          <a:p>
            <a:pPr marL="0" indent="0">
              <a:buNone/>
            </a:pPr>
            <a:r>
              <a:rPr lang="en-US" sz="2600" dirty="0" err="1">
                <a:latin typeface="Arial" charset="0"/>
              </a:rPr>
              <a:t>Eg</a:t>
            </a:r>
            <a:r>
              <a:rPr lang="en-US" sz="2600" dirty="0">
                <a:latin typeface="Arial" charset="0"/>
              </a:rPr>
              <a:t>: Customer services </a:t>
            </a:r>
            <a:r>
              <a:rPr lang="en-US" sz="2600" dirty="0">
                <a:solidFill>
                  <a:srgbClr val="FF0000"/>
                </a:solidFill>
                <a:latin typeface="Arial" charset="0"/>
              </a:rPr>
              <a:t>training</a:t>
            </a:r>
            <a:r>
              <a:rPr lang="en-US" sz="2600" dirty="0">
                <a:latin typeface="Arial" charset="0"/>
              </a:rPr>
              <a:t> (IV) of IT telephone support staff will not lead to a significant improvement in </a:t>
            </a:r>
            <a:r>
              <a:rPr lang="en-US" sz="2600" dirty="0">
                <a:solidFill>
                  <a:srgbClr val="FF0000"/>
                </a:solidFill>
                <a:latin typeface="Arial" charset="0"/>
              </a:rPr>
              <a:t>users’ satisfaction (DV) </a:t>
            </a:r>
            <a:r>
              <a:rPr lang="en-US" sz="2600" dirty="0">
                <a:latin typeface="Arial" charset="0"/>
              </a:rPr>
              <a:t>feedback</a:t>
            </a:r>
          </a:p>
          <a:p>
            <a:pPr marL="0" indent="0">
              <a:buNone/>
            </a:pPr>
            <a:endParaRPr lang="en-US" sz="2600" dirty="0">
              <a:latin typeface="Arial" charset="0"/>
            </a:endParaRPr>
          </a:p>
          <a:p>
            <a:pPr marL="0" indent="0">
              <a:buNone/>
            </a:pPr>
            <a:r>
              <a:rPr lang="en-US" sz="2600" dirty="0">
                <a:latin typeface="Arial" charset="0"/>
              </a:rPr>
              <a:t>To do experiment, 2 groups </a:t>
            </a:r>
          </a:p>
          <a:p>
            <a:pPr marL="0" indent="0">
              <a:buNone/>
            </a:pPr>
            <a:endParaRPr lang="en-GB" sz="2600" dirty="0">
              <a:latin typeface="Arial" charset="0"/>
            </a:endParaRPr>
          </a:p>
        </p:txBody>
      </p:sp>
      <p:sp>
        <p:nvSpPr>
          <p:cNvPr id="3" name="Rectangle 2">
            <a:extLst>
              <a:ext uri="{FF2B5EF4-FFF2-40B4-BE49-F238E27FC236}">
                <a16:creationId xmlns:a16="http://schemas.microsoft.com/office/drawing/2014/main" id="{F16DD1C4-B477-4509-AD95-7E1307AC68C5}"/>
              </a:ext>
            </a:extLst>
          </p:cNvPr>
          <p:cNvSpPr/>
          <p:nvPr/>
        </p:nvSpPr>
        <p:spPr>
          <a:xfrm>
            <a:off x="304799" y="4322762"/>
            <a:ext cx="32865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Given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(Experimental Group)</a:t>
            </a:r>
            <a:endPar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B9894A7-444F-4565-835A-F1590813E551}"/>
              </a:ext>
            </a:extLst>
          </p:cNvPr>
          <p:cNvSpPr/>
          <p:nvPr/>
        </p:nvSpPr>
        <p:spPr>
          <a:xfrm>
            <a:off x="304799" y="5748648"/>
            <a:ext cx="3286539"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Given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(Control Group)</a:t>
            </a:r>
            <a:endPar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A8C8067-4CEA-4B40-B646-65EF3C4F6D63}"/>
              </a:ext>
            </a:extLst>
          </p:cNvPr>
          <p:cNvSpPr/>
          <p:nvPr/>
        </p:nvSpPr>
        <p:spPr>
          <a:xfrm>
            <a:off x="5762627" y="5062848"/>
            <a:ext cx="32865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Customer Satisfaction</a:t>
            </a:r>
            <a:endParaRPr kumimoji="0" lang="en-MY"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023729A3-C811-4651-A787-00316E869726}"/>
              </a:ext>
            </a:extLst>
          </p:cNvPr>
          <p:cNvCxnSpPr>
            <a:stCxn id="3" idx="3"/>
            <a:endCxn id="7" idx="1"/>
          </p:cNvCxnSpPr>
          <p:nvPr/>
        </p:nvCxnSpPr>
        <p:spPr>
          <a:xfrm>
            <a:off x="3591338" y="4779962"/>
            <a:ext cx="2171289" cy="740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41C2AD1-157A-4931-941C-54BF89DD57CF}"/>
              </a:ext>
            </a:extLst>
          </p:cNvPr>
          <p:cNvCxnSpPr>
            <a:stCxn id="6" idx="3"/>
          </p:cNvCxnSpPr>
          <p:nvPr/>
        </p:nvCxnSpPr>
        <p:spPr>
          <a:xfrm flipV="1">
            <a:off x="3591338" y="5520048"/>
            <a:ext cx="2153479"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916368-E63B-4C36-A72C-FA5E8A986FEA}"/>
              </a:ext>
            </a:extLst>
          </p:cNvPr>
          <p:cNvPicPr>
            <a:picLocks noChangeAspect="1"/>
          </p:cNvPicPr>
          <p:nvPr/>
        </p:nvPicPr>
        <p:blipFill>
          <a:blip r:embed="rId3"/>
          <a:stretch>
            <a:fillRect/>
          </a:stretch>
        </p:blipFill>
        <p:spPr>
          <a:xfrm>
            <a:off x="5486400" y="3143250"/>
            <a:ext cx="6652280" cy="1757363"/>
          </a:xfrm>
          <a:prstGeom prst="rect">
            <a:avLst/>
          </a:prstGeom>
        </p:spPr>
      </p:pic>
    </p:spTree>
    <p:extLst>
      <p:ext uri="{BB962C8B-B14F-4D97-AF65-F5344CB8AC3E}">
        <p14:creationId xmlns:p14="http://schemas.microsoft.com/office/powerpoint/2010/main" val="3197099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5. Time Horizon</a:t>
            </a:r>
            <a:br>
              <a:rPr lang="en-MY" sz="6000" b="1" dirty="0"/>
            </a:br>
            <a:r>
              <a:rPr lang="en-MY" sz="3600" b="1" dirty="0"/>
              <a:t>Longitudinal</a:t>
            </a:r>
            <a:br>
              <a:rPr lang="en-MY" sz="3600" b="1" dirty="0"/>
            </a:br>
            <a:r>
              <a:rPr lang="en-MY" sz="3600" b="1" dirty="0"/>
              <a:t>Cross Sectional</a:t>
            </a:r>
            <a:endParaRPr lang="en-MY" dirty="0"/>
          </a:p>
        </p:txBody>
      </p:sp>
    </p:spTree>
    <p:extLst>
      <p:ext uri="{BB962C8B-B14F-4D97-AF65-F5344CB8AC3E}">
        <p14:creationId xmlns:p14="http://schemas.microsoft.com/office/powerpoint/2010/main" val="29631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logo&#10;&#10;Description automatically generated">
            <a:extLst>
              <a:ext uri="{FF2B5EF4-FFF2-40B4-BE49-F238E27FC236}">
                <a16:creationId xmlns:a16="http://schemas.microsoft.com/office/drawing/2014/main" id="{23D984F5-5F30-4B95-BC23-3F0532B453DF}"/>
              </a:ext>
            </a:extLst>
          </p:cNvPr>
          <p:cNvPicPr>
            <a:picLocks noGrp="1" noChangeAspect="1"/>
          </p:cNvPicPr>
          <p:nvPr>
            <p:ph idx="1"/>
          </p:nvPr>
        </p:nvPicPr>
        <p:blipFill rotWithShape="1">
          <a:blip r:embed="rId2"/>
          <a:srcRect r="10650"/>
          <a:stretch/>
        </p:blipFill>
        <p:spPr>
          <a:xfrm>
            <a:off x="20" y="1282"/>
            <a:ext cx="12191980" cy="6856718"/>
          </a:xfrm>
          <a:prstGeom prst="rect">
            <a:avLst/>
          </a:prstGeom>
        </p:spPr>
      </p:pic>
      <p:sp>
        <p:nvSpPr>
          <p:cNvPr id="5" name="Speech Bubble: Rectangle 4">
            <a:extLst>
              <a:ext uri="{FF2B5EF4-FFF2-40B4-BE49-F238E27FC236}">
                <a16:creationId xmlns:a16="http://schemas.microsoft.com/office/drawing/2014/main" id="{B38B39FD-07F5-43FF-AFB1-989371C58AA5}"/>
              </a:ext>
            </a:extLst>
          </p:cNvPr>
          <p:cNvSpPr/>
          <p:nvPr/>
        </p:nvSpPr>
        <p:spPr>
          <a:xfrm>
            <a:off x="8621251" y="5862558"/>
            <a:ext cx="1847965" cy="612648"/>
          </a:xfrm>
          <a:prstGeom prst="wedgeRectCallout">
            <a:avLst>
              <a:gd name="adj1" fmla="val -289181"/>
              <a:gd name="adj2" fmla="val -4372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white"/>
                </a:solidFill>
                <a:effectLst/>
                <a:uLnTx/>
                <a:uFillTx/>
                <a:latin typeface="Calibri" panose="020F0502020204030204"/>
                <a:ea typeface="+mn-ea"/>
                <a:cs typeface="+mn-cs"/>
              </a:rPr>
              <a:t>Time Horizon</a:t>
            </a:r>
          </a:p>
        </p:txBody>
      </p:sp>
    </p:spTree>
    <p:extLst>
      <p:ext uri="{BB962C8B-B14F-4D97-AF65-F5344CB8AC3E}">
        <p14:creationId xmlns:p14="http://schemas.microsoft.com/office/powerpoint/2010/main" val="253669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8DD5-B47D-4639-B17C-498C77411378}"/>
              </a:ext>
            </a:extLst>
          </p:cNvPr>
          <p:cNvSpPr>
            <a:spLocks noGrp="1"/>
          </p:cNvSpPr>
          <p:nvPr>
            <p:ph type="title"/>
          </p:nvPr>
        </p:nvSpPr>
        <p:spPr>
          <a:xfrm>
            <a:off x="0" y="1"/>
            <a:ext cx="11353800" cy="1001486"/>
          </a:xfrm>
        </p:spPr>
        <p:txBody>
          <a:bodyPr/>
          <a:lstStyle/>
          <a:p>
            <a:r>
              <a:rPr lang="en-MY" b="1" dirty="0">
                <a:solidFill>
                  <a:srgbClr val="002060"/>
                </a:solidFill>
                <a:latin typeface="Aharoni" panose="02010803020104030203" pitchFamily="2" charset="-79"/>
                <a:cs typeface="Aharoni" panose="02010803020104030203" pitchFamily="2" charset="-79"/>
              </a:rPr>
              <a:t>5. Time Horizon</a:t>
            </a:r>
          </a:p>
        </p:txBody>
      </p:sp>
      <p:pic>
        <p:nvPicPr>
          <p:cNvPr id="4" name="Content Placeholder 3" descr="A close up of a logo&#10;&#10;Description automatically generated">
            <a:extLst>
              <a:ext uri="{FF2B5EF4-FFF2-40B4-BE49-F238E27FC236}">
                <a16:creationId xmlns:a16="http://schemas.microsoft.com/office/drawing/2014/main" id="{E9519F7A-4988-4E24-A05C-F8B0DC37A99D}"/>
              </a:ext>
            </a:extLst>
          </p:cNvPr>
          <p:cNvPicPr>
            <a:picLocks noChangeAspect="1"/>
          </p:cNvPicPr>
          <p:nvPr/>
        </p:nvPicPr>
        <p:blipFill rotWithShape="1">
          <a:blip r:embed="rId2"/>
          <a:srcRect r="10650"/>
          <a:stretch/>
        </p:blipFill>
        <p:spPr>
          <a:xfrm>
            <a:off x="20" y="856343"/>
            <a:ext cx="7257123" cy="6001657"/>
          </a:xfrm>
          <a:prstGeom prst="rect">
            <a:avLst/>
          </a:prstGeom>
          <a:ln>
            <a:solidFill>
              <a:schemeClr val="accent1"/>
            </a:solidFill>
          </a:ln>
        </p:spPr>
      </p:pic>
      <p:sp>
        <p:nvSpPr>
          <p:cNvPr id="5" name="TextBox 4">
            <a:extLst>
              <a:ext uri="{FF2B5EF4-FFF2-40B4-BE49-F238E27FC236}">
                <a16:creationId xmlns:a16="http://schemas.microsoft.com/office/drawing/2014/main" id="{03BC3E35-7DBA-4C9E-8B79-A9201E4EB913}"/>
              </a:ext>
            </a:extLst>
          </p:cNvPr>
          <p:cNvSpPr txBox="1"/>
          <p:nvPr/>
        </p:nvSpPr>
        <p:spPr>
          <a:xfrm>
            <a:off x="7474857" y="733246"/>
            <a:ext cx="4717123" cy="612475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002060"/>
                </a:solidFill>
                <a:effectLst/>
                <a:uLnTx/>
                <a:uFillTx/>
                <a:latin typeface="Calibri" panose="020F0502020204030204"/>
                <a:ea typeface="+mn-ea"/>
                <a:cs typeface="+mn-cs"/>
              </a:rPr>
              <a:t>Cross Sectional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study can be done in which data are gathered just once, perhaps over a period of days or weeks or months, in order to answer a research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Longitudinal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researcher might want to study people or phenomena at more than one point in time in order to answer the research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study employees‘ behavior before and after a change in the top management, so as to know what effects the change accomplished. Data are gathered at two different points in time</a:t>
            </a:r>
            <a:endPar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Left 5">
            <a:extLst>
              <a:ext uri="{FF2B5EF4-FFF2-40B4-BE49-F238E27FC236}">
                <a16:creationId xmlns:a16="http://schemas.microsoft.com/office/drawing/2014/main" id="{75014FD3-35AE-4E69-8752-5492FE888253}"/>
              </a:ext>
            </a:extLst>
          </p:cNvPr>
          <p:cNvSpPr/>
          <p:nvPr/>
        </p:nvSpPr>
        <p:spPr>
          <a:xfrm>
            <a:off x="2757734" y="3265714"/>
            <a:ext cx="4717123" cy="1632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740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00" name="Line 28">
            <a:extLst>
              <a:ext uri="{FF2B5EF4-FFF2-40B4-BE49-F238E27FC236}">
                <a16:creationId xmlns:a16="http://schemas.microsoft.com/office/drawing/2014/main" id="{05C7CEBB-C832-405C-A614-A72A5E8E9CD1}"/>
              </a:ext>
            </a:extLst>
          </p:cNvPr>
          <p:cNvSpPr>
            <a:spLocks noChangeShapeType="1"/>
          </p:cNvSpPr>
          <p:nvPr/>
        </p:nvSpPr>
        <p:spPr bwMode="auto">
          <a:xfrm>
            <a:off x="83820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5" name="Line 33">
            <a:extLst>
              <a:ext uri="{FF2B5EF4-FFF2-40B4-BE49-F238E27FC236}">
                <a16:creationId xmlns:a16="http://schemas.microsoft.com/office/drawing/2014/main" id="{D40BC1D9-D46D-4562-99E2-18BB008EE547}"/>
              </a:ext>
            </a:extLst>
          </p:cNvPr>
          <p:cNvSpPr>
            <a:spLocks noChangeShapeType="1"/>
          </p:cNvSpPr>
          <p:nvPr/>
        </p:nvSpPr>
        <p:spPr bwMode="auto">
          <a:xfrm>
            <a:off x="4343400" y="54102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6" name="Line 34">
            <a:extLst>
              <a:ext uri="{FF2B5EF4-FFF2-40B4-BE49-F238E27FC236}">
                <a16:creationId xmlns:a16="http://schemas.microsoft.com/office/drawing/2014/main" id="{2AE318A6-5959-4248-8E98-EE2A94A363F8}"/>
              </a:ext>
            </a:extLst>
          </p:cNvPr>
          <p:cNvSpPr>
            <a:spLocks noChangeShapeType="1"/>
          </p:cNvSpPr>
          <p:nvPr/>
        </p:nvSpPr>
        <p:spPr bwMode="auto">
          <a:xfrm>
            <a:off x="5715000" y="5105400"/>
            <a:ext cx="0" cy="3048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9" name="Line 37">
            <a:extLst>
              <a:ext uri="{FF2B5EF4-FFF2-40B4-BE49-F238E27FC236}">
                <a16:creationId xmlns:a16="http://schemas.microsoft.com/office/drawing/2014/main" id="{CAEBC9A7-7FE5-46C4-A301-D1DE64AAF053}"/>
              </a:ext>
            </a:extLst>
          </p:cNvPr>
          <p:cNvSpPr>
            <a:spLocks noChangeShapeType="1"/>
          </p:cNvSpPr>
          <p:nvPr/>
        </p:nvSpPr>
        <p:spPr bwMode="auto">
          <a:xfrm>
            <a:off x="7772400" y="3200400"/>
            <a:ext cx="0" cy="2133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10" name="Line 38">
            <a:extLst>
              <a:ext uri="{FF2B5EF4-FFF2-40B4-BE49-F238E27FC236}">
                <a16:creationId xmlns:a16="http://schemas.microsoft.com/office/drawing/2014/main" id="{DC09341B-9801-4B37-8EFC-DA11C4F62D7E}"/>
              </a:ext>
            </a:extLst>
          </p:cNvPr>
          <p:cNvSpPr>
            <a:spLocks noChangeShapeType="1"/>
          </p:cNvSpPr>
          <p:nvPr/>
        </p:nvSpPr>
        <p:spPr bwMode="auto">
          <a:xfrm>
            <a:off x="9144000" y="3200400"/>
            <a:ext cx="0" cy="2133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4" name="Line 32">
            <a:extLst>
              <a:ext uri="{FF2B5EF4-FFF2-40B4-BE49-F238E27FC236}">
                <a16:creationId xmlns:a16="http://schemas.microsoft.com/office/drawing/2014/main" id="{4C8C6232-1B75-446A-97D9-E1625E4796BD}"/>
              </a:ext>
            </a:extLst>
          </p:cNvPr>
          <p:cNvSpPr>
            <a:spLocks noChangeShapeType="1"/>
          </p:cNvSpPr>
          <p:nvPr/>
        </p:nvSpPr>
        <p:spPr bwMode="auto">
          <a:xfrm>
            <a:off x="2971800" y="5181600"/>
            <a:ext cx="0" cy="3048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0248" name="Rectangle 2">
            <a:extLst>
              <a:ext uri="{FF2B5EF4-FFF2-40B4-BE49-F238E27FC236}">
                <a16:creationId xmlns:a16="http://schemas.microsoft.com/office/drawing/2014/main" id="{FDFE98C1-FEEC-4FAB-9938-4E9CFB6EB6E8}"/>
              </a:ext>
            </a:extLst>
          </p:cNvPr>
          <p:cNvSpPr>
            <a:spLocks noGrp="1" noChangeArrowheads="1"/>
          </p:cNvSpPr>
          <p:nvPr>
            <p:ph type="title"/>
          </p:nvPr>
        </p:nvSpPr>
        <p:spPr>
          <a:xfrm>
            <a:off x="2674939" y="0"/>
            <a:ext cx="7793037" cy="1066800"/>
          </a:xfrm>
        </p:spPr>
        <p:txBody>
          <a:bodyPr/>
          <a:lstStyle/>
          <a:p>
            <a:r>
              <a:rPr lang="en-US" altLang="en-US" b="1" dirty="0">
                <a:solidFill>
                  <a:srgbClr val="FF0000"/>
                </a:solidFill>
                <a:latin typeface="Arial" panose="020B0604020202020204" pitchFamily="34" charset="0"/>
                <a:ea typeface="ＭＳ Ｐゴシック" panose="020B0600070205080204" pitchFamily="34" charset="-128"/>
              </a:rPr>
              <a:t>Time Horizon</a:t>
            </a:r>
          </a:p>
        </p:txBody>
      </p:sp>
      <p:sp>
        <p:nvSpPr>
          <p:cNvPr id="10249" name="Line 3">
            <a:extLst>
              <a:ext uri="{FF2B5EF4-FFF2-40B4-BE49-F238E27FC236}">
                <a16:creationId xmlns:a16="http://schemas.microsoft.com/office/drawing/2014/main" id="{70FA0598-CAB0-42CA-BA04-C07CF157774D}"/>
              </a:ext>
            </a:extLst>
          </p:cNvPr>
          <p:cNvSpPr>
            <a:spLocks noChangeShapeType="1"/>
          </p:cNvSpPr>
          <p:nvPr/>
        </p:nvSpPr>
        <p:spPr bwMode="auto">
          <a:xfrm>
            <a:off x="9753600" y="3733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0" name="Line 4">
            <a:extLst>
              <a:ext uri="{FF2B5EF4-FFF2-40B4-BE49-F238E27FC236}">
                <a16:creationId xmlns:a16="http://schemas.microsoft.com/office/drawing/2014/main" id="{A9648E28-0865-468E-87F7-8DDF98B3BF28}"/>
              </a:ext>
            </a:extLst>
          </p:cNvPr>
          <p:cNvSpPr>
            <a:spLocks noChangeShapeType="1"/>
          </p:cNvSpPr>
          <p:nvPr/>
        </p:nvSpPr>
        <p:spPr bwMode="auto">
          <a:xfrm>
            <a:off x="8686800" y="27432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1" name="Line 5">
            <a:extLst>
              <a:ext uri="{FF2B5EF4-FFF2-40B4-BE49-F238E27FC236}">
                <a16:creationId xmlns:a16="http://schemas.microsoft.com/office/drawing/2014/main" id="{654667F4-3389-4069-882D-1BC5BDA8CBB0}"/>
              </a:ext>
            </a:extLst>
          </p:cNvPr>
          <p:cNvSpPr>
            <a:spLocks noChangeShapeType="1"/>
          </p:cNvSpPr>
          <p:nvPr/>
        </p:nvSpPr>
        <p:spPr bwMode="auto">
          <a:xfrm>
            <a:off x="4191000" y="24384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478" name="Line 6">
            <a:extLst>
              <a:ext uri="{FF2B5EF4-FFF2-40B4-BE49-F238E27FC236}">
                <a16:creationId xmlns:a16="http://schemas.microsoft.com/office/drawing/2014/main" id="{5915EF64-42A6-4DFD-AE37-5D3771E292A5}"/>
              </a:ext>
            </a:extLst>
          </p:cNvPr>
          <p:cNvSpPr>
            <a:spLocks noChangeShapeType="1"/>
          </p:cNvSpPr>
          <p:nvPr/>
        </p:nvSpPr>
        <p:spPr bwMode="auto">
          <a:xfrm>
            <a:off x="8610600" y="29718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79" name="Line 7">
            <a:extLst>
              <a:ext uri="{FF2B5EF4-FFF2-40B4-BE49-F238E27FC236}">
                <a16:creationId xmlns:a16="http://schemas.microsoft.com/office/drawing/2014/main" id="{BC0BEF14-A90D-45F4-AB81-57CB5AF999EB}"/>
              </a:ext>
            </a:extLst>
          </p:cNvPr>
          <p:cNvSpPr>
            <a:spLocks noChangeShapeType="1"/>
          </p:cNvSpPr>
          <p:nvPr/>
        </p:nvSpPr>
        <p:spPr bwMode="auto">
          <a:xfrm>
            <a:off x="56388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0" name="Line 8">
            <a:extLst>
              <a:ext uri="{FF2B5EF4-FFF2-40B4-BE49-F238E27FC236}">
                <a16:creationId xmlns:a16="http://schemas.microsoft.com/office/drawing/2014/main" id="{F91DE94F-C374-47B8-9862-A01EB94932C3}"/>
              </a:ext>
            </a:extLst>
          </p:cNvPr>
          <p:cNvSpPr>
            <a:spLocks noChangeShapeType="1"/>
          </p:cNvSpPr>
          <p:nvPr/>
        </p:nvSpPr>
        <p:spPr bwMode="auto">
          <a:xfrm>
            <a:off x="25908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1" name="Line 9">
            <a:extLst>
              <a:ext uri="{FF2B5EF4-FFF2-40B4-BE49-F238E27FC236}">
                <a16:creationId xmlns:a16="http://schemas.microsoft.com/office/drawing/2014/main" id="{0AEBA159-1684-4C77-9AA5-F5EEA8CD6BC9}"/>
              </a:ext>
            </a:extLst>
          </p:cNvPr>
          <p:cNvSpPr>
            <a:spLocks noChangeShapeType="1"/>
          </p:cNvSpPr>
          <p:nvPr/>
        </p:nvSpPr>
        <p:spPr bwMode="auto">
          <a:xfrm>
            <a:off x="8686800" y="2133600"/>
            <a:ext cx="0" cy="4572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2" name="Line 10">
            <a:extLst>
              <a:ext uri="{FF2B5EF4-FFF2-40B4-BE49-F238E27FC236}">
                <a16:creationId xmlns:a16="http://schemas.microsoft.com/office/drawing/2014/main" id="{070B6B55-1262-41D7-8E66-8785DAF79F10}"/>
              </a:ext>
            </a:extLst>
          </p:cNvPr>
          <p:cNvSpPr>
            <a:spLocks noChangeShapeType="1"/>
          </p:cNvSpPr>
          <p:nvPr/>
        </p:nvSpPr>
        <p:spPr bwMode="auto">
          <a:xfrm>
            <a:off x="4191000" y="2133600"/>
            <a:ext cx="0" cy="4572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203" name="Rectangle 11">
            <a:extLst>
              <a:ext uri="{FF2B5EF4-FFF2-40B4-BE49-F238E27FC236}">
                <a16:creationId xmlns:a16="http://schemas.microsoft.com/office/drawing/2014/main" id="{960BFCF3-48AA-4C56-94DE-0FBF7674CA22}"/>
              </a:ext>
            </a:extLst>
          </p:cNvPr>
          <p:cNvSpPr>
            <a:spLocks noChangeArrowheads="1"/>
          </p:cNvSpPr>
          <p:nvPr/>
        </p:nvSpPr>
        <p:spPr bwMode="auto">
          <a:xfrm>
            <a:off x="3581400" y="3429000"/>
            <a:ext cx="1600200" cy="1905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in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subpopulation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group identified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by a 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characteristic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10258" name="Text Box 12">
            <a:extLst>
              <a:ext uri="{FF2B5EF4-FFF2-40B4-BE49-F238E27FC236}">
                <a16:creationId xmlns:a16="http://schemas.microsoft.com/office/drawing/2014/main" id="{A896FB33-25C9-45D7-B82C-255F20850F84}"/>
              </a:ext>
            </a:extLst>
          </p:cNvPr>
          <p:cNvSpPr txBox="1">
            <a:spLocks noChangeArrowheads="1"/>
          </p:cNvSpPr>
          <p:nvPr/>
        </p:nvSpPr>
        <p:spPr bwMode="auto">
          <a:xfrm>
            <a:off x="4406900" y="1447800"/>
            <a:ext cx="329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 of Data Collection</a:t>
            </a:r>
          </a:p>
        </p:txBody>
      </p:sp>
      <p:sp>
        <p:nvSpPr>
          <p:cNvPr id="233485" name="Line 13">
            <a:extLst>
              <a:ext uri="{FF2B5EF4-FFF2-40B4-BE49-F238E27FC236}">
                <a16:creationId xmlns:a16="http://schemas.microsoft.com/office/drawing/2014/main" id="{CD460895-279B-42F8-A333-ABDBD5ACD469}"/>
              </a:ext>
            </a:extLst>
          </p:cNvPr>
          <p:cNvSpPr>
            <a:spLocks noChangeShapeType="1"/>
          </p:cNvSpPr>
          <p:nvPr/>
        </p:nvSpPr>
        <p:spPr bwMode="auto">
          <a:xfrm>
            <a:off x="6248400" y="19050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6" name="Line 14">
            <a:extLst>
              <a:ext uri="{FF2B5EF4-FFF2-40B4-BE49-F238E27FC236}">
                <a16:creationId xmlns:a16="http://schemas.microsoft.com/office/drawing/2014/main" id="{4A85B65D-FBEE-449A-BA91-2BAB969193AD}"/>
              </a:ext>
            </a:extLst>
          </p:cNvPr>
          <p:cNvSpPr>
            <a:spLocks noChangeShapeType="1"/>
          </p:cNvSpPr>
          <p:nvPr/>
        </p:nvSpPr>
        <p:spPr bwMode="auto">
          <a:xfrm>
            <a:off x="4191000" y="2133600"/>
            <a:ext cx="44958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0261" name="Text Box 15">
            <a:extLst>
              <a:ext uri="{FF2B5EF4-FFF2-40B4-BE49-F238E27FC236}">
                <a16:creationId xmlns:a16="http://schemas.microsoft.com/office/drawing/2014/main" id="{CFFF0F17-CB60-45E0-A4AE-74DEA866A697}"/>
              </a:ext>
            </a:extLst>
          </p:cNvPr>
          <p:cNvSpPr txBox="1">
            <a:spLocks noChangeArrowheads="1"/>
          </p:cNvSpPr>
          <p:nvPr/>
        </p:nvSpPr>
        <p:spPr bwMode="auto">
          <a:xfrm>
            <a:off x="1981201" y="1981201"/>
            <a:ext cx="206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Study Over Time</a:t>
            </a:r>
          </a:p>
        </p:txBody>
      </p:sp>
      <p:sp>
        <p:nvSpPr>
          <p:cNvPr id="10262" name="Text Box 16">
            <a:extLst>
              <a:ext uri="{FF2B5EF4-FFF2-40B4-BE49-F238E27FC236}">
                <a16:creationId xmlns:a16="http://schemas.microsoft.com/office/drawing/2014/main" id="{49B0960C-9218-404B-A4B6-96B79BDB8DA4}"/>
              </a:ext>
            </a:extLst>
          </p:cNvPr>
          <p:cNvSpPr txBox="1">
            <a:spLocks noChangeArrowheads="1"/>
          </p:cNvSpPr>
          <p:nvPr/>
        </p:nvSpPr>
        <p:spPr bwMode="auto">
          <a:xfrm>
            <a:off x="8839200" y="1752601"/>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Study at One Point in Time</a:t>
            </a:r>
          </a:p>
        </p:txBody>
      </p:sp>
      <p:sp>
        <p:nvSpPr>
          <p:cNvPr id="8209" name="Rectangle 17">
            <a:extLst>
              <a:ext uri="{FF2B5EF4-FFF2-40B4-BE49-F238E27FC236}">
                <a16:creationId xmlns:a16="http://schemas.microsoft.com/office/drawing/2014/main" id="{D5171E76-C300-4DFB-80FE-191E538E328F}"/>
              </a:ext>
            </a:extLst>
          </p:cNvPr>
          <p:cNvSpPr>
            <a:spLocks noChangeArrowheads="1"/>
          </p:cNvSpPr>
          <p:nvPr/>
        </p:nvSpPr>
        <p:spPr bwMode="auto">
          <a:xfrm>
            <a:off x="3505200" y="2590800"/>
            <a:ext cx="14478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ＭＳ Ｐゴシック" charset="0"/>
                <a:cs typeface="ＭＳ Ｐゴシック" charset="0"/>
              </a:rPr>
              <a:t>Longitudinal</a:t>
            </a:r>
          </a:p>
        </p:txBody>
      </p:sp>
      <p:sp>
        <p:nvSpPr>
          <p:cNvPr id="8210" name="Rectangle 18">
            <a:extLst>
              <a:ext uri="{FF2B5EF4-FFF2-40B4-BE49-F238E27FC236}">
                <a16:creationId xmlns:a16="http://schemas.microsoft.com/office/drawing/2014/main" id="{F7D94A01-0ECF-4E88-8DFB-AB0E58D0497A}"/>
              </a:ext>
            </a:extLst>
          </p:cNvPr>
          <p:cNvSpPr>
            <a:spLocks noChangeArrowheads="1"/>
          </p:cNvSpPr>
          <p:nvPr/>
        </p:nvSpPr>
        <p:spPr bwMode="auto">
          <a:xfrm>
            <a:off x="7620000" y="2590800"/>
            <a:ext cx="18288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ＭＳ Ｐゴシック" charset="0"/>
                <a:cs typeface="ＭＳ Ｐゴシック" charset="0"/>
              </a:rPr>
              <a:t>Cross-sectional</a:t>
            </a:r>
          </a:p>
        </p:txBody>
      </p:sp>
      <p:sp>
        <p:nvSpPr>
          <p:cNvPr id="8211" name="Rectangle 19">
            <a:extLst>
              <a:ext uri="{FF2B5EF4-FFF2-40B4-BE49-F238E27FC236}">
                <a16:creationId xmlns:a16="http://schemas.microsoft.com/office/drawing/2014/main" id="{B1B261F4-000E-409A-A8BC-38C49F6B0221}"/>
              </a:ext>
            </a:extLst>
          </p:cNvPr>
          <p:cNvSpPr>
            <a:spLocks noChangeArrowheads="1"/>
          </p:cNvSpPr>
          <p:nvPr/>
        </p:nvSpPr>
        <p:spPr bwMode="auto">
          <a:xfrm>
            <a:off x="5334000" y="3429000"/>
            <a:ext cx="990600" cy="16002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in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8212" name="Rectangle 20">
            <a:extLst>
              <a:ext uri="{FF2B5EF4-FFF2-40B4-BE49-F238E27FC236}">
                <a16:creationId xmlns:a16="http://schemas.microsoft.com/office/drawing/2014/main" id="{78A3A751-2639-44BD-802C-99A8C6A1CF55}"/>
              </a:ext>
            </a:extLst>
          </p:cNvPr>
          <p:cNvSpPr>
            <a:spLocks noChangeArrowheads="1"/>
          </p:cNvSpPr>
          <p:nvPr/>
        </p:nvSpPr>
        <p:spPr bwMode="auto">
          <a:xfrm>
            <a:off x="1905000" y="3429000"/>
            <a:ext cx="16002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Trends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8213" name="Rectangle 21">
            <a:extLst>
              <a:ext uri="{FF2B5EF4-FFF2-40B4-BE49-F238E27FC236}">
                <a16:creationId xmlns:a16="http://schemas.microsoft.com/office/drawing/2014/main" id="{AC55C058-0FC7-4BC2-BE34-B4AD8AA92E95}"/>
              </a:ext>
            </a:extLst>
          </p:cNvPr>
          <p:cNvSpPr>
            <a:spLocks noChangeArrowheads="1"/>
          </p:cNvSpPr>
          <p:nvPr/>
        </p:nvSpPr>
        <p:spPr bwMode="auto">
          <a:xfrm>
            <a:off x="6705600" y="3429000"/>
            <a:ext cx="9906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Attitudes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Practices</a:t>
            </a:r>
          </a:p>
        </p:txBody>
      </p:sp>
      <p:sp>
        <p:nvSpPr>
          <p:cNvPr id="8214" name="Rectangle 22">
            <a:extLst>
              <a:ext uri="{FF2B5EF4-FFF2-40B4-BE49-F238E27FC236}">
                <a16:creationId xmlns:a16="http://schemas.microsoft.com/office/drawing/2014/main" id="{28802243-33CB-43ED-82D2-D0A96C0F483B}"/>
              </a:ext>
            </a:extLst>
          </p:cNvPr>
          <p:cNvSpPr>
            <a:spLocks noChangeArrowheads="1"/>
          </p:cNvSpPr>
          <p:nvPr/>
        </p:nvSpPr>
        <p:spPr bwMode="auto">
          <a:xfrm>
            <a:off x="7924800" y="3429000"/>
            <a:ext cx="11430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 Satisfaction</a:t>
            </a:r>
          </a:p>
        </p:txBody>
      </p:sp>
      <p:sp>
        <p:nvSpPr>
          <p:cNvPr id="8215" name="Rectangle 23">
            <a:extLst>
              <a:ext uri="{FF2B5EF4-FFF2-40B4-BE49-F238E27FC236}">
                <a16:creationId xmlns:a16="http://schemas.microsoft.com/office/drawing/2014/main" id="{8457DD3E-27A4-4D03-8A79-B9752C037E8F}"/>
              </a:ext>
            </a:extLst>
          </p:cNvPr>
          <p:cNvSpPr>
            <a:spLocks noChangeArrowheads="1"/>
          </p:cNvSpPr>
          <p:nvPr/>
        </p:nvSpPr>
        <p:spPr bwMode="auto">
          <a:xfrm>
            <a:off x="9220199" y="3429000"/>
            <a:ext cx="1447795"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Evaluation</a:t>
            </a:r>
          </a:p>
        </p:txBody>
      </p:sp>
      <p:sp>
        <p:nvSpPr>
          <p:cNvPr id="233496" name="Line 24">
            <a:extLst>
              <a:ext uri="{FF2B5EF4-FFF2-40B4-BE49-F238E27FC236}">
                <a16:creationId xmlns:a16="http://schemas.microsoft.com/office/drawing/2014/main" id="{8F42EF61-C345-4937-AEC1-9849971C2BBC}"/>
              </a:ext>
            </a:extLst>
          </p:cNvPr>
          <p:cNvSpPr>
            <a:spLocks noChangeShapeType="1"/>
          </p:cNvSpPr>
          <p:nvPr/>
        </p:nvSpPr>
        <p:spPr bwMode="auto">
          <a:xfrm>
            <a:off x="2590800" y="3200400"/>
            <a:ext cx="30480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7" name="Line 25">
            <a:extLst>
              <a:ext uri="{FF2B5EF4-FFF2-40B4-BE49-F238E27FC236}">
                <a16:creationId xmlns:a16="http://schemas.microsoft.com/office/drawing/2014/main" id="{A2D49A7D-49B5-44A7-9544-9663D309ACB5}"/>
              </a:ext>
            </a:extLst>
          </p:cNvPr>
          <p:cNvSpPr>
            <a:spLocks noChangeShapeType="1"/>
          </p:cNvSpPr>
          <p:nvPr/>
        </p:nvSpPr>
        <p:spPr bwMode="auto">
          <a:xfrm>
            <a:off x="7467600" y="3200400"/>
            <a:ext cx="22860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8" name="Line 26">
            <a:extLst>
              <a:ext uri="{FF2B5EF4-FFF2-40B4-BE49-F238E27FC236}">
                <a16:creationId xmlns:a16="http://schemas.microsoft.com/office/drawing/2014/main" id="{A92E79A6-E8CC-430E-BABF-D22CBD50D1FA}"/>
              </a:ext>
            </a:extLst>
          </p:cNvPr>
          <p:cNvSpPr>
            <a:spLocks noChangeShapeType="1"/>
          </p:cNvSpPr>
          <p:nvPr/>
        </p:nvSpPr>
        <p:spPr bwMode="auto">
          <a:xfrm>
            <a:off x="4191000" y="29718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9" name="Line 27">
            <a:extLst>
              <a:ext uri="{FF2B5EF4-FFF2-40B4-BE49-F238E27FC236}">
                <a16:creationId xmlns:a16="http://schemas.microsoft.com/office/drawing/2014/main" id="{3C803E63-21C1-422F-B9BB-CFB8B49D927A}"/>
              </a:ext>
            </a:extLst>
          </p:cNvPr>
          <p:cNvSpPr>
            <a:spLocks noChangeShapeType="1"/>
          </p:cNvSpPr>
          <p:nvPr/>
        </p:nvSpPr>
        <p:spPr bwMode="auto">
          <a:xfrm>
            <a:off x="74676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221" name="Rectangle 29">
            <a:extLst>
              <a:ext uri="{FF2B5EF4-FFF2-40B4-BE49-F238E27FC236}">
                <a16:creationId xmlns:a16="http://schemas.microsoft.com/office/drawing/2014/main" id="{32693990-7DF3-40FA-AC45-ACEFB0A4E31B}"/>
              </a:ext>
            </a:extLst>
          </p:cNvPr>
          <p:cNvSpPr>
            <a:spLocks noChangeArrowheads="1"/>
          </p:cNvSpPr>
          <p:nvPr/>
        </p:nvSpPr>
        <p:spPr bwMode="auto">
          <a:xfrm>
            <a:off x="2514600" y="5486400"/>
            <a:ext cx="9144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Trend</a:t>
            </a:r>
          </a:p>
        </p:txBody>
      </p:sp>
      <p:sp>
        <p:nvSpPr>
          <p:cNvPr id="8222" name="Rectangle 30">
            <a:extLst>
              <a:ext uri="{FF2B5EF4-FFF2-40B4-BE49-F238E27FC236}">
                <a16:creationId xmlns:a16="http://schemas.microsoft.com/office/drawing/2014/main" id="{FDE799A1-96B0-4B77-B47F-9D557AC7CA87}"/>
              </a:ext>
            </a:extLst>
          </p:cNvPr>
          <p:cNvSpPr>
            <a:spLocks noChangeArrowheads="1"/>
          </p:cNvSpPr>
          <p:nvPr/>
        </p:nvSpPr>
        <p:spPr bwMode="auto">
          <a:xfrm>
            <a:off x="3886200" y="5638800"/>
            <a:ext cx="914400" cy="381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Cohort</a:t>
            </a:r>
          </a:p>
        </p:txBody>
      </p:sp>
      <p:sp>
        <p:nvSpPr>
          <p:cNvPr id="8223" name="Rectangle 31">
            <a:extLst>
              <a:ext uri="{FF2B5EF4-FFF2-40B4-BE49-F238E27FC236}">
                <a16:creationId xmlns:a16="http://schemas.microsoft.com/office/drawing/2014/main" id="{B87B6F93-EABA-42B8-AF93-88480A82960E}"/>
              </a:ext>
            </a:extLst>
          </p:cNvPr>
          <p:cNvSpPr>
            <a:spLocks noChangeArrowheads="1"/>
          </p:cNvSpPr>
          <p:nvPr/>
        </p:nvSpPr>
        <p:spPr bwMode="auto">
          <a:xfrm>
            <a:off x="5257800" y="5410200"/>
            <a:ext cx="914400" cy="381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Panel</a:t>
            </a:r>
          </a:p>
        </p:txBody>
      </p:sp>
      <p:sp>
        <p:nvSpPr>
          <p:cNvPr id="8227" name="Rectangle 35">
            <a:extLst>
              <a:ext uri="{FF2B5EF4-FFF2-40B4-BE49-F238E27FC236}">
                <a16:creationId xmlns:a16="http://schemas.microsoft.com/office/drawing/2014/main" id="{4F98013A-E204-4035-8047-944573225AB1}"/>
              </a:ext>
            </a:extLst>
          </p:cNvPr>
          <p:cNvSpPr>
            <a:spLocks noChangeArrowheads="1"/>
          </p:cNvSpPr>
          <p:nvPr/>
        </p:nvSpPr>
        <p:spPr bwMode="auto">
          <a:xfrm>
            <a:off x="6934200" y="5334000"/>
            <a:ext cx="1447800" cy="6096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Comparisons</a:t>
            </a:r>
          </a:p>
        </p:txBody>
      </p:sp>
      <p:sp>
        <p:nvSpPr>
          <p:cNvPr id="8228" name="Rectangle 36">
            <a:extLst>
              <a:ext uri="{FF2B5EF4-FFF2-40B4-BE49-F238E27FC236}">
                <a16:creationId xmlns:a16="http://schemas.microsoft.com/office/drawing/2014/main" id="{DC765AAC-C40C-447B-BE13-930A270C8DAC}"/>
              </a:ext>
            </a:extLst>
          </p:cNvPr>
          <p:cNvSpPr>
            <a:spLocks noChangeArrowheads="1"/>
          </p:cNvSpPr>
          <p:nvPr/>
        </p:nvSpPr>
        <p:spPr bwMode="auto">
          <a:xfrm>
            <a:off x="8534400" y="5334000"/>
            <a:ext cx="1447800" cy="6096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Survey</a:t>
            </a:r>
          </a:p>
        </p:txBody>
      </p:sp>
      <p:sp>
        <p:nvSpPr>
          <p:cNvPr id="233511" name="Line 39">
            <a:extLst>
              <a:ext uri="{FF2B5EF4-FFF2-40B4-BE49-F238E27FC236}">
                <a16:creationId xmlns:a16="http://schemas.microsoft.com/office/drawing/2014/main" id="{B3879316-8577-4374-8FA8-551A10B1E3FC}"/>
              </a:ext>
            </a:extLst>
          </p:cNvPr>
          <p:cNvSpPr>
            <a:spLocks noChangeShapeType="1"/>
          </p:cNvSpPr>
          <p:nvPr/>
        </p:nvSpPr>
        <p:spPr bwMode="auto">
          <a:xfrm>
            <a:off x="9753600" y="3200400"/>
            <a:ext cx="0" cy="228600"/>
          </a:xfrm>
          <a:prstGeom prst="line">
            <a:avLst/>
          </a:prstGeom>
          <a:noFill/>
          <a:ln w="38100">
            <a:solidFill>
              <a:srgbClr val="007254"/>
            </a:solidFill>
            <a:round/>
            <a:headEnd/>
            <a:tailEnd/>
          </a:ln>
          <a:effectLst>
            <a:prstShdw prst="shdw17" dist="17961" dir="2700000">
              <a:schemeClr val="accent1">
                <a:gamma/>
                <a:shade val="60000"/>
                <a:invGamma/>
                <a:alpha val="74998"/>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964760" y="804328"/>
            <a:ext cx="6091312" cy="120582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EFFFF"/>
                </a:solidFill>
                <a:effectLst/>
                <a:uLnTx/>
                <a:uFillTx/>
                <a:latin typeface="Calibri Light" panose="020F0302020204030204"/>
                <a:ea typeface="+mn-ea"/>
                <a:cs typeface="+mn-cs"/>
              </a:rPr>
              <a:t>TIME HORIZON: CROSS-SECTIONAL</a:t>
            </a:r>
          </a:p>
        </p:txBody>
      </p:sp>
      <p:sp>
        <p:nvSpPr>
          <p:cNvPr id="3" name="Rectangle 2"/>
          <p:cNvSpPr/>
          <p:nvPr/>
        </p:nvSpPr>
        <p:spPr>
          <a:xfrm>
            <a:off x="1118381" y="2494450"/>
            <a:ext cx="5937692" cy="436355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study can be done in which data are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gathered just once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perhaps over a period of days or weeks or months, in order to answer a research question.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Example: Data were collected from  customers  just once to study their  satisfaction level.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4C446E8-7C50-4545-8CA3-4EB9E4FCC4B0}"/>
              </a:ext>
            </a:extLst>
          </p:cNvPr>
          <p:cNvPicPr>
            <a:picLocks noChangeAspect="1"/>
          </p:cNvPicPr>
          <p:nvPr/>
        </p:nvPicPr>
        <p:blipFill>
          <a:blip r:embed="rId2"/>
          <a:stretch>
            <a:fillRect/>
          </a:stretch>
        </p:blipFill>
        <p:spPr>
          <a:xfrm>
            <a:off x="7764743" y="0"/>
            <a:ext cx="4425733" cy="3036162"/>
          </a:xfrm>
          <a:prstGeom prst="rect">
            <a:avLst/>
          </a:prstGeom>
        </p:spPr>
      </p:pic>
      <p:pic>
        <p:nvPicPr>
          <p:cNvPr id="7" name="Graphic 6" descr="Statistics">
            <a:extLst>
              <a:ext uri="{FF2B5EF4-FFF2-40B4-BE49-F238E27FC236}">
                <a16:creationId xmlns:a16="http://schemas.microsoft.com/office/drawing/2014/main" id="{5A682891-5273-47F8-BDA5-B4A38B240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8874" y="3036162"/>
            <a:ext cx="2757470" cy="2757470"/>
          </a:xfrm>
          <a:prstGeom prst="rect">
            <a:avLst/>
          </a:prstGeom>
        </p:spPr>
      </p:pic>
    </p:spTree>
    <p:extLst>
      <p:ext uri="{BB962C8B-B14F-4D97-AF65-F5344CB8AC3E}">
        <p14:creationId xmlns:p14="http://schemas.microsoft.com/office/powerpoint/2010/main" val="1968061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0" y="56441"/>
            <a:ext cx="6797405" cy="526875"/>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Light" panose="020F0302020204030204"/>
                <a:ea typeface="+mn-ea"/>
                <a:cs typeface="+mn-cs"/>
              </a:rPr>
              <a:t>LONGITUDINAL STUDIES</a:t>
            </a:r>
          </a:p>
        </p:txBody>
      </p:sp>
      <p:sp>
        <p:nvSpPr>
          <p:cNvPr id="3" name="Rectangle 2"/>
          <p:cNvSpPr/>
          <p:nvPr/>
        </p:nvSpPr>
        <p:spPr>
          <a:xfrm>
            <a:off x="0" y="639756"/>
            <a:ext cx="8839200" cy="2696567"/>
          </a:xfrm>
          <a:prstGeom prst="rect">
            <a:avLst/>
          </a:prstGeom>
        </p:spPr>
        <p:txBody>
          <a:bodyPr vert="horz" lIns="91440" tIns="45720" rIns="91440" bIns="45720" rtlCol="0">
            <a:normAutofit/>
          </a:bodyPr>
          <a:lstStyle/>
          <a:p>
            <a:pPr marR="0" lvl="0" algn="l" defTabSz="914400" rtl="0" eaLnBrk="1" fontAlgn="auto" latinLnBrk="0" hangingPunct="1">
              <a:spcBef>
                <a:spcPts val="0"/>
              </a:spcBef>
              <a:spcAft>
                <a:spcPts val="600"/>
              </a:spcAft>
              <a:buClrTx/>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researcher might want to study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people or phenomena at more than one point in time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order to answer the research question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spcBef>
                <a:spcPts val="0"/>
              </a:spcBef>
              <a:spcAft>
                <a:spcPts val="600"/>
              </a:spcAft>
              <a:buClrTx/>
              <a:buSzTx/>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study employees‘ behavior before and after a change in the top management, so as to know what effects the change accomplished. Data are gathered at two different points in time.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descr="Statistics">
            <a:extLst>
              <a:ext uri="{FF2B5EF4-FFF2-40B4-BE49-F238E27FC236}">
                <a16:creationId xmlns:a16="http://schemas.microsoft.com/office/drawing/2014/main" id="{5A682891-5273-47F8-BDA5-B4A38B240D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5029" y="168169"/>
            <a:ext cx="3331304" cy="2794786"/>
          </a:xfrm>
          <a:prstGeom prst="rect">
            <a:avLst/>
          </a:prstGeom>
        </p:spPr>
      </p:pic>
      <p:sp>
        <p:nvSpPr>
          <p:cNvPr id="8" name="TextBox 7">
            <a:extLst>
              <a:ext uri="{FF2B5EF4-FFF2-40B4-BE49-F238E27FC236}">
                <a16:creationId xmlns:a16="http://schemas.microsoft.com/office/drawing/2014/main" id="{819C0621-C415-42B1-A8C7-E94BDB9357EF}"/>
              </a:ext>
            </a:extLst>
          </p:cNvPr>
          <p:cNvSpPr txBox="1"/>
          <p:nvPr/>
        </p:nvSpPr>
        <p:spPr>
          <a:xfrm>
            <a:off x="3048" y="3141662"/>
            <a:ext cx="12188952" cy="1200329"/>
          </a:xfrm>
          <a:prstGeom prst="rect">
            <a:avLst/>
          </a:prstGeom>
          <a:noFill/>
          <a:ln>
            <a:solidFill>
              <a:schemeClr val="accent1"/>
            </a:solidFill>
          </a:ln>
        </p:spPr>
        <p:txBody>
          <a:bodyPr wrap="square">
            <a:spAutoFit/>
          </a:bodyPr>
          <a:lstStyle/>
          <a:p>
            <a:r>
              <a:rPr lang="en-US" b="1" dirty="0">
                <a:solidFill>
                  <a:srgbClr val="FF0000"/>
                </a:solidFill>
              </a:rPr>
              <a:t>PANEL STUDIES</a:t>
            </a:r>
          </a:p>
          <a:p>
            <a:r>
              <a:rPr lang="en-US" dirty="0"/>
              <a:t>Panel studies describe information about the same cases at two or more points in time. (referred to as waves)</a:t>
            </a:r>
          </a:p>
          <a:p>
            <a:r>
              <a:rPr lang="en-US" dirty="0"/>
              <a:t>Respondents interviewed at wave one of a survey are interviewed again at wave two,. </a:t>
            </a:r>
          </a:p>
          <a:p>
            <a:r>
              <a:rPr lang="en-US" dirty="0" err="1"/>
              <a:t>Eg</a:t>
            </a:r>
            <a:r>
              <a:rPr lang="en-US" dirty="0"/>
              <a:t>: Effects of smoking at two points in time</a:t>
            </a:r>
            <a:endParaRPr lang="en-MY" dirty="0"/>
          </a:p>
        </p:txBody>
      </p:sp>
      <p:sp>
        <p:nvSpPr>
          <p:cNvPr id="10" name="TextBox 9">
            <a:extLst>
              <a:ext uri="{FF2B5EF4-FFF2-40B4-BE49-F238E27FC236}">
                <a16:creationId xmlns:a16="http://schemas.microsoft.com/office/drawing/2014/main" id="{8F27BA91-1CCE-4DAB-A849-4B7E8DA6C9BD}"/>
              </a:ext>
            </a:extLst>
          </p:cNvPr>
          <p:cNvSpPr txBox="1"/>
          <p:nvPr/>
        </p:nvSpPr>
        <p:spPr>
          <a:xfrm>
            <a:off x="-2" y="4448812"/>
            <a:ext cx="12188951" cy="923330"/>
          </a:xfrm>
          <a:prstGeom prst="rect">
            <a:avLst/>
          </a:prstGeom>
          <a:noFill/>
          <a:ln>
            <a:solidFill>
              <a:schemeClr val="accent1"/>
            </a:solidFill>
          </a:ln>
        </p:spPr>
        <p:txBody>
          <a:bodyPr wrap="square">
            <a:spAutoFit/>
          </a:bodyPr>
          <a:lstStyle/>
          <a:p>
            <a:r>
              <a:rPr lang="en-US" b="1" dirty="0">
                <a:solidFill>
                  <a:srgbClr val="FF0000"/>
                </a:solidFill>
              </a:rPr>
              <a:t>TREND STUDIES</a:t>
            </a:r>
          </a:p>
          <a:p>
            <a:r>
              <a:rPr lang="en-US" dirty="0"/>
              <a:t>Trend studies use cross-sections at two or more points in time to examine change over time. The Virginia Slims Opinion Poll asked various questions about women at six points in time. Example Opinion pools study over three years</a:t>
            </a:r>
            <a:endParaRPr lang="en-MY" dirty="0"/>
          </a:p>
        </p:txBody>
      </p:sp>
      <p:sp>
        <p:nvSpPr>
          <p:cNvPr id="12" name="TextBox 11">
            <a:extLst>
              <a:ext uri="{FF2B5EF4-FFF2-40B4-BE49-F238E27FC236}">
                <a16:creationId xmlns:a16="http://schemas.microsoft.com/office/drawing/2014/main" id="{5AB1C81A-1A20-4766-8F82-5C48A825DC51}"/>
              </a:ext>
            </a:extLst>
          </p:cNvPr>
          <p:cNvSpPr txBox="1"/>
          <p:nvPr/>
        </p:nvSpPr>
        <p:spPr>
          <a:xfrm>
            <a:off x="3049" y="5546098"/>
            <a:ext cx="12188951" cy="1231106"/>
          </a:xfrm>
          <a:prstGeom prst="rect">
            <a:avLst/>
          </a:prstGeom>
          <a:noFill/>
          <a:ln>
            <a:solidFill>
              <a:schemeClr val="accent1"/>
            </a:solidFill>
          </a:ln>
        </p:spPr>
        <p:txBody>
          <a:bodyPr wrap="square">
            <a:spAutoFit/>
          </a:bodyPr>
          <a:lstStyle/>
          <a:p>
            <a:r>
              <a:rPr lang="en-US" sz="2000" b="1" dirty="0">
                <a:solidFill>
                  <a:srgbClr val="FF0000"/>
                </a:solidFill>
              </a:rPr>
              <a:t>Cohort surveys</a:t>
            </a:r>
          </a:p>
          <a:p>
            <a:r>
              <a:rPr lang="en-US" dirty="0"/>
              <a:t>Respondents are followed from an identical point in their life onwards, often from birth. These surveys prove very useful to study child development over time, change in marital circumstances or health for instance among people belonging to the same</a:t>
            </a:r>
          </a:p>
          <a:p>
            <a:r>
              <a:rPr lang="en-US" dirty="0"/>
              <a:t>generation. </a:t>
            </a:r>
            <a:endParaRPr lang="en-MY" dirty="0"/>
          </a:p>
        </p:txBody>
      </p:sp>
    </p:spTree>
    <p:extLst>
      <p:ext uri="{BB962C8B-B14F-4D97-AF65-F5344CB8AC3E}">
        <p14:creationId xmlns:p14="http://schemas.microsoft.com/office/powerpoint/2010/main" val="691188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6. Data Collection and Analysis</a:t>
            </a:r>
            <a:endParaRPr lang="en-MY" dirty="0"/>
          </a:p>
        </p:txBody>
      </p:sp>
    </p:spTree>
    <p:extLst>
      <p:ext uri="{BB962C8B-B14F-4D97-AF65-F5344CB8AC3E}">
        <p14:creationId xmlns:p14="http://schemas.microsoft.com/office/powerpoint/2010/main" val="22439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C565-422B-43E2-A5E8-3F01F0431E00}"/>
              </a:ext>
            </a:extLst>
          </p:cNvPr>
          <p:cNvSpPr>
            <a:spLocks noGrp="1"/>
          </p:cNvSpPr>
          <p:nvPr>
            <p:ph type="title"/>
          </p:nvPr>
        </p:nvSpPr>
        <p:spPr>
          <a:xfrm>
            <a:off x="0" y="0"/>
            <a:ext cx="10987314" cy="1001487"/>
          </a:xfrm>
        </p:spPr>
        <p:txBody>
          <a:bodyPr>
            <a:normAutofit fontScale="90000"/>
          </a:bodyPr>
          <a:lstStyle/>
          <a:p>
            <a:r>
              <a:rPr lang="en-MY" sz="6700" dirty="0">
                <a:latin typeface="Aharoni" panose="02010803020104030203" pitchFamily="2" charset="-79"/>
                <a:cs typeface="Aharoni" panose="02010803020104030203" pitchFamily="2" charset="-79"/>
              </a:rPr>
              <a:t>6.</a:t>
            </a:r>
            <a:r>
              <a:rPr lang="en-MY" sz="3600" dirty="0">
                <a:latin typeface="Aharoni" panose="02010803020104030203" pitchFamily="2" charset="-79"/>
                <a:cs typeface="Aharoni" panose="02010803020104030203" pitchFamily="2" charset="-79"/>
              </a:rPr>
              <a:t> </a:t>
            </a:r>
            <a:r>
              <a:rPr lang="en-MY" dirty="0">
                <a:solidFill>
                  <a:srgbClr val="FF0000"/>
                </a:solidFill>
                <a:latin typeface="Aharoni" panose="02010803020104030203" pitchFamily="2" charset="-79"/>
                <a:cs typeface="Aharoni" panose="02010803020104030203" pitchFamily="2" charset="-79"/>
              </a:rPr>
              <a:t>Data Collection and Data Analysis</a:t>
            </a:r>
            <a:endParaRPr lang="en-MY" sz="3600" dirty="0">
              <a:solidFill>
                <a:srgbClr val="FF0000"/>
              </a:solidFill>
              <a:latin typeface="Aharoni" panose="02010803020104030203" pitchFamily="2" charset="-79"/>
              <a:cs typeface="Aharoni" panose="02010803020104030203" pitchFamily="2" charset="-79"/>
            </a:endParaRPr>
          </a:p>
        </p:txBody>
      </p:sp>
      <p:pic>
        <p:nvPicPr>
          <p:cNvPr id="3" name="Content Placeholder 3" descr="A close up of a logo&#10;&#10;Description automatically generated">
            <a:extLst>
              <a:ext uri="{FF2B5EF4-FFF2-40B4-BE49-F238E27FC236}">
                <a16:creationId xmlns:a16="http://schemas.microsoft.com/office/drawing/2014/main" id="{5991B985-97E5-4E1F-92DE-04A788FF0CC5}"/>
              </a:ext>
            </a:extLst>
          </p:cNvPr>
          <p:cNvPicPr>
            <a:picLocks noChangeAspect="1"/>
          </p:cNvPicPr>
          <p:nvPr/>
        </p:nvPicPr>
        <p:blipFill rotWithShape="1">
          <a:blip r:embed="rId2"/>
          <a:srcRect r="10650"/>
          <a:stretch/>
        </p:blipFill>
        <p:spPr>
          <a:xfrm>
            <a:off x="20" y="1001487"/>
            <a:ext cx="7416780" cy="5856514"/>
          </a:xfrm>
          <a:prstGeom prst="rect">
            <a:avLst/>
          </a:prstGeom>
          <a:ln>
            <a:solidFill>
              <a:schemeClr val="accent1"/>
            </a:solidFill>
          </a:ln>
        </p:spPr>
      </p:pic>
      <p:sp>
        <p:nvSpPr>
          <p:cNvPr id="4" name="TextBox 3">
            <a:extLst>
              <a:ext uri="{FF2B5EF4-FFF2-40B4-BE49-F238E27FC236}">
                <a16:creationId xmlns:a16="http://schemas.microsoft.com/office/drawing/2014/main" id="{E36331CD-8334-4845-9FD8-021923724C26}"/>
              </a:ext>
            </a:extLst>
          </p:cNvPr>
          <p:cNvSpPr txBox="1"/>
          <p:nvPr/>
        </p:nvSpPr>
        <p:spPr>
          <a:xfrm>
            <a:off x="7576457" y="1204686"/>
            <a:ext cx="4615543" cy="5109091"/>
          </a:xfrm>
          <a:prstGeom prst="rect">
            <a:avLst/>
          </a:prstGeom>
          <a:noFill/>
          <a:ln>
            <a:solidFill>
              <a:schemeClr val="accent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Sampling – Sample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Collection Instrumentation</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Data Processing</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Data Analysis (Reliability and Validity)</a:t>
            </a:r>
            <a:b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Left 6">
            <a:extLst>
              <a:ext uri="{FF2B5EF4-FFF2-40B4-BE49-F238E27FC236}">
                <a16:creationId xmlns:a16="http://schemas.microsoft.com/office/drawing/2014/main" id="{23BD0F27-664F-488D-A8E6-F857E614E649}"/>
              </a:ext>
            </a:extLst>
          </p:cNvPr>
          <p:cNvSpPr/>
          <p:nvPr/>
        </p:nvSpPr>
        <p:spPr>
          <a:xfrm>
            <a:off x="1944914" y="3309257"/>
            <a:ext cx="5631543" cy="1197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37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Rectangle 2"/>
          <p:cNvSpPr>
            <a:spLocks noGrp="1" noChangeArrowheads="1"/>
          </p:cNvSpPr>
          <p:nvPr>
            <p:ph type="title"/>
          </p:nvPr>
        </p:nvSpPr>
        <p:spPr>
          <a:xfrm>
            <a:off x="838200" y="963877"/>
            <a:ext cx="3494362" cy="646331"/>
          </a:xfrm>
        </p:spPr>
        <p:txBody>
          <a:bodyPr>
            <a:normAutofit fontScale="90000"/>
          </a:bodyPr>
          <a:lstStyle/>
          <a:p>
            <a:pPr algn="r" eaLnBrk="1" hangingPunct="1"/>
            <a:r>
              <a:rPr lang="en-GB" b="1" dirty="0">
                <a:solidFill>
                  <a:schemeClr val="accent1"/>
                </a:solidFill>
                <a:latin typeface="Arial" charset="0"/>
              </a:rPr>
              <a:t>Philosophy:</a:t>
            </a:r>
            <a:endParaRPr lang="en-GB" dirty="0">
              <a:solidFill>
                <a:schemeClr val="accent1"/>
              </a:solidFill>
              <a:latin typeface="Arial" charset="0"/>
            </a:endParaRPr>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type="body" idx="1"/>
          </p:nvPr>
        </p:nvSpPr>
        <p:spPr>
          <a:xfrm>
            <a:off x="4654297" y="154745"/>
            <a:ext cx="7429850" cy="6053892"/>
          </a:xfrm>
        </p:spPr>
        <p:txBody>
          <a:bodyPr anchor="ctr">
            <a:normAutofit/>
          </a:bodyPr>
          <a:lstStyle/>
          <a:p>
            <a:pPr eaLnBrk="1" hangingPunct="1">
              <a:buFontTx/>
              <a:buNone/>
            </a:pPr>
            <a:r>
              <a:rPr lang="en-GB" sz="2400" dirty="0">
                <a:latin typeface="Arial" charset="0"/>
              </a:rPr>
              <a:t>‘</a:t>
            </a:r>
            <a:r>
              <a:rPr lang="en-GB" sz="2600" dirty="0">
                <a:solidFill>
                  <a:srgbClr val="0070C0"/>
                </a:solidFill>
                <a:latin typeface="Arial" charset="0"/>
              </a:rPr>
              <a:t>Research philosophy is an over-arching term relating to the </a:t>
            </a:r>
            <a:r>
              <a:rPr lang="en-GB" sz="2600" b="1" dirty="0">
                <a:solidFill>
                  <a:srgbClr val="0070C0"/>
                </a:solidFill>
                <a:latin typeface="Arial" charset="0"/>
              </a:rPr>
              <a:t>development of knowledge and the nature of  that knowledge</a:t>
            </a:r>
            <a:r>
              <a:rPr lang="en-GB" sz="2200" b="1" dirty="0">
                <a:solidFill>
                  <a:srgbClr val="0070C0"/>
                </a:solidFill>
                <a:latin typeface="Arial" charset="0"/>
              </a:rPr>
              <a:t>’</a:t>
            </a:r>
            <a:endParaRPr lang="en-GB" sz="2200" dirty="0">
              <a:solidFill>
                <a:srgbClr val="0070C0"/>
              </a:solidFill>
              <a:latin typeface="Arial" charset="0"/>
            </a:endParaRPr>
          </a:p>
          <a:p>
            <a:pPr eaLnBrk="1" hangingPunct="1">
              <a:buFontTx/>
              <a:buNone/>
            </a:pPr>
            <a:r>
              <a:rPr lang="en-US" sz="2400" dirty="0">
                <a:latin typeface="Arial" charset="0"/>
              </a:rPr>
              <a:t>What you are doing when embarking on research –</a:t>
            </a:r>
          </a:p>
          <a:p>
            <a:pPr eaLnBrk="1" hangingPunct="1">
              <a:buFontTx/>
              <a:buNone/>
            </a:pPr>
            <a:r>
              <a:rPr lang="en-US" sz="2400" dirty="0">
                <a:latin typeface="Arial" charset="0"/>
              </a:rPr>
              <a:t> </a:t>
            </a:r>
            <a:r>
              <a:rPr lang="en-US" sz="2400" b="1" dirty="0">
                <a:solidFill>
                  <a:srgbClr val="FF0000"/>
                </a:solidFill>
                <a:latin typeface="Arial" charset="0"/>
              </a:rPr>
              <a:t>developing  knowledge in a particular field</a:t>
            </a:r>
          </a:p>
          <a:p>
            <a:pPr eaLnBrk="1" hangingPunct="1">
              <a:buFontTx/>
              <a:buNone/>
            </a:pPr>
            <a:r>
              <a:rPr lang="en-US" sz="2400" dirty="0">
                <a:latin typeface="Arial" charset="0"/>
              </a:rPr>
              <a:t>Philosophy you adopt contains important </a:t>
            </a:r>
            <a:r>
              <a:rPr lang="en-US" sz="2400" b="1" dirty="0">
                <a:solidFill>
                  <a:srgbClr val="FF0000"/>
                </a:solidFill>
                <a:latin typeface="Arial" charset="0"/>
              </a:rPr>
              <a:t>assumptions about the  way in which you view the world.</a:t>
            </a:r>
          </a:p>
          <a:p>
            <a:pPr eaLnBrk="1" hangingPunct="1">
              <a:buFontTx/>
              <a:buNone/>
            </a:pPr>
            <a:r>
              <a:rPr lang="en-GB" sz="2000" i="1" dirty="0">
                <a:latin typeface="Arial" charset="0"/>
              </a:rPr>
              <a:t> </a:t>
            </a:r>
            <a:r>
              <a:rPr lang="en-GB" sz="2000" i="1" dirty="0" err="1">
                <a:latin typeface="Arial" charset="0"/>
              </a:rPr>
              <a:t>Eg</a:t>
            </a:r>
            <a:r>
              <a:rPr lang="en-GB" sz="2000" i="1" dirty="0">
                <a:latin typeface="Arial" charset="0"/>
              </a:rPr>
              <a:t>: </a:t>
            </a:r>
            <a:r>
              <a:rPr lang="en-GB" sz="2000" b="1" i="1" dirty="0">
                <a:solidFill>
                  <a:srgbClr val="FF0000"/>
                </a:solidFill>
                <a:latin typeface="Arial" charset="0"/>
              </a:rPr>
              <a:t>Concerned with Feelings and attitudes  OR Facts </a:t>
            </a:r>
            <a:endParaRPr lang="en-US" sz="2000" b="1" dirty="0">
              <a:solidFill>
                <a:srgbClr val="FF0000"/>
              </a:solidFill>
              <a:latin typeface="Arial" charset="0"/>
            </a:endParaRPr>
          </a:p>
          <a:p>
            <a:pPr eaLnBrk="1" hangingPunct="1">
              <a:buFontTx/>
              <a:buNone/>
            </a:pPr>
            <a:r>
              <a:rPr lang="en-US" sz="2400" dirty="0">
                <a:latin typeface="Arial" charset="0"/>
              </a:rPr>
              <a:t>Your particular view of the relationship between knowledge and the process by which it is developed.   </a:t>
            </a:r>
            <a:r>
              <a:rPr lang="en-GB" sz="2400" dirty="0">
                <a:latin typeface="Arial" charset="0"/>
              </a:rPr>
              <a:t> </a:t>
            </a:r>
          </a:p>
          <a:p>
            <a:pPr eaLnBrk="1" hangingPunct="1">
              <a:buFontTx/>
              <a:buNone/>
            </a:pPr>
            <a:r>
              <a:rPr lang="en-GB" sz="2000" i="1" dirty="0">
                <a:latin typeface="Arial" charset="0"/>
              </a:rPr>
              <a:t>-Adapted from Saunders et al, (2016)</a:t>
            </a:r>
            <a:endParaRPr lang="en-GB" sz="1700" i="1" dirty="0">
              <a:latin typeface="Arial" charset="0"/>
            </a:endParaRPr>
          </a:p>
        </p:txBody>
      </p:sp>
      <p:sp>
        <p:nvSpPr>
          <p:cNvPr id="3" name="Rectangle 2"/>
          <p:cNvSpPr/>
          <p:nvPr/>
        </p:nvSpPr>
        <p:spPr>
          <a:xfrm>
            <a:off x="2" y="5656088"/>
            <a:ext cx="12191998" cy="1200329"/>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These include assumptions about human knowledge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about the</a:t>
            </a:r>
          </a:p>
          <a:p>
            <a:pPr marL="0" marR="0" lvl="0" indent="0" algn="l" defTabSz="914400" rtl="0" eaLnBrk="1" fontAlgn="auto" latinLnBrk="0" hangingPunct="1">
              <a:lnSpc>
                <a:spcPct val="100000"/>
              </a:lnSpc>
              <a:spcBef>
                <a:spcPts val="0"/>
              </a:spcBef>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realities you encounter in your research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ontological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and the extent and</a:t>
            </a:r>
          </a:p>
          <a:p>
            <a:pPr marL="0" marR="0" lvl="0" indent="0" algn="l" defTabSz="914400" rtl="0" eaLnBrk="1" fontAlgn="auto" latinLnBrk="0" hangingPunct="1">
              <a:lnSpc>
                <a:spcPct val="100000"/>
              </a:lnSpc>
              <a:spcBef>
                <a:spcPts val="0"/>
              </a:spcBef>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ways your own values influence your research process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axiological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2DEECC-C9D4-499C-A997-684F8E5C3FF1}"/>
              </a:ext>
            </a:extLst>
          </p:cNvPr>
          <p:cNvPicPr>
            <a:picLocks noChangeAspect="1"/>
          </p:cNvPicPr>
          <p:nvPr/>
        </p:nvPicPr>
        <p:blipFill>
          <a:blip r:embed="rId2"/>
          <a:stretch>
            <a:fillRect/>
          </a:stretch>
        </p:blipFill>
        <p:spPr>
          <a:xfrm>
            <a:off x="107853" y="1720288"/>
            <a:ext cx="4604765" cy="3892258"/>
          </a:xfrm>
          <a:prstGeom prst="rect">
            <a:avLst/>
          </a:prstGeom>
          <a:ln>
            <a:solidFill>
              <a:schemeClr val="accent1"/>
            </a:solidFill>
          </a:ln>
        </p:spPr>
      </p:pic>
    </p:spTree>
    <p:extLst>
      <p:ext uri="{BB962C8B-B14F-4D97-AF65-F5344CB8AC3E}">
        <p14:creationId xmlns:p14="http://schemas.microsoft.com/office/powerpoint/2010/main" val="177847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7AB981-C42E-40B3-9FC7-F1C73E9DD22C}"/>
              </a:ext>
            </a:extLst>
          </p:cNvPr>
          <p:cNvSpPr>
            <a:spLocks noGrp="1" noChangeArrowheads="1"/>
          </p:cNvSpPr>
          <p:nvPr>
            <p:ph type="title"/>
          </p:nvPr>
        </p:nvSpPr>
        <p:spPr>
          <a:xfrm>
            <a:off x="81281" y="619126"/>
            <a:ext cx="10397014" cy="906462"/>
          </a:xfrm>
        </p:spPr>
        <p:txBody>
          <a:bodyPr/>
          <a:lstStyle/>
          <a:p>
            <a:r>
              <a:rPr lang="en-US" altLang="en-US" dirty="0">
                <a:solidFill>
                  <a:schemeClr val="accent5">
                    <a:lumMod val="50000"/>
                  </a:schemeClr>
                </a:solidFill>
                <a:latin typeface="Arial" panose="020B0604020202020204" pitchFamily="34" charset="0"/>
                <a:ea typeface="ＭＳ Ｐゴシック" panose="020B0600070205080204" pitchFamily="34" charset="-128"/>
              </a:rPr>
              <a:t>Populations and Samples</a:t>
            </a:r>
          </a:p>
        </p:txBody>
      </p:sp>
      <p:sp>
        <p:nvSpPr>
          <p:cNvPr id="10243" name="Oval 3">
            <a:extLst>
              <a:ext uri="{FF2B5EF4-FFF2-40B4-BE49-F238E27FC236}">
                <a16:creationId xmlns:a16="http://schemas.microsoft.com/office/drawing/2014/main" id="{93EE2969-4971-4C92-9877-1273802BADB9}"/>
              </a:ext>
            </a:extLst>
          </p:cNvPr>
          <p:cNvSpPr>
            <a:spLocks noChangeArrowheads="1"/>
          </p:cNvSpPr>
          <p:nvPr/>
        </p:nvSpPr>
        <p:spPr bwMode="auto">
          <a:xfrm>
            <a:off x="647700" y="1525588"/>
            <a:ext cx="3200400" cy="2438400"/>
          </a:xfrm>
          <a:prstGeom prst="ellipse">
            <a:avLst/>
          </a:prstGeom>
          <a:solidFill>
            <a:schemeClr val="accent1"/>
          </a:solidFill>
          <a:ln w="9525">
            <a:round/>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44" name="Oval 4">
            <a:extLst>
              <a:ext uri="{FF2B5EF4-FFF2-40B4-BE49-F238E27FC236}">
                <a16:creationId xmlns:a16="http://schemas.microsoft.com/office/drawing/2014/main" id="{FD5242D0-FA8A-4445-A47E-5F4E60142FE5}"/>
              </a:ext>
            </a:extLst>
          </p:cNvPr>
          <p:cNvSpPr>
            <a:spLocks noChangeArrowheads="1"/>
          </p:cNvSpPr>
          <p:nvPr/>
        </p:nvSpPr>
        <p:spPr bwMode="auto">
          <a:xfrm>
            <a:off x="1371600" y="3071855"/>
            <a:ext cx="1752600" cy="685800"/>
          </a:xfrm>
          <a:prstGeom prst="ellipse">
            <a:avLst/>
          </a:prstGeom>
          <a:solidFill>
            <a:schemeClr val="bg1"/>
          </a:solidFill>
          <a:ln w="9525">
            <a:round/>
            <a:headEnd/>
            <a:tailEnd/>
          </a:ln>
          <a:scene3d>
            <a:camera prst="legacyPerspectiveBottom"/>
            <a:lightRig rig="legacyFlat3" dir="t"/>
          </a:scene3d>
          <a:sp3d extrusionH="887400" prstMaterial="legacyMatte">
            <a:bevelT w="13500" h="13500" prst="angle"/>
            <a:bevelB w="13500" h="13500" prst="angle"/>
            <a:extrusionClr>
              <a:schemeClr val="bg1"/>
            </a:extrusionClr>
            <a:contourClr>
              <a:schemeClr val="bg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44546A"/>
                </a:solidFill>
                <a:effectLst/>
                <a:uLnTx/>
                <a:uFillTx/>
                <a:latin typeface="Arial" panose="020B0604020202020204" pitchFamily="34" charset="0"/>
                <a:ea typeface="ＭＳ Ｐゴシック" panose="020B0600070205080204" pitchFamily="34" charset="-128"/>
                <a:cs typeface="Arial" panose="020B0604020202020204" pitchFamily="34" charset="0"/>
              </a:rPr>
              <a:t>Sample</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5" name="Text Box 5">
            <a:extLst>
              <a:ext uri="{FF2B5EF4-FFF2-40B4-BE49-F238E27FC236}">
                <a16:creationId xmlns:a16="http://schemas.microsoft.com/office/drawing/2014/main" id="{35B9370F-9FDD-4BFA-ACF4-ADC87D2A8398}"/>
              </a:ext>
            </a:extLst>
          </p:cNvPr>
          <p:cNvSpPr txBox="1">
            <a:spLocks noChangeArrowheads="1"/>
          </p:cNvSpPr>
          <p:nvPr/>
        </p:nvSpPr>
        <p:spPr bwMode="auto">
          <a:xfrm>
            <a:off x="1227931" y="2157455"/>
            <a:ext cx="2039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Target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Population</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6" name="Oval 6">
            <a:extLst>
              <a:ext uri="{FF2B5EF4-FFF2-40B4-BE49-F238E27FC236}">
                <a16:creationId xmlns:a16="http://schemas.microsoft.com/office/drawing/2014/main" id="{4B2F2CD0-A4AE-4D12-B902-FBEA8B3779C4}"/>
              </a:ext>
            </a:extLst>
          </p:cNvPr>
          <p:cNvSpPr>
            <a:spLocks noChangeArrowheads="1"/>
          </p:cNvSpPr>
          <p:nvPr/>
        </p:nvSpPr>
        <p:spPr bwMode="auto">
          <a:xfrm>
            <a:off x="5634789" y="2448010"/>
            <a:ext cx="1752600" cy="685800"/>
          </a:xfrm>
          <a:prstGeom prst="ellipse">
            <a:avLst/>
          </a:prstGeom>
          <a:solidFill>
            <a:schemeClr val="bg1"/>
          </a:solidFill>
          <a:ln w="9525">
            <a:round/>
            <a:headEnd/>
            <a:tailEnd/>
          </a:ln>
          <a:scene3d>
            <a:camera prst="legacyPerspectiveBottom"/>
            <a:lightRig rig="legacyFlat3" dir="t"/>
          </a:scene3d>
          <a:sp3d extrusionH="887400" prstMaterial="legacyMatte">
            <a:bevelT w="13500" h="13500" prst="angle"/>
            <a:bevelB w="13500" h="13500" prst="angle"/>
            <a:extrusionClr>
              <a:schemeClr val="bg1"/>
            </a:extrusionClr>
            <a:contourClr>
              <a:schemeClr val="bg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44546A"/>
                </a:solidFill>
                <a:effectLst/>
                <a:uLnTx/>
                <a:uFillTx/>
                <a:latin typeface="Arial" panose="020B0604020202020204" pitchFamily="34" charset="0"/>
                <a:ea typeface="ＭＳ Ｐゴシック" panose="020B0600070205080204" pitchFamily="34" charset="-128"/>
                <a:cs typeface="Arial" panose="020B0604020202020204" pitchFamily="34" charset="0"/>
              </a:rPr>
              <a:t>Sample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7" name="AutoShape 7">
            <a:extLst>
              <a:ext uri="{FF2B5EF4-FFF2-40B4-BE49-F238E27FC236}">
                <a16:creationId xmlns:a16="http://schemas.microsoft.com/office/drawing/2014/main" id="{C7B387C5-BCFA-470E-817D-AC4009D160DA}"/>
              </a:ext>
            </a:extLst>
          </p:cNvPr>
          <p:cNvSpPr>
            <a:spLocks noChangeArrowheads="1"/>
          </p:cNvSpPr>
          <p:nvPr/>
        </p:nvSpPr>
        <p:spPr bwMode="auto">
          <a:xfrm>
            <a:off x="3471113" y="2608580"/>
            <a:ext cx="2209800" cy="381000"/>
          </a:xfrm>
          <a:prstGeom prst="rightArrow">
            <a:avLst>
              <a:gd name="adj1" fmla="val 50000"/>
              <a:gd name="adj2" fmla="val 145000"/>
            </a:avLst>
          </a:prstGeom>
          <a:solidFill>
            <a:schemeClr val="accent2"/>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78327558-9463-485A-B618-3ACF3B37141B}"/>
              </a:ext>
            </a:extLst>
          </p:cNvPr>
          <p:cNvSpPr txBox="1"/>
          <p:nvPr/>
        </p:nvSpPr>
        <p:spPr>
          <a:xfrm>
            <a:off x="162560" y="27057"/>
            <a:ext cx="5376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400" b="1" i="0" u="none" strike="noStrike" kern="1200" cap="none" spc="0" normalizeH="0" baseline="0" noProof="0" dirty="0">
                <a:ln>
                  <a:noFill/>
                </a:ln>
                <a:solidFill>
                  <a:srgbClr val="FF0000"/>
                </a:solidFill>
                <a:effectLst/>
                <a:uLnTx/>
                <a:uFillTx/>
                <a:latin typeface="Calibri" panose="020F0502020204030204"/>
                <a:ea typeface="+mn-ea"/>
                <a:cs typeface="+mn-cs"/>
              </a:rPr>
              <a:t>Sampling </a:t>
            </a:r>
          </a:p>
        </p:txBody>
      </p:sp>
      <p:pic>
        <p:nvPicPr>
          <p:cNvPr id="3" name="Picture 2">
            <a:extLst>
              <a:ext uri="{FF2B5EF4-FFF2-40B4-BE49-F238E27FC236}">
                <a16:creationId xmlns:a16="http://schemas.microsoft.com/office/drawing/2014/main" id="{4848D7D5-0CEF-47BF-990C-86C7E06F57A9}"/>
              </a:ext>
            </a:extLst>
          </p:cNvPr>
          <p:cNvPicPr>
            <a:picLocks noChangeAspect="1"/>
          </p:cNvPicPr>
          <p:nvPr/>
        </p:nvPicPr>
        <p:blipFill>
          <a:blip r:embed="rId2"/>
          <a:stretch>
            <a:fillRect/>
          </a:stretch>
        </p:blipFill>
        <p:spPr>
          <a:xfrm>
            <a:off x="7692593" y="1"/>
            <a:ext cx="4531360" cy="3963987"/>
          </a:xfrm>
          <a:prstGeom prst="rect">
            <a:avLst/>
          </a:prstGeom>
        </p:spPr>
      </p:pic>
      <p:sp>
        <p:nvSpPr>
          <p:cNvPr id="13" name="TextBox 12">
            <a:extLst>
              <a:ext uri="{FF2B5EF4-FFF2-40B4-BE49-F238E27FC236}">
                <a16:creationId xmlns:a16="http://schemas.microsoft.com/office/drawing/2014/main" id="{3F8A2E64-8FC2-4989-BBE7-FE8927346E77}"/>
              </a:ext>
            </a:extLst>
          </p:cNvPr>
          <p:cNvSpPr txBox="1"/>
          <p:nvPr/>
        </p:nvSpPr>
        <p:spPr>
          <a:xfrm>
            <a:off x="0" y="4025943"/>
            <a:ext cx="12192000" cy="280384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Nonprobability sampling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Most common sampling methods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Purposive sampling/Judgement sampling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Select participants according to pre-selected criteria relevant to a particular research question.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Quota sampling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researcher needs a specific number of participants, quota sampling is better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09"/>
            <a:ext cx="7042150" cy="446636"/>
          </a:xfrm>
        </p:spPr>
        <p:txBody>
          <a:bodyPr>
            <a:normAutofit fontScale="90000"/>
          </a:bodyPr>
          <a:lstStyle/>
          <a:p>
            <a:r>
              <a:rPr lang="en-US" b="1" dirty="0">
                <a:solidFill>
                  <a:srgbClr val="FF0000"/>
                </a:solidFill>
              </a:rPr>
              <a:t>Sampling  Quantitative</a:t>
            </a:r>
          </a:p>
        </p:txBody>
      </p:sp>
      <p:sp>
        <p:nvSpPr>
          <p:cNvPr id="3" name="Content Placeholder 2"/>
          <p:cNvSpPr>
            <a:spLocks noGrp="1"/>
          </p:cNvSpPr>
          <p:nvPr>
            <p:ph idx="1"/>
          </p:nvPr>
        </p:nvSpPr>
        <p:spPr>
          <a:xfrm>
            <a:off x="11953461" y="685800"/>
            <a:ext cx="145774" cy="6019800"/>
          </a:xfrm>
        </p:spPr>
        <p:txBody>
          <a:bodyPr>
            <a:normAutofit/>
          </a:bodyPr>
          <a:lstStyle/>
          <a:p>
            <a:pPr marL="0" indent="0">
              <a:buNone/>
            </a:pPr>
            <a:endParaRPr lang="en-US"/>
          </a:p>
          <a:p>
            <a:pPr marL="0" indent="0">
              <a:buNone/>
            </a:pPr>
            <a:endParaRPr lang="en-US"/>
          </a:p>
          <a:p>
            <a:pPr marL="0" indent="0">
              <a:buNone/>
            </a:pPr>
            <a:endParaRPr lang="en-US" dirty="0"/>
          </a:p>
        </p:txBody>
      </p:sp>
      <p:sp>
        <p:nvSpPr>
          <p:cNvPr id="6" name="Rectangle 5">
            <a:extLst>
              <a:ext uri="{FF2B5EF4-FFF2-40B4-BE49-F238E27FC236}">
                <a16:creationId xmlns:a16="http://schemas.microsoft.com/office/drawing/2014/main" id="{D08B19D1-9FE0-4A84-968B-EC98E72D95B2}"/>
              </a:ext>
            </a:extLst>
          </p:cNvPr>
          <p:cNvSpPr/>
          <p:nvPr/>
        </p:nvSpPr>
        <p:spPr>
          <a:xfrm>
            <a:off x="0" y="474345"/>
            <a:ext cx="11953462"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Defining the population:  Who is qualified to provide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Sampling begin with precisely defining the target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Ensure the qualification criteria 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Determining the sample frame: A listing of the target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sampling frame is a representation of all the elements in the population from whish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sample is drawn.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Determining the sampling design:  ( Two types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Probability sampling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elements in the population have some known probability of 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selected as sample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Nonprobability sampling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elements do not have a known  chance of being selected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Sample size – How many respondents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Sample size to represent the population</a:t>
            </a:r>
          </a:p>
        </p:txBody>
      </p:sp>
      <p:pic>
        <p:nvPicPr>
          <p:cNvPr id="4" name="Picture 3">
            <a:extLst>
              <a:ext uri="{FF2B5EF4-FFF2-40B4-BE49-F238E27FC236}">
                <a16:creationId xmlns:a16="http://schemas.microsoft.com/office/drawing/2014/main" id="{67412C4D-830F-45B5-9917-EA6DBBAE8BB5}"/>
              </a:ext>
            </a:extLst>
          </p:cNvPr>
          <p:cNvPicPr>
            <a:picLocks noChangeAspect="1"/>
          </p:cNvPicPr>
          <p:nvPr/>
        </p:nvPicPr>
        <p:blipFill>
          <a:blip r:embed="rId2"/>
          <a:stretch>
            <a:fillRect/>
          </a:stretch>
        </p:blipFill>
        <p:spPr>
          <a:xfrm>
            <a:off x="7734162" y="82781"/>
            <a:ext cx="4457838" cy="1978248"/>
          </a:xfrm>
          <a:prstGeom prst="rect">
            <a:avLst/>
          </a:prstGeom>
        </p:spPr>
      </p:pic>
    </p:spTree>
    <p:extLst>
      <p:ext uri="{BB962C8B-B14F-4D97-AF65-F5344CB8AC3E}">
        <p14:creationId xmlns:p14="http://schemas.microsoft.com/office/powerpoint/2010/main" val="7696415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2EAFDEF-2798-412C-B47E-7D12A0E49709}"/>
              </a:ext>
            </a:extLst>
          </p:cNvPr>
          <p:cNvSpPr>
            <a:spLocks noGrp="1" noChangeArrowheads="1"/>
          </p:cNvSpPr>
          <p:nvPr>
            <p:ph type="title"/>
          </p:nvPr>
        </p:nvSpPr>
        <p:spPr>
          <a:xfrm>
            <a:off x="838200" y="365126"/>
            <a:ext cx="10515600" cy="258988"/>
          </a:xfrm>
        </p:spPr>
        <p:txBody>
          <a:bodyPr>
            <a:normAutofit fontScale="90000"/>
          </a:bodyPr>
          <a:lstStyle/>
          <a:p>
            <a:r>
              <a:rPr lang="en-US" altLang="en-US" b="1" dirty="0">
                <a:solidFill>
                  <a:srgbClr val="FF0000"/>
                </a:solidFill>
                <a:latin typeface="Arial" panose="020B0604020202020204" pitchFamily="34" charset="0"/>
                <a:ea typeface="ＭＳ Ｐゴシック" panose="020B0600070205080204" pitchFamily="34" charset="-128"/>
              </a:rPr>
              <a:t>Types of Quantitative Sampling</a:t>
            </a:r>
          </a:p>
        </p:txBody>
      </p:sp>
      <p:sp>
        <p:nvSpPr>
          <p:cNvPr id="12291" name="Text Box 3">
            <a:extLst>
              <a:ext uri="{FF2B5EF4-FFF2-40B4-BE49-F238E27FC236}">
                <a16:creationId xmlns:a16="http://schemas.microsoft.com/office/drawing/2014/main" id="{81AE2F1F-6752-4F30-BC3E-D4AA0D5EF214}"/>
              </a:ext>
            </a:extLst>
          </p:cNvPr>
          <p:cNvSpPr txBox="1">
            <a:spLocks noChangeArrowheads="1"/>
          </p:cNvSpPr>
          <p:nvPr/>
        </p:nvSpPr>
        <p:spPr bwMode="auto">
          <a:xfrm>
            <a:off x="3372382" y="844324"/>
            <a:ext cx="5274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Quantitative Sampling Strategies</a:t>
            </a:r>
          </a:p>
        </p:txBody>
      </p:sp>
      <p:sp>
        <p:nvSpPr>
          <p:cNvPr id="12292" name="Line 4">
            <a:extLst>
              <a:ext uri="{FF2B5EF4-FFF2-40B4-BE49-F238E27FC236}">
                <a16:creationId xmlns:a16="http://schemas.microsoft.com/office/drawing/2014/main" id="{9A86A9EF-F7F9-4A5E-9140-ACBD0301522B}"/>
              </a:ext>
            </a:extLst>
          </p:cNvPr>
          <p:cNvSpPr>
            <a:spLocks noChangeShapeType="1"/>
          </p:cNvSpPr>
          <p:nvPr/>
        </p:nvSpPr>
        <p:spPr bwMode="auto">
          <a:xfrm>
            <a:off x="5835650" y="1507900"/>
            <a:ext cx="0" cy="5794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3" name="Line 5">
            <a:extLst>
              <a:ext uri="{FF2B5EF4-FFF2-40B4-BE49-F238E27FC236}">
                <a16:creationId xmlns:a16="http://schemas.microsoft.com/office/drawing/2014/main" id="{ED21A514-CE25-414C-BD8F-A71A4955016B}"/>
              </a:ext>
            </a:extLst>
          </p:cNvPr>
          <p:cNvSpPr>
            <a:spLocks noChangeShapeType="1"/>
          </p:cNvSpPr>
          <p:nvPr/>
        </p:nvSpPr>
        <p:spPr bwMode="auto">
          <a:xfrm>
            <a:off x="3733800" y="2093686"/>
            <a:ext cx="5029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4" name="Line 6">
            <a:extLst>
              <a:ext uri="{FF2B5EF4-FFF2-40B4-BE49-F238E27FC236}">
                <a16:creationId xmlns:a16="http://schemas.microsoft.com/office/drawing/2014/main" id="{29E847A4-FFCD-4CB6-BF40-8EE90EA47748}"/>
              </a:ext>
            </a:extLst>
          </p:cNvPr>
          <p:cNvSpPr>
            <a:spLocks noChangeShapeType="1"/>
          </p:cNvSpPr>
          <p:nvPr/>
        </p:nvSpPr>
        <p:spPr bwMode="auto">
          <a:xfrm>
            <a:off x="3733800" y="2093686"/>
            <a:ext cx="0" cy="4143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5" name="Line 7">
            <a:extLst>
              <a:ext uri="{FF2B5EF4-FFF2-40B4-BE49-F238E27FC236}">
                <a16:creationId xmlns:a16="http://schemas.microsoft.com/office/drawing/2014/main" id="{DC5A6D48-E06A-4284-8B8D-EC59C0E8EE61}"/>
              </a:ext>
            </a:extLst>
          </p:cNvPr>
          <p:cNvSpPr>
            <a:spLocks noChangeShapeType="1"/>
          </p:cNvSpPr>
          <p:nvPr/>
        </p:nvSpPr>
        <p:spPr bwMode="auto">
          <a:xfrm>
            <a:off x="8763000" y="2093686"/>
            <a:ext cx="0" cy="4143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6" name="Text Box 8">
            <a:extLst>
              <a:ext uri="{FF2B5EF4-FFF2-40B4-BE49-F238E27FC236}">
                <a16:creationId xmlns:a16="http://schemas.microsoft.com/office/drawing/2014/main" id="{469B86C1-E501-4BA4-894E-80032593E9AA}"/>
              </a:ext>
            </a:extLst>
          </p:cNvPr>
          <p:cNvSpPr txBox="1">
            <a:spLocks noChangeArrowheads="1"/>
          </p:cNvSpPr>
          <p:nvPr/>
        </p:nvSpPr>
        <p:spPr bwMode="auto">
          <a:xfrm>
            <a:off x="2466976" y="2463574"/>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Probability Sampling</a:t>
            </a:r>
          </a:p>
        </p:txBody>
      </p:sp>
      <p:sp>
        <p:nvSpPr>
          <p:cNvPr id="12297" name="Text Box 9">
            <a:extLst>
              <a:ext uri="{FF2B5EF4-FFF2-40B4-BE49-F238E27FC236}">
                <a16:creationId xmlns:a16="http://schemas.microsoft.com/office/drawing/2014/main" id="{27412290-E877-4838-B8B8-C02FE9748E52}"/>
              </a:ext>
            </a:extLst>
          </p:cNvPr>
          <p:cNvSpPr txBox="1">
            <a:spLocks noChangeArrowheads="1"/>
          </p:cNvSpPr>
          <p:nvPr/>
        </p:nvSpPr>
        <p:spPr bwMode="auto">
          <a:xfrm>
            <a:off x="6902451" y="2501674"/>
            <a:ext cx="349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Nonprobability Sampling</a:t>
            </a:r>
          </a:p>
        </p:txBody>
      </p:sp>
      <p:grpSp>
        <p:nvGrpSpPr>
          <p:cNvPr id="12298" name="Group 16">
            <a:extLst>
              <a:ext uri="{FF2B5EF4-FFF2-40B4-BE49-F238E27FC236}">
                <a16:creationId xmlns:a16="http://schemas.microsoft.com/office/drawing/2014/main" id="{ACA026C5-E421-48B2-9509-977C6A241722}"/>
              </a:ext>
            </a:extLst>
          </p:cNvPr>
          <p:cNvGrpSpPr>
            <a:grpSpLocks/>
          </p:cNvGrpSpPr>
          <p:nvPr/>
        </p:nvGrpSpPr>
        <p:grpSpPr bwMode="auto">
          <a:xfrm>
            <a:off x="1905000" y="3044600"/>
            <a:ext cx="4648200" cy="504825"/>
            <a:chOff x="240" y="2514"/>
            <a:chExt cx="2928" cy="318"/>
          </a:xfrm>
        </p:grpSpPr>
        <p:sp>
          <p:nvSpPr>
            <p:cNvPr id="12304" name="Line 10">
              <a:extLst>
                <a:ext uri="{FF2B5EF4-FFF2-40B4-BE49-F238E27FC236}">
                  <a16:creationId xmlns:a16="http://schemas.microsoft.com/office/drawing/2014/main" id="{08459309-BD21-4D9C-8E80-A714FAB43CE3}"/>
                </a:ext>
              </a:extLst>
            </p:cNvPr>
            <p:cNvSpPr>
              <a:spLocks noChangeShapeType="1"/>
            </p:cNvSpPr>
            <p:nvPr/>
          </p:nvSpPr>
          <p:spPr bwMode="auto">
            <a:xfrm>
              <a:off x="1392" y="2514"/>
              <a:ext cx="0" cy="3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5" name="Line 11">
              <a:extLst>
                <a:ext uri="{FF2B5EF4-FFF2-40B4-BE49-F238E27FC236}">
                  <a16:creationId xmlns:a16="http://schemas.microsoft.com/office/drawing/2014/main" id="{9F87EED6-7C60-44C1-82EB-DF1660982C14}"/>
                </a:ext>
              </a:extLst>
            </p:cNvPr>
            <p:cNvSpPr>
              <a:spLocks noChangeShapeType="1"/>
            </p:cNvSpPr>
            <p:nvPr/>
          </p:nvSpPr>
          <p:spPr bwMode="auto">
            <a:xfrm>
              <a:off x="240" y="2832"/>
              <a:ext cx="292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299" name="Group 17">
            <a:extLst>
              <a:ext uri="{FF2B5EF4-FFF2-40B4-BE49-F238E27FC236}">
                <a16:creationId xmlns:a16="http://schemas.microsoft.com/office/drawing/2014/main" id="{A7345831-C855-4F8B-A910-667A84799878}"/>
              </a:ext>
            </a:extLst>
          </p:cNvPr>
          <p:cNvGrpSpPr>
            <a:grpSpLocks/>
          </p:cNvGrpSpPr>
          <p:nvPr/>
        </p:nvGrpSpPr>
        <p:grpSpPr bwMode="auto">
          <a:xfrm>
            <a:off x="7467600" y="3084286"/>
            <a:ext cx="2590800" cy="496888"/>
            <a:chOff x="3744" y="2539"/>
            <a:chExt cx="1632" cy="313"/>
          </a:xfrm>
        </p:grpSpPr>
        <p:sp>
          <p:nvSpPr>
            <p:cNvPr id="12302" name="Line 12">
              <a:extLst>
                <a:ext uri="{FF2B5EF4-FFF2-40B4-BE49-F238E27FC236}">
                  <a16:creationId xmlns:a16="http://schemas.microsoft.com/office/drawing/2014/main" id="{E47B7CA5-AC6B-494B-B0F3-4EDFDE388C6D}"/>
                </a:ext>
              </a:extLst>
            </p:cNvPr>
            <p:cNvSpPr>
              <a:spLocks noChangeShapeType="1"/>
            </p:cNvSpPr>
            <p:nvPr/>
          </p:nvSpPr>
          <p:spPr bwMode="auto">
            <a:xfrm>
              <a:off x="4560" y="2539"/>
              <a:ext cx="0" cy="3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3" name="Line 13">
              <a:extLst>
                <a:ext uri="{FF2B5EF4-FFF2-40B4-BE49-F238E27FC236}">
                  <a16:creationId xmlns:a16="http://schemas.microsoft.com/office/drawing/2014/main" id="{7F78CCB5-DC68-47E9-8AA8-8A425B611216}"/>
                </a:ext>
              </a:extLst>
            </p:cNvPr>
            <p:cNvSpPr>
              <a:spLocks noChangeShapeType="1"/>
            </p:cNvSpPr>
            <p:nvPr/>
          </p:nvSpPr>
          <p:spPr bwMode="auto">
            <a:xfrm>
              <a:off x="3744" y="2852"/>
              <a:ext cx="163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300" name="Text Box 14">
            <a:extLst>
              <a:ext uri="{FF2B5EF4-FFF2-40B4-BE49-F238E27FC236}">
                <a16:creationId xmlns:a16="http://schemas.microsoft.com/office/drawing/2014/main" id="{AC78CAA5-3224-40FE-9721-0A1A2F1F1E53}"/>
              </a:ext>
            </a:extLst>
          </p:cNvPr>
          <p:cNvSpPr txBox="1">
            <a:spLocks noChangeArrowheads="1"/>
          </p:cNvSpPr>
          <p:nvPr/>
        </p:nvSpPr>
        <p:spPr bwMode="auto">
          <a:xfrm>
            <a:off x="75903" y="3617687"/>
            <a:ext cx="6592957" cy="1006475"/>
          </a:xfrm>
          <a:prstGeom prst="rect">
            <a:avLst/>
          </a:prstGeom>
          <a:solidFill>
            <a:schemeClr val="bg1">
              <a:lumMod val="85000"/>
            </a:schemeClr>
          </a:solidFill>
          <a:ln w="9525">
            <a:solidFill>
              <a:srgbClr val="000000"/>
            </a:solidFill>
            <a:miter lim="800000"/>
            <a:headEnd/>
            <a:tailEnd/>
          </a:ln>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Simple      Systematic  Stratified   Multistage    Cluster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Random   Sampling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                                         </a:t>
            </a:r>
          </a:p>
        </p:txBody>
      </p:sp>
      <p:sp>
        <p:nvSpPr>
          <p:cNvPr id="12301" name="Text Box 15">
            <a:extLst>
              <a:ext uri="{FF2B5EF4-FFF2-40B4-BE49-F238E27FC236}">
                <a16:creationId xmlns:a16="http://schemas.microsoft.com/office/drawing/2014/main" id="{74DB7049-3F7F-427F-90A6-B8F192C0EE78}"/>
              </a:ext>
            </a:extLst>
          </p:cNvPr>
          <p:cNvSpPr txBox="1">
            <a:spLocks noChangeArrowheads="1"/>
          </p:cNvSpPr>
          <p:nvPr/>
        </p:nvSpPr>
        <p:spPr bwMode="auto">
          <a:xfrm>
            <a:off x="6902450" y="3657099"/>
            <a:ext cx="5289549" cy="707886"/>
          </a:xfrm>
          <a:prstGeom prst="rect">
            <a:avLst/>
          </a:prstGeom>
          <a:solidFill>
            <a:schemeClr val="bg1">
              <a:lumMod val="85000"/>
            </a:schemeClr>
          </a:solidFill>
          <a:ln>
            <a:solidFill>
              <a:schemeClr val="accent1"/>
            </a:solidFill>
          </a:ln>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Convenience  Snowball     Quota     Purposive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38E3D5A7-6EBD-41FD-99EB-5A494775B624}"/>
              </a:ext>
            </a:extLst>
          </p:cNvPr>
          <p:cNvPicPr>
            <a:picLocks noChangeAspect="1"/>
          </p:cNvPicPr>
          <p:nvPr/>
        </p:nvPicPr>
        <p:blipFill>
          <a:blip r:embed="rId2"/>
          <a:stretch>
            <a:fillRect/>
          </a:stretch>
        </p:blipFill>
        <p:spPr>
          <a:xfrm>
            <a:off x="0" y="4624161"/>
            <a:ext cx="12192000" cy="2243819"/>
          </a:xfrm>
          <a:prstGeom prst="rect">
            <a:avLst/>
          </a:prstGeom>
        </p:spPr>
      </p:pic>
    </p:spTree>
    <p:extLst>
      <p:ext uri="{BB962C8B-B14F-4D97-AF65-F5344CB8AC3E}">
        <p14:creationId xmlns:p14="http://schemas.microsoft.com/office/powerpoint/2010/main" val="3621041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01010 data lines to infinity">
            <a:extLst>
              <a:ext uri="{FF2B5EF4-FFF2-40B4-BE49-F238E27FC236}">
                <a16:creationId xmlns:a16="http://schemas.microsoft.com/office/drawing/2014/main" id="{3FD1CA56-A9B1-390F-232F-77C3DAD41252}"/>
              </a:ext>
            </a:extLst>
          </p:cNvPr>
          <p:cNvPicPr>
            <a:picLocks noChangeAspect="1"/>
          </p:cNvPicPr>
          <p:nvPr/>
        </p:nvPicPr>
        <p:blipFill rotWithShape="1">
          <a:blip r:embed="rId2"/>
          <a:srcRect t="13128"/>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8CAFB-5068-48FF-8ACD-0E44FF71D72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Data Collection</a:t>
            </a:r>
          </a:p>
        </p:txBody>
      </p:sp>
    </p:spTree>
    <p:extLst>
      <p:ext uri="{BB962C8B-B14F-4D97-AF65-F5344CB8AC3E}">
        <p14:creationId xmlns:p14="http://schemas.microsoft.com/office/powerpoint/2010/main" val="4162606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6754406B-C649-4D42-AADD-9D209A74F442}"/>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189B1B-C1FA-45A9-8771-C8CC03704920}" type="slidenum">
              <a:rPr lang="en-US" altLang="en-US" sz="1200">
                <a:solidFill>
                  <a:srgbClr val="045C75"/>
                </a:solidFill>
              </a:rPr>
              <a:pPr/>
              <a:t>74</a:t>
            </a:fld>
            <a:endParaRPr lang="en-US" altLang="en-US" sz="1200">
              <a:solidFill>
                <a:srgbClr val="045C75"/>
              </a:solidFill>
            </a:endParaRPr>
          </a:p>
        </p:txBody>
      </p:sp>
      <p:sp>
        <p:nvSpPr>
          <p:cNvPr id="14339" name="Rectangle 2">
            <a:extLst>
              <a:ext uri="{FF2B5EF4-FFF2-40B4-BE49-F238E27FC236}">
                <a16:creationId xmlns:a16="http://schemas.microsoft.com/office/drawing/2014/main" id="{C79C0C1D-DC5F-43AA-AB62-93C344CE9431}"/>
              </a:ext>
            </a:extLst>
          </p:cNvPr>
          <p:cNvSpPr>
            <a:spLocks noGrp="1" noChangeArrowheads="1"/>
          </p:cNvSpPr>
          <p:nvPr>
            <p:ph type="title"/>
          </p:nvPr>
        </p:nvSpPr>
        <p:spPr>
          <a:xfrm>
            <a:off x="0" y="325438"/>
            <a:ext cx="12075886" cy="969962"/>
          </a:xfrm>
        </p:spPr>
        <p:txBody>
          <a:bodyPr>
            <a:normAutofit/>
          </a:bodyPr>
          <a:lstStyle/>
          <a:p>
            <a:pPr eaLnBrk="1" hangingPunct="1"/>
            <a:r>
              <a:rPr lang="en-US" altLang="en-US" sz="3600" b="1" dirty="0">
                <a:solidFill>
                  <a:srgbClr val="FF0000"/>
                </a:solidFill>
              </a:rPr>
              <a:t>Collecting both quantitative and qualitative data </a:t>
            </a:r>
          </a:p>
        </p:txBody>
      </p:sp>
      <p:sp>
        <p:nvSpPr>
          <p:cNvPr id="181251" name="Rectangle 3">
            <a:extLst>
              <a:ext uri="{FF2B5EF4-FFF2-40B4-BE49-F238E27FC236}">
                <a16:creationId xmlns:a16="http://schemas.microsoft.com/office/drawing/2014/main" id="{169CBAB1-391E-4E32-9D0B-8C9B23303940}"/>
              </a:ext>
            </a:extLst>
          </p:cNvPr>
          <p:cNvSpPr>
            <a:spLocks noGrp="1" noChangeArrowheads="1"/>
          </p:cNvSpPr>
          <p:nvPr>
            <p:ph type="body" sz="half" idx="1"/>
          </p:nvPr>
        </p:nvSpPr>
        <p:spPr>
          <a:xfrm>
            <a:off x="435429" y="1524000"/>
            <a:ext cx="5431971" cy="5029200"/>
          </a:xfrm>
          <a:ln>
            <a:solidFill>
              <a:schemeClr val="accent1"/>
            </a:solidFill>
          </a:ln>
        </p:spPr>
        <p:txBody>
          <a:bodyPr/>
          <a:lstStyle/>
          <a:p>
            <a:pPr marL="0" indent="0" eaLnBrk="1" hangingPunct="1">
              <a:buNone/>
            </a:pPr>
            <a:r>
              <a:rPr lang="en-US" altLang="en-US" b="1" dirty="0">
                <a:solidFill>
                  <a:srgbClr val="002060"/>
                </a:solidFill>
                <a:latin typeface="Times New Roman" panose="02020603050405020304" pitchFamily="18" charset="0"/>
              </a:rPr>
              <a:t>Quantitative data</a:t>
            </a:r>
          </a:p>
          <a:p>
            <a:pPr lvl="1" eaLnBrk="1" hangingPunct="1"/>
            <a:r>
              <a:rPr lang="en-US" altLang="en-US" sz="2900" dirty="0">
                <a:latin typeface="Times New Roman" panose="02020603050405020304" pitchFamily="18" charset="0"/>
              </a:rPr>
              <a:t>Instruments </a:t>
            </a:r>
            <a:r>
              <a:rPr lang="en-US" altLang="en-US" sz="2900" dirty="0" err="1">
                <a:latin typeface="Times New Roman" panose="02020603050405020304" pitchFamily="18" charset="0"/>
              </a:rPr>
              <a:t>Eg</a:t>
            </a:r>
            <a:r>
              <a:rPr lang="en-US" altLang="en-US" sz="2900" dirty="0">
                <a:latin typeface="Times New Roman" panose="02020603050405020304" pitchFamily="18" charset="0"/>
              </a:rPr>
              <a:t> Questionnaire</a:t>
            </a:r>
          </a:p>
          <a:p>
            <a:pPr lvl="1" eaLnBrk="1" hangingPunct="1"/>
            <a:r>
              <a:rPr lang="en-US" altLang="en-US" sz="2900" dirty="0">
                <a:latin typeface="Times New Roman" panose="02020603050405020304" pitchFamily="18" charset="0"/>
              </a:rPr>
              <a:t>Checklists</a:t>
            </a:r>
          </a:p>
          <a:p>
            <a:pPr lvl="1" eaLnBrk="1" hangingPunct="1"/>
            <a:r>
              <a:rPr lang="en-US" altLang="en-US" sz="2900" dirty="0">
                <a:latin typeface="Times New Roman" panose="02020603050405020304" pitchFamily="18" charset="0"/>
              </a:rPr>
              <a:t>Records</a:t>
            </a:r>
          </a:p>
          <a:p>
            <a:pPr lvl="1" eaLnBrk="1" hangingPunct="1">
              <a:buFont typeface="Tahoma" panose="020B0604030504040204" pitchFamily="34" charset="0"/>
              <a:buNone/>
            </a:pPr>
            <a:endParaRPr lang="en-US" altLang="en-US" dirty="0"/>
          </a:p>
          <a:p>
            <a:pPr eaLnBrk="1" hangingPunct="1">
              <a:buFontTx/>
              <a:buNone/>
            </a:pPr>
            <a:endParaRPr lang="en-US" altLang="en-US" dirty="0"/>
          </a:p>
          <a:p>
            <a:pPr lvl="1" eaLnBrk="1" hangingPunct="1"/>
            <a:endParaRPr lang="en-US" altLang="en-US" sz="2200" dirty="0"/>
          </a:p>
          <a:p>
            <a:pPr lvl="1" eaLnBrk="1" hangingPunct="1"/>
            <a:endParaRPr lang="en-US" altLang="en-US" sz="1600" dirty="0"/>
          </a:p>
        </p:txBody>
      </p:sp>
      <p:sp>
        <p:nvSpPr>
          <p:cNvPr id="181252" name="Rectangle 4">
            <a:extLst>
              <a:ext uri="{FF2B5EF4-FFF2-40B4-BE49-F238E27FC236}">
                <a16:creationId xmlns:a16="http://schemas.microsoft.com/office/drawing/2014/main" id="{67C32333-5D2D-4511-887F-628D11F93EC9}"/>
              </a:ext>
            </a:extLst>
          </p:cNvPr>
          <p:cNvSpPr>
            <a:spLocks noGrp="1" noChangeArrowheads="1"/>
          </p:cNvSpPr>
          <p:nvPr>
            <p:ph type="body" sz="half" idx="2"/>
          </p:nvPr>
        </p:nvSpPr>
        <p:spPr>
          <a:xfrm>
            <a:off x="6037942" y="1524000"/>
            <a:ext cx="5315857" cy="5008562"/>
          </a:xfrm>
          <a:ln>
            <a:solidFill>
              <a:schemeClr val="accent1"/>
            </a:solidFill>
          </a:ln>
        </p:spPr>
        <p:txBody>
          <a:bodyPr/>
          <a:lstStyle/>
          <a:p>
            <a:pPr marL="0" indent="0" eaLnBrk="1" hangingPunct="1">
              <a:lnSpc>
                <a:spcPct val="80000"/>
              </a:lnSpc>
              <a:buNone/>
            </a:pPr>
            <a:r>
              <a:rPr lang="en-US" altLang="en-US" b="1" dirty="0">
                <a:solidFill>
                  <a:srgbClr val="002060"/>
                </a:solidFill>
                <a:latin typeface="Times New Roman" panose="02020603050405020304" pitchFamily="18" charset="0"/>
              </a:rPr>
              <a:t>Qualitative data</a:t>
            </a:r>
          </a:p>
          <a:p>
            <a:pPr lvl="1" eaLnBrk="1" hangingPunct="1">
              <a:lnSpc>
                <a:spcPct val="80000"/>
              </a:lnSpc>
            </a:pPr>
            <a:r>
              <a:rPr lang="en-US" altLang="en-US" sz="2900" dirty="0">
                <a:latin typeface="Times New Roman" panose="02020603050405020304" pitchFamily="18" charset="0"/>
              </a:rPr>
              <a:t>Interviews</a:t>
            </a:r>
          </a:p>
          <a:p>
            <a:pPr lvl="1" eaLnBrk="1" hangingPunct="1">
              <a:lnSpc>
                <a:spcPct val="80000"/>
              </a:lnSpc>
            </a:pPr>
            <a:r>
              <a:rPr lang="en-US" altLang="en-US" sz="2900" dirty="0">
                <a:latin typeface="Times New Roman" panose="02020603050405020304" pitchFamily="18" charset="0"/>
              </a:rPr>
              <a:t>Observations</a:t>
            </a:r>
          </a:p>
          <a:p>
            <a:pPr lvl="1" eaLnBrk="1" hangingPunct="1">
              <a:lnSpc>
                <a:spcPct val="80000"/>
              </a:lnSpc>
            </a:pPr>
            <a:r>
              <a:rPr lang="en-US" altLang="en-US" sz="2900" dirty="0">
                <a:latin typeface="Times New Roman" panose="02020603050405020304" pitchFamily="18" charset="0"/>
              </a:rPr>
              <a:t>Documents</a:t>
            </a:r>
          </a:p>
          <a:p>
            <a:pPr lvl="1" eaLnBrk="1" hangingPunct="1">
              <a:lnSpc>
                <a:spcPct val="80000"/>
              </a:lnSpc>
            </a:pPr>
            <a:r>
              <a:rPr lang="en-US" altLang="en-US" sz="2900" dirty="0">
                <a:latin typeface="Times New Roman" panose="02020603050405020304" pitchFamily="18" charset="0"/>
              </a:rPr>
              <a:t>Audio-visual materials</a:t>
            </a:r>
          </a:p>
          <a:p>
            <a:pPr lvl="1" eaLnBrk="1" hangingPunct="1">
              <a:lnSpc>
                <a:spcPct val="80000"/>
              </a:lnSpc>
              <a:buFont typeface="Tahoma" panose="020B0604030504040204" pitchFamily="34" charset="0"/>
              <a:buNone/>
            </a:pPr>
            <a:endParaRPr lang="en-US" altLang="en-US" sz="2900" dirty="0">
              <a:latin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additive="base">
                                        <p:cTn id="7" dur="500" fill="hold"/>
                                        <p:tgtEl>
                                          <p:spTgt spid="181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12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1251">
                                            <p:txEl>
                                              <p:pRg st="1" end="1"/>
                                            </p:txEl>
                                          </p:spTgt>
                                        </p:tgtEl>
                                        <p:attrNameLst>
                                          <p:attrName>style.visibility</p:attrName>
                                        </p:attrNameLst>
                                      </p:cBhvr>
                                      <p:to>
                                        <p:strVal val="visible"/>
                                      </p:to>
                                    </p:set>
                                    <p:anim calcmode="lin" valueType="num">
                                      <p:cBhvr additive="base">
                                        <p:cTn id="11" dur="500" fill="hold"/>
                                        <p:tgtEl>
                                          <p:spTgt spid="1812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125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1251">
                                            <p:txEl>
                                              <p:pRg st="2" end="2"/>
                                            </p:txEl>
                                          </p:spTgt>
                                        </p:tgtEl>
                                        <p:attrNameLst>
                                          <p:attrName>style.visibility</p:attrName>
                                        </p:attrNameLst>
                                      </p:cBhvr>
                                      <p:to>
                                        <p:strVal val="visible"/>
                                      </p:to>
                                    </p:set>
                                    <p:anim calcmode="lin" valueType="num">
                                      <p:cBhvr additive="base">
                                        <p:cTn id="15" dur="500" fill="hold"/>
                                        <p:tgtEl>
                                          <p:spTgt spid="1812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125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1251">
                                            <p:txEl>
                                              <p:pRg st="3" end="3"/>
                                            </p:txEl>
                                          </p:spTgt>
                                        </p:tgtEl>
                                        <p:attrNameLst>
                                          <p:attrName>style.visibility</p:attrName>
                                        </p:attrNameLst>
                                      </p:cBhvr>
                                      <p:to>
                                        <p:strVal val="visible"/>
                                      </p:to>
                                    </p:set>
                                    <p:anim calcmode="lin" valueType="num">
                                      <p:cBhvr additive="base">
                                        <p:cTn id="19" dur="500" fill="hold"/>
                                        <p:tgtEl>
                                          <p:spTgt spid="1812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1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1252">
                                            <p:txEl>
                                              <p:pRg st="0" end="0"/>
                                            </p:txEl>
                                          </p:spTgt>
                                        </p:tgtEl>
                                        <p:attrNameLst>
                                          <p:attrName>style.visibility</p:attrName>
                                        </p:attrNameLst>
                                      </p:cBhvr>
                                      <p:to>
                                        <p:strVal val="visible"/>
                                      </p:to>
                                    </p:set>
                                    <p:anim calcmode="lin" valueType="num">
                                      <p:cBhvr additive="base">
                                        <p:cTn id="25" dur="500" fill="hold"/>
                                        <p:tgtEl>
                                          <p:spTgt spid="18125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125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1252">
                                            <p:txEl>
                                              <p:pRg st="1" end="1"/>
                                            </p:txEl>
                                          </p:spTgt>
                                        </p:tgtEl>
                                        <p:attrNameLst>
                                          <p:attrName>style.visibility</p:attrName>
                                        </p:attrNameLst>
                                      </p:cBhvr>
                                      <p:to>
                                        <p:strVal val="visible"/>
                                      </p:to>
                                    </p:set>
                                    <p:anim calcmode="lin" valueType="num">
                                      <p:cBhvr additive="base">
                                        <p:cTn id="29" dur="500" fill="hold"/>
                                        <p:tgtEl>
                                          <p:spTgt spid="18125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1252">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1252">
                                            <p:txEl>
                                              <p:pRg st="2" end="2"/>
                                            </p:txEl>
                                          </p:spTgt>
                                        </p:tgtEl>
                                        <p:attrNameLst>
                                          <p:attrName>style.visibility</p:attrName>
                                        </p:attrNameLst>
                                      </p:cBhvr>
                                      <p:to>
                                        <p:strVal val="visible"/>
                                      </p:to>
                                    </p:set>
                                    <p:anim calcmode="lin" valueType="num">
                                      <p:cBhvr additive="base">
                                        <p:cTn id="33" dur="500" fill="hold"/>
                                        <p:tgtEl>
                                          <p:spTgt spid="18125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1252">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1252">
                                            <p:txEl>
                                              <p:pRg st="3" end="3"/>
                                            </p:txEl>
                                          </p:spTgt>
                                        </p:tgtEl>
                                        <p:attrNameLst>
                                          <p:attrName>style.visibility</p:attrName>
                                        </p:attrNameLst>
                                      </p:cBhvr>
                                      <p:to>
                                        <p:strVal val="visible"/>
                                      </p:to>
                                    </p:set>
                                    <p:anim calcmode="lin" valueType="num">
                                      <p:cBhvr additive="base">
                                        <p:cTn id="37" dur="500" fill="hold"/>
                                        <p:tgtEl>
                                          <p:spTgt spid="18125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1252">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1252">
                                            <p:txEl>
                                              <p:pRg st="4" end="4"/>
                                            </p:txEl>
                                          </p:spTgt>
                                        </p:tgtEl>
                                        <p:attrNameLst>
                                          <p:attrName>style.visibility</p:attrName>
                                        </p:attrNameLst>
                                      </p:cBhvr>
                                      <p:to>
                                        <p:strVal val="visible"/>
                                      </p:to>
                                    </p:set>
                                    <p:anim calcmode="lin" valueType="num">
                                      <p:cBhvr additive="base">
                                        <p:cTn id="41" dur="500" fill="hold"/>
                                        <p:tgtEl>
                                          <p:spTgt spid="18125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125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6C5D58B-5E2A-4BFA-8A9B-45F8FB90F01B}"/>
              </a:ext>
            </a:extLst>
          </p:cNvPr>
          <p:cNvSpPr>
            <a:spLocks noGrp="1"/>
          </p:cNvSpPr>
          <p:nvPr>
            <p:ph type="title"/>
          </p:nvPr>
        </p:nvSpPr>
        <p:spPr>
          <a:xfrm>
            <a:off x="331379" y="1133320"/>
            <a:ext cx="5430078" cy="643766"/>
          </a:xfrm>
          <a:solidFill>
            <a:schemeClr val="accent2">
              <a:lumMod val="60000"/>
              <a:lumOff val="40000"/>
            </a:schemeClr>
          </a:solidFill>
        </p:spPr>
        <p:txBody>
          <a:bodyPr>
            <a:normAutofit/>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Steps in Designing an Instrument</a:t>
            </a:r>
          </a:p>
        </p:txBody>
      </p:sp>
      <p:sp>
        <p:nvSpPr>
          <p:cNvPr id="15363" name="Content Placeholder 2">
            <a:extLst>
              <a:ext uri="{FF2B5EF4-FFF2-40B4-BE49-F238E27FC236}">
                <a16:creationId xmlns:a16="http://schemas.microsoft.com/office/drawing/2014/main" id="{013D36DA-A3B3-4C47-B346-E6DCE06E942D}"/>
              </a:ext>
            </a:extLst>
          </p:cNvPr>
          <p:cNvSpPr>
            <a:spLocks noGrp="1"/>
          </p:cNvSpPr>
          <p:nvPr>
            <p:ph idx="1"/>
          </p:nvPr>
        </p:nvSpPr>
        <p:spPr>
          <a:xfrm>
            <a:off x="246859" y="1807594"/>
            <a:ext cx="5849141" cy="1725958"/>
          </a:xfrm>
          <a:ln>
            <a:solidFill>
              <a:schemeClr val="accent1"/>
            </a:solidFill>
          </a:ln>
        </p:spPr>
        <p:txBody>
          <a:bodyPr>
            <a:normAutofit/>
          </a:bodyPr>
          <a:lstStyle/>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Write different types of questions</a:t>
            </a: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Use strategies to construct good questions</a:t>
            </a: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Perform a pilot test of the questions</a:t>
            </a:r>
          </a:p>
        </p:txBody>
      </p:sp>
      <p:sp>
        <p:nvSpPr>
          <p:cNvPr id="2" name="TextBox 1">
            <a:extLst>
              <a:ext uri="{FF2B5EF4-FFF2-40B4-BE49-F238E27FC236}">
                <a16:creationId xmlns:a16="http://schemas.microsoft.com/office/drawing/2014/main" id="{628E82C9-6E8F-47BC-9ACF-04C4D7680F9B}"/>
              </a:ext>
            </a:extLst>
          </p:cNvPr>
          <p:cNvSpPr txBox="1"/>
          <p:nvPr/>
        </p:nvSpPr>
        <p:spPr>
          <a:xfrm>
            <a:off x="1391478" y="251791"/>
            <a:ext cx="36557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000" b="1" i="0" u="none" strike="noStrike" kern="1200" cap="none" spc="0" normalizeH="0" baseline="0" noProof="0" dirty="0">
                <a:ln>
                  <a:noFill/>
                </a:ln>
                <a:solidFill>
                  <a:srgbClr val="FF0000"/>
                </a:solidFill>
                <a:effectLst/>
                <a:uLnTx/>
                <a:uFillTx/>
                <a:latin typeface="Calibri" panose="020F0502020204030204"/>
                <a:ea typeface="+mn-ea"/>
                <a:cs typeface="+mn-cs"/>
              </a:rPr>
              <a:t>Instrumentation</a:t>
            </a:r>
          </a:p>
        </p:txBody>
      </p:sp>
      <p:sp>
        <p:nvSpPr>
          <p:cNvPr id="3" name="Rectangle 2">
            <a:extLst>
              <a:ext uri="{FF2B5EF4-FFF2-40B4-BE49-F238E27FC236}">
                <a16:creationId xmlns:a16="http://schemas.microsoft.com/office/drawing/2014/main" id="{3C082674-C521-4B38-8928-93AD3C1F0433}"/>
              </a:ext>
            </a:extLst>
          </p:cNvPr>
          <p:cNvSpPr/>
          <p:nvPr/>
        </p:nvSpPr>
        <p:spPr>
          <a:xfrm>
            <a:off x="6430545" y="1133320"/>
            <a:ext cx="5310881" cy="4130361"/>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3333CC"/>
              </a:buClr>
              <a:buSzPct val="60000"/>
              <a:buFontTx/>
              <a:buNone/>
              <a:tabLst/>
              <a:defRPr/>
            </a:pPr>
            <a:r>
              <a:rPr kumimoji="0" lang="en-US" altLang="en-US" sz="3200" b="0"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Types of Questions</a:t>
            </a: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Char char="n"/>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Personal</a:t>
            </a: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Char char="n"/>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Attitudinal</a:t>
            </a: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Char char="n"/>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Behavioral</a:t>
            </a: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Char char="n"/>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Sensitive</a:t>
            </a: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Char char="n"/>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Closed-ended</a:t>
            </a: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anose="05000000000000000000" pitchFamily="2" charset="2"/>
              <a:buChar char="n"/>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Open-ended</a:t>
            </a:r>
          </a:p>
        </p:txBody>
      </p:sp>
      <p:sp>
        <p:nvSpPr>
          <p:cNvPr id="4" name="Rectangle 3">
            <a:extLst>
              <a:ext uri="{FF2B5EF4-FFF2-40B4-BE49-F238E27FC236}">
                <a16:creationId xmlns:a16="http://schemas.microsoft.com/office/drawing/2014/main" id="{2179C1FE-37F0-471A-8F05-5744AD37F743}"/>
              </a:ext>
            </a:extLst>
          </p:cNvPr>
          <p:cNvSpPr/>
          <p:nvPr/>
        </p:nvSpPr>
        <p:spPr>
          <a:xfrm>
            <a:off x="6755222" y="5263681"/>
            <a:ext cx="5436778" cy="1631216"/>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Adopted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Adapted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Developed</a:t>
            </a:r>
            <a:endParaRPr kumimoji="0"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E7328B8-E9F7-4D80-B63B-40A5F8F8CCF9}"/>
              </a:ext>
            </a:extLst>
          </p:cNvPr>
          <p:cNvSpPr txBox="1"/>
          <p:nvPr/>
        </p:nvSpPr>
        <p:spPr>
          <a:xfrm>
            <a:off x="6346026" y="7574"/>
            <a:ext cx="5845974" cy="126188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dirty="0" err="1">
                <a:ln>
                  <a:noFill/>
                </a:ln>
                <a:solidFill>
                  <a:srgbClr val="FF0000"/>
                </a:solidFill>
                <a:effectLst/>
                <a:uLnTx/>
                <a:uFillTx/>
                <a:latin typeface="Calibri" panose="020F0502020204030204"/>
                <a:ea typeface="+mn-ea"/>
                <a:cs typeface="+mn-cs"/>
              </a:rPr>
              <a:t>Eg</a:t>
            </a:r>
            <a:r>
              <a:rPr kumimoji="0" lang="en-MY"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MY" sz="2400" b="0" i="0" u="none" strike="noStrike" kern="1200" cap="none" spc="0" normalizeH="0" baseline="0" noProof="0" dirty="0">
                <a:ln>
                  <a:noFill/>
                </a:ln>
                <a:solidFill>
                  <a:srgbClr val="FF0000"/>
                </a:solidFill>
                <a:effectLst/>
                <a:uLnTx/>
                <a:uFillTx/>
                <a:latin typeface="Calibri" panose="020F0502020204030204"/>
                <a:ea typeface="+mn-ea"/>
                <a:cs typeface="+mn-cs"/>
              </a:rPr>
              <a:t>Questionnaire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FF0000"/>
                </a:solidFill>
                <a:effectLst/>
                <a:uLnTx/>
                <a:uFillTx/>
                <a:latin typeface="Calibri" panose="020F0502020204030204"/>
                <a:ea typeface="+mn-ea"/>
                <a:cs typeface="+mn-cs"/>
              </a:rPr>
              <a:t>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FF0000"/>
                </a:solidFill>
                <a:effectLst/>
                <a:uLnTx/>
                <a:uFillTx/>
                <a:latin typeface="Calibri" panose="020F0502020204030204"/>
                <a:ea typeface="+mn-ea"/>
                <a:cs typeface="+mn-cs"/>
              </a:rPr>
              <a:t>       Focus Group</a:t>
            </a:r>
            <a:endParaRPr kumimoji="0" lang="en-MY"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91749A8-9F60-410A-9F29-C3FE3EBBA0E7}"/>
              </a:ext>
            </a:extLst>
          </p:cNvPr>
          <p:cNvPicPr>
            <a:picLocks noChangeAspect="1"/>
          </p:cNvPicPr>
          <p:nvPr/>
        </p:nvPicPr>
        <p:blipFill>
          <a:blip r:embed="rId2"/>
          <a:stretch>
            <a:fillRect/>
          </a:stretch>
        </p:blipFill>
        <p:spPr>
          <a:xfrm>
            <a:off x="61311" y="3533552"/>
            <a:ext cx="6076950" cy="336134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0"/>
            <a:ext cx="9220200" cy="817562"/>
          </a:xfrm>
          <a:solidFill>
            <a:schemeClr val="bg1"/>
          </a:solidFill>
        </p:spPr>
        <p:txBody>
          <a:bodyPr/>
          <a:lstStyle/>
          <a:p>
            <a:pPr marL="0" indent="0">
              <a:buNone/>
            </a:pPr>
            <a:r>
              <a:rPr lang="en-US" sz="4000" b="1" dirty="0">
                <a:solidFill>
                  <a:srgbClr val="FF0000"/>
                </a:solidFill>
              </a:rPr>
              <a:t>Instrumentation/ Questionnaire</a:t>
            </a:r>
          </a:p>
          <a:p>
            <a:pPr marL="0" indent="0">
              <a:buNone/>
            </a:pPr>
            <a:endParaRPr lang="en-US" dirty="0"/>
          </a:p>
        </p:txBody>
      </p:sp>
      <p:sp>
        <p:nvSpPr>
          <p:cNvPr id="4" name="Rectangle 3"/>
          <p:cNvSpPr/>
          <p:nvPr/>
        </p:nvSpPr>
        <p:spPr>
          <a:xfrm>
            <a:off x="0" y="609600"/>
            <a:ext cx="9071429" cy="5940088"/>
          </a:xfrm>
          <a:prstGeom prst="rect">
            <a:avLst/>
          </a:prstGeom>
          <a:solidFill>
            <a:schemeClr val="bg1"/>
          </a:solid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Questionnaires are a popular means of collecting data.</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Describe the questionnaire used in the study</a:t>
            </a:r>
          </a:p>
          <a:p>
            <a:pPr marL="342900" marR="0" lvl="0" indent="-342900" algn="l" defTabSz="914400" rtl="0" eaLnBrk="1" fontAlgn="auto" latinLnBrk="0" hangingPunct="1">
              <a:lnSpc>
                <a:spcPts val="27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Is it original? If any items are taken from existing questionnaire,</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identify the sources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adopted/adapted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ts val="27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ts val="2700"/>
              </a:lnSpc>
              <a:spcBef>
                <a:spcPts val="0"/>
              </a:spcBef>
              <a:spcAft>
                <a:spcPts val="0"/>
              </a:spcAft>
              <a:buClrTx/>
              <a:buSzTx/>
              <a:buFontTx/>
              <a:buAutoNum type="arabicPeriod" startAt="3"/>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structure and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question categories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(demographic/rating questions)</a:t>
            </a:r>
          </a:p>
          <a:p>
            <a:pPr marL="457200" marR="0" lvl="0" indent="-457200" algn="l" defTabSz="914400" rtl="0" eaLnBrk="1" fontAlgn="auto" latinLnBrk="0" hangingPunct="1">
              <a:lnSpc>
                <a:spcPts val="2700"/>
              </a:lnSpc>
              <a:spcBef>
                <a:spcPts val="0"/>
              </a:spcBef>
              <a:spcAft>
                <a:spcPts val="0"/>
              </a:spcAft>
              <a:buClrTx/>
              <a:buSzTx/>
              <a:buFontTx/>
              <a:buAutoNum type="arabicPeriod" startAt="3"/>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ts val="2700"/>
              </a:lnSpc>
              <a:spcBef>
                <a:spcPts val="0"/>
              </a:spcBef>
              <a:spcAft>
                <a:spcPts val="0"/>
              </a:spcAft>
              <a:buClrTx/>
              <a:buSzTx/>
              <a:buFontTx/>
              <a:buAutoNum type="arabicPeriod" startAt="4"/>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Describe the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scaling methods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used and state the reasons for choosing them</a:t>
            </a:r>
          </a:p>
          <a:p>
            <a:pPr marL="0" marR="0" lvl="0" indent="0" algn="l" defTabSz="914400" rtl="0" eaLnBrk="1" fontAlgn="auto" latinLnBrk="0" hangingPunct="1">
              <a:lnSpc>
                <a:spcPts val="27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ts val="2700"/>
              </a:lnSpc>
              <a:spcBef>
                <a:spcPts val="0"/>
              </a:spcBef>
              <a:spcAft>
                <a:spcPts val="0"/>
              </a:spcAft>
              <a:buClrTx/>
              <a:buSzTx/>
              <a:buFontTx/>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Issues on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validity and reliability</a:t>
            </a:r>
          </a:p>
          <a:p>
            <a:pPr marL="457200" marR="0" lvl="0" indent="-457200" algn="l" defTabSz="914400" rtl="0" eaLnBrk="1" fontAlgn="auto" latinLnBrk="0" hangingPunct="1">
              <a:lnSpc>
                <a:spcPts val="2700"/>
              </a:lnSpc>
              <a:spcBef>
                <a:spcPts val="0"/>
              </a:spcBef>
              <a:spcAft>
                <a:spcPts val="0"/>
              </a:spcAft>
              <a:buClrTx/>
              <a:buSzTx/>
              <a:buFontTx/>
              <a:buAutoNum type="arabicPeriod" startAt="5"/>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ts val="2700"/>
              </a:lnSpc>
              <a:spcBef>
                <a:spcPts val="0"/>
              </a:spcBef>
              <a:spcAft>
                <a:spcPts val="0"/>
              </a:spcAft>
              <a:buClrTx/>
              <a:buSzTx/>
              <a:buFontTx/>
              <a:buAutoNum type="arabicPeriod" startAt="6"/>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Was Pilot test done to check the clarity and appropriateness of the survey questionnaire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(Attach a sample of the questionnaire)</a:t>
            </a:r>
          </a:p>
        </p:txBody>
      </p:sp>
      <p:sp>
        <p:nvSpPr>
          <p:cNvPr id="2" name="TextBox 1"/>
          <p:cNvSpPr txBox="1"/>
          <p:nvPr/>
        </p:nvSpPr>
        <p:spPr>
          <a:xfrm>
            <a:off x="4247535" y="6396335"/>
            <a:ext cx="7944465"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Remember: Questions are ADOPTED or ADAPTED</a:t>
            </a:r>
          </a:p>
        </p:txBody>
      </p:sp>
      <p:pic>
        <p:nvPicPr>
          <p:cNvPr id="6" name="Picture 5">
            <a:extLst>
              <a:ext uri="{FF2B5EF4-FFF2-40B4-BE49-F238E27FC236}">
                <a16:creationId xmlns:a16="http://schemas.microsoft.com/office/drawing/2014/main" id="{BC46FBF9-49DE-4696-A756-C405F874AA89}"/>
              </a:ext>
            </a:extLst>
          </p:cNvPr>
          <p:cNvPicPr>
            <a:picLocks noChangeAspect="1"/>
          </p:cNvPicPr>
          <p:nvPr/>
        </p:nvPicPr>
        <p:blipFill>
          <a:blip r:embed="rId2"/>
          <a:stretch>
            <a:fillRect/>
          </a:stretch>
        </p:blipFill>
        <p:spPr>
          <a:xfrm>
            <a:off x="9071429" y="0"/>
            <a:ext cx="3049814" cy="6396335"/>
          </a:xfrm>
          <a:prstGeom prst="rect">
            <a:avLst/>
          </a:prstGeom>
        </p:spPr>
      </p:pic>
    </p:spTree>
    <p:extLst>
      <p:ext uri="{BB962C8B-B14F-4D97-AF65-F5344CB8AC3E}">
        <p14:creationId xmlns:p14="http://schemas.microsoft.com/office/powerpoint/2010/main" val="567408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3121FDC-4006-4DDE-BDE1-45D0D9F8E927}"/>
              </a:ext>
            </a:extLst>
          </p:cNvPr>
          <p:cNvSpPr>
            <a:spLocks noGrp="1" noChangeArrowheads="1"/>
          </p:cNvSpPr>
          <p:nvPr>
            <p:ph type="title"/>
          </p:nvPr>
        </p:nvSpPr>
        <p:spPr>
          <a:xfrm>
            <a:off x="556599" y="617538"/>
            <a:ext cx="11396861" cy="830262"/>
          </a:xfrm>
        </p:spPr>
        <p:txBody>
          <a:bodyPr>
            <a:normAutofit fontScale="90000"/>
          </a:bodyPr>
          <a:lstStyle/>
          <a:p>
            <a:r>
              <a:rPr lang="en-US" altLang="en-US" sz="4900" b="1" dirty="0">
                <a:solidFill>
                  <a:srgbClr val="FF0000"/>
                </a:solidFill>
                <a:latin typeface="Arial" panose="020B0604020202020204" pitchFamily="34" charset="0"/>
                <a:ea typeface="ＭＳ Ｐゴシック" panose="020B0600070205080204" pitchFamily="34" charset="-128"/>
              </a:rPr>
              <a:t>Data Collection </a:t>
            </a:r>
            <a:br>
              <a:rPr lang="en-US" altLang="en-US" sz="3600" b="1" dirty="0">
                <a:solidFill>
                  <a:srgbClr val="FF0000"/>
                </a:solidFill>
                <a:latin typeface="Arial" panose="020B0604020202020204" pitchFamily="34" charset="0"/>
                <a:ea typeface="ＭＳ Ｐゴシック" panose="020B0600070205080204" pitchFamily="34" charset="-128"/>
              </a:rPr>
            </a:br>
            <a:r>
              <a:rPr lang="en-US" altLang="en-US" sz="3600" dirty="0">
                <a:latin typeface="Arial" panose="020B0604020202020204" pitchFamily="34" charset="0"/>
                <a:ea typeface="ＭＳ Ｐゴシック" panose="020B0600070205080204" pitchFamily="34" charset="-128"/>
              </a:rPr>
              <a:t>Based on Who Completes or Records the Data</a:t>
            </a:r>
          </a:p>
        </p:txBody>
      </p:sp>
      <p:sp>
        <p:nvSpPr>
          <p:cNvPr id="14339" name="Text Box 3">
            <a:extLst>
              <a:ext uri="{FF2B5EF4-FFF2-40B4-BE49-F238E27FC236}">
                <a16:creationId xmlns:a16="http://schemas.microsoft.com/office/drawing/2014/main" id="{8DF9A971-63D2-42C8-8081-5DE6A22D2546}"/>
              </a:ext>
            </a:extLst>
          </p:cNvPr>
          <p:cNvSpPr txBox="1">
            <a:spLocks noChangeArrowheads="1"/>
          </p:cNvSpPr>
          <p:nvPr/>
        </p:nvSpPr>
        <p:spPr bwMode="auto">
          <a:xfrm>
            <a:off x="3582988" y="1828800"/>
            <a:ext cx="4881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Who completes or records the data?</a:t>
            </a:r>
          </a:p>
        </p:txBody>
      </p:sp>
      <p:sp>
        <p:nvSpPr>
          <p:cNvPr id="237572" name="Line 4">
            <a:extLst>
              <a:ext uri="{FF2B5EF4-FFF2-40B4-BE49-F238E27FC236}">
                <a16:creationId xmlns:a16="http://schemas.microsoft.com/office/drawing/2014/main" id="{21B9728F-854C-42FF-923E-F588BFFCDE31}"/>
              </a:ext>
            </a:extLst>
          </p:cNvPr>
          <p:cNvSpPr>
            <a:spLocks noChangeShapeType="1"/>
          </p:cNvSpPr>
          <p:nvPr/>
        </p:nvSpPr>
        <p:spPr bwMode="auto">
          <a:xfrm>
            <a:off x="6096000" y="2209800"/>
            <a:ext cx="0" cy="2286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3" name="Line 5">
            <a:extLst>
              <a:ext uri="{FF2B5EF4-FFF2-40B4-BE49-F238E27FC236}">
                <a16:creationId xmlns:a16="http://schemas.microsoft.com/office/drawing/2014/main" id="{6707CC27-7746-494C-8FD0-284BE257822D}"/>
              </a:ext>
            </a:extLst>
          </p:cNvPr>
          <p:cNvSpPr>
            <a:spLocks noChangeShapeType="1"/>
          </p:cNvSpPr>
          <p:nvPr/>
        </p:nvSpPr>
        <p:spPr bwMode="auto">
          <a:xfrm>
            <a:off x="4267200" y="2438400"/>
            <a:ext cx="3657600" cy="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4" name="Line 6">
            <a:extLst>
              <a:ext uri="{FF2B5EF4-FFF2-40B4-BE49-F238E27FC236}">
                <a16:creationId xmlns:a16="http://schemas.microsoft.com/office/drawing/2014/main" id="{60856FBD-4F56-4E31-91E9-1B4C2C53867E}"/>
              </a:ext>
            </a:extLst>
          </p:cNvPr>
          <p:cNvSpPr>
            <a:spLocks noChangeShapeType="1"/>
          </p:cNvSpPr>
          <p:nvPr/>
        </p:nvSpPr>
        <p:spPr bwMode="auto">
          <a:xfrm>
            <a:off x="4267200" y="24384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5" name="Line 7">
            <a:extLst>
              <a:ext uri="{FF2B5EF4-FFF2-40B4-BE49-F238E27FC236}">
                <a16:creationId xmlns:a16="http://schemas.microsoft.com/office/drawing/2014/main" id="{AC13E850-5417-415B-A460-8263D810FB3E}"/>
              </a:ext>
            </a:extLst>
          </p:cNvPr>
          <p:cNvSpPr>
            <a:spLocks noChangeShapeType="1"/>
          </p:cNvSpPr>
          <p:nvPr/>
        </p:nvSpPr>
        <p:spPr bwMode="auto">
          <a:xfrm>
            <a:off x="7924800" y="24384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4344" name="Text Box 8">
            <a:extLst>
              <a:ext uri="{FF2B5EF4-FFF2-40B4-BE49-F238E27FC236}">
                <a16:creationId xmlns:a16="http://schemas.microsoft.com/office/drawing/2014/main" id="{DA29E4EB-3B17-401F-8EFF-F80B41E74732}"/>
              </a:ext>
            </a:extLst>
          </p:cNvPr>
          <p:cNvSpPr txBox="1">
            <a:spLocks noChangeArrowheads="1"/>
          </p:cNvSpPr>
          <p:nvPr/>
        </p:nvSpPr>
        <p:spPr bwMode="auto">
          <a:xfrm>
            <a:off x="3429000" y="2667000"/>
            <a:ext cx="165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Participant</a:t>
            </a:r>
          </a:p>
        </p:txBody>
      </p:sp>
      <p:sp>
        <p:nvSpPr>
          <p:cNvPr id="14345" name="Text Box 9">
            <a:extLst>
              <a:ext uri="{FF2B5EF4-FFF2-40B4-BE49-F238E27FC236}">
                <a16:creationId xmlns:a16="http://schemas.microsoft.com/office/drawing/2014/main" id="{75FB380D-91D4-49B5-84B1-8B368CDB7296}"/>
              </a:ext>
            </a:extLst>
          </p:cNvPr>
          <p:cNvSpPr txBox="1">
            <a:spLocks noChangeArrowheads="1"/>
          </p:cNvSpPr>
          <p:nvPr/>
        </p:nvSpPr>
        <p:spPr bwMode="auto">
          <a:xfrm>
            <a:off x="7183438" y="2667000"/>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Researcher</a:t>
            </a:r>
          </a:p>
        </p:txBody>
      </p:sp>
      <p:sp>
        <p:nvSpPr>
          <p:cNvPr id="237578" name="Line 10">
            <a:extLst>
              <a:ext uri="{FF2B5EF4-FFF2-40B4-BE49-F238E27FC236}">
                <a16:creationId xmlns:a16="http://schemas.microsoft.com/office/drawing/2014/main" id="{06295971-D184-4554-914F-D0E1F7B408E2}"/>
              </a:ext>
            </a:extLst>
          </p:cNvPr>
          <p:cNvSpPr>
            <a:spLocks noChangeShapeType="1"/>
          </p:cNvSpPr>
          <p:nvPr/>
        </p:nvSpPr>
        <p:spPr bwMode="auto">
          <a:xfrm>
            <a:off x="4267200" y="3124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9" name="Line 11">
            <a:extLst>
              <a:ext uri="{FF2B5EF4-FFF2-40B4-BE49-F238E27FC236}">
                <a16:creationId xmlns:a16="http://schemas.microsoft.com/office/drawing/2014/main" id="{FD97A5CA-BC99-4868-A4D3-ECC6DABF8BC9}"/>
              </a:ext>
            </a:extLst>
          </p:cNvPr>
          <p:cNvSpPr>
            <a:spLocks noChangeShapeType="1"/>
          </p:cNvSpPr>
          <p:nvPr/>
        </p:nvSpPr>
        <p:spPr bwMode="auto">
          <a:xfrm>
            <a:off x="7924800" y="3124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0" name="Line 12">
            <a:extLst>
              <a:ext uri="{FF2B5EF4-FFF2-40B4-BE49-F238E27FC236}">
                <a16:creationId xmlns:a16="http://schemas.microsoft.com/office/drawing/2014/main" id="{AE079B1A-9879-4D35-B252-62096450F60D}"/>
              </a:ext>
            </a:extLst>
          </p:cNvPr>
          <p:cNvSpPr>
            <a:spLocks noChangeShapeType="1"/>
          </p:cNvSpPr>
          <p:nvPr/>
        </p:nvSpPr>
        <p:spPr bwMode="auto">
          <a:xfrm>
            <a:off x="3352800" y="3505200"/>
            <a:ext cx="1828800" cy="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1" name="Line 13">
            <a:extLst>
              <a:ext uri="{FF2B5EF4-FFF2-40B4-BE49-F238E27FC236}">
                <a16:creationId xmlns:a16="http://schemas.microsoft.com/office/drawing/2014/main" id="{80BC0CDA-C47D-4D25-88C0-21A4E0F31F5E}"/>
              </a:ext>
            </a:extLst>
          </p:cNvPr>
          <p:cNvSpPr>
            <a:spLocks noChangeShapeType="1"/>
          </p:cNvSpPr>
          <p:nvPr/>
        </p:nvSpPr>
        <p:spPr bwMode="auto">
          <a:xfrm>
            <a:off x="7010400" y="3505200"/>
            <a:ext cx="1828800" cy="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2" name="Line 14">
            <a:extLst>
              <a:ext uri="{FF2B5EF4-FFF2-40B4-BE49-F238E27FC236}">
                <a16:creationId xmlns:a16="http://schemas.microsoft.com/office/drawing/2014/main" id="{8E875D21-381D-48CA-84E7-B6C64F7E2A83}"/>
              </a:ext>
            </a:extLst>
          </p:cNvPr>
          <p:cNvSpPr>
            <a:spLocks noChangeShapeType="1"/>
          </p:cNvSpPr>
          <p:nvPr/>
        </p:nvSpPr>
        <p:spPr bwMode="auto">
          <a:xfrm>
            <a:off x="33528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3" name="Line 15">
            <a:extLst>
              <a:ext uri="{FF2B5EF4-FFF2-40B4-BE49-F238E27FC236}">
                <a16:creationId xmlns:a16="http://schemas.microsoft.com/office/drawing/2014/main" id="{D9809D20-2208-4549-B62F-3927AFFAEC40}"/>
              </a:ext>
            </a:extLst>
          </p:cNvPr>
          <p:cNvSpPr>
            <a:spLocks noChangeShapeType="1"/>
          </p:cNvSpPr>
          <p:nvPr/>
        </p:nvSpPr>
        <p:spPr bwMode="auto">
          <a:xfrm>
            <a:off x="51816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4" name="Line 16">
            <a:extLst>
              <a:ext uri="{FF2B5EF4-FFF2-40B4-BE49-F238E27FC236}">
                <a16:creationId xmlns:a16="http://schemas.microsoft.com/office/drawing/2014/main" id="{B7D90A24-B1B6-420D-A3FC-EA85ABB75AC3}"/>
              </a:ext>
            </a:extLst>
          </p:cNvPr>
          <p:cNvSpPr>
            <a:spLocks noChangeShapeType="1"/>
          </p:cNvSpPr>
          <p:nvPr/>
        </p:nvSpPr>
        <p:spPr bwMode="auto">
          <a:xfrm>
            <a:off x="70104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5" name="Line 17">
            <a:extLst>
              <a:ext uri="{FF2B5EF4-FFF2-40B4-BE49-F238E27FC236}">
                <a16:creationId xmlns:a16="http://schemas.microsoft.com/office/drawing/2014/main" id="{2ADD1EB6-A3A4-4276-BBE9-576FBC8E6F6D}"/>
              </a:ext>
            </a:extLst>
          </p:cNvPr>
          <p:cNvSpPr>
            <a:spLocks noChangeShapeType="1"/>
          </p:cNvSpPr>
          <p:nvPr/>
        </p:nvSpPr>
        <p:spPr bwMode="auto">
          <a:xfrm>
            <a:off x="88392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4354" name="Rectangle 18">
            <a:extLst>
              <a:ext uri="{FF2B5EF4-FFF2-40B4-BE49-F238E27FC236}">
                <a16:creationId xmlns:a16="http://schemas.microsoft.com/office/drawing/2014/main" id="{3EE46310-42BD-4416-A8A0-4EFF8A81D47E}"/>
              </a:ext>
            </a:extLst>
          </p:cNvPr>
          <p:cNvSpPr>
            <a:spLocks noChangeArrowheads="1"/>
          </p:cNvSpPr>
          <p:nvPr/>
        </p:nvSpPr>
        <p:spPr bwMode="auto">
          <a:xfrm>
            <a:off x="2590800" y="3810000"/>
            <a:ext cx="1600200" cy="1066800"/>
          </a:xfrm>
          <a:prstGeom prst="rect">
            <a:avLst/>
          </a:prstGeom>
          <a:solidFill>
            <a:srgbClr val="FFC000"/>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Mailed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Questionnaire</a:t>
            </a:r>
          </a:p>
        </p:txBody>
      </p:sp>
      <p:sp>
        <p:nvSpPr>
          <p:cNvPr id="14355" name="Rectangle 19">
            <a:extLst>
              <a:ext uri="{FF2B5EF4-FFF2-40B4-BE49-F238E27FC236}">
                <a16:creationId xmlns:a16="http://schemas.microsoft.com/office/drawing/2014/main" id="{C4E2E669-4E49-44CC-8E64-3E364F225D1C}"/>
              </a:ext>
            </a:extLst>
          </p:cNvPr>
          <p:cNvSpPr>
            <a:spLocks noChangeArrowheads="1"/>
          </p:cNvSpPr>
          <p:nvPr/>
        </p:nvSpPr>
        <p:spPr bwMode="auto">
          <a:xfrm>
            <a:off x="4419600" y="3809999"/>
            <a:ext cx="1600200" cy="914383"/>
          </a:xfrm>
          <a:prstGeom prst="rect">
            <a:avLst/>
          </a:prstGeom>
          <a:solidFill>
            <a:srgbClr val="FFC000"/>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Electronic</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Questionnaire</a:t>
            </a:r>
          </a:p>
        </p:txBody>
      </p:sp>
      <p:sp>
        <p:nvSpPr>
          <p:cNvPr id="237588" name="Line 20">
            <a:extLst>
              <a:ext uri="{FF2B5EF4-FFF2-40B4-BE49-F238E27FC236}">
                <a16:creationId xmlns:a16="http://schemas.microsoft.com/office/drawing/2014/main" id="{E3278462-DE9D-4BFD-B6FE-8838EBF7B31C}"/>
              </a:ext>
            </a:extLst>
          </p:cNvPr>
          <p:cNvSpPr>
            <a:spLocks noChangeShapeType="1"/>
          </p:cNvSpPr>
          <p:nvPr/>
        </p:nvSpPr>
        <p:spPr bwMode="auto">
          <a:xfrm>
            <a:off x="79248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4357" name="Text Box 21">
            <a:extLst>
              <a:ext uri="{FF2B5EF4-FFF2-40B4-BE49-F238E27FC236}">
                <a16:creationId xmlns:a16="http://schemas.microsoft.com/office/drawing/2014/main" id="{BCC0EA3B-14A1-4871-9CE4-64FFF3F47176}"/>
              </a:ext>
            </a:extLst>
          </p:cNvPr>
          <p:cNvSpPr txBox="1">
            <a:spLocks noChangeArrowheads="1"/>
          </p:cNvSpPr>
          <p:nvPr/>
        </p:nvSpPr>
        <p:spPr bwMode="auto">
          <a:xfrm>
            <a:off x="6629400" y="3824289"/>
            <a:ext cx="8905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One on one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One</a:t>
            </a:r>
          </a:p>
        </p:txBody>
      </p:sp>
      <p:sp>
        <p:nvSpPr>
          <p:cNvPr id="14358" name="Text Box 22">
            <a:extLst>
              <a:ext uri="{FF2B5EF4-FFF2-40B4-BE49-F238E27FC236}">
                <a16:creationId xmlns:a16="http://schemas.microsoft.com/office/drawing/2014/main" id="{25660E37-A978-4365-9655-77733360AAC7}"/>
              </a:ext>
            </a:extLst>
          </p:cNvPr>
          <p:cNvSpPr txBox="1">
            <a:spLocks noChangeArrowheads="1"/>
          </p:cNvSpPr>
          <p:nvPr/>
        </p:nvSpPr>
        <p:spPr bwMode="auto">
          <a:xfrm>
            <a:off x="7491414" y="3810001"/>
            <a:ext cx="1042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To 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Group</a:t>
            </a:r>
          </a:p>
        </p:txBody>
      </p:sp>
      <p:sp>
        <p:nvSpPr>
          <p:cNvPr id="14359" name="Text Box 23">
            <a:extLst>
              <a:ext uri="{FF2B5EF4-FFF2-40B4-BE49-F238E27FC236}">
                <a16:creationId xmlns:a16="http://schemas.microsoft.com/office/drawing/2014/main" id="{D5D6D75D-717B-46C2-B8D9-11631DB0D8BC}"/>
              </a:ext>
            </a:extLst>
          </p:cNvPr>
          <p:cNvSpPr txBox="1">
            <a:spLocks noChangeArrowheads="1"/>
          </p:cNvSpPr>
          <p:nvPr/>
        </p:nvSpPr>
        <p:spPr bwMode="auto">
          <a:xfrm>
            <a:off x="8534400" y="3870326"/>
            <a:ext cx="1423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Over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Telephone</a:t>
            </a:r>
          </a:p>
        </p:txBody>
      </p:sp>
      <p:sp>
        <p:nvSpPr>
          <p:cNvPr id="14360" name="Rectangle 24">
            <a:extLst>
              <a:ext uri="{FF2B5EF4-FFF2-40B4-BE49-F238E27FC236}">
                <a16:creationId xmlns:a16="http://schemas.microsoft.com/office/drawing/2014/main" id="{B1FC8298-8B71-4ED9-8015-52F2303DFAF5}"/>
              </a:ext>
            </a:extLst>
          </p:cNvPr>
          <p:cNvSpPr>
            <a:spLocks noChangeArrowheads="1"/>
          </p:cNvSpPr>
          <p:nvPr/>
        </p:nvSpPr>
        <p:spPr bwMode="auto">
          <a:xfrm>
            <a:off x="5943600" y="4876800"/>
            <a:ext cx="1219200" cy="762000"/>
          </a:xfrm>
          <a:prstGeom prst="rect">
            <a:avLst/>
          </a:prstGeom>
          <a:solidFill>
            <a:schemeClr val="accent2">
              <a:lumMod val="60000"/>
              <a:lumOff val="4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Individual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Interview</a:t>
            </a:r>
          </a:p>
        </p:txBody>
      </p:sp>
      <p:sp>
        <p:nvSpPr>
          <p:cNvPr id="14361" name="Rectangle 25">
            <a:extLst>
              <a:ext uri="{FF2B5EF4-FFF2-40B4-BE49-F238E27FC236}">
                <a16:creationId xmlns:a16="http://schemas.microsoft.com/office/drawing/2014/main" id="{F77B7147-BE04-4A04-ABF8-6D7D95C14908}"/>
              </a:ext>
            </a:extLst>
          </p:cNvPr>
          <p:cNvSpPr>
            <a:spLocks noChangeArrowheads="1"/>
          </p:cNvSpPr>
          <p:nvPr/>
        </p:nvSpPr>
        <p:spPr bwMode="auto">
          <a:xfrm>
            <a:off x="7239000" y="4876800"/>
            <a:ext cx="1371600" cy="762000"/>
          </a:xfrm>
          <a:prstGeom prst="rect">
            <a:avLst/>
          </a:prstGeom>
          <a:solidFill>
            <a:schemeClr val="accent2">
              <a:lumMod val="60000"/>
              <a:lumOff val="4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Focus Group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Interview</a:t>
            </a:r>
          </a:p>
        </p:txBody>
      </p:sp>
      <p:sp>
        <p:nvSpPr>
          <p:cNvPr id="14362" name="Rectangle 26">
            <a:extLst>
              <a:ext uri="{FF2B5EF4-FFF2-40B4-BE49-F238E27FC236}">
                <a16:creationId xmlns:a16="http://schemas.microsoft.com/office/drawing/2014/main" id="{09961513-1BB0-4DCD-86FC-DB2026831FA9}"/>
              </a:ext>
            </a:extLst>
          </p:cNvPr>
          <p:cNvSpPr>
            <a:spLocks noChangeArrowheads="1"/>
          </p:cNvSpPr>
          <p:nvPr/>
        </p:nvSpPr>
        <p:spPr bwMode="auto">
          <a:xfrm>
            <a:off x="8686800" y="4876800"/>
            <a:ext cx="1371600" cy="762000"/>
          </a:xfrm>
          <a:prstGeom prst="rect">
            <a:avLst/>
          </a:prstGeom>
          <a:solidFill>
            <a:schemeClr val="accent2">
              <a:lumMod val="60000"/>
              <a:lumOff val="4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Telephone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Interview</a:t>
            </a:r>
          </a:p>
        </p:txBody>
      </p:sp>
      <p:sp>
        <p:nvSpPr>
          <p:cNvPr id="237595" name="Line 27">
            <a:extLst>
              <a:ext uri="{FF2B5EF4-FFF2-40B4-BE49-F238E27FC236}">
                <a16:creationId xmlns:a16="http://schemas.microsoft.com/office/drawing/2014/main" id="{52022854-F572-4A6B-94D7-CD96EDD4A3C8}"/>
              </a:ext>
            </a:extLst>
          </p:cNvPr>
          <p:cNvSpPr>
            <a:spLocks noChangeShapeType="1"/>
          </p:cNvSpPr>
          <p:nvPr/>
        </p:nvSpPr>
        <p:spPr bwMode="auto">
          <a:xfrm>
            <a:off x="7010400" y="44958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96" name="Line 28">
            <a:extLst>
              <a:ext uri="{FF2B5EF4-FFF2-40B4-BE49-F238E27FC236}">
                <a16:creationId xmlns:a16="http://schemas.microsoft.com/office/drawing/2014/main" id="{93CB4852-A2B4-42FD-A183-B6920F1B568C}"/>
              </a:ext>
            </a:extLst>
          </p:cNvPr>
          <p:cNvSpPr>
            <a:spLocks noChangeShapeType="1"/>
          </p:cNvSpPr>
          <p:nvPr/>
        </p:nvSpPr>
        <p:spPr bwMode="auto">
          <a:xfrm>
            <a:off x="7924800" y="44958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97" name="Line 29">
            <a:extLst>
              <a:ext uri="{FF2B5EF4-FFF2-40B4-BE49-F238E27FC236}">
                <a16:creationId xmlns:a16="http://schemas.microsoft.com/office/drawing/2014/main" id="{B08E1758-5359-40C8-8671-AEB5C87FCCC8}"/>
              </a:ext>
            </a:extLst>
          </p:cNvPr>
          <p:cNvSpPr>
            <a:spLocks noChangeShapeType="1"/>
          </p:cNvSpPr>
          <p:nvPr/>
        </p:nvSpPr>
        <p:spPr bwMode="auto">
          <a:xfrm>
            <a:off x="8839200" y="44958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830A5-0DE9-4D5C-8C10-976740B38964}"/>
              </a:ext>
            </a:extLst>
          </p:cNvPr>
          <p:cNvPicPr>
            <a:picLocks noChangeAspect="1"/>
          </p:cNvPicPr>
          <p:nvPr/>
        </p:nvPicPr>
        <p:blipFill rotWithShape="1">
          <a:blip r:embed="rId2">
            <a:alphaModFix/>
          </a:blip>
          <a:srcRect l="19931" r="1014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p:cNvSpPr>
            <a:spLocks noGrp="1"/>
          </p:cNvSpPr>
          <p:nvPr>
            <p:ph idx="1"/>
          </p:nvPr>
        </p:nvSpPr>
        <p:spPr>
          <a:xfrm>
            <a:off x="804997" y="2272143"/>
            <a:ext cx="4706803" cy="3788830"/>
          </a:xfrm>
        </p:spPr>
        <p:txBody>
          <a:bodyPr anchor="ctr">
            <a:normAutofit/>
          </a:bodyPr>
          <a:lstStyle/>
          <a:p>
            <a:pPr marL="0" indent="0">
              <a:buNone/>
            </a:pPr>
            <a:r>
              <a:rPr lang="en-US" sz="2000" b="1">
                <a:solidFill>
                  <a:srgbClr val="000000"/>
                </a:solidFill>
              </a:rPr>
              <a:t>Data collection</a:t>
            </a:r>
          </a:p>
          <a:p>
            <a:endParaRPr lang="en-US" sz="2000">
              <a:solidFill>
                <a:srgbClr val="000000"/>
              </a:solidFill>
            </a:endParaRPr>
          </a:p>
        </p:txBody>
      </p:sp>
      <p:sp>
        <p:nvSpPr>
          <p:cNvPr id="4" name="Rectangle 3"/>
          <p:cNvSpPr/>
          <p:nvPr/>
        </p:nvSpPr>
        <p:spPr>
          <a:xfrm>
            <a:off x="0" y="0"/>
            <a:ext cx="7155543" cy="6740307"/>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Describe how the questionnaire will be administered and discuss problems encountered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Internet- or intranet-mediated,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postal,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delivery and collection,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telephone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interview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the steps in data collection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ie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What method was used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Sample Size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How many questionnaires/respondents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How was the response rate and follow up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pilot testing was done, state the reliability and validity testing results and what amendments done to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5626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Data Processing</a:t>
            </a:r>
            <a:br>
              <a:rPr lang="en-MY" sz="6000" b="1" dirty="0"/>
            </a:br>
            <a:r>
              <a:rPr lang="en-MY" sz="6000" b="1" dirty="0"/>
              <a:t>Data Analysis</a:t>
            </a:r>
            <a:endParaRPr lang="en-MY" dirty="0"/>
          </a:p>
        </p:txBody>
      </p:sp>
    </p:spTree>
    <p:extLst>
      <p:ext uri="{BB962C8B-B14F-4D97-AF65-F5344CB8AC3E}">
        <p14:creationId xmlns:p14="http://schemas.microsoft.com/office/powerpoint/2010/main" val="212331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5DC1-9A91-4E1F-8EBA-34CDA3BD5BA4}"/>
              </a:ext>
            </a:extLst>
          </p:cNvPr>
          <p:cNvSpPr>
            <a:spLocks noGrp="1"/>
          </p:cNvSpPr>
          <p:nvPr>
            <p:ph type="title"/>
          </p:nvPr>
        </p:nvSpPr>
        <p:spPr>
          <a:xfrm>
            <a:off x="841248" y="548640"/>
            <a:ext cx="3600860" cy="5431536"/>
          </a:xfrm>
        </p:spPr>
        <p:txBody>
          <a:bodyPr>
            <a:normAutofit/>
          </a:bodyPr>
          <a:lstStyle/>
          <a:p>
            <a:r>
              <a:rPr lang="en-MY" sz="5000" b="1" dirty="0"/>
              <a:t>Ontology, Epistemology and Axiology </a:t>
            </a:r>
            <a:r>
              <a:rPr lang="en-MY" sz="4000" b="1" dirty="0"/>
              <a:t>(Patton, 2002)</a:t>
            </a:r>
            <a:endParaRPr lang="en-MY" sz="5000" b="1"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4AE0E2-B9FA-4751-857F-ACF779FC9360}"/>
              </a:ext>
            </a:extLst>
          </p:cNvPr>
          <p:cNvSpPr>
            <a:spLocks noGrp="1"/>
          </p:cNvSpPr>
          <p:nvPr>
            <p:ph idx="1"/>
          </p:nvPr>
        </p:nvSpPr>
        <p:spPr>
          <a:xfrm>
            <a:off x="4884846" y="0"/>
            <a:ext cx="7307154" cy="6858000"/>
          </a:xfrm>
        </p:spPr>
        <p:txBody>
          <a:bodyPr anchor="ctr">
            <a:noAutofit/>
          </a:bodyPr>
          <a:lstStyle/>
          <a:p>
            <a:pPr marL="0" indent="0">
              <a:lnSpc>
                <a:spcPct val="120000"/>
              </a:lnSpc>
              <a:spcBef>
                <a:spcPts val="0"/>
              </a:spcBef>
              <a:buNone/>
            </a:pPr>
            <a:r>
              <a:rPr lang="en-US" sz="2400" b="1" dirty="0">
                <a:solidFill>
                  <a:srgbClr val="0070C0"/>
                </a:solidFill>
              </a:rPr>
              <a:t>Ontology: </a:t>
            </a:r>
          </a:p>
          <a:p>
            <a:pPr marL="0" indent="0">
              <a:lnSpc>
                <a:spcPct val="120000"/>
              </a:lnSpc>
              <a:spcBef>
                <a:spcPts val="0"/>
              </a:spcBef>
              <a:buNone/>
            </a:pPr>
            <a:r>
              <a:rPr lang="en-US" sz="2000" dirty="0">
                <a:solidFill>
                  <a:srgbClr val="0070C0"/>
                </a:solidFill>
              </a:rPr>
              <a:t>The nature of social reality – that is, what do we believe about the nature of reality?</a:t>
            </a:r>
          </a:p>
          <a:p>
            <a:pPr marL="0" indent="0">
              <a:lnSpc>
                <a:spcPct val="120000"/>
              </a:lnSpc>
              <a:spcBef>
                <a:spcPts val="0"/>
              </a:spcBef>
              <a:buNone/>
            </a:pPr>
            <a:r>
              <a:rPr lang="en-US" sz="2000" dirty="0">
                <a:solidFill>
                  <a:srgbClr val="0070C0"/>
                </a:solidFill>
              </a:rPr>
              <a:t>Ontology relates to whether we believe there is one verifiable reality or whether there exist multiple, socially constructed realities - (Patton, 2002)</a:t>
            </a:r>
          </a:p>
          <a:p>
            <a:pPr marL="0" indent="0">
              <a:lnSpc>
                <a:spcPct val="120000"/>
              </a:lnSpc>
              <a:spcBef>
                <a:spcPts val="0"/>
              </a:spcBef>
              <a:buNone/>
            </a:pPr>
            <a:r>
              <a:rPr lang="en-US" sz="2400" b="1" dirty="0">
                <a:solidFill>
                  <a:srgbClr val="0070C0"/>
                </a:solidFill>
              </a:rPr>
              <a:t>Epistemology</a:t>
            </a:r>
          </a:p>
          <a:p>
            <a:pPr marL="0" indent="0">
              <a:lnSpc>
                <a:spcPct val="120000"/>
              </a:lnSpc>
              <a:spcBef>
                <a:spcPts val="0"/>
              </a:spcBef>
              <a:buNone/>
            </a:pPr>
            <a:r>
              <a:rPr lang="en-US" sz="2000" dirty="0">
                <a:solidFill>
                  <a:srgbClr val="0070C0"/>
                </a:solidFill>
              </a:rPr>
              <a:t>Ways of knowing – that is, how do we know what we know?), </a:t>
            </a:r>
          </a:p>
          <a:p>
            <a:pPr marL="0" indent="0">
              <a:lnSpc>
                <a:spcPct val="120000"/>
              </a:lnSpc>
              <a:spcBef>
                <a:spcPts val="0"/>
              </a:spcBef>
              <a:buNone/>
            </a:pPr>
            <a:r>
              <a:rPr lang="en-US" sz="2000" dirty="0">
                <a:solidFill>
                  <a:srgbClr val="0070C0"/>
                </a:solidFill>
              </a:rPr>
              <a:t>Epistemology inquires into the nature of knowledge and truth. It asks the questions: </a:t>
            </a:r>
          </a:p>
          <a:p>
            <a:pPr lvl="1">
              <a:lnSpc>
                <a:spcPct val="120000"/>
              </a:lnSpc>
              <a:spcBef>
                <a:spcPts val="0"/>
              </a:spcBef>
            </a:pPr>
            <a:r>
              <a:rPr lang="en-US" sz="2000" dirty="0">
                <a:solidFill>
                  <a:srgbClr val="0070C0"/>
                </a:solidFill>
              </a:rPr>
              <a:t>What are the sources of knowledge? </a:t>
            </a:r>
            <a:r>
              <a:rPr lang="en-US" sz="2000" dirty="0" err="1">
                <a:solidFill>
                  <a:srgbClr val="0070C0"/>
                </a:solidFill>
              </a:rPr>
              <a:t>Eg</a:t>
            </a:r>
            <a:r>
              <a:rPr lang="en-US" sz="2000" dirty="0">
                <a:solidFill>
                  <a:srgbClr val="0070C0"/>
                </a:solidFill>
              </a:rPr>
              <a:t>: Smoking is bad for health</a:t>
            </a:r>
          </a:p>
          <a:p>
            <a:pPr lvl="1">
              <a:lnSpc>
                <a:spcPct val="120000"/>
              </a:lnSpc>
              <a:spcBef>
                <a:spcPts val="0"/>
              </a:spcBef>
            </a:pPr>
            <a:r>
              <a:rPr lang="en-US" sz="2000" dirty="0">
                <a:solidFill>
                  <a:srgbClr val="0070C0"/>
                </a:solidFill>
              </a:rPr>
              <a:t>How reliable are these sources?</a:t>
            </a:r>
          </a:p>
          <a:p>
            <a:pPr lvl="1">
              <a:lnSpc>
                <a:spcPct val="120000"/>
              </a:lnSpc>
              <a:spcBef>
                <a:spcPts val="0"/>
              </a:spcBef>
            </a:pPr>
            <a:r>
              <a:rPr lang="en-US" sz="2000" dirty="0">
                <a:solidFill>
                  <a:srgbClr val="0070C0"/>
                </a:solidFill>
              </a:rPr>
              <a:t> What can one know? </a:t>
            </a:r>
          </a:p>
          <a:p>
            <a:pPr lvl="1">
              <a:lnSpc>
                <a:spcPct val="120000"/>
              </a:lnSpc>
              <a:spcBef>
                <a:spcPts val="0"/>
              </a:spcBef>
            </a:pPr>
            <a:r>
              <a:rPr lang="en-US" sz="2000" dirty="0">
                <a:solidFill>
                  <a:srgbClr val="0070C0"/>
                </a:solidFill>
              </a:rPr>
              <a:t>How does one know if something is true?</a:t>
            </a:r>
          </a:p>
          <a:p>
            <a:pPr marL="0" indent="0">
              <a:lnSpc>
                <a:spcPct val="120000"/>
              </a:lnSpc>
              <a:spcBef>
                <a:spcPts val="0"/>
              </a:spcBef>
              <a:buNone/>
            </a:pPr>
            <a:r>
              <a:rPr lang="en-US" sz="2400" b="1" dirty="0">
                <a:solidFill>
                  <a:srgbClr val="0070C0"/>
                </a:solidFill>
              </a:rPr>
              <a:t>Axiology</a:t>
            </a:r>
          </a:p>
          <a:p>
            <a:pPr marL="0" indent="0">
              <a:lnSpc>
                <a:spcPct val="120000"/>
              </a:lnSpc>
              <a:spcBef>
                <a:spcPts val="0"/>
              </a:spcBef>
              <a:buNone/>
            </a:pPr>
            <a:r>
              <a:rPr lang="en-US" sz="2000" dirty="0">
                <a:solidFill>
                  <a:srgbClr val="0070C0"/>
                </a:solidFill>
              </a:rPr>
              <a:t>Ethics and value systems – that is, what do we believe is true?</a:t>
            </a:r>
          </a:p>
          <a:p>
            <a:pPr marL="0" indent="0">
              <a:lnSpc>
                <a:spcPct val="120000"/>
              </a:lnSpc>
              <a:spcBef>
                <a:spcPts val="0"/>
              </a:spcBef>
              <a:buNone/>
            </a:pPr>
            <a:r>
              <a:rPr lang="en-US" sz="2000" dirty="0">
                <a:solidFill>
                  <a:srgbClr val="0070C0"/>
                </a:solidFill>
              </a:rPr>
              <a:t> </a:t>
            </a:r>
            <a:endParaRPr lang="en-MY" sz="2000" dirty="0">
              <a:solidFill>
                <a:srgbClr val="0070C0"/>
              </a:solidFill>
            </a:endParaRPr>
          </a:p>
        </p:txBody>
      </p:sp>
    </p:spTree>
    <p:extLst>
      <p:ext uri="{BB962C8B-B14F-4D97-AF65-F5344CB8AC3E}">
        <p14:creationId xmlns:p14="http://schemas.microsoft.com/office/powerpoint/2010/main" val="34146443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blackWhite">
          <a:xfrm>
            <a:off x="2084388" y="293688"/>
            <a:ext cx="7948612" cy="4247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lgn="ctr">
                <a:solidFill>
                  <a:srgbClr val="4D4D4D"/>
                </a:solidFill>
                <a:prstDash val="solid"/>
                <a:miter lim="800000"/>
                <a:headEnd type="none" w="med" len="med"/>
                <a:tailEnd type="none" w="med" len="med"/>
              </a14:hiddenLine>
            </a:ext>
            <a:ext uri="{AF507438-7753-43E0-B8FC-AC1667EBCBE1}">
              <a14:hiddenEffects xmlns:a14="http://schemas.microsoft.com/office/drawing/2010/main">
                <a:effectLst>
                  <a:outerShdw dist="107763" dir="2700000" algn="ctr" rotWithShape="0">
                    <a:srgbClr val="EAEAEA"/>
                  </a:outerShdw>
                </a:effectLst>
              </a14:hiddenEffects>
            </a:ext>
          </a:extLst>
        </p:spPr>
        <p:txBody>
          <a:bodyPr anchor="t">
            <a:spAutoFit/>
          </a:bodyPr>
          <a:lstStyle/>
          <a:p>
            <a:pPr marL="1146175" indent="-1146175" algn="ctr"/>
            <a:r>
              <a:rPr lang="en-US" sz="2400" b="1" dirty="0">
                <a:solidFill>
                  <a:srgbClr val="FF0000"/>
                </a:solidFill>
              </a:rPr>
              <a:t>Data Processing and data Analysis </a:t>
            </a:r>
          </a:p>
        </p:txBody>
      </p:sp>
      <p:sp>
        <p:nvSpPr>
          <p:cNvPr id="33795" name="Line 3"/>
          <p:cNvSpPr>
            <a:spLocks noChangeShapeType="1"/>
          </p:cNvSpPr>
          <p:nvPr/>
        </p:nvSpPr>
        <p:spPr bwMode="auto">
          <a:xfrm>
            <a:off x="2163763" y="846138"/>
            <a:ext cx="7772400" cy="0"/>
          </a:xfrm>
          <a:prstGeom prst="line">
            <a:avLst/>
          </a:prstGeom>
          <a:noFill/>
          <a:ln w="952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2" y="1073150"/>
            <a:ext cx="1134386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750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778618"/>
          </a:xfrm>
        </p:spPr>
        <p:txBody>
          <a:bodyPr anchor="b">
            <a:normAutofit fontScale="90000"/>
          </a:bodyPr>
          <a:lstStyle/>
          <a:p>
            <a:r>
              <a:rPr lang="en-US" b="1" dirty="0">
                <a:solidFill>
                  <a:srgbClr val="FF0000"/>
                </a:solidFill>
              </a:rPr>
              <a:t>Getting Data Ready for  Analysis</a:t>
            </a:r>
          </a:p>
        </p:txBody>
      </p:sp>
      <p:sp>
        <p:nvSpPr>
          <p:cNvPr id="3" name="Content Placeholder 2"/>
          <p:cNvSpPr>
            <a:spLocks noGrp="1"/>
          </p:cNvSpPr>
          <p:nvPr>
            <p:ph idx="1"/>
          </p:nvPr>
        </p:nvSpPr>
        <p:spPr>
          <a:xfrm>
            <a:off x="4635591" y="1407886"/>
            <a:ext cx="7411266" cy="4815933"/>
          </a:xfrm>
        </p:spPr>
        <p:txBody>
          <a:bodyPr>
            <a:normAutofit/>
          </a:bodyPr>
          <a:lstStyle/>
          <a:p>
            <a:pPr marL="0" indent="0">
              <a:buNone/>
            </a:pPr>
            <a:r>
              <a:rPr lang="en-US" dirty="0"/>
              <a:t>After data are obtained through questionnaires, they need to be coded, keyed in, and edited. </a:t>
            </a:r>
          </a:p>
          <a:p>
            <a:pPr marL="0" indent="0">
              <a:buNone/>
            </a:pPr>
            <a:r>
              <a:rPr lang="en-US" dirty="0"/>
              <a:t>That is, a categorization scheme has to be set up before the data can be typed in. </a:t>
            </a:r>
          </a:p>
          <a:p>
            <a:pPr marL="0" indent="0">
              <a:buNone/>
            </a:pPr>
            <a:endParaRPr lang="en-US" dirty="0"/>
          </a:p>
          <a:p>
            <a:pPr marL="0" indent="0">
              <a:buNone/>
            </a:pPr>
            <a:r>
              <a:rPr lang="en-US" dirty="0"/>
              <a:t>Then, outliers, inconsistencies, and blank responses, if any, have to be handled in some way.</a:t>
            </a:r>
          </a:p>
        </p:txBody>
      </p:sp>
      <p:pic>
        <p:nvPicPr>
          <p:cNvPr id="5" name="Picture 4">
            <a:extLst>
              <a:ext uri="{FF2B5EF4-FFF2-40B4-BE49-F238E27FC236}">
                <a16:creationId xmlns:a16="http://schemas.microsoft.com/office/drawing/2014/main" id="{7FB446FC-1CB6-4FC1-9EA3-0F21F458786D}"/>
              </a:ext>
            </a:extLst>
          </p:cNvPr>
          <p:cNvPicPr>
            <a:picLocks noChangeAspect="1"/>
          </p:cNvPicPr>
          <p:nvPr/>
        </p:nvPicPr>
        <p:blipFill rotWithShape="1">
          <a:blip r:embed="rId2"/>
          <a:srcRect l="12159" r="42722" b="-1"/>
          <a:stretch/>
        </p:blipFill>
        <p:spPr>
          <a:xfrm>
            <a:off x="20" y="10"/>
            <a:ext cx="4635571" cy="6857990"/>
          </a:xfrm>
          <a:prstGeom prst="rect">
            <a:avLst/>
          </a:prstGeom>
          <a:effectLst/>
        </p:spPr>
      </p:pic>
    </p:spTree>
    <p:extLst>
      <p:ext uri="{BB962C8B-B14F-4D97-AF65-F5344CB8AC3E}">
        <p14:creationId xmlns:p14="http://schemas.microsoft.com/office/powerpoint/2010/main" val="542792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5993" y="2626915"/>
            <a:ext cx="3197013" cy="2743200"/>
          </a:xfrm>
        </p:spPr>
        <p:txBody>
          <a:bodyPr anchor="t">
            <a:normAutofit/>
          </a:bodyPr>
          <a:lstStyle/>
          <a:p>
            <a:pPr algn="ctr"/>
            <a:r>
              <a:rPr lang="en-US" sz="4800" b="1" dirty="0">
                <a:solidFill>
                  <a:schemeClr val="bg1"/>
                </a:solidFill>
              </a:rPr>
              <a:t>Editing, coding and tabulation</a:t>
            </a:r>
          </a:p>
        </p:txBody>
      </p:sp>
      <p:pic>
        <p:nvPicPr>
          <p:cNvPr id="7" name="Graphic 6" descr="Database">
            <a:extLst>
              <a:ext uri="{FF2B5EF4-FFF2-40B4-BE49-F238E27FC236}">
                <a16:creationId xmlns:a16="http://schemas.microsoft.com/office/drawing/2014/main" id="{8E998B34-FD53-4454-8A15-8AC350794B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p:cNvSpPr>
            <a:spLocks noGrp="1"/>
          </p:cNvSpPr>
          <p:nvPr>
            <p:ph idx="1"/>
          </p:nvPr>
        </p:nvSpPr>
        <p:spPr>
          <a:xfrm>
            <a:off x="3048000" y="1"/>
            <a:ext cx="9144000" cy="6858000"/>
          </a:xfrm>
          <a:solidFill>
            <a:schemeClr val="bg1"/>
          </a:solidFill>
        </p:spPr>
        <p:txBody>
          <a:bodyPr anchor="ctr">
            <a:normAutofit/>
          </a:bodyPr>
          <a:lstStyle/>
          <a:p>
            <a:pPr>
              <a:spcBef>
                <a:spcPts val="0"/>
              </a:spcBef>
            </a:pPr>
            <a:r>
              <a:rPr lang="en-US" b="1" dirty="0">
                <a:solidFill>
                  <a:srgbClr val="FF0000"/>
                </a:solidFill>
              </a:rPr>
              <a:t>Editing Data </a:t>
            </a:r>
          </a:p>
          <a:p>
            <a:pPr marL="0" indent="0">
              <a:spcBef>
                <a:spcPts val="0"/>
              </a:spcBef>
              <a:buNone/>
            </a:pPr>
            <a:r>
              <a:rPr lang="en-US" sz="2400" dirty="0"/>
              <a:t>The process of checking and adjusting responses in the completed questionnaires for </a:t>
            </a:r>
            <a:r>
              <a:rPr lang="en-US" sz="2400" dirty="0">
                <a:solidFill>
                  <a:srgbClr val="002060"/>
                </a:solidFill>
              </a:rPr>
              <a:t>omissions, legibility, and consistency </a:t>
            </a:r>
          </a:p>
          <a:p>
            <a:pPr marL="0" indent="0">
              <a:spcBef>
                <a:spcPts val="0"/>
              </a:spcBef>
              <a:buNone/>
            </a:pPr>
            <a:r>
              <a:rPr lang="en-US" sz="2400" dirty="0"/>
              <a:t>Data editing deals with detecting and correcting illogical, inconsistent, or illegal data and omissions. </a:t>
            </a:r>
            <a:r>
              <a:rPr lang="en-US" sz="2000" dirty="0" err="1"/>
              <a:t>Eg</a:t>
            </a:r>
            <a:r>
              <a:rPr lang="en-US" sz="2000" dirty="0"/>
              <a:t>: Missing data, Outliers</a:t>
            </a:r>
            <a:endParaRPr lang="en-US" sz="2400" dirty="0"/>
          </a:p>
          <a:p>
            <a:pPr>
              <a:spcBef>
                <a:spcPts val="0"/>
              </a:spcBef>
            </a:pPr>
            <a:r>
              <a:rPr lang="en-US" sz="2400" b="1" dirty="0">
                <a:solidFill>
                  <a:srgbClr val="FF0000"/>
                </a:solidFill>
              </a:rPr>
              <a:t>CODING </a:t>
            </a:r>
          </a:p>
          <a:p>
            <a:pPr marL="0" indent="0">
              <a:spcBef>
                <a:spcPts val="0"/>
              </a:spcBef>
              <a:buNone/>
            </a:pPr>
            <a:r>
              <a:rPr lang="en-US" sz="2400" dirty="0"/>
              <a:t>The process of identifying and classifying each answer with a numerical score or other character symbol. Usually, a number to each response</a:t>
            </a:r>
          </a:p>
          <a:p>
            <a:pPr marL="0" indent="0">
              <a:spcBef>
                <a:spcPts val="0"/>
              </a:spcBef>
              <a:buNone/>
            </a:pPr>
            <a:r>
              <a:rPr lang="en-US" sz="2400" dirty="0"/>
              <a:t>If male=1 and if female=2</a:t>
            </a:r>
          </a:p>
          <a:p>
            <a:pPr>
              <a:spcBef>
                <a:spcPts val="0"/>
              </a:spcBef>
            </a:pPr>
            <a:r>
              <a:rPr lang="en-US" sz="2400" b="1" dirty="0">
                <a:solidFill>
                  <a:srgbClr val="FF0000"/>
                </a:solidFill>
              </a:rPr>
              <a:t>TABULATION </a:t>
            </a:r>
          </a:p>
          <a:p>
            <a:pPr marL="0" indent="0">
              <a:spcBef>
                <a:spcPts val="0"/>
              </a:spcBef>
              <a:buNone/>
            </a:pPr>
            <a:r>
              <a:rPr lang="en-US" sz="2400" dirty="0"/>
              <a:t>Tabulation is the process of summarizing raw data and displaying the same in compact form (i.e., in the form of statistical table) for further analysis</a:t>
            </a:r>
          </a:p>
          <a:p>
            <a:pPr>
              <a:spcBef>
                <a:spcPts val="0"/>
              </a:spcBef>
            </a:pPr>
            <a:r>
              <a:rPr lang="en-US" sz="2400" b="1" dirty="0">
                <a:solidFill>
                  <a:srgbClr val="FF0000"/>
                </a:solidFill>
              </a:rPr>
              <a:t>Data Transformation </a:t>
            </a:r>
          </a:p>
          <a:p>
            <a:pPr marL="0" indent="0">
              <a:spcBef>
                <a:spcPts val="0"/>
              </a:spcBef>
              <a:buNone/>
            </a:pPr>
            <a:r>
              <a:rPr lang="en-US" sz="2400" dirty="0"/>
              <a:t>Data transformation, a variation of data coding, is the process of changing the original numerical representation of a quantitative value to another value </a:t>
            </a:r>
          </a:p>
          <a:p>
            <a:pPr marL="0" indent="0">
              <a:spcBef>
                <a:spcPts val="0"/>
              </a:spcBef>
              <a:buNone/>
            </a:pPr>
            <a:r>
              <a:rPr lang="en-US" sz="2000" dirty="0"/>
              <a:t>Data transformation is also necessary when several questions have been used to measure a single concept. </a:t>
            </a:r>
            <a:r>
              <a:rPr lang="en-US" sz="2000" b="1" dirty="0">
                <a:solidFill>
                  <a:srgbClr val="002060"/>
                </a:solidFill>
              </a:rPr>
              <a:t>Scores on the original questions have to be combined into a single score</a:t>
            </a:r>
          </a:p>
        </p:txBody>
      </p:sp>
    </p:spTree>
    <p:extLst>
      <p:ext uri="{BB962C8B-B14F-4D97-AF65-F5344CB8AC3E}">
        <p14:creationId xmlns:p14="http://schemas.microsoft.com/office/powerpoint/2010/main" val="2226493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7B914F4-0C7F-4091-AE16-D258B35D03A4}"/>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952559-2349-48D4-8890-35BBFACEEE28}" type="slidenum">
              <a:rPr lang="en-US" altLang="en-US" sz="1200">
                <a:solidFill>
                  <a:srgbClr val="045C75"/>
                </a:solidFill>
              </a:rPr>
              <a:pPr/>
              <a:t>83</a:t>
            </a:fld>
            <a:endParaRPr lang="en-US" altLang="en-US" sz="1200">
              <a:solidFill>
                <a:srgbClr val="045C75"/>
              </a:solidFill>
            </a:endParaRPr>
          </a:p>
        </p:txBody>
      </p:sp>
      <p:sp>
        <p:nvSpPr>
          <p:cNvPr id="15363" name="Rectangle 2">
            <a:extLst>
              <a:ext uri="{FF2B5EF4-FFF2-40B4-BE49-F238E27FC236}">
                <a16:creationId xmlns:a16="http://schemas.microsoft.com/office/drawing/2014/main" id="{2D53745F-8A9A-4241-A97E-C6E62CB49B9B}"/>
              </a:ext>
            </a:extLst>
          </p:cNvPr>
          <p:cNvSpPr>
            <a:spLocks noGrp="1" noChangeArrowheads="1"/>
          </p:cNvSpPr>
          <p:nvPr>
            <p:ph type="title"/>
          </p:nvPr>
        </p:nvSpPr>
        <p:spPr>
          <a:xfrm>
            <a:off x="2360614" y="417514"/>
            <a:ext cx="7470775" cy="877887"/>
          </a:xfrm>
        </p:spPr>
        <p:txBody>
          <a:bodyPr>
            <a:normAutofit fontScale="90000"/>
          </a:bodyPr>
          <a:lstStyle/>
          <a:p>
            <a:pPr eaLnBrk="1" hangingPunct="1"/>
            <a:r>
              <a:rPr lang="en-US" altLang="en-US" sz="3600" b="1" dirty="0">
                <a:solidFill>
                  <a:srgbClr val="FF0000"/>
                </a:solidFill>
              </a:rPr>
              <a:t>Quantitative and qualitative data analysis </a:t>
            </a:r>
          </a:p>
        </p:txBody>
      </p:sp>
      <p:sp>
        <p:nvSpPr>
          <p:cNvPr id="449539" name="Rectangle 3">
            <a:extLst>
              <a:ext uri="{FF2B5EF4-FFF2-40B4-BE49-F238E27FC236}">
                <a16:creationId xmlns:a16="http://schemas.microsoft.com/office/drawing/2014/main" id="{1D7AC929-BED8-4FF4-A839-630BB2F3E0F1}"/>
              </a:ext>
            </a:extLst>
          </p:cNvPr>
          <p:cNvSpPr>
            <a:spLocks noGrp="1" noChangeArrowheads="1"/>
          </p:cNvSpPr>
          <p:nvPr>
            <p:ph type="body" sz="half" idx="1"/>
          </p:nvPr>
        </p:nvSpPr>
        <p:spPr>
          <a:xfrm>
            <a:off x="6400799" y="2057400"/>
            <a:ext cx="5646057" cy="4114800"/>
          </a:xfrm>
          <a:ln>
            <a:solidFill>
              <a:schemeClr val="accent1"/>
            </a:solidFill>
          </a:ln>
        </p:spPr>
        <p:txBody>
          <a:bodyPr/>
          <a:lstStyle/>
          <a:p>
            <a:pPr marL="0" indent="0" eaLnBrk="1" hangingPunct="1">
              <a:buNone/>
            </a:pPr>
            <a:r>
              <a:rPr lang="en-US" altLang="en-US" b="1" dirty="0">
                <a:solidFill>
                  <a:srgbClr val="002060"/>
                </a:solidFill>
                <a:latin typeface="Times New Roman" panose="02020603050405020304" pitchFamily="18" charset="0"/>
              </a:rPr>
              <a:t>Qualitative analysis</a:t>
            </a:r>
          </a:p>
          <a:p>
            <a:pPr lvl="1" eaLnBrk="1" hangingPunct="1"/>
            <a:r>
              <a:rPr lang="en-US" altLang="en-US" sz="2900" dirty="0">
                <a:latin typeface="Times New Roman" panose="02020603050405020304" pitchFamily="18" charset="0"/>
              </a:rPr>
              <a:t>Use text and images,</a:t>
            </a:r>
          </a:p>
          <a:p>
            <a:pPr lvl="1" eaLnBrk="1" hangingPunct="1"/>
            <a:r>
              <a:rPr lang="en-US" altLang="en-US" sz="2900" dirty="0">
                <a:latin typeface="Times New Roman" panose="02020603050405020304" pitchFamily="18" charset="0"/>
              </a:rPr>
              <a:t>For coding</a:t>
            </a:r>
          </a:p>
          <a:p>
            <a:pPr lvl="1" eaLnBrk="1" hangingPunct="1"/>
            <a:r>
              <a:rPr lang="en-US" altLang="en-US" sz="2900" dirty="0">
                <a:latin typeface="Times New Roman" panose="02020603050405020304" pitchFamily="18" charset="0"/>
              </a:rPr>
              <a:t>For theme development</a:t>
            </a:r>
          </a:p>
          <a:p>
            <a:pPr lvl="1" eaLnBrk="1" hangingPunct="1"/>
            <a:r>
              <a:rPr lang="en-US" altLang="en-US" sz="2900" dirty="0">
                <a:latin typeface="Times New Roman" panose="02020603050405020304" pitchFamily="18" charset="0"/>
              </a:rPr>
              <a:t>For relating themes</a:t>
            </a:r>
          </a:p>
          <a:p>
            <a:pPr lvl="1" eaLnBrk="1" hangingPunct="1"/>
            <a:endParaRPr lang="en-US" altLang="en-US" sz="2900" dirty="0">
              <a:latin typeface="Times New Roman" panose="02020603050405020304" pitchFamily="18" charset="0"/>
            </a:endParaRPr>
          </a:p>
        </p:txBody>
      </p:sp>
      <p:sp>
        <p:nvSpPr>
          <p:cNvPr id="449540" name="Rectangle 4">
            <a:extLst>
              <a:ext uri="{FF2B5EF4-FFF2-40B4-BE49-F238E27FC236}">
                <a16:creationId xmlns:a16="http://schemas.microsoft.com/office/drawing/2014/main" id="{6432DA29-310C-4348-919B-FCB7784C12B2}"/>
              </a:ext>
            </a:extLst>
          </p:cNvPr>
          <p:cNvSpPr>
            <a:spLocks noGrp="1" noChangeArrowheads="1"/>
          </p:cNvSpPr>
          <p:nvPr>
            <p:ph type="body" sz="half" idx="2"/>
          </p:nvPr>
        </p:nvSpPr>
        <p:spPr>
          <a:xfrm>
            <a:off x="0" y="2057400"/>
            <a:ext cx="6248400" cy="4114800"/>
          </a:xfrm>
          <a:ln>
            <a:solidFill>
              <a:schemeClr val="accent1"/>
            </a:solidFill>
          </a:ln>
        </p:spPr>
        <p:txBody>
          <a:bodyPr/>
          <a:lstStyle/>
          <a:p>
            <a:pPr marL="0" indent="0" eaLnBrk="1" hangingPunct="1">
              <a:buNone/>
            </a:pPr>
            <a:r>
              <a:rPr lang="en-US" altLang="en-US" b="1" dirty="0">
                <a:solidFill>
                  <a:srgbClr val="002060"/>
                </a:solidFill>
                <a:latin typeface="Times New Roman" panose="02020603050405020304" pitchFamily="18" charset="0"/>
              </a:rPr>
              <a:t>Quantitative analysis</a:t>
            </a:r>
          </a:p>
          <a:p>
            <a:pPr lvl="1" eaLnBrk="1" hangingPunct="1"/>
            <a:r>
              <a:rPr lang="en-US" altLang="en-US" sz="2900" dirty="0">
                <a:latin typeface="Times New Roman" panose="02020603050405020304" pitchFamily="18" charset="0"/>
              </a:rPr>
              <a:t>Use statistical analysis,</a:t>
            </a:r>
          </a:p>
          <a:p>
            <a:pPr lvl="1" eaLnBrk="1" hangingPunct="1"/>
            <a:r>
              <a:rPr lang="en-US" altLang="en-US" sz="2900" dirty="0">
                <a:latin typeface="Times New Roman" panose="02020603050405020304" pitchFamily="18" charset="0"/>
              </a:rPr>
              <a:t>For description</a:t>
            </a:r>
          </a:p>
          <a:p>
            <a:pPr lvl="1" eaLnBrk="1" hangingPunct="1"/>
            <a:r>
              <a:rPr lang="en-US" altLang="en-US" sz="2900" dirty="0">
                <a:latin typeface="Times New Roman" panose="02020603050405020304" pitchFamily="18" charset="0"/>
              </a:rPr>
              <a:t>For comparing groups</a:t>
            </a:r>
          </a:p>
          <a:p>
            <a:pPr lvl="1" eaLnBrk="1" hangingPunct="1"/>
            <a:r>
              <a:rPr lang="en-US" altLang="en-US" sz="2900" dirty="0">
                <a:latin typeface="Times New Roman" panose="02020603050405020304" pitchFamily="18" charset="0"/>
              </a:rPr>
              <a:t>For relating variables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9540">
                                            <p:txEl>
                                              <p:pRg st="0" end="0"/>
                                            </p:txEl>
                                          </p:spTgt>
                                        </p:tgtEl>
                                        <p:attrNameLst>
                                          <p:attrName>style.visibility</p:attrName>
                                        </p:attrNameLst>
                                      </p:cBhvr>
                                      <p:to>
                                        <p:strVal val="visible"/>
                                      </p:to>
                                    </p:set>
                                    <p:anim calcmode="lin" valueType="num">
                                      <p:cBhvr additive="base">
                                        <p:cTn id="7" dur="500" fill="hold"/>
                                        <p:tgtEl>
                                          <p:spTgt spid="4495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954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9540">
                                            <p:txEl>
                                              <p:pRg st="1" end="1"/>
                                            </p:txEl>
                                          </p:spTgt>
                                        </p:tgtEl>
                                        <p:attrNameLst>
                                          <p:attrName>style.visibility</p:attrName>
                                        </p:attrNameLst>
                                      </p:cBhvr>
                                      <p:to>
                                        <p:strVal val="visible"/>
                                      </p:to>
                                    </p:set>
                                    <p:anim calcmode="lin" valueType="num">
                                      <p:cBhvr additive="base">
                                        <p:cTn id="11" dur="500" fill="hold"/>
                                        <p:tgtEl>
                                          <p:spTgt spid="44954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954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9540">
                                            <p:txEl>
                                              <p:pRg st="2" end="2"/>
                                            </p:txEl>
                                          </p:spTgt>
                                        </p:tgtEl>
                                        <p:attrNameLst>
                                          <p:attrName>style.visibility</p:attrName>
                                        </p:attrNameLst>
                                      </p:cBhvr>
                                      <p:to>
                                        <p:strVal val="visible"/>
                                      </p:to>
                                    </p:set>
                                    <p:anim calcmode="lin" valueType="num">
                                      <p:cBhvr additive="base">
                                        <p:cTn id="15" dur="500" fill="hold"/>
                                        <p:tgtEl>
                                          <p:spTgt spid="44954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954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9540">
                                            <p:txEl>
                                              <p:pRg st="3" end="3"/>
                                            </p:txEl>
                                          </p:spTgt>
                                        </p:tgtEl>
                                        <p:attrNameLst>
                                          <p:attrName>style.visibility</p:attrName>
                                        </p:attrNameLst>
                                      </p:cBhvr>
                                      <p:to>
                                        <p:strVal val="visible"/>
                                      </p:to>
                                    </p:set>
                                    <p:anim calcmode="lin" valueType="num">
                                      <p:cBhvr additive="base">
                                        <p:cTn id="19" dur="500" fill="hold"/>
                                        <p:tgtEl>
                                          <p:spTgt spid="44954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954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9540">
                                            <p:txEl>
                                              <p:pRg st="4" end="4"/>
                                            </p:txEl>
                                          </p:spTgt>
                                        </p:tgtEl>
                                        <p:attrNameLst>
                                          <p:attrName>style.visibility</p:attrName>
                                        </p:attrNameLst>
                                      </p:cBhvr>
                                      <p:to>
                                        <p:strVal val="visible"/>
                                      </p:to>
                                    </p:set>
                                    <p:anim calcmode="lin" valueType="num">
                                      <p:cBhvr additive="base">
                                        <p:cTn id="23" dur="500" fill="hold"/>
                                        <p:tgtEl>
                                          <p:spTgt spid="44954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95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49539">
                                            <p:txEl>
                                              <p:pRg st="0" end="0"/>
                                            </p:txEl>
                                          </p:spTgt>
                                        </p:tgtEl>
                                        <p:attrNameLst>
                                          <p:attrName>style.visibility</p:attrName>
                                        </p:attrNameLst>
                                      </p:cBhvr>
                                      <p:to>
                                        <p:strVal val="visible"/>
                                      </p:to>
                                    </p:set>
                                    <p:anim calcmode="lin" valueType="num">
                                      <p:cBhvr additive="base">
                                        <p:cTn id="29" dur="500" fill="hold"/>
                                        <p:tgtEl>
                                          <p:spTgt spid="44953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49539">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49539">
                                            <p:txEl>
                                              <p:pRg st="1" end="1"/>
                                            </p:txEl>
                                          </p:spTgt>
                                        </p:tgtEl>
                                        <p:attrNameLst>
                                          <p:attrName>style.visibility</p:attrName>
                                        </p:attrNameLst>
                                      </p:cBhvr>
                                      <p:to>
                                        <p:strVal val="visible"/>
                                      </p:to>
                                    </p:set>
                                    <p:anim calcmode="lin" valueType="num">
                                      <p:cBhvr additive="base">
                                        <p:cTn id="33" dur="500" fill="hold"/>
                                        <p:tgtEl>
                                          <p:spTgt spid="449539">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49539">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9539">
                                            <p:txEl>
                                              <p:pRg st="2" end="2"/>
                                            </p:txEl>
                                          </p:spTgt>
                                        </p:tgtEl>
                                        <p:attrNameLst>
                                          <p:attrName>style.visibility</p:attrName>
                                        </p:attrNameLst>
                                      </p:cBhvr>
                                      <p:to>
                                        <p:strVal val="visible"/>
                                      </p:to>
                                    </p:set>
                                    <p:anim calcmode="lin" valueType="num">
                                      <p:cBhvr additive="base">
                                        <p:cTn id="37" dur="500" fill="hold"/>
                                        <p:tgtEl>
                                          <p:spTgt spid="449539">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9539">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9539">
                                            <p:txEl>
                                              <p:pRg st="3" end="3"/>
                                            </p:txEl>
                                          </p:spTgt>
                                        </p:tgtEl>
                                        <p:attrNameLst>
                                          <p:attrName>style.visibility</p:attrName>
                                        </p:attrNameLst>
                                      </p:cBhvr>
                                      <p:to>
                                        <p:strVal val="visible"/>
                                      </p:to>
                                    </p:set>
                                    <p:anim calcmode="lin" valueType="num">
                                      <p:cBhvr additive="base">
                                        <p:cTn id="41" dur="500" fill="hold"/>
                                        <p:tgtEl>
                                          <p:spTgt spid="449539">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49539">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49539">
                                            <p:txEl>
                                              <p:pRg st="4" end="4"/>
                                            </p:txEl>
                                          </p:spTgt>
                                        </p:tgtEl>
                                        <p:attrNameLst>
                                          <p:attrName>style.visibility</p:attrName>
                                        </p:attrNameLst>
                                      </p:cBhvr>
                                      <p:to>
                                        <p:strVal val="visible"/>
                                      </p:to>
                                    </p:set>
                                    <p:anim calcmode="lin" valueType="num">
                                      <p:cBhvr additive="base">
                                        <p:cTn id="45" dur="500" fill="hold"/>
                                        <p:tgtEl>
                                          <p:spTgt spid="44953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495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b="1" dirty="0">
                <a:solidFill>
                  <a:srgbClr val="FF0000"/>
                </a:solidFill>
              </a:rPr>
              <a:t>Data Analysis</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US" dirty="0"/>
              <a:t>In data analysis we have three objectives: </a:t>
            </a:r>
          </a:p>
          <a:p>
            <a:pPr marL="514350" indent="-514350">
              <a:buAutoNum type="arabicPeriod"/>
            </a:pPr>
            <a:r>
              <a:rPr lang="en-US" dirty="0"/>
              <a:t>getting a feel for the data,</a:t>
            </a:r>
          </a:p>
          <a:p>
            <a:pPr marL="514350" indent="-514350">
              <a:buAutoNum type="arabicPeriod"/>
            </a:pPr>
            <a:r>
              <a:rPr lang="en-US" dirty="0"/>
              <a:t>testing the goodness of data, and </a:t>
            </a:r>
          </a:p>
          <a:p>
            <a:pPr marL="514350" indent="-514350">
              <a:buAutoNum type="arabicPeriod"/>
            </a:pPr>
            <a:r>
              <a:rPr lang="en-US" dirty="0"/>
              <a:t>testing the hypotheses developed for the research. </a:t>
            </a:r>
          </a:p>
        </p:txBody>
      </p:sp>
      <p:pic>
        <p:nvPicPr>
          <p:cNvPr id="5" name="Picture 4">
            <a:extLst>
              <a:ext uri="{FF2B5EF4-FFF2-40B4-BE49-F238E27FC236}">
                <a16:creationId xmlns:a16="http://schemas.microsoft.com/office/drawing/2014/main" id="{7FB446FC-1CB6-4FC1-9EA3-0F21F458786D}"/>
              </a:ext>
            </a:extLst>
          </p:cNvPr>
          <p:cNvPicPr>
            <a:picLocks noChangeAspect="1"/>
          </p:cNvPicPr>
          <p:nvPr/>
        </p:nvPicPr>
        <p:blipFill rotWithShape="1">
          <a:blip r:embed="rId2"/>
          <a:srcRect l="12159" r="4272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3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525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21266"/>
            <a:ext cx="4639055" cy="1622321"/>
          </a:xfrm>
        </p:spPr>
        <p:txBody>
          <a:bodyPr>
            <a:normAutofit/>
          </a:bodyPr>
          <a:lstStyle/>
          <a:p>
            <a:r>
              <a:rPr lang="en-US" sz="3700" b="1" dirty="0">
                <a:solidFill>
                  <a:srgbClr val="C00000"/>
                </a:solidFill>
              </a:rPr>
              <a:t>Data Analysis – Getting a Feel of Data </a:t>
            </a:r>
          </a:p>
        </p:txBody>
      </p:sp>
      <p:sp>
        <p:nvSpPr>
          <p:cNvPr id="3" name="Content Placeholder 2"/>
          <p:cNvSpPr>
            <a:spLocks noGrp="1"/>
          </p:cNvSpPr>
          <p:nvPr>
            <p:ph idx="1"/>
          </p:nvPr>
        </p:nvSpPr>
        <p:spPr>
          <a:xfrm>
            <a:off x="-1" y="1533832"/>
            <a:ext cx="4639055" cy="5202902"/>
          </a:xfrm>
        </p:spPr>
        <p:txBody>
          <a:bodyPr>
            <a:normAutofit/>
          </a:bodyPr>
          <a:lstStyle/>
          <a:p>
            <a:pPr marL="0" indent="0">
              <a:buNone/>
            </a:pPr>
            <a:r>
              <a:rPr lang="en-US" sz="2400" dirty="0"/>
              <a:t>We can acquire a feel for the data by obtaining a visual summary or by checking the central tendency and the dispersion of a variable. </a:t>
            </a:r>
          </a:p>
          <a:p>
            <a:pPr marL="0" indent="0">
              <a:buNone/>
            </a:pPr>
            <a:endParaRPr lang="en-US" sz="2400" dirty="0"/>
          </a:p>
          <a:p>
            <a:pPr marL="0" indent="0">
              <a:buNone/>
            </a:pPr>
            <a:r>
              <a:rPr lang="en-US" sz="2400" dirty="0"/>
              <a:t>We can also get to know our data by examining the relation between two variables</a:t>
            </a:r>
          </a:p>
          <a:p>
            <a:pPr marL="0" indent="0">
              <a:buNone/>
            </a:pPr>
            <a:r>
              <a:rPr lang="en-US" dirty="0">
                <a:solidFill>
                  <a:srgbClr val="002060"/>
                </a:solidFill>
              </a:rPr>
              <a:t>The mode, median, or mean, and the semi-interquartile range, standard deviation, or variance</a:t>
            </a:r>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AD8DF9-DDB1-49FD-8421-A9643745D1A6}"/>
              </a:ext>
            </a:extLst>
          </p:cNvPr>
          <p:cNvPicPr>
            <a:picLocks noChangeAspect="1"/>
          </p:cNvPicPr>
          <p:nvPr/>
        </p:nvPicPr>
        <p:blipFill>
          <a:blip r:embed="rId2"/>
          <a:stretch>
            <a:fillRect/>
          </a:stretch>
        </p:blipFill>
        <p:spPr>
          <a:xfrm>
            <a:off x="5123688" y="629266"/>
            <a:ext cx="6584098" cy="5594553"/>
          </a:xfrm>
          <a:prstGeom prst="rect">
            <a:avLst/>
          </a:prstGeom>
          <a:effectLst/>
        </p:spPr>
      </p:pic>
    </p:spTree>
    <p:extLst>
      <p:ext uri="{BB962C8B-B14F-4D97-AF65-F5344CB8AC3E}">
        <p14:creationId xmlns:p14="http://schemas.microsoft.com/office/powerpoint/2010/main" val="22356994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2A62-E511-49C0-9C0A-3CAE6667B3AE}"/>
              </a:ext>
            </a:extLst>
          </p:cNvPr>
          <p:cNvSpPr>
            <a:spLocks noGrp="1"/>
          </p:cNvSpPr>
          <p:nvPr>
            <p:ph type="title"/>
          </p:nvPr>
        </p:nvSpPr>
        <p:spPr>
          <a:xfrm>
            <a:off x="0" y="0"/>
            <a:ext cx="12192000" cy="607332"/>
          </a:xfrm>
        </p:spPr>
        <p:txBody>
          <a:bodyPr>
            <a:normAutofit fontScale="90000"/>
          </a:bodyPr>
          <a:lstStyle/>
          <a:p>
            <a:r>
              <a:rPr lang="en-MY" dirty="0">
                <a:solidFill>
                  <a:srgbClr val="FF0000"/>
                </a:solidFill>
              </a:rPr>
              <a:t>The Goodness of Data</a:t>
            </a:r>
          </a:p>
        </p:txBody>
      </p:sp>
      <p:sp>
        <p:nvSpPr>
          <p:cNvPr id="5" name="TextBox 4">
            <a:extLst>
              <a:ext uri="{FF2B5EF4-FFF2-40B4-BE49-F238E27FC236}">
                <a16:creationId xmlns:a16="http://schemas.microsoft.com/office/drawing/2014/main" id="{E6186A2C-D8DA-4259-80E4-A6784D8093AE}"/>
              </a:ext>
            </a:extLst>
          </p:cNvPr>
          <p:cNvSpPr txBox="1"/>
          <p:nvPr/>
        </p:nvSpPr>
        <p:spPr>
          <a:xfrm>
            <a:off x="0" y="506754"/>
            <a:ext cx="12192000" cy="2677656"/>
          </a:xfrm>
          <a:prstGeom prst="rect">
            <a:avLst/>
          </a:prstGeom>
          <a:noFill/>
          <a:ln>
            <a:solidFill>
              <a:schemeClr val="accent1"/>
            </a:solidFill>
          </a:ln>
        </p:spPr>
        <p:txBody>
          <a:bodyPr wrap="square">
            <a:spAutoFit/>
          </a:bodyPr>
          <a:lstStyle/>
          <a:p>
            <a:pPr algn="l"/>
            <a:r>
              <a:rPr lang="en-US" sz="2400" b="1" i="0" u="none" strike="noStrike" baseline="0" dirty="0">
                <a:solidFill>
                  <a:srgbClr val="002060"/>
                </a:solidFill>
                <a:latin typeface="MinionPro-Regular"/>
              </a:rPr>
              <a:t>Reliability</a:t>
            </a:r>
          </a:p>
          <a:p>
            <a:pPr algn="l"/>
            <a:r>
              <a:rPr lang="en-US" sz="2400" dirty="0">
                <a:latin typeface="MinionPro-Regular"/>
              </a:rPr>
              <a:t>T</a:t>
            </a:r>
            <a:r>
              <a:rPr lang="en-US" sz="2400" b="0" i="0" u="none" strike="noStrike" baseline="0" dirty="0">
                <a:latin typeface="MinionPro-Regular"/>
              </a:rPr>
              <a:t>he reliability of a measure is established by</a:t>
            </a:r>
          </a:p>
          <a:p>
            <a:pPr algn="l"/>
            <a:r>
              <a:rPr lang="en-US" sz="2400" b="0" i="0" u="none" strike="noStrike" baseline="0" dirty="0">
                <a:latin typeface="MinionPro-Regular"/>
              </a:rPr>
              <a:t>testing for both consistency and stability. </a:t>
            </a:r>
          </a:p>
          <a:p>
            <a:pPr algn="l"/>
            <a:r>
              <a:rPr lang="en-US" sz="2400" b="0" i="0" u="none" strike="noStrike" baseline="0" dirty="0">
                <a:latin typeface="MinionPro-Regular"/>
              </a:rPr>
              <a:t>Consistency indicates how well the items measuring a concept hang together as a set. </a:t>
            </a:r>
          </a:p>
          <a:p>
            <a:pPr algn="l"/>
            <a:r>
              <a:rPr lang="en-US" sz="2400" b="0" i="0" u="none" strike="noStrike" baseline="0" dirty="0">
                <a:latin typeface="MinionPro-Regular"/>
              </a:rPr>
              <a:t>Cronbach’s alpha is a reliability coefficient that indicates how well the items in a set are positively correlated to one another.</a:t>
            </a:r>
          </a:p>
          <a:p>
            <a:pPr algn="l"/>
            <a:r>
              <a:rPr lang="en-US" sz="2400" b="0" i="0" u="none" strike="noStrike" baseline="0" dirty="0">
                <a:latin typeface="MinionPro-Regular"/>
              </a:rPr>
              <a:t>The closer Cronbach’s alpha is to 1, the higher the internal consistency reliability.</a:t>
            </a:r>
            <a:endParaRPr lang="en-MY" sz="2400" dirty="0"/>
          </a:p>
        </p:txBody>
      </p:sp>
      <p:pic>
        <p:nvPicPr>
          <p:cNvPr id="7" name="Picture 6">
            <a:extLst>
              <a:ext uri="{FF2B5EF4-FFF2-40B4-BE49-F238E27FC236}">
                <a16:creationId xmlns:a16="http://schemas.microsoft.com/office/drawing/2014/main" id="{1BDF51C4-7FBE-4E1C-87FA-3EED655EF4F7}"/>
              </a:ext>
            </a:extLst>
          </p:cNvPr>
          <p:cNvPicPr>
            <a:picLocks noChangeAspect="1"/>
          </p:cNvPicPr>
          <p:nvPr/>
        </p:nvPicPr>
        <p:blipFill>
          <a:blip r:embed="rId2"/>
          <a:stretch>
            <a:fillRect/>
          </a:stretch>
        </p:blipFill>
        <p:spPr>
          <a:xfrm>
            <a:off x="5651292" y="431915"/>
            <a:ext cx="6540708" cy="1238250"/>
          </a:xfrm>
          <a:prstGeom prst="rect">
            <a:avLst/>
          </a:prstGeom>
        </p:spPr>
      </p:pic>
      <p:sp>
        <p:nvSpPr>
          <p:cNvPr id="8" name="TextBox 7">
            <a:extLst>
              <a:ext uri="{FF2B5EF4-FFF2-40B4-BE49-F238E27FC236}">
                <a16:creationId xmlns:a16="http://schemas.microsoft.com/office/drawing/2014/main" id="{5AE875F1-504B-42FE-A55C-11913D188676}"/>
              </a:ext>
            </a:extLst>
          </p:cNvPr>
          <p:cNvSpPr txBox="1"/>
          <p:nvPr/>
        </p:nvSpPr>
        <p:spPr>
          <a:xfrm>
            <a:off x="0" y="3284988"/>
            <a:ext cx="12192000" cy="3632533"/>
          </a:xfrm>
          <a:prstGeom prst="rect">
            <a:avLst/>
          </a:prstGeom>
          <a:noFill/>
          <a:ln>
            <a:solidFill>
              <a:schemeClr val="accent1"/>
            </a:solidFill>
          </a:ln>
        </p:spPr>
        <p:txBody>
          <a:bodyPr wrap="square">
            <a:spAutoFit/>
          </a:bodyPr>
          <a:lstStyle/>
          <a:p>
            <a:pPr algn="l">
              <a:lnSpc>
                <a:spcPts val="2300"/>
              </a:lnSpc>
            </a:pPr>
            <a:r>
              <a:rPr lang="en-US" sz="2400" b="1" i="0" u="none" strike="noStrike" baseline="0" dirty="0">
                <a:solidFill>
                  <a:srgbClr val="002060"/>
                </a:solidFill>
                <a:latin typeface="MinionPro-Regular"/>
              </a:rPr>
              <a:t>Validity</a:t>
            </a:r>
          </a:p>
          <a:p>
            <a:pPr algn="l">
              <a:lnSpc>
                <a:spcPts val="2300"/>
              </a:lnSpc>
            </a:pPr>
            <a:r>
              <a:rPr lang="en-US" sz="2400" dirty="0"/>
              <a:t>Validity is defined as the extent to which a concept is accurately measured in a quantitative study</a:t>
            </a:r>
          </a:p>
          <a:p>
            <a:pPr algn="l">
              <a:lnSpc>
                <a:spcPts val="2300"/>
              </a:lnSpc>
            </a:pPr>
            <a:r>
              <a:rPr lang="en-US" sz="2200" dirty="0">
                <a:solidFill>
                  <a:srgbClr val="FF0000"/>
                </a:solidFill>
              </a:rPr>
              <a:t>Content validity </a:t>
            </a:r>
            <a:r>
              <a:rPr lang="en-US" sz="2200" dirty="0"/>
              <a:t>- looks at whether the instrument adequately covers all the content that it should with respect to the variable</a:t>
            </a:r>
          </a:p>
          <a:p>
            <a:pPr algn="l">
              <a:lnSpc>
                <a:spcPts val="2300"/>
              </a:lnSpc>
            </a:pPr>
            <a:r>
              <a:rPr lang="en-US" sz="2200" dirty="0">
                <a:solidFill>
                  <a:srgbClr val="FF0000"/>
                </a:solidFill>
              </a:rPr>
              <a:t>Face validity </a:t>
            </a:r>
            <a:r>
              <a:rPr lang="en-US" sz="2200" dirty="0"/>
              <a:t>- experts are asked their opinion about whether an instrument measures the concept intended.</a:t>
            </a:r>
          </a:p>
          <a:p>
            <a:pPr algn="l">
              <a:lnSpc>
                <a:spcPts val="2300"/>
              </a:lnSpc>
            </a:pPr>
            <a:r>
              <a:rPr lang="en-US" sz="2200" dirty="0">
                <a:solidFill>
                  <a:srgbClr val="FF0000"/>
                </a:solidFill>
              </a:rPr>
              <a:t>Construct validity-  </a:t>
            </a:r>
            <a:r>
              <a:rPr lang="en-US" sz="2200" dirty="0"/>
              <a:t>refers to whether you can draw inferences about test scores related to the concept being studied. </a:t>
            </a:r>
            <a:r>
              <a:rPr lang="en-US" sz="2200" dirty="0" err="1"/>
              <a:t>Eg</a:t>
            </a:r>
            <a:r>
              <a:rPr lang="en-US" sz="2200" dirty="0"/>
              <a:t>: if a person has a high score on a survey that measures anxiety, does this person truly have a high degree of anxiety?</a:t>
            </a:r>
          </a:p>
          <a:p>
            <a:pPr algn="l">
              <a:lnSpc>
                <a:spcPts val="2300"/>
              </a:lnSpc>
            </a:pPr>
            <a:r>
              <a:rPr lang="en-US" sz="2200" dirty="0">
                <a:solidFill>
                  <a:srgbClr val="FF0000"/>
                </a:solidFill>
              </a:rPr>
              <a:t>Criterion validity</a:t>
            </a:r>
            <a:r>
              <a:rPr lang="en-US" sz="2200" dirty="0"/>
              <a:t>. A criterion is any other instrument that measures the same variable. Correlations can be conducted to determine the extent to which the different instruments measure the same variable. Includes </a:t>
            </a:r>
            <a:r>
              <a:rPr lang="en-US" sz="2200" dirty="0">
                <a:solidFill>
                  <a:srgbClr val="FF0000"/>
                </a:solidFill>
              </a:rPr>
              <a:t>Convergent validity and  Divergent validity</a:t>
            </a:r>
          </a:p>
        </p:txBody>
      </p:sp>
    </p:spTree>
    <p:extLst>
      <p:ext uri="{BB962C8B-B14F-4D97-AF65-F5344CB8AC3E}">
        <p14:creationId xmlns:p14="http://schemas.microsoft.com/office/powerpoint/2010/main" val="7337332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A056-2C31-41BA-81AD-D21BE524758F}"/>
              </a:ext>
            </a:extLst>
          </p:cNvPr>
          <p:cNvSpPr>
            <a:spLocks noGrp="1"/>
          </p:cNvSpPr>
          <p:nvPr>
            <p:ph type="title"/>
          </p:nvPr>
        </p:nvSpPr>
        <p:spPr>
          <a:xfrm>
            <a:off x="0" y="0"/>
            <a:ext cx="12192000" cy="499271"/>
          </a:xfrm>
        </p:spPr>
        <p:txBody>
          <a:bodyPr>
            <a:normAutofit fontScale="90000"/>
          </a:bodyPr>
          <a:lstStyle/>
          <a:p>
            <a:r>
              <a:rPr lang="en-MY" b="1" dirty="0">
                <a:solidFill>
                  <a:srgbClr val="FF0000"/>
                </a:solidFill>
              </a:rPr>
              <a:t>Hypothesis Testing</a:t>
            </a:r>
          </a:p>
        </p:txBody>
      </p:sp>
      <p:pic>
        <p:nvPicPr>
          <p:cNvPr id="5" name="Picture 4">
            <a:extLst>
              <a:ext uri="{FF2B5EF4-FFF2-40B4-BE49-F238E27FC236}">
                <a16:creationId xmlns:a16="http://schemas.microsoft.com/office/drawing/2014/main" id="{5C368A8B-2331-484B-8D97-2C6BB7B4AEA3}"/>
              </a:ext>
            </a:extLst>
          </p:cNvPr>
          <p:cNvPicPr>
            <a:picLocks noChangeAspect="1"/>
          </p:cNvPicPr>
          <p:nvPr/>
        </p:nvPicPr>
        <p:blipFill>
          <a:blip r:embed="rId2"/>
          <a:stretch>
            <a:fillRect/>
          </a:stretch>
        </p:blipFill>
        <p:spPr>
          <a:xfrm>
            <a:off x="6412593" y="0"/>
            <a:ext cx="5779406" cy="6858000"/>
          </a:xfrm>
          <a:prstGeom prst="rect">
            <a:avLst/>
          </a:prstGeom>
          <a:ln>
            <a:solidFill>
              <a:schemeClr val="accent1"/>
            </a:solidFill>
          </a:ln>
        </p:spPr>
      </p:pic>
      <p:sp>
        <p:nvSpPr>
          <p:cNvPr id="7" name="TextBox 6">
            <a:extLst>
              <a:ext uri="{FF2B5EF4-FFF2-40B4-BE49-F238E27FC236}">
                <a16:creationId xmlns:a16="http://schemas.microsoft.com/office/drawing/2014/main" id="{8077AFCE-28E2-42F6-A085-F5EDB715322A}"/>
              </a:ext>
            </a:extLst>
          </p:cNvPr>
          <p:cNvSpPr txBox="1"/>
          <p:nvPr/>
        </p:nvSpPr>
        <p:spPr>
          <a:xfrm>
            <a:off x="0" y="499271"/>
            <a:ext cx="6412593" cy="6370975"/>
          </a:xfrm>
          <a:prstGeom prst="rect">
            <a:avLst/>
          </a:prstGeom>
          <a:noFill/>
        </p:spPr>
        <p:txBody>
          <a:bodyPr wrap="square">
            <a:spAutoFit/>
          </a:bodyPr>
          <a:lstStyle/>
          <a:p>
            <a:pPr algn="l"/>
            <a:r>
              <a:rPr lang="en-US" sz="2400" b="0" i="0" u="none" strike="noStrike" baseline="0" dirty="0">
                <a:latin typeface="MinionPro-Regular"/>
              </a:rPr>
              <a:t>The choice of the appropriate statistical technique</a:t>
            </a:r>
          </a:p>
          <a:p>
            <a:pPr algn="l"/>
            <a:r>
              <a:rPr lang="en-US" sz="2400" b="0" i="0" u="none" strike="noStrike" baseline="0" dirty="0">
                <a:latin typeface="MinionPro-Regular"/>
              </a:rPr>
              <a:t>largely depends on the number of (independent and dependent) variables you are examining and the scale of measurement (metric or nonmetric) of your variable(s).</a:t>
            </a:r>
          </a:p>
          <a:p>
            <a:pPr algn="l"/>
            <a:endParaRPr lang="en-US" sz="2400" b="1" dirty="0">
              <a:solidFill>
                <a:srgbClr val="FF0000"/>
              </a:solidFill>
              <a:latin typeface="MinionPro-Regular"/>
            </a:endParaRPr>
          </a:p>
          <a:p>
            <a:pPr algn="l"/>
            <a:r>
              <a:rPr lang="en-US" sz="2400" b="1" i="1" u="none" strike="noStrike" baseline="0" dirty="0">
                <a:solidFill>
                  <a:srgbClr val="002060"/>
                </a:solidFill>
                <a:latin typeface="MinionPro-It"/>
              </a:rPr>
              <a:t>Univariate statistical techniques </a:t>
            </a:r>
            <a:r>
              <a:rPr lang="en-US" sz="2400" b="0" i="0" u="none" strike="noStrike" baseline="0" dirty="0">
                <a:latin typeface="MinionPro-Regular"/>
              </a:rPr>
              <a:t>are used when you want to examine two‐variable relationships. For instance, if you want to examine the effect of gender on the number of candy bars that students eat per week, univariate statistics are appropriate. </a:t>
            </a:r>
          </a:p>
          <a:p>
            <a:pPr algn="l"/>
            <a:r>
              <a:rPr lang="en-US" sz="2400" b="1" i="0" u="none" strike="noStrike" baseline="0" dirty="0">
                <a:solidFill>
                  <a:srgbClr val="002060"/>
                </a:solidFill>
                <a:latin typeface="MinionPro-Regular"/>
              </a:rPr>
              <a:t>Multivariate Statistical Techniques </a:t>
            </a:r>
            <a:r>
              <a:rPr lang="en-US" sz="2400" b="0" i="0" u="none" strike="noStrike" baseline="0" dirty="0">
                <a:latin typeface="MinionPro-Regular"/>
              </a:rPr>
              <a:t>- you are interested in the relationships between many variables,</a:t>
            </a:r>
          </a:p>
          <a:p>
            <a:pPr algn="l"/>
            <a:r>
              <a:rPr lang="en-US" sz="2400" b="0" i="0" u="none" strike="noStrike" baseline="0" dirty="0">
                <a:solidFill>
                  <a:srgbClr val="7030A0"/>
                </a:solidFill>
                <a:latin typeface="MinionPro-Regular"/>
              </a:rPr>
              <a:t>The appropriate univariate or multivariate test largely depends on the measurement scale you have used, </a:t>
            </a:r>
            <a:endParaRPr lang="en-MY" dirty="0">
              <a:solidFill>
                <a:srgbClr val="7030A0"/>
              </a:solidFill>
            </a:endParaRPr>
          </a:p>
        </p:txBody>
      </p:sp>
    </p:spTree>
    <p:extLst>
      <p:ext uri="{BB962C8B-B14F-4D97-AF65-F5344CB8AC3E}">
        <p14:creationId xmlns:p14="http://schemas.microsoft.com/office/powerpoint/2010/main" val="282053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Data Analysis – Uma </a:t>
            </a:r>
            <a:r>
              <a:rPr lang="en-US" b="1" dirty="0" err="1">
                <a:solidFill>
                  <a:srgbClr val="FF0000"/>
                </a:solidFill>
              </a:rPr>
              <a:t>Sekaran</a:t>
            </a:r>
            <a:endParaRPr lang="en-US"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12191999" cy="53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4055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Ethics</a:t>
            </a:r>
            <a:endParaRPr lang="en-MY" dirty="0"/>
          </a:p>
        </p:txBody>
      </p:sp>
    </p:spTree>
    <p:extLst>
      <p:ext uri="{BB962C8B-B14F-4D97-AF65-F5344CB8AC3E}">
        <p14:creationId xmlns:p14="http://schemas.microsoft.com/office/powerpoint/2010/main" val="17226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14646877"/>
              </p:ext>
            </p:extLst>
          </p:nvPr>
        </p:nvGraphicFramePr>
        <p:xfrm>
          <a:off x="1981200" y="533400"/>
          <a:ext cx="8001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TextBox 2"/>
          <p:cNvSpPr txBox="1">
            <a:spLocks noChangeArrowheads="1"/>
          </p:cNvSpPr>
          <p:nvPr/>
        </p:nvSpPr>
        <p:spPr bwMode="auto">
          <a:xfrm>
            <a:off x="4572000" y="3429001"/>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Research Paradigm</a:t>
            </a:r>
          </a:p>
        </p:txBody>
      </p:sp>
      <p:sp>
        <p:nvSpPr>
          <p:cNvPr id="3" name="Rectangle 2"/>
          <p:cNvSpPr/>
          <p:nvPr/>
        </p:nvSpPr>
        <p:spPr>
          <a:xfrm>
            <a:off x="6384032" y="72249"/>
            <a:ext cx="5807967"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Ontology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ways of constructing reality,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things really are”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“how things really work”..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Denzin and Lincoln, (1998; 2010)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8743949" y="2853155"/>
            <a:ext cx="3448049" cy="246221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Epistemology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different forms of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that reality, what nature of relationship exists between the inquirer and the inquired? How do we know?</a:t>
            </a:r>
          </a:p>
        </p:txBody>
      </p:sp>
      <p:sp>
        <p:nvSpPr>
          <p:cNvPr id="5" name="Rectangle 4"/>
          <p:cNvSpPr/>
          <p:nvPr/>
        </p:nvSpPr>
        <p:spPr>
          <a:xfrm>
            <a:off x="0" y="6346597"/>
            <a:ext cx="12136709" cy="461665"/>
          </a:xfrm>
          <a:prstGeom prst="rect">
            <a:avLst/>
          </a:prstGeom>
          <a:solidFill>
            <a:schemeClr val="accent2"/>
          </a:solidFill>
          <a:ln>
            <a:solidFill>
              <a:schemeClr val="accent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Methodology: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tools do we use to know  that reality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29C90BA2-F700-41D1-A7B1-72BF0594161D}"/>
              </a:ext>
            </a:extLst>
          </p:cNvPr>
          <p:cNvSpPr txBox="1"/>
          <p:nvPr/>
        </p:nvSpPr>
        <p:spPr>
          <a:xfrm>
            <a:off x="6843712" y="1272064"/>
            <a:ext cx="5348287" cy="1015663"/>
          </a:xfrm>
          <a:prstGeom prst="rect">
            <a:avLst/>
          </a:prstGeom>
          <a:noFill/>
        </p:spPr>
        <p:txBody>
          <a:bodyPr wrap="square">
            <a:spAutoFit/>
          </a:bodyPr>
          <a:lstStyle/>
          <a:p>
            <a:r>
              <a:rPr lang="en-US" sz="2000" dirty="0">
                <a:solidFill>
                  <a:schemeClr val="accent1">
                    <a:lumMod val="50000"/>
                  </a:schemeClr>
                </a:solidFill>
              </a:rPr>
              <a:t>Research objects include </a:t>
            </a:r>
            <a:r>
              <a:rPr lang="en-US" sz="2000" dirty="0" err="1">
                <a:solidFill>
                  <a:schemeClr val="accent1">
                    <a:lumMod val="50000"/>
                  </a:schemeClr>
                </a:solidFill>
              </a:rPr>
              <a:t>organisations</a:t>
            </a:r>
            <a:r>
              <a:rPr lang="en-US" sz="2000" dirty="0">
                <a:solidFill>
                  <a:schemeClr val="accent1">
                    <a:lumMod val="50000"/>
                  </a:schemeClr>
                </a:solidFill>
              </a:rPr>
              <a:t>, management, individuals’ working lives and </a:t>
            </a:r>
            <a:r>
              <a:rPr lang="en-US" sz="2000" dirty="0" err="1">
                <a:solidFill>
                  <a:schemeClr val="accent1">
                    <a:lumMod val="50000"/>
                  </a:schemeClr>
                </a:solidFill>
              </a:rPr>
              <a:t>organisational</a:t>
            </a:r>
            <a:r>
              <a:rPr lang="en-US" sz="2000" dirty="0">
                <a:solidFill>
                  <a:schemeClr val="accent1">
                    <a:lumMod val="50000"/>
                  </a:schemeClr>
                </a:solidFill>
              </a:rPr>
              <a:t> events and artefacts.</a:t>
            </a:r>
            <a:endParaRPr lang="en-MY" sz="2000" dirty="0">
              <a:solidFill>
                <a:schemeClr val="accent1">
                  <a:lumMod val="50000"/>
                </a:schemeClr>
              </a:solidFill>
            </a:endParaRPr>
          </a:p>
        </p:txBody>
      </p:sp>
      <p:sp>
        <p:nvSpPr>
          <p:cNvPr id="10" name="TextBox 9">
            <a:extLst>
              <a:ext uri="{FF2B5EF4-FFF2-40B4-BE49-F238E27FC236}">
                <a16:creationId xmlns:a16="http://schemas.microsoft.com/office/drawing/2014/main" id="{805875C2-0051-427C-85E0-50B2DFB5BF04}"/>
              </a:ext>
            </a:extLst>
          </p:cNvPr>
          <p:cNvSpPr txBox="1"/>
          <p:nvPr/>
        </p:nvSpPr>
        <p:spPr>
          <a:xfrm>
            <a:off x="7283054" y="5153561"/>
            <a:ext cx="4908946" cy="1323439"/>
          </a:xfrm>
          <a:prstGeom prst="rect">
            <a:avLst/>
          </a:prstGeom>
          <a:noFill/>
        </p:spPr>
        <p:txBody>
          <a:bodyPr wrap="square">
            <a:spAutoFit/>
          </a:bodyPr>
          <a:lstStyle/>
          <a:p>
            <a:r>
              <a:rPr lang="en-US" sz="2000" dirty="0">
                <a:solidFill>
                  <a:schemeClr val="accent1">
                    <a:lumMod val="50000"/>
                  </a:schemeClr>
                </a:solidFill>
              </a:rPr>
              <a:t>Different types of knowledge numerical data to textual and visual data, from facts to interpretations, and including narratives, stories and even fictional accounts –</a:t>
            </a:r>
            <a:endParaRPr lang="en-MY" sz="2000" dirty="0">
              <a:solidFill>
                <a:schemeClr val="accent1">
                  <a:lumMod val="50000"/>
                </a:schemeClr>
              </a:solidFill>
            </a:endParaRPr>
          </a:p>
        </p:txBody>
      </p:sp>
      <p:sp>
        <p:nvSpPr>
          <p:cNvPr id="12" name="TextBox 11">
            <a:extLst>
              <a:ext uri="{FF2B5EF4-FFF2-40B4-BE49-F238E27FC236}">
                <a16:creationId xmlns:a16="http://schemas.microsoft.com/office/drawing/2014/main" id="{75087E4C-AD1A-40B4-AAB7-3AF2C156FFC6}"/>
              </a:ext>
            </a:extLst>
          </p:cNvPr>
          <p:cNvSpPr txBox="1"/>
          <p:nvPr/>
        </p:nvSpPr>
        <p:spPr>
          <a:xfrm>
            <a:off x="1" y="2653536"/>
            <a:ext cx="3448052" cy="3077766"/>
          </a:xfrm>
          <a:prstGeom prst="rect">
            <a:avLst/>
          </a:prstGeom>
          <a:noFill/>
        </p:spPr>
        <p:txBody>
          <a:bodyPr wrap="square">
            <a:spAutoFit/>
          </a:bodyPr>
          <a:lstStyle/>
          <a:p>
            <a:r>
              <a:rPr lang="en-US" sz="2800" b="1" dirty="0"/>
              <a:t>Axiology:</a:t>
            </a:r>
            <a:r>
              <a:rPr lang="en-US" sz="2000" dirty="0"/>
              <a:t> </a:t>
            </a:r>
            <a:r>
              <a:rPr lang="en-US" sz="2400" dirty="0"/>
              <a:t>The role of values and ethics within the research process. </a:t>
            </a:r>
          </a:p>
          <a:p>
            <a:endParaRPr lang="en-US" dirty="0"/>
          </a:p>
          <a:p>
            <a:r>
              <a:rPr lang="en-US" sz="2000" dirty="0">
                <a:solidFill>
                  <a:schemeClr val="accent5">
                    <a:lumMod val="50000"/>
                  </a:schemeClr>
                </a:solidFill>
              </a:rPr>
              <a:t>This incorporates questions about how we, as researchers, deal with both our own values and those of our research participants</a:t>
            </a:r>
            <a:endParaRPr lang="en-MY" sz="2000" dirty="0">
              <a:solidFill>
                <a:schemeClr val="accent5">
                  <a:lumMod val="50000"/>
                </a:schemeClr>
              </a:solidFill>
            </a:endParaRPr>
          </a:p>
        </p:txBody>
      </p:sp>
      <p:sp>
        <p:nvSpPr>
          <p:cNvPr id="19" name="TextBox 18">
            <a:extLst>
              <a:ext uri="{FF2B5EF4-FFF2-40B4-BE49-F238E27FC236}">
                <a16:creationId xmlns:a16="http://schemas.microsoft.com/office/drawing/2014/main" id="{769225B8-7D40-4336-8490-05829B21F791}"/>
              </a:ext>
            </a:extLst>
          </p:cNvPr>
          <p:cNvSpPr txBox="1"/>
          <p:nvPr/>
        </p:nvSpPr>
        <p:spPr>
          <a:xfrm>
            <a:off x="84536" y="5565413"/>
            <a:ext cx="3573064" cy="369332"/>
          </a:xfrm>
          <a:prstGeom prst="rect">
            <a:avLst/>
          </a:prstGeom>
          <a:noFill/>
        </p:spPr>
        <p:txBody>
          <a:bodyPr wrap="square">
            <a:spAutoFit/>
          </a:bodyPr>
          <a:lstStyle/>
          <a:p>
            <a:r>
              <a:rPr lang="en-MY" dirty="0" err="1"/>
              <a:t>Eg</a:t>
            </a:r>
            <a:r>
              <a:rPr lang="en-MY" dirty="0"/>
              <a:t>: you value personal interaction</a:t>
            </a:r>
          </a:p>
        </p:txBody>
      </p:sp>
    </p:spTree>
    <p:extLst>
      <p:ext uri="{BB962C8B-B14F-4D97-AF65-F5344CB8AC3E}">
        <p14:creationId xmlns:p14="http://schemas.microsoft.com/office/powerpoint/2010/main" val="4039704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8"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965200" y="1371190"/>
            <a:ext cx="3363170" cy="2183042"/>
          </a:xfrm>
        </p:spPr>
        <p:txBody>
          <a:bodyPr vert="horz" lIns="91440" tIns="45720" rIns="91440" bIns="45720" rtlCol="0" anchor="b">
            <a:normAutofit/>
          </a:bodyPr>
          <a:lstStyle/>
          <a:p>
            <a:r>
              <a:rPr lang="en-US" sz="4000" b="1" dirty="0">
                <a:solidFill>
                  <a:srgbClr val="FF0000"/>
                </a:solidFill>
              </a:rPr>
              <a:t>Ethical Considerations</a:t>
            </a:r>
          </a:p>
        </p:txBody>
      </p:sp>
      <p:sp>
        <p:nvSpPr>
          <p:cNvPr id="21"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descr="Scales of Justice">
            <a:extLst>
              <a:ext uri="{FF2B5EF4-FFF2-40B4-BE49-F238E27FC236}">
                <a16:creationId xmlns:a16="http://schemas.microsoft.com/office/drawing/2014/main" id="{5EEC6DB8-80CF-4753-98E9-0D506A155C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6964" y="1108946"/>
            <a:ext cx="1846470" cy="1846470"/>
          </a:xfrm>
          <a:prstGeom prst="rect">
            <a:avLst/>
          </a:prstGeom>
        </p:spPr>
      </p:pic>
      <p:sp>
        <p:nvSpPr>
          <p:cNvPr id="3" name="Rectangle 2"/>
          <p:cNvSpPr/>
          <p:nvPr/>
        </p:nvSpPr>
        <p:spPr>
          <a:xfrm>
            <a:off x="0" y="3729161"/>
            <a:ext cx="7062173" cy="312883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Ethics are the norms or standards for conduct  that distinguish between right and wrong.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They help to determine the difference between acceptable and unacceptable behaviors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16CE7837-6801-44CD-BDC1-6831F7D4055A}"/>
              </a:ext>
            </a:extLst>
          </p:cNvPr>
          <p:cNvPicPr>
            <a:picLocks noChangeAspect="1"/>
          </p:cNvPicPr>
          <p:nvPr/>
        </p:nvPicPr>
        <p:blipFill>
          <a:blip r:embed="rId4"/>
          <a:stretch>
            <a:fillRect/>
          </a:stretch>
        </p:blipFill>
        <p:spPr>
          <a:xfrm>
            <a:off x="8050038" y="2273494"/>
            <a:ext cx="2713512" cy="2875326"/>
          </a:xfrm>
          <a:prstGeom prst="rect">
            <a:avLst/>
          </a:prstGeom>
        </p:spPr>
      </p:pic>
    </p:spTree>
    <p:extLst>
      <p:ext uri="{BB962C8B-B14F-4D97-AF65-F5344CB8AC3E}">
        <p14:creationId xmlns:p14="http://schemas.microsoft.com/office/powerpoint/2010/main" val="28628074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AutoShape 2"/>
          <p:cNvSpPr>
            <a:spLocks noGrp="1" noChangeArrowheads="1"/>
          </p:cNvSpPr>
          <p:nvPr>
            <p:ph type="title"/>
          </p:nvPr>
        </p:nvSpPr>
        <p:spPr>
          <a:xfrm>
            <a:off x="388937" y="365125"/>
            <a:ext cx="7020339" cy="1325563"/>
          </a:xfrm>
        </p:spPr>
        <p:txBody>
          <a:bodyPr>
            <a:normAutofit/>
          </a:bodyPr>
          <a:lstStyle/>
          <a:p>
            <a:r>
              <a:rPr lang="en-US" sz="4000" b="1" dirty="0">
                <a:solidFill>
                  <a:srgbClr val="FF0000"/>
                </a:solidFill>
              </a:rPr>
              <a:t>Rights &amp; Obligations of Subject</a:t>
            </a:r>
          </a:p>
        </p:txBody>
      </p:sp>
      <p:sp>
        <p:nvSpPr>
          <p:cNvPr id="5" name="Rectangle 3">
            <a:extLst>
              <a:ext uri="{FF2B5EF4-FFF2-40B4-BE49-F238E27FC236}">
                <a16:creationId xmlns:a16="http://schemas.microsoft.com/office/drawing/2014/main" id="{960315D9-68E8-4C24-B19C-F9259C02518E}"/>
              </a:ext>
            </a:extLst>
          </p:cNvPr>
          <p:cNvSpPr txBox="1">
            <a:spLocks noChangeArrowheads="1"/>
          </p:cNvSpPr>
          <p:nvPr/>
        </p:nvSpPr>
        <p:spPr bwMode="auto">
          <a:xfrm>
            <a:off x="7543800" y="1296969"/>
            <a:ext cx="4259263" cy="54616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panose="020F0502020204030204"/>
                <a:ea typeface="+mn-ea"/>
                <a:cs typeface="+mn-cs"/>
              </a:rPr>
              <a:t>The researcher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Ethical conduct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Obligation to reduce bias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Do not misrepresent data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Privacy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Commitment to research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No Plagiarism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No Falsification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No Manipulation</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trophy on top of a box&#10;&#10;Description automatically generated with low confidence">
            <a:extLst>
              <a:ext uri="{FF2B5EF4-FFF2-40B4-BE49-F238E27FC236}">
                <a16:creationId xmlns:a16="http://schemas.microsoft.com/office/drawing/2014/main" id="{7E3B4626-52F7-4B1C-8461-AD84907A2E19}"/>
              </a:ext>
            </a:extLst>
          </p:cNvPr>
          <p:cNvPicPr>
            <a:picLocks noChangeAspect="1"/>
          </p:cNvPicPr>
          <p:nvPr/>
        </p:nvPicPr>
        <p:blipFill>
          <a:blip r:embed="rId2"/>
          <a:stretch>
            <a:fillRect/>
          </a:stretch>
        </p:blipFill>
        <p:spPr>
          <a:xfrm>
            <a:off x="5110162" y="2271712"/>
            <a:ext cx="1971675" cy="2314575"/>
          </a:xfrm>
          <a:prstGeom prst="rect">
            <a:avLst/>
          </a:prstGeom>
        </p:spPr>
      </p:pic>
      <p:graphicFrame>
        <p:nvGraphicFramePr>
          <p:cNvPr id="214021" name="Rectangle 3">
            <a:extLst>
              <a:ext uri="{FF2B5EF4-FFF2-40B4-BE49-F238E27FC236}">
                <a16:creationId xmlns:a16="http://schemas.microsoft.com/office/drawing/2014/main" id="{C4CEA54C-4AEB-43E6-8902-5EEDE36DF0AA}"/>
              </a:ext>
            </a:extLst>
          </p:cNvPr>
          <p:cNvGraphicFramePr/>
          <p:nvPr/>
        </p:nvGraphicFramePr>
        <p:xfrm>
          <a:off x="388937" y="1460879"/>
          <a:ext cx="7020339"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55520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5BC14A-B397-4ED2-A48A-27A551C40DA2}"/>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Thank You</a:t>
            </a:r>
          </a:p>
        </p:txBody>
      </p:sp>
    </p:spTree>
    <p:extLst>
      <p:ext uri="{BB962C8B-B14F-4D97-AF65-F5344CB8AC3E}">
        <p14:creationId xmlns:p14="http://schemas.microsoft.com/office/powerpoint/2010/main" val="1658270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1_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6816</Words>
  <Application>Microsoft Office PowerPoint</Application>
  <PresentationFormat>Widescreen</PresentationFormat>
  <Paragraphs>907</Paragraphs>
  <Slides>92</Slides>
  <Notes>19</Notes>
  <HiddenSlides>2</HiddenSlides>
  <MMClips>8</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92</vt:i4>
      </vt:variant>
    </vt:vector>
  </HeadingPairs>
  <TitlesOfParts>
    <vt:vector size="113" baseType="lpstr">
      <vt:lpstr>ＭＳ Ｐゴシック</vt:lpstr>
      <vt:lpstr>Aharoni</vt:lpstr>
      <vt:lpstr>Arial</vt:lpstr>
      <vt:lpstr>Arial Black</vt:lpstr>
      <vt:lpstr>Arial Narrow</vt:lpstr>
      <vt:lpstr>Calibri</vt:lpstr>
      <vt:lpstr>Calibri Light</vt:lpstr>
      <vt:lpstr>Helvetica</vt:lpstr>
      <vt:lpstr>MinionPro-It</vt:lpstr>
      <vt:lpstr>MinionPro-Regular</vt:lpstr>
      <vt:lpstr>SlimbachStd-Book</vt:lpstr>
      <vt:lpstr>Tahoma</vt:lpstr>
      <vt:lpstr>The Hand Bold</vt:lpstr>
      <vt:lpstr>The Serif Hand Black</vt:lpstr>
      <vt:lpstr>Times New Roman</vt:lpstr>
      <vt:lpstr>Wingdings</vt:lpstr>
      <vt:lpstr>Wingdings 2</vt:lpstr>
      <vt:lpstr>Office Theme</vt:lpstr>
      <vt:lpstr>1_Office Theme</vt:lpstr>
      <vt:lpstr>SketchyVTI</vt:lpstr>
      <vt:lpstr>1_UCTI-Template-level-3</vt:lpstr>
      <vt:lpstr>Quantitative research Design </vt:lpstr>
      <vt:lpstr>PowerPoint Presentation</vt:lpstr>
      <vt:lpstr>Quantitative Research Design</vt:lpstr>
      <vt:lpstr>Research Design Saunders et al, (2009) </vt:lpstr>
      <vt:lpstr>1. Research Philosophy</vt:lpstr>
      <vt:lpstr>1. Research Philosophy?</vt:lpstr>
      <vt:lpstr>Philosophy:</vt:lpstr>
      <vt:lpstr>Ontology, Epistemology and Axiology (Patton, 2002)</vt:lpstr>
      <vt:lpstr>PowerPoint Presentation</vt:lpstr>
      <vt:lpstr>Ontology The nature of social reality – that is, what do we believe about the nature of reality? </vt:lpstr>
      <vt:lpstr>Epistemology: Ways of knowing – that is, how do we know what we know? What constitutes acceptable knowledge,  </vt:lpstr>
      <vt:lpstr>Main research philosophies</vt:lpstr>
      <vt:lpstr>PowerPoint Presentation</vt:lpstr>
      <vt:lpstr>PowerPoint Presentation</vt:lpstr>
      <vt:lpstr>Positivism Believes in the possibility to observe and describe reality from an objective viewpoint </vt:lpstr>
      <vt:lpstr>PowerPoint Presentation</vt:lpstr>
      <vt:lpstr>The Positivistic approach</vt:lpstr>
      <vt:lpstr>2. Interpretivism/Constructivism Focus on meaning. </vt:lpstr>
      <vt:lpstr>Interpretivism  Phenomenological approach</vt:lpstr>
      <vt:lpstr>PowerPoint Presentation</vt:lpstr>
      <vt:lpstr>3. Pragmatism</vt:lpstr>
      <vt:lpstr>Pragmatism</vt:lpstr>
      <vt:lpstr>PowerPoint Presentation</vt:lpstr>
      <vt:lpstr>PowerPoint Presentation</vt:lpstr>
      <vt:lpstr>                                   2. Research Approach</vt:lpstr>
      <vt:lpstr>PowerPoint Presentation</vt:lpstr>
      <vt:lpstr>Research Approach  Deductive Reasoning</vt:lpstr>
      <vt:lpstr>PowerPoint Presentation</vt:lpstr>
      <vt:lpstr>PowerPoint Presentation</vt:lpstr>
      <vt:lpstr>PowerPoint Presentation</vt:lpstr>
      <vt:lpstr>Abduction</vt:lpstr>
      <vt:lpstr>PowerPoint Presentation</vt:lpstr>
      <vt:lpstr>               Methodological Choice Quantitative Qualitative</vt:lpstr>
      <vt:lpstr>PowerPoint Presentation</vt:lpstr>
      <vt:lpstr>Methodological Choice</vt:lpstr>
      <vt:lpstr>Methodological choices </vt:lpstr>
      <vt:lpstr>PowerPoint Presentation</vt:lpstr>
      <vt:lpstr>PowerPoint Presentation</vt:lpstr>
      <vt:lpstr>Quantitative and qualitative data analysis </vt:lpstr>
      <vt:lpstr>Mixed Method</vt:lpstr>
      <vt:lpstr>Mixed Method combine two types of data?</vt:lpstr>
      <vt:lpstr> </vt:lpstr>
      <vt:lpstr> </vt:lpstr>
      <vt:lpstr>Research Strategy </vt:lpstr>
      <vt:lpstr>Research Strategies </vt:lpstr>
      <vt:lpstr> Research Strategies - Survey A Survey collects information </vt:lpstr>
      <vt:lpstr>Research Strategies Qualitative </vt:lpstr>
      <vt:lpstr>PowerPoint Presentation</vt:lpstr>
      <vt:lpstr>Research Strategy Examples</vt:lpstr>
      <vt:lpstr>Basic Qualitative Research</vt:lpstr>
      <vt:lpstr>Narrative research</vt:lpstr>
      <vt:lpstr>  Phenomenology:Phenomenologists are interested in our “lived experience” (Van Manen, 2014),  </vt:lpstr>
      <vt:lpstr>Grounded Theory Glaser and Strauss (1967) developed a pioneering book that expounded in detail on their grounded theory procedures, The Discovery of Grounded Theory</vt:lpstr>
      <vt:lpstr>Ethnography</vt:lpstr>
      <vt:lpstr>PowerPoint Presentation</vt:lpstr>
      <vt:lpstr>PowerPoint Presentation</vt:lpstr>
      <vt:lpstr>CASE STUDIES - Cases are units of investigation </vt:lpstr>
      <vt:lpstr>Case study Collection of data</vt:lpstr>
      <vt:lpstr>PowerPoint Presentation</vt:lpstr>
      <vt:lpstr>Action Research</vt:lpstr>
      <vt:lpstr>Research Strategies: Experiment</vt:lpstr>
      <vt:lpstr>5. Time Horizon Longitudinal Cross Sectional</vt:lpstr>
      <vt:lpstr>PowerPoint Presentation</vt:lpstr>
      <vt:lpstr>5. Time Horizon</vt:lpstr>
      <vt:lpstr>Time Horizon</vt:lpstr>
      <vt:lpstr>PowerPoint Presentation</vt:lpstr>
      <vt:lpstr>PowerPoint Presentation</vt:lpstr>
      <vt:lpstr>6. Data Collection and Analysis</vt:lpstr>
      <vt:lpstr>6. Data Collection and Data Analysis</vt:lpstr>
      <vt:lpstr>Populations and Samples</vt:lpstr>
      <vt:lpstr>Sampling  Quantitative</vt:lpstr>
      <vt:lpstr>Types of Quantitative Sampling</vt:lpstr>
      <vt:lpstr>Data Collection</vt:lpstr>
      <vt:lpstr>Collecting both quantitative and qualitative data </vt:lpstr>
      <vt:lpstr>Steps in Designing an Instrument</vt:lpstr>
      <vt:lpstr>PowerPoint Presentation</vt:lpstr>
      <vt:lpstr>Data Collection  Based on Who Completes or Records the Data</vt:lpstr>
      <vt:lpstr>PowerPoint Presentation</vt:lpstr>
      <vt:lpstr>Data Processing Data Analysis</vt:lpstr>
      <vt:lpstr>Data Processing and data Analysis </vt:lpstr>
      <vt:lpstr>Getting Data Ready for  Analysis</vt:lpstr>
      <vt:lpstr>Editing, coding and tabulation</vt:lpstr>
      <vt:lpstr>Quantitative and qualitative data analysis </vt:lpstr>
      <vt:lpstr>Data Analysis</vt:lpstr>
      <vt:lpstr>Data Analysis – Getting a Feel of Data </vt:lpstr>
      <vt:lpstr>The Goodness of Data</vt:lpstr>
      <vt:lpstr>Hypothesis Testing</vt:lpstr>
      <vt:lpstr>Data Analysis – Uma Sekaran</vt:lpstr>
      <vt:lpstr>Ethics</vt:lpstr>
      <vt:lpstr>Ethical Considerations</vt:lpstr>
      <vt:lpstr>Rights &amp; Obligations of Subject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7</dc:title>
  <dc:creator>jugindar singh</dc:creator>
  <cp:lastModifiedBy>jugindar singh</cp:lastModifiedBy>
  <cp:revision>37</cp:revision>
  <dcterms:created xsi:type="dcterms:W3CDTF">2020-12-03T02:18:17Z</dcterms:created>
  <dcterms:modified xsi:type="dcterms:W3CDTF">2022-04-03T10:48:56Z</dcterms:modified>
</cp:coreProperties>
</file>