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2.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3.xml" ContentType="application/vnd.openxmlformats-officedocument.presentationml.tags+xml"/>
  <Override PartName="/ppt/notesSlides/notesSlide39.xml" ContentType="application/vnd.openxmlformats-officedocument.presentationml.notesSlide+xml"/>
  <Override PartName="/ppt/tags/tag2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4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46.xml" ContentType="application/vnd.openxmlformats-officedocument.presentationml.notesSlide+xml"/>
  <Override PartName="/ppt/tags/tag32.xml" ContentType="application/vnd.openxmlformats-officedocument.presentationml.tags+xml"/>
  <Override PartName="/ppt/notesSlides/notesSlide47.xml" ContentType="application/vnd.openxmlformats-officedocument.presentationml.notesSlide+xml"/>
  <Override PartName="/ppt/tags/tag33.xml" ContentType="application/vnd.openxmlformats-officedocument.presentationml.tags+xml"/>
  <Override PartName="/ppt/notesSlides/notesSlide48.xml" ContentType="application/vnd.openxmlformats-officedocument.presentationml.notesSlide+xml"/>
  <Override PartName="/ppt/tags/tag34.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31" r:id="rId1"/>
  </p:sldMasterIdLst>
  <p:notesMasterIdLst>
    <p:notesMasterId r:id="rId72"/>
  </p:notesMasterIdLst>
  <p:handoutMasterIdLst>
    <p:handoutMasterId r:id="rId73"/>
  </p:handoutMasterIdLst>
  <p:sldIdLst>
    <p:sldId id="378" r:id="rId2"/>
    <p:sldId id="389" r:id="rId3"/>
    <p:sldId id="322" r:id="rId4"/>
    <p:sldId id="376" r:id="rId5"/>
    <p:sldId id="377" r:id="rId6"/>
    <p:sldId id="341" r:id="rId7"/>
    <p:sldId id="262" r:id="rId8"/>
    <p:sldId id="339" r:id="rId9"/>
    <p:sldId id="264" r:id="rId10"/>
    <p:sldId id="265" r:id="rId11"/>
    <p:sldId id="266" r:id="rId12"/>
    <p:sldId id="267" r:id="rId13"/>
    <p:sldId id="268" r:id="rId14"/>
    <p:sldId id="269" r:id="rId15"/>
    <p:sldId id="270" r:id="rId16"/>
    <p:sldId id="271" r:id="rId17"/>
    <p:sldId id="272" r:id="rId18"/>
    <p:sldId id="330" r:id="rId19"/>
    <p:sldId id="381" r:id="rId20"/>
    <p:sldId id="382" r:id="rId21"/>
    <p:sldId id="388" r:id="rId22"/>
    <p:sldId id="281" r:id="rId23"/>
    <p:sldId id="283" r:id="rId24"/>
    <p:sldId id="285" r:id="rId25"/>
    <p:sldId id="286" r:id="rId26"/>
    <p:sldId id="292" r:id="rId27"/>
    <p:sldId id="287" r:id="rId28"/>
    <p:sldId id="290" r:id="rId29"/>
    <p:sldId id="288" r:id="rId30"/>
    <p:sldId id="289" r:id="rId31"/>
    <p:sldId id="291" r:id="rId32"/>
    <p:sldId id="324" r:id="rId33"/>
    <p:sldId id="294" r:id="rId34"/>
    <p:sldId id="383" r:id="rId35"/>
    <p:sldId id="343" r:id="rId36"/>
    <p:sldId id="297" r:id="rId37"/>
    <p:sldId id="298" r:id="rId38"/>
    <p:sldId id="384" r:id="rId39"/>
    <p:sldId id="304" r:id="rId40"/>
    <p:sldId id="305" r:id="rId41"/>
    <p:sldId id="342" r:id="rId42"/>
    <p:sldId id="307" r:id="rId43"/>
    <p:sldId id="308" r:id="rId44"/>
    <p:sldId id="309" r:id="rId45"/>
    <p:sldId id="310" r:id="rId46"/>
    <p:sldId id="311" r:id="rId47"/>
    <p:sldId id="312" r:id="rId48"/>
    <p:sldId id="385" r:id="rId49"/>
    <p:sldId id="386" r:id="rId50"/>
    <p:sldId id="387" r:id="rId51"/>
    <p:sldId id="347" r:id="rId52"/>
    <p:sldId id="356" r:id="rId53"/>
    <p:sldId id="348" r:id="rId54"/>
    <p:sldId id="357" r:id="rId55"/>
    <p:sldId id="349" r:id="rId56"/>
    <p:sldId id="358" r:id="rId57"/>
    <p:sldId id="350" r:id="rId58"/>
    <p:sldId id="359" r:id="rId59"/>
    <p:sldId id="351" r:id="rId60"/>
    <p:sldId id="360" r:id="rId61"/>
    <p:sldId id="352" r:id="rId62"/>
    <p:sldId id="361" r:id="rId63"/>
    <p:sldId id="353" r:id="rId64"/>
    <p:sldId id="365" r:id="rId65"/>
    <p:sldId id="354" r:id="rId66"/>
    <p:sldId id="362" r:id="rId67"/>
    <p:sldId id="363" r:id="rId68"/>
    <p:sldId id="364" r:id="rId69"/>
    <p:sldId id="366" r:id="rId70"/>
    <p:sldId id="367" r:id="rId71"/>
  </p:sldIdLst>
  <p:sldSz cx="9144000" cy="6858000" type="screen4x3"/>
  <p:notesSz cx="6858000" cy="9144000"/>
  <p:embeddedFontLst>
    <p:embeddedFont>
      <p:font typeface="Arial Narrow" pitchFamily="34" charset="0"/>
      <p:regular r:id="rId74"/>
      <p:bold r:id="rId75"/>
      <p:italic r:id="rId76"/>
      <p:boldItalic r:id="rId77"/>
    </p:embeddedFont>
    <p:embeddedFont>
      <p:font typeface="SAS Monospace" pitchFamily="49" charset="0"/>
      <p:regular r:id="rId78"/>
    </p:embeddedFont>
    <p:embeddedFont>
      <p:font typeface="Monotype Sorts" pitchFamily="2" charset="2"/>
      <p:regular r:id="rId79"/>
    </p:embeddedFont>
  </p:embeddedFontLst>
  <p:custDataLst>
    <p:tags r:id="rId80"/>
  </p:custDataLst>
  <p:defaultTextStyle>
    <a:defPPr>
      <a:defRPr lang="en-US"/>
    </a:defPPr>
    <a:lvl1pPr marL="0" algn="l" defTabSz="914400" rtl="0" eaLnBrk="1" latinLnBrk="0" hangingPunct="1">
      <a:buNone/>
      <a:defRPr kumimoji="0" lang="en-US" sz="2400" b="0" i="0" u="none" kern="1200" baseline="0">
        <a:solidFill>
          <a:schemeClr val="tx1"/>
        </a:solidFill>
        <a:latin typeface="Arial"/>
        <a:ea typeface="+mn-ea"/>
        <a:cs typeface="+mn-cs"/>
      </a:defRPr>
    </a:lvl1pPr>
    <a:lvl2pPr marL="457200" algn="l" defTabSz="914400" rtl="0" eaLnBrk="1" latinLnBrk="0" hangingPunct="1">
      <a:buNone/>
      <a:defRPr kumimoji="0" lang="en-US" sz="2400" b="0" i="0" u="none" kern="1200" baseline="0">
        <a:solidFill>
          <a:schemeClr val="tx1"/>
        </a:solidFill>
        <a:latin typeface="Arial"/>
        <a:ea typeface="+mn-ea"/>
        <a:cs typeface="+mn-cs"/>
      </a:defRPr>
    </a:lvl2pPr>
    <a:lvl3pPr marL="914400" algn="l" defTabSz="914400" rtl="0" eaLnBrk="1" latinLnBrk="0" hangingPunct="1">
      <a:buNone/>
      <a:defRPr kumimoji="0" lang="en-US" sz="2400" b="0" i="0" u="none" kern="1200" baseline="0">
        <a:solidFill>
          <a:schemeClr val="tx1"/>
        </a:solidFill>
        <a:latin typeface="Arial"/>
        <a:ea typeface="+mn-ea"/>
        <a:cs typeface="+mn-cs"/>
      </a:defRPr>
    </a:lvl3pPr>
    <a:lvl4pPr marL="1371600" algn="l" defTabSz="914400" rtl="0" eaLnBrk="1" latinLnBrk="0" hangingPunct="1">
      <a:buNone/>
      <a:defRPr kumimoji="0" lang="en-US" sz="2400" b="0" i="0" u="none" kern="1200" baseline="0">
        <a:solidFill>
          <a:schemeClr val="tx1"/>
        </a:solidFill>
        <a:latin typeface="Arial"/>
        <a:ea typeface="+mn-ea"/>
        <a:cs typeface="+mn-cs"/>
      </a:defRPr>
    </a:lvl4pPr>
    <a:lvl5pPr marL="1828800" algn="l" defTabSz="914400" rtl="0" eaLnBrk="1" latinLnBrk="0" hangingPunct="1">
      <a:buNone/>
      <a:defRPr kumimoji="0" lang="en-US" sz="2400" b="0" i="0" u="none" kern="1200" baseline="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A3FA7E-9CAD-4F92-B7BB-28AD48783B32}">
          <p14:sldIdLst>
            <p14:sldId id="378"/>
            <p14:sldId id="389"/>
            <p14:sldId id="322"/>
            <p14:sldId id="376"/>
            <p14:sldId id="377"/>
            <p14:sldId id="341"/>
            <p14:sldId id="262"/>
            <p14:sldId id="339"/>
            <p14:sldId id="264"/>
            <p14:sldId id="265"/>
            <p14:sldId id="266"/>
            <p14:sldId id="267"/>
            <p14:sldId id="268"/>
            <p14:sldId id="269"/>
            <p14:sldId id="270"/>
            <p14:sldId id="271"/>
            <p14:sldId id="272"/>
            <p14:sldId id="330"/>
            <p14:sldId id="381"/>
            <p14:sldId id="382"/>
            <p14:sldId id="388"/>
            <p14:sldId id="281"/>
            <p14:sldId id="283"/>
            <p14:sldId id="285"/>
            <p14:sldId id="286"/>
            <p14:sldId id="292"/>
            <p14:sldId id="287"/>
            <p14:sldId id="290"/>
            <p14:sldId id="288"/>
            <p14:sldId id="289"/>
            <p14:sldId id="291"/>
            <p14:sldId id="324"/>
            <p14:sldId id="294"/>
            <p14:sldId id="383"/>
            <p14:sldId id="343"/>
            <p14:sldId id="297"/>
            <p14:sldId id="298"/>
            <p14:sldId id="384"/>
            <p14:sldId id="304"/>
            <p14:sldId id="305"/>
            <p14:sldId id="342"/>
          </p14:sldIdLst>
        </p14:section>
        <p14:section name="Untitled Section" id="{EFA39E3A-ACDE-4353-BF76-6DEC919029AF}">
          <p14:sldIdLst>
            <p14:sldId id="307"/>
            <p14:sldId id="308"/>
            <p14:sldId id="309"/>
            <p14:sldId id="310"/>
            <p14:sldId id="311"/>
            <p14:sldId id="312"/>
            <p14:sldId id="385"/>
            <p14:sldId id="386"/>
            <p14:sldId id="387"/>
            <p14:sldId id="347"/>
            <p14:sldId id="356"/>
            <p14:sldId id="348"/>
            <p14:sldId id="357"/>
            <p14:sldId id="349"/>
            <p14:sldId id="358"/>
            <p14:sldId id="350"/>
            <p14:sldId id="359"/>
            <p14:sldId id="351"/>
            <p14:sldId id="360"/>
            <p14:sldId id="352"/>
            <p14:sldId id="361"/>
            <p14:sldId id="353"/>
            <p14:sldId id="365"/>
            <p14:sldId id="354"/>
            <p14:sldId id="362"/>
            <p14:sldId id="363"/>
            <p14:sldId id="364"/>
            <p14:sldId id="366"/>
            <p14:sldId id="3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FFFF"/>
    <a:srgbClr val="009900"/>
    <a:srgbClr val="005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3565" autoAdjust="0"/>
  </p:normalViewPr>
  <p:slideViewPr>
    <p:cSldViewPr snapToGrid="0" showGuides="1">
      <p:cViewPr varScale="1">
        <p:scale>
          <a:sx n="10" d="100"/>
          <a:sy n="10" d="100"/>
        </p:scale>
        <p:origin x="-6" y="222"/>
      </p:cViewPr>
      <p:guideLst>
        <p:guide orient="horz" pos="516"/>
        <p:guide orient="horz" pos="716"/>
        <p:guide pos="9"/>
        <p:guide pos="724"/>
        <p:guide pos="422"/>
      </p:guideLst>
    </p:cSldViewPr>
  </p:slideViewPr>
  <p:notesTextViewPr>
    <p:cViewPr>
      <p:scale>
        <a:sx n="1" d="1"/>
        <a:sy n="1" d="1"/>
      </p:scale>
      <p:origin x="0" y="0"/>
    </p:cViewPr>
  </p:notesTextViewPr>
  <p:sorterViewPr>
    <p:cViewPr>
      <p:scale>
        <a:sx n="100" d="100"/>
        <a:sy n="100" d="100"/>
      </p:scale>
      <p:origin x="0" y="10404"/>
    </p:cViewPr>
  </p:sorterViewPr>
  <p:notesViewPr>
    <p:cSldViewPr snapToGrid="0">
      <p:cViewPr varScale="1">
        <p:scale>
          <a:sx n="64" d="100"/>
          <a:sy n="64" d="100"/>
        </p:scale>
        <p:origin x="-280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3.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font" Target="fonts/font5.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C7E806-AE7B-440D-9B60-181130692EB4}" type="datetimeFigureOut">
              <a:rPr lang="en-US" smtClean="0"/>
              <a:t>2/21/2013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2873F4-A7B2-4BEE-BA2B-25569246D0C2}" type="slidenum">
              <a:rPr lang="en-US" smtClean="0"/>
              <a:t>‹#›</a:t>
            </a:fld>
            <a:endParaRPr lang="en-US"/>
          </a:p>
        </p:txBody>
      </p:sp>
    </p:spTree>
    <p:extLst>
      <p:ext uri="{BB962C8B-B14F-4D97-AF65-F5344CB8AC3E}">
        <p14:creationId xmlns:p14="http://schemas.microsoft.com/office/powerpoint/2010/main" val="2153251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a:defRPr>
            </a:lvl1pPr>
          </a:lstStyle>
          <a:p>
            <a:endParaRPr lang="en-US" dirty="0"/>
          </a:p>
        </p:txBody>
      </p:sp>
      <p:sp>
        <p:nvSpPr>
          <p:cNvPr id="3" name="Date Placeholder 2"/>
          <p:cNvSpPr>
            <a:spLocks noGrp="1"/>
          </p:cNvSpPr>
          <p:nvPr>
            <p:ph type="dt" idx="1"/>
          </p:nvPr>
        </p:nvSpPr>
        <p:spPr>
          <a:xfrm>
            <a:off x="3886200" y="0"/>
            <a:ext cx="2971800" cy="457200"/>
          </a:xfrm>
          <a:prstGeom prst="rect">
            <a:avLst/>
          </a:prstGeom>
        </p:spPr>
        <p:txBody>
          <a:bodyPr vert="horz" lIns="91440" tIns="45720" rIns="91440" bIns="45720" rtlCol="0"/>
          <a:lstStyle>
            <a:lvl1pPr algn="r">
              <a:defRPr sz="1200">
                <a:latin typeface="Times New Roman"/>
              </a:defRPr>
            </a:lvl1pPr>
          </a:lstStyle>
          <a:p>
            <a:fld id="{989094DA-08E8-4C2E-8D95-078286D3D5BC}" type="datetimeFigureOut">
              <a:rPr lang="en-US" smtClean="0"/>
              <a:pPr/>
              <a:t>2/21/2013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4343400"/>
            <a:ext cx="50292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6800"/>
            <a:ext cx="2971800" cy="457200"/>
          </a:xfrm>
          <a:prstGeom prst="rect">
            <a:avLst/>
          </a:prstGeom>
        </p:spPr>
        <p:txBody>
          <a:bodyPr vert="horz" lIns="91440" tIns="45720" rIns="91440" bIns="45720" rtlCol="0" anchor="b"/>
          <a:lstStyle>
            <a:lvl1pPr algn="l">
              <a:defRPr sz="1200">
                <a:latin typeface="Times New Roman"/>
              </a:defRPr>
            </a:lvl1pPr>
          </a:lstStyle>
          <a:p>
            <a:endParaRPr lang="en-US" dirty="0"/>
          </a:p>
        </p:txBody>
      </p:sp>
      <p:sp>
        <p:nvSpPr>
          <p:cNvPr id="7" name="Slide Number Placeholder 6"/>
          <p:cNvSpPr>
            <a:spLocks noGrp="1"/>
          </p:cNvSpPr>
          <p:nvPr>
            <p:ph type="sldNum" sz="quarter" idx="5"/>
          </p:nvPr>
        </p:nvSpPr>
        <p:spPr>
          <a:xfrm>
            <a:off x="3886200" y="8686800"/>
            <a:ext cx="2971800" cy="457200"/>
          </a:xfrm>
          <a:prstGeom prst="rect">
            <a:avLst/>
          </a:prstGeom>
        </p:spPr>
        <p:txBody>
          <a:bodyPr vert="horz" lIns="91440" tIns="45720" rIns="91440" bIns="45720" rtlCol="0" anchor="b"/>
          <a:lstStyle>
            <a:lvl1pPr algn="r">
              <a:defRPr sz="1200">
                <a:latin typeface="Times New Roman"/>
              </a:defRPr>
            </a:lvl1pPr>
          </a:lstStyle>
          <a:p>
            <a:fld id="{B2AD04B7-BC64-4F68-85CF-0941F11FE2A6}" type="slidenum">
              <a:rPr lang="en-US" smtClean="0"/>
              <a:pPr/>
              <a:t>‹#›</a:t>
            </a:fld>
            <a:endParaRPr lang="en-US" dirty="0"/>
          </a:p>
        </p:txBody>
      </p:sp>
    </p:spTree>
    <p:extLst>
      <p:ext uri="{BB962C8B-B14F-4D97-AF65-F5344CB8AC3E}">
        <p14:creationId xmlns:p14="http://schemas.microsoft.com/office/powerpoint/2010/main" val="167637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a:ea typeface="+mn-ea"/>
        <a:cs typeface="+mn-cs"/>
      </a:defRPr>
    </a:lvl1pPr>
    <a:lvl2pPr marL="457200" algn="l" defTabSz="914400" rtl="0" eaLnBrk="1" latinLnBrk="0" hangingPunct="1">
      <a:defRPr sz="1200" kern="1200">
        <a:solidFill>
          <a:schemeClr val="tx1"/>
        </a:solidFill>
        <a:latin typeface="Times New Roman"/>
        <a:ea typeface="+mn-ea"/>
        <a:cs typeface="+mn-cs"/>
      </a:defRPr>
    </a:lvl2pPr>
    <a:lvl3pPr marL="914400" algn="l" defTabSz="914400" rtl="0" eaLnBrk="1" latinLnBrk="0" hangingPunct="1">
      <a:defRPr sz="1200" kern="1200">
        <a:solidFill>
          <a:schemeClr val="tx1"/>
        </a:solidFill>
        <a:latin typeface="Times New Roman"/>
        <a:ea typeface="+mn-ea"/>
        <a:cs typeface="+mn-cs"/>
      </a:defRPr>
    </a:lvl3pPr>
    <a:lvl4pPr marL="1371600" algn="l" defTabSz="914400" rtl="0" eaLnBrk="1" latinLnBrk="0" hangingPunct="1">
      <a:defRPr sz="1200" kern="1200">
        <a:solidFill>
          <a:schemeClr val="tx1"/>
        </a:solidFill>
        <a:latin typeface="Times New Roman"/>
        <a:ea typeface="+mn-ea"/>
        <a:cs typeface="+mn-cs"/>
      </a:defRPr>
    </a:lvl4pPr>
    <a:lvl5pPr marL="1828800" algn="l" defTabSz="914400" rtl="0" eaLnBrk="1" latinLnBrk="0" hangingPunct="1">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416E4C0F-8F31-4964-BF4A-F068ED769C27}" type="slidenum">
              <a:rPr lang="en-US" sz="1200">
                <a:latin typeface="Times New Roman" pitchFamily="18" charset="0"/>
              </a:rPr>
              <a:pPr/>
              <a:t>11</a:t>
            </a:fld>
            <a:endParaRPr lang="en-US" sz="1200" dirty="0">
              <a:latin typeface="Times New Roman"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Go thru each example.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3CD67AF2-0A2E-4FA0-8603-1304248A0A04}" type="slidenum">
              <a:rPr lang="en-US" sz="1200">
                <a:latin typeface="Times New Roman" pitchFamily="18" charset="0"/>
              </a:rPr>
              <a:pPr/>
              <a:t>12</a:t>
            </a:fld>
            <a:endParaRPr lang="en-US" sz="1200" dirty="0">
              <a:latin typeface="Times New Roman" pitchFamily="1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IG: Go thru each example. Be sure to mention that the stored value does not change</a:t>
            </a:r>
            <a:r>
              <a:rPr lang="en-US" baseline="0" dirty="0" smtClean="0">
                <a:latin typeface="Times New Roman" pitchFamily="18" charset="0"/>
              </a:rPr>
              <a:t> and that the displayed value is rounded.</a:t>
            </a:r>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E576C2EB-0E33-4946-A74C-A66C3C3774C6}" type="slidenum">
              <a:rPr lang="en-US" sz="1200">
                <a:latin typeface="Times New Roman" pitchFamily="18" charset="0"/>
              </a:rPr>
              <a:pPr/>
              <a:t>13</a:t>
            </a:fld>
            <a:endParaRPr lang="en-US" sz="1200" dirty="0">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Zw.d</a:t>
            </a:r>
          </a:p>
          <a:p>
            <a:r>
              <a:rPr lang="en-US" dirty="0" smtClean="0">
                <a:latin typeface="Times New Roman" pitchFamily="18" charset="0"/>
              </a:rPr>
              <a:t>The point of this activity is for the students to learn an easy way to find all of the possible formats in Help and Documentation.</a:t>
            </a:r>
          </a:p>
          <a:p>
            <a:r>
              <a:rPr lang="en-US" dirty="0" smtClean="0">
                <a:latin typeface="Times New Roman" pitchFamily="18" charset="0"/>
              </a:rPr>
              <a:t>When you think everyone has found the answer, ask for a verbal response from one of the students. Demo the steps if you think necessary. </a:t>
            </a:r>
          </a:p>
          <a:p>
            <a:r>
              <a:rPr lang="en-US" dirty="0" smtClean="0">
                <a:latin typeface="Times New Roman" pitchFamily="18" charset="0"/>
              </a:rPr>
              <a:t> </a:t>
            </a:r>
          </a:p>
          <a:p>
            <a:endParaRPr 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E576C2EB-0E33-4946-A74C-A66C3C3774C6}" type="slidenum">
              <a:rPr lang="en-US" sz="1200">
                <a:latin typeface="Times New Roman" pitchFamily="18" charset="0"/>
              </a:rPr>
              <a:pPr/>
              <a:t>14</a:t>
            </a:fld>
            <a:endParaRPr lang="en-US" sz="1200" dirty="0">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Zw.d</a:t>
            </a:r>
          </a:p>
          <a:p>
            <a:r>
              <a:rPr lang="en-US" dirty="0" smtClean="0">
                <a:latin typeface="Times New Roman" pitchFamily="18" charset="0"/>
              </a:rPr>
              <a:t>The point of this activity is for the students to learn an easy way to find all of the possible formats in Help and Documentation.</a:t>
            </a:r>
          </a:p>
          <a:p>
            <a:r>
              <a:rPr lang="en-US" dirty="0" smtClean="0">
                <a:latin typeface="Times New Roman" pitchFamily="18" charset="0"/>
              </a:rPr>
              <a:t>When you think everyone has found the answer, ask for a verbal response from one of the students. Demo the steps if you think necessary. </a:t>
            </a:r>
          </a:p>
          <a:p>
            <a:endParaRPr 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3CD3FAB1-C67C-4946-B302-638766507357}" type="slidenum">
              <a:rPr lang="en-US" sz="1200">
                <a:latin typeface="Times New Roman" pitchFamily="18" charset="0"/>
              </a:rPr>
              <a:pPr/>
              <a:t>15</a:t>
            </a:fld>
            <a:endParaRPr lang="en-US" sz="1200" dirty="0">
              <a:latin typeface="Times New Roman"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IG: Go thru each example.</a:t>
            </a:r>
          </a:p>
          <a:p>
            <a:endParaRPr 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83608E7D-F79D-4511-8B02-56F674FAE339}" type="slidenum">
              <a:rPr lang="en-US" sz="1200">
                <a:latin typeface="Times New Roman" pitchFamily="18" charset="0"/>
              </a:rPr>
              <a:pPr/>
              <a:t>16</a:t>
            </a:fld>
            <a:endParaRPr lang="en-US" sz="1200" dirty="0">
              <a:latin typeface="Times New Roman" pitchFamily="18"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IG: Go thru each example.</a:t>
            </a:r>
          </a:p>
          <a:p>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63A055A6-A6CC-444D-8648-FD1F4F3D6BA3}" type="slidenum">
              <a:rPr lang="en-US" sz="1200">
                <a:latin typeface="Times New Roman" pitchFamily="18" charset="0"/>
              </a:rPr>
              <a:pPr/>
              <a:t>17</a:t>
            </a:fld>
            <a:endParaRPr lang="en-US" sz="1200" dirty="0">
              <a:latin typeface="Times New Roman" pitchFamily="18"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c. format Birth_Date Hire_Date ddmmyy10. Term_Date monyy7.;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63A055A6-A6CC-444D-8648-FD1F4F3D6BA3}" type="slidenum">
              <a:rPr lang="en-US" sz="1200">
                <a:latin typeface="Times New Roman" pitchFamily="18" charset="0"/>
              </a:rPr>
              <a:pPr/>
              <a:t>18</a:t>
            </a:fld>
            <a:endParaRPr lang="en-US" sz="1200" dirty="0">
              <a:latin typeface="Times New Roman" pitchFamily="18"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c. format Birth_Date Hire_Date ddmmyy10. Term_Date monyy7.;</a:t>
            </a:r>
          </a:p>
          <a:p>
            <a:endParaRPr 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19</a:t>
            </a:fld>
            <a:endParaRPr lang="en-US" sz="1200"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D04B7-BC64-4F68-85CF-0941F11FE2A6}" type="slidenum">
              <a:rPr lang="en-US" smtClean="0"/>
              <a:pPr/>
              <a:t>20</a:t>
            </a:fld>
            <a:endParaRPr lang="en-US" dirty="0"/>
          </a:p>
        </p:txBody>
      </p:sp>
    </p:spTree>
    <p:extLst>
      <p:ext uri="{BB962C8B-B14F-4D97-AF65-F5344CB8AC3E}">
        <p14:creationId xmlns:p14="http://schemas.microsoft.com/office/powerpoint/2010/main" val="300641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2</a:t>
            </a:fld>
            <a:endParaRPr lang="en-US"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21</a:t>
            </a:fld>
            <a:endParaRPr lang="en-US" sz="12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D33F42C-34EF-44F5-8F52-648D9AB33FFE}" type="slidenum">
              <a:rPr lang="en-US" sz="1200" smtClean="0">
                <a:latin typeface="Times New Roman" pitchFamily="18" charset="0"/>
              </a:rPr>
              <a:pPr/>
              <a:t>22</a:t>
            </a:fld>
            <a:endParaRPr lang="en-US" sz="1200" dirty="0" smtClean="0">
              <a:latin typeface="Times New Roman" pitchFamily="18"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BDE99FCA-D21B-4C78-9A4A-16A60EF03E9D}" type="slidenum">
              <a:rPr lang="en-US" sz="1200" smtClean="0">
                <a:latin typeface="Times New Roman" pitchFamily="18" charset="0"/>
              </a:rPr>
              <a:pPr/>
              <a:t>23</a:t>
            </a:fld>
            <a:endParaRPr lang="en-US" sz="1200" dirty="0" smtClean="0">
              <a:latin typeface="Times New Roman" pitchFamily="18" charset="0"/>
            </a:endParaRPr>
          </a:p>
        </p:txBody>
      </p:sp>
      <p:sp>
        <p:nvSpPr>
          <p:cNvPr id="264195" name="Rectangle 2"/>
          <p:cNvSpPr>
            <a:spLocks noGrp="1" noRot="1" noChangeAspect="1" noChangeArrowheads="1" noTextEdit="1"/>
          </p:cNvSpPr>
          <p:nvPr>
            <p:ph type="sldImg"/>
          </p:nvPr>
        </p:nvSpPr>
        <p:spPr>
          <a:xfrm>
            <a:off x="1216025" y="914400"/>
            <a:ext cx="4425950" cy="3319463"/>
          </a:xfrm>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We currently have a Country variable with the values AU and US, but we want the full country name in the report.</a:t>
            </a:r>
            <a:r>
              <a:rPr lang="en-US" baseline="0" dirty="0" smtClean="0">
                <a:latin typeface="Times New Roman" pitchFamily="18" charset="0"/>
              </a:rPr>
              <a:t> </a:t>
            </a:r>
          </a:p>
          <a:p>
            <a:endParaRPr lang="en-US" baseline="0"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SAS provides many</a:t>
            </a:r>
            <a:r>
              <a:rPr lang="en-US" baseline="0" dirty="0" smtClean="0"/>
              <a:t> formats but cannot provide every format possibly needed, so you are able to create your own formats. We call these USER_DEFINED formats and they are created with the FORMAT procedure.  In this business scenario, we will create a format to display country names instead of country codes.  </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4D95CC2D-33B4-481F-A849-63C73DC6956F}" type="slidenum">
              <a:rPr lang="en-US" sz="1200" smtClean="0">
                <a:latin typeface="Times New Roman" pitchFamily="18" charset="0"/>
              </a:rPr>
              <a:pPr/>
              <a:t>24</a:t>
            </a:fld>
            <a:endParaRPr lang="en-US" sz="1200" dirty="0" smtClean="0">
              <a:latin typeface="Times New Roman" pitchFamily="18" charset="0"/>
            </a:endParaRPr>
          </a:p>
        </p:txBody>
      </p:sp>
      <p:sp>
        <p:nvSpPr>
          <p:cNvPr id="273411" name="Rectangle 2"/>
          <p:cNvSpPr>
            <a:spLocks noGrp="1" noRot="1" noChangeAspect="1" noChangeArrowheads="1" noTextEdit="1"/>
          </p:cNvSpPr>
          <p:nvPr>
            <p:ph type="sldImg"/>
          </p:nvPr>
        </p:nvSpPr>
        <p:spPr>
          <a:xfrm>
            <a:off x="1216025" y="914400"/>
            <a:ext cx="4425950" cy="3319463"/>
          </a:xfrm>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latin typeface="Times New Roman" pitchFamily="18" charset="0"/>
              </a:rPr>
              <a:t>IG: When you create a user-defined format, you do not associate it with a particular variable or data set.  Instead you create it based on values that you want to display differently. </a:t>
            </a:r>
          </a:p>
          <a:p>
            <a:r>
              <a:rPr lang="en-US" baseline="0" dirty="0" smtClean="0">
                <a:latin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What we need to do is two-fold.  First, we need to create the format with a PROC FORMAT step. </a:t>
            </a:r>
            <a:r>
              <a:rPr lang="en-US" baseline="0" dirty="0" smtClean="0">
                <a:latin typeface="Times New Roman" pitchFamily="18" charset="0"/>
              </a:rPr>
              <a:t>Country values are character so we need to create a character format.  </a:t>
            </a:r>
            <a:r>
              <a:rPr lang="en-US" dirty="0" smtClean="0">
                <a:latin typeface="Times New Roman" pitchFamily="18" charset="0"/>
              </a:rPr>
              <a:t>We use a VALUE statement in a PROC FORMAT step to name and define the format. </a:t>
            </a:r>
          </a:p>
          <a:p>
            <a:r>
              <a:rPr lang="en-US" dirty="0" smtClean="0">
                <a:latin typeface="Times New Roman" pitchFamily="18" charset="0"/>
              </a:rPr>
              <a:t>In Part 1,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4D95CC2D-33B4-481F-A849-63C73DC6956F}" type="slidenum">
              <a:rPr lang="en-US" sz="1200" smtClean="0">
                <a:latin typeface="Times New Roman" pitchFamily="18" charset="0"/>
              </a:rPr>
              <a:pPr/>
              <a:t>25</a:t>
            </a:fld>
            <a:endParaRPr lang="en-US" sz="1200" dirty="0" smtClean="0">
              <a:latin typeface="Times New Roman" pitchFamily="18" charset="0"/>
            </a:endParaRPr>
          </a:p>
        </p:txBody>
      </p:sp>
      <p:sp>
        <p:nvSpPr>
          <p:cNvPr id="273411" name="Rectangle 2"/>
          <p:cNvSpPr>
            <a:spLocks noGrp="1" noRot="1" noChangeAspect="1" noChangeArrowheads="1" noTextEdit="1"/>
          </p:cNvSpPr>
          <p:nvPr>
            <p:ph type="sldImg"/>
          </p:nvPr>
        </p:nvSpPr>
        <p:spPr>
          <a:xfrm>
            <a:off x="1216025" y="914400"/>
            <a:ext cx="4425950" cy="3319463"/>
          </a:xfrm>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IG: Next we need to apply the format. W</a:t>
            </a:r>
            <a:r>
              <a:rPr lang="en-US" baseline="0" dirty="0" smtClean="0">
                <a:latin typeface="Times New Roman" pitchFamily="18" charset="0"/>
              </a:rPr>
              <a:t>e use a FORMAT statement in the PROC PRINT step to apply the format. </a:t>
            </a:r>
            <a:r>
              <a:rPr lang="en-US" dirty="0" smtClean="0">
                <a:latin typeface="Times New Roman" pitchFamily="18" charset="0"/>
              </a:rPr>
              <a:t>User-defined</a:t>
            </a:r>
            <a:r>
              <a:rPr lang="en-US" baseline="0" dirty="0" smtClean="0">
                <a:latin typeface="Times New Roman" pitchFamily="18" charset="0"/>
              </a:rPr>
              <a:t> formats can also  be used in other procedures, as you will see in later chapters. Now lets look at PROC FORMAT and the VALUE statement in more detail. </a:t>
            </a:r>
            <a:endParaRPr lang="en-US"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BE0349D5-8817-44D9-8E84-E004EA9A5F8A}" type="slidenum">
              <a:rPr lang="en-US" sz="1200" smtClean="0">
                <a:latin typeface="Times New Roman" pitchFamily="18" charset="0"/>
              </a:rPr>
              <a:pPr/>
              <a:t>26</a:t>
            </a:fld>
            <a:endParaRPr lang="en-US" sz="1200" dirty="0" smtClean="0">
              <a:latin typeface="Times New Roman" pitchFamily="18"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noProof="1" smtClean="0">
                <a:latin typeface="Times New Roman" pitchFamily="18" charset="0"/>
              </a:rPr>
              <a:t>IG: The report displays</a:t>
            </a:r>
            <a:r>
              <a:rPr lang="en-US" baseline="0" noProof="1" smtClean="0">
                <a:latin typeface="Times New Roman" pitchFamily="18" charset="0"/>
              </a:rPr>
              <a:t> country names instead of country codes.</a:t>
            </a:r>
            <a:endParaRPr lang="en-US" noProof="1"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0F4DE94A-8288-45DE-A432-4A0BD1A436EE}" type="slidenum">
              <a:rPr lang="en-US" sz="1200" smtClean="0">
                <a:latin typeface="Times New Roman" pitchFamily="18" charset="0"/>
              </a:rPr>
              <a:pPr/>
              <a:t>27</a:t>
            </a:fld>
            <a:endParaRPr lang="en-US" sz="1200" dirty="0" smtClean="0">
              <a:latin typeface="Times New Roman" pitchFamily="18" charset="0"/>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noProof="1" smtClean="0">
                <a:latin typeface="Times New Roman" pitchFamily="18" charset="0"/>
              </a:rPr>
              <a:t>IG: Go</a:t>
            </a:r>
            <a:r>
              <a:rPr lang="en-US" baseline="0" noProof="1" smtClean="0">
                <a:latin typeface="Times New Roman" pitchFamily="18" charset="0"/>
              </a:rPr>
              <a:t> thru the list of rules.  </a:t>
            </a:r>
            <a:endParaRPr lang="en-US" noProof="1"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F424089-D5E2-4865-B154-4FD7B36678EF}" type="slidenum">
              <a:rPr lang="en-US" sz="1200" smtClean="0">
                <a:latin typeface="Times New Roman" pitchFamily="18" charset="0"/>
              </a:rPr>
              <a:pPr/>
              <a:t>28</a:t>
            </a:fld>
            <a:endParaRPr lang="en-US" sz="1200" dirty="0" smtClean="0">
              <a:latin typeface="Times New Roman" pitchFamily="18" charset="0"/>
            </a:endParaRPr>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noProof="1" smtClean="0">
                <a:latin typeface="Times New Roman" pitchFamily="18" charset="0"/>
              </a:rPr>
              <a:t>Notes: </a:t>
            </a:r>
            <a:r>
              <a:rPr lang="en-US" sz="1200" kern="1200" dirty="0" smtClean="0">
                <a:solidFill>
                  <a:schemeClr val="tx1"/>
                </a:solidFill>
                <a:effectLst/>
                <a:latin typeface="Times New Roman"/>
                <a:ea typeface="+mn-ea"/>
                <a:cs typeface="+mn-cs"/>
              </a:rPr>
              <a:t>Enclosing labels in quotation marks is a best practice, and is required if a label contains internal blanks. </a:t>
            </a:r>
          </a:p>
          <a:p>
            <a:endParaRPr lang="en-US" sz="1200" kern="1200" noProof="1" smtClean="0">
              <a:solidFill>
                <a:schemeClr val="tx1"/>
              </a:solidFill>
              <a:effectLst/>
              <a:latin typeface="Times New Roman"/>
              <a:ea typeface="+mn-ea"/>
              <a:cs typeface="+mn-cs"/>
            </a:endParaRPr>
          </a:p>
          <a:p>
            <a:r>
              <a:rPr lang="en-US" noProof="1" smtClean="0">
                <a:latin typeface="Times New Roman" pitchFamily="18" charset="0"/>
              </a:rPr>
              <a:t>IG: The value statement associates</a:t>
            </a:r>
            <a:r>
              <a:rPr lang="en-US" baseline="0" noProof="1" smtClean="0">
                <a:latin typeface="Times New Roman" pitchFamily="18" charset="0"/>
              </a:rPr>
              <a:t> values with labels.  The values are called ranges, but can actually be specified as single values, ranges of values or lists of values.</a:t>
            </a:r>
          </a:p>
          <a:p>
            <a:endParaRPr lang="en-US" baseline="0" noProof="1" smtClean="0">
              <a:latin typeface="Times New Roman" pitchFamily="18" charset="0"/>
            </a:endParaRPr>
          </a:p>
          <a:p>
            <a:r>
              <a:rPr lang="en-US" baseline="0" noProof="1" smtClean="0">
                <a:latin typeface="Times New Roman" pitchFamily="18" charset="0"/>
              </a:rPr>
              <a:t>Labels can be up to 32,767 characters in length. Quotation marks are not required, but are generally used.</a:t>
            </a:r>
            <a:endParaRPr lang="en-US" noProof="1"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B5D180D3-830F-49FD-ACCA-9B1E0C9611BF}" type="slidenum">
              <a:rPr lang="en-US" sz="1200" smtClean="0">
                <a:latin typeface="Times New Roman" pitchFamily="18" charset="0"/>
              </a:rPr>
              <a:pPr/>
              <a:t>29</a:t>
            </a:fld>
            <a:endParaRPr lang="en-US" sz="1200" dirty="0" smtClean="0">
              <a:latin typeface="Times New Roman" pitchFamily="18" charset="0"/>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b. $3levels</a:t>
            </a:r>
          </a:p>
          <a:p>
            <a:r>
              <a:rPr lang="en-US" dirty="0" smtClean="0">
                <a:latin typeface="Times New Roman" pitchFamily="18" charset="0"/>
              </a:rPr>
              <a:t>e. dollar</a:t>
            </a:r>
          </a:p>
          <a:p>
            <a:r>
              <a:rPr lang="en-US" dirty="0" smtClean="0">
                <a:latin typeface="Times New Roman" pitchFamily="18" charset="0"/>
              </a:rPr>
              <a:t>Based on all those rules, which ones are invalid?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A736F2A6-0C88-4827-8D74-8CE4C9A4212C}" type="slidenum">
              <a:rPr lang="en-US" sz="1200" smtClean="0">
                <a:latin typeface="Times New Roman" pitchFamily="18" charset="0"/>
              </a:rPr>
              <a:pPr/>
              <a:t>30</a:t>
            </a:fld>
            <a:endParaRPr lang="en-US" sz="1200" dirty="0" smtClean="0">
              <a:latin typeface="Times New Roman" pitchFamily="18" charset="0"/>
            </a:endParaRPr>
          </a:p>
        </p:txBody>
      </p:sp>
      <p:sp>
        <p:nvSpPr>
          <p:cNvPr id="270339" name="Rectangle 2"/>
          <p:cNvSpPr>
            <a:spLocks noGrp="1" noRot="1" noChangeAspect="1" noChangeArrowheads="1" noTextEdit="1"/>
          </p:cNvSpPr>
          <p:nvPr>
            <p:ph type="sldImg"/>
          </p:nvPr>
        </p:nvSpPr>
        <p:spPr>
          <a:xfrm>
            <a:off x="1143000" y="685800"/>
            <a:ext cx="4572000" cy="3429000"/>
          </a:xfrm>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b. $3levels</a:t>
            </a:r>
          </a:p>
          <a:p>
            <a:r>
              <a:rPr lang="en-US" dirty="0" smtClean="0">
                <a:latin typeface="Times New Roman" pitchFamily="18" charset="0"/>
              </a:rPr>
              <a:t>e. dollar</a:t>
            </a:r>
          </a:p>
          <a:p>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D04B7-BC64-4F68-85CF-0941F11FE2A6}" type="slidenum">
              <a:rPr lang="en-US" smtClean="0"/>
              <a:pPr/>
              <a:t>3</a:t>
            </a:fld>
            <a:endParaRPr lang="en-US" dirty="0"/>
          </a:p>
        </p:txBody>
      </p:sp>
    </p:spTree>
    <p:extLst>
      <p:ext uri="{BB962C8B-B14F-4D97-AF65-F5344CB8AC3E}">
        <p14:creationId xmlns:p14="http://schemas.microsoft.com/office/powerpoint/2010/main" val="1422168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81421563-2FC8-4ACC-B972-3551FD27E0D5}" type="slidenum">
              <a:rPr lang="en-US" sz="1200" smtClean="0">
                <a:latin typeface="Times New Roman" pitchFamily="18" charset="0"/>
              </a:rPr>
              <a:pPr/>
              <a:t>31</a:t>
            </a:fld>
            <a:endParaRPr lang="en-US" sz="1200" dirty="0" smtClean="0">
              <a:latin typeface="Times New Roman" pitchFamily="18" charset="0"/>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1" smtClean="0">
                <a:latin typeface="Times New Roman" pitchFamily="18" charset="0"/>
              </a:rPr>
              <a:t>IG: Lets get back to the format for country</a:t>
            </a:r>
            <a:r>
              <a:rPr lang="en-US" baseline="0" noProof="1" smtClean="0">
                <a:latin typeface="Times New Roman" pitchFamily="18" charset="0"/>
              </a:rPr>
              <a:t> names. The country values are character, so we need a character format. It’s name must start with a dollar sign. Here we chose $CTRYFMT.   Notice there is no period at the end of the format name.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1"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1" smtClean="0">
                <a:latin typeface="Times New Roman" pitchFamily="18" charset="0"/>
              </a:rPr>
              <a:t>Single values are specified on the left of the equal sign, and the associated labels are on the right.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1" smtClean="0">
                <a:latin typeface="Times New Roman" pitchFamily="18" charset="0"/>
              </a:rPr>
              <a:t>The keyword OTHER matches all values that did not match the specific values.</a:t>
            </a:r>
            <a:endParaRPr lang="en-US" noProof="1" smtClean="0">
              <a:latin typeface="Times New Roman" pitchFamily="18" charset="0"/>
            </a:endParaRPr>
          </a:p>
          <a:p>
            <a:endParaRPr lang="en-US" noProof="1"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smtClean="0"/>
              <a:t>IG: Now lets take a closer look at the how</a:t>
            </a:r>
            <a:r>
              <a:rPr lang="en-US" baseline="0" dirty="0" smtClean="0"/>
              <a:t> the format is applied in the PROC PRINT step.  We could have added another FORMAT statement, but instead we modified t</a:t>
            </a:r>
            <a:r>
              <a:rPr lang="en-US" dirty="0" smtClean="0"/>
              <a:t>he format statement </a:t>
            </a:r>
            <a:r>
              <a:rPr lang="en-US" baseline="0" dirty="0" smtClean="0"/>
              <a:t>to apply the $ctryfmt format to country. Both SAS and user-defined formats can be applied in a single FORMAT statement. Remember, the period delimiter is required when applying a format in a format statement.  </a:t>
            </a:r>
          </a:p>
          <a:p>
            <a:endParaRPr lang="en-US" dirty="0"/>
          </a:p>
        </p:txBody>
      </p:sp>
      <p:sp>
        <p:nvSpPr>
          <p:cNvPr id="4" name="Slide Number Placeholder 3"/>
          <p:cNvSpPr>
            <a:spLocks noGrp="1"/>
          </p:cNvSpPr>
          <p:nvPr>
            <p:ph type="sldNum" sz="quarter" idx="10"/>
          </p:nvPr>
        </p:nvSpPr>
        <p:spPr/>
        <p:txBody>
          <a:bodyPr/>
          <a:lstStyle/>
          <a:p>
            <a:fld id="{B2AD04B7-BC64-4F68-85CF-0941F11FE2A6}" type="slidenum">
              <a:rPr lang="en-US" smtClean="0"/>
              <a:pPr/>
              <a:t>32</a:t>
            </a:fld>
            <a:endParaRPr lang="en-US" dirty="0"/>
          </a:p>
        </p:txBody>
      </p:sp>
    </p:spTree>
    <p:extLst>
      <p:ext uri="{BB962C8B-B14F-4D97-AF65-F5344CB8AC3E}">
        <p14:creationId xmlns:p14="http://schemas.microsoft.com/office/powerpoint/2010/main" val="2514389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D04B7-BC64-4F68-85CF-0941F11FE2A6}" type="slidenum">
              <a:rPr lang="en-US" smtClean="0"/>
              <a:pPr/>
              <a:t>33</a:t>
            </a:fld>
            <a:endParaRPr lang="en-US" dirty="0"/>
          </a:p>
        </p:txBody>
      </p:sp>
    </p:spTree>
    <p:extLst>
      <p:ext uri="{BB962C8B-B14F-4D97-AF65-F5344CB8AC3E}">
        <p14:creationId xmlns:p14="http://schemas.microsoft.com/office/powerpoint/2010/main" val="3224497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34</a:t>
            </a:fld>
            <a:endParaRPr lang="en-US" sz="1200"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 </a:t>
            </a:r>
            <a:endParaRPr lang="en-US" dirty="0"/>
          </a:p>
        </p:txBody>
      </p:sp>
      <p:sp>
        <p:nvSpPr>
          <p:cNvPr id="4" name="Slide Number Placeholder 3"/>
          <p:cNvSpPr>
            <a:spLocks noGrp="1"/>
          </p:cNvSpPr>
          <p:nvPr>
            <p:ph type="sldNum" sz="quarter" idx="10"/>
          </p:nvPr>
        </p:nvSpPr>
        <p:spPr/>
        <p:txBody>
          <a:bodyPr/>
          <a:lstStyle/>
          <a:p>
            <a:fld id="{B2AD04B7-BC64-4F68-85CF-0941F11FE2A6}" type="slidenum">
              <a:rPr lang="en-US" smtClean="0"/>
              <a:pPr/>
              <a:t>35</a:t>
            </a:fld>
            <a:endParaRPr lang="en-US" dirty="0"/>
          </a:p>
        </p:txBody>
      </p:sp>
    </p:spTree>
    <p:extLst>
      <p:ext uri="{BB962C8B-B14F-4D97-AF65-F5344CB8AC3E}">
        <p14:creationId xmlns:p14="http://schemas.microsoft.com/office/powerpoint/2010/main" val="3844481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D04B7-BC64-4F68-85CF-0941F11FE2A6}" type="slidenum">
              <a:rPr lang="en-US" smtClean="0"/>
              <a:pPr/>
              <a:t>36</a:t>
            </a:fld>
            <a:endParaRPr lang="en-US" dirty="0"/>
          </a:p>
        </p:txBody>
      </p:sp>
    </p:spTree>
    <p:extLst>
      <p:ext uri="{BB962C8B-B14F-4D97-AF65-F5344CB8AC3E}">
        <p14:creationId xmlns:p14="http://schemas.microsoft.com/office/powerpoint/2010/main" val="1745758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8907A7D7-221C-4FB2-AAED-F339E81EEB84}" type="slidenum">
              <a:rPr lang="en-US" sz="1200" smtClean="0">
                <a:latin typeface="Times New Roman" pitchFamily="18" charset="0"/>
              </a:rPr>
              <a:pPr/>
              <a:t>37</a:t>
            </a:fld>
            <a:endParaRPr lang="en-US" sz="1200" dirty="0" smtClean="0">
              <a:latin typeface="Times New Roman" pitchFamily="18"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Now let’s look at a numeric example.</a:t>
            </a:r>
            <a:r>
              <a:rPr lang="en-US" baseline="0" dirty="0" smtClean="0">
                <a:latin typeface="Times New Roman" pitchFamily="18" charset="0"/>
              </a:rPr>
              <a:t> A numeric format name must start with a letter or underscore.  In the </a:t>
            </a:r>
            <a:r>
              <a:rPr lang="en-US" b="1" baseline="0" dirty="0" smtClean="0">
                <a:latin typeface="Times New Roman" pitchFamily="18" charset="0"/>
              </a:rPr>
              <a:t>tiers</a:t>
            </a:r>
            <a:r>
              <a:rPr lang="en-US" baseline="0" dirty="0" smtClean="0">
                <a:latin typeface="Times New Roman" pitchFamily="18" charset="0"/>
              </a:rPr>
              <a:t> format we are defining three inclusive ranges.  The first is zero to 49,999. If the salary falls into this range, that is, if the salary &gt;= 0  and salary &lt;=49999, then the label Tier1 will display instead of the numeric </a:t>
            </a:r>
            <a:r>
              <a:rPr lang="en-US" b="1" baseline="0" dirty="0" smtClean="0">
                <a:latin typeface="Times New Roman" pitchFamily="18" charset="0"/>
              </a:rPr>
              <a:t>Salary</a:t>
            </a:r>
            <a:r>
              <a:rPr lang="en-US" baseline="0" dirty="0" smtClean="0">
                <a:latin typeface="Times New Roman" pitchFamily="18" charset="0"/>
              </a:rPr>
              <a:t> value. The second tier is from 50,000 to 99,999 inclusive.  The third tier covers salaries from 100,000 to 250,000.</a:t>
            </a:r>
            <a:endParaRPr lang="en-US" dirty="0"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smtClean="0"/>
              <a:t>IG: This demo shows the need for a continuous range – showing what happens if a value does not fall into the defined ranges.</a:t>
            </a:r>
            <a:endParaRPr lang="en-US" dirty="0"/>
          </a:p>
        </p:txBody>
      </p:sp>
      <p:sp>
        <p:nvSpPr>
          <p:cNvPr id="4" name="Slide Number Placeholder 3"/>
          <p:cNvSpPr>
            <a:spLocks noGrp="1"/>
          </p:cNvSpPr>
          <p:nvPr>
            <p:ph type="sldNum" sz="quarter" idx="10"/>
          </p:nvPr>
        </p:nvSpPr>
        <p:spPr/>
        <p:txBody>
          <a:bodyPr/>
          <a:lstStyle/>
          <a:p>
            <a:fld id="{B2AD04B7-BC64-4F68-85CF-0941F11FE2A6}" type="slidenum">
              <a:rPr lang="en-US" smtClean="0"/>
              <a:pPr/>
              <a:t>38</a:t>
            </a:fld>
            <a:endParaRPr lang="en-US" dirty="0"/>
          </a:p>
        </p:txBody>
      </p:sp>
    </p:spTree>
    <p:extLst>
      <p:ext uri="{BB962C8B-B14F-4D97-AF65-F5344CB8AC3E}">
        <p14:creationId xmlns:p14="http://schemas.microsoft.com/office/powerpoint/2010/main" val="3069272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C7E851F7-1B07-4C30-B749-06A516728FD8}" type="slidenum">
              <a:rPr lang="en-US" sz="1200" smtClean="0">
                <a:latin typeface="Times New Roman" pitchFamily="18" charset="0"/>
              </a:rPr>
              <a:pPr/>
              <a:t>39</a:t>
            </a:fld>
            <a:endParaRPr lang="en-US" sz="1200" dirty="0" smtClean="0">
              <a:latin typeface="Times New Roman" pitchFamily="18" charset="0"/>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noProof="1" smtClean="0">
                <a:latin typeface="Times New Roman" pitchFamily="18" charset="0"/>
              </a:rPr>
              <a:t>Notes: Only the less</a:t>
            </a:r>
            <a:r>
              <a:rPr lang="en-US" baseline="0" noProof="1" smtClean="0">
                <a:latin typeface="Times New Roman" pitchFamily="18" charset="0"/>
              </a:rPr>
              <a:t> than symbol can be used in this context. There is no simialr behavior defined for the greater than (&gt;) symbol. </a:t>
            </a:r>
            <a:endParaRPr lang="en-US" noProof="1"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98A4844C-10A5-459B-AA01-3A7C6D43A8AE}" type="slidenum">
              <a:rPr lang="en-US" sz="1200" smtClean="0">
                <a:latin typeface="Times New Roman" pitchFamily="18" charset="0"/>
              </a:rPr>
              <a:pPr/>
              <a:t>40</a:t>
            </a:fld>
            <a:endParaRPr lang="en-US" sz="1200" dirty="0" smtClean="0">
              <a:latin typeface="Times New Roman" pitchFamily="18"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latin typeface="Times New Roman" pitchFamily="18" charset="0"/>
              </a:rPr>
              <a:t>b. Tier 2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67904509-682F-4547-9198-7FF83CDB36BD}" type="slidenum">
              <a:rPr lang="en-US" sz="1200">
                <a:latin typeface="Times New Roman" pitchFamily="18" charset="0"/>
              </a:rPr>
              <a:pPr/>
              <a:t>4</a:t>
            </a:fld>
            <a:endParaRPr lang="en-US" sz="1200" dirty="0">
              <a:latin typeface="Times New Roman" pitchFamily="18"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We’ve seen that numeric</a:t>
            </a:r>
            <a:r>
              <a:rPr lang="en-US" baseline="0" dirty="0" smtClean="0">
                <a:latin typeface="Times New Roman" pitchFamily="18" charset="0"/>
              </a:rPr>
              <a:t> values such as salary, birth_date and Hire_date can be difficult to read in a report.  Adding commas to Salary and displaying SAS dates as calendar dates would improve the report.  SAS offers formats which you can apply with a FORMAT statement to change the way a value is displayed in output.</a:t>
            </a:r>
            <a:endParaRPr lang="en-US" dirty="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98A4844C-10A5-459B-AA01-3A7C6D43A8AE}" type="slidenum">
              <a:rPr lang="en-US" sz="1200" smtClean="0">
                <a:latin typeface="Times New Roman" pitchFamily="18" charset="0"/>
              </a:rPr>
              <a:pPr/>
              <a:t>41</a:t>
            </a:fld>
            <a:endParaRPr lang="en-US" sz="1200" dirty="0" smtClean="0">
              <a:latin typeface="Times New Roman" pitchFamily="18"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latin typeface="Times New Roman" pitchFamily="18" charset="0"/>
              </a:rPr>
              <a:t>b. Tier 2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34B756F0-7243-4657-A6BE-9BAB72A2C1C0}" type="slidenum">
              <a:rPr lang="en-US" sz="1200" smtClean="0">
                <a:latin typeface="Times New Roman" pitchFamily="18" charset="0"/>
              </a:rPr>
              <a:pPr/>
              <a:t>42</a:t>
            </a:fld>
            <a:endParaRPr lang="en-US" sz="1200" dirty="0" smtClean="0">
              <a:latin typeface="Times New Roman" pitchFamily="18" charset="0"/>
            </a:endParaRPr>
          </a:p>
        </p:txBody>
      </p:sp>
      <p:sp>
        <p:nvSpPr>
          <p:cNvPr id="284675" name="Rectangle 2"/>
          <p:cNvSpPr>
            <a:spLocks noGrp="1" noRot="1" noChangeAspect="1" noChangeArrowheads="1" noTextEdit="1"/>
          </p:cNvSpPr>
          <p:nvPr>
            <p:ph type="sldImg"/>
          </p:nvPr>
        </p:nvSpPr>
        <p:spPr>
          <a:xfrm>
            <a:off x="1216025" y="914400"/>
            <a:ext cx="4425950" cy="3319463"/>
          </a:xfrm>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72E71041-8B0A-43E6-B53B-73293C5878C4}" type="slidenum">
              <a:rPr lang="en-US" sz="1200" smtClean="0">
                <a:latin typeface="Times New Roman" pitchFamily="18" charset="0"/>
              </a:rPr>
              <a:pPr/>
              <a:t>43</a:t>
            </a:fld>
            <a:endParaRPr lang="en-US" sz="1200" dirty="0" smtClean="0">
              <a:latin typeface="Times New Roman" pitchFamily="18" charset="0"/>
            </a:endParaRPr>
          </a:p>
        </p:txBody>
      </p:sp>
      <p:sp>
        <p:nvSpPr>
          <p:cNvPr id="285699" name="Rectangle 2"/>
          <p:cNvSpPr>
            <a:spLocks noGrp="1" noRot="1" noChangeAspect="1" noChangeArrowheads="1" noTextEdit="1"/>
          </p:cNvSpPr>
          <p:nvPr>
            <p:ph type="sldImg"/>
          </p:nvPr>
        </p:nvSpPr>
        <p:spPr>
          <a:xfrm>
            <a:off x="1216025" y="914400"/>
            <a:ext cx="4425950" cy="3319463"/>
          </a:xfrm>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Again, notice the two parts.  First we create the format,</a:t>
            </a:r>
            <a:r>
              <a:rPr lang="en-US" baseline="0" dirty="0" smtClean="0">
                <a:latin typeface="Times New Roman" pitchFamily="18" charset="0"/>
              </a:rPr>
              <a:t> and the </a:t>
            </a:r>
            <a:r>
              <a:rPr lang="en-US" dirty="0" smtClean="0">
                <a:latin typeface="Times New Roman" pitchFamily="18" charset="0"/>
              </a:rPr>
              <a:t>second we use it.  Remember, there is no period when you create the format, but a period is required when you use it.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6723C18-E293-4A7D-8534-1ABDDE3A5125}" type="slidenum">
              <a:rPr lang="en-US" sz="1200" smtClean="0">
                <a:latin typeface="Times New Roman" pitchFamily="18" charset="0"/>
              </a:rPr>
              <a:pPr/>
              <a:t>44</a:t>
            </a:fld>
            <a:endParaRPr lang="en-US" sz="1200" dirty="0" smtClean="0">
              <a:latin typeface="Times New Roman" pitchFamily="18" charset="0"/>
            </a:endParaRPr>
          </a:p>
        </p:txBody>
      </p:sp>
      <p:sp>
        <p:nvSpPr>
          <p:cNvPr id="286723" name="Rectangle 2"/>
          <p:cNvSpPr>
            <a:spLocks noGrp="1" noRot="1" noChangeAspect="1" noChangeArrowheads="1" noTextEdit="1"/>
          </p:cNvSpPr>
          <p:nvPr>
            <p:ph type="sldImg"/>
          </p:nvPr>
        </p:nvSpPr>
        <p:spPr>
          <a:xfrm>
            <a:off x="1216025" y="914400"/>
            <a:ext cx="4425950" cy="3319463"/>
          </a:xfrm>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BCDA4778-9721-4495-988B-680EA59C2597}" type="slidenum">
              <a:rPr lang="en-US" sz="1200" smtClean="0">
                <a:latin typeface="Times New Roman" pitchFamily="18" charset="0"/>
              </a:rPr>
              <a:pPr/>
              <a:t>45</a:t>
            </a:fld>
            <a:endParaRPr lang="en-US" sz="1200" dirty="0" smtClean="0">
              <a:latin typeface="Times New Roman" pitchFamily="18" charset="0"/>
            </a:endParaRPr>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Here are some other examples that show character ranges and multiple numeric values …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AB0AA972-8100-4371-9038-3280AA696583}" type="slidenum">
              <a:rPr lang="en-US" sz="1200" smtClean="0">
                <a:latin typeface="Times New Roman" pitchFamily="18" charset="0"/>
              </a:rPr>
              <a:pPr/>
              <a:t>46</a:t>
            </a:fld>
            <a:endParaRPr lang="en-US" sz="1200" dirty="0" smtClean="0">
              <a:latin typeface="Times New Roman" pitchFamily="18" charset="0"/>
            </a:endParaRPr>
          </a:p>
        </p:txBody>
      </p:sp>
      <p:sp>
        <p:nvSpPr>
          <p:cNvPr id="288771" name="Rectangle 2"/>
          <p:cNvSpPr>
            <a:spLocks noGrp="1" noRot="1" noChangeAspect="1" noChangeArrowheads="1" noTextEdit="1"/>
          </p:cNvSpPr>
          <p:nvPr>
            <p:ph type="sldImg"/>
          </p:nvPr>
        </p:nvSpPr>
        <p:spPr>
          <a:xfrm>
            <a:off x="1216025" y="914400"/>
            <a:ext cx="4425950" cy="3319463"/>
          </a:xfrm>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BE064188-080C-4110-A09E-485D9205ABC8}" type="slidenum">
              <a:rPr lang="en-US" sz="1200" smtClean="0">
                <a:latin typeface="Times New Roman" pitchFamily="18" charset="0"/>
              </a:rPr>
              <a:pPr/>
              <a:t>47</a:t>
            </a:fld>
            <a:endParaRPr lang="en-US" sz="1200" dirty="0" smtClean="0">
              <a:latin typeface="Times New Roman" pitchFamily="18" charset="0"/>
            </a:endParaRPr>
          </a:p>
        </p:txBody>
      </p:sp>
      <p:sp>
        <p:nvSpPr>
          <p:cNvPr id="289795" name="Rectangle 2"/>
          <p:cNvSpPr>
            <a:spLocks noGrp="1" noRot="1" noChangeAspect="1" noChangeArrowheads="1" noTextEdit="1"/>
          </p:cNvSpPr>
          <p:nvPr>
            <p:ph type="sldImg"/>
          </p:nvPr>
        </p:nvSpPr>
        <p:spPr>
          <a:xfrm>
            <a:off x="1216025" y="914400"/>
            <a:ext cx="4425950" cy="3319463"/>
          </a:xfrm>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48</a:t>
            </a:fld>
            <a:endParaRPr lang="en-US" sz="1200"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MINS </a:t>
            </a:r>
            <a:endParaRPr lang="en-US" dirty="0"/>
          </a:p>
        </p:txBody>
      </p:sp>
      <p:sp>
        <p:nvSpPr>
          <p:cNvPr id="4" name="Slide Number Placeholder 3"/>
          <p:cNvSpPr>
            <a:spLocks noGrp="1"/>
          </p:cNvSpPr>
          <p:nvPr>
            <p:ph type="sldNum" sz="quarter" idx="10"/>
          </p:nvPr>
        </p:nvSpPr>
        <p:spPr/>
        <p:txBody>
          <a:bodyPr/>
          <a:lstStyle/>
          <a:p>
            <a:fld id="{B2AD04B7-BC64-4F68-85CF-0941F11FE2A6}" type="slidenum">
              <a:rPr lang="en-US" smtClean="0"/>
              <a:pPr/>
              <a:t>49</a:t>
            </a:fld>
            <a:endParaRPr lang="en-US" dirty="0"/>
          </a:p>
        </p:txBody>
      </p:sp>
    </p:spTree>
    <p:extLst>
      <p:ext uri="{BB962C8B-B14F-4D97-AF65-F5344CB8AC3E}">
        <p14:creationId xmlns:p14="http://schemas.microsoft.com/office/powerpoint/2010/main" val="4224194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EA4B456-A5FD-4A4D-8903-FA419A4D2D2B}" type="slidenum">
              <a:rPr lang="en-US" sz="1200">
                <a:solidFill>
                  <a:prstClr val="black"/>
                </a:solidFill>
              </a:rPr>
              <a:pPr/>
              <a:t>50</a:t>
            </a:fld>
            <a:endParaRPr lang="en-US" sz="120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Would like a review of the exercises?</a:t>
            </a:r>
          </a:p>
          <a:p>
            <a:r>
              <a:rPr lang="en-US" dirty="0" smtClean="0"/>
              <a:t>Please answer with your Yes or No seat indicator.</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67904509-682F-4547-9198-7FF83CDB36BD}" type="slidenum">
              <a:rPr lang="en-US" sz="1200">
                <a:latin typeface="Times New Roman" pitchFamily="18" charset="0"/>
              </a:rPr>
              <a:pPr/>
              <a:t>6</a:t>
            </a:fld>
            <a:endParaRPr lang="en-US" sz="1200" dirty="0">
              <a:latin typeface="Times New Roman" pitchFamily="18"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A FORMAT</a:t>
            </a:r>
            <a:r>
              <a:rPr lang="en-US" baseline="0" dirty="0" smtClean="0">
                <a:latin typeface="Times New Roman" pitchFamily="18" charset="0"/>
              </a:rPr>
              <a:t> statement has been added to the PROC PRINT step.  The statement begins with the keyword, FORMAT followed by the variable or variables to be formatted and the format that is to be applied to the variable(s).</a:t>
            </a:r>
          </a:p>
          <a:p>
            <a:endParaRPr lang="en-US" baseline="0" dirty="0" smtClean="0">
              <a:latin typeface="Times New Roman" pitchFamily="18" charset="0"/>
            </a:endParaRPr>
          </a:p>
          <a:p>
            <a:r>
              <a:rPr lang="en-US" baseline="0" dirty="0" smtClean="0">
                <a:latin typeface="Times New Roman" pitchFamily="18" charset="0"/>
              </a:rPr>
              <a:t>In this program Salary is formatted with a dollar8. format, and Hire_Date is formatted with a ddmmyy10. format.  Let’s look at the result.</a:t>
            </a:r>
            <a:endParaRPr lang="en-US" dirty="0"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8F9F685-EC8E-476B-A7DD-E2550F30B826}" type="slidenum">
              <a:rPr lang="en-US" sz="1200" smtClean="0"/>
              <a:pPr/>
              <a:t>51</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a:t>
            </a:r>
            <a:r>
              <a:rPr lang="en-US" baseline="0" dirty="0" smtClean="0"/>
              <a:t> answer: b</a:t>
            </a:r>
          </a:p>
          <a:p>
            <a:r>
              <a:rPr lang="en-US" baseline="0" dirty="0" smtClean="0"/>
              <a:t> </a:t>
            </a:r>
          </a:p>
          <a:p>
            <a:r>
              <a:rPr lang="en-US" baseline="0" dirty="0" smtClean="0"/>
              <a:t>Character formats must start with a dollar sign followed by a letter or underscore.  A format name does not end with a period. The period is a required delimiter when using a format in a FORMAT statement.</a:t>
            </a:r>
            <a:endParaRPr lang="en-US" dirty="0" smtClean="0"/>
          </a:p>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8F9F685-EC8E-476B-A7DD-E2550F30B826}" type="slidenum">
              <a:rPr lang="en-US" sz="1200" smtClean="0"/>
              <a:pPr/>
              <a:t>52</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a:t>
            </a:r>
            <a:r>
              <a:rPr lang="en-US" baseline="0" dirty="0" smtClean="0"/>
              <a:t> answer: b</a:t>
            </a:r>
          </a:p>
          <a:p>
            <a:endParaRPr lang="en-US" baseline="0" dirty="0" smtClean="0"/>
          </a:p>
          <a:p>
            <a:r>
              <a:rPr lang="en-US" baseline="0" dirty="0" smtClean="0"/>
              <a:t>Character formats must start with a dollar sign followed by a letter or underscore.  A format name does not end with a period. The period is a required delimiter when using a format in a FORMAT statement.</a:t>
            </a:r>
            <a:endParaRPr lang="en-US" dirty="0" smtClean="0"/>
          </a:p>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7401F5-9976-49B1-8E97-25958A798CA0}" type="slidenum">
              <a:rPr lang="en-US" sz="1200" smtClean="0"/>
              <a:pPr/>
              <a:t>53</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False</a:t>
            </a:r>
          </a:p>
          <a:p>
            <a:r>
              <a:rPr lang="en-US" dirty="0" smtClean="0"/>
              <a:t>Formats are not associated with a specific</a:t>
            </a:r>
            <a:r>
              <a:rPr lang="en-US" baseline="0" dirty="0" smtClean="0"/>
              <a:t> variable until they are applied with a FORMAT statement.</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7401F5-9976-49B1-8E97-25958A798CA0}" type="slidenum">
              <a:rPr lang="en-US" sz="1200" smtClean="0"/>
              <a:pPr/>
              <a:t>54</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False</a:t>
            </a:r>
          </a:p>
          <a:p>
            <a:endParaRPr lang="en-US" dirty="0" smtClean="0"/>
          </a:p>
          <a:p>
            <a:r>
              <a:rPr lang="en-US" dirty="0" smtClean="0"/>
              <a:t>Formats are not associated with a specific</a:t>
            </a:r>
            <a:r>
              <a:rPr lang="en-US" baseline="0" dirty="0" smtClean="0"/>
              <a:t> variable until they are applied with a FORMAT statement.</a:t>
            </a:r>
            <a:endParaRPr lang="en-US" dirty="0" smtClean="0"/>
          </a:p>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7BA4F5-EE21-42CF-8B9A-F683BD8DF7E1}" type="slidenum">
              <a:rPr lang="en-US" sz="1200" smtClean="0"/>
              <a:pPr/>
              <a:t>55</a:t>
            </a:fld>
            <a:endParaRPr lang="en-US" sz="1200" dirty="0" smtClean="0"/>
          </a:p>
        </p:txBody>
      </p:sp>
      <p:sp>
        <p:nvSpPr>
          <p:cNvPr id="4099" name="Rectangle 2"/>
          <p:cNvSpPr>
            <a:spLocks noGrp="1" noRot="1" noChangeAspect="1" noChangeArrowheads="1" noTextEdit="1"/>
          </p:cNvSpPr>
          <p:nvPr>
            <p:ph type="sldImg"/>
          </p:nvPr>
        </p:nvSpPr>
        <p:spPr>
          <a:xfrm>
            <a:off x="1216025" y="914400"/>
            <a:ext cx="4425950" cy="3319463"/>
          </a:xfrm>
          <a:ln/>
        </p:spPr>
      </p:sp>
      <p:sp>
        <p:nvSpPr>
          <p:cNvPr id="4100" name="Rectangle 3"/>
          <p:cNvSpPr>
            <a:spLocks noGrp="1" noChangeArrowheads="1"/>
          </p:cNvSpPr>
          <p:nvPr>
            <p:ph type="body" idx="1"/>
          </p:nvPr>
        </p:nvSpPr>
        <p:spPr>
          <a:noFill/>
        </p:spPr>
        <p:txBody>
          <a:bodyPr/>
          <a:lstStyle/>
          <a:p>
            <a:r>
              <a:rPr lang="en-US" dirty="0" smtClean="0"/>
              <a:t>Correct answer: d</a:t>
            </a:r>
          </a:p>
          <a:p>
            <a:r>
              <a:rPr lang="en-US" dirty="0" smtClean="0"/>
              <a:t> </a:t>
            </a:r>
          </a:p>
          <a:p>
            <a:r>
              <a:rPr lang="en-US" dirty="0" smtClean="0"/>
              <a:t>The data value in</a:t>
            </a:r>
            <a:r>
              <a:rPr lang="en-US" baseline="0" dirty="0" smtClean="0"/>
              <a:t> the first observation was displayed without commas, because the format width was not large enough.  It contains 10 characters, indicating a format width of 12 with 2 decimal places. </a:t>
            </a:r>
            <a:endParaRPr lang="en-US" dirty="0" smtClean="0"/>
          </a:p>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7BA4F5-EE21-42CF-8B9A-F683BD8DF7E1}" type="slidenum">
              <a:rPr lang="en-US" sz="1200" smtClean="0"/>
              <a:pPr/>
              <a:t>56</a:t>
            </a:fld>
            <a:endParaRPr lang="en-US" sz="1200" dirty="0" smtClean="0"/>
          </a:p>
        </p:txBody>
      </p:sp>
      <p:sp>
        <p:nvSpPr>
          <p:cNvPr id="4099" name="Rectangle 2"/>
          <p:cNvSpPr>
            <a:spLocks noGrp="1" noRot="1" noChangeAspect="1" noChangeArrowheads="1" noTextEdit="1"/>
          </p:cNvSpPr>
          <p:nvPr>
            <p:ph type="sldImg"/>
          </p:nvPr>
        </p:nvSpPr>
        <p:spPr>
          <a:xfrm>
            <a:off x="1216025" y="914400"/>
            <a:ext cx="4425950" cy="3319463"/>
          </a:xfrm>
          <a:ln/>
        </p:spPr>
      </p:sp>
      <p:sp>
        <p:nvSpPr>
          <p:cNvPr id="4100" name="Rectangle 3"/>
          <p:cNvSpPr>
            <a:spLocks noGrp="1" noChangeArrowheads="1"/>
          </p:cNvSpPr>
          <p:nvPr>
            <p:ph type="body" idx="1"/>
          </p:nvPr>
        </p:nvSpPr>
        <p:spPr>
          <a:noFill/>
        </p:spPr>
        <p:txBody>
          <a:bodyPr/>
          <a:lstStyle/>
          <a:p>
            <a:r>
              <a:rPr lang="en-US" dirty="0" smtClean="0"/>
              <a:t>Correct answer: d</a:t>
            </a:r>
          </a:p>
          <a:p>
            <a:endParaRPr lang="en-US" dirty="0" smtClean="0"/>
          </a:p>
          <a:p>
            <a:r>
              <a:rPr lang="en-US" dirty="0" smtClean="0"/>
              <a:t>The data value in</a:t>
            </a:r>
            <a:r>
              <a:rPr lang="en-US" baseline="0" dirty="0" smtClean="0"/>
              <a:t> the first observation was displayed without commas, because the format width was not large enough.  It contains 10 characters, indicating a format width of 12 with 2 decimal places. </a:t>
            </a:r>
            <a:endParaRPr lang="en-US" dirty="0" smtClean="0"/>
          </a:p>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A29C89-3EA7-4ED4-BC37-F210DC3614FB}" type="slidenum">
              <a:rPr lang="en-US" sz="1200" smtClean="0"/>
              <a:pPr/>
              <a:t>57</a:t>
            </a:fld>
            <a:endParaRPr lang="en-US" sz="1200" dirty="0" smtClean="0"/>
          </a:p>
        </p:txBody>
      </p:sp>
      <p:sp>
        <p:nvSpPr>
          <p:cNvPr id="4099" name="Rectangle 2"/>
          <p:cNvSpPr>
            <a:spLocks noGrp="1" noRot="1" noChangeAspect="1" noChangeArrowheads="1" noTextEdit="1"/>
          </p:cNvSpPr>
          <p:nvPr>
            <p:ph type="sldImg"/>
          </p:nvPr>
        </p:nvSpPr>
        <p:spPr>
          <a:xfrm>
            <a:off x="1216025" y="914400"/>
            <a:ext cx="4425950" cy="3319463"/>
          </a:xfrm>
          <a:ln/>
        </p:spPr>
      </p:sp>
      <p:sp>
        <p:nvSpPr>
          <p:cNvPr id="4100" name="Rectangle 3"/>
          <p:cNvSpPr>
            <a:spLocks noGrp="1" noChangeArrowheads="1"/>
          </p:cNvSpPr>
          <p:nvPr>
            <p:ph type="body" idx="1"/>
          </p:nvPr>
        </p:nvSpPr>
        <p:spPr>
          <a:noFill/>
        </p:spPr>
        <p:txBody>
          <a:bodyPr/>
          <a:lstStyle/>
          <a:p>
            <a:r>
              <a:rPr lang="en-US" dirty="0" smtClean="0"/>
              <a:t>Correct answer: b</a:t>
            </a:r>
          </a:p>
          <a:p>
            <a:r>
              <a:rPr lang="en-US" dirty="0" smtClean="0"/>
              <a:t> </a:t>
            </a:r>
          </a:p>
          <a:p>
            <a:r>
              <a:rPr lang="en-US" dirty="0" smtClean="0"/>
              <a:t>DATE7. displays a two</a:t>
            </a:r>
            <a:r>
              <a:rPr lang="en-US" baseline="0" dirty="0" smtClean="0"/>
              <a:t>-digit day, three-letter month abbreviation, and two-digit year.  MMDDYY8. displays a two- digit month, day, and year, separated by slashes.</a:t>
            </a:r>
            <a:endParaRPr lang="en-US" dirty="0" smtClean="0"/>
          </a:p>
          <a:p>
            <a:r>
              <a:rPr lang="en-US" dirty="0" smtClean="0"/>
              <a:t> </a:t>
            </a:r>
          </a:p>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A29C89-3EA7-4ED4-BC37-F210DC3614FB}" type="slidenum">
              <a:rPr lang="en-US" sz="1200" smtClean="0"/>
              <a:pPr/>
              <a:t>58</a:t>
            </a:fld>
            <a:endParaRPr lang="en-US" sz="1200" dirty="0" smtClean="0"/>
          </a:p>
        </p:txBody>
      </p:sp>
      <p:sp>
        <p:nvSpPr>
          <p:cNvPr id="4099" name="Rectangle 2"/>
          <p:cNvSpPr>
            <a:spLocks noGrp="1" noRot="1" noChangeAspect="1" noChangeArrowheads="1" noTextEdit="1"/>
          </p:cNvSpPr>
          <p:nvPr>
            <p:ph type="sldImg"/>
          </p:nvPr>
        </p:nvSpPr>
        <p:spPr>
          <a:xfrm>
            <a:off x="1216025" y="914400"/>
            <a:ext cx="4425950" cy="3319463"/>
          </a:xfrm>
          <a:ln/>
        </p:spPr>
      </p:sp>
      <p:sp>
        <p:nvSpPr>
          <p:cNvPr id="4100" name="Rectangle 3"/>
          <p:cNvSpPr>
            <a:spLocks noGrp="1" noChangeArrowheads="1"/>
          </p:cNvSpPr>
          <p:nvPr>
            <p:ph type="body" idx="1"/>
          </p:nvPr>
        </p:nvSpPr>
        <p:spPr>
          <a:noFill/>
        </p:spPr>
        <p:txBody>
          <a:bodyPr/>
          <a:lstStyle/>
          <a:p>
            <a:r>
              <a:rPr lang="en-US" dirty="0" smtClean="0"/>
              <a:t>Correct answer: b</a:t>
            </a:r>
          </a:p>
          <a:p>
            <a:endParaRPr lang="en-US" dirty="0" smtClean="0"/>
          </a:p>
          <a:p>
            <a:r>
              <a:rPr lang="en-US" dirty="0" smtClean="0"/>
              <a:t>DATE7. displays a two</a:t>
            </a:r>
            <a:r>
              <a:rPr lang="en-US" baseline="0" dirty="0" smtClean="0"/>
              <a:t>-digit day, three-letter month abbreviation, and two-digit year.  MMDDYY8. displays a two- digit month, day, and year, separated by slashes.</a:t>
            </a:r>
            <a:endParaRPr lang="en-US" dirty="0" smtClean="0"/>
          </a:p>
          <a:p>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A6AFC9F-6383-4E35-BEB3-CBEB7A0607E2}" type="slidenum">
              <a:rPr lang="en-US" sz="1200" smtClean="0"/>
              <a:pPr/>
              <a:t>59</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c</a:t>
            </a:r>
          </a:p>
          <a:p>
            <a:r>
              <a:rPr lang="en-US" dirty="0" smtClean="0"/>
              <a:t> </a:t>
            </a:r>
          </a:p>
          <a:p>
            <a:r>
              <a:rPr lang="en-US" dirty="0" smtClean="0"/>
              <a:t>Character formats must start with a dollar sign followed by</a:t>
            </a:r>
            <a:r>
              <a:rPr lang="en-US" baseline="0" dirty="0" smtClean="0"/>
              <a:t> a letter or underscore.  Numeric formats must start with a letter or underscore.  A format cannot be created with the name of an existing SAS format, so </a:t>
            </a:r>
            <a:r>
              <a:rPr lang="en-US" b="1" baseline="0" dirty="0" smtClean="0"/>
              <a:t>comma</a:t>
            </a:r>
            <a:r>
              <a:rPr lang="en-US" baseline="0" dirty="0" smtClean="0"/>
              <a:t> is invalid.</a:t>
            </a:r>
            <a:endParaRPr lang="en-US" dirty="0" smtClean="0"/>
          </a:p>
          <a:p>
            <a:r>
              <a:rPr lang="en-US" dirty="0" smtClean="0"/>
              <a:t> </a:t>
            </a:r>
          </a:p>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A6AFC9F-6383-4E35-BEB3-CBEB7A0607E2}" type="slidenum">
              <a:rPr lang="en-US" sz="1200" smtClean="0"/>
              <a:pPr/>
              <a:t>60</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c</a:t>
            </a:r>
          </a:p>
          <a:p>
            <a:endParaRPr lang="en-US" dirty="0" smtClean="0"/>
          </a:p>
          <a:p>
            <a:r>
              <a:rPr lang="en-US" dirty="0" smtClean="0"/>
              <a:t>Character formats must start with a dollar sign followed by</a:t>
            </a:r>
            <a:r>
              <a:rPr lang="en-US" baseline="0" dirty="0" smtClean="0"/>
              <a:t> a letter or underscore.  Numeric formats must start with a letter or underscore.  A format cannot be created with the name of an existing SAS format, so </a:t>
            </a:r>
            <a:r>
              <a:rPr lang="en-US" b="1" baseline="0" dirty="0" smtClean="0"/>
              <a:t>comma</a:t>
            </a:r>
            <a:r>
              <a:rPr lang="en-US" baseline="0" dirty="0" smtClean="0"/>
              <a:t> is invalid.</a:t>
            </a:r>
            <a:endParaRPr lang="en-US" dirty="0" smtClean="0"/>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D5F641C1-9056-46C1-92CC-BE84FC9E6539}" type="slidenum">
              <a:rPr lang="en-US" sz="1200">
                <a:latin typeface="Times New Roman" pitchFamily="18" charset="0"/>
              </a:rPr>
              <a:pPr/>
              <a:t>7</a:t>
            </a:fld>
            <a:endParaRPr lang="en-US" sz="1200" dirty="0">
              <a:latin typeface="Times New Roman" pitchFamily="18" charset="0"/>
            </a:endParaRPr>
          </a:p>
        </p:txBody>
      </p:sp>
      <p:sp>
        <p:nvSpPr>
          <p:cNvPr id="199683" name="Rectangle 2"/>
          <p:cNvSpPr>
            <a:spLocks noGrp="1" noRot="1" noChangeAspect="1" noChangeArrowheads="1" noTextEdit="1"/>
          </p:cNvSpPr>
          <p:nvPr>
            <p:ph type="sldImg"/>
          </p:nvPr>
        </p:nvSpPr>
        <p:spPr>
          <a:xfrm>
            <a:off x="1216025" y="914400"/>
            <a:ext cx="4425950" cy="3319463"/>
          </a:xfrm>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Salary has </a:t>
            </a:r>
            <a:r>
              <a:rPr lang="en-US" baseline="0" dirty="0" smtClean="0">
                <a:latin typeface="Times New Roman" pitchFamily="18" charset="0"/>
              </a:rPr>
              <a:t>commas inserted to separate each group of 3 digits, and </a:t>
            </a:r>
            <a:r>
              <a:rPr lang="en-US" dirty="0" smtClean="0">
                <a:latin typeface="Times New Roman" pitchFamily="18" charset="0"/>
              </a:rPr>
              <a:t>is displayed in a column that is 8 positions wide</a:t>
            </a:r>
            <a:r>
              <a:rPr lang="en-US" baseline="0" dirty="0" smtClean="0">
                <a:latin typeface="Times New Roman" pitchFamily="18" charset="0"/>
              </a:rPr>
              <a:t>.  Hire_Date is displayed as a 2-digit month, a slash, a 2-digit day, a slash, and a 4-digit year. The column is 10 positions wide.  </a:t>
            </a:r>
          </a:p>
          <a:p>
            <a:endParaRPr lang="en-US" baseline="0" dirty="0" smtClean="0">
              <a:latin typeface="Times New Roman" pitchFamily="18" charset="0"/>
            </a:endParaRPr>
          </a:p>
          <a:p>
            <a:r>
              <a:rPr lang="en-US" baseline="0" dirty="0" smtClean="0">
                <a:latin typeface="Times New Roman" pitchFamily="18" charset="0"/>
              </a:rPr>
              <a:t>Let’s explore formats in more detail.</a:t>
            </a:r>
            <a:endParaRPr lang="en-US" dirty="0"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82E7E3E-0770-45CC-8F1F-BB3B4B552205}" type="slidenum">
              <a:rPr lang="en-US" sz="1200" smtClean="0"/>
              <a:pPr/>
              <a:t>61</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False</a:t>
            </a:r>
          </a:p>
          <a:p>
            <a:r>
              <a:rPr lang="en-US" dirty="0" smtClean="0"/>
              <a:t> </a:t>
            </a:r>
          </a:p>
          <a:p>
            <a:r>
              <a:rPr lang="en-US" dirty="0" smtClean="0"/>
              <a:t>You can only use the &lt;</a:t>
            </a:r>
            <a:r>
              <a:rPr lang="en-US" baseline="0" dirty="0" smtClean="0"/>
              <a:t> symbol to define a non-inclusive range. </a:t>
            </a:r>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82E7E3E-0770-45CC-8F1F-BB3B4B552205}" type="slidenum">
              <a:rPr lang="en-US" sz="1200" smtClean="0"/>
              <a:pPr/>
              <a:t>62</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False</a:t>
            </a:r>
          </a:p>
          <a:p>
            <a:endParaRPr lang="en-US" dirty="0" smtClean="0"/>
          </a:p>
          <a:p>
            <a:r>
              <a:rPr lang="en-US" dirty="0" smtClean="0"/>
              <a:t>You can only use the &lt;</a:t>
            </a:r>
            <a:r>
              <a:rPr lang="en-US" baseline="0" dirty="0" smtClean="0"/>
              <a:t> symbol to define a non-inclusive range. </a:t>
            </a:r>
            <a:endParaRPr lang="en-US" dirty="0" smtClean="0"/>
          </a:p>
          <a:p>
            <a:endParaRPr lang="en-US" dirty="0" smtClean="0"/>
          </a:p>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82E7E3E-0770-45CC-8F1F-BB3B4B552205}" type="slidenum">
              <a:rPr lang="en-US" sz="1200" smtClean="0"/>
              <a:pPr/>
              <a:t>63</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True</a:t>
            </a:r>
          </a:p>
          <a:p>
            <a:r>
              <a:rPr lang="en-US" dirty="0" smtClean="0"/>
              <a:t> </a:t>
            </a:r>
          </a:p>
          <a:p>
            <a:r>
              <a:rPr lang="en-US" dirty="0" smtClean="0"/>
              <a:t>The period is a required syntax in a format name within a FORMAT statement.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82E7E3E-0770-45CC-8F1F-BB3B4B552205}" type="slidenum">
              <a:rPr lang="en-US" sz="1200" smtClean="0"/>
              <a:pPr/>
              <a:t>64</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True</a:t>
            </a:r>
          </a:p>
          <a:p>
            <a:endParaRPr lang="en-US" dirty="0" smtClean="0"/>
          </a:p>
          <a:p>
            <a:r>
              <a:rPr lang="en-US" dirty="0" smtClean="0"/>
              <a:t>The period is a required syntax in a format name within a FORMAT statement.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F556E4-8200-4A9C-BA85-0352F5074FB9}" type="slidenum">
              <a:rPr lang="en-US" sz="1200" smtClean="0"/>
              <a:pPr/>
              <a:t>65</a:t>
            </a:fld>
            <a:endParaRPr lang="en-US" sz="1200" dirty="0" smtClean="0"/>
          </a:p>
        </p:txBody>
      </p:sp>
      <p:sp>
        <p:nvSpPr>
          <p:cNvPr id="4099" name="Rectangle 2"/>
          <p:cNvSpPr>
            <a:spLocks noGrp="1" noRot="1" noChangeAspect="1" noChangeArrowheads="1" noTextEdit="1"/>
          </p:cNvSpPr>
          <p:nvPr>
            <p:ph type="sldImg"/>
          </p:nvPr>
        </p:nvSpPr>
        <p:spPr>
          <a:xfrm>
            <a:off x="1216025" y="914400"/>
            <a:ext cx="4425950" cy="3319463"/>
          </a:xfrm>
          <a:ln/>
        </p:spPr>
      </p:sp>
      <p:sp>
        <p:nvSpPr>
          <p:cNvPr id="4100" name="Rectangle 3"/>
          <p:cNvSpPr>
            <a:spLocks noGrp="1" noChangeArrowheads="1"/>
          </p:cNvSpPr>
          <p:nvPr>
            <p:ph type="body" idx="1"/>
          </p:nvPr>
        </p:nvSpPr>
        <p:spPr>
          <a:noFill/>
        </p:spPr>
        <p:txBody>
          <a:bodyPr/>
          <a:lstStyle/>
          <a:p>
            <a:r>
              <a:rPr lang="en-US" dirty="0" smtClean="0"/>
              <a:t>Correct answer:</a:t>
            </a:r>
            <a:r>
              <a:rPr lang="en-US" baseline="0" dirty="0" smtClean="0"/>
              <a:t> d</a:t>
            </a:r>
          </a:p>
          <a:p>
            <a:r>
              <a:rPr lang="en-US" baseline="0" dirty="0" smtClean="0"/>
              <a:t> </a:t>
            </a:r>
          </a:p>
          <a:p>
            <a:r>
              <a:rPr lang="en-US" dirty="0" smtClean="0"/>
              <a:t>The</a:t>
            </a:r>
            <a:r>
              <a:rPr lang="en-US" baseline="0" dirty="0" smtClean="0"/>
              <a:t> data value does not match any of the values listed in the VALUE statement, so PROC PRINT will display the stored value.  However, the width of the column is 7,  the width of the longest format value, ‘Manager’, so truncation occurs in the output.</a:t>
            </a:r>
            <a:endParaRPr lang="en-US" dirty="0" smtClean="0"/>
          </a:p>
          <a:p>
            <a:r>
              <a:rPr lang="en-US" dirty="0" smtClean="0"/>
              <a:t> </a:t>
            </a:r>
          </a:p>
          <a:p>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F556E4-8200-4A9C-BA85-0352F5074FB9}" type="slidenum">
              <a:rPr lang="en-US" sz="1200" smtClean="0"/>
              <a:pPr/>
              <a:t>66</a:t>
            </a:fld>
            <a:endParaRPr lang="en-US" sz="1200" dirty="0" smtClean="0"/>
          </a:p>
        </p:txBody>
      </p:sp>
      <p:sp>
        <p:nvSpPr>
          <p:cNvPr id="4099" name="Rectangle 2"/>
          <p:cNvSpPr>
            <a:spLocks noGrp="1" noRot="1" noChangeAspect="1" noChangeArrowheads="1" noTextEdit="1"/>
          </p:cNvSpPr>
          <p:nvPr>
            <p:ph type="sldImg"/>
          </p:nvPr>
        </p:nvSpPr>
        <p:spPr>
          <a:xfrm>
            <a:off x="1216025" y="914400"/>
            <a:ext cx="4425950" cy="3319463"/>
          </a:xfrm>
          <a:ln/>
        </p:spPr>
      </p:sp>
      <p:sp>
        <p:nvSpPr>
          <p:cNvPr id="4100" name="Rectangle 3"/>
          <p:cNvSpPr>
            <a:spLocks noGrp="1" noChangeArrowheads="1"/>
          </p:cNvSpPr>
          <p:nvPr>
            <p:ph type="body" idx="1"/>
          </p:nvPr>
        </p:nvSpPr>
        <p:spPr>
          <a:noFill/>
        </p:spPr>
        <p:txBody>
          <a:bodyPr/>
          <a:lstStyle/>
          <a:p>
            <a:r>
              <a:rPr lang="en-US" dirty="0" smtClean="0"/>
              <a:t>Correct answer:</a:t>
            </a:r>
            <a:r>
              <a:rPr lang="en-US" baseline="0" dirty="0" smtClean="0"/>
              <a:t> d</a:t>
            </a:r>
          </a:p>
          <a:p>
            <a:endParaRPr lang="en-US" baseline="0" dirty="0" smtClean="0"/>
          </a:p>
          <a:p>
            <a:r>
              <a:rPr lang="en-US" dirty="0" smtClean="0"/>
              <a:t>The</a:t>
            </a:r>
            <a:r>
              <a:rPr lang="en-US" baseline="0" dirty="0" smtClean="0"/>
              <a:t> data value does not match any of the values listed in the VALUE statement, so PROC PRINT will display the stored value.  However, the width of the column is 7,  the width of the longest format value, ‘Manager’, so truncation occurs in the output.</a:t>
            </a:r>
            <a:endParaRPr lang="en-US" dirty="0" smtClean="0"/>
          </a:p>
          <a:p>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E253612-E0B1-42E4-9570-91D933976279}" type="slidenum">
              <a:rPr lang="en-US" sz="1200" smtClean="0"/>
              <a:pPr/>
              <a:t>67</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False</a:t>
            </a:r>
          </a:p>
          <a:p>
            <a:r>
              <a:rPr lang="en-US" dirty="0" smtClean="0"/>
              <a:t> </a:t>
            </a:r>
          </a:p>
          <a:p>
            <a:r>
              <a:rPr lang="en-US" dirty="0" smtClean="0"/>
              <a:t>A format affects the way a value is displayed.</a:t>
            </a:r>
            <a:r>
              <a:rPr lang="en-US" baseline="0" dirty="0" smtClean="0"/>
              <a:t> It does not change the stored value in any way.</a:t>
            </a:r>
          </a:p>
          <a:p>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E253612-E0B1-42E4-9570-91D933976279}" type="slidenum">
              <a:rPr lang="en-US" sz="1200" smtClean="0"/>
              <a:pPr/>
              <a:t>68</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False</a:t>
            </a:r>
          </a:p>
          <a:p>
            <a:endParaRPr lang="en-US" dirty="0" smtClean="0"/>
          </a:p>
          <a:p>
            <a:r>
              <a:rPr lang="en-US" dirty="0" smtClean="0"/>
              <a:t>A format affects the way a value is displayed.</a:t>
            </a:r>
            <a:r>
              <a:rPr lang="en-US" baseline="0" dirty="0" smtClean="0"/>
              <a:t> It does not change the stored value in any way.</a:t>
            </a:r>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BBCBBD6-19AA-4586-A8E6-6FF7392C1683}" type="slidenum">
              <a:rPr lang="en-US" sz="1200" smtClean="0"/>
              <a:pPr/>
              <a:t>69</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False</a:t>
            </a:r>
          </a:p>
          <a:p>
            <a:r>
              <a:rPr lang="en-US" dirty="0" smtClean="0"/>
              <a:t> </a:t>
            </a:r>
          </a:p>
          <a:p>
            <a:r>
              <a:rPr lang="en-US" dirty="0" smtClean="0"/>
              <a:t>A FORMAT</a:t>
            </a:r>
            <a:r>
              <a:rPr lang="en-US" baseline="0" dirty="0" smtClean="0"/>
              <a:t> statement is used to apply both SAS and user-defined formats. </a:t>
            </a:r>
            <a:endParaRPr lang="en-US" dirty="0" smtClean="0"/>
          </a:p>
          <a:p>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BBCBBD6-19AA-4586-A8E6-6FF7392C1683}" type="slidenum">
              <a:rPr lang="en-US" sz="1200" smtClean="0"/>
              <a:pPr/>
              <a:t>70</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False</a:t>
            </a:r>
          </a:p>
          <a:p>
            <a:endParaRPr lang="en-US" dirty="0" smtClean="0"/>
          </a:p>
          <a:p>
            <a:r>
              <a:rPr lang="en-US" dirty="0" smtClean="0"/>
              <a:t>A FORMAT</a:t>
            </a:r>
            <a:r>
              <a:rPr lang="en-US" baseline="0" dirty="0" smtClean="0"/>
              <a:t> statement is used to apply both SAS and user-defined formats. </a:t>
            </a:r>
            <a:endParaRPr lang="en-US" dirty="0" smtClean="0"/>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CDBCE6E9-1EB4-4BCC-8848-C424BAE6A4E9}" type="slidenum">
              <a:rPr lang="en-US" sz="1200" smtClean="0">
                <a:latin typeface="Times New Roman" pitchFamily="18" charset="0"/>
              </a:rPr>
              <a:pPr/>
              <a:t>8</a:t>
            </a:fld>
            <a:endParaRPr lang="en-US" sz="1200" dirty="0" smtClean="0">
              <a:latin typeface="Times New Roman" pitchFamily="18"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noProof="1" smtClean="0">
                <a:latin typeface="Times New Roman" pitchFamily="18" charset="0"/>
              </a:rPr>
              <a:t>IG: A format is an instruction</a:t>
            </a:r>
            <a:r>
              <a:rPr lang="en-US" baseline="0" noProof="1" smtClean="0">
                <a:latin typeface="Times New Roman" pitchFamily="18" charset="0"/>
              </a:rPr>
              <a:t> that tells SAS how to display values in a report. A numeric value can be displayed with commans, and maybe with a dollar sign.  A SAS date can be displayed in one of many calendar styles.  Formats do not change the stored value.</a:t>
            </a:r>
            <a:endParaRPr lang="en-US" noProof="1"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87EFA035-C809-44AC-8FBD-1302051AD424}" type="slidenum">
              <a:rPr lang="en-US" sz="1200">
                <a:latin typeface="Times New Roman" pitchFamily="18" charset="0"/>
              </a:rPr>
              <a:pPr/>
              <a:t>9</a:t>
            </a:fld>
            <a:endParaRPr lang="en-US" sz="1200" dirty="0">
              <a:latin typeface="Times New Roman"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Formats begin with a $ if</a:t>
            </a:r>
            <a:r>
              <a:rPr lang="en-US" baseline="0" dirty="0" smtClean="0">
                <a:latin typeface="Times New Roman" pitchFamily="18" charset="0"/>
              </a:rPr>
              <a:t> it is a character format, followed by the name of the format, an optional width, a required dot delimiter and an optional number of decimal places for numeric formats.</a:t>
            </a:r>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5DC038BC-1BD6-483C-8D36-4AFE58877F90}" type="slidenum">
              <a:rPr lang="en-US" sz="1200">
                <a:latin typeface="Times New Roman" pitchFamily="18" charset="0"/>
              </a:rPr>
              <a:pPr/>
              <a:t>10</a:t>
            </a:fld>
            <a:endParaRPr lang="en-US" sz="1200" dirty="0">
              <a:latin typeface="Times New Roman"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Do not read the definitions for each format.  Quickly give an explanation because examples follow on the next slide.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Line 47"/>
          <p:cNvSpPr>
            <a:spLocks noChangeShapeType="1"/>
          </p:cNvSpPr>
          <p:nvPr/>
        </p:nvSpPr>
        <p:spPr bwMode="auto">
          <a:xfrm>
            <a:off x="1252538" y="4264025"/>
            <a:ext cx="4805362"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8"/>
          <p:cNvSpPr>
            <a:spLocks noChangeArrowheads="1"/>
          </p:cNvSpPr>
          <p:nvPr/>
        </p:nvSpPr>
        <p:spPr bwMode="auto">
          <a:xfrm>
            <a:off x="2819400" y="6553200"/>
            <a:ext cx="350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r>
              <a:rPr lang="en-US" sz="600" b="1">
                <a:solidFill>
                  <a:srgbClr val="B0B7BB"/>
                </a:solidFill>
                <a:latin typeface="Arial" pitchFamily="34" charset="0"/>
              </a:rPr>
              <a:t/>
            </a:r>
            <a:br>
              <a:rPr lang="en-US" sz="600" b="1">
                <a:solidFill>
                  <a:srgbClr val="B0B7BB"/>
                </a:solidFill>
                <a:latin typeface="Arial" pitchFamily="34" charset="0"/>
              </a:rPr>
            </a:br>
            <a:r>
              <a:rPr lang="en-US" sz="600" b="1">
                <a:solidFill>
                  <a:srgbClr val="B0B7BB"/>
                </a:solidFill>
                <a:latin typeface="Arial" pitchFamily="34" charset="0"/>
              </a:rPr>
              <a:t>Copyright © 2010, SAS Institute Inc. All rights reserved.</a:t>
            </a:r>
            <a:endParaRPr lang="en-US" sz="600">
              <a:solidFill>
                <a:srgbClr val="B0B7BB"/>
              </a:solidFill>
              <a:latin typeface="Arial" pitchFamily="34" charset="0"/>
            </a:endParaRPr>
          </a:p>
        </p:txBody>
      </p:sp>
      <p:pic>
        <p:nvPicPr>
          <p:cNvPr id="5" name="Picture 2" descr="C:\Users\sassnh\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863" y="3235325"/>
            <a:ext cx="7254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15212" y="3089275"/>
            <a:ext cx="8458200" cy="679450"/>
          </a:xfrm>
        </p:spPr>
        <p:txBody>
          <a:bodyPr/>
          <a:lstStyle>
            <a:lvl1pPr>
              <a:defRPr>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7611968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5" name="Rectangle 44"/>
          <p:cNvSpPr>
            <a:spLocks noGrp="1" noChangeArrowheads="1"/>
          </p:cNvSpPr>
          <p:nvPr>
            <p:ph type="title"/>
          </p:nvPr>
        </p:nvSpPr>
        <p:spPr bwMode="auto">
          <a:xfrm>
            <a:off x="685800" y="457200"/>
            <a:ext cx="8458200" cy="685800"/>
          </a:xfrm>
          <a:prstGeom prst="rect">
            <a:avLst/>
          </a:prstGeom>
          <a:noFill/>
          <a:ln>
            <a:noFill/>
          </a:ln>
          <a:effectLst/>
          <a:extLst/>
        </p:spPr>
        <p:txBody>
          <a:bodyPr/>
          <a:lstStyle/>
          <a:p>
            <a:pPr lvl="0"/>
            <a:r>
              <a:rPr lang="en-US" smtClean="0"/>
              <a:t>Click to edit Master title style</a:t>
            </a:r>
            <a:endParaRPr lang="en-US" dirty="0" smtClean="0"/>
          </a:p>
        </p:txBody>
      </p:sp>
      <p:sp>
        <p:nvSpPr>
          <p:cNvPr id="6" name="Rectangle 45"/>
          <p:cNvSpPr>
            <a:spLocks noGrp="1" noChangeArrowheads="1"/>
          </p:cNvSpPr>
          <p:nvPr>
            <p:ph idx="1"/>
          </p:nvPr>
        </p:nvSpPr>
        <p:spPr bwMode="auto">
          <a:xfrm>
            <a:off x="685800" y="1078992"/>
            <a:ext cx="7848600" cy="4267200"/>
          </a:xfrm>
          <a:prstGeom prst="rect">
            <a:avLst/>
          </a:prstGeom>
          <a:noFill/>
          <a:ln>
            <a:noFill/>
          </a:ln>
          <a:effectLst/>
          <a:extLst/>
        </p:spPr>
        <p:txBody>
          <a:bodyPr/>
          <a:lstStyle>
            <a:lvl1pPr marL="0" indent="0">
              <a:defRPr baseline="0">
                <a:solidFill>
                  <a:srgbClr val="000000"/>
                </a:solidFill>
              </a:defRPr>
            </a:lvl1pPr>
            <a:lvl2pPr>
              <a:defRPr baseline="0">
                <a:solidFill>
                  <a:srgbClr val="000000"/>
                </a:solidFill>
              </a:defRPr>
            </a:lvl2pPr>
            <a:lvl3pPr>
              <a:defRPr baseline="0">
                <a:solidFill>
                  <a:srgbClr val="000000"/>
                </a:solidFill>
              </a:defRPr>
            </a:lvl3pPr>
            <a:lvl4pPr>
              <a:defRPr baseline="0">
                <a:solidFill>
                  <a:srgbClr val="000000"/>
                </a:solidFill>
              </a:defRPr>
            </a:lvl4pPr>
            <a:lvl5pPr>
              <a:defRPr baseline="0">
                <a:solidFill>
                  <a:srgbClr val="000000"/>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289732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3526FCB-77A4-4AA0-B9F1-F8641CD73A87}" type="slidenum">
              <a:rPr lang="en-US" smtClean="0"/>
              <a:t>‹#›</a:t>
            </a:fld>
            <a:endParaRPr lang="en-US" dirty="0"/>
          </a:p>
        </p:txBody>
      </p:sp>
    </p:spTree>
    <p:extLst>
      <p:ext uri="{BB962C8B-B14F-4D97-AF65-F5344CB8AC3E}">
        <p14:creationId xmlns:p14="http://schemas.microsoft.com/office/powerpoint/2010/main" val="96181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C20838C8-DD23-4554-BF4A-4AE60AC54A3D}"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12742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458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71563"/>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071563"/>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281363"/>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34E292FE-65F8-4ECC-BF2E-7F416B8DE1DC}"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369641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709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770688"/>
            <a:ext cx="98425" cy="87312"/>
          </a:xfrm>
          <a:prstGeom prst="rect">
            <a:avLst/>
          </a:prstGeom>
        </p:spPr>
        <p:txBody>
          <a:bodyPr vert="horz" lIns="0" tIns="0" rIns="0" bIns="0" rtlCol="0" anchor="ctr"/>
          <a:lstStyle>
            <a:lvl1pPr algn="l">
              <a:defRPr sz="100">
                <a:solidFill>
                  <a:srgbClr val="FFFFFF"/>
                </a:solidFill>
                <a:latin typeface="Arial" pitchFamily="34" charset="0"/>
                <a:cs typeface="Arial" pitchFamily="34" charset="0"/>
              </a:defRPr>
            </a:lvl1pPr>
          </a:lstStyle>
          <a:p>
            <a:fld id="{DDE5E6BD-B08D-4369-81A1-C5B545E7428E}" type="slidenum">
              <a:rPr lang="en-US" smtClean="0"/>
              <a:t>‹#›</a:t>
            </a:fld>
            <a:endParaRPr lang="en-US" dirty="0"/>
          </a:p>
        </p:txBody>
      </p:sp>
      <p:sp>
        <p:nvSpPr>
          <p:cNvPr id="1027" name="Rectangle 46"/>
          <p:cNvSpPr>
            <a:spLocks noChangeArrowheads="1"/>
          </p:cNvSpPr>
          <p:nvPr/>
        </p:nvSpPr>
        <p:spPr bwMode="auto">
          <a:xfrm>
            <a:off x="0" y="64770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fld id="{45E45589-5305-4CD3-A11C-BA3C2E368B9F}" type="slidenum">
              <a:rPr lang="en-US" sz="1400" b="1">
                <a:latin typeface="Arial" pitchFamily="34" charset="0"/>
              </a:rPr>
              <a:pPr eaLnBrk="0" hangingPunct="0"/>
              <a:t>‹#›</a:t>
            </a:fld>
            <a:endParaRPr lang="en-US" sz="1400"/>
          </a:p>
        </p:txBody>
      </p:sp>
      <p:sp>
        <p:nvSpPr>
          <p:cNvPr id="1028" name="Rectangle 44"/>
          <p:cNvSpPr>
            <a:spLocks noGrp="1" noChangeArrowheads="1"/>
          </p:cNvSpPr>
          <p:nvPr>
            <p:ph type="title"/>
          </p:nvPr>
        </p:nvSpPr>
        <p:spPr bwMode="auto">
          <a:xfrm>
            <a:off x="685800" y="457200"/>
            <a:ext cx="8458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Title text should go here--one line only</a:t>
            </a:r>
            <a:br>
              <a:rPr lang="en-US" smtClean="0"/>
            </a:br>
            <a:endParaRPr lang="en-US" smtClean="0"/>
          </a:p>
        </p:txBody>
      </p:sp>
      <p:sp>
        <p:nvSpPr>
          <p:cNvPr id="1029" name="Rectangle 45"/>
          <p:cNvSpPr>
            <a:spLocks noGrp="1" noChangeArrowheads="1"/>
          </p:cNvSpPr>
          <p:nvPr>
            <p:ph type="body" idx="1"/>
          </p:nvPr>
        </p:nvSpPr>
        <p:spPr bwMode="auto">
          <a:xfrm>
            <a:off x="685800" y="1074738"/>
            <a:ext cx="7848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p:nvPr/>
        </p:nvSpPr>
        <p:spPr>
          <a:xfrm>
            <a:off x="0" y="30163"/>
            <a:ext cx="1931988" cy="153987"/>
          </a:xfrm>
          <a:prstGeom prst="rect">
            <a:avLst/>
          </a:prstGeom>
          <a:noFill/>
        </p:spPr>
        <p:txBody>
          <a:bodyPr anchor="ctr">
            <a:spAutoFit/>
          </a:bodyPr>
          <a:lstStyle>
            <a:defPPr>
              <a:defRPr lang="en-US"/>
            </a:defPPr>
            <a:lvl1pPr eaLnBrk="0" hangingPunct="0">
              <a:defRPr sz="400" b="0" kern="300" spc="50">
                <a:solidFill>
                  <a:schemeClr val="accent2">
                    <a:lumMod val="60000"/>
                    <a:lumOff val="40000"/>
                  </a:schemeClr>
                </a:solidFill>
                <a:latin typeface="Arial"/>
                <a:ea typeface="ＭＳ Ｐゴシック" pitchFamily="34" charset="-128"/>
                <a:cs typeface="Arial"/>
              </a:defRPr>
            </a:lvl1pPr>
          </a:lstStyle>
          <a:p>
            <a:pPr fontAlgn="auto">
              <a:spcBef>
                <a:spcPts val="0"/>
              </a:spcBef>
              <a:spcAft>
                <a:spcPts val="0"/>
              </a:spcAft>
              <a:defRPr/>
            </a:pPr>
            <a:r>
              <a:rPr lang="en-US" dirty="0" smtClean="0">
                <a:solidFill>
                  <a:srgbClr val="00539B">
                    <a:lumMod val="60000"/>
                    <a:lumOff val="40000"/>
                  </a:srgbClr>
                </a:solidFill>
              </a:rPr>
              <a:t>Copyright © 2012, SAS </a:t>
            </a:r>
            <a:r>
              <a:rPr lang="en-US" dirty="0">
                <a:solidFill>
                  <a:srgbClr val="00539B">
                    <a:lumMod val="60000"/>
                    <a:lumOff val="40000"/>
                  </a:srgbClr>
                </a:solidFill>
              </a:rPr>
              <a:t>Institute Inc. All rights reserved.</a:t>
            </a:r>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70C0"/>
          </a:solidFill>
          <a:latin typeface="+mj-lt"/>
          <a:ea typeface="MS PGothic" pitchFamily="34" charset="-128"/>
          <a:cs typeface="ＭＳ Ｐゴシック" pitchFamily="-112" charset="-128"/>
        </a:defRPr>
      </a:lvl1pPr>
      <a:lvl2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2pPr>
      <a:lvl3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3pPr>
      <a:lvl4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4pPr>
      <a:lvl5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algn="l" rtl="0" eaLnBrk="1" fontAlgn="base" hangingPunct="1">
        <a:spcBef>
          <a:spcPts val="25"/>
        </a:spcBef>
        <a:spcAft>
          <a:spcPct val="17000"/>
        </a:spcAft>
        <a:buClr>
          <a:schemeClr val="tx1"/>
        </a:buClr>
        <a:buFont typeface="+mj-lt"/>
        <a:defRPr sz="2400">
          <a:solidFill>
            <a:srgbClr val="000000"/>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000000"/>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000000"/>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rgbClr val="000000"/>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rgbClr val="000000"/>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31.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12.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42.xml"/><Relationship Id="rId4"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34.xml"/><Relationship Id="rId5" Type="http://schemas.openxmlformats.org/officeDocument/2006/relationships/image" Target="../media/image19.png"/><Relationship Id="rId4" Type="http://schemas.openxmlformats.org/officeDocument/2006/relationships/hyperlink" Target="http://support.sas.com/quiz/prg1"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nvPicPr>
        <p:blipFill>
          <a:blip r:embed="rId4"/>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smtClean="0">
                <a:solidFill>
                  <a:srgbClr val="0070C0"/>
                </a:solidFill>
              </a:rPr>
              <a:t>Chapter 5: Formatting Data Values</a:t>
            </a:r>
          </a:p>
        </p:txBody>
      </p:sp>
      <p:graphicFrame>
        <p:nvGraphicFramePr>
          <p:cNvPr id="7" name="Group Organizer"/>
          <p:cNvGraphicFramePr>
            <a:graphicFrameLocks noGrp="1"/>
          </p:cNvGraphicFramePr>
          <p:nvPr>
            <p:extLst>
              <p:ext uri="{D42A27DB-BD31-4B8C-83A1-F6EECF244321}">
                <p14:modId xmlns:p14="http://schemas.microsoft.com/office/powerpoint/2010/main" val="2736373400"/>
              </p:ext>
            </p:extLst>
          </p:nvPr>
        </p:nvGraphicFramePr>
        <p:xfrm>
          <a:off x="1371600" y="1690687"/>
          <a:ext cx="6400800" cy="4343400"/>
        </p:xfrm>
        <a:graphic>
          <a:graphicData uri="http://schemas.openxmlformats.org/drawingml/2006/table">
            <a:tbl>
              <a:tblPr/>
              <a:tblGrid>
                <a:gridCol w="6400800"/>
              </a:tblGrid>
              <a:tr h="2179743">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5.1 Using SAS Formats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163657">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5.2 User-Defined Formats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dirty="0" smtClean="0"/>
              <a:t>SAS Formats</a:t>
            </a:r>
          </a:p>
        </p:txBody>
      </p:sp>
      <p:sp>
        <p:nvSpPr>
          <p:cNvPr id="87043" name="Rectangle 3"/>
          <p:cNvSpPr>
            <a:spLocks noGrp="1" noChangeArrowheads="1"/>
          </p:cNvSpPr>
          <p:nvPr>
            <p:ph idx="1"/>
          </p:nvPr>
        </p:nvSpPr>
        <p:spPr/>
        <p:txBody>
          <a:bodyPr/>
          <a:lstStyle/>
          <a:p>
            <a:pPr marL="0" indent="0" eaLnBrk="1" hangingPunct="1"/>
            <a:r>
              <a:rPr lang="en-US" dirty="0" smtClean="0"/>
              <a:t>Selected SAS formats:</a:t>
            </a:r>
          </a:p>
        </p:txBody>
      </p:sp>
      <p:graphicFrame>
        <p:nvGraphicFramePr>
          <p:cNvPr id="443608" name="Group 216"/>
          <p:cNvGraphicFramePr>
            <a:graphicFrameLocks noGrp="1"/>
          </p:cNvGraphicFramePr>
          <p:nvPr>
            <p:extLst>
              <p:ext uri="{D42A27DB-BD31-4B8C-83A1-F6EECF244321}">
                <p14:modId xmlns:p14="http://schemas.microsoft.com/office/powerpoint/2010/main" val="281465018"/>
              </p:ext>
            </p:extLst>
          </p:nvPr>
        </p:nvGraphicFramePr>
        <p:xfrm>
          <a:off x="700088" y="1543535"/>
          <a:ext cx="7933773" cy="5125720"/>
        </p:xfrm>
        <a:graphic>
          <a:graphicData uri="http://schemas.openxmlformats.org/drawingml/2006/table">
            <a:tbl>
              <a:tblPr/>
              <a:tblGrid>
                <a:gridCol w="1602954"/>
                <a:gridCol w="6330819"/>
              </a:tblGrid>
              <a:tr h="39211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rgbClr val="FFFFFF"/>
                          </a:solidFill>
                          <a:effectLst/>
                          <a:latin typeface="Arial" charset="0"/>
                        </a:rPr>
                        <a:t>Format</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rgbClr val="FFFFFF"/>
                          </a:solidFill>
                          <a:effectLst/>
                          <a:latin typeface="Arial" charset="0"/>
                        </a:rPr>
                        <a:t>Definition</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r>
              <a:tr h="43021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800" b="0" i="0" u="none" strike="noStrike" cap="none" normalizeH="0" baseline="0" dirty="0" smtClean="0">
                          <a:ln>
                            <a:noFill/>
                          </a:ln>
                          <a:solidFill>
                            <a:srgbClr val="000000"/>
                          </a:solidFill>
                          <a:effectLst/>
                          <a:latin typeface="Arial" charset="0"/>
                        </a:rPr>
                        <a:t>$</a:t>
                      </a:r>
                      <a:r>
                        <a:rPr kumimoji="0" lang="en-US" sz="1800" b="0" i="1" u="none" strike="noStrike" cap="none" normalizeH="0" baseline="0" dirty="0" smtClean="0">
                          <a:ln>
                            <a:noFill/>
                          </a:ln>
                          <a:solidFill>
                            <a:srgbClr val="000000"/>
                          </a:solidFill>
                          <a:effectLst/>
                          <a:latin typeface="Arial" charset="0"/>
                        </a:rPr>
                        <a:t>w</a:t>
                      </a:r>
                      <a:r>
                        <a:rPr kumimoji="0" lang="en-US" sz="1800" b="0" i="0" u="none" strike="noStrike" cap="none" normalizeH="0" baseline="0" dirty="0" smtClean="0">
                          <a:ln>
                            <a:noFill/>
                          </a:ln>
                          <a:solidFill>
                            <a:srgbClr val="000000"/>
                          </a:solidFill>
                          <a:effectLst/>
                          <a:latin typeface="Arial" charset="0"/>
                        </a:rPr>
                        <a:t>.</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800" b="0" i="0" u="none" strike="noStrike" cap="none" normalizeH="0" baseline="0" dirty="0" smtClean="0">
                          <a:ln>
                            <a:noFill/>
                          </a:ln>
                          <a:solidFill>
                            <a:schemeClr val="tx1"/>
                          </a:solidFill>
                          <a:effectLst/>
                          <a:latin typeface="Arial" charset="0"/>
                        </a:rPr>
                        <a:t>Writes standard character data.</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39211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800" b="0" i="1" u="none" strike="noStrike" cap="none" normalizeH="0" baseline="0" dirty="0" smtClean="0">
                          <a:ln>
                            <a:noFill/>
                          </a:ln>
                          <a:solidFill>
                            <a:srgbClr val="000000"/>
                          </a:solidFill>
                          <a:effectLst/>
                          <a:latin typeface="Arial" charset="0"/>
                        </a:rPr>
                        <a:t>w</a:t>
                      </a:r>
                      <a:r>
                        <a:rPr kumimoji="0" lang="en-US" sz="1800" b="0" i="0" u="none" strike="noStrike" cap="none" normalizeH="0" baseline="0" dirty="0" smtClean="0">
                          <a:ln>
                            <a:noFill/>
                          </a:ln>
                          <a:solidFill>
                            <a:srgbClr val="000000"/>
                          </a:solidFill>
                          <a:effectLst/>
                          <a:latin typeface="Arial" charset="0"/>
                        </a:rPr>
                        <a:t>.</a:t>
                      </a:r>
                      <a:r>
                        <a:rPr kumimoji="0" lang="en-US" sz="1800" b="0" i="1" u="none" strike="noStrike" cap="none" normalizeH="0" baseline="0" dirty="0" smtClean="0">
                          <a:ln>
                            <a:noFill/>
                          </a:ln>
                          <a:solidFill>
                            <a:srgbClr val="000000"/>
                          </a:solidFill>
                          <a:effectLst/>
                          <a:latin typeface="Arial" charset="0"/>
                        </a:rPr>
                        <a:t>d</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800" b="0" i="0" u="none" strike="noStrike" cap="none" normalizeH="0" baseline="0" dirty="0" smtClean="0">
                          <a:ln>
                            <a:noFill/>
                          </a:ln>
                          <a:solidFill>
                            <a:schemeClr val="tx1"/>
                          </a:solidFill>
                          <a:effectLst/>
                          <a:latin typeface="Arial" charset="0"/>
                        </a:rPr>
                        <a:t>Writes standard numeric data.</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4222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800" b="0" i="0" u="none" strike="noStrike" cap="none" normalizeH="0" baseline="0" dirty="0" smtClean="0">
                          <a:ln>
                            <a:noFill/>
                          </a:ln>
                          <a:solidFill>
                            <a:srgbClr val="000000"/>
                          </a:solidFill>
                          <a:effectLst/>
                          <a:latin typeface="Arial" charset="0"/>
                        </a:rPr>
                        <a:t>COMMA</a:t>
                      </a:r>
                      <a:r>
                        <a:rPr kumimoji="0" lang="en-US" sz="1800" b="0" i="1" u="none" strike="noStrike" cap="none" normalizeH="0" baseline="0" dirty="0" smtClean="0">
                          <a:ln>
                            <a:noFill/>
                          </a:ln>
                          <a:solidFill>
                            <a:srgbClr val="000000"/>
                          </a:solidFill>
                          <a:effectLst/>
                          <a:latin typeface="Arial" charset="0"/>
                        </a:rPr>
                        <a:t>w</a:t>
                      </a:r>
                      <a:r>
                        <a:rPr kumimoji="0" lang="en-US" sz="1800" b="0" i="0" u="none" strike="noStrike" cap="none" normalizeH="0" baseline="0" dirty="0" smtClean="0">
                          <a:ln>
                            <a:noFill/>
                          </a:ln>
                          <a:solidFill>
                            <a:srgbClr val="000000"/>
                          </a:solidFill>
                          <a:effectLst/>
                          <a:latin typeface="Arial" charset="0"/>
                        </a:rPr>
                        <a:t>.</a:t>
                      </a:r>
                      <a:r>
                        <a:rPr kumimoji="0" lang="en-US" sz="1800" b="0" i="1" u="none" strike="noStrike" cap="none" normalizeH="0" baseline="0" dirty="0" smtClean="0">
                          <a:ln>
                            <a:noFill/>
                          </a:ln>
                          <a:solidFill>
                            <a:srgbClr val="000000"/>
                          </a:solidFill>
                          <a:effectLst/>
                          <a:latin typeface="Arial" charset="0"/>
                        </a:rPr>
                        <a:t>d</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800" b="0" i="0" u="none" strike="noStrike" cap="none" normalizeH="0" baseline="0" dirty="0" smtClean="0">
                          <a:ln>
                            <a:noFill/>
                          </a:ln>
                          <a:solidFill>
                            <a:schemeClr val="tx1"/>
                          </a:solidFill>
                          <a:effectLst/>
                          <a:latin typeface="Arial" charset="0"/>
                        </a:rPr>
                        <a:t>Writes numeric values with a comma that separates every three digits and a period that separates the decimal fraction.</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4238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a:pPr>
                      <a:r>
                        <a:rPr kumimoji="0" lang="en-US" sz="1800" b="0" i="0" u="none" strike="noStrike" cap="none" normalizeH="0" baseline="0" dirty="0" smtClean="0">
                          <a:ln>
                            <a:noFill/>
                          </a:ln>
                          <a:solidFill>
                            <a:srgbClr val="000000"/>
                          </a:solidFill>
                          <a:effectLst/>
                          <a:latin typeface="Arial" charset="0"/>
                        </a:rPr>
                        <a:t>DOLLAR</a:t>
                      </a:r>
                      <a:r>
                        <a:rPr kumimoji="0" lang="en-US" sz="1800" b="0" i="1" u="none" strike="noStrike" cap="none" normalizeH="0" baseline="0" dirty="0" smtClean="0">
                          <a:ln>
                            <a:noFill/>
                          </a:ln>
                          <a:solidFill>
                            <a:srgbClr val="000000"/>
                          </a:solidFill>
                          <a:effectLst/>
                          <a:latin typeface="Arial" charset="0"/>
                        </a:rPr>
                        <a:t>w</a:t>
                      </a:r>
                      <a:r>
                        <a:rPr kumimoji="0" lang="en-US" sz="1800" b="0" i="0" u="none" strike="noStrike" cap="none" normalizeH="0" baseline="0" dirty="0" smtClean="0">
                          <a:ln>
                            <a:noFill/>
                          </a:ln>
                          <a:solidFill>
                            <a:srgbClr val="000000"/>
                          </a:solidFill>
                          <a:effectLst/>
                          <a:latin typeface="Arial" charset="0"/>
                        </a:rPr>
                        <a:t>.</a:t>
                      </a:r>
                      <a:r>
                        <a:rPr kumimoji="0" lang="en-US" sz="1800" b="0" i="1" u="none" strike="noStrike" cap="none" normalizeH="0" baseline="0" dirty="0" smtClean="0">
                          <a:ln>
                            <a:noFill/>
                          </a:ln>
                          <a:solidFill>
                            <a:srgbClr val="000000"/>
                          </a:solidFill>
                          <a:effectLst/>
                          <a:latin typeface="Arial" charset="0"/>
                        </a:rPr>
                        <a:t>d</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a:pPr>
                      <a:r>
                        <a:rPr kumimoji="0" lang="en-US" sz="1800" b="0" i="0" u="none" strike="noStrike" cap="none" normalizeH="0" baseline="0" dirty="0" smtClean="0">
                          <a:ln>
                            <a:noFill/>
                          </a:ln>
                          <a:solidFill>
                            <a:schemeClr val="tx1"/>
                          </a:solidFill>
                          <a:effectLst/>
                          <a:latin typeface="Arial" charset="0"/>
                        </a:rPr>
                        <a:t>Writes numeric values with a leading dollar sign, a comma that separates every three digits, and a period that separates the decimal fraction. </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4238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a:pPr>
                      <a:r>
                        <a:rPr kumimoji="0" lang="en-US" sz="1800" b="0" i="0" u="none" strike="noStrike" cap="none" normalizeH="0" baseline="0" dirty="0" smtClean="0">
                          <a:ln>
                            <a:noFill/>
                          </a:ln>
                          <a:solidFill>
                            <a:srgbClr val="000000"/>
                          </a:solidFill>
                          <a:effectLst/>
                          <a:latin typeface="Arial" charset="0"/>
                        </a:rPr>
                        <a:t>COMMAX</a:t>
                      </a:r>
                      <a:r>
                        <a:rPr kumimoji="0" lang="en-US" sz="1800" b="0" i="1" u="none" strike="noStrike" cap="none" normalizeH="0" baseline="0" dirty="0" smtClean="0">
                          <a:ln>
                            <a:noFill/>
                          </a:ln>
                          <a:solidFill>
                            <a:srgbClr val="000000"/>
                          </a:solidFill>
                          <a:effectLst/>
                          <a:latin typeface="Arial" charset="0"/>
                        </a:rPr>
                        <a:t>w</a:t>
                      </a:r>
                      <a:r>
                        <a:rPr kumimoji="0" lang="en-US" sz="1800" b="0" i="0" u="none" strike="noStrike" cap="none" normalizeH="0" baseline="0" dirty="0" smtClean="0">
                          <a:ln>
                            <a:noFill/>
                          </a:ln>
                          <a:solidFill>
                            <a:srgbClr val="000000"/>
                          </a:solidFill>
                          <a:effectLst/>
                          <a:latin typeface="Arial" charset="0"/>
                        </a:rPr>
                        <a:t>.</a:t>
                      </a:r>
                      <a:r>
                        <a:rPr kumimoji="0" lang="en-US" sz="1800" b="0" i="1" u="none" strike="noStrike" cap="none" normalizeH="0" baseline="0" dirty="0" smtClean="0">
                          <a:ln>
                            <a:noFill/>
                          </a:ln>
                          <a:solidFill>
                            <a:srgbClr val="000000"/>
                          </a:solidFill>
                          <a:effectLst/>
                          <a:latin typeface="Arial" charset="0"/>
                        </a:rPr>
                        <a:t>d</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a:pPr>
                      <a:r>
                        <a:rPr kumimoji="0" lang="en-US" sz="1800" b="0" i="0" u="none" strike="noStrike" cap="none" normalizeH="0" baseline="0" dirty="0" smtClean="0">
                          <a:ln>
                            <a:noFill/>
                          </a:ln>
                          <a:solidFill>
                            <a:schemeClr val="tx1"/>
                          </a:solidFill>
                          <a:effectLst/>
                          <a:latin typeface="Arial" charset="0"/>
                        </a:rPr>
                        <a:t>Writes numeric values with a period that separates every three digits and a comma that separates the decimal fraction. </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4238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800" b="0" i="0" u="none" strike="noStrike" cap="none" normalizeH="0" baseline="0" dirty="0" smtClean="0">
                          <a:ln>
                            <a:noFill/>
                          </a:ln>
                          <a:solidFill>
                            <a:srgbClr val="000000"/>
                          </a:solidFill>
                          <a:effectLst/>
                          <a:latin typeface="Arial" charset="0"/>
                        </a:rPr>
                        <a:t>EUROX</a:t>
                      </a:r>
                      <a:r>
                        <a:rPr kumimoji="0" lang="en-US" sz="1800" b="0" i="1" u="none" strike="noStrike" cap="none" normalizeH="0" baseline="0" dirty="0" smtClean="0">
                          <a:ln>
                            <a:noFill/>
                          </a:ln>
                          <a:solidFill>
                            <a:srgbClr val="000000"/>
                          </a:solidFill>
                          <a:effectLst/>
                          <a:latin typeface="Arial" charset="0"/>
                        </a:rPr>
                        <a:t>w</a:t>
                      </a:r>
                      <a:r>
                        <a:rPr kumimoji="0" lang="en-US" sz="1800" b="0" i="0" u="none" strike="noStrike" cap="none" normalizeH="0" baseline="0" dirty="0" smtClean="0">
                          <a:ln>
                            <a:noFill/>
                          </a:ln>
                          <a:solidFill>
                            <a:srgbClr val="000000"/>
                          </a:solidFill>
                          <a:effectLst/>
                          <a:latin typeface="Arial" charset="0"/>
                        </a:rPr>
                        <a:t>.</a:t>
                      </a:r>
                      <a:r>
                        <a:rPr kumimoji="0" lang="en-US" sz="1800" b="0" i="1" u="none" strike="noStrike" cap="none" normalizeH="0" baseline="0" dirty="0" smtClean="0">
                          <a:ln>
                            <a:noFill/>
                          </a:ln>
                          <a:solidFill>
                            <a:srgbClr val="000000"/>
                          </a:solidFill>
                          <a:effectLst/>
                          <a:latin typeface="Arial" charset="0"/>
                        </a:rPr>
                        <a:t>d</a:t>
                      </a:r>
                      <a:endParaRPr kumimoji="0" lang="en-US" sz="1800" b="0" i="0" u="none" strike="noStrike" cap="none" normalizeH="0" baseline="0" dirty="0" smtClean="0">
                        <a:ln>
                          <a:noFill/>
                        </a:ln>
                        <a:solidFill>
                          <a:srgbClr val="000000"/>
                        </a:solidFill>
                        <a:effectLst/>
                        <a:latin typeface="Arial" charset="0"/>
                      </a:endParaRP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800" b="0" i="0" u="none" strike="noStrike" cap="none" normalizeH="0" baseline="0" dirty="0" smtClean="0">
                          <a:ln>
                            <a:noFill/>
                          </a:ln>
                          <a:solidFill>
                            <a:schemeClr val="tx1"/>
                          </a:solidFill>
                          <a:effectLst/>
                          <a:latin typeface="Arial" charset="0"/>
                        </a:rPr>
                        <a:t>Writes numeric values with a leading euro symbol (</a:t>
                      </a:r>
                      <a:r>
                        <a:rPr kumimoji="0" lang="en-US" sz="2000" b="0" i="0" u="none" strike="noStrike" cap="none" normalizeH="0" baseline="0" dirty="0" smtClean="0">
                          <a:ln>
                            <a:noFill/>
                          </a:ln>
                          <a:solidFill>
                            <a:schemeClr val="tx1"/>
                          </a:solidFill>
                          <a:effectLst/>
                          <a:latin typeface="Courier New" pitchFamily="49" charset="0"/>
                        </a:rPr>
                        <a:t>€</a:t>
                      </a:r>
                      <a:r>
                        <a:rPr kumimoji="0" lang="en-US" sz="1800" b="0" i="0" u="none" strike="noStrike" cap="none" normalizeH="0" baseline="0" dirty="0" smtClean="0">
                          <a:ln>
                            <a:noFill/>
                          </a:ln>
                          <a:solidFill>
                            <a:schemeClr val="tx1"/>
                          </a:solidFill>
                          <a:effectLst/>
                          <a:latin typeface="Arial" charset="0"/>
                        </a:rPr>
                        <a:t>), a period that separates every three digits, and a comma that separates the decimal fraction. </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518112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t>SAS Format Examples</a:t>
            </a:r>
          </a:p>
        </p:txBody>
      </p:sp>
      <p:sp>
        <p:nvSpPr>
          <p:cNvPr id="88067" name="Rectangle 3"/>
          <p:cNvSpPr>
            <a:spLocks noGrp="1" noChangeArrowheads="1"/>
          </p:cNvSpPr>
          <p:nvPr>
            <p:ph idx="1"/>
          </p:nvPr>
        </p:nvSpPr>
        <p:spPr/>
        <p:txBody>
          <a:bodyPr/>
          <a:lstStyle/>
          <a:p>
            <a:pPr marL="0" indent="0" eaLnBrk="1" hangingPunct="1"/>
            <a:r>
              <a:rPr lang="en-US" dirty="0" smtClean="0"/>
              <a:t>Selected SAS formats:</a:t>
            </a:r>
          </a:p>
        </p:txBody>
      </p:sp>
      <p:graphicFrame>
        <p:nvGraphicFramePr>
          <p:cNvPr id="444748" name="Group 332"/>
          <p:cNvGraphicFramePr>
            <a:graphicFrameLocks noGrp="1"/>
          </p:cNvGraphicFramePr>
          <p:nvPr>
            <p:extLst>
              <p:ext uri="{D42A27DB-BD31-4B8C-83A1-F6EECF244321}">
                <p14:modId xmlns:p14="http://schemas.microsoft.com/office/powerpoint/2010/main" val="1496891152"/>
              </p:ext>
            </p:extLst>
          </p:nvPr>
        </p:nvGraphicFramePr>
        <p:xfrm>
          <a:off x="700088" y="1649413"/>
          <a:ext cx="6750579" cy="3860800"/>
        </p:xfrm>
        <a:graphic>
          <a:graphicData uri="http://schemas.openxmlformats.org/drawingml/2006/table">
            <a:tbl>
              <a:tblPr/>
              <a:tblGrid>
                <a:gridCol w="2161645"/>
                <a:gridCol w="2150534"/>
                <a:gridCol w="2438400"/>
              </a:tblGrid>
              <a:tr h="2889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Format</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Stored Value</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Displayed Value</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r>
              <a:tr h="2889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$4.</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Programming</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mn-lt"/>
                        </a:rPr>
                        <a:t>Prog</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2889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12.</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27134.5864</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27135</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42227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12.2</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27134.5864</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27134.59</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4238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COMMA12.2</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27134.5864</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27,134.59</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4238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a:pPr>
                      <a:r>
                        <a:rPr kumimoji="0" lang="en-US" sz="2000" b="0" i="0" u="none" strike="noStrike" cap="none" normalizeH="0" baseline="0" dirty="0" smtClean="0">
                          <a:ln>
                            <a:noFill/>
                          </a:ln>
                          <a:solidFill>
                            <a:srgbClr val="000000"/>
                          </a:solidFill>
                          <a:effectLst/>
                          <a:latin typeface="Arial" charset="0"/>
                        </a:rPr>
                        <a:t>DOLLAR12.2</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27134.5864</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a:pPr>
                      <a:r>
                        <a:rPr kumimoji="0" lang="en-US" sz="2000" b="0" i="0" u="none" strike="noStrike" cap="none" normalizeH="0" baseline="0" dirty="0" smtClean="0">
                          <a:ln>
                            <a:noFill/>
                          </a:ln>
                          <a:solidFill>
                            <a:schemeClr val="tx1"/>
                          </a:solidFill>
                          <a:effectLst/>
                          <a:latin typeface="+mn-lt"/>
                        </a:rPr>
                        <a:t>$27,134.59</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4238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COMMAX12.2</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27134.5864</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27.134,59</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4238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EUROX12.2</a:t>
                      </a:r>
                      <a:endParaRPr kumimoji="0" lang="en-US" sz="2000" b="0" i="1" u="none" strike="noStrike" cap="none" normalizeH="0" baseline="0" dirty="0" smtClean="0">
                        <a:ln>
                          <a:noFill/>
                        </a:ln>
                        <a:solidFill>
                          <a:srgbClr val="000000"/>
                        </a:solidFill>
                        <a:effectLst/>
                        <a:latin typeface="Arial" charset="0"/>
                      </a:endParaRP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27134.5864</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€27.134,59</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bl>
          </a:graphicData>
        </a:graphic>
      </p:graphicFrame>
    </p:spTree>
    <p:extLst>
      <p:ext uri="{BB962C8B-B14F-4D97-AF65-F5344CB8AC3E}">
        <p14:creationId xmlns:p14="http://schemas.microsoft.com/office/powerpoint/2010/main" val="2969858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dirty="0" smtClean="0"/>
              <a:t>SAS Format Examples</a:t>
            </a:r>
          </a:p>
        </p:txBody>
      </p:sp>
      <p:sp>
        <p:nvSpPr>
          <p:cNvPr id="89091" name="Rectangle 3"/>
          <p:cNvSpPr>
            <a:spLocks noGrp="1" noChangeArrowheads="1"/>
          </p:cNvSpPr>
          <p:nvPr>
            <p:ph idx="1"/>
          </p:nvPr>
        </p:nvSpPr>
        <p:spPr/>
        <p:txBody>
          <a:bodyPr/>
          <a:lstStyle/>
          <a:p>
            <a:pPr marL="0" indent="0" eaLnBrk="1" hangingPunct="1"/>
            <a:r>
              <a:rPr lang="en-US" dirty="0" smtClean="0"/>
              <a:t>If the format width is not large enough to accommodate </a:t>
            </a:r>
            <a:br>
              <a:rPr lang="en-US" dirty="0" smtClean="0"/>
            </a:br>
            <a:r>
              <a:rPr lang="en-US" dirty="0" smtClean="0"/>
              <a:t>a numeric value, the displayed value is automatically adjusted to fit the width.</a:t>
            </a:r>
          </a:p>
        </p:txBody>
      </p:sp>
      <p:graphicFrame>
        <p:nvGraphicFramePr>
          <p:cNvPr id="445550" name="Group 110"/>
          <p:cNvGraphicFramePr>
            <a:graphicFrameLocks noGrp="1"/>
          </p:cNvGraphicFramePr>
          <p:nvPr>
            <p:extLst>
              <p:ext uri="{D42A27DB-BD31-4B8C-83A1-F6EECF244321}">
                <p14:modId xmlns:p14="http://schemas.microsoft.com/office/powerpoint/2010/main" val="3590694002"/>
              </p:ext>
            </p:extLst>
          </p:nvPr>
        </p:nvGraphicFramePr>
        <p:xfrm>
          <a:off x="695325" y="2397125"/>
          <a:ext cx="6238875" cy="2895600"/>
        </p:xfrm>
        <a:graphic>
          <a:graphicData uri="http://schemas.openxmlformats.org/drawingml/2006/table">
            <a:tbl>
              <a:tblPr/>
              <a:tblGrid>
                <a:gridCol w="1980142"/>
                <a:gridCol w="2057400"/>
                <a:gridCol w="2201333"/>
              </a:tblGrid>
              <a:tr h="2889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Format</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Stored Value</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Displayed Value</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r>
              <a:tr h="2889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DOLLAR12.2</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27134.5864</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$27,134.59</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2889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DOLLAR9.2</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27134.5864</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$27134.59</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42227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DOLLAR8.2</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27134.5864</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27134.59</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47625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DOLLAR5.2</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27134.5864</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27135</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4238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DOLLAR4.2</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27134.5864</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27E3</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bl>
          </a:graphicData>
        </a:graphic>
      </p:graphicFrame>
    </p:spTree>
    <p:extLst>
      <p:ext uri="{BB962C8B-B14F-4D97-AF65-F5344CB8AC3E}">
        <p14:creationId xmlns:p14="http://schemas.microsoft.com/office/powerpoint/2010/main" val="4286353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5.01 Quiz</a:t>
            </a:r>
            <a:endParaRPr lang="en-US" dirty="0" smtClean="0"/>
          </a:p>
        </p:txBody>
      </p:sp>
      <p:sp>
        <p:nvSpPr>
          <p:cNvPr id="91139" name="Rectangle 3"/>
          <p:cNvSpPr>
            <a:spLocks noGrp="1" noChangeArrowheads="1"/>
          </p:cNvSpPr>
          <p:nvPr>
            <p:ph idx="1"/>
          </p:nvPr>
        </p:nvSpPr>
        <p:spPr/>
        <p:txBody>
          <a:bodyPr/>
          <a:lstStyle/>
          <a:p>
            <a:r>
              <a:rPr lang="en-US" dirty="0" smtClean="0"/>
              <a:t>Use SAS documentation or the SAS Help Facility </a:t>
            </a:r>
            <a:br>
              <a:rPr lang="en-US" dirty="0" smtClean="0"/>
            </a:br>
            <a:r>
              <a:rPr lang="en-US" dirty="0" smtClean="0"/>
              <a:t>to explore the Z</a:t>
            </a:r>
            <a:r>
              <a:rPr lang="en-US" i="1" dirty="0" smtClean="0"/>
              <a:t>w</a:t>
            </a:r>
            <a:r>
              <a:rPr lang="en-US" dirty="0" smtClean="0"/>
              <a:t>.</a:t>
            </a:r>
            <a:r>
              <a:rPr lang="en-US" i="1" dirty="0" smtClean="0"/>
              <a:t>d</a:t>
            </a:r>
            <a:r>
              <a:rPr lang="en-US" dirty="0" smtClean="0"/>
              <a:t> numeric format. What is it used for?</a:t>
            </a:r>
          </a:p>
          <a:p>
            <a:endParaRPr lang="en-US" dirty="0"/>
          </a:p>
          <a:p>
            <a:r>
              <a:rPr lang="en-US" dirty="0" smtClean="0"/>
              <a:t>Hint: Search for Z</a:t>
            </a:r>
            <a:r>
              <a:rPr lang="en-US" i="1" dirty="0" smtClean="0"/>
              <a:t>w.d</a:t>
            </a:r>
            <a:r>
              <a:rPr lang="en-US" dirty="0" smtClean="0"/>
              <a:t> or explore “Formats by Category.”</a:t>
            </a:r>
          </a:p>
          <a:p>
            <a:endParaRPr lang="en-US" dirty="0"/>
          </a:p>
          <a:p>
            <a:endParaRPr lang="en-US" dirty="0" smtClean="0">
              <a:sym typeface="Wingdings" pitchFamily="2" charset="2"/>
            </a:endParaRPr>
          </a:p>
        </p:txBody>
      </p:sp>
    </p:spTree>
    <p:custDataLst>
      <p:tags r:id="rId1"/>
    </p:custDataLst>
    <p:extLst>
      <p:ext uri="{BB962C8B-B14F-4D97-AF65-F5344CB8AC3E}">
        <p14:creationId xmlns:p14="http://schemas.microsoft.com/office/powerpoint/2010/main" val="4182763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5.01 Quiz </a:t>
            </a:r>
            <a:r>
              <a:rPr lang="en-US" dirty="0" smtClean="0"/>
              <a:t>– Correct Answer</a:t>
            </a:r>
          </a:p>
        </p:txBody>
      </p:sp>
      <p:sp>
        <p:nvSpPr>
          <p:cNvPr id="91139" name="Rectangle 3"/>
          <p:cNvSpPr>
            <a:spLocks noGrp="1" noChangeArrowheads="1"/>
          </p:cNvSpPr>
          <p:nvPr>
            <p:ph idx="1"/>
          </p:nvPr>
        </p:nvSpPr>
        <p:spPr/>
        <p:txBody>
          <a:bodyPr/>
          <a:lstStyle/>
          <a:p>
            <a:r>
              <a:rPr lang="en-US" dirty="0" smtClean="0"/>
              <a:t>Use SAS documentation or the SAS Help Facility </a:t>
            </a:r>
            <a:br>
              <a:rPr lang="en-US" dirty="0" smtClean="0"/>
            </a:br>
            <a:r>
              <a:rPr lang="en-US" dirty="0" smtClean="0"/>
              <a:t>to explore the Z</a:t>
            </a:r>
            <a:r>
              <a:rPr lang="en-US" i="1" dirty="0" smtClean="0"/>
              <a:t>w.d</a:t>
            </a:r>
            <a:r>
              <a:rPr lang="en-US" dirty="0" smtClean="0"/>
              <a:t> numeric format. What is it used for?</a:t>
            </a:r>
          </a:p>
          <a:p>
            <a:endParaRPr lang="en-US" dirty="0" smtClean="0"/>
          </a:p>
          <a:p>
            <a:r>
              <a:rPr lang="en-US" dirty="0" smtClean="0"/>
              <a:t>Hint: Search for Z</a:t>
            </a:r>
            <a:r>
              <a:rPr lang="en-US" i="1" dirty="0" smtClean="0"/>
              <a:t>w.d</a:t>
            </a:r>
            <a:r>
              <a:rPr lang="en-US" dirty="0" smtClean="0"/>
              <a:t> or explore “Formats by Category.”</a:t>
            </a:r>
          </a:p>
          <a:p>
            <a:endParaRPr lang="en-US" dirty="0"/>
          </a:p>
          <a:p>
            <a:r>
              <a:rPr lang="en-US" b="1" dirty="0" smtClean="0"/>
              <a:t>The Z</a:t>
            </a:r>
            <a:r>
              <a:rPr lang="en-US" b="1" i="1" dirty="0" smtClean="0"/>
              <a:t>w</a:t>
            </a:r>
            <a:r>
              <a:rPr lang="en-US" b="1" dirty="0" smtClean="0"/>
              <a:t>.</a:t>
            </a:r>
            <a:r>
              <a:rPr lang="en-US" b="1" i="1" dirty="0" smtClean="0"/>
              <a:t>d</a:t>
            </a:r>
            <a:r>
              <a:rPr lang="en-US" b="1" dirty="0" smtClean="0"/>
              <a:t> format writes standard numeric data with leading zeros.  It is similar to the </a:t>
            </a:r>
            <a:r>
              <a:rPr lang="en-US" b="1" i="1" dirty="0" smtClean="0"/>
              <a:t>w</a:t>
            </a:r>
            <a:r>
              <a:rPr lang="en-US" b="1" dirty="0" smtClean="0"/>
              <a:t>.</a:t>
            </a:r>
            <a:r>
              <a:rPr lang="en-US" b="1" i="1" dirty="0" smtClean="0"/>
              <a:t>d</a:t>
            </a:r>
            <a:r>
              <a:rPr lang="en-US" b="1" dirty="0" smtClean="0"/>
              <a:t> format except that Z</a:t>
            </a:r>
            <a:r>
              <a:rPr lang="en-US" b="1" i="1" dirty="0" smtClean="0"/>
              <a:t>w</a:t>
            </a:r>
            <a:r>
              <a:rPr lang="en-US" b="1" dirty="0" smtClean="0"/>
              <a:t>.</a:t>
            </a:r>
            <a:r>
              <a:rPr lang="en-US" b="1" i="1" dirty="0" smtClean="0"/>
              <a:t>d</a:t>
            </a:r>
            <a:r>
              <a:rPr lang="en-US" b="1" dirty="0" smtClean="0"/>
              <a:t> pads right-aligned output with zeros instead </a:t>
            </a:r>
            <a:br>
              <a:rPr lang="en-US" b="1" dirty="0" smtClean="0"/>
            </a:br>
            <a:r>
              <a:rPr lang="en-US" b="1" dirty="0" smtClean="0"/>
              <a:t>of blanks.</a:t>
            </a:r>
          </a:p>
          <a:p>
            <a:endParaRPr lang="en-US" dirty="0" smtClean="0">
              <a:sym typeface="Wingdings" pitchFamily="2" charset="2"/>
            </a:endParaRPr>
          </a:p>
        </p:txBody>
      </p:sp>
    </p:spTree>
    <p:custDataLst>
      <p:tags r:id="rId1"/>
    </p:custDataLst>
    <p:extLst>
      <p:ext uri="{BB962C8B-B14F-4D97-AF65-F5344CB8AC3E}">
        <p14:creationId xmlns:p14="http://schemas.microsoft.com/office/powerpoint/2010/main" val="1483424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dirty="0" smtClean="0"/>
              <a:t>SAS Date Format Examples</a:t>
            </a:r>
          </a:p>
        </p:txBody>
      </p:sp>
      <p:sp>
        <p:nvSpPr>
          <p:cNvPr id="94211" name="Rectangle 3"/>
          <p:cNvSpPr>
            <a:spLocks noGrp="1" noChangeArrowheads="1"/>
          </p:cNvSpPr>
          <p:nvPr>
            <p:ph idx="1"/>
          </p:nvPr>
        </p:nvSpPr>
        <p:spPr/>
        <p:txBody>
          <a:bodyPr/>
          <a:lstStyle/>
          <a:p>
            <a:pPr marL="0" indent="0" eaLnBrk="1" hangingPunct="1"/>
            <a:r>
              <a:rPr lang="en-US" dirty="0" smtClean="0"/>
              <a:t>SAS date formats display SAS date values in standard date forms.</a:t>
            </a:r>
          </a:p>
        </p:txBody>
      </p:sp>
      <p:graphicFrame>
        <p:nvGraphicFramePr>
          <p:cNvPr id="446590" name="Group 126"/>
          <p:cNvGraphicFramePr>
            <a:graphicFrameLocks noGrp="1"/>
          </p:cNvGraphicFramePr>
          <p:nvPr>
            <p:extLst>
              <p:ext uri="{D42A27DB-BD31-4B8C-83A1-F6EECF244321}">
                <p14:modId xmlns:p14="http://schemas.microsoft.com/office/powerpoint/2010/main" val="323198827"/>
              </p:ext>
            </p:extLst>
          </p:nvPr>
        </p:nvGraphicFramePr>
        <p:xfrm>
          <a:off x="695325" y="2022475"/>
          <a:ext cx="5915787" cy="3378200"/>
        </p:xfrm>
        <a:graphic>
          <a:graphicData uri="http://schemas.openxmlformats.org/drawingml/2006/table">
            <a:tbl>
              <a:tblPr/>
              <a:tblGrid>
                <a:gridCol w="1819275"/>
                <a:gridCol w="1847088"/>
                <a:gridCol w="2249424"/>
              </a:tblGrid>
              <a:tr h="2889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Format</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Stored Value</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Displayed Value</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r>
              <a:tr h="2889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a:pPr>
                      <a:r>
                        <a:rPr kumimoji="0" lang="en-US" sz="2000" b="0" i="0" u="none" strike="noStrike" cap="none" normalizeH="0" baseline="0" dirty="0" smtClean="0">
                          <a:ln>
                            <a:noFill/>
                          </a:ln>
                          <a:solidFill>
                            <a:srgbClr val="000000"/>
                          </a:solidFill>
                          <a:effectLst/>
                          <a:latin typeface="Arial" charset="0"/>
                        </a:rPr>
                        <a:t>MMDDYY10.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01/01/1960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2889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MMDDYY8.</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01/01/60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42227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MMDDYY6.</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a:pPr>
                      <a:r>
                        <a:rPr kumimoji="0" lang="en-US" sz="2000" b="0" i="0" u="none" strike="noStrike" cap="none" normalizeH="0" baseline="0" dirty="0" smtClean="0">
                          <a:ln>
                            <a:noFill/>
                          </a:ln>
                          <a:solidFill>
                            <a:schemeClr val="tx1"/>
                          </a:solidFill>
                          <a:effectLst/>
                          <a:latin typeface="+mn-lt"/>
                        </a:rPr>
                        <a:t>010160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47625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DDMMYY10.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365</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31/12/1960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47625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DDMMYY8.</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365</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31/12/60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47625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DDMMYY6.</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365</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311260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1007001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dirty="0" smtClean="0"/>
              <a:t>SAS Date Format Examples</a:t>
            </a:r>
          </a:p>
        </p:txBody>
      </p:sp>
      <p:sp>
        <p:nvSpPr>
          <p:cNvPr id="95235" name="Rectangle 3"/>
          <p:cNvSpPr>
            <a:spLocks noGrp="1" noChangeArrowheads="1"/>
          </p:cNvSpPr>
          <p:nvPr>
            <p:ph idx="1"/>
          </p:nvPr>
        </p:nvSpPr>
        <p:spPr/>
        <p:txBody>
          <a:bodyPr/>
          <a:lstStyle/>
          <a:p>
            <a:pPr marL="0" indent="0" eaLnBrk="1" hangingPunct="1"/>
            <a:r>
              <a:rPr lang="en-US" dirty="0" smtClean="0"/>
              <a:t>Additional date formats: </a:t>
            </a:r>
          </a:p>
        </p:txBody>
      </p:sp>
      <p:graphicFrame>
        <p:nvGraphicFramePr>
          <p:cNvPr id="447607" name="Group 119"/>
          <p:cNvGraphicFramePr>
            <a:graphicFrameLocks noGrp="1"/>
          </p:cNvGraphicFramePr>
          <p:nvPr>
            <p:extLst>
              <p:ext uri="{D42A27DB-BD31-4B8C-83A1-F6EECF244321}">
                <p14:modId xmlns:p14="http://schemas.microsoft.com/office/powerpoint/2010/main" val="1287504219"/>
              </p:ext>
            </p:extLst>
          </p:nvPr>
        </p:nvGraphicFramePr>
        <p:xfrm>
          <a:off x="695325" y="1620838"/>
          <a:ext cx="6673663" cy="3378200"/>
        </p:xfrm>
        <a:graphic>
          <a:graphicData uri="http://schemas.openxmlformats.org/drawingml/2006/table">
            <a:tbl>
              <a:tblPr/>
              <a:tblGrid>
                <a:gridCol w="1819275"/>
                <a:gridCol w="1883664"/>
                <a:gridCol w="2970724"/>
              </a:tblGrid>
              <a:tr h="2889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Format</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Stored Value</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Displayed Value</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r>
              <a:tr h="2889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DATE7.</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-1</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31DEC59</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2889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DATE9.</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-1</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31DEC1959</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42227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WORDDATE.</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January 1, 1960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47625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WEEKDATE.</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Friday, January 1, 1960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47625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MONYY7.</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JAN1960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47625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YEAR4.</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mn-lt"/>
                        </a:rPr>
                        <a:t>1960</a:t>
                      </a:r>
                    </a:p>
                  </a:txBody>
                  <a:tcPr marL="88900" marR="88900" marT="88900" marB="88900"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3289282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5.02 Quiz</a:t>
            </a:r>
            <a:endParaRPr lang="en-US" dirty="0" smtClean="0"/>
          </a:p>
        </p:txBody>
      </p:sp>
      <p:sp>
        <p:nvSpPr>
          <p:cNvPr id="97283" name="Rectangle 3"/>
          <p:cNvSpPr>
            <a:spLocks noGrp="1" noChangeArrowheads="1"/>
          </p:cNvSpPr>
          <p:nvPr>
            <p:ph idx="1"/>
          </p:nvPr>
        </p:nvSpPr>
        <p:spPr/>
        <p:txBody>
          <a:bodyPr/>
          <a:lstStyle/>
          <a:p>
            <a:pPr marL="0" indent="0" eaLnBrk="1" hangingPunct="1"/>
            <a:r>
              <a:rPr lang="en-US" dirty="0" smtClean="0"/>
              <a:t>Which FORMAT statement creates the output shown below?</a:t>
            </a:r>
          </a:p>
          <a:p>
            <a:pPr marL="0" indent="0" eaLnBrk="1" hangingPunct="1"/>
            <a:endParaRPr lang="en-US" sz="800" b="1"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p:txBody>
      </p:sp>
      <p:sp>
        <p:nvSpPr>
          <p:cNvPr id="97285" name="Rectangle 6"/>
          <p:cNvSpPr>
            <a:spLocks noChangeArrowheads="1"/>
          </p:cNvSpPr>
          <p:nvPr/>
        </p:nvSpPr>
        <p:spPr bwMode="auto">
          <a:xfrm>
            <a:off x="1220788" y="1891665"/>
            <a:ext cx="6977062" cy="730456"/>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format Birth_Date Hire_Date </a:t>
            </a:r>
            <a:r>
              <a:rPr lang="en-US" b="1" dirty="0" smtClean="0">
                <a:latin typeface="Courier New" pitchFamily="49" charset="0"/>
              </a:rPr>
              <a:t>mmddyy10. </a:t>
            </a:r>
            <a:endParaRPr lang="en-US" b="1" dirty="0">
              <a:latin typeface="Courier New" pitchFamily="49" charset="0"/>
            </a:endParaRPr>
          </a:p>
          <a:p>
            <a:pPr>
              <a:lnSpc>
                <a:spcPct val="85000"/>
              </a:lnSpc>
            </a:pPr>
            <a:r>
              <a:rPr lang="en-US" b="1" dirty="0">
                <a:latin typeface="Courier New" pitchFamily="49" charset="0"/>
              </a:rPr>
              <a:t>       Term_Date </a:t>
            </a:r>
            <a:r>
              <a:rPr lang="en-US" b="1" dirty="0" smtClean="0">
                <a:latin typeface="Courier New" pitchFamily="49" charset="0"/>
              </a:rPr>
              <a:t>monyy7</a:t>
            </a:r>
            <a:r>
              <a:rPr lang="en-US" b="1" dirty="0">
                <a:latin typeface="Courier New" pitchFamily="49" charset="0"/>
              </a:rPr>
              <a:t>.;</a:t>
            </a:r>
          </a:p>
        </p:txBody>
      </p:sp>
      <p:sp>
        <p:nvSpPr>
          <p:cNvPr id="97286" name="Rectangle 7"/>
          <p:cNvSpPr>
            <a:spLocks noChangeArrowheads="1"/>
          </p:cNvSpPr>
          <p:nvPr/>
        </p:nvSpPr>
        <p:spPr bwMode="auto">
          <a:xfrm>
            <a:off x="1217613" y="3139123"/>
            <a:ext cx="6977062" cy="7302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format Birth_Date Hire_Date ddmmyyyy. </a:t>
            </a:r>
          </a:p>
          <a:p>
            <a:pPr>
              <a:lnSpc>
                <a:spcPct val="85000"/>
              </a:lnSpc>
            </a:pPr>
            <a:r>
              <a:rPr lang="en-US" b="1" dirty="0">
                <a:latin typeface="Courier New" pitchFamily="49" charset="0"/>
              </a:rPr>
              <a:t>       Term_Date mmmyyyy.;</a:t>
            </a:r>
          </a:p>
        </p:txBody>
      </p:sp>
      <p:sp>
        <p:nvSpPr>
          <p:cNvPr id="97287" name="Rectangle 8"/>
          <p:cNvSpPr>
            <a:spLocks noChangeArrowheads="1"/>
          </p:cNvSpPr>
          <p:nvPr/>
        </p:nvSpPr>
        <p:spPr bwMode="auto">
          <a:xfrm>
            <a:off x="1216025" y="4421188"/>
            <a:ext cx="6977063" cy="7302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format Birth_Date Hire_Date ddmmyy10. </a:t>
            </a:r>
          </a:p>
          <a:p>
            <a:pPr>
              <a:lnSpc>
                <a:spcPct val="85000"/>
              </a:lnSpc>
            </a:pPr>
            <a:r>
              <a:rPr lang="en-US" b="1" dirty="0">
                <a:latin typeface="Courier New" pitchFamily="49" charset="0"/>
              </a:rPr>
              <a:t>       Term_Date monyy7.;</a:t>
            </a:r>
          </a:p>
        </p:txBody>
      </p:sp>
      <p:sp>
        <p:nvSpPr>
          <p:cNvPr id="97288" name="Rectangle 10"/>
          <p:cNvSpPr>
            <a:spLocks noChangeArrowheads="1"/>
          </p:cNvSpPr>
          <p:nvPr/>
        </p:nvSpPr>
        <p:spPr bwMode="auto">
          <a:xfrm>
            <a:off x="3036888" y="5676900"/>
            <a:ext cx="5181600" cy="873125"/>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600" b="1" dirty="0">
                <a:solidFill>
                  <a:srgbClr val="000000"/>
                </a:solidFill>
                <a:latin typeface="SAS Monospace" pitchFamily="49" charset="0"/>
              </a:rPr>
              <a:t> Birth_Date     Hire_Date     Term_Date </a:t>
            </a:r>
          </a:p>
          <a:p>
            <a:endParaRPr lang="en-US" sz="1600" b="1" dirty="0">
              <a:solidFill>
                <a:srgbClr val="000000"/>
              </a:solidFill>
              <a:latin typeface="SAS Monospace" pitchFamily="49" charset="0"/>
            </a:endParaRPr>
          </a:p>
          <a:p>
            <a:r>
              <a:rPr lang="en-US" sz="1600" b="1" dirty="0">
                <a:solidFill>
                  <a:srgbClr val="000000"/>
                </a:solidFill>
                <a:latin typeface="SAS Monospace" pitchFamily="49" charset="0"/>
              </a:rPr>
              <a:t> 21/05/1969     15/10/1992    MAR2007</a:t>
            </a:r>
          </a:p>
        </p:txBody>
      </p:sp>
      <p:sp>
        <p:nvSpPr>
          <p:cNvPr id="10" name="Line Callout 1 31"/>
          <p:cNvSpPr>
            <a:spLocks/>
          </p:cNvSpPr>
          <p:nvPr/>
        </p:nvSpPr>
        <p:spPr bwMode="auto">
          <a:xfrm>
            <a:off x="1600200" y="5715000"/>
            <a:ext cx="990600" cy="487313"/>
          </a:xfrm>
          <a:prstGeom prst="borderCallout1">
            <a:avLst>
              <a:gd name="adj1" fmla="val 26256"/>
              <a:gd name="adj2" fmla="val 98769"/>
              <a:gd name="adj3" fmla="val 22693"/>
              <a:gd name="adj4" fmla="val 144965"/>
            </a:avLst>
          </a:prstGeom>
          <a:solidFill>
            <a:srgbClr val="009900"/>
          </a:solidFill>
          <a:ln w="19050" algn="ctr">
            <a:solidFill>
              <a:srgbClr val="000000"/>
            </a:solidFill>
            <a:round/>
            <a:headEnd type="none" w="med" len="lg"/>
            <a:tailEnd type="triangle" w="med" len="lg"/>
          </a:ln>
        </p:spPr>
        <p:txBody>
          <a:bodyPr wrap="square" lIns="88900" tIns="88900" rIns="88900" bIns="88900" anchor="ctr">
            <a:spAutoFit/>
          </a:bodyPr>
          <a:lstStyle/>
          <a:p>
            <a:pPr algn="ctr"/>
            <a:r>
              <a:rPr lang="en-US" sz="2000" b="1" dirty="0" smtClean="0">
                <a:solidFill>
                  <a:srgbClr val="FFFFFF"/>
                </a:solidFill>
              </a:rPr>
              <a:t>output</a:t>
            </a:r>
            <a:endParaRPr lang="en-US" sz="2000" b="1" dirty="0">
              <a:solidFill>
                <a:srgbClr val="FFFFFF"/>
              </a:solidFill>
              <a:cs typeface="Arial" pitchFamily="34" charset="0"/>
            </a:endParaRPr>
          </a:p>
        </p:txBody>
      </p:sp>
    </p:spTree>
    <p:custDataLst>
      <p:tags r:id="rId1"/>
    </p:custDataLst>
    <p:extLst>
      <p:ext uri="{BB962C8B-B14F-4D97-AF65-F5344CB8AC3E}">
        <p14:creationId xmlns:p14="http://schemas.microsoft.com/office/powerpoint/2010/main" val="2893378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5.02 Quiz </a:t>
            </a:r>
            <a:r>
              <a:rPr lang="en-US" dirty="0" smtClean="0"/>
              <a:t>– Correct Answer</a:t>
            </a:r>
          </a:p>
        </p:txBody>
      </p:sp>
      <p:sp>
        <p:nvSpPr>
          <p:cNvPr id="97283" name="Rectangle 3"/>
          <p:cNvSpPr>
            <a:spLocks noGrp="1" noChangeArrowheads="1"/>
          </p:cNvSpPr>
          <p:nvPr>
            <p:ph idx="1"/>
          </p:nvPr>
        </p:nvSpPr>
        <p:spPr/>
        <p:txBody>
          <a:bodyPr/>
          <a:lstStyle/>
          <a:p>
            <a:pPr marL="0" indent="0" eaLnBrk="1" hangingPunct="1"/>
            <a:r>
              <a:rPr lang="en-US" dirty="0" smtClean="0"/>
              <a:t>Which FORMAT statement creates the output shown below?</a:t>
            </a:r>
          </a:p>
          <a:p>
            <a:pPr marL="0" indent="0" eaLnBrk="1" hangingPunct="1"/>
            <a:endParaRPr lang="en-US" sz="800" b="1"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p:txBody>
      </p:sp>
      <p:sp>
        <p:nvSpPr>
          <p:cNvPr id="97286" name="Rectangle 7"/>
          <p:cNvSpPr>
            <a:spLocks noChangeArrowheads="1"/>
          </p:cNvSpPr>
          <p:nvPr/>
        </p:nvSpPr>
        <p:spPr bwMode="auto">
          <a:xfrm>
            <a:off x="1217613" y="3139123"/>
            <a:ext cx="6977062" cy="7302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format Birth_Date Hire_Date ddmmyyyy. </a:t>
            </a:r>
          </a:p>
          <a:p>
            <a:pPr>
              <a:lnSpc>
                <a:spcPct val="85000"/>
              </a:lnSpc>
            </a:pPr>
            <a:r>
              <a:rPr lang="en-US" b="1" dirty="0">
                <a:latin typeface="Courier New" pitchFamily="49" charset="0"/>
              </a:rPr>
              <a:t>       Term_Date mmmyyyy.;</a:t>
            </a:r>
          </a:p>
        </p:txBody>
      </p:sp>
      <p:sp>
        <p:nvSpPr>
          <p:cNvPr id="97287" name="Rectangle 8"/>
          <p:cNvSpPr>
            <a:spLocks noChangeArrowheads="1"/>
          </p:cNvSpPr>
          <p:nvPr/>
        </p:nvSpPr>
        <p:spPr bwMode="auto">
          <a:xfrm>
            <a:off x="1216025" y="4421188"/>
            <a:ext cx="6977063" cy="7302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format Birth_Date Hire_Date ddmmyy10. </a:t>
            </a:r>
          </a:p>
          <a:p>
            <a:pPr>
              <a:lnSpc>
                <a:spcPct val="85000"/>
              </a:lnSpc>
            </a:pPr>
            <a:r>
              <a:rPr lang="en-US" b="1" dirty="0">
                <a:latin typeface="Courier New" pitchFamily="49" charset="0"/>
              </a:rPr>
              <a:t>       Term_Date monyy7.;</a:t>
            </a:r>
          </a:p>
        </p:txBody>
      </p:sp>
      <p:sp>
        <p:nvSpPr>
          <p:cNvPr id="97288" name="Rectangle 10"/>
          <p:cNvSpPr>
            <a:spLocks noChangeArrowheads="1"/>
          </p:cNvSpPr>
          <p:nvPr/>
        </p:nvSpPr>
        <p:spPr bwMode="auto">
          <a:xfrm>
            <a:off x="3036888" y="5676900"/>
            <a:ext cx="5181600" cy="873125"/>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600" b="1" dirty="0">
                <a:solidFill>
                  <a:srgbClr val="000000"/>
                </a:solidFill>
                <a:latin typeface="SAS Monospace" pitchFamily="49" charset="0"/>
              </a:rPr>
              <a:t> Birth_Date     Hire_Date     Term_Date </a:t>
            </a:r>
          </a:p>
          <a:p>
            <a:endParaRPr lang="en-US" sz="1600" b="1" dirty="0">
              <a:solidFill>
                <a:srgbClr val="000000"/>
              </a:solidFill>
              <a:latin typeface="SAS Monospace" pitchFamily="49" charset="0"/>
            </a:endParaRPr>
          </a:p>
          <a:p>
            <a:r>
              <a:rPr lang="en-US" sz="1600" b="1" dirty="0">
                <a:solidFill>
                  <a:srgbClr val="000000"/>
                </a:solidFill>
                <a:latin typeface="SAS Monospace" pitchFamily="49" charset="0"/>
              </a:rPr>
              <a:t> 21/05/1969     15/10/1992    MAR2007</a:t>
            </a:r>
          </a:p>
        </p:txBody>
      </p:sp>
      <p:sp>
        <p:nvSpPr>
          <p:cNvPr id="11" name="Oval 12"/>
          <p:cNvSpPr>
            <a:spLocks noChangeArrowheads="1"/>
          </p:cNvSpPr>
          <p:nvPr/>
        </p:nvSpPr>
        <p:spPr bwMode="auto">
          <a:xfrm>
            <a:off x="665163" y="4552180"/>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dirty="0">
              <a:solidFill>
                <a:srgbClr val="000000"/>
              </a:solidFill>
            </a:endParaRPr>
          </a:p>
        </p:txBody>
      </p:sp>
      <p:sp>
        <p:nvSpPr>
          <p:cNvPr id="12" name="Rectangle 6"/>
          <p:cNvSpPr>
            <a:spLocks noChangeArrowheads="1"/>
          </p:cNvSpPr>
          <p:nvPr/>
        </p:nvSpPr>
        <p:spPr bwMode="auto">
          <a:xfrm>
            <a:off x="1220788" y="1891665"/>
            <a:ext cx="6977062" cy="730456"/>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format Birth_Date Hire_Date </a:t>
            </a:r>
            <a:r>
              <a:rPr lang="en-US" b="1" dirty="0" smtClean="0">
                <a:latin typeface="Courier New" pitchFamily="49" charset="0"/>
              </a:rPr>
              <a:t>mmddyy10. </a:t>
            </a:r>
            <a:endParaRPr lang="en-US" b="1" dirty="0">
              <a:latin typeface="Courier New" pitchFamily="49" charset="0"/>
            </a:endParaRPr>
          </a:p>
          <a:p>
            <a:pPr>
              <a:lnSpc>
                <a:spcPct val="85000"/>
              </a:lnSpc>
            </a:pPr>
            <a:r>
              <a:rPr lang="en-US" b="1" dirty="0">
                <a:latin typeface="Courier New" pitchFamily="49" charset="0"/>
              </a:rPr>
              <a:t>       Term_Date </a:t>
            </a:r>
            <a:r>
              <a:rPr lang="en-US" b="1" dirty="0" smtClean="0">
                <a:latin typeface="Courier New" pitchFamily="49" charset="0"/>
              </a:rPr>
              <a:t>monyy7</a:t>
            </a:r>
            <a:r>
              <a:rPr lang="en-US" b="1" dirty="0">
                <a:latin typeface="Courier New" pitchFamily="49" charset="0"/>
              </a:rPr>
              <a:t>.;</a:t>
            </a:r>
          </a:p>
        </p:txBody>
      </p:sp>
      <p:sp>
        <p:nvSpPr>
          <p:cNvPr id="13" name="Line Callout 1 31"/>
          <p:cNvSpPr>
            <a:spLocks/>
          </p:cNvSpPr>
          <p:nvPr/>
        </p:nvSpPr>
        <p:spPr bwMode="auto">
          <a:xfrm>
            <a:off x="1600200" y="5715000"/>
            <a:ext cx="990600" cy="487313"/>
          </a:xfrm>
          <a:prstGeom prst="borderCallout1">
            <a:avLst>
              <a:gd name="adj1" fmla="val 26256"/>
              <a:gd name="adj2" fmla="val 98769"/>
              <a:gd name="adj3" fmla="val 22693"/>
              <a:gd name="adj4" fmla="val 144965"/>
            </a:avLst>
          </a:prstGeom>
          <a:solidFill>
            <a:srgbClr val="009900"/>
          </a:solidFill>
          <a:ln w="19050" algn="ctr">
            <a:solidFill>
              <a:srgbClr val="000000"/>
            </a:solidFill>
            <a:round/>
            <a:headEnd type="none" w="med" len="lg"/>
            <a:tailEnd type="triangle" w="med" len="lg"/>
          </a:ln>
        </p:spPr>
        <p:txBody>
          <a:bodyPr wrap="square" lIns="88900" tIns="88900" rIns="88900" bIns="88900" anchor="ctr">
            <a:spAutoFit/>
          </a:bodyPr>
          <a:lstStyle/>
          <a:p>
            <a:pPr algn="ctr"/>
            <a:r>
              <a:rPr lang="en-US" sz="2000" b="1" dirty="0" smtClean="0">
                <a:solidFill>
                  <a:srgbClr val="FFFFFF"/>
                </a:solidFill>
              </a:rPr>
              <a:t>output</a:t>
            </a:r>
            <a:endParaRPr lang="en-US" sz="2000" b="1" dirty="0">
              <a:solidFill>
                <a:srgbClr val="FFFFFF"/>
              </a:solidFill>
              <a:cs typeface="Arial" pitchFamily="34" charset="0"/>
            </a:endParaRPr>
          </a:p>
        </p:txBody>
      </p:sp>
    </p:spTree>
    <p:custDataLst>
      <p:tags r:id="rId1"/>
    </p:custDataLst>
    <p:extLst>
      <p:ext uri="{BB962C8B-B14F-4D97-AF65-F5344CB8AC3E}">
        <p14:creationId xmlns:p14="http://schemas.microsoft.com/office/powerpoint/2010/main" val="3776722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nvPicPr>
        <p:blipFill>
          <a:blip r:embed="rId4"/>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smtClean="0">
                <a:solidFill>
                  <a:srgbClr val="0070C0"/>
                </a:solidFill>
              </a:rPr>
              <a:t>Chapter 5: Formatting Data Values</a:t>
            </a:r>
          </a:p>
        </p:txBody>
      </p:sp>
      <p:graphicFrame>
        <p:nvGraphicFramePr>
          <p:cNvPr id="7" name="Group Organizer"/>
          <p:cNvGraphicFramePr>
            <a:graphicFrameLocks noGrp="1"/>
          </p:cNvGraphicFramePr>
          <p:nvPr>
            <p:extLst>
              <p:ext uri="{D42A27DB-BD31-4B8C-83A1-F6EECF244321}">
                <p14:modId xmlns:p14="http://schemas.microsoft.com/office/powerpoint/2010/main" val="638308192"/>
              </p:ext>
            </p:extLst>
          </p:nvPr>
        </p:nvGraphicFramePr>
        <p:xfrm>
          <a:off x="1371600" y="1690687"/>
          <a:ext cx="6400800" cy="4343400"/>
        </p:xfrm>
        <a:graphic>
          <a:graphicData uri="http://schemas.openxmlformats.org/drawingml/2006/table">
            <a:tbl>
              <a:tblPr/>
              <a:tblGrid>
                <a:gridCol w="6400800"/>
              </a:tblGrid>
              <a:tr h="2179743">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1489FF"/>
                          </a:solidFill>
                          <a:effectLst/>
                          <a:latin typeface="Arial Narrow" pitchFamily="34" charset="0"/>
                        </a:rPr>
                        <a:t>5.1 Using SAS Formats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r h="2163657">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5.2 User-Defined Formats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1747266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dirty="0" smtClean="0">
                <a:solidFill>
                  <a:srgbClr val="0070C0"/>
                </a:solidFill>
              </a:rPr>
              <a:t>Exercise</a:t>
            </a:r>
          </a:p>
        </p:txBody>
      </p:sp>
      <p:sp>
        <p:nvSpPr>
          <p:cNvPr id="10243" name="ExerciseText"/>
          <p:cNvSpPr txBox="1">
            <a:spLocks/>
          </p:cNvSpPr>
          <p:nvPr/>
        </p:nvSpPr>
        <p:spPr bwMode="auto">
          <a:xfrm>
            <a:off x="2228850" y="2927350"/>
            <a:ext cx="6000750"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the </a:t>
            </a:r>
            <a:r>
              <a:rPr lang="en-US" dirty="0" smtClean="0">
                <a:solidFill>
                  <a:srgbClr val="000000"/>
                </a:solidFill>
                <a:latin typeface="Arial" pitchFamily="34" charset="0"/>
                <a:ea typeface="MS PGothic" pitchFamily="34" charset="-128"/>
              </a:rPr>
              <a:t>concepts </a:t>
            </a:r>
            <a:r>
              <a:rPr lang="en-US" dirty="0">
                <a:solidFill>
                  <a:srgbClr val="000000"/>
                </a:solidFill>
                <a:latin typeface="Arial" pitchFamily="34" charset="0"/>
                <a:ea typeface="MS PGothic" pitchFamily="34" charset="-128"/>
              </a:rPr>
              <a:t>discussed previously.</a:t>
            </a:r>
          </a:p>
        </p:txBody>
      </p:sp>
      <p:pic>
        <p:nvPicPr>
          <p:cNvPr id="10244" name="Picture 2" descr="C:\Users\kaperk\Desktop\CDS_slides\PNG\exerci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nvPicPr>
        <p:blipFill>
          <a:blip r:embed="rId4"/>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smtClean="0">
                <a:solidFill>
                  <a:srgbClr val="0070C0"/>
                </a:solidFill>
              </a:rPr>
              <a:t>Chapter 5: Formatting Data Values</a:t>
            </a:r>
          </a:p>
        </p:txBody>
      </p:sp>
      <p:graphicFrame>
        <p:nvGraphicFramePr>
          <p:cNvPr id="7" name="Group Organizer"/>
          <p:cNvGraphicFramePr>
            <a:graphicFrameLocks noGrp="1"/>
          </p:cNvGraphicFramePr>
          <p:nvPr>
            <p:extLst>
              <p:ext uri="{D42A27DB-BD31-4B8C-83A1-F6EECF244321}">
                <p14:modId xmlns:p14="http://schemas.microsoft.com/office/powerpoint/2010/main" val="1214239863"/>
              </p:ext>
            </p:extLst>
          </p:nvPr>
        </p:nvGraphicFramePr>
        <p:xfrm>
          <a:off x="1371600" y="1690687"/>
          <a:ext cx="6400800" cy="4343400"/>
        </p:xfrm>
        <a:graphic>
          <a:graphicData uri="http://schemas.openxmlformats.org/drawingml/2006/table">
            <a:tbl>
              <a:tblPr/>
              <a:tblGrid>
                <a:gridCol w="6400800"/>
              </a:tblGrid>
              <a:tr h="2179743">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5.1 Using SAS Formats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163657">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1489FF"/>
                          </a:solidFill>
                          <a:effectLst/>
                          <a:latin typeface="Arial Narrow" pitchFamily="34" charset="0"/>
                        </a:rPr>
                        <a:t>5.2 User-Defined Formats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bl>
          </a:graphicData>
        </a:graphic>
      </p:graphicFrame>
    </p:spTree>
    <p:custDataLst>
      <p:tags r:id="rId1"/>
    </p:custDataLst>
    <p:extLst>
      <p:ext uri="{BB962C8B-B14F-4D97-AF65-F5344CB8AC3E}">
        <p14:creationId xmlns:p14="http://schemas.microsoft.com/office/powerpoint/2010/main" val="1747266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dirty="0" smtClean="0"/>
              <a:t>Objectives</a:t>
            </a:r>
          </a:p>
        </p:txBody>
      </p:sp>
      <p:sp>
        <p:nvSpPr>
          <p:cNvPr id="87043" name="Rectangle 3"/>
          <p:cNvSpPr>
            <a:spLocks noGrp="1" noChangeArrowheads="1"/>
          </p:cNvSpPr>
          <p:nvPr>
            <p:ph idx="1"/>
          </p:nvPr>
        </p:nvSpPr>
        <p:spPr/>
        <p:txBody>
          <a:bodyPr/>
          <a:lstStyle/>
          <a:p>
            <a:pPr lvl="1" eaLnBrk="1" hangingPunct="1"/>
            <a:r>
              <a:rPr lang="en-US" dirty="0" smtClean="0"/>
              <a:t>Create user-defined formats using the FORMAT procedure.</a:t>
            </a:r>
          </a:p>
          <a:p>
            <a:pPr lvl="1" eaLnBrk="1" hangingPunct="1"/>
            <a:r>
              <a:rPr lang="en-US" dirty="0" smtClean="0"/>
              <a:t>Apply user-defined formats using a FORMAT statement in a report.</a:t>
            </a:r>
          </a:p>
          <a:p>
            <a:pPr lvl="1" eaLnBrk="1" hangingPunct="1"/>
            <a:r>
              <a:rPr lang="en-US" dirty="0" smtClean="0"/>
              <a:t>Use formats to recode data values.</a:t>
            </a:r>
          </a:p>
          <a:p>
            <a:pPr lvl="1" eaLnBrk="1" hangingPunct="1"/>
            <a:r>
              <a:rPr lang="en-US" dirty="0" smtClean="0"/>
              <a:t>Use formats to collapse or aggregate data.</a:t>
            </a:r>
          </a:p>
        </p:txBody>
      </p:sp>
    </p:spTree>
    <p:extLst>
      <p:ext uri="{BB962C8B-B14F-4D97-AF65-F5344CB8AC3E}">
        <p14:creationId xmlns:p14="http://schemas.microsoft.com/office/powerpoint/2010/main" val="2548981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dirty="0" smtClean="0"/>
              <a:t>Business Scenario</a:t>
            </a:r>
          </a:p>
        </p:txBody>
      </p:sp>
      <p:sp>
        <p:nvSpPr>
          <p:cNvPr id="88067" name="Rectangle 3"/>
          <p:cNvSpPr>
            <a:spLocks noGrp="1" noChangeArrowheads="1"/>
          </p:cNvSpPr>
          <p:nvPr>
            <p:ph idx="1"/>
          </p:nvPr>
        </p:nvSpPr>
        <p:spPr/>
        <p:txBody>
          <a:bodyPr/>
          <a:lstStyle/>
          <a:p>
            <a:r>
              <a:rPr lang="en-US" dirty="0" smtClean="0"/>
              <a:t>Display country names instead of country codes in a report. </a:t>
            </a:r>
          </a:p>
          <a:p>
            <a:pPr marL="0" indent="0" eaLnBrk="1" hangingPunct="1"/>
            <a:endParaRPr lang="en-US" sz="800" dirty="0" smtClean="0"/>
          </a:p>
          <a:p>
            <a:pPr marL="0" indent="0" eaLnBrk="1" hangingPunct="1"/>
            <a:r>
              <a:rPr lang="en-US" dirty="0" smtClean="0"/>
              <a:t>Current Report (partial output)</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sz="800" dirty="0" smtClean="0"/>
          </a:p>
          <a:p>
            <a:pPr marL="0" indent="0" eaLnBrk="1" hangingPunct="1"/>
            <a:r>
              <a:rPr lang="en-US" dirty="0" smtClean="0"/>
              <a:t>Desired Report (partial output)</a:t>
            </a:r>
          </a:p>
          <a:p>
            <a:pPr marL="0" indent="0" eaLnBrk="1" hangingPunct="1"/>
            <a:r>
              <a:rPr lang="en-US" dirty="0" smtClean="0"/>
              <a:t>                     </a:t>
            </a:r>
          </a:p>
        </p:txBody>
      </p:sp>
      <p:sp>
        <p:nvSpPr>
          <p:cNvPr id="18" name="Rectangle 17"/>
          <p:cNvSpPr/>
          <p:nvPr/>
        </p:nvSpPr>
        <p:spPr>
          <a:xfrm>
            <a:off x="625360" y="2390107"/>
            <a:ext cx="7604240" cy="1472198"/>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a:t>
            </a:r>
            <a:r>
              <a:rPr lang="en-US" sz="1400" b="1" dirty="0" smtClean="0">
                <a:solidFill>
                  <a:srgbClr val="000000"/>
                </a:solidFill>
                <a:latin typeface="SAS Monospace"/>
              </a:rPr>
              <a:t>                                                 Birth</a:t>
            </a:r>
            <a:r>
              <a:rPr lang="en-US" sz="1400" b="1" dirty="0">
                <a:solidFill>
                  <a:srgbClr val="000000"/>
                </a:solidFill>
                <a:latin typeface="SAS Monospace"/>
              </a:rPr>
              <a:t>_      Hire_</a:t>
            </a:r>
          </a:p>
          <a:p>
            <a:r>
              <a:rPr lang="en-US" sz="1400" b="1" dirty="0">
                <a:solidFill>
                  <a:srgbClr val="000000"/>
                </a:solidFill>
                <a:latin typeface="SAS Monospace"/>
              </a:rPr>
              <a:t> Obs     Employee_ID        Salary    Country       Date       Date</a:t>
            </a:r>
          </a:p>
          <a:p>
            <a:endParaRPr lang="en-US" sz="1400" b="1" dirty="0">
              <a:solidFill>
                <a:srgbClr val="000000"/>
              </a:solidFill>
              <a:latin typeface="SAS Monospace"/>
            </a:endParaRPr>
          </a:p>
          <a:p>
            <a:r>
              <a:rPr lang="de-DE" sz="1400" b="1" dirty="0">
                <a:solidFill>
                  <a:srgbClr val="000000"/>
                </a:solidFill>
                <a:latin typeface="SAS Monospace"/>
              </a:rPr>
              <a:t>   1          120102      $108,255      AU       AUG1973    JUN1993</a:t>
            </a:r>
          </a:p>
          <a:p>
            <a:r>
              <a:rPr lang="nl-NL" sz="1400" b="1" dirty="0">
                <a:solidFill>
                  <a:srgbClr val="000000"/>
                </a:solidFill>
                <a:latin typeface="SAS Monospace"/>
              </a:rPr>
              <a:t>   2          120103       $87,975      AU       JAN1953    JAN1978</a:t>
            </a:r>
          </a:p>
          <a:p>
            <a:r>
              <a:rPr lang="fr-FR" sz="1400" b="1" dirty="0">
                <a:solidFill>
                  <a:srgbClr val="000000"/>
                </a:solidFill>
                <a:latin typeface="SAS Monospace"/>
              </a:rPr>
              <a:t>   3          120121       $26,600      AU       AUG1948    </a:t>
            </a:r>
            <a:r>
              <a:rPr lang="fr-FR" sz="1400" b="1" dirty="0" smtClean="0">
                <a:solidFill>
                  <a:srgbClr val="000000"/>
                </a:solidFill>
                <a:latin typeface="SAS Monospace"/>
              </a:rPr>
              <a:t>JAN1978</a:t>
            </a:r>
            <a:endParaRPr lang="fr-FR" sz="1400" b="1" dirty="0">
              <a:solidFill>
                <a:srgbClr val="000000"/>
              </a:solidFill>
              <a:latin typeface="SAS Monospace"/>
            </a:endParaRPr>
          </a:p>
        </p:txBody>
      </p:sp>
      <p:sp>
        <p:nvSpPr>
          <p:cNvPr id="88076" name="AutoShape 11"/>
          <p:cNvSpPr>
            <a:spLocks noChangeArrowheads="1"/>
          </p:cNvSpPr>
          <p:nvPr/>
        </p:nvSpPr>
        <p:spPr bwMode="auto">
          <a:xfrm>
            <a:off x="4610129" y="2609733"/>
            <a:ext cx="864437" cy="1166740"/>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grpSp>
        <p:nvGrpSpPr>
          <p:cNvPr id="3" name="Group 2"/>
          <p:cNvGrpSpPr/>
          <p:nvPr/>
        </p:nvGrpSpPr>
        <p:grpSpPr>
          <a:xfrm>
            <a:off x="625360" y="4685309"/>
            <a:ext cx="7604240" cy="1472198"/>
            <a:chOff x="625360" y="4743059"/>
            <a:chExt cx="7604240" cy="1472198"/>
          </a:xfrm>
        </p:grpSpPr>
        <p:sp>
          <p:nvSpPr>
            <p:cNvPr id="21" name="Rectangle 20"/>
            <p:cNvSpPr/>
            <p:nvPr/>
          </p:nvSpPr>
          <p:spPr>
            <a:xfrm>
              <a:off x="625360" y="4743059"/>
              <a:ext cx="7604240" cy="1472198"/>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a:t>
              </a:r>
              <a:r>
                <a:rPr lang="en-US" sz="1400" b="1" dirty="0" smtClean="0">
                  <a:solidFill>
                    <a:srgbClr val="000000"/>
                  </a:solidFill>
                  <a:latin typeface="SAS Monospace"/>
                </a:rPr>
                <a:t>                                                  Birth</a:t>
              </a:r>
              <a:r>
                <a:rPr lang="en-US" sz="1400" b="1" dirty="0">
                  <a:solidFill>
                    <a:srgbClr val="000000"/>
                  </a:solidFill>
                  <a:latin typeface="SAS Monospace"/>
                </a:rPr>
                <a:t>_      Hire_</a:t>
              </a:r>
            </a:p>
            <a:p>
              <a:r>
                <a:rPr lang="en-US" sz="1400" b="1" dirty="0">
                  <a:solidFill>
                    <a:srgbClr val="000000"/>
                  </a:solidFill>
                  <a:latin typeface="SAS Monospace"/>
                </a:rPr>
                <a:t>Obs     Employee_ID        Salary     Country        Date       Date</a:t>
              </a:r>
            </a:p>
            <a:p>
              <a:endParaRPr lang="en-US" sz="1400" b="1" dirty="0">
                <a:solidFill>
                  <a:srgbClr val="000000"/>
                </a:solidFill>
                <a:latin typeface="SAS Monospace"/>
              </a:endParaRPr>
            </a:p>
            <a:p>
              <a:r>
                <a:rPr lang="en-US" sz="1400" b="1" dirty="0">
                  <a:solidFill>
                    <a:srgbClr val="000000"/>
                  </a:solidFill>
                  <a:latin typeface="SAS Monospace"/>
                </a:rPr>
                <a:t>  1          120102      $108,255    Australia    AUG1973    JUN1993</a:t>
              </a:r>
            </a:p>
            <a:p>
              <a:r>
                <a:rPr lang="en-US" sz="1400" b="1" dirty="0">
                  <a:solidFill>
                    <a:srgbClr val="000000"/>
                  </a:solidFill>
                  <a:latin typeface="SAS Monospace"/>
                </a:rPr>
                <a:t>  2          120103       $87,975    Australia    JAN1953    JAN1978</a:t>
              </a:r>
            </a:p>
            <a:p>
              <a:r>
                <a:rPr lang="en-US" sz="1400" b="1" dirty="0">
                  <a:solidFill>
                    <a:srgbClr val="000000"/>
                  </a:solidFill>
                  <a:latin typeface="SAS Monospace"/>
                </a:rPr>
                <a:t>  3          120121       $26,600    Australia    AUG1948    </a:t>
              </a:r>
              <a:r>
                <a:rPr lang="en-US" sz="1400" b="1" dirty="0" smtClean="0">
                  <a:solidFill>
                    <a:srgbClr val="000000"/>
                  </a:solidFill>
                  <a:latin typeface="SAS Monospace"/>
                </a:rPr>
                <a:t>JAN1978</a:t>
              </a:r>
              <a:endParaRPr lang="en-US" sz="1400" b="1" dirty="0">
                <a:solidFill>
                  <a:srgbClr val="000000"/>
                </a:solidFill>
                <a:latin typeface="SAS Monospace"/>
              </a:endParaRPr>
            </a:p>
          </p:txBody>
        </p:sp>
        <p:sp>
          <p:nvSpPr>
            <p:cNvPr id="88077" name="AutoShape 12"/>
            <p:cNvSpPr>
              <a:spLocks noChangeArrowheads="1"/>
            </p:cNvSpPr>
            <p:nvPr/>
          </p:nvSpPr>
          <p:spPr bwMode="auto">
            <a:xfrm>
              <a:off x="4441218" y="4945723"/>
              <a:ext cx="1263391" cy="1199046"/>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grpSp>
      <p:pic>
        <p:nvPicPr>
          <p:cNvPr id="1026" name="Picture 2" descr="\\sashq\root\dept\PSD\GRAPHICS\Illustrations\Arrows\arrow_med_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022" y="3960707"/>
            <a:ext cx="407781" cy="673312"/>
          </a:xfrm>
          <a:prstGeom prst="rect">
            <a:avLst/>
          </a:prstGeom>
          <a:noFill/>
          <a:extLst>
            <a:ext uri="{909E8E84-426E-40DD-AFC4-6F175D3DCCD1}">
              <a14:hiddenFill xmlns:a14="http://schemas.microsoft.com/office/drawing/2010/main">
                <a:solidFill>
                  <a:srgbClr val="FFFFFF"/>
                </a:solidFill>
              </a14:hiddenFill>
            </a:ext>
          </a:extLst>
        </p:spPr>
      </p:pic>
      <p:sp>
        <p:nvSpPr>
          <p:cNvPr id="2"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p105d02</a:t>
            </a:r>
            <a:endParaRPr lang="en-US" sz="1600" b="1" dirty="0"/>
          </a:p>
        </p:txBody>
      </p:sp>
    </p:spTree>
    <p:extLst>
      <p:ext uri="{BB962C8B-B14F-4D97-AF65-F5344CB8AC3E}">
        <p14:creationId xmlns:p14="http://schemas.microsoft.com/office/powerpoint/2010/main" val="2125057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User-Defined Formats: Part 1</a:t>
            </a:r>
          </a:p>
        </p:txBody>
      </p:sp>
      <p:sp>
        <p:nvSpPr>
          <p:cNvPr id="12" name="Rectangle 3"/>
          <p:cNvSpPr>
            <a:spLocks noGrp="1" noChangeArrowheads="1"/>
          </p:cNvSpPr>
          <p:nvPr>
            <p:ph idx="1"/>
          </p:nvPr>
        </p:nvSpPr>
        <p:spPr>
          <a:xfrm>
            <a:off x="685800" y="1071563"/>
            <a:ext cx="7848600" cy="4773612"/>
          </a:xfrm>
        </p:spPr>
        <p:txBody>
          <a:bodyPr/>
          <a:lstStyle/>
          <a:p>
            <a:r>
              <a:rPr lang="en-US" dirty="0" smtClean="0"/>
              <a:t>Use PROC FORMAT to create a user-defined format.</a:t>
            </a:r>
          </a:p>
        </p:txBody>
      </p:sp>
      <p:sp>
        <p:nvSpPr>
          <p:cNvPr id="97284" name="Rectangle 15"/>
          <p:cNvSpPr>
            <a:spLocks noChangeArrowheads="1"/>
          </p:cNvSpPr>
          <p:nvPr/>
        </p:nvSpPr>
        <p:spPr bwMode="auto">
          <a:xfrm>
            <a:off x="756805" y="1724248"/>
            <a:ext cx="7499600" cy="1672253"/>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a:latin typeface="Courier New" pitchFamily="49" charset="0"/>
              </a:rPr>
              <a:t>proc format;</a:t>
            </a:r>
          </a:p>
          <a:p>
            <a:pPr>
              <a:lnSpc>
                <a:spcPct val="85000"/>
              </a:lnSpc>
            </a:pPr>
            <a:r>
              <a:rPr lang="en-US" b="1" dirty="0">
                <a:latin typeface="Courier New" pitchFamily="49" charset="0"/>
              </a:rPr>
              <a:t>   value $</a:t>
            </a:r>
            <a:r>
              <a:rPr lang="en-US" b="1" dirty="0">
                <a:solidFill>
                  <a:srgbClr val="000000"/>
                </a:solidFill>
                <a:latin typeface="Courier New" pitchFamily="49" charset="0"/>
              </a:rPr>
              <a:t>ctryfmt</a:t>
            </a:r>
            <a:r>
              <a:rPr lang="en-US" b="1" dirty="0">
                <a:latin typeface="Courier New" pitchFamily="49" charset="0"/>
              </a:rPr>
              <a:t>  'AU</a:t>
            </a:r>
            <a:r>
              <a:rPr lang="en-US" b="1" dirty="0" smtClean="0">
                <a:latin typeface="Courier New" pitchFamily="49" charset="0"/>
              </a:rPr>
              <a:t>'='Australia</a:t>
            </a:r>
            <a:r>
              <a:rPr lang="en-US" b="1" dirty="0">
                <a:latin typeface="Courier New" pitchFamily="49" charset="0"/>
              </a:rPr>
              <a:t>'</a:t>
            </a:r>
          </a:p>
          <a:p>
            <a:pPr>
              <a:lnSpc>
                <a:spcPct val="85000"/>
              </a:lnSpc>
            </a:pPr>
            <a:r>
              <a:rPr lang="en-US" b="1" dirty="0">
                <a:latin typeface="Courier New" pitchFamily="49" charset="0"/>
              </a:rPr>
              <a:t>                   'US</a:t>
            </a:r>
            <a:r>
              <a:rPr lang="en-US" b="1" dirty="0" smtClean="0">
                <a:latin typeface="Courier New" pitchFamily="49" charset="0"/>
              </a:rPr>
              <a:t>'='United </a:t>
            </a:r>
            <a:r>
              <a:rPr lang="en-US" b="1" dirty="0">
                <a:latin typeface="Courier New" pitchFamily="49" charset="0"/>
              </a:rPr>
              <a:t>States' </a:t>
            </a:r>
          </a:p>
          <a:p>
            <a:pPr>
              <a:lnSpc>
                <a:spcPct val="85000"/>
              </a:lnSpc>
            </a:pPr>
            <a:r>
              <a:rPr lang="en-US" b="1" dirty="0">
                <a:latin typeface="Courier New" pitchFamily="49" charset="0"/>
              </a:rPr>
              <a:t>                  </a:t>
            </a:r>
            <a:r>
              <a:rPr lang="en-US" b="1" dirty="0" smtClean="0">
                <a:latin typeface="Courier New" pitchFamily="49" charset="0"/>
              </a:rPr>
              <a:t>other='Miscoded</a:t>
            </a:r>
            <a:r>
              <a:rPr lang="en-US" b="1" dirty="0">
                <a:latin typeface="Courier New" pitchFamily="49" charset="0"/>
              </a:rPr>
              <a:t>';</a:t>
            </a:r>
          </a:p>
          <a:p>
            <a:pPr>
              <a:lnSpc>
                <a:spcPct val="85000"/>
              </a:lnSpc>
            </a:pPr>
            <a:r>
              <a:rPr lang="en-US" b="1" dirty="0">
                <a:latin typeface="Courier New" pitchFamily="49" charset="0"/>
              </a:rPr>
              <a:t>run</a:t>
            </a:r>
            <a:r>
              <a:rPr lang="en-US" b="1" dirty="0" smtClean="0">
                <a:latin typeface="Courier New" pitchFamily="49" charset="0"/>
              </a:rPr>
              <a:t>;</a:t>
            </a:r>
            <a:endParaRPr lang="en-US" b="1" dirty="0">
              <a:latin typeface="Courier New" pitchFamily="49" charset="0"/>
            </a:endParaRPr>
          </a:p>
        </p:txBody>
      </p:sp>
      <p:sp>
        <p:nvSpPr>
          <p:cNvPr id="97289" name="Rectangle 16"/>
          <p:cNvSpPr>
            <a:spLocks noChangeArrowheads="1"/>
          </p:cNvSpPr>
          <p:nvPr>
            <p:custDataLst>
              <p:tags r:id="rId1"/>
            </p:custDataLst>
          </p:nvPr>
        </p:nvSpPr>
        <p:spPr bwMode="auto">
          <a:xfrm>
            <a:off x="2444318" y="2079848"/>
            <a:ext cx="1485900"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1" name="Rectangle 8"/>
          <p:cNvSpPr>
            <a:spLocks noChangeArrowheads="1"/>
          </p:cNvSpPr>
          <p:nvPr/>
        </p:nvSpPr>
        <p:spPr bwMode="auto">
          <a:xfrm>
            <a:off x="2402268" y="3257627"/>
            <a:ext cx="6189663" cy="2159000"/>
          </a:xfrm>
          <a:prstGeom prst="rect">
            <a:avLst/>
          </a:prstGeom>
          <a:solidFill>
            <a:srgbClr val="CDD9EF"/>
          </a:solidFill>
          <a:ln w="28575">
            <a:solidFill>
              <a:srgbClr val="000000"/>
            </a:solidFill>
            <a:miter lim="800000"/>
            <a:headEnd type="none" w="med" len="lg"/>
            <a:tailEnd type="none" w="med" len="lg"/>
          </a:ln>
          <a:effectLst>
            <a:outerShdw dist="107763" dir="2700000" algn="ctr" rotWithShape="0">
              <a:srgbClr val="C0C0C0"/>
            </a:outerShdw>
          </a:effectLst>
        </p:spPr>
        <p:txBody>
          <a:bodyPr lIns="88900" tIns="152400" rIns="88900" bIns="152400">
            <a:spAutoFit/>
          </a:bodyPr>
          <a:lstStyle/>
          <a:p>
            <a:pPr>
              <a:defRPr/>
            </a:pPr>
            <a:r>
              <a:rPr lang="en-US" b="1" dirty="0">
                <a:latin typeface="Arial"/>
              </a:rPr>
              <a:t>PROC FORMAT;</a:t>
            </a:r>
          </a:p>
          <a:p>
            <a:pPr>
              <a:defRPr/>
            </a:pPr>
            <a:r>
              <a:rPr lang="en-US" b="1" dirty="0">
                <a:latin typeface="Arial"/>
              </a:rPr>
              <a:t>        VALUE</a:t>
            </a:r>
            <a:r>
              <a:rPr lang="en-US" dirty="0">
                <a:latin typeface="Arial"/>
              </a:rPr>
              <a:t> </a:t>
            </a:r>
            <a:r>
              <a:rPr lang="en-US" i="1" dirty="0">
                <a:latin typeface="Arial"/>
              </a:rPr>
              <a:t>format-name range1 </a:t>
            </a:r>
            <a:r>
              <a:rPr lang="en-US" b="1" i="1" dirty="0">
                <a:latin typeface="Arial"/>
              </a:rPr>
              <a:t>=</a:t>
            </a:r>
            <a:r>
              <a:rPr lang="en-US" i="1" dirty="0">
                <a:latin typeface="Arial"/>
              </a:rPr>
              <a:t> </a:t>
            </a:r>
            <a:r>
              <a:rPr lang="en-US" dirty="0">
                <a:latin typeface="Arial"/>
              </a:rPr>
              <a:t>'</a:t>
            </a:r>
            <a:r>
              <a:rPr lang="en-US" i="1" dirty="0">
                <a:latin typeface="Arial"/>
              </a:rPr>
              <a:t>label </a:t>
            </a:r>
            <a:r>
              <a:rPr lang="en-US" dirty="0">
                <a:latin typeface="Arial"/>
              </a:rPr>
              <a:t>'</a:t>
            </a:r>
            <a:r>
              <a:rPr lang="en-US" i="1" dirty="0">
                <a:latin typeface="Arial"/>
              </a:rPr>
              <a:t/>
            </a:r>
            <a:br>
              <a:rPr lang="en-US" i="1" dirty="0">
                <a:latin typeface="Arial"/>
              </a:rPr>
            </a:br>
            <a:r>
              <a:rPr lang="en-US" i="1" dirty="0">
                <a:latin typeface="Arial"/>
              </a:rPr>
              <a:t>                                           range2 </a:t>
            </a:r>
            <a:r>
              <a:rPr lang="en-US" b="1" i="1" dirty="0">
                <a:latin typeface="Arial"/>
              </a:rPr>
              <a:t>=</a:t>
            </a:r>
            <a:r>
              <a:rPr lang="en-US" i="1" dirty="0">
                <a:latin typeface="Arial"/>
              </a:rPr>
              <a:t> </a:t>
            </a:r>
            <a:r>
              <a:rPr lang="en-US" dirty="0">
                <a:latin typeface="Arial"/>
              </a:rPr>
              <a:t>'</a:t>
            </a:r>
            <a:r>
              <a:rPr lang="en-US" i="1" dirty="0">
                <a:latin typeface="Arial"/>
              </a:rPr>
              <a:t>label </a:t>
            </a:r>
            <a:r>
              <a:rPr lang="en-US" dirty="0">
                <a:latin typeface="Arial"/>
              </a:rPr>
              <a:t>'</a:t>
            </a:r>
            <a:r>
              <a:rPr lang="en-US" i="1" dirty="0">
                <a:latin typeface="Arial"/>
              </a:rPr>
              <a:t/>
            </a:r>
            <a:br>
              <a:rPr lang="en-US" i="1" dirty="0">
                <a:latin typeface="Arial"/>
              </a:rPr>
            </a:br>
            <a:r>
              <a:rPr lang="en-US" i="1" dirty="0">
                <a:latin typeface="Arial"/>
              </a:rPr>
              <a:t>                                                     . . . </a:t>
            </a:r>
            <a:r>
              <a:rPr lang="en-US" b="1" dirty="0">
                <a:latin typeface="Arial"/>
              </a:rPr>
              <a:t>;</a:t>
            </a:r>
          </a:p>
          <a:p>
            <a:pPr>
              <a:defRPr/>
            </a:pPr>
            <a:r>
              <a:rPr lang="en-US" b="1" dirty="0">
                <a:latin typeface="Arial"/>
              </a:rPr>
              <a:t>RUN;</a:t>
            </a:r>
          </a:p>
        </p:txBody>
      </p:sp>
      <p:sp>
        <p:nvSpPr>
          <p:cNvPr id="2"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p105d03</a:t>
            </a:r>
            <a:endParaRPr lang="en-US" sz="1600" b="1" dirty="0"/>
          </a:p>
        </p:txBody>
      </p:sp>
    </p:spTree>
    <p:extLst>
      <p:ext uri="{BB962C8B-B14F-4D97-AF65-F5344CB8AC3E}">
        <p14:creationId xmlns:p14="http://schemas.microsoft.com/office/powerpoint/2010/main" val="1959282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User-Defined Formats: Part 2</a:t>
            </a:r>
          </a:p>
        </p:txBody>
      </p:sp>
      <p:sp>
        <p:nvSpPr>
          <p:cNvPr id="17" name="Rectangle 3"/>
          <p:cNvSpPr>
            <a:spLocks noGrp="1" noChangeArrowheads="1"/>
          </p:cNvSpPr>
          <p:nvPr>
            <p:ph idx="1"/>
          </p:nvPr>
        </p:nvSpPr>
        <p:spPr/>
        <p:txBody>
          <a:bodyPr/>
          <a:lstStyle/>
          <a:p>
            <a:r>
              <a:rPr lang="en-US" dirty="0" smtClean="0"/>
              <a:t>Use a FORMAT statement in the PROC PRINT step to apply the format to a specific variable.</a:t>
            </a:r>
            <a:endParaRPr lang="en-US" dirty="0"/>
          </a:p>
        </p:txBody>
      </p:sp>
      <p:sp>
        <p:nvSpPr>
          <p:cNvPr id="97284" name="Rectangle 15"/>
          <p:cNvSpPr>
            <a:spLocks noChangeArrowheads="1"/>
          </p:cNvSpPr>
          <p:nvPr/>
        </p:nvSpPr>
        <p:spPr bwMode="auto">
          <a:xfrm>
            <a:off x="768858" y="2010493"/>
            <a:ext cx="7785100" cy="2300117"/>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smtClean="0">
                <a:solidFill>
                  <a:srgbClr val="000000"/>
                </a:solidFill>
                <a:latin typeface="Courier New" pitchFamily="49" charset="0"/>
              </a:rPr>
              <a:t>proc </a:t>
            </a:r>
            <a:r>
              <a:rPr lang="en-US" b="1" dirty="0">
                <a:solidFill>
                  <a:srgbClr val="000000"/>
                </a:solidFill>
                <a:latin typeface="Courier New" pitchFamily="49" charset="0"/>
              </a:rPr>
              <a:t>print </a:t>
            </a:r>
            <a:r>
              <a:rPr lang="en-US" b="1" dirty="0" smtClean="0">
                <a:solidFill>
                  <a:srgbClr val="000000"/>
                </a:solidFill>
                <a:latin typeface="Courier New" pitchFamily="49" charset="0"/>
              </a:rPr>
              <a:t>data=orion.sales;</a:t>
            </a:r>
            <a:endParaRPr lang="en-US" b="1" dirty="0">
              <a:solidFill>
                <a:srgbClr val="000000"/>
              </a:solidFill>
              <a:latin typeface="Courier New" pitchFamily="49" charset="0"/>
            </a:endParaRPr>
          </a:p>
          <a:p>
            <a:pPr>
              <a:lnSpc>
                <a:spcPct val="85000"/>
              </a:lnSpc>
            </a:pPr>
            <a:r>
              <a:rPr lang="en-US" b="1" dirty="0">
                <a:solidFill>
                  <a:srgbClr val="000000"/>
                </a:solidFill>
                <a:latin typeface="Courier New" pitchFamily="49" charset="0"/>
              </a:rPr>
              <a:t>   var</a:t>
            </a:r>
            <a:r>
              <a:rPr lang="en-US" b="1" dirty="0">
                <a:latin typeface="Courier New" pitchFamily="49" charset="0"/>
              </a:rPr>
              <a:t> Employee_ID Job_Title Salary </a:t>
            </a:r>
          </a:p>
          <a:p>
            <a:pPr>
              <a:lnSpc>
                <a:spcPct val="85000"/>
              </a:lnSpc>
            </a:pPr>
            <a:r>
              <a:rPr lang="en-US" b="1" dirty="0">
                <a:latin typeface="Courier New" pitchFamily="49" charset="0"/>
              </a:rPr>
              <a:t>       Country Birth_Date Hire_Date;</a:t>
            </a:r>
          </a:p>
          <a:p>
            <a:pPr>
              <a:lnSpc>
                <a:spcPct val="85000"/>
              </a:lnSpc>
            </a:pPr>
            <a:r>
              <a:rPr lang="en-US" b="1" dirty="0" smtClean="0">
                <a:latin typeface="Courier New" pitchFamily="49" charset="0"/>
              </a:rPr>
              <a:t>   format </a:t>
            </a:r>
            <a:r>
              <a:rPr lang="en-US" b="1" dirty="0">
                <a:latin typeface="Courier New" pitchFamily="49" charset="0"/>
              </a:rPr>
              <a:t>Salary </a:t>
            </a:r>
            <a:r>
              <a:rPr lang="en-US" b="1" dirty="0" smtClean="0">
                <a:latin typeface="Courier New" pitchFamily="49" charset="0"/>
              </a:rPr>
              <a:t>dollar10. </a:t>
            </a:r>
            <a:endParaRPr lang="en-US" b="1" dirty="0">
              <a:latin typeface="Courier New" pitchFamily="49" charset="0"/>
            </a:endParaRPr>
          </a:p>
          <a:p>
            <a:pPr>
              <a:lnSpc>
                <a:spcPct val="85000"/>
              </a:lnSpc>
            </a:pPr>
            <a:r>
              <a:rPr lang="en-US" b="1" dirty="0">
                <a:latin typeface="Courier New" pitchFamily="49" charset="0"/>
              </a:rPr>
              <a:t>          Birth_Date Hire_Date monyy7.</a:t>
            </a:r>
          </a:p>
          <a:p>
            <a:pPr>
              <a:lnSpc>
                <a:spcPct val="85000"/>
              </a:lnSpc>
            </a:pPr>
            <a:r>
              <a:rPr lang="en-US" b="1" dirty="0">
                <a:latin typeface="Courier New" pitchFamily="49" charset="0"/>
              </a:rPr>
              <a:t>          Country $</a:t>
            </a:r>
            <a:r>
              <a:rPr lang="en-US" b="1" dirty="0">
                <a:solidFill>
                  <a:srgbClr val="000000"/>
                </a:solidFill>
                <a:latin typeface="Courier New" pitchFamily="49" charset="0"/>
              </a:rPr>
              <a:t>ctryfmt</a:t>
            </a:r>
            <a:r>
              <a:rPr lang="en-US" b="1" dirty="0">
                <a:latin typeface="Courier New" pitchFamily="49" charset="0"/>
              </a:rPr>
              <a:t>.;</a:t>
            </a:r>
          </a:p>
          <a:p>
            <a:pPr>
              <a:lnSpc>
                <a:spcPct val="85000"/>
              </a:lnSpc>
            </a:pPr>
            <a:r>
              <a:rPr lang="en-US" b="1" dirty="0">
                <a:latin typeface="Courier New" pitchFamily="49" charset="0"/>
              </a:rPr>
              <a:t>run;</a:t>
            </a:r>
          </a:p>
        </p:txBody>
      </p:sp>
      <p:sp>
        <p:nvSpPr>
          <p:cNvPr id="2" name="Rectangle 1"/>
          <p:cNvSpPr/>
          <p:nvPr>
            <p:custDataLst>
              <p:tags r:id="rId1"/>
            </p:custDataLst>
          </p:nvPr>
        </p:nvSpPr>
        <p:spPr bwMode="auto">
          <a:xfrm>
            <a:off x="2601208" y="3609924"/>
            <a:ext cx="3344055"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5" name="Rectangle 4"/>
          <p:cNvSpPr/>
          <p:nvPr>
            <p:custDataLst>
              <p:tags r:id="rId2"/>
            </p:custDataLst>
          </p:nvPr>
        </p:nvSpPr>
        <p:spPr bwMode="auto">
          <a:xfrm>
            <a:off x="1323271" y="2988132"/>
            <a:ext cx="420592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6" name="Rectangle 5"/>
          <p:cNvSpPr/>
          <p:nvPr>
            <p:custDataLst>
              <p:tags r:id="rId3"/>
            </p:custDataLst>
          </p:nvPr>
        </p:nvSpPr>
        <p:spPr bwMode="auto">
          <a:xfrm>
            <a:off x="2601208" y="3299028"/>
            <a:ext cx="5111814"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3"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p105d03</a:t>
            </a:r>
            <a:endParaRPr lang="en-US" sz="1600" b="1" dirty="0"/>
          </a:p>
        </p:txBody>
      </p:sp>
    </p:spTree>
    <p:extLst>
      <p:ext uri="{BB962C8B-B14F-4D97-AF65-F5344CB8AC3E}">
        <p14:creationId xmlns:p14="http://schemas.microsoft.com/office/powerpoint/2010/main" val="3902468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dirty="0" smtClean="0"/>
              <a:t>Viewing the Output</a:t>
            </a:r>
          </a:p>
        </p:txBody>
      </p:sp>
      <p:sp>
        <p:nvSpPr>
          <p:cNvPr id="98307" name="Rectangle 3"/>
          <p:cNvSpPr>
            <a:spLocks noGrp="1" noChangeArrowheads="1"/>
          </p:cNvSpPr>
          <p:nvPr>
            <p:ph idx="1"/>
          </p:nvPr>
        </p:nvSpPr>
        <p:spPr/>
        <p:txBody>
          <a:bodyPr/>
          <a:lstStyle/>
          <a:p>
            <a:pPr marL="0" indent="0" eaLnBrk="1" hangingPunct="1"/>
            <a:r>
              <a:rPr lang="en-US" dirty="0" smtClean="0"/>
              <a:t>Partial PROC PRINT Output</a:t>
            </a:r>
          </a:p>
          <a:p>
            <a:pPr marL="0" indent="0" eaLnBrk="1" hangingPunct="1"/>
            <a:endParaRPr lang="en-US" dirty="0" smtClean="0"/>
          </a:p>
        </p:txBody>
      </p:sp>
      <p:grpSp>
        <p:nvGrpSpPr>
          <p:cNvPr id="3" name="Group 2"/>
          <p:cNvGrpSpPr/>
          <p:nvPr/>
        </p:nvGrpSpPr>
        <p:grpSpPr>
          <a:xfrm>
            <a:off x="405245" y="1472548"/>
            <a:ext cx="8478982" cy="2149306"/>
            <a:chOff x="405245" y="1578423"/>
            <a:chExt cx="8478982" cy="2149306"/>
          </a:xfrm>
        </p:grpSpPr>
        <p:sp>
          <p:nvSpPr>
            <p:cNvPr id="10" name="Rectangle 9"/>
            <p:cNvSpPr/>
            <p:nvPr/>
          </p:nvSpPr>
          <p:spPr>
            <a:xfrm>
              <a:off x="405245" y="1578423"/>
              <a:ext cx="8478982" cy="2149306"/>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Birth</a:t>
              </a:r>
              <a:r>
                <a:rPr lang="en-US" sz="1600" b="1" dirty="0">
                  <a:solidFill>
                    <a:srgbClr val="000000"/>
                  </a:solidFill>
                  <a:latin typeface="SAS Monospace"/>
                </a:rPr>
                <a:t>_      Hire_</a:t>
              </a:r>
            </a:p>
            <a:p>
              <a:r>
                <a:rPr lang="en-US" sz="1600" b="1" dirty="0">
                  <a:solidFill>
                    <a:srgbClr val="000000"/>
                  </a:solidFill>
                  <a:latin typeface="SAS Monospace"/>
                </a:rPr>
                <a:t> Obs   </a:t>
              </a:r>
              <a:r>
                <a:rPr lang="en-US" sz="1600" b="1" dirty="0" smtClean="0">
                  <a:solidFill>
                    <a:srgbClr val="000000"/>
                  </a:solidFill>
                  <a:latin typeface="SAS Monospace"/>
                </a:rPr>
                <a:t> </a:t>
              </a:r>
              <a:r>
                <a:rPr lang="en-US" sz="1600" b="1" dirty="0">
                  <a:solidFill>
                    <a:srgbClr val="000000"/>
                  </a:solidFill>
                  <a:latin typeface="SAS Monospace"/>
                </a:rPr>
                <a:t>Employee_ID        Salary     Country        Date       Date</a:t>
              </a:r>
            </a:p>
            <a:p>
              <a:endParaRPr lang="en-US" sz="1600" b="1" dirty="0">
                <a:solidFill>
                  <a:srgbClr val="000000"/>
                </a:solidFill>
                <a:latin typeface="SAS Monospace"/>
              </a:endParaRPr>
            </a:p>
            <a:p>
              <a:r>
                <a:rPr lang="en-US" sz="1600" b="1" dirty="0">
                  <a:solidFill>
                    <a:srgbClr val="000000"/>
                  </a:solidFill>
                  <a:latin typeface="SAS Monospace"/>
                </a:rPr>
                <a:t>   1       </a:t>
              </a:r>
              <a:r>
                <a:rPr lang="en-US" sz="1600" b="1" dirty="0" smtClean="0">
                  <a:solidFill>
                    <a:srgbClr val="000000"/>
                  </a:solidFill>
                  <a:latin typeface="SAS Monospace"/>
                </a:rPr>
                <a:t>  </a:t>
              </a:r>
              <a:r>
                <a:rPr lang="en-US" sz="1600" b="1" dirty="0">
                  <a:solidFill>
                    <a:srgbClr val="000000"/>
                  </a:solidFill>
                  <a:latin typeface="SAS Monospace"/>
                </a:rPr>
                <a:t>120102      $108,255    Australia    AUG1973    JUN1993</a:t>
              </a:r>
            </a:p>
            <a:p>
              <a:r>
                <a:rPr lang="en-US" sz="1600" b="1" dirty="0">
                  <a:solidFill>
                    <a:srgbClr val="000000"/>
                  </a:solidFill>
                  <a:latin typeface="SAS Monospace"/>
                </a:rPr>
                <a:t>   2       </a:t>
              </a:r>
              <a:r>
                <a:rPr lang="en-US" sz="1600" b="1" dirty="0" smtClean="0">
                  <a:solidFill>
                    <a:srgbClr val="000000"/>
                  </a:solidFill>
                  <a:latin typeface="SAS Monospace"/>
                </a:rPr>
                <a:t>  </a:t>
              </a:r>
              <a:r>
                <a:rPr lang="en-US" sz="1600" b="1" dirty="0">
                  <a:solidFill>
                    <a:srgbClr val="000000"/>
                  </a:solidFill>
                  <a:latin typeface="SAS Monospace"/>
                </a:rPr>
                <a:t>120103       $87,975    Australia    JAN1953    JAN1978</a:t>
              </a:r>
            </a:p>
            <a:p>
              <a:r>
                <a:rPr lang="en-US" sz="1600" b="1" dirty="0">
                  <a:solidFill>
                    <a:srgbClr val="000000"/>
                  </a:solidFill>
                  <a:latin typeface="SAS Monospace"/>
                </a:rPr>
                <a:t>   3       </a:t>
              </a:r>
              <a:r>
                <a:rPr lang="en-US" sz="1600" b="1" dirty="0" smtClean="0">
                  <a:solidFill>
                    <a:srgbClr val="000000"/>
                  </a:solidFill>
                  <a:latin typeface="SAS Monospace"/>
                </a:rPr>
                <a:t>  </a:t>
              </a:r>
              <a:r>
                <a:rPr lang="en-US" sz="1600" b="1" dirty="0">
                  <a:solidFill>
                    <a:srgbClr val="000000"/>
                  </a:solidFill>
                  <a:latin typeface="SAS Monospace"/>
                </a:rPr>
                <a:t>120121       $26,600    Australia    AUG1948    JAN1978</a:t>
              </a:r>
            </a:p>
            <a:p>
              <a:r>
                <a:rPr lang="en-US" sz="1600" b="1" dirty="0">
                  <a:solidFill>
                    <a:srgbClr val="000000"/>
                  </a:solidFill>
                  <a:latin typeface="SAS Monospace"/>
                </a:rPr>
                <a:t>   4       </a:t>
              </a:r>
              <a:r>
                <a:rPr lang="en-US" sz="1600" b="1" dirty="0" smtClean="0">
                  <a:solidFill>
                    <a:srgbClr val="000000"/>
                  </a:solidFill>
                  <a:latin typeface="SAS Monospace"/>
                </a:rPr>
                <a:t>  </a:t>
              </a:r>
              <a:r>
                <a:rPr lang="en-US" sz="1600" b="1" dirty="0">
                  <a:solidFill>
                    <a:srgbClr val="000000"/>
                  </a:solidFill>
                  <a:latin typeface="SAS Monospace"/>
                </a:rPr>
                <a:t>120122       $27,475    Australia    JUL1958    JUL1982</a:t>
              </a:r>
            </a:p>
            <a:p>
              <a:r>
                <a:rPr lang="en-US" sz="1600" b="1" dirty="0">
                  <a:solidFill>
                    <a:srgbClr val="000000"/>
                  </a:solidFill>
                  <a:latin typeface="SAS Monospace"/>
                </a:rPr>
                <a:t>   5       </a:t>
              </a:r>
              <a:r>
                <a:rPr lang="en-US" sz="1600" b="1" dirty="0" smtClean="0">
                  <a:solidFill>
                    <a:srgbClr val="000000"/>
                  </a:solidFill>
                  <a:latin typeface="SAS Monospace"/>
                </a:rPr>
                <a:t>  </a:t>
              </a:r>
              <a:r>
                <a:rPr lang="en-US" sz="1600" b="1" dirty="0">
                  <a:solidFill>
                    <a:srgbClr val="000000"/>
                  </a:solidFill>
                  <a:latin typeface="SAS Monospace"/>
                </a:rPr>
                <a:t>120123       $26,190    Australia    SEP1968    OCT1989</a:t>
              </a:r>
            </a:p>
          </p:txBody>
        </p:sp>
        <p:sp>
          <p:nvSpPr>
            <p:cNvPr id="98310" name="AutoShape 6"/>
            <p:cNvSpPr>
              <a:spLocks noChangeArrowheads="1"/>
            </p:cNvSpPr>
            <p:nvPr/>
          </p:nvSpPr>
          <p:spPr bwMode="auto">
            <a:xfrm>
              <a:off x="4720419" y="1662544"/>
              <a:ext cx="1515608" cy="1982057"/>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grpSp>
    </p:spTree>
    <p:extLst>
      <p:ext uri="{BB962C8B-B14F-4D97-AF65-F5344CB8AC3E}">
        <p14:creationId xmlns:p14="http://schemas.microsoft.com/office/powerpoint/2010/main" val="3138045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463550"/>
            <a:ext cx="7826829" cy="679450"/>
          </a:xfrm>
        </p:spPr>
        <p:txBody>
          <a:bodyPr/>
          <a:lstStyle/>
          <a:p>
            <a:pPr eaLnBrk="1" hangingPunct="1"/>
            <a:r>
              <a:rPr lang="en-US" dirty="0" smtClean="0"/>
              <a:t>VALUE Statement</a:t>
            </a:r>
          </a:p>
        </p:txBody>
      </p:sp>
      <p:sp>
        <p:nvSpPr>
          <p:cNvPr id="91139" name="Rectangle 3"/>
          <p:cNvSpPr>
            <a:spLocks noGrp="1" noChangeArrowheads="1"/>
          </p:cNvSpPr>
          <p:nvPr>
            <p:ph idx="1"/>
          </p:nvPr>
        </p:nvSpPr>
        <p:spPr>
          <a:xfrm>
            <a:off x="685800" y="1066799"/>
            <a:ext cx="7848600" cy="5578549"/>
          </a:xfrm>
        </p:spPr>
        <p:txBody>
          <a:bodyPr/>
          <a:lstStyle/>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smtClean="0"/>
          </a:p>
          <a:p>
            <a:pPr marL="0" indent="0" eaLnBrk="1" hangingPunct="1"/>
            <a:r>
              <a:rPr lang="en-US" dirty="0" smtClean="0"/>
              <a:t>A format name</a:t>
            </a:r>
          </a:p>
          <a:p>
            <a:pPr lvl="1" eaLnBrk="1" hangingPunct="1"/>
            <a:r>
              <a:rPr lang="en-US" dirty="0" smtClean="0"/>
              <a:t>can be up to 32 characters in length</a:t>
            </a:r>
          </a:p>
          <a:p>
            <a:pPr lvl="1" eaLnBrk="1" hangingPunct="1"/>
            <a:r>
              <a:rPr lang="en-US" dirty="0" smtClean="0"/>
              <a:t>for character formats, must begin with a dollar sign ($), followed by a letter or underscore </a:t>
            </a:r>
          </a:p>
          <a:p>
            <a:pPr lvl="1" eaLnBrk="1" hangingPunct="1"/>
            <a:r>
              <a:rPr lang="en-US" dirty="0" smtClean="0"/>
              <a:t>for numeric formats, must begin with a letter or underscore</a:t>
            </a:r>
          </a:p>
          <a:p>
            <a:pPr lvl="1" eaLnBrk="1" hangingPunct="1"/>
            <a:r>
              <a:rPr lang="en-US" dirty="0" smtClean="0"/>
              <a:t>cannot end in a number</a:t>
            </a:r>
          </a:p>
          <a:p>
            <a:pPr lvl="1" eaLnBrk="1" hangingPunct="1"/>
            <a:r>
              <a:rPr lang="en-US" dirty="0" smtClean="0"/>
              <a:t>cannot be given the name of a SAS format</a:t>
            </a:r>
          </a:p>
          <a:p>
            <a:pPr lvl="1" eaLnBrk="1" hangingPunct="1"/>
            <a:r>
              <a:rPr lang="en-US" dirty="0" smtClean="0"/>
              <a:t>cannot include a period in the VALUE statement.</a:t>
            </a:r>
          </a:p>
        </p:txBody>
      </p:sp>
      <p:sp>
        <p:nvSpPr>
          <p:cNvPr id="5" name="Rectangle 8"/>
          <p:cNvSpPr>
            <a:spLocks noChangeArrowheads="1"/>
          </p:cNvSpPr>
          <p:nvPr/>
        </p:nvSpPr>
        <p:spPr bwMode="auto">
          <a:xfrm>
            <a:off x="1361286" y="1232110"/>
            <a:ext cx="4480824" cy="1231106"/>
          </a:xfrm>
          <a:prstGeom prst="rect">
            <a:avLst/>
          </a:prstGeom>
          <a:solidFill>
            <a:srgbClr val="CDD9EF"/>
          </a:solidFill>
          <a:ln w="28575">
            <a:solidFill>
              <a:srgbClr val="000000"/>
            </a:solidFill>
            <a:miter lim="800000"/>
            <a:headEnd type="none" w="med" len="lg"/>
            <a:tailEnd type="none" w="med" len="lg"/>
          </a:ln>
          <a:effectLst>
            <a:outerShdw dist="107763" dir="2700000" algn="ctr" rotWithShape="0">
              <a:srgbClr val="C0C0C0"/>
            </a:outerShdw>
          </a:effectLst>
        </p:spPr>
        <p:txBody>
          <a:bodyPr wrap="square" lIns="88900" tIns="152400" rIns="88900" bIns="152400">
            <a:spAutoFit/>
          </a:bodyPr>
          <a:lstStyle/>
          <a:p>
            <a:pPr>
              <a:defRPr/>
            </a:pPr>
            <a:r>
              <a:rPr lang="en-US" sz="2000" b="1" dirty="0" smtClean="0">
                <a:latin typeface="Arial"/>
              </a:rPr>
              <a:t>VALUE</a:t>
            </a:r>
            <a:r>
              <a:rPr lang="en-US" sz="2000" dirty="0" smtClean="0">
                <a:latin typeface="Arial"/>
              </a:rPr>
              <a:t> </a:t>
            </a:r>
            <a:r>
              <a:rPr lang="en-US" sz="2000" i="1" dirty="0" smtClean="0">
                <a:latin typeface="Arial"/>
              </a:rPr>
              <a:t>format-name range1=</a:t>
            </a:r>
            <a:r>
              <a:rPr lang="en-US" sz="2000" dirty="0" smtClean="0">
                <a:latin typeface="Arial"/>
              </a:rPr>
              <a:t>'</a:t>
            </a:r>
            <a:r>
              <a:rPr lang="en-US" sz="2000" i="1" dirty="0" smtClean="0">
                <a:latin typeface="Arial"/>
              </a:rPr>
              <a:t>label </a:t>
            </a:r>
            <a:r>
              <a:rPr lang="en-US" sz="2000" dirty="0">
                <a:latin typeface="Arial"/>
              </a:rPr>
              <a:t>'</a:t>
            </a:r>
            <a:r>
              <a:rPr lang="en-US" sz="2000" i="1" dirty="0">
                <a:latin typeface="Arial"/>
              </a:rPr>
              <a:t/>
            </a:r>
            <a:br>
              <a:rPr lang="en-US" sz="2000" i="1" dirty="0">
                <a:latin typeface="Arial"/>
              </a:rPr>
            </a:br>
            <a:r>
              <a:rPr lang="en-US" sz="2000" i="1" dirty="0">
                <a:latin typeface="Arial"/>
              </a:rPr>
              <a:t>                        </a:t>
            </a:r>
            <a:r>
              <a:rPr lang="en-US" sz="2000" i="1" dirty="0" smtClean="0">
                <a:latin typeface="Arial"/>
              </a:rPr>
              <a:t>           range2=</a:t>
            </a:r>
            <a:r>
              <a:rPr lang="en-US" sz="2000" dirty="0" smtClean="0">
                <a:latin typeface="Arial"/>
              </a:rPr>
              <a:t>'</a:t>
            </a:r>
            <a:r>
              <a:rPr lang="en-US" sz="2000" i="1" dirty="0" smtClean="0">
                <a:latin typeface="Arial"/>
              </a:rPr>
              <a:t>label </a:t>
            </a:r>
            <a:r>
              <a:rPr lang="en-US" sz="2000" dirty="0">
                <a:latin typeface="Arial"/>
              </a:rPr>
              <a:t>'</a:t>
            </a:r>
            <a:r>
              <a:rPr lang="en-US" sz="2000" i="1" dirty="0">
                <a:latin typeface="Arial"/>
              </a:rPr>
              <a:t/>
            </a:r>
            <a:br>
              <a:rPr lang="en-US" sz="2000" i="1" dirty="0">
                <a:latin typeface="Arial"/>
              </a:rPr>
            </a:br>
            <a:r>
              <a:rPr lang="en-US" sz="2000" i="1" dirty="0">
                <a:latin typeface="Arial"/>
              </a:rPr>
              <a:t>                                  </a:t>
            </a:r>
            <a:r>
              <a:rPr lang="en-US" sz="2000" i="1" dirty="0" smtClean="0">
                <a:latin typeface="Arial"/>
              </a:rPr>
              <a:t>           </a:t>
            </a:r>
            <a:r>
              <a:rPr lang="en-US" sz="2000" i="1" dirty="0">
                <a:latin typeface="Arial"/>
              </a:rPr>
              <a:t>. . . </a:t>
            </a:r>
            <a:r>
              <a:rPr lang="en-US" sz="2000" b="1" dirty="0" smtClean="0">
                <a:latin typeface="Arial"/>
              </a:rPr>
              <a:t>;</a:t>
            </a:r>
            <a:endParaRPr lang="en-US" sz="2000" b="1" dirty="0">
              <a:latin typeface="Arial"/>
            </a:endParaRPr>
          </a:p>
        </p:txBody>
      </p:sp>
    </p:spTree>
    <p:extLst>
      <p:ext uri="{BB962C8B-B14F-4D97-AF65-F5344CB8AC3E}">
        <p14:creationId xmlns:p14="http://schemas.microsoft.com/office/powerpoint/2010/main" val="3298111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dirty="0" smtClean="0"/>
              <a:t>VALUE Statement</a:t>
            </a:r>
          </a:p>
        </p:txBody>
      </p:sp>
      <p:sp>
        <p:nvSpPr>
          <p:cNvPr id="95235" name="Rectangle 3"/>
          <p:cNvSpPr>
            <a:spLocks noGrp="1" noChangeArrowheads="1"/>
          </p:cNvSpPr>
          <p:nvPr>
            <p:ph idx="1"/>
          </p:nvPr>
        </p:nvSpPr>
        <p:spPr>
          <a:xfrm>
            <a:off x="685800" y="1028700"/>
            <a:ext cx="7848600" cy="5431268"/>
          </a:xfrm>
        </p:spPr>
        <p:txBody>
          <a:bodyPr/>
          <a:lstStyle/>
          <a:p>
            <a:pPr marL="0" indent="0" eaLnBrk="1" hangingPunct="1"/>
            <a:endParaRPr lang="en-US" i="1" dirty="0" smtClean="0"/>
          </a:p>
          <a:p>
            <a:pPr marL="0" indent="0" eaLnBrk="1" hangingPunct="1"/>
            <a:endParaRPr lang="en-US" i="1" dirty="0" smtClean="0"/>
          </a:p>
          <a:p>
            <a:pPr marL="0" indent="0" eaLnBrk="1" hangingPunct="1"/>
            <a:endParaRPr lang="en-US" i="1" dirty="0"/>
          </a:p>
          <a:p>
            <a:pPr marL="0" indent="0" eaLnBrk="1" hangingPunct="1"/>
            <a:endParaRPr lang="en-US" i="1" dirty="0" smtClean="0"/>
          </a:p>
          <a:p>
            <a:pPr marL="0" indent="0"/>
            <a:r>
              <a:rPr lang="en-US" dirty="0" smtClean="0">
                <a:latin typeface="Arial"/>
              </a:rPr>
              <a:t>Each</a:t>
            </a:r>
            <a:r>
              <a:rPr lang="en-US" i="1" dirty="0" smtClean="0"/>
              <a:t> </a:t>
            </a:r>
            <a:r>
              <a:rPr lang="en-US" dirty="0" smtClean="0"/>
              <a:t>range</a:t>
            </a:r>
            <a:r>
              <a:rPr lang="en-US" i="1" dirty="0" smtClean="0"/>
              <a:t> </a:t>
            </a:r>
            <a:r>
              <a:rPr lang="en-US" dirty="0" smtClean="0"/>
              <a:t>can be</a:t>
            </a:r>
          </a:p>
          <a:p>
            <a:pPr lvl="1" eaLnBrk="1" hangingPunct="1"/>
            <a:r>
              <a:rPr lang="en-US" dirty="0" smtClean="0"/>
              <a:t>a single value</a:t>
            </a:r>
          </a:p>
          <a:p>
            <a:pPr lvl="1" eaLnBrk="1" hangingPunct="1"/>
            <a:r>
              <a:rPr lang="en-US" dirty="0" smtClean="0"/>
              <a:t>a range of values</a:t>
            </a:r>
          </a:p>
          <a:p>
            <a:pPr lvl="1" eaLnBrk="1" hangingPunct="1"/>
            <a:r>
              <a:rPr lang="en-US" dirty="0" smtClean="0"/>
              <a:t>a list of values.</a:t>
            </a:r>
            <a:r>
              <a:rPr lang="en-US" i="1" dirty="0" smtClean="0"/>
              <a:t> </a:t>
            </a:r>
          </a:p>
          <a:p>
            <a:r>
              <a:rPr lang="en-US" dirty="0" smtClean="0"/>
              <a:t>Labels</a:t>
            </a:r>
          </a:p>
          <a:p>
            <a:pPr lvl="1"/>
            <a:r>
              <a:rPr lang="en-US" dirty="0" smtClean="0"/>
              <a:t>can be up to 32,767 characters in length</a:t>
            </a:r>
          </a:p>
          <a:p>
            <a:pPr lvl="1"/>
            <a:r>
              <a:rPr lang="en-US" dirty="0" smtClean="0"/>
              <a:t>are enclosed in quotation marks.</a:t>
            </a:r>
          </a:p>
          <a:p>
            <a:pPr lvl="1" eaLnBrk="1" hangingPunct="1"/>
            <a:endParaRPr lang="en-US" dirty="0" smtClean="0"/>
          </a:p>
          <a:p>
            <a:pPr marL="0" indent="0" eaLnBrk="1" hangingPunct="1"/>
            <a:endParaRPr lang="en-US" i="1" dirty="0" smtClean="0"/>
          </a:p>
        </p:txBody>
      </p:sp>
      <p:sp>
        <p:nvSpPr>
          <p:cNvPr id="7" name="Rectangle 8"/>
          <p:cNvSpPr>
            <a:spLocks noChangeArrowheads="1"/>
          </p:cNvSpPr>
          <p:nvPr/>
        </p:nvSpPr>
        <p:spPr bwMode="auto">
          <a:xfrm>
            <a:off x="1361286" y="1232110"/>
            <a:ext cx="4480824" cy="1231106"/>
          </a:xfrm>
          <a:prstGeom prst="rect">
            <a:avLst/>
          </a:prstGeom>
          <a:solidFill>
            <a:srgbClr val="CDD9EF"/>
          </a:solidFill>
          <a:ln w="28575">
            <a:solidFill>
              <a:srgbClr val="000000"/>
            </a:solidFill>
            <a:miter lim="800000"/>
            <a:headEnd type="none" w="med" len="lg"/>
            <a:tailEnd type="none" w="med" len="lg"/>
          </a:ln>
          <a:effectLst>
            <a:outerShdw dist="107763" dir="2700000" algn="ctr" rotWithShape="0">
              <a:srgbClr val="C0C0C0"/>
            </a:outerShdw>
          </a:effectLst>
        </p:spPr>
        <p:txBody>
          <a:bodyPr wrap="square" lIns="88900" tIns="152400" rIns="88900" bIns="152400">
            <a:spAutoFit/>
          </a:bodyPr>
          <a:lstStyle/>
          <a:p>
            <a:pPr>
              <a:defRPr/>
            </a:pPr>
            <a:r>
              <a:rPr lang="en-US" sz="2000" b="1" dirty="0" smtClean="0">
                <a:latin typeface="Arial"/>
              </a:rPr>
              <a:t>VALUE</a:t>
            </a:r>
            <a:r>
              <a:rPr lang="en-US" sz="2000" dirty="0" smtClean="0">
                <a:latin typeface="Arial"/>
              </a:rPr>
              <a:t> </a:t>
            </a:r>
            <a:r>
              <a:rPr lang="en-US" sz="2000" i="1" dirty="0" smtClean="0">
                <a:latin typeface="Arial"/>
              </a:rPr>
              <a:t>format-name range1=</a:t>
            </a:r>
            <a:r>
              <a:rPr lang="en-US" sz="2000" dirty="0" smtClean="0">
                <a:latin typeface="Arial"/>
              </a:rPr>
              <a:t>'</a:t>
            </a:r>
            <a:r>
              <a:rPr lang="en-US" sz="2000" i="1" dirty="0" smtClean="0">
                <a:latin typeface="Arial"/>
              </a:rPr>
              <a:t>label </a:t>
            </a:r>
            <a:r>
              <a:rPr lang="en-US" sz="2000" dirty="0">
                <a:latin typeface="Arial"/>
              </a:rPr>
              <a:t>'</a:t>
            </a:r>
            <a:r>
              <a:rPr lang="en-US" sz="2000" i="1" dirty="0">
                <a:latin typeface="Arial"/>
              </a:rPr>
              <a:t/>
            </a:r>
            <a:br>
              <a:rPr lang="en-US" sz="2000" i="1" dirty="0">
                <a:latin typeface="Arial"/>
              </a:rPr>
            </a:br>
            <a:r>
              <a:rPr lang="en-US" sz="2000" i="1" dirty="0">
                <a:latin typeface="Arial"/>
              </a:rPr>
              <a:t>                        </a:t>
            </a:r>
            <a:r>
              <a:rPr lang="en-US" sz="2000" i="1" dirty="0" smtClean="0">
                <a:latin typeface="Arial"/>
              </a:rPr>
              <a:t>           range2=</a:t>
            </a:r>
            <a:r>
              <a:rPr lang="en-US" sz="2000" dirty="0" smtClean="0">
                <a:latin typeface="Arial"/>
              </a:rPr>
              <a:t>'</a:t>
            </a:r>
            <a:r>
              <a:rPr lang="en-US" sz="2000" i="1" dirty="0" smtClean="0">
                <a:latin typeface="Arial"/>
              </a:rPr>
              <a:t>label </a:t>
            </a:r>
            <a:r>
              <a:rPr lang="en-US" sz="2000" dirty="0">
                <a:latin typeface="Arial"/>
              </a:rPr>
              <a:t>'</a:t>
            </a:r>
            <a:r>
              <a:rPr lang="en-US" sz="2000" i="1" dirty="0">
                <a:latin typeface="Arial"/>
              </a:rPr>
              <a:t/>
            </a:r>
            <a:br>
              <a:rPr lang="en-US" sz="2000" i="1" dirty="0">
                <a:latin typeface="Arial"/>
              </a:rPr>
            </a:br>
            <a:r>
              <a:rPr lang="en-US" sz="2000" i="1" dirty="0">
                <a:latin typeface="Arial"/>
              </a:rPr>
              <a:t>                                  </a:t>
            </a:r>
            <a:r>
              <a:rPr lang="en-US" sz="2000" i="1" dirty="0" smtClean="0">
                <a:latin typeface="Arial"/>
              </a:rPr>
              <a:t>           </a:t>
            </a:r>
            <a:r>
              <a:rPr lang="en-US" sz="2000" i="1" dirty="0">
                <a:latin typeface="Arial"/>
              </a:rPr>
              <a:t>. . . </a:t>
            </a:r>
            <a:r>
              <a:rPr lang="en-US" sz="2000" b="1" dirty="0" smtClean="0">
                <a:latin typeface="Arial"/>
              </a:rPr>
              <a:t>;</a:t>
            </a:r>
            <a:endParaRPr lang="en-US" sz="2000" b="1" dirty="0">
              <a:latin typeface="Arial"/>
            </a:endParaRPr>
          </a:p>
        </p:txBody>
      </p:sp>
    </p:spTree>
    <p:extLst>
      <p:ext uri="{BB962C8B-B14F-4D97-AF65-F5344CB8AC3E}">
        <p14:creationId xmlns:p14="http://schemas.microsoft.com/office/powerpoint/2010/main" val="3567855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5.03 Multiple </a:t>
            </a:r>
            <a:r>
              <a:rPr lang="en-US" dirty="0" smtClean="0"/>
              <a:t>Answer Poll</a:t>
            </a:r>
          </a:p>
        </p:txBody>
      </p:sp>
      <p:sp>
        <p:nvSpPr>
          <p:cNvPr id="93187" name="Rectangle 3"/>
          <p:cNvSpPr>
            <a:spLocks noGrp="1" noChangeArrowheads="1"/>
          </p:cNvSpPr>
          <p:nvPr>
            <p:ph idx="1"/>
          </p:nvPr>
        </p:nvSpPr>
        <p:spPr/>
        <p:txBody>
          <a:bodyPr/>
          <a:lstStyle/>
          <a:p>
            <a:pPr marL="0" indent="0" eaLnBrk="1" hangingPunct="1"/>
            <a:r>
              <a:rPr lang="en-US" dirty="0" smtClean="0"/>
              <a:t>Which names are invalid for user-defined formats?</a:t>
            </a:r>
          </a:p>
          <a:p>
            <a:pPr marL="0" indent="0" eaLnBrk="1" hangingPunct="1"/>
            <a:endParaRPr lang="en-US" sz="800" b="1" dirty="0" smtClean="0"/>
          </a:p>
          <a:p>
            <a:pPr marL="579438" lvl="1" indent="-465138" eaLnBrk="1" hangingPunct="1">
              <a:buClr>
                <a:schemeClr val="tx1"/>
              </a:buClr>
              <a:buSzTx/>
              <a:buFont typeface="Wingdings" pitchFamily="2" charset="2"/>
              <a:buAutoNum type="alphaLcPeriod"/>
            </a:pPr>
            <a:r>
              <a:rPr lang="en-US" dirty="0" smtClean="0"/>
              <a:t>$stfmt</a:t>
            </a:r>
          </a:p>
          <a:p>
            <a:pPr marL="579438" lvl="1" indent="-465138" eaLnBrk="1" hangingPunct="1">
              <a:buClr>
                <a:schemeClr val="tx1"/>
              </a:buClr>
              <a:buSzTx/>
              <a:buFont typeface="Wingdings" pitchFamily="2" charset="2"/>
              <a:buAutoNum type="alphaLcPeriod"/>
            </a:pPr>
            <a:r>
              <a:rPr lang="en-US" dirty="0" smtClean="0"/>
              <a:t>$3levels</a:t>
            </a:r>
          </a:p>
          <a:p>
            <a:pPr marL="579438" lvl="1" indent="-465138" eaLnBrk="1" hangingPunct="1">
              <a:buClr>
                <a:schemeClr val="tx1"/>
              </a:buClr>
              <a:buSzTx/>
              <a:buFont typeface="Wingdings" pitchFamily="2" charset="2"/>
              <a:buAutoNum type="alphaLcPeriod"/>
            </a:pPr>
            <a:r>
              <a:rPr lang="en-US" dirty="0" smtClean="0"/>
              <a:t>_4years</a:t>
            </a:r>
          </a:p>
          <a:p>
            <a:pPr marL="579438" lvl="1" indent="-465138" eaLnBrk="1" hangingPunct="1">
              <a:buClr>
                <a:schemeClr val="tx1"/>
              </a:buClr>
              <a:buSzTx/>
              <a:buFont typeface="Wingdings" pitchFamily="2" charset="2"/>
              <a:buAutoNum type="alphaLcPeriod"/>
            </a:pPr>
            <a:r>
              <a:rPr lang="en-US" dirty="0" smtClean="0"/>
              <a:t>salranges</a:t>
            </a:r>
          </a:p>
          <a:p>
            <a:pPr marL="579438" lvl="1" indent="-465138" eaLnBrk="1" hangingPunct="1">
              <a:buClr>
                <a:schemeClr val="tx1"/>
              </a:buClr>
              <a:buSzTx/>
              <a:buFont typeface="Wingdings" pitchFamily="2" charset="2"/>
              <a:buAutoNum type="alphaLcPeriod"/>
            </a:pPr>
            <a:r>
              <a:rPr lang="en-US" dirty="0" smtClean="0"/>
              <a:t>dollar</a:t>
            </a:r>
          </a:p>
        </p:txBody>
      </p:sp>
    </p:spTree>
    <p:custDataLst>
      <p:tags r:id="rId1"/>
    </p:custDataLst>
    <p:extLst>
      <p:ext uri="{BB962C8B-B14F-4D97-AF65-F5344CB8AC3E}">
        <p14:creationId xmlns:p14="http://schemas.microsoft.com/office/powerpoint/2010/main" val="1597315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1"/>
            <a:r>
              <a:rPr lang="en-US" dirty="0" smtClean="0"/>
              <a:t>Describe SAS formats.</a:t>
            </a:r>
          </a:p>
          <a:p>
            <a:pPr lvl="1"/>
            <a:r>
              <a:rPr lang="en-US" dirty="0" smtClean="0"/>
              <a:t>Apply SAS formats with the FORMAT statement.</a:t>
            </a:r>
            <a:endParaRPr lang="en-US" dirty="0"/>
          </a:p>
        </p:txBody>
      </p:sp>
    </p:spTree>
    <p:extLst>
      <p:ext uri="{BB962C8B-B14F-4D97-AF65-F5344CB8AC3E}">
        <p14:creationId xmlns:p14="http://schemas.microsoft.com/office/powerpoint/2010/main" val="1634115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5.03 Multiple </a:t>
            </a:r>
            <a:r>
              <a:rPr lang="en-US" dirty="0" smtClean="0"/>
              <a:t>Answer Poll – Correct Answer</a:t>
            </a:r>
          </a:p>
        </p:txBody>
      </p:sp>
      <p:sp>
        <p:nvSpPr>
          <p:cNvPr id="94211" name="Rectangle 3"/>
          <p:cNvSpPr>
            <a:spLocks noGrp="1" noChangeArrowheads="1"/>
          </p:cNvSpPr>
          <p:nvPr>
            <p:ph idx="1"/>
          </p:nvPr>
        </p:nvSpPr>
        <p:spPr>
          <a:xfrm>
            <a:off x="685800" y="1071563"/>
            <a:ext cx="7589838" cy="5405437"/>
          </a:xfrm>
        </p:spPr>
        <p:txBody>
          <a:bodyPr/>
          <a:lstStyle/>
          <a:p>
            <a:r>
              <a:rPr lang="en-US" dirty="0" smtClean="0"/>
              <a:t>Which names are invalid for user-defined formats?</a:t>
            </a:r>
          </a:p>
          <a:p>
            <a:pPr marL="0" indent="0" eaLnBrk="1" hangingPunct="1"/>
            <a:endParaRPr lang="en-US" sz="800" b="1" dirty="0" smtClean="0"/>
          </a:p>
          <a:p>
            <a:pPr marL="579438" lvl="1" indent="-465138" eaLnBrk="1" hangingPunct="1">
              <a:buClr>
                <a:schemeClr val="tx1"/>
              </a:buClr>
              <a:buSzTx/>
              <a:buFont typeface="Wingdings" pitchFamily="2" charset="2"/>
              <a:buAutoNum type="alphaLcPeriod"/>
            </a:pPr>
            <a:r>
              <a:rPr lang="en-US" dirty="0" smtClean="0"/>
              <a:t>$stfmt</a:t>
            </a:r>
          </a:p>
          <a:p>
            <a:pPr marL="579438" lvl="1" indent="-465138" eaLnBrk="1" hangingPunct="1">
              <a:buClr>
                <a:schemeClr val="tx1"/>
              </a:buClr>
              <a:buSzTx/>
              <a:buFont typeface="Wingdings" pitchFamily="2" charset="2"/>
              <a:buAutoNum type="alphaLcPeriod"/>
            </a:pPr>
            <a:r>
              <a:rPr lang="en-US" dirty="0" smtClean="0"/>
              <a:t>$3levels</a:t>
            </a:r>
          </a:p>
          <a:p>
            <a:pPr marL="579438" lvl="1" indent="-465138" eaLnBrk="1" hangingPunct="1">
              <a:buClr>
                <a:schemeClr val="tx1"/>
              </a:buClr>
              <a:buSzTx/>
              <a:buFont typeface="Wingdings" pitchFamily="2" charset="2"/>
              <a:buAutoNum type="alphaLcPeriod"/>
            </a:pPr>
            <a:r>
              <a:rPr lang="en-US" dirty="0" smtClean="0"/>
              <a:t>_4years</a:t>
            </a:r>
          </a:p>
          <a:p>
            <a:pPr marL="579438" lvl="1" indent="-465138" eaLnBrk="1" hangingPunct="1">
              <a:buClr>
                <a:schemeClr val="tx1"/>
              </a:buClr>
              <a:buSzTx/>
              <a:buFont typeface="Wingdings" pitchFamily="2" charset="2"/>
              <a:buAutoNum type="alphaLcPeriod"/>
            </a:pPr>
            <a:r>
              <a:rPr lang="en-US" dirty="0" smtClean="0"/>
              <a:t>salranges</a:t>
            </a:r>
          </a:p>
          <a:p>
            <a:pPr marL="579438" lvl="1" indent="-465138" eaLnBrk="1" hangingPunct="1">
              <a:buClr>
                <a:schemeClr val="tx1"/>
              </a:buClr>
              <a:buSzTx/>
              <a:buFont typeface="Wingdings" pitchFamily="2" charset="2"/>
              <a:buAutoNum type="alphaLcPeriod"/>
            </a:pPr>
            <a:r>
              <a:rPr lang="en-US" dirty="0" smtClean="0"/>
              <a:t>dollar</a:t>
            </a:r>
          </a:p>
          <a:p>
            <a:pPr marL="579438" lvl="1" indent="-465138" eaLnBrk="1" hangingPunct="1">
              <a:buClr>
                <a:schemeClr val="tx1"/>
              </a:buClr>
              <a:buSzTx/>
              <a:buFont typeface="Wingdings" pitchFamily="2" charset="2"/>
              <a:buAutoNum type="alphaLcPeriod"/>
            </a:pPr>
            <a:endParaRPr lang="en-US" dirty="0" smtClean="0"/>
          </a:p>
          <a:p>
            <a:pPr marL="0" indent="0" eaLnBrk="1" hangingPunct="1"/>
            <a:r>
              <a:rPr lang="en-US" b="1" dirty="0" smtClean="0"/>
              <a:t>Character formats must have a dollar sign as the first character and a letter or underscore as the second character.</a:t>
            </a:r>
          </a:p>
          <a:p>
            <a:pPr marL="0" indent="0" eaLnBrk="1" hangingPunct="1">
              <a:spcBef>
                <a:spcPct val="50000"/>
              </a:spcBef>
            </a:pPr>
            <a:r>
              <a:rPr lang="en-US" b="1" dirty="0" smtClean="0"/>
              <a:t>User-defined formats cannot be given the name of a format provided by SAS.</a:t>
            </a:r>
            <a:endParaRPr lang="en-US" dirty="0" smtClean="0"/>
          </a:p>
        </p:txBody>
      </p:sp>
      <p:sp>
        <p:nvSpPr>
          <p:cNvPr id="94213" name="Oval 4"/>
          <p:cNvSpPr>
            <a:spLocks noChangeArrowheads="1"/>
          </p:cNvSpPr>
          <p:nvPr/>
        </p:nvSpPr>
        <p:spPr bwMode="auto">
          <a:xfrm>
            <a:off x="666750" y="2034623"/>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noProof="1">
              <a:solidFill>
                <a:srgbClr val="000000"/>
              </a:solidFill>
            </a:endParaRPr>
          </a:p>
        </p:txBody>
      </p:sp>
      <p:sp>
        <p:nvSpPr>
          <p:cNvPr id="94214" name="Oval 5"/>
          <p:cNvSpPr>
            <a:spLocks noChangeArrowheads="1"/>
          </p:cNvSpPr>
          <p:nvPr/>
        </p:nvSpPr>
        <p:spPr bwMode="auto">
          <a:xfrm>
            <a:off x="666750" y="3338444"/>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noProof="1">
              <a:solidFill>
                <a:srgbClr val="000000"/>
              </a:solidFill>
            </a:endParaRPr>
          </a:p>
        </p:txBody>
      </p:sp>
    </p:spTree>
    <p:custDataLst>
      <p:tags r:id="rId1"/>
    </p:custDataLst>
    <p:extLst>
      <p:ext uri="{BB962C8B-B14F-4D97-AF65-F5344CB8AC3E}">
        <p14:creationId xmlns:p14="http://schemas.microsoft.com/office/powerpoint/2010/main" val="3171589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dirty="0" smtClean="0"/>
              <a:t>Defining a Character Format</a:t>
            </a:r>
          </a:p>
        </p:txBody>
      </p:sp>
      <p:sp>
        <p:nvSpPr>
          <p:cNvPr id="96259" name="Rectangle 3"/>
          <p:cNvSpPr>
            <a:spLocks noGrp="1" noChangeArrowheads="1"/>
          </p:cNvSpPr>
          <p:nvPr>
            <p:ph idx="1"/>
          </p:nvPr>
        </p:nvSpPr>
        <p:spPr>
          <a:xfrm>
            <a:off x="685800" y="1071563"/>
            <a:ext cx="7848600" cy="5575300"/>
          </a:xfrm>
        </p:spPr>
        <p:txBody>
          <a:bodyPr/>
          <a:lstStyle/>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r>
              <a:rPr lang="en-US" dirty="0" smtClean="0"/>
              <a:t>The OTHER keyword includes all values that do not match any other value or range.</a:t>
            </a:r>
          </a:p>
        </p:txBody>
      </p:sp>
      <p:sp>
        <p:nvSpPr>
          <p:cNvPr id="96262" name="Rectangle 6"/>
          <p:cNvSpPr>
            <a:spLocks noChangeArrowheads="1"/>
          </p:cNvSpPr>
          <p:nvPr/>
        </p:nvSpPr>
        <p:spPr bwMode="auto">
          <a:xfrm>
            <a:off x="695325" y="2427288"/>
            <a:ext cx="7556046" cy="1695450"/>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a:solidFill>
                  <a:srgbClr val="000000"/>
                </a:solidFill>
                <a:latin typeface="Courier New" pitchFamily="49" charset="0"/>
              </a:rPr>
              <a:t>proc format;</a:t>
            </a:r>
          </a:p>
          <a:p>
            <a:pPr>
              <a:lnSpc>
                <a:spcPct val="85000"/>
              </a:lnSpc>
            </a:pPr>
            <a:r>
              <a:rPr lang="en-US" b="1" dirty="0">
                <a:solidFill>
                  <a:srgbClr val="000000"/>
                </a:solidFill>
                <a:latin typeface="Courier New" pitchFamily="49" charset="0"/>
              </a:rPr>
              <a:t>   value $</a:t>
            </a:r>
            <a:r>
              <a:rPr lang="en-US" b="1" dirty="0" smtClean="0">
                <a:solidFill>
                  <a:srgbClr val="000000"/>
                </a:solidFill>
                <a:latin typeface="Courier New" pitchFamily="49" charset="0"/>
              </a:rPr>
              <a:t>ctryfmt</a:t>
            </a:r>
            <a:r>
              <a:rPr lang="en-US" b="1" dirty="0" smtClean="0">
                <a:latin typeface="Courier New" pitchFamily="49" charset="0"/>
              </a:rPr>
              <a:t> 'AU'='Australia</a:t>
            </a:r>
            <a:r>
              <a:rPr lang="en-US" b="1" dirty="0">
                <a:latin typeface="Courier New" pitchFamily="49" charset="0"/>
              </a:rPr>
              <a:t>'</a:t>
            </a:r>
          </a:p>
          <a:p>
            <a:pPr>
              <a:lnSpc>
                <a:spcPct val="85000"/>
              </a:lnSpc>
            </a:pPr>
            <a:r>
              <a:rPr lang="en-US" b="1" dirty="0">
                <a:latin typeface="Courier New" pitchFamily="49" charset="0"/>
              </a:rPr>
              <a:t>                  </a:t>
            </a:r>
            <a:r>
              <a:rPr lang="en-US" b="1" dirty="0" smtClean="0">
                <a:latin typeface="Courier New" pitchFamily="49" charset="0"/>
              </a:rPr>
              <a:t>'US'='United </a:t>
            </a:r>
            <a:r>
              <a:rPr lang="en-US" b="1" dirty="0">
                <a:latin typeface="Courier New" pitchFamily="49" charset="0"/>
              </a:rPr>
              <a:t>States'</a:t>
            </a:r>
          </a:p>
          <a:p>
            <a:pPr>
              <a:lnSpc>
                <a:spcPct val="85000"/>
              </a:lnSpc>
            </a:pPr>
            <a:r>
              <a:rPr lang="en-US" b="1" dirty="0">
                <a:latin typeface="Courier New" pitchFamily="49" charset="0"/>
              </a:rPr>
              <a:t>                 </a:t>
            </a:r>
            <a:r>
              <a:rPr lang="en-US" b="1" dirty="0" smtClean="0">
                <a:latin typeface="Courier New" pitchFamily="49" charset="0"/>
              </a:rPr>
              <a:t>other='Miscoded</a:t>
            </a:r>
            <a:r>
              <a:rPr lang="en-US" b="1" dirty="0">
                <a:latin typeface="Courier New" pitchFamily="49" charset="0"/>
              </a:rPr>
              <a:t>';</a:t>
            </a:r>
          </a:p>
          <a:p>
            <a:pPr>
              <a:lnSpc>
                <a:spcPct val="85000"/>
              </a:lnSpc>
            </a:pPr>
            <a:r>
              <a:rPr lang="en-US" b="1" dirty="0">
                <a:latin typeface="Courier New" pitchFamily="49" charset="0"/>
              </a:rPr>
              <a:t>run;</a:t>
            </a:r>
          </a:p>
        </p:txBody>
      </p:sp>
      <p:sp>
        <p:nvSpPr>
          <p:cNvPr id="96263" name="Rectangle 7"/>
          <p:cNvSpPr>
            <a:spLocks noChangeArrowheads="1"/>
          </p:cNvSpPr>
          <p:nvPr/>
        </p:nvSpPr>
        <p:spPr bwMode="auto">
          <a:xfrm>
            <a:off x="2365030" y="1112878"/>
            <a:ext cx="1345578" cy="1107996"/>
          </a:xfrm>
          <a:prstGeom prst="rect">
            <a:avLst/>
          </a:prstGeom>
          <a:solidFill>
            <a:srgbClr val="009900"/>
          </a:solidFill>
          <a:ln w="19050">
            <a:solidFill>
              <a:srgbClr val="000000"/>
            </a:solidFill>
            <a:miter lim="800000"/>
            <a:headEnd type="none" w="med" len="lg"/>
            <a:tailEnd type="none" w="med" len="lg"/>
          </a:ln>
        </p:spPr>
        <p:txBody>
          <a:bodyPr wrap="square" lIns="91440" tIns="91440" rIns="91440" bIns="91440" anchor="ctr">
            <a:spAutoFit/>
          </a:bodyPr>
          <a:lstStyle/>
          <a:p>
            <a:r>
              <a:rPr lang="en-US" sz="2000" b="1" dirty="0">
                <a:solidFill>
                  <a:srgbClr val="FFFFFF"/>
                </a:solidFill>
              </a:rPr>
              <a:t>character format name</a:t>
            </a:r>
          </a:p>
        </p:txBody>
      </p:sp>
      <p:sp>
        <p:nvSpPr>
          <p:cNvPr id="96264" name="Line 8"/>
          <p:cNvSpPr>
            <a:spLocks noChangeShapeType="1"/>
          </p:cNvSpPr>
          <p:nvPr/>
        </p:nvSpPr>
        <p:spPr bwMode="auto">
          <a:xfrm>
            <a:off x="3182938" y="2212975"/>
            <a:ext cx="0" cy="542925"/>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96265" name="Rectangle 9"/>
          <p:cNvSpPr>
            <a:spLocks noChangeArrowheads="1"/>
          </p:cNvSpPr>
          <p:nvPr/>
        </p:nvSpPr>
        <p:spPr bwMode="auto">
          <a:xfrm>
            <a:off x="3776663" y="4243357"/>
            <a:ext cx="1331912" cy="400110"/>
          </a:xfrm>
          <a:prstGeom prst="rect">
            <a:avLst/>
          </a:prstGeom>
          <a:solidFill>
            <a:srgbClr val="009900"/>
          </a:solidFill>
          <a:ln w="19050">
            <a:solidFill>
              <a:srgbClr val="000000"/>
            </a:solidFill>
            <a:miter lim="800000"/>
            <a:headEnd type="none" w="med" len="lg"/>
            <a:tailEnd type="none" w="med" len="lg"/>
          </a:ln>
        </p:spPr>
        <p:txBody>
          <a:bodyPr lIns="45720" rIns="45720" anchor="ctr">
            <a:spAutoFit/>
          </a:bodyPr>
          <a:lstStyle/>
          <a:p>
            <a:pPr algn="ctr"/>
            <a:r>
              <a:rPr lang="en-US" sz="2000" b="1" dirty="0">
                <a:solidFill>
                  <a:srgbClr val="FFFFFF"/>
                </a:solidFill>
              </a:rPr>
              <a:t>keyword</a:t>
            </a:r>
          </a:p>
        </p:txBody>
      </p:sp>
      <p:sp>
        <p:nvSpPr>
          <p:cNvPr id="96266" name="Line 10"/>
          <p:cNvSpPr>
            <a:spLocks noChangeShapeType="1"/>
          </p:cNvSpPr>
          <p:nvPr/>
        </p:nvSpPr>
        <p:spPr bwMode="auto">
          <a:xfrm flipV="1">
            <a:off x="4435475" y="3697288"/>
            <a:ext cx="0" cy="542925"/>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96267" name="Rectangle 11"/>
          <p:cNvSpPr>
            <a:spLocks noChangeArrowheads="1"/>
          </p:cNvSpPr>
          <p:nvPr/>
        </p:nvSpPr>
        <p:spPr bwMode="auto">
          <a:xfrm>
            <a:off x="5362575" y="4241770"/>
            <a:ext cx="992188" cy="400110"/>
          </a:xfrm>
          <a:prstGeom prst="rect">
            <a:avLst/>
          </a:prstGeom>
          <a:solidFill>
            <a:srgbClr val="009900"/>
          </a:solidFill>
          <a:ln w="19050">
            <a:solidFill>
              <a:srgbClr val="000000"/>
            </a:solidFill>
            <a:miter lim="800000"/>
            <a:headEnd type="none" w="med" len="lg"/>
            <a:tailEnd type="none" w="med" len="lg"/>
          </a:ln>
        </p:spPr>
        <p:txBody>
          <a:bodyPr lIns="45720" rIns="45720" anchor="ctr">
            <a:spAutoFit/>
          </a:bodyPr>
          <a:lstStyle/>
          <a:p>
            <a:pPr algn="ctr"/>
            <a:r>
              <a:rPr lang="en-US" sz="2000" b="1" dirty="0">
                <a:solidFill>
                  <a:srgbClr val="FFFFFF"/>
                </a:solidFill>
              </a:rPr>
              <a:t>labels</a:t>
            </a:r>
          </a:p>
        </p:txBody>
      </p:sp>
      <p:sp>
        <p:nvSpPr>
          <p:cNvPr id="96268" name="Line 12"/>
          <p:cNvSpPr>
            <a:spLocks noChangeShapeType="1"/>
          </p:cNvSpPr>
          <p:nvPr/>
        </p:nvSpPr>
        <p:spPr bwMode="auto">
          <a:xfrm flipV="1">
            <a:off x="5856288" y="3695700"/>
            <a:ext cx="0" cy="542925"/>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96269" name="Text Box 13"/>
          <p:cNvSpPr txBox="1">
            <a:spLocks noChangeArrowheads="1"/>
          </p:cNvSpPr>
          <p:nvPr/>
        </p:nvSpPr>
        <p:spPr bwMode="auto">
          <a:xfrm>
            <a:off x="7934193"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p105d03</a:t>
            </a:r>
            <a:endParaRPr lang="en-US" sz="1600" b="1" dirty="0"/>
          </a:p>
        </p:txBody>
      </p:sp>
      <p:sp>
        <p:nvSpPr>
          <p:cNvPr id="96270" name="Rectangle 14"/>
          <p:cNvSpPr>
            <a:spLocks noChangeArrowheads="1"/>
          </p:cNvSpPr>
          <p:nvPr/>
        </p:nvSpPr>
        <p:spPr bwMode="auto">
          <a:xfrm>
            <a:off x="3882889" y="1122403"/>
            <a:ext cx="1352481" cy="1107996"/>
          </a:xfrm>
          <a:prstGeom prst="rect">
            <a:avLst/>
          </a:prstGeom>
          <a:solidFill>
            <a:srgbClr val="009900"/>
          </a:solidFill>
          <a:ln w="19050">
            <a:solidFill>
              <a:srgbClr val="000000"/>
            </a:solidFill>
            <a:miter lim="800000"/>
            <a:headEnd type="none" w="med" len="lg"/>
            <a:tailEnd type="none" w="med" len="lg"/>
          </a:ln>
        </p:spPr>
        <p:txBody>
          <a:bodyPr wrap="square" lIns="91440" tIns="91440" rIns="91440" bIns="91440" anchor="ctr">
            <a:spAutoFit/>
          </a:bodyPr>
          <a:lstStyle/>
          <a:p>
            <a:r>
              <a:rPr lang="en-US" sz="2000" b="1" dirty="0">
                <a:solidFill>
                  <a:srgbClr val="FFFFFF"/>
                </a:solidFill>
              </a:rPr>
              <a:t>discrete character values</a:t>
            </a:r>
          </a:p>
        </p:txBody>
      </p:sp>
      <p:sp>
        <p:nvSpPr>
          <p:cNvPr id="96271" name="Line 15"/>
          <p:cNvSpPr>
            <a:spLocks noChangeShapeType="1"/>
          </p:cNvSpPr>
          <p:nvPr/>
        </p:nvSpPr>
        <p:spPr bwMode="auto">
          <a:xfrm>
            <a:off x="4411663" y="2222500"/>
            <a:ext cx="0" cy="542925"/>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Tree>
    <p:extLst>
      <p:ext uri="{BB962C8B-B14F-4D97-AF65-F5344CB8AC3E}">
        <p14:creationId xmlns:p14="http://schemas.microsoft.com/office/powerpoint/2010/main" val="1299355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a Format</a:t>
            </a:r>
            <a:endParaRPr lang="en-US" dirty="0"/>
          </a:p>
        </p:txBody>
      </p:sp>
      <p:sp>
        <p:nvSpPr>
          <p:cNvPr id="3" name="Content Placeholder 2"/>
          <p:cNvSpPr>
            <a:spLocks noGrp="1"/>
          </p:cNvSpPr>
          <p:nvPr>
            <p:ph idx="1"/>
          </p:nvPr>
        </p:nvSpPr>
        <p:spPr/>
        <p:txBody>
          <a:bodyPr/>
          <a:lstStyle/>
          <a:p>
            <a:r>
              <a:rPr lang="en-US" dirty="0" smtClean="0"/>
              <a:t>User-defined and SAS formats can be applied in a single FORMAT statement.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576263" indent="-576263"/>
            <a:r>
              <a:rPr lang="en-US" b="1" dirty="0" smtClean="0">
                <a:sym typeface="Wingdings"/>
              </a:rPr>
              <a:t></a:t>
            </a:r>
            <a:r>
              <a:rPr lang="en-US" dirty="0" smtClean="0">
                <a:sym typeface="Wingdings"/>
              </a:rPr>
              <a:t>   </a:t>
            </a:r>
            <a:r>
              <a:rPr lang="en-US" dirty="0" smtClean="0"/>
              <a:t>A period (for example, at the end of the $CTRYFMT format) is required when user-defined formats are used in a FORMAT statement.</a:t>
            </a:r>
            <a:endParaRPr lang="en-US" dirty="0"/>
          </a:p>
        </p:txBody>
      </p:sp>
      <p:sp>
        <p:nvSpPr>
          <p:cNvPr id="7" name="Rectangle 6"/>
          <p:cNvSpPr/>
          <p:nvPr/>
        </p:nvSpPr>
        <p:spPr>
          <a:xfrm>
            <a:off x="696191" y="1927271"/>
            <a:ext cx="7347879" cy="2377061"/>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solidFill>
                  <a:srgbClr val="000000"/>
                </a:solidFill>
                <a:latin typeface="Courier New"/>
              </a:rPr>
              <a:t>proc print data=orion.sales label;</a:t>
            </a:r>
          </a:p>
          <a:p>
            <a:pPr>
              <a:lnSpc>
                <a:spcPct val="85000"/>
              </a:lnSpc>
            </a:pPr>
            <a:r>
              <a:rPr lang="en-US" b="1" dirty="0">
                <a:solidFill>
                  <a:srgbClr val="000000"/>
                </a:solidFill>
                <a:latin typeface="Courier New"/>
              </a:rPr>
              <a:t>   var</a:t>
            </a:r>
            <a:r>
              <a:rPr lang="en-US" b="1" dirty="0">
                <a:latin typeface="Courier New"/>
              </a:rPr>
              <a:t> Employee_ID Job_Title Salary </a:t>
            </a:r>
          </a:p>
          <a:p>
            <a:pPr>
              <a:lnSpc>
                <a:spcPct val="85000"/>
              </a:lnSpc>
            </a:pPr>
            <a:r>
              <a:rPr lang="en-US" b="1" dirty="0">
                <a:latin typeface="Courier New"/>
              </a:rPr>
              <a:t>       Country Birth_Date Hire_Date;</a:t>
            </a:r>
          </a:p>
          <a:p>
            <a:pPr>
              <a:lnSpc>
                <a:spcPct val="85000"/>
              </a:lnSpc>
            </a:pPr>
            <a:r>
              <a:rPr lang="en-US" b="1" dirty="0" smtClean="0">
                <a:latin typeface="Courier New"/>
              </a:rPr>
              <a:t>   format </a:t>
            </a:r>
            <a:r>
              <a:rPr lang="en-US" b="1" dirty="0">
                <a:latin typeface="Courier New"/>
              </a:rPr>
              <a:t>Salary dollar10</a:t>
            </a:r>
            <a:r>
              <a:rPr lang="en-US" b="1" dirty="0" smtClean="0">
                <a:latin typeface="Courier New"/>
              </a:rPr>
              <a:t>. </a:t>
            </a:r>
            <a:endParaRPr lang="en-US" b="1" dirty="0">
              <a:latin typeface="Courier New"/>
            </a:endParaRPr>
          </a:p>
          <a:p>
            <a:pPr>
              <a:lnSpc>
                <a:spcPct val="85000"/>
              </a:lnSpc>
            </a:pPr>
            <a:r>
              <a:rPr lang="en-US" b="1" dirty="0">
                <a:latin typeface="Courier New"/>
              </a:rPr>
              <a:t>          Birth_Date Hire_Date monyy7.</a:t>
            </a:r>
          </a:p>
          <a:p>
            <a:pPr>
              <a:lnSpc>
                <a:spcPct val="85000"/>
              </a:lnSpc>
            </a:pPr>
            <a:r>
              <a:rPr lang="en-US" b="1" dirty="0">
                <a:latin typeface="Courier New"/>
              </a:rPr>
              <a:t>          Country $</a:t>
            </a:r>
            <a:r>
              <a:rPr lang="en-US" b="1" dirty="0">
                <a:solidFill>
                  <a:srgbClr val="000000"/>
                </a:solidFill>
                <a:latin typeface="Courier New"/>
              </a:rPr>
              <a:t>ctryfmt</a:t>
            </a:r>
            <a:r>
              <a:rPr lang="en-US" b="1" dirty="0">
                <a:latin typeface="Courier New"/>
              </a:rPr>
              <a:t>.;</a:t>
            </a:r>
          </a:p>
          <a:p>
            <a:pPr>
              <a:lnSpc>
                <a:spcPct val="85000"/>
              </a:lnSpc>
            </a:pPr>
            <a:r>
              <a:rPr lang="en-US" b="1" dirty="0">
                <a:latin typeface="Courier New"/>
              </a:rPr>
              <a:t>run;</a:t>
            </a:r>
          </a:p>
        </p:txBody>
      </p:sp>
      <p:sp>
        <p:nvSpPr>
          <p:cNvPr id="9" name="Rectangle 8"/>
          <p:cNvSpPr/>
          <p:nvPr>
            <p:custDataLst>
              <p:tags r:id="rId1"/>
            </p:custDataLst>
          </p:nvPr>
        </p:nvSpPr>
        <p:spPr bwMode="auto">
          <a:xfrm>
            <a:off x="1332779" y="2959608"/>
            <a:ext cx="6572250"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0" name="Rectangle 9"/>
          <p:cNvSpPr/>
          <p:nvPr>
            <p:custDataLst>
              <p:tags r:id="rId2"/>
            </p:custDataLst>
          </p:nvPr>
        </p:nvSpPr>
        <p:spPr bwMode="auto">
          <a:xfrm>
            <a:off x="2613891" y="3270504"/>
            <a:ext cx="5291138"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Rectangle 10"/>
          <p:cNvSpPr/>
          <p:nvPr>
            <p:custDataLst>
              <p:tags r:id="rId3"/>
            </p:custDataLst>
          </p:nvPr>
        </p:nvSpPr>
        <p:spPr bwMode="auto">
          <a:xfrm>
            <a:off x="2613891" y="3581400"/>
            <a:ext cx="5291138"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5" name="Program Name"/>
          <p:cNvSpPr txBox="1"/>
          <p:nvPr/>
        </p:nvSpPr>
        <p:spPr>
          <a:xfrm>
            <a:off x="7931151" y="6324600"/>
            <a:ext cx="1003800" cy="338554"/>
          </a:xfrm>
          <a:prstGeom prst="rect">
            <a:avLst/>
          </a:prstGeom>
          <a:noFill/>
        </p:spPr>
        <p:txBody>
          <a:bodyPr vert="horz" wrap="none" rtlCol="0">
            <a:spAutoFit/>
          </a:bodyPr>
          <a:lstStyle/>
          <a:p>
            <a:pPr algn="r"/>
            <a:r>
              <a:rPr lang="en-US" sz="1600" b="1" dirty="0" smtClean="0"/>
              <a:t>p105d03</a:t>
            </a:r>
            <a:endParaRPr lang="en-US" sz="1600" b="1" dirty="0"/>
          </a:p>
        </p:txBody>
      </p:sp>
    </p:spTree>
    <p:extLst>
      <p:ext uri="{BB962C8B-B14F-4D97-AF65-F5344CB8AC3E}">
        <p14:creationId xmlns:p14="http://schemas.microsoft.com/office/powerpoint/2010/main" val="3173049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Exchange</a:t>
            </a:r>
            <a:endParaRPr lang="en-US" dirty="0"/>
          </a:p>
        </p:txBody>
      </p:sp>
      <p:sp>
        <p:nvSpPr>
          <p:cNvPr id="3" name="Content Placeholder 2"/>
          <p:cNvSpPr>
            <a:spLocks noGrp="1"/>
          </p:cNvSpPr>
          <p:nvPr>
            <p:ph idx="1"/>
          </p:nvPr>
        </p:nvSpPr>
        <p:spPr/>
        <p:txBody>
          <a:bodyPr/>
          <a:lstStyle/>
          <a:p>
            <a:r>
              <a:rPr lang="en-US" dirty="0" smtClean="0"/>
              <a:t>The formatting examples shown in this section are sometimes referred to as </a:t>
            </a:r>
            <a:r>
              <a:rPr lang="en-US" i="1" dirty="0" smtClean="0"/>
              <a:t>translating</a:t>
            </a:r>
            <a:r>
              <a:rPr lang="en-US" dirty="0" smtClean="0"/>
              <a:t> </a:t>
            </a:r>
            <a:r>
              <a:rPr lang="en-US" i="1" dirty="0" smtClean="0"/>
              <a:t>values</a:t>
            </a:r>
            <a:r>
              <a:rPr lang="en-US" dirty="0" smtClean="0"/>
              <a:t>.</a:t>
            </a:r>
          </a:p>
          <a:p>
            <a:endParaRPr lang="en-US" dirty="0"/>
          </a:p>
          <a:p>
            <a:r>
              <a:rPr lang="en-US" dirty="0" smtClean="0"/>
              <a:t>Can you give an example of where this type of application might be useful?</a:t>
            </a:r>
            <a:endParaRPr lang="en-US" dirty="0"/>
          </a:p>
        </p:txBody>
      </p:sp>
      <p:pic>
        <p:nvPicPr>
          <p:cNvPr id="2050" name="Picture 2" descr="\\sashq\root\dept\PSD\GRAPHICS\Illustrations\People_Generic\conference_ideaexcha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088" y="4022724"/>
            <a:ext cx="4767263" cy="246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936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a:xfrm>
            <a:off x="685800" y="1074738"/>
            <a:ext cx="8248650" cy="4264025"/>
          </a:xfrm>
        </p:spPr>
        <p:txBody>
          <a:bodyPr/>
          <a:lstStyle/>
          <a:p>
            <a:r>
              <a:rPr lang="en-US" dirty="0" smtClean="0"/>
              <a:t>An Orion Star manager wants a report showing employee salaries collapsed into three user-defined groups or tiers.</a:t>
            </a:r>
          </a:p>
          <a:p>
            <a:r>
              <a:rPr lang="en-US" dirty="0"/>
              <a:t>	</a:t>
            </a:r>
            <a:r>
              <a:rPr lang="en-US" dirty="0" smtClean="0"/>
              <a:t>	   Current Report</a:t>
            </a:r>
          </a:p>
          <a:p>
            <a:endParaRPr lang="en-US" dirty="0"/>
          </a:p>
          <a:p>
            <a:endParaRPr lang="en-US" dirty="0" smtClean="0"/>
          </a:p>
          <a:p>
            <a:endParaRPr lang="en-US" dirty="0"/>
          </a:p>
          <a:p>
            <a:r>
              <a:rPr lang="en-US" dirty="0" smtClean="0"/>
              <a:t>		</a:t>
            </a:r>
          </a:p>
          <a:p>
            <a:r>
              <a:rPr lang="en-US" dirty="0"/>
              <a:t>	</a:t>
            </a:r>
            <a:r>
              <a:rPr lang="en-US" dirty="0" smtClean="0"/>
              <a:t>	   Desired Report </a:t>
            </a:r>
          </a:p>
        </p:txBody>
      </p:sp>
      <p:sp>
        <p:nvSpPr>
          <p:cNvPr id="13" name="Rectangle 12"/>
          <p:cNvSpPr/>
          <p:nvPr/>
        </p:nvSpPr>
        <p:spPr>
          <a:xfrm>
            <a:off x="2755356" y="2277826"/>
            <a:ext cx="6096000" cy="1656864"/>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Obs     Employee_ID    Last_Name       Salary</a:t>
            </a:r>
          </a:p>
          <a:p>
            <a:endParaRPr lang="en-US" sz="1600" b="1" dirty="0">
              <a:solidFill>
                <a:srgbClr val="000000"/>
              </a:solidFill>
              <a:latin typeface="SAS Monospace"/>
            </a:endParaRPr>
          </a:p>
          <a:p>
            <a:r>
              <a:rPr lang="en-US" sz="1600" b="1" dirty="0">
                <a:solidFill>
                  <a:srgbClr val="000000"/>
                </a:solidFill>
                <a:latin typeface="SAS Monospace"/>
              </a:rPr>
              <a:t>  1          120102    Zhou            108255</a:t>
            </a:r>
          </a:p>
          <a:p>
            <a:r>
              <a:rPr lang="en-US" sz="1600" b="1" dirty="0">
                <a:solidFill>
                  <a:srgbClr val="000000"/>
                </a:solidFill>
                <a:latin typeface="SAS Monospace"/>
              </a:rPr>
              <a:t>  2          120103    Dawes            87975</a:t>
            </a:r>
          </a:p>
          <a:p>
            <a:r>
              <a:rPr lang="en-US" sz="1600" b="1" dirty="0">
                <a:solidFill>
                  <a:srgbClr val="000000"/>
                </a:solidFill>
                <a:latin typeface="SAS Monospace"/>
              </a:rPr>
              <a:t>  3          120121    Elvish           26600</a:t>
            </a:r>
          </a:p>
          <a:p>
            <a:r>
              <a:rPr lang="en-US" sz="1600" b="1" dirty="0">
                <a:solidFill>
                  <a:srgbClr val="000000"/>
                </a:solidFill>
                <a:latin typeface="SAS Monospace"/>
              </a:rPr>
              <a:t>  4          120122    Ngan             </a:t>
            </a:r>
            <a:r>
              <a:rPr lang="en-US" sz="1600" b="1" dirty="0" smtClean="0">
                <a:solidFill>
                  <a:srgbClr val="000000"/>
                </a:solidFill>
                <a:latin typeface="SAS Monospace"/>
              </a:rPr>
              <a:t>27475</a:t>
            </a:r>
            <a:endParaRPr lang="en-US" sz="1600" b="1" dirty="0">
              <a:solidFill>
                <a:srgbClr val="000000"/>
              </a:solidFill>
              <a:latin typeface="SAS Monospace"/>
            </a:endParaRPr>
          </a:p>
        </p:txBody>
      </p:sp>
      <p:pic>
        <p:nvPicPr>
          <p:cNvPr id="9" name="Picture 3" descr="L:\graphics\background_yellow_haze_rou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0709"/>
            <a:ext cx="2743010" cy="25009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graphics\orionstar_3people_no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54" y="3399117"/>
            <a:ext cx="2283502" cy="130114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4"/>
          <p:cNvSpPr>
            <a:spLocks noChangeArrowheads="1"/>
          </p:cNvSpPr>
          <p:nvPr/>
        </p:nvSpPr>
        <p:spPr bwMode="auto">
          <a:xfrm>
            <a:off x="7467600" y="2309000"/>
            <a:ext cx="904975" cy="1564014"/>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grpSp>
        <p:nvGrpSpPr>
          <p:cNvPr id="4" name="Group 3"/>
          <p:cNvGrpSpPr/>
          <p:nvPr/>
        </p:nvGrpSpPr>
        <p:grpSpPr>
          <a:xfrm>
            <a:off x="2753896" y="4419889"/>
            <a:ext cx="6096000" cy="1656864"/>
            <a:chOff x="2753896" y="4458389"/>
            <a:chExt cx="6096000" cy="1656864"/>
          </a:xfrm>
        </p:grpSpPr>
        <p:sp>
          <p:nvSpPr>
            <p:cNvPr id="15" name="Rectangle 14"/>
            <p:cNvSpPr/>
            <p:nvPr/>
          </p:nvSpPr>
          <p:spPr>
            <a:xfrm>
              <a:off x="2753896" y="4458389"/>
              <a:ext cx="6096000" cy="1656864"/>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Obs     Employee_ID    Last_Name       Salary</a:t>
              </a:r>
            </a:p>
            <a:p>
              <a:endParaRPr lang="en-US" sz="1600" b="1" dirty="0">
                <a:solidFill>
                  <a:srgbClr val="000000"/>
                </a:solidFill>
                <a:latin typeface="SAS Monospace"/>
              </a:endParaRPr>
            </a:p>
            <a:p>
              <a:r>
                <a:rPr lang="fr-FR" sz="1600" b="1" dirty="0">
                  <a:solidFill>
                    <a:srgbClr val="000000"/>
                  </a:solidFill>
                  <a:latin typeface="SAS Monospace"/>
                </a:rPr>
                <a:t>  1          120102    Zhou            Tier 3</a:t>
              </a:r>
            </a:p>
            <a:p>
              <a:r>
                <a:rPr lang="en-US" sz="1600" b="1" dirty="0">
                  <a:solidFill>
                    <a:srgbClr val="000000"/>
                  </a:solidFill>
                  <a:latin typeface="SAS Monospace"/>
                </a:rPr>
                <a:t>  2          120103    Dawes           Tier 2</a:t>
              </a:r>
            </a:p>
            <a:p>
              <a:r>
                <a:rPr lang="sv-SE" sz="1600" b="1" dirty="0">
                  <a:solidFill>
                    <a:srgbClr val="000000"/>
                  </a:solidFill>
                  <a:latin typeface="SAS Monospace"/>
                </a:rPr>
                <a:t>  3          120121    Elvish          Tier 1</a:t>
              </a:r>
            </a:p>
            <a:p>
              <a:r>
                <a:rPr lang="en-US" sz="1600" b="1" dirty="0">
                  <a:solidFill>
                    <a:srgbClr val="000000"/>
                  </a:solidFill>
                  <a:latin typeface="SAS Monospace"/>
                </a:rPr>
                <a:t>  4          120122    Ngan            Tier </a:t>
              </a:r>
              <a:r>
                <a:rPr lang="en-US" sz="1600" b="1" dirty="0" smtClean="0">
                  <a:solidFill>
                    <a:srgbClr val="000000"/>
                  </a:solidFill>
                  <a:latin typeface="SAS Monospace"/>
                </a:rPr>
                <a:t>1</a:t>
              </a:r>
              <a:endParaRPr lang="en-US" sz="1600" b="1" dirty="0">
                <a:solidFill>
                  <a:srgbClr val="000000"/>
                </a:solidFill>
                <a:latin typeface="SAS Monospace"/>
              </a:endParaRPr>
            </a:p>
          </p:txBody>
        </p:sp>
        <p:sp>
          <p:nvSpPr>
            <p:cNvPr id="16" name="AutoShape 14"/>
            <p:cNvSpPr>
              <a:spLocks noChangeArrowheads="1"/>
            </p:cNvSpPr>
            <p:nvPr/>
          </p:nvSpPr>
          <p:spPr bwMode="auto">
            <a:xfrm>
              <a:off x="7448293" y="4479172"/>
              <a:ext cx="904975" cy="1597036"/>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grpSp>
      <p:pic>
        <p:nvPicPr>
          <p:cNvPr id="17" name="Picture 2" descr="\\sashq\root\dept\PSD\GRAPHICS\Illustrations\Arrows\arrow_med_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9531" y="3891815"/>
            <a:ext cx="300934" cy="49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369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Ranges of Values</a:t>
            </a:r>
            <a:endParaRPr lang="en-US" dirty="0"/>
          </a:p>
        </p:txBody>
      </p:sp>
      <p:sp>
        <p:nvSpPr>
          <p:cNvPr id="3" name="Content Placeholder 2"/>
          <p:cNvSpPr>
            <a:spLocks noGrp="1"/>
          </p:cNvSpPr>
          <p:nvPr>
            <p:ph idx="1"/>
          </p:nvPr>
        </p:nvSpPr>
        <p:spPr/>
        <p:txBody>
          <a:bodyPr/>
          <a:lstStyle/>
          <a:p>
            <a:r>
              <a:rPr lang="en-US" dirty="0"/>
              <a:t>Use PROC FORMAT to specify the salary </a:t>
            </a:r>
            <a:r>
              <a:rPr lang="en-US" dirty="0" smtClean="0"/>
              <a:t>range </a:t>
            </a:r>
            <a:r>
              <a:rPr lang="en-US" dirty="0"/>
              <a:t>for each </a:t>
            </a:r>
            <a:r>
              <a:rPr lang="en-US" dirty="0" smtClean="0"/>
              <a:t>tier.</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997011552"/>
              </p:ext>
            </p:extLst>
          </p:nvPr>
        </p:nvGraphicFramePr>
        <p:xfrm>
          <a:off x="5246255" y="2709175"/>
          <a:ext cx="3491345" cy="1974524"/>
        </p:xfrm>
        <a:graphic>
          <a:graphicData uri="http://schemas.openxmlformats.org/drawingml/2006/table">
            <a:tbl>
              <a:tblPr firstRow="1" bandRow="1">
                <a:tableStyleId>{5C22544A-7EE6-4342-B048-85BDC9FD1C3A}</a:tableStyleId>
              </a:tblPr>
              <a:tblGrid>
                <a:gridCol w="2410200"/>
                <a:gridCol w="1081145"/>
              </a:tblGrid>
              <a:tr h="494424">
                <a:tc>
                  <a:txBody>
                    <a:bodyPr/>
                    <a:lstStyle/>
                    <a:p>
                      <a:pPr algn="ctr"/>
                      <a:r>
                        <a:rPr lang="en-US" sz="2000" b="1" i="0" dirty="0" smtClean="0">
                          <a:solidFill>
                            <a:srgbClr val="FFFFFF"/>
                          </a:solidFill>
                          <a:latin typeface="+mn-lt"/>
                        </a:rPr>
                        <a:t> Salary</a:t>
                      </a:r>
                      <a:endParaRPr lang="en-US" sz="2000" b="1" i="0" dirty="0">
                        <a:solidFill>
                          <a:srgbClr val="FFFFFF"/>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c>
                  <a:txBody>
                    <a:bodyPr/>
                    <a:lstStyle/>
                    <a:p>
                      <a:pPr algn="ctr"/>
                      <a:r>
                        <a:rPr lang="en-US" sz="2000" b="1" i="0" dirty="0" smtClean="0">
                          <a:solidFill>
                            <a:srgbClr val="FFFFFF"/>
                          </a:solidFill>
                          <a:latin typeface="+mn-lt"/>
                        </a:rPr>
                        <a:t>Value </a:t>
                      </a:r>
                      <a:endParaRPr lang="en-US" sz="2000" b="1" i="0" dirty="0">
                        <a:solidFill>
                          <a:srgbClr val="FFFFFF"/>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r>
              <a:tr h="484743">
                <a:tc>
                  <a:txBody>
                    <a:bodyPr/>
                    <a:lstStyle/>
                    <a:p>
                      <a:pPr algn="l"/>
                      <a:r>
                        <a:rPr lang="en-US" sz="2000" dirty="0" smtClean="0">
                          <a:latin typeface="+mn-lt"/>
                        </a:rPr>
                        <a:t>20,000 to 49,999</a:t>
                      </a:r>
                      <a:endParaRPr lang="en-US" sz="2000" b="0" i="0" dirty="0">
                        <a:solidFill>
                          <a:srgbClr val="00000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dirty="0" smtClean="0">
                          <a:solidFill>
                            <a:srgbClr val="000000"/>
                          </a:solidFill>
                          <a:latin typeface="+mn-lt"/>
                        </a:rPr>
                        <a:t> </a:t>
                      </a:r>
                      <a:r>
                        <a:rPr lang="en-US" sz="2000" dirty="0" smtClean="0">
                          <a:latin typeface="+mn-lt"/>
                        </a:rPr>
                        <a:t>Tier1</a:t>
                      </a:r>
                      <a:endParaRPr lang="en-US" sz="2000" b="0" i="0" dirty="0">
                        <a:solidFill>
                          <a:srgbClr val="00000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495759">
                <a:tc>
                  <a:txBody>
                    <a:bodyPr/>
                    <a:lstStyle/>
                    <a:p>
                      <a:pPr algn="l"/>
                      <a:r>
                        <a:rPr lang="en-US" sz="2000" dirty="0" smtClean="0">
                          <a:latin typeface="+mn-lt"/>
                        </a:rPr>
                        <a:t>50,000 to 99,999</a:t>
                      </a:r>
                      <a:endParaRPr lang="en-US" sz="2000" b="0" i="0" dirty="0">
                        <a:solidFill>
                          <a:srgbClr val="00000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dirty="0" smtClean="0">
                          <a:solidFill>
                            <a:srgbClr val="000000"/>
                          </a:solidFill>
                          <a:latin typeface="+mn-lt"/>
                        </a:rPr>
                        <a:t> </a:t>
                      </a:r>
                      <a:r>
                        <a:rPr lang="en-US" sz="2000" dirty="0" smtClean="0">
                          <a:latin typeface="+mn-lt"/>
                        </a:rPr>
                        <a:t>Tier2</a:t>
                      </a:r>
                      <a:endParaRPr lang="en-US" sz="2000" b="0" i="0" dirty="0">
                        <a:solidFill>
                          <a:srgbClr val="00000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r>
              <a:tr h="499598">
                <a:tc>
                  <a:txBody>
                    <a:bodyPr/>
                    <a:lstStyle/>
                    <a:p>
                      <a:pPr algn="l"/>
                      <a:r>
                        <a:rPr lang="en-US" sz="2000" dirty="0" smtClean="0">
                          <a:latin typeface="+mn-lt"/>
                        </a:rPr>
                        <a:t>100,000 to 250,000</a:t>
                      </a:r>
                      <a:endParaRPr lang="en-US" sz="2000" b="0" i="0" dirty="0">
                        <a:solidFill>
                          <a:srgbClr val="00000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dirty="0" smtClean="0">
                          <a:solidFill>
                            <a:srgbClr val="000000"/>
                          </a:solidFill>
                          <a:latin typeface="+mn-lt"/>
                        </a:rPr>
                        <a:t> </a:t>
                      </a:r>
                      <a:r>
                        <a:rPr lang="en-US" sz="2000" dirty="0" smtClean="0">
                          <a:latin typeface="+mn-lt"/>
                        </a:rPr>
                        <a:t>Tier3</a:t>
                      </a:r>
                      <a:endParaRPr lang="en-US" sz="2000" b="0" i="0" dirty="0">
                        <a:solidFill>
                          <a:srgbClr val="00000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bl>
          </a:graphicData>
        </a:graphic>
      </p:graphicFrame>
      <p:grpSp>
        <p:nvGrpSpPr>
          <p:cNvPr id="12" name="Group 16"/>
          <p:cNvGrpSpPr>
            <a:grpSpLocks noChangeAspect="1"/>
          </p:cNvGrpSpPr>
          <p:nvPr/>
        </p:nvGrpSpPr>
        <p:grpSpPr bwMode="auto">
          <a:xfrm>
            <a:off x="2400299" y="3003919"/>
            <a:ext cx="2066926" cy="1365107"/>
            <a:chOff x="609599" y="1057275"/>
            <a:chExt cx="2066926" cy="1366091"/>
          </a:xfrm>
        </p:grpSpPr>
        <p:pic>
          <p:nvPicPr>
            <p:cNvPr id="13" name="Picture 2" descr="L:\graphics\procste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728" y="1363175"/>
              <a:ext cx="1532667" cy="10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5"/>
            <p:cNvSpPr txBox="1">
              <a:spLocks noChangeArrowheads="1"/>
            </p:cNvSpPr>
            <p:nvPr/>
          </p:nvSpPr>
          <p:spPr bwMode="auto">
            <a:xfrm>
              <a:off x="609599" y="1057275"/>
              <a:ext cx="2066926" cy="40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eaLnBrk="1" hangingPunct="1"/>
              <a:r>
                <a:rPr lang="en-US" sz="2000" dirty="0"/>
                <a:t>PROC FORMAT</a:t>
              </a:r>
            </a:p>
          </p:txBody>
        </p:sp>
      </p:grpSp>
      <p:pic>
        <p:nvPicPr>
          <p:cNvPr id="15" name="Picture 2" descr="L:\graphics\person_blue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 y="2115311"/>
            <a:ext cx="2349030" cy="23885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L:\graphics\arrow_sw_r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8679" y="3522101"/>
            <a:ext cx="8001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L:\graphics\arrow_sw_r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725" y="3552825"/>
            <a:ext cx="800100"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135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dirty="0" smtClean="0"/>
              <a:t>Defining a Numeric Format</a:t>
            </a:r>
          </a:p>
        </p:txBody>
      </p:sp>
      <p:sp>
        <p:nvSpPr>
          <p:cNvPr id="100355" name="Rectangle 3"/>
          <p:cNvSpPr>
            <a:spLocks noGrp="1" noChangeArrowheads="1"/>
          </p:cNvSpPr>
          <p:nvPr>
            <p:ph idx="1"/>
          </p:nvPr>
        </p:nvSpPr>
        <p:spPr>
          <a:xfrm>
            <a:off x="685800" y="1071563"/>
            <a:ext cx="7848600" cy="5575300"/>
          </a:xfrm>
        </p:spPr>
        <p:txBody>
          <a:bodyPr/>
          <a:lstStyle/>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sp>
        <p:nvSpPr>
          <p:cNvPr id="100357" name="Rectangle 19"/>
          <p:cNvSpPr>
            <a:spLocks noChangeArrowheads="1"/>
          </p:cNvSpPr>
          <p:nvPr/>
        </p:nvSpPr>
        <p:spPr bwMode="auto">
          <a:xfrm>
            <a:off x="695325" y="1982788"/>
            <a:ext cx="7238867" cy="1695450"/>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a:latin typeface="Courier New" pitchFamily="49" charset="0"/>
              </a:rPr>
              <a:t>proc format;</a:t>
            </a:r>
          </a:p>
          <a:p>
            <a:pPr>
              <a:lnSpc>
                <a:spcPct val="85000"/>
              </a:lnSpc>
            </a:pPr>
            <a:r>
              <a:rPr lang="en-US" b="1" dirty="0">
                <a:latin typeface="Courier New" pitchFamily="49" charset="0"/>
              </a:rPr>
              <a:t>   value tiers  </a:t>
            </a:r>
            <a:r>
              <a:rPr lang="en-US" b="1" dirty="0" smtClean="0">
                <a:latin typeface="Courier New" pitchFamily="49" charset="0"/>
              </a:rPr>
              <a:t>    0-49999='Tier </a:t>
            </a:r>
            <a:r>
              <a:rPr lang="en-US" b="1" dirty="0">
                <a:latin typeface="Courier New" pitchFamily="49" charset="0"/>
              </a:rPr>
              <a:t>1'                  </a:t>
            </a:r>
          </a:p>
          <a:p>
            <a:pPr>
              <a:lnSpc>
                <a:spcPct val="85000"/>
              </a:lnSpc>
            </a:pPr>
            <a:r>
              <a:rPr lang="en-US" b="1" dirty="0">
                <a:latin typeface="Courier New" pitchFamily="49" charset="0"/>
              </a:rPr>
              <a:t>                </a:t>
            </a:r>
            <a:r>
              <a:rPr lang="en-US" b="1" dirty="0" smtClean="0">
                <a:latin typeface="Courier New" pitchFamily="49" charset="0"/>
              </a:rPr>
              <a:t>50000-99999='Tier </a:t>
            </a:r>
            <a:r>
              <a:rPr lang="en-US" b="1" dirty="0">
                <a:latin typeface="Courier New" pitchFamily="49" charset="0"/>
              </a:rPr>
              <a:t>2'</a:t>
            </a:r>
          </a:p>
          <a:p>
            <a:pPr>
              <a:lnSpc>
                <a:spcPct val="85000"/>
              </a:lnSpc>
            </a:pPr>
            <a:r>
              <a:rPr lang="en-US" b="1" dirty="0">
                <a:latin typeface="Courier New" pitchFamily="49" charset="0"/>
              </a:rPr>
              <a:t>              </a:t>
            </a:r>
            <a:r>
              <a:rPr lang="en-US" b="1" dirty="0" smtClean="0">
                <a:latin typeface="Courier New" pitchFamily="49" charset="0"/>
              </a:rPr>
              <a:t>100000-250000='Tier </a:t>
            </a:r>
            <a:r>
              <a:rPr lang="en-US" b="1" dirty="0">
                <a:latin typeface="Courier New" pitchFamily="49" charset="0"/>
              </a:rPr>
              <a:t>3';</a:t>
            </a:r>
          </a:p>
          <a:p>
            <a:pPr>
              <a:lnSpc>
                <a:spcPct val="85000"/>
              </a:lnSpc>
            </a:pPr>
            <a:r>
              <a:rPr lang="en-US" b="1" dirty="0">
                <a:latin typeface="Courier New" pitchFamily="49" charset="0"/>
              </a:rPr>
              <a:t>run;</a:t>
            </a:r>
          </a:p>
        </p:txBody>
      </p:sp>
      <p:sp>
        <p:nvSpPr>
          <p:cNvPr id="100358" name="Text Box 5"/>
          <p:cNvSpPr txBox="1">
            <a:spLocks noChangeArrowheads="1"/>
          </p:cNvSpPr>
          <p:nvPr/>
        </p:nvSpPr>
        <p:spPr bwMode="auto">
          <a:xfrm>
            <a:off x="7934193"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p105d04</a:t>
            </a:r>
            <a:endParaRPr lang="en-US" sz="1600" b="1" dirty="0"/>
          </a:p>
        </p:txBody>
      </p:sp>
      <p:sp>
        <p:nvSpPr>
          <p:cNvPr id="100359" name="Rectangle 6"/>
          <p:cNvSpPr>
            <a:spLocks noChangeArrowheads="1"/>
          </p:cNvSpPr>
          <p:nvPr/>
        </p:nvSpPr>
        <p:spPr bwMode="auto">
          <a:xfrm>
            <a:off x="4103618" y="992128"/>
            <a:ext cx="1184345" cy="800219"/>
          </a:xfrm>
          <a:prstGeom prst="rect">
            <a:avLst/>
          </a:prstGeom>
          <a:solidFill>
            <a:srgbClr val="009900"/>
          </a:solidFill>
          <a:ln w="19050">
            <a:solidFill>
              <a:srgbClr val="000000"/>
            </a:solidFill>
            <a:miter lim="800000"/>
            <a:headEnd type="none" w="med" len="lg"/>
            <a:tailEnd type="none" w="med" len="lg"/>
          </a:ln>
        </p:spPr>
        <p:txBody>
          <a:bodyPr wrap="square" lIns="91440" tIns="91440" rIns="91440" bIns="91440" anchor="ctr">
            <a:spAutoFit/>
          </a:bodyPr>
          <a:lstStyle/>
          <a:p>
            <a:r>
              <a:rPr lang="en-US" sz="2000" b="1" dirty="0">
                <a:solidFill>
                  <a:srgbClr val="FFFFFF"/>
                </a:solidFill>
              </a:rPr>
              <a:t>numeric ranges</a:t>
            </a:r>
          </a:p>
        </p:txBody>
      </p:sp>
      <p:sp>
        <p:nvSpPr>
          <p:cNvPr id="100360" name="Rectangle 11"/>
          <p:cNvSpPr>
            <a:spLocks noChangeArrowheads="1"/>
          </p:cNvSpPr>
          <p:nvPr/>
        </p:nvSpPr>
        <p:spPr bwMode="auto">
          <a:xfrm>
            <a:off x="6122972" y="3801080"/>
            <a:ext cx="1020762" cy="400110"/>
          </a:xfrm>
          <a:prstGeom prst="rect">
            <a:avLst/>
          </a:prstGeom>
          <a:solidFill>
            <a:srgbClr val="009900"/>
          </a:solidFill>
          <a:ln w="19050">
            <a:solidFill>
              <a:srgbClr val="000000"/>
            </a:solidFill>
            <a:miter lim="800000"/>
            <a:headEnd type="none" w="med" len="lg"/>
            <a:tailEnd type="none" w="med" len="lg"/>
          </a:ln>
        </p:spPr>
        <p:txBody>
          <a:bodyPr lIns="45720" rIns="45720" anchor="ctr">
            <a:spAutoFit/>
          </a:bodyPr>
          <a:lstStyle/>
          <a:p>
            <a:pPr algn="ctr"/>
            <a:r>
              <a:rPr lang="en-US" sz="2000" b="1" dirty="0">
                <a:solidFill>
                  <a:srgbClr val="FFFFFF"/>
                </a:solidFill>
              </a:rPr>
              <a:t>labels</a:t>
            </a:r>
          </a:p>
        </p:txBody>
      </p:sp>
      <p:sp>
        <p:nvSpPr>
          <p:cNvPr id="100361" name="Line 12"/>
          <p:cNvSpPr>
            <a:spLocks noChangeShapeType="1"/>
          </p:cNvSpPr>
          <p:nvPr/>
        </p:nvSpPr>
        <p:spPr bwMode="auto">
          <a:xfrm flipV="1">
            <a:off x="6630972" y="3251200"/>
            <a:ext cx="0" cy="542925"/>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100362" name="Rectangle 13"/>
          <p:cNvSpPr>
            <a:spLocks noChangeArrowheads="1"/>
          </p:cNvSpPr>
          <p:nvPr/>
        </p:nvSpPr>
        <p:spPr bwMode="auto">
          <a:xfrm>
            <a:off x="2073137" y="3217585"/>
            <a:ext cx="1179442" cy="1107996"/>
          </a:xfrm>
          <a:prstGeom prst="rect">
            <a:avLst/>
          </a:prstGeom>
          <a:solidFill>
            <a:srgbClr val="009900"/>
          </a:solidFill>
          <a:ln w="19050">
            <a:solidFill>
              <a:srgbClr val="000000"/>
            </a:solidFill>
            <a:miter lim="800000"/>
            <a:headEnd type="none" w="med" len="lg"/>
            <a:tailEnd type="none" w="med" len="lg"/>
          </a:ln>
        </p:spPr>
        <p:txBody>
          <a:bodyPr wrap="square" lIns="91440" tIns="91440" rIns="91440" bIns="91440" anchor="ctr">
            <a:spAutoFit/>
          </a:bodyPr>
          <a:lstStyle/>
          <a:p>
            <a:r>
              <a:rPr lang="en-US" sz="2000" b="1" dirty="0">
                <a:solidFill>
                  <a:srgbClr val="FFFFFF"/>
                </a:solidFill>
              </a:rPr>
              <a:t>numeric format name</a:t>
            </a:r>
          </a:p>
        </p:txBody>
      </p:sp>
      <p:sp>
        <p:nvSpPr>
          <p:cNvPr id="100363" name="Line 14"/>
          <p:cNvSpPr>
            <a:spLocks noChangeShapeType="1"/>
          </p:cNvSpPr>
          <p:nvPr/>
        </p:nvSpPr>
        <p:spPr bwMode="auto">
          <a:xfrm flipV="1">
            <a:off x="2663825" y="2682875"/>
            <a:ext cx="0" cy="542925"/>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100364" name="Line 17"/>
          <p:cNvSpPr>
            <a:spLocks noChangeShapeType="1"/>
          </p:cNvSpPr>
          <p:nvPr/>
        </p:nvSpPr>
        <p:spPr bwMode="auto">
          <a:xfrm>
            <a:off x="4699000" y="1778000"/>
            <a:ext cx="0" cy="542925"/>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Tree>
    <p:extLst>
      <p:ext uri="{BB962C8B-B14F-4D97-AF65-F5344CB8AC3E}">
        <p14:creationId xmlns:p14="http://schemas.microsoft.com/office/powerpoint/2010/main" val="12842440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emoTitle"/>
          <p:cNvSpPr>
            <a:spLocks noGrp="1"/>
          </p:cNvSpPr>
          <p:nvPr>
            <p:ph type="title"/>
          </p:nvPr>
        </p:nvSpPr>
        <p:spPr>
          <a:xfrm>
            <a:off x="2197100" y="1466850"/>
            <a:ext cx="4895850" cy="596900"/>
          </a:xfrm>
        </p:spPr>
        <p:txBody>
          <a:bodyPr/>
          <a:lstStyle/>
          <a:p>
            <a:pPr eaLnBrk="1" hangingPunct="1"/>
            <a:r>
              <a:rPr lang="en-US" dirty="0" smtClean="0">
                <a:solidFill>
                  <a:srgbClr val="0070C0"/>
                </a:solidFill>
              </a:rPr>
              <a:t>Defining and Using a Numeric Format</a:t>
            </a:r>
          </a:p>
        </p:txBody>
      </p:sp>
      <p:pic>
        <p:nvPicPr>
          <p:cNvPr id="8195" name="Picture 3" descr="C:\Users\kaperk\Desktop\CDS_slides\PNG\dem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309688"/>
            <a:ext cx="15636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DemoText"/>
          <p:cNvSpPr txBox="1">
            <a:spLocks/>
          </p:cNvSpPr>
          <p:nvPr/>
        </p:nvSpPr>
        <p:spPr bwMode="auto">
          <a:xfrm>
            <a:off x="2227262" y="2919413"/>
            <a:ext cx="6002337" cy="2278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ts val="2600"/>
              </a:lnSpc>
              <a:spcBef>
                <a:spcPct val="0"/>
              </a:spcBef>
              <a:spcAft>
                <a:spcPct val="0"/>
              </a:spcAft>
              <a:buClr>
                <a:srgbClr val="000000"/>
              </a:buClr>
            </a:pPr>
            <a:r>
              <a:rPr lang="en-US" dirty="0">
                <a:solidFill>
                  <a:srgbClr val="000000"/>
                </a:solidFill>
                <a:latin typeface="Arial" pitchFamily="34" charset="0"/>
                <a:ea typeface="MS PGothic" pitchFamily="34" charset="-128"/>
              </a:rPr>
              <a:t>This demonstration illustrates the use </a:t>
            </a:r>
            <a:r>
              <a:rPr lang="en-US" dirty="0" smtClean="0">
                <a:solidFill>
                  <a:srgbClr val="000000"/>
                </a:solidFill>
                <a:latin typeface="Arial" pitchFamily="34" charset="0"/>
                <a:ea typeface="MS PGothic" pitchFamily="34" charset="-128"/>
              </a:rPr>
              <a:t/>
            </a:r>
            <a:br>
              <a:rPr lang="en-US" dirty="0" smtClean="0">
                <a:solidFill>
                  <a:srgbClr val="000000"/>
                </a:solidFill>
                <a:latin typeface="Arial" pitchFamily="34" charset="0"/>
                <a:ea typeface="MS PGothic" pitchFamily="34" charset="-128"/>
              </a:rPr>
            </a:br>
            <a:r>
              <a:rPr lang="en-US" dirty="0" smtClean="0">
                <a:solidFill>
                  <a:srgbClr val="000000"/>
                </a:solidFill>
                <a:latin typeface="Arial" pitchFamily="34" charset="0"/>
                <a:ea typeface="MS PGothic" pitchFamily="34" charset="-128"/>
              </a:rPr>
              <a:t>of a </a:t>
            </a:r>
            <a:r>
              <a:rPr lang="en-US" dirty="0">
                <a:solidFill>
                  <a:srgbClr val="000000"/>
                </a:solidFill>
                <a:latin typeface="Arial" pitchFamily="34" charset="0"/>
                <a:ea typeface="MS PGothic" pitchFamily="34" charset="-128"/>
              </a:rPr>
              <a:t>user-defined numeric format.</a:t>
            </a:r>
          </a:p>
        </p:txBody>
      </p:sp>
      <p:pic>
        <p:nvPicPr>
          <p:cNvPr id="8197"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gram Name"/>
          <p:cNvSpPr txBox="1"/>
          <p:nvPr/>
        </p:nvSpPr>
        <p:spPr bwMode="auto">
          <a:xfrm>
            <a:off x="7931150" y="6324600"/>
            <a:ext cx="10038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nchor="b">
            <a:spAutoFit/>
          </a:bodyPr>
          <a:lstStyle/>
          <a:p>
            <a:pPr algn="r"/>
            <a:r>
              <a:rPr lang="en-US" sz="1600" b="1" dirty="0" smtClean="0"/>
              <a:t>p105d04</a:t>
            </a:r>
          </a:p>
        </p:txBody>
      </p:sp>
    </p:spTree>
    <p:custDataLst>
      <p:tags r:id="rId1"/>
    </p:custDataLst>
    <p:extLst>
      <p:ext uri="{BB962C8B-B14F-4D97-AF65-F5344CB8AC3E}">
        <p14:creationId xmlns:p14="http://schemas.microsoft.com/office/powerpoint/2010/main" val="879831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dirty="0" smtClean="0"/>
              <a:t>Defining a Continuous Range</a:t>
            </a:r>
          </a:p>
        </p:txBody>
      </p:sp>
      <p:sp>
        <p:nvSpPr>
          <p:cNvPr id="104451" name="Rectangle 3"/>
          <p:cNvSpPr>
            <a:spLocks noGrp="1" noChangeArrowheads="1"/>
          </p:cNvSpPr>
          <p:nvPr>
            <p:ph idx="1"/>
          </p:nvPr>
        </p:nvSpPr>
        <p:spPr/>
        <p:txBody>
          <a:bodyPr/>
          <a:lstStyle/>
          <a:p>
            <a:pPr marL="0" indent="0" eaLnBrk="1" hangingPunct="1"/>
            <a:r>
              <a:rPr lang="en-US" dirty="0" smtClean="0"/>
              <a:t>The less than (&lt;) symbol excludes the endpoint from a range, allowing a continuous range.</a:t>
            </a:r>
          </a:p>
          <a:p>
            <a:pPr lvl="1" eaLnBrk="1" hangingPunct="1"/>
            <a:r>
              <a:rPr lang="en-US" dirty="0" smtClean="0"/>
              <a:t>Put &lt; after the starting value in a range to exclude it.</a:t>
            </a:r>
          </a:p>
          <a:p>
            <a:pPr lvl="1" eaLnBrk="1" hangingPunct="1"/>
            <a:r>
              <a:rPr lang="en-US" dirty="0" smtClean="0"/>
              <a:t>Put &lt; before the ending value in a range to exclude it.</a:t>
            </a:r>
          </a:p>
        </p:txBody>
      </p:sp>
      <p:graphicFrame>
        <p:nvGraphicFramePr>
          <p:cNvPr id="315543" name="Group 151"/>
          <p:cNvGraphicFramePr>
            <a:graphicFrameLocks noGrp="1"/>
          </p:cNvGraphicFramePr>
          <p:nvPr>
            <p:extLst>
              <p:ext uri="{D42A27DB-BD31-4B8C-83A1-F6EECF244321}">
                <p14:modId xmlns:p14="http://schemas.microsoft.com/office/powerpoint/2010/main" val="4277938496"/>
              </p:ext>
            </p:extLst>
          </p:nvPr>
        </p:nvGraphicFramePr>
        <p:xfrm>
          <a:off x="957834" y="2909189"/>
          <a:ext cx="7107174" cy="3490913"/>
        </p:xfrm>
        <a:graphic>
          <a:graphicData uri="http://schemas.openxmlformats.org/drawingml/2006/table">
            <a:tbl>
              <a:tblPr/>
              <a:tblGrid>
                <a:gridCol w="2443734"/>
                <a:gridCol w="2157984"/>
                <a:gridCol w="2505456"/>
              </a:tblGrid>
              <a:tr h="6985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a:rPr>
                        <a:t>Range </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a:rPr>
                        <a:t>Starting Value </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a:rPr>
                        <a:t>Ending Value </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r>
              <a:tr h="6985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50000 - 100000</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Includes 50000</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Includes 100000</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6985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50000 - &lt; 100000</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Includes 50000</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Excludes 100000</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69691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50000 &lt; - 100000</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Excludes 50000</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Includes 100000</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6985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50000 &lt; - &lt; 100000</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Excludes 50000</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Excludes 100000</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68424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dirty="0" smtClean="0"/>
              <a:t>Business Scenario </a:t>
            </a:r>
          </a:p>
        </p:txBody>
      </p:sp>
      <p:sp>
        <p:nvSpPr>
          <p:cNvPr id="103427" name="Rectangle 3"/>
          <p:cNvSpPr>
            <a:spLocks noGrp="1" noChangeArrowheads="1"/>
          </p:cNvSpPr>
          <p:nvPr>
            <p:ph idx="1"/>
          </p:nvPr>
        </p:nvSpPr>
        <p:spPr>
          <a:xfrm>
            <a:off x="685800" y="1071563"/>
            <a:ext cx="8215313" cy="4267200"/>
          </a:xfrm>
        </p:spPr>
        <p:txBody>
          <a:bodyPr/>
          <a:lstStyle/>
          <a:p>
            <a:r>
              <a:rPr lang="en-US" dirty="0" smtClean="0"/>
              <a:t>Enhance the appearance of variable values in reports.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16" name="Rectangle 15"/>
          <p:cNvSpPr/>
          <p:nvPr/>
        </p:nvSpPr>
        <p:spPr>
          <a:xfrm>
            <a:off x="676773" y="1941875"/>
            <a:ext cx="7415667" cy="1472198"/>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a:t>
            </a:r>
            <a:r>
              <a:rPr lang="en-US" sz="1400" b="1" dirty="0" smtClean="0">
                <a:solidFill>
                  <a:srgbClr val="000000"/>
                </a:solidFill>
                <a:latin typeface="SAS Monospace"/>
              </a:rPr>
              <a:t>             First</a:t>
            </a:r>
            <a:r>
              <a:rPr lang="en-US" sz="1400" b="1" dirty="0">
                <a:solidFill>
                  <a:srgbClr val="000000"/>
                </a:solidFill>
                <a:latin typeface="SAS Monospace"/>
              </a:rPr>
              <a:t>_                                         </a:t>
            </a:r>
            <a:r>
              <a:rPr lang="en-US" sz="1400" b="1" dirty="0" smtClean="0">
                <a:solidFill>
                  <a:srgbClr val="000000"/>
                </a:solidFill>
                <a:latin typeface="SAS Monospace"/>
              </a:rPr>
              <a:t>Hire</a:t>
            </a:r>
            <a:r>
              <a:rPr lang="en-US" sz="1400" b="1" dirty="0">
                <a:solidFill>
                  <a:srgbClr val="000000"/>
                </a:solidFill>
                <a:latin typeface="SAS Monospace"/>
              </a:rPr>
              <a:t>_</a:t>
            </a:r>
          </a:p>
          <a:p>
            <a:r>
              <a:rPr lang="en-US" sz="1400" b="1" dirty="0">
                <a:solidFill>
                  <a:srgbClr val="000000"/>
                </a:solidFill>
                <a:latin typeface="SAS Monospace"/>
              </a:rPr>
              <a:t> Last_Name  </a:t>
            </a:r>
            <a:r>
              <a:rPr lang="en-US" sz="1400" b="1" dirty="0" smtClean="0">
                <a:solidFill>
                  <a:srgbClr val="000000"/>
                </a:solidFill>
                <a:latin typeface="SAS Monospace"/>
              </a:rPr>
              <a:t>  </a:t>
            </a:r>
            <a:r>
              <a:rPr lang="en-US" sz="1400" b="1" dirty="0">
                <a:solidFill>
                  <a:srgbClr val="000000"/>
                </a:solidFill>
                <a:latin typeface="SAS Monospace"/>
              </a:rPr>
              <a:t>Name    </a:t>
            </a:r>
            <a:r>
              <a:rPr lang="en-US" sz="1400" b="1" dirty="0" smtClean="0">
                <a:solidFill>
                  <a:srgbClr val="000000"/>
                </a:solidFill>
                <a:latin typeface="SAS Monospace"/>
              </a:rPr>
              <a:t>Country   </a:t>
            </a:r>
            <a:r>
              <a:rPr lang="en-US" sz="1400" b="1" dirty="0">
                <a:solidFill>
                  <a:srgbClr val="000000"/>
                </a:solidFill>
                <a:latin typeface="SAS Monospace"/>
              </a:rPr>
              <a:t>Job_Title       Salary  </a:t>
            </a:r>
            <a:r>
              <a:rPr lang="en-US" sz="1400" b="1" dirty="0" smtClean="0">
                <a:solidFill>
                  <a:srgbClr val="000000"/>
                </a:solidFill>
                <a:latin typeface="SAS Monospace"/>
              </a:rPr>
              <a:t>      Date</a:t>
            </a:r>
            <a:endParaRPr lang="en-US" sz="1400" b="1" dirty="0">
              <a:solidFill>
                <a:srgbClr val="000000"/>
              </a:solidFill>
              <a:latin typeface="SAS Monospace"/>
            </a:endParaRPr>
          </a:p>
          <a:p>
            <a:endParaRPr lang="en-US" sz="1400" b="1" dirty="0">
              <a:solidFill>
                <a:srgbClr val="000000"/>
              </a:solidFill>
              <a:latin typeface="SAS Monospace"/>
            </a:endParaRPr>
          </a:p>
          <a:p>
            <a:r>
              <a:rPr lang="fr-FR" sz="1400" b="1" dirty="0">
                <a:solidFill>
                  <a:srgbClr val="000000"/>
                </a:solidFill>
                <a:latin typeface="SAS Monospace"/>
              </a:rPr>
              <a:t> Zhou       </a:t>
            </a:r>
            <a:r>
              <a:rPr lang="fr-FR" sz="1400" b="1" dirty="0" smtClean="0">
                <a:solidFill>
                  <a:srgbClr val="000000"/>
                </a:solidFill>
                <a:latin typeface="SAS Monospace"/>
              </a:rPr>
              <a:t>  </a:t>
            </a:r>
            <a:r>
              <a:rPr lang="fr-FR" sz="1400" b="1" dirty="0">
                <a:solidFill>
                  <a:srgbClr val="000000"/>
                </a:solidFill>
                <a:latin typeface="SAS Monospace"/>
              </a:rPr>
              <a:t>Tom       </a:t>
            </a:r>
            <a:r>
              <a:rPr lang="fr-FR" sz="1400" b="1" dirty="0" smtClean="0">
                <a:solidFill>
                  <a:srgbClr val="000000"/>
                </a:solidFill>
                <a:latin typeface="SAS Monospace"/>
              </a:rPr>
              <a:t> AU     </a:t>
            </a:r>
            <a:r>
              <a:rPr lang="fr-FR" sz="1400" b="1" dirty="0">
                <a:solidFill>
                  <a:srgbClr val="000000"/>
                </a:solidFill>
                <a:latin typeface="SAS Monospace"/>
              </a:rPr>
              <a:t>Sales Manager  </a:t>
            </a:r>
            <a:r>
              <a:rPr lang="fr-FR" sz="1400" b="1" dirty="0" smtClean="0">
                <a:solidFill>
                  <a:srgbClr val="000000"/>
                </a:solidFill>
                <a:latin typeface="SAS Monospace"/>
              </a:rPr>
              <a:t> </a:t>
            </a:r>
            <a:r>
              <a:rPr lang="fr-FR" sz="1400" b="1" dirty="0">
                <a:solidFill>
                  <a:srgbClr val="000000"/>
                </a:solidFill>
                <a:latin typeface="SAS Monospace"/>
              </a:rPr>
              <a:t>108255   </a:t>
            </a:r>
            <a:r>
              <a:rPr lang="fr-FR" sz="1400" b="1" dirty="0" smtClean="0">
                <a:solidFill>
                  <a:srgbClr val="000000"/>
                </a:solidFill>
                <a:latin typeface="SAS Monospace"/>
              </a:rPr>
              <a:t>    </a:t>
            </a:r>
            <a:r>
              <a:rPr lang="fr-FR" sz="1400" b="1" dirty="0">
                <a:solidFill>
                  <a:srgbClr val="000000"/>
                </a:solidFill>
                <a:latin typeface="SAS Monospace"/>
              </a:rPr>
              <a:t>12205</a:t>
            </a:r>
          </a:p>
          <a:p>
            <a:r>
              <a:rPr lang="en-US" sz="1400" b="1" dirty="0">
                <a:solidFill>
                  <a:srgbClr val="000000"/>
                </a:solidFill>
                <a:latin typeface="SAS Monospace"/>
              </a:rPr>
              <a:t> Dawes      </a:t>
            </a:r>
            <a:r>
              <a:rPr lang="en-US" sz="1400" b="1" dirty="0" smtClean="0">
                <a:solidFill>
                  <a:srgbClr val="000000"/>
                </a:solidFill>
                <a:latin typeface="SAS Monospace"/>
              </a:rPr>
              <a:t>  </a:t>
            </a:r>
            <a:r>
              <a:rPr lang="en-US" sz="1400" b="1" dirty="0">
                <a:solidFill>
                  <a:srgbClr val="000000"/>
                </a:solidFill>
                <a:latin typeface="SAS Monospace"/>
              </a:rPr>
              <a:t>Wilson    </a:t>
            </a:r>
            <a:r>
              <a:rPr lang="en-US" sz="1400" b="1" dirty="0" smtClean="0">
                <a:solidFill>
                  <a:srgbClr val="000000"/>
                </a:solidFill>
                <a:latin typeface="SAS Monospace"/>
              </a:rPr>
              <a:t> AU     </a:t>
            </a:r>
            <a:r>
              <a:rPr lang="en-US" sz="1400" b="1" dirty="0">
                <a:solidFill>
                  <a:srgbClr val="000000"/>
                </a:solidFill>
                <a:latin typeface="SAS Monospace"/>
              </a:rPr>
              <a:t>Sales Manager  </a:t>
            </a:r>
            <a:r>
              <a:rPr lang="en-US" sz="1400" b="1" dirty="0" smtClean="0">
                <a:solidFill>
                  <a:srgbClr val="000000"/>
                </a:solidFill>
                <a:latin typeface="SAS Monospace"/>
              </a:rPr>
              <a:t>  </a:t>
            </a:r>
            <a:r>
              <a:rPr lang="en-US" sz="1400" b="1" dirty="0">
                <a:solidFill>
                  <a:srgbClr val="000000"/>
                </a:solidFill>
                <a:latin typeface="SAS Monospace"/>
              </a:rPr>
              <a:t>87975     </a:t>
            </a:r>
            <a:r>
              <a:rPr lang="en-US" sz="1400" b="1" dirty="0" smtClean="0">
                <a:solidFill>
                  <a:srgbClr val="000000"/>
                </a:solidFill>
                <a:latin typeface="SAS Monospace"/>
              </a:rPr>
              <a:t>   6575</a:t>
            </a:r>
            <a:endParaRPr lang="en-US" sz="1400" b="1" dirty="0">
              <a:solidFill>
                <a:srgbClr val="000000"/>
              </a:solidFill>
              <a:latin typeface="SAS Monospace"/>
            </a:endParaRPr>
          </a:p>
          <a:p>
            <a:r>
              <a:rPr lang="en-US" sz="1400" b="1" dirty="0">
                <a:solidFill>
                  <a:srgbClr val="000000"/>
                </a:solidFill>
                <a:latin typeface="SAS Monospace"/>
              </a:rPr>
              <a:t> Elvish     </a:t>
            </a:r>
            <a:r>
              <a:rPr lang="en-US" sz="1400" b="1" dirty="0" smtClean="0">
                <a:solidFill>
                  <a:srgbClr val="000000"/>
                </a:solidFill>
                <a:latin typeface="SAS Monospace"/>
              </a:rPr>
              <a:t>  </a:t>
            </a:r>
            <a:r>
              <a:rPr lang="en-US" sz="1400" b="1" dirty="0">
                <a:solidFill>
                  <a:srgbClr val="000000"/>
                </a:solidFill>
                <a:latin typeface="SAS Monospace"/>
              </a:rPr>
              <a:t>Irenie    </a:t>
            </a:r>
            <a:r>
              <a:rPr lang="en-US" sz="1400" b="1" dirty="0" smtClean="0">
                <a:solidFill>
                  <a:srgbClr val="000000"/>
                </a:solidFill>
                <a:latin typeface="SAS Monospace"/>
              </a:rPr>
              <a:t> AU     </a:t>
            </a:r>
            <a:r>
              <a:rPr lang="en-US" sz="1400" b="1" dirty="0">
                <a:solidFill>
                  <a:srgbClr val="000000"/>
                </a:solidFill>
                <a:latin typeface="SAS Monospace"/>
              </a:rPr>
              <a:t>Sales Rep. II  </a:t>
            </a:r>
            <a:r>
              <a:rPr lang="en-US" sz="1400" b="1" dirty="0" smtClean="0">
                <a:solidFill>
                  <a:srgbClr val="000000"/>
                </a:solidFill>
                <a:latin typeface="SAS Monospace"/>
              </a:rPr>
              <a:t>  </a:t>
            </a:r>
            <a:r>
              <a:rPr lang="en-US" sz="1400" b="1" dirty="0">
                <a:solidFill>
                  <a:srgbClr val="000000"/>
                </a:solidFill>
                <a:latin typeface="SAS Monospace"/>
              </a:rPr>
              <a:t>26600     </a:t>
            </a:r>
            <a:r>
              <a:rPr lang="en-US" sz="1400" b="1" dirty="0" smtClean="0">
                <a:solidFill>
                  <a:srgbClr val="000000"/>
                </a:solidFill>
                <a:latin typeface="SAS Monospace"/>
              </a:rPr>
              <a:t>   6575</a:t>
            </a:r>
            <a:endParaRPr lang="en-US" sz="1400" b="1" dirty="0">
              <a:solidFill>
                <a:srgbClr val="000000"/>
              </a:solidFill>
              <a:latin typeface="SAS Monospace"/>
            </a:endParaRPr>
          </a:p>
        </p:txBody>
      </p:sp>
      <p:sp>
        <p:nvSpPr>
          <p:cNvPr id="17" name="Rounded Rectangle 16"/>
          <p:cNvSpPr/>
          <p:nvPr/>
        </p:nvSpPr>
        <p:spPr bwMode="auto">
          <a:xfrm>
            <a:off x="5733289" y="2632253"/>
            <a:ext cx="2084832" cy="668731"/>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19" name="Rectangle 18"/>
          <p:cNvSpPr/>
          <p:nvPr/>
        </p:nvSpPr>
        <p:spPr>
          <a:xfrm>
            <a:off x="703700" y="4195456"/>
            <a:ext cx="7571621" cy="1472198"/>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a:t>
            </a:r>
            <a:r>
              <a:rPr lang="en-US" sz="1400" b="1" dirty="0" smtClean="0">
                <a:solidFill>
                  <a:srgbClr val="000000"/>
                </a:solidFill>
                <a:latin typeface="SAS Monospace"/>
              </a:rPr>
              <a:t>            First</a:t>
            </a:r>
            <a:r>
              <a:rPr lang="en-US" sz="1400" b="1" dirty="0">
                <a:solidFill>
                  <a:srgbClr val="000000"/>
                </a:solidFill>
                <a:latin typeface="SAS Monospace"/>
              </a:rPr>
              <a:t>_</a:t>
            </a:r>
          </a:p>
          <a:p>
            <a:r>
              <a:rPr lang="en-US" sz="1400" b="1" dirty="0">
                <a:solidFill>
                  <a:srgbClr val="000000"/>
                </a:solidFill>
                <a:latin typeface="SAS Monospace"/>
              </a:rPr>
              <a:t>Last_Name   </a:t>
            </a:r>
            <a:r>
              <a:rPr lang="en-US" sz="1400" b="1" dirty="0" smtClean="0">
                <a:solidFill>
                  <a:srgbClr val="000000"/>
                </a:solidFill>
                <a:latin typeface="SAS Monospace"/>
              </a:rPr>
              <a:t> Name     Country  </a:t>
            </a:r>
            <a:r>
              <a:rPr lang="en-US" sz="1400" b="1" dirty="0">
                <a:solidFill>
                  <a:srgbClr val="000000"/>
                </a:solidFill>
                <a:latin typeface="SAS Monospace"/>
              </a:rPr>
              <a:t>Job_Title         Salary     Hire_Date</a:t>
            </a:r>
          </a:p>
          <a:p>
            <a:endParaRPr lang="en-US" sz="1400" b="1" dirty="0">
              <a:solidFill>
                <a:srgbClr val="000000"/>
              </a:solidFill>
              <a:latin typeface="SAS Monospace"/>
            </a:endParaRPr>
          </a:p>
          <a:p>
            <a:r>
              <a:rPr lang="fr-FR" sz="1400" b="1" dirty="0">
                <a:solidFill>
                  <a:srgbClr val="000000"/>
                </a:solidFill>
                <a:latin typeface="SAS Monospace"/>
              </a:rPr>
              <a:t>Zhou        </a:t>
            </a:r>
            <a:r>
              <a:rPr lang="fr-FR" sz="1400" b="1" dirty="0" smtClean="0">
                <a:solidFill>
                  <a:srgbClr val="000000"/>
                </a:solidFill>
                <a:latin typeface="SAS Monospace"/>
              </a:rPr>
              <a:t> Tom         </a:t>
            </a:r>
            <a:r>
              <a:rPr lang="fr-FR" sz="1400" b="1" dirty="0">
                <a:solidFill>
                  <a:srgbClr val="000000"/>
                </a:solidFill>
                <a:latin typeface="SAS Monospace"/>
              </a:rPr>
              <a:t>AU   </a:t>
            </a:r>
            <a:r>
              <a:rPr lang="fr-FR" sz="1400" b="1" dirty="0" smtClean="0">
                <a:solidFill>
                  <a:srgbClr val="000000"/>
                </a:solidFill>
                <a:latin typeface="SAS Monospace"/>
              </a:rPr>
              <a:t> </a:t>
            </a:r>
            <a:r>
              <a:rPr lang="fr-FR" sz="1400" b="1" dirty="0">
                <a:solidFill>
                  <a:srgbClr val="000000"/>
                </a:solidFill>
                <a:latin typeface="SAS Monospace"/>
              </a:rPr>
              <a:t>Sales Manager   </a:t>
            </a:r>
            <a:r>
              <a:rPr lang="fr-FR" sz="1400" b="1" dirty="0" smtClean="0">
                <a:solidFill>
                  <a:srgbClr val="000000"/>
                </a:solidFill>
                <a:latin typeface="SAS Monospace"/>
              </a:rPr>
              <a:t>$</a:t>
            </a:r>
            <a:r>
              <a:rPr lang="fr-FR" sz="1400" b="1" dirty="0">
                <a:solidFill>
                  <a:srgbClr val="000000"/>
                </a:solidFill>
                <a:latin typeface="SAS Monospace"/>
              </a:rPr>
              <a:t>108,255    </a:t>
            </a:r>
            <a:r>
              <a:rPr lang="fr-FR" sz="1400" b="1" dirty="0" smtClean="0">
                <a:solidFill>
                  <a:srgbClr val="000000"/>
                </a:solidFill>
                <a:latin typeface="SAS Monospace"/>
              </a:rPr>
              <a:t>06/01/1993</a:t>
            </a:r>
          </a:p>
          <a:p>
            <a:r>
              <a:rPr lang="en-US" sz="1400" b="1" dirty="0" smtClean="0">
                <a:solidFill>
                  <a:srgbClr val="000000"/>
                </a:solidFill>
                <a:latin typeface="SAS Monospace"/>
              </a:rPr>
              <a:t>Dawes        Wilson      AU    Sales Manager    $87,975    01/01/1978</a:t>
            </a:r>
          </a:p>
          <a:p>
            <a:r>
              <a:rPr lang="en-US" sz="1400" b="1" dirty="0" smtClean="0">
                <a:solidFill>
                  <a:srgbClr val="000000"/>
                </a:solidFill>
                <a:latin typeface="SAS Monospace"/>
              </a:rPr>
              <a:t>Elvish       </a:t>
            </a:r>
            <a:r>
              <a:rPr lang="en-US" sz="1400" b="1" dirty="0">
                <a:solidFill>
                  <a:srgbClr val="000000"/>
                </a:solidFill>
                <a:latin typeface="SAS Monospace"/>
              </a:rPr>
              <a:t>Irenie   </a:t>
            </a:r>
            <a:r>
              <a:rPr lang="en-US" sz="1400" b="1" dirty="0" smtClean="0">
                <a:solidFill>
                  <a:srgbClr val="000000"/>
                </a:solidFill>
                <a:latin typeface="SAS Monospace"/>
              </a:rPr>
              <a:t>   </a:t>
            </a:r>
            <a:r>
              <a:rPr lang="en-US" sz="1400" b="1" dirty="0">
                <a:solidFill>
                  <a:srgbClr val="000000"/>
                </a:solidFill>
                <a:latin typeface="SAS Monospace"/>
              </a:rPr>
              <a:t>AU   </a:t>
            </a:r>
            <a:r>
              <a:rPr lang="en-US" sz="1400" b="1" dirty="0" smtClean="0">
                <a:solidFill>
                  <a:srgbClr val="000000"/>
                </a:solidFill>
                <a:latin typeface="SAS Monospace"/>
              </a:rPr>
              <a:t> </a:t>
            </a:r>
            <a:r>
              <a:rPr lang="en-US" sz="1400" b="1" dirty="0">
                <a:solidFill>
                  <a:srgbClr val="000000"/>
                </a:solidFill>
                <a:latin typeface="SAS Monospace"/>
              </a:rPr>
              <a:t>Sales Rep. II   </a:t>
            </a:r>
            <a:r>
              <a:rPr lang="en-US" sz="1400" b="1" dirty="0" smtClean="0">
                <a:solidFill>
                  <a:srgbClr val="000000"/>
                </a:solidFill>
                <a:latin typeface="SAS Monospace"/>
              </a:rPr>
              <a:t> </a:t>
            </a:r>
            <a:r>
              <a:rPr lang="en-US" sz="1400" b="1" dirty="0">
                <a:solidFill>
                  <a:srgbClr val="000000"/>
                </a:solidFill>
                <a:latin typeface="SAS Monospace"/>
              </a:rPr>
              <a:t>$26,600    </a:t>
            </a:r>
            <a:r>
              <a:rPr lang="en-US" sz="1400" b="1" dirty="0" smtClean="0">
                <a:solidFill>
                  <a:srgbClr val="000000"/>
                </a:solidFill>
                <a:latin typeface="SAS Monospace"/>
              </a:rPr>
              <a:t>01/01/1978</a:t>
            </a:r>
            <a:endParaRPr lang="en-US" sz="1400" b="1" dirty="0">
              <a:solidFill>
                <a:srgbClr val="000000"/>
              </a:solidFill>
              <a:latin typeface="SAS Monospace"/>
            </a:endParaRPr>
          </a:p>
        </p:txBody>
      </p:sp>
      <p:sp>
        <p:nvSpPr>
          <p:cNvPr id="20" name="AutoShape 14"/>
          <p:cNvSpPr>
            <a:spLocks noChangeArrowheads="1"/>
          </p:cNvSpPr>
          <p:nvPr/>
        </p:nvSpPr>
        <p:spPr bwMode="auto">
          <a:xfrm>
            <a:off x="5562402" y="4864608"/>
            <a:ext cx="2520894" cy="722376"/>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pic>
        <p:nvPicPr>
          <p:cNvPr id="2" name="Picture 2" descr="\\sashq\root\dept\PSD\GRAPHICS\Illustrations\Arrows\arrow_med_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205" y="3566928"/>
            <a:ext cx="409575" cy="46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5727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5.04 Quiz</a:t>
            </a:r>
            <a:endParaRPr lang="en-US" dirty="0" smtClean="0"/>
          </a:p>
        </p:txBody>
      </p:sp>
      <p:sp>
        <p:nvSpPr>
          <p:cNvPr id="106499" name="Rectangle 3"/>
          <p:cNvSpPr>
            <a:spLocks noGrp="1" noChangeArrowheads="1"/>
          </p:cNvSpPr>
          <p:nvPr>
            <p:ph idx="1"/>
          </p:nvPr>
        </p:nvSpPr>
        <p:spPr/>
        <p:txBody>
          <a:bodyPr/>
          <a:lstStyle/>
          <a:p>
            <a:pPr marL="0" indent="0" eaLnBrk="1" hangingPunct="1"/>
            <a:r>
              <a:rPr lang="en-US" dirty="0" smtClean="0"/>
              <a:t>How will a value of </a:t>
            </a:r>
            <a:r>
              <a:rPr lang="en-US" i="1" dirty="0" smtClean="0"/>
              <a:t>50000</a:t>
            </a:r>
            <a:r>
              <a:rPr lang="en-US" dirty="0" smtClean="0"/>
              <a:t> be displayed if the TIERS format below is applied to the value? </a:t>
            </a:r>
          </a:p>
          <a:p>
            <a:pPr marL="0" indent="0" eaLnBrk="1" hangingPunct="1"/>
            <a:endParaRPr lang="en-US" sz="800" b="1" dirty="0" smtClean="0"/>
          </a:p>
          <a:p>
            <a:pPr marL="579438" lvl="1" indent="-465138" eaLnBrk="1" hangingPunct="1">
              <a:buClr>
                <a:schemeClr val="tx1"/>
              </a:buClr>
              <a:buSzTx/>
              <a:buFont typeface="Wingdings" pitchFamily="2" charset="2"/>
              <a:buAutoNum type="alphaLcPeriod"/>
            </a:pPr>
            <a:r>
              <a:rPr lang="en-US" dirty="0" smtClean="0"/>
              <a:t>Tier 1</a:t>
            </a:r>
          </a:p>
          <a:p>
            <a:pPr marL="579438" lvl="1" indent="-465138" eaLnBrk="1" hangingPunct="1">
              <a:buClr>
                <a:schemeClr val="tx1"/>
              </a:buClr>
              <a:buSzTx/>
              <a:buFont typeface="Wingdings" pitchFamily="2" charset="2"/>
              <a:buAutoNum type="alphaLcPeriod"/>
            </a:pPr>
            <a:r>
              <a:rPr lang="en-US" dirty="0" smtClean="0"/>
              <a:t>Tier 2</a:t>
            </a:r>
          </a:p>
          <a:p>
            <a:pPr marL="579438" lvl="1" indent="-465138" eaLnBrk="1" hangingPunct="1">
              <a:buClr>
                <a:schemeClr val="tx1"/>
              </a:buClr>
              <a:buSzTx/>
              <a:buFont typeface="Wingdings" pitchFamily="2" charset="2"/>
              <a:buAutoNum type="alphaLcPeriod"/>
            </a:pPr>
            <a:r>
              <a:rPr lang="en-US" dirty="0" smtClean="0"/>
              <a:t>50000</a:t>
            </a:r>
          </a:p>
          <a:p>
            <a:pPr marL="579438" lvl="1" indent="-465138" eaLnBrk="1" hangingPunct="1">
              <a:buClr>
                <a:schemeClr val="tx1"/>
              </a:buClr>
              <a:buSzTx/>
              <a:buFont typeface="Wingdings" pitchFamily="2" charset="2"/>
              <a:buAutoNum type="alphaLcPeriod"/>
            </a:pPr>
            <a:r>
              <a:rPr lang="en-US" dirty="0" smtClean="0"/>
              <a:t>a missing value</a:t>
            </a:r>
          </a:p>
        </p:txBody>
      </p:sp>
      <p:sp>
        <p:nvSpPr>
          <p:cNvPr id="106501" name="Rectangle 4"/>
          <p:cNvSpPr>
            <a:spLocks noChangeArrowheads="1"/>
          </p:cNvSpPr>
          <p:nvPr/>
        </p:nvSpPr>
        <p:spPr bwMode="auto">
          <a:xfrm>
            <a:off x="723900" y="4073525"/>
            <a:ext cx="7694613" cy="1672253"/>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a:latin typeface="Courier New" pitchFamily="49" charset="0"/>
              </a:rPr>
              <a:t>proc format;</a:t>
            </a:r>
          </a:p>
          <a:p>
            <a:pPr>
              <a:lnSpc>
                <a:spcPct val="85000"/>
              </a:lnSpc>
            </a:pPr>
            <a:r>
              <a:rPr lang="en-US" b="1" dirty="0">
                <a:latin typeface="Courier New" pitchFamily="49" charset="0"/>
              </a:rPr>
              <a:t>   value tiers  20000-&lt;50000 </a:t>
            </a:r>
            <a:r>
              <a:rPr lang="en-US" b="1" dirty="0" smtClean="0">
                <a:latin typeface="Courier New" pitchFamily="49" charset="0"/>
              </a:rPr>
              <a:t>='Tier </a:t>
            </a:r>
            <a:r>
              <a:rPr lang="en-US" b="1" dirty="0">
                <a:latin typeface="Courier New" pitchFamily="49" charset="0"/>
              </a:rPr>
              <a:t>1'                  </a:t>
            </a:r>
          </a:p>
          <a:p>
            <a:pPr>
              <a:lnSpc>
                <a:spcPct val="85000"/>
              </a:lnSpc>
            </a:pPr>
            <a:r>
              <a:rPr lang="en-US" b="1" dirty="0">
                <a:latin typeface="Courier New" pitchFamily="49" charset="0"/>
              </a:rPr>
              <a:t>                </a:t>
            </a:r>
            <a:r>
              <a:rPr lang="en-US" b="1" dirty="0" smtClean="0">
                <a:latin typeface="Courier New" pitchFamily="49" charset="0"/>
              </a:rPr>
              <a:t>50000-&lt;100000='Tier </a:t>
            </a:r>
            <a:r>
              <a:rPr lang="en-US" b="1" dirty="0">
                <a:latin typeface="Courier New" pitchFamily="49" charset="0"/>
              </a:rPr>
              <a:t>2'</a:t>
            </a:r>
          </a:p>
          <a:p>
            <a:pPr>
              <a:lnSpc>
                <a:spcPct val="85000"/>
              </a:lnSpc>
            </a:pPr>
            <a:r>
              <a:rPr lang="en-US" b="1" dirty="0">
                <a:latin typeface="Courier New" pitchFamily="49" charset="0"/>
              </a:rPr>
              <a:t>              </a:t>
            </a:r>
            <a:r>
              <a:rPr lang="en-US" b="1" dirty="0" smtClean="0">
                <a:latin typeface="Courier New" pitchFamily="49" charset="0"/>
              </a:rPr>
              <a:t>  100000-250000='Tier </a:t>
            </a:r>
            <a:r>
              <a:rPr lang="en-US" b="1" dirty="0">
                <a:latin typeface="Courier New" pitchFamily="49" charset="0"/>
              </a:rPr>
              <a:t>3';</a:t>
            </a:r>
          </a:p>
          <a:p>
            <a:pPr>
              <a:lnSpc>
                <a:spcPct val="85000"/>
              </a:lnSpc>
            </a:pPr>
            <a:r>
              <a:rPr lang="en-US" b="1" dirty="0">
                <a:latin typeface="Courier New" pitchFamily="49" charset="0"/>
              </a:rPr>
              <a:t>run;</a:t>
            </a:r>
          </a:p>
        </p:txBody>
      </p:sp>
      <p:sp>
        <p:nvSpPr>
          <p:cNvPr id="2"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p105d05</a:t>
            </a:r>
            <a:endParaRPr lang="en-US" sz="1600" b="1" dirty="0"/>
          </a:p>
        </p:txBody>
      </p:sp>
    </p:spTree>
    <p:custDataLst>
      <p:tags r:id="rId1"/>
    </p:custDataLst>
    <p:extLst>
      <p:ext uri="{BB962C8B-B14F-4D97-AF65-F5344CB8AC3E}">
        <p14:creationId xmlns:p14="http://schemas.microsoft.com/office/powerpoint/2010/main" val="589231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5.04 Quiz </a:t>
            </a:r>
            <a:r>
              <a:rPr lang="en-US" dirty="0" smtClean="0"/>
              <a:t>– Correct Answer</a:t>
            </a:r>
          </a:p>
        </p:txBody>
      </p:sp>
      <p:sp>
        <p:nvSpPr>
          <p:cNvPr id="106499" name="Rectangle 3"/>
          <p:cNvSpPr>
            <a:spLocks noGrp="1" noChangeArrowheads="1"/>
          </p:cNvSpPr>
          <p:nvPr>
            <p:ph idx="1"/>
          </p:nvPr>
        </p:nvSpPr>
        <p:spPr/>
        <p:txBody>
          <a:bodyPr/>
          <a:lstStyle/>
          <a:p>
            <a:pPr marL="0" indent="0" eaLnBrk="1" hangingPunct="1"/>
            <a:r>
              <a:rPr lang="en-US" dirty="0" smtClean="0"/>
              <a:t>How will a value of </a:t>
            </a:r>
            <a:r>
              <a:rPr lang="en-US" i="1" dirty="0" smtClean="0"/>
              <a:t>50000</a:t>
            </a:r>
            <a:r>
              <a:rPr lang="en-US" dirty="0" smtClean="0"/>
              <a:t> be displayed if the TIERS format below is applied to the value? </a:t>
            </a:r>
          </a:p>
          <a:p>
            <a:pPr marL="0" indent="0" eaLnBrk="1" hangingPunct="1"/>
            <a:endParaRPr lang="en-US" sz="800" b="1" dirty="0" smtClean="0"/>
          </a:p>
          <a:p>
            <a:pPr marL="579438" lvl="1" indent="-465138" eaLnBrk="1" hangingPunct="1">
              <a:buClr>
                <a:schemeClr val="tx1"/>
              </a:buClr>
              <a:buSzTx/>
              <a:buFont typeface="Wingdings" pitchFamily="2" charset="2"/>
              <a:buAutoNum type="alphaLcPeriod"/>
            </a:pPr>
            <a:r>
              <a:rPr lang="en-US" dirty="0" smtClean="0"/>
              <a:t>Tier 1</a:t>
            </a:r>
          </a:p>
          <a:p>
            <a:pPr marL="579438" lvl="1" indent="-465138" eaLnBrk="1" hangingPunct="1">
              <a:buClr>
                <a:schemeClr val="tx1"/>
              </a:buClr>
              <a:buSzTx/>
              <a:buFont typeface="Wingdings" pitchFamily="2" charset="2"/>
              <a:buAutoNum type="alphaLcPeriod"/>
            </a:pPr>
            <a:r>
              <a:rPr lang="en-US" dirty="0" smtClean="0"/>
              <a:t>Tier 2</a:t>
            </a:r>
          </a:p>
          <a:p>
            <a:pPr marL="579438" lvl="1" indent="-465138" eaLnBrk="1" hangingPunct="1">
              <a:buClr>
                <a:schemeClr val="tx1"/>
              </a:buClr>
              <a:buSzTx/>
              <a:buFont typeface="Wingdings" pitchFamily="2" charset="2"/>
              <a:buAutoNum type="alphaLcPeriod"/>
            </a:pPr>
            <a:r>
              <a:rPr lang="en-US" dirty="0" smtClean="0"/>
              <a:t>50000</a:t>
            </a:r>
          </a:p>
          <a:p>
            <a:pPr marL="579438" lvl="1" indent="-465138" eaLnBrk="1" hangingPunct="1">
              <a:buClr>
                <a:schemeClr val="tx1"/>
              </a:buClr>
              <a:buSzTx/>
              <a:buFont typeface="Wingdings" pitchFamily="2" charset="2"/>
              <a:buAutoNum type="alphaLcPeriod"/>
            </a:pPr>
            <a:r>
              <a:rPr lang="en-US" dirty="0" smtClean="0"/>
              <a:t>a missing value</a:t>
            </a:r>
          </a:p>
        </p:txBody>
      </p:sp>
      <p:sp>
        <p:nvSpPr>
          <p:cNvPr id="2"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p105d05</a:t>
            </a:r>
            <a:endParaRPr lang="en-US" sz="1600" b="1" dirty="0"/>
          </a:p>
        </p:txBody>
      </p:sp>
      <p:sp>
        <p:nvSpPr>
          <p:cNvPr id="8" name="Oval 5"/>
          <p:cNvSpPr>
            <a:spLocks noChangeArrowheads="1"/>
          </p:cNvSpPr>
          <p:nvPr/>
        </p:nvSpPr>
        <p:spPr bwMode="auto">
          <a:xfrm>
            <a:off x="634692" y="2402749"/>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noProof="1">
              <a:solidFill>
                <a:srgbClr val="000000"/>
              </a:solidFill>
            </a:endParaRPr>
          </a:p>
        </p:txBody>
      </p:sp>
      <p:sp>
        <p:nvSpPr>
          <p:cNvPr id="10" name="Rectangle 4"/>
          <p:cNvSpPr>
            <a:spLocks noChangeArrowheads="1"/>
          </p:cNvSpPr>
          <p:nvPr/>
        </p:nvSpPr>
        <p:spPr bwMode="auto">
          <a:xfrm>
            <a:off x="723900" y="4073525"/>
            <a:ext cx="7694613" cy="1672253"/>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a:latin typeface="Courier New" pitchFamily="49" charset="0"/>
              </a:rPr>
              <a:t>proc format;</a:t>
            </a:r>
          </a:p>
          <a:p>
            <a:pPr>
              <a:lnSpc>
                <a:spcPct val="85000"/>
              </a:lnSpc>
            </a:pPr>
            <a:r>
              <a:rPr lang="en-US" b="1" dirty="0">
                <a:latin typeface="Courier New" pitchFamily="49" charset="0"/>
              </a:rPr>
              <a:t>   value tiers  20000-&lt;50000 </a:t>
            </a:r>
            <a:r>
              <a:rPr lang="en-US" b="1" dirty="0" smtClean="0">
                <a:latin typeface="Courier New" pitchFamily="49" charset="0"/>
              </a:rPr>
              <a:t>='Tier </a:t>
            </a:r>
            <a:r>
              <a:rPr lang="en-US" b="1" dirty="0">
                <a:latin typeface="Courier New" pitchFamily="49" charset="0"/>
              </a:rPr>
              <a:t>1'                  </a:t>
            </a:r>
          </a:p>
          <a:p>
            <a:pPr>
              <a:lnSpc>
                <a:spcPct val="85000"/>
              </a:lnSpc>
            </a:pPr>
            <a:r>
              <a:rPr lang="en-US" b="1" dirty="0">
                <a:latin typeface="Courier New" pitchFamily="49" charset="0"/>
              </a:rPr>
              <a:t>                </a:t>
            </a:r>
            <a:r>
              <a:rPr lang="en-US" b="1" dirty="0" smtClean="0">
                <a:latin typeface="Courier New" pitchFamily="49" charset="0"/>
              </a:rPr>
              <a:t>50000-&lt;100000='Tier </a:t>
            </a:r>
            <a:r>
              <a:rPr lang="en-US" b="1" dirty="0">
                <a:latin typeface="Courier New" pitchFamily="49" charset="0"/>
              </a:rPr>
              <a:t>2'</a:t>
            </a:r>
          </a:p>
          <a:p>
            <a:pPr>
              <a:lnSpc>
                <a:spcPct val="85000"/>
              </a:lnSpc>
            </a:pPr>
            <a:r>
              <a:rPr lang="en-US" b="1" dirty="0">
                <a:latin typeface="Courier New" pitchFamily="49" charset="0"/>
              </a:rPr>
              <a:t>              </a:t>
            </a:r>
            <a:r>
              <a:rPr lang="en-US" b="1" dirty="0" smtClean="0">
                <a:latin typeface="Courier New" pitchFamily="49" charset="0"/>
              </a:rPr>
              <a:t>  100000-250000='Tier </a:t>
            </a:r>
            <a:r>
              <a:rPr lang="en-US" b="1" dirty="0">
                <a:latin typeface="Courier New" pitchFamily="49" charset="0"/>
              </a:rPr>
              <a:t>3';</a:t>
            </a:r>
          </a:p>
          <a:p>
            <a:pPr>
              <a:lnSpc>
                <a:spcPct val="85000"/>
              </a:lnSpc>
            </a:pPr>
            <a:r>
              <a:rPr lang="en-US" b="1" dirty="0">
                <a:latin typeface="Courier New" pitchFamily="49" charset="0"/>
              </a:rPr>
              <a:t>run;</a:t>
            </a:r>
          </a:p>
        </p:txBody>
      </p:sp>
    </p:spTree>
    <p:custDataLst>
      <p:tags r:id="rId1"/>
    </p:custDataLst>
    <p:extLst>
      <p:ext uri="{BB962C8B-B14F-4D97-AF65-F5344CB8AC3E}">
        <p14:creationId xmlns:p14="http://schemas.microsoft.com/office/powerpoint/2010/main" val="14208606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dirty="0" smtClean="0"/>
              <a:t>LOW and HIGH Keywords</a:t>
            </a:r>
          </a:p>
        </p:txBody>
      </p:sp>
      <p:sp>
        <p:nvSpPr>
          <p:cNvPr id="108547" name="Rectangle 3"/>
          <p:cNvSpPr>
            <a:spLocks noGrp="1" noChangeArrowheads="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LOW keyword </a:t>
            </a:r>
          </a:p>
          <a:p>
            <a:pPr lvl="1"/>
            <a:r>
              <a:rPr lang="en-US" dirty="0" smtClean="0"/>
              <a:t>includes missing values for character variables </a:t>
            </a:r>
          </a:p>
          <a:p>
            <a:pPr lvl="1"/>
            <a:r>
              <a:rPr lang="en-US" dirty="0" smtClean="0"/>
              <a:t>does not include missing values for numeric variables.</a:t>
            </a:r>
          </a:p>
          <a:p>
            <a:endParaRPr lang="en-US" dirty="0" smtClean="0"/>
          </a:p>
        </p:txBody>
      </p:sp>
      <p:sp>
        <p:nvSpPr>
          <p:cNvPr id="108549" name="Rectangle 20"/>
          <p:cNvSpPr>
            <a:spLocks noChangeArrowheads="1"/>
          </p:cNvSpPr>
          <p:nvPr/>
        </p:nvSpPr>
        <p:spPr bwMode="auto">
          <a:xfrm>
            <a:off x="695325" y="1690688"/>
            <a:ext cx="7696200" cy="1986185"/>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a:latin typeface="Courier New" pitchFamily="49" charset="0"/>
              </a:rPr>
              <a:t>proc format;</a:t>
            </a:r>
          </a:p>
          <a:p>
            <a:pPr>
              <a:lnSpc>
                <a:spcPct val="85000"/>
              </a:lnSpc>
            </a:pPr>
            <a:r>
              <a:rPr lang="en-US" b="1" dirty="0">
                <a:latin typeface="Courier New" pitchFamily="49" charset="0"/>
              </a:rPr>
              <a:t>   value tiers    low-&lt;</a:t>
            </a:r>
            <a:r>
              <a:rPr lang="en-US" b="1" dirty="0" smtClean="0">
                <a:latin typeface="Courier New" pitchFamily="49" charset="0"/>
              </a:rPr>
              <a:t>50000 ='Tier </a:t>
            </a:r>
            <a:r>
              <a:rPr lang="en-US" b="1" dirty="0">
                <a:latin typeface="Courier New" pitchFamily="49" charset="0"/>
              </a:rPr>
              <a:t>1'                  </a:t>
            </a:r>
          </a:p>
          <a:p>
            <a:pPr>
              <a:lnSpc>
                <a:spcPct val="85000"/>
              </a:lnSpc>
            </a:pPr>
            <a:r>
              <a:rPr lang="en-US" b="1" dirty="0">
                <a:latin typeface="Courier New" pitchFamily="49" charset="0"/>
              </a:rPr>
              <a:t>                </a:t>
            </a:r>
            <a:r>
              <a:rPr lang="en-US" b="1" dirty="0" smtClean="0">
                <a:latin typeface="Courier New" pitchFamily="49" charset="0"/>
              </a:rPr>
              <a:t>50000-&lt;100000='Tier </a:t>
            </a:r>
            <a:r>
              <a:rPr lang="en-US" b="1" dirty="0">
                <a:latin typeface="Courier New" pitchFamily="49" charset="0"/>
              </a:rPr>
              <a:t>2'</a:t>
            </a:r>
          </a:p>
          <a:p>
            <a:pPr>
              <a:lnSpc>
                <a:spcPct val="85000"/>
              </a:lnSpc>
            </a:pPr>
            <a:r>
              <a:rPr lang="en-US" b="1" dirty="0">
                <a:latin typeface="Courier New" pitchFamily="49" charset="0"/>
              </a:rPr>
              <a:t>               </a:t>
            </a:r>
            <a:r>
              <a:rPr lang="en-US" b="1" dirty="0" smtClean="0">
                <a:latin typeface="Courier New" pitchFamily="49" charset="0"/>
              </a:rPr>
              <a:t>100000-high   ='Tier </a:t>
            </a:r>
            <a:r>
              <a:rPr lang="en-US" b="1" dirty="0">
                <a:latin typeface="Courier New" pitchFamily="49" charset="0"/>
              </a:rPr>
              <a:t>3';</a:t>
            </a:r>
          </a:p>
          <a:p>
            <a:pPr>
              <a:lnSpc>
                <a:spcPct val="85000"/>
              </a:lnSpc>
            </a:pPr>
            <a:r>
              <a:rPr lang="en-US" b="1" dirty="0">
                <a:latin typeface="Courier New" pitchFamily="49" charset="0"/>
              </a:rPr>
              <a:t>run;</a:t>
            </a:r>
          </a:p>
          <a:p>
            <a:pPr>
              <a:lnSpc>
                <a:spcPct val="85000"/>
              </a:lnSpc>
            </a:pPr>
            <a:endParaRPr lang="en-US" b="1" dirty="0">
              <a:latin typeface="Courier New" pitchFamily="49" charset="0"/>
            </a:endParaRPr>
          </a:p>
        </p:txBody>
      </p:sp>
      <p:sp>
        <p:nvSpPr>
          <p:cNvPr id="108551" name="Text Box 12"/>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p105d06</a:t>
            </a:r>
            <a:endParaRPr lang="en-US" sz="1600" b="1" dirty="0"/>
          </a:p>
        </p:txBody>
      </p:sp>
      <p:sp>
        <p:nvSpPr>
          <p:cNvPr id="108553" name="Rectangle 8"/>
          <p:cNvSpPr>
            <a:spLocks noChangeArrowheads="1"/>
          </p:cNvSpPr>
          <p:nvPr/>
        </p:nvSpPr>
        <p:spPr bwMode="auto">
          <a:xfrm>
            <a:off x="3971143" y="3401634"/>
            <a:ext cx="2143054" cy="800219"/>
          </a:xfrm>
          <a:prstGeom prst="rect">
            <a:avLst/>
          </a:prstGeom>
          <a:solidFill>
            <a:srgbClr val="009900"/>
          </a:solidFill>
          <a:ln w="19050">
            <a:solidFill>
              <a:srgbClr val="000000"/>
            </a:solidFill>
            <a:miter lim="800000"/>
            <a:headEnd type="none" w="med" len="lg"/>
            <a:tailEnd type="none" w="med" len="lg"/>
          </a:ln>
        </p:spPr>
        <p:txBody>
          <a:bodyPr wrap="square" lIns="91440" tIns="91440" rIns="91440" bIns="91440" anchor="ctr">
            <a:spAutoFit/>
          </a:bodyPr>
          <a:lstStyle/>
          <a:p>
            <a:r>
              <a:rPr lang="en-US" sz="2000" b="1" dirty="0" smtClean="0">
                <a:solidFill>
                  <a:srgbClr val="FFFFFF"/>
                </a:solidFill>
              </a:rPr>
              <a:t>the highest possible </a:t>
            </a:r>
            <a:r>
              <a:rPr lang="en-US" sz="2000" b="1" dirty="0">
                <a:solidFill>
                  <a:srgbClr val="FFFFFF"/>
                </a:solidFill>
              </a:rPr>
              <a:t>value</a:t>
            </a:r>
          </a:p>
        </p:txBody>
      </p:sp>
      <p:sp>
        <p:nvSpPr>
          <p:cNvPr id="108554" name="Line 9"/>
          <p:cNvSpPr>
            <a:spLocks noChangeShapeType="1"/>
          </p:cNvSpPr>
          <p:nvPr/>
        </p:nvSpPr>
        <p:spPr bwMode="auto">
          <a:xfrm flipV="1">
            <a:off x="5040024" y="2988327"/>
            <a:ext cx="0" cy="411232"/>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108555" name="Rectangle 17"/>
          <p:cNvSpPr>
            <a:spLocks noChangeArrowheads="1"/>
          </p:cNvSpPr>
          <p:nvPr/>
        </p:nvSpPr>
        <p:spPr bwMode="auto">
          <a:xfrm>
            <a:off x="3207195" y="1000780"/>
            <a:ext cx="2088130" cy="800219"/>
          </a:xfrm>
          <a:prstGeom prst="rect">
            <a:avLst/>
          </a:prstGeom>
          <a:solidFill>
            <a:srgbClr val="009900"/>
          </a:solidFill>
          <a:ln w="19050">
            <a:solidFill>
              <a:srgbClr val="000000"/>
            </a:solidFill>
            <a:miter lim="800000"/>
            <a:headEnd type="none" w="med" len="lg"/>
            <a:tailEnd type="none" w="med" len="lg"/>
          </a:ln>
        </p:spPr>
        <p:txBody>
          <a:bodyPr wrap="square" lIns="91440" tIns="91440" rIns="91440" bIns="91440" anchor="ctr">
            <a:spAutoFit/>
          </a:bodyPr>
          <a:lstStyle/>
          <a:p>
            <a:r>
              <a:rPr lang="en-US" sz="2000" b="1" dirty="0" smtClean="0">
                <a:solidFill>
                  <a:srgbClr val="FFFFFF"/>
                </a:solidFill>
              </a:rPr>
              <a:t>the lowest possible value</a:t>
            </a:r>
            <a:endParaRPr lang="en-US" sz="2000" b="1" dirty="0">
              <a:solidFill>
                <a:srgbClr val="FFFFFF"/>
              </a:solidFill>
            </a:endParaRPr>
          </a:p>
        </p:txBody>
      </p:sp>
      <p:sp>
        <p:nvSpPr>
          <p:cNvPr id="108556" name="Line 18"/>
          <p:cNvSpPr>
            <a:spLocks noChangeShapeType="1"/>
          </p:cNvSpPr>
          <p:nvPr/>
        </p:nvSpPr>
        <p:spPr bwMode="auto">
          <a:xfrm>
            <a:off x="4247284" y="1782127"/>
            <a:ext cx="0" cy="284797"/>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Tree>
    <p:extLst>
      <p:ext uri="{BB962C8B-B14F-4D97-AF65-F5344CB8AC3E}">
        <p14:creationId xmlns:p14="http://schemas.microsoft.com/office/powerpoint/2010/main" val="1686793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title"/>
          </p:nvPr>
        </p:nvSpPr>
        <p:spPr/>
        <p:txBody>
          <a:bodyPr/>
          <a:lstStyle/>
          <a:p>
            <a:pPr eaLnBrk="1" hangingPunct="1"/>
            <a:r>
              <a:rPr lang="en-US" dirty="0" smtClean="0"/>
              <a:t>Applying a Numeric Format</a:t>
            </a:r>
          </a:p>
        </p:txBody>
      </p:sp>
      <p:sp>
        <p:nvSpPr>
          <p:cNvPr id="109572" name="Rectangle 13"/>
          <p:cNvSpPr>
            <a:spLocks noChangeArrowheads="1"/>
          </p:cNvSpPr>
          <p:nvPr/>
        </p:nvSpPr>
        <p:spPr bwMode="auto">
          <a:xfrm>
            <a:off x="933450" y="1009650"/>
            <a:ext cx="7897813" cy="3869777"/>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a:solidFill>
                  <a:srgbClr val="000000"/>
                </a:solidFill>
                <a:latin typeface="Courier New" pitchFamily="49" charset="0"/>
              </a:rPr>
              <a:t>proc format;</a:t>
            </a:r>
          </a:p>
          <a:p>
            <a:pPr>
              <a:lnSpc>
                <a:spcPct val="85000"/>
              </a:lnSpc>
            </a:pPr>
            <a:r>
              <a:rPr lang="en-US" b="1" dirty="0">
                <a:solidFill>
                  <a:srgbClr val="000000"/>
                </a:solidFill>
                <a:latin typeface="Courier New" pitchFamily="49" charset="0"/>
              </a:rPr>
              <a:t>   value tiers    low-&lt;50000 </a:t>
            </a:r>
            <a:r>
              <a:rPr lang="en-US" b="1" dirty="0" smtClean="0">
                <a:solidFill>
                  <a:srgbClr val="000000"/>
                </a:solidFill>
                <a:latin typeface="Courier New" pitchFamily="49" charset="0"/>
              </a:rPr>
              <a:t>='Tier </a:t>
            </a:r>
            <a:r>
              <a:rPr lang="en-US" b="1" dirty="0">
                <a:solidFill>
                  <a:srgbClr val="000000"/>
                </a:solidFill>
                <a:latin typeface="Courier New" pitchFamily="49" charset="0"/>
              </a:rPr>
              <a:t>1'                  </a:t>
            </a:r>
          </a:p>
          <a:p>
            <a:pPr>
              <a:lnSpc>
                <a:spcPct val="85000"/>
              </a:lnSpc>
            </a:pPr>
            <a:r>
              <a:rPr lang="en-US" b="1" dirty="0">
                <a:solidFill>
                  <a:srgbClr val="000000"/>
                </a:solidFill>
                <a:latin typeface="Courier New" pitchFamily="49" charset="0"/>
              </a:rPr>
              <a:t>                </a:t>
            </a:r>
            <a:r>
              <a:rPr lang="en-US" b="1" dirty="0" smtClean="0">
                <a:solidFill>
                  <a:srgbClr val="000000"/>
                </a:solidFill>
                <a:latin typeface="Courier New" pitchFamily="49" charset="0"/>
              </a:rPr>
              <a:t>50000-&lt;100000='Tier </a:t>
            </a:r>
            <a:r>
              <a:rPr lang="en-US" b="1" dirty="0">
                <a:solidFill>
                  <a:srgbClr val="000000"/>
                </a:solidFill>
                <a:latin typeface="Courier New" pitchFamily="49" charset="0"/>
              </a:rPr>
              <a:t>2'</a:t>
            </a:r>
          </a:p>
          <a:p>
            <a:pPr>
              <a:lnSpc>
                <a:spcPct val="85000"/>
              </a:lnSpc>
            </a:pPr>
            <a:r>
              <a:rPr lang="en-US" b="1" dirty="0">
                <a:solidFill>
                  <a:srgbClr val="000000"/>
                </a:solidFill>
                <a:latin typeface="Courier New" pitchFamily="49" charset="0"/>
              </a:rPr>
              <a:t>               </a:t>
            </a:r>
            <a:r>
              <a:rPr lang="en-US" b="1" dirty="0" smtClean="0">
                <a:solidFill>
                  <a:srgbClr val="000000"/>
                </a:solidFill>
                <a:latin typeface="Courier New" pitchFamily="49" charset="0"/>
              </a:rPr>
              <a:t> 100000-high  ='Tier </a:t>
            </a:r>
            <a:r>
              <a:rPr lang="en-US" b="1" dirty="0">
                <a:solidFill>
                  <a:srgbClr val="000000"/>
                </a:solidFill>
                <a:latin typeface="Courier New" pitchFamily="49" charset="0"/>
              </a:rPr>
              <a:t>3';</a:t>
            </a:r>
          </a:p>
          <a:p>
            <a:pPr>
              <a:lnSpc>
                <a:spcPct val="85000"/>
              </a:lnSpc>
            </a:pPr>
            <a:r>
              <a:rPr lang="en-US" b="1" dirty="0">
                <a:solidFill>
                  <a:srgbClr val="000000"/>
                </a:solidFill>
                <a:latin typeface="Courier New" pitchFamily="49" charset="0"/>
              </a:rPr>
              <a:t>run;</a:t>
            </a:r>
          </a:p>
          <a:p>
            <a:pPr>
              <a:lnSpc>
                <a:spcPct val="85000"/>
              </a:lnSpc>
            </a:pPr>
            <a:endParaRPr lang="en-US" b="1" dirty="0">
              <a:solidFill>
                <a:srgbClr val="000000"/>
              </a:solidFill>
              <a:latin typeface="Courier New" pitchFamily="49" charset="0"/>
            </a:endParaRPr>
          </a:p>
          <a:p>
            <a:pPr>
              <a:lnSpc>
                <a:spcPct val="85000"/>
              </a:lnSpc>
            </a:pPr>
            <a:r>
              <a:rPr lang="en-US" b="1" dirty="0">
                <a:solidFill>
                  <a:srgbClr val="000000"/>
                </a:solidFill>
                <a:latin typeface="Courier New" pitchFamily="49" charset="0"/>
              </a:rPr>
              <a:t>proc print </a:t>
            </a:r>
            <a:r>
              <a:rPr lang="en-US" b="1" dirty="0" smtClean="0">
                <a:solidFill>
                  <a:srgbClr val="000000"/>
                </a:solidFill>
                <a:latin typeface="Courier New" pitchFamily="49" charset="0"/>
              </a:rPr>
              <a:t>data=orion.sales;</a:t>
            </a:r>
            <a:endParaRPr lang="en-US" b="1" dirty="0">
              <a:solidFill>
                <a:srgbClr val="000000"/>
              </a:solidFill>
              <a:latin typeface="Courier New" pitchFamily="49" charset="0"/>
            </a:endParaRPr>
          </a:p>
          <a:p>
            <a:pPr>
              <a:lnSpc>
                <a:spcPct val="85000"/>
              </a:lnSpc>
            </a:pPr>
            <a:r>
              <a:rPr lang="en-US" b="1" dirty="0">
                <a:solidFill>
                  <a:srgbClr val="000000"/>
                </a:solidFill>
                <a:latin typeface="Courier New" pitchFamily="49" charset="0"/>
              </a:rPr>
              <a:t>   var</a:t>
            </a:r>
            <a:r>
              <a:rPr lang="en-US" b="1" dirty="0">
                <a:latin typeface="Courier New" pitchFamily="49" charset="0"/>
              </a:rPr>
              <a:t> Employee_ID Job_Title Salary </a:t>
            </a:r>
          </a:p>
          <a:p>
            <a:pPr>
              <a:lnSpc>
                <a:spcPct val="85000"/>
              </a:lnSpc>
            </a:pPr>
            <a:r>
              <a:rPr lang="en-US" b="1" dirty="0">
                <a:latin typeface="Courier New" pitchFamily="49" charset="0"/>
              </a:rPr>
              <a:t>       Country Birth_Date Hire_Date;</a:t>
            </a:r>
          </a:p>
          <a:p>
            <a:pPr>
              <a:lnSpc>
                <a:spcPct val="85000"/>
              </a:lnSpc>
            </a:pPr>
            <a:r>
              <a:rPr lang="en-US" b="1" dirty="0" smtClean="0">
                <a:latin typeface="Courier New" pitchFamily="49" charset="0"/>
              </a:rPr>
              <a:t>   format </a:t>
            </a:r>
            <a:r>
              <a:rPr lang="en-US" b="1" dirty="0">
                <a:latin typeface="Courier New" pitchFamily="49" charset="0"/>
              </a:rPr>
              <a:t>Birth_Date Hire_Date monyy7.</a:t>
            </a:r>
          </a:p>
          <a:p>
            <a:pPr>
              <a:lnSpc>
                <a:spcPct val="85000"/>
              </a:lnSpc>
            </a:pPr>
            <a:r>
              <a:rPr lang="en-US" b="1" dirty="0">
                <a:latin typeface="Courier New" pitchFamily="49" charset="0"/>
              </a:rPr>
              <a:t>     </a:t>
            </a:r>
            <a:r>
              <a:rPr lang="en-US" b="1" dirty="0" smtClean="0">
                <a:latin typeface="Courier New" pitchFamily="49" charset="0"/>
              </a:rPr>
              <a:t>     Salary </a:t>
            </a:r>
            <a:r>
              <a:rPr lang="en-US" b="1" dirty="0">
                <a:latin typeface="Courier New" pitchFamily="49" charset="0"/>
              </a:rPr>
              <a:t>tiers.;</a:t>
            </a:r>
          </a:p>
          <a:p>
            <a:pPr>
              <a:lnSpc>
                <a:spcPct val="85000"/>
              </a:lnSpc>
            </a:pPr>
            <a:r>
              <a:rPr lang="en-US" b="1" dirty="0">
                <a:latin typeface="Courier New" pitchFamily="49" charset="0"/>
              </a:rPr>
              <a:t>run;</a:t>
            </a:r>
          </a:p>
        </p:txBody>
      </p:sp>
      <p:sp>
        <p:nvSpPr>
          <p:cNvPr id="109576" name="Text Box 7"/>
          <p:cNvSpPr txBox="1">
            <a:spLocks noChangeArrowheads="1"/>
          </p:cNvSpPr>
          <p:nvPr/>
        </p:nvSpPr>
        <p:spPr bwMode="auto">
          <a:xfrm>
            <a:off x="149003" y="3332162"/>
            <a:ext cx="1014413" cy="520700"/>
          </a:xfrm>
          <a:prstGeom prst="rect">
            <a:avLst/>
          </a:prstGeom>
          <a:gradFill flip="none" rotWithShape="1">
            <a:gsLst>
              <a:gs pos="0">
                <a:srgbClr val="DAA700"/>
              </a:gs>
              <a:gs pos="80000">
                <a:srgbClr val="FFDC00"/>
              </a:gs>
              <a:gs pos="100000">
                <a:srgbClr val="FFE000"/>
              </a:gs>
            </a:gsLst>
            <a:lin ang="16200000" scaled="1"/>
            <a:tileRect/>
          </a:gradFill>
          <a:ln w="9525">
            <a:solidFill>
              <a:srgbClr val="FFCB00"/>
            </a:solidFill>
            <a:miter lim="800000"/>
            <a:headEnd type="none" w="med" len="lg"/>
            <a:tailEnd type="none" w="med" len="lg"/>
          </a:ln>
          <a:effectLst>
            <a:outerShdw blurRad="40005" dist="22860" dir="5400000" rotWithShape="0">
              <a:scrgbClr r="0" g="0" b="0">
                <a:alpha val="35000"/>
              </a:scrgbClr>
            </a:outerShdw>
          </a:effectLst>
        </p:spPr>
        <p:txBody>
          <a:bodyPr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b="1" dirty="0"/>
              <a:t>Part 2</a:t>
            </a:r>
          </a:p>
        </p:txBody>
      </p:sp>
      <p:sp>
        <p:nvSpPr>
          <p:cNvPr id="109577" name="Text Box 8"/>
          <p:cNvSpPr txBox="1">
            <a:spLocks noChangeArrowheads="1"/>
          </p:cNvSpPr>
          <p:nvPr/>
        </p:nvSpPr>
        <p:spPr bwMode="auto">
          <a:xfrm>
            <a:off x="157558" y="1428750"/>
            <a:ext cx="1014413" cy="520700"/>
          </a:xfrm>
          <a:prstGeom prst="rect">
            <a:avLst/>
          </a:prstGeom>
          <a:gradFill flip="none" rotWithShape="1">
            <a:gsLst>
              <a:gs pos="0">
                <a:srgbClr val="DAA700"/>
              </a:gs>
              <a:gs pos="80000">
                <a:srgbClr val="FFDC00"/>
              </a:gs>
              <a:gs pos="100000">
                <a:srgbClr val="FFE000"/>
              </a:gs>
            </a:gsLst>
            <a:lin ang="16200000" scaled="1"/>
            <a:tileRect/>
          </a:gradFill>
          <a:ln w="9525">
            <a:solidFill>
              <a:srgbClr val="FFCB00"/>
            </a:solidFill>
            <a:miter lim="800000"/>
            <a:headEnd type="none" w="med" len="lg"/>
            <a:tailEnd type="none" w="med" len="lg"/>
          </a:ln>
          <a:effectLst>
            <a:outerShdw blurRad="40005" dist="22860" dir="5400000" rotWithShape="0">
              <a:scrgbClr r="0" g="0" b="0">
                <a:alpha val="35000"/>
              </a:scrgbClr>
            </a:outerShdw>
          </a:effectLst>
        </p:spPr>
        <p:txBody>
          <a:bodyPr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b="1" dirty="0"/>
              <a:t>Part 1</a:t>
            </a:r>
          </a:p>
        </p:txBody>
      </p:sp>
      <p:sp>
        <p:nvSpPr>
          <p:cNvPr id="109580" name="Rectangle 14"/>
          <p:cNvSpPr>
            <a:spLocks noChangeArrowheads="1"/>
          </p:cNvSpPr>
          <p:nvPr>
            <p:custDataLst>
              <p:tags r:id="rId1"/>
            </p:custDataLst>
          </p:nvPr>
        </p:nvSpPr>
        <p:spPr bwMode="auto">
          <a:xfrm>
            <a:off x="2620963" y="1365250"/>
            <a:ext cx="938212"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09581" name="Rectangle 16"/>
          <p:cNvSpPr>
            <a:spLocks noChangeArrowheads="1"/>
          </p:cNvSpPr>
          <p:nvPr>
            <p:custDataLst>
              <p:tags r:id="rId2"/>
            </p:custDataLst>
          </p:nvPr>
        </p:nvSpPr>
        <p:spPr bwMode="auto">
          <a:xfrm>
            <a:off x="2774926" y="4161218"/>
            <a:ext cx="2615429"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 name="Rectangle 1"/>
          <p:cNvSpPr/>
          <p:nvPr>
            <p:custDataLst>
              <p:tags r:id="rId3"/>
            </p:custDataLst>
          </p:nvPr>
        </p:nvSpPr>
        <p:spPr bwMode="auto">
          <a:xfrm>
            <a:off x="1477963" y="3860672"/>
            <a:ext cx="645311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5" name="Text Box 12"/>
          <p:cNvSpPr txBox="1">
            <a:spLocks noChangeArrowheads="1"/>
          </p:cNvSpPr>
          <p:nvPr/>
        </p:nvSpPr>
        <p:spPr bwMode="auto">
          <a:xfrm>
            <a:off x="7934193"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p105d06</a:t>
            </a:r>
            <a:endParaRPr lang="en-US" sz="1600" b="1" dirty="0"/>
          </a:p>
        </p:txBody>
      </p:sp>
    </p:spTree>
    <p:extLst>
      <p:ext uri="{BB962C8B-B14F-4D97-AF65-F5344CB8AC3E}">
        <p14:creationId xmlns:p14="http://schemas.microsoft.com/office/powerpoint/2010/main" val="3361142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dirty="0" smtClean="0"/>
              <a:t>Viewing the Output</a:t>
            </a:r>
          </a:p>
        </p:txBody>
      </p:sp>
      <p:sp>
        <p:nvSpPr>
          <p:cNvPr id="110595" name="Rectangle 3"/>
          <p:cNvSpPr>
            <a:spLocks noGrp="1" noChangeArrowheads="1"/>
          </p:cNvSpPr>
          <p:nvPr>
            <p:ph idx="1"/>
          </p:nvPr>
        </p:nvSpPr>
        <p:spPr/>
        <p:txBody>
          <a:bodyPr/>
          <a:lstStyle/>
          <a:p>
            <a:pPr marL="0" indent="0" eaLnBrk="1" hangingPunct="1"/>
            <a:r>
              <a:rPr lang="en-US" dirty="0" smtClean="0"/>
              <a:t>Partial PROC PRINT Output</a:t>
            </a:r>
          </a:p>
        </p:txBody>
      </p:sp>
      <p:grpSp>
        <p:nvGrpSpPr>
          <p:cNvPr id="2" name="Group 1"/>
          <p:cNvGrpSpPr/>
          <p:nvPr/>
        </p:nvGrpSpPr>
        <p:grpSpPr>
          <a:xfrm>
            <a:off x="467591" y="1485634"/>
            <a:ext cx="8447808" cy="1903085"/>
            <a:chOff x="467591" y="1581884"/>
            <a:chExt cx="8447808" cy="1903085"/>
          </a:xfrm>
        </p:grpSpPr>
        <p:sp>
          <p:nvSpPr>
            <p:cNvPr id="16" name="Rectangle 15"/>
            <p:cNvSpPr/>
            <p:nvPr/>
          </p:nvSpPr>
          <p:spPr>
            <a:xfrm>
              <a:off x="467591" y="1581884"/>
              <a:ext cx="8447808" cy="1903085"/>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a:t>
              </a:r>
              <a:r>
                <a:rPr lang="en-US" sz="1400" b="1" dirty="0" smtClean="0">
                  <a:solidFill>
                    <a:srgbClr val="000000"/>
                  </a:solidFill>
                  <a:latin typeface="SAS Monospace"/>
                </a:rPr>
                <a:t>                                                            Birth</a:t>
              </a:r>
              <a:r>
                <a:rPr lang="en-US" sz="1400" b="1" dirty="0">
                  <a:solidFill>
                    <a:srgbClr val="000000"/>
                  </a:solidFill>
                  <a:latin typeface="SAS Monospace"/>
                </a:rPr>
                <a:t>_      Hire_</a:t>
              </a:r>
            </a:p>
            <a:p>
              <a:r>
                <a:rPr lang="en-US" sz="1400" b="1" dirty="0">
                  <a:solidFill>
                    <a:srgbClr val="000000"/>
                  </a:solidFill>
                  <a:latin typeface="SAS Monospace"/>
                </a:rPr>
                <a:t> Obs   </a:t>
              </a:r>
              <a:r>
                <a:rPr lang="en-US" sz="1400" b="1" dirty="0" smtClean="0">
                  <a:solidFill>
                    <a:srgbClr val="000000"/>
                  </a:solidFill>
                  <a:latin typeface="SAS Monospace"/>
                </a:rPr>
                <a:t>Employee_ID      </a:t>
              </a:r>
              <a:r>
                <a:rPr lang="en-US" sz="1400" b="1" dirty="0">
                  <a:solidFill>
                    <a:srgbClr val="000000"/>
                  </a:solidFill>
                  <a:latin typeface="SAS Monospace"/>
                </a:rPr>
                <a:t>Job_Title    </a:t>
              </a:r>
              <a:r>
                <a:rPr lang="en-US" sz="1400" b="1" dirty="0" smtClean="0">
                  <a:solidFill>
                    <a:srgbClr val="000000"/>
                  </a:solidFill>
                  <a:latin typeface="SAS Monospace"/>
                </a:rPr>
                <a:t>  </a:t>
              </a:r>
              <a:r>
                <a:rPr lang="en-US" sz="1400" b="1" dirty="0">
                  <a:solidFill>
                    <a:srgbClr val="000000"/>
                  </a:solidFill>
                  <a:latin typeface="SAS Monospace"/>
                </a:rPr>
                <a:t>Salary    Country       Date       Date</a:t>
              </a:r>
            </a:p>
            <a:p>
              <a:endParaRPr lang="en-US" sz="1400" b="1" dirty="0">
                <a:solidFill>
                  <a:srgbClr val="000000"/>
                </a:solidFill>
                <a:latin typeface="SAS Monospace"/>
              </a:endParaRPr>
            </a:p>
            <a:p>
              <a:r>
                <a:rPr lang="de-DE" sz="1400" b="1" dirty="0">
                  <a:solidFill>
                    <a:srgbClr val="000000"/>
                  </a:solidFill>
                  <a:latin typeface="SAS Monospace"/>
                </a:rPr>
                <a:t>   1      </a:t>
              </a:r>
              <a:r>
                <a:rPr lang="de-DE" sz="1400" b="1" dirty="0" smtClean="0">
                  <a:solidFill>
                    <a:srgbClr val="000000"/>
                  </a:solidFill>
                  <a:latin typeface="SAS Monospace"/>
                </a:rPr>
                <a:t>  </a:t>
              </a:r>
              <a:r>
                <a:rPr lang="de-DE" sz="1400" b="1" dirty="0">
                  <a:solidFill>
                    <a:srgbClr val="000000"/>
                  </a:solidFill>
                  <a:latin typeface="SAS Monospace"/>
                </a:rPr>
                <a:t>120102    Sales Manager   </a:t>
              </a:r>
              <a:r>
                <a:rPr lang="de-DE" sz="1400" b="1" dirty="0" smtClean="0">
                  <a:solidFill>
                    <a:srgbClr val="000000"/>
                  </a:solidFill>
                  <a:latin typeface="SAS Monospace"/>
                </a:rPr>
                <a:t> </a:t>
              </a:r>
              <a:r>
                <a:rPr lang="de-DE" sz="1400" b="1" dirty="0">
                  <a:solidFill>
                    <a:srgbClr val="000000"/>
                  </a:solidFill>
                  <a:latin typeface="SAS Monospace"/>
                </a:rPr>
                <a:t>Tier 3      AU       AUG1973    JUN1993</a:t>
              </a:r>
            </a:p>
            <a:p>
              <a:r>
                <a:rPr lang="en-US" sz="1400" b="1" dirty="0">
                  <a:solidFill>
                    <a:srgbClr val="000000"/>
                  </a:solidFill>
                  <a:latin typeface="SAS Monospace"/>
                </a:rPr>
                <a:t>   2      </a:t>
              </a:r>
              <a:r>
                <a:rPr lang="en-US" sz="1400" b="1" dirty="0" smtClean="0">
                  <a:solidFill>
                    <a:srgbClr val="000000"/>
                  </a:solidFill>
                  <a:latin typeface="SAS Monospace"/>
                </a:rPr>
                <a:t>  </a:t>
              </a:r>
              <a:r>
                <a:rPr lang="en-US" sz="1400" b="1" dirty="0">
                  <a:solidFill>
                    <a:srgbClr val="000000"/>
                  </a:solidFill>
                  <a:latin typeface="SAS Monospace"/>
                </a:rPr>
                <a:t>120103    Sales Manager   </a:t>
              </a:r>
              <a:r>
                <a:rPr lang="en-US" sz="1400" b="1" dirty="0" smtClean="0">
                  <a:solidFill>
                    <a:srgbClr val="000000"/>
                  </a:solidFill>
                  <a:latin typeface="SAS Monospace"/>
                </a:rPr>
                <a:t> </a:t>
              </a:r>
              <a:r>
                <a:rPr lang="en-US" sz="1400" b="1" dirty="0">
                  <a:solidFill>
                    <a:srgbClr val="000000"/>
                  </a:solidFill>
                  <a:latin typeface="SAS Monospace"/>
                </a:rPr>
                <a:t>Tier 2      AU       JAN1953    JAN1978</a:t>
              </a:r>
            </a:p>
            <a:p>
              <a:r>
                <a:rPr lang="en-US" sz="1400" b="1" dirty="0">
                  <a:solidFill>
                    <a:srgbClr val="000000"/>
                  </a:solidFill>
                  <a:latin typeface="SAS Monospace"/>
                </a:rPr>
                <a:t>   3      </a:t>
              </a:r>
              <a:r>
                <a:rPr lang="en-US" sz="1400" b="1" dirty="0" smtClean="0">
                  <a:solidFill>
                    <a:srgbClr val="000000"/>
                  </a:solidFill>
                  <a:latin typeface="SAS Monospace"/>
                </a:rPr>
                <a:t>  </a:t>
              </a:r>
              <a:r>
                <a:rPr lang="en-US" sz="1400" b="1" dirty="0">
                  <a:solidFill>
                    <a:srgbClr val="000000"/>
                  </a:solidFill>
                  <a:latin typeface="SAS Monospace"/>
                </a:rPr>
                <a:t>120121    Sales Rep. II   </a:t>
              </a:r>
              <a:r>
                <a:rPr lang="en-US" sz="1400" b="1" dirty="0" smtClean="0">
                  <a:solidFill>
                    <a:srgbClr val="000000"/>
                  </a:solidFill>
                  <a:latin typeface="SAS Monospace"/>
                </a:rPr>
                <a:t> </a:t>
              </a:r>
              <a:r>
                <a:rPr lang="en-US" sz="1400" b="1" dirty="0">
                  <a:solidFill>
                    <a:srgbClr val="000000"/>
                  </a:solidFill>
                  <a:latin typeface="SAS Monospace"/>
                </a:rPr>
                <a:t>Tier 1      AU       AUG1948    JAN1978</a:t>
              </a:r>
            </a:p>
            <a:p>
              <a:r>
                <a:rPr lang="sv-SE" sz="1400" b="1" dirty="0">
                  <a:solidFill>
                    <a:srgbClr val="000000"/>
                  </a:solidFill>
                  <a:latin typeface="SAS Monospace"/>
                </a:rPr>
                <a:t>   4      </a:t>
              </a:r>
              <a:r>
                <a:rPr lang="sv-SE" sz="1400" b="1" dirty="0" smtClean="0">
                  <a:solidFill>
                    <a:srgbClr val="000000"/>
                  </a:solidFill>
                  <a:latin typeface="SAS Monospace"/>
                </a:rPr>
                <a:t>  </a:t>
              </a:r>
              <a:r>
                <a:rPr lang="sv-SE" sz="1400" b="1" dirty="0">
                  <a:solidFill>
                    <a:srgbClr val="000000"/>
                  </a:solidFill>
                  <a:latin typeface="SAS Monospace"/>
                </a:rPr>
                <a:t>120122    Sales Rep. II   </a:t>
              </a:r>
              <a:r>
                <a:rPr lang="sv-SE" sz="1400" b="1" dirty="0" smtClean="0">
                  <a:solidFill>
                    <a:srgbClr val="000000"/>
                  </a:solidFill>
                  <a:latin typeface="SAS Monospace"/>
                </a:rPr>
                <a:t> </a:t>
              </a:r>
              <a:r>
                <a:rPr lang="sv-SE" sz="1400" b="1" dirty="0">
                  <a:solidFill>
                    <a:srgbClr val="000000"/>
                  </a:solidFill>
                  <a:latin typeface="SAS Monospace"/>
                </a:rPr>
                <a:t>Tier 1      AU       JUL1958    JUL1982</a:t>
              </a:r>
            </a:p>
            <a:p>
              <a:r>
                <a:rPr lang="en-US" sz="1400" b="1" dirty="0">
                  <a:solidFill>
                    <a:srgbClr val="000000"/>
                  </a:solidFill>
                  <a:latin typeface="SAS Monospace"/>
                </a:rPr>
                <a:t>   5      </a:t>
              </a:r>
              <a:r>
                <a:rPr lang="en-US" sz="1400" b="1" dirty="0" smtClean="0">
                  <a:solidFill>
                    <a:srgbClr val="000000"/>
                  </a:solidFill>
                  <a:latin typeface="SAS Monospace"/>
                </a:rPr>
                <a:t>  </a:t>
              </a:r>
              <a:r>
                <a:rPr lang="en-US" sz="1400" b="1" dirty="0">
                  <a:solidFill>
                    <a:srgbClr val="000000"/>
                  </a:solidFill>
                  <a:latin typeface="SAS Monospace"/>
                </a:rPr>
                <a:t>120123    Sales Rep. I    </a:t>
              </a:r>
              <a:r>
                <a:rPr lang="en-US" sz="1400" b="1" dirty="0" smtClean="0">
                  <a:solidFill>
                    <a:srgbClr val="000000"/>
                  </a:solidFill>
                  <a:latin typeface="SAS Monospace"/>
                </a:rPr>
                <a:t> </a:t>
              </a:r>
              <a:r>
                <a:rPr lang="en-US" sz="1400" b="1" dirty="0">
                  <a:solidFill>
                    <a:srgbClr val="000000"/>
                  </a:solidFill>
                  <a:latin typeface="SAS Monospace"/>
                </a:rPr>
                <a:t>Tier 1      AU       SEP1968    OCT1989</a:t>
              </a:r>
            </a:p>
          </p:txBody>
        </p:sp>
        <p:sp>
          <p:nvSpPr>
            <p:cNvPr id="110599" name="AutoShape 10"/>
            <p:cNvSpPr>
              <a:spLocks noChangeArrowheads="1"/>
            </p:cNvSpPr>
            <p:nvPr/>
          </p:nvSpPr>
          <p:spPr bwMode="auto">
            <a:xfrm>
              <a:off x="4409210" y="1686472"/>
              <a:ext cx="1041400" cy="1732277"/>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grpSp>
    </p:spTree>
    <p:extLst>
      <p:ext uri="{BB962C8B-B14F-4D97-AF65-F5344CB8AC3E}">
        <p14:creationId xmlns:p14="http://schemas.microsoft.com/office/powerpoint/2010/main" val="2280876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dirty="0" smtClean="0"/>
              <a:t>User-Defined Format Example</a:t>
            </a:r>
          </a:p>
        </p:txBody>
      </p:sp>
      <p:sp>
        <p:nvSpPr>
          <p:cNvPr id="5" name="Rectangle 3"/>
          <p:cNvSpPr>
            <a:spLocks noGrp="1" noChangeArrowheads="1"/>
          </p:cNvSpPr>
          <p:nvPr>
            <p:ph idx="1"/>
          </p:nvPr>
        </p:nvSpPr>
        <p:spPr/>
        <p:txBody>
          <a:bodyPr/>
          <a:lstStyle/>
          <a:p>
            <a:pPr marL="0" indent="0" eaLnBrk="1" hangingPunct="1"/>
            <a:r>
              <a:rPr lang="en-US" dirty="0" smtClean="0"/>
              <a:t>Ranges can be specified using lists, ranges, discrete values, and keywords.</a:t>
            </a:r>
          </a:p>
        </p:txBody>
      </p:sp>
      <p:sp>
        <p:nvSpPr>
          <p:cNvPr id="111622" name="Rectangle 7"/>
          <p:cNvSpPr>
            <a:spLocks noChangeArrowheads="1"/>
          </p:cNvSpPr>
          <p:nvPr/>
        </p:nvSpPr>
        <p:spPr bwMode="auto">
          <a:xfrm>
            <a:off x="700089" y="1993012"/>
            <a:ext cx="6774138" cy="2628900"/>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a:solidFill>
                  <a:srgbClr val="000000"/>
                </a:solidFill>
                <a:latin typeface="Courier New" pitchFamily="49" charset="0"/>
              </a:rPr>
              <a:t>proc format;</a:t>
            </a:r>
            <a:br>
              <a:rPr lang="en-US" b="1" dirty="0">
                <a:solidFill>
                  <a:srgbClr val="000000"/>
                </a:solidFill>
                <a:latin typeface="Courier New" pitchFamily="49" charset="0"/>
              </a:rPr>
            </a:br>
            <a:r>
              <a:rPr lang="en-US" b="1" dirty="0">
                <a:solidFill>
                  <a:srgbClr val="000000"/>
                </a:solidFill>
                <a:latin typeface="Courier New" pitchFamily="49" charset="0"/>
              </a:rPr>
              <a:t>   value mnthfmt</a:t>
            </a:r>
            <a:r>
              <a:rPr lang="en-US" b="1" dirty="0">
                <a:latin typeface="Courier New" pitchFamily="49" charset="0"/>
              </a:rPr>
              <a:t> </a:t>
            </a:r>
            <a:r>
              <a:rPr lang="en-US" b="1" dirty="0" smtClean="0">
                <a:latin typeface="Courier New" pitchFamily="49" charset="0"/>
              </a:rPr>
              <a:t>1,2,3='</a:t>
            </a:r>
            <a:r>
              <a:rPr lang="en-US" b="1" dirty="0" smtClean="0">
                <a:solidFill>
                  <a:srgbClr val="000000"/>
                </a:solidFill>
                <a:latin typeface="Courier New" pitchFamily="49" charset="0"/>
              </a:rPr>
              <a:t>Qtr</a:t>
            </a:r>
            <a:r>
              <a:rPr lang="en-US" b="1" dirty="0" smtClean="0">
                <a:latin typeface="Courier New" pitchFamily="49" charset="0"/>
              </a:rPr>
              <a:t> </a:t>
            </a:r>
            <a:r>
              <a:rPr lang="en-US" b="1" dirty="0">
                <a:latin typeface="Courier New" pitchFamily="49" charset="0"/>
              </a:rPr>
              <a:t>1'</a:t>
            </a:r>
          </a:p>
          <a:p>
            <a:pPr>
              <a:lnSpc>
                <a:spcPct val="85000"/>
              </a:lnSpc>
            </a:pPr>
            <a:r>
              <a:rPr lang="en-US" b="1" dirty="0">
                <a:latin typeface="Courier New" pitchFamily="49" charset="0"/>
              </a:rPr>
              <a:t>                 </a:t>
            </a:r>
            <a:r>
              <a:rPr lang="en-US" b="1" dirty="0" smtClean="0">
                <a:latin typeface="Courier New" pitchFamily="49" charset="0"/>
              </a:rPr>
              <a:t>  4-6='</a:t>
            </a:r>
            <a:r>
              <a:rPr lang="en-US" b="1" dirty="0" smtClean="0">
                <a:solidFill>
                  <a:srgbClr val="000000"/>
                </a:solidFill>
                <a:latin typeface="Courier New" pitchFamily="49" charset="0"/>
              </a:rPr>
              <a:t>Qtr</a:t>
            </a:r>
            <a:r>
              <a:rPr lang="en-US" b="1" dirty="0" smtClean="0">
                <a:latin typeface="Courier New" pitchFamily="49" charset="0"/>
              </a:rPr>
              <a:t> </a:t>
            </a:r>
            <a:r>
              <a:rPr lang="en-US" b="1" dirty="0">
                <a:latin typeface="Courier New" pitchFamily="49" charset="0"/>
              </a:rPr>
              <a:t>2'</a:t>
            </a:r>
          </a:p>
          <a:p>
            <a:pPr>
              <a:lnSpc>
                <a:spcPct val="85000"/>
              </a:lnSpc>
            </a:pPr>
            <a:r>
              <a:rPr lang="en-US" b="1" dirty="0">
                <a:latin typeface="Courier New" pitchFamily="49" charset="0"/>
              </a:rPr>
              <a:t>                 </a:t>
            </a:r>
            <a:r>
              <a:rPr lang="en-US" b="1" dirty="0" smtClean="0">
                <a:latin typeface="Courier New" pitchFamily="49" charset="0"/>
              </a:rPr>
              <a:t>  7-9='</a:t>
            </a:r>
            <a:r>
              <a:rPr lang="en-US" b="1" dirty="0" smtClean="0">
                <a:solidFill>
                  <a:srgbClr val="000000"/>
                </a:solidFill>
                <a:latin typeface="Courier New" pitchFamily="49" charset="0"/>
              </a:rPr>
              <a:t>Qtr</a:t>
            </a:r>
            <a:r>
              <a:rPr lang="en-US" b="1" dirty="0" smtClean="0">
                <a:latin typeface="Courier New" pitchFamily="49" charset="0"/>
              </a:rPr>
              <a:t> </a:t>
            </a:r>
            <a:r>
              <a:rPr lang="en-US" b="1" dirty="0">
                <a:latin typeface="Courier New" pitchFamily="49" charset="0"/>
              </a:rPr>
              <a:t>3'</a:t>
            </a:r>
          </a:p>
          <a:p>
            <a:pPr>
              <a:lnSpc>
                <a:spcPct val="85000"/>
              </a:lnSpc>
            </a:pPr>
            <a:r>
              <a:rPr lang="en-US" b="1" dirty="0">
                <a:latin typeface="Courier New" pitchFamily="49" charset="0"/>
              </a:rPr>
              <a:t>                 </a:t>
            </a:r>
            <a:r>
              <a:rPr lang="en-US" b="1" dirty="0" smtClean="0">
                <a:latin typeface="Courier New" pitchFamily="49" charset="0"/>
              </a:rPr>
              <a:t>10-12='</a:t>
            </a:r>
            <a:r>
              <a:rPr lang="en-US" b="1" dirty="0" smtClean="0">
                <a:solidFill>
                  <a:srgbClr val="000000"/>
                </a:solidFill>
                <a:latin typeface="Courier New" pitchFamily="49" charset="0"/>
              </a:rPr>
              <a:t>Qtr</a:t>
            </a:r>
            <a:r>
              <a:rPr lang="en-US" b="1" dirty="0" smtClean="0">
                <a:latin typeface="Courier New" pitchFamily="49" charset="0"/>
              </a:rPr>
              <a:t> </a:t>
            </a:r>
            <a:r>
              <a:rPr lang="en-US" b="1" dirty="0">
                <a:latin typeface="Courier New" pitchFamily="49" charset="0"/>
              </a:rPr>
              <a:t>4'</a:t>
            </a:r>
            <a:br>
              <a:rPr lang="en-US" b="1" dirty="0">
                <a:latin typeface="Courier New" pitchFamily="49" charset="0"/>
              </a:rPr>
            </a:br>
            <a:r>
              <a:rPr lang="en-US" b="1" dirty="0">
                <a:latin typeface="Courier New" pitchFamily="49" charset="0"/>
              </a:rPr>
              <a:t>                 </a:t>
            </a:r>
            <a:r>
              <a:rPr lang="en-US" b="1" dirty="0" smtClean="0">
                <a:latin typeface="Courier New" pitchFamily="49" charset="0"/>
              </a:rPr>
              <a:t>    .='missing</a:t>
            </a:r>
            <a:r>
              <a:rPr lang="en-US" b="1" dirty="0">
                <a:latin typeface="Courier New" pitchFamily="49" charset="0"/>
              </a:rPr>
              <a:t>'</a:t>
            </a:r>
          </a:p>
          <a:p>
            <a:pPr>
              <a:lnSpc>
                <a:spcPct val="85000"/>
              </a:lnSpc>
            </a:pPr>
            <a:r>
              <a:rPr lang="en-US" b="1" dirty="0">
                <a:latin typeface="Courier New" pitchFamily="49" charset="0"/>
              </a:rPr>
              <a:t>                 </a:t>
            </a:r>
            <a:r>
              <a:rPr lang="en-US" b="1" dirty="0" smtClean="0">
                <a:latin typeface="Courier New" pitchFamily="49" charset="0"/>
              </a:rPr>
              <a:t>other='unknown</a:t>
            </a:r>
            <a:r>
              <a:rPr lang="en-US" b="1" dirty="0">
                <a:latin typeface="Courier New" pitchFamily="49" charset="0"/>
              </a:rPr>
              <a:t>'; </a:t>
            </a:r>
          </a:p>
          <a:p>
            <a:pPr>
              <a:lnSpc>
                <a:spcPct val="85000"/>
              </a:lnSpc>
            </a:pPr>
            <a:r>
              <a:rPr lang="en-US" b="1" dirty="0">
                <a:latin typeface="Courier New" pitchFamily="49" charset="0"/>
              </a:rPr>
              <a:t>run;</a:t>
            </a:r>
          </a:p>
        </p:txBody>
      </p:sp>
    </p:spTree>
    <p:extLst>
      <p:ext uri="{BB962C8B-B14F-4D97-AF65-F5344CB8AC3E}">
        <p14:creationId xmlns:p14="http://schemas.microsoft.com/office/powerpoint/2010/main" val="19692603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title"/>
          </p:nvPr>
        </p:nvSpPr>
        <p:spPr/>
        <p:txBody>
          <a:bodyPr/>
          <a:lstStyle/>
          <a:p>
            <a:pPr eaLnBrk="1" hangingPunct="1"/>
            <a:r>
              <a:rPr lang="en-US" dirty="0" smtClean="0"/>
              <a:t>Multiple User-Defined Formats</a:t>
            </a:r>
          </a:p>
        </p:txBody>
      </p:sp>
      <p:sp>
        <p:nvSpPr>
          <p:cNvPr id="112644" name="Text Box 2"/>
          <p:cNvSpPr txBox="1">
            <a:spLocks noChangeArrowheads="1"/>
          </p:cNvSpPr>
          <p:nvPr/>
        </p:nvSpPr>
        <p:spPr bwMode="auto">
          <a:xfrm>
            <a:off x="684213" y="1068388"/>
            <a:ext cx="78501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US" dirty="0"/>
              <a:t>Multiple VALUE statements can be </a:t>
            </a:r>
            <a:r>
              <a:rPr lang="en-US" dirty="0" smtClean="0"/>
              <a:t>included in a </a:t>
            </a:r>
            <a:r>
              <a:rPr lang="en-US" dirty="0"/>
              <a:t>single </a:t>
            </a:r>
            <a:br>
              <a:rPr lang="en-US" dirty="0"/>
            </a:br>
            <a:r>
              <a:rPr lang="en-US" dirty="0"/>
              <a:t>PROC FORMAT step.</a:t>
            </a:r>
          </a:p>
        </p:txBody>
      </p:sp>
      <p:sp>
        <p:nvSpPr>
          <p:cNvPr id="112646" name="Text Box 8"/>
          <p:cNvSpPr txBox="1">
            <a:spLocks noChangeArrowheads="1"/>
          </p:cNvSpPr>
          <p:nvPr/>
        </p:nvSpPr>
        <p:spPr bwMode="auto">
          <a:xfrm>
            <a:off x="7934193"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p105d07</a:t>
            </a:r>
            <a:endParaRPr lang="en-US" sz="1600" b="1" dirty="0"/>
          </a:p>
        </p:txBody>
      </p:sp>
      <p:grpSp>
        <p:nvGrpSpPr>
          <p:cNvPr id="2" name="Group 1"/>
          <p:cNvGrpSpPr/>
          <p:nvPr/>
        </p:nvGrpSpPr>
        <p:grpSpPr>
          <a:xfrm>
            <a:off x="700088" y="1965009"/>
            <a:ext cx="7862888" cy="2927981"/>
            <a:chOff x="654050" y="2008188"/>
            <a:chExt cx="7862888" cy="2927981"/>
          </a:xfrm>
        </p:grpSpPr>
        <p:sp>
          <p:nvSpPr>
            <p:cNvPr id="112648" name="Rectangle 11"/>
            <p:cNvSpPr>
              <a:spLocks noChangeArrowheads="1"/>
            </p:cNvSpPr>
            <p:nvPr/>
          </p:nvSpPr>
          <p:spPr bwMode="auto">
            <a:xfrm>
              <a:off x="654050" y="2008188"/>
              <a:ext cx="7862888" cy="2927981"/>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a:solidFill>
                    <a:srgbClr val="000000"/>
                  </a:solidFill>
                  <a:latin typeface="Courier New" pitchFamily="49" charset="0"/>
                </a:rPr>
                <a:t>proc format;</a:t>
              </a:r>
            </a:p>
            <a:p>
              <a:pPr>
                <a:lnSpc>
                  <a:spcPct val="85000"/>
                </a:lnSpc>
              </a:pPr>
              <a:r>
                <a:rPr lang="en-US" b="1" dirty="0">
                  <a:solidFill>
                    <a:srgbClr val="000000"/>
                  </a:solidFill>
                  <a:latin typeface="Courier New" pitchFamily="49" charset="0"/>
                </a:rPr>
                <a:t>   value $ctryfmt</a:t>
              </a:r>
              <a:r>
                <a:rPr lang="en-US" b="1" dirty="0">
                  <a:latin typeface="Courier New" pitchFamily="49" charset="0"/>
                </a:rPr>
                <a:t>  'AU</a:t>
              </a:r>
              <a:r>
                <a:rPr lang="en-US" b="1" dirty="0" smtClean="0">
                  <a:latin typeface="Courier New" pitchFamily="49" charset="0"/>
                </a:rPr>
                <a:t>'='Australia</a:t>
              </a:r>
              <a:r>
                <a:rPr lang="en-US" b="1" dirty="0">
                  <a:latin typeface="Courier New" pitchFamily="49" charset="0"/>
                </a:rPr>
                <a:t>'</a:t>
              </a:r>
            </a:p>
            <a:p>
              <a:pPr>
                <a:lnSpc>
                  <a:spcPct val="85000"/>
                </a:lnSpc>
              </a:pPr>
              <a:r>
                <a:rPr lang="en-US" b="1" dirty="0">
                  <a:latin typeface="Courier New" pitchFamily="49" charset="0"/>
                </a:rPr>
                <a:t>                   'US</a:t>
              </a:r>
              <a:r>
                <a:rPr lang="en-US" b="1" dirty="0" smtClean="0">
                  <a:latin typeface="Courier New" pitchFamily="49" charset="0"/>
                </a:rPr>
                <a:t>'='United </a:t>
              </a:r>
              <a:r>
                <a:rPr lang="en-US" b="1" dirty="0">
                  <a:latin typeface="Courier New" pitchFamily="49" charset="0"/>
                </a:rPr>
                <a:t>States' </a:t>
              </a:r>
            </a:p>
            <a:p>
              <a:pPr>
                <a:lnSpc>
                  <a:spcPct val="85000"/>
                </a:lnSpc>
              </a:pPr>
              <a:r>
                <a:rPr lang="en-US" b="1" dirty="0">
                  <a:latin typeface="Courier New" pitchFamily="49" charset="0"/>
                </a:rPr>
                <a:t>                  </a:t>
              </a:r>
              <a:r>
                <a:rPr lang="en-US" b="1" dirty="0" smtClean="0">
                  <a:latin typeface="Courier New" pitchFamily="49" charset="0"/>
                </a:rPr>
                <a:t>other='Miscoded';</a:t>
              </a:r>
            </a:p>
            <a:p>
              <a:pPr>
                <a:lnSpc>
                  <a:spcPct val="85000"/>
                </a:lnSpc>
              </a:pPr>
              <a:endParaRPr lang="en-US" b="1" dirty="0">
                <a:latin typeface="Courier New" pitchFamily="49" charset="0"/>
              </a:endParaRPr>
            </a:p>
            <a:p>
              <a:pPr>
                <a:lnSpc>
                  <a:spcPct val="85000"/>
                </a:lnSpc>
              </a:pPr>
              <a:r>
                <a:rPr lang="en-US" b="1" dirty="0">
                  <a:latin typeface="Courier New" pitchFamily="49" charset="0"/>
                </a:rPr>
                <a:t>   value tiers    low-&lt;50000 </a:t>
              </a:r>
              <a:r>
                <a:rPr lang="en-US" b="1" dirty="0" smtClean="0">
                  <a:latin typeface="Courier New" pitchFamily="49" charset="0"/>
                </a:rPr>
                <a:t>='Tier </a:t>
              </a:r>
              <a:r>
                <a:rPr lang="en-US" b="1" dirty="0">
                  <a:latin typeface="Courier New" pitchFamily="49" charset="0"/>
                </a:rPr>
                <a:t>1'                  </a:t>
              </a:r>
            </a:p>
            <a:p>
              <a:pPr>
                <a:lnSpc>
                  <a:spcPct val="85000"/>
                </a:lnSpc>
              </a:pPr>
              <a:r>
                <a:rPr lang="en-US" b="1" dirty="0">
                  <a:latin typeface="Courier New" pitchFamily="49" charset="0"/>
                </a:rPr>
                <a:t>                </a:t>
              </a:r>
              <a:r>
                <a:rPr lang="en-US" b="1" dirty="0" smtClean="0">
                  <a:latin typeface="Courier New" pitchFamily="49" charset="0"/>
                </a:rPr>
                <a:t>50000-&lt;100000='Tier </a:t>
              </a:r>
              <a:r>
                <a:rPr lang="en-US" b="1" dirty="0">
                  <a:latin typeface="Courier New" pitchFamily="49" charset="0"/>
                </a:rPr>
                <a:t>2'</a:t>
              </a:r>
            </a:p>
            <a:p>
              <a:pPr>
                <a:lnSpc>
                  <a:spcPct val="85000"/>
                </a:lnSpc>
              </a:pPr>
              <a:r>
                <a:rPr lang="en-US" b="1" dirty="0">
                  <a:latin typeface="Courier New" pitchFamily="49" charset="0"/>
                </a:rPr>
                <a:t>               </a:t>
              </a:r>
              <a:r>
                <a:rPr lang="en-US" b="1" dirty="0" smtClean="0">
                  <a:latin typeface="Courier New" pitchFamily="49" charset="0"/>
                </a:rPr>
                <a:t> 100000-high  ='Tier </a:t>
              </a:r>
              <a:r>
                <a:rPr lang="en-US" b="1" dirty="0">
                  <a:latin typeface="Courier New" pitchFamily="49" charset="0"/>
                </a:rPr>
                <a:t>3';</a:t>
              </a:r>
            </a:p>
            <a:p>
              <a:pPr>
                <a:lnSpc>
                  <a:spcPct val="85000"/>
                </a:lnSpc>
              </a:pPr>
              <a:r>
                <a:rPr lang="en-US" b="1" dirty="0">
                  <a:latin typeface="Courier New" pitchFamily="49" charset="0"/>
                </a:rPr>
                <a:t>run;</a:t>
              </a:r>
            </a:p>
          </p:txBody>
        </p:sp>
        <p:sp>
          <p:nvSpPr>
            <p:cNvPr id="112649" name="Rectangle 12"/>
            <p:cNvSpPr>
              <a:spLocks noChangeArrowheads="1"/>
            </p:cNvSpPr>
            <p:nvPr>
              <p:custDataLst>
                <p:tags r:id="rId1"/>
              </p:custDataLst>
            </p:nvPr>
          </p:nvSpPr>
          <p:spPr bwMode="auto">
            <a:xfrm>
              <a:off x="2341563" y="2363788"/>
              <a:ext cx="1485900"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12650" name="Rectangle 14"/>
            <p:cNvSpPr>
              <a:spLocks noChangeArrowheads="1"/>
            </p:cNvSpPr>
            <p:nvPr>
              <p:custDataLst>
                <p:tags r:id="rId2"/>
              </p:custDataLst>
            </p:nvPr>
          </p:nvSpPr>
          <p:spPr bwMode="auto">
            <a:xfrm>
              <a:off x="2341563" y="3593499"/>
              <a:ext cx="938212"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grpSp>
    </p:spTree>
    <p:extLst>
      <p:ext uri="{BB962C8B-B14F-4D97-AF65-F5344CB8AC3E}">
        <p14:creationId xmlns:p14="http://schemas.microsoft.com/office/powerpoint/2010/main" val="1113528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dirty="0" smtClean="0"/>
              <a:t>Viewing the Output</a:t>
            </a:r>
          </a:p>
        </p:txBody>
      </p:sp>
      <p:sp>
        <p:nvSpPr>
          <p:cNvPr id="113667" name="Rectangle 3"/>
          <p:cNvSpPr>
            <a:spLocks noGrp="1" noChangeArrowheads="1"/>
          </p:cNvSpPr>
          <p:nvPr>
            <p:ph idx="1"/>
          </p:nvPr>
        </p:nvSpPr>
        <p:spPr/>
        <p:txBody>
          <a:bodyPr/>
          <a:lstStyle/>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r>
              <a:rPr lang="en-US" dirty="0" smtClean="0"/>
              <a:t>Partial PROC PRINT Output</a:t>
            </a:r>
          </a:p>
        </p:txBody>
      </p:sp>
      <p:sp>
        <p:nvSpPr>
          <p:cNvPr id="17" name="Rectangle 16"/>
          <p:cNvSpPr/>
          <p:nvPr/>
        </p:nvSpPr>
        <p:spPr>
          <a:xfrm>
            <a:off x="385307" y="1112515"/>
            <a:ext cx="7685267" cy="2377061"/>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solidFill>
                  <a:srgbClr val="000000"/>
                </a:solidFill>
                <a:latin typeface="Courier New"/>
              </a:rPr>
              <a:t>proc print </a:t>
            </a:r>
            <a:r>
              <a:rPr lang="en-US" b="1" dirty="0" smtClean="0">
                <a:solidFill>
                  <a:srgbClr val="000000"/>
                </a:solidFill>
                <a:latin typeface="Courier New"/>
              </a:rPr>
              <a:t>data=orion.sales;</a:t>
            </a:r>
            <a:endParaRPr lang="en-US" b="1" dirty="0">
              <a:solidFill>
                <a:srgbClr val="000000"/>
              </a:solidFill>
              <a:latin typeface="Courier New"/>
            </a:endParaRPr>
          </a:p>
          <a:p>
            <a:pPr>
              <a:lnSpc>
                <a:spcPct val="85000"/>
              </a:lnSpc>
            </a:pPr>
            <a:r>
              <a:rPr lang="en-US" b="1" dirty="0">
                <a:solidFill>
                  <a:srgbClr val="000000"/>
                </a:solidFill>
                <a:latin typeface="Courier New"/>
              </a:rPr>
              <a:t>   var</a:t>
            </a:r>
            <a:r>
              <a:rPr lang="en-US" b="1" dirty="0">
                <a:latin typeface="Courier New"/>
              </a:rPr>
              <a:t> Employee_ID Job_Title Salary </a:t>
            </a:r>
          </a:p>
          <a:p>
            <a:pPr>
              <a:lnSpc>
                <a:spcPct val="85000"/>
              </a:lnSpc>
            </a:pPr>
            <a:r>
              <a:rPr lang="en-US" b="1" dirty="0">
                <a:latin typeface="Courier New"/>
              </a:rPr>
              <a:t>       Country Birth_Date Hire_Date;</a:t>
            </a:r>
          </a:p>
          <a:p>
            <a:pPr>
              <a:lnSpc>
                <a:spcPct val="85000"/>
              </a:lnSpc>
            </a:pPr>
            <a:r>
              <a:rPr lang="en-US" b="1" dirty="0">
                <a:latin typeface="Courier New"/>
              </a:rPr>
              <a:t>   format Birth_Date Hire_Date monyy7.</a:t>
            </a:r>
          </a:p>
          <a:p>
            <a:pPr>
              <a:lnSpc>
                <a:spcPct val="85000"/>
              </a:lnSpc>
            </a:pPr>
            <a:r>
              <a:rPr lang="en-US" b="1" dirty="0">
                <a:latin typeface="Courier New"/>
              </a:rPr>
              <a:t>          Country $</a:t>
            </a:r>
            <a:r>
              <a:rPr lang="en-US" b="1" dirty="0">
                <a:solidFill>
                  <a:srgbClr val="000000"/>
                </a:solidFill>
                <a:latin typeface="Courier New"/>
              </a:rPr>
              <a:t>ctryfmt</a:t>
            </a:r>
            <a:r>
              <a:rPr lang="en-US" b="1" dirty="0">
                <a:latin typeface="Courier New"/>
              </a:rPr>
              <a:t>. </a:t>
            </a:r>
          </a:p>
          <a:p>
            <a:pPr>
              <a:lnSpc>
                <a:spcPct val="85000"/>
              </a:lnSpc>
            </a:pPr>
            <a:r>
              <a:rPr lang="en-US" b="1" dirty="0">
                <a:latin typeface="Courier New"/>
              </a:rPr>
              <a:t>          Salary tiers.;</a:t>
            </a:r>
          </a:p>
          <a:p>
            <a:pPr>
              <a:lnSpc>
                <a:spcPct val="85000"/>
              </a:lnSpc>
            </a:pPr>
            <a:r>
              <a:rPr lang="en-US" b="1" dirty="0">
                <a:latin typeface="Courier New"/>
              </a:rPr>
              <a:t>run;</a:t>
            </a:r>
          </a:p>
        </p:txBody>
      </p:sp>
      <p:sp>
        <p:nvSpPr>
          <p:cNvPr id="113673" name="Text Box 12"/>
          <p:cNvSpPr txBox="1">
            <a:spLocks noChangeArrowheads="1"/>
          </p:cNvSpPr>
          <p:nvPr/>
        </p:nvSpPr>
        <p:spPr bwMode="auto">
          <a:xfrm>
            <a:off x="7934193"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p105d07</a:t>
            </a:r>
          </a:p>
        </p:txBody>
      </p:sp>
      <p:sp>
        <p:nvSpPr>
          <p:cNvPr id="113674" name="Rectangle 14"/>
          <p:cNvSpPr>
            <a:spLocks noChangeArrowheads="1"/>
          </p:cNvSpPr>
          <p:nvPr>
            <p:custDataLst>
              <p:tags r:id="rId1"/>
            </p:custDataLst>
          </p:nvPr>
        </p:nvSpPr>
        <p:spPr bwMode="auto">
          <a:xfrm>
            <a:off x="2271918" y="2451100"/>
            <a:ext cx="3117418"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13675" name="Rectangle 15"/>
          <p:cNvSpPr>
            <a:spLocks noChangeArrowheads="1"/>
          </p:cNvSpPr>
          <p:nvPr>
            <p:custDataLst>
              <p:tags r:id="rId2"/>
            </p:custDataLst>
          </p:nvPr>
        </p:nvSpPr>
        <p:spPr bwMode="auto">
          <a:xfrm>
            <a:off x="2271918" y="2762250"/>
            <a:ext cx="2387167"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8" name="Rectangle 17"/>
          <p:cNvSpPr/>
          <p:nvPr/>
        </p:nvSpPr>
        <p:spPr>
          <a:xfrm>
            <a:off x="367146" y="4047221"/>
            <a:ext cx="8551718" cy="1903085"/>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a:t>
            </a:r>
            <a:r>
              <a:rPr lang="en-US" sz="1400" b="1" dirty="0" smtClean="0">
                <a:solidFill>
                  <a:srgbClr val="000000"/>
                </a:solidFill>
                <a:latin typeface="SAS Monospace"/>
              </a:rPr>
              <a:t>                                                            Birth</a:t>
            </a:r>
            <a:r>
              <a:rPr lang="en-US" sz="1400" b="1" dirty="0">
                <a:solidFill>
                  <a:srgbClr val="000000"/>
                </a:solidFill>
                <a:latin typeface="SAS Monospace"/>
              </a:rPr>
              <a:t>_      Hire_</a:t>
            </a:r>
          </a:p>
          <a:p>
            <a:r>
              <a:rPr lang="en-US" sz="1400" b="1" dirty="0">
                <a:solidFill>
                  <a:srgbClr val="000000"/>
                </a:solidFill>
                <a:latin typeface="SAS Monospace"/>
              </a:rPr>
              <a:t> Obs  </a:t>
            </a:r>
            <a:r>
              <a:rPr lang="en-US" sz="1400" b="1" dirty="0" smtClean="0">
                <a:solidFill>
                  <a:srgbClr val="000000"/>
                </a:solidFill>
                <a:latin typeface="SAS Monospace"/>
              </a:rPr>
              <a:t> Employee_ID      </a:t>
            </a:r>
            <a:r>
              <a:rPr lang="en-US" sz="1400" b="1" dirty="0">
                <a:solidFill>
                  <a:srgbClr val="000000"/>
                </a:solidFill>
                <a:latin typeface="SAS Monospace"/>
              </a:rPr>
              <a:t>Job_Title   </a:t>
            </a:r>
            <a:r>
              <a:rPr lang="en-US" sz="1400" b="1" dirty="0" smtClean="0">
                <a:solidFill>
                  <a:srgbClr val="000000"/>
                </a:solidFill>
                <a:latin typeface="SAS Monospace"/>
              </a:rPr>
              <a:t>  </a:t>
            </a:r>
            <a:r>
              <a:rPr lang="en-US" sz="1400" b="1" dirty="0">
                <a:solidFill>
                  <a:srgbClr val="000000"/>
                </a:solidFill>
                <a:latin typeface="SAS Monospace"/>
              </a:rPr>
              <a:t>Salary     Country     </a:t>
            </a:r>
            <a:r>
              <a:rPr lang="en-US" sz="1400" b="1" dirty="0" smtClean="0">
                <a:solidFill>
                  <a:srgbClr val="000000"/>
                </a:solidFill>
                <a:latin typeface="SAS Monospace"/>
              </a:rPr>
              <a:t>  </a:t>
            </a:r>
            <a:r>
              <a:rPr lang="en-US" sz="1400" b="1" dirty="0">
                <a:solidFill>
                  <a:srgbClr val="000000"/>
                </a:solidFill>
                <a:latin typeface="SAS Monospace"/>
              </a:rPr>
              <a:t>Date       Date</a:t>
            </a:r>
          </a:p>
          <a:p>
            <a:endParaRPr lang="en-US" sz="1400" b="1" dirty="0">
              <a:solidFill>
                <a:srgbClr val="000000"/>
              </a:solidFill>
              <a:latin typeface="SAS Monospace"/>
            </a:endParaRPr>
          </a:p>
          <a:p>
            <a:r>
              <a:rPr lang="en-US" sz="1400" b="1" dirty="0">
                <a:solidFill>
                  <a:srgbClr val="000000"/>
                </a:solidFill>
                <a:latin typeface="SAS Monospace"/>
              </a:rPr>
              <a:t>   1    </a:t>
            </a:r>
            <a:r>
              <a:rPr lang="en-US" sz="1400" b="1" dirty="0" smtClean="0">
                <a:solidFill>
                  <a:srgbClr val="000000"/>
                </a:solidFill>
                <a:latin typeface="SAS Monospace"/>
              </a:rPr>
              <a:t>    </a:t>
            </a:r>
            <a:r>
              <a:rPr lang="en-US" sz="1400" b="1" dirty="0">
                <a:solidFill>
                  <a:srgbClr val="000000"/>
                </a:solidFill>
                <a:latin typeface="SAS Monospace"/>
              </a:rPr>
              <a:t>120102    Sales Manager  </a:t>
            </a:r>
            <a:r>
              <a:rPr lang="en-US" sz="1400" b="1" dirty="0" smtClean="0">
                <a:solidFill>
                  <a:srgbClr val="000000"/>
                </a:solidFill>
                <a:latin typeface="SAS Monospace"/>
              </a:rPr>
              <a:t> </a:t>
            </a:r>
            <a:r>
              <a:rPr lang="en-US" sz="1400" b="1" dirty="0">
                <a:solidFill>
                  <a:srgbClr val="000000"/>
                </a:solidFill>
                <a:latin typeface="SAS Monospace"/>
              </a:rPr>
              <a:t>Tier 3    Australia    AUG1973    JUN1993</a:t>
            </a:r>
          </a:p>
          <a:p>
            <a:r>
              <a:rPr lang="en-US" sz="1400" b="1" dirty="0">
                <a:solidFill>
                  <a:srgbClr val="000000"/>
                </a:solidFill>
                <a:latin typeface="SAS Monospace"/>
              </a:rPr>
              <a:t>   2    </a:t>
            </a:r>
            <a:r>
              <a:rPr lang="en-US" sz="1400" b="1" dirty="0" smtClean="0">
                <a:solidFill>
                  <a:srgbClr val="000000"/>
                </a:solidFill>
                <a:latin typeface="SAS Monospace"/>
              </a:rPr>
              <a:t>    </a:t>
            </a:r>
            <a:r>
              <a:rPr lang="en-US" sz="1400" b="1" dirty="0">
                <a:solidFill>
                  <a:srgbClr val="000000"/>
                </a:solidFill>
                <a:latin typeface="SAS Monospace"/>
              </a:rPr>
              <a:t>120103    Sales Manager  </a:t>
            </a:r>
            <a:r>
              <a:rPr lang="en-US" sz="1400" b="1" dirty="0" smtClean="0">
                <a:solidFill>
                  <a:srgbClr val="000000"/>
                </a:solidFill>
                <a:latin typeface="SAS Monospace"/>
              </a:rPr>
              <a:t> </a:t>
            </a:r>
            <a:r>
              <a:rPr lang="en-US" sz="1400" b="1" dirty="0">
                <a:solidFill>
                  <a:srgbClr val="000000"/>
                </a:solidFill>
                <a:latin typeface="SAS Monospace"/>
              </a:rPr>
              <a:t>Tier 2    Australia    JAN1953    JAN1978</a:t>
            </a:r>
          </a:p>
          <a:p>
            <a:r>
              <a:rPr lang="en-US" sz="1400" b="1" dirty="0">
                <a:solidFill>
                  <a:srgbClr val="000000"/>
                </a:solidFill>
                <a:latin typeface="SAS Monospace"/>
              </a:rPr>
              <a:t>   3    </a:t>
            </a:r>
            <a:r>
              <a:rPr lang="en-US" sz="1400" b="1" dirty="0" smtClean="0">
                <a:solidFill>
                  <a:srgbClr val="000000"/>
                </a:solidFill>
                <a:latin typeface="SAS Monospace"/>
              </a:rPr>
              <a:t>    </a:t>
            </a:r>
            <a:r>
              <a:rPr lang="en-US" sz="1400" b="1" dirty="0">
                <a:solidFill>
                  <a:srgbClr val="000000"/>
                </a:solidFill>
                <a:latin typeface="SAS Monospace"/>
              </a:rPr>
              <a:t>120121    Sales Rep. II  </a:t>
            </a:r>
            <a:r>
              <a:rPr lang="en-US" sz="1400" b="1" dirty="0" smtClean="0">
                <a:solidFill>
                  <a:srgbClr val="000000"/>
                </a:solidFill>
                <a:latin typeface="SAS Monospace"/>
              </a:rPr>
              <a:t> </a:t>
            </a:r>
            <a:r>
              <a:rPr lang="en-US" sz="1400" b="1" dirty="0">
                <a:solidFill>
                  <a:srgbClr val="000000"/>
                </a:solidFill>
                <a:latin typeface="SAS Monospace"/>
              </a:rPr>
              <a:t>Tier 1    Australia    AUG1948    JAN1978</a:t>
            </a:r>
          </a:p>
          <a:p>
            <a:r>
              <a:rPr lang="en-US" sz="1400" b="1" dirty="0">
                <a:solidFill>
                  <a:srgbClr val="000000"/>
                </a:solidFill>
                <a:latin typeface="SAS Monospace"/>
              </a:rPr>
              <a:t>   4    </a:t>
            </a:r>
            <a:r>
              <a:rPr lang="en-US" sz="1400" b="1" dirty="0" smtClean="0">
                <a:solidFill>
                  <a:srgbClr val="000000"/>
                </a:solidFill>
                <a:latin typeface="SAS Monospace"/>
              </a:rPr>
              <a:t>    </a:t>
            </a:r>
            <a:r>
              <a:rPr lang="en-US" sz="1400" b="1" dirty="0">
                <a:solidFill>
                  <a:srgbClr val="000000"/>
                </a:solidFill>
                <a:latin typeface="SAS Monospace"/>
              </a:rPr>
              <a:t>120122    Sales Rep. II  </a:t>
            </a:r>
            <a:r>
              <a:rPr lang="en-US" sz="1400" b="1" dirty="0" smtClean="0">
                <a:solidFill>
                  <a:srgbClr val="000000"/>
                </a:solidFill>
                <a:latin typeface="SAS Monospace"/>
              </a:rPr>
              <a:t> </a:t>
            </a:r>
            <a:r>
              <a:rPr lang="en-US" sz="1400" b="1" dirty="0">
                <a:solidFill>
                  <a:srgbClr val="000000"/>
                </a:solidFill>
                <a:latin typeface="SAS Monospace"/>
              </a:rPr>
              <a:t>Tier 1    Australia    JUL1958    JUL1982</a:t>
            </a:r>
          </a:p>
          <a:p>
            <a:r>
              <a:rPr lang="en-US" sz="1400" b="1" dirty="0">
                <a:solidFill>
                  <a:srgbClr val="000000"/>
                </a:solidFill>
                <a:latin typeface="SAS Monospace"/>
              </a:rPr>
              <a:t>   5    </a:t>
            </a:r>
            <a:r>
              <a:rPr lang="en-US" sz="1400" b="1" dirty="0" smtClean="0">
                <a:solidFill>
                  <a:srgbClr val="000000"/>
                </a:solidFill>
                <a:latin typeface="SAS Monospace"/>
              </a:rPr>
              <a:t>    </a:t>
            </a:r>
            <a:r>
              <a:rPr lang="en-US" sz="1400" b="1" dirty="0">
                <a:solidFill>
                  <a:srgbClr val="000000"/>
                </a:solidFill>
                <a:latin typeface="SAS Monospace"/>
              </a:rPr>
              <a:t>120123    Sales Rep. I   </a:t>
            </a:r>
            <a:r>
              <a:rPr lang="en-US" sz="1400" b="1" dirty="0" smtClean="0">
                <a:solidFill>
                  <a:srgbClr val="000000"/>
                </a:solidFill>
                <a:latin typeface="SAS Monospace"/>
              </a:rPr>
              <a:t> </a:t>
            </a:r>
            <a:r>
              <a:rPr lang="en-US" sz="1400" b="1" dirty="0">
                <a:solidFill>
                  <a:srgbClr val="000000"/>
                </a:solidFill>
                <a:latin typeface="SAS Monospace"/>
              </a:rPr>
              <a:t>Tier 1    Australia    SEP1968    OCT1989</a:t>
            </a:r>
          </a:p>
        </p:txBody>
      </p:sp>
      <p:sp>
        <p:nvSpPr>
          <p:cNvPr id="2" name="Rounded Rectangle 1"/>
          <p:cNvSpPr/>
          <p:nvPr/>
        </p:nvSpPr>
        <p:spPr bwMode="auto">
          <a:xfrm>
            <a:off x="4324865" y="4229099"/>
            <a:ext cx="880979" cy="1641765"/>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13" name="Rounded Rectangle 12"/>
          <p:cNvSpPr/>
          <p:nvPr/>
        </p:nvSpPr>
        <p:spPr bwMode="auto">
          <a:xfrm>
            <a:off x="5334000" y="4229099"/>
            <a:ext cx="1295400" cy="1641765"/>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5637248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dirty="0" smtClean="0">
                <a:solidFill>
                  <a:srgbClr val="0070C0"/>
                </a:solidFill>
              </a:rPr>
              <a:t>Exercise</a:t>
            </a:r>
          </a:p>
        </p:txBody>
      </p:sp>
      <p:sp>
        <p:nvSpPr>
          <p:cNvPr id="10243" name="ExerciseText"/>
          <p:cNvSpPr txBox="1">
            <a:spLocks/>
          </p:cNvSpPr>
          <p:nvPr/>
        </p:nvSpPr>
        <p:spPr bwMode="auto">
          <a:xfrm>
            <a:off x="2228850" y="2927350"/>
            <a:ext cx="6000750"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the </a:t>
            </a:r>
            <a:r>
              <a:rPr lang="en-US" dirty="0" smtClean="0">
                <a:solidFill>
                  <a:srgbClr val="000000"/>
                </a:solidFill>
                <a:latin typeface="Arial" pitchFamily="34" charset="0"/>
                <a:ea typeface="MS PGothic" pitchFamily="34" charset="-128"/>
              </a:rPr>
              <a:t>concepts </a:t>
            </a:r>
            <a:r>
              <a:rPr lang="en-US" dirty="0">
                <a:solidFill>
                  <a:srgbClr val="000000"/>
                </a:solidFill>
                <a:latin typeface="Arial" pitchFamily="34" charset="0"/>
                <a:ea typeface="MS PGothic" pitchFamily="34" charset="-128"/>
              </a:rPr>
              <a:t>discussed previously.</a:t>
            </a:r>
          </a:p>
        </p:txBody>
      </p:sp>
      <p:pic>
        <p:nvPicPr>
          <p:cNvPr id="10244" name="Picture 2" descr="C:\Users\kaperk\Desktop\CDS_slides\PNG\exerci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 Formats</a:t>
            </a:r>
            <a:endParaRPr lang="en-US" dirty="0"/>
          </a:p>
        </p:txBody>
      </p:sp>
      <p:sp>
        <p:nvSpPr>
          <p:cNvPr id="3" name="Content Placeholder 2"/>
          <p:cNvSpPr>
            <a:spLocks noGrp="1"/>
          </p:cNvSpPr>
          <p:nvPr>
            <p:ph idx="1"/>
          </p:nvPr>
        </p:nvSpPr>
        <p:spPr/>
        <p:txBody>
          <a:bodyPr/>
          <a:lstStyle/>
          <a:p>
            <a:r>
              <a:rPr lang="en-US" i="1" dirty="0" smtClean="0"/>
              <a:t>SAS formats </a:t>
            </a:r>
            <a:r>
              <a:rPr lang="en-US" dirty="0" smtClean="0"/>
              <a:t>can be used in a PROC step to change how values are displayed in a report.</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5</a:t>
            </a:fld>
            <a:endParaRPr lang="en-US" b="0" dirty="0">
              <a:latin typeface="Times New Roman" pitchFamily="18" charset="0"/>
            </a:endParaRPr>
          </a:p>
        </p:txBody>
      </p:sp>
      <p:pic>
        <p:nvPicPr>
          <p:cNvPr id="2050" name="Picture 2" descr="\\sashq\root\dept\PSD\GRAPHICS\Illustrations\Programming\procste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004" y="2833116"/>
            <a:ext cx="1266825" cy="876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82644" y="3819144"/>
            <a:ext cx="1405543" cy="707886"/>
          </a:xfrm>
          <a:prstGeom prst="rect">
            <a:avLst/>
          </a:prstGeom>
          <a:gradFill flip="none" rotWithShape="1">
            <a:gsLst>
              <a:gs pos="0">
                <a:srgbClr val="DAA700"/>
              </a:gs>
              <a:gs pos="80000">
                <a:srgbClr val="FFDC00"/>
              </a:gs>
              <a:gs pos="100000">
                <a:srgbClr val="FFE000"/>
              </a:gs>
            </a:gsLst>
            <a:lin ang="16200000" scaled="1"/>
            <a:tileRect/>
          </a:gradFill>
          <a:ln w="9525" cap="flat" cmpd="sng" algn="ctr">
            <a:solidFill>
              <a:srgbClr val="FFCB00"/>
            </a:solidFill>
            <a:prstDash val="solid"/>
            <a:round/>
            <a:headEnd type="none" w="med" len="med"/>
            <a:tailEnd type="none" w="med" len="med"/>
          </a:ln>
          <a:effectLst>
            <a:outerShdw blurRad="40005" dist="22860" dir="5400000" rotWithShape="0">
              <a:scrgbClr r="0" g="0" b="0">
                <a:alpha val="35000"/>
              </a:scrgbClr>
            </a:outerShdw>
          </a:effectLst>
        </p:spPr>
        <p:txBody>
          <a:bodyPr vert="horz" wrap="square" rtlCol="0">
            <a:spAutoFit/>
          </a:bodyPr>
          <a:lstStyle/>
          <a:p>
            <a:pPr algn="ctr"/>
            <a:r>
              <a:rPr lang="en-US" sz="2000" dirty="0" smtClean="0">
                <a:solidFill>
                  <a:srgbClr val="000000"/>
                </a:solidFill>
              </a:rPr>
              <a:t>FORMAT statement</a:t>
            </a:r>
            <a:endParaRPr lang="en-US" sz="2000" dirty="0">
              <a:solidFill>
                <a:srgbClr val="000000"/>
              </a:solidFill>
            </a:endParaRPr>
          </a:p>
        </p:txBody>
      </p:sp>
      <p:pic>
        <p:nvPicPr>
          <p:cNvPr id="2051" name="Picture 3" descr="\\sashq\root\dept\PSD\GRAPHICS\Illustrations\Arrows\arrow_sw_r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113" y="3100388"/>
            <a:ext cx="8001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shq\root\dept\PSD\GRAPHICS\Illustrations\Documents and Reports\report_med_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451" y="2752439"/>
            <a:ext cx="1250879" cy="1534097"/>
          </a:xfrm>
          <a:prstGeom prst="rect">
            <a:avLst/>
          </a:prstGeom>
          <a:noFill/>
          <a:extLst>
            <a:ext uri="{909E8E84-426E-40DD-AFC4-6F175D3DCCD1}">
              <a14:hiddenFill xmlns:a14="http://schemas.microsoft.com/office/drawing/2010/main">
                <a:solidFill>
                  <a:srgbClr val="FFFFFF"/>
                </a:solidFill>
              </a14:hiddenFill>
            </a:ext>
          </a:extLst>
        </p:spPr>
      </p:pic>
      <p:sp>
        <p:nvSpPr>
          <p:cNvPr id="6" name="Line Callout 1 5"/>
          <p:cNvSpPr/>
          <p:nvPr/>
        </p:nvSpPr>
        <p:spPr bwMode="auto">
          <a:xfrm>
            <a:off x="4645152" y="4884653"/>
            <a:ext cx="2093976" cy="487313"/>
          </a:xfrm>
          <a:prstGeom prst="borderCallout1">
            <a:avLst>
              <a:gd name="adj1" fmla="val -1891"/>
              <a:gd name="adj2" fmla="val 13710"/>
              <a:gd name="adj3" fmla="val -188210"/>
              <a:gd name="adj4" fmla="val 21253"/>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variable values</a:t>
            </a:r>
            <a:endParaRPr lang="en-US" sz="2000" b="1" dirty="0">
              <a:solidFill>
                <a:srgbClr val="FFFFFF"/>
              </a:solidFill>
            </a:endParaRPr>
          </a:p>
        </p:txBody>
      </p:sp>
      <p:sp>
        <p:nvSpPr>
          <p:cNvPr id="7" name="TextBox 6"/>
          <p:cNvSpPr txBox="1"/>
          <p:nvPr/>
        </p:nvSpPr>
        <p:spPr>
          <a:xfrm>
            <a:off x="1413287" y="2515302"/>
            <a:ext cx="1544257" cy="400110"/>
          </a:xfrm>
          <a:prstGeom prst="rect">
            <a:avLst/>
          </a:prstGeom>
          <a:noFill/>
        </p:spPr>
        <p:txBody>
          <a:bodyPr wrap="square" rtlCol="0">
            <a:spAutoFit/>
          </a:bodyPr>
          <a:lstStyle/>
          <a:p>
            <a:r>
              <a:rPr lang="en-US" sz="2000" dirty="0" smtClean="0"/>
              <a:t>PROC Step</a:t>
            </a:r>
            <a:endParaRPr lang="en-US" sz="2000" dirty="0"/>
          </a:p>
        </p:txBody>
      </p:sp>
    </p:spTree>
    <p:extLst>
      <p:ext uri="{BB962C8B-B14F-4D97-AF65-F5344CB8AC3E}">
        <p14:creationId xmlns:p14="http://schemas.microsoft.com/office/powerpoint/2010/main" val="34378185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kaperk\Desktop\CDS_slides\PNG\Chap_Rev.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34915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01638" indent="-401638">
              <a:defRPr/>
            </a:pPr>
            <a:r>
              <a:rPr lang="en-US" dirty="0" smtClean="0"/>
              <a:t>1.  Which of the following is a valid name for a character format?</a:t>
            </a:r>
          </a:p>
          <a:p>
            <a:pPr marL="0" indent="0">
              <a:defRPr/>
            </a:pPr>
            <a:endParaRPr lang="en-US" sz="800" b="1" dirty="0" smtClean="0"/>
          </a:p>
          <a:p>
            <a:pPr marL="914400" lvl="1" indent="-463550">
              <a:buClr>
                <a:schemeClr val="tx1"/>
              </a:buClr>
              <a:buSzTx/>
              <a:buFont typeface="Wingdings" pitchFamily="2" charset="2"/>
              <a:buAutoNum type="alphaLcPeriod"/>
              <a:defRPr/>
            </a:pPr>
            <a:r>
              <a:rPr lang="en-US" dirty="0" smtClean="0"/>
              <a:t>country</a:t>
            </a:r>
          </a:p>
          <a:p>
            <a:pPr marL="914400" lvl="1" indent="-463550">
              <a:buClr>
                <a:schemeClr val="tx1"/>
              </a:buClr>
              <a:buSzTx/>
              <a:buFont typeface="Wingdings" pitchFamily="2" charset="2"/>
              <a:buAutoNum type="alphaLcPeriod"/>
              <a:defRPr/>
            </a:pPr>
            <a:r>
              <a:rPr lang="en-US" dirty="0" smtClean="0"/>
              <a:t>$</a:t>
            </a:r>
            <a:r>
              <a:rPr lang="en-US" dirty="0"/>
              <a:t>c</a:t>
            </a:r>
            <a:r>
              <a:rPr lang="en-US" dirty="0" smtClean="0"/>
              <a:t>try</a:t>
            </a:r>
          </a:p>
          <a:p>
            <a:pPr marL="914400" lvl="1" indent="-463550">
              <a:buClr>
                <a:schemeClr val="tx1"/>
              </a:buClr>
              <a:buSzTx/>
              <a:buFont typeface="Wingdings" pitchFamily="2" charset="2"/>
              <a:buAutoNum type="alphaLcPeriod"/>
              <a:defRPr/>
            </a:pPr>
            <a:r>
              <a:rPr lang="en-US" dirty="0" smtClean="0"/>
              <a:t>$country.</a:t>
            </a:r>
          </a:p>
          <a:p>
            <a:pPr marL="914400" lvl="1" indent="-463550">
              <a:buClr>
                <a:schemeClr val="tx1"/>
              </a:buClr>
              <a:buSzTx/>
              <a:buFont typeface="Wingdings" pitchFamily="2" charset="2"/>
              <a:buAutoNum type="alphaLcPeriod"/>
              <a:defRPr/>
            </a:pPr>
            <a:r>
              <a:rPr lang="en-US" dirty="0" smtClean="0"/>
              <a:t>_country</a:t>
            </a:r>
          </a:p>
          <a:p>
            <a:pPr marL="0" indent="0">
              <a:defRPr/>
            </a:pP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01638" indent="-401638">
              <a:defRPr/>
            </a:pPr>
            <a:r>
              <a:rPr lang="en-US" dirty="0" smtClean="0"/>
              <a:t>1.  Which of the following is a valid name for a character format?</a:t>
            </a:r>
          </a:p>
          <a:p>
            <a:pPr marL="0" indent="0">
              <a:defRPr/>
            </a:pPr>
            <a:endParaRPr lang="en-US" sz="800" b="1" dirty="0" smtClean="0"/>
          </a:p>
          <a:p>
            <a:pPr marL="914400" lvl="1" indent="-463550">
              <a:buClr>
                <a:schemeClr val="tx1"/>
              </a:buClr>
              <a:buSzTx/>
              <a:buFont typeface="Wingdings" pitchFamily="2" charset="2"/>
              <a:buAutoNum type="alphaLcPeriod"/>
              <a:defRPr/>
            </a:pPr>
            <a:r>
              <a:rPr lang="en-US" dirty="0" smtClean="0"/>
              <a:t>country</a:t>
            </a:r>
          </a:p>
          <a:p>
            <a:pPr marL="914400" lvl="1" indent="-463550">
              <a:buClr>
                <a:schemeClr val="tx1"/>
              </a:buClr>
              <a:buSzTx/>
              <a:buFont typeface="Wingdings" pitchFamily="2" charset="2"/>
              <a:buAutoNum type="alphaLcPeriod"/>
              <a:defRPr/>
            </a:pPr>
            <a:r>
              <a:rPr lang="en-US" dirty="0" smtClean="0">
                <a:solidFill>
                  <a:schemeClr val="tx1"/>
                </a:solidFill>
              </a:rPr>
              <a:t>$</a:t>
            </a:r>
            <a:r>
              <a:rPr lang="en-US" dirty="0">
                <a:solidFill>
                  <a:schemeClr val="tx1"/>
                </a:solidFill>
              </a:rPr>
              <a:t>c</a:t>
            </a:r>
            <a:r>
              <a:rPr lang="en-US" dirty="0" smtClean="0">
                <a:solidFill>
                  <a:schemeClr val="tx1"/>
                </a:solidFill>
              </a:rPr>
              <a:t>try</a:t>
            </a:r>
          </a:p>
          <a:p>
            <a:pPr marL="914400" lvl="1" indent="-463550">
              <a:buClr>
                <a:schemeClr val="tx1"/>
              </a:buClr>
              <a:buSzTx/>
              <a:buFont typeface="Wingdings" pitchFamily="2" charset="2"/>
              <a:buAutoNum type="alphaLcPeriod"/>
              <a:defRPr/>
            </a:pPr>
            <a:r>
              <a:rPr lang="en-US" dirty="0" smtClean="0"/>
              <a:t>$country.</a:t>
            </a:r>
          </a:p>
          <a:p>
            <a:pPr marL="914400" lvl="1" indent="-463550">
              <a:buClr>
                <a:schemeClr val="tx1"/>
              </a:buClr>
              <a:buSzTx/>
              <a:buFont typeface="Wingdings" pitchFamily="2" charset="2"/>
              <a:buAutoNum type="alphaLcPeriod"/>
              <a:defRPr/>
            </a:pPr>
            <a:r>
              <a:rPr lang="en-US" dirty="0" smtClean="0"/>
              <a:t>_country</a:t>
            </a:r>
          </a:p>
          <a:p>
            <a:pPr marL="0" indent="0">
              <a:defRPr/>
            </a:pPr>
            <a:endParaRPr lang="en-US" dirty="0" smtClean="0"/>
          </a:p>
        </p:txBody>
      </p:sp>
      <p:sp>
        <p:nvSpPr>
          <p:cNvPr id="2" name="Oval 1"/>
          <p:cNvSpPr/>
          <p:nvPr/>
        </p:nvSpPr>
        <p:spPr bwMode="auto">
          <a:xfrm>
            <a:off x="962931" y="1924504"/>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34509170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01638" indent="-401638">
              <a:defRPr/>
            </a:pPr>
            <a:r>
              <a:rPr lang="en-US" dirty="0" smtClean="0"/>
              <a:t>2.  You specify the variable to which a format applies when creating it in a PROC FORMAT step.</a:t>
            </a:r>
          </a:p>
          <a:p>
            <a:pPr marL="0" indent="0">
              <a:defRPr/>
            </a:pPr>
            <a:endParaRPr lang="en-US" sz="800" b="1" dirty="0" smtClean="0"/>
          </a:p>
          <a:p>
            <a:pPr marL="465138">
              <a:defRPr/>
            </a:pPr>
            <a:r>
              <a:rPr lang="en-US" dirty="0">
                <a:sym typeface="Wingdings" pitchFamily="2" charset="2"/>
              </a:rPr>
              <a:t>  </a:t>
            </a:r>
            <a:r>
              <a:rPr lang="en-US" dirty="0"/>
              <a:t>True	</a:t>
            </a:r>
          </a:p>
          <a:p>
            <a:pPr marL="465138">
              <a:defRPr/>
            </a:pPr>
            <a:r>
              <a:rPr lang="en-US" dirty="0">
                <a:sym typeface="Wingdings" pitchFamily="2" charset="2"/>
              </a:rPr>
              <a:t></a:t>
            </a:r>
            <a:r>
              <a:rPr lang="en-US" dirty="0"/>
              <a:t>  False</a:t>
            </a:r>
          </a:p>
          <a:p>
            <a:pPr marL="0" indent="0">
              <a:defRPr/>
            </a:pP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01638" indent="-401638">
              <a:defRPr/>
            </a:pPr>
            <a:r>
              <a:rPr lang="en-US" dirty="0" smtClean="0"/>
              <a:t>2.  You </a:t>
            </a:r>
            <a:r>
              <a:rPr lang="en-US" dirty="0"/>
              <a:t>specify the variable to which a format applies when creating it in a PROC FORMAT step.</a:t>
            </a:r>
          </a:p>
          <a:p>
            <a:pPr marL="0" indent="0">
              <a:defRPr/>
            </a:pPr>
            <a:endParaRPr lang="en-US" sz="800" b="1" dirty="0" smtClean="0"/>
          </a:p>
          <a:p>
            <a:pPr marL="465138">
              <a:defRPr/>
            </a:pPr>
            <a:r>
              <a:rPr lang="en-US" dirty="0">
                <a:sym typeface="Wingdings" pitchFamily="2" charset="2"/>
              </a:rPr>
              <a:t>  </a:t>
            </a:r>
            <a:r>
              <a:rPr lang="en-US" dirty="0"/>
              <a:t>True	</a:t>
            </a:r>
          </a:p>
          <a:p>
            <a:pPr marL="465138">
              <a:defRPr/>
            </a:pPr>
            <a:r>
              <a:rPr lang="en-US" dirty="0">
                <a:sym typeface="Wingdings" pitchFamily="2" charset="2"/>
              </a:rPr>
              <a:t></a:t>
            </a:r>
            <a:r>
              <a:rPr lang="en-US" dirty="0"/>
              <a:t>  </a:t>
            </a:r>
            <a:r>
              <a:rPr lang="en-US" dirty="0">
                <a:solidFill>
                  <a:schemeClr val="tx1"/>
                </a:solidFill>
              </a:rPr>
              <a:t>False</a:t>
            </a:r>
          </a:p>
          <a:p>
            <a:pPr marL="0" indent="0">
              <a:defRPr/>
            </a:pPr>
            <a:endParaRPr lang="en-US" dirty="0" smtClean="0"/>
          </a:p>
        </p:txBody>
      </p:sp>
      <p:sp>
        <p:nvSpPr>
          <p:cNvPr id="2" name="Oval 1"/>
          <p:cNvSpPr/>
          <p:nvPr/>
        </p:nvSpPr>
        <p:spPr bwMode="auto">
          <a:xfrm>
            <a:off x="1041851" y="1914880"/>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34775205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01638" indent="-401638">
              <a:defRPr/>
            </a:pPr>
            <a:r>
              <a:rPr lang="en-US" dirty="0" smtClean="0"/>
              <a:t>3.  Which </a:t>
            </a:r>
            <a:r>
              <a:rPr lang="en-US" dirty="0"/>
              <a:t>of the following </a:t>
            </a:r>
            <a:r>
              <a:rPr lang="en-US" dirty="0" smtClean="0"/>
              <a:t>FORMAT </a:t>
            </a:r>
            <a:r>
              <a:rPr lang="en-US" dirty="0"/>
              <a:t>statements was </a:t>
            </a:r>
            <a:r>
              <a:rPr lang="en-US" dirty="0" smtClean="0"/>
              <a:t>used to create this output?</a:t>
            </a:r>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0" indent="0">
              <a:defRPr/>
            </a:pPr>
            <a:endParaRPr lang="en-US" sz="800" b="1" dirty="0" smtClean="0"/>
          </a:p>
          <a:p>
            <a:pPr marL="793750" lvl="1">
              <a:buClr>
                <a:schemeClr val="tx1"/>
              </a:buClr>
              <a:buSzTx/>
              <a:buFont typeface="Wingdings" pitchFamily="2" charset="2"/>
              <a:buAutoNum type="alphaLcPeriod"/>
              <a:defRPr/>
            </a:pPr>
            <a:r>
              <a:rPr lang="en-US" dirty="0" smtClean="0"/>
              <a:t> format Salary dollar.;</a:t>
            </a:r>
          </a:p>
          <a:p>
            <a:pPr marL="793750" lvl="1">
              <a:buClr>
                <a:schemeClr val="tx1"/>
              </a:buClr>
              <a:buSzTx/>
              <a:buFont typeface="Wingdings" pitchFamily="2" charset="2"/>
              <a:buAutoNum type="alphaLcPeriod"/>
              <a:defRPr/>
            </a:pPr>
            <a:r>
              <a:rPr lang="en-US" dirty="0" smtClean="0"/>
              <a:t> format </a:t>
            </a:r>
            <a:r>
              <a:rPr lang="en-US" dirty="0"/>
              <a:t>Salary </a:t>
            </a:r>
            <a:r>
              <a:rPr lang="en-US" dirty="0" smtClean="0"/>
              <a:t>dollar12.2;</a:t>
            </a:r>
            <a:endParaRPr lang="en-US" dirty="0"/>
          </a:p>
          <a:p>
            <a:pPr marL="793750" lvl="1">
              <a:buClr>
                <a:schemeClr val="tx1"/>
              </a:buClr>
              <a:buSzTx/>
              <a:buFont typeface="Wingdings" pitchFamily="2" charset="2"/>
              <a:buAutoNum type="alphaLcPeriod"/>
              <a:defRPr/>
            </a:pPr>
            <a:r>
              <a:rPr lang="en-US" dirty="0" smtClean="0"/>
              <a:t> format </a:t>
            </a:r>
            <a:r>
              <a:rPr lang="en-US" dirty="0"/>
              <a:t>Salary </a:t>
            </a:r>
            <a:r>
              <a:rPr lang="en-US" dirty="0" smtClean="0"/>
              <a:t>dollar11.2;</a:t>
            </a:r>
            <a:endParaRPr lang="en-US" dirty="0"/>
          </a:p>
          <a:p>
            <a:pPr marL="793750" lvl="1">
              <a:buClr>
                <a:schemeClr val="tx1"/>
              </a:buClr>
              <a:buSzTx/>
              <a:buFont typeface="Wingdings" pitchFamily="2" charset="2"/>
              <a:buAutoNum type="alphaLcPeriod"/>
              <a:defRPr/>
            </a:pPr>
            <a:r>
              <a:rPr lang="en-US" dirty="0" smtClean="0"/>
              <a:t> format </a:t>
            </a:r>
            <a:r>
              <a:rPr lang="en-US" dirty="0"/>
              <a:t>Salary </a:t>
            </a:r>
            <a:r>
              <a:rPr lang="en-US" dirty="0" smtClean="0"/>
              <a:t>dollar10.2;</a:t>
            </a:r>
            <a:endParaRPr lang="en-US" dirty="0"/>
          </a:p>
        </p:txBody>
      </p:sp>
      <p:sp>
        <p:nvSpPr>
          <p:cNvPr id="5" name="Rectangle 4"/>
          <p:cNvSpPr/>
          <p:nvPr/>
        </p:nvSpPr>
        <p:spPr>
          <a:xfrm>
            <a:off x="1149350" y="1906915"/>
            <a:ext cx="5617030" cy="1903085"/>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Employee_ID    </a:t>
            </a:r>
            <a:r>
              <a:rPr lang="en-US" sz="1600" b="1" dirty="0" smtClean="0">
                <a:solidFill>
                  <a:srgbClr val="000000"/>
                </a:solidFill>
                <a:latin typeface="SAS Monospace"/>
              </a:rPr>
              <a:t>Job_Title             </a:t>
            </a:r>
            <a:r>
              <a:rPr lang="en-US" sz="1600" b="1" dirty="0">
                <a:solidFill>
                  <a:srgbClr val="000000"/>
                </a:solidFill>
                <a:latin typeface="SAS Monospace"/>
              </a:rPr>
              <a:t>Salary</a:t>
            </a:r>
          </a:p>
          <a:p>
            <a:endParaRPr lang="en-US" sz="1600" b="1" dirty="0">
              <a:solidFill>
                <a:srgbClr val="000000"/>
              </a:solidFill>
              <a:latin typeface="SAS Monospace"/>
            </a:endParaRPr>
          </a:p>
          <a:p>
            <a:r>
              <a:rPr lang="en-US" sz="1600" b="1" dirty="0">
                <a:solidFill>
                  <a:srgbClr val="000000"/>
                </a:solidFill>
                <a:latin typeface="SAS Monospace"/>
              </a:rPr>
              <a:t>     120102    Sales Manager     $108255.00</a:t>
            </a:r>
          </a:p>
          <a:p>
            <a:r>
              <a:rPr lang="en-US" sz="1600" b="1" dirty="0">
                <a:solidFill>
                  <a:srgbClr val="000000"/>
                </a:solidFill>
                <a:latin typeface="SAS Monospace"/>
              </a:rPr>
              <a:t>     120103    Sales Manager     $87,975.00</a:t>
            </a:r>
          </a:p>
          <a:p>
            <a:r>
              <a:rPr lang="en-US" sz="1600" b="1" dirty="0">
                <a:solidFill>
                  <a:srgbClr val="000000"/>
                </a:solidFill>
                <a:latin typeface="SAS Monospace"/>
              </a:rPr>
              <a:t>     120121    Sales Rep. II     $26,600.00</a:t>
            </a:r>
          </a:p>
          <a:p>
            <a:r>
              <a:rPr lang="en-US" sz="1600" b="1" dirty="0">
                <a:solidFill>
                  <a:srgbClr val="000000"/>
                </a:solidFill>
                <a:latin typeface="SAS Monospace"/>
              </a:rPr>
              <a:t>     120122    Sales Rep. II     $27,475.00</a:t>
            </a:r>
          </a:p>
          <a:p>
            <a:r>
              <a:rPr lang="en-US" sz="1600" b="1" dirty="0">
                <a:solidFill>
                  <a:srgbClr val="000000"/>
                </a:solidFill>
                <a:latin typeface="SAS Monospace"/>
              </a:rPr>
              <a:t>     120123    Sales Rep. I      $26,190.00</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01638" indent="-401638">
              <a:defRPr/>
            </a:pPr>
            <a:r>
              <a:rPr lang="en-US" dirty="0" smtClean="0"/>
              <a:t>3.  Which </a:t>
            </a:r>
            <a:r>
              <a:rPr lang="en-US" dirty="0"/>
              <a:t>of the following </a:t>
            </a:r>
            <a:r>
              <a:rPr lang="en-US" dirty="0" smtClean="0"/>
              <a:t>FORMAT </a:t>
            </a:r>
            <a:r>
              <a:rPr lang="en-US" dirty="0"/>
              <a:t>statements was used to create this output</a:t>
            </a:r>
            <a:r>
              <a:rPr lang="en-US" dirty="0" smtClean="0"/>
              <a:t>?</a:t>
            </a:r>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0" indent="0">
              <a:defRPr/>
            </a:pPr>
            <a:endParaRPr lang="en-US" sz="800" b="1" dirty="0" smtClean="0"/>
          </a:p>
          <a:p>
            <a:pPr marL="793750" lvl="1">
              <a:buClr>
                <a:schemeClr val="tx1"/>
              </a:buClr>
              <a:buSzTx/>
              <a:buFont typeface="Wingdings" pitchFamily="2" charset="2"/>
              <a:buAutoNum type="alphaLcPeriod"/>
              <a:defRPr/>
            </a:pPr>
            <a:r>
              <a:rPr lang="en-US" dirty="0" smtClean="0"/>
              <a:t> format Salary dollar.;</a:t>
            </a:r>
          </a:p>
          <a:p>
            <a:pPr marL="793750" lvl="1">
              <a:buClr>
                <a:schemeClr val="tx1"/>
              </a:buClr>
              <a:buSzTx/>
              <a:buFont typeface="Wingdings" pitchFamily="2" charset="2"/>
              <a:buAutoNum type="alphaLcPeriod"/>
              <a:defRPr/>
            </a:pPr>
            <a:r>
              <a:rPr lang="en-US" dirty="0" smtClean="0"/>
              <a:t> format </a:t>
            </a:r>
            <a:r>
              <a:rPr lang="en-US" dirty="0"/>
              <a:t>Salary </a:t>
            </a:r>
            <a:r>
              <a:rPr lang="en-US" dirty="0" smtClean="0"/>
              <a:t>dollar12.2;</a:t>
            </a:r>
            <a:endParaRPr lang="en-US" dirty="0"/>
          </a:p>
          <a:p>
            <a:pPr marL="793750" lvl="1">
              <a:buClr>
                <a:schemeClr val="tx1"/>
              </a:buClr>
              <a:buSzTx/>
              <a:buFont typeface="Wingdings" pitchFamily="2" charset="2"/>
              <a:buAutoNum type="alphaLcPeriod"/>
              <a:defRPr/>
            </a:pPr>
            <a:r>
              <a:rPr lang="en-US" dirty="0" smtClean="0"/>
              <a:t> format </a:t>
            </a:r>
            <a:r>
              <a:rPr lang="en-US" dirty="0"/>
              <a:t>Salary </a:t>
            </a:r>
            <a:r>
              <a:rPr lang="en-US" dirty="0" smtClean="0"/>
              <a:t>dollar11.2;</a:t>
            </a:r>
            <a:endParaRPr lang="en-US" dirty="0"/>
          </a:p>
          <a:p>
            <a:pPr marL="793750" lvl="1">
              <a:buClr>
                <a:schemeClr val="tx1"/>
              </a:buClr>
              <a:buSzTx/>
              <a:buFont typeface="Wingdings" pitchFamily="2" charset="2"/>
              <a:buAutoNum type="alphaLcPeriod"/>
              <a:defRPr/>
            </a:pPr>
            <a:r>
              <a:rPr lang="en-US" dirty="0" smtClean="0">
                <a:solidFill>
                  <a:schemeClr val="tx1"/>
                </a:solidFill>
              </a:rPr>
              <a:t> format </a:t>
            </a:r>
            <a:r>
              <a:rPr lang="en-US" dirty="0">
                <a:solidFill>
                  <a:schemeClr val="tx1"/>
                </a:solidFill>
              </a:rPr>
              <a:t>Salary </a:t>
            </a:r>
            <a:r>
              <a:rPr lang="en-US" dirty="0" smtClean="0">
                <a:solidFill>
                  <a:schemeClr val="tx1"/>
                </a:solidFill>
              </a:rPr>
              <a:t>dollar10.2;</a:t>
            </a:r>
            <a:endParaRPr lang="en-US" dirty="0">
              <a:solidFill>
                <a:schemeClr val="tx1"/>
              </a:solidFill>
            </a:endParaRPr>
          </a:p>
        </p:txBody>
      </p:sp>
      <p:sp>
        <p:nvSpPr>
          <p:cNvPr id="5" name="Rectangle 4"/>
          <p:cNvSpPr/>
          <p:nvPr/>
        </p:nvSpPr>
        <p:spPr>
          <a:xfrm>
            <a:off x="1149350" y="1906915"/>
            <a:ext cx="5617030" cy="1903085"/>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Employee_ID   </a:t>
            </a:r>
            <a:r>
              <a:rPr lang="en-US" sz="1600" b="1" dirty="0" smtClean="0">
                <a:solidFill>
                  <a:srgbClr val="000000"/>
                </a:solidFill>
                <a:latin typeface="SAS Monospace"/>
              </a:rPr>
              <a:t> </a:t>
            </a:r>
            <a:r>
              <a:rPr lang="en-US" sz="1600" b="1" dirty="0">
                <a:solidFill>
                  <a:srgbClr val="000000"/>
                </a:solidFill>
                <a:latin typeface="SAS Monospace"/>
              </a:rPr>
              <a:t>Job_Title          </a:t>
            </a:r>
            <a:r>
              <a:rPr lang="en-US" sz="1600" b="1" dirty="0" smtClean="0">
                <a:solidFill>
                  <a:srgbClr val="000000"/>
                </a:solidFill>
                <a:latin typeface="SAS Monospace"/>
              </a:rPr>
              <a:t>   </a:t>
            </a:r>
            <a:r>
              <a:rPr lang="en-US" sz="1600" b="1" dirty="0">
                <a:solidFill>
                  <a:srgbClr val="000000"/>
                </a:solidFill>
                <a:latin typeface="SAS Monospace"/>
              </a:rPr>
              <a:t>Salary</a:t>
            </a:r>
          </a:p>
          <a:p>
            <a:endParaRPr lang="en-US" sz="1600" b="1" dirty="0">
              <a:solidFill>
                <a:srgbClr val="000000"/>
              </a:solidFill>
              <a:latin typeface="SAS Monospace"/>
            </a:endParaRPr>
          </a:p>
          <a:p>
            <a:r>
              <a:rPr lang="en-US" sz="1600" b="1" dirty="0">
                <a:solidFill>
                  <a:srgbClr val="000000"/>
                </a:solidFill>
                <a:latin typeface="SAS Monospace"/>
              </a:rPr>
              <a:t>     120102    Sales Manager     $108255.00</a:t>
            </a:r>
          </a:p>
          <a:p>
            <a:r>
              <a:rPr lang="en-US" sz="1600" b="1" dirty="0">
                <a:solidFill>
                  <a:srgbClr val="000000"/>
                </a:solidFill>
                <a:latin typeface="SAS Monospace"/>
              </a:rPr>
              <a:t>     120103    Sales Manager     $87,975.00</a:t>
            </a:r>
          </a:p>
          <a:p>
            <a:r>
              <a:rPr lang="en-US" sz="1600" b="1" dirty="0">
                <a:solidFill>
                  <a:srgbClr val="000000"/>
                </a:solidFill>
                <a:latin typeface="SAS Monospace"/>
              </a:rPr>
              <a:t>     120121    Sales Rep. II     $26,600.00</a:t>
            </a:r>
          </a:p>
          <a:p>
            <a:r>
              <a:rPr lang="en-US" sz="1600" b="1" dirty="0">
                <a:solidFill>
                  <a:srgbClr val="000000"/>
                </a:solidFill>
                <a:latin typeface="SAS Monospace"/>
              </a:rPr>
              <a:t>     120122    Sales Rep. II     $27,475.00</a:t>
            </a:r>
          </a:p>
          <a:p>
            <a:r>
              <a:rPr lang="en-US" sz="1600" b="1" dirty="0">
                <a:solidFill>
                  <a:srgbClr val="000000"/>
                </a:solidFill>
                <a:latin typeface="SAS Monospace"/>
              </a:rPr>
              <a:t>     120123    Sales Rep. I      $26,190.00</a:t>
            </a:r>
          </a:p>
        </p:txBody>
      </p:sp>
      <p:sp>
        <p:nvSpPr>
          <p:cNvPr id="2" name="Oval 1"/>
          <p:cNvSpPr/>
          <p:nvPr/>
        </p:nvSpPr>
        <p:spPr bwMode="auto">
          <a:xfrm>
            <a:off x="954767" y="5357132"/>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22999973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700088" y="601747"/>
            <a:ext cx="8062912" cy="4267200"/>
          </a:xfrm>
        </p:spPr>
        <p:txBody>
          <a:bodyPr/>
          <a:lstStyle/>
          <a:p>
            <a:pPr marL="401638" indent="-401638">
              <a:defRPr/>
            </a:pPr>
            <a:r>
              <a:rPr lang="en-US" dirty="0" smtClean="0"/>
              <a:t>4.  Which </a:t>
            </a:r>
            <a:r>
              <a:rPr lang="en-US" dirty="0"/>
              <a:t>of the following </a:t>
            </a:r>
            <a:r>
              <a:rPr lang="en-US" dirty="0" smtClean="0"/>
              <a:t>FORMAT </a:t>
            </a:r>
            <a:r>
              <a:rPr lang="en-US" dirty="0"/>
              <a:t>statements was used to create this output</a:t>
            </a:r>
            <a:r>
              <a:rPr lang="en-US" dirty="0" smtClean="0"/>
              <a:t>?  </a:t>
            </a:r>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0" indent="0">
              <a:defRPr/>
            </a:pPr>
            <a:endParaRPr lang="en-US" sz="800" b="1" dirty="0" smtClean="0"/>
          </a:p>
          <a:p>
            <a:pPr marL="914400" lvl="1" indent="-463550">
              <a:buClr>
                <a:schemeClr val="tx1"/>
              </a:buClr>
              <a:buSzTx/>
              <a:buFont typeface="Wingdings" pitchFamily="2" charset="2"/>
              <a:buAutoNum type="alphaLcPeriod"/>
              <a:defRPr/>
            </a:pPr>
            <a:r>
              <a:rPr lang="en-US" dirty="0"/>
              <a:t>format Order_Date </a:t>
            </a:r>
            <a:r>
              <a:rPr lang="en-US" dirty="0" smtClean="0"/>
              <a:t>date9.  </a:t>
            </a:r>
            <a:r>
              <a:rPr lang="en-US" dirty="0"/>
              <a:t>Delivery_Date mmddyy8</a:t>
            </a:r>
            <a:r>
              <a:rPr lang="en-US" dirty="0" smtClean="0"/>
              <a:t>.;</a:t>
            </a:r>
          </a:p>
          <a:p>
            <a:pPr marL="914400" lvl="1" indent="-463550">
              <a:buClr>
                <a:schemeClr val="tx1"/>
              </a:buClr>
              <a:buSzTx/>
              <a:buFont typeface="Wingdings" pitchFamily="2" charset="2"/>
              <a:buAutoNum type="alphaLcPeriod"/>
              <a:defRPr/>
            </a:pPr>
            <a:r>
              <a:rPr lang="en-US" dirty="0" smtClean="0"/>
              <a:t>format </a:t>
            </a:r>
            <a:r>
              <a:rPr lang="en-US" dirty="0"/>
              <a:t>Order_Date date7.  Delivery_Date mmddyy8.; </a:t>
            </a:r>
          </a:p>
          <a:p>
            <a:pPr marL="914400" lvl="1" indent="-463550">
              <a:buClr>
                <a:schemeClr val="tx1"/>
              </a:buClr>
              <a:buSzTx/>
              <a:buFont typeface="Wingdings" pitchFamily="2" charset="2"/>
              <a:buAutoNum type="alphaLcPeriod"/>
              <a:defRPr/>
            </a:pPr>
            <a:r>
              <a:rPr lang="en-US" dirty="0"/>
              <a:t>format Order_Date </a:t>
            </a:r>
            <a:r>
              <a:rPr lang="en-US" dirty="0" smtClean="0"/>
              <a:t>ddmmmyy.  </a:t>
            </a:r>
            <a:r>
              <a:rPr lang="en-US" dirty="0"/>
              <a:t>Delivery_Date mmddyy8</a:t>
            </a:r>
            <a:r>
              <a:rPr lang="en-US" dirty="0" smtClean="0"/>
              <a:t>.;</a:t>
            </a:r>
          </a:p>
          <a:p>
            <a:pPr marL="914400" lvl="1" indent="-463550">
              <a:buClr>
                <a:schemeClr val="tx1"/>
              </a:buClr>
              <a:buSzTx/>
              <a:buFont typeface="Wingdings" pitchFamily="2" charset="2"/>
              <a:buAutoNum type="alphaLcPeriod"/>
              <a:defRPr/>
            </a:pPr>
            <a:r>
              <a:rPr lang="en-US" dirty="0" smtClean="0"/>
              <a:t>format </a:t>
            </a:r>
            <a:r>
              <a:rPr lang="en-US" dirty="0"/>
              <a:t>Order_Date </a:t>
            </a:r>
            <a:r>
              <a:rPr lang="en-US" dirty="0" smtClean="0"/>
              <a:t>monyy7.  </a:t>
            </a:r>
            <a:r>
              <a:rPr lang="en-US" dirty="0"/>
              <a:t>Delivery_Date mmddyy8.; </a:t>
            </a:r>
          </a:p>
        </p:txBody>
      </p:sp>
      <p:sp>
        <p:nvSpPr>
          <p:cNvPr id="5" name="Rectangle 4"/>
          <p:cNvSpPr/>
          <p:nvPr/>
        </p:nvSpPr>
        <p:spPr>
          <a:xfrm>
            <a:off x="1149350" y="1660694"/>
            <a:ext cx="5573486" cy="2149306"/>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Order</a:t>
            </a:r>
            <a:r>
              <a:rPr lang="en-US" sz="1600" b="1" dirty="0">
                <a:solidFill>
                  <a:srgbClr val="000000"/>
                </a:solidFill>
                <a:latin typeface="SAS Monospace"/>
              </a:rPr>
              <a:t>_  </a:t>
            </a:r>
            <a:r>
              <a:rPr lang="en-US" sz="1600" b="1" dirty="0" smtClean="0">
                <a:solidFill>
                  <a:srgbClr val="000000"/>
                </a:solidFill>
                <a:latin typeface="SAS Monospace"/>
              </a:rPr>
              <a:t> </a:t>
            </a:r>
            <a:r>
              <a:rPr lang="en-US" sz="1600" b="1" dirty="0">
                <a:solidFill>
                  <a:srgbClr val="000000"/>
                </a:solidFill>
                <a:latin typeface="SAS Monospace"/>
              </a:rPr>
              <a:t>Delivery_</a:t>
            </a:r>
          </a:p>
          <a:p>
            <a:r>
              <a:rPr lang="en-US" sz="1600" b="1" dirty="0">
                <a:solidFill>
                  <a:srgbClr val="000000"/>
                </a:solidFill>
                <a:latin typeface="SAS Monospace"/>
              </a:rPr>
              <a:t>Obs        Order_ID       Date      </a:t>
            </a:r>
            <a:r>
              <a:rPr lang="en-US" sz="1600" b="1" dirty="0" smtClean="0">
                <a:solidFill>
                  <a:srgbClr val="000000"/>
                </a:solidFill>
                <a:latin typeface="SAS Monospace"/>
              </a:rPr>
              <a:t>  Date</a:t>
            </a:r>
            <a:endParaRPr lang="en-US" sz="1600" b="1" dirty="0">
              <a:solidFill>
                <a:srgbClr val="000000"/>
              </a:solidFill>
              <a:latin typeface="SAS Monospace"/>
            </a:endParaRPr>
          </a:p>
          <a:p>
            <a:endParaRPr lang="en-US" sz="1600" b="1" dirty="0">
              <a:solidFill>
                <a:srgbClr val="000000"/>
              </a:solidFill>
              <a:latin typeface="SAS Monospace"/>
            </a:endParaRPr>
          </a:p>
          <a:p>
            <a:r>
              <a:rPr lang="en-US" sz="1600" b="1" dirty="0">
                <a:solidFill>
                  <a:srgbClr val="000000"/>
                </a:solidFill>
                <a:latin typeface="SAS Monospace"/>
              </a:rPr>
              <a:t>  1      1230058123    11JAN07    01/11/07</a:t>
            </a:r>
          </a:p>
          <a:p>
            <a:r>
              <a:rPr lang="en-US" sz="1600" b="1" dirty="0">
                <a:solidFill>
                  <a:srgbClr val="000000"/>
                </a:solidFill>
                <a:latin typeface="SAS Monospace"/>
              </a:rPr>
              <a:t>  2      1230080101    15JAN07    01/19/07</a:t>
            </a:r>
          </a:p>
          <a:p>
            <a:r>
              <a:rPr lang="en-US" sz="1600" b="1" dirty="0">
                <a:solidFill>
                  <a:srgbClr val="000000"/>
                </a:solidFill>
                <a:latin typeface="SAS Monospace"/>
              </a:rPr>
              <a:t>  3      1230106883    20JAN07    01/22/07</a:t>
            </a:r>
          </a:p>
          <a:p>
            <a:r>
              <a:rPr lang="en-US" sz="1600" b="1" dirty="0">
                <a:solidFill>
                  <a:srgbClr val="000000"/>
                </a:solidFill>
                <a:latin typeface="SAS Monospace"/>
              </a:rPr>
              <a:t>  4      1230147441    28JAN07    01/28/07</a:t>
            </a:r>
          </a:p>
          <a:p>
            <a:r>
              <a:rPr lang="en-US" sz="1600" b="1" dirty="0">
                <a:solidFill>
                  <a:srgbClr val="000000"/>
                </a:solidFill>
                <a:latin typeface="SAS Monospace"/>
              </a:rPr>
              <a:t>  5      1230315085    27FEB07    02/27/07</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700088" y="601747"/>
            <a:ext cx="8062912" cy="4267200"/>
          </a:xfrm>
        </p:spPr>
        <p:txBody>
          <a:bodyPr/>
          <a:lstStyle/>
          <a:p>
            <a:pPr marL="401638" indent="-401638">
              <a:defRPr/>
            </a:pPr>
            <a:r>
              <a:rPr lang="en-US" dirty="0" smtClean="0"/>
              <a:t>4.  Which </a:t>
            </a:r>
            <a:r>
              <a:rPr lang="en-US" dirty="0"/>
              <a:t>of the following </a:t>
            </a:r>
            <a:r>
              <a:rPr lang="en-US" dirty="0" smtClean="0"/>
              <a:t>FORMAT </a:t>
            </a:r>
            <a:r>
              <a:rPr lang="en-US" dirty="0"/>
              <a:t>statements was used to create this output</a:t>
            </a:r>
            <a:r>
              <a:rPr lang="en-US" dirty="0" smtClean="0"/>
              <a:t>?</a:t>
            </a:r>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0" indent="0">
              <a:defRPr/>
            </a:pPr>
            <a:endParaRPr lang="en-US" sz="800" b="1" dirty="0" smtClean="0"/>
          </a:p>
          <a:p>
            <a:pPr marL="914400" lvl="1" indent="-463550">
              <a:buClr>
                <a:schemeClr val="tx1"/>
              </a:buClr>
              <a:buSzTx/>
              <a:buFont typeface="Wingdings" pitchFamily="2" charset="2"/>
              <a:buAutoNum type="alphaLcPeriod"/>
              <a:defRPr/>
            </a:pPr>
            <a:r>
              <a:rPr lang="en-US" dirty="0"/>
              <a:t>format Order_Date </a:t>
            </a:r>
            <a:r>
              <a:rPr lang="en-US" dirty="0" smtClean="0"/>
              <a:t>date9.  </a:t>
            </a:r>
            <a:r>
              <a:rPr lang="en-US" dirty="0"/>
              <a:t>Delivery_Date mmddyy8</a:t>
            </a:r>
            <a:r>
              <a:rPr lang="en-US" dirty="0" smtClean="0"/>
              <a:t>.;</a:t>
            </a:r>
          </a:p>
          <a:p>
            <a:pPr marL="914400" lvl="1" indent="-463550">
              <a:buClr>
                <a:schemeClr val="tx1"/>
              </a:buClr>
              <a:buSzTx/>
              <a:buFont typeface="Wingdings" pitchFamily="2" charset="2"/>
              <a:buAutoNum type="alphaLcPeriod"/>
              <a:defRPr/>
            </a:pPr>
            <a:r>
              <a:rPr lang="en-US" dirty="0" smtClean="0">
                <a:solidFill>
                  <a:schemeClr val="tx1"/>
                </a:solidFill>
              </a:rPr>
              <a:t>format </a:t>
            </a:r>
            <a:r>
              <a:rPr lang="en-US" dirty="0">
                <a:solidFill>
                  <a:schemeClr val="tx1"/>
                </a:solidFill>
              </a:rPr>
              <a:t>Order_Date date7.  Delivery_Date mmddyy8.; </a:t>
            </a:r>
          </a:p>
          <a:p>
            <a:pPr marL="914400" lvl="1" indent="-463550">
              <a:buClr>
                <a:schemeClr val="tx1"/>
              </a:buClr>
              <a:buSzTx/>
              <a:buFont typeface="Wingdings" pitchFamily="2" charset="2"/>
              <a:buAutoNum type="alphaLcPeriod"/>
              <a:defRPr/>
            </a:pPr>
            <a:r>
              <a:rPr lang="en-US" dirty="0"/>
              <a:t>format Order_Date </a:t>
            </a:r>
            <a:r>
              <a:rPr lang="en-US" dirty="0" smtClean="0"/>
              <a:t>ddmmmyy.  </a:t>
            </a:r>
            <a:r>
              <a:rPr lang="en-US" dirty="0"/>
              <a:t>Delivery_Date mmddyy8</a:t>
            </a:r>
            <a:r>
              <a:rPr lang="en-US" dirty="0" smtClean="0"/>
              <a:t>.;</a:t>
            </a:r>
          </a:p>
          <a:p>
            <a:pPr marL="914400" lvl="1" indent="-463550">
              <a:buClr>
                <a:schemeClr val="tx1"/>
              </a:buClr>
              <a:buSzTx/>
              <a:buFont typeface="Wingdings" pitchFamily="2" charset="2"/>
              <a:buAutoNum type="alphaLcPeriod"/>
              <a:defRPr/>
            </a:pPr>
            <a:r>
              <a:rPr lang="en-US" dirty="0" smtClean="0"/>
              <a:t>format </a:t>
            </a:r>
            <a:r>
              <a:rPr lang="en-US" dirty="0"/>
              <a:t>Order_Date </a:t>
            </a:r>
            <a:r>
              <a:rPr lang="en-US" dirty="0" smtClean="0"/>
              <a:t>monyy7.  </a:t>
            </a:r>
            <a:r>
              <a:rPr lang="en-US" dirty="0"/>
              <a:t>Delivery_Date mmddyy8.; </a:t>
            </a:r>
          </a:p>
        </p:txBody>
      </p:sp>
      <p:sp>
        <p:nvSpPr>
          <p:cNvPr id="5" name="Rectangle 4"/>
          <p:cNvSpPr/>
          <p:nvPr/>
        </p:nvSpPr>
        <p:spPr>
          <a:xfrm>
            <a:off x="1149350" y="1660694"/>
            <a:ext cx="5573486" cy="2149306"/>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Order</a:t>
            </a:r>
            <a:r>
              <a:rPr lang="en-US" sz="1600" b="1" dirty="0">
                <a:solidFill>
                  <a:srgbClr val="000000"/>
                </a:solidFill>
                <a:latin typeface="SAS Monospace"/>
              </a:rPr>
              <a:t>_   </a:t>
            </a:r>
            <a:r>
              <a:rPr lang="en-US" sz="1600" b="1" dirty="0" smtClean="0">
                <a:solidFill>
                  <a:srgbClr val="000000"/>
                </a:solidFill>
                <a:latin typeface="SAS Monospace"/>
              </a:rPr>
              <a:t>Delivery</a:t>
            </a:r>
            <a:r>
              <a:rPr lang="en-US" sz="1600" b="1" dirty="0">
                <a:solidFill>
                  <a:srgbClr val="000000"/>
                </a:solidFill>
                <a:latin typeface="SAS Monospace"/>
              </a:rPr>
              <a:t>_</a:t>
            </a:r>
          </a:p>
          <a:p>
            <a:r>
              <a:rPr lang="en-US" sz="1600" b="1" dirty="0">
                <a:solidFill>
                  <a:srgbClr val="000000"/>
                </a:solidFill>
                <a:latin typeface="SAS Monospace"/>
              </a:rPr>
              <a:t>Obs        Order_ID       Date   </a:t>
            </a:r>
            <a:r>
              <a:rPr lang="en-US" sz="1600" b="1" dirty="0" smtClean="0">
                <a:solidFill>
                  <a:srgbClr val="000000"/>
                </a:solidFill>
                <a:latin typeface="SAS Monospace"/>
              </a:rPr>
              <a:t>     </a:t>
            </a:r>
            <a:r>
              <a:rPr lang="en-US" sz="1600" b="1" dirty="0">
                <a:solidFill>
                  <a:srgbClr val="000000"/>
                </a:solidFill>
                <a:latin typeface="SAS Monospace"/>
              </a:rPr>
              <a:t>Date</a:t>
            </a:r>
          </a:p>
          <a:p>
            <a:endParaRPr lang="en-US" sz="1600" b="1" dirty="0">
              <a:solidFill>
                <a:srgbClr val="000000"/>
              </a:solidFill>
              <a:latin typeface="SAS Monospace"/>
            </a:endParaRPr>
          </a:p>
          <a:p>
            <a:r>
              <a:rPr lang="en-US" sz="1600" b="1" dirty="0">
                <a:solidFill>
                  <a:srgbClr val="000000"/>
                </a:solidFill>
                <a:latin typeface="SAS Monospace"/>
              </a:rPr>
              <a:t>  1      1230058123    11JAN07    01/11/07</a:t>
            </a:r>
          </a:p>
          <a:p>
            <a:r>
              <a:rPr lang="en-US" sz="1600" b="1" dirty="0">
                <a:solidFill>
                  <a:srgbClr val="000000"/>
                </a:solidFill>
                <a:latin typeface="SAS Monospace"/>
              </a:rPr>
              <a:t>  2      1230080101    15JAN07    01/19/07</a:t>
            </a:r>
          </a:p>
          <a:p>
            <a:r>
              <a:rPr lang="en-US" sz="1600" b="1" dirty="0">
                <a:solidFill>
                  <a:srgbClr val="000000"/>
                </a:solidFill>
                <a:latin typeface="SAS Monospace"/>
              </a:rPr>
              <a:t>  3      1230106883    20JAN07    01/22/07</a:t>
            </a:r>
          </a:p>
          <a:p>
            <a:r>
              <a:rPr lang="en-US" sz="1600" b="1" dirty="0">
                <a:solidFill>
                  <a:srgbClr val="000000"/>
                </a:solidFill>
                <a:latin typeface="SAS Monospace"/>
              </a:rPr>
              <a:t>  4      1230147441    28JAN07    01/28/07</a:t>
            </a:r>
          </a:p>
          <a:p>
            <a:r>
              <a:rPr lang="en-US" sz="1600" b="1" dirty="0">
                <a:solidFill>
                  <a:srgbClr val="000000"/>
                </a:solidFill>
                <a:latin typeface="SAS Monospace"/>
              </a:rPr>
              <a:t>  5      1230315085    27FEB07    02/27/07</a:t>
            </a:r>
          </a:p>
        </p:txBody>
      </p:sp>
      <p:sp>
        <p:nvSpPr>
          <p:cNvPr id="2" name="Oval 1"/>
          <p:cNvSpPr/>
          <p:nvPr/>
        </p:nvSpPr>
        <p:spPr bwMode="auto">
          <a:xfrm>
            <a:off x="969281" y="4481541"/>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2356262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00050" indent="-400050">
              <a:defRPr/>
            </a:pPr>
            <a:r>
              <a:rPr lang="en-US" dirty="0" smtClean="0"/>
              <a:t>5.  Which of the following is not a valid user-defined format name?</a:t>
            </a:r>
          </a:p>
          <a:p>
            <a:pPr marL="465138">
              <a:defRPr/>
            </a:pPr>
            <a:endParaRPr lang="en-US" sz="800" b="1" dirty="0" smtClean="0"/>
          </a:p>
          <a:p>
            <a:pPr marL="914400" lvl="1" indent="-463550">
              <a:buClr>
                <a:schemeClr val="tx1"/>
              </a:buClr>
              <a:buSzTx/>
              <a:buFont typeface="Wingdings" pitchFamily="2" charset="2"/>
              <a:buAutoNum type="alphaLcPeriod"/>
              <a:defRPr/>
            </a:pPr>
            <a:r>
              <a:rPr lang="en-US" dirty="0"/>
              <a:t>$month</a:t>
            </a:r>
          </a:p>
          <a:p>
            <a:pPr marL="914400" lvl="1" indent="-463550">
              <a:buClr>
                <a:schemeClr val="tx1"/>
              </a:buClr>
              <a:buSzTx/>
              <a:buFont typeface="Wingdings" pitchFamily="2" charset="2"/>
              <a:buAutoNum type="alphaLcPeriod"/>
              <a:defRPr/>
            </a:pPr>
            <a:r>
              <a:rPr lang="en-US" dirty="0" err="1"/>
              <a:t>group_a</a:t>
            </a:r>
            <a:endParaRPr lang="en-US" dirty="0"/>
          </a:p>
          <a:p>
            <a:pPr marL="914400" lvl="1" indent="-463550">
              <a:buClr>
                <a:schemeClr val="tx1"/>
              </a:buClr>
              <a:buSzTx/>
              <a:buFont typeface="Wingdings" pitchFamily="2" charset="2"/>
              <a:buAutoNum type="alphaLcPeriod"/>
              <a:defRPr/>
            </a:pPr>
            <a:r>
              <a:rPr lang="en-US" dirty="0">
                <a:solidFill>
                  <a:schemeClr val="tx1"/>
                </a:solidFill>
              </a:rPr>
              <a:t>comma</a:t>
            </a:r>
          </a:p>
          <a:p>
            <a:pPr marL="914400" lvl="1" indent="-463550">
              <a:buClr>
                <a:schemeClr val="tx1"/>
              </a:buClr>
              <a:buSzTx/>
              <a:buFont typeface="Wingdings" pitchFamily="2" charset="2"/>
              <a:buAutoNum type="alphaLcPeriod"/>
              <a:defRPr/>
            </a:pPr>
            <a:r>
              <a:rPr lang="en-US" dirty="0"/>
              <a:t>_gender</a:t>
            </a:r>
          </a:p>
          <a:p>
            <a:pPr marL="0" indent="0">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dirty="0" smtClean="0"/>
              <a:t>FORMAT Statement</a:t>
            </a:r>
          </a:p>
        </p:txBody>
      </p:sp>
      <p:sp>
        <p:nvSpPr>
          <p:cNvPr id="103427" name="Rectangle 3"/>
          <p:cNvSpPr>
            <a:spLocks noGrp="1" noChangeArrowheads="1"/>
          </p:cNvSpPr>
          <p:nvPr>
            <p:ph idx="1"/>
          </p:nvPr>
        </p:nvSpPr>
        <p:spPr>
          <a:xfrm>
            <a:off x="685800" y="1071563"/>
            <a:ext cx="8215313" cy="4267200"/>
          </a:xfrm>
        </p:spPr>
        <p:txBody>
          <a:bodyPr/>
          <a:lstStyle/>
          <a:p>
            <a:pPr marL="0" indent="0" eaLnBrk="1" hangingPunct="1"/>
            <a:r>
              <a:rPr lang="en-US" dirty="0" smtClean="0"/>
              <a:t>The </a:t>
            </a:r>
            <a:r>
              <a:rPr lang="en-US" i="1" dirty="0" smtClean="0"/>
              <a:t>FORMAT</a:t>
            </a:r>
            <a:r>
              <a:rPr lang="en-US" dirty="0" smtClean="0"/>
              <a:t> </a:t>
            </a:r>
            <a:r>
              <a:rPr lang="en-US" i="1" dirty="0" smtClean="0"/>
              <a:t>statement</a:t>
            </a:r>
            <a:r>
              <a:rPr lang="en-US" dirty="0" smtClean="0"/>
              <a:t> associates a format with a variable.</a:t>
            </a:r>
          </a:p>
          <a:p>
            <a:pPr marL="0" indent="0" eaLnBrk="1" hangingPunct="1"/>
            <a:endParaRPr lang="en-US" dirty="0" smtClean="0"/>
          </a:p>
        </p:txBody>
      </p:sp>
      <p:sp>
        <p:nvSpPr>
          <p:cNvPr id="103429" name="Text Box 6"/>
          <p:cNvSpPr txBox="1">
            <a:spLocks noChangeArrowheads="1"/>
          </p:cNvSpPr>
          <p:nvPr/>
        </p:nvSpPr>
        <p:spPr bwMode="auto">
          <a:xfrm>
            <a:off x="7932604"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p105d01</a:t>
            </a:r>
            <a:endParaRPr lang="en-US" sz="1600" b="1" dirty="0"/>
          </a:p>
        </p:txBody>
      </p:sp>
      <p:sp>
        <p:nvSpPr>
          <p:cNvPr id="103430" name="Rectangle 8"/>
          <p:cNvSpPr>
            <a:spLocks noChangeArrowheads="1"/>
          </p:cNvSpPr>
          <p:nvPr/>
        </p:nvSpPr>
        <p:spPr bwMode="auto">
          <a:xfrm>
            <a:off x="295275" y="1685424"/>
            <a:ext cx="8582025" cy="1672253"/>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solidFill>
                  <a:srgbClr val="000000"/>
                </a:solidFill>
                <a:latin typeface="Courier New" pitchFamily="49" charset="0"/>
              </a:rPr>
              <a:t>proc print data=orion.sales noobs;</a:t>
            </a:r>
          </a:p>
          <a:p>
            <a:pPr>
              <a:lnSpc>
                <a:spcPct val="85000"/>
              </a:lnSpc>
            </a:pPr>
            <a:r>
              <a:rPr lang="en-US" b="1" dirty="0" smtClean="0">
                <a:solidFill>
                  <a:srgbClr val="000000"/>
                </a:solidFill>
                <a:latin typeface="Courier New" pitchFamily="49" charset="0"/>
              </a:rPr>
              <a:t>   format </a:t>
            </a:r>
            <a:r>
              <a:rPr lang="en-US" b="1" dirty="0">
                <a:solidFill>
                  <a:srgbClr val="000000"/>
                </a:solidFill>
                <a:latin typeface="Courier New" pitchFamily="49" charset="0"/>
              </a:rPr>
              <a:t>Salary </a:t>
            </a:r>
            <a:r>
              <a:rPr lang="en-US" b="1" dirty="0" smtClean="0">
                <a:solidFill>
                  <a:srgbClr val="000000"/>
                </a:solidFill>
                <a:latin typeface="Courier New" pitchFamily="49" charset="0"/>
              </a:rPr>
              <a:t>dollar8</a:t>
            </a:r>
            <a:r>
              <a:rPr lang="en-US" b="1" dirty="0">
                <a:solidFill>
                  <a:srgbClr val="000000"/>
                </a:solidFill>
                <a:latin typeface="Courier New" pitchFamily="49" charset="0"/>
              </a:rPr>
              <a:t>. Hire_Date </a:t>
            </a:r>
            <a:r>
              <a:rPr lang="en-US" b="1" dirty="0" smtClean="0">
                <a:solidFill>
                  <a:srgbClr val="000000"/>
                </a:solidFill>
                <a:latin typeface="Courier New" pitchFamily="49" charset="0"/>
              </a:rPr>
              <a:t>mmddyy10</a:t>
            </a:r>
            <a:r>
              <a:rPr lang="en-US" b="1" dirty="0">
                <a:solidFill>
                  <a:srgbClr val="000000"/>
                </a:solidFill>
                <a:latin typeface="Courier New" pitchFamily="49" charset="0"/>
              </a:rPr>
              <a:t>.;</a:t>
            </a:r>
          </a:p>
          <a:p>
            <a:pPr>
              <a:lnSpc>
                <a:spcPct val="85000"/>
              </a:lnSpc>
            </a:pPr>
            <a:r>
              <a:rPr lang="en-US" b="1" dirty="0">
                <a:solidFill>
                  <a:srgbClr val="000000"/>
                </a:solidFill>
                <a:latin typeface="Courier New" pitchFamily="49" charset="0"/>
              </a:rPr>
              <a:t>   var</a:t>
            </a:r>
            <a:r>
              <a:rPr lang="en-US" b="1" dirty="0">
                <a:latin typeface="Courier New" pitchFamily="49" charset="0"/>
              </a:rPr>
              <a:t> Last_Name </a:t>
            </a:r>
            <a:r>
              <a:rPr lang="en-US" b="1" dirty="0" smtClean="0">
                <a:latin typeface="Courier New" pitchFamily="49" charset="0"/>
              </a:rPr>
              <a:t>First_Name </a:t>
            </a:r>
            <a:r>
              <a:rPr lang="en-US" b="1" dirty="0">
                <a:latin typeface="Courier New" pitchFamily="49" charset="0"/>
              </a:rPr>
              <a:t>Country </a:t>
            </a:r>
            <a:endParaRPr lang="en-US" b="1" dirty="0" smtClean="0">
              <a:latin typeface="Courier New" pitchFamily="49" charset="0"/>
            </a:endParaRPr>
          </a:p>
          <a:p>
            <a:pPr>
              <a:lnSpc>
                <a:spcPct val="85000"/>
              </a:lnSpc>
            </a:pPr>
            <a:r>
              <a:rPr lang="en-US" b="1" dirty="0">
                <a:latin typeface="Courier New" pitchFamily="49" charset="0"/>
              </a:rPr>
              <a:t> </a:t>
            </a:r>
            <a:r>
              <a:rPr lang="en-US" b="1" dirty="0" smtClean="0">
                <a:latin typeface="Courier New" pitchFamily="49" charset="0"/>
              </a:rPr>
              <a:t>      Job_Title Salary </a:t>
            </a:r>
            <a:r>
              <a:rPr lang="en-US" b="1" dirty="0">
                <a:latin typeface="Courier New" pitchFamily="49" charset="0"/>
              </a:rPr>
              <a:t>Hire_Date;</a:t>
            </a:r>
          </a:p>
          <a:p>
            <a:pPr>
              <a:lnSpc>
                <a:spcPct val="85000"/>
              </a:lnSpc>
            </a:pPr>
            <a:r>
              <a:rPr lang="en-US" b="1" dirty="0">
                <a:latin typeface="Courier New" pitchFamily="49" charset="0"/>
              </a:rPr>
              <a:t>run;</a:t>
            </a:r>
          </a:p>
        </p:txBody>
      </p:sp>
      <p:sp>
        <p:nvSpPr>
          <p:cNvPr id="2" name="Rectangle 1"/>
          <p:cNvSpPr/>
          <p:nvPr>
            <p:custDataLst>
              <p:tags r:id="rId1"/>
            </p:custDataLst>
          </p:nvPr>
        </p:nvSpPr>
        <p:spPr bwMode="auto">
          <a:xfrm>
            <a:off x="872829" y="2033404"/>
            <a:ext cx="7886707"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9" name="Rectangle 4"/>
          <p:cNvSpPr>
            <a:spLocks noChangeArrowheads="1"/>
          </p:cNvSpPr>
          <p:nvPr/>
        </p:nvSpPr>
        <p:spPr bwMode="auto">
          <a:xfrm>
            <a:off x="4737598" y="3049900"/>
            <a:ext cx="3926342" cy="615553"/>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pPr>
              <a:spcBef>
                <a:spcPct val="20000"/>
              </a:spcBef>
              <a:buClr>
                <a:schemeClr val="tx1"/>
              </a:buClr>
            </a:pPr>
            <a:r>
              <a:rPr lang="en-US" sz="2000" b="1" dirty="0"/>
              <a:t>FORMAT</a:t>
            </a:r>
            <a:r>
              <a:rPr lang="en-US" sz="2000" dirty="0"/>
              <a:t> </a:t>
            </a:r>
            <a:r>
              <a:rPr lang="en-US" sz="2000" i="1" dirty="0"/>
              <a:t>variable(s)</a:t>
            </a:r>
            <a:r>
              <a:rPr lang="en-US" sz="2000" dirty="0"/>
              <a:t> </a:t>
            </a:r>
            <a:r>
              <a:rPr lang="en-US" sz="2000" i="1" dirty="0" smtClean="0"/>
              <a:t>format …</a:t>
            </a:r>
            <a:r>
              <a:rPr lang="en-US" sz="2000" b="1" dirty="0" smtClean="0"/>
              <a:t>;</a:t>
            </a:r>
            <a:endParaRPr lang="en-US" sz="2000" b="1" dirty="0"/>
          </a:p>
        </p:txBody>
      </p:sp>
    </p:spTree>
    <p:extLst>
      <p:ext uri="{BB962C8B-B14F-4D97-AF65-F5344CB8AC3E}">
        <p14:creationId xmlns:p14="http://schemas.microsoft.com/office/powerpoint/2010/main" val="19692952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01638" indent="-401638">
              <a:defRPr/>
            </a:pPr>
            <a:r>
              <a:rPr lang="en-US" dirty="0" smtClean="0"/>
              <a:t>5.  Which of the following is not a valid user-defined format name?</a:t>
            </a:r>
          </a:p>
          <a:p>
            <a:pPr marL="0" indent="0">
              <a:defRPr/>
            </a:pPr>
            <a:endParaRPr lang="en-US" sz="800" b="1" dirty="0" smtClean="0"/>
          </a:p>
          <a:p>
            <a:pPr marL="914400" lvl="1" indent="-463550">
              <a:buClr>
                <a:schemeClr val="tx1"/>
              </a:buClr>
              <a:buSzTx/>
              <a:buFont typeface="Wingdings" pitchFamily="2" charset="2"/>
              <a:buAutoNum type="alphaLcPeriod"/>
              <a:defRPr/>
            </a:pPr>
            <a:r>
              <a:rPr lang="en-US" dirty="0" smtClean="0"/>
              <a:t>$month</a:t>
            </a:r>
          </a:p>
          <a:p>
            <a:pPr marL="914400" lvl="1" indent="-463550">
              <a:buClr>
                <a:schemeClr val="tx1"/>
              </a:buClr>
              <a:buSzTx/>
              <a:buFont typeface="Wingdings" pitchFamily="2" charset="2"/>
              <a:buAutoNum type="alphaLcPeriod"/>
              <a:defRPr/>
            </a:pPr>
            <a:r>
              <a:rPr lang="en-US" dirty="0" smtClean="0"/>
              <a:t>group_a</a:t>
            </a:r>
          </a:p>
          <a:p>
            <a:pPr marL="914400" lvl="1" indent="-463550">
              <a:buClr>
                <a:schemeClr val="tx1"/>
              </a:buClr>
              <a:buSzTx/>
              <a:buFont typeface="Wingdings" pitchFamily="2" charset="2"/>
              <a:buAutoNum type="alphaLcPeriod"/>
              <a:defRPr/>
            </a:pPr>
            <a:r>
              <a:rPr lang="en-US" dirty="0" smtClean="0">
                <a:solidFill>
                  <a:schemeClr val="tx1"/>
                </a:solidFill>
              </a:rPr>
              <a:t>comma</a:t>
            </a:r>
          </a:p>
          <a:p>
            <a:pPr marL="914400" lvl="1" indent="-463550">
              <a:buClr>
                <a:schemeClr val="tx1"/>
              </a:buClr>
              <a:buSzTx/>
              <a:buFont typeface="Wingdings" pitchFamily="2" charset="2"/>
              <a:buAutoNum type="alphaLcPeriod"/>
              <a:defRPr/>
            </a:pPr>
            <a:r>
              <a:rPr lang="en-US" dirty="0" smtClean="0"/>
              <a:t>_gender</a:t>
            </a:r>
          </a:p>
          <a:p>
            <a:pPr marL="0" indent="0">
              <a:defRPr/>
            </a:pPr>
            <a:endParaRPr lang="en-US" dirty="0" smtClean="0"/>
          </a:p>
        </p:txBody>
      </p:sp>
      <p:sp>
        <p:nvSpPr>
          <p:cNvPr id="2" name="Oval 1"/>
          <p:cNvSpPr/>
          <p:nvPr/>
        </p:nvSpPr>
        <p:spPr bwMode="auto">
          <a:xfrm>
            <a:off x="977448" y="2363561"/>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10626122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AutoNum type="arabicPeriod" startAt="6"/>
              <a:defRPr/>
            </a:pPr>
            <a:r>
              <a:rPr lang="en-US" dirty="0" smtClean="0"/>
              <a:t>You </a:t>
            </a:r>
            <a:r>
              <a:rPr lang="en-US" dirty="0"/>
              <a:t>can use either &lt; or &gt; to define a non-inclusive range in a VALUE statement. </a:t>
            </a:r>
            <a:endParaRPr lang="en-US" dirty="0" smtClean="0"/>
          </a:p>
          <a:p>
            <a:pPr marL="457200" indent="-457200">
              <a:buAutoNum type="arabicPeriod" startAt="6"/>
              <a:defRPr/>
            </a:pPr>
            <a:endParaRPr lang="en-US" sz="800" b="1" dirty="0" smtClean="0"/>
          </a:p>
          <a:p>
            <a:pPr marL="465138">
              <a:defRPr/>
            </a:pPr>
            <a:r>
              <a:rPr lang="en-US" dirty="0">
                <a:sym typeface="Wingdings" pitchFamily="2" charset="2"/>
              </a:rPr>
              <a:t>  </a:t>
            </a:r>
            <a:r>
              <a:rPr lang="en-US" dirty="0"/>
              <a:t>True	</a:t>
            </a:r>
          </a:p>
          <a:p>
            <a:pPr marL="465138">
              <a:defRPr/>
            </a:pPr>
            <a:r>
              <a:rPr lang="en-US" dirty="0">
                <a:sym typeface="Wingdings" pitchFamily="2" charset="2"/>
              </a:rPr>
              <a:t></a:t>
            </a:r>
            <a:r>
              <a:rPr lang="en-US" dirty="0"/>
              <a:t>  False</a:t>
            </a:r>
          </a:p>
          <a:p>
            <a:pPr marL="0" indent="0">
              <a:defRPr/>
            </a:pP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AutoNum type="arabicPeriod" startAt="6"/>
              <a:defRPr/>
            </a:pPr>
            <a:r>
              <a:rPr lang="en-US" dirty="0" smtClean="0"/>
              <a:t>You can use either &lt; or &gt; to define a non-inclusive range in a VALUE statement. </a:t>
            </a:r>
          </a:p>
          <a:p>
            <a:pPr marL="457200" indent="-457200">
              <a:buAutoNum type="arabicPeriod" startAt="6"/>
              <a:defRPr/>
            </a:pPr>
            <a:endParaRPr lang="en-US" sz="800" b="1" dirty="0" smtClean="0"/>
          </a:p>
          <a:p>
            <a:pPr marL="465138">
              <a:defRPr/>
            </a:pPr>
            <a:r>
              <a:rPr lang="en-US" dirty="0">
                <a:sym typeface="Wingdings" pitchFamily="2" charset="2"/>
              </a:rPr>
              <a:t>  </a:t>
            </a:r>
            <a:r>
              <a:rPr lang="en-US" dirty="0"/>
              <a:t>True	</a:t>
            </a:r>
          </a:p>
          <a:p>
            <a:pPr marL="465138">
              <a:defRPr/>
            </a:pPr>
            <a:r>
              <a:rPr lang="en-US" dirty="0">
                <a:sym typeface="Wingdings" pitchFamily="2" charset="2"/>
              </a:rPr>
              <a:t></a:t>
            </a:r>
            <a:r>
              <a:rPr lang="en-US" dirty="0"/>
              <a:t>  </a:t>
            </a:r>
            <a:r>
              <a:rPr lang="en-US" dirty="0">
                <a:solidFill>
                  <a:schemeClr val="tx1"/>
                </a:solidFill>
              </a:rPr>
              <a:t>False</a:t>
            </a:r>
          </a:p>
          <a:p>
            <a:pPr marL="0" indent="0">
              <a:defRPr/>
            </a:pPr>
            <a:endParaRPr lang="en-US" dirty="0" smtClean="0"/>
          </a:p>
        </p:txBody>
      </p:sp>
      <p:sp>
        <p:nvSpPr>
          <p:cNvPr id="2" name="Oval 1"/>
          <p:cNvSpPr/>
          <p:nvPr/>
        </p:nvSpPr>
        <p:spPr bwMode="auto">
          <a:xfrm>
            <a:off x="1053637" y="1913286"/>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13785617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7.  The format name must </a:t>
            </a:r>
            <a:r>
              <a:rPr lang="en-US" dirty="0"/>
              <a:t>include a period </a:t>
            </a:r>
            <a:r>
              <a:rPr lang="en-US" dirty="0" smtClean="0"/>
              <a:t>in the FORMAT statement.</a:t>
            </a:r>
          </a:p>
          <a:p>
            <a:pPr marL="0" indent="0">
              <a:defRPr/>
            </a:pPr>
            <a:endParaRPr lang="en-US" sz="800" b="1" dirty="0" smtClean="0"/>
          </a:p>
          <a:p>
            <a:pPr marL="465138">
              <a:defRPr/>
            </a:pPr>
            <a:r>
              <a:rPr lang="en-US" dirty="0">
                <a:sym typeface="Wingdings" pitchFamily="2" charset="2"/>
              </a:rPr>
              <a:t>  </a:t>
            </a:r>
            <a:r>
              <a:rPr lang="en-US" dirty="0"/>
              <a:t>True	</a:t>
            </a:r>
          </a:p>
          <a:p>
            <a:pPr marL="465138">
              <a:defRPr/>
            </a:pPr>
            <a:r>
              <a:rPr lang="en-US" dirty="0">
                <a:sym typeface="Wingdings" pitchFamily="2" charset="2"/>
              </a:rPr>
              <a:t></a:t>
            </a:r>
            <a:r>
              <a:rPr lang="en-US" dirty="0"/>
              <a:t>  False</a:t>
            </a:r>
          </a:p>
          <a:p>
            <a:pPr marL="0" indent="0">
              <a:defRPr/>
            </a:pPr>
            <a:endParaRPr lang="en-US" dirty="0" smtClean="0"/>
          </a:p>
        </p:txBody>
      </p:sp>
    </p:spTree>
    <p:extLst>
      <p:ext uri="{BB962C8B-B14F-4D97-AF65-F5344CB8AC3E}">
        <p14:creationId xmlns:p14="http://schemas.microsoft.com/office/powerpoint/2010/main" val="31603702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7.  The format name must </a:t>
            </a:r>
            <a:r>
              <a:rPr lang="en-US" dirty="0"/>
              <a:t>include a period </a:t>
            </a:r>
            <a:r>
              <a:rPr lang="en-US" dirty="0" smtClean="0"/>
              <a:t>in the FORMAT statement.</a:t>
            </a:r>
          </a:p>
          <a:p>
            <a:pPr marL="0" indent="0">
              <a:defRPr/>
            </a:pPr>
            <a:endParaRPr lang="en-US" sz="800" b="1" dirty="0" smtClean="0"/>
          </a:p>
          <a:p>
            <a:pPr marL="465138">
              <a:defRPr/>
            </a:pPr>
            <a:r>
              <a:rPr lang="en-US" dirty="0">
                <a:sym typeface="Wingdings" pitchFamily="2" charset="2"/>
              </a:rPr>
              <a:t>  </a:t>
            </a:r>
            <a:r>
              <a:rPr lang="en-US" dirty="0">
                <a:solidFill>
                  <a:schemeClr val="tx1"/>
                </a:solidFill>
              </a:rPr>
              <a:t>True</a:t>
            </a:r>
            <a:r>
              <a:rPr lang="en-US" dirty="0"/>
              <a:t>	</a:t>
            </a:r>
          </a:p>
          <a:p>
            <a:pPr marL="465138">
              <a:defRPr/>
            </a:pPr>
            <a:r>
              <a:rPr lang="en-US" dirty="0">
                <a:sym typeface="Wingdings" pitchFamily="2" charset="2"/>
              </a:rPr>
              <a:t></a:t>
            </a:r>
            <a:r>
              <a:rPr lang="en-US" dirty="0"/>
              <a:t>  False</a:t>
            </a:r>
          </a:p>
          <a:p>
            <a:pPr marL="0" indent="0">
              <a:defRPr/>
            </a:pPr>
            <a:endParaRPr lang="en-US" dirty="0" smtClean="0"/>
          </a:p>
        </p:txBody>
      </p:sp>
      <p:sp>
        <p:nvSpPr>
          <p:cNvPr id="2" name="Oval 1"/>
          <p:cNvSpPr/>
          <p:nvPr/>
        </p:nvSpPr>
        <p:spPr bwMode="auto">
          <a:xfrm>
            <a:off x="1041851" y="148907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41966123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8.  Given this $TITLE format, what would be displayed for a value of </a:t>
            </a:r>
            <a:r>
              <a:rPr lang="en-US" i="1" dirty="0" smtClean="0"/>
              <a:t>Sales Rep II</a:t>
            </a:r>
            <a:r>
              <a:rPr lang="en-US" dirty="0" smtClean="0"/>
              <a:t>?</a:t>
            </a:r>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0" indent="0">
              <a:defRPr/>
            </a:pPr>
            <a:endParaRPr lang="en-US" sz="800" b="1" dirty="0" smtClean="0"/>
          </a:p>
          <a:p>
            <a:pPr marL="914400" lvl="1" indent="-463550">
              <a:buClr>
                <a:schemeClr val="tx1"/>
              </a:buClr>
              <a:buSzTx/>
              <a:buFont typeface="Wingdings" pitchFamily="2" charset="2"/>
              <a:buAutoNum type="alphaLcPeriod"/>
              <a:defRPr/>
            </a:pPr>
            <a:r>
              <a:rPr lang="en-US" dirty="0" smtClean="0"/>
              <a:t>Sales Manager</a:t>
            </a:r>
          </a:p>
          <a:p>
            <a:pPr marL="914400" lvl="1" indent="-463550">
              <a:buClr>
                <a:schemeClr val="tx1"/>
              </a:buClr>
              <a:buSzTx/>
              <a:buFont typeface="Wingdings" pitchFamily="2" charset="2"/>
              <a:buAutoNum type="alphaLcPeriod"/>
              <a:defRPr/>
            </a:pPr>
            <a:r>
              <a:rPr lang="en-US" dirty="0" smtClean="0"/>
              <a:t>Rep</a:t>
            </a:r>
          </a:p>
          <a:p>
            <a:pPr marL="914400" lvl="1" indent="-463550">
              <a:buClr>
                <a:schemeClr val="tx1"/>
              </a:buClr>
              <a:buSzTx/>
              <a:buFont typeface="Wingdings" pitchFamily="2" charset="2"/>
              <a:buAutoNum type="alphaLcPeriod"/>
              <a:defRPr/>
            </a:pPr>
            <a:r>
              <a:rPr lang="en-US" dirty="0"/>
              <a:t>Sales Rep II</a:t>
            </a:r>
          </a:p>
          <a:p>
            <a:pPr marL="914400" lvl="1" indent="-463550">
              <a:buClr>
                <a:schemeClr val="tx1"/>
              </a:buClr>
              <a:buSzTx/>
              <a:buFont typeface="Wingdings" pitchFamily="2" charset="2"/>
              <a:buAutoNum type="alphaLcPeriod"/>
              <a:defRPr/>
            </a:pPr>
            <a:r>
              <a:rPr lang="en-US" dirty="0" smtClean="0"/>
              <a:t>Sales R</a:t>
            </a:r>
          </a:p>
          <a:p>
            <a:pPr marL="0" indent="0">
              <a:defRPr/>
            </a:pPr>
            <a:endParaRPr lang="en-US" dirty="0" smtClean="0"/>
          </a:p>
        </p:txBody>
      </p:sp>
      <p:sp>
        <p:nvSpPr>
          <p:cNvPr id="6" name="Rectangle 5"/>
          <p:cNvSpPr/>
          <p:nvPr/>
        </p:nvSpPr>
        <p:spPr>
          <a:xfrm>
            <a:off x="1149350" y="1588846"/>
            <a:ext cx="7805058" cy="2377061"/>
          </a:xfrm>
          <a:prstGeom prst="rect">
            <a:avLst/>
          </a:prstGeom>
          <a:solidFill>
            <a:srgbClr val="FFFFFF"/>
          </a:solidFill>
          <a:ln w="38100" cmpd="sng">
            <a:solidFill>
              <a:schemeClr val="tx2"/>
            </a:solidFill>
          </a:ln>
        </p:spPr>
        <p:txBody>
          <a:bodyPr wrap="square" lIns="88900" tIns="88900" rIns="88900" bIns="88900">
            <a:spAutoFit/>
          </a:bodyPr>
          <a:lstStyle/>
          <a:p>
            <a:pPr>
              <a:lnSpc>
                <a:spcPct val="85000"/>
              </a:lnSpc>
            </a:pPr>
            <a:r>
              <a:rPr lang="en-US" b="1" dirty="0" smtClean="0">
                <a:latin typeface="Courier New"/>
              </a:rPr>
              <a:t>proc format;</a:t>
            </a:r>
          </a:p>
          <a:p>
            <a:pPr>
              <a:lnSpc>
                <a:spcPct val="85000"/>
              </a:lnSpc>
            </a:pPr>
            <a:r>
              <a:rPr lang="en-US" b="1" dirty="0" smtClean="0">
                <a:latin typeface="Courier New"/>
              </a:rPr>
              <a:t>   value $title </a:t>
            </a:r>
          </a:p>
          <a:p>
            <a:pPr>
              <a:lnSpc>
                <a:spcPct val="85000"/>
              </a:lnSpc>
            </a:pPr>
            <a:r>
              <a:rPr lang="en-US" b="1" dirty="0" smtClean="0">
                <a:latin typeface="Courier New"/>
              </a:rPr>
              <a:t>         'Sales Manager', </a:t>
            </a:r>
          </a:p>
          <a:p>
            <a:pPr>
              <a:lnSpc>
                <a:spcPct val="85000"/>
              </a:lnSpc>
            </a:pPr>
            <a:r>
              <a:rPr lang="en-US" b="1" dirty="0" smtClean="0">
                <a:latin typeface="Courier New"/>
              </a:rPr>
              <a:t>         'Senior Sales </a:t>
            </a:r>
            <a:r>
              <a:rPr lang="en-US" b="1" dirty="0" smtClean="0">
                <a:solidFill>
                  <a:srgbClr val="000000"/>
                </a:solidFill>
                <a:latin typeface="Courier New"/>
              </a:rPr>
              <a:t>Mgr</a:t>
            </a:r>
            <a:r>
              <a:rPr lang="en-US" b="1" dirty="0" smtClean="0">
                <a:latin typeface="Courier New"/>
              </a:rPr>
              <a:t>'='Manager'</a:t>
            </a:r>
          </a:p>
          <a:p>
            <a:pPr>
              <a:lnSpc>
                <a:spcPct val="85000"/>
              </a:lnSpc>
            </a:pPr>
            <a:r>
              <a:rPr lang="en-US" b="1" dirty="0" smtClean="0">
                <a:latin typeface="Courier New"/>
              </a:rPr>
              <a:t>         'Sales Rep. I',</a:t>
            </a:r>
          </a:p>
          <a:p>
            <a:pPr>
              <a:lnSpc>
                <a:spcPct val="85000"/>
              </a:lnSpc>
            </a:pPr>
            <a:r>
              <a:rPr lang="en-US" b="1" dirty="0" smtClean="0">
                <a:latin typeface="Courier New"/>
              </a:rPr>
              <a:t>         'Sales Rep. II'='Rep';</a:t>
            </a:r>
          </a:p>
          <a:p>
            <a:pPr>
              <a:lnSpc>
                <a:spcPct val="85000"/>
              </a:lnSpc>
            </a:pPr>
            <a:r>
              <a:rPr lang="en-US" b="1" dirty="0" smtClean="0">
                <a:latin typeface="Courier New"/>
              </a:rPr>
              <a:t>run;</a:t>
            </a:r>
            <a:endParaRPr lang="en-US" b="1" dirty="0">
              <a:latin typeface="Courier New"/>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defRPr/>
            </a:pPr>
            <a:r>
              <a:rPr lang="en-US" dirty="0" smtClean="0"/>
              <a:t>8.  Given this $TITLE format, what would be displayed for a value of </a:t>
            </a:r>
            <a:r>
              <a:rPr lang="en-US" i="1" dirty="0" smtClean="0"/>
              <a:t>Sales Rep II</a:t>
            </a:r>
            <a:r>
              <a:rPr lang="en-US" dirty="0" smtClean="0"/>
              <a:t>?</a:t>
            </a:r>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0" indent="0">
              <a:defRPr/>
            </a:pPr>
            <a:endParaRPr lang="en-US" sz="800" b="1" dirty="0" smtClean="0"/>
          </a:p>
          <a:p>
            <a:pPr marL="914400" lvl="1" indent="-463550">
              <a:buClr>
                <a:schemeClr val="tx1"/>
              </a:buClr>
              <a:buSzTx/>
              <a:buFont typeface="Wingdings" pitchFamily="2" charset="2"/>
              <a:buAutoNum type="alphaLcPeriod"/>
              <a:defRPr/>
            </a:pPr>
            <a:r>
              <a:rPr lang="en-US" dirty="0" smtClean="0"/>
              <a:t>Sales Manager</a:t>
            </a:r>
          </a:p>
          <a:p>
            <a:pPr marL="914400" lvl="1" indent="-463550">
              <a:buClr>
                <a:schemeClr val="tx1"/>
              </a:buClr>
              <a:buSzTx/>
              <a:buFont typeface="Wingdings" pitchFamily="2" charset="2"/>
              <a:buAutoNum type="alphaLcPeriod"/>
              <a:defRPr/>
            </a:pPr>
            <a:r>
              <a:rPr lang="en-US" dirty="0" smtClean="0"/>
              <a:t>Rep</a:t>
            </a:r>
          </a:p>
          <a:p>
            <a:pPr marL="914400" lvl="1" indent="-463550">
              <a:buClr>
                <a:schemeClr val="tx1"/>
              </a:buClr>
              <a:buSzTx/>
              <a:buFont typeface="Wingdings" pitchFamily="2" charset="2"/>
              <a:buAutoNum type="alphaLcPeriod"/>
              <a:defRPr/>
            </a:pPr>
            <a:r>
              <a:rPr lang="en-US" dirty="0"/>
              <a:t>Sales Rep II</a:t>
            </a:r>
          </a:p>
          <a:p>
            <a:pPr marL="914400" lvl="1" indent="-463550">
              <a:buClr>
                <a:schemeClr val="tx1"/>
              </a:buClr>
              <a:buSzTx/>
              <a:buFont typeface="Wingdings" pitchFamily="2" charset="2"/>
              <a:buAutoNum type="alphaLcPeriod"/>
              <a:defRPr/>
            </a:pPr>
            <a:r>
              <a:rPr lang="en-US" dirty="0" smtClean="0">
                <a:solidFill>
                  <a:schemeClr val="tx1"/>
                </a:solidFill>
              </a:rPr>
              <a:t>Sales R</a:t>
            </a:r>
          </a:p>
          <a:p>
            <a:pPr marL="0" indent="0">
              <a:defRPr/>
            </a:pPr>
            <a:endParaRPr lang="en-US" dirty="0" smtClean="0"/>
          </a:p>
        </p:txBody>
      </p:sp>
      <p:sp>
        <p:nvSpPr>
          <p:cNvPr id="2" name="Oval 1"/>
          <p:cNvSpPr/>
          <p:nvPr/>
        </p:nvSpPr>
        <p:spPr bwMode="auto">
          <a:xfrm>
            <a:off x="969281" y="5785303"/>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8" name="Rectangle 7"/>
          <p:cNvSpPr/>
          <p:nvPr/>
        </p:nvSpPr>
        <p:spPr>
          <a:xfrm>
            <a:off x="1149350" y="1588846"/>
            <a:ext cx="7805058" cy="2377061"/>
          </a:xfrm>
          <a:prstGeom prst="rect">
            <a:avLst/>
          </a:prstGeom>
          <a:solidFill>
            <a:srgbClr val="FFFFFF"/>
          </a:solidFill>
          <a:ln w="38100" cmpd="sng">
            <a:solidFill>
              <a:schemeClr val="tx2"/>
            </a:solidFill>
          </a:ln>
        </p:spPr>
        <p:txBody>
          <a:bodyPr wrap="square" lIns="88900" tIns="88900" rIns="88900" bIns="88900">
            <a:spAutoFit/>
          </a:bodyPr>
          <a:lstStyle/>
          <a:p>
            <a:pPr>
              <a:lnSpc>
                <a:spcPct val="85000"/>
              </a:lnSpc>
            </a:pPr>
            <a:r>
              <a:rPr lang="en-US" b="1" dirty="0">
                <a:solidFill>
                  <a:srgbClr val="000000"/>
                </a:solidFill>
                <a:latin typeface="Courier New"/>
              </a:rPr>
              <a:t>proc format;</a:t>
            </a:r>
          </a:p>
          <a:p>
            <a:pPr>
              <a:lnSpc>
                <a:spcPct val="85000"/>
              </a:lnSpc>
            </a:pPr>
            <a:r>
              <a:rPr lang="en-US" b="1" dirty="0">
                <a:solidFill>
                  <a:srgbClr val="000000"/>
                </a:solidFill>
                <a:latin typeface="Courier New"/>
              </a:rPr>
              <a:t>   value $title </a:t>
            </a:r>
          </a:p>
          <a:p>
            <a:pPr>
              <a:lnSpc>
                <a:spcPct val="85000"/>
              </a:lnSpc>
            </a:pPr>
            <a:r>
              <a:rPr lang="en-US" b="1" dirty="0">
                <a:solidFill>
                  <a:srgbClr val="000000"/>
                </a:solidFill>
                <a:latin typeface="Courier New"/>
              </a:rPr>
              <a:t>     </a:t>
            </a:r>
            <a:r>
              <a:rPr lang="en-US" b="1" dirty="0" smtClean="0">
                <a:solidFill>
                  <a:srgbClr val="000000"/>
                </a:solidFill>
                <a:latin typeface="Courier New"/>
              </a:rPr>
              <a:t>    'Sales </a:t>
            </a:r>
            <a:r>
              <a:rPr lang="en-US" b="1" dirty="0">
                <a:solidFill>
                  <a:srgbClr val="000000"/>
                </a:solidFill>
                <a:latin typeface="Courier New"/>
              </a:rPr>
              <a:t>Manager', </a:t>
            </a:r>
          </a:p>
          <a:p>
            <a:pPr>
              <a:lnSpc>
                <a:spcPct val="85000"/>
              </a:lnSpc>
            </a:pPr>
            <a:r>
              <a:rPr lang="en-US" b="1" dirty="0">
                <a:solidFill>
                  <a:srgbClr val="000000"/>
                </a:solidFill>
                <a:latin typeface="Courier New"/>
              </a:rPr>
              <a:t>     </a:t>
            </a:r>
            <a:r>
              <a:rPr lang="en-US" b="1" dirty="0" smtClean="0">
                <a:solidFill>
                  <a:srgbClr val="000000"/>
                </a:solidFill>
                <a:latin typeface="Courier New"/>
              </a:rPr>
              <a:t>    'Senior </a:t>
            </a:r>
            <a:r>
              <a:rPr lang="en-US" b="1" dirty="0">
                <a:solidFill>
                  <a:srgbClr val="000000"/>
                </a:solidFill>
                <a:latin typeface="Courier New"/>
              </a:rPr>
              <a:t>Sales Mgr</a:t>
            </a:r>
            <a:r>
              <a:rPr lang="en-US" b="1" dirty="0">
                <a:latin typeface="Courier New"/>
              </a:rPr>
              <a:t>'='Manager'</a:t>
            </a:r>
          </a:p>
          <a:p>
            <a:pPr>
              <a:lnSpc>
                <a:spcPct val="85000"/>
              </a:lnSpc>
            </a:pPr>
            <a:r>
              <a:rPr lang="en-US" b="1" dirty="0" smtClean="0">
                <a:latin typeface="Courier New"/>
              </a:rPr>
              <a:t>         'Sales </a:t>
            </a:r>
            <a:r>
              <a:rPr lang="en-US" b="1" dirty="0">
                <a:latin typeface="Courier New"/>
              </a:rPr>
              <a:t>Rep. I',</a:t>
            </a:r>
          </a:p>
          <a:p>
            <a:pPr>
              <a:lnSpc>
                <a:spcPct val="85000"/>
              </a:lnSpc>
            </a:pPr>
            <a:r>
              <a:rPr lang="en-US" b="1" dirty="0">
                <a:latin typeface="Courier New"/>
              </a:rPr>
              <a:t>     </a:t>
            </a:r>
            <a:r>
              <a:rPr lang="en-US" b="1" dirty="0" smtClean="0">
                <a:latin typeface="Courier New"/>
              </a:rPr>
              <a:t>    'Sales </a:t>
            </a:r>
            <a:r>
              <a:rPr lang="en-US" b="1" dirty="0">
                <a:latin typeface="Courier New"/>
              </a:rPr>
              <a:t>Rep. II</a:t>
            </a:r>
            <a:r>
              <a:rPr lang="en-US" b="1" dirty="0" smtClean="0">
                <a:latin typeface="Courier New"/>
              </a:rPr>
              <a:t>'='Rep</a:t>
            </a:r>
            <a:r>
              <a:rPr lang="en-US" b="1" dirty="0">
                <a:latin typeface="Courier New"/>
              </a:rPr>
              <a:t>';</a:t>
            </a:r>
          </a:p>
          <a:p>
            <a:pPr>
              <a:lnSpc>
                <a:spcPct val="85000"/>
              </a:lnSpc>
            </a:pPr>
            <a:r>
              <a:rPr lang="en-US" b="1" dirty="0">
                <a:latin typeface="Courier New"/>
              </a:rPr>
              <a:t>run;</a:t>
            </a:r>
          </a:p>
        </p:txBody>
      </p:sp>
    </p:spTree>
    <p:extLst>
      <p:ext uri="{BB962C8B-B14F-4D97-AF65-F5344CB8AC3E}">
        <p14:creationId xmlns:p14="http://schemas.microsoft.com/office/powerpoint/2010/main" val="28080598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01638" indent="-401638">
              <a:defRPr/>
            </a:pPr>
            <a:r>
              <a:rPr lang="en-US" dirty="0" smtClean="0"/>
              <a:t>9.  A format modifies both the stored value and the displayed value.</a:t>
            </a:r>
          </a:p>
          <a:p>
            <a:pPr marL="0" indent="0">
              <a:defRPr/>
            </a:pPr>
            <a:endParaRPr lang="en-US" sz="800" b="1" dirty="0" smtClean="0"/>
          </a:p>
          <a:p>
            <a:pPr marL="465138">
              <a:defRPr/>
            </a:pPr>
            <a:r>
              <a:rPr lang="en-US" dirty="0">
                <a:sym typeface="Wingdings" pitchFamily="2" charset="2"/>
              </a:rPr>
              <a:t>  </a:t>
            </a:r>
            <a:r>
              <a:rPr lang="en-US" dirty="0"/>
              <a:t>True	</a:t>
            </a:r>
          </a:p>
          <a:p>
            <a:pPr marL="465138">
              <a:defRPr/>
            </a:pPr>
            <a:r>
              <a:rPr lang="en-US" dirty="0">
                <a:sym typeface="Wingdings" pitchFamily="2" charset="2"/>
              </a:rPr>
              <a:t></a:t>
            </a:r>
            <a:r>
              <a:rPr lang="en-US" dirty="0"/>
              <a:t>  False</a:t>
            </a:r>
          </a:p>
          <a:p>
            <a:pPr marL="0" indent="0">
              <a:defRPr/>
            </a:pPr>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01638" indent="-401638">
              <a:defRPr/>
            </a:pPr>
            <a:r>
              <a:rPr lang="en-US" dirty="0" smtClean="0"/>
              <a:t>9.  A format modifies both the stored value and the displayed value.</a:t>
            </a:r>
          </a:p>
          <a:p>
            <a:pPr marL="0" indent="0">
              <a:defRPr/>
            </a:pPr>
            <a:endParaRPr lang="en-US" sz="800" b="1" dirty="0" smtClean="0"/>
          </a:p>
          <a:p>
            <a:pPr marL="465138">
              <a:defRPr/>
            </a:pPr>
            <a:r>
              <a:rPr lang="en-US" dirty="0">
                <a:sym typeface="Wingdings" pitchFamily="2" charset="2"/>
              </a:rPr>
              <a:t>  </a:t>
            </a:r>
            <a:r>
              <a:rPr lang="en-US" dirty="0"/>
              <a:t>True	</a:t>
            </a:r>
          </a:p>
          <a:p>
            <a:pPr marL="465138">
              <a:defRPr/>
            </a:pPr>
            <a:r>
              <a:rPr lang="en-US" dirty="0">
                <a:sym typeface="Wingdings" pitchFamily="2" charset="2"/>
              </a:rPr>
              <a:t></a:t>
            </a:r>
            <a:r>
              <a:rPr lang="en-US" dirty="0"/>
              <a:t>  </a:t>
            </a:r>
            <a:r>
              <a:rPr lang="en-US" dirty="0">
                <a:solidFill>
                  <a:schemeClr val="tx1"/>
                </a:solidFill>
              </a:rPr>
              <a:t>False</a:t>
            </a:r>
          </a:p>
          <a:p>
            <a:pPr marL="0" indent="0">
              <a:defRPr/>
            </a:pPr>
            <a:endParaRPr lang="en-US" dirty="0" smtClean="0"/>
          </a:p>
        </p:txBody>
      </p:sp>
      <p:sp>
        <p:nvSpPr>
          <p:cNvPr id="2" name="Oval 1"/>
          <p:cNvSpPr/>
          <p:nvPr/>
        </p:nvSpPr>
        <p:spPr bwMode="auto">
          <a:xfrm>
            <a:off x="1033238" y="1913618"/>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1915706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576263" indent="-576263">
              <a:defRPr/>
            </a:pPr>
            <a:r>
              <a:rPr lang="en-US" dirty="0" smtClean="0"/>
              <a:t>10. 	A FORMAT statement is used only to apply </a:t>
            </a:r>
            <a:br>
              <a:rPr lang="en-US" dirty="0" smtClean="0"/>
            </a:br>
            <a:r>
              <a:rPr lang="en-US" dirty="0" smtClean="0"/>
              <a:t>SAS formats.</a:t>
            </a:r>
          </a:p>
          <a:p>
            <a:pPr marL="0" indent="0">
              <a:defRPr/>
            </a:pPr>
            <a:endParaRPr lang="en-US" sz="800" b="1" dirty="0" smtClean="0"/>
          </a:p>
          <a:p>
            <a:pPr marL="465138">
              <a:defRPr/>
            </a:pPr>
            <a:r>
              <a:rPr lang="en-US" dirty="0">
                <a:sym typeface="Wingdings" pitchFamily="2" charset="2"/>
              </a:rPr>
              <a:t>  </a:t>
            </a:r>
            <a:r>
              <a:rPr lang="en-US" dirty="0"/>
              <a:t>True	</a:t>
            </a:r>
          </a:p>
          <a:p>
            <a:pPr marL="465138">
              <a:defRPr/>
            </a:pPr>
            <a:r>
              <a:rPr lang="en-US" dirty="0">
                <a:sym typeface="Wingdings" pitchFamily="2" charset="2"/>
              </a:rPr>
              <a:t></a:t>
            </a:r>
            <a:r>
              <a:rPr lang="en-US" dirty="0"/>
              <a:t>  False</a:t>
            </a:r>
          </a:p>
          <a:p>
            <a:pPr marL="0" indent="0">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21216" y="1461886"/>
            <a:ext cx="7571621" cy="1903085"/>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a:t>
            </a:r>
            <a:r>
              <a:rPr lang="en-US" sz="1400" b="1" dirty="0" smtClean="0">
                <a:solidFill>
                  <a:srgbClr val="000000"/>
                </a:solidFill>
                <a:latin typeface="SAS Monospace"/>
              </a:rPr>
              <a:t>            First</a:t>
            </a:r>
            <a:r>
              <a:rPr lang="en-US" sz="1400" b="1" dirty="0">
                <a:solidFill>
                  <a:srgbClr val="000000"/>
                </a:solidFill>
                <a:latin typeface="SAS Monospace"/>
              </a:rPr>
              <a:t>_</a:t>
            </a:r>
          </a:p>
          <a:p>
            <a:r>
              <a:rPr lang="en-US" sz="1400" b="1" dirty="0">
                <a:solidFill>
                  <a:srgbClr val="000000"/>
                </a:solidFill>
                <a:latin typeface="SAS Monospace"/>
              </a:rPr>
              <a:t>Last_Name   </a:t>
            </a:r>
            <a:r>
              <a:rPr lang="en-US" sz="1400" b="1" dirty="0" smtClean="0">
                <a:solidFill>
                  <a:srgbClr val="000000"/>
                </a:solidFill>
                <a:latin typeface="SAS Monospace"/>
              </a:rPr>
              <a:t> Name     Country  </a:t>
            </a:r>
            <a:r>
              <a:rPr lang="en-US" sz="1400" b="1" dirty="0">
                <a:solidFill>
                  <a:srgbClr val="000000"/>
                </a:solidFill>
                <a:latin typeface="SAS Monospace"/>
              </a:rPr>
              <a:t>Job_Title         Salary     Hire_Date</a:t>
            </a:r>
          </a:p>
          <a:p>
            <a:endParaRPr lang="en-US" sz="1400" b="1" dirty="0">
              <a:solidFill>
                <a:srgbClr val="000000"/>
              </a:solidFill>
              <a:latin typeface="SAS Monospace"/>
            </a:endParaRPr>
          </a:p>
          <a:p>
            <a:r>
              <a:rPr lang="fr-FR" sz="1400" b="1" dirty="0">
                <a:solidFill>
                  <a:srgbClr val="000000"/>
                </a:solidFill>
                <a:latin typeface="SAS Monospace"/>
              </a:rPr>
              <a:t>Zhou        </a:t>
            </a:r>
            <a:r>
              <a:rPr lang="fr-FR" sz="1400" b="1" dirty="0" smtClean="0">
                <a:solidFill>
                  <a:srgbClr val="000000"/>
                </a:solidFill>
                <a:latin typeface="SAS Monospace"/>
              </a:rPr>
              <a:t> Tom         </a:t>
            </a:r>
            <a:r>
              <a:rPr lang="fr-FR" sz="1400" b="1" dirty="0">
                <a:solidFill>
                  <a:srgbClr val="000000"/>
                </a:solidFill>
                <a:latin typeface="SAS Monospace"/>
              </a:rPr>
              <a:t>AU   </a:t>
            </a:r>
            <a:r>
              <a:rPr lang="fr-FR" sz="1400" b="1" dirty="0" smtClean="0">
                <a:solidFill>
                  <a:srgbClr val="000000"/>
                </a:solidFill>
                <a:latin typeface="SAS Monospace"/>
              </a:rPr>
              <a:t> </a:t>
            </a:r>
            <a:r>
              <a:rPr lang="fr-FR" sz="1400" b="1" dirty="0">
                <a:solidFill>
                  <a:srgbClr val="000000"/>
                </a:solidFill>
                <a:latin typeface="SAS Monospace"/>
              </a:rPr>
              <a:t>Sales Manager   </a:t>
            </a:r>
            <a:r>
              <a:rPr lang="fr-FR" sz="1400" b="1" dirty="0" smtClean="0">
                <a:solidFill>
                  <a:srgbClr val="000000"/>
                </a:solidFill>
                <a:latin typeface="SAS Monospace"/>
              </a:rPr>
              <a:t>$</a:t>
            </a:r>
            <a:r>
              <a:rPr lang="fr-FR" sz="1400" b="1" dirty="0">
                <a:solidFill>
                  <a:srgbClr val="000000"/>
                </a:solidFill>
                <a:latin typeface="SAS Monospace"/>
              </a:rPr>
              <a:t>108,255    </a:t>
            </a:r>
            <a:r>
              <a:rPr lang="fr-FR" sz="1400" b="1" dirty="0" smtClean="0">
                <a:solidFill>
                  <a:srgbClr val="000000"/>
                </a:solidFill>
                <a:latin typeface="SAS Monospace"/>
              </a:rPr>
              <a:t>06/01/1993</a:t>
            </a:r>
          </a:p>
          <a:p>
            <a:r>
              <a:rPr lang="en-US" sz="1400" b="1" dirty="0" smtClean="0">
                <a:solidFill>
                  <a:srgbClr val="000000"/>
                </a:solidFill>
                <a:latin typeface="SAS Monospace"/>
              </a:rPr>
              <a:t>Dawes        Wilson      AU    Sales Manager    $87,975    01/01/1978</a:t>
            </a:r>
          </a:p>
          <a:p>
            <a:r>
              <a:rPr lang="en-US" sz="1400" b="1" dirty="0" smtClean="0">
                <a:solidFill>
                  <a:srgbClr val="000000"/>
                </a:solidFill>
                <a:latin typeface="SAS Monospace"/>
              </a:rPr>
              <a:t>Elvish       </a:t>
            </a:r>
            <a:r>
              <a:rPr lang="en-US" sz="1400" b="1" dirty="0">
                <a:solidFill>
                  <a:srgbClr val="000000"/>
                </a:solidFill>
                <a:latin typeface="SAS Monospace"/>
              </a:rPr>
              <a:t>Irenie   </a:t>
            </a:r>
            <a:r>
              <a:rPr lang="en-US" sz="1400" b="1" dirty="0" smtClean="0">
                <a:solidFill>
                  <a:srgbClr val="000000"/>
                </a:solidFill>
                <a:latin typeface="SAS Monospace"/>
              </a:rPr>
              <a:t>   </a:t>
            </a:r>
            <a:r>
              <a:rPr lang="en-US" sz="1400" b="1" dirty="0">
                <a:solidFill>
                  <a:srgbClr val="000000"/>
                </a:solidFill>
                <a:latin typeface="SAS Monospace"/>
              </a:rPr>
              <a:t>AU   </a:t>
            </a:r>
            <a:r>
              <a:rPr lang="en-US" sz="1400" b="1" dirty="0" smtClean="0">
                <a:solidFill>
                  <a:srgbClr val="000000"/>
                </a:solidFill>
                <a:latin typeface="SAS Monospace"/>
              </a:rPr>
              <a:t> </a:t>
            </a:r>
            <a:r>
              <a:rPr lang="en-US" sz="1400" b="1" dirty="0">
                <a:solidFill>
                  <a:srgbClr val="000000"/>
                </a:solidFill>
                <a:latin typeface="SAS Monospace"/>
              </a:rPr>
              <a:t>Sales Rep. II   </a:t>
            </a:r>
            <a:r>
              <a:rPr lang="en-US" sz="1400" b="1" dirty="0" smtClean="0">
                <a:solidFill>
                  <a:srgbClr val="000000"/>
                </a:solidFill>
                <a:latin typeface="SAS Monospace"/>
              </a:rPr>
              <a:t> </a:t>
            </a:r>
            <a:r>
              <a:rPr lang="en-US" sz="1400" b="1" dirty="0">
                <a:solidFill>
                  <a:srgbClr val="000000"/>
                </a:solidFill>
                <a:latin typeface="SAS Monospace"/>
              </a:rPr>
              <a:t>$26,600    01/01/1978</a:t>
            </a:r>
          </a:p>
          <a:p>
            <a:r>
              <a:rPr lang="en-US" sz="1400" b="1" dirty="0">
                <a:solidFill>
                  <a:srgbClr val="000000"/>
                </a:solidFill>
                <a:latin typeface="SAS Monospace"/>
              </a:rPr>
              <a:t>Ngan        </a:t>
            </a:r>
            <a:r>
              <a:rPr lang="en-US" sz="1400" b="1" dirty="0" smtClean="0">
                <a:solidFill>
                  <a:srgbClr val="000000"/>
                </a:solidFill>
                <a:latin typeface="SAS Monospace"/>
              </a:rPr>
              <a:t> Christina   </a:t>
            </a:r>
            <a:r>
              <a:rPr lang="en-US" sz="1400" b="1" dirty="0">
                <a:solidFill>
                  <a:srgbClr val="000000"/>
                </a:solidFill>
                <a:latin typeface="SAS Monospace"/>
              </a:rPr>
              <a:t>AU   </a:t>
            </a:r>
            <a:r>
              <a:rPr lang="en-US" sz="1400" b="1" dirty="0" smtClean="0">
                <a:solidFill>
                  <a:srgbClr val="000000"/>
                </a:solidFill>
                <a:latin typeface="SAS Monospace"/>
              </a:rPr>
              <a:t> </a:t>
            </a:r>
            <a:r>
              <a:rPr lang="en-US" sz="1400" b="1" dirty="0">
                <a:solidFill>
                  <a:srgbClr val="000000"/>
                </a:solidFill>
                <a:latin typeface="SAS Monospace"/>
              </a:rPr>
              <a:t>Sales Rep. II   </a:t>
            </a:r>
            <a:r>
              <a:rPr lang="en-US" sz="1400" b="1" dirty="0" smtClean="0">
                <a:solidFill>
                  <a:srgbClr val="000000"/>
                </a:solidFill>
                <a:latin typeface="SAS Monospace"/>
              </a:rPr>
              <a:t> </a:t>
            </a:r>
            <a:r>
              <a:rPr lang="en-US" sz="1400" b="1" dirty="0">
                <a:solidFill>
                  <a:srgbClr val="000000"/>
                </a:solidFill>
                <a:latin typeface="SAS Monospace"/>
              </a:rPr>
              <a:t>$27,475    </a:t>
            </a:r>
            <a:r>
              <a:rPr lang="en-US" sz="1400" b="1" dirty="0" smtClean="0">
                <a:solidFill>
                  <a:srgbClr val="000000"/>
                </a:solidFill>
                <a:latin typeface="SAS Monospace"/>
              </a:rPr>
              <a:t>07/01/1982</a:t>
            </a:r>
            <a:endParaRPr lang="en-US" sz="1400" b="1" dirty="0">
              <a:solidFill>
                <a:srgbClr val="000000"/>
              </a:solidFill>
              <a:latin typeface="SAS Monospace"/>
            </a:endParaRPr>
          </a:p>
          <a:p>
            <a:r>
              <a:rPr lang="en-US" sz="1400" b="1" dirty="0">
                <a:solidFill>
                  <a:srgbClr val="000000"/>
                </a:solidFill>
                <a:latin typeface="SAS Monospace"/>
              </a:rPr>
              <a:t>Hotstone    </a:t>
            </a:r>
            <a:r>
              <a:rPr lang="en-US" sz="1400" b="1" dirty="0" smtClean="0">
                <a:solidFill>
                  <a:srgbClr val="000000"/>
                </a:solidFill>
                <a:latin typeface="SAS Monospace"/>
              </a:rPr>
              <a:t> </a:t>
            </a:r>
            <a:r>
              <a:rPr lang="en-US" sz="1400" b="1" dirty="0">
                <a:solidFill>
                  <a:srgbClr val="000000"/>
                </a:solidFill>
                <a:latin typeface="SAS Monospace"/>
              </a:rPr>
              <a:t>Kimiko   </a:t>
            </a:r>
            <a:r>
              <a:rPr lang="en-US" sz="1400" b="1" dirty="0" smtClean="0">
                <a:solidFill>
                  <a:srgbClr val="000000"/>
                </a:solidFill>
                <a:latin typeface="SAS Monospace"/>
              </a:rPr>
              <a:t>   </a:t>
            </a:r>
            <a:r>
              <a:rPr lang="en-US" sz="1400" b="1" dirty="0">
                <a:solidFill>
                  <a:srgbClr val="000000"/>
                </a:solidFill>
                <a:latin typeface="SAS Monospace"/>
              </a:rPr>
              <a:t>AU   </a:t>
            </a:r>
            <a:r>
              <a:rPr lang="en-US" sz="1400" b="1" dirty="0" smtClean="0">
                <a:solidFill>
                  <a:srgbClr val="000000"/>
                </a:solidFill>
                <a:latin typeface="SAS Monospace"/>
              </a:rPr>
              <a:t> </a:t>
            </a:r>
            <a:r>
              <a:rPr lang="en-US" sz="1400" b="1" dirty="0">
                <a:solidFill>
                  <a:srgbClr val="000000"/>
                </a:solidFill>
                <a:latin typeface="SAS Monospace"/>
              </a:rPr>
              <a:t>Sales Rep. I    </a:t>
            </a:r>
            <a:r>
              <a:rPr lang="en-US" sz="1400" b="1" dirty="0" smtClean="0">
                <a:solidFill>
                  <a:srgbClr val="000000"/>
                </a:solidFill>
                <a:latin typeface="SAS Monospace"/>
              </a:rPr>
              <a:t> </a:t>
            </a:r>
            <a:r>
              <a:rPr lang="en-US" sz="1400" b="1" dirty="0">
                <a:solidFill>
                  <a:srgbClr val="000000"/>
                </a:solidFill>
                <a:latin typeface="SAS Monospace"/>
              </a:rPr>
              <a:t>$26,190    </a:t>
            </a:r>
            <a:r>
              <a:rPr lang="en-US" sz="1400" b="1" dirty="0" smtClean="0">
                <a:solidFill>
                  <a:srgbClr val="000000"/>
                </a:solidFill>
                <a:latin typeface="SAS Monospace"/>
              </a:rPr>
              <a:t>10/01/1989</a:t>
            </a:r>
            <a:endParaRPr lang="en-US" sz="1400" b="1" dirty="0">
              <a:solidFill>
                <a:srgbClr val="000000"/>
              </a:solidFill>
              <a:latin typeface="SAS Monospace"/>
            </a:endParaRPr>
          </a:p>
        </p:txBody>
      </p:sp>
      <p:sp>
        <p:nvSpPr>
          <p:cNvPr id="105474" name="Rectangle 3"/>
          <p:cNvSpPr>
            <a:spLocks noGrp="1" noChangeArrowheads="1"/>
          </p:cNvSpPr>
          <p:nvPr>
            <p:ph type="title"/>
          </p:nvPr>
        </p:nvSpPr>
        <p:spPr/>
        <p:txBody>
          <a:bodyPr/>
          <a:lstStyle/>
          <a:p>
            <a:pPr eaLnBrk="1" hangingPunct="1"/>
            <a:r>
              <a:rPr lang="en-US" dirty="0" smtClean="0"/>
              <a:t>Viewing the Output</a:t>
            </a:r>
          </a:p>
        </p:txBody>
      </p:sp>
      <p:sp>
        <p:nvSpPr>
          <p:cNvPr id="105475" name="Rectangle 4"/>
          <p:cNvSpPr>
            <a:spLocks noGrp="1" noChangeArrowheads="1"/>
          </p:cNvSpPr>
          <p:nvPr>
            <p:ph type="body" sz="half" idx="1"/>
          </p:nvPr>
        </p:nvSpPr>
        <p:spPr>
          <a:xfrm>
            <a:off x="685800" y="1041169"/>
            <a:ext cx="5916613" cy="3675063"/>
          </a:xfrm>
        </p:spPr>
        <p:txBody>
          <a:bodyPr/>
          <a:lstStyle/>
          <a:p>
            <a:pPr marL="0" indent="0" eaLnBrk="1" hangingPunct="1"/>
            <a:r>
              <a:rPr lang="en-US" dirty="0" smtClean="0"/>
              <a:t>Partial PROC PRINT Output</a:t>
            </a:r>
          </a:p>
        </p:txBody>
      </p:sp>
      <p:sp>
        <p:nvSpPr>
          <p:cNvPr id="105487" name="AutoShape 14"/>
          <p:cNvSpPr>
            <a:spLocks noChangeArrowheads="1"/>
          </p:cNvSpPr>
          <p:nvPr/>
        </p:nvSpPr>
        <p:spPr bwMode="auto">
          <a:xfrm>
            <a:off x="5579918" y="1493240"/>
            <a:ext cx="1169411" cy="1840376"/>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105486" name="AutoShape 13"/>
          <p:cNvSpPr>
            <a:spLocks noChangeArrowheads="1"/>
          </p:cNvSpPr>
          <p:nvPr/>
        </p:nvSpPr>
        <p:spPr bwMode="auto">
          <a:xfrm>
            <a:off x="6951517" y="1504816"/>
            <a:ext cx="1237409" cy="1828800"/>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2" name="Line Callout 1 31"/>
          <p:cNvSpPr>
            <a:spLocks/>
          </p:cNvSpPr>
          <p:nvPr/>
        </p:nvSpPr>
        <p:spPr bwMode="auto">
          <a:xfrm>
            <a:off x="4850296" y="3879659"/>
            <a:ext cx="1570279" cy="487313"/>
          </a:xfrm>
          <a:prstGeom prst="borderCallout1">
            <a:avLst>
              <a:gd name="adj1" fmla="val -1891"/>
              <a:gd name="adj2" fmla="val 92108"/>
              <a:gd name="adj3" fmla="val -104936"/>
              <a:gd name="adj4" fmla="val 92460"/>
            </a:avLst>
          </a:prstGeom>
          <a:solidFill>
            <a:srgbClr val="009900"/>
          </a:solidFill>
          <a:ln w="19050" algn="ctr">
            <a:solidFill>
              <a:srgbClr val="000000"/>
            </a:solidFill>
            <a:round/>
            <a:headEnd type="none" w="med" len="lg"/>
            <a:tailEnd type="triangle" w="med" len="lg"/>
          </a:ln>
        </p:spPr>
        <p:txBody>
          <a:bodyPr wrap="square" lIns="88900" tIns="88900" rIns="88900" bIns="88900" anchor="ctr">
            <a:spAutoFit/>
          </a:bodyPr>
          <a:lstStyle/>
          <a:p>
            <a:pPr algn="ctr"/>
            <a:r>
              <a:rPr lang="en-US" sz="2000" b="1" dirty="0" smtClean="0">
                <a:solidFill>
                  <a:srgbClr val="FFFFFF"/>
                </a:solidFill>
              </a:rPr>
              <a:t>DOLLAR8</a:t>
            </a:r>
            <a:r>
              <a:rPr lang="en-US" sz="2000" b="1" dirty="0">
                <a:solidFill>
                  <a:srgbClr val="FFFFFF"/>
                </a:solidFill>
              </a:rPr>
              <a:t>.</a:t>
            </a:r>
          </a:p>
        </p:txBody>
      </p:sp>
      <p:sp>
        <p:nvSpPr>
          <p:cNvPr id="23" name="Line Callout 1 31"/>
          <p:cNvSpPr>
            <a:spLocks/>
          </p:cNvSpPr>
          <p:nvPr/>
        </p:nvSpPr>
        <p:spPr bwMode="auto">
          <a:xfrm>
            <a:off x="6493566" y="3881802"/>
            <a:ext cx="1772767" cy="487313"/>
          </a:xfrm>
          <a:prstGeom prst="borderCallout1">
            <a:avLst>
              <a:gd name="adj1" fmla="val -171"/>
              <a:gd name="adj2" fmla="val 82502"/>
              <a:gd name="adj3" fmla="val -104651"/>
              <a:gd name="adj4" fmla="val 82639"/>
            </a:avLst>
          </a:prstGeom>
          <a:solidFill>
            <a:srgbClr val="009900"/>
          </a:solidFill>
          <a:ln w="19050" algn="ctr">
            <a:solidFill>
              <a:srgbClr val="000000"/>
            </a:solidFill>
            <a:round/>
            <a:headEnd type="none" w="med" len="lg"/>
            <a:tailEnd type="triangle" w="med" len="lg"/>
          </a:ln>
        </p:spPr>
        <p:txBody>
          <a:bodyPr wrap="square" lIns="88900" tIns="88900" rIns="88900" bIns="88900" anchor="ctr">
            <a:spAutoFit/>
          </a:bodyPr>
          <a:lstStyle/>
          <a:p>
            <a:pPr algn="ctr"/>
            <a:r>
              <a:rPr lang="en-US" sz="2000" b="1" dirty="0" smtClean="0">
                <a:solidFill>
                  <a:srgbClr val="FFFFFF"/>
                </a:solidFill>
              </a:rPr>
              <a:t>MMDDYY10</a:t>
            </a:r>
            <a:r>
              <a:rPr lang="en-US" sz="2000" b="1" dirty="0">
                <a:solidFill>
                  <a:srgbClr val="FFFFFF"/>
                </a:solidFill>
              </a:rPr>
              <a:t>.</a:t>
            </a:r>
          </a:p>
        </p:txBody>
      </p:sp>
    </p:spTree>
    <p:extLst>
      <p:ext uri="{BB962C8B-B14F-4D97-AF65-F5344CB8AC3E}">
        <p14:creationId xmlns:p14="http://schemas.microsoft.com/office/powerpoint/2010/main" val="11394604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576263" indent="-576263">
              <a:defRPr/>
            </a:pPr>
            <a:r>
              <a:rPr lang="en-US" dirty="0" smtClean="0"/>
              <a:t>10. 	A FORMAT statement is used only to apply </a:t>
            </a:r>
            <a:br>
              <a:rPr lang="en-US" dirty="0" smtClean="0"/>
            </a:br>
            <a:r>
              <a:rPr lang="en-US" dirty="0" smtClean="0"/>
              <a:t>SAS formats.</a:t>
            </a:r>
          </a:p>
          <a:p>
            <a:pPr marL="0" indent="0">
              <a:defRPr/>
            </a:pPr>
            <a:endParaRPr lang="en-US" sz="800" b="1" dirty="0" smtClean="0"/>
          </a:p>
          <a:p>
            <a:pPr marL="465138">
              <a:defRPr/>
            </a:pPr>
            <a:r>
              <a:rPr lang="en-US" dirty="0">
                <a:sym typeface="Wingdings" pitchFamily="2" charset="2"/>
              </a:rPr>
              <a:t>  </a:t>
            </a:r>
            <a:r>
              <a:rPr lang="en-US" dirty="0"/>
              <a:t>True	</a:t>
            </a:r>
          </a:p>
          <a:p>
            <a:pPr marL="465138">
              <a:defRPr/>
            </a:pPr>
            <a:r>
              <a:rPr lang="en-US" dirty="0">
                <a:sym typeface="Wingdings" pitchFamily="2" charset="2"/>
              </a:rPr>
              <a:t></a:t>
            </a:r>
            <a:r>
              <a:rPr lang="en-US" dirty="0"/>
              <a:t>  </a:t>
            </a:r>
            <a:r>
              <a:rPr lang="en-US" dirty="0">
                <a:solidFill>
                  <a:schemeClr val="tx1"/>
                </a:solidFill>
              </a:rPr>
              <a:t>False</a:t>
            </a:r>
          </a:p>
          <a:p>
            <a:pPr marL="0" indent="0">
              <a:defRPr/>
            </a:pPr>
            <a:endParaRPr lang="en-US" dirty="0" smtClean="0"/>
          </a:p>
        </p:txBody>
      </p:sp>
      <p:sp>
        <p:nvSpPr>
          <p:cNvPr id="2" name="Oval 1"/>
          <p:cNvSpPr/>
          <p:nvPr/>
        </p:nvSpPr>
        <p:spPr bwMode="auto">
          <a:xfrm>
            <a:off x="1049283" y="190753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3737686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L:\graphics\horizontal_blue_haz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6" y="3143249"/>
            <a:ext cx="7058024" cy="3524251"/>
          </a:xfrm>
          <a:prstGeom prst="rect">
            <a:avLst/>
          </a:prstGeom>
          <a:noFill/>
          <a:extLst>
            <a:ext uri="{909E8E84-426E-40DD-AFC4-6F175D3DCCD1}">
              <a14:hiddenFill xmlns:a14="http://schemas.microsoft.com/office/drawing/2010/main">
                <a:solidFill>
                  <a:srgbClr val="FFFFFF"/>
                </a:solidFill>
              </a14:hiddenFill>
            </a:ext>
          </a:extLst>
        </p:spPr>
      </p:pic>
      <p:sp>
        <p:nvSpPr>
          <p:cNvPr id="62466" name="Rectangle 2"/>
          <p:cNvSpPr>
            <a:spLocks noGrp="1" noChangeArrowheads="1"/>
          </p:cNvSpPr>
          <p:nvPr>
            <p:ph type="title"/>
          </p:nvPr>
        </p:nvSpPr>
        <p:spPr/>
        <p:txBody>
          <a:bodyPr/>
          <a:lstStyle/>
          <a:p>
            <a:pPr eaLnBrk="1" hangingPunct="1"/>
            <a:r>
              <a:rPr lang="en-US" dirty="0" smtClean="0"/>
              <a:t>What Is a Format?</a:t>
            </a:r>
          </a:p>
        </p:txBody>
      </p:sp>
      <p:sp>
        <p:nvSpPr>
          <p:cNvPr id="62467" name="Rectangle 3"/>
          <p:cNvSpPr>
            <a:spLocks noGrp="1" noChangeArrowheads="1"/>
          </p:cNvSpPr>
          <p:nvPr>
            <p:ph idx="1"/>
          </p:nvPr>
        </p:nvSpPr>
        <p:spPr>
          <a:xfrm>
            <a:off x="685800" y="1071563"/>
            <a:ext cx="7848600" cy="5389562"/>
          </a:xfrm>
        </p:spPr>
        <p:txBody>
          <a:bodyPr/>
          <a:lstStyle/>
          <a:p>
            <a:r>
              <a:rPr lang="en-US" dirty="0" smtClean="0"/>
              <a:t>A </a:t>
            </a:r>
            <a:r>
              <a:rPr lang="en-US" i="1" dirty="0" smtClean="0"/>
              <a:t>format</a:t>
            </a:r>
            <a:r>
              <a:rPr lang="en-US" dirty="0" smtClean="0"/>
              <a:t> is an instruction to write data values. </a:t>
            </a:r>
          </a:p>
          <a:p>
            <a:pPr lvl="1"/>
            <a:r>
              <a:rPr lang="en-US" dirty="0" smtClean="0"/>
              <a:t>A format</a:t>
            </a:r>
            <a:r>
              <a:rPr lang="en-US" i="1" dirty="0" smtClean="0"/>
              <a:t> </a:t>
            </a:r>
            <a:r>
              <a:rPr lang="en-US" dirty="0" smtClean="0"/>
              <a:t>changes the appearance of a variable’s value in a report.</a:t>
            </a:r>
          </a:p>
          <a:p>
            <a:pPr lvl="1"/>
            <a:r>
              <a:rPr lang="en-US" dirty="0" smtClean="0">
                <a:sym typeface="Wingdings"/>
              </a:rPr>
              <a:t>The v</a:t>
            </a:r>
            <a:r>
              <a:rPr lang="en-US" dirty="0" smtClean="0"/>
              <a:t>alues stored in the data set are </a:t>
            </a:r>
            <a:r>
              <a:rPr lang="en-US" b="1" i="1" dirty="0" smtClean="0">
                <a:latin typeface="Arial"/>
              </a:rPr>
              <a:t>not</a:t>
            </a:r>
            <a:r>
              <a:rPr lang="en-US" dirty="0" smtClean="0"/>
              <a:t> changed.</a:t>
            </a:r>
          </a:p>
          <a:p>
            <a:endParaRPr lang="en-US" dirty="0" smtClean="0"/>
          </a:p>
        </p:txBody>
      </p:sp>
      <p:sp>
        <p:nvSpPr>
          <p:cNvPr id="6" name="Text Box 4"/>
          <p:cNvSpPr txBox="1">
            <a:spLocks noChangeArrowheads="1"/>
          </p:cNvSpPr>
          <p:nvPr/>
        </p:nvSpPr>
        <p:spPr bwMode="auto">
          <a:xfrm>
            <a:off x="2257426" y="3855956"/>
            <a:ext cx="1265238" cy="487313"/>
          </a:xfrm>
          <a:prstGeom prst="rect">
            <a:avLst/>
          </a:prstGeom>
          <a:gradFill flip="none" rotWithShape="1">
            <a:gsLst>
              <a:gs pos="0">
                <a:srgbClr val="DAA700"/>
              </a:gs>
              <a:gs pos="80000">
                <a:srgbClr val="FFDC00"/>
              </a:gs>
              <a:gs pos="100000">
                <a:srgbClr val="FFE000"/>
              </a:gs>
            </a:gsLst>
            <a:lin ang="16200000" scaled="1"/>
            <a:tileRect/>
          </a:gradFill>
          <a:ln w="9525">
            <a:solidFill>
              <a:srgbClr val="FFCB00"/>
            </a:solidFill>
            <a:miter lim="800000"/>
            <a:headEnd type="none" w="med" len="lg"/>
            <a:tailEnd type="none" w="med" len="lg"/>
          </a:ln>
          <a:effectLst>
            <a:outerShdw blurRad="40005" dist="22860" dir="5400000" rotWithShape="0">
              <a:scrgbClr r="0" g="0" b="0">
                <a:alpha val="35000"/>
              </a:scrgbClr>
            </a:outerShdw>
          </a:effectLst>
        </p:spPr>
        <p:txBody>
          <a:bodyPr wrap="squar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dirty="0" smtClean="0"/>
              <a:t>10866</a:t>
            </a:r>
            <a:endParaRPr lang="en-US" sz="2000" dirty="0"/>
          </a:p>
        </p:txBody>
      </p:sp>
      <p:sp>
        <p:nvSpPr>
          <p:cNvPr id="9" name="Text Box 4"/>
          <p:cNvSpPr txBox="1">
            <a:spLocks noChangeArrowheads="1"/>
          </p:cNvSpPr>
          <p:nvPr/>
        </p:nvSpPr>
        <p:spPr bwMode="auto">
          <a:xfrm>
            <a:off x="4965700" y="3478346"/>
            <a:ext cx="1568450" cy="487313"/>
          </a:xfrm>
          <a:prstGeom prst="rect">
            <a:avLst/>
          </a:prstGeom>
          <a:gradFill flip="none" rotWithShape="1">
            <a:gsLst>
              <a:gs pos="0">
                <a:srgbClr val="DAA700"/>
              </a:gs>
              <a:gs pos="80000">
                <a:srgbClr val="FFDC00"/>
              </a:gs>
              <a:gs pos="100000">
                <a:srgbClr val="FFE000"/>
              </a:gs>
            </a:gsLst>
            <a:lin ang="16200000" scaled="1"/>
            <a:tileRect/>
          </a:gradFill>
          <a:ln w="9525">
            <a:solidFill>
              <a:srgbClr val="FFCB00"/>
            </a:solidFill>
            <a:miter lim="800000"/>
            <a:headEnd type="none" w="med" len="lg"/>
            <a:tailEnd type="none" w="med" len="lg"/>
          </a:ln>
          <a:effectLst>
            <a:outerShdw blurRad="40005" dist="22860" dir="5400000" rotWithShape="0">
              <a:scrgbClr r="0" g="0" b="0">
                <a:alpha val="35000"/>
              </a:scrgbClr>
            </a:outerShdw>
          </a:effectLst>
        </p:spPr>
        <p:txBody>
          <a:bodyPr wrap="squar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dirty="0" smtClean="0"/>
              <a:t>01/10/1989</a:t>
            </a:r>
          </a:p>
        </p:txBody>
      </p:sp>
      <p:sp>
        <p:nvSpPr>
          <p:cNvPr id="10" name="Text Box 4"/>
          <p:cNvSpPr txBox="1">
            <a:spLocks noChangeArrowheads="1"/>
          </p:cNvSpPr>
          <p:nvPr/>
        </p:nvSpPr>
        <p:spPr bwMode="auto">
          <a:xfrm>
            <a:off x="4965700" y="4115857"/>
            <a:ext cx="1568450" cy="487313"/>
          </a:xfrm>
          <a:prstGeom prst="rect">
            <a:avLst/>
          </a:prstGeom>
          <a:gradFill flip="none" rotWithShape="1">
            <a:gsLst>
              <a:gs pos="0">
                <a:srgbClr val="DAA700"/>
              </a:gs>
              <a:gs pos="80000">
                <a:srgbClr val="FFDC00"/>
              </a:gs>
              <a:gs pos="100000">
                <a:srgbClr val="FFE000"/>
              </a:gs>
            </a:gsLst>
            <a:lin ang="16200000" scaled="1"/>
            <a:tileRect/>
          </a:gradFill>
          <a:ln w="9525">
            <a:solidFill>
              <a:srgbClr val="FFCB00"/>
            </a:solidFill>
            <a:miter lim="800000"/>
            <a:headEnd type="none" w="med" len="lg"/>
            <a:tailEnd type="none" w="med" len="lg"/>
          </a:ln>
          <a:effectLst>
            <a:outerShdw blurRad="40005" dist="22860" dir="5400000" rotWithShape="0">
              <a:scrgbClr r="0" g="0" b="0">
                <a:alpha val="35000"/>
              </a:scrgbClr>
            </a:outerShdw>
          </a:effectLst>
        </p:spPr>
        <p:txBody>
          <a:bodyPr wrap="squar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dirty="0" smtClean="0"/>
              <a:t>10Jan1989</a:t>
            </a:r>
          </a:p>
        </p:txBody>
      </p:sp>
      <p:sp>
        <p:nvSpPr>
          <p:cNvPr id="11" name="Text Box 4"/>
          <p:cNvSpPr txBox="1">
            <a:spLocks noChangeArrowheads="1"/>
          </p:cNvSpPr>
          <p:nvPr/>
        </p:nvSpPr>
        <p:spPr bwMode="auto">
          <a:xfrm>
            <a:off x="2257425" y="5339050"/>
            <a:ext cx="1265237" cy="487313"/>
          </a:xfrm>
          <a:prstGeom prst="rect">
            <a:avLst/>
          </a:prstGeom>
          <a:gradFill flip="none" rotWithShape="1">
            <a:gsLst>
              <a:gs pos="0">
                <a:srgbClr val="DAA700"/>
              </a:gs>
              <a:gs pos="80000">
                <a:srgbClr val="FFDC00"/>
              </a:gs>
              <a:gs pos="100000">
                <a:srgbClr val="FFE000"/>
              </a:gs>
            </a:gsLst>
            <a:lin ang="16200000" scaled="1"/>
            <a:tileRect/>
          </a:gradFill>
          <a:ln w="9525">
            <a:solidFill>
              <a:srgbClr val="FFCB00"/>
            </a:solidFill>
            <a:miter lim="800000"/>
            <a:headEnd type="none" w="med" len="lg"/>
            <a:tailEnd type="none" w="med" len="lg"/>
          </a:ln>
          <a:effectLst>
            <a:outerShdw blurRad="40005" dist="22860" dir="5400000" rotWithShape="0">
              <a:scrgbClr r="0" g="0" b="0">
                <a:alpha val="35000"/>
              </a:scrgbClr>
            </a:outerShdw>
          </a:effectLst>
        </p:spPr>
        <p:txBody>
          <a:bodyPr wrap="squar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dirty="0" smtClean="0"/>
              <a:t>5950.35</a:t>
            </a:r>
            <a:endParaRPr lang="en-US" sz="2000" dirty="0"/>
          </a:p>
        </p:txBody>
      </p:sp>
      <p:sp>
        <p:nvSpPr>
          <p:cNvPr id="12" name="Text Box 4"/>
          <p:cNvSpPr txBox="1">
            <a:spLocks noChangeArrowheads="1"/>
          </p:cNvSpPr>
          <p:nvPr/>
        </p:nvSpPr>
        <p:spPr bwMode="auto">
          <a:xfrm>
            <a:off x="4965700" y="4945196"/>
            <a:ext cx="1568450" cy="487313"/>
          </a:xfrm>
          <a:prstGeom prst="rect">
            <a:avLst/>
          </a:prstGeom>
          <a:gradFill flip="none" rotWithShape="1">
            <a:gsLst>
              <a:gs pos="0">
                <a:srgbClr val="DAA700"/>
              </a:gs>
              <a:gs pos="80000">
                <a:srgbClr val="FFDC00"/>
              </a:gs>
              <a:gs pos="100000">
                <a:srgbClr val="FFE000"/>
              </a:gs>
            </a:gsLst>
            <a:lin ang="16200000" scaled="1"/>
            <a:tileRect/>
          </a:gradFill>
          <a:ln w="9525">
            <a:solidFill>
              <a:srgbClr val="FFCB00"/>
            </a:solidFill>
            <a:miter lim="800000"/>
            <a:headEnd type="none" w="med" len="lg"/>
            <a:tailEnd type="none" w="med" len="lg"/>
          </a:ln>
          <a:effectLst>
            <a:outerShdw blurRad="40005" dist="22860" dir="5400000" rotWithShape="0">
              <a:scrgbClr r="0" g="0" b="0">
                <a:alpha val="35000"/>
              </a:scrgbClr>
            </a:outerShdw>
          </a:effectLst>
        </p:spPr>
        <p:txBody>
          <a:bodyPr wrap="squar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dirty="0" smtClean="0"/>
              <a:t>5,950.35</a:t>
            </a:r>
          </a:p>
        </p:txBody>
      </p:sp>
      <p:sp>
        <p:nvSpPr>
          <p:cNvPr id="13" name="Text Box 4"/>
          <p:cNvSpPr txBox="1">
            <a:spLocks noChangeArrowheads="1"/>
          </p:cNvSpPr>
          <p:nvPr/>
        </p:nvSpPr>
        <p:spPr bwMode="auto">
          <a:xfrm>
            <a:off x="4965700" y="5582707"/>
            <a:ext cx="1568450" cy="487313"/>
          </a:xfrm>
          <a:prstGeom prst="rect">
            <a:avLst/>
          </a:prstGeom>
          <a:gradFill flip="none" rotWithShape="1">
            <a:gsLst>
              <a:gs pos="0">
                <a:srgbClr val="DAA700"/>
              </a:gs>
              <a:gs pos="80000">
                <a:srgbClr val="FFDC00"/>
              </a:gs>
              <a:gs pos="100000">
                <a:srgbClr val="FFE000"/>
              </a:gs>
            </a:gsLst>
            <a:lin ang="16200000" scaled="1"/>
            <a:tileRect/>
          </a:gradFill>
          <a:ln w="9525">
            <a:solidFill>
              <a:srgbClr val="FFCB00"/>
            </a:solidFill>
            <a:miter lim="800000"/>
            <a:headEnd type="none" w="med" len="lg"/>
            <a:tailEnd type="none" w="med" len="lg"/>
          </a:ln>
          <a:effectLst>
            <a:outerShdw blurRad="40005" dist="22860" dir="5400000" rotWithShape="0">
              <a:scrgbClr r="0" g="0" b="0">
                <a:alpha val="35000"/>
              </a:scrgbClr>
            </a:outerShdw>
          </a:effectLst>
        </p:spPr>
        <p:txBody>
          <a:bodyPr wrap="squar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dirty="0" smtClean="0"/>
              <a:t>$5,950.35</a:t>
            </a:r>
          </a:p>
        </p:txBody>
      </p:sp>
      <p:pic>
        <p:nvPicPr>
          <p:cNvPr id="14" name="Picture 2" descr="L:\graphics\arrow_sw_r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390" y="3890063"/>
            <a:ext cx="8001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L:\graphics\arrow_sw_r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390" y="5366891"/>
            <a:ext cx="800100"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22045" y="3382485"/>
            <a:ext cx="1535998" cy="461665"/>
          </a:xfrm>
          <a:prstGeom prst="rect">
            <a:avLst/>
          </a:prstGeom>
        </p:spPr>
        <p:txBody>
          <a:bodyPr wrap="none">
            <a:spAutoFit/>
          </a:bodyPr>
          <a:lstStyle/>
          <a:p>
            <a:pPr algn="ctr"/>
            <a:r>
              <a:rPr lang="en-US" dirty="0" smtClean="0"/>
              <a:t>SAS Date</a:t>
            </a:r>
            <a:endParaRPr lang="en-US" dirty="0"/>
          </a:p>
        </p:txBody>
      </p:sp>
      <p:sp>
        <p:nvSpPr>
          <p:cNvPr id="16" name="Rectangle 15"/>
          <p:cNvSpPr/>
          <p:nvPr/>
        </p:nvSpPr>
        <p:spPr>
          <a:xfrm>
            <a:off x="2121245" y="4871172"/>
            <a:ext cx="1537598" cy="461665"/>
          </a:xfrm>
          <a:prstGeom prst="rect">
            <a:avLst/>
          </a:prstGeom>
        </p:spPr>
        <p:txBody>
          <a:bodyPr wrap="square">
            <a:spAutoFit/>
          </a:bodyPr>
          <a:lstStyle/>
          <a:p>
            <a:pPr algn="ctr"/>
            <a:r>
              <a:rPr lang="en-US" dirty="0" smtClean="0"/>
              <a:t>Numeric</a:t>
            </a:r>
            <a:endParaRPr lang="en-US" dirty="0"/>
          </a:p>
        </p:txBody>
      </p:sp>
    </p:spTree>
    <p:extLst>
      <p:ext uri="{BB962C8B-B14F-4D97-AF65-F5344CB8AC3E}">
        <p14:creationId xmlns:p14="http://schemas.microsoft.com/office/powerpoint/2010/main" val="4272720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dirty="0" smtClean="0"/>
              <a:t>SAS Formats</a:t>
            </a:r>
          </a:p>
        </p:txBody>
      </p:sp>
      <p:sp>
        <p:nvSpPr>
          <p:cNvPr id="86019" name="Rectangle 3"/>
          <p:cNvSpPr>
            <a:spLocks noGrp="1" noChangeArrowheads="1"/>
          </p:cNvSpPr>
          <p:nvPr>
            <p:ph idx="1"/>
          </p:nvPr>
        </p:nvSpPr>
        <p:spPr>
          <a:xfrm>
            <a:off x="685800" y="1071563"/>
            <a:ext cx="7848600" cy="5389562"/>
          </a:xfrm>
        </p:spPr>
        <p:txBody>
          <a:bodyPr/>
          <a:lstStyle/>
          <a:p>
            <a:pPr marL="0" indent="0" eaLnBrk="1" hangingPunct="1"/>
            <a:r>
              <a:rPr lang="en-US" dirty="0" smtClean="0"/>
              <a:t>SAS formats have the following form:</a:t>
            </a:r>
          </a:p>
          <a:p>
            <a:pPr marL="0" indent="0" eaLnBrk="1" hangingPunct="1"/>
            <a:endParaRPr lang="en-US" dirty="0" smtClean="0"/>
          </a:p>
        </p:txBody>
      </p:sp>
      <p:graphicFrame>
        <p:nvGraphicFramePr>
          <p:cNvPr id="335051" name="Group 203"/>
          <p:cNvGraphicFramePr>
            <a:graphicFrameLocks noGrp="1"/>
          </p:cNvGraphicFramePr>
          <p:nvPr>
            <p:extLst>
              <p:ext uri="{D42A27DB-BD31-4B8C-83A1-F6EECF244321}">
                <p14:modId xmlns:p14="http://schemas.microsoft.com/office/powerpoint/2010/main" val="2365229943"/>
              </p:ext>
            </p:extLst>
          </p:nvPr>
        </p:nvGraphicFramePr>
        <p:xfrm>
          <a:off x="677863" y="2673350"/>
          <a:ext cx="7773987" cy="3460698"/>
        </p:xfrm>
        <a:graphic>
          <a:graphicData uri="http://schemas.openxmlformats.org/drawingml/2006/table">
            <a:tbl>
              <a:tblPr/>
              <a:tblGrid>
                <a:gridCol w="996701"/>
                <a:gridCol w="6777286"/>
              </a:tblGrid>
              <a:tr h="510525">
                <a:tc>
                  <a:txBody>
                    <a:bodyPr/>
                    <a:lstStyle/>
                    <a:p>
                      <a:pPr marL="0" marR="0" lvl="0" indent="0" algn="l" defTabSz="914400" rtl="0" eaLnBrk="0" fontAlgn="base" latinLnBrk="0" hangingPunct="0">
                        <a:lnSpc>
                          <a:spcPct val="100000"/>
                        </a:lnSpc>
                        <a:spcBef>
                          <a:spcPts val="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a:t>
                      </a:r>
                    </a:p>
                  </a:txBody>
                  <a:tcPr marT="91416" marB="91416"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114300" marR="0" lvl="1" indent="0" algn="l" defTabSz="914400" rtl="0" eaLnBrk="0" fontAlgn="base" latinLnBrk="0" hangingPunct="0">
                        <a:lnSpc>
                          <a:spcPct val="100000"/>
                        </a:lnSpc>
                        <a:spcBef>
                          <a:spcPts val="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Indicates a character format.</a:t>
                      </a:r>
                      <a:endParaRPr kumimoji="0" lang="en-US" sz="2000" b="0" i="0" u="none" strike="noStrike" cap="none" normalizeH="0" baseline="0" dirty="0" smtClean="0">
                        <a:ln>
                          <a:noFill/>
                        </a:ln>
                        <a:solidFill>
                          <a:srgbClr val="000000"/>
                        </a:solidFill>
                        <a:effectLst/>
                        <a:latin typeface="Arial" charset="0"/>
                      </a:endParaRPr>
                    </a:p>
                  </a:txBody>
                  <a:tcPr marT="91416" marB="91416"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572877">
                <a:tc>
                  <a:txBody>
                    <a:bodyPr/>
                    <a:lstStyle/>
                    <a:p>
                      <a:pPr marL="0" marR="0" lvl="0" indent="0" algn="l" defTabSz="914400" rtl="0" eaLnBrk="0" fontAlgn="base" latinLnBrk="0" hangingPunct="0">
                        <a:lnSpc>
                          <a:spcPct val="100000"/>
                        </a:lnSpc>
                        <a:spcBef>
                          <a:spcPts val="0"/>
                        </a:spcBef>
                        <a:spcAft>
                          <a:spcPct val="0"/>
                        </a:spcAft>
                        <a:buClr>
                          <a:schemeClr val="tx1"/>
                        </a:buClr>
                        <a:buSzTx/>
                        <a:buFont typeface="Monotype Sorts" pitchFamily="2" charset="2"/>
                        <a:buNone/>
                        <a:tabLst/>
                      </a:pPr>
                      <a:r>
                        <a:rPr kumimoji="0" lang="en-US" sz="2000" b="0" i="1" u="none" strike="noStrike" cap="none" normalizeH="0" baseline="0" dirty="0" smtClean="0">
                          <a:ln>
                            <a:noFill/>
                          </a:ln>
                          <a:solidFill>
                            <a:schemeClr val="tx1"/>
                          </a:solidFill>
                          <a:effectLst/>
                          <a:latin typeface="Arial" charset="0"/>
                        </a:rPr>
                        <a:t>format</a:t>
                      </a:r>
                      <a:r>
                        <a:rPr kumimoji="0" lang="en-US" sz="2000" b="0" i="0" u="none" strike="noStrike" cap="none" normalizeH="0" baseline="0" dirty="0" smtClean="0">
                          <a:ln>
                            <a:noFill/>
                          </a:ln>
                          <a:solidFill>
                            <a:schemeClr val="tx1"/>
                          </a:solidFill>
                          <a:effectLst/>
                          <a:latin typeface="Arial" charset="0"/>
                        </a:rPr>
                        <a:t> </a:t>
                      </a:r>
                      <a:endParaRPr kumimoji="0" lang="en-US" sz="2000" b="0" i="0" u="none" strike="noStrike" cap="none" normalizeH="0" baseline="0" dirty="0" smtClean="0">
                        <a:ln>
                          <a:noFill/>
                        </a:ln>
                        <a:solidFill>
                          <a:srgbClr val="000000"/>
                        </a:solidFill>
                        <a:effectLst/>
                        <a:latin typeface="Arial" charset="0"/>
                      </a:endParaRPr>
                    </a:p>
                  </a:txBody>
                  <a:tcPr marT="91416" marB="91416"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114300" marR="0" lvl="1" indent="0" algn="l" defTabSz="914400" rtl="0" eaLnBrk="0" fontAlgn="base" latinLnBrk="0" hangingPunct="0">
                        <a:lnSpc>
                          <a:spcPct val="100000"/>
                        </a:lnSpc>
                        <a:spcBef>
                          <a:spcPts val="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Names the SAS format.</a:t>
                      </a:r>
                    </a:p>
                  </a:txBody>
                  <a:tcPr marT="91416" marB="91416"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792419">
                <a:tc>
                  <a:txBody>
                    <a:bodyPr/>
                    <a:lstStyle/>
                    <a:p>
                      <a:pPr marL="0" marR="0" lvl="0" indent="0" algn="l" defTabSz="914400" rtl="0" eaLnBrk="0" fontAlgn="base" latinLnBrk="0" hangingPunct="0">
                        <a:lnSpc>
                          <a:spcPct val="100000"/>
                        </a:lnSpc>
                        <a:spcBef>
                          <a:spcPts val="0"/>
                        </a:spcBef>
                        <a:spcAft>
                          <a:spcPct val="0"/>
                        </a:spcAft>
                        <a:buClr>
                          <a:schemeClr val="tx1"/>
                        </a:buClr>
                        <a:buSzTx/>
                        <a:buFont typeface="Monotype Sorts" pitchFamily="2" charset="2"/>
                        <a:buNone/>
                        <a:tabLst/>
                      </a:pPr>
                      <a:r>
                        <a:rPr kumimoji="0" lang="en-US" sz="2000" b="0" i="1" u="none" strike="noStrike" cap="none" normalizeH="0" baseline="0" dirty="0" smtClean="0">
                          <a:ln>
                            <a:noFill/>
                          </a:ln>
                          <a:solidFill>
                            <a:srgbClr val="000000"/>
                          </a:solidFill>
                          <a:effectLst/>
                          <a:latin typeface="Arial" charset="0"/>
                        </a:rPr>
                        <a:t>w</a:t>
                      </a:r>
                    </a:p>
                  </a:txBody>
                  <a:tcPr marT="91416" marB="91416"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114300" marR="0" lvl="1" indent="0" algn="l" defTabSz="914400" rtl="0" eaLnBrk="0" fontAlgn="base" latinLnBrk="0" hangingPunct="0">
                        <a:lnSpc>
                          <a:spcPct val="100000"/>
                        </a:lnSpc>
                        <a:spcBef>
                          <a:spcPts val="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Specifies the total format width, including decimal places and special characters.</a:t>
                      </a:r>
                    </a:p>
                  </a:txBody>
                  <a:tcPr marT="91416" marB="91416"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553893">
                <a:tc>
                  <a:txBody>
                    <a:bodyPr/>
                    <a:lstStyle/>
                    <a:p>
                      <a:pPr marL="0" marR="0" lvl="0" indent="0" algn="l" defTabSz="914400" rtl="0" eaLnBrk="0" fontAlgn="base" latinLnBrk="0" hangingPunct="0">
                        <a:lnSpc>
                          <a:spcPct val="100000"/>
                        </a:lnSpc>
                        <a:spcBef>
                          <a:spcPts val="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charset="0"/>
                        </a:rPr>
                        <a:t>.</a:t>
                      </a:r>
                    </a:p>
                  </a:txBody>
                  <a:tcPr marT="91416" marB="91416"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114300" marR="0" lvl="1" indent="0" algn="l" defTabSz="914400" rtl="0" eaLnBrk="0" fontAlgn="base" latinLnBrk="0" hangingPunct="0">
                        <a:lnSpc>
                          <a:spcPct val="100000"/>
                        </a:lnSpc>
                        <a:spcBef>
                          <a:spcPts val="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rgbClr val="000000"/>
                          </a:solidFill>
                          <a:effectLst/>
                          <a:latin typeface="Arial" charset="0"/>
                        </a:rPr>
                        <a:t>Is required syntax. Formats always contain a period (.) </a:t>
                      </a:r>
                      <a:br>
                        <a:rPr kumimoji="0" lang="en-US" sz="2000" b="0" i="0" u="none" strike="noStrike" cap="none" normalizeH="0" baseline="0" dirty="0" smtClean="0">
                          <a:ln>
                            <a:noFill/>
                          </a:ln>
                          <a:solidFill>
                            <a:srgbClr val="000000"/>
                          </a:solidFill>
                          <a:effectLst/>
                          <a:latin typeface="Arial" charset="0"/>
                        </a:rPr>
                      </a:br>
                      <a:r>
                        <a:rPr kumimoji="0" lang="en-US" sz="2000" b="0" i="0" u="none" strike="noStrike" cap="none" normalizeH="0" baseline="0" dirty="0" smtClean="0">
                          <a:ln>
                            <a:noFill/>
                          </a:ln>
                          <a:solidFill>
                            <a:srgbClr val="000000"/>
                          </a:solidFill>
                          <a:effectLst/>
                          <a:latin typeface="Arial" charset="0"/>
                        </a:rPr>
                        <a:t>as part of the name.</a:t>
                      </a:r>
                    </a:p>
                  </a:txBody>
                  <a:tcPr marT="91416" marB="91416"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792419">
                <a:tc>
                  <a:txBody>
                    <a:bodyPr/>
                    <a:lstStyle/>
                    <a:p>
                      <a:pPr marL="0" marR="0" lvl="0" indent="0" algn="l" defTabSz="914400" rtl="0" eaLnBrk="0" fontAlgn="base" latinLnBrk="0" hangingPunct="0">
                        <a:lnSpc>
                          <a:spcPct val="100000"/>
                        </a:lnSpc>
                        <a:spcBef>
                          <a:spcPts val="0"/>
                        </a:spcBef>
                        <a:spcAft>
                          <a:spcPct val="0"/>
                        </a:spcAft>
                        <a:buClr>
                          <a:schemeClr val="tx1"/>
                        </a:buClr>
                        <a:buSzTx/>
                        <a:buFont typeface="Monotype Sorts" pitchFamily="2" charset="2"/>
                        <a:buNone/>
                        <a:tabLst/>
                      </a:pPr>
                      <a:r>
                        <a:rPr kumimoji="0" lang="en-US" sz="2000" b="0" i="1" u="none" strike="noStrike" cap="none" normalizeH="0" baseline="0" dirty="0" smtClean="0">
                          <a:ln>
                            <a:noFill/>
                          </a:ln>
                          <a:solidFill>
                            <a:srgbClr val="000000"/>
                          </a:solidFill>
                          <a:effectLst/>
                          <a:latin typeface="Arial" charset="0"/>
                        </a:rPr>
                        <a:t>d</a:t>
                      </a:r>
                    </a:p>
                  </a:txBody>
                  <a:tcPr marT="91416" marB="91416"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114300" marR="0" lvl="1" indent="0" algn="l" defTabSz="914400" rtl="0" eaLnBrk="0" fontAlgn="base" latinLnBrk="0" hangingPunct="0">
                        <a:lnSpc>
                          <a:spcPct val="100000"/>
                        </a:lnSpc>
                        <a:spcBef>
                          <a:spcPts val="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Specifies the number of decimal places to display in numeric formats.</a:t>
                      </a:r>
                      <a:endParaRPr kumimoji="0" lang="en-US" sz="2000" b="0" i="0" u="none" strike="noStrike" cap="none" normalizeH="0" baseline="0" dirty="0" smtClean="0">
                        <a:ln>
                          <a:noFill/>
                        </a:ln>
                        <a:solidFill>
                          <a:srgbClr val="000000"/>
                        </a:solidFill>
                        <a:effectLst/>
                        <a:latin typeface="Arial" charset="0"/>
                      </a:endParaRPr>
                    </a:p>
                  </a:txBody>
                  <a:tcPr marT="91416" marB="91416"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bl>
          </a:graphicData>
        </a:graphic>
      </p:graphicFrame>
      <p:sp>
        <p:nvSpPr>
          <p:cNvPr id="7" name="Rectangle 4"/>
          <p:cNvSpPr>
            <a:spLocks noChangeArrowheads="1"/>
          </p:cNvSpPr>
          <p:nvPr/>
        </p:nvSpPr>
        <p:spPr bwMode="auto">
          <a:xfrm>
            <a:off x="1600200" y="1676400"/>
            <a:ext cx="2338369" cy="615553"/>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pPr>
              <a:spcBef>
                <a:spcPct val="20000"/>
              </a:spcBef>
              <a:buClr>
                <a:schemeClr val="tx1"/>
              </a:buClr>
            </a:pPr>
            <a:r>
              <a:rPr lang="en-US" sz="2000" dirty="0"/>
              <a:t>&lt;$&gt;</a:t>
            </a:r>
            <a:r>
              <a:rPr lang="en-US" sz="2000" i="1" dirty="0"/>
              <a:t>format</a:t>
            </a:r>
            <a:r>
              <a:rPr lang="en-US" sz="2000" dirty="0"/>
              <a:t>&lt;</a:t>
            </a:r>
            <a:r>
              <a:rPr lang="en-US" sz="2000" i="1" dirty="0"/>
              <a:t>w</a:t>
            </a:r>
            <a:r>
              <a:rPr lang="en-US" sz="2000" dirty="0"/>
              <a:t>&gt;.&lt;</a:t>
            </a:r>
            <a:r>
              <a:rPr lang="en-US" sz="2000" i="1" dirty="0"/>
              <a:t>d</a:t>
            </a:r>
            <a:r>
              <a:rPr lang="en-US" sz="2000" dirty="0"/>
              <a:t>&gt;</a:t>
            </a:r>
          </a:p>
        </p:txBody>
      </p:sp>
    </p:spTree>
    <p:extLst>
      <p:ext uri="{BB962C8B-B14F-4D97-AF65-F5344CB8AC3E}">
        <p14:creationId xmlns:p14="http://schemas.microsoft.com/office/powerpoint/2010/main" val="11776318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TYLEVERSION" val="2010JUL"/>
  <p:tag name="STANDARDSLIDESUPDATE" val="CDS_2012"/>
  <p:tag name="MMPROD_UIDATA" val="&lt;database version=&quot;7.0&quot;&gt;&lt;object type=&quot;1&quot; unique_id=&quot;10001&quot;&gt;&lt;object type=&quot;8&quot; unique_id=&quot;10002&quot;&gt;&lt;/object&gt;&lt;object type=&quot;2&quot; unique_id=&quot;10005&quot;&gt;&lt;object type=&quot;3&quot; unique_id=&quot;10014&quot;&gt;&lt;property id=&quot;20148&quot; value=&quot;5&quot;/&gt;&lt;property id=&quot;20300&quot; value=&quot;Slide 3 - &amp;quot;Objectives&amp;quot;&quot;/&gt;&lt;property id=&quot;20307&quot; value=&quot;322&quot;/&gt;&lt;/object&gt;&lt;object type=&quot;3&quot; unique_id=&quot;10018&quot;&gt;&lt;property id=&quot;20148&quot; value=&quot;5&quot;/&gt;&lt;property id=&quot;20300&quot; value=&quot;Slide 7 - &amp;quot;Viewing the Output&amp;quot;&quot;/&gt;&lt;property id=&quot;20307&quot; value=&quot;262&quot;/&gt;&lt;/object&gt;&lt;object type=&quot;3&quot; unique_id=&quot;10020&quot;&gt;&lt;property id=&quot;20148&quot; value=&quot;5&quot;/&gt;&lt;property id=&quot;20300&quot; value=&quot;Slide 9 - &amp;quot;SAS Formats&amp;quot;&quot;/&gt;&lt;property id=&quot;20307&quot; value=&quot;264&quot;/&gt;&lt;/object&gt;&lt;object type=&quot;3&quot; unique_id=&quot;10021&quot;&gt;&lt;property id=&quot;20148&quot; value=&quot;5&quot;/&gt;&lt;property id=&quot;20300&quot; value=&quot;Slide 10 - &amp;quot;SAS Formats&amp;quot;&quot;/&gt;&lt;property id=&quot;20307&quot; value=&quot;265&quot;/&gt;&lt;/object&gt;&lt;object type=&quot;3&quot; unique_id=&quot;10022&quot;&gt;&lt;property id=&quot;20148&quot; value=&quot;5&quot;/&gt;&lt;property id=&quot;20300&quot; value=&quot;Slide 11 - &amp;quot;SAS Format Examples&amp;quot;&quot;/&gt;&lt;property id=&quot;20307&quot; value=&quot;266&quot;/&gt;&lt;/object&gt;&lt;object type=&quot;3&quot; unique_id=&quot;10023&quot;&gt;&lt;property id=&quot;20148&quot; value=&quot;5&quot;/&gt;&lt;property id=&quot;20300&quot; value=&quot;Slide 12 - &amp;quot;SAS Format Examples&amp;quot;&quot;/&gt;&lt;property id=&quot;20307&quot; value=&quot;267&quot;/&gt;&lt;/object&gt;&lt;object type=&quot;3&quot; unique_id=&quot;10024&quot;&gt;&lt;property id=&quot;20148&quot; value=&quot;5&quot;/&gt;&lt;property id=&quot;20300&quot; value=&quot;Slide 13 - &amp;quot;5.01 Quiz&amp;quot;&quot;/&gt;&lt;property id=&quot;20307&quot; value=&quot;268&quot;/&gt;&lt;/object&gt;&lt;object type=&quot;3&quot; unique_id=&quot;10025&quot;&gt;&lt;property id=&quot;20148&quot; value=&quot;5&quot;/&gt;&lt;property id=&quot;20300&quot; value=&quot;Slide 14 - &amp;quot;5.01 Quiz – Correct Answer&amp;quot;&quot;/&gt;&lt;property id=&quot;20307&quot; value=&quot;269&quot;/&gt;&lt;/object&gt;&lt;object type=&quot;3&quot; unique_id=&quot;10026&quot;&gt;&lt;property id=&quot;20148&quot; value=&quot;5&quot;/&gt;&lt;property id=&quot;20300&quot; value=&quot;Slide 15 - &amp;quot;SAS Date Format Examples&amp;quot;&quot;/&gt;&lt;property id=&quot;20307&quot; value=&quot;270&quot;/&gt;&lt;/object&gt;&lt;object type=&quot;3&quot; unique_id=&quot;10027&quot;&gt;&lt;property id=&quot;20148&quot; value=&quot;5&quot;/&gt;&lt;property id=&quot;20300&quot; value=&quot;Slide 16 - &amp;quot;SAS Date Format Examples&amp;quot;&quot;/&gt;&lt;property id=&quot;20307&quot; value=&quot;271&quot;/&gt;&lt;/object&gt;&lt;object type=&quot;3&quot; unique_id=&quot;10028&quot;&gt;&lt;property id=&quot;20148&quot; value=&quot;5&quot;/&gt;&lt;property id=&quot;20300&quot; value=&quot;Slide 17 - &amp;quot;5.02 Quiz&amp;quot;&quot;/&gt;&lt;property id=&quot;20307&quot; value=&quot;272&quot;/&gt;&lt;/object&gt;&lt;object type=&quot;3&quot; unique_id=&quot;10037&quot;&gt;&lt;property id=&quot;20148&quot; value=&quot;5&quot;/&gt;&lt;property id=&quot;20300&quot; value=&quot;Slide 22 - &amp;quot;Objectives&amp;quot;&quot;/&gt;&lt;property id=&quot;20307&quot; value=&quot;281&quot;/&gt;&lt;/object&gt;&lt;object type=&quot;3&quot; unique_id=&quot;10039&quot;&gt;&lt;property id=&quot;20148&quot; value=&quot;5&quot;/&gt;&lt;property id=&quot;20300&quot; value=&quot;Slide 23 - &amp;quot;Business Scenario&amp;quot;&quot;/&gt;&lt;property id=&quot;20307&quot; value=&quot;283&quot;/&gt;&lt;/object&gt;&lt;object type=&quot;3&quot; unique_id=&quot;10041&quot;&gt;&lt;property id=&quot;20148&quot; value=&quot;5&quot;/&gt;&lt;property id=&quot;20300&quot; value=&quot;Slide 24 - &amp;quot;User-Defined Formats: Part 1&amp;quot;&quot;/&gt;&lt;property id=&quot;20307&quot; value=&quot;285&quot;/&gt;&lt;/object&gt;&lt;object type=&quot;3&quot; unique_id=&quot;10042&quot;&gt;&lt;property id=&quot;20148&quot; value=&quot;5&quot;/&gt;&lt;property id=&quot;20300&quot; value=&quot;Slide 25 - &amp;quot;User-Defined Formats: Part 2&amp;quot;&quot;/&gt;&lt;property id=&quot;20307&quot; value=&quot;286&quot;/&gt;&lt;/object&gt;&lt;object type=&quot;3&quot; unique_id=&quot;10043&quot;&gt;&lt;property id=&quot;20148&quot; value=&quot;5&quot;/&gt;&lt;property id=&quot;20300&quot; value=&quot;Slide 27 - &amp;quot;VALUE Statement&amp;quot;&quot;/&gt;&lt;property id=&quot;20307&quot; value=&quot;287&quot;/&gt;&lt;/object&gt;&lt;object type=&quot;3&quot; unique_id=&quot;10044&quot;&gt;&lt;property id=&quot;20148&quot; value=&quot;5&quot;/&gt;&lt;property id=&quot;20300&quot; value=&quot;Slide 29 - &amp;quot;5.03 Multiple Answer Poll&amp;quot;&quot;/&gt;&lt;property id=&quot;20307&quot; value=&quot;288&quot;/&gt;&lt;/object&gt;&lt;object type=&quot;3&quot; unique_id=&quot;10045&quot;&gt;&lt;property id=&quot;20148&quot; value=&quot;5&quot;/&gt;&lt;property id=&quot;20300&quot; value=&quot;Slide 30 - &amp;quot;5.03 Multiple Answer Poll – Correct Answer&amp;quot;&quot;/&gt;&lt;property id=&quot;20307&quot; value=&quot;289&quot;/&gt;&lt;/object&gt;&lt;object type=&quot;3&quot; unique_id=&quot;10046&quot;&gt;&lt;property id=&quot;20148&quot; value=&quot;5&quot;/&gt;&lt;property id=&quot;20300&quot; value=&quot;Slide 28 - &amp;quot;VALUE Statement&amp;quot;&quot;/&gt;&lt;property id=&quot;20307&quot; value=&quot;290&quot;/&gt;&lt;/object&gt;&lt;object type=&quot;3&quot; unique_id=&quot;10047&quot;&gt;&lt;property id=&quot;20148&quot; value=&quot;5&quot;/&gt;&lt;property id=&quot;20300&quot; value=&quot;Slide 31 - &amp;quot;Defining a Character Format&amp;quot;&quot;/&gt;&lt;property id=&quot;20307&quot; value=&quot;291&quot;/&gt;&lt;/object&gt;&lt;object type=&quot;3&quot; unique_id=&quot;10048&quot;&gt;&lt;property id=&quot;20148&quot; value=&quot;5&quot;/&gt;&lt;property id=&quot;20300&quot; value=&quot;Slide 32 - &amp;quot;Applying a Format&amp;quot;&quot;/&gt;&lt;property id=&quot;20307&quot; value=&quot;324&quot;/&gt;&lt;/object&gt;&lt;object type=&quot;3&quot; unique_id=&quot;10049&quot;&gt;&lt;property id=&quot;20148&quot; value=&quot;5&quot;/&gt;&lt;property id=&quot;20300&quot; value=&quot;Slide 26 - &amp;quot;Viewing the Output&amp;quot;&quot;/&gt;&lt;property id=&quot;20307&quot; value=&quot;292&quot;/&gt;&lt;/object&gt;&lt;object type=&quot;3&quot; unique_id=&quot;10051&quot;&gt;&lt;property id=&quot;20148&quot; value=&quot;5&quot;/&gt;&lt;property id=&quot;20300&quot; value=&quot;Slide 33 - &amp;quot;Idea Exchange&amp;quot;&quot;/&gt;&lt;property id=&quot;20307&quot; value=&quot;294&quot;/&gt;&lt;/object&gt;&lt;object type=&quot;3&quot; unique_id=&quot;10054&quot;&gt;&lt;property id=&quot;20148&quot; value=&quot;5&quot;/&gt;&lt;property id=&quot;20300&quot; value=&quot;Slide 36 - &amp;quot;Specifying Ranges of Values&amp;quot;&quot;/&gt;&lt;property id=&quot;20307&quot; value=&quot;297&quot;/&gt;&lt;/object&gt;&lt;object type=&quot;3&quot; unique_id=&quot;10055&quot;&gt;&lt;property id=&quot;20148&quot; value=&quot;5&quot;/&gt;&lt;property id=&quot;20300&quot; value=&quot;Slide 37 - &amp;quot;Defining a Numeric Format&amp;quot;&quot;/&gt;&lt;property id=&quot;20307&quot; value=&quot;298&quot;/&gt;&lt;/object&gt;&lt;object type=&quot;3&quot; unique_id=&quot;10061&quot;&gt;&lt;property id=&quot;20148&quot; value=&quot;5&quot;/&gt;&lt;property id=&quot;20300&quot; value=&quot;Slide 39 - &amp;quot;Defining a Continuous Range&amp;quot;&quot;/&gt;&lt;property id=&quot;20307&quot; value=&quot;304&quot;/&gt;&lt;/object&gt;&lt;object type=&quot;3&quot; unique_id=&quot;10062&quot;&gt;&lt;property id=&quot;20148&quot; value=&quot;5&quot;/&gt;&lt;property id=&quot;20300&quot; value=&quot;Slide 40 - &amp;quot;5.04 Quiz&amp;quot;&quot;/&gt;&lt;property id=&quot;20307&quot; value=&quot;305&quot;/&gt;&lt;/object&gt;&lt;object type=&quot;3&quot; unique_id=&quot;10064&quot;&gt;&lt;property id=&quot;20148&quot; value=&quot;5&quot;/&gt;&lt;property id=&quot;20300&quot; value=&quot;Slide 42 - &amp;quot;LOW and HIGH Keywords&amp;quot;&quot;/&gt;&lt;property id=&quot;20307&quot; value=&quot;307&quot;/&gt;&lt;/object&gt;&lt;object type=&quot;3&quot; unique_id=&quot;10065&quot;&gt;&lt;property id=&quot;20148&quot; value=&quot;5&quot;/&gt;&lt;property id=&quot;20300&quot; value=&quot;Slide 43 - &amp;quot;Applying a Numeric Format&amp;quot;&quot;/&gt;&lt;property id=&quot;20307&quot; value=&quot;308&quot;/&gt;&lt;/object&gt;&lt;object type=&quot;3&quot; unique_id=&quot;10066&quot;&gt;&lt;property id=&quot;20148&quot; value=&quot;5&quot;/&gt;&lt;property id=&quot;20300&quot; value=&quot;Slide 44 - &amp;quot;Viewing the Output&amp;quot;&quot;/&gt;&lt;property id=&quot;20307&quot; value=&quot;309&quot;/&gt;&lt;/object&gt;&lt;object type=&quot;3&quot; unique_id=&quot;10067&quot;&gt;&lt;property id=&quot;20148&quot; value=&quot;5&quot;/&gt;&lt;property id=&quot;20300&quot; value=&quot;Slide 45 - &amp;quot;User-Defined Format Example&amp;quot;&quot;/&gt;&lt;property id=&quot;20307&quot; value=&quot;310&quot;/&gt;&lt;/object&gt;&lt;object type=&quot;3&quot; unique_id=&quot;10068&quot;&gt;&lt;property id=&quot;20148&quot; value=&quot;5&quot;/&gt;&lt;property id=&quot;20300&quot; value=&quot;Slide 46 - &amp;quot;Multiple User-Defined Formats&amp;quot;&quot;/&gt;&lt;property id=&quot;20307&quot; value=&quot;311&quot;/&gt;&lt;/object&gt;&lt;object type=&quot;3&quot; unique_id=&quot;10069&quot;&gt;&lt;property id=&quot;20148&quot; value=&quot;5&quot;/&gt;&lt;property id=&quot;20300&quot; value=&quot;Slide 47 - &amp;quot;Viewing the Output&amp;quot;&quot;/&gt;&lt;property id=&quot;20307&quot; value=&quot;312&quot;/&gt;&lt;/object&gt;&lt;object type=&quot;3&quot; unique_id=&quot;10073&quot;&gt;&lt;property id=&quot;20148&quot; value=&quot;5&quot;/&gt;&lt;property id=&quot;20300&quot; value=&quot;Slide 6 - &amp;quot;FORMAT Statement&amp;quot;&quot;/&gt;&lt;property id=&quot;20307&quot; value=&quot;341&quot;/&gt;&lt;/object&gt;&lt;object type=&quot;3&quot; unique_id=&quot;10074&quot;&gt;&lt;property id=&quot;20148&quot; value=&quot;5&quot;/&gt;&lt;property id=&quot;20300&quot; value=&quot;Slide 8 - &amp;quot;What Is a Format?&amp;quot;&quot;/&gt;&lt;property id=&quot;20307&quot; value=&quot;339&quot;/&gt;&lt;/object&gt;&lt;object type=&quot;3&quot; unique_id=&quot;10075&quot;&gt;&lt;property id=&quot;20148&quot; value=&quot;5&quot;/&gt;&lt;property id=&quot;20300&quot; value=&quot;Slide 18 - &amp;quot;5.02 Quiz – Correct Answer&amp;quot;&quot;/&gt;&lt;property id=&quot;20307&quot; value=&quot;330&quot;/&gt;&lt;/object&gt;&lt;object type=&quot;3&quot; unique_id=&quot;10077&quot;&gt;&lt;property id=&quot;20148&quot; value=&quot;5&quot;/&gt;&lt;property id=&quot;20300&quot; value=&quot;Slide 35 - &amp;quot;Business Scenario&amp;quot;&quot;/&gt;&lt;property id=&quot;20307&quot; value=&quot;343&quot;/&gt;&lt;/object&gt;&lt;object type=&quot;3&quot; unique_id=&quot;10079&quot;&gt;&lt;property id=&quot;20148&quot; value=&quot;5&quot;/&gt;&lt;property id=&quot;20300&quot; value=&quot;Slide 41 - &amp;quot;5.04 Quiz – Correct Answer&amp;quot;&quot;/&gt;&lt;property id=&quot;20307&quot; value=&quot;342&quot;/&gt;&lt;/object&gt;&lt;object type=&quot;3&quot; unique_id=&quot;10081&quot;&gt;&lt;property id=&quot;20148&quot; value=&quot;5&quot;/&gt;&lt;property id=&quot;20300&quot; value=&quot;Slide 51&quot;/&gt;&lt;property id=&quot;20307&quot; value=&quot;347&quot;/&gt;&lt;/object&gt;&lt;object type=&quot;3&quot; unique_id=&quot;10082&quot;&gt;&lt;property id=&quot;20148&quot; value=&quot;5&quot;/&gt;&lt;property id=&quot;20300&quot; value=&quot;Slide 52&quot;/&gt;&lt;property id=&quot;20307&quot; value=&quot;356&quot;/&gt;&lt;/object&gt;&lt;object type=&quot;3&quot; unique_id=&quot;10083&quot;&gt;&lt;property id=&quot;20148&quot; value=&quot;5&quot;/&gt;&lt;property id=&quot;20300&quot; value=&quot;Slide 53&quot;/&gt;&lt;property id=&quot;20307&quot; value=&quot;348&quot;/&gt;&lt;/object&gt;&lt;object type=&quot;3&quot; unique_id=&quot;10084&quot;&gt;&lt;property id=&quot;20148&quot; value=&quot;5&quot;/&gt;&lt;property id=&quot;20300&quot; value=&quot;Slide 54&quot;/&gt;&lt;property id=&quot;20307&quot; value=&quot;357&quot;/&gt;&lt;/object&gt;&lt;object type=&quot;3&quot; unique_id=&quot;10085&quot;&gt;&lt;property id=&quot;20148&quot; value=&quot;5&quot;/&gt;&lt;property id=&quot;20300&quot; value=&quot;Slide 55&quot;/&gt;&lt;property id=&quot;20307&quot; value=&quot;349&quot;/&gt;&lt;/object&gt;&lt;object type=&quot;3&quot; unique_id=&quot;10086&quot;&gt;&lt;property id=&quot;20148&quot; value=&quot;5&quot;/&gt;&lt;property id=&quot;20300&quot; value=&quot;Slide 56&quot;/&gt;&lt;property id=&quot;20307&quot; value=&quot;358&quot;/&gt;&lt;/object&gt;&lt;object type=&quot;3&quot; unique_id=&quot;10087&quot;&gt;&lt;property id=&quot;20148&quot; value=&quot;5&quot;/&gt;&lt;property id=&quot;20300&quot; value=&quot;Slide 57&quot;/&gt;&lt;property id=&quot;20307&quot; value=&quot;350&quot;/&gt;&lt;/object&gt;&lt;object type=&quot;3&quot; unique_id=&quot;10088&quot;&gt;&lt;property id=&quot;20148&quot; value=&quot;5&quot;/&gt;&lt;property id=&quot;20300&quot; value=&quot;Slide 58&quot;/&gt;&lt;property id=&quot;20307&quot; value=&quot;359&quot;/&gt;&lt;/object&gt;&lt;object type=&quot;3&quot; unique_id=&quot;10089&quot;&gt;&lt;property id=&quot;20148&quot; value=&quot;5&quot;/&gt;&lt;property id=&quot;20300&quot; value=&quot;Slide 59&quot;/&gt;&lt;property id=&quot;20307&quot; value=&quot;351&quot;/&gt;&lt;/object&gt;&lt;object type=&quot;3&quot; unique_id=&quot;10090&quot;&gt;&lt;property id=&quot;20148&quot; value=&quot;5&quot;/&gt;&lt;property id=&quot;20300&quot; value=&quot;Slide 60&quot;/&gt;&lt;property id=&quot;20307&quot; value=&quot;360&quot;/&gt;&lt;/object&gt;&lt;object type=&quot;3&quot; unique_id=&quot;10091&quot;&gt;&lt;property id=&quot;20148&quot; value=&quot;5&quot;/&gt;&lt;property id=&quot;20300&quot; value=&quot;Slide 61&quot;/&gt;&lt;property id=&quot;20307&quot; value=&quot;352&quot;/&gt;&lt;/object&gt;&lt;object type=&quot;3&quot; unique_id=&quot;10092&quot;&gt;&lt;property id=&quot;20148&quot; value=&quot;5&quot;/&gt;&lt;property id=&quot;20300&quot; value=&quot;Slide 62&quot;/&gt;&lt;property id=&quot;20307&quot; value=&quot;361&quot;/&gt;&lt;/object&gt;&lt;object type=&quot;3&quot; unique_id=&quot;10093&quot;&gt;&lt;property id=&quot;20148&quot; value=&quot;5&quot;/&gt;&lt;property id=&quot;20300&quot; value=&quot;Slide 63&quot;/&gt;&lt;property id=&quot;20307&quot; value=&quot;353&quot;/&gt;&lt;/object&gt;&lt;object type=&quot;3&quot; unique_id=&quot;10094&quot;&gt;&lt;property id=&quot;20148&quot; value=&quot;5&quot;/&gt;&lt;property id=&quot;20300&quot; value=&quot;Slide 64&quot;/&gt;&lt;property id=&quot;20307&quot; value=&quot;365&quot;/&gt;&lt;/object&gt;&lt;object type=&quot;3&quot; unique_id=&quot;10095&quot;&gt;&lt;property id=&quot;20148&quot; value=&quot;5&quot;/&gt;&lt;property id=&quot;20300&quot; value=&quot;Slide 65&quot;/&gt;&lt;property id=&quot;20307&quot; value=&quot;354&quot;/&gt;&lt;/object&gt;&lt;object type=&quot;3&quot; unique_id=&quot;10096&quot;&gt;&lt;property id=&quot;20148&quot; value=&quot;5&quot;/&gt;&lt;property id=&quot;20300&quot; value=&quot;Slide 66&quot;/&gt;&lt;property id=&quot;20307&quot; value=&quot;362&quot;/&gt;&lt;/object&gt;&lt;object type=&quot;3&quot; unique_id=&quot;10097&quot;&gt;&lt;property id=&quot;20148&quot; value=&quot;5&quot;/&gt;&lt;property id=&quot;20300&quot; value=&quot;Slide 67&quot;/&gt;&lt;property id=&quot;20307&quot; value=&quot;363&quot;/&gt;&lt;/object&gt;&lt;object type=&quot;3&quot; unique_id=&quot;10098&quot;&gt;&lt;property id=&quot;20148&quot; value=&quot;5&quot;/&gt;&lt;property id=&quot;20300&quot; value=&quot;Slide 68&quot;/&gt;&lt;property id=&quot;20307&quot; value=&quot;364&quot;/&gt;&lt;/object&gt;&lt;object type=&quot;3&quot; unique_id=&quot;11853&quot;&gt;&lt;property id=&quot;20148&quot; value=&quot;5&quot;/&gt;&lt;property id=&quot;20300&quot; value=&quot;Slide 69&quot;/&gt;&lt;property id=&quot;20307&quot; value=&quot;366&quot;/&gt;&lt;/object&gt;&lt;object type=&quot;3&quot; unique_id=&quot;11854&quot;&gt;&lt;property id=&quot;20148&quot; value=&quot;5&quot;/&gt;&lt;property id=&quot;20300&quot; value=&quot;Slide 70&quot;/&gt;&lt;property id=&quot;20307&quot; value=&quot;367&quot;/&gt;&lt;/object&gt;&lt;object type=&quot;3&quot; unique_id=&quot;11855&quot;&gt;&lt;property id=&quot;20148&quot; value=&quot;5&quot;/&gt;&lt;property id=&quot;20300&quot; value=&quot;Slide 1 - &amp;quot;Chapter 5: Formatting Data Values&amp;quot;&quot;/&gt;&lt;property id=&quot;20307&quot; value=&quot;378&quot;/&gt;&lt;/object&gt;&lt;object type=&quot;3&quot; unique_id=&quot;11857&quot;&gt;&lt;property id=&quot;20148&quot; value=&quot;5&quot;/&gt;&lt;property id=&quot;20300&quot; value=&quot;Slide 4 - &amp;quot;Business Scenario &amp;quot;&quot;/&gt;&lt;property id=&quot;20307&quot; value=&quot;376&quot;/&gt;&lt;/object&gt;&lt;object type=&quot;3&quot; unique_id=&quot;11858&quot;&gt;&lt;property id=&quot;20148&quot; value=&quot;5&quot;/&gt;&lt;property id=&quot;20300&quot; value=&quot;Slide 5 - &amp;quot;SAS Formats&amp;quot;&quot;/&gt;&lt;property id=&quot;20307&quot; value=&quot;377&quot;/&gt;&lt;/object&gt;&lt;object type=&quot;3&quot; unique_id=&quot;11859&quot;&gt;&lt;property id=&quot;20148&quot; value=&quot;5&quot;/&gt;&lt;property id=&quot;20300&quot; value=&quot;Slide 19&quot;/&gt;&lt;property id=&quot;20307&quot; value=&quot;381&quot;/&gt;&lt;/object&gt;&lt;object type=&quot;3&quot; unique_id=&quot;11860&quot;&gt;&lt;property id=&quot;20148&quot; value=&quot;5&quot;/&gt;&lt;property id=&quot;20300&quot; value=&quot;Slide 20 - &amp;quot;Exercise&amp;quot;&quot;/&gt;&lt;property id=&quot;20307&quot; value=&quot;382&quot;/&gt;&lt;/object&gt;&lt;object type=&quot;3&quot; unique_id=&quot;11862&quot;&gt;&lt;property id=&quot;20148&quot; value=&quot;5&quot;/&gt;&lt;property id=&quot;20300&quot; value=&quot;Slide 34&quot;/&gt;&lt;property id=&quot;20307&quot; value=&quot;383&quot;/&gt;&lt;/object&gt;&lt;object type=&quot;3&quot; unique_id=&quot;11863&quot;&gt;&lt;property id=&quot;20148&quot; value=&quot;5&quot;/&gt;&lt;property id=&quot;20300&quot; value=&quot;Slide 38 - &amp;quot;Defining and Using a Numeric Format&amp;quot;&quot;/&gt;&lt;property id=&quot;20307&quot; value=&quot;384&quot;/&gt;&lt;/object&gt;&lt;object type=&quot;3&quot; unique_id=&quot;11864&quot;&gt;&lt;property id=&quot;20148&quot; value=&quot;5&quot;/&gt;&lt;property id=&quot;20300&quot; value=&quot;Slide 48&quot;/&gt;&lt;property id=&quot;20307&quot; value=&quot;385&quot;/&gt;&lt;/object&gt;&lt;object type=&quot;3&quot; unique_id=&quot;11865&quot;&gt;&lt;property id=&quot;20148&quot; value=&quot;5&quot;/&gt;&lt;property id=&quot;20300&quot; value=&quot;Slide 49 - &amp;quot;Exercise&amp;quot;&quot;/&gt;&lt;property id=&quot;20307&quot; value=&quot;386&quot;/&gt;&lt;/object&gt;&lt;object type=&quot;3&quot; unique_id=&quot;11866&quot;&gt;&lt;property id=&quot;20148&quot; value=&quot;5&quot;/&gt;&lt;property id=&quot;20300&quot; value=&quot;Slide 50&quot;/&gt;&lt;property id=&quot;20307&quot; value=&quot;387&quot;/&gt;&lt;/object&gt;&lt;object type=&quot;3&quot; unique_id=&quot;12011&quot;&gt;&lt;property id=&quot;20148&quot; value=&quot;5&quot;/&gt;&lt;property id=&quot;20300&quot; value=&quot;Slide 2 - &amp;quot;Chapter 5: Formatting Data Values&amp;quot;&quot;/&gt;&lt;property id=&quot;20307&quot; value=&quot;389&quot;/&gt;&lt;/object&gt;&lt;object type=&quot;3&quot; unique_id=&quot;12012&quot;&gt;&lt;property id=&quot;20148&quot; value=&quot;5&quot;/&gt;&lt;property id=&quot;20300&quot; value=&quot;Slide 21 - &amp;quot;Chapter 5: Formatting Data Values&amp;quot;&quot;/&gt;&lt;property id=&quot;20307&quot; value=&quot;388&quot;/&gt;&lt;/object&gt;&lt;/object&gt;&lt;/object&gt;&lt;/database&gt;"/>
  <p:tag name="CHAPTERTITLE" val="Formatting Data Values"/>
  <p:tag name="CHAPTERHEADING" val="Chapter 5"/>
  <p:tag name="CHAPTERNUMBER" val="5"/>
  <p:tag name="CHAPTERLABEL" val="Chapter"/>
  <p:tag name="SECTIONLABEL" val="Section"/>
  <p:tag name="APPENDIXLABEL" val="Appendix"/>
  <p:tag name="APPENDIXSTART" val="31"/>
  <p:tag name="PPTADDIN" val="c:\Program Files\PowerServ\Templates\CDSPptAddin_2012.ppa"/>
  <p:tag name="PPTOBJECTDEFINITION" val="CDS"/>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SLIDETYPE" val="Exercise"/>
</p:tagLst>
</file>

<file path=ppt/tags/tag11.xml><?xml version="1.0" encoding="utf-8"?>
<p:tagLst xmlns:a="http://schemas.openxmlformats.org/drawingml/2006/main" xmlns:r="http://schemas.openxmlformats.org/officeDocument/2006/relationships" xmlns:p="http://schemas.openxmlformats.org/presentationml/2006/main">
  <p:tag name="HIGHLIGHT_STYLE" val="CORPORATE_2012"/>
  <p:tag name="HIGHLIGHT_FONT_COLOR" val="16746772"/>
  <p:tag name="HIGHLIGHT_COLOR" val="16777215"/>
  <p:tag name="HIGHLIGHT_FONT_SIZE" val="24"/>
  <p:tag name="SECTIONCOUNT" val="2"/>
  <p:tag name="SECTIONNUMBER" val="0"/>
  <p:tag name="SLIDETYPE" val="Organizer"/>
  <p:tag name="SHAPETABLE" val="Group Organizer"/>
</p:tagLst>
</file>

<file path=ppt/tags/tag12.xml><?xml version="1.0" encoding="utf-8"?>
<p:tagLst xmlns:a="http://schemas.openxmlformats.org/drawingml/2006/main" xmlns:r="http://schemas.openxmlformats.org/officeDocument/2006/relationships" xmlns:p="http://schemas.openxmlformats.org/presentationml/2006/main">
  <p:tag name="HIGHLIGHT" val="YES"/>
</p:tagLst>
</file>

<file path=ppt/tags/tag13.xml><?xml version="1.0" encoding="utf-8"?>
<p:tagLst xmlns:a="http://schemas.openxmlformats.org/drawingml/2006/main" xmlns:r="http://schemas.openxmlformats.org/officeDocument/2006/relationships" xmlns:p="http://schemas.openxmlformats.org/presentationml/2006/main">
  <p:tag name="HIGHLIGHT" val="YES"/>
</p:tagLst>
</file>

<file path=ppt/tags/tag14.xml><?xml version="1.0" encoding="utf-8"?>
<p:tagLst xmlns:a="http://schemas.openxmlformats.org/drawingml/2006/main" xmlns:r="http://schemas.openxmlformats.org/officeDocument/2006/relationships" xmlns:p="http://schemas.openxmlformats.org/presentationml/2006/main">
  <p:tag name="HIGHLIGHT" val="YES"/>
</p:tagLst>
</file>

<file path=ppt/tags/tag15.xml><?xml version="1.0" encoding="utf-8"?>
<p:tagLst xmlns:a="http://schemas.openxmlformats.org/drawingml/2006/main" xmlns:r="http://schemas.openxmlformats.org/officeDocument/2006/relationships" xmlns:p="http://schemas.openxmlformats.org/presentationml/2006/main">
  <p:tag name="HIGHLIGHT" val="YES"/>
</p:tagLst>
</file>

<file path=ppt/tags/tag16.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17.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18.xml><?xml version="1.0" encoding="utf-8"?>
<p:tagLst xmlns:a="http://schemas.openxmlformats.org/drawingml/2006/main" xmlns:r="http://schemas.openxmlformats.org/officeDocument/2006/relationships" xmlns:p="http://schemas.openxmlformats.org/presentationml/2006/main">
  <p:tag name="HIGHLIGHT" val="YES"/>
</p:tagLst>
</file>

<file path=ppt/tags/tag19.xml><?xml version="1.0" encoding="utf-8"?>
<p:tagLst xmlns:a="http://schemas.openxmlformats.org/drawingml/2006/main" xmlns:r="http://schemas.openxmlformats.org/officeDocument/2006/relationships" xmlns:p="http://schemas.openxmlformats.org/presentationml/2006/main">
  <p:tag name="HIGHLIGHT" val="YES"/>
</p:tagLst>
</file>

<file path=ppt/tags/tag2.xml><?xml version="1.0" encoding="utf-8"?>
<p:tagLst xmlns:a="http://schemas.openxmlformats.org/drawingml/2006/main" xmlns:r="http://schemas.openxmlformats.org/officeDocument/2006/relationships" xmlns:p="http://schemas.openxmlformats.org/presentationml/2006/main">
  <p:tag name="SHAPETITLE" val="Title Organizer"/>
  <p:tag name="SHAPETABLE" val="Group Organizer"/>
  <p:tag name="HIGHLIGHT_STYLE" val="CORPORATE_2012"/>
  <p:tag name="HIGHLIGHT_FONT_COLOR" val="16746772"/>
  <p:tag name="HIGHLIGHT_COLOR" val="16777215"/>
  <p:tag name="HIGHLIGHT_FONT_SIZE" val="24"/>
  <p:tag name="SECTIONCOUNT" val="2"/>
  <p:tag name="SECTIONNUMBER" val="0"/>
  <p:tag name="SLIDETYPE" val="Organizer"/>
</p:tagLst>
</file>

<file path=ppt/tags/tag20.xml><?xml version="1.0" encoding="utf-8"?>
<p:tagLst xmlns:a="http://schemas.openxmlformats.org/drawingml/2006/main" xmlns:r="http://schemas.openxmlformats.org/officeDocument/2006/relationships" xmlns:p="http://schemas.openxmlformats.org/presentationml/2006/main">
  <p:tag name="HIGHLIGHT" val="YES"/>
</p:tagLst>
</file>

<file path=ppt/tags/tag21.xml><?xml version="1.0" encoding="utf-8"?>
<p:tagLst xmlns:a="http://schemas.openxmlformats.org/drawingml/2006/main" xmlns:r="http://schemas.openxmlformats.org/officeDocument/2006/relationships" xmlns:p="http://schemas.openxmlformats.org/presentationml/2006/main">
  <p:tag name="SLIDETYPE" val="QA"/>
</p:tagLst>
</file>

<file path=ppt/tags/tag22.xml><?xml version="1.0" encoding="utf-8"?>
<p:tagLst xmlns:a="http://schemas.openxmlformats.org/drawingml/2006/main" xmlns:r="http://schemas.openxmlformats.org/officeDocument/2006/relationships" xmlns:p="http://schemas.openxmlformats.org/presentationml/2006/main">
  <p:tag name="SLIDETYPE" val="Demo"/>
</p:tagLst>
</file>

<file path=ppt/tags/tag23.xml><?xml version="1.0" encoding="utf-8"?>
<p:tagLst xmlns:a="http://schemas.openxmlformats.org/drawingml/2006/main" xmlns:r="http://schemas.openxmlformats.org/officeDocument/2006/relationships" xmlns:p="http://schemas.openxmlformats.org/presentationml/2006/main">
  <p:tag name="SLIDETYPE" val="Quiz"/>
</p:tagLst>
</file>

<file path=ppt/tags/tag24.xml><?xml version="1.0" encoding="utf-8"?>
<p:tagLst xmlns:a="http://schemas.openxmlformats.org/drawingml/2006/main" xmlns:r="http://schemas.openxmlformats.org/officeDocument/2006/relationships" xmlns:p="http://schemas.openxmlformats.org/presentationml/2006/main">
  <p:tag name="SLIDETYPE" val="Quiz"/>
</p:tagLst>
</file>

<file path=ppt/tags/tag25.xml><?xml version="1.0" encoding="utf-8"?>
<p:tagLst xmlns:a="http://schemas.openxmlformats.org/drawingml/2006/main" xmlns:r="http://schemas.openxmlformats.org/officeDocument/2006/relationships" xmlns:p="http://schemas.openxmlformats.org/presentationml/2006/main">
  <p:tag name="HIGHLIGHT" val="YES"/>
</p:tagLst>
</file>

<file path=ppt/tags/tag26.xml><?xml version="1.0" encoding="utf-8"?>
<p:tagLst xmlns:a="http://schemas.openxmlformats.org/drawingml/2006/main" xmlns:r="http://schemas.openxmlformats.org/officeDocument/2006/relationships" xmlns:p="http://schemas.openxmlformats.org/presentationml/2006/main">
  <p:tag name="HIGHLIGHT" val="YES"/>
</p:tagLst>
</file>

<file path=ppt/tags/tag27.xml><?xml version="1.0" encoding="utf-8"?>
<p:tagLst xmlns:a="http://schemas.openxmlformats.org/drawingml/2006/main" xmlns:r="http://schemas.openxmlformats.org/officeDocument/2006/relationships" xmlns:p="http://schemas.openxmlformats.org/presentationml/2006/main">
  <p:tag name="HIGHLIGHT" val="YES"/>
</p:tagLst>
</file>

<file path=ppt/tags/tag28.xml><?xml version="1.0" encoding="utf-8"?>
<p:tagLst xmlns:a="http://schemas.openxmlformats.org/drawingml/2006/main" xmlns:r="http://schemas.openxmlformats.org/officeDocument/2006/relationships" xmlns:p="http://schemas.openxmlformats.org/presentationml/2006/main">
  <p:tag name="HIGHLIGHT" val="YES"/>
</p:tagLst>
</file>

<file path=ppt/tags/tag29.xml><?xml version="1.0" encoding="utf-8"?>
<p:tagLst xmlns:a="http://schemas.openxmlformats.org/drawingml/2006/main" xmlns:r="http://schemas.openxmlformats.org/officeDocument/2006/relationships" xmlns:p="http://schemas.openxmlformats.org/presentationml/2006/main">
  <p:tag name="HIGHLIGHT" val="YES"/>
</p:tagLst>
</file>

<file path=ppt/tags/tag3.xml><?xml version="1.0" encoding="utf-8"?>
<p:tagLst xmlns:a="http://schemas.openxmlformats.org/drawingml/2006/main" xmlns:r="http://schemas.openxmlformats.org/officeDocument/2006/relationships" xmlns:p="http://schemas.openxmlformats.org/presentationml/2006/main">
  <p:tag name="HIGHLIGHT_STYLE" val="CORPORATE_2012"/>
  <p:tag name="HIGHLIGHT_FONT_COLOR" val="16746772"/>
  <p:tag name="HIGHLIGHT_COLOR" val="16777215"/>
  <p:tag name="HIGHLIGHT_FONT_SIZE" val="24"/>
  <p:tag name="SECTIONCOUNT" val="2"/>
  <p:tag name="SECTIONNUMBER" val="0"/>
  <p:tag name="SLIDETYPE" val="Organizer"/>
  <p:tag name="SHAPETABLE" val="Group Organizer"/>
</p:tagLst>
</file>

<file path=ppt/tags/tag30.xml><?xml version="1.0" encoding="utf-8"?>
<p:tagLst xmlns:a="http://schemas.openxmlformats.org/drawingml/2006/main" xmlns:r="http://schemas.openxmlformats.org/officeDocument/2006/relationships" xmlns:p="http://schemas.openxmlformats.org/presentationml/2006/main">
  <p:tag name="HIGHLIGHT" val="YES"/>
</p:tagLst>
</file>

<file path=ppt/tags/tag31.xml><?xml version="1.0" encoding="utf-8"?>
<p:tagLst xmlns:a="http://schemas.openxmlformats.org/drawingml/2006/main" xmlns:r="http://schemas.openxmlformats.org/officeDocument/2006/relationships" xmlns:p="http://schemas.openxmlformats.org/presentationml/2006/main">
  <p:tag name="HIGHLIGHT" val="YES"/>
</p:tagLst>
</file>

<file path=ppt/tags/tag32.xml><?xml version="1.0" encoding="utf-8"?>
<p:tagLst xmlns:a="http://schemas.openxmlformats.org/drawingml/2006/main" xmlns:r="http://schemas.openxmlformats.org/officeDocument/2006/relationships" xmlns:p="http://schemas.openxmlformats.org/presentationml/2006/main">
  <p:tag name="SLIDETYPE" val="QA"/>
</p:tagLst>
</file>

<file path=ppt/tags/tag33.xml><?xml version="1.0" encoding="utf-8"?>
<p:tagLst xmlns:a="http://schemas.openxmlformats.org/drawingml/2006/main" xmlns:r="http://schemas.openxmlformats.org/officeDocument/2006/relationships" xmlns:p="http://schemas.openxmlformats.org/presentationml/2006/main">
  <p:tag name="SLIDETYPE" val="Exercise"/>
</p:tagLst>
</file>

<file path=ppt/tags/tag34.xml><?xml version="1.0" encoding="utf-8"?>
<p:tagLst xmlns:a="http://schemas.openxmlformats.org/drawingml/2006/main" xmlns:r="http://schemas.openxmlformats.org/officeDocument/2006/relationships" xmlns:p="http://schemas.openxmlformats.org/presentationml/2006/main">
  <p:tag name="SLIDETYPE" val="ChapterReview"/>
</p:tagLst>
</file>

<file path=ppt/tags/tag4.xml><?xml version="1.0" encoding="utf-8"?>
<p:tagLst xmlns:a="http://schemas.openxmlformats.org/drawingml/2006/main" xmlns:r="http://schemas.openxmlformats.org/officeDocument/2006/relationships" xmlns:p="http://schemas.openxmlformats.org/presentationml/2006/main">
  <p:tag name="HIGHLIGHT" val="YES"/>
</p:tagLst>
</file>

<file path=ppt/tags/tag5.xml><?xml version="1.0" encoding="utf-8"?>
<p:tagLst xmlns:a="http://schemas.openxmlformats.org/drawingml/2006/main" xmlns:r="http://schemas.openxmlformats.org/officeDocument/2006/relationships" xmlns:p="http://schemas.openxmlformats.org/presentationml/2006/main">
  <p:tag name="SLIDETYPE" val="Quiz"/>
</p:tagLst>
</file>

<file path=ppt/tags/tag6.xml><?xml version="1.0" encoding="utf-8"?>
<p:tagLst xmlns:a="http://schemas.openxmlformats.org/drawingml/2006/main" xmlns:r="http://schemas.openxmlformats.org/officeDocument/2006/relationships" xmlns:p="http://schemas.openxmlformats.org/presentationml/2006/main">
  <p:tag name="SLIDETYPE" val="Quiz"/>
</p:tagLst>
</file>

<file path=ppt/tags/tag7.xml><?xml version="1.0" encoding="utf-8"?>
<p:tagLst xmlns:a="http://schemas.openxmlformats.org/drawingml/2006/main" xmlns:r="http://schemas.openxmlformats.org/officeDocument/2006/relationships" xmlns:p="http://schemas.openxmlformats.org/presentationml/2006/main">
  <p:tag name="SLIDETYPE" val="Quiz"/>
</p:tagLst>
</file>

<file path=ppt/tags/tag8.xml><?xml version="1.0" encoding="utf-8"?>
<p:tagLst xmlns:a="http://schemas.openxmlformats.org/drawingml/2006/main" xmlns:r="http://schemas.openxmlformats.org/officeDocument/2006/relationships" xmlns:p="http://schemas.openxmlformats.org/presentationml/2006/main">
  <p:tag name="SLIDETYPE" val="Quiz"/>
</p:tagLst>
</file>

<file path=ppt/tags/tag9.xml><?xml version="1.0" encoding="utf-8"?>
<p:tagLst xmlns:a="http://schemas.openxmlformats.org/drawingml/2006/main" xmlns:r="http://schemas.openxmlformats.org/officeDocument/2006/relationships" xmlns:p="http://schemas.openxmlformats.org/presentationml/2006/main">
  <p:tag name="SLIDETYPE" val="QA"/>
</p:tagLst>
</file>

<file path=ppt/theme/theme1.xml><?xml version="1.0" encoding="utf-8"?>
<a:theme xmlns:a="http://schemas.openxmlformats.org/drawingml/2006/main" name="SAS2010">
  <a:themeElements>
    <a:clrScheme name="CDS_2006">
      <a:dk1>
        <a:srgbClr val="000000"/>
      </a:dk1>
      <a:lt1>
        <a:srgbClr val="FFF2BE"/>
      </a:lt1>
      <a:dk2>
        <a:srgbClr val="003399"/>
      </a:dk2>
      <a:lt2>
        <a:srgbClr val="808080"/>
      </a:lt2>
      <a:accent1>
        <a:srgbClr val="CC9700"/>
      </a:accent1>
      <a:accent2>
        <a:srgbClr val="FFCC00"/>
      </a:accent2>
      <a:accent3>
        <a:srgbClr val="FFF7DB"/>
      </a:accent3>
      <a:accent4>
        <a:srgbClr val="000000"/>
      </a:accent4>
      <a:accent5>
        <a:srgbClr val="E2C9AA"/>
      </a:accent5>
      <a:accent6>
        <a:srgbClr val="E7B900"/>
      </a:accent6>
      <a:hlink>
        <a:srgbClr val="003366"/>
      </a:hlink>
      <a:folHlink>
        <a:srgbClr val="666699"/>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38100" cap="flat" cmpd="sng" algn="ctr">
          <a:solidFill>
            <a:srgbClr val="000000"/>
          </a:solidFill>
          <a:prstDash val="solid"/>
          <a:round/>
          <a:headEnd type="none" w="med" len="med"/>
          <a:tailEnd type="none" w="med" len="med"/>
        </a:ln>
        <a:effectLst/>
      </a:spPr>
      <a:bodyPr vert="horz" wrap="none" lIns="88900" tIns="88900" rIns="88900" bIns="88900" numCol="1" rtlCol="0" anchor="ctr" anchorCtr="0" compatLnSpc="1">
        <a:prstTxWarp prst="textNoShape">
          <a:avLst/>
        </a:prstTxWarp>
        <a:noAutofit/>
      </a:bodyPr>
      <a:lstStyle>
        <a:defPP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spAutoFit/>
      </a:bodyPr>
      <a:lstStyle>
        <a:defPPr>
          <a:defRPr dirty="0" smtClean="0">
            <a:solidFill>
              <a:srgbClr val="FFFFFF"/>
            </a:solidFill>
          </a:defRPr>
        </a:defPPr>
      </a:lstStyle>
    </a:txDef>
  </a:objectDefaults>
  <a:extraClrSchemeLst>
    <a:extraClrScheme>
      <a:clrScheme name="SAS2010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CDS_4x3_2012</Template>
  <TotalTime>14327</TotalTime>
  <Words>4870</Words>
  <Application>Microsoft Office PowerPoint</Application>
  <PresentationFormat>On-screen Show (4:3)</PresentationFormat>
  <Paragraphs>965</Paragraphs>
  <Slides>70</Slides>
  <Notes>69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Arial Narrow</vt:lpstr>
      <vt:lpstr>Courier New</vt:lpstr>
      <vt:lpstr>Times New Roman</vt:lpstr>
      <vt:lpstr>MS PGothic</vt:lpstr>
      <vt:lpstr>SAS Monospace</vt:lpstr>
      <vt:lpstr>Monotype Sorts</vt:lpstr>
      <vt:lpstr>Wingdings</vt:lpstr>
      <vt:lpstr>SAS2010</vt:lpstr>
      <vt:lpstr>Chapter 5: Formatting Data Values</vt:lpstr>
      <vt:lpstr>Chapter 5: Formatting Data Values</vt:lpstr>
      <vt:lpstr>Objectives</vt:lpstr>
      <vt:lpstr>Business Scenario </vt:lpstr>
      <vt:lpstr>SAS Formats</vt:lpstr>
      <vt:lpstr>FORMAT Statement</vt:lpstr>
      <vt:lpstr>Viewing the Output</vt:lpstr>
      <vt:lpstr>What Is a Format?</vt:lpstr>
      <vt:lpstr>SAS Formats</vt:lpstr>
      <vt:lpstr>SAS Formats</vt:lpstr>
      <vt:lpstr>SAS Format Examples</vt:lpstr>
      <vt:lpstr>SAS Format Examples</vt:lpstr>
      <vt:lpstr>5.01 Quiz</vt:lpstr>
      <vt:lpstr>5.01 Quiz – Correct Answer</vt:lpstr>
      <vt:lpstr>SAS Date Format Examples</vt:lpstr>
      <vt:lpstr>SAS Date Format Examples</vt:lpstr>
      <vt:lpstr>5.02 Quiz</vt:lpstr>
      <vt:lpstr>5.02 Quiz – Correct Answer</vt:lpstr>
      <vt:lpstr>PowerPoint Presentation</vt:lpstr>
      <vt:lpstr>Exercise</vt:lpstr>
      <vt:lpstr>Chapter 5: Formatting Data Values</vt:lpstr>
      <vt:lpstr>Objectives</vt:lpstr>
      <vt:lpstr>Business Scenario</vt:lpstr>
      <vt:lpstr>User-Defined Formats: Part 1</vt:lpstr>
      <vt:lpstr>User-Defined Formats: Part 2</vt:lpstr>
      <vt:lpstr>Viewing the Output</vt:lpstr>
      <vt:lpstr>VALUE Statement</vt:lpstr>
      <vt:lpstr>VALUE Statement</vt:lpstr>
      <vt:lpstr>5.03 Multiple Answer Poll</vt:lpstr>
      <vt:lpstr>5.03 Multiple Answer Poll – Correct Answer</vt:lpstr>
      <vt:lpstr>Defining a Character Format</vt:lpstr>
      <vt:lpstr>Applying a Format</vt:lpstr>
      <vt:lpstr>Idea Exchange</vt:lpstr>
      <vt:lpstr>PowerPoint Presentation</vt:lpstr>
      <vt:lpstr>Business Scenario</vt:lpstr>
      <vt:lpstr>Specifying Ranges of Values</vt:lpstr>
      <vt:lpstr>Defining a Numeric Format</vt:lpstr>
      <vt:lpstr>Defining and Using a Numeric Format</vt:lpstr>
      <vt:lpstr>Defining a Continuous Range</vt:lpstr>
      <vt:lpstr>5.04 Quiz</vt:lpstr>
      <vt:lpstr>5.04 Quiz – Correct Answer</vt:lpstr>
      <vt:lpstr>LOW and HIGH Keywords</vt:lpstr>
      <vt:lpstr>Applying a Numeric Format</vt:lpstr>
      <vt:lpstr>Viewing the Output</vt:lpstr>
      <vt:lpstr>User-Defined Format Example</vt:lpstr>
      <vt:lpstr>Multiple User-Defined Formats</vt:lpstr>
      <vt:lpstr>Viewing the Output</vt:lpstr>
      <vt:lpstr>PowerPoint Presentation</vt:lpstr>
      <vt:lpstr>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SAS Institute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Formatting Data Values</dc:title>
  <dc:creator>Deborah A Bayo</dc:creator>
  <cp:lastModifiedBy>Deborah A Bayo</cp:lastModifiedBy>
  <cp:revision>224</cp:revision>
  <dcterms:created xsi:type="dcterms:W3CDTF">2012-02-15T15:19:20Z</dcterms:created>
  <dcterms:modified xsi:type="dcterms:W3CDTF">2013-02-21T22:38:25Z</dcterms:modified>
</cp:coreProperties>
</file>