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FFA3"/>
    <a:srgbClr val="A2C1FE"/>
    <a:srgbClr val="FCFEB9"/>
    <a:srgbClr val="CECECE"/>
    <a:srgbClr val="B2B2B2"/>
    <a:srgbClr val="C44C4C"/>
    <a:srgbClr val="8ABCE6"/>
    <a:srgbClr val="BAE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5" autoAdjust="0"/>
    <p:restoredTop sz="94702" autoAdjust="0"/>
  </p:normalViewPr>
  <p:slideViewPr>
    <p:cSldViewPr snapToGrid="0"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92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E1E50-96C7-4BB7-9AF1-98E6BAF997E1}" type="doc">
      <dgm:prSet loTypeId="urn:microsoft.com/office/officeart/2005/8/layout/radial5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B2137C5-9324-4F79-B2C7-01A924964C5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Epoch of Global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Competition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400" b="1" dirty="0" smtClean="0"/>
            <a:t>in a Dynamic, Complex Environment</a:t>
          </a:r>
        </a:p>
      </dgm:t>
    </dgm:pt>
    <dgm:pt modelId="{0D756082-C766-4DE7-A684-0EB6D1FDA662}" type="parTrans" cxnId="{9EC3A56F-0B8B-4822-BF0D-45BED15558D0}">
      <dgm:prSet/>
      <dgm:spPr/>
      <dgm:t>
        <a:bodyPr/>
        <a:lstStyle/>
        <a:p>
          <a:endParaRPr lang="en-US"/>
        </a:p>
      </dgm:t>
    </dgm:pt>
    <dgm:pt modelId="{3B3D227E-B337-40D4-ADDC-A76BC1CC8B83}" type="sibTrans" cxnId="{9EC3A56F-0B8B-4822-BF0D-45BED15558D0}">
      <dgm:prSet/>
      <dgm:spPr/>
      <dgm:t>
        <a:bodyPr/>
        <a:lstStyle/>
        <a:p>
          <a:endParaRPr lang="en-US"/>
        </a:p>
      </dgm:t>
    </dgm:pt>
    <dgm:pt modelId="{57FBC83D-1B65-49C3-9710-93C36F2C71A8}">
      <dgm:prSet phldrT="[Text]" custT="1"/>
      <dgm:spPr/>
      <dgm:t>
        <a:bodyPr/>
        <a:lstStyle/>
        <a:p>
          <a:r>
            <a:rPr lang="en-US" sz="1600" b="1" dirty="0" smtClean="0"/>
            <a:t>I. MNEs Investing in Emerging Economies</a:t>
          </a:r>
        </a:p>
      </dgm:t>
    </dgm:pt>
    <dgm:pt modelId="{5F18BBB0-2F51-48E8-8170-A05E56FA2F70}" type="parTrans" cxnId="{8E7DE973-F603-4985-993B-9969863F4292}">
      <dgm:prSet/>
      <dgm:spPr/>
      <dgm:t>
        <a:bodyPr/>
        <a:lstStyle/>
        <a:p>
          <a:endParaRPr lang="en-US"/>
        </a:p>
      </dgm:t>
    </dgm:pt>
    <dgm:pt modelId="{D9C6821D-86FF-46F5-AFB1-5284B675DCBE}" type="sibTrans" cxnId="{8E7DE973-F603-4985-993B-9969863F4292}">
      <dgm:prSet/>
      <dgm:spPr/>
      <dgm:t>
        <a:bodyPr/>
        <a:lstStyle/>
        <a:p>
          <a:endParaRPr lang="en-US"/>
        </a:p>
      </dgm:t>
    </dgm:pt>
    <dgm:pt modelId="{453FD9B6-02EC-4224-8621-49C5B833BF54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III. Comparative </a:t>
          </a:r>
          <a:r>
            <a:rPr lang="en-US" sz="1300" b="1" dirty="0" smtClean="0"/>
            <a:t>Strategies across </a:t>
          </a:r>
          <a:r>
            <a:rPr lang="en-US" sz="1600" b="1" dirty="0" smtClean="0"/>
            <a:t>Emerging Economies</a:t>
          </a:r>
          <a:br>
            <a:rPr lang="en-US" sz="1600" b="1" dirty="0" smtClean="0"/>
          </a:br>
          <a:endParaRPr lang="en-US" sz="1400" b="1" dirty="0" smtClean="0"/>
        </a:p>
      </dgm:t>
    </dgm:pt>
    <dgm:pt modelId="{98C6BB3F-BD42-4C35-B387-28A018B52969}" type="parTrans" cxnId="{DFF909CE-897A-407A-AEDF-069317764DA8}">
      <dgm:prSet/>
      <dgm:spPr/>
      <dgm:t>
        <a:bodyPr/>
        <a:lstStyle/>
        <a:p>
          <a:endParaRPr lang="en-US"/>
        </a:p>
      </dgm:t>
    </dgm:pt>
    <dgm:pt modelId="{A89DA9EE-5200-4193-9F6D-D228BE1FD2CD}" type="sibTrans" cxnId="{DFF909CE-897A-407A-AEDF-069317764DA8}">
      <dgm:prSet/>
      <dgm:spPr/>
      <dgm:t>
        <a:bodyPr/>
        <a:lstStyle/>
        <a:p>
          <a:endParaRPr lang="en-US"/>
        </a:p>
      </dgm:t>
    </dgm:pt>
    <dgm:pt modelId="{3928DF1F-D869-4838-A0C3-72A1613FF63E}">
      <dgm:prSet custT="1"/>
      <dgm:spPr/>
      <dgm:t>
        <a:bodyPr/>
        <a:lstStyle/>
        <a:p>
          <a:r>
            <a:rPr lang="en-US" sz="1600" b="1" dirty="0" smtClean="0"/>
            <a:t>II. International Expansion of EM MNEs</a:t>
          </a:r>
        </a:p>
      </dgm:t>
    </dgm:pt>
    <dgm:pt modelId="{0577B164-B045-4BFD-96DB-AE26308BF888}" type="parTrans" cxnId="{CA1ADB52-F65B-4ACA-956B-05ADCB649DC4}">
      <dgm:prSet/>
      <dgm:spPr/>
      <dgm:t>
        <a:bodyPr/>
        <a:lstStyle/>
        <a:p>
          <a:endParaRPr lang="en-US"/>
        </a:p>
      </dgm:t>
    </dgm:pt>
    <dgm:pt modelId="{D03068F9-3DF4-43A2-B4E0-6ECEED3E4E3D}" type="sibTrans" cxnId="{CA1ADB52-F65B-4ACA-956B-05ADCB649DC4}">
      <dgm:prSet/>
      <dgm:spPr/>
      <dgm:t>
        <a:bodyPr/>
        <a:lstStyle/>
        <a:p>
          <a:endParaRPr lang="en-US"/>
        </a:p>
      </dgm:t>
    </dgm:pt>
    <dgm:pt modelId="{2546FD18-EAD8-4F2F-823C-7830E67936FD}">
      <dgm:prSet phldrT="[Text]" custScaleX="158096" custScaleY="101779" custRadScaleRad="131342" custRadScaleInc="-18638"/>
      <dgm:spPr/>
      <dgm:t>
        <a:bodyPr/>
        <a:lstStyle/>
        <a:p>
          <a:endParaRPr lang="en-US"/>
        </a:p>
      </dgm:t>
    </dgm:pt>
    <dgm:pt modelId="{C92D4942-47BF-41CB-9A05-B1508E1A62D8}" type="parTrans" cxnId="{9DAB4922-2189-408B-80D1-A78A0F4AFEC3}">
      <dgm:prSet custLinFactNeighborX="42250" custLinFactNeighborY="-25"/>
      <dgm:spPr/>
      <dgm:t>
        <a:bodyPr/>
        <a:lstStyle/>
        <a:p>
          <a:endParaRPr lang="en-US"/>
        </a:p>
      </dgm:t>
    </dgm:pt>
    <dgm:pt modelId="{8FC18DE1-A28F-4392-8BA3-A4CEFF6363E9}" type="sibTrans" cxnId="{9DAB4922-2189-408B-80D1-A78A0F4AFEC3}">
      <dgm:prSet/>
      <dgm:spPr/>
      <dgm:t>
        <a:bodyPr/>
        <a:lstStyle/>
        <a:p>
          <a:endParaRPr lang="en-US"/>
        </a:p>
      </dgm:t>
    </dgm:pt>
    <dgm:pt modelId="{BA6AB463-C6CB-40BB-8967-D81EC6EBD7E3}">
      <dgm:prSet phldrT="[Text]" custScaleX="174617" custScaleY="95222" custRadScaleRad="115250" custRadScaleInc="80239"/>
      <dgm:spPr/>
      <dgm:t>
        <a:bodyPr/>
        <a:lstStyle/>
        <a:p>
          <a:endParaRPr lang="en-US"/>
        </a:p>
      </dgm:t>
    </dgm:pt>
    <dgm:pt modelId="{F59096E7-1221-4FD9-B40A-EEA8B627AF36}" type="parTrans" cxnId="{7E067E01-E530-4F0C-B1EC-5112801796D0}">
      <dgm:prSet custLinFactNeighborX="-9174" custLinFactNeighborY="12215"/>
      <dgm:spPr/>
      <dgm:t>
        <a:bodyPr/>
        <a:lstStyle/>
        <a:p>
          <a:endParaRPr lang="en-US"/>
        </a:p>
      </dgm:t>
    </dgm:pt>
    <dgm:pt modelId="{A650B349-BB58-4329-A7A1-6B16F0B2CFBD}" type="sibTrans" cxnId="{7E067E01-E530-4F0C-B1EC-5112801796D0}">
      <dgm:prSet/>
      <dgm:spPr/>
      <dgm:t>
        <a:bodyPr/>
        <a:lstStyle/>
        <a:p>
          <a:endParaRPr lang="en-US"/>
        </a:p>
      </dgm:t>
    </dgm:pt>
    <dgm:pt modelId="{12B0226B-DEB3-46F2-8323-C19E976622B4}">
      <dgm:prSet phldrT="[Text]" custScaleX="174755" custScaleY="96912" custRadScaleRad="90976" custRadScaleInc="-2233"/>
      <dgm:spPr/>
      <dgm:t>
        <a:bodyPr/>
        <a:lstStyle/>
        <a:p>
          <a:endParaRPr lang="en-US"/>
        </a:p>
      </dgm:t>
    </dgm:pt>
    <dgm:pt modelId="{E2199F73-5F78-489D-A8B4-A6BCB3C8E57A}" type="parTrans" cxnId="{45A83507-9B40-440E-B515-87C622C6EDDF}">
      <dgm:prSet custLinFactNeighborX="-7885" custLinFactNeighborY="7379"/>
      <dgm:spPr/>
      <dgm:t>
        <a:bodyPr/>
        <a:lstStyle/>
        <a:p>
          <a:endParaRPr lang="en-US"/>
        </a:p>
      </dgm:t>
    </dgm:pt>
    <dgm:pt modelId="{0092EDCE-4FDF-469C-8C3C-7D4A53881CD2}" type="sibTrans" cxnId="{45A83507-9B40-440E-B515-87C622C6EDDF}">
      <dgm:prSet/>
      <dgm:spPr/>
      <dgm:t>
        <a:bodyPr/>
        <a:lstStyle/>
        <a:p>
          <a:endParaRPr lang="en-US"/>
        </a:p>
      </dgm:t>
    </dgm:pt>
    <dgm:pt modelId="{1FC1DBE4-979D-462C-B848-3C012F3786B5}">
      <dgm:prSet custScaleX="174322" custScaleY="101779" custRadScaleRad="133758" custRadScaleInc="22392"/>
      <dgm:spPr/>
      <dgm:t>
        <a:bodyPr/>
        <a:lstStyle/>
        <a:p>
          <a:endParaRPr lang="en-US"/>
        </a:p>
      </dgm:t>
    </dgm:pt>
    <dgm:pt modelId="{27F1F64E-F9D9-4E8F-BE45-A32841B7A1F3}" type="parTrans" cxnId="{D3267070-2EE4-4AE9-9ACF-52767DA304CE}">
      <dgm:prSet custLinFactNeighborX="-43034" custLinFactNeighborY="-25"/>
      <dgm:spPr/>
      <dgm:t>
        <a:bodyPr/>
        <a:lstStyle/>
        <a:p>
          <a:endParaRPr lang="en-US"/>
        </a:p>
      </dgm:t>
    </dgm:pt>
    <dgm:pt modelId="{5A897485-6D1B-464C-AEB2-DE78EB217672}" type="sibTrans" cxnId="{D3267070-2EE4-4AE9-9ACF-52767DA304CE}">
      <dgm:prSet/>
      <dgm:spPr/>
      <dgm:t>
        <a:bodyPr/>
        <a:lstStyle/>
        <a:p>
          <a:endParaRPr lang="en-US"/>
        </a:p>
      </dgm:t>
    </dgm:pt>
    <dgm:pt modelId="{18EB236E-12CF-4A39-AEF1-DC5087D9B514}">
      <dgm:prSet custScaleX="158096" custScaleY="101779" custRadScaleRad="131342" custRadScaleInc="-18638"/>
      <dgm:spPr/>
      <dgm:t>
        <a:bodyPr/>
        <a:lstStyle/>
        <a:p>
          <a:endParaRPr lang="en-US"/>
        </a:p>
      </dgm:t>
    </dgm:pt>
    <dgm:pt modelId="{DAABCB8C-0434-48CB-B37F-2C6E30F34982}" type="parTrans" cxnId="{9674F44E-0EE8-4BBF-AD7D-B1F77D29D6F9}">
      <dgm:prSet custLinFactNeighborX="42250" custLinFactNeighborY="-25"/>
      <dgm:spPr/>
      <dgm:t>
        <a:bodyPr/>
        <a:lstStyle/>
        <a:p>
          <a:endParaRPr lang="en-US"/>
        </a:p>
      </dgm:t>
    </dgm:pt>
    <dgm:pt modelId="{12E7DEBB-EF0F-41D4-A32F-4541F65EDBD5}" type="sibTrans" cxnId="{9674F44E-0EE8-4BBF-AD7D-B1F77D29D6F9}">
      <dgm:prSet/>
      <dgm:spPr/>
      <dgm:t>
        <a:bodyPr/>
        <a:lstStyle/>
        <a:p>
          <a:endParaRPr lang="en-US"/>
        </a:p>
      </dgm:t>
    </dgm:pt>
    <dgm:pt modelId="{F08B2AEF-0905-4354-B8D4-374F0B1321CC}" type="pres">
      <dgm:prSet presAssocID="{9F0E1E50-96C7-4BB7-9AF1-98E6BAF997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99D91E-83B7-4935-99DF-C1E99B7CD6F1}" type="pres">
      <dgm:prSet presAssocID="{2B2137C5-9324-4F79-B2C7-01A924964C5C}" presName="centerShape" presStyleLbl="node0" presStyleIdx="0" presStyleCnt="1" custScaleX="162614" custScaleY="102449" custLinFactNeighborX="1996" custLinFactNeighborY="-7167"/>
      <dgm:spPr/>
      <dgm:t>
        <a:bodyPr/>
        <a:lstStyle/>
        <a:p>
          <a:endParaRPr lang="en-US"/>
        </a:p>
      </dgm:t>
    </dgm:pt>
    <dgm:pt modelId="{95C0561A-82B3-4C5A-B14A-84FBA709460E}" type="pres">
      <dgm:prSet presAssocID="{5F18BBB0-2F51-48E8-8170-A05E56FA2F70}" presName="parTrans" presStyleLbl="sibTrans2D1" presStyleIdx="0" presStyleCnt="3" custFlipVert="0" custFlipHor="1" custScaleX="136059" custScaleY="43437" custLinFactNeighborX="14249" custLinFactNeighborY="6811"/>
      <dgm:spPr/>
      <dgm:t>
        <a:bodyPr/>
        <a:lstStyle/>
        <a:p>
          <a:endParaRPr lang="en-US"/>
        </a:p>
      </dgm:t>
    </dgm:pt>
    <dgm:pt modelId="{41D694F3-D8EA-4D32-8B3B-B37000B8DB8E}" type="pres">
      <dgm:prSet presAssocID="{5F18BBB0-2F51-48E8-8170-A05E56FA2F7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9EBDBCD-187C-48E0-81A1-3E8CEEDF10AD}" type="pres">
      <dgm:prSet presAssocID="{57FBC83D-1B65-49C3-9710-93C36F2C71A8}" presName="node" presStyleLbl="node1" presStyleIdx="0" presStyleCnt="3" custScaleX="174755" custScaleY="69542" custRadScaleRad="97418" custRadScaleInc="1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51A47-92F2-45A8-A11E-14816AC09DFA}" type="pres">
      <dgm:prSet presAssocID="{98C6BB3F-BD42-4C35-B387-28A018B52969}" presName="parTrans" presStyleLbl="sibTrans2D1" presStyleIdx="1" presStyleCnt="3" custLinFactNeighborX="3609" custLinFactNeighborY="-12393"/>
      <dgm:spPr/>
      <dgm:t>
        <a:bodyPr/>
        <a:lstStyle/>
        <a:p>
          <a:endParaRPr lang="en-US"/>
        </a:p>
      </dgm:t>
    </dgm:pt>
    <dgm:pt modelId="{C70D99E2-317B-4C63-8098-20AE93B554CB}" type="pres">
      <dgm:prSet presAssocID="{98C6BB3F-BD42-4C35-B387-28A018B5296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02AFAB8-1605-4C64-8889-5F1220A1348C}" type="pres">
      <dgm:prSet presAssocID="{453FD9B6-02EC-4224-8621-49C5B833BF54}" presName="node" presStyleLbl="node1" presStyleIdx="1" presStyleCnt="3" custScaleX="166731" custScaleY="91037" custRadScaleRad="135751" custRadScaleInc="-58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B1823-FA6C-47B6-83F2-3F20DE08D8D6}" type="pres">
      <dgm:prSet presAssocID="{0577B164-B045-4BFD-96DB-AE26308BF888}" presName="parTrans" presStyleLbl="sibTrans2D1" presStyleIdx="2" presStyleCnt="3" custLinFactNeighborX="-43034" custLinFactNeighborY="-25"/>
      <dgm:spPr/>
      <dgm:t>
        <a:bodyPr/>
        <a:lstStyle/>
        <a:p>
          <a:endParaRPr lang="en-US"/>
        </a:p>
      </dgm:t>
    </dgm:pt>
    <dgm:pt modelId="{9B3F079B-2DE0-4A9E-9595-8FD1CFECFA69}" type="pres">
      <dgm:prSet presAssocID="{0577B164-B045-4BFD-96DB-AE26308BF88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03F4FA9C-813C-4E97-96CA-A712C9689130}" type="pres">
      <dgm:prSet presAssocID="{3928DF1F-D869-4838-A0C3-72A1613FF63E}" presName="node" presStyleLbl="node1" presStyleIdx="2" presStyleCnt="3" custScaleX="174322" custScaleY="101779" custRadScaleRad="129047" custRadScaleInc="60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AB4922-2189-408B-80D1-A78A0F4AFEC3}" srcId="{9F0E1E50-96C7-4BB7-9AF1-98E6BAF997E1}" destId="{2546FD18-EAD8-4F2F-823C-7830E67936FD}" srcOrd="1" destOrd="0" parTransId="{C92D4942-47BF-41CB-9A05-B1508E1A62D8}" sibTransId="{8FC18DE1-A28F-4392-8BA3-A4CEFF6363E9}"/>
    <dgm:cxn modelId="{9674F44E-0EE8-4BBF-AD7D-B1F77D29D6F9}" srcId="{9F0E1E50-96C7-4BB7-9AF1-98E6BAF997E1}" destId="{18EB236E-12CF-4A39-AEF1-DC5087D9B514}" srcOrd="5" destOrd="0" parTransId="{DAABCB8C-0434-48CB-B37F-2C6E30F34982}" sibTransId="{12E7DEBB-EF0F-41D4-A32F-4541F65EDBD5}"/>
    <dgm:cxn modelId="{6B17B586-47ED-4829-82CC-9CDABD979CFA}" type="presOf" srcId="{98C6BB3F-BD42-4C35-B387-28A018B52969}" destId="{1B951A47-92F2-45A8-A11E-14816AC09DFA}" srcOrd="0" destOrd="0" presId="urn:microsoft.com/office/officeart/2005/8/layout/radial5"/>
    <dgm:cxn modelId="{5E26C16D-6F75-4279-B708-F7A0437DE427}" type="presOf" srcId="{5F18BBB0-2F51-48E8-8170-A05E56FA2F70}" destId="{41D694F3-D8EA-4D32-8B3B-B37000B8DB8E}" srcOrd="1" destOrd="0" presId="urn:microsoft.com/office/officeart/2005/8/layout/radial5"/>
    <dgm:cxn modelId="{8E7DE973-F603-4985-993B-9969863F4292}" srcId="{2B2137C5-9324-4F79-B2C7-01A924964C5C}" destId="{57FBC83D-1B65-49C3-9710-93C36F2C71A8}" srcOrd="0" destOrd="0" parTransId="{5F18BBB0-2F51-48E8-8170-A05E56FA2F70}" sibTransId="{D9C6821D-86FF-46F5-AFB1-5284B675DCBE}"/>
    <dgm:cxn modelId="{E96D74B7-4BEF-4E22-B880-D04E8A4E190C}" type="presOf" srcId="{2B2137C5-9324-4F79-B2C7-01A924964C5C}" destId="{7C99D91E-83B7-4935-99DF-C1E99B7CD6F1}" srcOrd="0" destOrd="0" presId="urn:microsoft.com/office/officeart/2005/8/layout/radial5"/>
    <dgm:cxn modelId="{BA3332B9-221F-4468-B332-9DB309306BEF}" type="presOf" srcId="{453FD9B6-02EC-4224-8621-49C5B833BF54}" destId="{B02AFAB8-1605-4C64-8889-5F1220A1348C}" srcOrd="0" destOrd="0" presId="urn:microsoft.com/office/officeart/2005/8/layout/radial5"/>
    <dgm:cxn modelId="{DFF909CE-897A-407A-AEDF-069317764DA8}" srcId="{2B2137C5-9324-4F79-B2C7-01A924964C5C}" destId="{453FD9B6-02EC-4224-8621-49C5B833BF54}" srcOrd="1" destOrd="0" parTransId="{98C6BB3F-BD42-4C35-B387-28A018B52969}" sibTransId="{A89DA9EE-5200-4193-9F6D-D228BE1FD2CD}"/>
    <dgm:cxn modelId="{3D354D27-6E41-4A03-A20C-F3B8AE119803}" type="presOf" srcId="{0577B164-B045-4BFD-96DB-AE26308BF888}" destId="{A72B1823-FA6C-47B6-83F2-3F20DE08D8D6}" srcOrd="0" destOrd="0" presId="urn:microsoft.com/office/officeart/2005/8/layout/radial5"/>
    <dgm:cxn modelId="{CA1ADB52-F65B-4ACA-956B-05ADCB649DC4}" srcId="{2B2137C5-9324-4F79-B2C7-01A924964C5C}" destId="{3928DF1F-D869-4838-A0C3-72A1613FF63E}" srcOrd="2" destOrd="0" parTransId="{0577B164-B045-4BFD-96DB-AE26308BF888}" sibTransId="{D03068F9-3DF4-43A2-B4E0-6ECEED3E4E3D}"/>
    <dgm:cxn modelId="{DD216F99-2184-45DC-9059-5C0D9927F82D}" type="presOf" srcId="{3928DF1F-D869-4838-A0C3-72A1613FF63E}" destId="{03F4FA9C-813C-4E97-96CA-A712C9689130}" srcOrd="0" destOrd="0" presId="urn:microsoft.com/office/officeart/2005/8/layout/radial5"/>
    <dgm:cxn modelId="{40B0628C-BB74-4659-BD1A-629880B67050}" type="presOf" srcId="{5F18BBB0-2F51-48E8-8170-A05E56FA2F70}" destId="{95C0561A-82B3-4C5A-B14A-84FBA709460E}" srcOrd="0" destOrd="0" presId="urn:microsoft.com/office/officeart/2005/8/layout/radial5"/>
    <dgm:cxn modelId="{7E067E01-E530-4F0C-B1EC-5112801796D0}" srcId="{9F0E1E50-96C7-4BB7-9AF1-98E6BAF997E1}" destId="{BA6AB463-C6CB-40BB-8967-D81EC6EBD7E3}" srcOrd="2" destOrd="0" parTransId="{F59096E7-1221-4FD9-B40A-EEA8B627AF36}" sibTransId="{A650B349-BB58-4329-A7A1-6B16F0B2CFBD}"/>
    <dgm:cxn modelId="{A09DAC27-3CFA-452F-B08B-3C34B5406887}" type="presOf" srcId="{98C6BB3F-BD42-4C35-B387-28A018B52969}" destId="{C70D99E2-317B-4C63-8098-20AE93B554CB}" srcOrd="1" destOrd="0" presId="urn:microsoft.com/office/officeart/2005/8/layout/radial5"/>
    <dgm:cxn modelId="{3B0CF5BC-5A2A-4726-96F9-C0DCA0F93C35}" type="presOf" srcId="{57FBC83D-1B65-49C3-9710-93C36F2C71A8}" destId="{A9EBDBCD-187C-48E0-81A1-3E8CEEDF10AD}" srcOrd="0" destOrd="0" presId="urn:microsoft.com/office/officeart/2005/8/layout/radial5"/>
    <dgm:cxn modelId="{45A83507-9B40-440E-B515-87C622C6EDDF}" srcId="{9F0E1E50-96C7-4BB7-9AF1-98E6BAF997E1}" destId="{12B0226B-DEB3-46F2-8323-C19E976622B4}" srcOrd="3" destOrd="0" parTransId="{E2199F73-5F78-489D-A8B4-A6BCB3C8E57A}" sibTransId="{0092EDCE-4FDF-469C-8C3C-7D4A53881CD2}"/>
    <dgm:cxn modelId="{9EC3A56F-0B8B-4822-BF0D-45BED15558D0}" srcId="{9F0E1E50-96C7-4BB7-9AF1-98E6BAF997E1}" destId="{2B2137C5-9324-4F79-B2C7-01A924964C5C}" srcOrd="0" destOrd="0" parTransId="{0D756082-C766-4DE7-A684-0EB6D1FDA662}" sibTransId="{3B3D227E-B337-40D4-ADDC-A76BC1CC8B83}"/>
    <dgm:cxn modelId="{2E99EA4F-2617-4B0F-A3A3-9778DE3A6C23}" type="presOf" srcId="{0577B164-B045-4BFD-96DB-AE26308BF888}" destId="{9B3F079B-2DE0-4A9E-9595-8FD1CFECFA69}" srcOrd="1" destOrd="0" presId="urn:microsoft.com/office/officeart/2005/8/layout/radial5"/>
    <dgm:cxn modelId="{D3267070-2EE4-4AE9-9ACF-52767DA304CE}" srcId="{9F0E1E50-96C7-4BB7-9AF1-98E6BAF997E1}" destId="{1FC1DBE4-979D-462C-B848-3C012F3786B5}" srcOrd="4" destOrd="0" parTransId="{27F1F64E-F9D9-4E8F-BE45-A32841B7A1F3}" sibTransId="{5A897485-6D1B-464C-AEB2-DE78EB217672}"/>
    <dgm:cxn modelId="{E280F0C3-95A4-454B-9AAD-97D82BD7290E}" type="presOf" srcId="{9F0E1E50-96C7-4BB7-9AF1-98E6BAF997E1}" destId="{F08B2AEF-0905-4354-B8D4-374F0B1321CC}" srcOrd="0" destOrd="0" presId="urn:microsoft.com/office/officeart/2005/8/layout/radial5"/>
    <dgm:cxn modelId="{262F4352-91DD-413D-BBD7-B7AC3B893A7C}" type="presParOf" srcId="{F08B2AEF-0905-4354-B8D4-374F0B1321CC}" destId="{7C99D91E-83B7-4935-99DF-C1E99B7CD6F1}" srcOrd="0" destOrd="0" presId="urn:microsoft.com/office/officeart/2005/8/layout/radial5"/>
    <dgm:cxn modelId="{A86DD61C-6D96-42BB-82FE-8B692CC8DFC1}" type="presParOf" srcId="{F08B2AEF-0905-4354-B8D4-374F0B1321CC}" destId="{95C0561A-82B3-4C5A-B14A-84FBA709460E}" srcOrd="1" destOrd="0" presId="urn:microsoft.com/office/officeart/2005/8/layout/radial5"/>
    <dgm:cxn modelId="{42EED215-01B6-46E1-A317-F1EF2EE6848E}" type="presParOf" srcId="{95C0561A-82B3-4C5A-B14A-84FBA709460E}" destId="{41D694F3-D8EA-4D32-8B3B-B37000B8DB8E}" srcOrd="0" destOrd="0" presId="urn:microsoft.com/office/officeart/2005/8/layout/radial5"/>
    <dgm:cxn modelId="{883251EF-9A6E-4643-8085-C2E81D80C5DC}" type="presParOf" srcId="{F08B2AEF-0905-4354-B8D4-374F0B1321CC}" destId="{A9EBDBCD-187C-48E0-81A1-3E8CEEDF10AD}" srcOrd="2" destOrd="0" presId="urn:microsoft.com/office/officeart/2005/8/layout/radial5"/>
    <dgm:cxn modelId="{E9C2D679-A428-48D9-A21D-EA2033AFA654}" type="presParOf" srcId="{F08B2AEF-0905-4354-B8D4-374F0B1321CC}" destId="{1B951A47-92F2-45A8-A11E-14816AC09DFA}" srcOrd="3" destOrd="0" presId="urn:microsoft.com/office/officeart/2005/8/layout/radial5"/>
    <dgm:cxn modelId="{558889B8-CAD8-4AA0-8A83-8C786BB903F7}" type="presParOf" srcId="{1B951A47-92F2-45A8-A11E-14816AC09DFA}" destId="{C70D99E2-317B-4C63-8098-20AE93B554CB}" srcOrd="0" destOrd="0" presId="urn:microsoft.com/office/officeart/2005/8/layout/radial5"/>
    <dgm:cxn modelId="{62B2302E-071C-413A-B469-D8E12D2A6CF2}" type="presParOf" srcId="{F08B2AEF-0905-4354-B8D4-374F0B1321CC}" destId="{B02AFAB8-1605-4C64-8889-5F1220A1348C}" srcOrd="4" destOrd="0" presId="urn:microsoft.com/office/officeart/2005/8/layout/radial5"/>
    <dgm:cxn modelId="{0CC0551E-A223-4C51-ADAB-738B97A7C97B}" type="presParOf" srcId="{F08B2AEF-0905-4354-B8D4-374F0B1321CC}" destId="{A72B1823-FA6C-47B6-83F2-3F20DE08D8D6}" srcOrd="5" destOrd="0" presId="urn:microsoft.com/office/officeart/2005/8/layout/radial5"/>
    <dgm:cxn modelId="{1A846055-FE05-4B7B-9A02-99E627668BF8}" type="presParOf" srcId="{A72B1823-FA6C-47B6-83F2-3F20DE08D8D6}" destId="{9B3F079B-2DE0-4A9E-9595-8FD1CFECFA69}" srcOrd="0" destOrd="0" presId="urn:microsoft.com/office/officeart/2005/8/layout/radial5"/>
    <dgm:cxn modelId="{2A3C6386-03A8-4D0E-99DE-CB04BD366F4F}" type="presParOf" srcId="{F08B2AEF-0905-4354-B8D4-374F0B1321CC}" destId="{03F4FA9C-813C-4E97-96CA-A712C968913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E1E50-96C7-4BB7-9AF1-98E6BAF997E1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8B2AEF-0905-4354-B8D4-374F0B1321CC}" type="pres">
      <dgm:prSet presAssocID="{9F0E1E50-96C7-4BB7-9AF1-98E6BAF997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9D2B1DF-D2F7-4012-9067-615EC1E749BE}" type="presOf" srcId="{9F0E1E50-96C7-4BB7-9AF1-98E6BAF997E1}" destId="{F08B2AEF-0905-4354-B8D4-374F0B1321CC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9D91E-83B7-4935-99DF-C1E99B7CD6F1}">
      <dsp:nvSpPr>
        <dsp:cNvPr id="0" name=""/>
        <dsp:cNvSpPr/>
      </dsp:nvSpPr>
      <dsp:spPr>
        <a:xfrm>
          <a:off x="3213772" y="1808629"/>
          <a:ext cx="2342108" cy="14755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Epoch of Global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Competition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 a Dynamic, Complex Environment</a:t>
          </a:r>
        </a:p>
      </dsp:txBody>
      <dsp:txXfrm>
        <a:off x="3556766" y="2024720"/>
        <a:ext cx="1656120" cy="1043378"/>
      </dsp:txXfrm>
    </dsp:sp>
    <dsp:sp modelId="{95C0561A-82B3-4C5A-B14A-84FBA709460E}">
      <dsp:nvSpPr>
        <dsp:cNvPr id="0" name=""/>
        <dsp:cNvSpPr/>
      </dsp:nvSpPr>
      <dsp:spPr>
        <a:xfrm rot="5507243" flipH="1">
          <a:off x="4198578" y="1465527"/>
          <a:ext cx="392142" cy="232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232295" y="1546717"/>
        <a:ext cx="322537" cy="139210"/>
      </dsp:txXfrm>
    </dsp:sp>
    <dsp:sp modelId="{A9EBDBCD-187C-48E0-81A1-3E8CEEDF10AD}">
      <dsp:nvSpPr>
        <dsp:cNvPr id="0" name=""/>
        <dsp:cNvSpPr/>
      </dsp:nvSpPr>
      <dsp:spPr>
        <a:xfrm>
          <a:off x="2955075" y="172751"/>
          <a:ext cx="2745452" cy="10925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I. MNEs Investing in Emerging Economies</a:t>
          </a:r>
        </a:p>
      </dsp:txBody>
      <dsp:txXfrm>
        <a:off x="3357137" y="332748"/>
        <a:ext cx="1941328" cy="772531"/>
      </dsp:txXfrm>
    </dsp:sp>
    <dsp:sp modelId="{1B951A47-92F2-45A8-A11E-14816AC09DFA}">
      <dsp:nvSpPr>
        <dsp:cNvPr id="0" name=""/>
        <dsp:cNvSpPr/>
      </dsp:nvSpPr>
      <dsp:spPr>
        <a:xfrm rot="42898">
          <a:off x="5641658" y="2229924"/>
          <a:ext cx="190653" cy="534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641660" y="2336397"/>
        <a:ext cx="133457" cy="320490"/>
      </dsp:txXfrm>
    </dsp:sp>
    <dsp:sp modelId="{B02AFAB8-1605-4C64-8889-5F1220A1348C}">
      <dsp:nvSpPr>
        <dsp:cNvPr id="0" name=""/>
        <dsp:cNvSpPr/>
      </dsp:nvSpPr>
      <dsp:spPr>
        <a:xfrm>
          <a:off x="5915006" y="1866738"/>
          <a:ext cx="2619393" cy="14302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III. Comparative </a:t>
          </a:r>
          <a:r>
            <a:rPr lang="en-US" sz="1300" b="1" kern="1200" dirty="0" smtClean="0"/>
            <a:t>Strategies across </a:t>
          </a:r>
          <a:r>
            <a:rPr lang="en-US" sz="1600" b="1" kern="1200" dirty="0" smtClean="0"/>
            <a:t>Emerging Economies</a:t>
          </a:r>
          <a:br>
            <a:rPr lang="en-US" sz="1600" b="1" kern="1200" dirty="0" smtClean="0"/>
          </a:br>
          <a:endParaRPr lang="en-US" sz="1400" b="1" kern="1200" dirty="0" smtClean="0"/>
        </a:p>
      </dsp:txBody>
      <dsp:txXfrm>
        <a:off x="6298607" y="2076189"/>
        <a:ext cx="1852191" cy="1011316"/>
      </dsp:txXfrm>
    </dsp:sp>
    <dsp:sp modelId="{A72B1823-FA6C-47B6-83F2-3F20DE08D8D6}">
      <dsp:nvSpPr>
        <dsp:cNvPr id="0" name=""/>
        <dsp:cNvSpPr/>
      </dsp:nvSpPr>
      <dsp:spPr>
        <a:xfrm rot="10806219">
          <a:off x="2853882" y="2276759"/>
          <a:ext cx="195019" cy="534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912388" y="2383642"/>
        <a:ext cx="136513" cy="320490"/>
      </dsp:txXfrm>
    </dsp:sp>
    <dsp:sp modelId="{03F4FA9C-813C-4E97-96CA-A712C9689130}">
      <dsp:nvSpPr>
        <dsp:cNvPr id="0" name=""/>
        <dsp:cNvSpPr/>
      </dsp:nvSpPr>
      <dsp:spPr>
        <a:xfrm>
          <a:off x="107173" y="1741658"/>
          <a:ext cx="2738650" cy="15989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II. International Expansion of EM MNEs</a:t>
          </a:r>
        </a:p>
      </dsp:txBody>
      <dsp:txXfrm>
        <a:off x="508239" y="1975823"/>
        <a:ext cx="1936518" cy="1130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030" y="109529"/>
            <a:ext cx="6744170" cy="3102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/>
            <a:r>
              <a:rPr lang="en-US" sz="1400" dirty="0">
                <a:latin typeface="Book Antiqua" pitchFamily="18" charset="0"/>
              </a:rPr>
              <a:t>Asia Pacific </a:t>
            </a:r>
            <a:r>
              <a:rPr lang="en-US" sz="1400" dirty="0" smtClean="0">
                <a:latin typeface="Book Antiqua" pitchFamily="18" charset="0"/>
              </a:rPr>
              <a:t>University </a:t>
            </a:r>
            <a:r>
              <a:rPr lang="en-US" sz="1400" dirty="0">
                <a:latin typeface="Book Antiqua" pitchFamily="18" charset="0"/>
              </a:rPr>
              <a:t>of Technology and Innovation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33801" y="9522070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7CC0BFB6-5620-40A7-A10C-C8237A90801E}" type="slidenum">
              <a:rPr lang="en-US" sz="1400">
                <a:latin typeface="Book Antiqua" pitchFamily="18" charset="0"/>
              </a:rPr>
              <a:pPr algn="r" eaLnBrk="0" hangingPunct="0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7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5179"/>
            <a:ext cx="4991947" cy="41829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868363"/>
            <a:ext cx="4641850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030" y="111353"/>
            <a:ext cx="6744170" cy="3066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/>
            <a:r>
              <a:rPr lang="en-US" sz="1400">
                <a:latin typeface="Book Antiqua" pitchFamily="18" charset="0"/>
              </a:rPr>
              <a:t>Asia Pacific University College of Technology and Innovation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33801" y="9522070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972E4C37-C037-46C6-996B-C799EBB41B3B}" type="slidenum">
              <a:rPr lang="en-US" sz="1400">
                <a:latin typeface="Book Antiqua" pitchFamily="18" charset="0"/>
              </a:rPr>
              <a:pPr algn="r" eaLnBrk="0" hangingPunct="0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90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6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5257" y="9440335"/>
            <a:ext cx="2950403" cy="497307"/>
          </a:xfrm>
          <a:prstGeom prst="rect">
            <a:avLst/>
          </a:prstGeom>
          <a:noFill/>
        </p:spPr>
        <p:txBody>
          <a:bodyPr/>
          <a:lstStyle/>
          <a:p>
            <a:fld id="{88AD04FD-1B9C-44DF-9EE4-135824B24CDF}" type="slidenum">
              <a:rPr lang="en-US" altLang="zh-CN">
                <a:latin typeface="Arial" pitchFamily="34" charset="0"/>
                <a:ea typeface="SimSun" pitchFamily="2" charset="-122"/>
              </a:rPr>
              <a:pPr/>
              <a:t>13</a:t>
            </a:fld>
            <a:endParaRPr lang="en-US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55838" y="9440647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8097655A-B083-4ED2-A918-A6FE0DE8D905}" type="slidenum">
              <a:rPr lang="en-US" altLang="zh-CN" sz="1200"/>
              <a:pPr algn="r"/>
              <a:t>13</a:t>
            </a:fld>
            <a:endParaRPr lang="en-US" altLang="zh-CN" sz="1200" dirty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33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5257" y="9440335"/>
            <a:ext cx="2950403" cy="497307"/>
          </a:xfrm>
          <a:prstGeom prst="rect">
            <a:avLst/>
          </a:prstGeom>
          <a:noFill/>
        </p:spPr>
        <p:txBody>
          <a:bodyPr/>
          <a:lstStyle/>
          <a:p>
            <a:fld id="{7D8B4991-3610-4F9A-9751-4F2ED9799957}" type="slidenum">
              <a:rPr lang="en-US" altLang="zh-CN">
                <a:latin typeface="Arial" pitchFamily="34" charset="0"/>
                <a:ea typeface="SimSun" pitchFamily="2" charset="-122"/>
              </a:rPr>
              <a:pPr/>
              <a:t>14</a:t>
            </a:fld>
            <a:endParaRPr lang="en-US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55838" y="9440647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1E244756-F21B-4F59-ABB1-8ECAEA8E5051}" type="slidenum">
              <a:rPr lang="en-US" altLang="zh-CN" sz="1200"/>
              <a:pPr algn="r"/>
              <a:t>14</a:t>
            </a:fld>
            <a:endParaRPr lang="en-US" altLang="zh-CN" sz="1200" dirty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63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5257" y="9440335"/>
            <a:ext cx="2950403" cy="497307"/>
          </a:xfrm>
          <a:prstGeom prst="rect">
            <a:avLst/>
          </a:prstGeom>
          <a:noFill/>
        </p:spPr>
        <p:txBody>
          <a:bodyPr/>
          <a:lstStyle/>
          <a:p>
            <a:fld id="{462F8806-C25C-498E-9310-A19E5933A5BF}" type="slidenum">
              <a:rPr lang="en-US" altLang="zh-CN">
                <a:latin typeface="Arial" pitchFamily="34" charset="0"/>
                <a:ea typeface="SimSun" pitchFamily="2" charset="-122"/>
              </a:rPr>
              <a:pPr/>
              <a:t>15</a:t>
            </a:fld>
            <a:endParaRPr lang="en-US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55838" y="9440647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65B65115-D25D-430C-80A3-AB39B37496F5}" type="slidenum">
              <a:rPr lang="en-US" altLang="zh-CN" sz="1200"/>
              <a:pPr algn="r"/>
              <a:t>15</a:t>
            </a:fld>
            <a:endParaRPr lang="en-US" altLang="zh-CN" sz="1200" dirty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77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5257" y="9440335"/>
            <a:ext cx="2950403" cy="497307"/>
          </a:xfrm>
          <a:prstGeom prst="rect">
            <a:avLst/>
          </a:prstGeom>
          <a:noFill/>
        </p:spPr>
        <p:txBody>
          <a:bodyPr/>
          <a:lstStyle/>
          <a:p>
            <a:fld id="{462F8806-C25C-498E-9310-A19E5933A5BF}" type="slidenum">
              <a:rPr lang="en-US" altLang="zh-CN">
                <a:latin typeface="Arial" pitchFamily="34" charset="0"/>
                <a:ea typeface="SimSun" pitchFamily="2" charset="-122"/>
              </a:rPr>
              <a:pPr/>
              <a:t>16</a:t>
            </a:fld>
            <a:endParaRPr lang="en-US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55838" y="9440647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65B65115-D25D-430C-80A3-AB39B37496F5}" type="slidenum">
              <a:rPr lang="en-US" altLang="zh-CN" sz="1200"/>
              <a:pPr algn="r"/>
              <a:t>16</a:t>
            </a:fld>
            <a:endParaRPr lang="en-US" altLang="zh-CN" sz="1200" dirty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7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9188" y="1952625"/>
            <a:ext cx="67548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4900" y="3886200"/>
            <a:ext cx="67691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0" descr="ucti_logo_transparent_small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51606" y="2417763"/>
            <a:ext cx="2074862" cy="20748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2057400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021388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33" name="Picture 17" descr="ucti_globe1_transparent_small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50825" y="2016125"/>
            <a:ext cx="5325727" cy="532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30" name="Picture 14" descr="AP-UCTI-final(26-01-05)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7672387" y="0"/>
            <a:ext cx="1468438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697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7042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800" dirty="0"/>
              <a:t>Module Code and Module Title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30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7500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800"/>
              <a:t>Title of Slides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5548" y="1875352"/>
            <a:ext cx="6754812" cy="1470025"/>
          </a:xfrm>
        </p:spPr>
        <p:txBody>
          <a:bodyPr/>
          <a:lstStyle/>
          <a:p>
            <a:r>
              <a:rPr lang="en-US" altLang="zh-CN" b="1" dirty="0" smtClean="0"/>
              <a:t>Strategy in Emerging </a:t>
            </a:r>
            <a:br>
              <a:rPr lang="en-US" altLang="zh-CN" b="1" dirty="0" smtClean="0"/>
            </a:br>
            <a:r>
              <a:rPr lang="en-US" altLang="zh-CN" b="1" dirty="0" smtClean="0"/>
              <a:t>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/>
              <a:t>Emerging Markets and Global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I(5) Organizational Ambidexterity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>
                <a:solidFill>
                  <a:srgbClr val="0070C0"/>
                </a:solidFill>
              </a:rPr>
              <a:t>Co-competence</a:t>
            </a:r>
            <a:endParaRPr lang="en-US" altLang="zh-CN" sz="24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458200" cy="5105400"/>
          </a:xfrm>
        </p:spPr>
        <p:txBody>
          <a:bodyPr/>
          <a:lstStyle/>
          <a:p>
            <a:pPr marL="342900" lvl="1" indent="-342900">
              <a:buFont typeface="Wingdings" pitchFamily="2" charset="2"/>
              <a:buBlip>
                <a:blip r:embed="rId3"/>
              </a:buBlip>
            </a:pPr>
            <a:r>
              <a:rPr lang="en-US" sz="1400" dirty="0" smtClean="0"/>
              <a:t>Co-competence is the capability dimension of ambidexterity, encompassing (</a:t>
            </a:r>
            <a:r>
              <a:rPr lang="en-US" sz="1400" dirty="0" err="1" smtClean="0"/>
              <a:t>i</a:t>
            </a:r>
            <a:r>
              <a:rPr lang="en-US" sz="1400" dirty="0" smtClean="0"/>
              <a:t>) transactional competence (e.g., four building blocks of competitive advantage) and (ii) relational competence (</a:t>
            </a:r>
            <a:r>
              <a:rPr lang="en-US" sz="1400" dirty="0" err="1" smtClean="0"/>
              <a:t>guanxi</a:t>
            </a:r>
            <a:r>
              <a:rPr lang="en-US" sz="1400" dirty="0" smtClean="0"/>
              <a:t> with business community members). The forces below propel the need for co-competence via competitive pressure and institutional pressure (relationship and legitimacy)</a:t>
            </a:r>
          </a:p>
          <a:p>
            <a:pPr marL="342900" lvl="1" indent="-342900">
              <a:buFont typeface="Wingdings" pitchFamily="2" charset="2"/>
              <a:buBlip>
                <a:blip r:embed="rId3"/>
              </a:buBlip>
            </a:pPr>
            <a:endParaRPr lang="en-US" sz="1600" dirty="0" smtClean="0"/>
          </a:p>
          <a:p>
            <a:pPr>
              <a:buFontTx/>
              <a:buNone/>
            </a:pPr>
            <a:endParaRPr lang="en-US" sz="1100" dirty="0" smtClean="0"/>
          </a:p>
        </p:txBody>
      </p:sp>
      <p:sp>
        <p:nvSpPr>
          <p:cNvPr id="12293" name="Rounded Rectangle 5"/>
          <p:cNvSpPr>
            <a:spLocks noChangeArrowheads="1"/>
          </p:cNvSpPr>
          <p:nvPr/>
        </p:nvSpPr>
        <p:spPr bwMode="auto">
          <a:xfrm>
            <a:off x="914400" y="2514600"/>
            <a:ext cx="2743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 u="sng" dirty="0" smtClean="0"/>
              <a:t>Economic Transformation Residuals</a:t>
            </a:r>
            <a:endParaRPr lang="en-US" sz="1100" b="1" u="sng" dirty="0"/>
          </a:p>
          <a:p>
            <a:pPr eaLnBrk="0" hangingPunct="0">
              <a:buFont typeface="Arial" pitchFamily="34" charset="0"/>
              <a:buChar char="•"/>
            </a:pPr>
            <a:r>
              <a:rPr lang="en-US" sz="1200" dirty="0"/>
              <a:t>  Government interference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200" dirty="0"/>
              <a:t>  Regulatory variability</a:t>
            </a:r>
          </a:p>
          <a:p>
            <a:pPr lvl="1" eaLnBrk="0" hangingPunct="0"/>
            <a:endParaRPr lang="en-US" sz="1200" dirty="0"/>
          </a:p>
        </p:txBody>
      </p:sp>
      <p:sp>
        <p:nvSpPr>
          <p:cNvPr id="12294" name="Rounded Rectangle 6"/>
          <p:cNvSpPr>
            <a:spLocks noChangeArrowheads="1"/>
          </p:cNvSpPr>
          <p:nvPr/>
        </p:nvSpPr>
        <p:spPr bwMode="auto">
          <a:xfrm>
            <a:off x="914400" y="3581400"/>
            <a:ext cx="2743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 u="sng" dirty="0" smtClean="0"/>
              <a:t>Economic Liberalization Mandates</a:t>
            </a:r>
            <a:endParaRPr lang="en-US" sz="1100" b="1" u="sng" dirty="0"/>
          </a:p>
          <a:p>
            <a:pPr eaLnBrk="0" hangingPunct="0">
              <a:buFont typeface="Arial" pitchFamily="34" charset="0"/>
              <a:buChar char="•"/>
            </a:pPr>
            <a:r>
              <a:rPr lang="en-US" sz="1200" dirty="0"/>
              <a:t>  Market/competition forces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200" dirty="0"/>
              <a:t>  Rule of law awareness</a:t>
            </a:r>
          </a:p>
          <a:p>
            <a:pPr lvl="1" eaLnBrk="0" hangingPunct="0"/>
            <a:endParaRPr lang="en-US" sz="1200" dirty="0"/>
          </a:p>
        </p:txBody>
      </p:sp>
      <p:sp>
        <p:nvSpPr>
          <p:cNvPr id="12295" name="Rounded Rectangle 7"/>
          <p:cNvSpPr>
            <a:spLocks noChangeArrowheads="1"/>
          </p:cNvSpPr>
          <p:nvPr/>
        </p:nvSpPr>
        <p:spPr bwMode="auto">
          <a:xfrm>
            <a:off x="914400" y="4648200"/>
            <a:ext cx="2743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 u="sng" dirty="0" err="1"/>
              <a:t>Sociocultural</a:t>
            </a:r>
            <a:r>
              <a:rPr lang="en-US" sz="1200" b="1" u="sng" dirty="0"/>
              <a:t> Residuals</a:t>
            </a:r>
          </a:p>
          <a:p>
            <a:pPr eaLnBrk="0" hangingPunct="0">
              <a:buFont typeface="Arial" pitchFamily="34" charset="0"/>
              <a:buChar char="•"/>
            </a:pPr>
            <a:endParaRPr lang="en-US" sz="1200" dirty="0" smtClean="0"/>
          </a:p>
          <a:p>
            <a:pPr eaLnBrk="0" hangingPunct="0">
              <a:buFont typeface="Arial" pitchFamily="34" charset="0"/>
              <a:buChar char="•"/>
            </a:pPr>
            <a:r>
              <a:rPr lang="en-US" sz="1200" dirty="0" smtClean="0"/>
              <a:t>  Importance of social ties</a:t>
            </a:r>
            <a:endParaRPr lang="en-US" sz="1200" dirty="0"/>
          </a:p>
          <a:p>
            <a:pPr eaLnBrk="0" hangingPunct="0">
              <a:buFont typeface="Arial" pitchFamily="34" charset="0"/>
              <a:buChar char="•"/>
            </a:pPr>
            <a:endParaRPr lang="en-US" sz="1200" dirty="0"/>
          </a:p>
          <a:p>
            <a:pPr eaLnBrk="0" hangingPunct="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12296" name="Rounded Rectangle 8"/>
          <p:cNvSpPr>
            <a:spLocks noChangeArrowheads="1"/>
          </p:cNvSpPr>
          <p:nvPr/>
        </p:nvSpPr>
        <p:spPr bwMode="auto">
          <a:xfrm>
            <a:off x="6096000" y="2819400"/>
            <a:ext cx="1752600" cy="2057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 u="sng"/>
              <a:t>Co-competence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324600" y="3352800"/>
            <a:ext cx="1295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dirty="0"/>
              <a:t>Transactional Competence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324600" y="4114800"/>
            <a:ext cx="1295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dirty="0"/>
              <a:t>Relational Competence</a:t>
            </a:r>
          </a:p>
        </p:txBody>
      </p:sp>
      <p:sp>
        <p:nvSpPr>
          <p:cNvPr id="22" name="Striped Right Arrow 21"/>
          <p:cNvSpPr/>
          <p:nvPr/>
        </p:nvSpPr>
        <p:spPr bwMode="auto">
          <a:xfrm>
            <a:off x="4419600" y="2590800"/>
            <a:ext cx="762000" cy="28194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9187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I(5): Organizational Ambidexterity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400" b="1" dirty="0" smtClean="0">
                <a:solidFill>
                  <a:schemeClr val="tx1"/>
                </a:solidFill>
              </a:rPr>
              <a:t>A Unifying Model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352800" y="1447800"/>
            <a:ext cx="2286000" cy="2514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100" b="1" dirty="0" smtClean="0">
                <a:latin typeface="Arial" charset="0"/>
              </a:rPr>
              <a:t>Exploitation vs. Exploration</a:t>
            </a:r>
          </a:p>
          <a:p>
            <a:pPr algn="ctr" eaLnBrk="0" hangingPunct="0">
              <a:defRPr/>
            </a:pPr>
            <a:r>
              <a:rPr lang="en-US" sz="1200" b="1" dirty="0" smtClean="0">
                <a:latin typeface="Arial" charset="0"/>
              </a:rPr>
              <a:t>Knowledge Development vs. Protection</a:t>
            </a:r>
          </a:p>
          <a:p>
            <a:pPr algn="ctr" eaLnBrk="0" hangingPunct="0">
              <a:defRPr/>
            </a:pPr>
            <a:r>
              <a:rPr lang="en-US" sz="1100" b="1" dirty="0" smtClean="0">
                <a:latin typeface="Arial" charset="0"/>
              </a:rPr>
              <a:t>Control vs. Decentralization</a:t>
            </a:r>
          </a:p>
          <a:p>
            <a:pPr algn="ctr" eaLnBrk="0" hangingPunct="0">
              <a:defRPr/>
            </a:pPr>
            <a:r>
              <a:rPr lang="en-US" sz="1100" b="1" dirty="0" smtClean="0">
                <a:latin typeface="Arial" charset="0"/>
              </a:rPr>
              <a:t>Stability vs. Growth</a:t>
            </a:r>
          </a:p>
          <a:p>
            <a:pPr algn="ctr" eaLnBrk="0" hangingPunct="0">
              <a:defRPr/>
            </a:pPr>
            <a:r>
              <a:rPr lang="en-US" sz="1000" b="1" dirty="0" smtClean="0">
                <a:latin typeface="Arial" charset="0"/>
              </a:rPr>
              <a:t>Standardization vs. Adaptation</a:t>
            </a:r>
          </a:p>
          <a:p>
            <a:pPr algn="ctr" eaLnBrk="0" hangingPunct="0">
              <a:defRPr/>
            </a:pPr>
            <a:endParaRPr lang="en-US" sz="1200" b="1" dirty="0" smtClean="0">
              <a:latin typeface="Arial" charset="0"/>
            </a:endParaRPr>
          </a:p>
          <a:p>
            <a:pPr algn="ctr" eaLnBrk="0" hangingPunct="0">
              <a:defRPr/>
            </a:pPr>
            <a:endParaRPr lang="en-US" sz="1200" b="1" dirty="0" smtClean="0">
              <a:latin typeface="Arial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endParaRPr lang="en-US" sz="1200" b="1" dirty="0" smtClean="0">
              <a:latin typeface="Arial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Arial" charset="0"/>
              </a:rPr>
              <a:t>Co-evolution</a:t>
            </a:r>
            <a:endParaRPr lang="en-US" sz="1200" b="1" dirty="0">
              <a:latin typeface="Arial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200" b="1" dirty="0">
                <a:latin typeface="Arial" charset="0"/>
              </a:rPr>
              <a:t> Co-</a:t>
            </a:r>
            <a:r>
              <a:rPr lang="en-US" sz="1200" b="1" dirty="0" err="1">
                <a:latin typeface="Arial" charset="0"/>
              </a:rPr>
              <a:t>opetition</a:t>
            </a:r>
            <a:endParaRPr lang="en-US" sz="1200" b="1" dirty="0">
              <a:latin typeface="Arial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200" b="1" dirty="0">
                <a:latin typeface="Arial" charset="0"/>
              </a:rPr>
              <a:t> Co-competence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200" b="1" dirty="0">
                <a:latin typeface="Arial" charset="0"/>
              </a:rPr>
              <a:t> Co-adaptation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33400" y="2057400"/>
            <a:ext cx="2133600" cy="1524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C00000"/>
                </a:solidFill>
                <a:latin typeface="Arial" charset="0"/>
              </a:rPr>
              <a:t>Antecedent Factors 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n-US" sz="1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1400" b="1" dirty="0">
                <a:latin typeface="Arial" charset="0"/>
              </a:rPr>
              <a:t>Institution-based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400" b="1" dirty="0">
                <a:latin typeface="Arial" charset="0"/>
              </a:rPr>
              <a:t> Market-based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400" b="1" dirty="0">
                <a:latin typeface="Arial" charset="0"/>
              </a:rPr>
              <a:t> Culture-based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400" b="1" dirty="0">
                <a:latin typeface="Arial" charset="0"/>
              </a:rPr>
              <a:t> Resource-based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248400" y="2057400"/>
            <a:ext cx="2209800" cy="1524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C00000"/>
                </a:solidFill>
                <a:latin typeface="Arial" charset="0"/>
              </a:rPr>
              <a:t>Consequent Factors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n-US" sz="1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2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488" name="Right Arrow 15"/>
          <p:cNvSpPr>
            <a:spLocks noChangeArrowheads="1"/>
          </p:cNvSpPr>
          <p:nvPr/>
        </p:nvSpPr>
        <p:spPr bwMode="auto">
          <a:xfrm>
            <a:off x="2667000" y="2590800"/>
            <a:ext cx="685800" cy="457200"/>
          </a:xfrm>
          <a:prstGeom prst="right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20489" name="Straight Connector 19"/>
          <p:cNvCxnSpPr>
            <a:cxnSpLocks noChangeShapeType="1"/>
          </p:cNvCxnSpPr>
          <p:nvPr/>
        </p:nvCxnSpPr>
        <p:spPr bwMode="auto">
          <a:xfrm>
            <a:off x="685800" y="2514600"/>
            <a:ext cx="1752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Rectangle 20"/>
          <p:cNvSpPr/>
          <p:nvPr/>
        </p:nvSpPr>
        <p:spPr bwMode="auto">
          <a:xfrm>
            <a:off x="6324600" y="2590800"/>
            <a:ext cx="9144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100" dirty="0">
                <a:latin typeface="Arial" charset="0"/>
              </a:rPr>
              <a:t> </a:t>
            </a:r>
            <a:r>
              <a:rPr lang="en-US" sz="1100" dirty="0">
                <a:solidFill>
                  <a:schemeClr val="accent5">
                    <a:lumMod val="10000"/>
                  </a:schemeClr>
                </a:solidFill>
                <a:latin typeface="Arial" charset="0"/>
              </a:rPr>
              <a:t>B</a:t>
            </a:r>
            <a:r>
              <a:rPr lang="en-US" sz="1050" dirty="0">
                <a:solidFill>
                  <a:schemeClr val="accent5">
                    <a:lumMod val="10000"/>
                  </a:schemeClr>
                </a:solidFill>
                <a:latin typeface="Arial" charset="0"/>
              </a:rPr>
              <a:t>usiness-Level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accent5">
                    <a:lumMod val="10000"/>
                  </a:schemeClr>
                </a:solidFill>
                <a:latin typeface="Arial" charset="0"/>
              </a:rPr>
              <a:t> Corporate-Level</a:t>
            </a:r>
          </a:p>
        </p:txBody>
      </p:sp>
      <p:sp>
        <p:nvSpPr>
          <p:cNvPr id="20491" name="Rectangle 21"/>
          <p:cNvSpPr>
            <a:spLocks noChangeArrowheads="1"/>
          </p:cNvSpPr>
          <p:nvPr/>
        </p:nvSpPr>
        <p:spPr bwMode="auto">
          <a:xfrm>
            <a:off x="7467600" y="2590800"/>
            <a:ext cx="914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Profitability</a:t>
            </a:r>
          </a:p>
          <a:p>
            <a:pPr eaLnBrk="0" hangingPunct="0"/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Adaptability</a:t>
            </a:r>
          </a:p>
          <a:p>
            <a:pPr eaLnBrk="0" hangingPunct="0"/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Potentiality</a:t>
            </a:r>
          </a:p>
          <a:p>
            <a:pPr eaLnBrk="0" hangingPunct="0"/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Sustainability</a:t>
            </a:r>
          </a:p>
        </p:txBody>
      </p:sp>
      <p:sp>
        <p:nvSpPr>
          <p:cNvPr id="20492" name="Right Arrow 23"/>
          <p:cNvSpPr>
            <a:spLocks noChangeArrowheads="1"/>
          </p:cNvSpPr>
          <p:nvPr/>
        </p:nvSpPr>
        <p:spPr bwMode="auto">
          <a:xfrm>
            <a:off x="7239000" y="2819400"/>
            <a:ext cx="2286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93" name="Right Arrow 25"/>
          <p:cNvSpPr>
            <a:spLocks noChangeArrowheads="1"/>
          </p:cNvSpPr>
          <p:nvPr/>
        </p:nvSpPr>
        <p:spPr bwMode="auto">
          <a:xfrm>
            <a:off x="5638800" y="2667000"/>
            <a:ext cx="6096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20494" name="Straight Connector 16"/>
          <p:cNvCxnSpPr>
            <a:cxnSpLocks noChangeShapeType="1"/>
          </p:cNvCxnSpPr>
          <p:nvPr/>
        </p:nvCxnSpPr>
        <p:spPr bwMode="auto">
          <a:xfrm>
            <a:off x="6400800" y="2438400"/>
            <a:ext cx="1828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5" name="Rounded Rectangle 17"/>
          <p:cNvSpPr>
            <a:spLocks noChangeArrowheads="1"/>
          </p:cNvSpPr>
          <p:nvPr/>
        </p:nvSpPr>
        <p:spPr bwMode="auto">
          <a:xfrm>
            <a:off x="1905000" y="4191000"/>
            <a:ext cx="2362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Font typeface="Arial" pitchFamily="34" charset="0"/>
              <a:buChar char="•"/>
            </a:pPr>
            <a:r>
              <a:rPr lang="en-US" sz="1200"/>
              <a:t> E</a:t>
            </a:r>
            <a:r>
              <a:rPr lang="en-US" sz="1100"/>
              <a:t>xternal resource dependence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100"/>
              <a:t> Market orientation duality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100"/>
              <a:t> Market position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100"/>
              <a:t> Business portfolio</a:t>
            </a:r>
          </a:p>
        </p:txBody>
      </p:sp>
      <p:sp>
        <p:nvSpPr>
          <p:cNvPr id="20496" name="Up Arrow 18"/>
          <p:cNvSpPr>
            <a:spLocks noChangeArrowheads="1"/>
          </p:cNvSpPr>
          <p:nvPr/>
        </p:nvSpPr>
        <p:spPr bwMode="auto">
          <a:xfrm>
            <a:off x="2971800" y="2971800"/>
            <a:ext cx="152400" cy="1219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97" name="Rounded Rectangle 22"/>
          <p:cNvSpPr>
            <a:spLocks noChangeArrowheads="1"/>
          </p:cNvSpPr>
          <p:nvPr/>
        </p:nvSpPr>
        <p:spPr bwMode="auto">
          <a:xfrm>
            <a:off x="4876800" y="4191000"/>
            <a:ext cx="2362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Font typeface="Arial" pitchFamily="34" charset="0"/>
              <a:buChar char="•"/>
            </a:pPr>
            <a:r>
              <a:rPr lang="en-US" sz="1200"/>
              <a:t> </a:t>
            </a:r>
            <a:r>
              <a:rPr lang="en-US" sz="1100"/>
              <a:t>Corporate culture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100"/>
              <a:t> Incentive system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100"/>
              <a:t> Inter-unit sharing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100"/>
              <a:t> Organizational justice</a:t>
            </a:r>
          </a:p>
        </p:txBody>
      </p:sp>
      <p:sp>
        <p:nvSpPr>
          <p:cNvPr id="20498" name="Up Arrow 24"/>
          <p:cNvSpPr>
            <a:spLocks noChangeArrowheads="1"/>
          </p:cNvSpPr>
          <p:nvPr/>
        </p:nvSpPr>
        <p:spPr bwMode="auto">
          <a:xfrm>
            <a:off x="5715000" y="3048000"/>
            <a:ext cx="152400" cy="1143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CCFCB0-180A-47A4-A3E7-CF70BE18BA4E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20" name="Rounded Rectangle 19"/>
          <p:cNvSpPr/>
          <p:nvPr/>
        </p:nvSpPr>
        <p:spPr>
          <a:xfrm>
            <a:off x="3657600" y="2667000"/>
            <a:ext cx="1676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Organizational Ambidexterity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848600" cy="688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3000" b="1" dirty="0" smtClean="0"/>
              <a:t>II. International Expansion of EM MNEs</a:t>
            </a:r>
            <a:br>
              <a:rPr lang="en-US" altLang="zh-CN" sz="3000" b="1" dirty="0" smtClean="0"/>
            </a:br>
            <a:r>
              <a:rPr lang="en-US" altLang="zh-CN" sz="3000" b="1" dirty="0" smtClean="0"/>
              <a:t>(HEAD Model)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059113" y="2349500"/>
            <a:ext cx="2881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Inward Internationalizaton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3059113" y="3357563"/>
            <a:ext cx="288131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dirty="0"/>
              <a:t>Home </a:t>
            </a:r>
            <a:r>
              <a:rPr lang="en-US" altLang="zh-CN" dirty="0" smtClean="0"/>
              <a:t>Market Development</a:t>
            </a:r>
            <a:endParaRPr lang="en-US" altLang="zh-CN" dirty="0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3059113" y="4437063"/>
            <a:ext cx="288131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Outward Investment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3059113" y="5589588"/>
            <a:ext cx="288131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Transnational Operations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4572000" y="2997200"/>
            <a:ext cx="0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4572000" y="4076700"/>
            <a:ext cx="0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4572000" y="5157788"/>
            <a:ext cx="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755650" y="2349500"/>
            <a:ext cx="576263" cy="395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altLang="zh-CN" sz="2400" b="1"/>
              <a:t>H</a:t>
            </a:r>
            <a:r>
              <a:rPr lang="en-US" altLang="zh-CN"/>
              <a:t>ome Base</a:t>
            </a:r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1692275" y="2349500"/>
            <a:ext cx="576263" cy="395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altLang="zh-CN" sz="2400" b="1"/>
              <a:t>E</a:t>
            </a:r>
            <a:r>
              <a:rPr lang="en-US" altLang="zh-CN"/>
              <a:t>xport Growth</a:t>
            </a:r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 flipH="1">
            <a:off x="6659563" y="2349500"/>
            <a:ext cx="576262" cy="395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altLang="zh-CN" sz="2400" b="1" dirty="0" smtClean="0"/>
              <a:t>A</a:t>
            </a:r>
            <a:r>
              <a:rPr lang="en-US" altLang="zh-CN" dirty="0" smtClean="0"/>
              <a:t>cquisitions &amp;</a:t>
            </a:r>
            <a:r>
              <a:rPr lang="en-US" altLang="zh-CN" sz="2400" dirty="0" smtClean="0"/>
              <a:t> </a:t>
            </a:r>
            <a:r>
              <a:rPr lang="en-US" altLang="zh-CN" dirty="0" smtClean="0"/>
              <a:t>Alliances</a:t>
            </a:r>
            <a:endParaRPr lang="en-US" altLang="zh-CN" dirty="0"/>
          </a:p>
        </p:txBody>
      </p:sp>
      <p:sp>
        <p:nvSpPr>
          <p:cNvPr id="12302" name="Rectangle 16"/>
          <p:cNvSpPr>
            <a:spLocks noChangeArrowheads="1"/>
          </p:cNvSpPr>
          <p:nvPr/>
        </p:nvSpPr>
        <p:spPr bwMode="auto">
          <a:xfrm>
            <a:off x="7596188" y="2349500"/>
            <a:ext cx="576262" cy="395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altLang="zh-CN" sz="2000" b="1" dirty="0" smtClean="0"/>
              <a:t>D</a:t>
            </a:r>
            <a:r>
              <a:rPr lang="en-US" altLang="zh-CN" sz="1400" dirty="0" smtClean="0"/>
              <a:t>ual Intent (Strategy Entry &amp; Strategic Exit)</a:t>
            </a:r>
          </a:p>
          <a:p>
            <a:pPr algn="ctr"/>
            <a:endParaRPr lang="en-US" altLang="zh-CN" dirty="0" smtClean="0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>
            <a:off x="2268538" y="270827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2268538" y="3716338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20"/>
          <p:cNvSpPr>
            <a:spLocks noChangeShapeType="1"/>
          </p:cNvSpPr>
          <p:nvPr/>
        </p:nvSpPr>
        <p:spPr bwMode="auto">
          <a:xfrm>
            <a:off x="2268538" y="479742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21"/>
          <p:cNvSpPr>
            <a:spLocks noChangeShapeType="1"/>
          </p:cNvSpPr>
          <p:nvPr/>
        </p:nvSpPr>
        <p:spPr bwMode="auto">
          <a:xfrm>
            <a:off x="2268538" y="594995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Freeform 24"/>
          <p:cNvSpPr>
            <a:spLocks/>
          </p:cNvSpPr>
          <p:nvPr/>
        </p:nvSpPr>
        <p:spPr bwMode="auto">
          <a:xfrm>
            <a:off x="1042988" y="1916113"/>
            <a:ext cx="865187" cy="433387"/>
          </a:xfrm>
          <a:custGeom>
            <a:avLst/>
            <a:gdLst>
              <a:gd name="T0" fmla="*/ 0 w 545"/>
              <a:gd name="T1" fmla="*/ 273 h 273"/>
              <a:gd name="T2" fmla="*/ 273 w 545"/>
              <a:gd name="T3" fmla="*/ 0 h 273"/>
              <a:gd name="T4" fmla="*/ 545 w 545"/>
              <a:gd name="T5" fmla="*/ 273 h 273"/>
              <a:gd name="T6" fmla="*/ 0 60000 65536"/>
              <a:gd name="T7" fmla="*/ 0 60000 65536"/>
              <a:gd name="T8" fmla="*/ 0 60000 65536"/>
              <a:gd name="T9" fmla="*/ 0 w 545"/>
              <a:gd name="T10" fmla="*/ 0 h 273"/>
              <a:gd name="T11" fmla="*/ 545 w 545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273">
                <a:moveTo>
                  <a:pt x="0" y="273"/>
                </a:moveTo>
                <a:cubicBezTo>
                  <a:pt x="91" y="136"/>
                  <a:pt x="182" y="0"/>
                  <a:pt x="273" y="0"/>
                </a:cubicBezTo>
                <a:cubicBezTo>
                  <a:pt x="364" y="0"/>
                  <a:pt x="454" y="136"/>
                  <a:pt x="545" y="2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Freeform 25"/>
          <p:cNvSpPr>
            <a:spLocks/>
          </p:cNvSpPr>
          <p:nvPr/>
        </p:nvSpPr>
        <p:spPr bwMode="auto">
          <a:xfrm>
            <a:off x="1042988" y="6308725"/>
            <a:ext cx="936625" cy="433388"/>
          </a:xfrm>
          <a:custGeom>
            <a:avLst/>
            <a:gdLst>
              <a:gd name="T0" fmla="*/ 0 w 590"/>
              <a:gd name="T1" fmla="*/ 0 h 273"/>
              <a:gd name="T2" fmla="*/ 273 w 590"/>
              <a:gd name="T3" fmla="*/ 273 h 273"/>
              <a:gd name="T4" fmla="*/ 590 w 590"/>
              <a:gd name="T5" fmla="*/ 0 h 273"/>
              <a:gd name="T6" fmla="*/ 0 60000 65536"/>
              <a:gd name="T7" fmla="*/ 0 60000 65536"/>
              <a:gd name="T8" fmla="*/ 0 60000 65536"/>
              <a:gd name="T9" fmla="*/ 0 w 590"/>
              <a:gd name="T10" fmla="*/ 0 h 273"/>
              <a:gd name="T11" fmla="*/ 590 w 590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273">
                <a:moveTo>
                  <a:pt x="0" y="0"/>
                </a:moveTo>
                <a:cubicBezTo>
                  <a:pt x="87" y="136"/>
                  <a:pt x="175" y="273"/>
                  <a:pt x="273" y="273"/>
                </a:cubicBezTo>
                <a:cubicBezTo>
                  <a:pt x="371" y="273"/>
                  <a:pt x="480" y="136"/>
                  <a:pt x="59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Freeform 26"/>
          <p:cNvSpPr>
            <a:spLocks/>
          </p:cNvSpPr>
          <p:nvPr/>
        </p:nvSpPr>
        <p:spPr bwMode="auto">
          <a:xfrm>
            <a:off x="6948488" y="1916113"/>
            <a:ext cx="865187" cy="433387"/>
          </a:xfrm>
          <a:custGeom>
            <a:avLst/>
            <a:gdLst>
              <a:gd name="T0" fmla="*/ 0 w 545"/>
              <a:gd name="T1" fmla="*/ 273 h 273"/>
              <a:gd name="T2" fmla="*/ 273 w 545"/>
              <a:gd name="T3" fmla="*/ 0 h 273"/>
              <a:gd name="T4" fmla="*/ 545 w 545"/>
              <a:gd name="T5" fmla="*/ 273 h 273"/>
              <a:gd name="T6" fmla="*/ 0 60000 65536"/>
              <a:gd name="T7" fmla="*/ 0 60000 65536"/>
              <a:gd name="T8" fmla="*/ 0 60000 65536"/>
              <a:gd name="T9" fmla="*/ 0 w 545"/>
              <a:gd name="T10" fmla="*/ 0 h 273"/>
              <a:gd name="T11" fmla="*/ 545 w 545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273">
                <a:moveTo>
                  <a:pt x="0" y="273"/>
                </a:moveTo>
                <a:cubicBezTo>
                  <a:pt x="91" y="136"/>
                  <a:pt x="182" y="0"/>
                  <a:pt x="273" y="0"/>
                </a:cubicBezTo>
                <a:cubicBezTo>
                  <a:pt x="364" y="0"/>
                  <a:pt x="454" y="136"/>
                  <a:pt x="545" y="2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Freeform 27"/>
          <p:cNvSpPr>
            <a:spLocks/>
          </p:cNvSpPr>
          <p:nvPr/>
        </p:nvSpPr>
        <p:spPr bwMode="auto">
          <a:xfrm>
            <a:off x="6948488" y="6308725"/>
            <a:ext cx="936625" cy="433388"/>
          </a:xfrm>
          <a:custGeom>
            <a:avLst/>
            <a:gdLst>
              <a:gd name="T0" fmla="*/ 0 w 590"/>
              <a:gd name="T1" fmla="*/ 0 h 273"/>
              <a:gd name="T2" fmla="*/ 273 w 590"/>
              <a:gd name="T3" fmla="*/ 273 h 273"/>
              <a:gd name="T4" fmla="*/ 590 w 590"/>
              <a:gd name="T5" fmla="*/ 0 h 273"/>
              <a:gd name="T6" fmla="*/ 0 60000 65536"/>
              <a:gd name="T7" fmla="*/ 0 60000 65536"/>
              <a:gd name="T8" fmla="*/ 0 60000 65536"/>
              <a:gd name="T9" fmla="*/ 0 w 590"/>
              <a:gd name="T10" fmla="*/ 0 h 273"/>
              <a:gd name="T11" fmla="*/ 590 w 590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273">
                <a:moveTo>
                  <a:pt x="0" y="0"/>
                </a:moveTo>
                <a:cubicBezTo>
                  <a:pt x="87" y="136"/>
                  <a:pt x="175" y="273"/>
                  <a:pt x="273" y="273"/>
                </a:cubicBezTo>
                <a:cubicBezTo>
                  <a:pt x="371" y="273"/>
                  <a:pt x="480" y="136"/>
                  <a:pt x="59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8"/>
          <p:cNvSpPr>
            <a:spLocks noChangeShapeType="1"/>
          </p:cNvSpPr>
          <p:nvPr/>
        </p:nvSpPr>
        <p:spPr bwMode="auto">
          <a:xfrm flipH="1">
            <a:off x="6227763" y="270827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Line 29"/>
          <p:cNvSpPr>
            <a:spLocks noChangeShapeType="1"/>
          </p:cNvSpPr>
          <p:nvPr/>
        </p:nvSpPr>
        <p:spPr bwMode="auto">
          <a:xfrm flipH="1">
            <a:off x="6227763" y="3716338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Line 30"/>
          <p:cNvSpPr>
            <a:spLocks noChangeShapeType="1"/>
          </p:cNvSpPr>
          <p:nvPr/>
        </p:nvSpPr>
        <p:spPr bwMode="auto">
          <a:xfrm flipH="1">
            <a:off x="6227763" y="479742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31"/>
          <p:cNvSpPr>
            <a:spLocks noChangeShapeType="1"/>
          </p:cNvSpPr>
          <p:nvPr/>
        </p:nvSpPr>
        <p:spPr bwMode="auto">
          <a:xfrm flipH="1">
            <a:off x="6227763" y="594995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CCFCB0-180A-47A4-A3E7-CF70BE18BA4E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3474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4191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89F6BEAA-D28C-4067-B9ED-7C365F00A6F6}" type="slidenum">
              <a:rPr lang="en-US" altLang="zh-CN" sz="1400">
                <a:latin typeface="Arial Black" pitchFamily="34" charset="0"/>
              </a:rPr>
              <a:pPr algn="ctr"/>
              <a:t>13</a:t>
            </a:fld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1"/>
            <a:ext cx="77724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2800" dirty="0" smtClean="0"/>
              <a:t>II: EM MNEs: Ownership-Diversification Matrix</a:t>
            </a:r>
            <a:br>
              <a:rPr lang="en-US" altLang="zh-CN" sz="2800" dirty="0" smtClean="0"/>
            </a:br>
            <a:endParaRPr lang="zh-CN" altLang="en-US" sz="2400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29718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2971800" y="2895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73152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2971800" y="6096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2971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51816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3275013" y="3217863"/>
            <a:ext cx="1614487" cy="89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World-stage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Aspirant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5484813" y="3217863"/>
            <a:ext cx="1525587" cy="89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Transnational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Agent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3275013" y="4818063"/>
            <a:ext cx="1614487" cy="89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Niche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Entrepreneur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5484813" y="4818063"/>
            <a:ext cx="1524000" cy="89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Commissioned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Specialist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2971800" y="1981200"/>
            <a:ext cx="434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Non-state owned             State </a:t>
            </a:r>
            <a:r>
              <a:rPr lang="en-US" altLang="zh-CN" sz="1400" dirty="0" smtClean="0">
                <a:latin typeface="Arial Black" pitchFamily="34" charset="0"/>
              </a:rPr>
              <a:t>owned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133600" y="2895600"/>
            <a:ext cx="4572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H     International Diversification      L</a:t>
            </a:r>
          </a:p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 </a:t>
            </a:r>
            <a:r>
              <a:rPr lang="zh-CN" altLang="en-US" sz="1400" b="1" dirty="0" smtClean="0">
                <a:latin typeface="Arial Black" pitchFamily="34" charset="0"/>
              </a:rPr>
              <a:t>  </a:t>
            </a:r>
            <a:endParaRPr lang="zh-CN" altLang="en-US" sz="1400" b="1" dirty="0">
              <a:latin typeface="Arial Black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9483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4191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BCD8485E-AC9A-495B-8B52-1EAA1066639D}" type="slidenum">
              <a:rPr lang="en-US" altLang="zh-CN" sz="1400">
                <a:latin typeface="Arial Black" pitchFamily="34" charset="0"/>
              </a:rPr>
              <a:pPr algn="ctr"/>
              <a:t>14</a:t>
            </a:fld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1"/>
            <a:ext cx="8001000" cy="914400"/>
          </a:xfrm>
        </p:spPr>
        <p:txBody>
          <a:bodyPr/>
          <a:lstStyle/>
          <a:p>
            <a:pPr algn="ctr" eaLnBrk="1" hangingPunct="1"/>
            <a:r>
              <a:rPr lang="en-US" altLang="zh-CN" sz="2400" dirty="0" smtClean="0"/>
              <a:t>II. EM MNEs: Product-Geographic Diversification Matrix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zh-CN" altLang="en-US" sz="2400" b="1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577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CN" sz="1200" smtClean="0"/>
          </a:p>
          <a:p>
            <a:pPr eaLnBrk="1" hangingPunct="1">
              <a:buFontTx/>
              <a:buNone/>
            </a:pPr>
            <a:endParaRPr lang="en-US" altLang="zh-CN" sz="1200" smtClean="0"/>
          </a:p>
          <a:p>
            <a:pPr eaLnBrk="1" hangingPunct="1">
              <a:buFontTx/>
              <a:buNone/>
            </a:pPr>
            <a:endParaRPr lang="en-US" altLang="zh-CN" sz="1200" smtClean="0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29718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2971800" y="2895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74676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2971800" y="6096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29718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51816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3198813" y="3259138"/>
            <a:ext cx="1677987" cy="931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Global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Replicator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5484813" y="3259138"/>
            <a:ext cx="1677987" cy="931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Far-flung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Conglomerate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3198813" y="4859338"/>
            <a:ext cx="1677987" cy="931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Anchored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Replicator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5486400" y="4859338"/>
            <a:ext cx="1676400" cy="931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Home-centered</a:t>
            </a: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Conglomerate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2209800" y="2895600"/>
            <a:ext cx="4572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H     International Diversification      L</a:t>
            </a:r>
          </a:p>
          <a:p>
            <a:pPr algn="ctr" eaLnBrk="0" hangingPunct="0"/>
            <a:r>
              <a:rPr lang="zh-CN" altLang="en-US" sz="1400" b="1" dirty="0" smtClean="0">
                <a:latin typeface="Arial Black" pitchFamily="34" charset="0"/>
              </a:rPr>
              <a:t>  </a:t>
            </a:r>
            <a:endParaRPr lang="zh-CN" altLang="en-US" sz="1400" b="1" dirty="0">
              <a:latin typeface="Arial Black" pitchFamily="34" charset="0"/>
            </a:endParaRP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2971800" y="1981200"/>
            <a:ext cx="449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Focused            Product Scope        Diversified</a:t>
            </a:r>
          </a:p>
          <a:p>
            <a:pPr algn="ctr" eaLnBrk="0" hangingPunct="0"/>
            <a:endParaRPr lang="zh-CN" altLang="en-US" sz="1400" b="1" dirty="0">
              <a:latin typeface="Arial Black" pitchFamily="34" charset="0"/>
            </a:endParaRPr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39624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60198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8824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388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FB5BDAF2-F9EB-45BF-BFA4-40A011550A2F}" type="slidenum">
              <a:rPr lang="en-US" altLang="zh-CN" sz="1400">
                <a:latin typeface="Arial Black" pitchFamily="34" charset="0"/>
              </a:rPr>
              <a:pPr algn="ctr"/>
              <a:t>15</a:t>
            </a:fld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001000" cy="7921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 smtClean="0"/>
              <a:t>II. EM MNEs: Typology and Strategy</a:t>
            </a:r>
            <a:br>
              <a:rPr lang="en-US" altLang="zh-CN" sz="2400" dirty="0" smtClean="0"/>
            </a:br>
            <a:endParaRPr lang="zh-CN" altLang="en-US" sz="32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125538"/>
            <a:ext cx="7772400" cy="573246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r>
              <a:rPr lang="en-US" altLang="zh-CN" sz="1200" dirty="0" smtClean="0"/>
              <a:t>		        Need more evolutionary/incremental	 Need more ambitious/radical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1981200" y="2286000"/>
            <a:ext cx="26638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b="1" u="sng" dirty="0">
                <a:latin typeface="Arial Black" pitchFamily="34" charset="0"/>
              </a:rPr>
              <a:t>Global Replicator</a:t>
            </a:r>
          </a:p>
          <a:p>
            <a:pPr algn="ctr" eaLnBrk="0" hangingPunct="0"/>
            <a:endParaRPr lang="en-US" altLang="zh-CN" sz="1200" dirty="0" smtClean="0">
              <a:latin typeface="Arial Black" pitchFamily="34" charset="0"/>
            </a:endParaRPr>
          </a:p>
          <a:p>
            <a:pPr algn="ctr" eaLnBrk="0" hangingPunct="0"/>
            <a:r>
              <a:rPr lang="en-US" altLang="zh-CN" sz="1200" dirty="0" smtClean="0">
                <a:latin typeface="Arial Black" pitchFamily="34" charset="0"/>
              </a:rPr>
              <a:t>Global </a:t>
            </a:r>
            <a:r>
              <a:rPr lang="en-US" altLang="zh-CN" sz="1200" dirty="0">
                <a:latin typeface="Arial Black" pitchFamily="34" charset="0"/>
              </a:rPr>
              <a:t>customer orientation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High value-price ratio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Integrated cost-differentiation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Geo/specialized R&amp;D system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Global vertical value chain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Home supply/production base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 err="1">
                <a:latin typeface="Arial Black" pitchFamily="34" charset="0"/>
              </a:rPr>
              <a:t>Intraorganizational</a:t>
            </a:r>
            <a:r>
              <a:rPr lang="en-US" altLang="zh-CN" sz="1200" dirty="0">
                <a:latin typeface="Arial Black" pitchFamily="34" charset="0"/>
              </a:rPr>
              <a:t> sharing</a:t>
            </a:r>
          </a:p>
          <a:p>
            <a:pPr algn="ctr" eaLnBrk="0" hangingPunct="0">
              <a:buFontTx/>
              <a:buChar char="•"/>
            </a:pPr>
            <a:endParaRPr lang="en-US" altLang="zh-CN" sz="1200" b="1" dirty="0">
              <a:latin typeface="Arial Black" pitchFamily="34" charset="0"/>
            </a:endParaRP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5105400" y="2286000"/>
            <a:ext cx="295116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b="1" u="sng" dirty="0">
                <a:latin typeface="Arial Black" pitchFamily="34" charset="0"/>
              </a:rPr>
              <a:t>Far-flung Conglomerate</a:t>
            </a:r>
          </a:p>
          <a:p>
            <a:pPr algn="ctr" eaLnBrk="0" hangingPunct="0"/>
            <a:endParaRPr lang="zh-CN" altLang="en-US" sz="1400" b="1" u="sng" dirty="0">
              <a:latin typeface="Arial Black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Global stage performer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Mature </a:t>
            </a:r>
            <a:r>
              <a:rPr lang="en-US" altLang="zh-CN" sz="1200" dirty="0" err="1">
                <a:latin typeface="Arial Black" pitchFamily="34" charset="0"/>
              </a:rPr>
              <a:t>int</a:t>
            </a:r>
            <a:r>
              <a:rPr lang="en-US" altLang="zh-CN" sz="1200" dirty="0">
                <a:latin typeface="Arial Black" pitchFamily="34" charset="0"/>
              </a:rPr>
              <a:t>/external networker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Sophisticated R&amp;D builder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Localized </a:t>
            </a:r>
            <a:r>
              <a:rPr lang="en-US" altLang="zh-CN" sz="1200" dirty="0" err="1">
                <a:latin typeface="Arial Black" pitchFamily="34" charset="0"/>
              </a:rPr>
              <a:t>globalizer</a:t>
            </a:r>
            <a:endParaRPr lang="en-US" altLang="zh-CN" sz="1200" dirty="0">
              <a:latin typeface="Arial Black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Building centers of excellence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Fixed cost sharing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Differentiated multiple branding</a:t>
            </a: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1981200" y="4343400"/>
            <a:ext cx="2663825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200" b="1" u="sng" dirty="0">
                <a:latin typeface="Arial Black" pitchFamily="34" charset="0"/>
              </a:rPr>
              <a:t>Anchored Replicator</a:t>
            </a:r>
          </a:p>
          <a:p>
            <a:pPr algn="ctr" eaLnBrk="0" hangingPunct="0">
              <a:buFontTx/>
              <a:buChar char="•"/>
            </a:pPr>
            <a:endParaRPr lang="en-US" altLang="zh-CN" sz="1200" dirty="0" smtClean="0">
              <a:latin typeface="Arial Black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n-US" altLang="zh-CN" sz="1200" dirty="0" smtClean="0">
                <a:latin typeface="Arial Black" pitchFamily="34" charset="0"/>
              </a:rPr>
              <a:t>Niche/positioning </a:t>
            </a:r>
            <a:r>
              <a:rPr lang="en-US" altLang="zh-CN" sz="1200" dirty="0">
                <a:latin typeface="Arial Black" pitchFamily="34" charset="0"/>
              </a:rPr>
              <a:t>strategy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Unique growth trajectory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Export dominance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Build competence for future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Eye on emerging markets</a:t>
            </a:r>
            <a:endParaRPr lang="en-US" altLang="zh-CN" sz="1400" b="1" u="sng" dirty="0">
              <a:latin typeface="Arial Black" pitchFamily="34" charset="0"/>
            </a:endParaRP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5105400" y="4343400"/>
            <a:ext cx="2951162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b="1" u="sng" dirty="0">
                <a:latin typeface="Arial Black" pitchFamily="34" charset="0"/>
              </a:rPr>
              <a:t>Home-centered Conglomerate</a:t>
            </a:r>
          </a:p>
          <a:p>
            <a:pPr algn="ctr" eaLnBrk="0" hangingPunct="0">
              <a:buFontTx/>
              <a:buChar char="•"/>
            </a:pPr>
            <a:endParaRPr lang="en-US" altLang="zh-CN" sz="1200" dirty="0" smtClean="0">
              <a:latin typeface="Arial Black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n-US" altLang="zh-CN" sz="1200" dirty="0" smtClean="0">
                <a:latin typeface="Arial Black" pitchFamily="34" charset="0"/>
              </a:rPr>
              <a:t>Positioning/dominating </a:t>
            </a:r>
            <a:r>
              <a:rPr lang="en-US" altLang="zh-CN" sz="1200" dirty="0">
                <a:latin typeface="Arial Black" pitchFamily="34" charset="0"/>
              </a:rPr>
              <a:t>at home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Export to leverage home capacity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Home market prospector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Pioneer in home embryonic bus.</a:t>
            </a:r>
          </a:p>
          <a:p>
            <a:pPr algn="ctr" eaLnBrk="0" hangingPunct="0">
              <a:buFontTx/>
              <a:buChar char="•"/>
            </a:pPr>
            <a:r>
              <a:rPr lang="en-US" altLang="zh-CN" sz="1200" dirty="0">
                <a:latin typeface="Arial Black" pitchFamily="34" charset="0"/>
              </a:rPr>
              <a:t>Leapfrog when internationalizing </a:t>
            </a:r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1219200" y="2590800"/>
            <a:ext cx="457200" cy="3244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H     International Diversification      </a:t>
            </a:r>
            <a:r>
              <a:rPr lang="en-US" altLang="zh-CN" sz="1400" dirty="0" smtClean="0">
                <a:latin typeface="Arial Black" pitchFamily="34" charset="0"/>
              </a:rPr>
              <a:t>L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1981200" y="1295400"/>
            <a:ext cx="6121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>
                <a:latin typeface="Arial Black" pitchFamily="34" charset="0"/>
              </a:rPr>
              <a:t>Focused          Product Scope        </a:t>
            </a:r>
            <a:r>
              <a:rPr lang="en-US" altLang="zh-CN" sz="1400" dirty="0" smtClean="0">
                <a:latin typeface="Arial Black" pitchFamily="34" charset="0"/>
              </a:rPr>
              <a:t>Diversified</a:t>
            </a:r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3657600" y="160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5715000" y="160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4724400" y="51816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3352800" y="4038600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724400" y="3200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V="1">
            <a:off x="6705600" y="4038600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724400" y="4114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473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388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FB5BDAF2-F9EB-45BF-BFA4-40A011550A2F}" type="slidenum">
              <a:rPr lang="en-US" altLang="zh-CN" sz="1400">
                <a:latin typeface="Arial Black" pitchFamily="34" charset="0"/>
              </a:rPr>
              <a:pPr algn="ctr"/>
              <a:t>16</a:t>
            </a:fld>
            <a:endParaRPr lang="en-US" altLang="zh-CN" sz="1400" dirty="0">
              <a:latin typeface="Arial Black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180975"/>
            <a:ext cx="8001000" cy="581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2400" b="1" dirty="0" smtClean="0"/>
              <a:t/>
            </a:r>
            <a:br>
              <a:rPr lang="en-US" altLang="zh-CN" sz="2400" b="1" dirty="0" smtClean="0"/>
            </a:br>
            <a:r>
              <a:rPr lang="en-US" altLang="zh-CN" sz="2400" b="1" dirty="0" smtClean="0"/>
              <a:t>II. EM MNEs: Target market tells a lot…</a:t>
            </a:r>
            <a:br>
              <a:rPr lang="en-US" altLang="zh-CN" sz="2400" b="1" dirty="0" smtClean="0"/>
            </a:br>
            <a:endParaRPr lang="zh-CN" altLang="en-US" sz="32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125538"/>
            <a:ext cx="7772400" cy="573246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endParaRPr lang="en-US" altLang="zh-CN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endParaRPr lang="en-US" altLang="zh-CN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endParaRPr lang="en-US" altLang="zh-CN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Escape from  domestic</a:t>
            </a:r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Institutional deterrents		Low			High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Leveraging skills in dealing</a:t>
            </a:r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institutional austerity 			High			Low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Round-tripping arbitrage		High			Low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Market/capability arbitrage		High			Low</a:t>
            </a:r>
          </a:p>
          <a:p>
            <a:pPr eaLnBrk="1" hangingPunct="1">
              <a:buFontTx/>
              <a:buNone/>
            </a:pPr>
            <a:endParaRPr lang="en-US" altLang="zh-CN" sz="4900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Compensating competitive</a:t>
            </a:r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disadvantages			Low			High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Exploiting competitive</a:t>
            </a:r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Advantages				High			Low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Substitutability between</a:t>
            </a:r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Transactional and relational		High			Low</a:t>
            </a:r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Capabilities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Importance of Location Advantages	High			Low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Importance of Ownership Advantages	High			Low</a:t>
            </a:r>
          </a:p>
          <a:p>
            <a:pPr eaLnBrk="1" hangingPunct="1">
              <a:buFontTx/>
              <a:buNone/>
            </a:pPr>
            <a:endParaRPr lang="en-US" altLang="zh-CN" sz="4900" b="1" dirty="0" smtClean="0"/>
          </a:p>
          <a:p>
            <a:pPr eaLnBrk="1" hangingPunct="1">
              <a:buFontTx/>
              <a:buNone/>
            </a:pPr>
            <a:r>
              <a:rPr lang="en-US" altLang="zh-CN" sz="4900" b="1" dirty="0" smtClean="0"/>
              <a:t>Importance of Institutional Advantages	High			Low</a:t>
            </a:r>
          </a:p>
          <a:p>
            <a:pPr eaLnBrk="1" hangingPunct="1">
              <a:buFontTx/>
              <a:buNone/>
            </a:pPr>
            <a:endParaRPr lang="en-US" altLang="zh-CN" sz="2900" b="1" dirty="0" smtClean="0"/>
          </a:p>
          <a:p>
            <a:pPr eaLnBrk="1" hangingPunct="1">
              <a:buFontTx/>
              <a:buNone/>
            </a:pPr>
            <a:endParaRPr lang="en-US" altLang="zh-CN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endParaRPr lang="en-US" altLang="zh-CN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endParaRPr lang="en-US" altLang="zh-CN" sz="1200" dirty="0" smtClean="0"/>
          </a:p>
          <a:p>
            <a:pPr eaLnBrk="1" hangingPunct="1">
              <a:buFontTx/>
              <a:buNone/>
            </a:pPr>
            <a:r>
              <a:rPr lang="en-US" altLang="zh-CN" sz="1200" dirty="0" smtClean="0"/>
              <a:t>		</a:t>
            </a: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3429000" y="762000"/>
            <a:ext cx="5054600" cy="762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Target Market</a:t>
            </a:r>
          </a:p>
          <a:p>
            <a:pPr algn="ctr" eaLnBrk="0" hangingPunct="0"/>
            <a:endParaRPr lang="en-US" altLang="zh-CN" sz="1400" dirty="0" smtClean="0">
              <a:latin typeface="Arial Black" pitchFamily="34" charset="0"/>
            </a:endParaRPr>
          </a:p>
          <a:p>
            <a:pPr algn="ctr" eaLnBrk="0" hangingPunct="0"/>
            <a:r>
              <a:rPr lang="en-US" altLang="zh-CN" sz="1400" dirty="0" smtClean="0">
                <a:latin typeface="Arial Black" pitchFamily="34" charset="0"/>
              </a:rPr>
              <a:t>Developing Country 	         Developed Country</a:t>
            </a:r>
            <a:endParaRPr lang="en-US" altLang="zh-CN" sz="1400" dirty="0">
              <a:latin typeface="Arial Black" pitchFamily="34" charset="0"/>
            </a:endParaRPr>
          </a:p>
        </p:txBody>
      </p:sp>
      <p:cxnSp>
        <p:nvCxnSpPr>
          <p:cNvPr id="18" name="Straight Connector 17"/>
          <p:cNvCxnSpPr>
            <a:stCxn id="24592" idx="1"/>
            <a:endCxn id="24592" idx="3"/>
          </p:cNvCxnSpPr>
          <p:nvPr/>
        </p:nvCxnSpPr>
        <p:spPr>
          <a:xfrm rot="10800000" flipH="1">
            <a:off x="3429000" y="1143000"/>
            <a:ext cx="505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3141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zh-CN" sz="2800" b="1" dirty="0" smtClean="0">
                <a:ea typeface="宋体" pitchFamily="2" charset="-122"/>
              </a:rPr>
              <a:t>II. International Expansion of EM MNEs</a:t>
            </a:r>
            <a:br>
              <a:rPr lang="en-US" altLang="zh-CN" sz="2800" b="1" dirty="0" smtClean="0">
                <a:ea typeface="宋体" pitchFamily="2" charset="-122"/>
              </a:rPr>
            </a:br>
            <a:endParaRPr lang="en-US" sz="2800" b="1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733800" y="3352800"/>
            <a:ext cx="15240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Topics on</a:t>
            </a:r>
          </a:p>
          <a:p>
            <a:pPr algn="ctr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MNEs</a:t>
            </a:r>
            <a:endParaRPr lang="en-US" sz="1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3200400"/>
            <a:ext cx="2514600" cy="1295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marL="228600" indent="-228600"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Spring-boarding Behaviors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1200" b="1" dirty="0" smtClean="0"/>
              <a:t>Compensate weakness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 Circumvent home hardship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 Overcome late entrance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715000" y="3200400"/>
            <a:ext cx="2514600" cy="1295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Radical Entry Commitment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b="1" dirty="0" smtClean="0"/>
              <a:t>Risk taking entry modes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b="1" dirty="0" smtClean="0"/>
              <a:t>Path departure in destiny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b="1" dirty="0" smtClean="0"/>
              <a:t>Radical in size, sequence and speed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124200" y="1600200"/>
            <a:ext cx="2667000" cy="1371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Arbitrage and Leverage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1200" b="1" dirty="0" smtClean="0"/>
              <a:t>ocation/market selection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 We know why but how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 Business-home government  ties  in int’l expansion </a:t>
            </a:r>
          </a:p>
          <a:p>
            <a:pPr>
              <a:buFont typeface="Arial" pitchFamily="34" charset="0"/>
              <a:buChar char="•"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4800600"/>
            <a:ext cx="25908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Loop Internationalization</a:t>
            </a:r>
          </a:p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Recursive reinforcement between inward and outward</a:t>
            </a:r>
          </a:p>
          <a:p>
            <a:endParaRPr lang="en-US" sz="12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4800600" y="4800600"/>
            <a:ext cx="26670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Capability/Resources</a:t>
            </a:r>
          </a:p>
          <a:p>
            <a:pPr algn="ctr"/>
            <a:endParaRPr lang="en-US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smtClean="0"/>
              <a:t> Effects on localization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smtClean="0"/>
              <a:t>and global design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Relationship competence</a:t>
            </a:r>
          </a:p>
          <a:p>
            <a:pPr>
              <a:buFont typeface="Arial" pitchFamily="34" charset="0"/>
              <a:buChar char="•"/>
            </a:pPr>
            <a:endParaRPr lang="en-US" sz="1200" b="1" dirty="0" smtClean="0"/>
          </a:p>
        </p:txBody>
      </p:sp>
      <p:sp>
        <p:nvSpPr>
          <p:cNvPr id="14" name="Down Arrow 13"/>
          <p:cNvSpPr/>
          <p:nvPr/>
        </p:nvSpPr>
        <p:spPr>
          <a:xfrm>
            <a:off x="4419600" y="3048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4038600" y="43434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4876800" y="43434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276600" y="37338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 flipV="1">
            <a:off x="5334000" y="37338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CCFCB0-180A-47A4-A3E7-CF70BE18BA4E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43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19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III. Comparative Strategic Management: </a:t>
            </a:r>
            <a:br>
              <a:rPr lang="en-US" sz="2800" b="1" dirty="0"/>
            </a:br>
            <a:r>
              <a:rPr lang="en-US" sz="2800" b="1" dirty="0"/>
              <a:t>Major Components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3" name="Right Arrow 12"/>
          <p:cNvSpPr/>
          <p:nvPr/>
        </p:nvSpPr>
        <p:spPr>
          <a:xfrm>
            <a:off x="2895600" y="2133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6019800" y="2209800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38200" y="1676400"/>
            <a:ext cx="2057400" cy="403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 Differences</a:t>
            </a:r>
          </a:p>
          <a:p>
            <a:pPr algn="ctr"/>
            <a:endParaRPr lang="en-US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Socio-cultural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Competitive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77000" y="1676400"/>
            <a:ext cx="1828800" cy="403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</a:t>
            </a:r>
          </a:p>
          <a:p>
            <a:pPr marL="342900" indent="-342900" algn="ctr"/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Differences</a:t>
            </a:r>
          </a:p>
          <a:p>
            <a:pPr marL="342900" indent="-342900">
              <a:buFont typeface="+mj-lt"/>
              <a:buAutoNum type="arabicPeriod"/>
            </a:pPr>
            <a:endParaRPr lang="en-US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 Composition</a:t>
            </a:r>
          </a:p>
          <a:p>
            <a:pPr marL="342900" indent="-342900">
              <a:buFont typeface="+mj-lt"/>
              <a:buAutoNum type="arabicPeriod"/>
            </a:pPr>
            <a:endParaRPr lang="en-US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 Building</a:t>
            </a:r>
          </a:p>
          <a:p>
            <a:pPr marL="342900" indent="-342900">
              <a:buFont typeface="+mj-lt"/>
              <a:buAutoNum type="arabicPeriod"/>
            </a:pPr>
            <a:endParaRPr lang="en-US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 Deployment</a:t>
            </a:r>
          </a:p>
          <a:p>
            <a:pPr marL="342900" indent="-342900">
              <a:buFont typeface="+mj-lt"/>
              <a:buAutoNum type="arabicPeriod"/>
            </a:pPr>
            <a:endParaRPr lang="en-US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 Upgrading</a:t>
            </a:r>
          </a:p>
        </p:txBody>
      </p:sp>
      <p:sp>
        <p:nvSpPr>
          <p:cNvPr id="24" name="Left Arrow 23"/>
          <p:cNvSpPr/>
          <p:nvPr/>
        </p:nvSpPr>
        <p:spPr>
          <a:xfrm>
            <a:off x="6019800" y="3429000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895600" y="3429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581400" y="1676400"/>
            <a:ext cx="220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Orientations</a:t>
            </a:r>
            <a:endParaRPr lang="en-US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81400" y="2743200"/>
            <a:ext cx="2209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5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Formulation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Corporate-level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Business-level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Global-level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81400" y="4191000"/>
            <a:ext cx="2209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Implementation</a:t>
            </a:r>
          </a:p>
          <a:p>
            <a:pPr>
              <a:buFont typeface="Arial" pitchFamily="34" charset="0"/>
              <a:buChar char="•"/>
            </a:pPr>
            <a:r>
              <a:rPr 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governance</a:t>
            </a:r>
          </a:p>
          <a:p>
            <a:pPr>
              <a:buFont typeface="Arial" pitchFamily="34" charset="0"/>
              <a:buChar char="•"/>
            </a:pPr>
            <a:r>
              <a:rPr lang="en-US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and control</a:t>
            </a:r>
          </a:p>
          <a:p>
            <a:pPr>
              <a:buFont typeface="Arial" pitchFamily="34" charset="0"/>
              <a:buChar char="•"/>
            </a:pPr>
            <a:r>
              <a:rPr lang="en-US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leadership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Strategic </a:t>
            </a:r>
            <a:r>
              <a:rPr lang="en-US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Small business mgt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895600" y="4724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6019800" y="4724400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>
            <a:off x="4572000" y="2514600"/>
            <a:ext cx="152400" cy="228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-Down Arrow 25"/>
          <p:cNvSpPr/>
          <p:nvPr/>
        </p:nvSpPr>
        <p:spPr>
          <a:xfrm>
            <a:off x="4572000" y="3962400"/>
            <a:ext cx="152400" cy="228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yluo.BUSINESS\Desktop\f7062fa0-039e-11df-a601-00144feabdc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548813" cy="6858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14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altLang="zh-CN" sz="2800" b="1" dirty="0" smtClean="0">
                <a:ea typeface="宋体" pitchFamily="2" charset="-122"/>
              </a:rPr>
              <a:t>Areas in Emerging Market-Related Global </a:t>
            </a:r>
            <a:br>
              <a:rPr lang="en-US" altLang="zh-CN" sz="2800" b="1" dirty="0" smtClean="0">
                <a:ea typeface="宋体" pitchFamily="2" charset="-122"/>
              </a:rPr>
            </a:br>
            <a:r>
              <a:rPr lang="en-US" altLang="zh-CN" sz="2800" b="1" dirty="0" smtClean="0">
                <a:ea typeface="宋体" pitchFamily="2" charset="-122"/>
              </a:rPr>
              <a:t>Strategy (EMGS)</a:t>
            </a:r>
            <a:endParaRPr lang="en-US" sz="2800" b="1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7922003"/>
              </p:ext>
            </p:extLst>
          </p:nvPr>
        </p:nvGraphicFramePr>
        <p:xfrm>
          <a:off x="381000" y="1524000"/>
          <a:ext cx="8534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3429000" y="5105400"/>
            <a:ext cx="2667000" cy="1219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IV. International Competition </a:t>
            </a:r>
            <a:r>
              <a:rPr lang="en-US" sz="1400" b="1" dirty="0" smtClean="0"/>
              <a:t>with Copycats</a:t>
            </a:r>
            <a:endParaRPr lang="en-US" sz="1400" b="1" dirty="0"/>
          </a:p>
        </p:txBody>
      </p:sp>
      <p:sp>
        <p:nvSpPr>
          <p:cNvPr id="17" name="Down Arrow 16"/>
          <p:cNvSpPr/>
          <p:nvPr/>
        </p:nvSpPr>
        <p:spPr>
          <a:xfrm>
            <a:off x="4724400" y="4876800"/>
            <a:ext cx="152400" cy="228600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But, BRICs are certainly </a:t>
            </a:r>
            <a:r>
              <a:rPr lang="en-US" b="1" i="1" dirty="0" smtClean="0"/>
              <a:t>not</a:t>
            </a:r>
            <a:r>
              <a:rPr lang="en-US" b="1" dirty="0" smtClean="0"/>
              <a:t> the </a:t>
            </a:r>
            <a:br>
              <a:rPr lang="en-US" b="1" dirty="0" smtClean="0"/>
            </a:br>
            <a:r>
              <a:rPr lang="en-US" b="1" dirty="0" smtClean="0"/>
              <a:t>same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China and India are by far the world’s two most populous countries, with 1.34 billion and 1.18 billion inhabitants, compared with 193 million in Brazil and 142 million in Russia</a:t>
            </a:r>
          </a:p>
          <a:p>
            <a:r>
              <a:rPr lang="en-US" sz="1800" dirty="0" smtClean="0"/>
              <a:t>China is the “workshop of the world”, competitive in manufacturing, while India is stronger in skill-intensive services (the ratio of trade in services to GDP is 15%, against 7% for China), Brazil is mainly an exporter of food and raw materials and Russia is an exporter of fuels and minerals</a:t>
            </a:r>
          </a:p>
          <a:p>
            <a:r>
              <a:rPr lang="en-US" sz="1800" dirty="0" smtClean="0"/>
              <a:t>Brazil has a far more closed economy than either China or India, with a ratio of merchandise exports to GDP of a mere 22%, compared to 67% for China and 32% for India</a:t>
            </a:r>
          </a:p>
          <a:p>
            <a:r>
              <a:rPr lang="en-US" sz="1800" dirty="0" smtClean="0"/>
              <a:t>Neither Brazil and Russia achieved a significant rise in their share of world GDP in recent years. The story, then, has been of the rise of China and India. In 2009, China’s economy grew by 8.5% and India’s by 6.6%, but Brazil’s stagnated and Russia’s shrank by 7.9%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Yet the notion of BRICs does capture the reality of a shift in economic power away from the old developed countries (e.g., G7) to emerging economies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CCFCB0-180A-47A4-A3E7-CF70BE18BA4E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2594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887C60B7-D657-40E7-BEEE-30C8D6F97EB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9530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762000"/>
          <a:ext cx="8686800" cy="5659373"/>
        </p:xfrm>
        <a:graphic>
          <a:graphicData uri="http://schemas.openxmlformats.org/drawingml/2006/table">
            <a:tbl>
              <a:tblPr/>
              <a:tblGrid>
                <a:gridCol w="1095632"/>
                <a:gridCol w="580768"/>
                <a:gridCol w="749642"/>
                <a:gridCol w="547816"/>
                <a:gridCol w="547816"/>
                <a:gridCol w="626075"/>
                <a:gridCol w="547816"/>
                <a:gridCol w="635099"/>
                <a:gridCol w="559356"/>
                <a:gridCol w="559356"/>
                <a:gridCol w="559356"/>
                <a:gridCol w="559356"/>
                <a:gridCol w="559356"/>
                <a:gridCol w="559356"/>
              </a:tblGrid>
              <a:tr h="274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Brazil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Russia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China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Predictors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Measure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GDP 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Billion USD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1,089,061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1,333,271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1,612,539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990,577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1,290,082</a:t>
                      </a:r>
                      <a:endParaRPr kumimoji="0" lang="en-US" sz="9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1,607,816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914,892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1,176,890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1,217,490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2,657,881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3,382,267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4,326,187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9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GDP per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capita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current prices $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5,870.21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7,106.64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8,295.00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6,928.77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9,102.55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11,806.95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759.895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941.635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1,017.17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2,021.97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2,560.42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3,259.46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GDP growth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5 </a:t>
                      </a:r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511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GNI per capita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Current USD (Atlas method)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4820 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6060 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7350 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5800 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7530 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9620 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820 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950 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1070 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2410 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2940 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364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GDP per person engaged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1990=100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116.9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121.6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126.3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108.9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116.8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122.4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190.1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201.8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210.8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333.2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373.7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405.1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64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Inflation, GDP deflator 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6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Industrial production growth rate 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%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4.9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4.0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7.4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7.9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7.5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8.5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29.5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22.9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13.4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64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Industry, value added 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 of GDP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.. 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29 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49 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Foreign exchange and gold reserves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Million USD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53,800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87,270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178,000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182,200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314,500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470,000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136,000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165,000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239,400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825,600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1,034,000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1,493,000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Investment (gross fixed) 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19.9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20.2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17.9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18.1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18.2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19.4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28.1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29.2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31.8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44.4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44.3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42.2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Public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debt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 of GDP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51.6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50.0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43.9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12.9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8.0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7.0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53.8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52.8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58.8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24.4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22.1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18.9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182236">
                <a:tc gridSpan="1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Airports 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NO.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4,276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4,276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4,263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1,623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1,623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1,260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341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341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346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486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486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467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Railways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KM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29,252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29,252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29,295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87,157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87,157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87,157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63,230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63,230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63,221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74,408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74,408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75,438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Roadways</a:t>
                      </a:r>
                      <a:endParaRPr lang="en-US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KM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1,724,929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1,751,868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1,751,868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871,000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871,000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933,000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3,851,440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3,383,344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3,316,452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1,809,829 </a:t>
                      </a:r>
                      <a:endParaRPr lang="en-US" sz="9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1,870,661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1,930,544 </a:t>
                      </a:r>
                      <a:endParaRPr lang="en-US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68" marR="285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04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Conditions: BRIC Comparison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9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887C60B7-D657-40E7-BEEE-30C8D6F97EB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9530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447800"/>
          <a:ext cx="8458196" cy="4369865"/>
        </p:xfrm>
        <a:graphic>
          <a:graphicData uri="http://schemas.openxmlformats.org/drawingml/2006/table">
            <a:tbl>
              <a:tblPr/>
              <a:tblGrid>
                <a:gridCol w="1049776"/>
                <a:gridCol w="699850"/>
                <a:gridCol w="539884"/>
                <a:gridCol w="519889"/>
                <a:gridCol w="589876"/>
                <a:gridCol w="579875"/>
                <a:gridCol w="579875"/>
                <a:gridCol w="529888"/>
                <a:gridCol w="489895"/>
                <a:gridCol w="559882"/>
                <a:gridCol w="579875"/>
                <a:gridCol w="599873"/>
                <a:gridCol w="519889"/>
                <a:gridCol w="619869"/>
              </a:tblGrid>
              <a:tr h="352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Brazil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Russia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China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Predictors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Measure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Calibri"/>
                        </a:rPr>
                        <a:t>FDI inflow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Flow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18,822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34,585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45,058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29,701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55,073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70,320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20,336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25,127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41,554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72,715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83,521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108,312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53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Stock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220,621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309,668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287,697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265,873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491,232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213,734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70,282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105,429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123,288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292,559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327,087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378,083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Calibri"/>
                        </a:rPr>
                        <a:t>FDI Inflow/ Imports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Flow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2.78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4.14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4.98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6.38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Stock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3.14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0.67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Calibri"/>
                        </a:rPr>
                        <a:t>FDI Inflow/GDP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Flow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2.90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Stock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20.57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23.56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18.53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26.99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38.09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12.80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7.72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9.24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9.84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10.55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9.62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8.69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Calibri"/>
                        </a:rPr>
                        <a:t>FDI outflow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Flow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28,202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7,067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20,457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23,151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45,916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52,390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14,344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17,281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17,685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21,160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22,469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52,150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53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Stock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113,925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136,103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162,218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216,488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370,161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202,837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26,799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44,080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61,765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73,330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95,799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147,949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Calibri"/>
                        </a:rPr>
                        <a:t>FDI outflow/ exports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Flow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20.47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10.33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7.62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12.96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11.11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11.87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11.89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10.00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1.85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3.65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Stock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82.67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84.72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81.95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71.23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104.45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43.00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22.17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30.32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34.92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7.56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7.87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FDI outflow/GDP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Flow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3.56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3.14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0.76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0.66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Stock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10.62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21.98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28.70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12.14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2.94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3.86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4.93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2.82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Net cross-border M&amp;A purchases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Million USD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18,629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10,785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5,243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18,597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17,115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6,715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29,076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11,662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20,085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-10,391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35,683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Net cross-border M&amp;A sales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Million USD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2,637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6,539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8,240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5,811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22,753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13,777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4,410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4,406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9,519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20,403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16,234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13,432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911" marR="389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381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Openness Comparison in BRIC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943600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UNCTAD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8671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887C60B7-D657-40E7-BEEE-30C8D6F97EB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9530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797" y="1371600"/>
          <a:ext cx="8458199" cy="4944622"/>
        </p:xfrm>
        <a:graphic>
          <a:graphicData uri="http://schemas.openxmlformats.org/drawingml/2006/table">
            <a:tbl>
              <a:tblPr/>
              <a:tblGrid>
                <a:gridCol w="1574445"/>
                <a:gridCol w="1989062"/>
                <a:gridCol w="407891"/>
                <a:gridCol w="407891"/>
                <a:gridCol w="407891"/>
                <a:gridCol w="407891"/>
                <a:gridCol w="407891"/>
                <a:gridCol w="407891"/>
                <a:gridCol w="407891"/>
                <a:gridCol w="407891"/>
                <a:gridCol w="407891"/>
                <a:gridCol w="407891"/>
                <a:gridCol w="407891"/>
                <a:gridCol w="407891"/>
              </a:tblGrid>
              <a:tr h="21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Brazil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Russia</a:t>
                      </a:r>
                      <a:endParaRPr lang="en-US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China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19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Predictors</a:t>
                      </a:r>
                      <a:endParaRPr lang="en-US" sz="12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 Start a business</a:t>
                      </a:r>
                      <a:endParaRPr lang="en-US" sz="12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Procedures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Time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8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Cost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78.4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74.6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Min. capital 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352.1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314.4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269.5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946.7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213.1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190.2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 Employing Workers</a:t>
                      </a:r>
                      <a:endParaRPr lang="en-US" sz="12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Procedures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Time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Cost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62.2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59.4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317.7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3788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286.1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642.9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3060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1073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941.4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840.2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Difficulty of hiring index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2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Rigidity of hours index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Difficulty of redundancy index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Rigidity of employment index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Redundancy costs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 Registering Property</a:t>
                      </a:r>
                      <a:endParaRPr lang="en-US" sz="12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Procedures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2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Time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Cost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36"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 Getting Credit</a:t>
                      </a:r>
                      <a:endParaRPr lang="en-US" sz="12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Strength of legal rights index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Depth of credit information index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Public registry coverage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Private bureau coverage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53.6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9952" marR="399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81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Comparing Doing Business in BRIC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178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887C60B7-D657-40E7-BEEE-30C8D6F97EB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9530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3" y="1143000"/>
          <a:ext cx="8686797" cy="5197337"/>
        </p:xfrm>
        <a:graphic>
          <a:graphicData uri="http://schemas.openxmlformats.org/drawingml/2006/table">
            <a:tbl>
              <a:tblPr/>
              <a:tblGrid>
                <a:gridCol w="1354821"/>
                <a:gridCol w="592539"/>
                <a:gridCol w="1399845"/>
                <a:gridCol w="478172"/>
                <a:gridCol w="478172"/>
                <a:gridCol w="478172"/>
                <a:gridCol w="478172"/>
                <a:gridCol w="478172"/>
                <a:gridCol w="478172"/>
                <a:gridCol w="473861"/>
                <a:gridCol w="402788"/>
                <a:gridCol w="398477"/>
                <a:gridCol w="396754"/>
                <a:gridCol w="399340"/>
                <a:gridCol w="399340"/>
              </a:tblGrid>
              <a:tr h="1884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Brazil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Russia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China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7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Predictors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 Protecting Investors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Extent of disclosure index 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Extent of director liability index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0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Ease of shareholder suits index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Strength of investor protection index 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 rowSpan="6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 Paying Taxes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Payments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75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Time 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2,600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2,600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2,600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Total tax rate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72.8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Documents to export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Time to export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Cost to export 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895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895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1090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1750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1750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1750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820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8483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 Trading Across Borders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Documents to import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Time to import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Cost to import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1,145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1,145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1,240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1,750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1,750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1,750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1,244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1,244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8483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 Enforcing Contracts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Procedures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Time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1420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1420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1420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Cost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23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 Closing a Business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Recovery rate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12.1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35.9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Time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Cost 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5178" marR="451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762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5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524000"/>
          <a:ext cx="8305800" cy="4231964"/>
        </p:xfrm>
        <a:graphic>
          <a:graphicData uri="http://schemas.openxmlformats.org/drawingml/2006/table">
            <a:tbl>
              <a:tblPr/>
              <a:tblGrid>
                <a:gridCol w="1421021"/>
                <a:gridCol w="560179"/>
                <a:gridCol w="508339"/>
                <a:gridCol w="528751"/>
                <a:gridCol w="528751"/>
                <a:gridCol w="528751"/>
                <a:gridCol w="528751"/>
                <a:gridCol w="528751"/>
                <a:gridCol w="528751"/>
                <a:gridCol w="528751"/>
                <a:gridCol w="528751"/>
                <a:gridCol w="528751"/>
                <a:gridCol w="528751"/>
                <a:gridCol w="528751"/>
              </a:tblGrid>
              <a:tr h="496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Brazil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Russia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China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Predictors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Measure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olitical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stability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0-5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1.88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0237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overnment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effectiveness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0-5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2.74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egulatory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quality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0-5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2.28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ule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of law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0-5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2.71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6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ontrol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of corruption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0-5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1.89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658" marR="4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5114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Environment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791200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The World Bank</a:t>
            </a:r>
          </a:p>
        </p:txBody>
      </p:sp>
    </p:spTree>
    <p:extLst>
      <p:ext uri="{BB962C8B-B14F-4D97-AF65-F5344CB8AC3E}">
        <p14:creationId xmlns:p14="http://schemas.microsoft.com/office/powerpoint/2010/main" val="11456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828800"/>
          <a:ext cx="7620001" cy="4114800"/>
        </p:xfrm>
        <a:graphic>
          <a:graphicData uri="http://schemas.openxmlformats.org/drawingml/2006/table">
            <a:tbl>
              <a:tblPr/>
              <a:tblGrid>
                <a:gridCol w="2438400"/>
                <a:gridCol w="804155"/>
                <a:gridCol w="1024645"/>
                <a:gridCol w="758759"/>
                <a:gridCol w="810638"/>
                <a:gridCol w="810638"/>
                <a:gridCol w="972766"/>
              </a:tblGrid>
              <a:tr h="1346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Indicators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Source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Year (Most Recent)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Brazil 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Russia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India 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China 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Poorest 10% Share of income or expenditure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WB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1992-2007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3.6</a:t>
                      </a:r>
                      <a:endParaRPr lang="en-US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</a:t>
                      </a:r>
                      <a:endParaRPr lang="en-US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Richest 10% Share of income or expenditure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WB</a:t>
                      </a:r>
                      <a:endParaRPr lang="en-US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1992-2007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28.4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31.1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31.4</a:t>
                      </a:r>
                      <a:endParaRPr lang="en-US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Richest 10% to poorest 10% Ratio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WB</a:t>
                      </a:r>
                      <a:endParaRPr lang="en-US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1992-2007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40.6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8.6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13.2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60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Gini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index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WB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93" marR="61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56.7 (2005)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42.3 (2008)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36.8 (2004)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41.5 (2007)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marL="857250" indent="-857250"/>
            <a:r>
              <a:rPr lang="en-US" b="1" dirty="0" smtClean="0"/>
              <a:t>Social Cultural Environment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61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887C60B7-D657-40E7-BEEE-30C8D6F97EB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524001"/>
          <a:ext cx="8382000" cy="4085673"/>
        </p:xfrm>
        <a:graphic>
          <a:graphicData uri="http://schemas.openxmlformats.org/drawingml/2006/table">
            <a:tbl>
              <a:tblPr/>
              <a:tblGrid>
                <a:gridCol w="2819400"/>
                <a:gridCol w="457200"/>
                <a:gridCol w="381000"/>
                <a:gridCol w="381000"/>
                <a:gridCol w="381000"/>
                <a:gridCol w="457200"/>
                <a:gridCol w="457200"/>
                <a:gridCol w="457200"/>
                <a:gridCol w="457200"/>
                <a:gridCol w="381000"/>
                <a:gridCol w="381000"/>
                <a:gridCol w="457200"/>
                <a:gridCol w="457200"/>
                <a:gridCol w="457200"/>
              </a:tblGrid>
              <a:tr h="394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Brazil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Russia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China</a:t>
                      </a:r>
                      <a:endParaRPr lang="en-US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Predictors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Source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Adult literacy rate 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89.6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89.6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90.0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99.0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99.0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99.0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64.5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65.2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66.0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92.6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93.0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Calibri"/>
                        </a:rPr>
                        <a:t>93.3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Education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index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0.89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0.89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0.89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0.93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0.93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0.93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0.63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0.64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Calibri"/>
                        </a:rPr>
                        <a:t>0.64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Times New Roman"/>
                          <a:cs typeface="Calibri"/>
                        </a:rPr>
                        <a:t>0.85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Times New Roman"/>
                          <a:cs typeface="Calibri"/>
                        </a:rPr>
                        <a:t>0.85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Times New Roman"/>
                          <a:cs typeface="Calibri"/>
                        </a:rPr>
                        <a:t>0.85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Combined gross enrolment ratio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87.2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87.2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81.9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81.9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60.7</a:t>
                      </a: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61.0</a:t>
                      </a: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61.0</a:t>
                      </a: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68.7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High-technology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exports % of manufactured exports 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WB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31 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Internet users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per 100 people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WB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3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Mobile cellular subscriptions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per 100 people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WB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63 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42 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6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Patent grants 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WIPO</a:t>
                      </a:r>
                      <a:endParaRPr lang="en-US" sz="1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591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19947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19643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19009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2124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2789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1025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21519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26298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33409</a:t>
                      </a:r>
                      <a:endParaRPr lang="en-US" sz="1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3766" marR="437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5867400"/>
            <a:ext cx="754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Education Index is measured by the adult literacy rate (with two-thirds weighting) and the combined primary, secondary, and tertiary gross enrollment ratio (with one-third weighting).</a:t>
            </a:r>
          </a:p>
          <a:p>
            <a:endParaRPr lang="en-US" sz="10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marL="857250" indent="-857250"/>
            <a:r>
              <a:rPr lang="en-US" b="1" dirty="0" smtClean="0"/>
              <a:t>Technological Environment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07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19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 III. Comparative Strategic Management </a:t>
            </a:r>
            <a:br>
              <a:rPr lang="en-US" sz="2800" b="1" dirty="0"/>
            </a:br>
            <a:r>
              <a:rPr lang="en-US" sz="2800" b="1" dirty="0"/>
              <a:t>Across Emerging Economies: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Example </a:t>
            </a:r>
            <a:r>
              <a:rPr lang="en-US" sz="2800" b="1" dirty="0"/>
              <a:t>Questions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9" name="Oval 8"/>
          <p:cNvSpPr/>
          <p:nvPr/>
        </p:nvSpPr>
        <p:spPr>
          <a:xfrm>
            <a:off x="4038600" y="3124200"/>
            <a:ext cx="1219200" cy="1066800"/>
          </a:xfrm>
          <a:prstGeom prst="ellipse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CSM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181600" y="3124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3657600" y="3124200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0" y="1676400"/>
            <a:ext cx="2895600" cy="1905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- Environment Comparison</a:t>
            </a:r>
          </a:p>
          <a:p>
            <a:pPr>
              <a:buFont typeface="Arial" pitchFamily="34" charset="0"/>
              <a:buChar char="•"/>
            </a:pPr>
            <a:r>
              <a:rPr lang="en-US" sz="11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" b="1" dirty="0" smtClean="0"/>
              <a:t> </a:t>
            </a: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 differences drive strategic differences?</a:t>
            </a:r>
          </a:p>
          <a:p>
            <a:pPr>
              <a:buFont typeface="Arial" pitchFamily="34" charset="0"/>
              <a:buChar char="•"/>
            </a:pPr>
            <a:r>
              <a:rPr lang="en-US" sz="11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Environment –strategy alignment is universal?</a:t>
            </a:r>
          </a:p>
          <a:p>
            <a:pPr>
              <a:buFont typeface="Arial" pitchFamily="34" charset="0"/>
              <a:buChar char="•"/>
            </a:pPr>
            <a:r>
              <a:rPr lang="en-US" sz="11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voids are similarly influential?</a:t>
            </a:r>
          </a:p>
          <a:p>
            <a:pPr>
              <a:buFont typeface="Arial" pitchFamily="34" charset="0"/>
              <a:buChar char="•"/>
            </a:pPr>
            <a:r>
              <a:rPr lang="en-US" sz="11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 difference is a predictor or moderator?</a:t>
            </a:r>
            <a:endParaRPr lang="en-US" sz="11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0" y="3886200"/>
            <a:ext cx="2895600" cy="1905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– Performance</a:t>
            </a:r>
          </a:p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</a:p>
          <a:p>
            <a:pPr>
              <a:buFont typeface="Arial" pitchFamily="34" charset="0"/>
              <a:buChar char="•"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hold similar performance implications in different countries?</a:t>
            </a:r>
          </a:p>
          <a:p>
            <a:pPr>
              <a:buFont typeface="Arial" pitchFamily="34" charset="0"/>
              <a:buChar char="•"/>
            </a:pP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Environment-strategy-performance is context-specific?</a:t>
            </a:r>
          </a:p>
          <a:p>
            <a:pPr>
              <a:buFont typeface="Arial" pitchFamily="34" charset="0"/>
              <a:buChar char="•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0" y="1676400"/>
            <a:ext cx="2895600" cy="1905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Practice Comparison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management practices diffuse across borders?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</a:t>
            </a: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firms use different strategy practices in different settings?</a:t>
            </a:r>
          </a:p>
          <a:p>
            <a:pPr>
              <a:buFont typeface="Arial" pitchFamily="34" charset="0"/>
              <a:buChar char="•"/>
            </a:pP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Commonality and dissimilarity in capability building, leveraging and upgrading? </a:t>
            </a:r>
            <a:endParaRPr lang="en-US" sz="11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15000" y="3886200"/>
            <a:ext cx="2895600" cy="1905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- Governance Comparison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Comparative interfaces between strategy and structure/culture/ control /leadership</a:t>
            </a:r>
          </a:p>
          <a:p>
            <a:pPr>
              <a:buFont typeface="Arial" pitchFamily="34" charset="0"/>
              <a:buChar char="•"/>
            </a:pP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Comparative studies on strategic entrepreneurship</a:t>
            </a:r>
          </a:p>
          <a:p>
            <a:pPr>
              <a:buFont typeface="Arial" pitchFamily="34" charset="0"/>
              <a:buChar char="•"/>
            </a:pPr>
            <a:r>
              <a:rPr lang="en-US" sz="1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 using differing organizing/ governance principles in different countries</a:t>
            </a:r>
            <a:endParaRPr lang="en-US" sz="11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Left Arrow 23"/>
          <p:cNvSpPr/>
          <p:nvPr/>
        </p:nvSpPr>
        <p:spPr>
          <a:xfrm>
            <a:off x="3657600" y="3962400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181600" y="3962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IV: International Competition with EM Copycats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Typology of EM Copycats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1676400" y="2667000"/>
            <a:ext cx="1371600" cy="9906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Duplicating Wildcat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1676400" y="4191000"/>
            <a:ext cx="1371600" cy="9906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Mocking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Kitten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29" name="AutoShape 1"/>
          <p:cNvSpPr>
            <a:spLocks noChangeArrowheads="1"/>
          </p:cNvSpPr>
          <p:nvPr/>
        </p:nvSpPr>
        <p:spPr bwMode="auto">
          <a:xfrm>
            <a:off x="3505200" y="4191000"/>
            <a:ext cx="1295400" cy="9906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Emulating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Housecat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3505200" y="2667000"/>
            <a:ext cx="1295400" cy="9906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Adaptive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Junglecat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5257800" y="2667000"/>
            <a:ext cx="1295400" cy="9906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World-stage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Innovator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257800" y="4191000"/>
            <a:ext cx="1295400" cy="9906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Novel Specialist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5" name="AutoShape 27"/>
          <p:cNvSpPr>
            <a:spLocks noChangeArrowheads="1"/>
          </p:cNvSpPr>
          <p:nvPr/>
        </p:nvSpPr>
        <p:spPr bwMode="auto">
          <a:xfrm>
            <a:off x="1676400" y="1752600"/>
            <a:ext cx="5943600" cy="381000"/>
          </a:xfrm>
          <a:prstGeom prst="homePlate">
            <a:avLst>
              <a:gd name="adj" fmla="val 48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1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Generation	 2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Generation	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Generation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228600" y="4479942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Pure                                    	Creative		Novel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Imitation	           	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Imitation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Innovation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	   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IMITATIVENESS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762000" y="2362200"/>
            <a:ext cx="457200" cy="2819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MARKET  SHARE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Small                                             large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                   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2362200" y="38100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4114800" y="38100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>
            <a:off x="5867400" y="38100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3124200" y="31242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4953000" y="31242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124200" y="3810000"/>
            <a:ext cx="3048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953000" y="3810000"/>
            <a:ext cx="3048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47800" y="5334000"/>
            <a:ext cx="571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-342900" y="3543300"/>
            <a:ext cx="3581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1"/>
            <a:ext cx="79248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b="1" dirty="0" smtClean="0"/>
              <a:t>I. MNEs Investing in Emerging Markets</a:t>
            </a:r>
            <a:br>
              <a:rPr lang="en-US" altLang="zh-CN" sz="2400" b="1" dirty="0" smtClean="0"/>
            </a:br>
            <a:endParaRPr lang="en-US" altLang="zh-CN" sz="2400" b="1" dirty="0" smtClean="0">
              <a:solidFill>
                <a:srgbClr val="0070C0"/>
              </a:solidFill>
              <a:ea typeface="宋体" pitchFamily="2" charset="-122"/>
            </a:endParaRP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1981200" y="30480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>
              <a:latin typeface="Arial" charset="0"/>
              <a:ea typeface="宋体" pitchFamily="2" charset="-122"/>
            </a:endParaRPr>
          </a:p>
        </p:txBody>
      </p:sp>
      <p:sp>
        <p:nvSpPr>
          <p:cNvPr id="71690" name="Text Box 21"/>
          <p:cNvSpPr txBox="1">
            <a:spLocks noChangeArrowheads="1"/>
          </p:cNvSpPr>
          <p:nvPr/>
        </p:nvSpPr>
        <p:spPr bwMode="auto">
          <a:xfrm>
            <a:off x="3505200" y="3276600"/>
            <a:ext cx="2209800" cy="646331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宋体" pitchFamily="2" charset="-122"/>
              </a:rPr>
              <a:t>MNEs’ Success in Emerging Markets</a:t>
            </a:r>
            <a:endParaRPr lang="en-US" altLang="zh-CN" sz="1800" b="1" dirty="0">
              <a:solidFill>
                <a:schemeClr val="bg1">
                  <a:lumMod val="95000"/>
                </a:schemeClr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9" name="Horizontal Scroll 28"/>
          <p:cNvSpPr/>
          <p:nvPr/>
        </p:nvSpPr>
        <p:spPr>
          <a:xfrm>
            <a:off x="6172200" y="2743200"/>
            <a:ext cx="2209800" cy="12954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5. Organizational </a:t>
            </a:r>
            <a:r>
              <a:rPr lang="en-US" b="1" dirty="0" smtClean="0"/>
              <a:t>Ambidexterity</a:t>
            </a:r>
          </a:p>
        </p:txBody>
      </p:sp>
      <p:sp>
        <p:nvSpPr>
          <p:cNvPr id="30" name="Horizontal Scroll 29"/>
          <p:cNvSpPr/>
          <p:nvPr/>
        </p:nvSpPr>
        <p:spPr>
          <a:xfrm>
            <a:off x="3505200" y="1371600"/>
            <a:ext cx="2209800" cy="14478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1. Winning  Strategies for New Generation MNEs</a:t>
            </a:r>
            <a:endParaRPr lang="en-US" b="1" dirty="0"/>
          </a:p>
        </p:txBody>
      </p:sp>
      <p:sp>
        <p:nvSpPr>
          <p:cNvPr id="32" name="Horizontal Scroll 31"/>
          <p:cNvSpPr/>
          <p:nvPr/>
        </p:nvSpPr>
        <p:spPr>
          <a:xfrm>
            <a:off x="1905000" y="4343400"/>
            <a:ext cx="2133600" cy="14478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Dynamic Capability Building &amp; Leveraging</a:t>
            </a:r>
          </a:p>
        </p:txBody>
      </p:sp>
      <p:sp>
        <p:nvSpPr>
          <p:cNvPr id="35" name="Horizontal Scroll 34"/>
          <p:cNvSpPr/>
          <p:nvPr/>
        </p:nvSpPr>
        <p:spPr>
          <a:xfrm>
            <a:off x="990600" y="2819400"/>
            <a:ext cx="2133600" cy="12954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2. Strategic Alignments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5181600" y="4343400"/>
            <a:ext cx="2133600" cy="12954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4. New Generation  of </a:t>
            </a:r>
            <a:r>
              <a:rPr lang="en-US" b="1" dirty="0" err="1" smtClean="0"/>
              <a:t>Offshoring</a:t>
            </a:r>
            <a:r>
              <a:rPr lang="en-US" b="1" dirty="0" smtClean="0"/>
              <a:t> &amp; Outsourcing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124200" y="3352800"/>
            <a:ext cx="381000" cy="2286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3505200" y="3962400"/>
            <a:ext cx="228600" cy="4572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572000" y="2667000"/>
            <a:ext cx="228600" cy="457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5791200" y="3429000"/>
            <a:ext cx="304800" cy="2286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5410200" y="3962400"/>
            <a:ext cx="228600" cy="4572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867400" y="2057400"/>
            <a:ext cx="20574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1500" b="1" u="sng" dirty="0" smtClean="0">
                <a:solidFill>
                  <a:srgbClr val="FF0000"/>
                </a:solidFill>
              </a:rPr>
              <a:t>A</a:t>
            </a:r>
            <a:r>
              <a:rPr lang="en-US" sz="1500" b="1" dirty="0" smtClean="0"/>
              <a:t>bsorptive </a:t>
            </a:r>
          </a:p>
          <a:p>
            <a:pPr algn="ctr">
              <a:buNone/>
            </a:pPr>
            <a:r>
              <a:rPr lang="en-US" sz="1500" b="1" dirty="0" smtClean="0"/>
              <a:t>Capability</a:t>
            </a:r>
          </a:p>
        </p:txBody>
      </p:sp>
      <p:sp>
        <p:nvSpPr>
          <p:cNvPr id="6" name="Oval 5"/>
          <p:cNvSpPr/>
          <p:nvPr/>
        </p:nvSpPr>
        <p:spPr>
          <a:xfrm>
            <a:off x="3200400" y="2895600"/>
            <a:ext cx="2590800" cy="1524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Copycat’s Competitive Advantages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Cost Advantage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</a:rPr>
              <a:t>  Channel Advantage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</a:rPr>
              <a:t>  Speed Advantage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400" y="2057400"/>
            <a:ext cx="2057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ombinative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3886200"/>
            <a:ext cx="2057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ardship-Surviving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29000" y="5029200"/>
            <a:ext cx="2057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ntelligence</a:t>
            </a:r>
          </a:p>
          <a:p>
            <a:pPr algn="ctr"/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</a:t>
            </a:r>
          </a:p>
        </p:txBody>
      </p:sp>
      <p:sp>
        <p:nvSpPr>
          <p:cNvPr id="23" name="Up Arrow 22"/>
          <p:cNvSpPr/>
          <p:nvPr/>
        </p:nvSpPr>
        <p:spPr>
          <a:xfrm>
            <a:off x="4495800" y="44196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0" y="3962400"/>
            <a:ext cx="2057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etworking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3352800" y="2819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2895600" y="3886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5334000" y="2819400"/>
            <a:ext cx="533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>
            <a:off x="5638800" y="3962400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IV: International Competition with EM Copycats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Copycat Capability: A CHINA Framework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67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04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Conditions Fostering Copycat Growth: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The “STORM” Framework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FDD505-0928-436C-BF29-D27A581D2AF7}" type="slidenum">
              <a:rPr lang="en-US" altLang="zh-CN" smtClean="0"/>
              <a:pPr>
                <a:defRPr/>
              </a:pPr>
              <a:t>31</a:t>
            </a:fld>
            <a:endParaRPr lang="en-US" altLang="zh-CN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895600" y="2286000"/>
            <a:ext cx="3505200" cy="2667000"/>
            <a:chOff x="3177" y="9906"/>
            <a:chExt cx="4786" cy="4431"/>
          </a:xfrm>
        </p:grpSpPr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177" y="9906"/>
              <a:ext cx="4786" cy="443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54000" tIns="45720" rIns="54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80975" algn="l"/>
                </a:tabLst>
              </a:pPr>
              <a:r>
                <a:rPr kumimoji="0" lang="en-US" sz="12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Emerging Economy Copycats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80975" algn="l"/>
                </a:tabLst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Motivation of Copycats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80975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Seeking mass-market opportunity for low- &amp; mid-end consumers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80975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Seeking high volume with low margin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80975" algn="l"/>
                </a:tabLst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Behavior of Copycats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80975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Imitation of product offering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80975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Evolution from complete to creative imitation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80975" algn="l"/>
                </a:tabLst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3279" y="12368"/>
              <a:ext cx="4514" cy="18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O</a:t>
              </a:r>
              <a:r>
                <a:rPr kumimoji="0" lang="en-US" sz="11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rganizational Conditions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Flat organizational structure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Entrepreneurial orientation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Performance-based culture and incentives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Calibri" pitchFamily="34" charset="0"/>
                </a:rPr>
                <a:t>Learning advantage of newness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" y="3505200"/>
            <a:ext cx="17526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T</a:t>
            </a: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echnological Conditions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Standardization and modularization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Availability of open market for key technology, components and design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Rise of specialized intermediaries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Convergence of technical norms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934200" y="3505200"/>
            <a:ext cx="17526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M</a:t>
            </a: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arket Conditions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Presence of mass-market for copycat products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Social acceptance of copycat products in many countries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Increasing  sensitivity to price-value ratio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Improved logistics, channels and networks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Low entry barrier or low startup/exit cost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95600" y="5105400"/>
            <a:ext cx="35052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</a:t>
            </a: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egulatory and Legal Conditions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Lack  a clear distinction between legal and illegal copycat products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Ambiguous IPR systems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Weak enforcement of IPR protection and  weak punishment over IPR infringement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Inadequate punitive regulations on counterfeits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648200" y="2133600"/>
            <a:ext cx="0" cy="190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286000" y="44196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6400800" y="4419600"/>
            <a:ext cx="533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Line 1"/>
          <p:cNvSpPr>
            <a:spLocks noChangeShapeType="1"/>
          </p:cNvSpPr>
          <p:nvPr/>
        </p:nvSpPr>
        <p:spPr bwMode="auto">
          <a:xfrm flipV="1">
            <a:off x="4648200" y="4953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8097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8097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entury Schoolbook" pitchFamily="18" charset="0"/>
              </a:rPr>
              <a:t/>
            </a:r>
            <a:b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entury Schoolbook" pitchFamily="18" charset="0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895600" y="762000"/>
            <a:ext cx="35052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US" altLang="zh-CN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ocial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Conditions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zh-CN" sz="1200" b="1" u="sng" dirty="0" smtClean="0">
                <a:latin typeface="Arial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Apathetic to 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ntellectual property right protection</a:t>
            </a: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Tolerance to counterfeit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Asymmetric information fostered fake goods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Lack of monitor and trust c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onniv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 ersatz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Knockoff were encouraged by blind nationalism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en-US" altLang="zh-CN" sz="1100" dirty="0" smtClean="0">
                <a:latin typeface="Arial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Herding effect enlarged all conditions above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057400" y="228600"/>
            <a:ext cx="5105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I(1) Winning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Shift from “Foreign Investor” to “Strategic Insider”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57400" y="1143000"/>
            <a:ext cx="1905000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Shifting Competitive Parameters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Shift from scant to strong competition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2. Shift from niche to massive competition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3. Shift from single- to multi-market competition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4. Shift from structural similarity to multiplicity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410200" y="1143000"/>
            <a:ext cx="1752600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Shifting Institutional Parameters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1. Shift from entrance to operational restriction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2. Shift from separation from to convergence with domestic policies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3. Shift from national-level to regional –level regulation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solidFill>
                  <a:srgbClr val="002060"/>
                </a:solidFill>
                <a:latin typeface="Arial" pitchFamily="34" charset="0"/>
              </a:rPr>
              <a:t>4. IPR and corruption are long-lasting hurdles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505200"/>
            <a:ext cx="4038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b="1" u="sng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/>
            <a:r>
              <a:rPr lang="en-US" sz="1200" b="1" u="sng" dirty="0" smtClean="0">
                <a:solidFill>
                  <a:schemeClr val="tx1"/>
                </a:solidFill>
                <a:latin typeface="Arial" pitchFamily="34" charset="0"/>
              </a:rPr>
              <a:t>Shifting Dominant Strategies</a:t>
            </a:r>
          </a:p>
          <a:p>
            <a:pPr lvl="0" algn="ctr"/>
            <a:endParaRPr lang="en-US" sz="1200" b="1" u="sng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1. Shift from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</a:rPr>
              <a:t>parent integration to national integration</a:t>
            </a:r>
          </a:p>
          <a:p>
            <a:pPr lvl="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2. Shift from production relocation to value chain localization</a:t>
            </a:r>
          </a:p>
          <a:p>
            <a:pPr lvl="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3. Shift from competence transfer to competence building</a:t>
            </a:r>
          </a:p>
          <a:p>
            <a:pPr lvl="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4. Shift from competition to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</a:rPr>
              <a:t>coopetition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 with business community</a:t>
            </a:r>
          </a:p>
          <a:p>
            <a:pPr lvl="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5. Shift from repetition to adaptive diversification</a:t>
            </a:r>
          </a:p>
          <a:p>
            <a:pPr lvl="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6. Shift from alliance building to alliance restructuring</a:t>
            </a:r>
          </a:p>
          <a:p>
            <a:pPr lvl="0"/>
            <a:endParaRPr lang="en-US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/>
            <a:endParaRPr lang="en-US" sz="1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685800"/>
            <a:ext cx="533400" cy="518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G Times" pitchFamily="18" charset="0"/>
              </a:rPr>
              <a:t>Changing demographic &amp; socio-cultural environments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001000" y="762000"/>
            <a:ext cx="533400" cy="518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G Times" pitchFamily="18" charset="0"/>
              </a:rPr>
              <a:t>Changing political and legal environments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00200" y="5867400"/>
            <a:ext cx="6096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Changing economic and technological environments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895600" y="8382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172200" y="8382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143000" y="2209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143000" y="4419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7543800" y="2133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7543800" y="4419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flipV="1">
            <a:off x="4419600" y="5638800"/>
            <a:ext cx="457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895600" y="32004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172200" y="32004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-Right Arrow 24"/>
          <p:cNvSpPr/>
          <p:nvPr/>
        </p:nvSpPr>
        <p:spPr>
          <a:xfrm>
            <a:off x="4267200" y="2057400"/>
            <a:ext cx="7620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6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2514600" y="762000"/>
            <a:ext cx="4572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Shift from “Foreign Investor” to “Strategic Insider”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914400" y="1828800"/>
            <a:ext cx="1371600" cy="396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Localized Integration Perspective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Shift from corporate to national integration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Build an umbrella center as national headquarters to consolidate localized common functions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Seek cost reduction, better resource deployment &amp;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interunit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sharing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Add new insights to theories of global integration, internalization &amp; organizational design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895600" y="1828800"/>
            <a:ext cx="1371600" cy="396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</a:t>
            </a:r>
            <a:r>
              <a:rPr kumimoji="0" lang="en-US" sz="11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Insiderization</a:t>
            </a: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Perspective</a:t>
            </a:r>
          </a:p>
          <a:p>
            <a:pPr>
              <a:tabLst>
                <a:tab pos="114300" algn="l"/>
              </a:tabLst>
            </a:pPr>
            <a:r>
              <a:rPr lang="en-US" sz="900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950" dirty="0" smtClean="0">
                <a:latin typeface="Arial" pitchFamily="34" charset="0"/>
                <a:ea typeface="Times New Roman" pitchFamily="18" charset="0"/>
              </a:rPr>
              <a:t> Shift from local responsiveness to strategic </a:t>
            </a:r>
            <a:r>
              <a:rPr lang="en-US" sz="950" dirty="0" err="1" smtClean="0">
                <a:latin typeface="Arial" pitchFamily="34" charset="0"/>
                <a:ea typeface="Times New Roman" pitchFamily="18" charset="0"/>
              </a:rPr>
              <a:t>insiderization</a:t>
            </a:r>
            <a:endParaRPr lang="en-US" sz="950" dirty="0" smtClean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Proactive in value chain localization, adaptive diversification &amp; local competence building</a:t>
            </a: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Seek market dominance competitive leadership &amp; vast volume and scale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Add new insights to theories of institution, co-evolution, liabilities of foreignness &amp; strategic option</a:t>
            </a: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876800" y="1828800"/>
            <a:ext cx="1371600" cy="396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</a:t>
            </a:r>
            <a:r>
              <a:rPr kumimoji="0" lang="en-US" sz="11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Coopetition</a:t>
            </a: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Perspective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Shift from rivalry dominance to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coopetition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prevalence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Simultaneous competition and cooperation with local rivals, suppliers, partners, regulators,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Seek collaborative competitive advantages by benefiting from a bigger pie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Add new insights to theories of resource dependence, global competition &amp; networking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858000" y="1828800"/>
            <a:ext cx="1371600" cy="396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Acceleration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Perspective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Shift from incremental evolution to radical acceleration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Acceleration in vast commitments in R&amp;D, acquisitions &amp; other investments, treating the market as geo-</a:t>
            </a:r>
            <a:r>
              <a:rPr kumimoji="0" lang="en-US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emphasizer</a:t>
            </a: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or global network captain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Seek a swift and aggressive move ahead of competitors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Add new insights to theories of internationalization process, dynamic capability &amp; risk-taking behavior</a:t>
            </a: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3505200" y="1447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410200" y="1447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1981200" y="1371600"/>
            <a:ext cx="45720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86600" y="1371600"/>
            <a:ext cx="38100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C5D0A-E4A7-4A47-B2EC-07E4C4EE2013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I(2): Strategic Alignments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91200" y="2743200"/>
            <a:ext cx="2057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1500" b="1" dirty="0" smtClean="0"/>
              <a:t>Internalization </a:t>
            </a:r>
          </a:p>
          <a:p>
            <a:pPr algn="ctr">
              <a:buNone/>
            </a:pPr>
            <a:r>
              <a:rPr lang="en-US" sz="1500" b="1" dirty="0" smtClean="0"/>
              <a:t>― Localization</a:t>
            </a:r>
          </a:p>
        </p:txBody>
      </p:sp>
      <p:sp>
        <p:nvSpPr>
          <p:cNvPr id="6" name="Oval 5"/>
          <p:cNvSpPr/>
          <p:nvPr/>
        </p:nvSpPr>
        <p:spPr>
          <a:xfrm>
            <a:off x="3352800" y="2895600"/>
            <a:ext cx="2362200" cy="13716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Strategic Alignments for MNEs Investing in Emerging Markets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1600200"/>
            <a:ext cx="22098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Commitment/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Risks ― Rewards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3810000"/>
            <a:ext cx="2057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 ― Strategy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2743200"/>
            <a:ext cx="2057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Market Share ― Export Growth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810000" y="2514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3886200"/>
            <a:ext cx="2057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Term  ― </a:t>
            </a: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Term Growth</a:t>
            </a:r>
          </a:p>
        </p:txBody>
      </p:sp>
      <p:cxnSp>
        <p:nvCxnSpPr>
          <p:cNvPr id="17" name="Straight Arrow Connector 16"/>
          <p:cNvCxnSpPr>
            <a:endCxn id="6" idx="1"/>
          </p:cNvCxnSpPr>
          <p:nvPr/>
        </p:nvCxnSpPr>
        <p:spPr>
          <a:xfrm>
            <a:off x="3200400" y="3048000"/>
            <a:ext cx="498336" cy="4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7"/>
          </p:cNvCxnSpPr>
          <p:nvPr/>
        </p:nvCxnSpPr>
        <p:spPr>
          <a:xfrm rot="10800000" flipV="1">
            <a:off x="5369064" y="3048000"/>
            <a:ext cx="422136" cy="4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6" idx="5"/>
          </p:cNvCxnSpPr>
          <p:nvPr/>
        </p:nvCxnSpPr>
        <p:spPr>
          <a:xfrm rot="10800000">
            <a:off x="5369064" y="4066334"/>
            <a:ext cx="498336" cy="2008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6" idx="3"/>
          </p:cNvCxnSpPr>
          <p:nvPr/>
        </p:nvCxnSpPr>
        <p:spPr>
          <a:xfrm flipV="1">
            <a:off x="3200400" y="4066334"/>
            <a:ext cx="498336" cy="2008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81200" y="4953000"/>
            <a:ext cx="22098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 ― Strategic Option</a:t>
            </a:r>
          </a:p>
        </p:txBody>
      </p:sp>
      <p:sp>
        <p:nvSpPr>
          <p:cNvPr id="25" name="Up Arrow 24"/>
          <p:cNvSpPr/>
          <p:nvPr/>
        </p:nvSpPr>
        <p:spPr>
          <a:xfrm>
            <a:off x="3962400" y="43434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62000" y="5867400"/>
            <a:ext cx="7620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Underlying Theories: Structural contingency, strategic option, resource dependency, risk exposure, resource commitment, information processing, TCE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76800" y="1600200"/>
            <a:ext cx="2133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Outsourcing ―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Inhouse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Activities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5029200" y="2514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53000" y="4953000"/>
            <a:ext cx="20574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Diversification ―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Conditions</a:t>
            </a:r>
          </a:p>
        </p:txBody>
      </p:sp>
      <p:sp>
        <p:nvSpPr>
          <p:cNvPr id="31" name="Up Arrow 30"/>
          <p:cNvSpPr/>
          <p:nvPr/>
        </p:nvSpPr>
        <p:spPr>
          <a:xfrm>
            <a:off x="5029200" y="43434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I(3</a:t>
            </a:r>
            <a:r>
              <a:rPr lang="en-US" sz="3200" b="1" dirty="0">
                <a:solidFill>
                  <a:schemeClr val="tx1"/>
                </a:solidFill>
              </a:rPr>
              <a:t>): Dynamic Capability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3259425"/>
            <a:ext cx="2286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Bi-Directional Knowledge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&amp; Flows</a:t>
            </a:r>
          </a:p>
        </p:txBody>
      </p:sp>
      <p:sp>
        <p:nvSpPr>
          <p:cNvPr id="6" name="Oval 5"/>
          <p:cNvSpPr/>
          <p:nvPr/>
        </p:nvSpPr>
        <p:spPr>
          <a:xfrm>
            <a:off x="3517005" y="2600457"/>
            <a:ext cx="2362200" cy="1295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Dynamic Capability for MNEs Investing in Emerging Markets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6400" y="1278225"/>
            <a:ext cx="22860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Competence Building &amp; Upgrading in EM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1354425"/>
            <a:ext cx="22860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Centers of Excellence &amp; Intra-Firm Sharing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3259425"/>
            <a:ext cx="22860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Structure &amp; Governance Spurring Dynamic Capability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7600" y="4326225"/>
            <a:ext cx="22860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Sourcing, Deployment and Protection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810000" y="2192625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410200" y="2192625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4648200" y="3869025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280893" y="3602325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5791200" y="3335625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" y="5508936"/>
            <a:ext cx="8382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2060"/>
                </a:solidFill>
              </a:rPr>
              <a:t>Underlying Theories: Dynamic Capability, RBV, KBV, Org. Learning, Org. Design</a:t>
            </a:r>
            <a:endParaRPr lang="en-US" sz="1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I(4):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Offshoring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Outsourcing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evel 4"/>
          <p:cNvSpPr/>
          <p:nvPr/>
        </p:nvSpPr>
        <p:spPr>
          <a:xfrm>
            <a:off x="963768" y="1771914"/>
            <a:ext cx="2286000" cy="762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From Call Center to BPO and KPO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78368" y="2686314"/>
            <a:ext cx="2209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Generation of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Offshoring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Outsourcing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evel 7"/>
          <p:cNvSpPr/>
          <p:nvPr/>
        </p:nvSpPr>
        <p:spPr>
          <a:xfrm>
            <a:off x="1039968" y="3753114"/>
            <a:ext cx="2286000" cy="762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From OEM to ODM and OBM</a:t>
            </a:r>
          </a:p>
        </p:txBody>
      </p:sp>
      <p:sp>
        <p:nvSpPr>
          <p:cNvPr id="9" name="Bevel 8"/>
          <p:cNvSpPr/>
          <p:nvPr/>
        </p:nvSpPr>
        <p:spPr>
          <a:xfrm>
            <a:off x="5840568" y="1771914"/>
            <a:ext cx="2286000" cy="762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Governing, Managing &amp; Integrating BPO/KPO</a:t>
            </a:r>
          </a:p>
        </p:txBody>
      </p:sp>
      <p:sp>
        <p:nvSpPr>
          <p:cNvPr id="10" name="Bevel 9"/>
          <p:cNvSpPr/>
          <p:nvPr/>
        </p:nvSpPr>
        <p:spPr>
          <a:xfrm>
            <a:off x="5840568" y="3829314"/>
            <a:ext cx="2286000" cy="762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Controlling and Overhauling OEM/ODM/OBM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49768" y="2533914"/>
            <a:ext cx="228600" cy="1524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5611968" y="2533914"/>
            <a:ext cx="228600" cy="1524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325968" y="3600714"/>
            <a:ext cx="228600" cy="1524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5611968" y="3600714"/>
            <a:ext cx="228600" cy="2286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143000" y="5098956"/>
            <a:ext cx="708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Underlying Theories: Modularization, System Theory, Complexity Theory, Org. Evolution, Population Ecology, Org. Control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10000" y="25146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733800" y="4648200"/>
            <a:ext cx="1828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9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Organizational ambidexterity is multilevel and multidimensional, with two distinct, interrelated, </a:t>
            </a:r>
            <a:r>
              <a:rPr lang="en-US" sz="1800" dirty="0" err="1" smtClean="0"/>
              <a:t>nonsubstitutable</a:t>
            </a:r>
            <a:r>
              <a:rPr lang="en-US" sz="1800" dirty="0" smtClean="0"/>
              <a:t> element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</p:txBody>
      </p:sp>
      <p:sp>
        <p:nvSpPr>
          <p:cNvPr id="7173" name="Rounded Rectangle 4"/>
          <p:cNvSpPr>
            <a:spLocks noChangeArrowheads="1"/>
          </p:cNvSpPr>
          <p:nvPr/>
        </p:nvSpPr>
        <p:spPr bwMode="auto">
          <a:xfrm>
            <a:off x="381000" y="38862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/>
              <a:t>Organizational Ambidexterity</a:t>
            </a:r>
          </a:p>
        </p:txBody>
      </p:sp>
      <p:sp>
        <p:nvSpPr>
          <p:cNvPr id="7174" name="Rounded Rectangle 5"/>
          <p:cNvSpPr>
            <a:spLocks noChangeArrowheads="1"/>
          </p:cNvSpPr>
          <p:nvPr/>
        </p:nvSpPr>
        <p:spPr bwMode="auto">
          <a:xfrm>
            <a:off x="2895600" y="2667000"/>
            <a:ext cx="3581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/>
              <a:t>Contextual dimension – </a:t>
            </a:r>
            <a:r>
              <a:rPr lang="en-US" sz="1600" b="1" dirty="0"/>
              <a:t>Co-evolution</a:t>
            </a:r>
          </a:p>
        </p:txBody>
      </p:sp>
      <p:sp>
        <p:nvSpPr>
          <p:cNvPr id="7175" name="Rounded Rectangle 6"/>
          <p:cNvSpPr>
            <a:spLocks noChangeArrowheads="1"/>
          </p:cNvSpPr>
          <p:nvPr/>
        </p:nvSpPr>
        <p:spPr bwMode="auto">
          <a:xfrm>
            <a:off x="2895600" y="3505200"/>
            <a:ext cx="3581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/>
              <a:t>Stakeholder dimension – </a:t>
            </a:r>
            <a:r>
              <a:rPr lang="en-US" sz="1600" b="1" dirty="0"/>
              <a:t>Co-</a:t>
            </a:r>
            <a:r>
              <a:rPr lang="en-US" sz="1600" b="1" dirty="0" err="1"/>
              <a:t>opetition</a:t>
            </a:r>
            <a:endParaRPr lang="en-US" sz="1600" b="1" dirty="0"/>
          </a:p>
        </p:txBody>
      </p:sp>
      <p:sp>
        <p:nvSpPr>
          <p:cNvPr id="7176" name="Rounded Rectangle 7"/>
          <p:cNvSpPr>
            <a:spLocks noChangeArrowheads="1"/>
          </p:cNvSpPr>
          <p:nvPr/>
        </p:nvSpPr>
        <p:spPr bwMode="auto">
          <a:xfrm>
            <a:off x="2895600" y="5334000"/>
            <a:ext cx="3581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/>
              <a:t>Capability dimension – </a:t>
            </a:r>
            <a:r>
              <a:rPr lang="en-US" sz="1500" b="1" dirty="0"/>
              <a:t>Co-competence</a:t>
            </a:r>
          </a:p>
        </p:txBody>
      </p:sp>
      <p:sp>
        <p:nvSpPr>
          <p:cNvPr id="7177" name="Rounded Rectangle 8"/>
          <p:cNvSpPr>
            <a:spLocks noChangeArrowheads="1"/>
          </p:cNvSpPr>
          <p:nvPr/>
        </p:nvSpPr>
        <p:spPr bwMode="auto">
          <a:xfrm>
            <a:off x="2895600" y="4419600"/>
            <a:ext cx="3581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/>
              <a:t>Temporal dimension – </a:t>
            </a:r>
            <a:r>
              <a:rPr lang="en-US" sz="1600" b="1" dirty="0"/>
              <a:t>Co-adaptation</a:t>
            </a:r>
          </a:p>
        </p:txBody>
      </p:sp>
      <p:sp>
        <p:nvSpPr>
          <p:cNvPr id="7178" name="Left Brace 19"/>
          <p:cNvSpPr>
            <a:spLocks/>
          </p:cNvSpPr>
          <p:nvPr/>
        </p:nvSpPr>
        <p:spPr bwMode="auto">
          <a:xfrm>
            <a:off x="2209800" y="2667000"/>
            <a:ext cx="533400" cy="3124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4541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/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I(5): Organizational Ambidexterity</a:t>
            </a: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05600" y="2667000"/>
            <a:ext cx="2057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Exploitation vs. Exploration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05600" y="3352800"/>
            <a:ext cx="2057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Creation vs. Knowledge Protection</a:t>
            </a:r>
            <a:endParaRPr 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705600" y="4038600"/>
            <a:ext cx="2057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Stability vs. Evolution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705600" y="4648200"/>
            <a:ext cx="2057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Control vs. Decentralization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705600" y="5257800"/>
            <a:ext cx="2057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vs. Local Adaptation</a:t>
            </a:r>
          </a:p>
        </p:txBody>
      </p:sp>
    </p:spTree>
    <p:extLst>
      <p:ext uri="{BB962C8B-B14F-4D97-AF65-F5344CB8AC3E}">
        <p14:creationId xmlns:p14="http://schemas.microsoft.com/office/powerpoint/2010/main" val="24629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TI-Template-level-M">
  <a:themeElements>
    <a:clrScheme name="UCTI-Template-foundation-lev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TI-Template-foundation-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CTI-Template-foundation-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UCTI-Template-level-M</Template>
  <TotalTime>97</TotalTime>
  <Pages>11</Pages>
  <Words>3307</Words>
  <Application>Microsoft Office PowerPoint</Application>
  <PresentationFormat>On-screen Show (4:3)</PresentationFormat>
  <Paragraphs>1733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SimSun</vt:lpstr>
      <vt:lpstr>SimSun</vt:lpstr>
      <vt:lpstr>Arial</vt:lpstr>
      <vt:lpstr>Arial Black</vt:lpstr>
      <vt:lpstr>Book Antiqua</vt:lpstr>
      <vt:lpstr>Calibri</vt:lpstr>
      <vt:lpstr>Century</vt:lpstr>
      <vt:lpstr>Century Schoolbook</vt:lpstr>
      <vt:lpstr>CG Times</vt:lpstr>
      <vt:lpstr>Symbol</vt:lpstr>
      <vt:lpstr>Times New Roman</vt:lpstr>
      <vt:lpstr>Wingdings</vt:lpstr>
      <vt:lpstr>UCTI-Template-level-M</vt:lpstr>
      <vt:lpstr>Strategy in Emerging  Markets</vt:lpstr>
      <vt:lpstr>Areas in Emerging Market-Related Global  Strategy (EMGS)</vt:lpstr>
      <vt:lpstr>I. MNEs Investing in Emerging Markets </vt:lpstr>
      <vt:lpstr>PowerPoint Presentation</vt:lpstr>
      <vt:lpstr>PowerPoint Presentation</vt:lpstr>
      <vt:lpstr>  I(2): Strategic Alignments</vt:lpstr>
      <vt:lpstr>     I(3): Dynamic Capability    </vt:lpstr>
      <vt:lpstr>I(4): Offshoring &amp; Outsourcing</vt:lpstr>
      <vt:lpstr>    I(5): Organizational Ambidexterity    </vt:lpstr>
      <vt:lpstr>I(5) Organizational Ambidexterity Co-competence</vt:lpstr>
      <vt:lpstr>I(5): Organizational Ambidexterity - A Unifying Model</vt:lpstr>
      <vt:lpstr>II. International Expansion of EM MNEs (HEAD Model)</vt:lpstr>
      <vt:lpstr>II: EM MNEs: Ownership-Diversification Matrix </vt:lpstr>
      <vt:lpstr>II. EM MNEs: Product-Geographic Diversification Matrix </vt:lpstr>
      <vt:lpstr> II. EM MNEs: Typology and Strategy </vt:lpstr>
      <vt:lpstr> II. EM MNEs: Target market tells a lot… </vt:lpstr>
      <vt:lpstr>II. International Expansion of EM MNEs </vt:lpstr>
      <vt:lpstr>  III. Comparative Strategic Management:  Major Components   </vt:lpstr>
      <vt:lpstr>PowerPoint Presentation</vt:lpstr>
      <vt:lpstr>But, BRICs are certainly not the  same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Social Cultural Environment </vt:lpstr>
      <vt:lpstr>Technological Environment</vt:lpstr>
      <vt:lpstr>   III. Comparative Strategic Management  Across Emerging Economies:  Example Questions  </vt:lpstr>
      <vt:lpstr>IV: International Competition with EM Copycats Typology of EM Copycats</vt:lpstr>
      <vt:lpstr>IV: International Competition with EM Copycats EM Copycat Capability: A CHINA Framework </vt:lpstr>
      <vt:lpstr>Conditions Fostering Copycat Growth:  The “STORM” Framework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MSc</dc:subject>
  <dc:creator>zailan</dc:creator>
  <cp:lastModifiedBy>Dr. Ibiwani Alisa Binti Hussain</cp:lastModifiedBy>
  <cp:revision>21</cp:revision>
  <cp:lastPrinted>2017-11-01T00:36:44Z</cp:lastPrinted>
  <dcterms:created xsi:type="dcterms:W3CDTF">2012-09-24T03:45:58Z</dcterms:created>
  <dcterms:modified xsi:type="dcterms:W3CDTF">2017-11-01T00:36:47Z</dcterms:modified>
</cp:coreProperties>
</file>