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 id="2147483687" r:id="rId3"/>
    <p:sldMasterId id="2147483699" r:id="rId4"/>
    <p:sldMasterId id="2147483711" r:id="rId5"/>
    <p:sldMasterId id="2147483726" r:id="rId6"/>
    <p:sldMasterId id="2147483741" r:id="rId7"/>
    <p:sldMasterId id="2147483753" r:id="rId8"/>
  </p:sldMasterIdLst>
  <p:notesMasterIdLst>
    <p:notesMasterId r:id="rId68"/>
  </p:notesMasterIdLst>
  <p:sldIdLst>
    <p:sldId id="256" r:id="rId9"/>
    <p:sldId id="564" r:id="rId10"/>
    <p:sldId id="562" r:id="rId11"/>
    <p:sldId id="1159" r:id="rId12"/>
    <p:sldId id="1160" r:id="rId13"/>
    <p:sldId id="542" r:id="rId14"/>
    <p:sldId id="595" r:id="rId15"/>
    <p:sldId id="545" r:id="rId16"/>
    <p:sldId id="262" r:id="rId17"/>
    <p:sldId id="588" r:id="rId18"/>
    <p:sldId id="554" r:id="rId19"/>
    <p:sldId id="540" r:id="rId20"/>
    <p:sldId id="1162" r:id="rId21"/>
    <p:sldId id="1161" r:id="rId22"/>
    <p:sldId id="1166" r:id="rId23"/>
    <p:sldId id="1167" r:id="rId24"/>
    <p:sldId id="1168" r:id="rId25"/>
    <p:sldId id="596" r:id="rId26"/>
    <p:sldId id="513" r:id="rId27"/>
    <p:sldId id="345" r:id="rId28"/>
    <p:sldId id="551" r:id="rId29"/>
    <p:sldId id="597" r:id="rId30"/>
    <p:sldId id="650" r:id="rId31"/>
    <p:sldId id="536" r:id="rId32"/>
    <p:sldId id="538" r:id="rId33"/>
    <p:sldId id="652" r:id="rId34"/>
    <p:sldId id="651" r:id="rId35"/>
    <p:sldId id="1163" r:id="rId36"/>
    <p:sldId id="1156" r:id="rId37"/>
    <p:sldId id="514" r:id="rId38"/>
    <p:sldId id="524" r:id="rId39"/>
    <p:sldId id="601" r:id="rId40"/>
    <p:sldId id="653" r:id="rId41"/>
    <p:sldId id="654" r:id="rId42"/>
    <p:sldId id="686" r:id="rId43"/>
    <p:sldId id="975" r:id="rId44"/>
    <p:sldId id="976" r:id="rId45"/>
    <p:sldId id="981" r:id="rId46"/>
    <p:sldId id="982" r:id="rId47"/>
    <p:sldId id="983" r:id="rId48"/>
    <p:sldId id="984" r:id="rId49"/>
    <p:sldId id="977" r:id="rId50"/>
    <p:sldId id="985" r:id="rId51"/>
    <p:sldId id="986" r:id="rId52"/>
    <p:sldId id="978" r:id="rId53"/>
    <p:sldId id="979" r:id="rId54"/>
    <p:sldId id="987" r:id="rId55"/>
    <p:sldId id="980" r:id="rId56"/>
    <p:sldId id="1164" r:id="rId57"/>
    <p:sldId id="1153" r:id="rId58"/>
    <p:sldId id="1165" r:id="rId59"/>
    <p:sldId id="1158" r:id="rId60"/>
    <p:sldId id="660" r:id="rId61"/>
    <p:sldId id="473" r:id="rId62"/>
    <p:sldId id="579" r:id="rId63"/>
    <p:sldId id="259" r:id="rId64"/>
    <p:sldId id="649" r:id="rId65"/>
    <p:sldId id="683" r:id="rId66"/>
    <p:sldId id="116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6" Type="http://schemas.openxmlformats.org/officeDocument/2006/relationships/image" Target="../media/image46.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5.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ata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6" Type="http://schemas.openxmlformats.org/officeDocument/2006/relationships/image" Target="../media/image46.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5.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C1097B-1F7B-4D01-99CF-E8A8B61FB37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E21673C-277E-4783-80CA-7CFDD7FAE360}">
      <dgm:prSet custT="1"/>
      <dgm:spPr/>
      <dgm:t>
        <a:bodyPr/>
        <a:lstStyle/>
        <a:p>
          <a:pPr>
            <a:lnSpc>
              <a:spcPct val="100000"/>
            </a:lnSpc>
          </a:pPr>
          <a:r>
            <a:rPr lang="en-US" sz="2000"/>
            <a:t>The four options available are:</a:t>
          </a:r>
          <a:endParaRPr lang="en-US" sz="2000" dirty="0"/>
        </a:p>
      </dgm:t>
    </dgm:pt>
    <dgm:pt modelId="{FE508D78-00F4-4496-8AF0-8460848B7343}" type="parTrans" cxnId="{C6D490F1-A07B-4ABB-991E-D38E48C4A889}">
      <dgm:prSet/>
      <dgm:spPr/>
      <dgm:t>
        <a:bodyPr/>
        <a:lstStyle/>
        <a:p>
          <a:endParaRPr lang="en-US"/>
        </a:p>
      </dgm:t>
    </dgm:pt>
    <dgm:pt modelId="{AB5FB124-3148-43AF-9051-35D56905EDF2}" type="sibTrans" cxnId="{C6D490F1-A07B-4ABB-991E-D38E48C4A889}">
      <dgm:prSet/>
      <dgm:spPr/>
      <dgm:t>
        <a:bodyPr/>
        <a:lstStyle/>
        <a:p>
          <a:endParaRPr lang="en-US"/>
        </a:p>
      </dgm:t>
    </dgm:pt>
    <dgm:pt modelId="{3F8E2145-24E3-404B-9CA6-70C4A970EE45}">
      <dgm:prSet custT="1"/>
      <dgm:spPr/>
      <dgm:t>
        <a:bodyPr/>
        <a:lstStyle/>
        <a:p>
          <a:pPr>
            <a:lnSpc>
              <a:spcPct val="100000"/>
            </a:lnSpc>
          </a:pPr>
          <a:r>
            <a:rPr lang="en-US" sz="2000"/>
            <a:t>If the missing values are less than 10%:</a:t>
          </a:r>
        </a:p>
      </dgm:t>
    </dgm:pt>
    <dgm:pt modelId="{E9E732B3-7735-4458-B607-8F80C2071CE6}" type="parTrans" cxnId="{E90E46A3-DC39-40A6-B2E5-F22EEA30350A}">
      <dgm:prSet/>
      <dgm:spPr/>
      <dgm:t>
        <a:bodyPr/>
        <a:lstStyle/>
        <a:p>
          <a:endParaRPr lang="en-US"/>
        </a:p>
      </dgm:t>
    </dgm:pt>
    <dgm:pt modelId="{B8F028BF-57BF-4961-AFEF-A53F4D2BBC9C}" type="sibTrans" cxnId="{E90E46A3-DC39-40A6-B2E5-F22EEA30350A}">
      <dgm:prSet/>
      <dgm:spPr/>
      <dgm:t>
        <a:bodyPr/>
        <a:lstStyle/>
        <a:p>
          <a:endParaRPr lang="en-US"/>
        </a:p>
      </dgm:t>
    </dgm:pt>
    <dgm:pt modelId="{2E323785-E6FE-4508-8476-B9568FD848F4}">
      <dgm:prSet custT="1"/>
      <dgm:spPr/>
      <dgm:t>
        <a:bodyPr/>
        <a:lstStyle/>
        <a:p>
          <a:pPr>
            <a:lnSpc>
              <a:spcPct val="100000"/>
            </a:lnSpc>
          </a:pPr>
          <a:r>
            <a:rPr lang="en-US" sz="2000"/>
            <a:t>You can deal with it:</a:t>
          </a:r>
        </a:p>
      </dgm:t>
    </dgm:pt>
    <dgm:pt modelId="{DA482EFC-68FF-4F0E-AAD6-3501BF0A7E9B}" type="parTrans" cxnId="{33A53517-0CB0-4107-9B3B-00032016F575}">
      <dgm:prSet/>
      <dgm:spPr/>
      <dgm:t>
        <a:bodyPr/>
        <a:lstStyle/>
        <a:p>
          <a:endParaRPr lang="en-US"/>
        </a:p>
      </dgm:t>
    </dgm:pt>
    <dgm:pt modelId="{C9ADBA1C-8995-4535-A8A1-AE8359971A67}" type="sibTrans" cxnId="{33A53517-0CB0-4107-9B3B-00032016F575}">
      <dgm:prSet/>
      <dgm:spPr/>
      <dgm:t>
        <a:bodyPr/>
        <a:lstStyle/>
        <a:p>
          <a:endParaRPr lang="en-US"/>
        </a:p>
      </dgm:t>
    </dgm:pt>
    <dgm:pt modelId="{5C9A0DE9-9E83-4699-8962-80E701B22004}">
      <dgm:prSet custT="1"/>
      <dgm:spPr/>
      <dgm:t>
        <a:bodyPr/>
        <a:lstStyle/>
        <a:p>
          <a:pPr>
            <a:lnSpc>
              <a:spcPct val="100000"/>
            </a:lnSpc>
          </a:pPr>
          <a:r>
            <a:rPr lang="en-US" sz="2000"/>
            <a:t>1. Substitute it with the neutral value. (Malhotra, 2010)</a:t>
          </a:r>
        </a:p>
      </dgm:t>
    </dgm:pt>
    <dgm:pt modelId="{296D19E9-9655-46C1-B662-04C5477B849F}" type="parTrans" cxnId="{9AF4125F-3999-4536-ADF1-08839F454543}">
      <dgm:prSet/>
      <dgm:spPr/>
      <dgm:t>
        <a:bodyPr/>
        <a:lstStyle/>
        <a:p>
          <a:endParaRPr lang="en-US"/>
        </a:p>
      </dgm:t>
    </dgm:pt>
    <dgm:pt modelId="{5E8E90C0-B0BC-41E7-93F0-17DD7865ACD7}" type="sibTrans" cxnId="{9AF4125F-3999-4536-ADF1-08839F454543}">
      <dgm:prSet/>
      <dgm:spPr/>
      <dgm:t>
        <a:bodyPr/>
        <a:lstStyle/>
        <a:p>
          <a:endParaRPr lang="en-US"/>
        </a:p>
      </dgm:t>
    </dgm:pt>
    <dgm:pt modelId="{FDF8D9E6-905F-4771-8D02-4539CED69080}">
      <dgm:prSet custT="1"/>
      <dgm:spPr/>
      <dgm:t>
        <a:bodyPr/>
        <a:lstStyle/>
        <a:p>
          <a:pPr>
            <a:lnSpc>
              <a:spcPct val="100000"/>
            </a:lnSpc>
          </a:pPr>
          <a:r>
            <a:rPr lang="en-US" sz="2000"/>
            <a:t>2. Substitute with an imputed value: (hair et al.,2010)</a:t>
          </a:r>
        </a:p>
      </dgm:t>
    </dgm:pt>
    <dgm:pt modelId="{E63A251A-3955-4E16-98AE-23BA00D98EDF}" type="parTrans" cxnId="{FBBC2D87-87C3-4F26-A573-E7844970684D}">
      <dgm:prSet/>
      <dgm:spPr/>
      <dgm:t>
        <a:bodyPr/>
        <a:lstStyle/>
        <a:p>
          <a:endParaRPr lang="en-US"/>
        </a:p>
      </dgm:t>
    </dgm:pt>
    <dgm:pt modelId="{DFE0E90C-E39A-4BDC-9F2B-6D0267E49011}" type="sibTrans" cxnId="{FBBC2D87-87C3-4F26-A573-E7844970684D}">
      <dgm:prSet/>
      <dgm:spPr/>
      <dgm:t>
        <a:bodyPr/>
        <a:lstStyle/>
        <a:p>
          <a:endParaRPr lang="en-US"/>
        </a:p>
      </dgm:t>
    </dgm:pt>
    <dgm:pt modelId="{7C289C74-D98B-4D62-9BFA-BD8790D441E2}">
      <dgm:prSet custT="1"/>
      <dgm:spPr/>
      <dgm:t>
        <a:bodyPr/>
        <a:lstStyle/>
        <a:p>
          <a:pPr>
            <a:lnSpc>
              <a:spcPct val="100000"/>
            </a:lnSpc>
          </a:pPr>
          <a:r>
            <a:rPr lang="en-US" sz="2000"/>
            <a:t>Imputation using known replacement values:</a:t>
          </a:r>
        </a:p>
      </dgm:t>
    </dgm:pt>
    <dgm:pt modelId="{3153EEB9-3AAA-4BAF-B7CF-605893253712}" type="parTrans" cxnId="{FF5370DE-6FA6-4288-8D4A-A1F42420E03A}">
      <dgm:prSet/>
      <dgm:spPr/>
      <dgm:t>
        <a:bodyPr/>
        <a:lstStyle/>
        <a:p>
          <a:endParaRPr lang="en-US"/>
        </a:p>
      </dgm:t>
    </dgm:pt>
    <dgm:pt modelId="{28CE0F03-2574-41F2-A9AE-60F781E29B7A}" type="sibTrans" cxnId="{FF5370DE-6FA6-4288-8D4A-A1F42420E03A}">
      <dgm:prSet/>
      <dgm:spPr/>
      <dgm:t>
        <a:bodyPr/>
        <a:lstStyle/>
        <a:p>
          <a:endParaRPr lang="en-US"/>
        </a:p>
      </dgm:t>
    </dgm:pt>
    <dgm:pt modelId="{CC54C5ED-0ED6-4CE4-9819-8632F8C403D3}">
      <dgm:prSet/>
      <dgm:spPr/>
      <dgm:t>
        <a:bodyPr/>
        <a:lstStyle/>
        <a:p>
          <a:pPr>
            <a:lnSpc>
              <a:spcPct val="100000"/>
            </a:lnSpc>
          </a:pPr>
          <a:r>
            <a:rPr lang="en-US" dirty="0"/>
            <a:t>§ Case substitute.</a:t>
          </a:r>
        </a:p>
      </dgm:t>
    </dgm:pt>
    <dgm:pt modelId="{95A7A626-1F92-45CA-A04E-B60CC020C72D}" type="parTrans" cxnId="{DBACDCC2-E643-4FD8-A2E3-38611461886B}">
      <dgm:prSet/>
      <dgm:spPr/>
      <dgm:t>
        <a:bodyPr/>
        <a:lstStyle/>
        <a:p>
          <a:endParaRPr lang="en-US"/>
        </a:p>
      </dgm:t>
    </dgm:pt>
    <dgm:pt modelId="{789DA568-FDA0-4490-9805-212C3A099A04}" type="sibTrans" cxnId="{DBACDCC2-E643-4FD8-A2E3-38611461886B}">
      <dgm:prSet/>
      <dgm:spPr/>
      <dgm:t>
        <a:bodyPr/>
        <a:lstStyle/>
        <a:p>
          <a:endParaRPr lang="en-US"/>
        </a:p>
      </dgm:t>
    </dgm:pt>
    <dgm:pt modelId="{6698EF43-4DA5-4E77-BD32-5E11E178ED5C}">
      <dgm:prSet/>
      <dgm:spPr/>
      <dgm:t>
        <a:bodyPr/>
        <a:lstStyle/>
        <a:p>
          <a:pPr>
            <a:lnSpc>
              <a:spcPct val="100000"/>
            </a:lnSpc>
          </a:pPr>
          <a:r>
            <a:rPr lang="en-US" dirty="0"/>
            <a:t>§ Hot and Cold Deck imputation (most similar case, or best known value)</a:t>
          </a:r>
        </a:p>
      </dgm:t>
    </dgm:pt>
    <dgm:pt modelId="{D30E009D-AB30-4F93-AD30-67F0A31D5251}" type="parTrans" cxnId="{779F882F-BA32-414B-8CAD-D8AB9CBC0B7B}">
      <dgm:prSet/>
      <dgm:spPr/>
      <dgm:t>
        <a:bodyPr/>
        <a:lstStyle/>
        <a:p>
          <a:endParaRPr lang="en-US"/>
        </a:p>
      </dgm:t>
    </dgm:pt>
    <dgm:pt modelId="{D920C3E3-151F-4F96-ADAC-81A42DFBF054}" type="sibTrans" cxnId="{779F882F-BA32-414B-8CAD-D8AB9CBC0B7B}">
      <dgm:prSet/>
      <dgm:spPr/>
      <dgm:t>
        <a:bodyPr/>
        <a:lstStyle/>
        <a:p>
          <a:endParaRPr lang="en-US"/>
        </a:p>
      </dgm:t>
    </dgm:pt>
    <dgm:pt modelId="{75C35ABD-4B97-402E-A2D0-FE957290EE3E}">
      <dgm:prSet custT="1"/>
      <dgm:spPr/>
      <dgm:t>
        <a:bodyPr/>
        <a:lstStyle/>
        <a:p>
          <a:pPr>
            <a:lnSpc>
              <a:spcPct val="100000"/>
            </a:lnSpc>
          </a:pPr>
          <a:r>
            <a:rPr lang="en-US" sz="2000"/>
            <a:t>Imputation by calculating replacement values: Replace with……</a:t>
          </a:r>
        </a:p>
      </dgm:t>
    </dgm:pt>
    <dgm:pt modelId="{9149D379-75E7-4B4B-AAE9-48766B56FEDD}" type="parTrans" cxnId="{22B247FB-7A62-4DA5-B8DB-5056D9A6896A}">
      <dgm:prSet/>
      <dgm:spPr/>
      <dgm:t>
        <a:bodyPr/>
        <a:lstStyle/>
        <a:p>
          <a:endParaRPr lang="en-US"/>
        </a:p>
      </dgm:t>
    </dgm:pt>
    <dgm:pt modelId="{DD196D79-1EE3-4C0D-905E-600F7FAF6BED}" type="sibTrans" cxnId="{22B247FB-7A62-4DA5-B8DB-5056D9A6896A}">
      <dgm:prSet/>
      <dgm:spPr/>
      <dgm:t>
        <a:bodyPr/>
        <a:lstStyle/>
        <a:p>
          <a:endParaRPr lang="en-US"/>
        </a:p>
      </dgm:t>
    </dgm:pt>
    <dgm:pt modelId="{37ACBC83-88F8-4EF5-8F4E-B0CACD18F55E}">
      <dgm:prSet/>
      <dgm:spPr/>
      <dgm:t>
        <a:bodyPr/>
        <a:lstStyle/>
        <a:p>
          <a:pPr>
            <a:lnSpc>
              <a:spcPct val="100000"/>
            </a:lnSpc>
          </a:pPr>
          <a:r>
            <a:rPr lang="en-US"/>
            <a:t>§ Mean substitution</a:t>
          </a:r>
        </a:p>
      </dgm:t>
    </dgm:pt>
    <dgm:pt modelId="{8555FC70-BB2F-4630-861B-7BCBACDCD815}" type="parTrans" cxnId="{9592723C-7FC9-4843-A49F-CC1B8D2A6C62}">
      <dgm:prSet/>
      <dgm:spPr/>
      <dgm:t>
        <a:bodyPr/>
        <a:lstStyle/>
        <a:p>
          <a:endParaRPr lang="en-US"/>
        </a:p>
      </dgm:t>
    </dgm:pt>
    <dgm:pt modelId="{F675A573-0F82-447D-8FA1-6FE0E0F8A069}" type="sibTrans" cxnId="{9592723C-7FC9-4843-A49F-CC1B8D2A6C62}">
      <dgm:prSet/>
      <dgm:spPr/>
      <dgm:t>
        <a:bodyPr/>
        <a:lstStyle/>
        <a:p>
          <a:endParaRPr lang="en-US"/>
        </a:p>
      </dgm:t>
    </dgm:pt>
    <dgm:pt modelId="{49144B7D-7647-4613-B62F-9BFDA184F618}">
      <dgm:prSet/>
      <dgm:spPr/>
      <dgm:t>
        <a:bodyPr/>
        <a:lstStyle/>
        <a:p>
          <a:pPr>
            <a:lnSpc>
              <a:spcPct val="100000"/>
            </a:lnSpc>
          </a:pPr>
          <a:r>
            <a:rPr lang="en-US"/>
            <a:t>§ Regression imputation (prediction equation of the valid data)</a:t>
          </a:r>
        </a:p>
      </dgm:t>
    </dgm:pt>
    <dgm:pt modelId="{8100F49E-F98B-491D-9BF2-2E04ACB373F6}" type="parTrans" cxnId="{75C2FF2E-A6C0-4C39-8FA0-90C7CD17284E}">
      <dgm:prSet/>
      <dgm:spPr/>
      <dgm:t>
        <a:bodyPr/>
        <a:lstStyle/>
        <a:p>
          <a:endParaRPr lang="en-US"/>
        </a:p>
      </dgm:t>
    </dgm:pt>
    <dgm:pt modelId="{1A204A29-28EF-4B16-90CF-9048F41B1EB2}" type="sibTrans" cxnId="{75C2FF2E-A6C0-4C39-8FA0-90C7CD17284E}">
      <dgm:prSet/>
      <dgm:spPr/>
      <dgm:t>
        <a:bodyPr/>
        <a:lstStyle/>
        <a:p>
          <a:endParaRPr lang="en-US"/>
        </a:p>
      </dgm:t>
    </dgm:pt>
    <dgm:pt modelId="{FBE7A78E-90D5-4CEB-9C6F-502DA0D075A6}">
      <dgm:prSet custT="1"/>
      <dgm:spPr/>
      <dgm:t>
        <a:bodyPr/>
        <a:lstStyle/>
        <a:p>
          <a:pPr>
            <a:lnSpc>
              <a:spcPct val="100000"/>
            </a:lnSpc>
          </a:pPr>
          <a:r>
            <a:rPr lang="en-US" sz="2000"/>
            <a:t>3. Exclude cases pairwise (recommended) </a:t>
          </a:r>
        </a:p>
      </dgm:t>
    </dgm:pt>
    <dgm:pt modelId="{BBD5834F-5663-4469-902D-9BBAAD06FAC3}" type="parTrans" cxnId="{28032C9A-008F-479E-8D12-44C2A1B8E58A}">
      <dgm:prSet/>
      <dgm:spPr/>
      <dgm:t>
        <a:bodyPr/>
        <a:lstStyle/>
        <a:p>
          <a:endParaRPr lang="en-US"/>
        </a:p>
      </dgm:t>
    </dgm:pt>
    <dgm:pt modelId="{0871FD2E-C3FA-4955-B463-16AA954AB486}" type="sibTrans" cxnId="{28032C9A-008F-479E-8D12-44C2A1B8E58A}">
      <dgm:prSet/>
      <dgm:spPr/>
      <dgm:t>
        <a:bodyPr/>
        <a:lstStyle/>
        <a:p>
          <a:endParaRPr lang="en-US"/>
        </a:p>
      </dgm:t>
    </dgm:pt>
    <dgm:pt modelId="{F246D0AC-D00F-4D88-AD96-6E103003FEF2}" type="pres">
      <dgm:prSet presAssocID="{8EC1097B-1F7B-4D01-99CF-E8A8B61FB37A}" presName="root" presStyleCnt="0">
        <dgm:presLayoutVars>
          <dgm:dir/>
          <dgm:resizeHandles val="exact"/>
        </dgm:presLayoutVars>
      </dgm:prSet>
      <dgm:spPr/>
    </dgm:pt>
    <dgm:pt modelId="{9E71C53F-125A-4F30-A557-60C1EC09CDFF}" type="pres">
      <dgm:prSet presAssocID="{9E21673C-277E-4783-80CA-7CFDD7FAE360}" presName="compNode" presStyleCnt="0"/>
      <dgm:spPr/>
    </dgm:pt>
    <dgm:pt modelId="{CEA80D0D-BA7A-454A-81CE-2CB2FBFEC3A7}" type="pres">
      <dgm:prSet presAssocID="{9E21673C-277E-4783-80CA-7CFDD7FAE360}" presName="bgRect" presStyleLbl="bgShp" presStyleIdx="0" presStyleCnt="8"/>
      <dgm:spPr/>
    </dgm:pt>
    <dgm:pt modelId="{63132C84-1014-4FE1-841E-A0001A2DBC77}" type="pres">
      <dgm:prSet presAssocID="{9E21673C-277E-4783-80CA-7CFDD7FAE360}"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ot"/>
        </a:ext>
      </dgm:extLst>
    </dgm:pt>
    <dgm:pt modelId="{DC1C8157-419A-4698-AA90-41139F4A3B3F}" type="pres">
      <dgm:prSet presAssocID="{9E21673C-277E-4783-80CA-7CFDD7FAE360}" presName="spaceRect" presStyleCnt="0"/>
      <dgm:spPr/>
    </dgm:pt>
    <dgm:pt modelId="{92A759D2-C04C-46C0-BE21-45A9207D7C18}" type="pres">
      <dgm:prSet presAssocID="{9E21673C-277E-4783-80CA-7CFDD7FAE360}" presName="parTx" presStyleLbl="revTx" presStyleIdx="0" presStyleCnt="10" custLinFactNeighborY="9487">
        <dgm:presLayoutVars>
          <dgm:chMax val="0"/>
          <dgm:chPref val="0"/>
        </dgm:presLayoutVars>
      </dgm:prSet>
      <dgm:spPr/>
    </dgm:pt>
    <dgm:pt modelId="{282847D9-F6AA-461C-9EF9-E1FC13EB843C}" type="pres">
      <dgm:prSet presAssocID="{AB5FB124-3148-43AF-9051-35D56905EDF2}" presName="sibTrans" presStyleCnt="0"/>
      <dgm:spPr/>
    </dgm:pt>
    <dgm:pt modelId="{6D0F5155-51B8-4685-9456-06E13DF727E1}" type="pres">
      <dgm:prSet presAssocID="{3F8E2145-24E3-404B-9CA6-70C4A970EE45}" presName="compNode" presStyleCnt="0"/>
      <dgm:spPr/>
    </dgm:pt>
    <dgm:pt modelId="{CC3C539A-682C-44E8-96FE-312D35972853}" type="pres">
      <dgm:prSet presAssocID="{3F8E2145-24E3-404B-9CA6-70C4A970EE45}" presName="bgRect" presStyleLbl="bgShp" presStyleIdx="1" presStyleCnt="8" custLinFactNeighborY="9487"/>
      <dgm:spPr/>
    </dgm:pt>
    <dgm:pt modelId="{6833CC00-28E0-49F2-AB68-4459B4D46127}" type="pres">
      <dgm:prSet presAssocID="{3F8E2145-24E3-404B-9CA6-70C4A970EE45}"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b Design"/>
        </a:ext>
      </dgm:extLst>
    </dgm:pt>
    <dgm:pt modelId="{CD67EAFA-9F3C-4688-9212-8FFF55BAE5E1}" type="pres">
      <dgm:prSet presAssocID="{3F8E2145-24E3-404B-9CA6-70C4A970EE45}" presName="spaceRect" presStyleCnt="0"/>
      <dgm:spPr/>
    </dgm:pt>
    <dgm:pt modelId="{9A8E2560-5049-47DD-8CCF-37C26F4E135F}" type="pres">
      <dgm:prSet presAssocID="{3F8E2145-24E3-404B-9CA6-70C4A970EE45}" presName="parTx" presStyleLbl="revTx" presStyleIdx="1" presStyleCnt="10">
        <dgm:presLayoutVars>
          <dgm:chMax val="0"/>
          <dgm:chPref val="0"/>
        </dgm:presLayoutVars>
      </dgm:prSet>
      <dgm:spPr/>
    </dgm:pt>
    <dgm:pt modelId="{93B1CCEE-7BED-4F6A-B23C-C47F3834C635}" type="pres">
      <dgm:prSet presAssocID="{B8F028BF-57BF-4961-AFEF-A53F4D2BBC9C}" presName="sibTrans" presStyleCnt="0"/>
      <dgm:spPr/>
    </dgm:pt>
    <dgm:pt modelId="{5FEAB7E6-34D6-4225-8DEB-B1901AA858D3}" type="pres">
      <dgm:prSet presAssocID="{2E323785-E6FE-4508-8476-B9568FD848F4}" presName="compNode" presStyleCnt="0"/>
      <dgm:spPr/>
    </dgm:pt>
    <dgm:pt modelId="{465AE9A4-CD13-4710-980C-6CDCC48D59E7}" type="pres">
      <dgm:prSet presAssocID="{2E323785-E6FE-4508-8476-B9568FD848F4}" presName="bgRect" presStyleLbl="bgShp" presStyleIdx="2" presStyleCnt="8" custLinFactNeighborY="9487"/>
      <dgm:spPr/>
    </dgm:pt>
    <dgm:pt modelId="{8F67B581-D17F-47CC-B513-E40DE8423177}" type="pres">
      <dgm:prSet presAssocID="{2E323785-E6FE-4508-8476-B9568FD848F4}"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re With Person"/>
        </a:ext>
      </dgm:extLst>
    </dgm:pt>
    <dgm:pt modelId="{FAFA8603-4E60-4F80-BDF7-AAC52C3DB907}" type="pres">
      <dgm:prSet presAssocID="{2E323785-E6FE-4508-8476-B9568FD848F4}" presName="spaceRect" presStyleCnt="0"/>
      <dgm:spPr/>
    </dgm:pt>
    <dgm:pt modelId="{D433C2F9-5AC4-4C9B-A317-A666D9C254C0}" type="pres">
      <dgm:prSet presAssocID="{2E323785-E6FE-4508-8476-B9568FD848F4}" presName="parTx" presStyleLbl="revTx" presStyleIdx="2" presStyleCnt="10">
        <dgm:presLayoutVars>
          <dgm:chMax val="0"/>
          <dgm:chPref val="0"/>
        </dgm:presLayoutVars>
      </dgm:prSet>
      <dgm:spPr/>
    </dgm:pt>
    <dgm:pt modelId="{6E0D49D1-1D8F-41E3-BACF-D40574DC8F5D}" type="pres">
      <dgm:prSet presAssocID="{C9ADBA1C-8995-4535-A8A1-AE8359971A67}" presName="sibTrans" presStyleCnt="0"/>
      <dgm:spPr/>
    </dgm:pt>
    <dgm:pt modelId="{0C8087F1-C8F2-4592-8144-58C33F984BED}" type="pres">
      <dgm:prSet presAssocID="{5C9A0DE9-9E83-4699-8962-80E701B22004}" presName="compNode" presStyleCnt="0"/>
      <dgm:spPr/>
    </dgm:pt>
    <dgm:pt modelId="{D894A3F1-728C-4F70-8B21-B082D160AD6C}" type="pres">
      <dgm:prSet presAssocID="{5C9A0DE9-9E83-4699-8962-80E701B22004}" presName="bgRect" presStyleLbl="bgShp" presStyleIdx="3" presStyleCnt="8" custLinFactNeighborY="9487"/>
      <dgm:spPr/>
    </dgm:pt>
    <dgm:pt modelId="{B7BFBF7C-4762-485E-B5E7-AA54FB32DC5D}" type="pres">
      <dgm:prSet presAssocID="{5C9A0DE9-9E83-4699-8962-80E701B22004}"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bbles"/>
        </a:ext>
      </dgm:extLst>
    </dgm:pt>
    <dgm:pt modelId="{27ECB144-2E4A-4810-A85E-B7168AF2E86D}" type="pres">
      <dgm:prSet presAssocID="{5C9A0DE9-9E83-4699-8962-80E701B22004}" presName="spaceRect" presStyleCnt="0"/>
      <dgm:spPr/>
    </dgm:pt>
    <dgm:pt modelId="{7C5083BF-523D-4398-A84B-437DBB1CF86D}" type="pres">
      <dgm:prSet presAssocID="{5C9A0DE9-9E83-4699-8962-80E701B22004}" presName="parTx" presStyleLbl="revTx" presStyleIdx="3" presStyleCnt="10">
        <dgm:presLayoutVars>
          <dgm:chMax val="0"/>
          <dgm:chPref val="0"/>
        </dgm:presLayoutVars>
      </dgm:prSet>
      <dgm:spPr/>
    </dgm:pt>
    <dgm:pt modelId="{6DD2F794-2814-470C-8346-95F88922A0E8}" type="pres">
      <dgm:prSet presAssocID="{5E8E90C0-B0BC-41E7-93F0-17DD7865ACD7}" presName="sibTrans" presStyleCnt="0"/>
      <dgm:spPr/>
    </dgm:pt>
    <dgm:pt modelId="{4318949D-0DCE-4A5E-B84E-23D3111EB541}" type="pres">
      <dgm:prSet presAssocID="{FDF8D9E6-905F-4771-8D02-4539CED69080}" presName="compNode" presStyleCnt="0"/>
      <dgm:spPr/>
    </dgm:pt>
    <dgm:pt modelId="{94BF5165-4251-4425-9990-33E5D03DBE1C}" type="pres">
      <dgm:prSet presAssocID="{FDF8D9E6-905F-4771-8D02-4539CED69080}" presName="bgRect" presStyleLbl="bgShp" presStyleIdx="4" presStyleCnt="8"/>
      <dgm:spPr/>
    </dgm:pt>
    <dgm:pt modelId="{8EE74F0C-C90B-424B-B639-3F79F4008C81}" type="pres">
      <dgm:prSet presAssocID="{FDF8D9E6-905F-4771-8D02-4539CED6908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edding Rings"/>
        </a:ext>
      </dgm:extLst>
    </dgm:pt>
    <dgm:pt modelId="{A9267BDC-683D-4F8F-A5CE-EA8245FC26E3}" type="pres">
      <dgm:prSet presAssocID="{FDF8D9E6-905F-4771-8D02-4539CED69080}" presName="spaceRect" presStyleCnt="0"/>
      <dgm:spPr/>
    </dgm:pt>
    <dgm:pt modelId="{A7CF63AD-08DE-4809-A21C-72105F6FFEEE}" type="pres">
      <dgm:prSet presAssocID="{FDF8D9E6-905F-4771-8D02-4539CED69080}" presName="parTx" presStyleLbl="revTx" presStyleIdx="4" presStyleCnt="10">
        <dgm:presLayoutVars>
          <dgm:chMax val="0"/>
          <dgm:chPref val="0"/>
        </dgm:presLayoutVars>
      </dgm:prSet>
      <dgm:spPr/>
    </dgm:pt>
    <dgm:pt modelId="{E3800477-6A41-4F7D-8466-8130766B6302}" type="pres">
      <dgm:prSet presAssocID="{DFE0E90C-E39A-4BDC-9F2B-6D0267E49011}" presName="sibTrans" presStyleCnt="0"/>
      <dgm:spPr/>
    </dgm:pt>
    <dgm:pt modelId="{D472BF20-7728-46CF-BE2D-7C7FB6B41AB4}" type="pres">
      <dgm:prSet presAssocID="{7C289C74-D98B-4D62-9BFA-BD8790D441E2}" presName="compNode" presStyleCnt="0"/>
      <dgm:spPr/>
    </dgm:pt>
    <dgm:pt modelId="{97507C16-862E-4A4F-B94D-57A9363D907E}" type="pres">
      <dgm:prSet presAssocID="{7C289C74-D98B-4D62-9BFA-BD8790D441E2}" presName="bgRect" presStyleLbl="bgShp" presStyleIdx="5" presStyleCnt="8"/>
      <dgm:spPr/>
    </dgm:pt>
    <dgm:pt modelId="{E4DC6DDC-D26B-45CC-A06A-AC4370F57C4E}" type="pres">
      <dgm:prSet presAssocID="{7C289C74-D98B-4D62-9BFA-BD8790D441E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Kidney"/>
        </a:ext>
      </dgm:extLst>
    </dgm:pt>
    <dgm:pt modelId="{A6C44530-DF25-4FD7-8F8E-55461B3425AA}" type="pres">
      <dgm:prSet presAssocID="{7C289C74-D98B-4D62-9BFA-BD8790D441E2}" presName="spaceRect" presStyleCnt="0"/>
      <dgm:spPr/>
    </dgm:pt>
    <dgm:pt modelId="{A79730C6-D541-4B0F-8E7F-8F47C6E4F849}" type="pres">
      <dgm:prSet presAssocID="{7C289C74-D98B-4D62-9BFA-BD8790D441E2}" presName="parTx" presStyleLbl="revTx" presStyleIdx="5" presStyleCnt="10">
        <dgm:presLayoutVars>
          <dgm:chMax val="0"/>
          <dgm:chPref val="0"/>
        </dgm:presLayoutVars>
      </dgm:prSet>
      <dgm:spPr/>
    </dgm:pt>
    <dgm:pt modelId="{0C4AF559-8EAE-4455-8EBA-B9F35A72041E}" type="pres">
      <dgm:prSet presAssocID="{7C289C74-D98B-4D62-9BFA-BD8790D441E2}" presName="desTx" presStyleLbl="revTx" presStyleIdx="6" presStyleCnt="10">
        <dgm:presLayoutVars/>
      </dgm:prSet>
      <dgm:spPr/>
    </dgm:pt>
    <dgm:pt modelId="{DA770C4D-5A39-4A87-8E34-D37C920026D7}" type="pres">
      <dgm:prSet presAssocID="{28CE0F03-2574-41F2-A9AE-60F781E29B7A}" presName="sibTrans" presStyleCnt="0"/>
      <dgm:spPr/>
    </dgm:pt>
    <dgm:pt modelId="{AA3FF640-9BBA-4910-BCB0-377CA3F7500C}" type="pres">
      <dgm:prSet presAssocID="{75C35ABD-4B97-402E-A2D0-FE957290EE3E}" presName="compNode" presStyleCnt="0"/>
      <dgm:spPr/>
    </dgm:pt>
    <dgm:pt modelId="{1ED3064B-B880-4B9E-B21B-887F6CDACA60}" type="pres">
      <dgm:prSet presAssocID="{75C35ABD-4B97-402E-A2D0-FE957290EE3E}" presName="bgRect" presStyleLbl="bgShp" presStyleIdx="6" presStyleCnt="8"/>
      <dgm:spPr/>
    </dgm:pt>
    <dgm:pt modelId="{4E1DC7BF-086D-4397-B8DE-2820E11A82A9}" type="pres">
      <dgm:prSet presAssocID="{75C35ABD-4B97-402E-A2D0-FE957290EE3E}"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atistics"/>
        </a:ext>
      </dgm:extLst>
    </dgm:pt>
    <dgm:pt modelId="{6EF71597-AD21-448F-B4C0-F297B2323342}" type="pres">
      <dgm:prSet presAssocID="{75C35ABD-4B97-402E-A2D0-FE957290EE3E}" presName="spaceRect" presStyleCnt="0"/>
      <dgm:spPr/>
    </dgm:pt>
    <dgm:pt modelId="{E8CFA616-D215-4E08-9114-2A27DE3EDC48}" type="pres">
      <dgm:prSet presAssocID="{75C35ABD-4B97-402E-A2D0-FE957290EE3E}" presName="parTx" presStyleLbl="revTx" presStyleIdx="7" presStyleCnt="10">
        <dgm:presLayoutVars>
          <dgm:chMax val="0"/>
          <dgm:chPref val="0"/>
        </dgm:presLayoutVars>
      </dgm:prSet>
      <dgm:spPr/>
    </dgm:pt>
    <dgm:pt modelId="{DE275819-7195-413B-9AF4-D356D2FE9E08}" type="pres">
      <dgm:prSet presAssocID="{75C35ABD-4B97-402E-A2D0-FE957290EE3E}" presName="desTx" presStyleLbl="revTx" presStyleIdx="8" presStyleCnt="10">
        <dgm:presLayoutVars/>
      </dgm:prSet>
      <dgm:spPr/>
    </dgm:pt>
    <dgm:pt modelId="{285B4A8F-CEE4-4801-B96F-E5754874B483}" type="pres">
      <dgm:prSet presAssocID="{DD196D79-1EE3-4C0D-905E-600F7FAF6BED}" presName="sibTrans" presStyleCnt="0"/>
      <dgm:spPr/>
    </dgm:pt>
    <dgm:pt modelId="{8E661CD8-65D1-454D-896E-4FBEE3F495A5}" type="pres">
      <dgm:prSet presAssocID="{FBE7A78E-90D5-4CEB-9C6F-502DA0D075A6}" presName="compNode" presStyleCnt="0"/>
      <dgm:spPr/>
    </dgm:pt>
    <dgm:pt modelId="{1A6C9262-809A-4235-A807-972655EE3270}" type="pres">
      <dgm:prSet presAssocID="{FBE7A78E-90D5-4CEB-9C6F-502DA0D075A6}" presName="bgRect" presStyleLbl="bgShp" presStyleIdx="7" presStyleCnt="8"/>
      <dgm:spPr/>
    </dgm:pt>
    <dgm:pt modelId="{AEFBF597-4CD4-4AAF-BD48-67085A5E6AD5}" type="pres">
      <dgm:prSet presAssocID="{FBE7A78E-90D5-4CEB-9C6F-502DA0D075A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Venn Diagram"/>
        </a:ext>
      </dgm:extLst>
    </dgm:pt>
    <dgm:pt modelId="{39FB4AAA-51DD-4EC8-AFAB-2B56E3717D6C}" type="pres">
      <dgm:prSet presAssocID="{FBE7A78E-90D5-4CEB-9C6F-502DA0D075A6}" presName="spaceRect" presStyleCnt="0"/>
      <dgm:spPr/>
    </dgm:pt>
    <dgm:pt modelId="{9ED17B78-75EE-4BF2-8AE8-79C219DBCD86}" type="pres">
      <dgm:prSet presAssocID="{FBE7A78E-90D5-4CEB-9C6F-502DA0D075A6}" presName="parTx" presStyleLbl="revTx" presStyleIdx="9" presStyleCnt="10">
        <dgm:presLayoutVars>
          <dgm:chMax val="0"/>
          <dgm:chPref val="0"/>
        </dgm:presLayoutVars>
      </dgm:prSet>
      <dgm:spPr/>
    </dgm:pt>
  </dgm:ptLst>
  <dgm:cxnLst>
    <dgm:cxn modelId="{194D8502-7368-4F4F-A769-CC1893193B2D}" type="presOf" srcId="{CC54C5ED-0ED6-4CE4-9819-8632F8C403D3}" destId="{0C4AF559-8EAE-4455-8EBA-B9F35A72041E}" srcOrd="0" destOrd="0" presId="urn:microsoft.com/office/officeart/2018/2/layout/IconVerticalSolidList"/>
    <dgm:cxn modelId="{A2956205-5FF7-42B6-AA37-2D2C231D50BA}" type="presOf" srcId="{75C35ABD-4B97-402E-A2D0-FE957290EE3E}" destId="{E8CFA616-D215-4E08-9114-2A27DE3EDC48}" srcOrd="0" destOrd="0" presId="urn:microsoft.com/office/officeart/2018/2/layout/IconVerticalSolidList"/>
    <dgm:cxn modelId="{33A53517-0CB0-4107-9B3B-00032016F575}" srcId="{8EC1097B-1F7B-4D01-99CF-E8A8B61FB37A}" destId="{2E323785-E6FE-4508-8476-B9568FD848F4}" srcOrd="2" destOrd="0" parTransId="{DA482EFC-68FF-4F0E-AAD6-3501BF0A7E9B}" sibTransId="{C9ADBA1C-8995-4535-A8A1-AE8359971A67}"/>
    <dgm:cxn modelId="{E232ED17-E2CC-4407-91C3-8B8F8A7A0CDB}" type="presOf" srcId="{49144B7D-7647-4613-B62F-9BFDA184F618}" destId="{DE275819-7195-413B-9AF4-D356D2FE9E08}" srcOrd="0" destOrd="1" presId="urn:microsoft.com/office/officeart/2018/2/layout/IconVerticalSolidList"/>
    <dgm:cxn modelId="{75C2FF2E-A6C0-4C39-8FA0-90C7CD17284E}" srcId="{75C35ABD-4B97-402E-A2D0-FE957290EE3E}" destId="{49144B7D-7647-4613-B62F-9BFDA184F618}" srcOrd="1" destOrd="0" parTransId="{8100F49E-F98B-491D-9BF2-2E04ACB373F6}" sibTransId="{1A204A29-28EF-4B16-90CF-9048F41B1EB2}"/>
    <dgm:cxn modelId="{779F882F-BA32-414B-8CAD-D8AB9CBC0B7B}" srcId="{7C289C74-D98B-4D62-9BFA-BD8790D441E2}" destId="{6698EF43-4DA5-4E77-BD32-5E11E178ED5C}" srcOrd="1" destOrd="0" parTransId="{D30E009D-AB30-4F93-AD30-67F0A31D5251}" sibTransId="{D920C3E3-151F-4F96-ADAC-81A42DFBF054}"/>
    <dgm:cxn modelId="{7F233A3C-5DBE-4645-9328-6BEC6C28B5C3}" type="presOf" srcId="{8EC1097B-1F7B-4D01-99CF-E8A8B61FB37A}" destId="{F246D0AC-D00F-4D88-AD96-6E103003FEF2}" srcOrd="0" destOrd="0" presId="urn:microsoft.com/office/officeart/2018/2/layout/IconVerticalSolidList"/>
    <dgm:cxn modelId="{9592723C-7FC9-4843-A49F-CC1B8D2A6C62}" srcId="{75C35ABD-4B97-402E-A2D0-FE957290EE3E}" destId="{37ACBC83-88F8-4EF5-8F4E-B0CACD18F55E}" srcOrd="0" destOrd="0" parTransId="{8555FC70-BB2F-4630-861B-7BCBACDCD815}" sibTransId="{F675A573-0F82-447D-8FA1-6FE0E0F8A069}"/>
    <dgm:cxn modelId="{9AF4125F-3999-4536-ADF1-08839F454543}" srcId="{8EC1097B-1F7B-4D01-99CF-E8A8B61FB37A}" destId="{5C9A0DE9-9E83-4699-8962-80E701B22004}" srcOrd="3" destOrd="0" parTransId="{296D19E9-9655-46C1-B662-04C5477B849F}" sibTransId="{5E8E90C0-B0BC-41E7-93F0-17DD7865ACD7}"/>
    <dgm:cxn modelId="{FBBC2D87-87C3-4F26-A573-E7844970684D}" srcId="{8EC1097B-1F7B-4D01-99CF-E8A8B61FB37A}" destId="{FDF8D9E6-905F-4771-8D02-4539CED69080}" srcOrd="4" destOrd="0" parTransId="{E63A251A-3955-4E16-98AE-23BA00D98EDF}" sibTransId="{DFE0E90C-E39A-4BDC-9F2B-6D0267E49011}"/>
    <dgm:cxn modelId="{2DEF118A-BA22-4EE5-BB94-3C40E9F78EDC}" type="presOf" srcId="{9E21673C-277E-4783-80CA-7CFDD7FAE360}" destId="{92A759D2-C04C-46C0-BE21-45A9207D7C18}" srcOrd="0" destOrd="0" presId="urn:microsoft.com/office/officeart/2018/2/layout/IconVerticalSolidList"/>
    <dgm:cxn modelId="{232BB393-768B-4465-AE63-9270C7F53A11}" type="presOf" srcId="{6698EF43-4DA5-4E77-BD32-5E11E178ED5C}" destId="{0C4AF559-8EAE-4455-8EBA-B9F35A72041E}" srcOrd="0" destOrd="1" presId="urn:microsoft.com/office/officeart/2018/2/layout/IconVerticalSolidList"/>
    <dgm:cxn modelId="{28032C9A-008F-479E-8D12-44C2A1B8E58A}" srcId="{8EC1097B-1F7B-4D01-99CF-E8A8B61FB37A}" destId="{FBE7A78E-90D5-4CEB-9C6F-502DA0D075A6}" srcOrd="7" destOrd="0" parTransId="{BBD5834F-5663-4469-902D-9BBAAD06FAC3}" sibTransId="{0871FD2E-C3FA-4955-B463-16AA954AB486}"/>
    <dgm:cxn modelId="{96C80E9D-2309-47AD-B320-9DC21EF52194}" type="presOf" srcId="{FDF8D9E6-905F-4771-8D02-4539CED69080}" destId="{A7CF63AD-08DE-4809-A21C-72105F6FFEEE}" srcOrd="0" destOrd="0" presId="urn:microsoft.com/office/officeart/2018/2/layout/IconVerticalSolidList"/>
    <dgm:cxn modelId="{49C68C9D-2C6B-453B-8F38-92D8CF258363}" type="presOf" srcId="{FBE7A78E-90D5-4CEB-9C6F-502DA0D075A6}" destId="{9ED17B78-75EE-4BF2-8AE8-79C219DBCD86}" srcOrd="0" destOrd="0" presId="urn:microsoft.com/office/officeart/2018/2/layout/IconVerticalSolidList"/>
    <dgm:cxn modelId="{E90E46A3-DC39-40A6-B2E5-F22EEA30350A}" srcId="{8EC1097B-1F7B-4D01-99CF-E8A8B61FB37A}" destId="{3F8E2145-24E3-404B-9CA6-70C4A970EE45}" srcOrd="1" destOrd="0" parTransId="{E9E732B3-7735-4458-B607-8F80C2071CE6}" sibTransId="{B8F028BF-57BF-4961-AFEF-A53F4D2BBC9C}"/>
    <dgm:cxn modelId="{F1E3FFA7-26BA-4D0E-AAA8-6E8B2B27669A}" type="presOf" srcId="{3F8E2145-24E3-404B-9CA6-70C4A970EE45}" destId="{9A8E2560-5049-47DD-8CCF-37C26F4E135F}" srcOrd="0" destOrd="0" presId="urn:microsoft.com/office/officeart/2018/2/layout/IconVerticalSolidList"/>
    <dgm:cxn modelId="{A176E6AD-E191-4E97-BD55-6685322892B2}" type="presOf" srcId="{37ACBC83-88F8-4EF5-8F4E-B0CACD18F55E}" destId="{DE275819-7195-413B-9AF4-D356D2FE9E08}" srcOrd="0" destOrd="0" presId="urn:microsoft.com/office/officeart/2018/2/layout/IconVerticalSolidList"/>
    <dgm:cxn modelId="{37D213B0-E14E-41D0-B627-CA4D84F67FC9}" type="presOf" srcId="{7C289C74-D98B-4D62-9BFA-BD8790D441E2}" destId="{A79730C6-D541-4B0F-8E7F-8F47C6E4F849}" srcOrd="0" destOrd="0" presId="urn:microsoft.com/office/officeart/2018/2/layout/IconVerticalSolidList"/>
    <dgm:cxn modelId="{DBACDCC2-E643-4FD8-A2E3-38611461886B}" srcId="{7C289C74-D98B-4D62-9BFA-BD8790D441E2}" destId="{CC54C5ED-0ED6-4CE4-9819-8632F8C403D3}" srcOrd="0" destOrd="0" parTransId="{95A7A626-1F92-45CA-A04E-B60CC020C72D}" sibTransId="{789DA568-FDA0-4490-9805-212C3A099A04}"/>
    <dgm:cxn modelId="{CBE7B2D1-4766-4719-AB23-2FD8D538688F}" type="presOf" srcId="{2E323785-E6FE-4508-8476-B9568FD848F4}" destId="{D433C2F9-5AC4-4C9B-A317-A666D9C254C0}" srcOrd="0" destOrd="0" presId="urn:microsoft.com/office/officeart/2018/2/layout/IconVerticalSolidList"/>
    <dgm:cxn modelId="{FF5370DE-6FA6-4288-8D4A-A1F42420E03A}" srcId="{8EC1097B-1F7B-4D01-99CF-E8A8B61FB37A}" destId="{7C289C74-D98B-4D62-9BFA-BD8790D441E2}" srcOrd="5" destOrd="0" parTransId="{3153EEB9-3AAA-4BAF-B7CF-605893253712}" sibTransId="{28CE0F03-2574-41F2-A9AE-60F781E29B7A}"/>
    <dgm:cxn modelId="{88AC58E4-5208-4ED0-9D6A-BA9B29D205C8}" type="presOf" srcId="{5C9A0DE9-9E83-4699-8962-80E701B22004}" destId="{7C5083BF-523D-4398-A84B-437DBB1CF86D}" srcOrd="0" destOrd="0" presId="urn:microsoft.com/office/officeart/2018/2/layout/IconVerticalSolidList"/>
    <dgm:cxn modelId="{C6D490F1-A07B-4ABB-991E-D38E48C4A889}" srcId="{8EC1097B-1F7B-4D01-99CF-E8A8B61FB37A}" destId="{9E21673C-277E-4783-80CA-7CFDD7FAE360}" srcOrd="0" destOrd="0" parTransId="{FE508D78-00F4-4496-8AF0-8460848B7343}" sibTransId="{AB5FB124-3148-43AF-9051-35D56905EDF2}"/>
    <dgm:cxn modelId="{22B247FB-7A62-4DA5-B8DB-5056D9A6896A}" srcId="{8EC1097B-1F7B-4D01-99CF-E8A8B61FB37A}" destId="{75C35ABD-4B97-402E-A2D0-FE957290EE3E}" srcOrd="6" destOrd="0" parTransId="{9149D379-75E7-4B4B-AAE9-48766B56FEDD}" sibTransId="{DD196D79-1EE3-4C0D-905E-600F7FAF6BED}"/>
    <dgm:cxn modelId="{557D67C8-180A-41C9-8F00-BEF24F6E38CA}" type="presParOf" srcId="{F246D0AC-D00F-4D88-AD96-6E103003FEF2}" destId="{9E71C53F-125A-4F30-A557-60C1EC09CDFF}" srcOrd="0" destOrd="0" presId="urn:microsoft.com/office/officeart/2018/2/layout/IconVerticalSolidList"/>
    <dgm:cxn modelId="{AC47533F-3EF9-428B-9014-4684F1FD8981}" type="presParOf" srcId="{9E71C53F-125A-4F30-A557-60C1EC09CDFF}" destId="{CEA80D0D-BA7A-454A-81CE-2CB2FBFEC3A7}" srcOrd="0" destOrd="0" presId="urn:microsoft.com/office/officeart/2018/2/layout/IconVerticalSolidList"/>
    <dgm:cxn modelId="{784E9E49-74D4-46A6-804F-D22A1F7ACC8E}" type="presParOf" srcId="{9E71C53F-125A-4F30-A557-60C1EC09CDFF}" destId="{63132C84-1014-4FE1-841E-A0001A2DBC77}" srcOrd="1" destOrd="0" presId="urn:microsoft.com/office/officeart/2018/2/layout/IconVerticalSolidList"/>
    <dgm:cxn modelId="{96F5B06D-3968-40F9-ABFC-2F1F1BB9E0B1}" type="presParOf" srcId="{9E71C53F-125A-4F30-A557-60C1EC09CDFF}" destId="{DC1C8157-419A-4698-AA90-41139F4A3B3F}" srcOrd="2" destOrd="0" presId="urn:microsoft.com/office/officeart/2018/2/layout/IconVerticalSolidList"/>
    <dgm:cxn modelId="{25245ADB-DB2C-489A-BBFA-32A5510F3991}" type="presParOf" srcId="{9E71C53F-125A-4F30-A557-60C1EC09CDFF}" destId="{92A759D2-C04C-46C0-BE21-45A9207D7C18}" srcOrd="3" destOrd="0" presId="urn:microsoft.com/office/officeart/2018/2/layout/IconVerticalSolidList"/>
    <dgm:cxn modelId="{2E9D175D-1BE1-42AB-8218-FAAD46B33791}" type="presParOf" srcId="{F246D0AC-D00F-4D88-AD96-6E103003FEF2}" destId="{282847D9-F6AA-461C-9EF9-E1FC13EB843C}" srcOrd="1" destOrd="0" presId="urn:microsoft.com/office/officeart/2018/2/layout/IconVerticalSolidList"/>
    <dgm:cxn modelId="{F479923B-01DC-47B7-9175-1C2D57441985}" type="presParOf" srcId="{F246D0AC-D00F-4D88-AD96-6E103003FEF2}" destId="{6D0F5155-51B8-4685-9456-06E13DF727E1}" srcOrd="2" destOrd="0" presId="urn:microsoft.com/office/officeart/2018/2/layout/IconVerticalSolidList"/>
    <dgm:cxn modelId="{801A5211-BF50-433D-A9D0-0F35DF94B963}" type="presParOf" srcId="{6D0F5155-51B8-4685-9456-06E13DF727E1}" destId="{CC3C539A-682C-44E8-96FE-312D35972853}" srcOrd="0" destOrd="0" presId="urn:microsoft.com/office/officeart/2018/2/layout/IconVerticalSolidList"/>
    <dgm:cxn modelId="{1B83E395-ADA8-4A1A-97CF-1DE32C97638A}" type="presParOf" srcId="{6D0F5155-51B8-4685-9456-06E13DF727E1}" destId="{6833CC00-28E0-49F2-AB68-4459B4D46127}" srcOrd="1" destOrd="0" presId="urn:microsoft.com/office/officeart/2018/2/layout/IconVerticalSolidList"/>
    <dgm:cxn modelId="{A77714B2-05D1-4C39-BF9E-CAFFD5433851}" type="presParOf" srcId="{6D0F5155-51B8-4685-9456-06E13DF727E1}" destId="{CD67EAFA-9F3C-4688-9212-8FFF55BAE5E1}" srcOrd="2" destOrd="0" presId="urn:microsoft.com/office/officeart/2018/2/layout/IconVerticalSolidList"/>
    <dgm:cxn modelId="{D4FC0E27-1ADA-41D0-8342-A2F5359D1564}" type="presParOf" srcId="{6D0F5155-51B8-4685-9456-06E13DF727E1}" destId="{9A8E2560-5049-47DD-8CCF-37C26F4E135F}" srcOrd="3" destOrd="0" presId="urn:microsoft.com/office/officeart/2018/2/layout/IconVerticalSolidList"/>
    <dgm:cxn modelId="{5477C626-AB57-4E0A-9AB7-996A86802EAD}" type="presParOf" srcId="{F246D0AC-D00F-4D88-AD96-6E103003FEF2}" destId="{93B1CCEE-7BED-4F6A-B23C-C47F3834C635}" srcOrd="3" destOrd="0" presId="urn:microsoft.com/office/officeart/2018/2/layout/IconVerticalSolidList"/>
    <dgm:cxn modelId="{9E2BB138-FB5A-4CE4-9AE2-2FC78363509F}" type="presParOf" srcId="{F246D0AC-D00F-4D88-AD96-6E103003FEF2}" destId="{5FEAB7E6-34D6-4225-8DEB-B1901AA858D3}" srcOrd="4" destOrd="0" presId="urn:microsoft.com/office/officeart/2018/2/layout/IconVerticalSolidList"/>
    <dgm:cxn modelId="{FA398C50-6989-4125-BB56-494155EB3C7B}" type="presParOf" srcId="{5FEAB7E6-34D6-4225-8DEB-B1901AA858D3}" destId="{465AE9A4-CD13-4710-980C-6CDCC48D59E7}" srcOrd="0" destOrd="0" presId="urn:microsoft.com/office/officeart/2018/2/layout/IconVerticalSolidList"/>
    <dgm:cxn modelId="{0D0964DC-E1AF-4C30-956C-AED461664689}" type="presParOf" srcId="{5FEAB7E6-34D6-4225-8DEB-B1901AA858D3}" destId="{8F67B581-D17F-47CC-B513-E40DE8423177}" srcOrd="1" destOrd="0" presId="urn:microsoft.com/office/officeart/2018/2/layout/IconVerticalSolidList"/>
    <dgm:cxn modelId="{03BFF96B-0907-4A22-B9F6-5F620C4E1DF0}" type="presParOf" srcId="{5FEAB7E6-34D6-4225-8DEB-B1901AA858D3}" destId="{FAFA8603-4E60-4F80-BDF7-AAC52C3DB907}" srcOrd="2" destOrd="0" presId="urn:microsoft.com/office/officeart/2018/2/layout/IconVerticalSolidList"/>
    <dgm:cxn modelId="{8713E1E1-E8C0-42DB-94FC-14A1E99A0B0D}" type="presParOf" srcId="{5FEAB7E6-34D6-4225-8DEB-B1901AA858D3}" destId="{D433C2F9-5AC4-4C9B-A317-A666D9C254C0}" srcOrd="3" destOrd="0" presId="urn:microsoft.com/office/officeart/2018/2/layout/IconVerticalSolidList"/>
    <dgm:cxn modelId="{9E31ACBA-7C15-4094-A36D-FAE58DF2F465}" type="presParOf" srcId="{F246D0AC-D00F-4D88-AD96-6E103003FEF2}" destId="{6E0D49D1-1D8F-41E3-BACF-D40574DC8F5D}" srcOrd="5" destOrd="0" presId="urn:microsoft.com/office/officeart/2018/2/layout/IconVerticalSolidList"/>
    <dgm:cxn modelId="{512BD907-22AC-4856-9E44-642D8A100E5A}" type="presParOf" srcId="{F246D0AC-D00F-4D88-AD96-6E103003FEF2}" destId="{0C8087F1-C8F2-4592-8144-58C33F984BED}" srcOrd="6" destOrd="0" presId="urn:microsoft.com/office/officeart/2018/2/layout/IconVerticalSolidList"/>
    <dgm:cxn modelId="{0BF67F1A-B675-40BD-9B6B-50A975132683}" type="presParOf" srcId="{0C8087F1-C8F2-4592-8144-58C33F984BED}" destId="{D894A3F1-728C-4F70-8B21-B082D160AD6C}" srcOrd="0" destOrd="0" presId="urn:microsoft.com/office/officeart/2018/2/layout/IconVerticalSolidList"/>
    <dgm:cxn modelId="{11438007-E2C4-48D2-9F3D-81AF6E737D16}" type="presParOf" srcId="{0C8087F1-C8F2-4592-8144-58C33F984BED}" destId="{B7BFBF7C-4762-485E-B5E7-AA54FB32DC5D}" srcOrd="1" destOrd="0" presId="urn:microsoft.com/office/officeart/2018/2/layout/IconVerticalSolidList"/>
    <dgm:cxn modelId="{B5BD9433-70FA-4C2A-B61E-257CEF0F6998}" type="presParOf" srcId="{0C8087F1-C8F2-4592-8144-58C33F984BED}" destId="{27ECB144-2E4A-4810-A85E-B7168AF2E86D}" srcOrd="2" destOrd="0" presId="urn:microsoft.com/office/officeart/2018/2/layout/IconVerticalSolidList"/>
    <dgm:cxn modelId="{01CDB05B-FF8A-4F76-BE35-52F336691D33}" type="presParOf" srcId="{0C8087F1-C8F2-4592-8144-58C33F984BED}" destId="{7C5083BF-523D-4398-A84B-437DBB1CF86D}" srcOrd="3" destOrd="0" presId="urn:microsoft.com/office/officeart/2018/2/layout/IconVerticalSolidList"/>
    <dgm:cxn modelId="{B391F027-2BD1-4956-A586-DBEEEF42D4ED}" type="presParOf" srcId="{F246D0AC-D00F-4D88-AD96-6E103003FEF2}" destId="{6DD2F794-2814-470C-8346-95F88922A0E8}" srcOrd="7" destOrd="0" presId="urn:microsoft.com/office/officeart/2018/2/layout/IconVerticalSolidList"/>
    <dgm:cxn modelId="{52EC8F2B-745C-4560-BC18-A5D0D09FC5A2}" type="presParOf" srcId="{F246D0AC-D00F-4D88-AD96-6E103003FEF2}" destId="{4318949D-0DCE-4A5E-B84E-23D3111EB541}" srcOrd="8" destOrd="0" presId="urn:microsoft.com/office/officeart/2018/2/layout/IconVerticalSolidList"/>
    <dgm:cxn modelId="{9485602F-02D5-4F6E-B599-2F0FB3D77ADE}" type="presParOf" srcId="{4318949D-0DCE-4A5E-B84E-23D3111EB541}" destId="{94BF5165-4251-4425-9990-33E5D03DBE1C}" srcOrd="0" destOrd="0" presId="urn:microsoft.com/office/officeart/2018/2/layout/IconVerticalSolidList"/>
    <dgm:cxn modelId="{024FD23B-C870-4B13-84DC-3B87B0B6AEFD}" type="presParOf" srcId="{4318949D-0DCE-4A5E-B84E-23D3111EB541}" destId="{8EE74F0C-C90B-424B-B639-3F79F4008C81}" srcOrd="1" destOrd="0" presId="urn:microsoft.com/office/officeart/2018/2/layout/IconVerticalSolidList"/>
    <dgm:cxn modelId="{B4FC8C72-A255-4B4B-93AB-741B4B9072D9}" type="presParOf" srcId="{4318949D-0DCE-4A5E-B84E-23D3111EB541}" destId="{A9267BDC-683D-4F8F-A5CE-EA8245FC26E3}" srcOrd="2" destOrd="0" presId="urn:microsoft.com/office/officeart/2018/2/layout/IconVerticalSolidList"/>
    <dgm:cxn modelId="{5B0ACC0A-F204-4586-A88B-0AB6D4E3B43B}" type="presParOf" srcId="{4318949D-0DCE-4A5E-B84E-23D3111EB541}" destId="{A7CF63AD-08DE-4809-A21C-72105F6FFEEE}" srcOrd="3" destOrd="0" presId="urn:microsoft.com/office/officeart/2018/2/layout/IconVerticalSolidList"/>
    <dgm:cxn modelId="{917B9D9F-35D2-4844-B198-0401B7AB7076}" type="presParOf" srcId="{F246D0AC-D00F-4D88-AD96-6E103003FEF2}" destId="{E3800477-6A41-4F7D-8466-8130766B6302}" srcOrd="9" destOrd="0" presId="urn:microsoft.com/office/officeart/2018/2/layout/IconVerticalSolidList"/>
    <dgm:cxn modelId="{F66CC44E-4338-43C2-86EA-362E6FBE9B73}" type="presParOf" srcId="{F246D0AC-D00F-4D88-AD96-6E103003FEF2}" destId="{D472BF20-7728-46CF-BE2D-7C7FB6B41AB4}" srcOrd="10" destOrd="0" presId="urn:microsoft.com/office/officeart/2018/2/layout/IconVerticalSolidList"/>
    <dgm:cxn modelId="{5FE7A927-34D2-4790-91F1-7E9D6AE393AB}" type="presParOf" srcId="{D472BF20-7728-46CF-BE2D-7C7FB6B41AB4}" destId="{97507C16-862E-4A4F-B94D-57A9363D907E}" srcOrd="0" destOrd="0" presId="urn:microsoft.com/office/officeart/2018/2/layout/IconVerticalSolidList"/>
    <dgm:cxn modelId="{EF366F57-F32D-471D-AD1A-87265A3EB56A}" type="presParOf" srcId="{D472BF20-7728-46CF-BE2D-7C7FB6B41AB4}" destId="{E4DC6DDC-D26B-45CC-A06A-AC4370F57C4E}" srcOrd="1" destOrd="0" presId="urn:microsoft.com/office/officeart/2018/2/layout/IconVerticalSolidList"/>
    <dgm:cxn modelId="{0FA3C173-EBC9-49A7-B8DA-53B42F54097A}" type="presParOf" srcId="{D472BF20-7728-46CF-BE2D-7C7FB6B41AB4}" destId="{A6C44530-DF25-4FD7-8F8E-55461B3425AA}" srcOrd="2" destOrd="0" presId="urn:microsoft.com/office/officeart/2018/2/layout/IconVerticalSolidList"/>
    <dgm:cxn modelId="{7B0468CB-7C5B-4BD0-8C2C-104F26B8751C}" type="presParOf" srcId="{D472BF20-7728-46CF-BE2D-7C7FB6B41AB4}" destId="{A79730C6-D541-4B0F-8E7F-8F47C6E4F849}" srcOrd="3" destOrd="0" presId="urn:microsoft.com/office/officeart/2018/2/layout/IconVerticalSolidList"/>
    <dgm:cxn modelId="{E5576222-1522-485B-B626-48741D699D9B}" type="presParOf" srcId="{D472BF20-7728-46CF-BE2D-7C7FB6B41AB4}" destId="{0C4AF559-8EAE-4455-8EBA-B9F35A72041E}" srcOrd="4" destOrd="0" presId="urn:microsoft.com/office/officeart/2018/2/layout/IconVerticalSolidList"/>
    <dgm:cxn modelId="{BB7C4C68-059D-477C-B0AC-34950176ECA3}" type="presParOf" srcId="{F246D0AC-D00F-4D88-AD96-6E103003FEF2}" destId="{DA770C4D-5A39-4A87-8E34-D37C920026D7}" srcOrd="11" destOrd="0" presId="urn:microsoft.com/office/officeart/2018/2/layout/IconVerticalSolidList"/>
    <dgm:cxn modelId="{D04AFE99-6702-4A7F-B5C8-F1A9A84A1AF3}" type="presParOf" srcId="{F246D0AC-D00F-4D88-AD96-6E103003FEF2}" destId="{AA3FF640-9BBA-4910-BCB0-377CA3F7500C}" srcOrd="12" destOrd="0" presId="urn:microsoft.com/office/officeart/2018/2/layout/IconVerticalSolidList"/>
    <dgm:cxn modelId="{ECD5C0F8-3AA9-47B6-83A8-997D21C3CDC8}" type="presParOf" srcId="{AA3FF640-9BBA-4910-BCB0-377CA3F7500C}" destId="{1ED3064B-B880-4B9E-B21B-887F6CDACA60}" srcOrd="0" destOrd="0" presId="urn:microsoft.com/office/officeart/2018/2/layout/IconVerticalSolidList"/>
    <dgm:cxn modelId="{2DC07868-68F8-4074-8D50-8EE1D0C04B0D}" type="presParOf" srcId="{AA3FF640-9BBA-4910-BCB0-377CA3F7500C}" destId="{4E1DC7BF-086D-4397-B8DE-2820E11A82A9}" srcOrd="1" destOrd="0" presId="urn:microsoft.com/office/officeart/2018/2/layout/IconVerticalSolidList"/>
    <dgm:cxn modelId="{F3563ECA-06C3-46B7-ACC5-5C1BB25AFE4A}" type="presParOf" srcId="{AA3FF640-9BBA-4910-BCB0-377CA3F7500C}" destId="{6EF71597-AD21-448F-B4C0-F297B2323342}" srcOrd="2" destOrd="0" presId="urn:microsoft.com/office/officeart/2018/2/layout/IconVerticalSolidList"/>
    <dgm:cxn modelId="{CCC7EE90-93A8-4ACF-A05A-D6BC804B4102}" type="presParOf" srcId="{AA3FF640-9BBA-4910-BCB0-377CA3F7500C}" destId="{E8CFA616-D215-4E08-9114-2A27DE3EDC48}" srcOrd="3" destOrd="0" presId="urn:microsoft.com/office/officeart/2018/2/layout/IconVerticalSolidList"/>
    <dgm:cxn modelId="{5FB09B07-5448-4585-8768-3CBBAC26C555}" type="presParOf" srcId="{AA3FF640-9BBA-4910-BCB0-377CA3F7500C}" destId="{DE275819-7195-413B-9AF4-D356D2FE9E08}" srcOrd="4" destOrd="0" presId="urn:microsoft.com/office/officeart/2018/2/layout/IconVerticalSolidList"/>
    <dgm:cxn modelId="{D7D5E15C-747C-4D01-99C2-79DB46ED6AB4}" type="presParOf" srcId="{F246D0AC-D00F-4D88-AD96-6E103003FEF2}" destId="{285B4A8F-CEE4-4801-B96F-E5754874B483}" srcOrd="13" destOrd="0" presId="urn:microsoft.com/office/officeart/2018/2/layout/IconVerticalSolidList"/>
    <dgm:cxn modelId="{66040B32-121B-4F2C-B36F-674FDCC6123A}" type="presParOf" srcId="{F246D0AC-D00F-4D88-AD96-6E103003FEF2}" destId="{8E661CD8-65D1-454D-896E-4FBEE3F495A5}" srcOrd="14" destOrd="0" presId="urn:microsoft.com/office/officeart/2018/2/layout/IconVerticalSolidList"/>
    <dgm:cxn modelId="{E050F19D-61BE-47D5-B993-FB505823BC99}" type="presParOf" srcId="{8E661CD8-65D1-454D-896E-4FBEE3F495A5}" destId="{1A6C9262-809A-4235-A807-972655EE3270}" srcOrd="0" destOrd="0" presId="urn:microsoft.com/office/officeart/2018/2/layout/IconVerticalSolidList"/>
    <dgm:cxn modelId="{AC59826B-5F87-4993-A1CF-91ED2CE3230E}" type="presParOf" srcId="{8E661CD8-65D1-454D-896E-4FBEE3F495A5}" destId="{AEFBF597-4CD4-4AAF-BD48-67085A5E6AD5}" srcOrd="1" destOrd="0" presId="urn:microsoft.com/office/officeart/2018/2/layout/IconVerticalSolidList"/>
    <dgm:cxn modelId="{643FD0CE-05C8-4799-8E19-AF29FF2F2C31}" type="presParOf" srcId="{8E661CD8-65D1-454D-896E-4FBEE3F495A5}" destId="{39FB4AAA-51DD-4EC8-AFAB-2B56E3717D6C}" srcOrd="2" destOrd="0" presId="urn:microsoft.com/office/officeart/2018/2/layout/IconVerticalSolidList"/>
    <dgm:cxn modelId="{D291DFA6-7D14-4A50-AF81-C5A68318AC16}" type="presParOf" srcId="{8E661CD8-65D1-454D-896E-4FBEE3F495A5}" destId="{9ED17B78-75EE-4BF2-8AE8-79C219DBCD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A291A5-DD01-4908-B3F1-EE504CD1E93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B6B4DF7-C420-4E6B-8935-CF22371A4AB3}">
      <dgm:prSet/>
      <dgm:spPr/>
      <dgm:t>
        <a:bodyPr/>
        <a:lstStyle/>
        <a:p>
          <a:r>
            <a:rPr lang="en-US"/>
            <a:t>Does the content of the test appear to be suitable to its aims?</a:t>
          </a:r>
        </a:p>
      </dgm:t>
    </dgm:pt>
    <dgm:pt modelId="{031ABF8C-C0CE-4804-91F8-C7FA96803F85}" type="parTrans" cxnId="{6E02B13C-09F7-4A61-A00F-A8367C59D963}">
      <dgm:prSet/>
      <dgm:spPr/>
      <dgm:t>
        <a:bodyPr/>
        <a:lstStyle/>
        <a:p>
          <a:endParaRPr lang="en-US"/>
        </a:p>
      </dgm:t>
    </dgm:pt>
    <dgm:pt modelId="{0075CF2B-4B30-4312-BD6D-BFCADD3A916D}" type="sibTrans" cxnId="{6E02B13C-09F7-4A61-A00F-A8367C59D963}">
      <dgm:prSet/>
      <dgm:spPr/>
      <dgm:t>
        <a:bodyPr/>
        <a:lstStyle/>
        <a:p>
          <a:endParaRPr lang="en-US"/>
        </a:p>
      </dgm:t>
    </dgm:pt>
    <dgm:pt modelId="{5BA289C9-5B27-4C32-B4DA-6AC70F9E3F84}">
      <dgm:prSet/>
      <dgm:spPr/>
      <dgm:t>
        <a:bodyPr/>
        <a:lstStyle/>
        <a:p>
          <a:r>
            <a:rPr lang="en-US"/>
            <a:t>How suitable the content of a test seems to be on the surface</a:t>
          </a:r>
        </a:p>
      </dgm:t>
    </dgm:pt>
    <dgm:pt modelId="{3CCF88BC-C526-40B0-A107-0E118C586B23}" type="parTrans" cxnId="{2D59A300-41F6-49AA-891B-AC5D465CC267}">
      <dgm:prSet/>
      <dgm:spPr/>
      <dgm:t>
        <a:bodyPr/>
        <a:lstStyle/>
        <a:p>
          <a:endParaRPr lang="en-US"/>
        </a:p>
      </dgm:t>
    </dgm:pt>
    <dgm:pt modelId="{3EE136D0-86CD-4CBC-BF16-6098102A0688}" type="sibTrans" cxnId="{2D59A300-41F6-49AA-891B-AC5D465CC267}">
      <dgm:prSet/>
      <dgm:spPr/>
      <dgm:t>
        <a:bodyPr/>
        <a:lstStyle/>
        <a:p>
          <a:endParaRPr lang="en-US"/>
        </a:p>
      </dgm:t>
    </dgm:pt>
    <dgm:pt modelId="{A7EEA94C-F184-4A83-A858-9A4ED3B054C4}" type="pres">
      <dgm:prSet presAssocID="{3CA291A5-DD01-4908-B3F1-EE504CD1E93B}" presName="root" presStyleCnt="0">
        <dgm:presLayoutVars>
          <dgm:dir/>
          <dgm:resizeHandles val="exact"/>
        </dgm:presLayoutVars>
      </dgm:prSet>
      <dgm:spPr/>
    </dgm:pt>
    <dgm:pt modelId="{CA295789-D381-493D-8AB7-0D464636E102}" type="pres">
      <dgm:prSet presAssocID="{DB6B4DF7-C420-4E6B-8935-CF22371A4AB3}" presName="compNode" presStyleCnt="0"/>
      <dgm:spPr/>
    </dgm:pt>
    <dgm:pt modelId="{28E5BC3E-ADFA-4A08-BB6A-7AF2CDB57E36}" type="pres">
      <dgm:prSet presAssocID="{DB6B4DF7-C420-4E6B-8935-CF22371A4AB3}" presName="bgRect" presStyleLbl="bgShp" presStyleIdx="0" presStyleCnt="2"/>
      <dgm:spPr/>
    </dgm:pt>
    <dgm:pt modelId="{960B6E9E-182E-4B67-9078-2A64FEBB5225}" type="pres">
      <dgm:prSet presAssocID="{DB6B4DF7-C420-4E6B-8935-CF22371A4AB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11CC06D5-4E99-47BB-B22E-23CD7D853383}" type="pres">
      <dgm:prSet presAssocID="{DB6B4DF7-C420-4E6B-8935-CF22371A4AB3}" presName="spaceRect" presStyleCnt="0"/>
      <dgm:spPr/>
    </dgm:pt>
    <dgm:pt modelId="{2F365D3A-4E68-4430-883E-10205EF4236C}" type="pres">
      <dgm:prSet presAssocID="{DB6B4DF7-C420-4E6B-8935-CF22371A4AB3}" presName="parTx" presStyleLbl="revTx" presStyleIdx="0" presStyleCnt="2">
        <dgm:presLayoutVars>
          <dgm:chMax val="0"/>
          <dgm:chPref val="0"/>
        </dgm:presLayoutVars>
      </dgm:prSet>
      <dgm:spPr/>
    </dgm:pt>
    <dgm:pt modelId="{CD90A611-9B26-4759-81BC-B30BD4948011}" type="pres">
      <dgm:prSet presAssocID="{0075CF2B-4B30-4312-BD6D-BFCADD3A916D}" presName="sibTrans" presStyleCnt="0"/>
      <dgm:spPr/>
    </dgm:pt>
    <dgm:pt modelId="{56ACB906-5FC5-4A6C-96D7-307750708448}" type="pres">
      <dgm:prSet presAssocID="{5BA289C9-5B27-4C32-B4DA-6AC70F9E3F84}" presName="compNode" presStyleCnt="0"/>
      <dgm:spPr/>
    </dgm:pt>
    <dgm:pt modelId="{D900A197-40B6-46BC-9A13-B0C38AFA46EA}" type="pres">
      <dgm:prSet presAssocID="{5BA289C9-5B27-4C32-B4DA-6AC70F9E3F84}" presName="bgRect" presStyleLbl="bgShp" presStyleIdx="1" presStyleCnt="2"/>
      <dgm:spPr/>
    </dgm:pt>
    <dgm:pt modelId="{A766731B-9607-47C7-8237-9455F90B29BD}" type="pres">
      <dgm:prSet presAssocID="{5BA289C9-5B27-4C32-B4DA-6AC70F9E3F8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8F905704-5B96-4196-BF5E-162A9FC8CE87}" type="pres">
      <dgm:prSet presAssocID="{5BA289C9-5B27-4C32-B4DA-6AC70F9E3F84}" presName="spaceRect" presStyleCnt="0"/>
      <dgm:spPr/>
    </dgm:pt>
    <dgm:pt modelId="{104DFFF2-8E90-4370-A7FB-3D3047F639C9}" type="pres">
      <dgm:prSet presAssocID="{5BA289C9-5B27-4C32-B4DA-6AC70F9E3F84}" presName="parTx" presStyleLbl="revTx" presStyleIdx="1" presStyleCnt="2">
        <dgm:presLayoutVars>
          <dgm:chMax val="0"/>
          <dgm:chPref val="0"/>
        </dgm:presLayoutVars>
      </dgm:prSet>
      <dgm:spPr/>
    </dgm:pt>
  </dgm:ptLst>
  <dgm:cxnLst>
    <dgm:cxn modelId="{2D59A300-41F6-49AA-891B-AC5D465CC267}" srcId="{3CA291A5-DD01-4908-B3F1-EE504CD1E93B}" destId="{5BA289C9-5B27-4C32-B4DA-6AC70F9E3F84}" srcOrd="1" destOrd="0" parTransId="{3CCF88BC-C526-40B0-A107-0E118C586B23}" sibTransId="{3EE136D0-86CD-4CBC-BF16-6098102A0688}"/>
    <dgm:cxn modelId="{219FB317-7367-4706-9694-FFA58254E1DE}" type="presOf" srcId="{3CA291A5-DD01-4908-B3F1-EE504CD1E93B}" destId="{A7EEA94C-F184-4A83-A858-9A4ED3B054C4}" srcOrd="0" destOrd="0" presId="urn:microsoft.com/office/officeart/2018/2/layout/IconVerticalSolidList"/>
    <dgm:cxn modelId="{6E02B13C-09F7-4A61-A00F-A8367C59D963}" srcId="{3CA291A5-DD01-4908-B3F1-EE504CD1E93B}" destId="{DB6B4DF7-C420-4E6B-8935-CF22371A4AB3}" srcOrd="0" destOrd="0" parTransId="{031ABF8C-C0CE-4804-91F8-C7FA96803F85}" sibTransId="{0075CF2B-4B30-4312-BD6D-BFCADD3A916D}"/>
    <dgm:cxn modelId="{A9C1495F-AA95-4379-AE5D-D6F89CE5BA7B}" type="presOf" srcId="{5BA289C9-5B27-4C32-B4DA-6AC70F9E3F84}" destId="{104DFFF2-8E90-4370-A7FB-3D3047F639C9}" srcOrd="0" destOrd="0" presId="urn:microsoft.com/office/officeart/2018/2/layout/IconVerticalSolidList"/>
    <dgm:cxn modelId="{F395C2E2-7D09-415D-AEF1-FAF527705315}" type="presOf" srcId="{DB6B4DF7-C420-4E6B-8935-CF22371A4AB3}" destId="{2F365D3A-4E68-4430-883E-10205EF4236C}" srcOrd="0" destOrd="0" presId="urn:microsoft.com/office/officeart/2018/2/layout/IconVerticalSolidList"/>
    <dgm:cxn modelId="{4DD0CCE3-27DA-4CE5-B974-629E88B459EF}" type="presParOf" srcId="{A7EEA94C-F184-4A83-A858-9A4ED3B054C4}" destId="{CA295789-D381-493D-8AB7-0D464636E102}" srcOrd="0" destOrd="0" presId="urn:microsoft.com/office/officeart/2018/2/layout/IconVerticalSolidList"/>
    <dgm:cxn modelId="{476DDED1-3FC0-4547-8720-0A5086CEAE03}" type="presParOf" srcId="{CA295789-D381-493D-8AB7-0D464636E102}" destId="{28E5BC3E-ADFA-4A08-BB6A-7AF2CDB57E36}" srcOrd="0" destOrd="0" presId="urn:microsoft.com/office/officeart/2018/2/layout/IconVerticalSolidList"/>
    <dgm:cxn modelId="{0F095F3F-842B-464B-8D50-399EB1EC0C12}" type="presParOf" srcId="{CA295789-D381-493D-8AB7-0D464636E102}" destId="{960B6E9E-182E-4B67-9078-2A64FEBB5225}" srcOrd="1" destOrd="0" presId="urn:microsoft.com/office/officeart/2018/2/layout/IconVerticalSolidList"/>
    <dgm:cxn modelId="{1054064F-6E9D-4931-B075-28DDEFADFD08}" type="presParOf" srcId="{CA295789-D381-493D-8AB7-0D464636E102}" destId="{11CC06D5-4E99-47BB-B22E-23CD7D853383}" srcOrd="2" destOrd="0" presId="urn:microsoft.com/office/officeart/2018/2/layout/IconVerticalSolidList"/>
    <dgm:cxn modelId="{DE150B46-5B8C-4BB7-9E1D-7C16B28D8F67}" type="presParOf" srcId="{CA295789-D381-493D-8AB7-0D464636E102}" destId="{2F365D3A-4E68-4430-883E-10205EF4236C}" srcOrd="3" destOrd="0" presId="urn:microsoft.com/office/officeart/2018/2/layout/IconVerticalSolidList"/>
    <dgm:cxn modelId="{33100F19-4787-4E7F-BDAB-7A260F3E6B40}" type="presParOf" srcId="{A7EEA94C-F184-4A83-A858-9A4ED3B054C4}" destId="{CD90A611-9B26-4759-81BC-B30BD4948011}" srcOrd="1" destOrd="0" presId="urn:microsoft.com/office/officeart/2018/2/layout/IconVerticalSolidList"/>
    <dgm:cxn modelId="{01A4CBC8-E70C-4149-AB59-6912D6D0BB27}" type="presParOf" srcId="{A7EEA94C-F184-4A83-A858-9A4ED3B054C4}" destId="{56ACB906-5FC5-4A6C-96D7-307750708448}" srcOrd="2" destOrd="0" presId="urn:microsoft.com/office/officeart/2018/2/layout/IconVerticalSolidList"/>
    <dgm:cxn modelId="{19ED1E68-B10D-4E0B-AECE-48DFA7113B9E}" type="presParOf" srcId="{56ACB906-5FC5-4A6C-96D7-307750708448}" destId="{D900A197-40B6-46BC-9A13-B0C38AFA46EA}" srcOrd="0" destOrd="0" presId="urn:microsoft.com/office/officeart/2018/2/layout/IconVerticalSolidList"/>
    <dgm:cxn modelId="{0CE93547-5F06-4BB1-9AB8-EE23BE966B2F}" type="presParOf" srcId="{56ACB906-5FC5-4A6C-96D7-307750708448}" destId="{A766731B-9607-47C7-8237-9455F90B29BD}" srcOrd="1" destOrd="0" presId="urn:microsoft.com/office/officeart/2018/2/layout/IconVerticalSolidList"/>
    <dgm:cxn modelId="{9E9AEE9C-D4A9-4E33-AC26-25726DA3417D}" type="presParOf" srcId="{56ACB906-5FC5-4A6C-96D7-307750708448}" destId="{8F905704-5B96-4196-BF5E-162A9FC8CE87}" srcOrd="2" destOrd="0" presId="urn:microsoft.com/office/officeart/2018/2/layout/IconVerticalSolidList"/>
    <dgm:cxn modelId="{D7C01AFA-0CFD-4925-A1CD-10AA6A28D7EE}" type="presParOf" srcId="{56ACB906-5FC5-4A6C-96D7-307750708448}" destId="{104DFFF2-8E90-4370-A7FB-3D3047F639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80D0D-BA7A-454A-81CE-2CB2FBFEC3A7}">
      <dsp:nvSpPr>
        <dsp:cNvPr id="0" name=""/>
        <dsp:cNvSpPr/>
      </dsp:nvSpPr>
      <dsp:spPr>
        <a:xfrm>
          <a:off x="0" y="3821"/>
          <a:ext cx="12192000" cy="5548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132C84-1014-4FE1-841E-A0001A2DBC77}">
      <dsp:nvSpPr>
        <dsp:cNvPr id="0" name=""/>
        <dsp:cNvSpPr/>
      </dsp:nvSpPr>
      <dsp:spPr>
        <a:xfrm>
          <a:off x="167841" y="128662"/>
          <a:ext cx="305464" cy="305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A759D2-C04C-46C0-BE21-45A9207D7C18}">
      <dsp:nvSpPr>
        <dsp:cNvPr id="0" name=""/>
        <dsp:cNvSpPr/>
      </dsp:nvSpPr>
      <dsp:spPr>
        <a:xfrm>
          <a:off x="641147" y="64684"/>
          <a:ext cx="11502795" cy="64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7" tIns="67897" rIns="67897" bIns="67897" numCol="1" spcCol="1270" anchor="ctr" anchorCtr="0">
          <a:noAutofit/>
        </a:bodyPr>
        <a:lstStyle/>
        <a:p>
          <a:pPr marL="0" lvl="0" indent="0" algn="l" defTabSz="889000">
            <a:lnSpc>
              <a:spcPct val="100000"/>
            </a:lnSpc>
            <a:spcBef>
              <a:spcPct val="0"/>
            </a:spcBef>
            <a:spcAft>
              <a:spcPct val="35000"/>
            </a:spcAft>
            <a:buNone/>
          </a:pPr>
          <a:r>
            <a:rPr lang="en-US" sz="2000" kern="1200"/>
            <a:t>The four options available are:</a:t>
          </a:r>
          <a:endParaRPr lang="en-US" sz="2000" kern="1200" dirty="0"/>
        </a:p>
      </dsp:txBody>
      <dsp:txXfrm>
        <a:off x="641147" y="64684"/>
        <a:ext cx="11502795" cy="641543"/>
      </dsp:txXfrm>
    </dsp:sp>
    <dsp:sp modelId="{CC3C539A-682C-44E8-96FE-312D35972853}">
      <dsp:nvSpPr>
        <dsp:cNvPr id="0" name=""/>
        <dsp:cNvSpPr/>
      </dsp:nvSpPr>
      <dsp:spPr>
        <a:xfrm>
          <a:off x="0" y="858389"/>
          <a:ext cx="12192000" cy="5548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3CC00-28E0-49F2-AB68-4459B4D46127}">
      <dsp:nvSpPr>
        <dsp:cNvPr id="0" name=""/>
        <dsp:cNvSpPr/>
      </dsp:nvSpPr>
      <dsp:spPr>
        <a:xfrm>
          <a:off x="167841" y="930591"/>
          <a:ext cx="305464" cy="305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8E2560-5049-47DD-8CCF-37C26F4E135F}">
      <dsp:nvSpPr>
        <dsp:cNvPr id="0" name=""/>
        <dsp:cNvSpPr/>
      </dsp:nvSpPr>
      <dsp:spPr>
        <a:xfrm>
          <a:off x="641147" y="805750"/>
          <a:ext cx="11502795" cy="64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7" tIns="67897" rIns="67897" bIns="67897" numCol="1" spcCol="1270" anchor="ctr" anchorCtr="0">
          <a:noAutofit/>
        </a:bodyPr>
        <a:lstStyle/>
        <a:p>
          <a:pPr marL="0" lvl="0" indent="0" algn="l" defTabSz="889000">
            <a:lnSpc>
              <a:spcPct val="100000"/>
            </a:lnSpc>
            <a:spcBef>
              <a:spcPct val="0"/>
            </a:spcBef>
            <a:spcAft>
              <a:spcPct val="35000"/>
            </a:spcAft>
            <a:buNone/>
          </a:pPr>
          <a:r>
            <a:rPr lang="en-US" sz="2000" kern="1200"/>
            <a:t>If the missing values are less than 10%:</a:t>
          </a:r>
        </a:p>
      </dsp:txBody>
      <dsp:txXfrm>
        <a:off x="641147" y="805750"/>
        <a:ext cx="11502795" cy="641543"/>
      </dsp:txXfrm>
    </dsp:sp>
    <dsp:sp modelId="{465AE9A4-CD13-4710-980C-6CDCC48D59E7}">
      <dsp:nvSpPr>
        <dsp:cNvPr id="0" name=""/>
        <dsp:cNvSpPr/>
      </dsp:nvSpPr>
      <dsp:spPr>
        <a:xfrm>
          <a:off x="0" y="1660317"/>
          <a:ext cx="12192000" cy="5548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7B581-D17F-47CC-B513-E40DE8423177}">
      <dsp:nvSpPr>
        <dsp:cNvPr id="0" name=""/>
        <dsp:cNvSpPr/>
      </dsp:nvSpPr>
      <dsp:spPr>
        <a:xfrm>
          <a:off x="167841" y="1732520"/>
          <a:ext cx="305464" cy="305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33C2F9-5AC4-4C9B-A317-A666D9C254C0}">
      <dsp:nvSpPr>
        <dsp:cNvPr id="0" name=""/>
        <dsp:cNvSpPr/>
      </dsp:nvSpPr>
      <dsp:spPr>
        <a:xfrm>
          <a:off x="641147" y="1607679"/>
          <a:ext cx="11502795" cy="64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7" tIns="67897" rIns="67897" bIns="67897" numCol="1" spcCol="1270" anchor="ctr" anchorCtr="0">
          <a:noAutofit/>
        </a:bodyPr>
        <a:lstStyle/>
        <a:p>
          <a:pPr marL="0" lvl="0" indent="0" algn="l" defTabSz="889000">
            <a:lnSpc>
              <a:spcPct val="100000"/>
            </a:lnSpc>
            <a:spcBef>
              <a:spcPct val="0"/>
            </a:spcBef>
            <a:spcAft>
              <a:spcPct val="35000"/>
            </a:spcAft>
            <a:buNone/>
          </a:pPr>
          <a:r>
            <a:rPr lang="en-US" sz="2000" kern="1200"/>
            <a:t>You can deal with it:</a:t>
          </a:r>
        </a:p>
      </dsp:txBody>
      <dsp:txXfrm>
        <a:off x="641147" y="1607679"/>
        <a:ext cx="11502795" cy="641543"/>
      </dsp:txXfrm>
    </dsp:sp>
    <dsp:sp modelId="{D894A3F1-728C-4F70-8B21-B082D160AD6C}">
      <dsp:nvSpPr>
        <dsp:cNvPr id="0" name=""/>
        <dsp:cNvSpPr/>
      </dsp:nvSpPr>
      <dsp:spPr>
        <a:xfrm>
          <a:off x="0" y="2462246"/>
          <a:ext cx="12192000" cy="5548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BFBF7C-4762-485E-B5E7-AA54FB32DC5D}">
      <dsp:nvSpPr>
        <dsp:cNvPr id="0" name=""/>
        <dsp:cNvSpPr/>
      </dsp:nvSpPr>
      <dsp:spPr>
        <a:xfrm>
          <a:off x="167841" y="2534449"/>
          <a:ext cx="305464" cy="305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5083BF-523D-4398-A84B-437DBB1CF86D}">
      <dsp:nvSpPr>
        <dsp:cNvPr id="0" name=""/>
        <dsp:cNvSpPr/>
      </dsp:nvSpPr>
      <dsp:spPr>
        <a:xfrm>
          <a:off x="641147" y="2409608"/>
          <a:ext cx="11502795" cy="64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7" tIns="67897" rIns="67897" bIns="67897" numCol="1" spcCol="1270" anchor="ctr" anchorCtr="0">
          <a:noAutofit/>
        </a:bodyPr>
        <a:lstStyle/>
        <a:p>
          <a:pPr marL="0" lvl="0" indent="0" algn="l" defTabSz="889000">
            <a:lnSpc>
              <a:spcPct val="100000"/>
            </a:lnSpc>
            <a:spcBef>
              <a:spcPct val="0"/>
            </a:spcBef>
            <a:spcAft>
              <a:spcPct val="35000"/>
            </a:spcAft>
            <a:buNone/>
          </a:pPr>
          <a:r>
            <a:rPr lang="en-US" sz="2000" kern="1200"/>
            <a:t>1. Substitute it with the neutral value. (Malhotra, 2010)</a:t>
          </a:r>
        </a:p>
      </dsp:txBody>
      <dsp:txXfrm>
        <a:off x="641147" y="2409608"/>
        <a:ext cx="11502795" cy="641543"/>
      </dsp:txXfrm>
    </dsp:sp>
    <dsp:sp modelId="{94BF5165-4251-4425-9990-33E5D03DBE1C}">
      <dsp:nvSpPr>
        <dsp:cNvPr id="0" name=""/>
        <dsp:cNvSpPr/>
      </dsp:nvSpPr>
      <dsp:spPr>
        <a:xfrm>
          <a:off x="0" y="3211537"/>
          <a:ext cx="12192000" cy="5548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74F0C-C90B-424B-B639-3F79F4008C81}">
      <dsp:nvSpPr>
        <dsp:cNvPr id="0" name=""/>
        <dsp:cNvSpPr/>
      </dsp:nvSpPr>
      <dsp:spPr>
        <a:xfrm>
          <a:off x="167841" y="3336378"/>
          <a:ext cx="305464" cy="3051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CF63AD-08DE-4809-A21C-72105F6FFEEE}">
      <dsp:nvSpPr>
        <dsp:cNvPr id="0" name=""/>
        <dsp:cNvSpPr/>
      </dsp:nvSpPr>
      <dsp:spPr>
        <a:xfrm>
          <a:off x="641147" y="3211537"/>
          <a:ext cx="11502795" cy="64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7" tIns="67897" rIns="67897" bIns="67897" numCol="1" spcCol="1270" anchor="ctr" anchorCtr="0">
          <a:noAutofit/>
        </a:bodyPr>
        <a:lstStyle/>
        <a:p>
          <a:pPr marL="0" lvl="0" indent="0" algn="l" defTabSz="889000">
            <a:lnSpc>
              <a:spcPct val="100000"/>
            </a:lnSpc>
            <a:spcBef>
              <a:spcPct val="0"/>
            </a:spcBef>
            <a:spcAft>
              <a:spcPct val="35000"/>
            </a:spcAft>
            <a:buNone/>
          </a:pPr>
          <a:r>
            <a:rPr lang="en-US" sz="2000" kern="1200"/>
            <a:t>2. Substitute with an imputed value: (hair et al.,2010)</a:t>
          </a:r>
        </a:p>
      </dsp:txBody>
      <dsp:txXfrm>
        <a:off x="641147" y="3211537"/>
        <a:ext cx="11502795" cy="641543"/>
      </dsp:txXfrm>
    </dsp:sp>
    <dsp:sp modelId="{97507C16-862E-4A4F-B94D-57A9363D907E}">
      <dsp:nvSpPr>
        <dsp:cNvPr id="0" name=""/>
        <dsp:cNvSpPr/>
      </dsp:nvSpPr>
      <dsp:spPr>
        <a:xfrm>
          <a:off x="0" y="4013466"/>
          <a:ext cx="12192000" cy="5548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C6DDC-D26B-45CC-A06A-AC4370F57C4E}">
      <dsp:nvSpPr>
        <dsp:cNvPr id="0" name=""/>
        <dsp:cNvSpPr/>
      </dsp:nvSpPr>
      <dsp:spPr>
        <a:xfrm>
          <a:off x="167841" y="4138307"/>
          <a:ext cx="305464" cy="3051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9730C6-D541-4B0F-8E7F-8F47C6E4F849}">
      <dsp:nvSpPr>
        <dsp:cNvPr id="0" name=""/>
        <dsp:cNvSpPr/>
      </dsp:nvSpPr>
      <dsp:spPr>
        <a:xfrm>
          <a:off x="641147" y="4013466"/>
          <a:ext cx="5486400" cy="64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7" tIns="67897" rIns="67897" bIns="67897" numCol="1" spcCol="1270" anchor="ctr" anchorCtr="0">
          <a:noAutofit/>
        </a:bodyPr>
        <a:lstStyle/>
        <a:p>
          <a:pPr marL="0" lvl="0" indent="0" algn="l" defTabSz="889000">
            <a:lnSpc>
              <a:spcPct val="100000"/>
            </a:lnSpc>
            <a:spcBef>
              <a:spcPct val="0"/>
            </a:spcBef>
            <a:spcAft>
              <a:spcPct val="35000"/>
            </a:spcAft>
            <a:buNone/>
          </a:pPr>
          <a:r>
            <a:rPr lang="en-US" sz="2000" kern="1200"/>
            <a:t>Imputation using known replacement values:</a:t>
          </a:r>
        </a:p>
      </dsp:txBody>
      <dsp:txXfrm>
        <a:off x="641147" y="4013466"/>
        <a:ext cx="5486400" cy="641543"/>
      </dsp:txXfrm>
    </dsp:sp>
    <dsp:sp modelId="{0C4AF559-8EAE-4455-8EBA-B9F35A72041E}">
      <dsp:nvSpPr>
        <dsp:cNvPr id="0" name=""/>
        <dsp:cNvSpPr/>
      </dsp:nvSpPr>
      <dsp:spPr>
        <a:xfrm>
          <a:off x="6127547" y="4013466"/>
          <a:ext cx="6016395" cy="554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21" tIns="58721" rIns="58721" bIns="58721" numCol="1" spcCol="1270" anchor="ctr" anchorCtr="0">
          <a:noAutofit/>
        </a:bodyPr>
        <a:lstStyle/>
        <a:p>
          <a:pPr marL="0" lvl="0" indent="0" algn="l" defTabSz="533400">
            <a:lnSpc>
              <a:spcPct val="100000"/>
            </a:lnSpc>
            <a:spcBef>
              <a:spcPct val="0"/>
            </a:spcBef>
            <a:spcAft>
              <a:spcPct val="35000"/>
            </a:spcAft>
            <a:buNone/>
          </a:pPr>
          <a:r>
            <a:rPr lang="en-US" sz="1200" kern="1200" dirty="0"/>
            <a:t>§ Case substitute.</a:t>
          </a:r>
        </a:p>
        <a:p>
          <a:pPr marL="0" lvl="0" indent="0" algn="l" defTabSz="533400">
            <a:lnSpc>
              <a:spcPct val="100000"/>
            </a:lnSpc>
            <a:spcBef>
              <a:spcPct val="0"/>
            </a:spcBef>
            <a:spcAft>
              <a:spcPct val="35000"/>
            </a:spcAft>
            <a:buNone/>
          </a:pPr>
          <a:r>
            <a:rPr lang="en-US" sz="1200" kern="1200" dirty="0"/>
            <a:t>§ Hot and Cold Deck imputation (most similar case, or best known value)</a:t>
          </a:r>
        </a:p>
      </dsp:txBody>
      <dsp:txXfrm>
        <a:off x="6127547" y="4013466"/>
        <a:ext cx="6016395" cy="554848"/>
      </dsp:txXfrm>
    </dsp:sp>
    <dsp:sp modelId="{1ED3064B-B880-4B9E-B21B-887F6CDACA60}">
      <dsp:nvSpPr>
        <dsp:cNvPr id="0" name=""/>
        <dsp:cNvSpPr/>
      </dsp:nvSpPr>
      <dsp:spPr>
        <a:xfrm>
          <a:off x="0" y="4815395"/>
          <a:ext cx="12192000" cy="5548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1DC7BF-086D-4397-B8DE-2820E11A82A9}">
      <dsp:nvSpPr>
        <dsp:cNvPr id="0" name=""/>
        <dsp:cNvSpPr/>
      </dsp:nvSpPr>
      <dsp:spPr>
        <a:xfrm>
          <a:off x="167841" y="4940236"/>
          <a:ext cx="305464" cy="30516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CFA616-D215-4E08-9114-2A27DE3EDC48}">
      <dsp:nvSpPr>
        <dsp:cNvPr id="0" name=""/>
        <dsp:cNvSpPr/>
      </dsp:nvSpPr>
      <dsp:spPr>
        <a:xfrm>
          <a:off x="641147" y="4815395"/>
          <a:ext cx="5486400" cy="64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7" tIns="67897" rIns="67897" bIns="67897" numCol="1" spcCol="1270" anchor="ctr" anchorCtr="0">
          <a:noAutofit/>
        </a:bodyPr>
        <a:lstStyle/>
        <a:p>
          <a:pPr marL="0" lvl="0" indent="0" algn="l" defTabSz="889000">
            <a:lnSpc>
              <a:spcPct val="100000"/>
            </a:lnSpc>
            <a:spcBef>
              <a:spcPct val="0"/>
            </a:spcBef>
            <a:spcAft>
              <a:spcPct val="35000"/>
            </a:spcAft>
            <a:buNone/>
          </a:pPr>
          <a:r>
            <a:rPr lang="en-US" sz="2000" kern="1200"/>
            <a:t>Imputation by calculating replacement values: Replace with……</a:t>
          </a:r>
        </a:p>
      </dsp:txBody>
      <dsp:txXfrm>
        <a:off x="641147" y="4815395"/>
        <a:ext cx="5486400" cy="641543"/>
      </dsp:txXfrm>
    </dsp:sp>
    <dsp:sp modelId="{DE275819-7195-413B-9AF4-D356D2FE9E08}">
      <dsp:nvSpPr>
        <dsp:cNvPr id="0" name=""/>
        <dsp:cNvSpPr/>
      </dsp:nvSpPr>
      <dsp:spPr>
        <a:xfrm>
          <a:off x="6127547" y="4815395"/>
          <a:ext cx="6016395" cy="554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21" tIns="58721" rIns="58721" bIns="58721" numCol="1" spcCol="1270" anchor="ctr" anchorCtr="0">
          <a:noAutofit/>
        </a:bodyPr>
        <a:lstStyle/>
        <a:p>
          <a:pPr marL="0" lvl="0" indent="0" algn="l" defTabSz="533400">
            <a:lnSpc>
              <a:spcPct val="100000"/>
            </a:lnSpc>
            <a:spcBef>
              <a:spcPct val="0"/>
            </a:spcBef>
            <a:spcAft>
              <a:spcPct val="35000"/>
            </a:spcAft>
            <a:buNone/>
          </a:pPr>
          <a:r>
            <a:rPr lang="en-US" sz="1200" kern="1200"/>
            <a:t>§ Mean substitution</a:t>
          </a:r>
        </a:p>
        <a:p>
          <a:pPr marL="0" lvl="0" indent="0" algn="l" defTabSz="533400">
            <a:lnSpc>
              <a:spcPct val="100000"/>
            </a:lnSpc>
            <a:spcBef>
              <a:spcPct val="0"/>
            </a:spcBef>
            <a:spcAft>
              <a:spcPct val="35000"/>
            </a:spcAft>
            <a:buNone/>
          </a:pPr>
          <a:r>
            <a:rPr lang="en-US" sz="1200" kern="1200"/>
            <a:t>§ Regression imputation (prediction equation of the valid data)</a:t>
          </a:r>
        </a:p>
      </dsp:txBody>
      <dsp:txXfrm>
        <a:off x="6127547" y="4815395"/>
        <a:ext cx="6016395" cy="554848"/>
      </dsp:txXfrm>
    </dsp:sp>
    <dsp:sp modelId="{1A6C9262-809A-4235-A807-972655EE3270}">
      <dsp:nvSpPr>
        <dsp:cNvPr id="0" name=""/>
        <dsp:cNvSpPr/>
      </dsp:nvSpPr>
      <dsp:spPr>
        <a:xfrm>
          <a:off x="0" y="5617324"/>
          <a:ext cx="12192000" cy="5548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FBF597-4CD4-4AAF-BD48-67085A5E6AD5}">
      <dsp:nvSpPr>
        <dsp:cNvPr id="0" name=""/>
        <dsp:cNvSpPr/>
      </dsp:nvSpPr>
      <dsp:spPr>
        <a:xfrm>
          <a:off x="167841" y="5742164"/>
          <a:ext cx="305464" cy="30516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D17B78-75EE-4BF2-8AE8-79C219DBCD86}">
      <dsp:nvSpPr>
        <dsp:cNvPr id="0" name=""/>
        <dsp:cNvSpPr/>
      </dsp:nvSpPr>
      <dsp:spPr>
        <a:xfrm>
          <a:off x="641147" y="5617324"/>
          <a:ext cx="11502795" cy="64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7" tIns="67897" rIns="67897" bIns="67897" numCol="1" spcCol="1270" anchor="ctr" anchorCtr="0">
          <a:noAutofit/>
        </a:bodyPr>
        <a:lstStyle/>
        <a:p>
          <a:pPr marL="0" lvl="0" indent="0" algn="l" defTabSz="889000">
            <a:lnSpc>
              <a:spcPct val="100000"/>
            </a:lnSpc>
            <a:spcBef>
              <a:spcPct val="0"/>
            </a:spcBef>
            <a:spcAft>
              <a:spcPct val="35000"/>
            </a:spcAft>
            <a:buNone/>
          </a:pPr>
          <a:r>
            <a:rPr lang="en-US" sz="2000" kern="1200"/>
            <a:t>3. Exclude cases pairwise (recommended) </a:t>
          </a:r>
        </a:p>
      </dsp:txBody>
      <dsp:txXfrm>
        <a:off x="641147" y="5617324"/>
        <a:ext cx="11502795" cy="641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5BC3E-ADFA-4A08-BB6A-7AF2CDB57E36}">
      <dsp:nvSpPr>
        <dsp:cNvPr id="0" name=""/>
        <dsp:cNvSpPr/>
      </dsp:nvSpPr>
      <dsp:spPr>
        <a:xfrm>
          <a:off x="0" y="951130"/>
          <a:ext cx="6815667" cy="17559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B6E9E-182E-4B67-9078-2A64FEBB5225}">
      <dsp:nvSpPr>
        <dsp:cNvPr id="0" name=""/>
        <dsp:cNvSpPr/>
      </dsp:nvSpPr>
      <dsp:spPr>
        <a:xfrm>
          <a:off x="531170" y="1346215"/>
          <a:ext cx="965763" cy="9657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365D3A-4E68-4430-883E-10205EF4236C}">
      <dsp:nvSpPr>
        <dsp:cNvPr id="0" name=""/>
        <dsp:cNvSpPr/>
      </dsp:nvSpPr>
      <dsp:spPr>
        <a:xfrm>
          <a:off x="2028103" y="951130"/>
          <a:ext cx="4787563" cy="1755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36" tIns="185836" rIns="185836" bIns="185836" numCol="1" spcCol="1270" anchor="ctr" anchorCtr="0">
          <a:noAutofit/>
        </a:bodyPr>
        <a:lstStyle/>
        <a:p>
          <a:pPr marL="0" lvl="0" indent="0" algn="l" defTabSz="1111250">
            <a:lnSpc>
              <a:spcPct val="90000"/>
            </a:lnSpc>
            <a:spcBef>
              <a:spcPct val="0"/>
            </a:spcBef>
            <a:spcAft>
              <a:spcPct val="35000"/>
            </a:spcAft>
            <a:buNone/>
          </a:pPr>
          <a:r>
            <a:rPr lang="en-US" sz="2500" kern="1200"/>
            <a:t>Does the content of the test appear to be suitable to its aims?</a:t>
          </a:r>
        </a:p>
      </dsp:txBody>
      <dsp:txXfrm>
        <a:off x="2028103" y="951130"/>
        <a:ext cx="4787563" cy="1755933"/>
      </dsp:txXfrm>
    </dsp:sp>
    <dsp:sp modelId="{D900A197-40B6-46BC-9A13-B0C38AFA46EA}">
      <dsp:nvSpPr>
        <dsp:cNvPr id="0" name=""/>
        <dsp:cNvSpPr/>
      </dsp:nvSpPr>
      <dsp:spPr>
        <a:xfrm>
          <a:off x="0" y="3146048"/>
          <a:ext cx="6815667" cy="17559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66731B-9607-47C7-8237-9455F90B29BD}">
      <dsp:nvSpPr>
        <dsp:cNvPr id="0" name=""/>
        <dsp:cNvSpPr/>
      </dsp:nvSpPr>
      <dsp:spPr>
        <a:xfrm>
          <a:off x="531170" y="3541133"/>
          <a:ext cx="965763" cy="9657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4DFFF2-8E90-4370-A7FB-3D3047F639C9}">
      <dsp:nvSpPr>
        <dsp:cNvPr id="0" name=""/>
        <dsp:cNvSpPr/>
      </dsp:nvSpPr>
      <dsp:spPr>
        <a:xfrm>
          <a:off x="2028103" y="3146048"/>
          <a:ext cx="4787563" cy="1755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36" tIns="185836" rIns="185836" bIns="185836" numCol="1" spcCol="1270" anchor="ctr" anchorCtr="0">
          <a:noAutofit/>
        </a:bodyPr>
        <a:lstStyle/>
        <a:p>
          <a:pPr marL="0" lvl="0" indent="0" algn="l" defTabSz="1111250">
            <a:lnSpc>
              <a:spcPct val="90000"/>
            </a:lnSpc>
            <a:spcBef>
              <a:spcPct val="0"/>
            </a:spcBef>
            <a:spcAft>
              <a:spcPct val="35000"/>
            </a:spcAft>
            <a:buNone/>
          </a:pPr>
          <a:r>
            <a:rPr lang="en-US" sz="2500" kern="1200"/>
            <a:t>How suitable the content of a test seems to be on the surface</a:t>
          </a:r>
        </a:p>
      </dsp:txBody>
      <dsp:txXfrm>
        <a:off x="2028103" y="3146048"/>
        <a:ext cx="4787563" cy="17559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17:30.290"/>
    </inkml:context>
    <inkml:brush xml:id="br0">
      <inkml:brushProperty name="width" value="0.05" units="cm"/>
      <inkml:brushProperty name="height" value="0.05" units="cm"/>
      <inkml:brushProperty name="color" value="#E71224"/>
    </inkml:brush>
  </inkml:definitions>
  <inkml:trace contextRef="#ctx0" brushRef="#br0">38 164 24575,'30'-2'0,"-1"-1"0,0-2 0,0-1 0,50-17 0,42-9 0,184-23 0,-295 53 0,0 1 0,0-1 0,-1-1 0,1 0 0,16-7 0,-26 10 0,0 0 0,0 0 0,1 0 0,-1 0 0,0 0 0,0 0 0,0 0 0,0 0 0,1 0 0,-1 0 0,0 0 0,0 0 0,0-1 0,0 1 0,0 0 0,1 0 0,-1 0 0,0 0 0,0 0 0,0 0 0,0-1 0,0 1 0,0 0 0,0 0 0,0 0 0,1 0 0,-1 0 0,0-1 0,0 1 0,0 0 0,0 0 0,0 0 0,0 0 0,0-1 0,0 1 0,0 0 0,0 0 0,0 0 0,0 0 0,0-1 0,0 1 0,0 0 0,0 0 0,0 0 0,-1 0 0,1 0 0,0-1 0,0 1 0,0 0 0,0 0 0,0 0 0,-12-5 0,-17 1 0,-88 3 0,-1 4 0,-118 21 0,172-20 0,46-4 0,0 1 0,0 0 0,0 2 0,0 0 0,1 0 0,-1 2 0,-19 7 0,37-11 0,1-1 0,-1 0 0,0 0 0,0 0 0,0 0 0,0 0 0,1 0 0,-1 0 0,0 0 0,0 0 0,0 0 0,0 1 0,1-1 0,-1 0 0,0 0 0,0 0 0,0 0 0,0 0 0,0 1 0,0-1 0,0 0 0,0 0 0,1 0 0,-1 0 0,0 1 0,0-1 0,0 0 0,0 0 0,0 0 0,0 0 0,0 1 0,0-1 0,0 0 0,0 0 0,0 0 0,0 1 0,0-1 0,0 0 0,0 0 0,-1 0 0,1 0 0,0 1 0,0-1 0,0 0 0,0 0 0,0 0 0,0 0 0,0 1 0,0-1 0,-1 0 0,1 0 0,0 0 0,0 0 0,0 0 0,-1 0 0,22 1 0,23-5-455,-1-2 0,68-19 0,-66 12-6371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18:02.171"/>
    </inkml:context>
    <inkml:brush xml:id="br0">
      <inkml:brushProperty name="width" value="0.05" units="cm"/>
      <inkml:brushProperty name="height" value="0.05" units="cm"/>
      <inkml:brushProperty name="color" value="#E71224"/>
    </inkml:brush>
  </inkml:definitions>
  <inkml:trace contextRef="#ctx0" brushRef="#br0">308 66 24575,'-1'99'0,"4"166"0,-3-261 0,0 0 0,1 0 0,0 0 0,0 0 0,0-1 0,1 1 0,-1 0 0,1 0 0,0-1 0,0 1 0,0-1 0,0 0 0,1 0 0,-1 1 0,1-1 0,0-1 0,0 1 0,0 0 0,0-1 0,0 0 0,1 1 0,-1-1 0,1-1 0,-1 1 0,1 0 0,0-1 0,0 0 0,0 0 0,0 0 0,4 0 0,14 2 0,0-1 0,0-1 0,0-1 0,31-3 0,-14 0 0,562-3 0,-413 7 0,-160-1 0,54 8 0,-72-6 0,-1 0 0,1 0 0,-1 1 0,0 0 0,0 1 0,0 0 0,0 0 0,15 11 0,-23-15 0,-1 0 0,0 0 0,1 0 0,-1 0 0,1 1 0,-1-1 0,0 0 0,0 0 0,1 0 0,-1 1 0,0-1 0,1 0 0,-1 0 0,0 1 0,0-1 0,1 0 0,-1 1 0,0-1 0,0 0 0,0 1 0,0-1 0,1 0 0,-1 1 0,0-1 0,0 0 0,0 1 0,0-1 0,0 1 0,0-1 0,0 0 0,0 1 0,0-1 0,0 0 0,0 1 0,0-1 0,0 1 0,0-1 0,0 0 0,-1 1 0,1-1 0,0 0 0,0 1 0,0-1 0,-1 0 0,1 1 0,0-1 0,0 0 0,-1 0 0,1 1 0,0-1 0,0 0 0,-1 0 0,1 1 0,-1-1 0,-24 8 0,-49 0 0,-1-2 0,-115-6 0,93-2 0,-20 2 0,-172 22 0,240-15 0,-1-1 0,1-3 0,-81-4 0,126 1 0,1-1 0,-1 0 0,0 0 0,0 0 0,0-1 0,1 1 0,-1-1 0,1 0 0,-1 0 0,1 0 0,0-1 0,0 1 0,0-1 0,0 0 0,0 1 0,0-1 0,1 0 0,-1-1 0,1 1 0,0 0 0,0-1 0,0 1 0,1-1 0,-1 0 0,1 0 0,0 1 0,0-1 0,0 0 0,1 0 0,-1-6 0,-1-4 0,2-1 0,-1 1 0,2 0 0,0 0 0,0 0 0,2 0 0,5-20 0,48-149 0,-50 172 0,-2 10 0,1 23 0,-4 36 0,-1-50 0,-1 0 0,0 0 0,-1-1 0,0 1 0,0 0 0,0-1 0,-1 0 0,0 0 0,-1 1 0,1-2 0,-2 1 0,1 0 0,0-1 0,-1 0 0,-1 0 0,1 0 0,-1-1 0,1 0 0,-10 6 0,4-4 0,0-2 0,-1 1 0,1-1 0,-1-1 0,0 0 0,-1-1 0,1 0 0,0-1 0,-1-1 0,0 1 0,-16-2 0,-3 1 0,0 1 0,0 1 0,1 2 0,-33 9 0,147-37 0,120-15 0,-198 37 0,1 1 0,-1 0 0,1 0 0,0 1 0,-1-1 0,1 1 0,-1 0 0,1 1 0,-1-1 0,0 1 0,0 0 0,1 1 0,-1-1 0,5 5 0,-8-6 0,0 1 0,0 0 0,0-1 0,0 1 0,0 0 0,-1 0 0,1 1 0,-1-1 0,1 0 0,-1 0 0,0 1 0,0-1 0,0 1 0,0-1 0,0 1 0,-1-1 0,1 1 0,-1 0 0,1-1 0,-1 1 0,0 0 0,0-1 0,0 1 0,-1 0 0,1-1 0,0 1 0,-1 0 0,0-1 0,0 1 0,0-1 0,-1 3 0,2-3 0,-1-1 0,1 1 0,-1 0 0,0-1 0,1 1 0,-1 0 0,0-1 0,0 1 0,0-1 0,0 1 0,0-1 0,-1 0 0,1 0 0,0 1 0,0-1 0,-1 0 0,1 0 0,-1 0 0,1 0 0,-1-1 0,0 1 0,1 0 0,-1 0 0,0-1 0,1 0 0,-1 1 0,0-1 0,0 0 0,1 1 0,-1-1 0,0 0 0,0 0 0,1-1 0,-1 1 0,-3-1 0,1-1 0,0 0 0,0 0 0,0 0 0,0 0 0,0-1 0,1 0 0,-1 0 0,1 0 0,0 0 0,0 0 0,0-1 0,0 1 0,-3-7 0,-18-34 0,3-1 0,-29-86 0,27 68 0,17 43 0,1-1 0,1 0 0,-2-32 0,5 37 0,-1 0 0,-1 0 0,0 0 0,-1 0 0,0 1 0,-7-16 0,11 31 0,0 0 0,0-1 0,-1 1 0,1 0 0,0 0 0,0 0 0,0 0 0,0 0 0,0 0 0,0 0 0,0 0 0,0 0 0,0 0 0,0 0 0,0-1 0,0 1 0,0 0 0,-1 0 0,1 0 0,0 0 0,0 0 0,0 0 0,0 0 0,0 0 0,0 0 0,0 0 0,0 0 0,0 0 0,-1 0 0,1 0 0,0 0 0,0 0 0,0 0 0,0 0 0,0 0 0,0 0 0,0 0 0,0 0 0,-1 0 0,1 0 0,0 0 0,0 0 0,0 0 0,0 0 0,0 1 0,0-1 0,0 0 0,0 0 0,0 0 0,0 0 0,0 0 0,-1 0 0,1 0 0,0 0 0,0 0 0,0 0 0,0 1 0,0-1 0,0 0 0,0 0 0,0 0 0,0 0 0,0 0 0,0 0 0,0 0 0,0 0 0,0 0 0,0 1 0,-4 13 0,0 16 0,2 342 0,3-260 0,-1-623 0,0 988 0,1-508 0,1 0 0,1 1 0,1-1 0,2 1 0,1 0 0,17-44 0,-12 56 0,0 19 0,9 31 0,-12-17 0,0-1 0,0-1 0,1 1 0,1-2 0,0 0 0,1 0 0,0-1 0,1 0 0,0-1 0,27 16 0,-18-15 0,1-1 0,-1-1 0,2-1 0,-1 0 0,1-2 0,26 3 0,16-1 0,1-3 0,-1-3 0,130-12 0,-238 12 0,-45-4 0,6-1 0,-32 3 0,66 1 0,37-1 0,12 0 0,52 0 0,-13 2 0,0-3 0,58-7 0,-76 1 0,-23 6 0,0 1 0,0 0 0,0 0 0,0 0 0,0 0 0,1 0 0,-1 0 0,0 0 0,0 0 0,0-1 0,0 1 0,0 0 0,0 0 0,0 0 0,0 0 0,0 0 0,0-1 0,1 1 0,-1 0 0,0 0 0,0 0 0,0 0 0,0-1 0,0 1 0,0 0 0,0 0 0,0 0 0,0 0 0,0 0 0,0-1 0,0 1 0,-1 0 0,1 0 0,0 0 0,0 0 0,0-1 0,0 1 0,0 0 0,0 0 0,0 0 0,0 0 0,0 0 0,0 0 0,-1-1 0,1 1 0,0 0 0,0 0 0,0 0 0,0 0 0,0 0 0,0 0 0,-1 0 0,1 0 0,0 0 0,-39-11 0,-72-4 0,62 10 0,0-2 0,1-2 0,-76-25 0,85 13 0,26 7 0,13 13 0,0 1 0,0-1 0,0 1 0,1-1 0,-1 1 0,0-1 0,0 1 0,0-1 0,0 1 0,1-1 0,-1 1 0,0-1 0,0 1 0,1-1 0,-1 1 0,0-1 0,1 1 0,-1 0 0,0-1 0,1 1 0,-1-1 0,1 1 0,-1 0 0,1 0 0,-1-1 0,0 1 0,1 0 0,-1 0 0,1-1 0,-1 1 0,1 0 0,0 0 0,22-6 0,0 2 0,0 0 0,0 2 0,0 0 0,0 2 0,30 2 0,-3 0 0,197 1 0,-476-2 0,211 1 0,28 2 0,34 5 0,304 40 0,-147-32 0,-335-19 0,-279 3 0,395-1 0,0 1 0,-1 0 0,1 2 0,0 0 0,0 1 0,1 1 0,-1 0 0,-25 12 0,43-17 0,-1 0 0,1 0 0,0 1 0,-1-1 0,1 0 0,-1 0 0,1 0 0,0 0 0,-1 0 0,1 1 0,0-1 0,-1 0 0,1 0 0,-1 0 0,1 1 0,0-1 0,0 0 0,-1 1 0,1-1 0,0 0 0,0 1 0,-1-1 0,1 0 0,0 1 0,0-1 0,0 0 0,-1 1 0,1-1 0,0 1 0,0-1 0,0 0 0,0 1 0,0-1 0,0 1 0,0-1 0,0 1 0,0-1 0,0 0 0,0 1 0,0-1 0,0 1 0,1-1 0,-1 0 0,0 1 0,0-1 0,0 0 0,0 1 0,1-1 0,-1 0 0,0 1 0,0-1 0,1 0 0,-1 1 0,0-1 0,1 0 0,-1 1 0,0-1 0,1 0 0,-1 0 0,0 0 0,1 1 0,0-1 0,29 9 0,40 0 0,1-3 0,124-6 0,13 1 0,-164 3 0,0 3 0,57 16 0,39 6 0,68-9 0,11 1 0,-55-5 0,-161-14 0,-15 3 0,-21 4 0,-14-3 0,-1-2 0,0-2 0,1-1 0,-1-3 0,1-2 0,-52-11 0,92 13 0,1 1 0,-1-1 0,1 0 0,0-1 0,0 1 0,-7-5 0,12 7 0,1 0 0,-1-1 0,1 1 0,0 0 0,-1 0 0,1 0 0,0-1 0,-1 1 0,1 0 0,0-1 0,-1 1 0,1 0 0,0-1 0,0 1 0,-1 0 0,1-1 0,0 1 0,0 0 0,0-1 0,0 1 0,-1-1 0,1 1 0,0 0 0,0-1 0,0 1 0,0-1 0,0 1 0,0 0 0,0-1 0,0 1 0,0-1 0,0 1 0,0-1 0,1 0 0,0 0 0,1 0 0,-1 0 0,1 0 0,-1 0 0,1 0 0,0 0 0,-1 1 0,1-1 0,0 0 0,0 1 0,-1-1 0,1 1 0,3 0 0,127-16 0,-34 5 0,127-12 0,-941 22 0,335 4 0,-189-3 0,560 0 0,0 0 0,0-1 0,0 0 0,0 0 0,0-1 0,-18-6 0,25 7 0,-1-1 0,1 0 0,0 1 0,0-2 0,0 1 0,0 0 0,0-1 0,1 1 0,-1-1 0,1 0 0,-1 0 0,1 0 0,0 0 0,0 0 0,0 0 0,1-1 0,-1 1 0,1 0 0,0-1 0,0 0 0,0 1 0,-1-5 0,-1-21 0,1-1 0,1 0 0,6-56 0,-1 19 0,4-18 0,-8 80 0,1 0 0,0 0 0,1 0 0,-1 1 0,1-1 0,0 0 0,0 1 0,1-1 0,-1 1 0,1 0 0,0 0 0,0 0 0,7-7 0,-10 11 0,1 0 0,0-1 0,-1 1 0,1 0 0,0 0 0,-1-1 0,1 1 0,0 0 0,-1 0 0,1 0 0,0 0 0,0 0 0,-1 0 0,1 0 0,0 0 0,-1 0 0,1 0 0,0 0 0,0 0 0,-1 0 0,1 1 0,0-1 0,-1 0 0,1 1 0,0-1 0,-1 0 0,1 1 0,-1-1 0,1 1 0,-1-1 0,1 1 0,-1-1 0,1 1 0,-1-1 0,1 1 0,-1-1 0,0 1 0,1 0 0,-1-1 0,0 1 0,1 0 0,-1-1 0,0 1 0,0 0 0,0 0 0,0-1 0,1 2 0,8 35 0,-6-8 0,-1 0 0,-3 41 0,0-47 0,0-1 0,2 0 0,0 0 0,9 41 0,-2-42 0,-7-19 0,0-1 0,0 1 0,-1-1 0,1 1 0,-1 0 0,1 0 0,-1-1 0,1 1 0,-1 0 0,0 0 0,0 0 0,0-1 0,0 1 0,0 0 0,0 0 0,-1 0 0,1-1 0,-1 3 0,0-1 0,0-1 0,1 1 0,-1-1 0,1 1 0,-1-1 0,1 1 0,0-1 0,0 1 0,1 0 0,-1-1 0,0 1 0,1-1 0,-1 1 0,1-1 0,0 1 0,0-1 0,0 0 0,0 1 0,1-1 0,-1 0 0,0 0 0,1 0 0,0 0 0,-1 0 0,1 0 0,0 0 0,0-1 0,0 1 0,0-1 0,0 1 0,0-1 0,1 0 0,-1 1 0,0-1 0,1-1 0,2 2 0,10 2 0,0 0 0,0-1 0,1-1 0,28 0 0,-34-1 0,292-2 0,-200 0 0,-419 21 0,16 1 0,288-21 0,-36 1 0,47-1 0,0 0 0,0 0 0,0 1 0,0-1 0,0 0 0,0 1 0,0 0 0,0-1 0,0 1 0,0 0 0,0 0 0,0 0 0,1 0 0,-1 0 0,0 1 0,-2 2 0,4-4 0,0 0 0,0 1 0,0-1 0,0 0 0,0 0 0,0 1 0,0-1 0,0 0 0,0 1 0,0-1 0,0 0 0,0 1 0,0-1 0,1 0 0,-1 0 0,0 1 0,0-1 0,0 0 0,0 0 0,1 1 0,-1-1 0,0 0 0,0 0 0,1 1 0,-1-1 0,0 0 0,0 0 0,1 0 0,-1 0 0,0 0 0,0 1 0,1-1 0,-1 0 0,0 0 0,1 0 0,-1 0 0,0 0 0,1 0 0,-1 0 0,24 6 0,0-2 0,0 0 0,1-1 0,-1-2 0,46-2 0,-13 0 0,110 1 0,-215 1 0,22-1 0,60-3 0,275-28 0,-255 25 0,-8 1 0,1-3 0,-1-2 0,-1-1 0,0-3 0,47-21 0,-91 35 0,1-1 0,-1 1 0,0 0 0,0-1 0,0 1 0,0-1 0,1 0 0,-1 1 0,0-1 0,0 0 0,0 0 0,0 0 0,-1 0 0,1 0 0,0 0 0,0 0 0,0 0 0,-1 0 0,1 0 0,0 0 0,-1 0 0,1 0 0,-1 0 0,0-1 0,1 1 0,-1 0 0,0 0 0,0-1 0,0-1 0,0 0 0,-1 1 0,0 0 0,-1 0 0,1-1 0,0 1 0,-1 0 0,1 0 0,-1 0 0,1 0 0,-1 1 0,0-1 0,0 0 0,-4-2 0,-10-6 0,0 0 0,0 1 0,-19-7 0,-4 2 0,0 1 0,0 1 0,-46-5 0,55 11 0,2-1 0,-1-2 0,1 0 0,0-2 0,1-1 0,-40-23 0,-5 2 0,16 9 0,15 7 0,32 14 0,0 0 0,1-1 0,-1 0 0,1 0 0,-9-7 0,17 11 0,0 0 0,0 0 0,0 0 0,0-1 0,0 1 0,0 0 0,-1 0 0,1 0 0,0-1 0,0 1 0,0 0 0,0 0 0,0 0 0,0-1 0,0 1 0,0 0 0,0 0 0,0 0 0,0-1 0,0 1 0,0 0 0,0 0 0,0-1 0,0 1 0,0 0 0,0 0 0,0 0 0,0-1 0,1 1 0,-1 0 0,0 0 0,0 0 0,0 0 0,0-1 0,0 1 0,0 0 0,1 0 0,-1 0 0,0 0 0,0 0 0,0-1 0,0 1 0,1 0 0,-1 0 0,0 0 0,0 0 0,0 0 0,1 0 0,-1 0 0,0 0 0,0 0 0,1 0 0,-1 0 0,0 0 0,0 0 0,0 0 0,1 0 0,-1 0 0,0 0 0,0 0 0,0 0 0,1 0 0,-1 0 0,0 0 0,0 0 0,1 1 0,25-4 0,0 2 0,1 1 0,-1 0 0,0 3 0,42 7 0,-3 0 0,-12-3 0,-2 2 0,1 3 0,76 28 0,-29-10 0,-75-25 0,-1 2 0,0 0 0,-1 1 0,0 2 0,0 0 0,-1 1 0,31 21 0,28 28 0,-80-60 0,0 1 0,0-1 0,1 0 0,-1 0 0,0 0 0,0 0 0,0 0 0,0 1 0,0-1 0,1 0 0,-1 0 0,0 0 0,0 1 0,0-1 0,0 0 0,0 0 0,0 0 0,0 1 0,0-1 0,0 0 0,0 0 0,0 1 0,0-1 0,0 0 0,0 0 0,0 0 0,0 1 0,0-1 0,0 0 0,0 0 0,0 0 0,0 1 0,0-1 0,0 0 0,0 0 0,0 0 0,0 1 0,-1-1 0,1 0 0,0 0 0,0 0 0,0 1 0,0-1 0,-1 0 0,1 0 0,0 0 0,0 0 0,0 0 0,-1 0 0,-16 5 0,-20-3 0,-8-7 0,0-1 0,-58-16 0,90 19 0,18 6 0,17 10 0,-19-11 0,1 1 0,-1 0 0,-1 0 0,1 0 0,0 0 0,-1 1 0,1-1 0,-1 1 0,0 0 0,-1-1 0,1 1 0,0 0 0,-1 0 0,0 0 0,0 0 0,1 6 0,2 7 0,-4-16 0,1 0 0,-1 0 0,1 0 0,0 0 0,0 0 0,0 0 0,0 0 0,-1 0 0,1 0 0,0 0 0,0 0 0,1 0 0,-1-1 0,0 1 0,0 0 0,0-1 0,0 1 0,1-1 0,-1 1 0,0-1 0,1 0 0,-1 1 0,0-1 0,2 0 0,38 1 0,-31-1 0,55 1-93,152-6-1179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18:25.892"/>
    </inkml:context>
    <inkml:brush xml:id="br0">
      <inkml:brushProperty name="width" value="0.05" units="cm"/>
      <inkml:brushProperty name="height" value="0.05" units="cm"/>
      <inkml:brushProperty name="color" value="#E71224"/>
    </inkml:brush>
  </inkml:definitions>
  <inkml:trace contextRef="#ctx0" brushRef="#br0">747 505 24575,'89'1'0,"101"-3"0,-169-2 0,0 0 0,0-2 0,0 0 0,-1-1 0,33-17 0,-24 11 0,49-15 0,17 7 0,-66 17 0,0-2 0,0-1 0,-1-2 0,46-19 0,-67 24 0,0 0 0,0 0 0,0-1 0,0 0 0,-1 0 0,0-1 0,0 0 0,0 0 0,-1 0 0,0-1 0,0 0 0,0 0 0,-1 0 0,0 0 0,-1-1 0,1 1 0,-1-1 0,-1 0 0,0 0 0,0 0 0,1-11 0,-1 6 0,0 0 0,0 0 0,2 0 0,-1 1 0,2-1 0,7-16 0,-8 23 0,-1 1 0,1-1 0,1 0 0,-1 1 0,1 0 0,0 0 0,0 1 0,0-1 0,1 1 0,-1 0 0,1 0 0,0 1 0,0 0 0,7-3 0,-11 5 0,0 0 0,1 0 0,-1 0 0,1 0 0,-1 0 0,1 1 0,-1-1 0,1 1 0,-1-1 0,1 1 0,-1 0 0,1 0 0,-1 0 0,1 1 0,0-1 0,-1 0 0,1 1 0,-1 0 0,4 1 0,-5-1 0,1 0 0,0 1 0,-1-1 0,1 1 0,-1 0 0,0-1 0,1 1 0,-1 0 0,0 0 0,0 0 0,0 0 0,-1 0 0,1 0 0,0 0 0,-1 0 0,1 0 0,-1 0 0,1 3 0,-1 12 0,0-1 0,0 1 0,-2 0 0,-6 28 0,5-24 0,-12 49 0,-2 0 0,-41 102 0,53-162 0,7-20 0,7-23 0,-3 8 0,-1 0 0,0 0 0,0-38 0,9-45 0,-12 98 0,0 1 0,1-1 0,0 1 0,1 0 0,0 0 0,1 0 0,-1 1 0,11-13 0,-15 19 0,1 1 0,0-1 0,1 0 0,-1 1 0,0-1 0,0 1 0,1 0 0,-1-1 0,1 1 0,-1 0 0,1 0 0,0 0 0,-1 0 0,1 0 0,0 0 0,0 0 0,-1 1 0,1-1 0,0 1 0,0-1 0,0 1 0,3 0 0,-4 0 0,1 1 0,-1 0 0,1 0 0,-1 0 0,1 0 0,-1 0 0,0 0 0,0 0 0,0 0 0,1 0 0,-1 1 0,0-1 0,0 1 0,-1-1 0,1 0 0,0 1 0,0-1 0,-1 1 0,1 0 0,0 1 0,2 11 0,1 0 0,-2 0 0,1 1 0,-1 20 0,-5 122 0,-1-102 0,3 0 0,11 89 0,-10-142 0,0 0 0,1 0 0,-1 0 0,0 0 0,0 0 0,0 0 0,0 0 0,-1-1 0,1 1 0,0 0 0,-1 0 0,0 0 0,1 0 0,-1-1 0,0 1 0,0 0 0,0-1 0,0 1 0,0 0 0,0-1 0,0 1 0,0-1 0,-1 0 0,1 1 0,-1-1 0,1 0 0,-1 0 0,1 0 0,-1 0 0,0 0 0,1 0 0,-1-1 0,0 1 0,0 0 0,0-1 0,0 1 0,1-1 0,-5 0 0,-9 2 0,1-1 0,-1-1 0,0 0 0,-18-3 0,6 1 0,-20 0 0,-292-1 0,303 8 0,-41 9 0,44-6 0,-50 3 0,-66 10 0,102-12 0,-77 4 0,108-12 0,1-1 0,-1 0 0,0-2 0,1 1 0,0-2 0,-1 0 0,1-1 0,0-1 0,1 0 0,-1-1 0,1-1 0,0 0 0,1 0 0,-18-14 0,13 8 0,0 2 0,-1 0 0,0 1 0,-1 0 0,0 2 0,0 0 0,-1 2 0,1 0 0,-2 1 0,1 1 0,0 1 0,-1 1 0,-41 2 0,10-1 0,30 0 0,-1 1 0,1 0 0,0 2 0,0 1 0,-27 7 0,47-9 0,-1 0 0,1 0 0,0 0 0,0 1 0,0 0 0,1 0 0,-1-1 0,0 2 0,1-1 0,-1 0 0,1 0 0,-3 4 0,4-5 0,1 0 0,-1 0 0,1 0 0,0 0 0,-1 0 0,1 0 0,0-1 0,0 1 0,0 0 0,-1 0 0,1 0 0,0 0 0,0 0 0,1 0 0,-1 0 0,0 0 0,0 0 0,0 0 0,1 0 0,-1 0 0,0 0 0,1-1 0,-1 1 0,1 0 0,-1 0 0,1 0 0,-1-1 0,1 1 0,-1 0 0,1 0 0,0-1 0,0 1 0,-1-1 0,1 1 0,0-1 0,0 1 0,0-1 0,-1 1 0,1-1 0,0 0 0,0 1 0,0-1 0,0 0 0,0 0 0,2 1 0,20 5 0,0-1 0,1-1 0,-1-1 0,1-1 0,0-1 0,0-1 0,31-4 0,7 1 0,143 4 0,111-5 0,-158-15 0,-96 9 0,66-2 0,158 13 0,-515-1 0,346-2 0,170-26 0,-280 25 0,-13 1 0,-29-1 0,-51 0 0,-179 5 0,656-2 0,-842 0 0,427-2 0,23 1 0,1 1 0,0 0 0,0 0 0,0 0 0,0 0 0,0 0 0,0 0 0,0 0 0,0 0 0,0 0 0,-1-1 0,1 1 0,0 0 0,0 0 0,0 0 0,0 0 0,0 0 0,0 0 0,0-1 0,0 1 0,0 0 0,0 0 0,0 0 0,0 0 0,0 0 0,0 0 0,0-1 0,0 1 0,0 0 0,0 0 0,0 0 0,0 0 0,0 0 0,0 0 0,0-1 0,0 1 0,1 0 0,-1 0 0,0 0 0,0 0 0,0 0 0,0 0 0,0 0 0,0 0 0,0-1 0,0 1 0,0 0 0,1 0 0,-1 0 0,0 0 0,0 0 0,0 0 0,0 0 0,0 0 0,0 0 0,1 0 0,-1 0 0,0 0 0,0 0 0,0 0 0,0 0 0,0 0 0,0 0 0,1 0 0,39-14 0,-35 12 0,47-14 0,250-65 0,-347 80 0,-81 7 0,-21 20 0,134-21 0,16-3 0,2 2 0,-18 3 0,-289 73 0,223-62 0,41-11 0,-1-3 0,0-1 0,-41-2 0,73-1 0,437-2 0,-314-1 0,-1-5 0,220-44 0,-294 45 0,80-3 0,-45 6 0,-38-6 0,-29 1 0,-27 0 0,-5 5 0,-1 0 0,0 2 0,0 1 0,-1 0 0,1 2 0,-47 8 0,70-10 0,0 1 0,0 0 0,0 1 0,0-1 0,0 0 0,0 0 0,0 0 0,0 1 0,0-1 0,0 0 0,0 1 0,0-1 0,0 1 0,1-1 0,-1 1 0,0-1 0,0 1 0,0 0 0,1-1 0,-1 1 0,0 0 0,0 0 0,1-1 0,-1 1 0,1 0 0,-1 0 0,1 0 0,-1 0 0,1 1 0,0-1 0,1 0 0,0 0 0,0-1 0,0 1 0,0-1 0,0 1 0,0 0 0,0-1 0,0 0 0,0 1 0,0-1 0,0 0 0,1 1 0,-1-1 0,0 0 0,0 0 0,0 0 0,0 0 0,1 0 0,-1 0 0,0 0 0,0 0 0,0-1 0,0 1 0,2-1 0,1 0 0,1 0 0,0 0 0,-1-1 0,1 0 0,-1 0 0,0 0 0,1 0 0,-1-1 0,0 1 0,0-1 0,-1 0 0,1 0 0,0-1 0,-1 1 0,0-1 0,0 0 0,0 1 0,0-1 0,-1-1 0,0 1 0,0 0 0,0-1 0,0 1 0,0-1 0,-1 1 0,0-1 0,0 0 0,0 1 0,-1-1 0,1 0 0,-1 0 0,0 0 0,-1 0 0,1 1 0,-1-1 0,0 0 0,0 1 0,0-1 0,-1 0 0,0 1 0,0-1 0,0 1 0,0 0 0,-1 0 0,1 0 0,-1 0 0,0 0 0,0 1 0,-1-1 0,1 1 0,-1 0 0,0 0 0,-5-4 0,4 6 0,0 0 0,1 1 0,-1-1 0,0 1 0,0 0 0,0 0 0,1 1 0,-1-1 0,0 1 0,0 0 0,1 1 0,-1-1 0,1 1 0,-1 0 0,-4 2 0,2-2 0,35-37 0,-26 30 0,1 1 0,0 0 0,-1 0 0,2 0 0,-1 0 0,0 1 0,1-1 0,-1 1 0,1 0 0,0 0 0,5-2 0,-8 4 0,0 1 0,0 0 0,0 0 0,0 0 0,-1 0 0,1 0 0,0 0 0,0 0 0,0 0 0,0 0 0,0 0 0,0 0 0,0 0 0,0 1 0,0-1 0,0 0 0,0 1 0,0-1 0,-1 1 0,1-1 0,0 1 0,0-1 0,0 1 0,-1 0 0,1-1 0,0 1 0,-1 0 0,1 0 0,-1-1 0,1 1 0,-1 0 0,1 0 0,-1 0 0,1 0 0,-1 0 0,0-1 0,0 1 0,1 0 0,-1 0 0,0 0 0,0 0 0,0 1 0,7 47 0,-7-46 0,1 9 0,-2 37 0,1-47 0,-1 0 0,1-1 0,-1 1 0,1-1 0,-1 1 0,0 0 0,0-1 0,0 1 0,0-1 0,0 1 0,0-1 0,0 0 0,0 0 0,0 1 0,-1-1 0,1 0 0,-1 0 0,1 0 0,-1 0 0,1 0 0,-1-1 0,1 1 0,-1 0 0,0-1 0,-2 1 0,-11 2 0,-1-1 0,1 0 0,-1-1 0,1-1 0,-1 0 0,1-1 0,-23-5 0,37 6 0,1 0 0,-1 0 0,1 0 0,-1 0 0,1 0 0,-1 0 0,1 0 0,-1 0 0,1 0 0,-1-1 0,1 1 0,-1 0 0,1 0 0,0 0 0,-1-1 0,1 1 0,-1 0 0,1-1 0,0 1 0,-1 0 0,1-1 0,0 1 0,-1 0 0,1-1 0,0 1 0,0-1 0,-1 1 0,1-1 0,0 1 0,0-1 0,0 1 0,-1-1 0,13-12 0,29-7 0,-38 19 0,-2 1 0,70-27 0,-65 25 0,0 1 0,0-1 0,0 1 0,0 0 0,0 0 0,0 1 0,0 0 0,0 0 0,11 2 0,-23 3 0,-1-1 0,-1 0 0,1-1 0,0 1 0,-13 3 0,-56 19 0,77-26 0,-1 0 0,0 0 0,1 0 0,-1 0 0,0 0 0,0 0 0,1 1 0,-1-1 0,0 0 0,0 0 0,1 0 0,-1 0 0,0 1 0,0-1 0,1 0 0,-1 0 0,0 0 0,0 1 0,0-1 0,1 0 0,-1 0 0,0 1 0,0-1 0,0 0 0,0 1 0,0-1 0,0 0 0,1 0 0,-1 1 0,0-1 0,0 0 0,0 1 0,0-1 0,0 0 0,0 1 0,0-1 0,0 0 0,-1 1 0,1-1 0,0 0 0,0 0 0,0 1 0,0-1 0,0 0 0,0 1 0,-1-1 0,1 0 0,0 0 0,0 1 0,0-1 0,0 0 0,-1 0 0,1 0 0,0 1 0,0-1 0,-1 0 0,1 0 0,0 0 0,-1 0 0,1 0 0,0 1 0,0-1 0,-1 0 0,1 0 0,0 0 0,-1 0 0,1 0 0,34 10 0,-16-5 0,-14-4 0,-1 1 0,1 0 0,-1 0 0,0 0 0,0 0 0,0 1 0,0-1 0,0 1 0,0 0 0,-1-1 0,1 1 0,-1 1 0,0-1 0,0 0 0,0 0 0,0 1 0,-1-1 0,1 1 0,-1 0 0,0-1 0,0 1 0,0 0 0,-1-1 0,1 1 0,-1 0 0,0 0 0,0 0 0,0 0 0,-1 0 0,1-1 0,-2 6 0,1-4 0,-1 0 0,1 0 0,-1 0 0,0-1 0,0 1 0,0 0 0,-1-1 0,0 0 0,1 1 0,-2-1 0,1 0 0,0 0 0,-1-1 0,0 1 0,0-1 0,0 0 0,0 0 0,0 0 0,-1-1 0,1 1 0,-1-1 0,-7 3 0,11-5 0,1 0 0,-1 0 0,0 1 0,0-1 0,1 0 0,-1 0 0,0 0 0,1 0 0,-1 0 0,0 0 0,1 0 0,-1 0 0,0 0 0,0 0 0,1 0 0,-1-1 0,0 1 0,1 0 0,-1 0 0,0-1 0,1 1 0,-1 0 0,1-1 0,-1 1 0,0-1 0,1 1 0,-1-1 0,1 1 0,-1-1 0,1 1 0,0-1 0,-1 1 0,1-1 0,-1-1 0,0 0 0,1-1 0,-1 0 0,1 1 0,0-1 0,-1 0 0,1 0 0,1 1 0,-1-1 0,1-5 0,1-2 0,1 1 0,-1-1 0,2 0 0,6-13 0,-6 16 0,1 0 0,0 1 0,0 0 0,1 0 0,-1 0 0,1 0 0,1 1 0,-1 0 0,8-4 0,68-32 0,-64 34 0,-1-1 0,-1 0 0,1-1 0,19-16 0,-31 21 0,0-1 0,0 1 0,-1-1 0,0 0 0,0-1 0,0 1 0,0-1 0,-1 0 0,0 1 0,0-1 0,-1-1 0,1 1 0,-2 0 0,1-1 0,0 1 0,0-10 0,-2 6 0,0 1 0,0 0 0,0 0 0,-2-1 0,1 1 0,-1 0 0,0 0 0,-4-9 0,5 15 0,1 1 0,-1 0 0,0-1 0,0 1 0,0 0 0,0 0 0,0 0 0,-1 0 0,1 0 0,0 0 0,-1 0 0,0 0 0,1 1 0,-1-1 0,0 0 0,0 1 0,0 0 0,0-1 0,0 1 0,0 0 0,0 0 0,0 0 0,-1 0 0,1 0 0,0 1 0,-1-1 0,1 1 0,0 0 0,-1-1 0,1 1 0,0 0 0,-1 0 0,1 1 0,-1-1 0,-2 1 0,0 1 0,1 0 0,0 0 0,0 0 0,0 1 0,0 0 0,0 0 0,1 0 0,-1 0 0,1 0 0,0 1 0,0-1 0,0 1 0,0 0 0,1 0 0,0 0 0,-1 0 0,1 0 0,1 1 0,-1-1 0,1 1 0,-1-1 0,1 1 0,0 5 0,-1 2 0,0 1 0,1 0 0,1 0 0,0 0 0,1 0 0,0 0 0,4 16 0,9 21 0,-9-35 0,-1 0 0,0 0 0,-1 1 0,2 26 0,-5-39 0,0-1 0,0 0 0,-1 1 0,1-1 0,-1 0 0,1 1 0,-1-1 0,0 0 0,0 0 0,0 1 0,0-1 0,0 0 0,0 0 0,0 0 0,-1 0 0,1-1 0,-1 1 0,1 0 0,-4 2 0,1-2 0,0 1 0,0-1 0,-1 1 0,1-1 0,0 0 0,-1-1 0,0 1 0,1-1 0,-7 1 0,-10 0 0,0 0 0,-1-2 0,-30-2 0,37 1 0,5 0 0,-19-4 0,28 4 0,1 1 0,-1-1 0,0 0 0,1 0 0,-1 0 0,1 0 0,0 0 0,-1 0 0,1 0 0,-1 0 0,1 0 0,0 0 0,0 0 0,0 0 0,0 0 0,0 0 0,0 0 0,0 0 0,0 0 0,0 0 0,0 0 0,1 0 0,-1 0 0,0 0 0,1 0 0,0-2 0,2-8 0,0 0 0,-1-1 0,0 0 0,-1 0 0,0 0 0,-2-18 0,1 26 0,-1 0 0,1 1 0,-1-1 0,0 1 0,0-1 0,-1 1 0,1 0 0,-1-1 0,0 1 0,1 0 0,-1 0 0,-1 0 0,1 0 0,0 1 0,-1-1 0,1 1 0,-1-1 0,0 1 0,0 0 0,0 0 0,0 0 0,0 0 0,0 1 0,-1-1 0,1 1 0,-5-2 0,-2 1 0,0-1 0,0 2 0,0-1 0,0 2 0,0-1 0,0 1 0,0 1 0,0-1 0,-15 5 0,-6 2 0,-50 21 0,-13 4 0,76-28 0,-41 13 0,48-6 0,19-3 0,24 0 0,55 0 0,157-7 0,-156-3 0,-158 10 0,1 3 0,-104 30 0,-6 1 0,108-31 0,0-4 0,-1-3 0,-76-6 0,138 2 0,-8 1 0,0 1 0,-1 1 0,1 1 0,1 0 0,-1 1 0,-21 9 0,-53 14 0,30-18 0,-1-3 0,1-2 0,-100-6 0,450 1 0,-115-3 0,567 3-1365,-763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0445C-A3B5-4718-B94D-0136D4709E31}" type="datetimeFigureOut">
              <a:rPr lang="en-US" smtClean="0"/>
              <a:t>5/23/2022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CB0D6-7AF8-4A4E-BADA-E75E054373AF}" type="slidenum">
              <a:rPr lang="en-US" smtClean="0"/>
              <a:t>‹#›</a:t>
            </a:fld>
            <a:endParaRPr lang="en-US"/>
          </a:p>
        </p:txBody>
      </p:sp>
    </p:spTree>
    <p:extLst>
      <p:ext uri="{BB962C8B-B14F-4D97-AF65-F5344CB8AC3E}">
        <p14:creationId xmlns:p14="http://schemas.microsoft.com/office/powerpoint/2010/main" val="65605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422C5-70E8-4575-84F7-C6A5041E596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89C167-E444-4B22-A70D-AF052BA7DAB4}" type="slidenum">
              <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ea typeface="ＭＳ Ｐゴシック" charset="0"/>
              <a:cs typeface="+mn-cs"/>
            </a:endParaRPr>
          </a:p>
        </p:txBody>
      </p:sp>
    </p:spTree>
    <p:extLst>
      <p:ext uri="{BB962C8B-B14F-4D97-AF65-F5344CB8AC3E}">
        <p14:creationId xmlns:p14="http://schemas.microsoft.com/office/powerpoint/2010/main" val="343937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89C167-E444-4B22-A70D-AF052BA7DAB4}" type="slidenum">
              <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ea typeface="ＭＳ Ｐゴシック" charset="0"/>
              <a:cs typeface="+mn-cs"/>
            </a:endParaRPr>
          </a:p>
        </p:txBody>
      </p:sp>
    </p:spTree>
    <p:extLst>
      <p:ext uri="{BB962C8B-B14F-4D97-AF65-F5344CB8AC3E}">
        <p14:creationId xmlns:p14="http://schemas.microsoft.com/office/powerpoint/2010/main" val="400348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996217C-2E40-43EC-AEEF-4882BBD102FC}" type="slidenum">
              <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a:cs typeface="ＭＳ Ｐゴシック" charset="0"/>
            </a:endParaRPr>
          </a:p>
        </p:txBody>
      </p:sp>
    </p:spTree>
    <p:extLst>
      <p:ext uri="{BB962C8B-B14F-4D97-AF65-F5344CB8AC3E}">
        <p14:creationId xmlns:p14="http://schemas.microsoft.com/office/powerpoint/2010/main" val="315471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996217C-2E40-43EC-AEEF-4882BBD102FC}" type="slidenum">
              <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a:cs typeface="ＭＳ Ｐゴシック" charset="0"/>
            </a:endParaRPr>
          </a:p>
        </p:txBody>
      </p:sp>
    </p:spTree>
    <p:extLst>
      <p:ext uri="{BB962C8B-B14F-4D97-AF65-F5344CB8AC3E}">
        <p14:creationId xmlns:p14="http://schemas.microsoft.com/office/powerpoint/2010/main" val="3270598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89C167-E444-4B22-A70D-AF052BA7DAB4}" type="slidenum">
              <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ea typeface="ＭＳ Ｐゴシック" charset="0"/>
              <a:cs typeface="+mn-cs"/>
            </a:endParaRPr>
          </a:p>
        </p:txBody>
      </p:sp>
    </p:spTree>
    <p:extLst>
      <p:ext uri="{BB962C8B-B14F-4D97-AF65-F5344CB8AC3E}">
        <p14:creationId xmlns:p14="http://schemas.microsoft.com/office/powerpoint/2010/main" val="129127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650B3C38-6E0D-4971-9C8B-396D57BC2B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5675619-11C9-4691-A4A3-DCD03C93B28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2467" name="Rectangle 2">
            <a:extLst>
              <a:ext uri="{FF2B5EF4-FFF2-40B4-BE49-F238E27FC236}">
                <a16:creationId xmlns:a16="http://schemas.microsoft.com/office/drawing/2014/main" id="{8E78B23F-A4A6-4241-801E-860CF70E3FA7}"/>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2CA84394-5FC1-4AAE-98A9-A21EA2FB97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rPr>
              <a:t>Quantitative analysis</a:t>
            </a:r>
          </a:p>
          <a:p>
            <a:pPr lvl="1" eaLnBrk="1" hangingPunct="1">
              <a:spcBef>
                <a:spcPct val="0"/>
              </a:spcBef>
            </a:pPr>
            <a:r>
              <a:rPr lang="en-US" altLang="en-US">
                <a:latin typeface="Arial" panose="020B0604020202020204" pitchFamily="34" charset="0"/>
                <a:ea typeface="ＭＳ Ｐゴシック" panose="020B0600070205080204" pitchFamily="34" charset="-128"/>
              </a:rPr>
              <a:t>Numeric data</a:t>
            </a:r>
          </a:p>
          <a:p>
            <a:pPr lvl="1" eaLnBrk="1" hangingPunct="1">
              <a:spcBef>
                <a:spcPct val="0"/>
              </a:spcBef>
            </a:pPr>
            <a:r>
              <a:rPr lang="en-US" altLang="en-US">
                <a:latin typeface="Arial" panose="020B0604020202020204" pitchFamily="34" charset="0"/>
                <a:ea typeface="ＭＳ Ｐゴシック" panose="020B0600070205080204" pitchFamily="34" charset="-128"/>
              </a:rPr>
              <a:t>Descriptive trend analysis</a:t>
            </a:r>
          </a:p>
          <a:p>
            <a:pPr lvl="1" eaLnBrk="1" hangingPunct="1">
              <a:spcBef>
                <a:spcPct val="0"/>
              </a:spcBef>
            </a:pPr>
            <a:r>
              <a:rPr lang="en-US" altLang="en-US">
                <a:latin typeface="Arial" panose="020B0604020202020204" pitchFamily="34" charset="0"/>
                <a:ea typeface="ＭＳ Ｐゴシック" panose="020B0600070205080204" pitchFamily="34" charset="-128"/>
              </a:rPr>
              <a:t>Hypothesis testing, effect size, interval estimates</a:t>
            </a:r>
          </a:p>
          <a:p>
            <a:pPr lvl="1" eaLnBrk="1" hangingPunct="1">
              <a:spcBef>
                <a:spcPct val="0"/>
              </a:spcBef>
            </a:pPr>
            <a:endParaRPr lang="en-US" altLang="en-US">
              <a:latin typeface="Arial" panose="020B0604020202020204" pitchFamily="34" charset="0"/>
              <a:ea typeface="ＭＳ Ｐゴシック" panose="020B0600070205080204" pitchFamily="34" charset="-128"/>
            </a:endParaRPr>
          </a:p>
          <a:p>
            <a:pPr lvl="1" eaLnBrk="1" hangingPunct="1">
              <a:spcBef>
                <a:spcPct val="0"/>
              </a:spcBef>
            </a:pPr>
            <a:r>
              <a:rPr lang="en-US" altLang="en-US">
                <a:latin typeface="Arial" panose="020B0604020202020204" pitchFamily="34" charset="0"/>
                <a:ea typeface="ＭＳ Ｐゴシック" panose="020B0600070205080204" pitchFamily="34" charset="-128"/>
              </a:rPr>
              <a:t>Qualitative analysis:</a:t>
            </a:r>
          </a:p>
          <a:p>
            <a:pPr lvl="1" eaLnBrk="1" hangingPunct="1">
              <a:spcBef>
                <a:spcPct val="0"/>
              </a:spcBef>
            </a:pPr>
            <a:r>
              <a:rPr lang="en-US" altLang="en-US">
                <a:latin typeface="Arial" panose="020B0604020202020204" pitchFamily="34" charset="0"/>
                <a:ea typeface="ＭＳ Ｐゴシック" panose="020B0600070205080204" pitchFamily="34" charset="-128"/>
              </a:rPr>
              <a:t>	Text/image data</a:t>
            </a:r>
          </a:p>
          <a:p>
            <a:pPr lvl="1" eaLnBrk="1" hangingPunct="1">
              <a:spcBef>
                <a:spcPct val="0"/>
              </a:spcBef>
            </a:pPr>
            <a:r>
              <a:rPr lang="en-US" altLang="en-US">
                <a:latin typeface="Arial" panose="020B0604020202020204" pitchFamily="34" charset="0"/>
                <a:ea typeface="ＭＳ Ｐゴシック" panose="020B0600070205080204" pitchFamily="34" charset="-128"/>
              </a:rPr>
              <a:t>	Coding</a:t>
            </a:r>
          </a:p>
          <a:p>
            <a:pPr lvl="1" eaLnBrk="1" hangingPunct="1">
              <a:spcBef>
                <a:spcPct val="0"/>
              </a:spcBef>
            </a:pPr>
            <a:r>
              <a:rPr lang="en-US" altLang="en-US">
                <a:latin typeface="Arial" panose="020B0604020202020204" pitchFamily="34" charset="0"/>
                <a:ea typeface="ＭＳ Ｐゴシック" panose="020B0600070205080204" pitchFamily="34" charset="-128"/>
              </a:rPr>
              <a:t>	Themes</a:t>
            </a:r>
          </a:p>
          <a:p>
            <a:pPr lvl="1" eaLnBrk="1" hangingPunct="1">
              <a:spcBef>
                <a:spcPct val="0"/>
              </a:spcBef>
            </a:pPr>
            <a:r>
              <a:rPr lang="en-US" altLang="en-US">
                <a:latin typeface="Arial" panose="020B0604020202020204" pitchFamily="34" charset="0"/>
                <a:ea typeface="ＭＳ Ｐゴシック" panose="020B0600070205080204" pitchFamily="34" charset="-128"/>
              </a:rPr>
              <a:t>	Description</a:t>
            </a:r>
          </a:p>
          <a:p>
            <a:pPr lvl="1" eaLnBrk="1" hangingPunct="1">
              <a:spcBef>
                <a:spcPct val="0"/>
              </a:spcBef>
            </a:pPr>
            <a:r>
              <a:rPr lang="en-US" altLang="en-US">
                <a:latin typeface="Arial" panose="020B0604020202020204" pitchFamily="34" charset="0"/>
                <a:ea typeface="ＭＳ Ｐゴシック" panose="020B0600070205080204" pitchFamily="34" charset="-128"/>
              </a:rPr>
              <a:t>	Interrelated themes to build a picture of the phenomenon.</a:t>
            </a:r>
          </a:p>
          <a:p>
            <a:pPr lvl="1"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9132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2DD45-4ECC-41AE-A6E4-0B20F1D29E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336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6.emf"/><Relationship Id="rId4"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5/23/2022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03788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5/23/2022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5025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5/23/2022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43497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algn="ctr" fontAlgn="base">
              <a:spcBef>
                <a:spcPct val="0"/>
              </a:spcBef>
              <a:spcAft>
                <a:spcPct val="0"/>
              </a:spcAft>
            </a:pPr>
            <a:endParaRPr lang="en-US" sz="1800">
              <a:solidFill>
                <a:srgbClr val="000000"/>
              </a:solidFill>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99776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4276703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873346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83504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528186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697071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77227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3654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5/23/2022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83452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389206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71880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360572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
        <p:nvSpPr>
          <p:cNvPr id="3" name="Content Placeholder 2"/>
          <p:cNvSpPr>
            <a:spLocks noGrp="1"/>
          </p:cNvSpPr>
          <p:nvPr>
            <p:ph sz="half" idx="1"/>
          </p:nvPr>
        </p:nvSpPr>
        <p:spPr>
          <a:xfrm>
            <a:off x="763200" y="1584000"/>
            <a:ext cx="5232000" cy="4306307"/>
          </a:xfrm>
        </p:spPr>
        <p:txBody>
          <a:bodyPr/>
          <a:lstStyle>
            <a:lvl1pPr>
              <a:defRPr sz="2000"/>
            </a:lvl1pPr>
            <a:lvl2pPr>
              <a:defRPr sz="1800"/>
            </a:lvl2pPr>
            <a:lvl3pPr>
              <a:defRPr sz="1600"/>
            </a:lvl3pPr>
            <a:lvl4pPr>
              <a:defRPr sz="1400"/>
            </a:lvl4pPr>
            <a:lvl5pPr>
              <a:defRPr sz="1200"/>
            </a:lvl5pPr>
            <a:lvl6pPr>
              <a:defRPr sz="1400"/>
            </a:lvl6pPr>
            <a:lvl7pPr>
              <a:defRPr sz="1400"/>
            </a:lvl7pPr>
            <a:lvl8pPr>
              <a:defRPr sz="1400"/>
            </a:lvl8pPr>
            <a:lvl9pPr>
              <a:defRPr sz="14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3"/>
          <p:cNvSpPr>
            <a:spLocks noGrp="1"/>
          </p:cNvSpPr>
          <p:nvPr>
            <p:ph sz="half" idx="2"/>
          </p:nvPr>
        </p:nvSpPr>
        <p:spPr>
          <a:xfrm>
            <a:off x="6197600" y="1584000"/>
            <a:ext cx="5216800" cy="4306306"/>
          </a:xfrm>
        </p:spPr>
        <p:txBody>
          <a:bodyPr/>
          <a:lstStyle>
            <a:lvl1pPr>
              <a:defRPr sz="2000"/>
            </a:lvl1pPr>
            <a:lvl2pPr>
              <a:defRPr sz="1800"/>
            </a:lvl2pPr>
            <a:lvl3pPr>
              <a:defRPr sz="1600"/>
            </a:lvl3pPr>
            <a:lvl4pPr>
              <a:defRPr sz="1400"/>
            </a:lvl4pPr>
            <a:lvl5pPr>
              <a:defRPr sz="1200"/>
            </a:lvl5pPr>
            <a:lvl6pPr>
              <a:buNone/>
              <a:defRPr sz="1400"/>
            </a:lvl6pPr>
            <a:lvl7pPr>
              <a:buNone/>
              <a:defRPr sz="1400"/>
            </a:lvl7pPr>
            <a:lvl8pPr>
              <a:buNone/>
              <a:defRPr sz="1400"/>
            </a:lvl8pPr>
            <a:lvl9pPr>
              <a:buNone/>
              <a:defRPr sz="1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r>
              <a:rPr lang="en-US" noProof="0"/>
              <a:t>04.01.16</a:t>
            </a:r>
          </a:p>
        </p:txBody>
      </p:sp>
      <p:sp>
        <p:nvSpPr>
          <p:cNvPr id="6" name="Footer Placeholder 5"/>
          <p:cNvSpPr>
            <a:spLocks noGrp="1"/>
          </p:cNvSpPr>
          <p:nvPr>
            <p:ph type="ftr" sz="quarter" idx="11"/>
          </p:nvPr>
        </p:nvSpPr>
        <p:spPr/>
        <p:txBody>
          <a:bodyPr/>
          <a:lstStyle/>
          <a:p>
            <a:r>
              <a:rPr lang="en-US" noProof="0"/>
              <a:t>Missing Value Analysis</a:t>
            </a:r>
          </a:p>
        </p:txBody>
      </p:sp>
      <p:sp>
        <p:nvSpPr>
          <p:cNvPr id="7" name="Slide Number Placeholder 6"/>
          <p:cNvSpPr>
            <a:spLocks noGrp="1"/>
          </p:cNvSpPr>
          <p:nvPr>
            <p:ph type="sldNum" sz="quarter" idx="12"/>
          </p:nvPr>
        </p:nvSpPr>
        <p:spPr/>
        <p:txBody>
          <a:bodyPr/>
          <a:lstStyle/>
          <a:p>
            <a:fld id="{52384017-E4DF-4A7A-8FA6-2DC68C3EB4D0}" type="slidenum">
              <a:rPr lang="en-US" noProof="0" smtClean="0"/>
              <a:pPr/>
              <a:t>‹#›</a:t>
            </a:fld>
            <a:endParaRPr lang="en-US" noProof="0"/>
          </a:p>
        </p:txBody>
      </p:sp>
    </p:spTree>
    <p:extLst>
      <p:ext uri="{BB962C8B-B14F-4D97-AF65-F5344CB8AC3E}">
        <p14:creationId xmlns:p14="http://schemas.microsoft.com/office/powerpoint/2010/main" val="363143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17D6-3A06-4B50-9036-624F0EACB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B08ADF53-40A7-4607-9F07-A3452BEB4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226FC447-0200-4E02-8FEA-6A76BD082240}"/>
              </a:ext>
            </a:extLst>
          </p:cNvPr>
          <p:cNvSpPr>
            <a:spLocks noGrp="1"/>
          </p:cNvSpPr>
          <p:nvPr>
            <p:ph type="dt" sz="half" idx="10"/>
          </p:nvPr>
        </p:nvSpPr>
        <p:spPr/>
        <p:txBody>
          <a:bodyPr/>
          <a:lstStyle/>
          <a:p>
            <a:fld id="{A2D5F0CE-F1D2-44A5-9D31-7547E756459E}" type="datetime1">
              <a:rPr lang="en-MY" smtClean="0"/>
              <a:t>23/5/2022</a:t>
            </a:fld>
            <a:endParaRPr lang="en-MY"/>
          </a:p>
        </p:txBody>
      </p:sp>
      <p:sp>
        <p:nvSpPr>
          <p:cNvPr id="5" name="Footer Placeholder 4">
            <a:extLst>
              <a:ext uri="{FF2B5EF4-FFF2-40B4-BE49-F238E27FC236}">
                <a16:creationId xmlns:a16="http://schemas.microsoft.com/office/drawing/2014/main" id="{D68F3096-C29E-4399-96C2-D692968C8857}"/>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288A192F-E4C9-460D-A5CF-27AF4438525C}"/>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115571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3C22-678F-4C27-8EFC-3A949052512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66AB2B4-5211-4D48-93C6-804FAB4D2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22E290F-DE03-41BA-B6DA-ED3E3D495BC8}"/>
              </a:ext>
            </a:extLst>
          </p:cNvPr>
          <p:cNvSpPr>
            <a:spLocks noGrp="1"/>
          </p:cNvSpPr>
          <p:nvPr>
            <p:ph type="dt" sz="half" idx="10"/>
          </p:nvPr>
        </p:nvSpPr>
        <p:spPr/>
        <p:txBody>
          <a:bodyPr/>
          <a:lstStyle/>
          <a:p>
            <a:fld id="{90749494-420D-40B4-83AD-9BE99982E4AE}" type="datetime1">
              <a:rPr lang="en-MY" smtClean="0"/>
              <a:t>23/5/2022</a:t>
            </a:fld>
            <a:endParaRPr lang="en-MY"/>
          </a:p>
        </p:txBody>
      </p:sp>
      <p:sp>
        <p:nvSpPr>
          <p:cNvPr id="5" name="Footer Placeholder 4">
            <a:extLst>
              <a:ext uri="{FF2B5EF4-FFF2-40B4-BE49-F238E27FC236}">
                <a16:creationId xmlns:a16="http://schemas.microsoft.com/office/drawing/2014/main" id="{E554696A-D3B0-4E34-9336-75BDAE1B7724}"/>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E593F7E6-EFB5-4A4D-9BBB-ACA70CB55FA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16648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A6E8-3462-4CC9-B134-2AD79FBB0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FCBF6F89-49E7-4390-8E6C-4EC9909E6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76C25-D2BC-4B23-9494-33B90BAC36F4}"/>
              </a:ext>
            </a:extLst>
          </p:cNvPr>
          <p:cNvSpPr>
            <a:spLocks noGrp="1"/>
          </p:cNvSpPr>
          <p:nvPr>
            <p:ph type="dt" sz="half" idx="10"/>
          </p:nvPr>
        </p:nvSpPr>
        <p:spPr/>
        <p:txBody>
          <a:bodyPr/>
          <a:lstStyle/>
          <a:p>
            <a:fld id="{4332C9AA-EA30-4641-93F3-9715AC2884E2}" type="datetime1">
              <a:rPr lang="en-MY" smtClean="0"/>
              <a:t>23/5/2022</a:t>
            </a:fld>
            <a:endParaRPr lang="en-MY"/>
          </a:p>
        </p:txBody>
      </p:sp>
      <p:sp>
        <p:nvSpPr>
          <p:cNvPr id="5" name="Footer Placeholder 4">
            <a:extLst>
              <a:ext uri="{FF2B5EF4-FFF2-40B4-BE49-F238E27FC236}">
                <a16:creationId xmlns:a16="http://schemas.microsoft.com/office/drawing/2014/main" id="{2B333AE5-79CD-4A17-AA44-3B6F929270C1}"/>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1ED18C41-1218-4755-A577-75E01B7A20B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981703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C78E-C3D6-4CF2-B9E0-FB1C8A09530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2A97E3F-81C6-41B9-A8F6-C19707AEF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05868BC3-27B0-4A4E-A6FE-9105AEFCAC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1293E54-7E6E-444A-894A-219AEA757126}"/>
              </a:ext>
            </a:extLst>
          </p:cNvPr>
          <p:cNvSpPr>
            <a:spLocks noGrp="1"/>
          </p:cNvSpPr>
          <p:nvPr>
            <p:ph type="dt" sz="half" idx="10"/>
          </p:nvPr>
        </p:nvSpPr>
        <p:spPr/>
        <p:txBody>
          <a:bodyPr/>
          <a:lstStyle/>
          <a:p>
            <a:fld id="{74B83B87-102D-487D-8175-BBCE42897892}" type="datetime1">
              <a:rPr lang="en-MY" smtClean="0"/>
              <a:t>23/5/2022</a:t>
            </a:fld>
            <a:endParaRPr lang="en-MY"/>
          </a:p>
        </p:txBody>
      </p:sp>
      <p:sp>
        <p:nvSpPr>
          <p:cNvPr id="6" name="Footer Placeholder 5">
            <a:extLst>
              <a:ext uri="{FF2B5EF4-FFF2-40B4-BE49-F238E27FC236}">
                <a16:creationId xmlns:a16="http://schemas.microsoft.com/office/drawing/2014/main" id="{DE011EB0-B04D-4D09-9C85-26833186802A}"/>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E3A3C61B-E635-4A98-9B69-57882B51F425}"/>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948560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13C9-ED47-4F52-BBDC-E721207E7872}"/>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DB3949C-3584-4932-8EBD-404A0BC1A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A4862-EE3F-4304-B661-07EF1706E7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B16B499-0D36-4881-B689-98BE37E23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849B93-5A00-483F-8FFB-BCD1D1973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29F61DF7-3673-491F-A07C-43DE7775A1D2}"/>
              </a:ext>
            </a:extLst>
          </p:cNvPr>
          <p:cNvSpPr>
            <a:spLocks noGrp="1"/>
          </p:cNvSpPr>
          <p:nvPr>
            <p:ph type="dt" sz="half" idx="10"/>
          </p:nvPr>
        </p:nvSpPr>
        <p:spPr/>
        <p:txBody>
          <a:bodyPr/>
          <a:lstStyle/>
          <a:p>
            <a:fld id="{4A7F9265-07BD-4F7A-9519-77D35877AF2E}" type="datetime1">
              <a:rPr lang="en-MY" smtClean="0"/>
              <a:t>23/5/2022</a:t>
            </a:fld>
            <a:endParaRPr lang="en-MY"/>
          </a:p>
        </p:txBody>
      </p:sp>
      <p:sp>
        <p:nvSpPr>
          <p:cNvPr id="8" name="Footer Placeholder 7">
            <a:extLst>
              <a:ext uri="{FF2B5EF4-FFF2-40B4-BE49-F238E27FC236}">
                <a16:creationId xmlns:a16="http://schemas.microsoft.com/office/drawing/2014/main" id="{3608519D-4B28-4724-87F4-FF19AFE82EC3}"/>
              </a:ext>
            </a:extLst>
          </p:cNvPr>
          <p:cNvSpPr>
            <a:spLocks noGrp="1"/>
          </p:cNvSpPr>
          <p:nvPr>
            <p:ph type="ftr" sz="quarter" idx="11"/>
          </p:nvPr>
        </p:nvSpPr>
        <p:spPr/>
        <p:txBody>
          <a:bodyPr/>
          <a:lstStyle/>
          <a:p>
            <a:r>
              <a:rPr lang="en-MY"/>
              <a:t>Dr Jugindar Singh</a:t>
            </a:r>
          </a:p>
        </p:txBody>
      </p:sp>
      <p:sp>
        <p:nvSpPr>
          <p:cNvPr id="9" name="Slide Number Placeholder 8">
            <a:extLst>
              <a:ext uri="{FF2B5EF4-FFF2-40B4-BE49-F238E27FC236}">
                <a16:creationId xmlns:a16="http://schemas.microsoft.com/office/drawing/2014/main" id="{25BB10FD-D3E4-47A7-B373-B9989E5DE4B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944799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FF09-2B60-486A-8D31-8A113280DB9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098A5723-AB6D-41F9-88CB-394096755324}"/>
              </a:ext>
            </a:extLst>
          </p:cNvPr>
          <p:cNvSpPr>
            <a:spLocks noGrp="1"/>
          </p:cNvSpPr>
          <p:nvPr>
            <p:ph type="dt" sz="half" idx="10"/>
          </p:nvPr>
        </p:nvSpPr>
        <p:spPr/>
        <p:txBody>
          <a:bodyPr/>
          <a:lstStyle/>
          <a:p>
            <a:fld id="{6568216A-EC59-4A77-BD99-9F07555EAB57}" type="datetime1">
              <a:rPr lang="en-MY" smtClean="0"/>
              <a:t>23/5/2022</a:t>
            </a:fld>
            <a:endParaRPr lang="en-MY"/>
          </a:p>
        </p:txBody>
      </p:sp>
      <p:sp>
        <p:nvSpPr>
          <p:cNvPr id="4" name="Footer Placeholder 3">
            <a:extLst>
              <a:ext uri="{FF2B5EF4-FFF2-40B4-BE49-F238E27FC236}">
                <a16:creationId xmlns:a16="http://schemas.microsoft.com/office/drawing/2014/main" id="{51924F50-D023-4E01-A146-B216579AB611}"/>
              </a:ext>
            </a:extLst>
          </p:cNvPr>
          <p:cNvSpPr>
            <a:spLocks noGrp="1"/>
          </p:cNvSpPr>
          <p:nvPr>
            <p:ph type="ftr" sz="quarter" idx="11"/>
          </p:nvPr>
        </p:nvSpPr>
        <p:spPr/>
        <p:txBody>
          <a:bodyPr/>
          <a:lstStyle/>
          <a:p>
            <a:r>
              <a:rPr lang="en-MY"/>
              <a:t>Dr Jugindar Singh</a:t>
            </a:r>
          </a:p>
        </p:txBody>
      </p:sp>
      <p:sp>
        <p:nvSpPr>
          <p:cNvPr id="5" name="Slide Number Placeholder 4">
            <a:extLst>
              <a:ext uri="{FF2B5EF4-FFF2-40B4-BE49-F238E27FC236}">
                <a16:creationId xmlns:a16="http://schemas.microsoft.com/office/drawing/2014/main" id="{B66298ED-931B-4ABD-AAD7-AA02B8E4D349}"/>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590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5/23/2022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58134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CA80D-E509-45FF-9D88-FC258D36FD54}"/>
              </a:ext>
            </a:extLst>
          </p:cNvPr>
          <p:cNvSpPr>
            <a:spLocks noGrp="1"/>
          </p:cNvSpPr>
          <p:nvPr>
            <p:ph type="dt" sz="half" idx="10"/>
          </p:nvPr>
        </p:nvSpPr>
        <p:spPr/>
        <p:txBody>
          <a:bodyPr/>
          <a:lstStyle/>
          <a:p>
            <a:fld id="{82D866F1-CC91-4B96-85E3-2116CCEAC460}" type="datetime1">
              <a:rPr lang="en-MY" smtClean="0"/>
              <a:t>23/5/2022</a:t>
            </a:fld>
            <a:endParaRPr lang="en-MY"/>
          </a:p>
        </p:txBody>
      </p:sp>
      <p:sp>
        <p:nvSpPr>
          <p:cNvPr id="3" name="Footer Placeholder 2">
            <a:extLst>
              <a:ext uri="{FF2B5EF4-FFF2-40B4-BE49-F238E27FC236}">
                <a16:creationId xmlns:a16="http://schemas.microsoft.com/office/drawing/2014/main" id="{93C87931-6837-4778-B34B-6E2EE98D1E33}"/>
              </a:ext>
            </a:extLst>
          </p:cNvPr>
          <p:cNvSpPr>
            <a:spLocks noGrp="1"/>
          </p:cNvSpPr>
          <p:nvPr>
            <p:ph type="ftr" sz="quarter" idx="11"/>
          </p:nvPr>
        </p:nvSpPr>
        <p:spPr/>
        <p:txBody>
          <a:bodyPr/>
          <a:lstStyle/>
          <a:p>
            <a:r>
              <a:rPr lang="en-MY"/>
              <a:t>Dr Jugindar Singh</a:t>
            </a:r>
          </a:p>
        </p:txBody>
      </p:sp>
      <p:sp>
        <p:nvSpPr>
          <p:cNvPr id="4" name="Slide Number Placeholder 3">
            <a:extLst>
              <a:ext uri="{FF2B5EF4-FFF2-40B4-BE49-F238E27FC236}">
                <a16:creationId xmlns:a16="http://schemas.microsoft.com/office/drawing/2014/main" id="{D5DFC0D5-E10D-4E57-999E-EF3762390E16}"/>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046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8F73-5FE1-43A8-A149-A0B7ADF5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D3CF0BDF-1B73-4E46-870C-C9056BB1E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412B59C9-52A2-45FC-A581-C7B850190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2A6E6-AE60-4C82-AA6F-221B98867004}"/>
              </a:ext>
            </a:extLst>
          </p:cNvPr>
          <p:cNvSpPr>
            <a:spLocks noGrp="1"/>
          </p:cNvSpPr>
          <p:nvPr>
            <p:ph type="dt" sz="half" idx="10"/>
          </p:nvPr>
        </p:nvSpPr>
        <p:spPr/>
        <p:txBody>
          <a:bodyPr/>
          <a:lstStyle/>
          <a:p>
            <a:fld id="{9497F85C-F16B-4D78-8333-D8A567B731D6}" type="datetime1">
              <a:rPr lang="en-MY" smtClean="0"/>
              <a:t>23/5/2022</a:t>
            </a:fld>
            <a:endParaRPr lang="en-MY"/>
          </a:p>
        </p:txBody>
      </p:sp>
      <p:sp>
        <p:nvSpPr>
          <p:cNvPr id="6" name="Footer Placeholder 5">
            <a:extLst>
              <a:ext uri="{FF2B5EF4-FFF2-40B4-BE49-F238E27FC236}">
                <a16:creationId xmlns:a16="http://schemas.microsoft.com/office/drawing/2014/main" id="{8C7BF3DF-ABD0-4F2F-A54E-FAF223A32F3B}"/>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B73E4EBB-3C86-44E1-978E-0DB7D9EFCADF}"/>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370930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41EA-BA8D-4049-B79E-2995B5FA0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10C5005-9314-4AF2-A973-9EDF72727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9203836-539A-43F5-B0CE-97CDDB5D0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6D1645-F2F7-4FC8-B3AB-7DD1E5694653}"/>
              </a:ext>
            </a:extLst>
          </p:cNvPr>
          <p:cNvSpPr>
            <a:spLocks noGrp="1"/>
          </p:cNvSpPr>
          <p:nvPr>
            <p:ph type="dt" sz="half" idx="10"/>
          </p:nvPr>
        </p:nvSpPr>
        <p:spPr/>
        <p:txBody>
          <a:bodyPr/>
          <a:lstStyle/>
          <a:p>
            <a:fld id="{1962DC9F-B953-46DF-945D-F151352A0ACB}" type="datetime1">
              <a:rPr lang="en-MY" smtClean="0"/>
              <a:t>23/5/2022</a:t>
            </a:fld>
            <a:endParaRPr lang="en-MY"/>
          </a:p>
        </p:txBody>
      </p:sp>
      <p:sp>
        <p:nvSpPr>
          <p:cNvPr id="6" name="Footer Placeholder 5">
            <a:extLst>
              <a:ext uri="{FF2B5EF4-FFF2-40B4-BE49-F238E27FC236}">
                <a16:creationId xmlns:a16="http://schemas.microsoft.com/office/drawing/2014/main" id="{718F6F4B-41EA-4351-BEE0-D386546C922C}"/>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C854F004-E8CC-4569-853B-300792D5A4F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612449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5048-102E-4FEF-BF15-53F8762D9F0D}"/>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FA2A14E0-0AEB-400C-9CDB-EA21C3DD3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CBD3EE6-8278-4028-87DC-3A8952EEC0F6}"/>
              </a:ext>
            </a:extLst>
          </p:cNvPr>
          <p:cNvSpPr>
            <a:spLocks noGrp="1"/>
          </p:cNvSpPr>
          <p:nvPr>
            <p:ph type="dt" sz="half" idx="10"/>
          </p:nvPr>
        </p:nvSpPr>
        <p:spPr/>
        <p:txBody>
          <a:bodyPr/>
          <a:lstStyle/>
          <a:p>
            <a:fld id="{C4985FEE-D4BF-4019-A88E-57FCFD20B7EF}" type="datetime1">
              <a:rPr lang="en-MY" smtClean="0"/>
              <a:t>23/5/2022</a:t>
            </a:fld>
            <a:endParaRPr lang="en-MY"/>
          </a:p>
        </p:txBody>
      </p:sp>
      <p:sp>
        <p:nvSpPr>
          <p:cNvPr id="5" name="Footer Placeholder 4">
            <a:extLst>
              <a:ext uri="{FF2B5EF4-FFF2-40B4-BE49-F238E27FC236}">
                <a16:creationId xmlns:a16="http://schemas.microsoft.com/office/drawing/2014/main" id="{803C37FF-A26F-4880-AA64-995996DDAA8F}"/>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A3A0176F-B256-4967-872C-E609D19BA91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553761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E816E-9A8D-43A2-8BD9-C5761B58BB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71390CD-87C4-422B-BC3A-F61E3CA02D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7230472-6F65-4AD0-8DEA-C244102DB70A}"/>
              </a:ext>
            </a:extLst>
          </p:cNvPr>
          <p:cNvSpPr>
            <a:spLocks noGrp="1"/>
          </p:cNvSpPr>
          <p:nvPr>
            <p:ph type="dt" sz="half" idx="10"/>
          </p:nvPr>
        </p:nvSpPr>
        <p:spPr/>
        <p:txBody>
          <a:bodyPr/>
          <a:lstStyle/>
          <a:p>
            <a:fld id="{D89BA010-18F7-400A-9FB7-A24EF85F25D6}" type="datetime1">
              <a:rPr lang="en-MY" smtClean="0"/>
              <a:t>23/5/2022</a:t>
            </a:fld>
            <a:endParaRPr lang="en-MY"/>
          </a:p>
        </p:txBody>
      </p:sp>
      <p:sp>
        <p:nvSpPr>
          <p:cNvPr id="5" name="Footer Placeholder 4">
            <a:extLst>
              <a:ext uri="{FF2B5EF4-FFF2-40B4-BE49-F238E27FC236}">
                <a16:creationId xmlns:a16="http://schemas.microsoft.com/office/drawing/2014/main" id="{EA523C84-47D1-4A6D-9FE9-8CCB0832A79B}"/>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1006C064-B154-4884-A9C7-FF13D4EC1DDA}"/>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822043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0" descr="bluecorners">
            <a:extLst>
              <a:ext uri="{FF2B5EF4-FFF2-40B4-BE49-F238E27FC236}">
                <a16:creationId xmlns:a16="http://schemas.microsoft.com/office/drawing/2014/main" id="{7D98F84D-03D6-4D52-8860-08CF054B74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4">
            <a:extLst>
              <a:ext uri="{FF2B5EF4-FFF2-40B4-BE49-F238E27FC236}">
                <a16:creationId xmlns:a16="http://schemas.microsoft.com/office/drawing/2014/main" id="{79DC0DA1-D6B5-49F8-BC26-080542BFA20E}"/>
              </a:ext>
            </a:extLst>
          </p:cNvPr>
          <p:cNvSpPr txBox="1">
            <a:spLocks noChangeArrowheads="1"/>
          </p:cNvSpPr>
          <p:nvPr userDrawn="1"/>
        </p:nvSpPr>
        <p:spPr bwMode="auto">
          <a:xfrm>
            <a:off x="3657600" y="5943600"/>
            <a:ext cx="4470400" cy="4572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defRPr/>
            </a:pPr>
            <a:endParaRPr lang="en-US" sz="2400"/>
          </a:p>
        </p:txBody>
      </p:sp>
      <p:pic>
        <p:nvPicPr>
          <p:cNvPr id="6" name="Picture 26" descr="pearson">
            <a:extLst>
              <a:ext uri="{FF2B5EF4-FFF2-40B4-BE49-F238E27FC236}">
                <a16:creationId xmlns:a16="http://schemas.microsoft.com/office/drawing/2014/main" id="{7619CF19-29BC-45EC-B9B0-F0B5F5CD47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81600" y="6286500"/>
            <a:ext cx="150706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bluecorners">
            <a:extLst>
              <a:ext uri="{FF2B5EF4-FFF2-40B4-BE49-F238E27FC236}">
                <a16:creationId xmlns:a16="http://schemas.microsoft.com/office/drawing/2014/main" id="{D71A8902-8191-4523-A4B2-B8B7186054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4">
            <a:extLst>
              <a:ext uri="{FF2B5EF4-FFF2-40B4-BE49-F238E27FC236}">
                <a16:creationId xmlns:a16="http://schemas.microsoft.com/office/drawing/2014/main" id="{8969E4A7-5F69-4AA2-8EC2-28BC229880C3}"/>
              </a:ext>
            </a:extLst>
          </p:cNvPr>
          <p:cNvSpPr txBox="1">
            <a:spLocks noChangeArrowheads="1"/>
          </p:cNvSpPr>
          <p:nvPr userDrawn="1"/>
        </p:nvSpPr>
        <p:spPr bwMode="auto">
          <a:xfrm>
            <a:off x="3657600" y="5943600"/>
            <a:ext cx="4470400" cy="4572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defRPr/>
            </a:pPr>
            <a:endParaRPr lang="en-US" sz="2400"/>
          </a:p>
        </p:txBody>
      </p:sp>
      <p:pic>
        <p:nvPicPr>
          <p:cNvPr id="9" name="Picture 20" descr="bluecorners">
            <a:extLst>
              <a:ext uri="{FF2B5EF4-FFF2-40B4-BE49-F238E27FC236}">
                <a16:creationId xmlns:a16="http://schemas.microsoft.com/office/drawing/2014/main" id="{50004A3D-9186-4A5D-B795-62350F794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4">
            <a:extLst>
              <a:ext uri="{FF2B5EF4-FFF2-40B4-BE49-F238E27FC236}">
                <a16:creationId xmlns:a16="http://schemas.microsoft.com/office/drawing/2014/main" id="{25F84BAF-E88E-4106-93AC-FC860DCF06C1}"/>
              </a:ext>
            </a:extLst>
          </p:cNvPr>
          <p:cNvSpPr txBox="1">
            <a:spLocks noChangeArrowheads="1"/>
          </p:cNvSpPr>
          <p:nvPr userDrawn="1"/>
        </p:nvSpPr>
        <p:spPr bwMode="auto">
          <a:xfrm>
            <a:off x="3657600" y="5943600"/>
            <a:ext cx="4470400" cy="4572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defRPr/>
            </a:pPr>
            <a:endParaRPr lang="en-US" sz="2400"/>
          </a:p>
        </p:txBody>
      </p:sp>
      <p:sp>
        <p:nvSpPr>
          <p:cNvPr id="11" name="Rectangle 2">
            <a:extLst>
              <a:ext uri="{FF2B5EF4-FFF2-40B4-BE49-F238E27FC236}">
                <a16:creationId xmlns:a16="http://schemas.microsoft.com/office/drawing/2014/main" id="{1ECFCEF3-5373-403F-8CCE-4078CA4DAD24}"/>
              </a:ext>
            </a:extLst>
          </p:cNvPr>
          <p:cNvSpPr>
            <a:spLocks noChangeArrowheads="1"/>
          </p:cNvSpPr>
          <p:nvPr userDrawn="1"/>
        </p:nvSpPr>
        <p:spPr bwMode="gray">
          <a:xfrm>
            <a:off x="0" y="6397626"/>
            <a:ext cx="12192000" cy="460375"/>
          </a:xfrm>
          <a:prstGeom prst="rect">
            <a:avLst/>
          </a:prstGeom>
          <a:solidFill>
            <a:srgbClr val="33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ahoma" pitchFamily="34" charset="0"/>
                <a:cs typeface="Arial" charset="0"/>
              </a:defRPr>
            </a:lvl1pPr>
            <a:lvl2pPr marL="742950" indent="-28575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defRPr/>
            </a:pPr>
            <a:endParaRPr lang="en-US" altLang="en-US" sz="2400">
              <a:ea typeface="+mn-ea"/>
            </a:endParaRPr>
          </a:p>
        </p:txBody>
      </p:sp>
      <p:pic>
        <p:nvPicPr>
          <p:cNvPr id="12" name="Picture 6" descr="Pearson_Strap_Bound_White">
            <a:extLst>
              <a:ext uri="{FF2B5EF4-FFF2-40B4-BE49-F238E27FC236}">
                <a16:creationId xmlns:a16="http://schemas.microsoft.com/office/drawing/2014/main" id="{4190802C-D748-460B-BE8E-96A888E1CEE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101" y="6380163"/>
            <a:ext cx="254423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Pearson_Bound_White">
            <a:extLst>
              <a:ext uri="{FF2B5EF4-FFF2-40B4-BE49-F238E27FC236}">
                <a16:creationId xmlns:a16="http://schemas.microsoft.com/office/drawing/2014/main" id="{4AAAD523-F7FC-4340-8FB2-E8D0F6CEDE8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84317" y="6364288"/>
            <a:ext cx="220768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a:extLst>
              <a:ext uri="{FF2B5EF4-FFF2-40B4-BE49-F238E27FC236}">
                <a16:creationId xmlns:a16="http://schemas.microsoft.com/office/drawing/2014/main" id="{BD768754-BD9C-491C-95F1-6E40BE482C54}"/>
              </a:ext>
            </a:extLst>
          </p:cNvPr>
          <p:cNvSpPr txBox="1">
            <a:spLocks noChangeArrowheads="1"/>
          </p:cNvSpPr>
          <p:nvPr userDrawn="1"/>
        </p:nvSpPr>
        <p:spPr bwMode="auto">
          <a:xfrm>
            <a:off x="0" y="6172201"/>
            <a:ext cx="558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folHlink"/>
              </a:buClr>
              <a:buSzPct val="60000"/>
              <a:buFont typeface="Wingdings" panose="05000000000000000000" pitchFamily="2" charset="2"/>
              <a:defRPr sz="10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defRPr/>
            </a:pPr>
            <a:r>
              <a:rPr lang="en-US" altLang="en-US" sz="1000"/>
              <a:t>© (2015, 2012, 2008) by Pearson Education, Inc. All Rights Reserved</a:t>
            </a:r>
          </a:p>
        </p:txBody>
      </p:sp>
      <p:sp>
        <p:nvSpPr>
          <p:cNvPr id="65557" name="Rectangle 21"/>
          <p:cNvSpPr>
            <a:spLocks noGrp="1" noChangeArrowheads="1"/>
          </p:cNvSpPr>
          <p:nvPr>
            <p:ph type="ctrTitle"/>
          </p:nvPr>
        </p:nvSpPr>
        <p:spPr>
          <a:xfrm>
            <a:off x="1117600" y="1219200"/>
            <a:ext cx="10363200" cy="1143000"/>
          </a:xfrm>
        </p:spPr>
        <p:txBody>
          <a:bodyPr/>
          <a:lstStyle>
            <a:lvl1pPr>
              <a:defRPr/>
            </a:lvl1pPr>
          </a:lstStyle>
          <a:p>
            <a:r>
              <a:rPr lang="en-US"/>
              <a:t>Click to edit Master title style</a:t>
            </a:r>
          </a:p>
        </p:txBody>
      </p:sp>
      <p:sp>
        <p:nvSpPr>
          <p:cNvPr id="65558" name="Rectangle 22"/>
          <p:cNvSpPr>
            <a:spLocks noGrp="1" noChangeArrowheads="1"/>
          </p:cNvSpPr>
          <p:nvPr>
            <p:ph type="subTitle" idx="1"/>
          </p:nvPr>
        </p:nvSpPr>
        <p:spPr>
          <a:xfrm>
            <a:off x="1625600" y="2590800"/>
            <a:ext cx="8534400" cy="1752600"/>
          </a:xfrm>
        </p:spPr>
        <p:txBody>
          <a:bodyPr/>
          <a:lstStyle>
            <a:lvl1pPr marL="0" indent="0" algn="ctr">
              <a:buFont typeface="Wingdings" charset="2"/>
              <a:buNone/>
              <a:defRPr/>
            </a:lvl1pPr>
          </a:lstStyle>
          <a:p>
            <a:r>
              <a:rPr lang="en-US"/>
              <a:t>Click to edit Master subtitle style</a:t>
            </a:r>
          </a:p>
        </p:txBody>
      </p:sp>
    </p:spTree>
    <p:extLst>
      <p:ext uri="{BB962C8B-B14F-4D97-AF65-F5344CB8AC3E}">
        <p14:creationId xmlns:p14="http://schemas.microsoft.com/office/powerpoint/2010/main" val="365244919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56028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9224141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27293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8262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5/23/2022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63670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148716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20354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886178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963418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840963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617539"/>
            <a:ext cx="2601384"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617539"/>
            <a:ext cx="7600949"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048616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2B209B-1B87-43BB-84C5-D7B835476B54}"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3396056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B209B-1B87-43BB-84C5-D7B835476B54}"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3238290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B209B-1B87-43BB-84C5-D7B835476B54}"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2517186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2B209B-1B87-43BB-84C5-D7B835476B54}"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425741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5/23/2022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8368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2B209B-1B87-43BB-84C5-D7B835476B54}" type="datetimeFigureOut">
              <a:rPr lang="en-US" smtClean="0"/>
              <a:t>5/23/2022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3888035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2B209B-1B87-43BB-84C5-D7B835476B54}" type="datetimeFigureOut">
              <a:rPr lang="en-US" smtClean="0"/>
              <a:t>5/23/2022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23490194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B209B-1B87-43BB-84C5-D7B835476B54}" type="datetimeFigureOut">
              <a:rPr lang="en-US" smtClean="0"/>
              <a:t>5/23/2022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2960460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2B209B-1B87-43BB-84C5-D7B835476B54}"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1432583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2B209B-1B87-43BB-84C5-D7B835476B54}"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1156444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B209B-1B87-43BB-84C5-D7B835476B54}"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737397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B209B-1B87-43BB-84C5-D7B835476B54}"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2917680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0" y="1600200"/>
            <a:ext cx="47244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0" y="3938589"/>
            <a:ext cx="47244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7E46F4FF-8FD6-415F-B714-AFDC4BBFFEC4}"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24665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84D4C4-EE29-42C5-978B-14275BAAF375}"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53317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0"/>
            <a:ext cx="96520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30400" y="3938589"/>
            <a:ext cx="96520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0E2FC1-97C5-4BEB-9D7A-C5C2FACF2E14}" type="slidenum">
              <a:rPr kumimoji="0"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302027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5/23/2022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0338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B8DBE5-0451-4DAD-913D-7794E6B86986}"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246863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9C286C-BE92-49E9-8776-45BDAE65466F}"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04015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AFD26B-B024-46E7-B186-A8C3CA95E7F2}"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641550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0BED55D-B946-4FF4-9EAA-065136983668}"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72376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037B300-A2C4-4F4F-8E02-B1165257624A}"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090918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269421B-9DD4-45FD-B1BA-032F5392ECB0}"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012399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0392260-276F-4D5E-9CDF-00FD36EFBB67}"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805923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896A6D-DF7F-404D-9A78-65748E7109C7}"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46251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2F1897-C088-4051-A63D-A5173CDE828D}"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762956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B69EE7-01D9-44A6-BEBA-E61083FFA52B}"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7549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5/23/2022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232275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E6148E-9C5E-4F60-AD20-73711D750C46}"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647508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84D4C4-EE29-42C5-978B-14275BAAF375}"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40442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0" y="1600200"/>
            <a:ext cx="47244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0" y="3938589"/>
            <a:ext cx="47244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7E46F4FF-8FD6-415F-B714-AFDC4BBFFEC4}"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907448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0"/>
            <a:ext cx="96520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30400" y="3938589"/>
            <a:ext cx="96520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1F0E2FC1-97C5-4BEB-9D7A-C5C2FACF2E14}" type="slidenum">
              <a:rPr lang="ja-JP" altLang="en-US"/>
              <a:pPr>
                <a:defRPr/>
              </a:pPr>
              <a:t>‹#›</a:t>
            </a:fld>
            <a:endParaRPr lang="en-US" altLang="ja-JP"/>
          </a:p>
        </p:txBody>
      </p:sp>
    </p:spTree>
    <p:extLst>
      <p:ext uri="{BB962C8B-B14F-4D97-AF65-F5344CB8AC3E}">
        <p14:creationId xmlns:p14="http://schemas.microsoft.com/office/powerpoint/2010/main" val="1467104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solidFill>
                  <a:srgbClr val="000000">
                    <a:alpha val="70000"/>
                  </a:srgbClr>
                </a:solidFill>
              </a:rPr>
              <a:pPr/>
              <a:t>5/23/2022</a:t>
            </a:fld>
            <a:endParaRPr lang="en-US" dirty="0">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5871435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solidFill>
                  <a:srgbClr val="000000">
                    <a:alpha val="70000"/>
                  </a:srgbClr>
                </a:solidFill>
              </a:rPr>
              <a:pPr/>
              <a:t>5/23/2022</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6266624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0C6404-AD6E-4860-8E75-697CA40B95DA}" type="datetimeFigureOut">
              <a:rPr lang="en-US" dirty="0">
                <a:solidFill>
                  <a:srgbClr val="000000">
                    <a:alpha val="70000"/>
                  </a:srgbClr>
                </a:solidFill>
              </a:rPr>
              <a:pPr/>
              <a:t>5/23/2022</a:t>
            </a:fld>
            <a:endParaRPr lang="en-US" dirty="0">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9763245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solidFill>
                  <a:srgbClr val="000000">
                    <a:alpha val="70000"/>
                  </a:srgbClr>
                </a:solidFill>
              </a:rPr>
              <a:pPr/>
              <a:t>5/23/2022</a:t>
            </a:fld>
            <a:endParaRPr lang="en-US" dirty="0">
              <a:solidFill>
                <a:srgbClr val="000000">
                  <a:alpha val="70000"/>
                </a:srgbClr>
              </a:solidFill>
            </a:endParaRPr>
          </a:p>
        </p:txBody>
      </p:sp>
      <p:sp>
        <p:nvSpPr>
          <p:cNvPr id="9" name="Footer Placeholder 8"/>
          <p:cNvSpPr>
            <a:spLocks noGrp="1"/>
          </p:cNvSpPr>
          <p:nvPr>
            <p:ph type="ftr" sz="quarter" idx="11"/>
          </p:nvPr>
        </p:nvSpPr>
        <p:spPr/>
        <p:txBody>
          <a:bodyPr/>
          <a:lstStyle/>
          <a:p>
            <a:endParaRPr lang="en-US" dirty="0">
              <a:solidFill>
                <a:srgbClr val="000000">
                  <a:alpha val="70000"/>
                </a:srgbClr>
              </a:solidFill>
            </a:endParaRPr>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7645225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solidFill>
                  <a:srgbClr val="000000">
                    <a:alpha val="70000"/>
                  </a:srgbClr>
                </a:solidFill>
              </a:rPr>
              <a:pPr/>
              <a:t>5/23/2022</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873225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solidFill>
                  <a:srgbClr val="000000">
                    <a:alpha val="70000"/>
                  </a:srgbClr>
                </a:solidFill>
              </a:rPr>
              <a:pPr/>
              <a:t>5/23/2022</a:t>
            </a:fld>
            <a:endParaRPr lang="en-US" dirty="0">
              <a:solidFill>
                <a:srgbClr val="000000">
                  <a:alpha val="70000"/>
                </a:srgbClr>
              </a:solidFill>
            </a:endParaRPr>
          </a:p>
        </p:txBody>
      </p:sp>
      <p:sp>
        <p:nvSpPr>
          <p:cNvPr id="4" name="Footer Placeholder 3"/>
          <p:cNvSpPr>
            <a:spLocks noGrp="1"/>
          </p:cNvSpPr>
          <p:nvPr>
            <p:ph type="ftr" sz="quarter" idx="11"/>
          </p:nvPr>
        </p:nvSpPr>
        <p:spPr/>
        <p:txBody>
          <a:bodyPr/>
          <a:lstStyle/>
          <a:p>
            <a:endParaRPr lang="en-US" dirty="0">
              <a:solidFill>
                <a:srgbClr val="000000">
                  <a:alpha val="70000"/>
                </a:srgbClr>
              </a:solidFill>
            </a:endParaRPr>
          </a:p>
        </p:txBody>
      </p:sp>
      <p:sp>
        <p:nvSpPr>
          <p:cNvPr id="5" name="Slide Number Placeholder 4"/>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47705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5/23/2022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749715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solidFill>
                  <a:srgbClr val="000000">
                    <a:alpha val="70000"/>
                  </a:srgbClr>
                </a:solidFill>
              </a:rPr>
              <a:pPr/>
              <a:t>5/23/2022</a:t>
            </a:fld>
            <a:endParaRPr lang="en-US" dirty="0">
              <a:solidFill>
                <a:srgbClr val="000000">
                  <a:alpha val="70000"/>
                </a:srgbClr>
              </a:solidFill>
            </a:endParaRPr>
          </a:p>
        </p:txBody>
      </p:sp>
      <p:sp>
        <p:nvSpPr>
          <p:cNvPr id="3" name="Footer Placeholder 2"/>
          <p:cNvSpPr>
            <a:spLocks noGrp="1"/>
          </p:cNvSpPr>
          <p:nvPr>
            <p:ph type="ftr" sz="quarter" idx="11"/>
          </p:nvPr>
        </p:nvSpPr>
        <p:spPr/>
        <p:txBody>
          <a:bodyPr/>
          <a:lstStyle/>
          <a:p>
            <a:endParaRPr lang="en-US" dirty="0">
              <a:solidFill>
                <a:srgbClr val="000000">
                  <a:alpha val="70000"/>
                </a:srgbClr>
              </a:solidFill>
            </a:endParaRPr>
          </a:p>
        </p:txBody>
      </p:sp>
      <p:sp>
        <p:nvSpPr>
          <p:cNvPr id="4" name="Slide Number Placeholder 3"/>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9944641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solidFill>
                  <a:srgbClr val="000000">
                    <a:alpha val="70000"/>
                  </a:srgbClr>
                </a:solidFill>
              </a:rPr>
              <a:pPr/>
              <a:t>5/23/2022</a:t>
            </a:fld>
            <a:endParaRPr lang="en-US" dirty="0">
              <a:solidFill>
                <a:srgbClr val="000000">
                  <a:alpha val="70000"/>
                </a:srgbClr>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solidFill>
                <a:srgbClr val="000000">
                  <a:alpha val="70000"/>
                </a:srgbClr>
              </a:solidFill>
            </a:endParaRPr>
          </a:p>
        </p:txBody>
      </p:sp>
      <p:sp>
        <p:nvSpPr>
          <p:cNvPr id="11" name="Slide Number Placeholder 10"/>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4212957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pPr/>
              <a:t>5/23/2022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solidFill>
                <a:srgbClr val="000000">
                  <a:alpha val="70000"/>
                </a:srgbClr>
              </a:solidFill>
            </a:endParaRPr>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380262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solidFill>
                  <a:srgbClr val="000000">
                    <a:alpha val="70000"/>
                  </a:srgbClr>
                </a:solidFill>
              </a:rPr>
              <a:pPr/>
              <a:t>5/23/2022</a:t>
            </a:fld>
            <a:endParaRPr lang="en-US" dirty="0">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6013173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solidFill>
                  <a:srgbClr val="000000">
                    <a:alpha val="70000"/>
                  </a:srgbClr>
                </a:solidFill>
              </a:rPr>
              <a:pPr/>
              <a:t>5/23/2022</a:t>
            </a:fld>
            <a:endParaRPr lang="en-US" dirty="0">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1038392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1800">
              <a:solidFill>
                <a:srgbClr val="000000"/>
              </a:solidFill>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003816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5590787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42381973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19405025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4123284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5/23/2022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533170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13542281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36686172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41426491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22240519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1147965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412935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5/23/2022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297169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70" r:id="rId8"/>
    <p:sldLayoutId id="2147483667" r:id="rId9"/>
    <p:sldLayoutId id="2147483668" r:id="rId10"/>
    <p:sldLayoutId id="2147483669"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090152"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4"/>
            <a:ext cx="12192000" cy="236537"/>
          </a:xfrm>
          <a:prstGeom prst="rect">
            <a:avLst/>
          </a:prstGeom>
          <a:solidFill>
            <a:srgbClr val="C44C4C"/>
          </a:solidFill>
          <a:ln w="9525">
            <a:noFill/>
            <a:miter lim="800000"/>
            <a:headEnd/>
            <a:tailEnd/>
          </a:ln>
          <a:effectLst/>
        </p:spPr>
        <p:txBody>
          <a:bodyPr wrap="none" anchor="ctr"/>
          <a:lstStyle/>
          <a:p>
            <a:pPr fontAlgn="base">
              <a:spcBef>
                <a:spcPct val="0"/>
              </a:spcBef>
              <a:spcAft>
                <a:spcPct val="0"/>
              </a:spcAft>
            </a:pPr>
            <a:endParaRPr lang="en-US" sz="1800">
              <a:solidFill>
                <a:srgbClr val="000000"/>
              </a:solidFill>
            </a:endParaRPr>
          </a:p>
        </p:txBody>
      </p:sp>
      <p:sp>
        <p:nvSpPr>
          <p:cNvPr id="1028" name="Rectangle 4"/>
          <p:cNvSpPr>
            <a:spLocks noGrp="1" noChangeArrowheads="1"/>
          </p:cNvSpPr>
          <p:nvPr>
            <p:ph type="body" idx="1"/>
          </p:nvPr>
        </p:nvSpPr>
        <p:spPr bwMode="auto">
          <a:xfrm>
            <a:off x="630767" y="17367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0" y="6597650"/>
            <a:ext cx="3615267" cy="260350"/>
          </a:xfrm>
          <a:prstGeom prst="rect">
            <a:avLst/>
          </a:prstGeom>
          <a:noFill/>
          <a:ln w="9525">
            <a:noFill/>
            <a:miter lim="800000"/>
            <a:headEnd/>
            <a:tailEnd/>
          </a:ln>
          <a:effectLst/>
        </p:spPr>
        <p:txBody>
          <a:bodyPr/>
          <a:lstStyle/>
          <a:p>
            <a:pPr fontAlgn="base">
              <a:spcBef>
                <a:spcPct val="0"/>
              </a:spcBef>
              <a:spcAft>
                <a:spcPct val="0"/>
              </a:spcAft>
              <a:defRPr/>
            </a:pPr>
            <a:r>
              <a:rPr lang="en-US" sz="800">
                <a:solidFill>
                  <a:srgbClr val="000000"/>
                </a:solidFill>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pPr>
            <a:r>
              <a:rPr lang="en-US">
                <a:solidFill>
                  <a:srgbClr val="000000"/>
                </a:solidFill>
              </a:rPr>
              <a:t>Dr Jugindar Singh</a:t>
            </a: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algn="ctr" fontAlgn="base">
              <a:spcBef>
                <a:spcPct val="0"/>
              </a:spcBef>
              <a:spcAft>
                <a:spcPct val="0"/>
              </a:spcAft>
              <a:defRPr/>
            </a:pPr>
            <a:r>
              <a:rPr lang="en-US" sz="800">
                <a:solidFill>
                  <a:srgbClr val="000000"/>
                </a:solidFill>
              </a:rPr>
              <a:t>Title of Slides</a:t>
            </a:r>
          </a:p>
        </p:txBody>
      </p:sp>
      <p:pic>
        <p:nvPicPr>
          <p:cNvPr id="1033" name="Picture 20"/>
          <p:cNvPicPr>
            <a:picLocks noChangeAspect="1" noChangeArrowheads="1"/>
          </p:cNvPicPr>
          <p:nvPr userDrawn="1"/>
        </p:nvPicPr>
        <p:blipFill>
          <a:blip r:embed="rId14">
            <a:lum bright="72000" contrast="-64000"/>
            <a:extLst>
              <a:ext uri="{28A0092B-C50C-407E-A947-70E740481C1C}">
                <a14:useLocalDpi xmlns:a14="http://schemas.microsoft.com/office/drawing/2010/main" val="0"/>
              </a:ext>
            </a:extLst>
          </a:blip>
          <a:srcRect/>
          <a:stretch>
            <a:fillRect/>
          </a:stretch>
        </p:blipFill>
        <p:spPr bwMode="auto">
          <a:xfrm>
            <a:off x="0" y="2344739"/>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098289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F01AB-951C-48B1-BE70-462F9E260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B4EFCDEC-FFAE-4627-814D-CA623A6F7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3E8D0DA-7F8A-491F-B1D6-0070A77E9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41D17-4F67-4F43-9762-E370DF562981}" type="datetime1">
              <a:rPr lang="en-MY" smtClean="0"/>
              <a:t>23/5/2022</a:t>
            </a:fld>
            <a:endParaRPr lang="en-MY"/>
          </a:p>
        </p:txBody>
      </p:sp>
      <p:sp>
        <p:nvSpPr>
          <p:cNvPr id="5" name="Footer Placeholder 4">
            <a:extLst>
              <a:ext uri="{FF2B5EF4-FFF2-40B4-BE49-F238E27FC236}">
                <a16:creationId xmlns:a16="http://schemas.microsoft.com/office/drawing/2014/main" id="{9437B798-591C-4B41-A6E5-F307F4E99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a:t>Dr Jugindar Singh</a:t>
            </a:r>
          </a:p>
        </p:txBody>
      </p:sp>
      <p:sp>
        <p:nvSpPr>
          <p:cNvPr id="6" name="Slide Number Placeholder 5">
            <a:extLst>
              <a:ext uri="{FF2B5EF4-FFF2-40B4-BE49-F238E27FC236}">
                <a16:creationId xmlns:a16="http://schemas.microsoft.com/office/drawing/2014/main" id="{1BB352B5-B25D-404B-AB59-398BA153A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90BE9-DDF7-453E-839E-57B6B292D82F}" type="slidenum">
              <a:rPr lang="en-MY" smtClean="0"/>
              <a:t>‹#›</a:t>
            </a:fld>
            <a:endParaRPr lang="en-MY"/>
          </a:p>
        </p:txBody>
      </p:sp>
    </p:spTree>
    <p:extLst>
      <p:ext uri="{BB962C8B-B14F-4D97-AF65-F5344CB8AC3E}">
        <p14:creationId xmlns:p14="http://schemas.microsoft.com/office/powerpoint/2010/main" val="31747092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a:extLst>
              <a:ext uri="{FF2B5EF4-FFF2-40B4-BE49-F238E27FC236}">
                <a16:creationId xmlns:a16="http://schemas.microsoft.com/office/drawing/2014/main" id="{4AE93911-EA57-4F8A-8763-EB8E04272F65}"/>
              </a:ext>
            </a:extLst>
          </p:cNvPr>
          <p:cNvSpPr>
            <a:spLocks noGrp="1" noChangeArrowheads="1"/>
          </p:cNvSpPr>
          <p:nvPr>
            <p:ph type="title"/>
          </p:nvPr>
        </p:nvSpPr>
        <p:spPr bwMode="auto">
          <a:xfrm>
            <a:off x="1534585" y="617538"/>
            <a:ext cx="103907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26">
            <a:extLst>
              <a:ext uri="{FF2B5EF4-FFF2-40B4-BE49-F238E27FC236}">
                <a16:creationId xmlns:a16="http://schemas.microsoft.com/office/drawing/2014/main" id="{AC1353D7-E9A5-431C-94AE-264DF7FF20A8}"/>
              </a:ext>
            </a:extLst>
          </p:cNvPr>
          <p:cNvSpPr>
            <a:spLocks noGrp="1" noChangeArrowheads="1"/>
          </p:cNvSpPr>
          <p:nvPr>
            <p:ph type="body" idx="1"/>
          </p:nvPr>
        </p:nvSpPr>
        <p:spPr bwMode="auto">
          <a:xfrm>
            <a:off x="1576917" y="201771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30" descr="bluegradientbar">
            <a:extLst>
              <a:ext uri="{FF2B5EF4-FFF2-40B4-BE49-F238E27FC236}">
                <a16:creationId xmlns:a16="http://schemas.microsoft.com/office/drawing/2014/main" id="{F8E43739-D7CE-4756-8F82-0CAEEAAAE8C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71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E291E29E-E9E7-443A-BDEC-1AA800355E8D}"/>
              </a:ext>
            </a:extLst>
          </p:cNvPr>
          <p:cNvSpPr>
            <a:spLocks noChangeArrowheads="1"/>
          </p:cNvSpPr>
          <p:nvPr userDrawn="1"/>
        </p:nvSpPr>
        <p:spPr bwMode="gray">
          <a:xfrm>
            <a:off x="0" y="6397626"/>
            <a:ext cx="12192000" cy="460375"/>
          </a:xfrm>
          <a:prstGeom prst="rect">
            <a:avLst/>
          </a:prstGeom>
          <a:solidFill>
            <a:srgbClr val="33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ahoma" pitchFamily="34" charset="0"/>
                <a:cs typeface="Arial" charset="0"/>
              </a:defRPr>
            </a:lvl1pPr>
            <a:lvl2pPr marL="742950" indent="-28575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defRPr/>
            </a:pPr>
            <a:endParaRPr lang="en-US" altLang="en-US" sz="2400">
              <a:ea typeface="+mn-ea"/>
            </a:endParaRPr>
          </a:p>
        </p:txBody>
      </p:sp>
      <p:sp>
        <p:nvSpPr>
          <p:cNvPr id="1030" name="Text Box 8">
            <a:extLst>
              <a:ext uri="{FF2B5EF4-FFF2-40B4-BE49-F238E27FC236}">
                <a16:creationId xmlns:a16="http://schemas.microsoft.com/office/drawing/2014/main" id="{25D9C941-B6FC-47A8-8E29-32BF36A1C747}"/>
              </a:ext>
            </a:extLst>
          </p:cNvPr>
          <p:cNvSpPr txBox="1">
            <a:spLocks noChangeArrowheads="1"/>
          </p:cNvSpPr>
          <p:nvPr userDrawn="1"/>
        </p:nvSpPr>
        <p:spPr bwMode="auto">
          <a:xfrm>
            <a:off x="0" y="6400801"/>
            <a:ext cx="6604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defRPr/>
            </a:pPr>
            <a:r>
              <a:rPr lang="en-US" altLang="en-US" sz="900">
                <a:solidFill>
                  <a:schemeClr val="bg1"/>
                </a:solidFill>
                <a:cs typeface="Arial" panose="020B0604020202020204" pitchFamily="34" charset="0"/>
              </a:rPr>
              <a:t>Creswell, </a:t>
            </a:r>
            <a:r>
              <a:rPr lang="en-US" altLang="en-US" sz="900" i="1">
                <a:solidFill>
                  <a:schemeClr val="bg1"/>
                </a:solidFill>
                <a:cs typeface="Arial" panose="020B0604020202020204" pitchFamily="34" charset="0"/>
              </a:rPr>
              <a:t>Educational Research: Planning, Conducting, and Evaluating </a:t>
            </a:r>
          </a:p>
          <a:p>
            <a:pPr eaLnBrk="1" hangingPunct="1">
              <a:defRPr/>
            </a:pPr>
            <a:r>
              <a:rPr lang="en-US" altLang="en-US" sz="900" i="1">
                <a:solidFill>
                  <a:schemeClr val="bg1"/>
                </a:solidFill>
                <a:cs typeface="Arial" panose="020B0604020202020204" pitchFamily="34" charset="0"/>
              </a:rPr>
              <a:t>Quantitative and Qualitative Research, 5</a:t>
            </a:r>
            <a:r>
              <a:rPr lang="en-US" altLang="en-US" sz="900" i="1" baseline="30000">
                <a:solidFill>
                  <a:schemeClr val="bg1"/>
                </a:solidFill>
                <a:cs typeface="Arial" panose="020B0604020202020204" pitchFamily="34" charset="0"/>
              </a:rPr>
              <a:t>th</a:t>
            </a:r>
            <a:r>
              <a:rPr lang="en-US" altLang="en-US" sz="900" i="1">
                <a:solidFill>
                  <a:schemeClr val="bg1"/>
                </a:solidFill>
                <a:cs typeface="Arial" panose="020B0604020202020204" pitchFamily="34" charset="0"/>
              </a:rPr>
              <a:t> Ed.</a:t>
            </a:r>
            <a:endParaRPr lang="en-US" altLang="en-US" sz="900">
              <a:solidFill>
                <a:schemeClr val="bg1"/>
              </a:solidFill>
              <a:cs typeface="Arial" panose="020B0604020202020204" pitchFamily="34" charset="0"/>
            </a:endParaRPr>
          </a:p>
          <a:p>
            <a:pPr eaLnBrk="1" hangingPunct="1">
              <a:defRPr/>
            </a:pPr>
            <a:r>
              <a:rPr lang="en-US" altLang="en-US" sz="900">
                <a:solidFill>
                  <a:schemeClr val="bg1"/>
                </a:solidFill>
                <a:cs typeface="Arial" panose="020B0604020202020204" pitchFamily="34" charset="0"/>
              </a:rPr>
              <a:t>  © (2015, 2012, 2008)  by Pearson Education, Inc. All Rights Reserved</a:t>
            </a:r>
          </a:p>
        </p:txBody>
      </p:sp>
      <p:sp>
        <p:nvSpPr>
          <p:cNvPr id="1035" name="Rectangle 29">
            <a:extLst>
              <a:ext uri="{FF2B5EF4-FFF2-40B4-BE49-F238E27FC236}">
                <a16:creationId xmlns:a16="http://schemas.microsoft.com/office/drawing/2014/main" id="{65E7278D-DD64-44E2-BFA3-3289E6276B18}"/>
              </a:ext>
            </a:extLst>
          </p:cNvPr>
          <p:cNvSpPr>
            <a:spLocks noGrp="1" noChangeArrowheads="1"/>
          </p:cNvSpPr>
          <p:nvPr userDrawn="1"/>
        </p:nvSpPr>
        <p:spPr bwMode="auto">
          <a:xfrm>
            <a:off x="6096000" y="6400800"/>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r>
              <a:rPr lang="en-US" altLang="en-US" sz="1400"/>
              <a:t>6-</a:t>
            </a:r>
            <a:fld id="{DB8CC5EA-E9F3-4BFA-B805-A91C42463B51}" type="slidenum">
              <a:rPr lang="en-US" altLang="en-US" sz="1400"/>
              <a:pPr algn="ctr"/>
              <a:t>‹#›</a:t>
            </a:fld>
            <a:endParaRPr lang="en-US" altLang="en-US" sz="1400"/>
          </a:p>
        </p:txBody>
      </p:sp>
      <p:pic>
        <p:nvPicPr>
          <p:cNvPr id="1032" name="Picture 7" descr="Pearson_Bound_White">
            <a:extLst>
              <a:ext uri="{FF2B5EF4-FFF2-40B4-BE49-F238E27FC236}">
                <a16:creationId xmlns:a16="http://schemas.microsoft.com/office/drawing/2014/main" id="{7920C5C2-B3C9-4FAE-B90E-E2A6A9467B1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84317" y="6364288"/>
            <a:ext cx="220768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74798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hf sldNum="0" hdr="0" ftr="0" dt="0"/>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B209B-1B87-43BB-84C5-D7B835476B54}" type="datetimeFigureOut">
              <a:rPr lang="en-US" smtClean="0"/>
              <a:t>5/23/2022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74C74-07BC-44C3-A561-7B6B9A4A2FD8}" type="slidenum">
              <a:rPr lang="en-US" smtClean="0"/>
              <a:t>‹#›</a:t>
            </a:fld>
            <a:endParaRPr lang="en-US"/>
          </a:p>
        </p:txBody>
      </p:sp>
    </p:spTree>
    <p:extLst>
      <p:ext uri="{BB962C8B-B14F-4D97-AF65-F5344CB8AC3E}">
        <p14:creationId xmlns:p14="http://schemas.microsoft.com/office/powerpoint/2010/main" val="325951930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endParaRPr lang="en-US" altLang="ja-JP">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endParaRPr lang="en-US" altLang="ja-JP">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976E517C-9984-4963-8BEF-A6D277C11EAE}" type="slidenum">
              <a:rPr lang="ja-JP" altLang="en-US">
                <a:solidFill>
                  <a:prstClr val="black">
                    <a:tint val="75000"/>
                  </a:prstClr>
                </a:solidFill>
              </a:rPr>
              <a:pPr fontAlgn="base">
                <a:spcBef>
                  <a:spcPct val="0"/>
                </a:spcBef>
                <a:spcAft>
                  <a:spcPct val="0"/>
                </a:spcAft>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8268667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defTabSz="457200"/>
            <a:fld id="{1160EA64-D806-43AC-9DF2-F8C432F32B4C}" type="datetimeFigureOut">
              <a:rPr lang="en-US" dirty="0">
                <a:solidFill>
                  <a:srgbClr val="000000">
                    <a:alpha val="70000"/>
                  </a:srgbClr>
                </a:solidFill>
              </a:rPr>
              <a:pPr defTabSz="457200"/>
              <a:t>5/23/2022</a:t>
            </a:fld>
            <a:endParaRPr lang="en-US" dirty="0">
              <a:solidFill>
                <a:srgbClr val="000000">
                  <a:alpha val="70000"/>
                </a:srgbClr>
              </a:solidFill>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defTabSz="457200"/>
            <a:endParaRPr lang="en-US" dirty="0">
              <a:solidFill>
                <a:srgbClr val="000000">
                  <a:alpha val="70000"/>
                </a:srgbClr>
              </a:solidFill>
            </a:endParaRP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defTabSz="457200"/>
            <a:fld id="{8A7A6979-0714-4377-B894-6BE4C2D6E202}" type="slidenum">
              <a:rPr lang="en-US" dirty="0"/>
              <a:pPr defTabSz="457200"/>
              <a:t>‹#›</a:t>
            </a:fld>
            <a:endParaRPr lang="en-US" dirty="0"/>
          </a:p>
        </p:txBody>
      </p:sp>
    </p:spTree>
    <p:extLst>
      <p:ext uri="{BB962C8B-B14F-4D97-AF65-F5344CB8AC3E}">
        <p14:creationId xmlns:p14="http://schemas.microsoft.com/office/powerpoint/2010/main" val="341772913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90152"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3"/>
          <p:cNvSpPr>
            <a:spLocks noChangeArrowheads="1"/>
          </p:cNvSpPr>
          <p:nvPr/>
        </p:nvSpPr>
        <p:spPr bwMode="auto">
          <a:xfrm>
            <a:off x="0" y="6621464"/>
            <a:ext cx="12192000" cy="236537"/>
          </a:xfrm>
          <a:prstGeom prst="rect">
            <a:avLst/>
          </a:prstGeom>
          <a:solidFill>
            <a:srgbClr val="C44C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srgbClr val="000000"/>
              </a:solidFill>
            </a:endParaRPr>
          </a:p>
        </p:txBody>
      </p:sp>
      <p:sp>
        <p:nvSpPr>
          <p:cNvPr id="3076" name="Rectangle 4"/>
          <p:cNvSpPr>
            <a:spLocks noGrp="1" noChangeArrowheads="1"/>
          </p:cNvSpPr>
          <p:nvPr>
            <p:ph type="body" idx="1"/>
          </p:nvPr>
        </p:nvSpPr>
        <p:spPr bwMode="auto">
          <a:xfrm>
            <a:off x="630767" y="17367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8" name="Rectangle 7"/>
          <p:cNvSpPr>
            <a:spLocks noChangeArrowheads="1"/>
          </p:cNvSpPr>
          <p:nvPr/>
        </p:nvSpPr>
        <p:spPr bwMode="auto">
          <a:xfrm>
            <a:off x="0" y="6597650"/>
            <a:ext cx="36152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a:solidFill>
                  <a:srgbClr val="000000"/>
                </a:solidFill>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solidFill>
                  <a:srgbClr val="000000"/>
                </a:solidFill>
                <a:latin typeface="Arial" charset="0"/>
              </a:defRPr>
            </a:lvl1pPr>
          </a:lstStyle>
          <a:p>
            <a:pPr fontAlgn="base">
              <a:spcBef>
                <a:spcPct val="0"/>
              </a:spcBef>
              <a:spcAft>
                <a:spcPct val="0"/>
              </a:spcAft>
              <a:defRPr/>
            </a:pPr>
            <a:endParaRPr lang="en-US"/>
          </a:p>
        </p:txBody>
      </p:sp>
      <p:sp>
        <p:nvSpPr>
          <p:cNvPr id="3080" name="Rectangle 9"/>
          <p:cNvSpPr>
            <a:spLocks noChangeArrowheads="1"/>
          </p:cNvSpPr>
          <p:nvPr/>
        </p:nvSpPr>
        <p:spPr bwMode="auto">
          <a:xfrm>
            <a:off x="4233333" y="6597650"/>
            <a:ext cx="36152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800">
                <a:solidFill>
                  <a:srgbClr val="000000"/>
                </a:solidFill>
              </a:rPr>
              <a:t>Title of Slides</a:t>
            </a:r>
          </a:p>
        </p:txBody>
      </p:sp>
      <p:pic>
        <p:nvPicPr>
          <p:cNvPr id="3081" name="Picture 20"/>
          <p:cNvPicPr>
            <a:picLocks noChangeAspect="1" noChangeArrowheads="1"/>
          </p:cNvPicPr>
          <p:nvPr userDrawn="1"/>
        </p:nvPicPr>
        <p:blipFill>
          <a:blip r:embed="rId13">
            <a:lum bright="72000" contrast="-64000"/>
            <a:extLst>
              <a:ext uri="{28A0092B-C50C-407E-A947-70E740481C1C}">
                <a14:useLocalDpi xmlns:a14="http://schemas.microsoft.com/office/drawing/2010/main" val="0"/>
              </a:ext>
            </a:extLst>
          </a:blip>
          <a:srcRect/>
          <a:stretch>
            <a:fillRect/>
          </a:stretch>
        </p:blipFill>
        <p:spPr bwMode="auto">
          <a:xfrm>
            <a:off x="0" y="2344739"/>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2990463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2.gif"/><Relationship Id="rId1" Type="http://schemas.openxmlformats.org/officeDocument/2006/relationships/slideLayout" Target="../slideLayouts/slideLayout25.xml"/><Relationship Id="rId6" Type="http://schemas.openxmlformats.org/officeDocument/2006/relationships/image" Target="../media/image43.png"/><Relationship Id="rId5" Type="http://schemas.openxmlformats.org/officeDocument/2006/relationships/customXml" Target="../ink/ink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5" name="Picture 3" descr="Artistic close-up of the dandelion head with fuzzy overblown hair">
            <a:extLst>
              <a:ext uri="{FF2B5EF4-FFF2-40B4-BE49-F238E27FC236}">
                <a16:creationId xmlns:a16="http://schemas.microsoft.com/office/drawing/2014/main" id="{00DA92F1-8479-5B0B-C088-64F6ACE6E6E1}"/>
              </a:ext>
            </a:extLst>
          </p:cNvPr>
          <p:cNvPicPr>
            <a:picLocks noChangeAspect="1"/>
          </p:cNvPicPr>
          <p:nvPr/>
        </p:nvPicPr>
        <p:blipFill rotWithShape="1">
          <a:blip r:embed="rId2">
            <a:alphaModFix amt="60000"/>
          </a:blip>
          <a:srcRect r="5" b="1"/>
          <a:stretch/>
        </p:blipFill>
        <p:spPr>
          <a:xfrm>
            <a:off x="3048" y="10"/>
            <a:ext cx="12188952" cy="6856614"/>
          </a:xfrm>
          <a:prstGeom prst="rect">
            <a:avLst/>
          </a:prstGeom>
        </p:spPr>
      </p:pic>
      <p:sp>
        <p:nvSpPr>
          <p:cNvPr id="2" name="Title 1">
            <a:extLst>
              <a:ext uri="{FF2B5EF4-FFF2-40B4-BE49-F238E27FC236}">
                <a16:creationId xmlns:a16="http://schemas.microsoft.com/office/drawing/2014/main" id="{7548B806-0037-B2DC-F92B-61B95DBE5795}"/>
              </a:ext>
            </a:extLst>
          </p:cNvPr>
          <p:cNvSpPr>
            <a:spLocks noGrp="1"/>
          </p:cNvSpPr>
          <p:nvPr>
            <p:ph type="ctrTitle"/>
          </p:nvPr>
        </p:nvSpPr>
        <p:spPr>
          <a:xfrm>
            <a:off x="996275" y="744909"/>
            <a:ext cx="10190071" cy="3145855"/>
          </a:xfrm>
        </p:spPr>
        <p:txBody>
          <a:bodyPr anchor="b">
            <a:normAutofit/>
          </a:bodyPr>
          <a:lstStyle/>
          <a:p>
            <a:r>
              <a:rPr lang="en-US" sz="5200" dirty="0">
                <a:solidFill>
                  <a:srgbClr val="FFFFFF"/>
                </a:solidFill>
              </a:rPr>
              <a:t>Data Analysis Quantitative</a:t>
            </a:r>
          </a:p>
        </p:txBody>
      </p:sp>
    </p:spTree>
    <p:extLst>
      <p:ext uri="{BB962C8B-B14F-4D97-AF65-F5344CB8AC3E}">
        <p14:creationId xmlns:p14="http://schemas.microsoft.com/office/powerpoint/2010/main" val="1249269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5EB28D2-3205-4129-8897-4D93003EE62D}"/>
              </a:ext>
            </a:extLst>
          </p:cNvPr>
          <p:cNvSpPr>
            <a:spLocks noGrp="1"/>
          </p:cNvSpPr>
          <p:nvPr>
            <p:ph type="title"/>
          </p:nvPr>
        </p:nvSpPr>
        <p:spPr>
          <a:xfrm>
            <a:off x="647700" y="274638"/>
            <a:ext cx="9389533" cy="1143000"/>
          </a:xfrm>
        </p:spPr>
        <p:txBody>
          <a:bodyPr/>
          <a:lstStyle/>
          <a:p>
            <a:r>
              <a:rPr lang="en-US" dirty="0">
                <a:solidFill>
                  <a:srgbClr val="FF0000"/>
                </a:solidFill>
              </a:rPr>
              <a:t>Excel File</a:t>
            </a:r>
          </a:p>
        </p:txBody>
      </p:sp>
      <p:pic>
        <p:nvPicPr>
          <p:cNvPr id="5" name="Picture 4">
            <a:extLst>
              <a:ext uri="{FF2B5EF4-FFF2-40B4-BE49-F238E27FC236}">
                <a16:creationId xmlns:a16="http://schemas.microsoft.com/office/drawing/2014/main" id="{8BE34062-ADF8-48A1-B8E5-40950C5723A7}"/>
              </a:ext>
            </a:extLst>
          </p:cNvPr>
          <p:cNvPicPr>
            <a:picLocks noChangeAspect="1"/>
          </p:cNvPicPr>
          <p:nvPr/>
        </p:nvPicPr>
        <p:blipFill>
          <a:blip r:embed="rId2"/>
          <a:stretch>
            <a:fillRect/>
          </a:stretch>
        </p:blipFill>
        <p:spPr>
          <a:xfrm>
            <a:off x="0" y="1139688"/>
            <a:ext cx="12192000" cy="5718312"/>
          </a:xfrm>
          <a:prstGeom prst="rect">
            <a:avLst/>
          </a:prstGeom>
          <a:noFill/>
        </p:spPr>
      </p:pic>
      <p:sp>
        <p:nvSpPr>
          <p:cNvPr id="4" name="Footer Placeholder 3">
            <a:extLst>
              <a:ext uri="{FF2B5EF4-FFF2-40B4-BE49-F238E27FC236}">
                <a16:creationId xmlns:a16="http://schemas.microsoft.com/office/drawing/2014/main" id="{6896CC73-38D3-4830-8F9C-C2F7F0146442}"/>
              </a:ext>
            </a:extLst>
          </p:cNvPr>
          <p:cNvSpPr>
            <a:spLocks noGrp="1"/>
          </p:cNvSpPr>
          <p:nvPr>
            <p:ph type="ftr" sz="quarter" idx="10"/>
          </p:nvPr>
        </p:nvSpPr>
        <p:spPr>
          <a:xfrm>
            <a:off x="8331200" y="6623050"/>
            <a:ext cx="3860800" cy="234950"/>
          </a:xfrm>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986752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0"/>
            <a:ext cx="7042150" cy="411162"/>
          </a:xfrm>
        </p:spPr>
        <p:txBody>
          <a:bodyPr/>
          <a:lstStyle/>
          <a:p>
            <a:pPr eaLnBrk="1" hangingPunct="1"/>
            <a:r>
              <a:rPr lang="en-US" b="1" dirty="0">
                <a:solidFill>
                  <a:srgbClr val="FF0000"/>
                </a:solidFill>
                <a:latin typeface="Arial" charset="0"/>
                <a:ea typeface="ＭＳ Ｐゴシック" pitchFamily="34" charset="-128"/>
                <a:cs typeface="Arial" charset="0"/>
              </a:rPr>
              <a:t>Data Transformation</a:t>
            </a:r>
          </a:p>
        </p:txBody>
      </p:sp>
      <p:sp>
        <p:nvSpPr>
          <p:cNvPr id="19459" name="Content Placeholder 2"/>
          <p:cNvSpPr>
            <a:spLocks noGrp="1"/>
          </p:cNvSpPr>
          <p:nvPr>
            <p:ph idx="1"/>
          </p:nvPr>
        </p:nvSpPr>
        <p:spPr>
          <a:xfrm>
            <a:off x="0" y="685800"/>
            <a:ext cx="5120640" cy="5943600"/>
          </a:xfrm>
        </p:spPr>
        <p:txBody>
          <a:bodyPr/>
          <a:lstStyle/>
          <a:p>
            <a:pPr eaLnBrk="1" hangingPunct="1"/>
            <a:r>
              <a:rPr lang="en-US" sz="2600" dirty="0">
                <a:latin typeface="Arial" charset="0"/>
                <a:ea typeface="ＭＳ Ｐゴシック" pitchFamily="34" charset="-128"/>
                <a:cs typeface="Arial" charset="0"/>
              </a:rPr>
              <a:t>A process of changing the original data to a new format.</a:t>
            </a:r>
          </a:p>
          <a:p>
            <a:pPr eaLnBrk="1" hangingPunct="1"/>
            <a:endParaRPr lang="en-US" sz="2600" dirty="0">
              <a:latin typeface="Arial" charset="0"/>
              <a:ea typeface="ＭＳ Ｐゴシック" pitchFamily="34" charset="-128"/>
              <a:cs typeface="Arial" charset="0"/>
            </a:endParaRPr>
          </a:p>
          <a:p>
            <a:pPr eaLnBrk="1" hangingPunct="1"/>
            <a:r>
              <a:rPr lang="en-US" sz="2600" b="1" dirty="0">
                <a:solidFill>
                  <a:srgbClr val="FF0000"/>
                </a:solidFill>
                <a:latin typeface="Arial" charset="0"/>
                <a:ea typeface="ＭＳ Ｐゴシック" pitchFamily="34" charset="-128"/>
                <a:cs typeface="Arial" charset="0"/>
              </a:rPr>
              <a:t>Summated scores</a:t>
            </a:r>
          </a:p>
          <a:p>
            <a:pPr eaLnBrk="1" hangingPunct="1"/>
            <a:endParaRPr lang="en-US" sz="2600" dirty="0">
              <a:solidFill>
                <a:srgbClr val="FF0000"/>
              </a:solidFill>
              <a:latin typeface="Arial" charset="0"/>
              <a:ea typeface="ＭＳ Ｐゴシック" pitchFamily="34" charset="-128"/>
              <a:cs typeface="Arial" charset="0"/>
            </a:endParaRPr>
          </a:p>
          <a:p>
            <a:pPr eaLnBrk="1" hangingPunct="1"/>
            <a:r>
              <a:rPr lang="en-US" sz="2600" dirty="0">
                <a:latin typeface="Arial" charset="0"/>
                <a:ea typeface="ＭＳ Ｐゴシック" pitchFamily="34" charset="-128"/>
                <a:cs typeface="Arial" charset="0"/>
              </a:rPr>
              <a:t>Measurement scales that consist of both negatively and positively worded statements (reverse code the questions). </a:t>
            </a:r>
          </a:p>
          <a:p>
            <a:pPr eaLnBrk="1" hangingPunct="1"/>
            <a:endParaRPr lang="en-US" sz="2600" dirty="0">
              <a:latin typeface="Arial" charset="0"/>
              <a:ea typeface="ＭＳ Ｐゴシック" pitchFamily="34" charset="-128"/>
              <a:cs typeface="Arial" charset="0"/>
            </a:endParaRPr>
          </a:p>
          <a:p>
            <a:pPr marL="0" indent="0" eaLnBrk="1" hangingPunct="1">
              <a:buNone/>
            </a:pPr>
            <a:r>
              <a:rPr lang="en-US" sz="2600" dirty="0">
                <a:solidFill>
                  <a:srgbClr val="FF0000"/>
                </a:solidFill>
                <a:latin typeface="Arial" charset="0"/>
                <a:ea typeface="ＭＳ Ｐゴシック" pitchFamily="34" charset="-128"/>
                <a:cs typeface="Arial" charset="0"/>
              </a:rPr>
              <a:t>Compute the mean scores for each of the dimensions and/or construct(s)..</a:t>
            </a:r>
          </a:p>
        </p:txBody>
      </p:sp>
      <p:sp>
        <p:nvSpPr>
          <p:cNvPr id="4" name="TextBox 1"/>
          <p:cNvSpPr txBox="1">
            <a:spLocks noChangeArrowheads="1"/>
          </p:cNvSpPr>
          <p:nvPr/>
        </p:nvSpPr>
        <p:spPr bwMode="auto">
          <a:xfrm>
            <a:off x="5120640" y="685800"/>
            <a:ext cx="7071360" cy="5640006"/>
          </a:xfrm>
          <a:prstGeom prst="rect">
            <a:avLst/>
          </a:prstGeom>
          <a:solidFill>
            <a:srgbClr val="DCE6F2"/>
          </a:solidFill>
          <a:ln w="9525">
            <a:solidFill>
              <a:srgbClr val="0000FF"/>
            </a:solidFill>
            <a:miter lim="800000"/>
            <a:headEnd/>
            <a:tailEnd/>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Arial" charset="0"/>
                <a:ea typeface="ＭＳ Ｐゴシック" pitchFamily="34" charset="-128"/>
                <a:cs typeface="+mn-cs"/>
              </a:rPr>
              <a:t>Summated and Average Summated Score using SPSS</a:t>
            </a:r>
          </a:p>
          <a:p>
            <a:pPr marL="0" marR="0" lvl="0" indent="0" algn="l" defTabSz="914400" rtl="0" eaLnBrk="1" fontAlgn="auto" latinLnBrk="0" hangingPunct="1">
              <a:lnSpc>
                <a:spcPct val="100000"/>
              </a:lnSpc>
              <a:spcBef>
                <a:spcPts val="300"/>
              </a:spcBef>
              <a:spcAft>
                <a:spcPts val="0"/>
              </a:spcAft>
              <a:buClrTx/>
              <a:buSzTx/>
              <a:buFont typeface="Calibri" pitchFamily="34" charset="0"/>
              <a:buAutoNum type="arabicPeriod"/>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Select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Transform Compute Variable</a:t>
            </a:r>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Type the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variable name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in the box </a:t>
            </a:r>
            <a:r>
              <a:rPr kumimoji="0" lang="en-US" sz="2000" b="0" i="0" u="none" strike="noStrike" kern="1200" cap="none" spc="0" normalizeH="0" baseline="0" noProof="0" dirty="0" err="1">
                <a:ln>
                  <a:noFill/>
                </a:ln>
                <a:solidFill>
                  <a:srgbClr val="000000"/>
                </a:solidFill>
                <a:effectLst/>
                <a:uLnTx/>
                <a:uFillTx/>
                <a:latin typeface="Arial" charset="0"/>
                <a:ea typeface="ＭＳ Ｐゴシック" pitchFamily="34" charset="-128"/>
                <a:cs typeface="+mn-cs"/>
              </a:rPr>
              <a:t>labelled</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Target Variable</a:t>
            </a:r>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 on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parentheses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to place in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Numeric Expression box</a:t>
            </a:r>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Highlight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first variable of interest and click on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arrow box</a:t>
            </a:r>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 on </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sign</a:t>
            </a:r>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Repeat (4) and (5) unless all variables of interest are placed in Numeric</a:t>
            </a:r>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Expression box</a:t>
            </a:r>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OK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to get the </a:t>
            </a:r>
            <a:r>
              <a:rPr kumimoji="0" lang="en-US" sz="2000" b="1"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summated score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(skip step 7 if interested in average summated score)</a:t>
            </a:r>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 on the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cursor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to place it after parentheses and then click slash </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t>
            </a:r>
            <a:r>
              <a:rPr kumimoji="0" lang="en-US" altLang="ja-JP"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t>
            </a:r>
            <a:r>
              <a:rPr kumimoji="0" lang="en-US" altLang="ja-JP"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sign</a:t>
            </a:r>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 on required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number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(the required number is total number of variables in Numeric Expression box)</a:t>
            </a:r>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 </a:t>
            </a:r>
            <a:r>
              <a:rPr kumimoji="0" lang="en-US" sz="18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OK </a:t>
            </a: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to get the </a:t>
            </a:r>
            <a:r>
              <a:rPr kumimoji="0" lang="en-US" sz="1800" b="1"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average summated score </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3116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b="1" dirty="0">
                <a:solidFill>
                  <a:srgbClr val="FF0000"/>
                </a:solidFill>
              </a:rPr>
              <a:t>Data Analysis</a:t>
            </a:r>
          </a:p>
        </p:txBody>
      </p:sp>
      <p:sp>
        <p:nvSpPr>
          <p:cNvPr id="3" name="Content Placeholder 2"/>
          <p:cNvSpPr>
            <a:spLocks noGrp="1"/>
          </p:cNvSpPr>
          <p:nvPr>
            <p:ph idx="1"/>
          </p:nvPr>
        </p:nvSpPr>
        <p:spPr>
          <a:xfrm>
            <a:off x="4965431" y="2438400"/>
            <a:ext cx="6586489" cy="3785419"/>
          </a:xfrm>
        </p:spPr>
        <p:txBody>
          <a:bodyPr>
            <a:normAutofit/>
          </a:bodyPr>
          <a:lstStyle/>
          <a:p>
            <a:pPr marL="0" indent="0">
              <a:buNone/>
            </a:pPr>
            <a:r>
              <a:rPr lang="en-US" dirty="0"/>
              <a:t>In data analysis we have three objectives: </a:t>
            </a:r>
          </a:p>
          <a:p>
            <a:pPr marL="514350" indent="-514350">
              <a:buAutoNum type="arabicPeriod"/>
            </a:pPr>
            <a:r>
              <a:rPr lang="en-US" sz="3600" dirty="0"/>
              <a:t>Getting a feel for the data,</a:t>
            </a:r>
          </a:p>
          <a:p>
            <a:pPr marL="514350" indent="-514350">
              <a:buAutoNum type="arabicPeriod"/>
            </a:pPr>
            <a:r>
              <a:rPr lang="en-US" sz="3600" dirty="0"/>
              <a:t>Testing the goodness of data,</a:t>
            </a:r>
          </a:p>
          <a:p>
            <a:pPr marL="514350" indent="-514350">
              <a:buAutoNum type="arabicPeriod"/>
            </a:pPr>
            <a:r>
              <a:rPr lang="en-US" sz="3600" dirty="0"/>
              <a:t>Testing the hypotheses developed for the research. </a:t>
            </a:r>
          </a:p>
        </p:txBody>
      </p:sp>
      <p:pic>
        <p:nvPicPr>
          <p:cNvPr id="5" name="Picture 4">
            <a:extLst>
              <a:ext uri="{FF2B5EF4-FFF2-40B4-BE49-F238E27FC236}">
                <a16:creationId xmlns:a16="http://schemas.microsoft.com/office/drawing/2014/main" id="{7FB446FC-1CB6-4FC1-9EA3-0F21F458786D}"/>
              </a:ext>
            </a:extLst>
          </p:cNvPr>
          <p:cNvPicPr>
            <a:picLocks noChangeAspect="1"/>
          </p:cNvPicPr>
          <p:nvPr/>
        </p:nvPicPr>
        <p:blipFill rotWithShape="1">
          <a:blip r:embed="rId2"/>
          <a:srcRect l="12159" r="42722"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BA3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667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Digital financial graph">
            <a:extLst>
              <a:ext uri="{FF2B5EF4-FFF2-40B4-BE49-F238E27FC236}">
                <a16:creationId xmlns:a16="http://schemas.microsoft.com/office/drawing/2014/main" id="{38A66ACC-1C6E-33F7-1678-2E88EA7F57AB}"/>
              </a:ext>
            </a:extLst>
          </p:cNvPr>
          <p:cNvPicPr>
            <a:picLocks noChangeAspect="1"/>
          </p:cNvPicPr>
          <p:nvPr/>
        </p:nvPicPr>
        <p:blipFill rotWithShape="1">
          <a:blip r:embed="rId2"/>
          <a:srcRect/>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3BB45B-25C6-440F-ABE8-E3FC93560D8D}"/>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6600" b="1" dirty="0">
                <a:solidFill>
                  <a:srgbClr val="C00000"/>
                </a:solidFill>
              </a:rPr>
              <a:t>1. Getting a feel for the data</a:t>
            </a:r>
            <a:br>
              <a:rPr lang="en-US" sz="5200" b="1" dirty="0">
                <a:solidFill>
                  <a:srgbClr val="FFFFFF"/>
                </a:solidFill>
              </a:rPr>
            </a:br>
            <a:endParaRPr lang="en-US" sz="5200" b="1" dirty="0">
              <a:solidFill>
                <a:srgbClr val="FFFFFF"/>
              </a:solidFill>
            </a:endParaRPr>
          </a:p>
        </p:txBody>
      </p:sp>
    </p:spTree>
    <p:extLst>
      <p:ext uri="{BB962C8B-B14F-4D97-AF65-F5344CB8AC3E}">
        <p14:creationId xmlns:p14="http://schemas.microsoft.com/office/powerpoint/2010/main" val="88954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21266"/>
            <a:ext cx="4639055" cy="1622321"/>
          </a:xfrm>
        </p:spPr>
        <p:txBody>
          <a:bodyPr>
            <a:normAutofit/>
          </a:bodyPr>
          <a:lstStyle/>
          <a:p>
            <a:r>
              <a:rPr lang="en-US" sz="3700" b="1" dirty="0">
                <a:solidFill>
                  <a:srgbClr val="C00000"/>
                </a:solidFill>
              </a:rPr>
              <a:t>Data Analysis – Getting a Feel of Data </a:t>
            </a:r>
          </a:p>
        </p:txBody>
      </p:sp>
      <p:sp>
        <p:nvSpPr>
          <p:cNvPr id="3" name="Content Placeholder 2"/>
          <p:cNvSpPr>
            <a:spLocks noGrp="1"/>
          </p:cNvSpPr>
          <p:nvPr>
            <p:ph idx="1"/>
          </p:nvPr>
        </p:nvSpPr>
        <p:spPr>
          <a:xfrm>
            <a:off x="-1" y="1533832"/>
            <a:ext cx="4639055" cy="5202902"/>
          </a:xfrm>
        </p:spPr>
        <p:txBody>
          <a:bodyPr>
            <a:normAutofit/>
          </a:bodyPr>
          <a:lstStyle/>
          <a:p>
            <a:pPr marL="0" indent="0">
              <a:buNone/>
            </a:pPr>
            <a:r>
              <a:rPr lang="en-US" sz="2400" dirty="0"/>
              <a:t>We can acquire a feel for the data by obtaining a visual summary or by checking the central tendency and the dispersion of a variable. </a:t>
            </a:r>
          </a:p>
          <a:p>
            <a:pPr marL="0" indent="0">
              <a:buNone/>
            </a:pPr>
            <a:endParaRPr lang="en-US" sz="2400" dirty="0"/>
          </a:p>
          <a:p>
            <a:pPr marL="0" indent="0">
              <a:buNone/>
            </a:pPr>
            <a:r>
              <a:rPr lang="en-US" sz="2400" dirty="0"/>
              <a:t>We can also get to know our data by examining the relation between two variables</a:t>
            </a:r>
          </a:p>
          <a:p>
            <a:pPr marL="0" indent="0">
              <a:buNone/>
            </a:pPr>
            <a:r>
              <a:rPr lang="en-US" dirty="0">
                <a:solidFill>
                  <a:srgbClr val="002060"/>
                </a:solidFill>
              </a:rPr>
              <a:t>The mode, median, or mean, and the semi-interquartile range, standard deviation, or variance</a:t>
            </a:r>
          </a:p>
        </p:txBody>
      </p:sp>
      <p:sp>
        <p:nvSpPr>
          <p:cNvPr id="14"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1AD8DF9-DDB1-49FD-8421-A9643745D1A6}"/>
              </a:ext>
            </a:extLst>
          </p:cNvPr>
          <p:cNvPicPr>
            <a:picLocks noChangeAspect="1"/>
          </p:cNvPicPr>
          <p:nvPr/>
        </p:nvPicPr>
        <p:blipFill>
          <a:blip r:embed="rId2"/>
          <a:stretch>
            <a:fillRect/>
          </a:stretch>
        </p:blipFill>
        <p:spPr>
          <a:xfrm>
            <a:off x="5123688" y="629266"/>
            <a:ext cx="6584098" cy="5594553"/>
          </a:xfrm>
          <a:prstGeom prst="rect">
            <a:avLst/>
          </a:prstGeom>
          <a:effectLst/>
        </p:spPr>
      </p:pic>
    </p:spTree>
    <p:extLst>
      <p:ext uri="{BB962C8B-B14F-4D97-AF65-F5344CB8AC3E}">
        <p14:creationId xmlns:p14="http://schemas.microsoft.com/office/powerpoint/2010/main" val="39130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41F4-A9FA-41B3-A3B5-4B10A33405C2}"/>
              </a:ext>
            </a:extLst>
          </p:cNvPr>
          <p:cNvSpPr>
            <a:spLocks noGrp="1"/>
          </p:cNvSpPr>
          <p:nvPr>
            <p:ph type="title"/>
          </p:nvPr>
        </p:nvSpPr>
        <p:spPr>
          <a:xfrm>
            <a:off x="0" y="0"/>
            <a:ext cx="12191999" cy="534761"/>
          </a:xfrm>
        </p:spPr>
        <p:txBody>
          <a:bodyPr>
            <a:normAutofit fontScale="90000"/>
          </a:bodyPr>
          <a:lstStyle/>
          <a:p>
            <a:r>
              <a:rPr lang="en-MY" b="1" dirty="0">
                <a:solidFill>
                  <a:srgbClr val="FF0000"/>
                </a:solidFill>
              </a:rPr>
              <a:t>Data distribution and hypothesis</a:t>
            </a:r>
          </a:p>
        </p:txBody>
      </p:sp>
      <p:pic>
        <p:nvPicPr>
          <p:cNvPr id="1026" name="Picture 2" descr="Re:Focus: The Left-Siders">
            <a:extLst>
              <a:ext uri="{FF2B5EF4-FFF2-40B4-BE49-F238E27FC236}">
                <a16:creationId xmlns:a16="http://schemas.microsoft.com/office/drawing/2014/main" id="{66D05C74-430D-4EAD-BA71-D74151792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985058"/>
            <a:ext cx="12191998" cy="4777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957D47-3BC2-41BD-ADBF-6B0C5C3CD960}"/>
              </a:ext>
            </a:extLst>
          </p:cNvPr>
          <p:cNvSpPr txBox="1"/>
          <p:nvPr/>
        </p:nvSpPr>
        <p:spPr>
          <a:xfrm>
            <a:off x="8345978" y="0"/>
            <a:ext cx="3524596"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black"/>
                </a:solidFill>
                <a:effectLst/>
                <a:uLnTx/>
                <a:uFillTx/>
                <a:latin typeface="Calibri" panose="020F0502020204030204"/>
                <a:ea typeface="+mn-ea"/>
                <a:cs typeface="+mn-cs"/>
              </a:rPr>
              <a:t>Example: Exam Score</a:t>
            </a:r>
            <a:br>
              <a:rPr kumimoji="0" lang="en-MY"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MY" sz="2000" b="1" i="0" u="none" strike="noStrike" kern="1200" cap="none" spc="0" normalizeH="0" baseline="0" noProof="0" dirty="0">
                <a:ln>
                  <a:noFill/>
                </a:ln>
                <a:solidFill>
                  <a:prstClr val="black"/>
                </a:solidFill>
                <a:effectLst/>
                <a:uLnTx/>
                <a:uFillTx/>
                <a:latin typeface="Calibri" panose="020F0502020204030204"/>
                <a:ea typeface="+mn-ea"/>
                <a:cs typeface="+mn-cs"/>
              </a:rPr>
              <a:t>Mean score is 70 Marks</a:t>
            </a:r>
            <a:br>
              <a:rPr kumimoji="0" lang="en-MY"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MY" sz="2000" b="1" i="0" u="none" strike="noStrike" kern="1200" cap="none" spc="0" normalizeH="0" baseline="0" noProof="0" dirty="0">
                <a:ln>
                  <a:noFill/>
                </a:ln>
                <a:solidFill>
                  <a:prstClr val="black"/>
                </a:solidFill>
                <a:effectLst/>
                <a:uLnTx/>
                <a:uFillTx/>
                <a:latin typeface="Calibri" panose="020F0502020204030204"/>
                <a:ea typeface="+mn-ea"/>
                <a:cs typeface="+mn-cs"/>
              </a:rPr>
              <a:t>The is a 10 marks variance/SD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3AF30836-E398-4781-BBB1-108017E6F539}"/>
              </a:ext>
            </a:extLst>
          </p:cNvPr>
          <p:cNvCxnSpPr/>
          <p:nvPr/>
        </p:nvCxnSpPr>
        <p:spPr>
          <a:xfrm>
            <a:off x="5588000" y="1291771"/>
            <a:ext cx="0" cy="3846286"/>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75D774B-B0C1-4D2F-8BB0-75DA2547B02C}"/>
              </a:ext>
            </a:extLst>
          </p:cNvPr>
          <p:cNvCxnSpPr>
            <a:cxnSpLocks/>
          </p:cNvCxnSpPr>
          <p:nvPr/>
        </p:nvCxnSpPr>
        <p:spPr>
          <a:xfrm flipV="1">
            <a:off x="4122057" y="2641600"/>
            <a:ext cx="0" cy="249645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81D72B7-C236-4407-A78C-468F8A5E719D}"/>
              </a:ext>
            </a:extLst>
          </p:cNvPr>
          <p:cNvCxnSpPr/>
          <p:nvPr/>
        </p:nvCxnSpPr>
        <p:spPr>
          <a:xfrm flipV="1">
            <a:off x="7010401" y="3018971"/>
            <a:ext cx="0" cy="2119086"/>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3A96EE5-DEF8-40A1-AEF7-DA0550364BDB}"/>
              </a:ext>
            </a:extLst>
          </p:cNvPr>
          <p:cNvSpPr txBox="1"/>
          <p:nvPr/>
        </p:nvSpPr>
        <p:spPr>
          <a:xfrm>
            <a:off x="950687" y="5156591"/>
            <a:ext cx="4499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17" name="TextBox 16">
            <a:extLst>
              <a:ext uri="{FF2B5EF4-FFF2-40B4-BE49-F238E27FC236}">
                <a16:creationId xmlns:a16="http://schemas.microsoft.com/office/drawing/2014/main" id="{AF2467D3-E021-46F0-BB7A-773ECF68F422}"/>
              </a:ext>
            </a:extLst>
          </p:cNvPr>
          <p:cNvSpPr txBox="1"/>
          <p:nvPr/>
        </p:nvSpPr>
        <p:spPr>
          <a:xfrm>
            <a:off x="3868058" y="5192003"/>
            <a:ext cx="4499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18" name="TextBox 17">
            <a:extLst>
              <a:ext uri="{FF2B5EF4-FFF2-40B4-BE49-F238E27FC236}">
                <a16:creationId xmlns:a16="http://schemas.microsoft.com/office/drawing/2014/main" id="{EDE167C9-AB9B-436E-AA87-5CF588AEE481}"/>
              </a:ext>
            </a:extLst>
          </p:cNvPr>
          <p:cNvSpPr txBox="1"/>
          <p:nvPr/>
        </p:nvSpPr>
        <p:spPr>
          <a:xfrm>
            <a:off x="5337169" y="5173115"/>
            <a:ext cx="4499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70</a:t>
            </a:r>
          </a:p>
        </p:txBody>
      </p:sp>
      <p:sp>
        <p:nvSpPr>
          <p:cNvPr id="19" name="TextBox 18">
            <a:extLst>
              <a:ext uri="{FF2B5EF4-FFF2-40B4-BE49-F238E27FC236}">
                <a16:creationId xmlns:a16="http://schemas.microsoft.com/office/drawing/2014/main" id="{478AF833-8945-470B-B302-6889485BEC86}"/>
              </a:ext>
            </a:extLst>
          </p:cNvPr>
          <p:cNvSpPr txBox="1"/>
          <p:nvPr/>
        </p:nvSpPr>
        <p:spPr>
          <a:xfrm>
            <a:off x="6785429" y="5112266"/>
            <a:ext cx="4499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800</a:t>
            </a:r>
          </a:p>
        </p:txBody>
      </p:sp>
      <p:sp>
        <p:nvSpPr>
          <p:cNvPr id="20" name="TextBox 19">
            <a:extLst>
              <a:ext uri="{FF2B5EF4-FFF2-40B4-BE49-F238E27FC236}">
                <a16:creationId xmlns:a16="http://schemas.microsoft.com/office/drawing/2014/main" id="{E6D05B87-47E2-405E-912D-5B5B2552F96C}"/>
              </a:ext>
            </a:extLst>
          </p:cNvPr>
          <p:cNvSpPr txBox="1"/>
          <p:nvPr/>
        </p:nvSpPr>
        <p:spPr>
          <a:xfrm>
            <a:off x="9658333" y="5156591"/>
            <a:ext cx="6177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cxnSp>
        <p:nvCxnSpPr>
          <p:cNvPr id="16" name="Straight Connector 15">
            <a:extLst>
              <a:ext uri="{FF2B5EF4-FFF2-40B4-BE49-F238E27FC236}">
                <a16:creationId xmlns:a16="http://schemas.microsoft.com/office/drawing/2014/main" id="{9DEA1B0B-088F-46E5-9530-132645267BEA}"/>
              </a:ext>
            </a:extLst>
          </p:cNvPr>
          <p:cNvCxnSpPr/>
          <p:nvPr/>
        </p:nvCxnSpPr>
        <p:spPr>
          <a:xfrm>
            <a:off x="2002971" y="4891314"/>
            <a:ext cx="0" cy="220952"/>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F88C0FAE-A4B6-4192-BF32-4B6825FB5558}"/>
              </a:ext>
            </a:extLst>
          </p:cNvPr>
          <p:cNvCxnSpPr/>
          <p:nvPr/>
        </p:nvCxnSpPr>
        <p:spPr>
          <a:xfrm>
            <a:off x="8911771" y="4891314"/>
            <a:ext cx="0" cy="22095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3" name="Ink 22">
                <a:extLst>
                  <a:ext uri="{FF2B5EF4-FFF2-40B4-BE49-F238E27FC236}">
                    <a16:creationId xmlns:a16="http://schemas.microsoft.com/office/drawing/2014/main" id="{379C75F6-1329-49B1-A20A-2E8A24CD645D}"/>
                  </a:ext>
                </a:extLst>
              </p14:cNvPr>
              <p14:cNvContentPartPr/>
              <p14:nvPr/>
            </p14:nvContentPartPr>
            <p14:xfrm>
              <a:off x="8970400" y="4948040"/>
              <a:ext cx="266400" cy="59040"/>
            </p14:xfrm>
          </p:contentPart>
        </mc:Choice>
        <mc:Fallback xmlns="">
          <p:pic>
            <p:nvPicPr>
              <p:cNvPr id="23" name="Ink 22">
                <a:extLst>
                  <a:ext uri="{FF2B5EF4-FFF2-40B4-BE49-F238E27FC236}">
                    <a16:creationId xmlns:a16="http://schemas.microsoft.com/office/drawing/2014/main" id="{379C75F6-1329-49B1-A20A-2E8A24CD645D}"/>
                  </a:ext>
                </a:extLst>
              </p:cNvPr>
              <p:cNvPicPr/>
              <p:nvPr/>
            </p:nvPicPr>
            <p:blipFill>
              <a:blip r:embed="rId4"/>
              <a:stretch>
                <a:fillRect/>
              </a:stretch>
            </p:blipFill>
            <p:spPr>
              <a:xfrm>
                <a:off x="8961400" y="4939400"/>
                <a:ext cx="284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076A7449-5FF0-4E7D-8631-EC5BE0415363}"/>
                  </a:ext>
                </a:extLst>
              </p14:cNvPr>
              <p14:cNvContentPartPr/>
              <p14:nvPr/>
            </p14:nvContentPartPr>
            <p14:xfrm>
              <a:off x="8844040" y="4881800"/>
              <a:ext cx="703800" cy="227520"/>
            </p14:xfrm>
          </p:contentPart>
        </mc:Choice>
        <mc:Fallback xmlns="">
          <p:pic>
            <p:nvPicPr>
              <p:cNvPr id="24" name="Ink 23">
                <a:extLst>
                  <a:ext uri="{FF2B5EF4-FFF2-40B4-BE49-F238E27FC236}">
                    <a16:creationId xmlns:a16="http://schemas.microsoft.com/office/drawing/2014/main" id="{076A7449-5FF0-4E7D-8631-EC5BE0415363}"/>
                  </a:ext>
                </a:extLst>
              </p:cNvPr>
              <p:cNvPicPr/>
              <p:nvPr/>
            </p:nvPicPr>
            <p:blipFill>
              <a:blip r:embed="rId6"/>
              <a:stretch>
                <a:fillRect/>
              </a:stretch>
            </p:blipFill>
            <p:spPr>
              <a:xfrm>
                <a:off x="8835040" y="4872800"/>
                <a:ext cx="721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35545442-6EB9-4A72-B6B2-1F7098D232C9}"/>
                  </a:ext>
                </a:extLst>
              </p14:cNvPr>
              <p14:cNvContentPartPr/>
              <p14:nvPr/>
            </p14:nvContentPartPr>
            <p14:xfrm>
              <a:off x="1312840" y="4854440"/>
              <a:ext cx="706680" cy="270000"/>
            </p14:xfrm>
          </p:contentPart>
        </mc:Choice>
        <mc:Fallback xmlns="">
          <p:pic>
            <p:nvPicPr>
              <p:cNvPr id="25" name="Ink 24">
                <a:extLst>
                  <a:ext uri="{FF2B5EF4-FFF2-40B4-BE49-F238E27FC236}">
                    <a16:creationId xmlns:a16="http://schemas.microsoft.com/office/drawing/2014/main" id="{35545442-6EB9-4A72-B6B2-1F7098D232C9}"/>
                  </a:ext>
                </a:extLst>
              </p:cNvPr>
              <p:cNvPicPr/>
              <p:nvPr/>
            </p:nvPicPr>
            <p:blipFill>
              <a:blip r:embed="rId8"/>
              <a:stretch>
                <a:fillRect/>
              </a:stretch>
            </p:blipFill>
            <p:spPr>
              <a:xfrm>
                <a:off x="1303840" y="4845440"/>
                <a:ext cx="724320" cy="287640"/>
              </a:xfrm>
              <a:prstGeom prst="rect">
                <a:avLst/>
              </a:prstGeom>
            </p:spPr>
          </p:pic>
        </mc:Fallback>
      </mc:AlternateContent>
      <p:sp>
        <p:nvSpPr>
          <p:cNvPr id="26" name="TextBox 25">
            <a:extLst>
              <a:ext uri="{FF2B5EF4-FFF2-40B4-BE49-F238E27FC236}">
                <a16:creationId xmlns:a16="http://schemas.microsoft.com/office/drawing/2014/main" id="{C288B2CF-8F7A-446A-8C82-02F0F1CD6A1E}"/>
              </a:ext>
            </a:extLst>
          </p:cNvPr>
          <p:cNvSpPr txBox="1"/>
          <p:nvPr/>
        </p:nvSpPr>
        <p:spPr>
          <a:xfrm>
            <a:off x="9547840" y="4078514"/>
            <a:ext cx="2005531" cy="369332"/>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Extreme Values</a:t>
            </a:r>
          </a:p>
        </p:txBody>
      </p:sp>
      <p:cxnSp>
        <p:nvCxnSpPr>
          <p:cNvPr id="28" name="Straight Arrow Connector 27">
            <a:extLst>
              <a:ext uri="{FF2B5EF4-FFF2-40B4-BE49-F238E27FC236}">
                <a16:creationId xmlns:a16="http://schemas.microsoft.com/office/drawing/2014/main" id="{A18E0349-98C6-4BD2-9507-C04298C4CB9A}"/>
              </a:ext>
            </a:extLst>
          </p:cNvPr>
          <p:cNvCxnSpPr>
            <a:stCxn id="26" idx="1"/>
          </p:cNvCxnSpPr>
          <p:nvPr/>
        </p:nvCxnSpPr>
        <p:spPr>
          <a:xfrm flipH="1">
            <a:off x="9236800" y="4263180"/>
            <a:ext cx="311040" cy="74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94564AE-11E2-4742-9804-FB1192B870BA}"/>
              </a:ext>
            </a:extLst>
          </p:cNvPr>
          <p:cNvSpPr txBox="1"/>
          <p:nvPr/>
        </p:nvSpPr>
        <p:spPr>
          <a:xfrm>
            <a:off x="8970400" y="2966498"/>
            <a:ext cx="3221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Confidence Interval: 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T-Value 1.96</a:t>
            </a:r>
            <a:b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p-value 0.05</a:t>
            </a:r>
          </a:p>
        </p:txBody>
      </p:sp>
      <p:sp>
        <p:nvSpPr>
          <p:cNvPr id="30" name="TextBox 29">
            <a:extLst>
              <a:ext uri="{FF2B5EF4-FFF2-40B4-BE49-F238E27FC236}">
                <a16:creationId xmlns:a16="http://schemas.microsoft.com/office/drawing/2014/main" id="{EF2FDF58-8583-4FE2-866A-97CB9CBB8763}"/>
              </a:ext>
            </a:extLst>
          </p:cNvPr>
          <p:cNvSpPr txBox="1"/>
          <p:nvPr/>
        </p:nvSpPr>
        <p:spPr>
          <a:xfrm>
            <a:off x="2" y="5738588"/>
            <a:ext cx="121919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rPr>
              <a:t>Null Hypothesis: Exam score is less than 70 marks</a:t>
            </a:r>
            <a:br>
              <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rPr>
              <a:t>If P value &lt; 0.05 or t value is more than 1.96 – There is evidence to reject the Null hypothesis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rPr>
              <a:t>If P value &gt;0.05 and t value is less than 1.96  - There is evidence to accept the Null hypothesis </a:t>
            </a:r>
          </a:p>
        </p:txBody>
      </p:sp>
    </p:spTree>
    <p:extLst>
      <p:ext uri="{BB962C8B-B14F-4D97-AF65-F5344CB8AC3E}">
        <p14:creationId xmlns:p14="http://schemas.microsoft.com/office/powerpoint/2010/main" val="459509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CB3D-C608-4A41-A8D5-2E6E7145054B}"/>
              </a:ext>
            </a:extLst>
          </p:cNvPr>
          <p:cNvSpPr>
            <a:spLocks noGrp="1"/>
          </p:cNvSpPr>
          <p:nvPr>
            <p:ph type="title"/>
          </p:nvPr>
        </p:nvSpPr>
        <p:spPr/>
        <p:txBody>
          <a:bodyPr/>
          <a:lstStyle/>
          <a:p>
            <a:r>
              <a:rPr lang="en-MY" sz="4000" b="1" dirty="0">
                <a:solidFill>
                  <a:srgbClr val="FF0000"/>
                </a:solidFill>
              </a:rPr>
              <a:t>Normality</a:t>
            </a:r>
          </a:p>
        </p:txBody>
      </p:sp>
      <p:sp>
        <p:nvSpPr>
          <p:cNvPr id="5" name="Footer Placeholder 4">
            <a:extLst>
              <a:ext uri="{FF2B5EF4-FFF2-40B4-BE49-F238E27FC236}">
                <a16:creationId xmlns:a16="http://schemas.microsoft.com/office/drawing/2014/main" id="{74848B08-5AE1-4579-957B-A31CB252DA3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Missing Value Analysis</a:t>
            </a:r>
          </a:p>
        </p:txBody>
      </p:sp>
      <p:sp>
        <p:nvSpPr>
          <p:cNvPr id="6" name="Slide Number Placeholder 5">
            <a:extLst>
              <a:ext uri="{FF2B5EF4-FFF2-40B4-BE49-F238E27FC236}">
                <a16:creationId xmlns:a16="http://schemas.microsoft.com/office/drawing/2014/main" id="{483C018B-CC41-47FE-AEA2-8B80982E0C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384017-E4DF-4A7A-8FA6-2DC68C3EB4D0}"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BE5751F1-7D36-4525-9188-3B4335BA23B7}"/>
              </a:ext>
            </a:extLst>
          </p:cNvPr>
          <p:cNvSpPr txBox="1"/>
          <p:nvPr/>
        </p:nvSpPr>
        <p:spPr>
          <a:xfrm>
            <a:off x="0" y="1417638"/>
            <a:ext cx="12192000"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shape of the data distribution for an individual metric variable.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Used to describe a symmetrical, bell-shaped curve, which has the greatest frequency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of scores in the middle with smaller frequencies towards the extremes</a:t>
            </a:r>
          </a:p>
        </p:txBody>
      </p:sp>
      <p:pic>
        <p:nvPicPr>
          <p:cNvPr id="10" name="Picture 9">
            <a:extLst>
              <a:ext uri="{FF2B5EF4-FFF2-40B4-BE49-F238E27FC236}">
                <a16:creationId xmlns:a16="http://schemas.microsoft.com/office/drawing/2014/main" id="{278F4730-C552-4E87-91CF-946C68896F86}"/>
              </a:ext>
            </a:extLst>
          </p:cNvPr>
          <p:cNvPicPr>
            <a:picLocks noChangeAspect="1"/>
          </p:cNvPicPr>
          <p:nvPr/>
        </p:nvPicPr>
        <p:blipFill>
          <a:blip r:embed="rId2"/>
          <a:stretch>
            <a:fillRect/>
          </a:stretch>
        </p:blipFill>
        <p:spPr>
          <a:xfrm>
            <a:off x="855421" y="2831177"/>
            <a:ext cx="8974090" cy="3578662"/>
          </a:xfrm>
          <a:prstGeom prst="rect">
            <a:avLst/>
          </a:prstGeom>
        </p:spPr>
      </p:pic>
    </p:spTree>
    <p:extLst>
      <p:ext uri="{BB962C8B-B14F-4D97-AF65-F5344CB8AC3E}">
        <p14:creationId xmlns:p14="http://schemas.microsoft.com/office/powerpoint/2010/main" val="1847671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8B4F-83C0-499B-BD6A-1D58E4CA2316}"/>
              </a:ext>
            </a:extLst>
          </p:cNvPr>
          <p:cNvSpPr>
            <a:spLocks noGrp="1"/>
          </p:cNvSpPr>
          <p:nvPr>
            <p:ph type="title"/>
          </p:nvPr>
        </p:nvSpPr>
        <p:spPr>
          <a:xfrm>
            <a:off x="113127" y="0"/>
            <a:ext cx="5982873" cy="1012874"/>
          </a:xfrm>
        </p:spPr>
        <p:txBody>
          <a:bodyPr/>
          <a:lstStyle/>
          <a:p>
            <a:r>
              <a:rPr lang="en-MY" sz="2800" b="1" dirty="0">
                <a:solidFill>
                  <a:srgbClr val="FF0000"/>
                </a:solidFill>
              </a:rPr>
              <a:t>Normality – Kurtosis and Skewness</a:t>
            </a:r>
          </a:p>
        </p:txBody>
      </p:sp>
      <p:sp>
        <p:nvSpPr>
          <p:cNvPr id="5" name="Footer Placeholder 4">
            <a:extLst>
              <a:ext uri="{FF2B5EF4-FFF2-40B4-BE49-F238E27FC236}">
                <a16:creationId xmlns:a16="http://schemas.microsoft.com/office/drawing/2014/main" id="{10AEAF2E-646B-4464-86D3-C0F43F5296A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Missing Value Analysis</a:t>
            </a:r>
          </a:p>
        </p:txBody>
      </p:sp>
      <p:sp>
        <p:nvSpPr>
          <p:cNvPr id="6" name="Slide Number Placeholder 5">
            <a:extLst>
              <a:ext uri="{FF2B5EF4-FFF2-40B4-BE49-F238E27FC236}">
                <a16:creationId xmlns:a16="http://schemas.microsoft.com/office/drawing/2014/main" id="{86568DA6-BD42-4680-A84B-6CE77F44B4F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384017-E4DF-4A7A-8FA6-2DC68C3EB4D0}"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562C8145-A835-4D4F-95BD-4F59A61FBAC8}"/>
              </a:ext>
            </a:extLst>
          </p:cNvPr>
          <p:cNvSpPr txBox="1"/>
          <p:nvPr/>
        </p:nvSpPr>
        <p:spPr>
          <a:xfrm>
            <a:off x="0" y="957715"/>
            <a:ext cx="11901268" cy="60324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Kurtosis: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Peakedness</a:t>
            </a:r>
            <a:r>
              <a:rPr kumimoji="0" lang="en-US" sz="2400" b="0" i="0" u="none" strike="noStrike" kern="1200" cap="none" spc="0" normalizeH="0" baseline="0" noProof="0" dirty="0">
                <a:ln>
                  <a:noFill/>
                </a:ln>
                <a:solidFill>
                  <a:srgbClr val="000000"/>
                </a:solidFill>
                <a:effectLst/>
                <a:uLnTx/>
                <a:uFillTx/>
                <a:latin typeface="Arial"/>
                <a:ea typeface="+mn-ea"/>
                <a:cs typeface="+mn-cs"/>
              </a:rPr>
              <a:t> (Leptokurtic) or flatness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(Platykurtic) of the distribution compared to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normal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In normal distribution the kurtosis value is zero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(allowed to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Skewness: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balance of the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Positive distribution (left skewed) or Negative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distribution (right skewed).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I</a:t>
            </a:r>
            <a:r>
              <a:rPr kumimoji="0" lang="en-US" sz="2400" b="0" i="0" u="none" strike="noStrike" kern="1200" cap="none" spc="0" normalizeH="0" baseline="0" noProof="0" dirty="0">
                <a:ln>
                  <a:noFill/>
                </a:ln>
                <a:solidFill>
                  <a:srgbClr val="000000"/>
                </a:solidFill>
                <a:effectLst/>
                <a:uLnTx/>
                <a:uFillTx/>
                <a:latin typeface="Arial"/>
                <a:ea typeface="+mn-ea"/>
                <a:cs typeface="+mn-cs"/>
              </a:rPr>
              <a:t>n normal distribution th</a:t>
            </a:r>
            <a:r>
              <a:rPr kumimoji="0" lang="en-US" sz="2000" b="0" i="0" u="none" strike="noStrike" kern="1200" cap="none" spc="0" normalizeH="0" baseline="0" noProof="0" dirty="0">
                <a:ln>
                  <a:noFill/>
                </a:ln>
                <a:solidFill>
                  <a:srgbClr val="000000"/>
                </a:solidFill>
                <a:effectLst/>
                <a:uLnTx/>
                <a:uFillTx/>
                <a:latin typeface="Arial"/>
                <a:ea typeface="+mn-ea"/>
                <a:cs typeface="+mn-cs"/>
              </a:rPr>
              <a:t>e </a:t>
            </a:r>
            <a:r>
              <a:rPr kumimoji="0" lang="en-US" sz="2400" b="0" i="0" u="none" strike="noStrike" kern="1200" cap="none" spc="0" normalizeH="0" baseline="0" noProof="0" dirty="0">
                <a:ln>
                  <a:noFill/>
                </a:ln>
                <a:solidFill>
                  <a:srgbClr val="000000"/>
                </a:solidFill>
                <a:effectLst/>
                <a:uLnTx/>
                <a:uFillTx/>
                <a:latin typeface="Arial"/>
                <a:ea typeface="+mn-ea"/>
                <a:cs typeface="+mn-cs"/>
              </a:rPr>
              <a:t>skewness value is zero</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(allowed to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Kolmogorov-Smirnov and Shapiro-Wilk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values are more than 0.05 indicates the normality.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9">
            <a:extLst>
              <a:ext uri="{FF2B5EF4-FFF2-40B4-BE49-F238E27FC236}">
                <a16:creationId xmlns:a16="http://schemas.microsoft.com/office/drawing/2014/main" id="{0AE4C227-09AF-4E61-86F1-47360CD278E5}"/>
              </a:ext>
            </a:extLst>
          </p:cNvPr>
          <p:cNvPicPr>
            <a:picLocks noChangeAspect="1"/>
          </p:cNvPicPr>
          <p:nvPr/>
        </p:nvPicPr>
        <p:blipFill>
          <a:blip r:embed="rId2"/>
          <a:stretch>
            <a:fillRect/>
          </a:stretch>
        </p:blipFill>
        <p:spPr>
          <a:xfrm>
            <a:off x="6652454" y="147238"/>
            <a:ext cx="5539545" cy="2048434"/>
          </a:xfrm>
          <a:prstGeom prst="rect">
            <a:avLst/>
          </a:prstGeom>
          <a:ln>
            <a:solidFill>
              <a:srgbClr val="FF0000"/>
            </a:solidFill>
          </a:ln>
        </p:spPr>
      </p:pic>
      <p:pic>
        <p:nvPicPr>
          <p:cNvPr id="13" name="Picture 12">
            <a:extLst>
              <a:ext uri="{FF2B5EF4-FFF2-40B4-BE49-F238E27FC236}">
                <a16:creationId xmlns:a16="http://schemas.microsoft.com/office/drawing/2014/main" id="{A0BFA507-775A-42E7-9B51-60E8B4A166F7}"/>
              </a:ext>
            </a:extLst>
          </p:cNvPr>
          <p:cNvPicPr>
            <a:picLocks noChangeAspect="1"/>
          </p:cNvPicPr>
          <p:nvPr/>
        </p:nvPicPr>
        <p:blipFill>
          <a:blip r:embed="rId3"/>
          <a:stretch>
            <a:fillRect/>
          </a:stretch>
        </p:blipFill>
        <p:spPr>
          <a:xfrm>
            <a:off x="6652455" y="2207015"/>
            <a:ext cx="5539545" cy="4492404"/>
          </a:xfrm>
          <a:prstGeom prst="rect">
            <a:avLst/>
          </a:prstGeom>
          <a:ln>
            <a:solidFill>
              <a:srgbClr val="FF0000"/>
            </a:solidFill>
          </a:ln>
        </p:spPr>
      </p:pic>
    </p:spTree>
    <p:extLst>
      <p:ext uri="{BB962C8B-B14F-4D97-AF65-F5344CB8AC3E}">
        <p14:creationId xmlns:p14="http://schemas.microsoft.com/office/powerpoint/2010/main" val="359720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12BF-51FD-4DD3-A44D-93D60357983D}"/>
              </a:ext>
            </a:extLst>
          </p:cNvPr>
          <p:cNvSpPr>
            <a:spLocks noGrp="1"/>
          </p:cNvSpPr>
          <p:nvPr>
            <p:ph type="title"/>
          </p:nvPr>
        </p:nvSpPr>
        <p:spPr>
          <a:xfrm>
            <a:off x="559404" y="279327"/>
            <a:ext cx="9389533" cy="1143000"/>
          </a:xfrm>
        </p:spPr>
        <p:txBody>
          <a:bodyPr/>
          <a:lstStyle/>
          <a:p>
            <a:r>
              <a:rPr lang="en-MY" sz="4000" b="1">
                <a:solidFill>
                  <a:srgbClr val="FF0000"/>
                </a:solidFill>
              </a:rPr>
              <a:t>Feel of the Data</a:t>
            </a:r>
            <a:br>
              <a:rPr lang="en-MY" sz="4000" b="1">
                <a:solidFill>
                  <a:srgbClr val="FF0000"/>
                </a:solidFill>
              </a:rPr>
            </a:br>
            <a:r>
              <a:rPr lang="en-MY" sz="4000" b="1">
                <a:solidFill>
                  <a:srgbClr val="FF0000"/>
                </a:solidFill>
              </a:rPr>
              <a:t>Screening the Data</a:t>
            </a:r>
            <a:endParaRPr lang="en-MY" sz="4000" b="1" dirty="0">
              <a:solidFill>
                <a:srgbClr val="FF0000"/>
              </a:solidFill>
            </a:endParaRPr>
          </a:p>
        </p:txBody>
      </p:sp>
      <p:sp>
        <p:nvSpPr>
          <p:cNvPr id="4" name="Footer Placeholder 3">
            <a:extLst>
              <a:ext uri="{FF2B5EF4-FFF2-40B4-BE49-F238E27FC236}">
                <a16:creationId xmlns:a16="http://schemas.microsoft.com/office/drawing/2014/main" id="{732BE2EC-4529-488C-BEAC-97B1EDA4E448}"/>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E17BE30D-A4D3-4D4F-B876-49BA489547E3}"/>
              </a:ext>
            </a:extLst>
          </p:cNvPr>
          <p:cNvSpPr txBox="1"/>
          <p:nvPr/>
        </p:nvSpPr>
        <p:spPr>
          <a:xfrm>
            <a:off x="0" y="2005224"/>
            <a:ext cx="1219199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1" i="0" u="none" strike="noStrike" kern="1200" cap="none" spc="0" normalizeH="0" baseline="0" noProof="0" dirty="0">
                <a:ln>
                  <a:noFill/>
                </a:ln>
                <a:solidFill>
                  <a:srgbClr val="000000"/>
                </a:solidFill>
                <a:effectLst/>
                <a:uLnTx/>
                <a:uFillTx/>
                <a:latin typeface="Arial"/>
                <a:ea typeface="+mn-ea"/>
                <a:cs typeface="+mn-cs"/>
              </a:rPr>
              <a:t>Evaluation of missing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 Identification of outliers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 Testing of the assumptions underlying most multivariate techniques</a:t>
            </a:r>
            <a:endParaRPr kumimoji="0" lang="en-MY" sz="280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25808672-4B76-48E8-86C9-88B370DD0FED}"/>
              </a:ext>
            </a:extLst>
          </p:cNvPr>
          <p:cNvSpPr txBox="1"/>
          <p:nvPr/>
        </p:nvSpPr>
        <p:spPr>
          <a:xfrm>
            <a:off x="559404" y="3579538"/>
            <a:ext cx="6161314"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a:ln>
                  <a:noFill/>
                </a:ln>
                <a:solidFill>
                  <a:srgbClr val="002060"/>
                </a:solidFill>
                <a:effectLst/>
                <a:uLnTx/>
                <a:uFillTx/>
                <a:latin typeface="Arial"/>
                <a:ea typeface="+mn-ea"/>
                <a:cs typeface="+mn-cs"/>
              </a:rPr>
              <a:t>Data cleaning includes: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MY" sz="2400" b="1" i="0" u="none" strike="noStrike" kern="1200" cap="none" spc="0" normalizeH="0" baseline="0" noProof="0">
                <a:ln>
                  <a:noFill/>
                </a:ln>
                <a:solidFill>
                  <a:srgbClr val="002060"/>
                </a:solidFill>
                <a:effectLst/>
                <a:uLnTx/>
                <a:uFillTx/>
                <a:latin typeface="Arial"/>
                <a:ea typeface="+mn-ea"/>
                <a:cs typeface="+mn-cs"/>
              </a:rPr>
              <a:t>Missing data</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MY" sz="2400" b="1" i="0" u="none" strike="noStrike" kern="1200" cap="none" spc="0" normalizeH="0" baseline="0" noProof="0">
                <a:ln>
                  <a:noFill/>
                </a:ln>
                <a:solidFill>
                  <a:srgbClr val="002060"/>
                </a:solidFill>
                <a:effectLst/>
                <a:uLnTx/>
                <a:uFillTx/>
                <a:latin typeface="Arial"/>
                <a:ea typeface="+mn-ea"/>
                <a:cs typeface="+mn-cs"/>
              </a:rPr>
              <a:t>Normality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MY" sz="2400" b="1" i="0" u="none" strike="noStrike" kern="1200" cap="none" spc="0" normalizeH="0" baseline="0" noProof="0">
                <a:ln>
                  <a:noFill/>
                </a:ln>
                <a:solidFill>
                  <a:srgbClr val="002060"/>
                </a:solidFill>
                <a:effectLst/>
                <a:uLnTx/>
                <a:uFillTx/>
                <a:latin typeface="Arial"/>
                <a:ea typeface="+mn-ea"/>
                <a:cs typeface="+mn-cs"/>
              </a:rPr>
              <a:t>Linearity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MY" sz="2400" b="1" i="0" u="none" strike="noStrike" kern="1200" cap="none" spc="0" normalizeH="0" baseline="0" noProof="0">
                <a:ln>
                  <a:noFill/>
                </a:ln>
                <a:solidFill>
                  <a:srgbClr val="002060"/>
                </a:solidFill>
                <a:effectLst/>
                <a:uLnTx/>
                <a:uFillTx/>
                <a:latin typeface="Arial"/>
                <a:ea typeface="+mn-ea"/>
                <a:cs typeface="+mn-cs"/>
              </a:rPr>
              <a:t>Outliers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MY" sz="2400" b="1" i="0" u="none" strike="noStrike" kern="1200" cap="none" spc="0" normalizeH="0" baseline="0" noProof="0">
                <a:ln>
                  <a:noFill/>
                </a:ln>
                <a:solidFill>
                  <a:srgbClr val="002060"/>
                </a:solidFill>
                <a:effectLst/>
                <a:uLnTx/>
                <a:uFillTx/>
                <a:latin typeface="Arial"/>
                <a:ea typeface="+mn-ea"/>
                <a:cs typeface="+mn-cs"/>
              </a:rPr>
              <a:t>Multicollinearity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MY" sz="2400" b="1" i="0" u="none" strike="noStrike" kern="1200" cap="none" spc="0" normalizeH="0" baseline="0" noProof="0">
                <a:ln>
                  <a:noFill/>
                </a:ln>
                <a:solidFill>
                  <a:srgbClr val="002060"/>
                </a:solidFill>
                <a:effectLst/>
                <a:uLnTx/>
                <a:uFillTx/>
                <a:latin typeface="Arial"/>
                <a:ea typeface="+mn-ea"/>
                <a:cs typeface="+mn-cs"/>
              </a:rPr>
              <a:t>Homoscedasticity </a:t>
            </a:r>
            <a:endParaRPr kumimoji="0" lang="en-MY" sz="1800" b="1"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328044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82" y="18197"/>
            <a:ext cx="7042150" cy="411162"/>
          </a:xfrm>
        </p:spPr>
        <p:txBody>
          <a:bodyPr/>
          <a:lstStyle/>
          <a:p>
            <a:r>
              <a:rPr lang="en-US" sz="4400" b="1" dirty="0">
                <a:solidFill>
                  <a:srgbClr val="FF0000"/>
                </a:solidFill>
              </a:rPr>
              <a:t>Feel of the data</a:t>
            </a:r>
          </a:p>
        </p:txBody>
      </p:sp>
      <p:sp>
        <p:nvSpPr>
          <p:cNvPr id="4" name="Rectangle 3"/>
          <p:cNvSpPr/>
          <p:nvPr/>
        </p:nvSpPr>
        <p:spPr>
          <a:xfrm>
            <a:off x="1" y="457200"/>
            <a:ext cx="7938934" cy="6309420"/>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We can acquire a feel for the data by checking the central tendency and the dispersion</a:t>
            </a:r>
            <a:r>
              <a:rPr kumimoji="0" lang="en-US" sz="28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Examination of the measure of central tendency, and how clustered or dispersed the variables are, gives a good idea of </a:t>
            </a:r>
            <a:r>
              <a:rPr kumimoji="0" lang="en-US" sz="2400" b="0" i="1" u="sng" strike="noStrike" kern="1200" cap="none" spc="0" normalizeH="0" baseline="0" noProof="0" dirty="0">
                <a:ln>
                  <a:noFill/>
                </a:ln>
                <a:solidFill>
                  <a:srgbClr val="000000"/>
                </a:solidFill>
                <a:effectLst/>
                <a:uLnTx/>
                <a:uFillTx/>
                <a:latin typeface="Arial"/>
                <a:ea typeface="+mn-ea"/>
                <a:cs typeface="+mn-cs"/>
              </a:rPr>
              <a:t>how well the questions were framed for tapping the concept</a:t>
            </a:r>
            <a:endParaRPr kumimoji="0" lang="en-US" sz="3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statistics give feel for the data:</a:t>
            </a:r>
            <a:endParaRPr kumimoji="0" lang="en-US" sz="36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Frequency distributions </a:t>
            </a:r>
            <a:r>
              <a:rPr kumimoji="0" lang="en-US" sz="2400" b="0" i="0" u="none" strike="noStrike" kern="1200" cap="none" spc="0" normalizeH="0" baseline="0" noProof="0" dirty="0">
                <a:ln>
                  <a:noFill/>
                </a:ln>
                <a:solidFill>
                  <a:srgbClr val="000000"/>
                </a:solidFill>
                <a:effectLst/>
                <a:uLnTx/>
                <a:uFillTx/>
                <a:latin typeface="Arial"/>
                <a:ea typeface="+mn-ea"/>
                <a:cs typeface="+mn-cs"/>
              </a:rPr>
              <a:t>– For categorical variables</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a:t>
            </a:r>
            <a:r>
              <a:rPr kumimoji="0" lang="en-US" sz="2000" b="1" i="0" u="none" strike="noStrike" kern="1200" cap="none" spc="0" normalizeH="0" baseline="0" noProof="0" dirty="0">
                <a:ln>
                  <a:noFill/>
                </a:ln>
                <a:solidFill>
                  <a:srgbClr val="FF0000"/>
                </a:solidFill>
                <a:effectLst/>
                <a:uLnTx/>
                <a:uFillTx/>
                <a:latin typeface="Arial"/>
                <a:ea typeface="+mn-ea"/>
                <a:cs typeface="+mn-cs"/>
              </a:rPr>
              <a:t>mean, standard deviation, range, and variance </a:t>
            </a:r>
            <a:r>
              <a:rPr kumimoji="0" lang="en-US" sz="2400" b="0" i="0" u="none" strike="noStrike" kern="1200" cap="none" spc="0" normalizeH="0" baseline="0" noProof="0" dirty="0">
                <a:ln>
                  <a:noFill/>
                </a:ln>
                <a:solidFill>
                  <a:srgbClr val="000000"/>
                </a:solidFill>
                <a:effectLst/>
                <a:uLnTx/>
                <a:uFillTx/>
                <a:latin typeface="Arial"/>
                <a:ea typeface="+mn-ea"/>
                <a:cs typeface="+mn-cs"/>
              </a:rPr>
              <a:t>on the other dependent and independent variables</a:t>
            </a:r>
            <a:endParaRPr kumimoji="0" lang="en-US" sz="3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mean, the range, the standard deviation, and the variance in the data will give the researcher a good idea of how the respondents have reacted to the items in the questionnaire and how good the items and measures are.  </a:t>
            </a:r>
            <a:r>
              <a:rPr kumimoji="0" lang="en-US" sz="2400" b="0" i="0" u="none" strike="noStrike" kern="1200" cap="none" spc="0" normalizeH="0" baseline="0" noProof="0" dirty="0">
                <a:ln>
                  <a:noFill/>
                </a:ln>
                <a:solidFill>
                  <a:srgbClr val="0070C0"/>
                </a:solidFill>
                <a:effectLst/>
                <a:uLnTx/>
                <a:uFillTx/>
                <a:latin typeface="Arial"/>
                <a:ea typeface="+mn-ea"/>
                <a:cs typeface="+mn-cs"/>
              </a:rPr>
              <a:t>Source: </a:t>
            </a:r>
            <a:r>
              <a:rPr kumimoji="0" lang="en-US" sz="2400" b="0" i="0" u="none" strike="noStrike" kern="1200" cap="none" spc="0" normalizeH="0" baseline="0" noProof="0" dirty="0" err="1">
                <a:ln>
                  <a:noFill/>
                </a:ln>
                <a:solidFill>
                  <a:srgbClr val="0070C0"/>
                </a:solidFill>
                <a:effectLst/>
                <a:uLnTx/>
                <a:uFillTx/>
                <a:latin typeface="Arial"/>
                <a:ea typeface="+mn-ea"/>
                <a:cs typeface="+mn-cs"/>
              </a:rPr>
              <a:t>Sekaran</a:t>
            </a:r>
            <a:r>
              <a:rPr kumimoji="0" lang="en-US" sz="2400" b="0" i="0" u="none" strike="noStrike" kern="1200" cap="none" spc="0" normalizeH="0" baseline="0" noProof="0" dirty="0">
                <a:ln>
                  <a:noFill/>
                </a:ln>
                <a:solidFill>
                  <a:srgbClr val="0070C0"/>
                </a:solidFill>
                <a:effectLst/>
                <a:uLnTx/>
                <a:uFillTx/>
                <a:latin typeface="Arial"/>
                <a:ea typeface="+mn-ea"/>
                <a:cs typeface="+mn-cs"/>
              </a:rPr>
              <a:t>: 2003</a:t>
            </a:r>
            <a:endParaRPr kumimoji="0" lang="en-US" sz="2800" b="0" i="0" u="none" strike="noStrike" kern="1200" cap="none" spc="0" normalizeH="0" baseline="0" noProof="0" dirty="0">
              <a:ln>
                <a:noFill/>
              </a:ln>
              <a:solidFill>
                <a:srgbClr val="0070C0"/>
              </a:solidFill>
              <a:effectLst/>
              <a:uLnTx/>
              <a:uFillTx/>
              <a:latin typeface="Arial"/>
              <a:ea typeface="+mn-ea"/>
              <a:cs typeface="+mn-cs"/>
            </a:endParaRPr>
          </a:p>
        </p:txBody>
      </p:sp>
      <p:sp>
        <p:nvSpPr>
          <p:cNvPr id="3" name="Rectangle 2"/>
          <p:cNvSpPr/>
          <p:nvPr/>
        </p:nvSpPr>
        <p:spPr bwMode="auto">
          <a:xfrm>
            <a:off x="7633516" y="18197"/>
            <a:ext cx="22098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Frequency Distributions</a:t>
            </a:r>
          </a:p>
        </p:txBody>
      </p:sp>
      <p:sp>
        <p:nvSpPr>
          <p:cNvPr id="5" name="Rectangle 4"/>
          <p:cNvSpPr/>
          <p:nvPr/>
        </p:nvSpPr>
        <p:spPr bwMode="auto">
          <a:xfrm>
            <a:off x="9943545" y="18197"/>
            <a:ext cx="22098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Mean, SD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Range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012" y="3075841"/>
            <a:ext cx="4253067"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9" name="TextBox 8">
            <a:extLst>
              <a:ext uri="{FF2B5EF4-FFF2-40B4-BE49-F238E27FC236}">
                <a16:creationId xmlns:a16="http://schemas.microsoft.com/office/drawing/2014/main" id="{6BB234ED-D5F0-4D91-B083-7E9F4875B65F}"/>
              </a:ext>
            </a:extLst>
          </p:cNvPr>
          <p:cNvSpPr txBox="1"/>
          <p:nvPr/>
        </p:nvSpPr>
        <p:spPr>
          <a:xfrm>
            <a:off x="7967621" y="1191716"/>
            <a:ext cx="418572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a:ea typeface="+mn-ea"/>
                <a:cs typeface="+mn-cs"/>
              </a:rPr>
              <a:t>If Missing data comes from data entry: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a:ea typeface="+mn-ea"/>
                <a:cs typeface="+mn-cs"/>
              </a:rPr>
              <a:t>You can detect it from the frequencies of the variable</a:t>
            </a:r>
          </a:p>
        </p:txBody>
      </p:sp>
    </p:spTree>
    <p:extLst>
      <p:ext uri="{BB962C8B-B14F-4D97-AF65-F5344CB8AC3E}">
        <p14:creationId xmlns:p14="http://schemas.microsoft.com/office/powerpoint/2010/main" val="272262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270750" cy="639762"/>
          </a:xfrm>
        </p:spPr>
        <p:txBody>
          <a:bodyPr/>
          <a:lstStyle/>
          <a:p>
            <a:r>
              <a:rPr lang="en-US" sz="4400" b="1" dirty="0">
                <a:solidFill>
                  <a:srgbClr val="FF0000"/>
                </a:solidFill>
              </a:rPr>
              <a:t>Data Analysis </a:t>
            </a:r>
            <a:r>
              <a:rPr lang="en-US" dirty="0">
                <a:solidFill>
                  <a:srgbClr val="FF0000"/>
                </a:solidFill>
              </a:rPr>
              <a:t>– Uma </a:t>
            </a:r>
            <a:r>
              <a:rPr lang="en-US" dirty="0" err="1">
                <a:solidFill>
                  <a:srgbClr val="FF0000"/>
                </a:solidFill>
              </a:rPr>
              <a:t>Sekaran</a:t>
            </a:r>
            <a:endParaRPr lang="en-US"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1660"/>
            <a:ext cx="12191999" cy="45154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78429" y="762000"/>
            <a:ext cx="9013371" cy="1569660"/>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In data analysis we have three objectives: </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getting a feel for the data,</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testing the goodness of data, and </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testing the hypotheses developed for the research</a:t>
            </a:r>
            <a:endParaRPr kumimoji="0" lang="en-US"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350137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solidFill>
                  <a:srgbClr val="FF0000"/>
                </a:solidFill>
              </a:rPr>
              <a:t>Missing Data</a:t>
            </a:r>
          </a:p>
        </p:txBody>
      </p:sp>
      <p:sp>
        <p:nvSpPr>
          <p:cNvPr id="2" name="Content Placeholder 1"/>
          <p:cNvSpPr>
            <a:spLocks noGrp="1"/>
          </p:cNvSpPr>
          <p:nvPr>
            <p:ph sz="half" idx="1"/>
          </p:nvPr>
        </p:nvSpPr>
        <p:spPr>
          <a:xfrm>
            <a:off x="0" y="5027270"/>
            <a:ext cx="11993827" cy="965568"/>
          </a:xfrm>
          <a:ln>
            <a:solidFill>
              <a:srgbClr val="FF0000"/>
            </a:solidFill>
          </a:ln>
        </p:spPr>
        <p:txBody>
          <a:bodyPr/>
          <a:lstStyle/>
          <a:p>
            <a:pPr marL="0" indent="0">
              <a:buNone/>
            </a:pPr>
            <a:r>
              <a:rPr lang="en-US" sz="2800" dirty="0"/>
              <a:t>Primarily result from errors in data collection or data entry or from the omission of answers by respondents</a:t>
            </a:r>
          </a:p>
        </p:txBody>
      </p:sp>
      <p:pic>
        <p:nvPicPr>
          <p:cNvPr id="14" name="Content Placeholder 13"/>
          <p:cNvPicPr>
            <a:picLocks noGrp="1" noChangeAspect="1"/>
          </p:cNvPicPr>
          <p:nvPr>
            <p:ph sz="half" idx="2"/>
          </p:nvPr>
        </p:nvPicPr>
        <p:blipFill>
          <a:blip r:embed="rId2"/>
          <a:srcRect l="-1104" r="-1104"/>
          <a:stretch>
            <a:fillRect/>
          </a:stretch>
        </p:blipFill>
        <p:spPr>
          <a:xfrm>
            <a:off x="8080639" y="95687"/>
            <a:ext cx="3913188" cy="4305300"/>
          </a:xfrm>
          <a:prstGeom prst="rect">
            <a:avLst/>
          </a:prstGeom>
        </p:spPr>
      </p:pic>
      <p:sp>
        <p:nvSpPr>
          <p:cNvPr id="15" name="Rounded Rectangle 14"/>
          <p:cNvSpPr/>
          <p:nvPr/>
        </p:nvSpPr>
        <p:spPr>
          <a:xfrm>
            <a:off x="0" y="1584326"/>
            <a:ext cx="7050520" cy="153233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srgbClr val="FFFFFF"/>
                </a:solidFill>
                <a:effectLst/>
                <a:uLnTx/>
                <a:uFillTx/>
                <a:latin typeface="Arial"/>
                <a:ea typeface="+mn-ea"/>
                <a:cs typeface="Arial"/>
              </a:rPr>
              <a:t>Missing Data ~ </a:t>
            </a:r>
            <a:r>
              <a:rPr kumimoji="0" lang="en-GB" sz="2800" b="0" i="1" u="none" strike="noStrike" kern="1200" cap="none" spc="0" normalizeH="0" baseline="0" noProof="0" dirty="0">
                <a:ln>
                  <a:noFill/>
                </a:ln>
                <a:solidFill>
                  <a:srgbClr val="FFFFFF"/>
                </a:solidFill>
                <a:effectLst/>
                <a:uLnTx/>
                <a:uFillTx/>
                <a:latin typeface="Arial"/>
                <a:ea typeface="+mn-ea"/>
                <a:cs typeface="Arial"/>
              </a:rPr>
              <a:t>information not available for a subject (or case) about whom other information is available.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04.01.16</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Missing Value Analysis</a:t>
            </a: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384017-E4DF-4A7A-8FA6-2DC68C3EB4D0}"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0591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30767" y="158749"/>
            <a:ext cx="9389533" cy="436562"/>
          </a:xfrm>
        </p:spPr>
        <p:txBody>
          <a:bodyPr wrap="square" anchor="ctr">
            <a:normAutofit fontScale="90000"/>
          </a:bodyPr>
          <a:lstStyle/>
          <a:p>
            <a:pPr>
              <a:tabLst>
                <a:tab pos="1616075" algn="l"/>
              </a:tabLst>
            </a:pPr>
            <a:r>
              <a:rPr lang="en-US" b="1" dirty="0"/>
              <a:t>Replacing the Missing Value</a:t>
            </a:r>
          </a:p>
        </p:txBody>
      </p:sp>
      <p:sp>
        <p:nvSpPr>
          <p:cNvPr id="73" name="Footer Placeholder 3">
            <a:extLst>
              <a:ext uri="{FF2B5EF4-FFF2-40B4-BE49-F238E27FC236}">
                <a16:creationId xmlns:a16="http://schemas.microsoft.com/office/drawing/2014/main" id="{248493B9-0970-4DC9-9C89-0C08C00802E6}"/>
              </a:ext>
            </a:extLst>
          </p:cNvPr>
          <p:cNvSpPr>
            <a:spLocks noGrp="1"/>
          </p:cNvSpPr>
          <p:nvPr>
            <p:ph type="ftr" sz="quarter" idx="10"/>
          </p:nvPr>
        </p:nvSpPr>
        <p:spPr>
          <a:xfrm>
            <a:off x="8109263" y="6563797"/>
            <a:ext cx="4289778" cy="325106"/>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Dr Jugindar Singh</a:t>
            </a:r>
          </a:p>
        </p:txBody>
      </p:sp>
      <p:graphicFrame>
        <p:nvGraphicFramePr>
          <p:cNvPr id="16389" name="Content Placeholder 2">
            <a:extLst>
              <a:ext uri="{FF2B5EF4-FFF2-40B4-BE49-F238E27FC236}">
                <a16:creationId xmlns:a16="http://schemas.microsoft.com/office/drawing/2014/main" id="{EACD145D-D20D-409C-A4D6-3FB440C23177}"/>
              </a:ext>
            </a:extLst>
          </p:cNvPr>
          <p:cNvGraphicFramePr>
            <a:graphicFrameLocks noGrp="1"/>
          </p:cNvGraphicFramePr>
          <p:nvPr>
            <p:ph idx="1"/>
          </p:nvPr>
        </p:nvGraphicFramePr>
        <p:xfrm>
          <a:off x="0" y="595311"/>
          <a:ext cx="12192000" cy="6262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957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F0CD-3172-47C2-84AB-653550CF9B79}"/>
              </a:ext>
            </a:extLst>
          </p:cNvPr>
          <p:cNvSpPr>
            <a:spLocks noGrp="1"/>
          </p:cNvSpPr>
          <p:nvPr>
            <p:ph type="title"/>
          </p:nvPr>
        </p:nvSpPr>
        <p:spPr/>
        <p:txBody>
          <a:bodyPr/>
          <a:lstStyle/>
          <a:p>
            <a:r>
              <a:rPr lang="en-US" sz="3200" b="1" dirty="0">
                <a:solidFill>
                  <a:srgbClr val="FF0000"/>
                </a:solidFill>
              </a:rPr>
              <a:t>GRAPHICAL EXAMINATION OF THE DATA - Histogram </a:t>
            </a:r>
            <a:br>
              <a:rPr lang="en-US" dirty="0"/>
            </a:br>
            <a:endParaRPr lang="en-MY" dirty="0"/>
          </a:p>
        </p:txBody>
      </p:sp>
      <p:sp>
        <p:nvSpPr>
          <p:cNvPr id="5" name="Footer Placeholder 4">
            <a:extLst>
              <a:ext uri="{FF2B5EF4-FFF2-40B4-BE49-F238E27FC236}">
                <a16:creationId xmlns:a16="http://schemas.microsoft.com/office/drawing/2014/main" id="{65E5360E-AC6E-4C9E-BED5-4E91BC0A52C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Missing Value Analysis</a:t>
            </a:r>
          </a:p>
        </p:txBody>
      </p:sp>
      <p:sp>
        <p:nvSpPr>
          <p:cNvPr id="6" name="Slide Number Placeholder 5">
            <a:extLst>
              <a:ext uri="{FF2B5EF4-FFF2-40B4-BE49-F238E27FC236}">
                <a16:creationId xmlns:a16="http://schemas.microsoft.com/office/drawing/2014/main" id="{A3A0EB76-C24B-40DC-81C1-AE8A1C02E0E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384017-E4DF-4A7A-8FA6-2DC68C3EB4D0}"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7" name="Picture 6">
            <a:extLst>
              <a:ext uri="{FF2B5EF4-FFF2-40B4-BE49-F238E27FC236}">
                <a16:creationId xmlns:a16="http://schemas.microsoft.com/office/drawing/2014/main" id="{2589B4D9-693B-4FC2-9BCD-C3E8FE6B071A}"/>
              </a:ext>
            </a:extLst>
          </p:cNvPr>
          <p:cNvPicPr>
            <a:picLocks noChangeAspect="1"/>
          </p:cNvPicPr>
          <p:nvPr/>
        </p:nvPicPr>
        <p:blipFill>
          <a:blip r:embed="rId2"/>
          <a:stretch>
            <a:fillRect/>
          </a:stretch>
        </p:blipFill>
        <p:spPr>
          <a:xfrm>
            <a:off x="147114" y="1063838"/>
            <a:ext cx="4003972" cy="4538676"/>
          </a:xfrm>
          <a:prstGeom prst="rect">
            <a:avLst/>
          </a:prstGeom>
        </p:spPr>
      </p:pic>
      <p:sp>
        <p:nvSpPr>
          <p:cNvPr id="9" name="TextBox 8">
            <a:extLst>
              <a:ext uri="{FF2B5EF4-FFF2-40B4-BE49-F238E27FC236}">
                <a16:creationId xmlns:a16="http://schemas.microsoft.com/office/drawing/2014/main" id="{C0089780-9BDF-4039-82C9-9DC042BA3E59}"/>
              </a:ext>
            </a:extLst>
          </p:cNvPr>
          <p:cNvSpPr txBox="1"/>
          <p:nvPr/>
        </p:nvSpPr>
        <p:spPr>
          <a:xfrm>
            <a:off x="4151086" y="1063838"/>
            <a:ext cx="7893799"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Researcher can gain an adequate perspective of the variable through a histogram.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 histogram is a graphical representation of a single variable that represents the frequency of occurrences (data values) within data categories.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frequencies are plotted to examine the shape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distribution of values.</a:t>
            </a:r>
          </a:p>
        </p:txBody>
      </p:sp>
    </p:spTree>
    <p:extLst>
      <p:ext uri="{BB962C8B-B14F-4D97-AF65-F5344CB8AC3E}">
        <p14:creationId xmlns:p14="http://schemas.microsoft.com/office/powerpoint/2010/main" val="1832983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F82207-7B72-4F79-A5DB-3C3FADA1E12D}"/>
              </a:ext>
            </a:extLst>
          </p:cNvPr>
          <p:cNvSpPr txBox="1"/>
          <p:nvPr/>
        </p:nvSpPr>
        <p:spPr>
          <a:xfrm>
            <a:off x="0" y="0"/>
            <a:ext cx="8458200" cy="5324535"/>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4000" b="1"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O</a:t>
            </a:r>
            <a:r>
              <a:rPr kumimoji="0" lang="en-MY" sz="3200" b="1"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UTLIERS</a:t>
            </a:r>
            <a:r>
              <a:rPr kumimoji="0" lang="en-MY" sz="3200" b="1"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Need to check Data whether there are any potential outliers existing in the analysis.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Pallant</a:t>
            </a:r>
            <a:r>
              <a:rPr kumimoji="0" lang="en-US" sz="2400" b="0" i="0" u="none" strike="noStrike" kern="1200" cap="none" spc="0" normalizeH="0" baseline="0" noProof="0" dirty="0">
                <a:ln>
                  <a:noFill/>
                </a:ln>
                <a:solidFill>
                  <a:prstClr val="black"/>
                </a:solidFill>
                <a:effectLst/>
                <a:uLnTx/>
                <a:uFillTx/>
                <a:latin typeface="Calibri"/>
                <a:ea typeface="+mn-ea"/>
                <a:cs typeface="+mn-cs"/>
              </a:rPr>
              <a:t> (2007) noted that “multiple regression is very sensitive to outliers (i.e. very high or low score)” (p. 165).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Outliers can influence the values of the estimated regression coefficients (Field, 2005).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Thus, outliers should be removed before running the regression analysis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Tabachnick</a:t>
            </a:r>
            <a:r>
              <a:rPr kumimoji="0" lang="en-US" sz="2400" b="0" i="0" u="none" strike="noStrike" kern="1200" cap="none" spc="0" normalizeH="0" baseline="0" noProof="0" dirty="0">
                <a:ln>
                  <a:noFill/>
                </a:ln>
                <a:solidFill>
                  <a:prstClr val="black"/>
                </a:solidFill>
                <a:effectLst/>
                <a:uLnTx/>
                <a:uFillTx/>
                <a:latin typeface="Calibri"/>
                <a:ea typeface="+mn-ea"/>
                <a:cs typeface="+mn-cs"/>
              </a:rPr>
              <a:t> &amp;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Fidell</a:t>
            </a:r>
            <a:r>
              <a:rPr kumimoji="0" lang="en-US" sz="2400" b="0" i="0" u="none" strike="noStrike" kern="1200" cap="none" spc="0" normalizeH="0" baseline="0" noProof="0" dirty="0">
                <a:ln>
                  <a:noFill/>
                </a:ln>
                <a:solidFill>
                  <a:prstClr val="black"/>
                </a:solidFill>
                <a:effectLst/>
                <a:uLnTx/>
                <a:uFillTx/>
                <a:latin typeface="Calibri"/>
                <a:ea typeface="+mn-ea"/>
                <a:cs typeface="+mn-cs"/>
              </a:rPr>
              <a:t>, 2007).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Multivariate outliers can be detected by using statistical methods such as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casewise</a:t>
            </a:r>
            <a:r>
              <a:rPr kumimoji="0" lang="en-US" sz="2400" b="0" i="0" u="none" strike="noStrike" kern="1200" cap="none" spc="0" normalizeH="0" baseline="0" noProof="0" dirty="0">
                <a:ln>
                  <a:noFill/>
                </a:ln>
                <a:solidFill>
                  <a:prstClr val="black"/>
                </a:solidFill>
                <a:effectLst/>
                <a:uLnTx/>
                <a:uFillTx/>
                <a:latin typeface="Calibri"/>
                <a:ea typeface="+mn-ea"/>
                <a:cs typeface="+mn-cs"/>
              </a:rPr>
              <a:t> diagnostics,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Mahalanobis</a:t>
            </a:r>
            <a:r>
              <a:rPr kumimoji="0" lang="en-US" sz="2400" b="0" i="0" u="none" strike="noStrike" kern="1200" cap="none" spc="0" normalizeH="0" baseline="0" noProof="0" dirty="0">
                <a:ln>
                  <a:noFill/>
                </a:ln>
                <a:solidFill>
                  <a:prstClr val="black"/>
                </a:solidFill>
                <a:effectLst/>
                <a:uLnTx/>
                <a:uFillTx/>
                <a:latin typeface="Calibri"/>
                <a:ea typeface="+mn-ea"/>
                <a:cs typeface="+mn-cs"/>
              </a:rPr>
              <a:t> distance, Cook’s distance and COVRATIO (Hair et al., 2006;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Tabachnick</a:t>
            </a:r>
            <a:r>
              <a:rPr kumimoji="0" lang="en-US" sz="2400" b="0" i="0" u="none" strike="noStrike" kern="1200" cap="none" spc="0" normalizeH="0" baseline="0" noProof="0" dirty="0">
                <a:ln>
                  <a:noFill/>
                </a:ln>
                <a:solidFill>
                  <a:prstClr val="black"/>
                </a:solidFill>
                <a:effectLst/>
                <a:uLnTx/>
                <a:uFillTx/>
                <a:latin typeface="Calibri"/>
                <a:ea typeface="+mn-ea"/>
                <a:cs typeface="+mn-cs"/>
              </a:rPr>
              <a:t> &amp;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Fidell</a:t>
            </a:r>
            <a:r>
              <a:rPr kumimoji="0" lang="en-US" sz="2400" b="0" i="0" u="none" strike="noStrike" kern="1200" cap="none" spc="0" normalizeH="0" baseline="0" noProof="0" dirty="0">
                <a:ln>
                  <a:noFill/>
                </a:ln>
                <a:solidFill>
                  <a:prstClr val="black"/>
                </a:solidFill>
                <a:effectLst/>
                <a:uLnTx/>
                <a:uFillTx/>
                <a:latin typeface="Calibri"/>
                <a:ea typeface="+mn-ea"/>
                <a:cs typeface="+mn-cs"/>
              </a:rPr>
              <a:t>, 2007). </a:t>
            </a:r>
          </a:p>
        </p:txBody>
      </p:sp>
      <p:pic>
        <p:nvPicPr>
          <p:cNvPr id="2" name="Picture 1">
            <a:extLst>
              <a:ext uri="{FF2B5EF4-FFF2-40B4-BE49-F238E27FC236}">
                <a16:creationId xmlns:a16="http://schemas.microsoft.com/office/drawing/2014/main" id="{1801124D-F1DC-4DAA-9140-CB2B8604445C}"/>
              </a:ext>
            </a:extLst>
          </p:cNvPr>
          <p:cNvPicPr>
            <a:picLocks noChangeAspect="1"/>
          </p:cNvPicPr>
          <p:nvPr/>
        </p:nvPicPr>
        <p:blipFill>
          <a:blip r:embed="rId2"/>
          <a:stretch>
            <a:fillRect/>
          </a:stretch>
        </p:blipFill>
        <p:spPr>
          <a:xfrm>
            <a:off x="8356209" y="0"/>
            <a:ext cx="4042141" cy="6857999"/>
          </a:xfrm>
          <a:prstGeom prst="rect">
            <a:avLst/>
          </a:prstGeom>
        </p:spPr>
      </p:pic>
      <p:sp>
        <p:nvSpPr>
          <p:cNvPr id="5" name="TextBox 4">
            <a:extLst>
              <a:ext uri="{FF2B5EF4-FFF2-40B4-BE49-F238E27FC236}">
                <a16:creationId xmlns:a16="http://schemas.microsoft.com/office/drawing/2014/main" id="{8BFA91DA-A148-4C23-831F-728F8E799363}"/>
              </a:ext>
            </a:extLst>
          </p:cNvPr>
          <p:cNvSpPr txBox="1"/>
          <p:nvPr/>
        </p:nvSpPr>
        <p:spPr>
          <a:xfrm>
            <a:off x="1" y="5277064"/>
            <a:ext cx="8458199" cy="1569660"/>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SPSS defines points as outliers if they extend more than 1.5 box-lengths from the edge of the box.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Extreme points (indicated with an asterisk, *) are those that extend more than three box-lengths from the edge of the box</a:t>
            </a:r>
            <a:endParaRPr kumimoji="0" lang="en-MY" sz="2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5CDA71CF-91B1-4715-A0AE-E0B855DD079C}"/>
              </a:ext>
            </a:extLst>
          </p:cNvPr>
          <p:cNvCxnSpPr/>
          <p:nvPr/>
        </p:nvCxnSpPr>
        <p:spPr>
          <a:xfrm flipV="1">
            <a:off x="8458200" y="5838092"/>
            <a:ext cx="2064434" cy="140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285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fontScale="90000"/>
          </a:bodyPr>
          <a:lstStyle/>
          <a:p>
            <a:pPr algn="l">
              <a:lnSpc>
                <a:spcPct val="90000"/>
              </a:lnSpc>
            </a:pPr>
            <a:br>
              <a:rPr lang="en-US" sz="1300"/>
            </a:br>
            <a:br>
              <a:rPr lang="en-US" sz="1300"/>
            </a:br>
            <a:r>
              <a:rPr lang="en-US" sz="4000" b="1">
                <a:solidFill>
                  <a:srgbClr val="FF0000"/>
                </a:solidFill>
              </a:rPr>
              <a:t>Normal Q-Q Plot</a:t>
            </a:r>
            <a:br>
              <a:rPr lang="en-US" sz="1800" b="1"/>
            </a:br>
            <a:br>
              <a:rPr lang="en-US" sz="1800" b="1"/>
            </a:br>
            <a:endParaRPr lang="en-US" sz="1300" b="1"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87363" y="2128058"/>
            <a:ext cx="5598446" cy="4499428"/>
          </a:xfrm>
          <a:prstGeom prst="rect">
            <a:avLst/>
          </a:prstGeom>
        </p:spPr>
        <p:txBody>
          <a:bodyPr vert="horz" lIns="91440" tIns="45720" rIns="91440" bIns="45720" rtlCol="0" anchor="ctr">
            <a:normAutofit fontScale="92500"/>
          </a:body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 </a:t>
            </a:r>
            <a:r>
              <a:rPr kumimoji="0" lang="en-US" sz="2800" b="1" i="0" u="none" strike="noStrike" kern="1200" cap="none" spc="0" normalizeH="0" baseline="0" noProof="0">
                <a:ln>
                  <a:noFill/>
                </a:ln>
                <a:solidFill>
                  <a:srgbClr val="002060"/>
                </a:solidFill>
                <a:effectLst/>
                <a:uLnTx/>
                <a:uFillTx/>
                <a:latin typeface="Calibri"/>
                <a:ea typeface="+mn-ea"/>
                <a:cs typeface="+mn-cs"/>
              </a:rPr>
              <a:t>To determine normality graphically, we can use the output of a normal Q-Q Plot. </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sz="2800" b="1" i="0" u="none" strike="noStrike" kern="1200" cap="none" spc="0" normalizeH="0" baseline="0" noProof="0">
              <a:ln>
                <a:noFill/>
              </a:ln>
              <a:solidFill>
                <a:srgbClr val="002060"/>
              </a:solidFill>
              <a:effectLst/>
              <a:uLnTx/>
              <a:uFillTx/>
              <a:latin typeface="Calibri"/>
              <a:ea typeface="+mn-ea"/>
              <a:cs typeface="+mn-cs"/>
            </a:endParaRP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002060"/>
                </a:solidFill>
                <a:effectLst/>
                <a:uLnTx/>
                <a:uFillTx/>
                <a:latin typeface="Calibri"/>
                <a:ea typeface="+mn-ea"/>
                <a:cs typeface="+mn-cs"/>
              </a:rPr>
              <a:t>If the data are normally distributed, the data points will be close to the diagonal line.</a:t>
            </a: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a:ea typeface="+mn-ea"/>
              <a:cs typeface="+mn-cs"/>
            </a:endParaRP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002060"/>
                </a:solidFill>
                <a:effectLst/>
                <a:uLnTx/>
                <a:uFillTx/>
                <a:latin typeface="Calibri"/>
                <a:ea typeface="+mn-ea"/>
                <a:cs typeface="+mn-cs"/>
              </a:rPr>
              <a:t>If the data points stray from the line in an obvious non-linear fashion, the data are not normally distributed</a:t>
            </a:r>
            <a:r>
              <a:rPr kumimoji="0" lang="en-US" sz="2400" b="1" i="0" u="none" strike="noStrike" kern="1200" cap="none" spc="0" normalizeH="0" baseline="0" noProof="0">
                <a:ln>
                  <a:noFill/>
                </a:ln>
                <a:solidFill>
                  <a:srgbClr val="002060"/>
                </a:solidFill>
                <a:effectLst/>
                <a:uLnTx/>
                <a:uFillTx/>
                <a:latin typeface="Calibri"/>
                <a:ea typeface="+mn-ea"/>
                <a:cs typeface="+mn-cs"/>
              </a:rPr>
              <a:t>. </a:t>
            </a:r>
            <a:endParaRPr kumimoji="0" lang="en-US" sz="2400" b="1" i="0" u="none" strike="noStrike" kern="1200" cap="none" spc="0" normalizeH="0" baseline="0" noProof="0" dirty="0">
              <a:ln>
                <a:noFill/>
              </a:ln>
              <a:solidFill>
                <a:srgbClr val="002060"/>
              </a:solidFill>
              <a:effectLst/>
              <a:uLnTx/>
              <a:uFillTx/>
              <a:latin typeface="Calibri"/>
              <a:ea typeface="+mn-ea"/>
              <a:cs typeface="+mn-cs"/>
            </a:endParaRP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2770" name="Picture 2" descr="Normality Screenshot"/>
          <p:cNvPicPr>
            <a:picLocks noChangeAspect="1" noChangeArrowheads="1"/>
          </p:cNvPicPr>
          <p:nvPr/>
        </p:nvPicPr>
        <p:blipFill rotWithShape="1">
          <a:blip r:embed="rId2">
            <a:extLst>
              <a:ext uri="{28A0092B-C50C-407E-A947-70E740481C1C}">
                <a14:useLocalDpi xmlns:a14="http://schemas.microsoft.com/office/drawing/2010/main" val="0"/>
              </a:ext>
            </a:extLst>
          </a:blip>
          <a:srcRect l="3981" r="15557" b="-2"/>
          <a:stretch/>
        </p:blipFill>
        <p:spPr bwMode="auto">
          <a:xfrm>
            <a:off x="5977788" y="509570"/>
            <a:ext cx="5624652" cy="583457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a:xfrm>
            <a:off x="5685810" y="6492240"/>
            <a:ext cx="3050866"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 Jugindar Singh</a:t>
            </a:r>
          </a:p>
        </p:txBody>
      </p:sp>
    </p:spTree>
    <p:extLst>
      <p:ext uri="{BB962C8B-B14F-4D97-AF65-F5344CB8AC3E}">
        <p14:creationId xmlns:p14="http://schemas.microsoft.com/office/powerpoint/2010/main" val="345413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7570" name="Text Box 2"/>
          <p:cNvSpPr txBox="1">
            <a:spLocks noChangeArrowheads="1"/>
          </p:cNvSpPr>
          <p:nvPr/>
        </p:nvSpPr>
        <p:spPr bwMode="auto">
          <a:xfrm>
            <a:off x="7835104" y="1213968"/>
            <a:ext cx="3220127" cy="8993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a:ea typeface="+mn-ea"/>
                <a:cs typeface="+mn-cs"/>
              </a:rPr>
              <a:t>Scatterplots</a:t>
            </a:r>
          </a:p>
        </p:txBody>
      </p:sp>
      <p:pic>
        <p:nvPicPr>
          <p:cNvPr id="13"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760" r="-1" b="8490"/>
          <a:stretch/>
        </p:blipFill>
        <p:spPr bwMode="auto">
          <a:xfrm>
            <a:off x="759655" y="804101"/>
            <a:ext cx="6775002" cy="5249798"/>
          </a:xfrm>
          <a:prstGeom prst="rect">
            <a:avLst/>
          </a:prstGeom>
          <a:noFill/>
          <a:extLst>
            <a:ext uri="{909E8E84-426E-40DD-AFC4-6F175D3DCCD1}">
              <a14:hiddenFill xmlns:a14="http://schemas.microsoft.com/office/drawing/2010/main">
                <a:solidFill>
                  <a:srgbClr val="FFFFFF"/>
                </a:solidFill>
              </a14:hiddenFill>
            </a:ext>
          </a:extLst>
        </p:spPr>
      </p:pic>
      <p:sp>
        <p:nvSpPr>
          <p:cNvPr id="237571" name="Rectangle 3"/>
          <p:cNvSpPr>
            <a:spLocks noChangeArrowheads="1"/>
          </p:cNvSpPr>
          <p:nvPr/>
        </p:nvSpPr>
        <p:spPr bwMode="auto">
          <a:xfrm>
            <a:off x="7835105" y="2171826"/>
            <a:ext cx="3552794" cy="3561066"/>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a:ea typeface="+mn-ea"/>
                <a:cs typeface="+mn-cs"/>
              </a:rPr>
              <a:t>Explore the relationship between 2 continuous variables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79646">
                    <a:lumMod val="75000"/>
                  </a:srgbClr>
                </a:solidFill>
                <a:effectLst/>
                <a:uLnTx/>
                <a:uFillTx/>
                <a:latin typeface="Calibri"/>
                <a:ea typeface="+mn-ea"/>
                <a:cs typeface="+mn-cs"/>
              </a:rPr>
              <a:t>Example:</a:t>
            </a:r>
            <a:r>
              <a:rPr kumimoji="0" lang="en-US" sz="2400" b="1" i="0" u="none" strike="noStrike" kern="1200" cap="none" spc="0" normalizeH="0" baseline="0" noProof="0" dirty="0">
                <a:ln>
                  <a:noFill/>
                </a:ln>
                <a:solidFill>
                  <a:srgbClr val="FFFFFF"/>
                </a:solidFill>
                <a:effectLst/>
                <a:uLnTx/>
                <a:uFillTx/>
                <a:latin typeface="Calibri"/>
                <a:ea typeface="+mn-ea"/>
                <a:cs typeface="+mn-cs"/>
              </a:rPr>
              <a:t> </a:t>
            </a:r>
            <a:r>
              <a:rPr kumimoji="0" lang="en-US" sz="2400" b="0" i="0" u="none" strike="noStrike" kern="1200" cap="none" spc="0" normalizeH="0" baseline="0" noProof="0" dirty="0">
                <a:ln>
                  <a:noFill/>
                </a:ln>
                <a:solidFill>
                  <a:srgbClr val="FFFFFF"/>
                </a:solidFill>
                <a:effectLst/>
                <a:uLnTx/>
                <a:uFillTx/>
                <a:latin typeface="Calibri"/>
                <a:ea typeface="+mn-ea"/>
                <a:cs typeface="+mn-cs"/>
              </a:rPr>
              <a:t>No of learning hours and Test score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a:ea typeface="+mn-ea"/>
                <a:cs typeface="+mn-cs"/>
              </a:rPr>
              <a:t>One of the best ways to look for relationships and patterns</a:t>
            </a:r>
          </a:p>
        </p:txBody>
      </p:sp>
      <p:sp>
        <p:nvSpPr>
          <p:cNvPr id="2" name="Footer Placeholder 1"/>
          <p:cNvSpPr>
            <a:spLocks noGrp="1"/>
          </p:cNvSpPr>
          <p:nvPr>
            <p:ph type="ftr" sz="quarter" idx="10"/>
          </p:nvPr>
        </p:nvSpPr>
        <p:spPr>
          <a:xfrm>
            <a:off x="795528" y="6383066"/>
            <a:ext cx="6912866" cy="315931"/>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 Jugindar Singh</a:t>
            </a:r>
          </a:p>
        </p:txBody>
      </p:sp>
      <p:sp>
        <p:nvSpPr>
          <p:cNvPr id="14" name="Slide Number Placeholder 13"/>
          <p:cNvSpPr>
            <a:spLocks noGrp="1"/>
          </p:cNvSpPr>
          <p:nvPr>
            <p:ph type="sldNum" sz="quarter" idx="4294967295"/>
          </p:nvPr>
        </p:nvSpPr>
        <p:spPr>
          <a:xfrm>
            <a:off x="10546795" y="6383066"/>
            <a:ext cx="682311" cy="31593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1D757D-44D9-45BF-8862-7B9330BECAF4}" type="slidenum">
              <a:rPr kumimoji="0"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34" charset="-128"/>
              <a:cs typeface="+mn-cs"/>
            </a:endParaRPr>
          </a:p>
        </p:txBody>
      </p:sp>
      <p:sp>
        <p:nvSpPr>
          <p:cNvPr id="83"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7574" name="Text Box 6"/>
          <p:cNvSpPr txBox="1">
            <a:spLocks noChangeArrowheads="1"/>
          </p:cNvSpPr>
          <p:nvPr/>
        </p:nvSpPr>
        <p:spPr bwMode="auto">
          <a:xfrm>
            <a:off x="2952750" y="2113360"/>
            <a:ext cx="6286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37572" name="Rectangle 4"/>
          <p:cNvSpPr>
            <a:spLocks noChangeArrowheads="1"/>
          </p:cNvSpPr>
          <p:nvPr/>
        </p:nvSpPr>
        <p:spPr bwMode="auto">
          <a:xfrm>
            <a:off x="0" y="6189082"/>
            <a:ext cx="12191999" cy="723275"/>
          </a:xfrm>
          <a:prstGeom prst="rect">
            <a:avLst/>
          </a:prstGeom>
          <a:solidFill>
            <a:schemeClr val="bg1"/>
          </a:solid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ea typeface="+mn-ea"/>
                <a:cs typeface="+mn-cs"/>
              </a:rPr>
              <a:t>The scatterplot will indicate whether the variables are related in a linear (straight line) OR curvilinear fashion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ea typeface="+mn-ea"/>
                <a:cs typeface="+mn-cs"/>
              </a:rPr>
              <a:t>Only Linear relationships are suitable</a:t>
            </a:r>
          </a:p>
        </p:txBody>
      </p:sp>
      <p:cxnSp>
        <p:nvCxnSpPr>
          <p:cNvPr id="4" name="Straight Connector 3">
            <a:extLst>
              <a:ext uri="{FF2B5EF4-FFF2-40B4-BE49-F238E27FC236}">
                <a16:creationId xmlns:a16="http://schemas.microsoft.com/office/drawing/2014/main" id="{4BF8AA6C-ABAD-48C7-8A9A-75C707120F28}"/>
              </a:ext>
            </a:extLst>
          </p:cNvPr>
          <p:cNvCxnSpPr/>
          <p:nvPr/>
        </p:nvCxnSpPr>
        <p:spPr>
          <a:xfrm flipV="1">
            <a:off x="2588455" y="1800665"/>
            <a:ext cx="3507545" cy="33340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50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D08AAE7-CFFC-43B1-BE70-E40E22488DFC}"/>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nSpc>
                <a:spcPct val="90000"/>
              </a:lnSpc>
            </a:pPr>
            <a:r>
              <a:rPr lang="en-US" sz="3100" kern="1200">
                <a:solidFill>
                  <a:srgbClr val="FFFFFF"/>
                </a:solidFill>
                <a:latin typeface="+mj-lt"/>
                <a:ea typeface="+mj-ea"/>
                <a:cs typeface="+mj-cs"/>
              </a:rPr>
              <a:t>MULITICOLLINEARITY </a:t>
            </a:r>
            <a:br>
              <a:rPr lang="en-US" sz="3100" kern="1200">
                <a:solidFill>
                  <a:srgbClr val="FFFFFF"/>
                </a:solidFill>
                <a:latin typeface="+mj-lt"/>
                <a:ea typeface="+mj-ea"/>
                <a:cs typeface="+mj-cs"/>
              </a:rPr>
            </a:br>
            <a:endParaRPr lang="en-US" sz="3100" kern="1200">
              <a:solidFill>
                <a:srgbClr val="FFFFFF"/>
              </a:solidFill>
              <a:latin typeface="+mj-lt"/>
              <a:ea typeface="+mj-ea"/>
              <a:cs typeface="+mj-cs"/>
            </a:endParaRPr>
          </a:p>
        </p:txBody>
      </p: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529E5131-DD54-46AF-A189-34E960DB4A08}"/>
              </a:ext>
            </a:extLst>
          </p:cNvPr>
          <p:cNvSpPr txBox="1"/>
          <p:nvPr/>
        </p:nvSpPr>
        <p:spPr>
          <a:xfrm>
            <a:off x="5941716" y="0"/>
            <a:ext cx="6250271" cy="6736696"/>
          </a:xfrm>
          <a:prstGeom prst="rect">
            <a:avLst/>
          </a:prstGeom>
          <a:ln>
            <a:solidFill>
              <a:srgbClr val="FF0000"/>
            </a:solidFill>
          </a:ln>
        </p:spPr>
        <p:txBody>
          <a:bodyPr vert="horz" lIns="91440" tIns="45720" rIns="91440" bIns="45720" rtlCol="0"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FF0000">
                    <a:alpha val="80000"/>
                  </a:srgbClr>
                </a:solidFill>
                <a:effectLst/>
                <a:uLnTx/>
                <a:uFillTx/>
                <a:latin typeface="Calibri"/>
                <a:ea typeface="+mn-ea"/>
                <a:cs typeface="+mn-cs"/>
              </a:rPr>
              <a:t>Multicollinearity</a:t>
            </a: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alpha val="80000"/>
                  </a:prstClr>
                </a:solidFill>
                <a:effectLst/>
                <a:uLnTx/>
                <a:uFillTx/>
                <a:latin typeface="Calibri"/>
                <a:ea typeface="+mn-ea"/>
                <a:cs typeface="+mn-cs"/>
              </a:rPr>
              <a:t>Multicollinearity appears “when any single independent variable is highly correlated with a set of other independent variables” (Hair et al., 2006, p. 170). </a:t>
            </a: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alpha val="80000"/>
                  </a:prstClr>
                </a:solidFill>
                <a:effectLst/>
                <a:uLnTx/>
                <a:uFillTx/>
                <a:latin typeface="Calibri"/>
                <a:ea typeface="+mn-ea"/>
                <a:cs typeface="+mn-cs"/>
              </a:rPr>
              <a:t>Multicollinearity was examined by inspection of the Tolerance and VIF values.</a:t>
            </a: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alpha val="80000"/>
                </a:prstClr>
              </a:solidFill>
              <a:effectLst/>
              <a:uLnTx/>
              <a:uFillTx/>
              <a:latin typeface="Calibri"/>
              <a:ea typeface="+mn-ea"/>
              <a:cs typeface="+mn-cs"/>
            </a:endParaRP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alpha val="80000"/>
                  </a:prstClr>
                </a:solidFill>
                <a:effectLst/>
                <a:uLnTx/>
                <a:uFillTx/>
                <a:latin typeface="Calibri"/>
                <a:ea typeface="+mn-ea"/>
                <a:cs typeface="+mn-cs"/>
              </a:rPr>
              <a:t>Hair et al. (2011) recommended that multicollinearity is a concern if VIF value is higher than 5 and tolerance value is &lt;0.20</a:t>
            </a:r>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50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996150F-D518-4C70-9CE5-869A41153B6D}"/>
              </a:ext>
            </a:extLst>
          </p:cNvPr>
          <p:cNvSpPr>
            <a:spLocks noChangeArrowheads="1"/>
          </p:cNvSpPr>
          <p:nvPr/>
        </p:nvSpPr>
        <p:spPr bwMode="auto">
          <a:xfrm>
            <a:off x="152400" y="144689"/>
            <a:ext cx="1180011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Descriptive Analysis for Demographic Variables</a:t>
            </a: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In the descriptive analysis, the researcher wants to assess the distribution of data across some demographic characteristics of respondents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Here, the researcher needs to show that the respondents obtained for his study represent all demographic characteristics of the population.</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5" name="Picture 35">
            <a:extLst>
              <a:ext uri="{FF2B5EF4-FFF2-40B4-BE49-F238E27FC236}">
                <a16:creationId xmlns:a16="http://schemas.microsoft.com/office/drawing/2014/main" id="{C53EBC98-83F6-4A96-9EF5-C213FD427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7" y="1788886"/>
            <a:ext cx="6882786" cy="50691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DE84F404-5070-466B-A4D6-2017F7C25FE8}"/>
              </a:ext>
            </a:extLst>
          </p:cNvPr>
          <p:cNvSpPr>
            <a:spLocks noChangeArrowheads="1"/>
          </p:cNvSpPr>
          <p:nvPr/>
        </p:nvSpPr>
        <p:spPr bwMode="auto">
          <a:xfrm>
            <a:off x="391885" y="62561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4EE89E9-87EE-4A91-B751-3A8B06D1B9FD}"/>
              </a:ext>
            </a:extLst>
          </p:cNvPr>
          <p:cNvPicPr>
            <a:picLocks noChangeAspect="1"/>
          </p:cNvPicPr>
          <p:nvPr/>
        </p:nvPicPr>
        <p:blipFill>
          <a:blip r:embed="rId3"/>
          <a:stretch>
            <a:fillRect/>
          </a:stretch>
        </p:blipFill>
        <p:spPr>
          <a:xfrm>
            <a:off x="7121496" y="2694371"/>
            <a:ext cx="4701165" cy="3472839"/>
          </a:xfrm>
          <a:prstGeom prst="rect">
            <a:avLst/>
          </a:prstGeom>
        </p:spPr>
      </p:pic>
    </p:spTree>
    <p:extLst>
      <p:ext uri="{BB962C8B-B14F-4D97-AF65-F5344CB8AC3E}">
        <p14:creationId xmlns:p14="http://schemas.microsoft.com/office/powerpoint/2010/main" val="3286401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101010 data lines to infinity">
            <a:extLst>
              <a:ext uri="{FF2B5EF4-FFF2-40B4-BE49-F238E27FC236}">
                <a16:creationId xmlns:a16="http://schemas.microsoft.com/office/drawing/2014/main" id="{80764589-EA66-F653-9151-CCEE9CA6A211}"/>
              </a:ext>
            </a:extLst>
          </p:cNvPr>
          <p:cNvPicPr>
            <a:picLocks noChangeAspect="1"/>
          </p:cNvPicPr>
          <p:nvPr/>
        </p:nvPicPr>
        <p:blipFill rotWithShape="1">
          <a:blip r:embed="rId2">
            <a:alphaModFix amt="50000"/>
          </a:blip>
          <a:srcRect t="13106"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636A955D-AF26-4A78-A32E-1A9AE92C5023}"/>
              </a:ext>
            </a:extLst>
          </p:cNvPr>
          <p:cNvSpPr>
            <a:spLocks noGrp="1"/>
          </p:cNvSpPr>
          <p:nvPr>
            <p:ph type="title"/>
          </p:nvPr>
        </p:nvSpPr>
        <p:spPr>
          <a:xfrm>
            <a:off x="1524000" y="1122363"/>
            <a:ext cx="9144000" cy="3063240"/>
          </a:xfrm>
        </p:spPr>
        <p:txBody>
          <a:bodyPr vert="horz" lIns="91440" tIns="45720" rIns="91440" bIns="45720" rtlCol="0" anchor="b">
            <a:noAutofit/>
          </a:bodyPr>
          <a:lstStyle/>
          <a:p>
            <a:pPr algn="ctr"/>
            <a:r>
              <a:rPr lang="en-US" sz="13800" b="1" dirty="0">
                <a:solidFill>
                  <a:srgbClr val="FFFFFF"/>
                </a:solidFill>
              </a:rPr>
              <a:t>Goodness of Data</a:t>
            </a:r>
          </a:p>
        </p:txBody>
      </p:sp>
      <p:sp>
        <p:nvSpPr>
          <p:cNvPr id="1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8046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2A62-E511-49C0-9C0A-3CAE6667B3AE}"/>
              </a:ext>
            </a:extLst>
          </p:cNvPr>
          <p:cNvSpPr>
            <a:spLocks noGrp="1"/>
          </p:cNvSpPr>
          <p:nvPr>
            <p:ph type="title"/>
          </p:nvPr>
        </p:nvSpPr>
        <p:spPr>
          <a:xfrm>
            <a:off x="0" y="0"/>
            <a:ext cx="12192000" cy="607332"/>
          </a:xfrm>
        </p:spPr>
        <p:txBody>
          <a:bodyPr>
            <a:normAutofit fontScale="90000"/>
          </a:bodyPr>
          <a:lstStyle/>
          <a:p>
            <a:r>
              <a:rPr lang="en-MY" b="1" dirty="0">
                <a:solidFill>
                  <a:srgbClr val="FF0000"/>
                </a:solidFill>
              </a:rPr>
              <a:t>The Goodness of Data</a:t>
            </a:r>
          </a:p>
        </p:txBody>
      </p:sp>
      <p:sp>
        <p:nvSpPr>
          <p:cNvPr id="5" name="TextBox 4">
            <a:extLst>
              <a:ext uri="{FF2B5EF4-FFF2-40B4-BE49-F238E27FC236}">
                <a16:creationId xmlns:a16="http://schemas.microsoft.com/office/drawing/2014/main" id="{E6186A2C-D8DA-4259-80E4-A6784D8093AE}"/>
              </a:ext>
            </a:extLst>
          </p:cNvPr>
          <p:cNvSpPr txBox="1"/>
          <p:nvPr/>
        </p:nvSpPr>
        <p:spPr>
          <a:xfrm>
            <a:off x="0" y="506754"/>
            <a:ext cx="12192000" cy="2677656"/>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Reliability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Pro-Regular"/>
                <a:ea typeface="+mn-ea"/>
                <a:cs typeface="+mn-cs"/>
              </a:rPr>
              <a:t>The reliability of a measure is established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Pro-Regular"/>
                <a:ea typeface="+mn-ea"/>
                <a:cs typeface="+mn-cs"/>
              </a:rPr>
              <a:t>testing for both consistency and stability.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Pro-Regular"/>
                <a:ea typeface="+mn-ea"/>
                <a:cs typeface="+mn-cs"/>
              </a:rPr>
              <a:t>Consistency indicates how well the items measuring a concept hang together as a set.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Pro-Regular"/>
                <a:ea typeface="+mn-ea"/>
                <a:cs typeface="+mn-cs"/>
              </a:rPr>
              <a:t>Cronbach’s alpha is a reliability coefficient that indicates how well the items in a set are positively correlated to one another.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Pro-Regular"/>
                <a:ea typeface="+mn-ea"/>
                <a:cs typeface="+mn-cs"/>
              </a:rPr>
              <a:t>The closer Cronbach’s alpha is to 1, the higher the internal consistency reliability.</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BDF51C4-7FBE-4E1C-87FA-3EED655EF4F7}"/>
              </a:ext>
            </a:extLst>
          </p:cNvPr>
          <p:cNvPicPr>
            <a:picLocks noChangeAspect="1"/>
          </p:cNvPicPr>
          <p:nvPr/>
        </p:nvPicPr>
        <p:blipFill>
          <a:blip r:embed="rId2"/>
          <a:stretch>
            <a:fillRect/>
          </a:stretch>
        </p:blipFill>
        <p:spPr>
          <a:xfrm>
            <a:off x="5651292" y="431915"/>
            <a:ext cx="6540708" cy="1238250"/>
          </a:xfrm>
          <a:prstGeom prst="rect">
            <a:avLst/>
          </a:prstGeom>
        </p:spPr>
      </p:pic>
      <p:sp>
        <p:nvSpPr>
          <p:cNvPr id="8" name="TextBox 7">
            <a:extLst>
              <a:ext uri="{FF2B5EF4-FFF2-40B4-BE49-F238E27FC236}">
                <a16:creationId xmlns:a16="http://schemas.microsoft.com/office/drawing/2014/main" id="{5AE875F1-504B-42FE-A55C-11913D188676}"/>
              </a:ext>
            </a:extLst>
          </p:cNvPr>
          <p:cNvSpPr txBox="1"/>
          <p:nvPr/>
        </p:nvSpPr>
        <p:spPr>
          <a:xfrm>
            <a:off x="0" y="3284988"/>
            <a:ext cx="12192000" cy="3632533"/>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Validity</a:t>
            </a:r>
          </a:p>
          <a:p>
            <a:pPr marL="0" marR="0" lvl="0" indent="0" algn="l" defTabSz="914400" rtl="0" eaLnBrk="1" fontAlgn="auto" latinLnBrk="0" hangingPunct="1">
              <a:lnSpc>
                <a:spcPts val="23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Validity is defined as the extent to which a concept is accurately measured in a quantitative study</a:t>
            </a:r>
          </a:p>
          <a:p>
            <a:pPr marL="0" marR="0" lvl="0" indent="0" algn="l" defTabSz="914400" rtl="0" eaLnBrk="1" fontAlgn="auto" latinLnBrk="0" hangingPunct="1">
              <a:lnSpc>
                <a:spcPts val="23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Content validity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looks at whether the instrument adequately covers all the content that it should with respect to the variable</a:t>
            </a:r>
          </a:p>
          <a:p>
            <a:pPr marL="0" marR="0" lvl="0" indent="0" algn="l" defTabSz="914400" rtl="0" eaLnBrk="1" fontAlgn="auto" latinLnBrk="0" hangingPunct="1">
              <a:lnSpc>
                <a:spcPts val="23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Face validity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experts are asked their opinion about whether an instrument measures the concept intended.</a:t>
            </a:r>
          </a:p>
          <a:p>
            <a:pPr marL="0" marR="0" lvl="0" indent="0" algn="l" defTabSz="914400" rtl="0" eaLnBrk="1" fontAlgn="auto" latinLnBrk="0" hangingPunct="1">
              <a:lnSpc>
                <a:spcPts val="23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Construct validity-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refers to whether you can draw inferences about test scores related to the concept being studied.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if a person has a high score on a survey that measures anxiety, does this person truly have a high degree of anxiety?</a:t>
            </a:r>
          </a:p>
          <a:p>
            <a:pPr marL="0" marR="0" lvl="0" indent="0" algn="l" defTabSz="914400" rtl="0" eaLnBrk="1" fontAlgn="auto" latinLnBrk="0" hangingPunct="1">
              <a:lnSpc>
                <a:spcPts val="23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Criterion validity</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 criterion is any other instrument that measures the same variable. Correlations can be conducted to determine the extent to which the different instruments measure the same variable. Includes </a:t>
            </a: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Convergent validity and  Divergent validity</a:t>
            </a:r>
          </a:p>
        </p:txBody>
      </p:sp>
    </p:spTree>
    <p:extLst>
      <p:ext uri="{BB962C8B-B14F-4D97-AF65-F5344CB8AC3E}">
        <p14:creationId xmlns:p14="http://schemas.microsoft.com/office/powerpoint/2010/main" val="214713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blackWhite">
          <a:xfrm>
            <a:off x="2084388" y="293689"/>
            <a:ext cx="7948612" cy="5232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lgn="ctr">
                <a:solidFill>
                  <a:srgbClr val="4D4D4D"/>
                </a:solidFill>
                <a:prstDash val="solid"/>
                <a:miter lim="800000"/>
                <a:headEnd type="none" w="med" len="med"/>
                <a:tailEnd type="none" w="med" len="med"/>
              </a14:hiddenLine>
            </a:ext>
            <a:ext uri="{AF507438-7753-43E0-B8FC-AC1667EBCBE1}">
              <a14:hiddenEffects xmlns:a14="http://schemas.microsoft.com/office/drawing/2010/main">
                <a:effectLst>
                  <a:outerShdw dist="107763" dir="2700000" algn="ctr" rotWithShape="0">
                    <a:srgbClr val="EAEAEA"/>
                  </a:outerShdw>
                </a:effectLst>
              </a14:hiddenEffects>
            </a:ext>
          </a:extLst>
        </p:spPr>
        <p:txBody>
          <a:bodyPr anchor="t">
            <a:spAutoFit/>
          </a:bodyPr>
          <a:lstStyle/>
          <a:p>
            <a:pPr marL="1146175" indent="-1146175"/>
            <a:r>
              <a:rPr lang="en-US" sz="2800" b="1" dirty="0">
                <a:solidFill>
                  <a:srgbClr val="FF0000"/>
                </a:solidFill>
              </a:rPr>
              <a:t>Stages of Data Analysis</a:t>
            </a:r>
          </a:p>
        </p:txBody>
      </p:sp>
      <p:sp>
        <p:nvSpPr>
          <p:cNvPr id="33795" name="Line 3"/>
          <p:cNvSpPr>
            <a:spLocks noChangeShapeType="1"/>
          </p:cNvSpPr>
          <p:nvPr/>
        </p:nvSpPr>
        <p:spPr bwMode="auto">
          <a:xfrm>
            <a:off x="2163763" y="846138"/>
            <a:ext cx="7772400" cy="0"/>
          </a:xfrm>
          <a:prstGeom prst="line">
            <a:avLst/>
          </a:prstGeom>
          <a:noFill/>
          <a:ln w="95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8" y="1073150"/>
            <a:ext cx="1086025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1044985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wipe(up)">
                                      <p:cBhvr>
                                        <p:cTn id="7"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74286" cy="711200"/>
          </a:xfrm>
          <a:solidFill>
            <a:schemeClr val="bg1"/>
          </a:solidFill>
        </p:spPr>
        <p:txBody>
          <a:bodyPr vert="horz" wrap="square" lIns="91440" tIns="45720" rIns="91440" bIns="45720" numCol="1" anchor="ctr" anchorCtr="0" compatLnSpc="1">
            <a:prstTxWarp prst="textNoShape">
              <a:avLst/>
            </a:prstTxWarp>
            <a:normAutofit/>
          </a:bodyPr>
          <a:lstStyle/>
          <a:p>
            <a:pPr>
              <a:lnSpc>
                <a:spcPct val="90000"/>
              </a:lnSpc>
            </a:pPr>
            <a:r>
              <a:rPr lang="en-US" sz="4400" b="1" dirty="0">
                <a:solidFill>
                  <a:srgbClr val="FF0000"/>
                </a:solidFill>
                <a:latin typeface="+mj-lt"/>
                <a:ea typeface="+mj-ea"/>
                <a:cs typeface="+mj-cs"/>
              </a:rPr>
              <a:t>Testing Goodness of data </a:t>
            </a:r>
            <a:r>
              <a:rPr lang="en-US" b="1" dirty="0">
                <a:solidFill>
                  <a:srgbClr val="002060"/>
                </a:solidFill>
                <a:latin typeface="+mj-lt"/>
                <a:ea typeface="+mj-ea"/>
                <a:cs typeface="+mj-cs"/>
              </a:rPr>
              <a:t>Validity &amp; Reliability</a:t>
            </a:r>
          </a:p>
        </p:txBody>
      </p:sp>
      <p:sp>
        <p:nvSpPr>
          <p:cNvPr id="4" name="Footer Placeholder 3"/>
          <p:cNvSpPr>
            <a:spLocks noGrp="1"/>
          </p:cNvSpPr>
          <p:nvPr>
            <p:ph type="ftr" sz="quarter" idx="10"/>
          </p:nvPr>
        </p:nvSpPr>
        <p:spPr>
          <a:xfrm>
            <a:off x="8331200" y="6623050"/>
            <a:ext cx="3860800" cy="234950"/>
          </a:xfrm>
        </p:spPr>
        <p:txBody>
          <a:bodyPr vert="horz" wrap="square" lIns="91440" tIns="45720" rIns="91440" bIns="45720" numCol="1" anchor="t" anchorCtr="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3" name="Rectangle 2"/>
          <p:cNvSpPr/>
          <p:nvPr/>
        </p:nvSpPr>
        <p:spPr>
          <a:xfrm>
            <a:off x="0" y="798285"/>
            <a:ext cx="6096000" cy="6059715"/>
          </a:xfrm>
          <a:prstGeom prst="rect">
            <a:avLst/>
          </a:prstGeom>
          <a:solidFill>
            <a:schemeClr val="bg1"/>
          </a:solidFill>
          <a:ln>
            <a:solidFill>
              <a:srgbClr val="FF0000"/>
            </a:solidFill>
          </a:ln>
        </p:spPr>
        <p:txBody>
          <a:bodyPr wrap="square" anchor="t">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a:ea typeface="+mn-ea"/>
                <a:cs typeface="+mn-cs"/>
              </a:rPr>
              <a:t>Reliability </a:t>
            </a:r>
            <a:r>
              <a:rPr kumimoji="0" lang="en-US" sz="2800" b="1" i="0" u="none" strike="noStrike" kern="1200" cap="none" spc="0" normalizeH="0" baseline="0" noProof="0" dirty="0">
                <a:ln>
                  <a:noFill/>
                </a:ln>
                <a:solidFill>
                  <a:srgbClr val="FF0000"/>
                </a:solidFill>
                <a:effectLst/>
                <a:uLnTx/>
                <a:uFillTx/>
                <a:latin typeface="Arial"/>
                <a:ea typeface="+mn-ea"/>
                <a:cs typeface="+mn-cs"/>
              </a:rPr>
              <a:t>: </a:t>
            </a:r>
            <a:r>
              <a:rPr kumimoji="0" lang="en-US" sz="2600" b="0" i="0" u="none" strike="noStrike" kern="1200" cap="none" spc="0" normalizeH="0" baseline="0" noProof="0" dirty="0">
                <a:ln>
                  <a:noFill/>
                </a:ln>
                <a:solidFill>
                  <a:srgbClr val="000000"/>
                </a:solidFill>
                <a:effectLst/>
                <a:uLnTx/>
                <a:uFillTx/>
                <a:latin typeface="Arial"/>
                <a:ea typeface="+mn-ea"/>
                <a:cs typeface="+mn-cs"/>
              </a:rPr>
              <a:t>the consistency of your measurement instrument </a:t>
            </a: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	“…the degree to which a test or measure produces the same scores when applied in the same circumstances…”  (Nelson 1997)</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a:ea typeface="+mn-ea"/>
                <a:cs typeface="+mn-cs"/>
              </a:rPr>
              <a:t>Validity </a:t>
            </a:r>
            <a:r>
              <a:rPr kumimoji="0" lang="en-US" sz="2800" b="1" i="0" u="none" strike="noStrike" kern="1200" cap="none" spc="0" normalizeH="0" baseline="0" noProof="0" dirty="0">
                <a:ln>
                  <a:noFill/>
                </a:ln>
                <a:solidFill>
                  <a:srgbClr val="FF0000"/>
                </a:solidFill>
                <a:effectLst/>
                <a:uLnTx/>
                <a:uFillTx/>
                <a:latin typeface="Arial"/>
                <a:ea typeface="+mn-ea"/>
                <a:cs typeface="+mn-cs"/>
              </a:rPr>
              <a:t>: </a:t>
            </a:r>
            <a:r>
              <a:rPr kumimoji="0" lang="en-US" sz="2600" b="0" i="0" u="none" strike="noStrike" kern="1200" cap="none" spc="0" normalizeH="0" baseline="0" noProof="0" dirty="0">
                <a:ln>
                  <a:noFill/>
                </a:ln>
                <a:solidFill>
                  <a:srgbClr val="000000"/>
                </a:solidFill>
                <a:effectLst/>
                <a:uLnTx/>
                <a:uFillTx/>
                <a:latin typeface="Arial"/>
                <a:ea typeface="+mn-ea"/>
                <a:cs typeface="+mn-cs"/>
              </a:rPr>
              <a:t>if an instrument measures what it is supposed to measure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“Degree to which a test or instrument measures what it purports to measure”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(Thomas &amp; Nelson 1996)</a:t>
            </a:r>
          </a:p>
        </p:txBody>
      </p:sp>
      <p:pic>
        <p:nvPicPr>
          <p:cNvPr id="7" name="Picture 6">
            <a:extLst>
              <a:ext uri="{FF2B5EF4-FFF2-40B4-BE49-F238E27FC236}">
                <a16:creationId xmlns:a16="http://schemas.microsoft.com/office/drawing/2014/main" id="{CC961C22-79CD-41EA-A2CC-D6BD551A8A29}"/>
              </a:ext>
            </a:extLst>
          </p:cNvPr>
          <p:cNvPicPr>
            <a:picLocks noChangeAspect="1"/>
          </p:cNvPicPr>
          <p:nvPr/>
        </p:nvPicPr>
        <p:blipFill>
          <a:blip r:embed="rId2"/>
          <a:stretch>
            <a:fillRect/>
          </a:stretch>
        </p:blipFill>
        <p:spPr>
          <a:xfrm>
            <a:off x="4731657" y="798284"/>
            <a:ext cx="7460343" cy="6059715"/>
          </a:xfrm>
          <a:prstGeom prst="rect">
            <a:avLst/>
          </a:prstGeom>
        </p:spPr>
      </p:pic>
    </p:spTree>
    <p:extLst>
      <p:ext uri="{BB962C8B-B14F-4D97-AF65-F5344CB8AC3E}">
        <p14:creationId xmlns:p14="http://schemas.microsoft.com/office/powerpoint/2010/main" val="1593633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676400" y="101600"/>
            <a:ext cx="9144000" cy="1524000"/>
          </a:xfrm>
        </p:spPr>
        <p:txBody>
          <a:bodyPr/>
          <a:lstStyle/>
          <a:p>
            <a:pPr algn="ctr"/>
            <a:r>
              <a:rPr lang="en-US" altLang="en-US" sz="6600" b="1" dirty="0">
                <a:solidFill>
                  <a:srgbClr val="FF0000"/>
                </a:solidFill>
              </a:rPr>
              <a:t>Reliability Analysis</a:t>
            </a:r>
            <a:br>
              <a:rPr lang="en-US" altLang="en-US" sz="2800" dirty="0"/>
            </a:br>
            <a:r>
              <a:rPr lang="en-US" altLang="en-US" sz="4800" dirty="0"/>
              <a:t> </a:t>
            </a:r>
          </a:p>
        </p:txBody>
      </p:sp>
      <p:sp>
        <p:nvSpPr>
          <p:cNvPr id="3" name="Rectangle 2"/>
          <p:cNvSpPr/>
          <p:nvPr/>
        </p:nvSpPr>
        <p:spPr>
          <a:xfrm>
            <a:off x="0" y="1079718"/>
            <a:ext cx="12192000" cy="1384995"/>
          </a:xfrm>
          <a:prstGeom prst="rect">
            <a:avLst/>
          </a:prstGeom>
          <a:ln>
            <a:solidFill>
              <a:srgbClr val="FFC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“…the degree to which a test or measure produces the same scores when applied in the same circumstances…”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(Nelson 1997)</a:t>
            </a:r>
          </a:p>
        </p:txBody>
      </p:sp>
      <p:sp>
        <p:nvSpPr>
          <p:cNvPr id="5" name="Rectangle 4"/>
          <p:cNvSpPr>
            <a:spLocks noGrp="1" noChangeArrowheads="1"/>
          </p:cNvSpPr>
          <p:nvPr/>
        </p:nvSpPr>
        <p:spPr bwMode="auto">
          <a:xfrm>
            <a:off x="0" y="2895600"/>
            <a:ext cx="556260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47675" indent="-447675" algn="l" rtl="0" fontAlgn="base">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fontAlgn="base">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fontAlgn="base">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BBE0E3"/>
              </a:buClr>
              <a:buSzPct val="70000"/>
              <a:buFont typeface="Wingdings" pitchFamily="2" charset="2"/>
              <a:buNone/>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Reliability Indicators </a:t>
            </a:r>
          </a:p>
          <a:p>
            <a:pPr marL="447675" marR="0" lvl="0" indent="-447675" algn="l" defTabSz="914400" rtl="0" eaLnBrk="1" fontAlgn="base" latinLnBrk="0" hangingPunct="1">
              <a:lnSpc>
                <a:spcPct val="100000"/>
              </a:lnSpc>
              <a:spcBef>
                <a:spcPct val="20000"/>
              </a:spcBef>
              <a:spcAft>
                <a:spcPct val="0"/>
              </a:spcAft>
              <a:buClr>
                <a:srgbClr val="BBE0E3"/>
              </a:buClr>
              <a:buSzPct val="70000"/>
              <a:buFont typeface="Wingdings" pitchFamily="2" charset="2"/>
              <a:buChar char="n"/>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Pretest</a:t>
            </a:r>
          </a:p>
          <a:p>
            <a:pPr marL="447675" marR="0" lvl="0" indent="-447675" algn="l" defTabSz="914400" rtl="0" eaLnBrk="1" fontAlgn="base" latinLnBrk="0" hangingPunct="1">
              <a:lnSpc>
                <a:spcPct val="100000"/>
              </a:lnSpc>
              <a:spcBef>
                <a:spcPct val="20000"/>
              </a:spcBef>
              <a:spcAft>
                <a:spcPct val="0"/>
              </a:spcAft>
              <a:buClr>
                <a:srgbClr val="BBE0E3"/>
              </a:buClr>
              <a:buSzPct val="70000"/>
              <a:buFont typeface="Wingdings" pitchFamily="2" charset="2"/>
              <a:buChar char="n"/>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Repeat question(s)</a:t>
            </a:r>
          </a:p>
          <a:p>
            <a:pPr marL="447675" marR="0" lvl="0" indent="-447675" algn="l" defTabSz="914400" rtl="0" eaLnBrk="1" fontAlgn="base" latinLnBrk="0" hangingPunct="1">
              <a:lnSpc>
                <a:spcPct val="100000"/>
              </a:lnSpc>
              <a:spcBef>
                <a:spcPct val="20000"/>
              </a:spcBef>
              <a:spcAft>
                <a:spcPct val="0"/>
              </a:spcAft>
              <a:buClr>
                <a:srgbClr val="BBE0E3"/>
              </a:buClr>
              <a:buSzPct val="70000"/>
              <a:buFont typeface="Wingdings" pitchFamily="2" charset="2"/>
              <a:buChar char="n"/>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Test/retest</a:t>
            </a:r>
          </a:p>
          <a:p>
            <a:pPr marL="447675" marR="0" lvl="0" indent="-447675" algn="l" defTabSz="914400" rtl="0" eaLnBrk="1" fontAlgn="base" latinLnBrk="0" hangingPunct="1">
              <a:lnSpc>
                <a:spcPct val="100000"/>
              </a:lnSpc>
              <a:spcBef>
                <a:spcPct val="20000"/>
              </a:spcBef>
              <a:spcAft>
                <a:spcPct val="0"/>
              </a:spcAft>
              <a:buClr>
                <a:srgbClr val="BBE0E3"/>
              </a:buClr>
              <a:buSzPct val="70000"/>
              <a:buFont typeface="Wingdings" pitchFamily="2" charset="2"/>
              <a:buChar char="n"/>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Split half and Parallel</a:t>
            </a:r>
          </a:p>
        </p:txBody>
      </p:sp>
      <p:sp>
        <p:nvSpPr>
          <p:cNvPr id="4" name="Rectangle 3"/>
          <p:cNvSpPr/>
          <p:nvPr/>
        </p:nvSpPr>
        <p:spPr>
          <a:xfrm>
            <a:off x="5773056" y="2895600"/>
            <a:ext cx="6418943" cy="2677656"/>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1. Scale internal consistency- degree to which the  items that make up the scale “</a:t>
            </a:r>
            <a:r>
              <a:rPr kumimoji="0" lang="en-US" sz="2400" b="1" i="0" u="none" strike="noStrike" kern="1200" cap="none" spc="0" normalizeH="0" baseline="0" noProof="0" dirty="0">
                <a:ln>
                  <a:noFill/>
                </a:ln>
                <a:solidFill>
                  <a:srgbClr val="C00000"/>
                </a:solidFill>
                <a:effectLst/>
                <a:uLnTx/>
                <a:uFillTx/>
                <a:latin typeface="Arial"/>
                <a:ea typeface="+mn-ea"/>
                <a:cs typeface="+mn-cs"/>
              </a:rPr>
              <a:t>hang together</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br>
              <a:rPr kumimoji="0" lang="en-US" sz="2400" b="1" i="0" u="none" strike="noStrike" kern="1200" cap="none" spc="0" normalizeH="0" baseline="0" noProof="0" dirty="0">
                <a:ln>
                  <a:noFill/>
                </a:ln>
                <a:solidFill>
                  <a:srgbClr val="002060"/>
                </a:solidFill>
                <a:effectLst/>
                <a:uLnTx/>
                <a:uFillTx/>
                <a:latin typeface="Arial"/>
                <a:ea typeface="+mn-ea"/>
                <a:cs typeface="+mn-cs"/>
              </a:rPr>
            </a:br>
            <a:br>
              <a:rPr kumimoji="0" lang="en-US" sz="2400" b="1" i="0" u="none" strike="noStrike" kern="1200" cap="none" spc="0" normalizeH="0" baseline="0" noProof="0" dirty="0">
                <a:ln>
                  <a:noFill/>
                </a:ln>
                <a:solidFill>
                  <a:srgbClr val="002060"/>
                </a:solidFill>
                <a:effectLst/>
                <a:uLnTx/>
                <a:uFillTx/>
                <a:latin typeface="Arial"/>
                <a:ea typeface="+mn-ea"/>
                <a:cs typeface="+mn-cs"/>
              </a:rPr>
            </a:br>
            <a:r>
              <a:rPr kumimoji="0" lang="en-US" sz="2400" b="1" i="0" u="none" strike="noStrike" kern="1200" cap="none" spc="0" normalizeH="0" baseline="0" noProof="0" dirty="0">
                <a:ln>
                  <a:noFill/>
                </a:ln>
                <a:solidFill>
                  <a:srgbClr val="002060"/>
                </a:solidFill>
                <a:effectLst/>
                <a:uLnTx/>
                <a:uFillTx/>
                <a:latin typeface="Arial"/>
                <a:ea typeface="+mn-ea"/>
                <a:cs typeface="+mn-cs"/>
              </a:rPr>
              <a:t>2. The ability of the instrument to measure </a:t>
            </a:r>
            <a:r>
              <a:rPr kumimoji="0" lang="en-US" sz="2400" b="1" i="0" u="none" strike="noStrike" kern="1200" cap="none" spc="0" normalizeH="0" baseline="0" noProof="0" dirty="0">
                <a:ln>
                  <a:noFill/>
                </a:ln>
                <a:solidFill>
                  <a:srgbClr val="C00000"/>
                </a:solidFill>
                <a:effectLst/>
                <a:uLnTx/>
                <a:uFillTx/>
                <a:latin typeface="Arial"/>
                <a:ea typeface="+mn-ea"/>
                <a:cs typeface="+mn-cs"/>
              </a:rPr>
              <a:t>consistently </a:t>
            </a:r>
            <a:r>
              <a:rPr kumimoji="0" lang="en-US" sz="2400" b="1" i="0" u="none" strike="noStrike" kern="1200" cap="none" spc="0" normalizeH="0" baseline="0" noProof="0" dirty="0">
                <a:ln>
                  <a:noFill/>
                </a:ln>
                <a:solidFill>
                  <a:srgbClr val="002060"/>
                </a:solidFill>
                <a:effectLst/>
                <a:uLnTx/>
                <a:uFillTx/>
                <a:latin typeface="Arial"/>
                <a:ea typeface="+mn-ea"/>
                <a:cs typeface="+mn-cs"/>
              </a:rPr>
              <a:t>the phenomenon it is designed to assess</a:t>
            </a:r>
          </a:p>
        </p:txBody>
      </p:sp>
      <p:sp>
        <p:nvSpPr>
          <p:cNvPr id="6" name="Rectangle 5"/>
          <p:cNvSpPr/>
          <p:nvPr/>
        </p:nvSpPr>
        <p:spPr bwMode="auto">
          <a:xfrm>
            <a:off x="0" y="6311920"/>
            <a:ext cx="5562600" cy="4572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Cronbach Alpha</a:t>
            </a:r>
          </a:p>
        </p:txBody>
      </p:sp>
    </p:spTree>
    <p:extLst>
      <p:ext uri="{BB962C8B-B14F-4D97-AF65-F5344CB8AC3E}">
        <p14:creationId xmlns:p14="http://schemas.microsoft.com/office/powerpoint/2010/main" val="4006883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3" name="Straight Connector 7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36007" y="22840"/>
            <a:ext cx="7555992" cy="723900"/>
          </a:xfrm>
          <a:prstGeom prst="rect">
            <a:avLst/>
          </a:prstGeom>
          <a:ln>
            <a:solidFill>
              <a:schemeClr val="accent1"/>
            </a:solidFill>
          </a:ln>
        </p:spPr>
        <p:txBody>
          <a:bodyPr wrap="square" anchor="t">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a:ea typeface="+mn-ea"/>
                <a:cs typeface="+mn-cs"/>
              </a:rPr>
              <a:t>The Reliability of data is tested by Cronbach Alpha which should show a reliability score of more than 70% (&gt; 0.7)</a:t>
            </a:r>
          </a:p>
        </p:txBody>
      </p:sp>
      <p:sp>
        <p:nvSpPr>
          <p:cNvPr id="6" name="TextBox 5">
            <a:extLst>
              <a:ext uri="{FF2B5EF4-FFF2-40B4-BE49-F238E27FC236}">
                <a16:creationId xmlns:a16="http://schemas.microsoft.com/office/drawing/2014/main" id="{8CF0D789-45CC-4885-97F0-9BEAB56B9A3B}"/>
              </a:ext>
            </a:extLst>
          </p:cNvPr>
          <p:cNvSpPr txBox="1"/>
          <p:nvPr/>
        </p:nvSpPr>
        <p:spPr>
          <a:xfrm>
            <a:off x="4672334" y="883556"/>
            <a:ext cx="7519665" cy="5974443"/>
          </a:xfrm>
          <a:prstGeom prst="rect">
            <a:avLst/>
          </a:prstGeom>
          <a:noFill/>
        </p:spPr>
        <p:txBody>
          <a:bodyPr wrap="square" anchor="t">
            <a:normAutofit/>
          </a:bodyPr>
          <a:lstStyle/>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Reliability analysis is to test whether a group of items (i.e. items measuring a construct generated from factor analysis) consistently reflected the construct it is measuring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Field, 2005). </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most common measure of reliability is internal consistency of the scale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Hair et al., 2006).</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Cronbach’s alpha was calculated in order to examine the internal consistency of the scales used in this study. </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Cronbach’s alpha coefficient can range from 0.0 to 1.0.</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Cronbach’s alpha close to 1.0 indicates that the item is considered to have a high internal consistency reliability, above 0.8 is considered good, 0.7 is considered acceptable and less than 0.6 is considered to be poor (Sekaran, 2003). </a:t>
            </a:r>
          </a:p>
        </p:txBody>
      </p:sp>
      <p:sp>
        <p:nvSpPr>
          <p:cNvPr id="57346" name="Title 1"/>
          <p:cNvSpPr>
            <a:spLocks noGrp="1"/>
          </p:cNvSpPr>
          <p:nvPr>
            <p:ph type="title"/>
          </p:nvPr>
        </p:nvSpPr>
        <p:spPr>
          <a:xfrm>
            <a:off x="943277" y="712269"/>
            <a:ext cx="3370998" cy="5502264"/>
          </a:xfrm>
        </p:spPr>
        <p:txBody>
          <a:bodyPr vert="horz" lIns="91440" tIns="45720" rIns="91440" bIns="45720" rtlCol="0" anchor="ctr">
            <a:normAutofit/>
          </a:bodyPr>
          <a:lstStyle/>
          <a:p>
            <a:pPr algn="l" eaLnBrk="1" hangingPunct="1">
              <a:lnSpc>
                <a:spcPct val="90000"/>
              </a:lnSpc>
            </a:pPr>
            <a:r>
              <a:rPr lang="en-US" b="1" kern="1200">
                <a:solidFill>
                  <a:srgbClr val="FFFFFF"/>
                </a:solidFill>
                <a:latin typeface="+mj-lt"/>
                <a:ea typeface="+mj-ea"/>
                <a:cs typeface="+mj-cs"/>
              </a:rPr>
              <a:t>How to Test Reliability</a:t>
            </a:r>
          </a:p>
        </p:txBody>
      </p:sp>
    </p:spTree>
    <p:extLst>
      <p:ext uri="{BB962C8B-B14F-4D97-AF65-F5344CB8AC3E}">
        <p14:creationId xmlns:p14="http://schemas.microsoft.com/office/powerpoint/2010/main" val="3423773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57793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FF0000"/>
                </a:solidFill>
                <a:effectLst/>
                <a:uLnTx/>
                <a:uFillTx/>
                <a:latin typeface="Arial"/>
                <a:ea typeface="+mn-ea"/>
                <a:cs typeface="+mn-cs"/>
              </a:rPr>
              <a:t>Validity</a:t>
            </a:r>
          </a:p>
        </p:txBody>
      </p:sp>
      <p:sp>
        <p:nvSpPr>
          <p:cNvPr id="3" name="Rectangle 2"/>
          <p:cNvSpPr>
            <a:spLocks noGrp="1" noChangeArrowheads="1"/>
          </p:cNvSpPr>
          <p:nvPr/>
        </p:nvSpPr>
        <p:spPr bwMode="auto">
          <a:xfrm>
            <a:off x="98474" y="1253068"/>
            <a:ext cx="6331355"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a:ea typeface="+mj-ea"/>
                <a:cs typeface="+mj-cs"/>
              </a:rPr>
              <a:t>Are we testing what we think we’re testing?</a:t>
            </a:r>
          </a:p>
        </p:txBody>
      </p:sp>
      <p:sp>
        <p:nvSpPr>
          <p:cNvPr id="5" name="Rectangle 4"/>
          <p:cNvSpPr/>
          <p:nvPr/>
        </p:nvSpPr>
        <p:spPr>
          <a:xfrm>
            <a:off x="-1" y="5053390"/>
            <a:ext cx="12192000" cy="1569660"/>
          </a:xfrm>
          <a:prstGeom prst="rect">
            <a:avLst/>
          </a:prstGeom>
          <a:ln>
            <a:solidFill>
              <a:srgbClr val="FFC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a:ea typeface="+mn-ea"/>
                <a:cs typeface="+mn-cs"/>
              </a:rPr>
              <a:t>“The soundness or appropriateness of a test or instrument in measuring what it is designed to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a:ea typeface="+mn-ea"/>
                <a:cs typeface="+mn-cs"/>
              </a:rPr>
              <a:t>(Vincent 1999)</a:t>
            </a:r>
          </a:p>
        </p:txBody>
      </p:sp>
      <p:sp>
        <p:nvSpPr>
          <p:cNvPr id="4" name="Rectangle 3"/>
          <p:cNvSpPr/>
          <p:nvPr/>
        </p:nvSpPr>
        <p:spPr>
          <a:xfrm>
            <a:off x="0" y="3016210"/>
            <a:ext cx="6096000"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A term to describe a measure that accurately reflects the concept it is intended to measure. </a:t>
            </a:r>
          </a:p>
        </p:txBody>
      </p:sp>
      <p:sp>
        <p:nvSpPr>
          <p:cNvPr id="6" name="Footer Placeholder 5"/>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1026" name="Picture 2" descr="661 Validity Stock Photos, Pictures &amp; Royalty-Free Images - iStock">
            <a:extLst>
              <a:ext uri="{FF2B5EF4-FFF2-40B4-BE49-F238E27FC236}">
                <a16:creationId xmlns:a16="http://schemas.microsoft.com/office/drawing/2014/main" id="{0FCFE8D1-3AF6-4027-A3A6-7DCCD6F69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526" y="0"/>
            <a:ext cx="6096000" cy="505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21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GB" b="1" dirty="0">
                <a:solidFill>
                  <a:srgbClr val="FF0000"/>
                </a:solidFill>
                <a:ea typeface="ＭＳ Ｐゴシック" charset="0"/>
                <a:cs typeface="+mj-cs"/>
              </a:rPr>
              <a:t>Types of Experimental Validity</a:t>
            </a:r>
          </a:p>
        </p:txBody>
      </p:sp>
      <p:sp>
        <p:nvSpPr>
          <p:cNvPr id="283651" name="Rectangle 3"/>
          <p:cNvSpPr>
            <a:spLocks noGrp="1" noChangeArrowheads="1"/>
          </p:cNvSpPr>
          <p:nvPr>
            <p:ph type="body" idx="1"/>
          </p:nvPr>
        </p:nvSpPr>
        <p:spPr bwMode="auto">
          <a:xfrm>
            <a:off x="0" y="1052513"/>
            <a:ext cx="6096000" cy="452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defRPr/>
            </a:pPr>
            <a:r>
              <a:rPr lang="en-GB" b="1" dirty="0">
                <a:solidFill>
                  <a:srgbClr val="FF0000"/>
                </a:solidFill>
                <a:ea typeface="ＭＳ Ｐゴシック" charset="0"/>
                <a:cs typeface="+mn-cs"/>
              </a:rPr>
              <a:t>Internal</a:t>
            </a:r>
          </a:p>
          <a:p>
            <a:pPr lvl="1" eaLnBrk="1" hangingPunct="1">
              <a:lnSpc>
                <a:spcPct val="90000"/>
              </a:lnSpc>
              <a:defRPr/>
            </a:pPr>
            <a:endParaRPr lang="en-GB" dirty="0">
              <a:ea typeface="ＭＳ Ｐゴシック" charset="0"/>
            </a:endParaRPr>
          </a:p>
          <a:p>
            <a:pPr lvl="1" eaLnBrk="1" hangingPunct="1">
              <a:lnSpc>
                <a:spcPct val="90000"/>
              </a:lnSpc>
              <a:defRPr/>
            </a:pPr>
            <a:r>
              <a:rPr lang="en-GB" dirty="0">
                <a:ea typeface="ＭＳ Ｐゴシック" charset="0"/>
              </a:rPr>
              <a:t>Is the experimenter measuring the effect of the independent variable on the dependent variable?</a:t>
            </a:r>
          </a:p>
          <a:p>
            <a:pPr eaLnBrk="1" hangingPunct="1">
              <a:lnSpc>
                <a:spcPct val="90000"/>
              </a:lnSpc>
              <a:defRPr/>
            </a:pPr>
            <a:endParaRPr lang="en-GB" dirty="0">
              <a:ea typeface="ＭＳ Ｐゴシック" charset="0"/>
              <a:cs typeface="+mn-cs"/>
            </a:endParaRPr>
          </a:p>
          <a:p>
            <a:pPr eaLnBrk="1" hangingPunct="1">
              <a:lnSpc>
                <a:spcPct val="90000"/>
              </a:lnSpc>
              <a:defRPr/>
            </a:pPr>
            <a:r>
              <a:rPr lang="en-GB" b="1" dirty="0">
                <a:solidFill>
                  <a:srgbClr val="FF0000"/>
                </a:solidFill>
                <a:ea typeface="ＭＳ Ｐゴシック" charset="0"/>
                <a:cs typeface="+mn-cs"/>
              </a:rPr>
              <a:t>External</a:t>
            </a:r>
          </a:p>
          <a:p>
            <a:pPr lvl="1" eaLnBrk="1" hangingPunct="1">
              <a:lnSpc>
                <a:spcPct val="90000"/>
              </a:lnSpc>
              <a:defRPr/>
            </a:pPr>
            <a:r>
              <a:rPr lang="en-GB" dirty="0">
                <a:ea typeface="ＭＳ Ｐゴシック" charset="0"/>
              </a:rPr>
              <a:t>Can the results be generalised to the wider population?</a:t>
            </a: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3" name="Picture 2">
            <a:extLst>
              <a:ext uri="{FF2B5EF4-FFF2-40B4-BE49-F238E27FC236}">
                <a16:creationId xmlns:a16="http://schemas.microsoft.com/office/drawing/2014/main" id="{5BA622A4-C395-4659-A967-D726F455C1F4}"/>
              </a:ext>
            </a:extLst>
          </p:cNvPr>
          <p:cNvPicPr>
            <a:picLocks noChangeAspect="1"/>
          </p:cNvPicPr>
          <p:nvPr/>
        </p:nvPicPr>
        <p:blipFill>
          <a:blip r:embed="rId2"/>
          <a:stretch>
            <a:fillRect/>
          </a:stretch>
        </p:blipFill>
        <p:spPr>
          <a:xfrm>
            <a:off x="5916840" y="1279525"/>
            <a:ext cx="6076950" cy="5076825"/>
          </a:xfrm>
          <a:prstGeom prst="rect">
            <a:avLst/>
          </a:prstGeom>
          <a:ln>
            <a:solidFill>
              <a:srgbClr val="FF0000"/>
            </a:solidFill>
          </a:ln>
        </p:spPr>
      </p:pic>
    </p:spTree>
    <p:extLst>
      <p:ext uri="{BB962C8B-B14F-4D97-AF65-F5344CB8AC3E}">
        <p14:creationId xmlns:p14="http://schemas.microsoft.com/office/powerpoint/2010/main" val="2122496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3651">
                                            <p:txEl>
                                              <p:pRg st="2" end="2"/>
                                            </p:txEl>
                                          </p:spTgt>
                                        </p:tgtEl>
                                        <p:attrNameLst>
                                          <p:attrName>style.visibility</p:attrName>
                                        </p:attrNameLst>
                                      </p:cBhvr>
                                      <p:to>
                                        <p:strVal val="visible"/>
                                      </p:to>
                                    </p:set>
                                    <p:animEffect transition="in" filter="fade">
                                      <p:cBhvr>
                                        <p:cTn id="7" dur="2000"/>
                                        <p:tgtEl>
                                          <p:spTgt spid="2836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3651">
                                            <p:txEl>
                                              <p:pRg st="5" end="5"/>
                                            </p:txEl>
                                          </p:spTgt>
                                        </p:tgtEl>
                                        <p:attrNameLst>
                                          <p:attrName>style.visibility</p:attrName>
                                        </p:attrNameLst>
                                      </p:cBhvr>
                                      <p:to>
                                        <p:strVal val="visible"/>
                                      </p:to>
                                    </p:set>
                                    <p:animEffect transition="in" filter="fade">
                                      <p:cBhvr>
                                        <p:cTn id="12" dur="2000"/>
                                        <p:tgtEl>
                                          <p:spTgt spid="283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9A26-79FC-420E-A071-1DC3FCFBC407}"/>
              </a:ext>
            </a:extLst>
          </p:cNvPr>
          <p:cNvSpPr>
            <a:spLocks noGrp="1"/>
          </p:cNvSpPr>
          <p:nvPr>
            <p:ph type="title"/>
          </p:nvPr>
        </p:nvSpPr>
        <p:spPr>
          <a:xfrm>
            <a:off x="-6652" y="-83059"/>
            <a:ext cx="9389533" cy="653143"/>
          </a:xfrm>
          <a:solidFill>
            <a:schemeClr val="bg1"/>
          </a:solidFill>
        </p:spPr>
        <p:txBody>
          <a:bodyPr/>
          <a:lstStyle/>
          <a:p>
            <a:br>
              <a:rPr lang="en-MY" dirty="0"/>
            </a:br>
            <a:r>
              <a:rPr lang="en-MY" b="1" dirty="0">
                <a:solidFill>
                  <a:srgbClr val="FF0000"/>
                </a:solidFill>
              </a:rPr>
              <a:t>Validity Description</a:t>
            </a:r>
            <a:br>
              <a:rPr lang="en-MY" dirty="0"/>
            </a:br>
            <a:endParaRPr lang="en-MY" dirty="0"/>
          </a:p>
        </p:txBody>
      </p:sp>
      <p:sp>
        <p:nvSpPr>
          <p:cNvPr id="4" name="Footer Placeholder 3">
            <a:extLst>
              <a:ext uri="{FF2B5EF4-FFF2-40B4-BE49-F238E27FC236}">
                <a16:creationId xmlns:a16="http://schemas.microsoft.com/office/drawing/2014/main" id="{FD8745D3-7240-4F94-820E-CE025C23F6A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7" name="TextBox 6">
            <a:extLst>
              <a:ext uri="{FF2B5EF4-FFF2-40B4-BE49-F238E27FC236}">
                <a16:creationId xmlns:a16="http://schemas.microsoft.com/office/drawing/2014/main" id="{E10AC4DB-5881-4243-80F6-2083664A2EDF}"/>
              </a:ext>
            </a:extLst>
          </p:cNvPr>
          <p:cNvSpPr txBox="1"/>
          <p:nvPr/>
        </p:nvSpPr>
        <p:spPr>
          <a:xfrm>
            <a:off x="0" y="436224"/>
            <a:ext cx="10784114" cy="6324808"/>
          </a:xfrm>
          <a:prstGeom prst="rect">
            <a:avLst/>
          </a:prstGeom>
          <a:solidFill>
            <a:schemeClr val="bg1"/>
          </a:solidFill>
        </p:spPr>
        <p:txBody>
          <a:bodyPr wrap="square">
            <a:spAutoFit/>
          </a:bodyPr>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Content validity </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Does the measure adequately measure the concept?</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Face validity </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 “experts” validate that the instrument measures </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what its name suggests it measures?</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Criterion-related validity </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Does the measure differentiate in a manner that helps</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to predict a criterion variable?</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Concurrent validity </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Does the measure differentiate in a manner that helps to predict a criterion variable </a:t>
            </a:r>
            <a:r>
              <a:rPr kumimoji="0" lang="en-MY" sz="2400" b="0" i="0" u="none" strike="noStrike" kern="1200" cap="none" spc="0" normalizeH="0" baseline="0" noProof="0" dirty="0">
                <a:ln>
                  <a:noFill/>
                </a:ln>
                <a:solidFill>
                  <a:srgbClr val="000000"/>
                </a:solidFill>
                <a:effectLst/>
                <a:uLnTx/>
                <a:uFillTx/>
                <a:latin typeface="MinionPro-Regular"/>
                <a:ea typeface="+mn-ea"/>
                <a:cs typeface="+mn-cs"/>
              </a:rPr>
              <a:t>currently?</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Predictive validity </a:t>
            </a: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Does the measure differentiate individuals in a manner that helps predict a future </a:t>
            </a:r>
            <a:r>
              <a:rPr kumimoji="0" lang="en-MY" sz="2400" b="0" i="0" u="none" strike="noStrike" kern="1200" cap="none" spc="0" normalizeH="0" baseline="0" noProof="0" dirty="0">
                <a:ln>
                  <a:noFill/>
                </a:ln>
                <a:solidFill>
                  <a:srgbClr val="000000"/>
                </a:solidFill>
                <a:effectLst/>
                <a:uLnTx/>
                <a:uFillTx/>
                <a:latin typeface="MinionPro-Regular"/>
                <a:ea typeface="+mn-ea"/>
                <a:cs typeface="+mn-cs"/>
              </a:rPr>
              <a:t>criterion?</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Construct validity </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Does the instrument tap the concept as theorized?</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Convergent validity </a:t>
            </a: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 two instruments measuring the concept correlate highly?</a:t>
            </a:r>
          </a:p>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Discriminant validity </a:t>
            </a:r>
            <a:r>
              <a:rPr kumimoji="0" lang="en-US" sz="2400" b="0" i="0" u="none" strike="noStrike" kern="1200" cap="none" spc="0" normalizeH="0" baseline="0" noProof="0" dirty="0">
                <a:ln>
                  <a:noFill/>
                </a:ln>
                <a:solidFill>
                  <a:srgbClr val="000000"/>
                </a:solidFill>
                <a:effectLst/>
                <a:uLnTx/>
                <a:uFillTx/>
                <a:latin typeface="MinionPro-Regular"/>
                <a:ea typeface="+mn-ea"/>
                <a:cs typeface="+mn-cs"/>
              </a:rPr>
              <a:t>Does the measure have a low correlation with a variable that is supposed to be unrelated </a:t>
            </a:r>
            <a:r>
              <a:rPr kumimoji="0" lang="en-MY" sz="2400" b="0" i="0" u="none" strike="noStrike" kern="1200" cap="none" spc="0" normalizeH="0" baseline="0" noProof="0" dirty="0">
                <a:ln>
                  <a:noFill/>
                </a:ln>
                <a:solidFill>
                  <a:srgbClr val="000000"/>
                </a:solidFill>
                <a:effectLst/>
                <a:uLnTx/>
                <a:uFillTx/>
                <a:latin typeface="MinionPro-Regular"/>
                <a:ea typeface="+mn-ea"/>
                <a:cs typeface="+mn-cs"/>
              </a:rPr>
              <a:t>to this variable?</a:t>
            </a:r>
            <a:endParaRPr kumimoji="0" lang="en-MY" sz="5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633753-A469-486A-AE06-87C8B6F7D08B}"/>
              </a:ext>
            </a:extLst>
          </p:cNvPr>
          <p:cNvPicPr>
            <a:picLocks noChangeAspect="1"/>
          </p:cNvPicPr>
          <p:nvPr/>
        </p:nvPicPr>
        <p:blipFill>
          <a:blip r:embed="rId2"/>
          <a:stretch>
            <a:fillRect/>
          </a:stretch>
        </p:blipFill>
        <p:spPr>
          <a:xfrm>
            <a:off x="6705600" y="-83059"/>
            <a:ext cx="5486400" cy="3429000"/>
          </a:xfrm>
          <a:prstGeom prst="rect">
            <a:avLst/>
          </a:prstGeom>
        </p:spPr>
      </p:pic>
    </p:spTree>
    <p:extLst>
      <p:ext uri="{BB962C8B-B14F-4D97-AF65-F5344CB8AC3E}">
        <p14:creationId xmlns:p14="http://schemas.microsoft.com/office/powerpoint/2010/main" val="1701295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501F-1249-409D-AFC6-E34434DB9232}"/>
              </a:ext>
            </a:extLst>
          </p:cNvPr>
          <p:cNvSpPr>
            <a:spLocks noGrp="1"/>
          </p:cNvSpPr>
          <p:nvPr>
            <p:ph type="title"/>
          </p:nvPr>
        </p:nvSpPr>
        <p:spPr>
          <a:xfrm>
            <a:off x="609601" y="273050"/>
            <a:ext cx="4011084" cy="519430"/>
          </a:xfrm>
        </p:spPr>
        <p:txBody>
          <a:bodyPr vert="horz" wrap="square" lIns="91440" tIns="45720" rIns="91440" bIns="45720" numCol="1" anchor="b" anchorCtr="0" compatLnSpc="1">
            <a:prstTxWarp prst="textNoShape">
              <a:avLst/>
            </a:prstTxWarp>
            <a:normAutofit/>
          </a:bodyPr>
          <a:lstStyle/>
          <a:p>
            <a:r>
              <a:rPr lang="en-US" sz="2800" b="1" dirty="0">
                <a:solidFill>
                  <a:srgbClr val="FF0000"/>
                </a:solidFill>
                <a:latin typeface="+mj-lt"/>
                <a:ea typeface="+mj-ea"/>
                <a:cs typeface="+mj-cs"/>
              </a:rPr>
              <a:t>Face Validity</a:t>
            </a:r>
          </a:p>
        </p:txBody>
      </p:sp>
      <p:sp>
        <p:nvSpPr>
          <p:cNvPr id="6" name="TextBox 5">
            <a:extLst>
              <a:ext uri="{FF2B5EF4-FFF2-40B4-BE49-F238E27FC236}">
                <a16:creationId xmlns:a16="http://schemas.microsoft.com/office/drawing/2014/main" id="{B755A246-F81E-4A26-B980-50BF024B1BEF}"/>
              </a:ext>
            </a:extLst>
          </p:cNvPr>
          <p:cNvSpPr txBox="1"/>
          <p:nvPr/>
        </p:nvSpPr>
        <p:spPr bwMode="auto">
          <a:xfrm>
            <a:off x="0" y="792481"/>
            <a:ext cx="5376333" cy="5830570"/>
          </a:xfrm>
          <a:prstGeom prst="rect">
            <a:avLst/>
          </a:prstGeom>
          <a:noFill/>
          <a:ln>
            <a:noFill/>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Similar to content validity, but face validity is a more </a:t>
            </a:r>
            <a:r>
              <a:rPr kumimoji="0" lang="en-US" sz="2000" b="1" i="0" u="none" strike="noStrike" kern="1200" cap="none" spc="0" normalizeH="0" baseline="0" noProof="0" dirty="0">
                <a:ln>
                  <a:noFill/>
                </a:ln>
                <a:solidFill>
                  <a:srgbClr val="FF0000"/>
                </a:solidFill>
                <a:effectLst/>
                <a:uLnTx/>
                <a:uFillTx/>
                <a:latin typeface="Arial"/>
                <a:ea typeface="+mn-ea"/>
                <a:cs typeface="+mn-cs"/>
              </a:rPr>
              <a:t>informal and subjective assessment</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Example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You create a survey to measure the regularity of people’s dietary habits. You review the survey items, which ask questions about every meal of the day and snacks eaten in between for every day of the week. On its surface, the survey seems like a good representation of what you want to test, so you consider it to have high face validity.</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As face validity is a subjective measure, it’s often considered the weakest form of validity. However, it can be useful in the initial stages of developing a method.</a:t>
            </a:r>
          </a:p>
        </p:txBody>
      </p:sp>
      <p:sp>
        <p:nvSpPr>
          <p:cNvPr id="4" name="Footer Placeholder 3">
            <a:extLst>
              <a:ext uri="{FF2B5EF4-FFF2-40B4-BE49-F238E27FC236}">
                <a16:creationId xmlns:a16="http://schemas.microsoft.com/office/drawing/2014/main" id="{30F6C467-2CEA-4D84-80C1-6384D6B5B75C}"/>
              </a:ext>
            </a:extLst>
          </p:cNvPr>
          <p:cNvSpPr>
            <a:spLocks noGrp="1"/>
          </p:cNvSpPr>
          <p:nvPr>
            <p:ph type="ftr" sz="quarter" idx="10"/>
          </p:nvPr>
        </p:nvSpPr>
        <p:spPr>
          <a:xfrm>
            <a:off x="8331200" y="6623050"/>
            <a:ext cx="3860800" cy="234950"/>
          </a:xfrm>
        </p:spPr>
        <p:txBody>
          <a:bodyPr vert="horz" wrap="square" lIns="91440" tIns="45720" rIns="91440" bIns="45720" numCol="1" anchor="t" anchorCtr="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graphicFrame>
        <p:nvGraphicFramePr>
          <p:cNvPr id="8" name="Content Placeholder 2">
            <a:extLst>
              <a:ext uri="{FF2B5EF4-FFF2-40B4-BE49-F238E27FC236}">
                <a16:creationId xmlns:a16="http://schemas.microsoft.com/office/drawing/2014/main" id="{E0E84C81-1D06-4BEB-B973-313D741D01EE}"/>
              </a:ext>
            </a:extLst>
          </p:cNvPr>
          <p:cNvGraphicFramePr>
            <a:graphicFrameLocks noGrp="1"/>
          </p:cNvGraphicFramePr>
          <p:nvPr>
            <p:ph idx="1"/>
          </p:nvPr>
        </p:nvGraphicFramePr>
        <p:xfrm>
          <a:off x="5376333" y="273051"/>
          <a:ext cx="6815667"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752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009900" y="10319"/>
            <a:ext cx="6172200" cy="857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p>
            <a:pPr eaLnBrk="1" hangingPunct="1">
              <a:defRPr/>
            </a:pPr>
            <a:r>
              <a:rPr lang="en-GB" b="1" dirty="0">
                <a:solidFill>
                  <a:srgbClr val="FF0000"/>
                </a:solidFill>
                <a:ea typeface="ＭＳ Ｐゴシック" charset="0"/>
                <a:cs typeface="+mj-cs"/>
              </a:rPr>
              <a:t>Face Validity</a:t>
            </a:r>
          </a:p>
        </p:txBody>
      </p:sp>
      <p:sp>
        <p:nvSpPr>
          <p:cNvPr id="156675" name="Rectangle 3"/>
          <p:cNvSpPr>
            <a:spLocks noGrp="1" noChangeArrowheads="1"/>
          </p:cNvSpPr>
          <p:nvPr>
            <p:ph type="body" idx="1"/>
          </p:nvPr>
        </p:nvSpPr>
        <p:spPr bwMode="auto">
          <a:xfrm>
            <a:off x="0" y="617827"/>
            <a:ext cx="12192000" cy="3671888"/>
          </a:xfrm>
          <a:solidFill>
            <a:schemeClr val="bg1"/>
          </a:solidFill>
        </p:spPr>
        <p:txBody>
          <a:bodyPr vert="horz" wrap="square" lIns="68580" tIns="34290" rIns="68580" bIns="34290" numCol="1" anchor="t" anchorCtr="0" compatLnSpc="1">
            <a:prstTxWarp prst="textNoShape">
              <a:avLst/>
            </a:prstTxWarp>
          </a:bodyPr>
          <a:lstStyle/>
          <a:p>
            <a:pPr marL="0" indent="0">
              <a:buNone/>
              <a:defRPr/>
            </a:pPr>
            <a:r>
              <a:rPr lang="en-GB" b="1" dirty="0">
                <a:solidFill>
                  <a:srgbClr val="002060"/>
                </a:solidFill>
                <a:ea typeface="ＭＳ Ｐゴシック" charset="0"/>
                <a:cs typeface="+mn-cs"/>
              </a:rPr>
              <a:t>E</a:t>
            </a:r>
            <a:r>
              <a:rPr lang="en-US" dirty="0" err="1">
                <a:solidFill>
                  <a:srgbClr val="0070C0"/>
                </a:solidFill>
                <a:ea typeface="ＭＳ Ｐゴシック" charset="0"/>
              </a:rPr>
              <a:t>xtent</a:t>
            </a:r>
            <a:r>
              <a:rPr lang="en-US" dirty="0">
                <a:solidFill>
                  <a:srgbClr val="0070C0"/>
                </a:solidFill>
                <a:ea typeface="ＭＳ Ｐゴシック" charset="0"/>
              </a:rPr>
              <a:t> to which the measurement method appears “</a:t>
            </a:r>
            <a:r>
              <a:rPr lang="en-US" dirty="0">
                <a:solidFill>
                  <a:srgbClr val="FF0000"/>
                </a:solidFill>
                <a:ea typeface="ＭＳ Ｐゴシック" charset="0"/>
              </a:rPr>
              <a:t>on its face</a:t>
            </a:r>
            <a:r>
              <a:rPr lang="en-US" dirty="0">
                <a:solidFill>
                  <a:srgbClr val="0070C0"/>
                </a:solidFill>
                <a:ea typeface="ＭＳ Ｐゴシック" charset="0"/>
              </a:rPr>
              <a:t>” to measure the construct of interest</a:t>
            </a:r>
          </a:p>
          <a:p>
            <a:pPr marL="42863" indent="0">
              <a:buNone/>
              <a:defRPr/>
            </a:pPr>
            <a:r>
              <a:rPr lang="en-US" sz="2800" dirty="0">
                <a:solidFill>
                  <a:srgbClr val="0070C0"/>
                </a:solidFill>
                <a:ea typeface="ＭＳ Ｐゴシック" charset="0"/>
              </a:rPr>
              <a:t>Called surface validity or appearance validity since it is merely a subjective, superficial assessment of whether the measurement procedure you use in a study </a:t>
            </a:r>
            <a:r>
              <a:rPr lang="en-US" sz="2400" dirty="0">
                <a:solidFill>
                  <a:srgbClr val="0070C0"/>
                </a:solidFill>
                <a:ea typeface="ＭＳ Ｐゴシック" charset="0"/>
              </a:rPr>
              <a:t>appe</a:t>
            </a:r>
            <a:r>
              <a:rPr lang="en-US" sz="2800" dirty="0">
                <a:solidFill>
                  <a:srgbClr val="0070C0"/>
                </a:solidFill>
                <a:ea typeface="ＭＳ Ｐゴシック" charset="0"/>
              </a:rPr>
              <a:t>ars to be a valid measure of a given variable or construct (</a:t>
            </a:r>
            <a:r>
              <a:rPr lang="en-US" sz="2800" dirty="0" err="1">
                <a:solidFill>
                  <a:srgbClr val="0070C0"/>
                </a:solidFill>
                <a:ea typeface="ＭＳ Ｐゴシック" charset="0"/>
              </a:rPr>
              <a:t>e.g.,speed</a:t>
            </a:r>
            <a:r>
              <a:rPr lang="en-US" sz="2800" dirty="0">
                <a:solidFill>
                  <a:srgbClr val="0070C0"/>
                </a:solidFill>
                <a:ea typeface="ＭＳ Ｐゴシック" charset="0"/>
              </a:rPr>
              <a:t>, EQ</a:t>
            </a:r>
          </a:p>
          <a:p>
            <a:pPr marL="42863" indent="0">
              <a:buNone/>
              <a:defRPr/>
            </a:pPr>
            <a:endParaRPr lang="en-US" sz="2800" dirty="0">
              <a:solidFill>
                <a:srgbClr val="0070C0"/>
              </a:solidFill>
              <a:ea typeface="ＭＳ Ｐゴシック" charset="0"/>
            </a:endParaRPr>
          </a:p>
          <a:p>
            <a:pPr marL="42863" indent="0">
              <a:buNone/>
              <a:defRPr/>
            </a:pPr>
            <a:r>
              <a:rPr lang="en-US" sz="2400" dirty="0">
                <a:solidFill>
                  <a:srgbClr val="FF0000"/>
                </a:solidFill>
                <a:ea typeface="ＭＳ Ｐゴシック" charset="0"/>
              </a:rPr>
              <a:t>EG</a:t>
            </a:r>
            <a:r>
              <a:rPr lang="en-US" sz="2400" dirty="0">
                <a:solidFill>
                  <a:srgbClr val="0070C0"/>
                </a:solidFill>
                <a:ea typeface="ＭＳ Ｐゴシック" charset="0"/>
              </a:rPr>
              <a:t>: Variable (or construct) to be measured: Emotional intelligence</a:t>
            </a:r>
          </a:p>
          <a:p>
            <a:pPr marL="42863" indent="0">
              <a:buNone/>
              <a:defRPr/>
            </a:pPr>
            <a:r>
              <a:rPr lang="en-US" sz="2400" dirty="0">
                <a:solidFill>
                  <a:srgbClr val="FF0000"/>
                </a:solidFill>
                <a:ea typeface="ＭＳ Ｐゴシック" charset="0"/>
              </a:rPr>
              <a:t>Face valid measures</a:t>
            </a:r>
          </a:p>
          <a:p>
            <a:pPr marL="500063" indent="-457200">
              <a:buFont typeface="+mj-lt"/>
              <a:buAutoNum type="arabicPeriod"/>
              <a:defRPr/>
            </a:pPr>
            <a:r>
              <a:rPr lang="en-US" sz="2400" dirty="0">
                <a:solidFill>
                  <a:srgbClr val="0070C0"/>
                </a:solidFill>
                <a:ea typeface="ＭＳ Ｐゴシック" charset="0"/>
              </a:rPr>
              <a:t>I am good at judging others</a:t>
            </a:r>
          </a:p>
          <a:p>
            <a:pPr marL="500063" indent="-457200">
              <a:buFont typeface="+mj-lt"/>
              <a:buAutoNum type="arabicPeriod"/>
              <a:defRPr/>
            </a:pPr>
            <a:r>
              <a:rPr lang="en-US" sz="2400" dirty="0">
                <a:solidFill>
                  <a:srgbClr val="0070C0"/>
                </a:solidFill>
                <a:ea typeface="ＭＳ Ｐゴシック" charset="0"/>
              </a:rPr>
              <a:t>I am in control of my emotions</a:t>
            </a:r>
            <a:endParaRPr lang="en-GB" dirty="0">
              <a:solidFill>
                <a:srgbClr val="0070C0"/>
              </a:solidFill>
              <a:ea typeface="ＭＳ Ｐゴシック" charset="0"/>
            </a:endParaRP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17632181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1D35-E524-4597-B0C3-F7B53E39D4D4}"/>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531A3CB2-983B-44BE-87D8-4D913B99DBF0}"/>
              </a:ext>
            </a:extLst>
          </p:cNvPr>
          <p:cNvSpPr>
            <a:spLocks noGrp="1"/>
          </p:cNvSpPr>
          <p:nvPr>
            <p:ph idx="1"/>
          </p:nvPr>
        </p:nvSpPr>
        <p:spPr/>
        <p:txBody>
          <a:bodyPr/>
          <a:lstStyle/>
          <a:p>
            <a:endParaRPr lang="en-MY"/>
          </a:p>
        </p:txBody>
      </p:sp>
      <p:sp>
        <p:nvSpPr>
          <p:cNvPr id="4" name="Footer Placeholder 3">
            <a:extLst>
              <a:ext uri="{FF2B5EF4-FFF2-40B4-BE49-F238E27FC236}">
                <a16:creationId xmlns:a16="http://schemas.microsoft.com/office/drawing/2014/main" id="{8FCF8957-EBBD-48B6-8BED-50D81C1066F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5">
            <a:extLst>
              <a:ext uri="{FF2B5EF4-FFF2-40B4-BE49-F238E27FC236}">
                <a16:creationId xmlns:a16="http://schemas.microsoft.com/office/drawing/2014/main" id="{573FDD0B-643E-4E46-86C7-012EEEF1D95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9773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1B5C-6BE9-43AF-8403-4A7B60F0E5AE}"/>
              </a:ext>
            </a:extLst>
          </p:cNvPr>
          <p:cNvSpPr>
            <a:spLocks noGrp="1"/>
          </p:cNvSpPr>
          <p:nvPr>
            <p:ph type="title"/>
          </p:nvPr>
        </p:nvSpPr>
        <p:spPr>
          <a:xfrm>
            <a:off x="647700" y="274638"/>
            <a:ext cx="9389533" cy="667897"/>
          </a:xfrm>
        </p:spPr>
        <p:txBody>
          <a:bodyPr/>
          <a:lstStyle/>
          <a:p>
            <a:r>
              <a:rPr lang="en-MY" b="1" dirty="0">
                <a:solidFill>
                  <a:srgbClr val="FF0000"/>
                </a:solidFill>
              </a:rPr>
              <a:t>Content Validity</a:t>
            </a:r>
          </a:p>
        </p:txBody>
      </p:sp>
      <p:sp>
        <p:nvSpPr>
          <p:cNvPr id="3" name="Content Placeholder 2">
            <a:extLst>
              <a:ext uri="{FF2B5EF4-FFF2-40B4-BE49-F238E27FC236}">
                <a16:creationId xmlns:a16="http://schemas.microsoft.com/office/drawing/2014/main" id="{C4ED48BC-D6A1-4D80-8C01-DC68A864176C}"/>
              </a:ext>
            </a:extLst>
          </p:cNvPr>
          <p:cNvSpPr>
            <a:spLocks noGrp="1"/>
          </p:cNvSpPr>
          <p:nvPr>
            <p:ph idx="1"/>
          </p:nvPr>
        </p:nvSpPr>
        <p:spPr>
          <a:xfrm>
            <a:off x="0" y="942535"/>
            <a:ext cx="12192000" cy="1027257"/>
          </a:xfrm>
          <a:solidFill>
            <a:srgbClr val="FFC000"/>
          </a:solidFill>
        </p:spPr>
        <p:txBody>
          <a:bodyPr/>
          <a:lstStyle/>
          <a:p>
            <a:pPr marL="0" indent="0">
              <a:buNone/>
            </a:pPr>
            <a:r>
              <a:rPr lang="en-US" dirty="0"/>
              <a:t>Is the test fully representative of what it aims to measure?</a:t>
            </a:r>
          </a:p>
          <a:p>
            <a:pPr marL="0" indent="0">
              <a:buNone/>
            </a:pPr>
            <a:r>
              <a:rPr lang="en-US" sz="2800" dirty="0"/>
              <a:t>Assesses whether a test is representative of all aspects of the construct.</a:t>
            </a:r>
            <a:endParaRPr lang="en-MY" sz="2800" dirty="0"/>
          </a:p>
        </p:txBody>
      </p:sp>
      <p:sp>
        <p:nvSpPr>
          <p:cNvPr id="4" name="Footer Placeholder 3">
            <a:extLst>
              <a:ext uri="{FF2B5EF4-FFF2-40B4-BE49-F238E27FC236}">
                <a16:creationId xmlns:a16="http://schemas.microsoft.com/office/drawing/2014/main" id="{98DA3251-F457-4B69-AF65-FBDF651EBD3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31DA3B24-32D2-4C5C-B23C-37306CFA9560}"/>
              </a:ext>
            </a:extLst>
          </p:cNvPr>
          <p:cNvSpPr txBox="1"/>
          <p:nvPr/>
        </p:nvSpPr>
        <p:spPr>
          <a:xfrm>
            <a:off x="0" y="2136338"/>
            <a:ext cx="12192000" cy="415498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To produce valid results, the content of a test, survey or measurement method must cover all relevant parts of the subject it aims to measure.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If some aspects are missing from the measurement (or if irrelevant aspects are included), the validity is threatened.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 mathematics teacher develops an end-of-semester algebra test for her class. The test should cover every form of algebra that was taught in the class. If some types of algebra are left out, then the results may not be an accurate indication of students’ understanding of the subject. Similarly, if she includes questions that are not related to algebra, the results are no longer a valid measure of algebra knowledge.</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6678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778618"/>
          </a:xfrm>
        </p:spPr>
        <p:txBody>
          <a:bodyPr anchor="b">
            <a:normAutofit fontScale="90000"/>
          </a:bodyPr>
          <a:lstStyle/>
          <a:p>
            <a:r>
              <a:rPr lang="en-US" b="1" dirty="0">
                <a:solidFill>
                  <a:srgbClr val="FF0000"/>
                </a:solidFill>
                <a:latin typeface="Aharoni" panose="02010803020104030203" pitchFamily="2" charset="-79"/>
                <a:cs typeface="Aharoni" panose="02010803020104030203" pitchFamily="2" charset="-79"/>
              </a:rPr>
              <a:t>Getting Data Ready for  Analysis</a:t>
            </a:r>
          </a:p>
        </p:txBody>
      </p:sp>
      <p:sp>
        <p:nvSpPr>
          <p:cNvPr id="3" name="Content Placeholder 2"/>
          <p:cNvSpPr>
            <a:spLocks noGrp="1"/>
          </p:cNvSpPr>
          <p:nvPr>
            <p:ph idx="1"/>
          </p:nvPr>
        </p:nvSpPr>
        <p:spPr>
          <a:xfrm>
            <a:off x="4635591" y="1407886"/>
            <a:ext cx="7411266" cy="4815933"/>
          </a:xfrm>
        </p:spPr>
        <p:txBody>
          <a:bodyPr>
            <a:normAutofit/>
          </a:bodyPr>
          <a:lstStyle/>
          <a:p>
            <a:pPr marL="0" indent="0">
              <a:buNone/>
            </a:pPr>
            <a:r>
              <a:rPr lang="en-US" dirty="0"/>
              <a:t>After data are obtained through questionnaires, they need to be coded, keyed in, and edited. </a:t>
            </a:r>
          </a:p>
          <a:p>
            <a:pPr marL="0" indent="0">
              <a:buNone/>
            </a:pPr>
            <a:r>
              <a:rPr lang="en-US" dirty="0"/>
              <a:t>That is, a categorization scheme has to be set up before the data can be typed in. </a:t>
            </a:r>
          </a:p>
          <a:p>
            <a:pPr marL="0" indent="0">
              <a:buNone/>
            </a:pPr>
            <a:endParaRPr lang="en-US" dirty="0"/>
          </a:p>
          <a:p>
            <a:pPr marL="0" indent="0">
              <a:buNone/>
            </a:pPr>
            <a:r>
              <a:rPr lang="en-US" dirty="0"/>
              <a:t>Then, outliers, inconsistencies, and blank responses, if any, have to be handled in some way.</a:t>
            </a:r>
          </a:p>
        </p:txBody>
      </p:sp>
      <p:pic>
        <p:nvPicPr>
          <p:cNvPr id="5" name="Picture 4">
            <a:extLst>
              <a:ext uri="{FF2B5EF4-FFF2-40B4-BE49-F238E27FC236}">
                <a16:creationId xmlns:a16="http://schemas.microsoft.com/office/drawing/2014/main" id="{7FB446FC-1CB6-4FC1-9EA3-0F21F458786D}"/>
              </a:ext>
            </a:extLst>
          </p:cNvPr>
          <p:cNvPicPr>
            <a:picLocks noChangeAspect="1"/>
          </p:cNvPicPr>
          <p:nvPr/>
        </p:nvPicPr>
        <p:blipFill rotWithShape="1">
          <a:blip r:embed="rId2"/>
          <a:srcRect l="12159" r="42722" b="-1"/>
          <a:stretch/>
        </p:blipFill>
        <p:spPr>
          <a:xfrm>
            <a:off x="20" y="10"/>
            <a:ext cx="4635571" cy="6857990"/>
          </a:xfrm>
          <a:prstGeom prst="rect">
            <a:avLst/>
          </a:prstGeom>
          <a:effectLst/>
        </p:spPr>
      </p:pic>
    </p:spTree>
    <p:extLst>
      <p:ext uri="{BB962C8B-B14F-4D97-AF65-F5344CB8AC3E}">
        <p14:creationId xmlns:p14="http://schemas.microsoft.com/office/powerpoint/2010/main" val="1557512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bwMode="auto">
          <a:xfrm>
            <a:off x="0" y="0"/>
            <a:ext cx="12192000" cy="5389369"/>
          </a:xfrm>
          <a:solidFill>
            <a:schemeClr val="bg1"/>
          </a:solidFill>
        </p:spPr>
        <p:txBody>
          <a:bodyPr vert="horz" wrap="square" lIns="68580" tIns="34290" rIns="68580" bIns="34290" numCol="1" anchor="t" anchorCtr="0" compatLnSpc="1">
            <a:prstTxWarp prst="textNoShape">
              <a:avLst/>
            </a:prstTxWarp>
          </a:bodyPr>
          <a:lstStyle/>
          <a:p>
            <a:pPr eaLnBrk="1" hangingPunct="1">
              <a:buFontTx/>
              <a:buNone/>
              <a:defRPr/>
            </a:pPr>
            <a:r>
              <a:rPr lang="en-US" b="1" dirty="0">
                <a:solidFill>
                  <a:srgbClr val="002060"/>
                </a:solidFill>
                <a:ea typeface="ＭＳ Ｐゴシック" charset="0"/>
              </a:rPr>
              <a:t>Content Validity</a:t>
            </a:r>
          </a:p>
          <a:p>
            <a:pPr marL="0" indent="0">
              <a:buNone/>
              <a:defRPr/>
            </a:pPr>
            <a:r>
              <a:rPr lang="en-US" sz="2800" dirty="0">
                <a:solidFill>
                  <a:srgbClr val="002060"/>
                </a:solidFill>
              </a:rPr>
              <a:t>Content validity refers to the extent to which an instrument covers the meanings included in the concept (Babbie, 1992). </a:t>
            </a:r>
          </a:p>
          <a:p>
            <a:pPr marL="0" indent="0">
              <a:buNone/>
              <a:defRPr/>
            </a:pPr>
            <a:endParaRPr lang="en-US" sz="2800" dirty="0">
              <a:solidFill>
                <a:srgbClr val="002060"/>
              </a:solidFill>
            </a:endParaRPr>
          </a:p>
          <a:p>
            <a:pPr>
              <a:defRPr/>
            </a:pPr>
            <a:r>
              <a:rPr lang="en-US" sz="2400" dirty="0">
                <a:solidFill>
                  <a:srgbClr val="0070C0"/>
                </a:solidFill>
              </a:rPr>
              <a:t>Researchers, rather than by statistical testing, </a:t>
            </a:r>
            <a:r>
              <a:rPr lang="en-US" sz="2400" b="1" dirty="0">
                <a:solidFill>
                  <a:srgbClr val="FF0000"/>
                </a:solidFill>
              </a:rPr>
              <a:t>subjectively judge content validity </a:t>
            </a:r>
            <a:r>
              <a:rPr lang="en-US" sz="2400" dirty="0">
                <a:solidFill>
                  <a:srgbClr val="0070C0"/>
                </a:solidFill>
              </a:rPr>
              <a:t>(Chow and Lui, 2001). The content validity of the proposed instrument is at least sufficient because the instrument is carefully refined from a proven instrument with an exhaustive literature review process (Chow and Lui, 2001). </a:t>
            </a:r>
          </a:p>
          <a:p>
            <a:pPr>
              <a:defRPr/>
            </a:pPr>
            <a:endParaRPr lang="en-US" sz="2400" dirty="0">
              <a:solidFill>
                <a:srgbClr val="0070C0"/>
              </a:solidFill>
            </a:endParaRPr>
          </a:p>
          <a:p>
            <a:pPr>
              <a:defRPr/>
            </a:pPr>
            <a:r>
              <a:rPr lang="en-US" sz="2400" dirty="0">
                <a:solidFill>
                  <a:srgbClr val="0070C0"/>
                </a:solidFill>
              </a:rPr>
              <a:t>This can also be tested during the </a:t>
            </a:r>
            <a:r>
              <a:rPr lang="en-US" sz="2400" b="1" dirty="0">
                <a:solidFill>
                  <a:srgbClr val="FF0000"/>
                </a:solidFill>
              </a:rPr>
              <a:t>pre-test by using subjects </a:t>
            </a:r>
            <a:r>
              <a:rPr lang="en-US" sz="2400" dirty="0">
                <a:solidFill>
                  <a:srgbClr val="0070C0"/>
                </a:solidFill>
              </a:rPr>
              <a:t>who are qualified (academicians and practitioners) to rate whether the content of each factor was well represented by the measurement items (</a:t>
            </a:r>
            <a:r>
              <a:rPr lang="en-US" sz="2400" dirty="0" err="1">
                <a:solidFill>
                  <a:srgbClr val="0070C0"/>
                </a:solidFill>
              </a:rPr>
              <a:t>Saraph</a:t>
            </a:r>
            <a:r>
              <a:rPr lang="en-US" sz="2400" dirty="0">
                <a:solidFill>
                  <a:srgbClr val="0070C0"/>
                </a:solidFill>
              </a:rPr>
              <a:t> et al., 1989)</a:t>
            </a:r>
            <a:endParaRPr lang="en-GB" dirty="0">
              <a:solidFill>
                <a:srgbClr val="0070C0"/>
              </a:solidFill>
              <a:ea typeface="ＭＳ Ｐゴシック" charset="0"/>
            </a:endParaRP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EBBF70F5-1575-4D58-9C2C-3301A0BF44F7}"/>
              </a:ext>
            </a:extLst>
          </p:cNvPr>
          <p:cNvSpPr txBox="1"/>
          <p:nvPr/>
        </p:nvSpPr>
        <p:spPr>
          <a:xfrm>
            <a:off x="0" y="6027003"/>
            <a:ext cx="12192000" cy="830997"/>
          </a:xfrm>
          <a:prstGeom prst="rect">
            <a:avLst/>
          </a:prstGeom>
          <a:solidFill>
            <a:srgbClr val="FF0000"/>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Content validity is the extent to which the elements within a measurement procedure are relevant and representative of the construct that they will be used to measure </a:t>
            </a:r>
            <a:r>
              <a:rPr kumimoji="0" lang="en-US" sz="1200" b="0" i="0" u="none" strike="noStrike" kern="1200" cap="none" spc="0" normalizeH="0" baseline="0" noProof="0" dirty="0">
                <a:ln>
                  <a:noFill/>
                </a:ln>
                <a:solidFill>
                  <a:srgbClr val="FFFFFF"/>
                </a:solidFill>
                <a:effectLst/>
                <a:uLnTx/>
                <a:uFillTx/>
                <a:latin typeface="Arial"/>
                <a:ea typeface="+mn-ea"/>
                <a:cs typeface="+mn-cs"/>
              </a:rPr>
              <a:t>(Haynes et al., 1995). </a:t>
            </a:r>
            <a:endParaRPr kumimoji="0" lang="en-MY"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8934515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8321-F38F-40F3-AF13-423ABA486F93}"/>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85539FCF-DE37-4023-9A37-5A0F1F1B37B2}"/>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33321440-8F45-4DE7-8871-80B908B95E7C}"/>
              </a:ext>
            </a:extLst>
          </p:cNvPr>
          <p:cNvPicPr>
            <a:picLocks noChangeAspect="1"/>
          </p:cNvPicPr>
          <p:nvPr/>
        </p:nvPicPr>
        <p:blipFill>
          <a:blip r:embed="rId2"/>
          <a:stretch>
            <a:fillRect/>
          </a:stretch>
        </p:blipFill>
        <p:spPr>
          <a:xfrm>
            <a:off x="103239" y="619432"/>
            <a:ext cx="12088761" cy="6238568"/>
          </a:xfrm>
          <a:prstGeom prst="rect">
            <a:avLst/>
          </a:prstGeom>
        </p:spPr>
      </p:pic>
    </p:spTree>
    <p:extLst>
      <p:ext uri="{BB962C8B-B14F-4D97-AF65-F5344CB8AC3E}">
        <p14:creationId xmlns:p14="http://schemas.microsoft.com/office/powerpoint/2010/main" val="1146624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5619-D9A3-4E0F-B428-7B1053A5B706}"/>
              </a:ext>
            </a:extLst>
          </p:cNvPr>
          <p:cNvSpPr>
            <a:spLocks noGrp="1"/>
          </p:cNvSpPr>
          <p:nvPr>
            <p:ph type="title"/>
          </p:nvPr>
        </p:nvSpPr>
        <p:spPr>
          <a:xfrm>
            <a:off x="647700" y="274638"/>
            <a:ext cx="9389533" cy="555356"/>
          </a:xfrm>
        </p:spPr>
        <p:txBody>
          <a:bodyPr/>
          <a:lstStyle/>
          <a:p>
            <a:r>
              <a:rPr lang="en-MY" b="1" dirty="0">
                <a:solidFill>
                  <a:srgbClr val="FF0000"/>
                </a:solidFill>
              </a:rPr>
              <a:t>Construct Validity</a:t>
            </a:r>
          </a:p>
        </p:txBody>
      </p:sp>
      <p:sp>
        <p:nvSpPr>
          <p:cNvPr id="4" name="Footer Placeholder 3">
            <a:extLst>
              <a:ext uri="{FF2B5EF4-FFF2-40B4-BE49-F238E27FC236}">
                <a16:creationId xmlns:a16="http://schemas.microsoft.com/office/drawing/2014/main" id="{C6DB854A-F55F-4FCA-8B89-DD4F34D3EFAD}"/>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AC3CD178-40AA-46EA-BFE0-97EB8DDD39F7}"/>
              </a:ext>
            </a:extLst>
          </p:cNvPr>
          <p:cNvSpPr txBox="1"/>
          <p:nvPr/>
        </p:nvSpPr>
        <p:spPr>
          <a:xfrm>
            <a:off x="18823" y="829994"/>
            <a:ext cx="12173177" cy="1200329"/>
          </a:xfrm>
          <a:prstGeom prst="rect">
            <a:avLst/>
          </a:prstGeom>
          <a:solidFill>
            <a:srgbClr val="002060"/>
          </a:solid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Does the test measure the concept that it’s intended to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Evaluates whether a measurement tool really represents the thing we are interested in measuring. It’s central to establishing the overall validity of a method.</a:t>
            </a:r>
            <a:endParaRPr kumimoji="0" lang="en-MY" sz="2400" b="1"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357923AA-3C2E-46DA-9E7C-F5710691DDF2}"/>
              </a:ext>
            </a:extLst>
          </p:cNvPr>
          <p:cNvSpPr txBox="1"/>
          <p:nvPr/>
        </p:nvSpPr>
        <p:spPr>
          <a:xfrm>
            <a:off x="18824" y="2030323"/>
            <a:ext cx="12173176"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Example</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1" i="0" u="none" strike="noStrike" kern="1200" cap="none" spc="0" normalizeH="0" baseline="0" noProof="0" dirty="0">
                <a:ln>
                  <a:noFill/>
                </a:ln>
                <a:solidFill>
                  <a:srgbClr val="000000"/>
                </a:solidFill>
                <a:effectLst/>
                <a:uLnTx/>
                <a:uFillTx/>
                <a:latin typeface="Arial"/>
                <a:ea typeface="+mn-ea"/>
                <a:cs typeface="+mn-cs"/>
              </a:rPr>
              <a:t>Measure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Can be measured based on a collection of indicators, such as </a:t>
            </a:r>
            <a:r>
              <a:rPr kumimoji="0" lang="en-US" sz="2400" b="0" i="0" u="none" strike="noStrike" kern="1200" cap="none" spc="0" normalizeH="0" baseline="0" noProof="0" dirty="0">
                <a:ln>
                  <a:noFill/>
                </a:ln>
                <a:solidFill>
                  <a:srgbClr val="FF0000"/>
                </a:solidFill>
                <a:effectLst/>
                <a:uLnTx/>
                <a:uFillTx/>
                <a:latin typeface="Arial"/>
                <a:ea typeface="+mn-ea"/>
                <a:cs typeface="+mn-cs"/>
              </a:rPr>
              <a:t>low self-confidence and low energy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If you develop a questionnaire to diagnose depression, you need to know: does the questionnaire really measure the construct of depression? Or is it actually measuring the respondent’s mood, self-esteem, or some other construct?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questionnaire must include only relevant questions that measure known indicators of depression.</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7217EB5-D160-49C6-9C79-70718D92EA90}"/>
              </a:ext>
            </a:extLst>
          </p:cNvPr>
          <p:cNvSpPr/>
          <p:nvPr/>
        </p:nvSpPr>
        <p:spPr bwMode="auto">
          <a:xfrm>
            <a:off x="18823" y="5815975"/>
            <a:ext cx="5974014" cy="76738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3200" b="1" i="0" u="none" strike="noStrike" kern="1200" cap="none" spc="0" normalizeH="0" baseline="0" noProof="0" dirty="0">
                <a:ln>
                  <a:noFill/>
                </a:ln>
                <a:solidFill>
                  <a:srgbClr val="000000"/>
                </a:solidFill>
                <a:effectLst/>
                <a:uLnTx/>
                <a:uFillTx/>
                <a:latin typeface="Arial" charset="0"/>
                <a:ea typeface="+mn-ea"/>
                <a:cs typeface="+mn-cs"/>
              </a:rPr>
              <a:t>Convergent Validity</a:t>
            </a:r>
          </a:p>
        </p:txBody>
      </p:sp>
      <p:sp>
        <p:nvSpPr>
          <p:cNvPr id="11" name="Rectangle 10">
            <a:extLst>
              <a:ext uri="{FF2B5EF4-FFF2-40B4-BE49-F238E27FC236}">
                <a16:creationId xmlns:a16="http://schemas.microsoft.com/office/drawing/2014/main" id="{4254D3E1-A8F5-41D9-83D7-3D1FA606E991}"/>
              </a:ext>
            </a:extLst>
          </p:cNvPr>
          <p:cNvSpPr/>
          <p:nvPr/>
        </p:nvSpPr>
        <p:spPr bwMode="auto">
          <a:xfrm>
            <a:off x="6096000" y="5833716"/>
            <a:ext cx="6077177" cy="76738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3200" b="1" i="0" u="none" strike="noStrike" kern="1200" cap="none" spc="0" normalizeH="0" baseline="0" noProof="0" dirty="0">
                <a:ln>
                  <a:noFill/>
                </a:ln>
                <a:solidFill>
                  <a:srgbClr val="000000"/>
                </a:solidFill>
                <a:effectLst/>
                <a:uLnTx/>
                <a:uFillTx/>
                <a:latin typeface="Arial" charset="0"/>
                <a:ea typeface="+mn-ea"/>
                <a:cs typeface="+mn-cs"/>
              </a:rPr>
              <a:t>Discriminant Validity</a:t>
            </a:r>
          </a:p>
        </p:txBody>
      </p:sp>
    </p:spTree>
    <p:extLst>
      <p:ext uri="{BB962C8B-B14F-4D97-AF65-F5344CB8AC3E}">
        <p14:creationId xmlns:p14="http://schemas.microsoft.com/office/powerpoint/2010/main" val="2393192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981200" y="10283"/>
            <a:ext cx="8229600" cy="64059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GB" b="1" dirty="0">
                <a:solidFill>
                  <a:srgbClr val="FF0000"/>
                </a:solidFill>
                <a:ea typeface="ＭＳ Ｐゴシック" charset="0"/>
                <a:cs typeface="+mj-cs"/>
              </a:rPr>
              <a:t>Discriminant Validity</a:t>
            </a:r>
          </a:p>
        </p:txBody>
      </p:sp>
      <p:sp>
        <p:nvSpPr>
          <p:cNvPr id="16389" name="Text Box 5"/>
          <p:cNvSpPr txBox="1">
            <a:spLocks noChangeArrowheads="1"/>
          </p:cNvSpPr>
          <p:nvPr/>
        </p:nvSpPr>
        <p:spPr bwMode="auto">
          <a:xfrm>
            <a:off x="4367213" y="3500438"/>
            <a:ext cx="3529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6390" name="Text Box 6"/>
          <p:cNvSpPr txBox="1">
            <a:spLocks noChangeArrowheads="1"/>
          </p:cNvSpPr>
          <p:nvPr/>
        </p:nvSpPr>
        <p:spPr bwMode="auto">
          <a:xfrm>
            <a:off x="4367213" y="3644900"/>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4" name="Rectangle 3"/>
          <p:cNvSpPr/>
          <p:nvPr/>
        </p:nvSpPr>
        <p:spPr>
          <a:xfrm>
            <a:off x="1" y="525084"/>
            <a:ext cx="12336462" cy="6001643"/>
          </a:xfrm>
          <a:prstGeom prst="rect">
            <a:avLst/>
          </a:prstGeom>
          <a:solidFill>
            <a:schemeClr val="bg1"/>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It is the extent to which people’s scores are </a:t>
            </a:r>
            <a:r>
              <a:rPr kumimoji="0" lang="en-US" sz="2400" b="1" i="1" u="none" strike="noStrike" kern="1200" cap="none" spc="0" normalizeH="0" baseline="0" noProof="0" dirty="0">
                <a:ln>
                  <a:noFill/>
                </a:ln>
                <a:solidFill>
                  <a:srgbClr val="0070C0"/>
                </a:solidFill>
                <a:effectLst/>
                <a:uLnTx/>
                <a:uFillTx/>
                <a:latin typeface="Arial"/>
                <a:ea typeface="+mn-ea"/>
                <a:cs typeface="+mn-cs"/>
              </a:rPr>
              <a:t>not</a:t>
            </a:r>
            <a:r>
              <a:rPr kumimoji="0" lang="en-US" sz="2400" b="1" i="0" u="none" strike="noStrike" kern="1200" cap="none" spc="0" normalizeH="0" baseline="0" noProof="0" dirty="0">
                <a:ln>
                  <a:noFill/>
                </a:ln>
                <a:solidFill>
                  <a:srgbClr val="0070C0"/>
                </a:solidFill>
                <a:effectLst/>
                <a:uLnTx/>
                <a:uFillTx/>
                <a:latin typeface="Arial"/>
                <a:ea typeface="+mn-ea"/>
                <a:cs typeface="+mn-cs"/>
              </a:rPr>
              <a:t> correlated with other variables that reflect distinct constructs.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70C0"/>
                </a:solidFill>
                <a:effectLst/>
                <a:uLnTx/>
                <a:uFillTx/>
                <a:latin typeface="Arial"/>
                <a:ea typeface="+mn-ea"/>
                <a:cs typeface="+mn-cs"/>
              </a:rPr>
              <a:t>Discriminant validity refers to the extent to which measures of </a:t>
            </a:r>
            <a:r>
              <a:rPr kumimoji="0" lang="en-US" sz="2400" b="0" i="0" u="none" strike="noStrike" kern="1200" cap="none" spc="0" normalizeH="0" baseline="0" noProof="0" dirty="0">
                <a:ln>
                  <a:noFill/>
                </a:ln>
                <a:solidFill>
                  <a:srgbClr val="FF0000"/>
                </a:solidFill>
                <a:effectLst/>
                <a:uLnTx/>
                <a:uFillTx/>
                <a:latin typeface="Arial"/>
                <a:ea typeface="+mn-ea"/>
                <a:cs typeface="+mn-cs"/>
              </a:rPr>
              <a:t>2 different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   constructs are relatively distinctive</a:t>
            </a:r>
            <a:r>
              <a:rPr kumimoji="0" lang="en-US" sz="2400" b="0" i="0" u="none" strike="noStrike" kern="1200" cap="none" spc="0" normalizeH="0" baseline="0" noProof="0" dirty="0">
                <a:ln>
                  <a:noFill/>
                </a:ln>
                <a:solidFill>
                  <a:srgbClr val="0070C0"/>
                </a:solidFill>
                <a:effectLst/>
                <a:uLnTx/>
                <a:uFillTx/>
                <a:latin typeface="Arial"/>
                <a:ea typeface="+mn-ea"/>
                <a:cs typeface="+mn-cs"/>
              </a:rPr>
              <a:t>, that their correlation values were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a:ea typeface="+mn-ea"/>
                <a:cs typeface="+mn-cs"/>
              </a:rPr>
              <a:t>    neither an absolute value of 0 nor 1 (Campbell and Fiske, 1959).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a:ea typeface="+mn-ea"/>
                <a:cs typeface="+mn-cs"/>
              </a:rPr>
              <a:t>A more stringent rule was proposed by Smith et al. (1996) which was that the </a:t>
            </a:r>
            <a:r>
              <a:rPr kumimoji="0" lang="en-US" sz="2400" b="1" i="0" u="none" strike="noStrike" kern="1200" cap="none" spc="0" normalizeH="0" baseline="0" noProof="0" dirty="0">
                <a:ln>
                  <a:noFill/>
                </a:ln>
                <a:solidFill>
                  <a:srgbClr val="0070C0"/>
                </a:solidFill>
                <a:effectLst/>
                <a:uLnTx/>
                <a:uFillTx/>
                <a:latin typeface="Arial"/>
                <a:ea typeface="+mn-ea"/>
                <a:cs typeface="+mn-cs"/>
              </a:rPr>
              <a:t>average variance extracted (AVE) </a:t>
            </a:r>
            <a:r>
              <a:rPr kumimoji="0" lang="en-US" sz="2400" b="0" i="0" u="none" strike="noStrike" kern="1200" cap="none" spc="0" normalizeH="0" baseline="0" noProof="0" dirty="0">
                <a:ln>
                  <a:noFill/>
                </a:ln>
                <a:solidFill>
                  <a:srgbClr val="0070C0"/>
                </a:solidFill>
                <a:effectLst/>
                <a:uLnTx/>
                <a:uFillTx/>
                <a:latin typeface="Arial"/>
                <a:ea typeface="+mn-ea"/>
                <a:cs typeface="+mn-cs"/>
              </a:rPr>
              <a:t>of a factor is greater than the squared correlation between that and every other factor, the factor exhibit discriminant validity because the average amount of variance extracted by each factor is greater than the associated squared correlations. (Chow and Lui, 2001)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Example</a:t>
            </a:r>
            <a:r>
              <a:rPr kumimoji="0" lang="en-US" sz="2000" b="0" i="0" u="none" strike="noStrike" kern="1200" cap="none" spc="0" normalizeH="0" baseline="0" noProof="0" dirty="0">
                <a:ln>
                  <a:noFill/>
                </a:ln>
                <a:solidFill>
                  <a:srgbClr val="FF0000"/>
                </a:solidFill>
                <a:effectLst/>
                <a:uLnTx/>
                <a:uFillTx/>
                <a:latin typeface="Arial"/>
                <a:ea typeface="+mn-ea"/>
                <a:cs typeface="+mn-cs"/>
              </a:rPr>
              <a:t>: </a:t>
            </a:r>
            <a:r>
              <a:rPr kumimoji="0" lang="en-US" sz="2400" b="0" i="0" u="none" strike="noStrike" kern="1200" cap="none" spc="0" normalizeH="0" baseline="0" noProof="0" dirty="0">
                <a:ln>
                  <a:noFill/>
                </a:ln>
                <a:solidFill>
                  <a:srgbClr val="002060"/>
                </a:solidFill>
                <a:effectLst/>
                <a:uLnTx/>
                <a:uFillTx/>
                <a:latin typeface="Arial"/>
                <a:ea typeface="+mn-ea"/>
                <a:cs typeface="+mn-cs"/>
              </a:rPr>
              <a:t>Imagine, that a researcher with a new measure of self-esteem claims that self-esteem is independent of mood; a person with high self-esteem can be in either a good mood or a bad mood (and a person with low self-esteem can too).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Then this researcher should be able to show that his self-esteem measure is not correlated (or only weakly correlated) with a valid measure of mood. </a:t>
            </a: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244090380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981200" y="6350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GB" b="1" dirty="0">
                <a:solidFill>
                  <a:srgbClr val="FF0000"/>
                </a:solidFill>
                <a:ea typeface="ＭＳ Ｐゴシック" charset="0"/>
                <a:cs typeface="+mj-cs"/>
              </a:rPr>
              <a:t>Convergent Validity</a:t>
            </a:r>
          </a:p>
        </p:txBody>
      </p:sp>
      <p:sp>
        <p:nvSpPr>
          <p:cNvPr id="292867" name="Rectangle 3"/>
          <p:cNvSpPr>
            <a:spLocks noGrp="1" noChangeArrowheads="1"/>
          </p:cNvSpPr>
          <p:nvPr>
            <p:ph type="body" idx="1"/>
          </p:nvPr>
        </p:nvSpPr>
        <p:spPr bwMode="auto">
          <a:xfrm>
            <a:off x="0" y="711199"/>
            <a:ext cx="12192000" cy="4282831"/>
          </a:xfrm>
          <a:solidFill>
            <a:schemeClr val="bg1"/>
          </a:solidFill>
        </p:spPr>
        <p:txBody>
          <a:bodyPr vert="horz" wrap="square" lIns="91440" tIns="45720" rIns="91440" bIns="45720" numCol="1" anchor="t" anchorCtr="0" compatLnSpc="1">
            <a:prstTxWarp prst="textNoShape">
              <a:avLst/>
            </a:prstTxWarp>
          </a:bodyPr>
          <a:lstStyle/>
          <a:p>
            <a:pPr marL="0" indent="0">
              <a:lnSpc>
                <a:spcPct val="90000"/>
              </a:lnSpc>
              <a:buNone/>
              <a:defRPr/>
            </a:pPr>
            <a:r>
              <a:rPr lang="en-US" sz="2800" dirty="0">
                <a:solidFill>
                  <a:schemeClr val="accent6">
                    <a:lumMod val="75000"/>
                  </a:schemeClr>
                </a:solidFill>
                <a:ea typeface="ＭＳ Ｐゴシック" charset="0"/>
              </a:rPr>
              <a:t>Further to the construct validity test using the factor analysis (between scales) another factor analysis but this time using the within scale utilized to test the convergent validity. </a:t>
            </a:r>
          </a:p>
          <a:p>
            <a:pPr marL="0" indent="0">
              <a:lnSpc>
                <a:spcPct val="90000"/>
              </a:lnSpc>
              <a:buNone/>
              <a:defRPr/>
            </a:pPr>
            <a:endParaRPr lang="en-US" sz="2800" dirty="0">
              <a:solidFill>
                <a:schemeClr val="accent6">
                  <a:lumMod val="75000"/>
                </a:schemeClr>
              </a:solidFill>
              <a:ea typeface="ＭＳ Ｐゴシック" charset="0"/>
            </a:endParaRPr>
          </a:p>
          <a:p>
            <a:pPr marL="0" indent="0">
              <a:lnSpc>
                <a:spcPct val="90000"/>
              </a:lnSpc>
              <a:buNone/>
              <a:defRPr/>
            </a:pPr>
            <a:r>
              <a:rPr lang="en-US" sz="2800" dirty="0">
                <a:solidFill>
                  <a:schemeClr val="accent6">
                    <a:lumMod val="75000"/>
                  </a:schemeClr>
                </a:solidFill>
                <a:ea typeface="ＭＳ Ｐゴシック" charset="0"/>
              </a:rPr>
              <a:t>According to Campbell and Fiske (1959) convergent validity refers to all items measuring a construct actually loading on a single construct.</a:t>
            </a:r>
          </a:p>
          <a:p>
            <a:pPr marL="0" indent="0">
              <a:lnSpc>
                <a:spcPct val="90000"/>
              </a:lnSpc>
              <a:buNone/>
              <a:defRPr/>
            </a:pPr>
            <a:endParaRPr lang="en-US" sz="2800" dirty="0">
              <a:solidFill>
                <a:schemeClr val="accent6">
                  <a:lumMod val="75000"/>
                </a:schemeClr>
              </a:solidFill>
              <a:ea typeface="ＭＳ Ｐゴシック" charset="0"/>
            </a:endParaRPr>
          </a:p>
          <a:p>
            <a:pPr marL="0" indent="0">
              <a:lnSpc>
                <a:spcPct val="90000"/>
              </a:lnSpc>
              <a:buNone/>
              <a:defRPr/>
            </a:pPr>
            <a:r>
              <a:rPr lang="en-US" sz="2800" dirty="0">
                <a:solidFill>
                  <a:schemeClr val="accent6">
                    <a:lumMod val="75000"/>
                  </a:schemeClr>
                </a:solidFill>
                <a:ea typeface="ＭＳ Ｐゴシック" charset="0"/>
              </a:rPr>
              <a:t>Convergent validity is established when items all fall into 1 factor as theorized.</a:t>
            </a:r>
            <a:endParaRPr lang="en-GB" sz="2400" dirty="0">
              <a:solidFill>
                <a:srgbClr val="0070C0"/>
              </a:solidFill>
              <a:ea typeface="ＭＳ Ｐゴシック" charset="0"/>
            </a:endParaRPr>
          </a:p>
        </p:txBody>
      </p:sp>
      <p:sp>
        <p:nvSpPr>
          <p:cNvPr id="16389" name="Text Box 5"/>
          <p:cNvSpPr txBox="1">
            <a:spLocks noChangeArrowheads="1"/>
          </p:cNvSpPr>
          <p:nvPr/>
        </p:nvSpPr>
        <p:spPr bwMode="auto">
          <a:xfrm>
            <a:off x="4367213" y="3500438"/>
            <a:ext cx="3529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6390" name="Text Box 6"/>
          <p:cNvSpPr txBox="1">
            <a:spLocks noChangeArrowheads="1"/>
          </p:cNvSpPr>
          <p:nvPr/>
        </p:nvSpPr>
        <p:spPr bwMode="auto">
          <a:xfrm>
            <a:off x="4367213" y="3644900"/>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271954060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92B8-4B47-409C-B1A9-B06DAB639E05}"/>
              </a:ext>
            </a:extLst>
          </p:cNvPr>
          <p:cNvSpPr>
            <a:spLocks noGrp="1"/>
          </p:cNvSpPr>
          <p:nvPr>
            <p:ph type="title"/>
          </p:nvPr>
        </p:nvSpPr>
        <p:spPr>
          <a:xfrm>
            <a:off x="21167" y="23811"/>
            <a:ext cx="12192000" cy="1143000"/>
          </a:xfrm>
          <a:solidFill>
            <a:schemeClr val="bg1"/>
          </a:solidFill>
          <a:ln>
            <a:solidFill>
              <a:srgbClr val="C00000"/>
            </a:solidFill>
          </a:ln>
        </p:spPr>
        <p:txBody>
          <a:bodyPr/>
          <a:lstStyle/>
          <a:p>
            <a:pPr algn="l"/>
            <a:r>
              <a:rPr lang="en-US" b="1" dirty="0">
                <a:solidFill>
                  <a:srgbClr val="FF0000"/>
                </a:solidFill>
              </a:rPr>
              <a:t>Criterion validity</a:t>
            </a:r>
            <a:r>
              <a:rPr lang="en-US" dirty="0"/>
              <a:t>: </a:t>
            </a:r>
            <a:r>
              <a:rPr lang="en-US" sz="2800" dirty="0">
                <a:solidFill>
                  <a:srgbClr val="7030A0"/>
                </a:solidFill>
              </a:rPr>
              <a:t>Do the results correspond to a different test of</a:t>
            </a:r>
            <a:br>
              <a:rPr lang="en-US" sz="2800" dirty="0">
                <a:solidFill>
                  <a:srgbClr val="7030A0"/>
                </a:solidFill>
              </a:rPr>
            </a:br>
            <a:r>
              <a:rPr lang="en-US" sz="2800" dirty="0">
                <a:solidFill>
                  <a:srgbClr val="7030A0"/>
                </a:solidFill>
              </a:rPr>
              <a:t>                                       the same thing?</a:t>
            </a:r>
            <a:endParaRPr lang="en-MY" dirty="0">
              <a:solidFill>
                <a:srgbClr val="7030A0"/>
              </a:solidFill>
            </a:endParaRPr>
          </a:p>
        </p:txBody>
      </p:sp>
      <p:sp>
        <p:nvSpPr>
          <p:cNvPr id="4" name="Footer Placeholder 3">
            <a:extLst>
              <a:ext uri="{FF2B5EF4-FFF2-40B4-BE49-F238E27FC236}">
                <a16:creationId xmlns:a16="http://schemas.microsoft.com/office/drawing/2014/main" id="{58B39E42-3B4B-441C-B891-A0EB2BBEAF69}"/>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6D1E79B0-8167-42D2-A07B-A9489B43DE98}"/>
              </a:ext>
            </a:extLst>
          </p:cNvPr>
          <p:cNvSpPr txBox="1"/>
          <p:nvPr/>
        </p:nvSpPr>
        <p:spPr>
          <a:xfrm>
            <a:off x="42334" y="1216450"/>
            <a:ext cx="12149666" cy="550920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Criterion validity evaluates how closely the results of your test correspond to the results of a different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criterion is an external measurement of the same thing. It is usually an established or widely-used test that is already considered valid.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What is criterion validity?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To evaluate criterion validity, you calculate the correlation between the results of your measurement and the results of the criterion measurement. If there is a high correlation, this gives a good indication that your test is measuring what it intends to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A university professor creates a new test to measure applicants’ English writing ability. To assess how well the test really does measure students’ writing ability, she finds an existing test that is considered a valid measurement of English writing ability, and compares the results when the same group of students take both tests. If the outcomes are very similar, the new test has a high criterion validity</a:t>
            </a:r>
            <a:r>
              <a:rPr kumimoji="0" lang="en-US" sz="2400" b="0" i="0" u="none" strike="noStrike" kern="1200" cap="none" spc="0" normalizeH="0" baseline="0" noProof="0" dirty="0">
                <a:ln>
                  <a:noFill/>
                </a:ln>
                <a:solidFill>
                  <a:srgbClr val="000000"/>
                </a:solidFill>
                <a:effectLst/>
                <a:uLnTx/>
                <a:uFillTx/>
                <a:latin typeface="Arial"/>
                <a:ea typeface="+mn-ea"/>
                <a:cs typeface="+mn-cs"/>
              </a:rPr>
              <a:t>.</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20224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4A0F-7268-4812-BE43-512C67E2E46C}"/>
              </a:ext>
            </a:extLst>
          </p:cNvPr>
          <p:cNvSpPr>
            <a:spLocks noGrp="1"/>
          </p:cNvSpPr>
          <p:nvPr>
            <p:ph type="title"/>
          </p:nvPr>
        </p:nvSpPr>
        <p:spPr>
          <a:xfrm>
            <a:off x="647700" y="0"/>
            <a:ext cx="9389533" cy="1143000"/>
          </a:xfrm>
        </p:spPr>
        <p:txBody>
          <a:bodyPr/>
          <a:lstStyle/>
          <a:p>
            <a:r>
              <a:rPr lang="en-MY" b="1" dirty="0">
                <a:solidFill>
                  <a:srgbClr val="FF0000"/>
                </a:solidFill>
              </a:rPr>
              <a:t>CRITERION VALIDITY </a:t>
            </a:r>
          </a:p>
        </p:txBody>
      </p:sp>
      <p:sp>
        <p:nvSpPr>
          <p:cNvPr id="4" name="Footer Placeholder 3">
            <a:extLst>
              <a:ext uri="{FF2B5EF4-FFF2-40B4-BE49-F238E27FC236}">
                <a16:creationId xmlns:a16="http://schemas.microsoft.com/office/drawing/2014/main" id="{00616B06-2B3F-4E26-8F4F-AEBD9C3B9442}"/>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2BF214C3-36A9-45ED-9D9D-931B4AE3103D}"/>
              </a:ext>
            </a:extLst>
          </p:cNvPr>
          <p:cNvSpPr txBox="1"/>
          <p:nvPr/>
        </p:nvSpPr>
        <p:spPr>
          <a:xfrm>
            <a:off x="0" y="1417638"/>
            <a:ext cx="12084148"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extent to which a measuring instrument accurately predicts </a:t>
            </a:r>
            <a:r>
              <a:rPr kumimoji="0" lang="en-US" sz="2800" b="0" i="0" u="none" strike="noStrike" kern="1200" cap="none" spc="0" normalizeH="0" baseline="0" noProof="0" dirty="0" err="1">
                <a:ln>
                  <a:noFill/>
                </a:ln>
                <a:solidFill>
                  <a:srgbClr val="000000"/>
                </a:solidFill>
                <a:effectLst/>
                <a:uLnTx/>
                <a:uFillTx/>
                <a:latin typeface="Arial"/>
                <a:ea typeface="+mn-ea"/>
                <a:cs typeface="+mn-cs"/>
              </a:rPr>
              <a:t>behaviour</a:t>
            </a:r>
            <a:r>
              <a:rPr kumimoji="0" lang="en-US" sz="2800" b="0" i="0" u="none" strike="noStrike" kern="1200" cap="none" spc="0" normalizeH="0" baseline="0" noProof="0" dirty="0">
                <a:ln>
                  <a:noFill/>
                </a:ln>
                <a:solidFill>
                  <a:srgbClr val="000000"/>
                </a:solidFill>
                <a:effectLst/>
                <a:uLnTx/>
                <a:uFillTx/>
                <a:latin typeface="Arial"/>
                <a:ea typeface="+mn-ea"/>
                <a:cs typeface="+mn-cs"/>
              </a:rPr>
              <a:t> or ability in a given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measuring instrument is called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It is of two types: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 Predictive validity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 Concurrent validity</a:t>
            </a: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6DA44889-FAAB-4A97-8949-24F29B010FEC}"/>
              </a:ext>
            </a:extLst>
          </p:cNvPr>
          <p:cNvSpPr/>
          <p:nvPr/>
        </p:nvSpPr>
        <p:spPr bwMode="auto">
          <a:xfrm>
            <a:off x="18823" y="5815975"/>
            <a:ext cx="5974014" cy="76738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3200" b="1" i="0" u="none" strike="noStrike" kern="1200" cap="none" spc="0" normalizeH="0" baseline="0" noProof="0" dirty="0">
                <a:ln>
                  <a:noFill/>
                </a:ln>
                <a:solidFill>
                  <a:srgbClr val="000000"/>
                </a:solidFill>
                <a:effectLst/>
                <a:uLnTx/>
                <a:uFillTx/>
                <a:latin typeface="Arial" charset="0"/>
                <a:ea typeface="+mn-ea"/>
                <a:cs typeface="+mn-cs"/>
              </a:rPr>
              <a:t>Predictive Validity</a:t>
            </a:r>
          </a:p>
        </p:txBody>
      </p:sp>
      <p:sp>
        <p:nvSpPr>
          <p:cNvPr id="8" name="Rectangle 7">
            <a:extLst>
              <a:ext uri="{FF2B5EF4-FFF2-40B4-BE49-F238E27FC236}">
                <a16:creationId xmlns:a16="http://schemas.microsoft.com/office/drawing/2014/main" id="{EEB454DF-CE9D-4A1B-A4B4-9D763606798A}"/>
              </a:ext>
            </a:extLst>
          </p:cNvPr>
          <p:cNvSpPr/>
          <p:nvPr/>
        </p:nvSpPr>
        <p:spPr bwMode="auto">
          <a:xfrm>
            <a:off x="6096000" y="5833716"/>
            <a:ext cx="6077177" cy="76738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3200" b="1" i="0" u="none" strike="noStrike" kern="1200" cap="none" spc="0" normalizeH="0" baseline="0" noProof="0" dirty="0">
                <a:ln>
                  <a:noFill/>
                </a:ln>
                <a:solidFill>
                  <a:srgbClr val="000000"/>
                </a:solidFill>
                <a:effectLst/>
                <a:uLnTx/>
                <a:uFillTx/>
                <a:latin typeface="Arial" charset="0"/>
                <a:ea typeface="+mn-ea"/>
                <a:cs typeface="+mn-cs"/>
              </a:rPr>
              <a:t>Concurrent Validity</a:t>
            </a:r>
          </a:p>
        </p:txBody>
      </p:sp>
    </p:spTree>
    <p:extLst>
      <p:ext uri="{BB962C8B-B14F-4D97-AF65-F5344CB8AC3E}">
        <p14:creationId xmlns:p14="http://schemas.microsoft.com/office/powerpoint/2010/main" val="2913323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981200" y="-11772"/>
            <a:ext cx="8229600" cy="65395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GB" b="1" dirty="0">
                <a:solidFill>
                  <a:srgbClr val="FF0000"/>
                </a:solidFill>
                <a:ea typeface="ＭＳ Ｐゴシック" charset="0"/>
                <a:cs typeface="+mj-cs"/>
              </a:rPr>
              <a:t>Concurrent Validity</a:t>
            </a:r>
          </a:p>
        </p:txBody>
      </p:sp>
      <p:sp>
        <p:nvSpPr>
          <p:cNvPr id="156675" name="Rectangle 3"/>
          <p:cNvSpPr>
            <a:spLocks noGrp="1" noChangeArrowheads="1"/>
          </p:cNvSpPr>
          <p:nvPr>
            <p:ph type="body" idx="1"/>
          </p:nvPr>
        </p:nvSpPr>
        <p:spPr bwMode="auto">
          <a:xfrm>
            <a:off x="0" y="642180"/>
            <a:ext cx="12084148" cy="5707820"/>
          </a:xfrm>
          <a:solidFill>
            <a:schemeClr val="bg1"/>
          </a:solidFill>
        </p:spPr>
        <p:txBody>
          <a:bodyPr vert="horz" wrap="square" lIns="91440" tIns="45720" rIns="91440" bIns="45720" numCol="1" anchor="t" anchorCtr="0" compatLnSpc="1">
            <a:prstTxWarp prst="textNoShape">
              <a:avLst/>
            </a:prstTxWarp>
          </a:bodyPr>
          <a:lstStyle/>
          <a:p>
            <a:pPr marL="914400" lvl="1" indent="-457200">
              <a:buFont typeface="+mj-lt"/>
              <a:buAutoNum type="arabicPeriod"/>
              <a:defRPr/>
            </a:pPr>
            <a:r>
              <a:rPr lang="en-US" sz="2400" dirty="0">
                <a:solidFill>
                  <a:srgbClr val="0070C0"/>
                </a:solidFill>
                <a:ea typeface="ＭＳ Ｐゴシック" charset="0"/>
              </a:rPr>
              <a:t>Infers that the test produces similar results to a previously validated test</a:t>
            </a:r>
          </a:p>
          <a:p>
            <a:pPr marL="914400" lvl="1" indent="-457200">
              <a:buFont typeface="+mj-lt"/>
              <a:buAutoNum type="arabicPeriod"/>
              <a:defRPr/>
            </a:pPr>
            <a:endParaRPr lang="en-US" sz="2400" dirty="0">
              <a:solidFill>
                <a:srgbClr val="0070C0"/>
              </a:solidFill>
              <a:ea typeface="ＭＳ Ｐゴシック" charset="0"/>
            </a:endParaRPr>
          </a:p>
          <a:p>
            <a:pPr marL="914400" lvl="1" indent="-457200">
              <a:buFont typeface="+mj-lt"/>
              <a:buAutoNum type="arabicPeriod"/>
              <a:defRPr/>
            </a:pPr>
            <a:r>
              <a:rPr lang="en-US" sz="2400" dirty="0">
                <a:solidFill>
                  <a:srgbClr val="0070C0"/>
                </a:solidFill>
                <a:ea typeface="ＭＳ Ｐゴシック" charset="0"/>
              </a:rPr>
              <a:t>If you create some type of test, you want to make sure it’s valid: that it measures what it is supposed to measure. Concurrent validity measures how well a new test compares to a well-established test. It can also refer to the practice of concurrently testing two groups at the same time or asking two different groups of people to take the same test.</a:t>
            </a:r>
          </a:p>
          <a:p>
            <a:pPr marL="57150" indent="0">
              <a:buNone/>
              <a:defRPr/>
            </a:pPr>
            <a:r>
              <a:rPr lang="en-US" sz="2400" b="1" dirty="0">
                <a:solidFill>
                  <a:srgbClr val="FF0000"/>
                </a:solidFill>
                <a:ea typeface="ＭＳ Ｐゴシック" charset="0"/>
              </a:rPr>
              <a:t>Example: </a:t>
            </a:r>
          </a:p>
          <a:p>
            <a:pPr marL="57150" indent="0">
              <a:buNone/>
              <a:defRPr/>
            </a:pPr>
            <a:r>
              <a:rPr lang="en-US" sz="2400" dirty="0">
                <a:solidFill>
                  <a:srgbClr val="002060"/>
                </a:solidFill>
                <a:ea typeface="ＭＳ Ｐゴシック" charset="0"/>
              </a:rPr>
              <a:t>If you create a new test for depression levels, you can compare its performance to previous depression tests that have high validity. Concurrent means “as the same time”, so you would perform both tests at about the same interval: you could test depression level on one day with your test, and on the next day with the established test. A statistically significant result would mean that you have achieved concurrent validity. </a:t>
            </a:r>
          </a:p>
          <a:p>
            <a:pPr marL="57150" indent="0">
              <a:buNone/>
              <a:defRPr/>
            </a:pPr>
            <a:endParaRPr lang="en-US" sz="4000" dirty="0">
              <a:solidFill>
                <a:srgbClr val="0070C0"/>
              </a:solidFill>
              <a:ea typeface="ＭＳ Ｐゴシック" charset="0"/>
            </a:endParaRPr>
          </a:p>
          <a:p>
            <a:pPr marL="57150" indent="0">
              <a:buNone/>
              <a:defRPr/>
            </a:pPr>
            <a:endParaRPr lang="en-US" b="1" dirty="0">
              <a:solidFill>
                <a:srgbClr val="0070C0"/>
              </a:solidFill>
              <a:ea typeface="ＭＳ Ｐゴシック" charset="0"/>
            </a:endParaRPr>
          </a:p>
          <a:p>
            <a:pPr lvl="1" eaLnBrk="1" hangingPunct="1">
              <a:defRPr/>
            </a:pPr>
            <a:endParaRPr lang="en-US" dirty="0">
              <a:solidFill>
                <a:srgbClr val="0070C0"/>
              </a:solidFill>
              <a:ea typeface="ＭＳ Ｐゴシック" charset="0"/>
            </a:endParaRPr>
          </a:p>
          <a:p>
            <a:pPr eaLnBrk="1" hangingPunct="1">
              <a:lnSpc>
                <a:spcPct val="130000"/>
              </a:lnSpc>
              <a:buFontTx/>
              <a:buNone/>
              <a:defRPr/>
            </a:pPr>
            <a:endParaRPr lang="en-US" dirty="0">
              <a:solidFill>
                <a:srgbClr val="0070C0"/>
              </a:solidFill>
              <a:ea typeface="ＭＳ Ｐゴシック" charset="0"/>
            </a:endParaRPr>
          </a:p>
          <a:p>
            <a:pPr eaLnBrk="1" hangingPunct="1">
              <a:lnSpc>
                <a:spcPct val="130000"/>
              </a:lnSpc>
              <a:buFontTx/>
              <a:buNone/>
              <a:defRPr/>
            </a:pPr>
            <a:endParaRPr lang="en-US" dirty="0">
              <a:solidFill>
                <a:srgbClr val="0070C0"/>
              </a:solidFill>
              <a:ea typeface="ＭＳ Ｐゴシック" charset="0"/>
            </a:endParaRPr>
          </a:p>
          <a:p>
            <a:pPr eaLnBrk="1" hangingPunct="1">
              <a:lnSpc>
                <a:spcPct val="130000"/>
              </a:lnSpc>
              <a:buFontTx/>
              <a:buNone/>
              <a:defRPr/>
            </a:pPr>
            <a:endParaRPr lang="en-GB" dirty="0">
              <a:solidFill>
                <a:srgbClr val="0070C0"/>
              </a:solidFill>
              <a:ea typeface="ＭＳ Ｐゴシック" charset="0"/>
            </a:endParaRP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191901012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43A23-A7C6-4BBD-9C63-01482374E94A}"/>
              </a:ext>
            </a:extLst>
          </p:cNvPr>
          <p:cNvSpPr>
            <a:spLocks noGrp="1"/>
          </p:cNvSpPr>
          <p:nvPr>
            <p:ph type="title"/>
          </p:nvPr>
        </p:nvSpPr>
        <p:spPr/>
        <p:txBody>
          <a:bodyPr/>
          <a:lstStyle/>
          <a:p>
            <a:r>
              <a:rPr lang="en-MY" dirty="0">
                <a:solidFill>
                  <a:srgbClr val="FF0000"/>
                </a:solidFill>
              </a:rPr>
              <a:t>Predictive Validity</a:t>
            </a:r>
          </a:p>
        </p:txBody>
      </p:sp>
      <p:sp>
        <p:nvSpPr>
          <p:cNvPr id="4" name="Footer Placeholder 3">
            <a:extLst>
              <a:ext uri="{FF2B5EF4-FFF2-40B4-BE49-F238E27FC236}">
                <a16:creationId xmlns:a16="http://schemas.microsoft.com/office/drawing/2014/main" id="{ADABD6ED-A1F3-4F3F-8780-A1DE29ECCD56}"/>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15415B4F-77B3-4913-86B1-26BF2252FC77}"/>
              </a:ext>
            </a:extLst>
          </p:cNvPr>
          <p:cNvSpPr txBox="1"/>
          <p:nvPr/>
        </p:nvSpPr>
        <p:spPr>
          <a:xfrm>
            <a:off x="-2344" y="1160475"/>
            <a:ext cx="1219434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If the test is used to predict future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Example: Entrance exam .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Performance of these tests correlates with later performance in professional college</a:t>
            </a:r>
            <a:endParaRPr kumimoji="0" lang="en-MY"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4280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4FE8-22DD-4ECA-9F78-2E02C092217C}"/>
              </a:ext>
            </a:extLst>
          </p:cNvPr>
          <p:cNvSpPr>
            <a:spLocks noGrp="1"/>
          </p:cNvSpPr>
          <p:nvPr>
            <p:ph type="title"/>
          </p:nvPr>
        </p:nvSpPr>
        <p:spPr>
          <a:xfrm>
            <a:off x="647700" y="274638"/>
            <a:ext cx="9389533" cy="1143000"/>
          </a:xfrm>
        </p:spPr>
        <p:txBody>
          <a:bodyPr wrap="square" anchor="ctr">
            <a:normAutofit fontScale="90000"/>
          </a:bodyPr>
          <a:lstStyle/>
          <a:p>
            <a:r>
              <a:rPr lang="en-MY" sz="7200" b="1" dirty="0">
                <a:solidFill>
                  <a:srgbClr val="C00000"/>
                </a:solidFill>
              </a:rPr>
              <a:t>Hypothesis Testing</a:t>
            </a:r>
          </a:p>
        </p:txBody>
      </p:sp>
      <p:pic>
        <p:nvPicPr>
          <p:cNvPr id="2050" name="Picture 2" descr="Hypothesis Testing Definition">
            <a:extLst>
              <a:ext uri="{FF2B5EF4-FFF2-40B4-BE49-F238E27FC236}">
                <a16:creationId xmlns:a16="http://schemas.microsoft.com/office/drawing/2014/main" id="{27280790-F6FF-4DDE-89AD-74B8505649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9817" y="1951074"/>
            <a:ext cx="5384800" cy="4017889"/>
          </a:xfrm>
          <a:prstGeom prst="rect">
            <a:avLst/>
          </a:prstGeom>
          <a:solidFill>
            <a:srgbClr val="FFFFFF"/>
          </a:solidFill>
        </p:spPr>
      </p:pic>
      <p:sp>
        <p:nvSpPr>
          <p:cNvPr id="71" name="Content Placeholder 3">
            <a:extLst>
              <a:ext uri="{FF2B5EF4-FFF2-40B4-BE49-F238E27FC236}">
                <a16:creationId xmlns:a16="http://schemas.microsoft.com/office/drawing/2014/main" id="{9132596E-28E3-8116-FC1A-FECB4CD67E8F}"/>
              </a:ext>
            </a:extLst>
          </p:cNvPr>
          <p:cNvSpPr>
            <a:spLocks noGrp="1"/>
          </p:cNvSpPr>
          <p:nvPr>
            <p:ph sz="half" idx="2"/>
          </p:nvPr>
        </p:nvSpPr>
        <p:spPr>
          <a:xfrm>
            <a:off x="6237817" y="1697038"/>
            <a:ext cx="5384800" cy="4525962"/>
          </a:xfrm>
        </p:spPr>
        <p:txBody>
          <a:bodyPr/>
          <a:lstStyle/>
          <a:p>
            <a:r>
              <a:rPr lang="en-US" sz="4000" dirty="0">
                <a:solidFill>
                  <a:srgbClr val="C00000"/>
                </a:solidFill>
              </a:rPr>
              <a:t>Univariate</a:t>
            </a:r>
          </a:p>
          <a:p>
            <a:r>
              <a:rPr lang="en-US" sz="4000" dirty="0">
                <a:solidFill>
                  <a:srgbClr val="C00000"/>
                </a:solidFill>
              </a:rPr>
              <a:t>Bivariate</a:t>
            </a:r>
          </a:p>
          <a:p>
            <a:r>
              <a:rPr lang="en-US" sz="4000" dirty="0">
                <a:solidFill>
                  <a:srgbClr val="C00000"/>
                </a:solidFill>
              </a:rPr>
              <a:t>Multivariate</a:t>
            </a:r>
            <a:br>
              <a:rPr lang="en-US" sz="4000" dirty="0">
                <a:solidFill>
                  <a:srgbClr val="C00000"/>
                </a:solidFill>
              </a:rPr>
            </a:br>
            <a:endParaRPr lang="en-US" sz="4000" dirty="0">
              <a:solidFill>
                <a:srgbClr val="C00000"/>
              </a:solidFill>
            </a:endParaRPr>
          </a:p>
        </p:txBody>
      </p:sp>
      <p:sp>
        <p:nvSpPr>
          <p:cNvPr id="4" name="Footer Placeholder 3">
            <a:extLst>
              <a:ext uri="{FF2B5EF4-FFF2-40B4-BE49-F238E27FC236}">
                <a16:creationId xmlns:a16="http://schemas.microsoft.com/office/drawing/2014/main" id="{50552BCE-753E-462D-897D-29731EA80C69}"/>
              </a:ext>
            </a:extLst>
          </p:cNvPr>
          <p:cNvSpPr>
            <a:spLocks noGrp="1"/>
          </p:cNvSpPr>
          <p:nvPr>
            <p:ph type="ftr" sz="quarter" idx="10"/>
          </p:nvPr>
        </p:nvSpPr>
        <p:spPr>
          <a:xfrm>
            <a:off x="8331200" y="6623050"/>
            <a:ext cx="3860800" cy="234950"/>
          </a:xfrm>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343471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5993" y="2626915"/>
            <a:ext cx="3197013" cy="2743200"/>
          </a:xfrm>
        </p:spPr>
        <p:txBody>
          <a:bodyPr anchor="t">
            <a:normAutofit/>
          </a:bodyPr>
          <a:lstStyle/>
          <a:p>
            <a:pPr algn="ctr"/>
            <a:r>
              <a:rPr lang="en-US" sz="4800" b="1" dirty="0">
                <a:solidFill>
                  <a:schemeClr val="bg1"/>
                </a:solidFill>
              </a:rPr>
              <a:t>Editing, coding and tabulation</a:t>
            </a:r>
          </a:p>
        </p:txBody>
      </p:sp>
      <p:pic>
        <p:nvPicPr>
          <p:cNvPr id="7" name="Graphic 6" descr="Database">
            <a:extLst>
              <a:ext uri="{FF2B5EF4-FFF2-40B4-BE49-F238E27FC236}">
                <a16:creationId xmlns:a16="http://schemas.microsoft.com/office/drawing/2014/main" id="{8E998B34-FD53-4454-8A15-8AC350794B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Content Placeholder 2"/>
          <p:cNvSpPr>
            <a:spLocks noGrp="1"/>
          </p:cNvSpPr>
          <p:nvPr>
            <p:ph idx="1"/>
          </p:nvPr>
        </p:nvSpPr>
        <p:spPr>
          <a:xfrm>
            <a:off x="3048000" y="1"/>
            <a:ext cx="9144000" cy="6858000"/>
          </a:xfrm>
          <a:solidFill>
            <a:schemeClr val="bg1"/>
          </a:solidFill>
        </p:spPr>
        <p:txBody>
          <a:bodyPr anchor="ctr">
            <a:normAutofit/>
          </a:bodyPr>
          <a:lstStyle/>
          <a:p>
            <a:pPr>
              <a:spcBef>
                <a:spcPts val="0"/>
              </a:spcBef>
            </a:pPr>
            <a:r>
              <a:rPr lang="en-US" b="1" dirty="0">
                <a:solidFill>
                  <a:srgbClr val="FF0000"/>
                </a:solidFill>
              </a:rPr>
              <a:t>Editing Data </a:t>
            </a:r>
          </a:p>
          <a:p>
            <a:pPr marL="0" indent="0">
              <a:spcBef>
                <a:spcPts val="0"/>
              </a:spcBef>
              <a:buNone/>
            </a:pPr>
            <a:r>
              <a:rPr lang="en-US" sz="2400" dirty="0"/>
              <a:t>The process of checking and adjusting responses in the completed questionnaires for </a:t>
            </a:r>
            <a:r>
              <a:rPr lang="en-US" sz="2400" dirty="0">
                <a:solidFill>
                  <a:srgbClr val="002060"/>
                </a:solidFill>
              </a:rPr>
              <a:t>omissions, legibility, and consistency </a:t>
            </a:r>
          </a:p>
          <a:p>
            <a:pPr marL="0" indent="0">
              <a:spcBef>
                <a:spcPts val="0"/>
              </a:spcBef>
              <a:buNone/>
            </a:pPr>
            <a:r>
              <a:rPr lang="en-US" sz="2400" dirty="0"/>
              <a:t>Data editing deals with detecting and correcting illogical, inconsistent, or illegal data and omissions. </a:t>
            </a:r>
            <a:r>
              <a:rPr lang="en-US" sz="2000" dirty="0" err="1"/>
              <a:t>Eg</a:t>
            </a:r>
            <a:r>
              <a:rPr lang="en-US" sz="2000" dirty="0"/>
              <a:t>: Missing data, Outliers</a:t>
            </a:r>
            <a:endParaRPr lang="en-US" sz="2400" dirty="0"/>
          </a:p>
          <a:p>
            <a:pPr>
              <a:spcBef>
                <a:spcPts val="0"/>
              </a:spcBef>
            </a:pPr>
            <a:r>
              <a:rPr lang="en-US" sz="2400" b="1" dirty="0">
                <a:solidFill>
                  <a:srgbClr val="FF0000"/>
                </a:solidFill>
              </a:rPr>
              <a:t>CODING </a:t>
            </a:r>
          </a:p>
          <a:p>
            <a:pPr marL="0" indent="0">
              <a:spcBef>
                <a:spcPts val="0"/>
              </a:spcBef>
              <a:buNone/>
            </a:pPr>
            <a:r>
              <a:rPr lang="en-US" sz="2400" dirty="0"/>
              <a:t>The process of identifying and classifying each answer with a numerical score or other character symbol. Usually, a number to each response</a:t>
            </a:r>
          </a:p>
          <a:p>
            <a:pPr marL="0" indent="0">
              <a:spcBef>
                <a:spcPts val="0"/>
              </a:spcBef>
              <a:buNone/>
            </a:pPr>
            <a:r>
              <a:rPr lang="en-US" sz="2400" dirty="0"/>
              <a:t>If male=1 and if female=2</a:t>
            </a:r>
          </a:p>
          <a:p>
            <a:pPr>
              <a:spcBef>
                <a:spcPts val="0"/>
              </a:spcBef>
            </a:pPr>
            <a:r>
              <a:rPr lang="en-US" sz="2400" b="1" dirty="0">
                <a:solidFill>
                  <a:srgbClr val="FF0000"/>
                </a:solidFill>
              </a:rPr>
              <a:t>TABULATION </a:t>
            </a:r>
          </a:p>
          <a:p>
            <a:pPr marL="0" indent="0">
              <a:spcBef>
                <a:spcPts val="0"/>
              </a:spcBef>
              <a:buNone/>
            </a:pPr>
            <a:r>
              <a:rPr lang="en-US" sz="2400" dirty="0"/>
              <a:t>Tabulation is the process of summarizing raw data and displaying the same in compact form (i.e., in the form of statistical table) for further analysis</a:t>
            </a:r>
          </a:p>
          <a:p>
            <a:pPr>
              <a:spcBef>
                <a:spcPts val="0"/>
              </a:spcBef>
            </a:pPr>
            <a:r>
              <a:rPr lang="en-US" sz="2400" b="1" dirty="0">
                <a:solidFill>
                  <a:srgbClr val="FF0000"/>
                </a:solidFill>
              </a:rPr>
              <a:t>Data Transformation </a:t>
            </a:r>
          </a:p>
          <a:p>
            <a:pPr marL="0" indent="0">
              <a:spcBef>
                <a:spcPts val="0"/>
              </a:spcBef>
              <a:buNone/>
            </a:pPr>
            <a:r>
              <a:rPr lang="en-US" sz="2400" dirty="0"/>
              <a:t>Data transformation, a variation of data coding, is the process of changing the original numerical representation of a quantitative value to another value </a:t>
            </a:r>
          </a:p>
          <a:p>
            <a:pPr marL="0" indent="0">
              <a:spcBef>
                <a:spcPts val="0"/>
              </a:spcBef>
              <a:buNone/>
            </a:pPr>
            <a:r>
              <a:rPr lang="en-US" sz="2000" dirty="0"/>
              <a:t>Data transformation is also necessary when several questions have been used to measure a single concept. </a:t>
            </a:r>
            <a:r>
              <a:rPr lang="en-US" sz="2000" b="1" dirty="0">
                <a:solidFill>
                  <a:srgbClr val="002060"/>
                </a:solidFill>
              </a:rPr>
              <a:t>Scores on the original questions have to be combined into a single score</a:t>
            </a:r>
          </a:p>
        </p:txBody>
      </p:sp>
    </p:spTree>
    <p:extLst>
      <p:ext uri="{BB962C8B-B14F-4D97-AF65-F5344CB8AC3E}">
        <p14:creationId xmlns:p14="http://schemas.microsoft.com/office/powerpoint/2010/main" val="3746233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77B914F4-0C7F-4091-AE16-D258B35D03A4}"/>
              </a:ext>
            </a:extLst>
          </p:cNvPr>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952559-2349-48D4-8890-35BBFACEEE28}"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ＭＳ Ｐゴシック" panose="020B0600070205080204" pitchFamily="34" charset="-128"/>
              <a:cs typeface="+mn-cs"/>
            </a:endParaRPr>
          </a:p>
        </p:txBody>
      </p:sp>
      <p:sp>
        <p:nvSpPr>
          <p:cNvPr id="15363" name="Rectangle 2">
            <a:extLst>
              <a:ext uri="{FF2B5EF4-FFF2-40B4-BE49-F238E27FC236}">
                <a16:creationId xmlns:a16="http://schemas.microsoft.com/office/drawing/2014/main" id="{2D53745F-8A9A-4241-A97E-C6E62CB49B9B}"/>
              </a:ext>
            </a:extLst>
          </p:cNvPr>
          <p:cNvSpPr>
            <a:spLocks noGrp="1" noChangeArrowheads="1"/>
          </p:cNvSpPr>
          <p:nvPr>
            <p:ph type="title"/>
          </p:nvPr>
        </p:nvSpPr>
        <p:spPr>
          <a:xfrm>
            <a:off x="899886" y="417514"/>
            <a:ext cx="10174514" cy="877887"/>
          </a:xfrm>
        </p:spPr>
        <p:txBody>
          <a:bodyPr>
            <a:normAutofit/>
          </a:bodyPr>
          <a:lstStyle/>
          <a:p>
            <a:pPr eaLnBrk="1" hangingPunct="1"/>
            <a:r>
              <a:rPr lang="en-US" altLang="en-US" sz="4800" b="1" dirty="0">
                <a:solidFill>
                  <a:srgbClr val="FF0000"/>
                </a:solidFill>
              </a:rPr>
              <a:t>Quantitative and qualitative data analysis </a:t>
            </a:r>
          </a:p>
        </p:txBody>
      </p:sp>
      <p:sp>
        <p:nvSpPr>
          <p:cNvPr id="449539" name="Rectangle 3">
            <a:extLst>
              <a:ext uri="{FF2B5EF4-FFF2-40B4-BE49-F238E27FC236}">
                <a16:creationId xmlns:a16="http://schemas.microsoft.com/office/drawing/2014/main" id="{1D7AC929-BED8-4FF4-A839-630BB2F3E0F1}"/>
              </a:ext>
            </a:extLst>
          </p:cNvPr>
          <p:cNvSpPr>
            <a:spLocks noGrp="1" noChangeArrowheads="1"/>
          </p:cNvSpPr>
          <p:nvPr>
            <p:ph type="body" sz="half" idx="1"/>
          </p:nvPr>
        </p:nvSpPr>
        <p:spPr>
          <a:xfrm>
            <a:off x="6400799" y="2057400"/>
            <a:ext cx="5646057" cy="4114800"/>
          </a:xfrm>
          <a:ln>
            <a:solidFill>
              <a:schemeClr val="accent1"/>
            </a:solidFill>
          </a:ln>
        </p:spPr>
        <p:txBody>
          <a:bodyPr/>
          <a:lstStyle/>
          <a:p>
            <a:pPr marL="0" indent="0" eaLnBrk="1" hangingPunct="1">
              <a:buNone/>
            </a:pPr>
            <a:r>
              <a:rPr lang="en-US" altLang="en-US" b="1" dirty="0">
                <a:solidFill>
                  <a:srgbClr val="002060"/>
                </a:solidFill>
                <a:latin typeface="Times New Roman" panose="02020603050405020304" pitchFamily="18" charset="0"/>
              </a:rPr>
              <a:t>Qualitative analysis</a:t>
            </a:r>
          </a:p>
          <a:p>
            <a:pPr lvl="1" eaLnBrk="1" hangingPunct="1"/>
            <a:r>
              <a:rPr lang="en-US" altLang="en-US" sz="2900" dirty="0">
                <a:latin typeface="Times New Roman" panose="02020603050405020304" pitchFamily="18" charset="0"/>
              </a:rPr>
              <a:t>Use text and images,</a:t>
            </a:r>
          </a:p>
          <a:p>
            <a:pPr lvl="1" eaLnBrk="1" hangingPunct="1"/>
            <a:r>
              <a:rPr lang="en-US" altLang="en-US" sz="2900" dirty="0">
                <a:latin typeface="Times New Roman" panose="02020603050405020304" pitchFamily="18" charset="0"/>
              </a:rPr>
              <a:t>For coding</a:t>
            </a:r>
          </a:p>
          <a:p>
            <a:pPr lvl="1" eaLnBrk="1" hangingPunct="1"/>
            <a:r>
              <a:rPr lang="en-US" altLang="en-US" sz="2900" dirty="0">
                <a:latin typeface="Times New Roman" panose="02020603050405020304" pitchFamily="18" charset="0"/>
              </a:rPr>
              <a:t>For theme development</a:t>
            </a:r>
          </a:p>
          <a:p>
            <a:pPr lvl="1" eaLnBrk="1" hangingPunct="1"/>
            <a:r>
              <a:rPr lang="en-US" altLang="en-US" sz="2900" dirty="0">
                <a:latin typeface="Times New Roman" panose="02020603050405020304" pitchFamily="18" charset="0"/>
              </a:rPr>
              <a:t>For relating themes</a:t>
            </a:r>
          </a:p>
          <a:p>
            <a:pPr lvl="1" eaLnBrk="1" hangingPunct="1"/>
            <a:endParaRPr lang="en-US" altLang="en-US" sz="2900" dirty="0">
              <a:latin typeface="Times New Roman" panose="02020603050405020304" pitchFamily="18" charset="0"/>
            </a:endParaRPr>
          </a:p>
        </p:txBody>
      </p:sp>
      <p:sp>
        <p:nvSpPr>
          <p:cNvPr id="449540" name="Rectangle 4">
            <a:extLst>
              <a:ext uri="{FF2B5EF4-FFF2-40B4-BE49-F238E27FC236}">
                <a16:creationId xmlns:a16="http://schemas.microsoft.com/office/drawing/2014/main" id="{6432DA29-310C-4348-919B-FCB7784C12B2}"/>
              </a:ext>
            </a:extLst>
          </p:cNvPr>
          <p:cNvSpPr>
            <a:spLocks noGrp="1" noChangeArrowheads="1"/>
          </p:cNvSpPr>
          <p:nvPr>
            <p:ph type="body" sz="half" idx="2"/>
          </p:nvPr>
        </p:nvSpPr>
        <p:spPr>
          <a:xfrm>
            <a:off x="0" y="2057400"/>
            <a:ext cx="6248400" cy="4114800"/>
          </a:xfrm>
          <a:ln>
            <a:solidFill>
              <a:schemeClr val="accent1"/>
            </a:solidFill>
          </a:ln>
        </p:spPr>
        <p:txBody>
          <a:bodyPr/>
          <a:lstStyle/>
          <a:p>
            <a:pPr marL="0" indent="0" eaLnBrk="1" hangingPunct="1">
              <a:buNone/>
            </a:pPr>
            <a:r>
              <a:rPr lang="en-US" altLang="en-US" b="1" dirty="0">
                <a:solidFill>
                  <a:srgbClr val="002060"/>
                </a:solidFill>
                <a:latin typeface="Times New Roman" panose="02020603050405020304" pitchFamily="18" charset="0"/>
              </a:rPr>
              <a:t>Quantitative analysis</a:t>
            </a:r>
          </a:p>
          <a:p>
            <a:pPr lvl="1" eaLnBrk="1" hangingPunct="1"/>
            <a:r>
              <a:rPr lang="en-US" altLang="en-US" sz="2900" dirty="0">
                <a:latin typeface="Times New Roman" panose="02020603050405020304" pitchFamily="18" charset="0"/>
              </a:rPr>
              <a:t>Use statistical analysis,</a:t>
            </a:r>
          </a:p>
          <a:p>
            <a:pPr lvl="1" eaLnBrk="1" hangingPunct="1"/>
            <a:r>
              <a:rPr lang="en-US" altLang="en-US" sz="2900" dirty="0">
                <a:latin typeface="Times New Roman" panose="02020603050405020304" pitchFamily="18" charset="0"/>
              </a:rPr>
              <a:t>For description</a:t>
            </a:r>
          </a:p>
          <a:p>
            <a:pPr lvl="1" eaLnBrk="1" hangingPunct="1"/>
            <a:r>
              <a:rPr lang="en-US" altLang="en-US" sz="2900" dirty="0">
                <a:latin typeface="Times New Roman" panose="02020603050405020304" pitchFamily="18" charset="0"/>
              </a:rPr>
              <a:t>For comparing groups</a:t>
            </a:r>
          </a:p>
          <a:p>
            <a:pPr lvl="1" eaLnBrk="1" hangingPunct="1"/>
            <a:r>
              <a:rPr lang="en-US" altLang="en-US" sz="2900" dirty="0">
                <a:latin typeface="Times New Roman" panose="02020603050405020304" pitchFamily="18" charset="0"/>
              </a:rPr>
              <a:t>For relating variables</a:t>
            </a:r>
          </a:p>
        </p:txBody>
      </p:sp>
    </p:spTree>
    <p:extLst>
      <p:ext uri="{BB962C8B-B14F-4D97-AF65-F5344CB8AC3E}">
        <p14:creationId xmlns:p14="http://schemas.microsoft.com/office/powerpoint/2010/main" val="180679134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9540">
                                            <p:txEl>
                                              <p:pRg st="0" end="0"/>
                                            </p:txEl>
                                          </p:spTgt>
                                        </p:tgtEl>
                                        <p:attrNameLst>
                                          <p:attrName>style.visibility</p:attrName>
                                        </p:attrNameLst>
                                      </p:cBhvr>
                                      <p:to>
                                        <p:strVal val="visible"/>
                                      </p:to>
                                    </p:set>
                                    <p:anim calcmode="lin" valueType="num">
                                      <p:cBhvr additive="base">
                                        <p:cTn id="7" dur="500" fill="hold"/>
                                        <p:tgtEl>
                                          <p:spTgt spid="449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954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9540">
                                            <p:txEl>
                                              <p:pRg st="1" end="1"/>
                                            </p:txEl>
                                          </p:spTgt>
                                        </p:tgtEl>
                                        <p:attrNameLst>
                                          <p:attrName>style.visibility</p:attrName>
                                        </p:attrNameLst>
                                      </p:cBhvr>
                                      <p:to>
                                        <p:strVal val="visible"/>
                                      </p:to>
                                    </p:set>
                                    <p:anim calcmode="lin" valueType="num">
                                      <p:cBhvr additive="base">
                                        <p:cTn id="11" dur="500" fill="hold"/>
                                        <p:tgtEl>
                                          <p:spTgt spid="44954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954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9540">
                                            <p:txEl>
                                              <p:pRg st="2" end="2"/>
                                            </p:txEl>
                                          </p:spTgt>
                                        </p:tgtEl>
                                        <p:attrNameLst>
                                          <p:attrName>style.visibility</p:attrName>
                                        </p:attrNameLst>
                                      </p:cBhvr>
                                      <p:to>
                                        <p:strVal val="visible"/>
                                      </p:to>
                                    </p:set>
                                    <p:anim calcmode="lin" valueType="num">
                                      <p:cBhvr additive="base">
                                        <p:cTn id="15" dur="500" fill="hold"/>
                                        <p:tgtEl>
                                          <p:spTgt spid="44954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4954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49540">
                                            <p:txEl>
                                              <p:pRg st="3" end="3"/>
                                            </p:txEl>
                                          </p:spTgt>
                                        </p:tgtEl>
                                        <p:attrNameLst>
                                          <p:attrName>style.visibility</p:attrName>
                                        </p:attrNameLst>
                                      </p:cBhvr>
                                      <p:to>
                                        <p:strVal val="visible"/>
                                      </p:to>
                                    </p:set>
                                    <p:anim calcmode="lin" valueType="num">
                                      <p:cBhvr additive="base">
                                        <p:cTn id="19" dur="500" fill="hold"/>
                                        <p:tgtEl>
                                          <p:spTgt spid="44954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954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9540">
                                            <p:txEl>
                                              <p:pRg st="4" end="4"/>
                                            </p:txEl>
                                          </p:spTgt>
                                        </p:tgtEl>
                                        <p:attrNameLst>
                                          <p:attrName>style.visibility</p:attrName>
                                        </p:attrNameLst>
                                      </p:cBhvr>
                                      <p:to>
                                        <p:strVal val="visible"/>
                                      </p:to>
                                    </p:set>
                                    <p:anim calcmode="lin" valueType="num">
                                      <p:cBhvr additive="base">
                                        <p:cTn id="23" dur="500" fill="hold"/>
                                        <p:tgtEl>
                                          <p:spTgt spid="44954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95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49539">
                                            <p:txEl>
                                              <p:pRg st="0" end="0"/>
                                            </p:txEl>
                                          </p:spTgt>
                                        </p:tgtEl>
                                        <p:attrNameLst>
                                          <p:attrName>style.visibility</p:attrName>
                                        </p:attrNameLst>
                                      </p:cBhvr>
                                      <p:to>
                                        <p:strVal val="visible"/>
                                      </p:to>
                                    </p:set>
                                    <p:anim calcmode="lin" valueType="num">
                                      <p:cBhvr additive="base">
                                        <p:cTn id="29" dur="500" fill="hold"/>
                                        <p:tgtEl>
                                          <p:spTgt spid="44953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49539">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49539">
                                            <p:txEl>
                                              <p:pRg st="1" end="1"/>
                                            </p:txEl>
                                          </p:spTgt>
                                        </p:tgtEl>
                                        <p:attrNameLst>
                                          <p:attrName>style.visibility</p:attrName>
                                        </p:attrNameLst>
                                      </p:cBhvr>
                                      <p:to>
                                        <p:strVal val="visible"/>
                                      </p:to>
                                    </p:set>
                                    <p:anim calcmode="lin" valueType="num">
                                      <p:cBhvr additive="base">
                                        <p:cTn id="33" dur="500" fill="hold"/>
                                        <p:tgtEl>
                                          <p:spTgt spid="449539">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49539">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49539">
                                            <p:txEl>
                                              <p:pRg st="2" end="2"/>
                                            </p:txEl>
                                          </p:spTgt>
                                        </p:tgtEl>
                                        <p:attrNameLst>
                                          <p:attrName>style.visibility</p:attrName>
                                        </p:attrNameLst>
                                      </p:cBhvr>
                                      <p:to>
                                        <p:strVal val="visible"/>
                                      </p:to>
                                    </p:set>
                                    <p:anim calcmode="lin" valueType="num">
                                      <p:cBhvr additive="base">
                                        <p:cTn id="37" dur="500" fill="hold"/>
                                        <p:tgtEl>
                                          <p:spTgt spid="449539">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9539">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49539">
                                            <p:txEl>
                                              <p:pRg st="3" end="3"/>
                                            </p:txEl>
                                          </p:spTgt>
                                        </p:tgtEl>
                                        <p:attrNameLst>
                                          <p:attrName>style.visibility</p:attrName>
                                        </p:attrNameLst>
                                      </p:cBhvr>
                                      <p:to>
                                        <p:strVal val="visible"/>
                                      </p:to>
                                    </p:set>
                                    <p:anim calcmode="lin" valueType="num">
                                      <p:cBhvr additive="base">
                                        <p:cTn id="41" dur="500" fill="hold"/>
                                        <p:tgtEl>
                                          <p:spTgt spid="449539">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9539">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49539">
                                            <p:txEl>
                                              <p:pRg st="4" end="4"/>
                                            </p:txEl>
                                          </p:spTgt>
                                        </p:tgtEl>
                                        <p:attrNameLst>
                                          <p:attrName>style.visibility</p:attrName>
                                        </p:attrNameLst>
                                      </p:cBhvr>
                                      <p:to>
                                        <p:strVal val="visible"/>
                                      </p:to>
                                    </p:set>
                                    <p:anim calcmode="lin" valueType="num">
                                      <p:cBhvr additive="base">
                                        <p:cTn id="45" dur="500" fill="hold"/>
                                        <p:tgtEl>
                                          <p:spTgt spid="449539">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495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83E5-DD09-4DEB-8596-B029AE7FD429}"/>
              </a:ext>
            </a:extLst>
          </p:cNvPr>
          <p:cNvSpPr>
            <a:spLocks noGrp="1"/>
          </p:cNvSpPr>
          <p:nvPr>
            <p:ph type="title"/>
          </p:nvPr>
        </p:nvSpPr>
        <p:spPr>
          <a:xfrm>
            <a:off x="0" y="0"/>
            <a:ext cx="12192000" cy="505732"/>
          </a:xfrm>
        </p:spPr>
        <p:txBody>
          <a:bodyPr>
            <a:normAutofit fontScale="90000"/>
          </a:bodyPr>
          <a:lstStyle/>
          <a:p>
            <a:r>
              <a:rPr lang="en-MY" b="1" dirty="0">
                <a:solidFill>
                  <a:srgbClr val="FF0000"/>
                </a:solidFill>
              </a:rPr>
              <a:t>Data Distribution and Hypothesis</a:t>
            </a:r>
          </a:p>
        </p:txBody>
      </p:sp>
    </p:spTree>
    <p:extLst>
      <p:ext uri="{BB962C8B-B14F-4D97-AF65-F5344CB8AC3E}">
        <p14:creationId xmlns:p14="http://schemas.microsoft.com/office/powerpoint/2010/main" val="125954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A056-2C31-41BA-81AD-D21BE524758F}"/>
              </a:ext>
            </a:extLst>
          </p:cNvPr>
          <p:cNvSpPr>
            <a:spLocks noGrp="1"/>
          </p:cNvSpPr>
          <p:nvPr>
            <p:ph type="title"/>
          </p:nvPr>
        </p:nvSpPr>
        <p:spPr>
          <a:xfrm>
            <a:off x="0" y="0"/>
            <a:ext cx="12192000" cy="499271"/>
          </a:xfrm>
        </p:spPr>
        <p:txBody>
          <a:bodyPr>
            <a:normAutofit fontScale="90000"/>
          </a:bodyPr>
          <a:lstStyle/>
          <a:p>
            <a:r>
              <a:rPr lang="en-MY" b="1" dirty="0">
                <a:solidFill>
                  <a:srgbClr val="FF0000"/>
                </a:solidFill>
              </a:rPr>
              <a:t>Hypothesis Testing</a:t>
            </a:r>
          </a:p>
        </p:txBody>
      </p:sp>
      <p:pic>
        <p:nvPicPr>
          <p:cNvPr id="5" name="Picture 4">
            <a:extLst>
              <a:ext uri="{FF2B5EF4-FFF2-40B4-BE49-F238E27FC236}">
                <a16:creationId xmlns:a16="http://schemas.microsoft.com/office/drawing/2014/main" id="{5C368A8B-2331-484B-8D97-2C6BB7B4AEA3}"/>
              </a:ext>
            </a:extLst>
          </p:cNvPr>
          <p:cNvPicPr>
            <a:picLocks noChangeAspect="1"/>
          </p:cNvPicPr>
          <p:nvPr/>
        </p:nvPicPr>
        <p:blipFill>
          <a:blip r:embed="rId2"/>
          <a:stretch>
            <a:fillRect/>
          </a:stretch>
        </p:blipFill>
        <p:spPr>
          <a:xfrm>
            <a:off x="6412593" y="0"/>
            <a:ext cx="5779406" cy="6858000"/>
          </a:xfrm>
          <a:prstGeom prst="rect">
            <a:avLst/>
          </a:prstGeom>
          <a:ln>
            <a:solidFill>
              <a:schemeClr val="accent1"/>
            </a:solidFill>
          </a:ln>
        </p:spPr>
      </p:pic>
      <p:sp>
        <p:nvSpPr>
          <p:cNvPr id="7" name="TextBox 6">
            <a:extLst>
              <a:ext uri="{FF2B5EF4-FFF2-40B4-BE49-F238E27FC236}">
                <a16:creationId xmlns:a16="http://schemas.microsoft.com/office/drawing/2014/main" id="{8077AFCE-28E2-42F6-A085-F5EDB715322A}"/>
              </a:ext>
            </a:extLst>
          </p:cNvPr>
          <p:cNvSpPr txBox="1"/>
          <p:nvPr/>
        </p:nvSpPr>
        <p:spPr>
          <a:xfrm>
            <a:off x="0" y="499271"/>
            <a:ext cx="6412593" cy="6370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Pro-Regular"/>
                <a:ea typeface="+mn-ea"/>
                <a:cs typeface="+mn-cs"/>
              </a:rPr>
              <a:t>The choice of the appropriate statistical technique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Pro-Regular"/>
                <a:ea typeface="+mn-ea"/>
                <a:cs typeface="+mn-cs"/>
              </a:rPr>
              <a:t>largely depends on the number of (independent and dependent) variables you are examining and the scale of measurement (metric or nonmetric) of your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MinionPro-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2060"/>
                </a:solidFill>
                <a:effectLst/>
                <a:uLnTx/>
                <a:uFillTx/>
                <a:latin typeface="MinionPro-It"/>
                <a:ea typeface="+mn-ea"/>
                <a:cs typeface="+mn-cs"/>
              </a:rPr>
              <a:t>Univariate statistical techniques </a:t>
            </a:r>
            <a:r>
              <a:rPr kumimoji="0" lang="en-US" sz="2400" b="0" i="0" u="none" strike="noStrike" kern="1200" cap="none" spc="0" normalizeH="0" baseline="0" noProof="0" dirty="0">
                <a:ln>
                  <a:noFill/>
                </a:ln>
                <a:solidFill>
                  <a:prstClr val="black"/>
                </a:solidFill>
                <a:effectLst/>
                <a:uLnTx/>
                <a:uFillTx/>
                <a:latin typeface="MinionPro-Regular"/>
                <a:ea typeface="+mn-ea"/>
                <a:cs typeface="+mn-cs"/>
              </a:rPr>
              <a:t>are used when you want to examine two‐variable relationships. For instance, if you want to examine the effect of gender on the number of candy bars that students eat per week, univariate statistics are appropriate.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nionPro-Regular"/>
                <a:ea typeface="+mn-ea"/>
                <a:cs typeface="+mn-cs"/>
              </a:rPr>
              <a:t>Multivariate Statistical Techniques </a:t>
            </a:r>
            <a:r>
              <a:rPr kumimoji="0" lang="en-US" sz="2400" b="0" i="0" u="none" strike="noStrike" kern="1200" cap="none" spc="0" normalizeH="0" baseline="0" noProof="0" dirty="0">
                <a:ln>
                  <a:noFill/>
                </a:ln>
                <a:solidFill>
                  <a:prstClr val="black"/>
                </a:solidFill>
                <a:effectLst/>
                <a:uLnTx/>
                <a:uFillTx/>
                <a:latin typeface="MinionPro-Regular"/>
                <a:ea typeface="+mn-ea"/>
                <a:cs typeface="+mn-cs"/>
              </a:rPr>
              <a:t>- you are interested in the relationships between many variables,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MinionPro-Regular"/>
                <a:ea typeface="+mn-ea"/>
                <a:cs typeface="+mn-cs"/>
              </a:rPr>
              <a:t>The appropriate univariate or multivariate test largely depends on the measurement scale you have used, </a:t>
            </a:r>
            <a:endParaRPr kumimoji="0" lang="en-MY"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559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0406-E0B0-47F3-A7A2-EB8B25361529}"/>
              </a:ext>
            </a:extLst>
          </p:cNvPr>
          <p:cNvSpPr>
            <a:spLocks noGrp="1"/>
          </p:cNvSpPr>
          <p:nvPr>
            <p:ph type="title"/>
          </p:nvPr>
        </p:nvSpPr>
        <p:spPr/>
        <p:txBody>
          <a:bodyPr/>
          <a:lstStyle/>
          <a:p>
            <a:r>
              <a:rPr lang="en-MY" sz="4400" b="1" dirty="0">
                <a:solidFill>
                  <a:srgbClr val="FF0000"/>
                </a:solidFill>
              </a:rPr>
              <a:t>Hypothesis Testing </a:t>
            </a:r>
          </a:p>
        </p:txBody>
      </p:sp>
      <p:sp>
        <p:nvSpPr>
          <p:cNvPr id="4" name="Footer Placeholder 3">
            <a:extLst>
              <a:ext uri="{FF2B5EF4-FFF2-40B4-BE49-F238E27FC236}">
                <a16:creationId xmlns:a16="http://schemas.microsoft.com/office/drawing/2014/main" id="{E307CE73-6956-4183-A978-C7294CFC3B54}"/>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5">
            <a:extLst>
              <a:ext uri="{FF2B5EF4-FFF2-40B4-BE49-F238E27FC236}">
                <a16:creationId xmlns:a16="http://schemas.microsoft.com/office/drawing/2014/main" id="{35C13C93-7661-48DA-9601-39571650E7EF}"/>
              </a:ext>
            </a:extLst>
          </p:cNvPr>
          <p:cNvPicPr>
            <a:picLocks noChangeAspect="1"/>
          </p:cNvPicPr>
          <p:nvPr/>
        </p:nvPicPr>
        <p:blipFill>
          <a:blip r:embed="rId2"/>
          <a:stretch>
            <a:fillRect/>
          </a:stretch>
        </p:blipFill>
        <p:spPr>
          <a:xfrm>
            <a:off x="0" y="1305096"/>
            <a:ext cx="6738425" cy="5057775"/>
          </a:xfrm>
          <a:prstGeom prst="rect">
            <a:avLst/>
          </a:prstGeom>
        </p:spPr>
      </p:pic>
      <p:sp>
        <p:nvSpPr>
          <p:cNvPr id="8" name="TextBox 7">
            <a:extLst>
              <a:ext uri="{FF2B5EF4-FFF2-40B4-BE49-F238E27FC236}">
                <a16:creationId xmlns:a16="http://schemas.microsoft.com/office/drawing/2014/main" id="{208087E6-FE4D-404A-A73C-429D97AEFC0A}"/>
              </a:ext>
            </a:extLst>
          </p:cNvPr>
          <p:cNvSpPr txBox="1"/>
          <p:nvPr/>
        </p:nvSpPr>
        <p:spPr>
          <a:xfrm>
            <a:off x="6738425" y="1204189"/>
            <a:ext cx="5345723" cy="5632311"/>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hypotheses to be proven by the study (a declarative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HA1</a:t>
            </a:r>
            <a:r>
              <a:rPr kumimoji="0" lang="en-US" sz="2400" b="0" i="0" u="none" strike="noStrike" kern="1200" cap="none" spc="0" normalizeH="0" baseline="0" noProof="0" dirty="0">
                <a:ln>
                  <a:noFill/>
                </a:ln>
                <a:solidFill>
                  <a:srgbClr val="000000"/>
                </a:solidFill>
                <a:effectLst/>
                <a:uLnTx/>
                <a:uFillTx/>
                <a:latin typeface="Arial"/>
                <a:ea typeface="+mn-ea"/>
                <a:cs typeface="+mn-cs"/>
              </a:rPr>
              <a:t>: Service quality has a significant influence on students’ satisfaction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HA2: </a:t>
            </a:r>
            <a:r>
              <a:rPr kumimoji="0" lang="en-US" sz="2400" b="0" i="0" u="none" strike="noStrike" kern="1200" cap="none" spc="0" normalizeH="0" baseline="0" noProof="0" dirty="0">
                <a:ln>
                  <a:noFill/>
                </a:ln>
                <a:solidFill>
                  <a:srgbClr val="000000"/>
                </a:solidFill>
                <a:effectLst/>
                <a:uLnTx/>
                <a:uFillTx/>
                <a:latin typeface="Arial"/>
                <a:ea typeface="+mn-ea"/>
                <a:cs typeface="+mn-cs"/>
              </a:rPr>
              <a:t>Corporate image has a significant influence on students’ satisfaction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HA3</a:t>
            </a:r>
            <a:r>
              <a:rPr kumimoji="0" lang="en-US" sz="2400" b="0" i="0" u="none" strike="noStrike" kern="1200" cap="none" spc="0" normalizeH="0" baseline="0" noProof="0" dirty="0">
                <a:ln>
                  <a:noFill/>
                </a:ln>
                <a:solidFill>
                  <a:srgbClr val="000000"/>
                </a:solidFill>
                <a:effectLst/>
                <a:uLnTx/>
                <a:uFillTx/>
                <a:latin typeface="Arial"/>
                <a:ea typeface="+mn-ea"/>
                <a:cs typeface="+mn-cs"/>
              </a:rPr>
              <a:t>: Service quality has a significant influence on students’ loyalty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HA4</a:t>
            </a:r>
            <a:r>
              <a:rPr kumimoji="0" lang="en-US" sz="2400" b="0" i="0" u="none" strike="noStrike" kern="1200" cap="none" spc="0" normalizeH="0" baseline="0" noProof="0" dirty="0">
                <a:ln>
                  <a:noFill/>
                </a:ln>
                <a:solidFill>
                  <a:srgbClr val="000000"/>
                </a:solidFill>
                <a:effectLst/>
                <a:uLnTx/>
                <a:uFillTx/>
                <a:latin typeface="Arial"/>
                <a:ea typeface="+mn-ea"/>
                <a:cs typeface="+mn-cs"/>
              </a:rPr>
              <a:t>: Corporate image has a significant influence on students’ loyalty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HA5</a:t>
            </a:r>
            <a:r>
              <a:rPr kumimoji="0" lang="en-US" sz="2400" b="0" i="0" u="none" strike="noStrike" kern="1200" cap="none" spc="0" normalizeH="0" baseline="0" noProof="0" dirty="0">
                <a:ln>
                  <a:noFill/>
                </a:ln>
                <a:solidFill>
                  <a:srgbClr val="000000"/>
                </a:solidFill>
                <a:effectLst/>
                <a:uLnTx/>
                <a:uFillTx/>
                <a:latin typeface="Arial"/>
                <a:ea typeface="+mn-ea"/>
                <a:cs typeface="+mn-cs"/>
              </a:rPr>
              <a:t>: Students’ satisfaction has a significant influence on students’ loyalty</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49765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8600"/>
            <a:ext cx="8915400" cy="70788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Rockwell" pitchFamily="18" charset="0"/>
                <a:ea typeface="+mn-ea"/>
                <a:cs typeface="+mn-cs"/>
              </a:rPr>
              <a:t>Descriptive &amp; Inferential Statistics</a:t>
            </a:r>
            <a:endParaRPr kumimoji="0" lang="en-US" sz="4000" b="0" i="0" u="none" strike="noStrike" kern="1200" cap="none" spc="0" normalizeH="0" baseline="0" noProof="0" dirty="0">
              <a:ln>
                <a:noFill/>
              </a:ln>
              <a:solidFill>
                <a:srgbClr val="FF0000"/>
              </a:solidFill>
              <a:effectLst/>
              <a:uLnTx/>
              <a:uFillTx/>
              <a:latin typeface="Rockwell" pitchFamily="18" charset="0"/>
              <a:ea typeface="+mn-ea"/>
              <a:cs typeface="+mn-cs"/>
            </a:endParaRPr>
          </a:p>
        </p:txBody>
      </p:sp>
      <p:sp>
        <p:nvSpPr>
          <p:cNvPr id="5" name="Rectangle 3"/>
          <p:cNvSpPr txBox="1">
            <a:spLocks noChangeArrowheads="1"/>
          </p:cNvSpPr>
          <p:nvPr/>
        </p:nvSpPr>
        <p:spPr>
          <a:xfrm>
            <a:off x="0" y="1371600"/>
            <a:ext cx="6019800" cy="4114800"/>
          </a:xfrm>
          <a:prstGeom prst="rect">
            <a:avLst/>
          </a:prstGeom>
          <a:solidFill>
            <a:schemeClr val="bg1"/>
          </a:solidFill>
          <a:ln>
            <a:solidFill>
              <a:srgbClr val="FF0000"/>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1" i="1" u="none" strike="noStrike" kern="1200" cap="none" spc="0" normalizeH="0" baseline="0" noProof="0" dirty="0">
                <a:ln>
                  <a:noFill/>
                </a:ln>
                <a:solidFill>
                  <a:srgbClr val="00B0F0"/>
                </a:solidFill>
                <a:effectLst/>
                <a:uLnTx/>
                <a:uFillTx/>
                <a:latin typeface="Arial"/>
                <a:ea typeface="+mn-ea"/>
                <a:cs typeface="+mn-cs"/>
              </a:rPr>
              <a:t>Descriptive Statistics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mn-cs"/>
              </a:rPr>
              <a:t> </a:t>
            </a: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mn-cs"/>
              </a:rPr>
              <a:t>Organize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mn-cs"/>
              </a:rPr>
              <a:t>Summarize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mn-cs"/>
              </a:rPr>
              <a:t>Simplify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mn-cs"/>
              </a:rPr>
              <a:t>Presentation of data</a:t>
            </a:r>
          </a:p>
        </p:txBody>
      </p:sp>
      <p:sp>
        <p:nvSpPr>
          <p:cNvPr id="6" name="Rectangle 6"/>
          <p:cNvSpPr>
            <a:spLocks noChangeArrowheads="1"/>
          </p:cNvSpPr>
          <p:nvPr/>
        </p:nvSpPr>
        <p:spPr bwMode="auto">
          <a:xfrm>
            <a:off x="6248400" y="1371600"/>
            <a:ext cx="5943600" cy="4114800"/>
          </a:xfrm>
          <a:prstGeom prst="rect">
            <a:avLst/>
          </a:prstGeom>
          <a:solidFill>
            <a:schemeClr val="bg1"/>
          </a:solidFill>
          <a:ln>
            <a:solidFill>
              <a:srgbClr val="FF0000"/>
            </a:solidFill>
          </a:ln>
          <a:effectLst/>
        </p:spPr>
        <p:txBody>
          <a:bodyPr/>
          <a:lstStyle/>
          <a:p>
            <a:pPr marL="0" marR="0" lvl="0" indent="0" algn="l" defTabSz="914400" rtl="0" eaLnBrk="1" fontAlgn="auto" latinLnBrk="0" hangingPunct="1">
              <a:lnSpc>
                <a:spcPct val="100000"/>
              </a:lnSpc>
              <a:spcBef>
                <a:spcPct val="20000"/>
              </a:spcBef>
              <a:spcAft>
                <a:spcPts val="0"/>
              </a:spcAft>
              <a:buClr>
                <a:srgbClr val="000000"/>
              </a:buClr>
              <a:buSzPct val="65000"/>
              <a:buFontTx/>
              <a:buNone/>
              <a:tabLst/>
              <a:defRPr/>
            </a:pPr>
            <a:r>
              <a:rPr kumimoji="0" lang="en-US" sz="36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Inferential Statistics</a:t>
            </a:r>
          </a:p>
          <a:p>
            <a:pPr marL="0" marR="0" lvl="0" indent="0" algn="l" defTabSz="914400" rtl="0" eaLnBrk="1" fontAlgn="auto" latinLnBrk="0" hangingPunct="1">
              <a:lnSpc>
                <a:spcPct val="100000"/>
              </a:lnSpc>
              <a:spcBef>
                <a:spcPct val="20000"/>
              </a:spcBef>
              <a:spcAft>
                <a:spcPts val="0"/>
              </a:spcAft>
              <a:buClr>
                <a:srgbClr val="000000"/>
              </a:buClr>
              <a:buSzPct val="65000"/>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ahoma" pitchFamily="34" charset="0"/>
                <a:ea typeface="+mn-ea"/>
                <a:cs typeface="+mn-cs"/>
              </a:rPr>
              <a:t>  </a:t>
            </a:r>
          </a:p>
          <a:p>
            <a:pPr marL="457200" marR="0" lvl="0" indent="-457200" algn="l" defTabSz="914400" rtl="0" eaLnBrk="1" fontAlgn="auto" latinLnBrk="0" hangingPunct="1">
              <a:lnSpc>
                <a:spcPct val="100000"/>
              </a:lnSpc>
              <a:spcBef>
                <a:spcPct val="20000"/>
              </a:spcBef>
              <a:spcAft>
                <a:spcPts val="0"/>
              </a:spcAft>
              <a:buClr>
                <a:srgbClr val="000000"/>
              </a:buClr>
              <a:buSzPct val="100000"/>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Tahoma" pitchFamily="34" charset="0"/>
                <a:ea typeface="+mn-ea"/>
                <a:cs typeface="+mn-cs"/>
              </a:rPr>
              <a:t>Generalize from samples to population</a:t>
            </a:r>
          </a:p>
          <a:p>
            <a:pPr marL="457200" marR="0" lvl="0" indent="-457200" algn="l" defTabSz="914400" rtl="0" eaLnBrk="1" fontAlgn="auto" latinLnBrk="0" hangingPunct="1">
              <a:lnSpc>
                <a:spcPct val="100000"/>
              </a:lnSpc>
              <a:spcBef>
                <a:spcPct val="20000"/>
              </a:spcBef>
              <a:spcAft>
                <a:spcPts val="0"/>
              </a:spcAft>
              <a:buClr>
                <a:srgbClr val="000000"/>
              </a:buClr>
              <a:buSzPct val="100000"/>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Tahoma" pitchFamily="34" charset="0"/>
                <a:ea typeface="+mn-ea"/>
                <a:cs typeface="+mn-cs"/>
              </a:rPr>
              <a:t>Hypothesis testing</a:t>
            </a:r>
          </a:p>
          <a:p>
            <a:pPr marL="457200" marR="0" lvl="0" indent="-457200" algn="l" defTabSz="914400" rtl="0" eaLnBrk="1" fontAlgn="auto" latinLnBrk="0" hangingPunct="1">
              <a:lnSpc>
                <a:spcPct val="100000"/>
              </a:lnSpc>
              <a:spcBef>
                <a:spcPct val="20000"/>
              </a:spcBef>
              <a:spcAft>
                <a:spcPts val="0"/>
              </a:spcAft>
              <a:buClr>
                <a:srgbClr val="000000"/>
              </a:buClr>
              <a:buSzPct val="100000"/>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Tahoma" pitchFamily="34" charset="0"/>
                <a:ea typeface="+mn-ea"/>
                <a:cs typeface="+mn-cs"/>
              </a:rPr>
              <a:t>Relationships among variables </a:t>
            </a:r>
          </a:p>
          <a:p>
            <a:pPr marL="457200" marR="0" lvl="0" indent="-457200" algn="l" defTabSz="914400" rtl="0" eaLnBrk="1" fontAlgn="auto" latinLnBrk="0" hangingPunct="1">
              <a:lnSpc>
                <a:spcPct val="100000"/>
              </a:lnSpc>
              <a:spcBef>
                <a:spcPct val="20000"/>
              </a:spcBef>
              <a:spcAft>
                <a:spcPts val="0"/>
              </a:spcAft>
              <a:buClr>
                <a:srgbClr val="000000"/>
              </a:buClr>
              <a:buSzPct val="65000"/>
              <a:buFont typeface="Arial" pitchFamily="34" charset="0"/>
              <a:buChar char="•"/>
              <a:tabLst/>
              <a:defRPr/>
            </a:pPr>
            <a:endParaRPr kumimoji="0" lang="en-US" sz="28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itchFamily="34" charset="0"/>
              <a:ea typeface="+mn-ea"/>
              <a:cs typeface="+mn-cs"/>
            </a:endParaRPr>
          </a:p>
          <a:p>
            <a:pPr marL="457200" marR="0" lvl="0" indent="-457200" algn="l" defTabSz="914400" rtl="0" eaLnBrk="1" fontAlgn="auto" latinLnBrk="0" hangingPunct="1">
              <a:lnSpc>
                <a:spcPct val="100000"/>
              </a:lnSpc>
              <a:spcBef>
                <a:spcPct val="20000"/>
              </a:spcBef>
              <a:spcAft>
                <a:spcPts val="0"/>
              </a:spcAft>
              <a:buClr>
                <a:srgbClr val="000000"/>
              </a:buClr>
              <a:buSzPct val="65000"/>
              <a:buFont typeface="Arial" pitchFamily="34" charset="0"/>
              <a:buChar char="•"/>
              <a:tabLst/>
              <a:defRPr/>
            </a:pPr>
            <a:endParaRPr kumimoji="0" lang="en-US" sz="28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itchFamily="34" charset="0"/>
              <a:ea typeface="+mn-ea"/>
              <a:cs typeface="+mn-cs"/>
            </a:endParaRPr>
          </a:p>
        </p:txBody>
      </p:sp>
      <p:sp>
        <p:nvSpPr>
          <p:cNvPr id="4101" name="Text Box 5"/>
          <p:cNvSpPr txBox="1">
            <a:spLocks noChangeArrowheads="1"/>
          </p:cNvSpPr>
          <p:nvPr/>
        </p:nvSpPr>
        <p:spPr bwMode="auto">
          <a:xfrm>
            <a:off x="2308226" y="5097463"/>
            <a:ext cx="2270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Symbol" pitchFamily="18" charset="2"/>
              </a:defRPr>
            </a:lvl1pPr>
            <a:lvl2pPr marL="742950" indent="-285750" eaLnBrk="0" hangingPunct="0">
              <a:defRPr sz="2400">
                <a:solidFill>
                  <a:schemeClr val="tx1"/>
                </a:solidFill>
                <a:latin typeface="Symbol" pitchFamily="18" charset="2"/>
              </a:defRPr>
            </a:lvl2pPr>
            <a:lvl3pPr marL="1143000" indent="-228600" eaLnBrk="0" hangingPunct="0">
              <a:defRPr sz="2400">
                <a:solidFill>
                  <a:schemeClr val="tx1"/>
                </a:solidFill>
                <a:latin typeface="Symbol" pitchFamily="18" charset="2"/>
              </a:defRPr>
            </a:lvl3pPr>
            <a:lvl4pPr marL="1600200" indent="-228600" eaLnBrk="0" hangingPunct="0">
              <a:defRPr sz="2400">
                <a:solidFill>
                  <a:schemeClr val="tx1"/>
                </a:solidFill>
                <a:latin typeface="Symbol" pitchFamily="18" charset="2"/>
              </a:defRPr>
            </a:lvl4pPr>
            <a:lvl5pPr marL="2057400" indent="-228600" eaLnBrk="0" hangingPunct="0">
              <a:defRPr sz="2400">
                <a:solidFill>
                  <a:schemeClr val="tx1"/>
                </a:solidFill>
                <a:latin typeface="Symbol" pitchFamily="18" charset="2"/>
              </a:defRPr>
            </a:lvl5pPr>
            <a:lvl6pPr marL="2514600" indent="-228600" eaLnBrk="0" fontAlgn="base" hangingPunct="0">
              <a:spcBef>
                <a:spcPct val="0"/>
              </a:spcBef>
              <a:spcAft>
                <a:spcPct val="0"/>
              </a:spcAft>
              <a:defRPr sz="2400">
                <a:solidFill>
                  <a:schemeClr val="tx1"/>
                </a:solidFill>
                <a:latin typeface="Symbol" pitchFamily="18" charset="2"/>
              </a:defRPr>
            </a:lvl6pPr>
            <a:lvl7pPr marL="2971800" indent="-228600" eaLnBrk="0" fontAlgn="base" hangingPunct="0">
              <a:spcBef>
                <a:spcPct val="0"/>
              </a:spcBef>
              <a:spcAft>
                <a:spcPct val="0"/>
              </a:spcAft>
              <a:defRPr sz="2400">
                <a:solidFill>
                  <a:schemeClr val="tx1"/>
                </a:solidFill>
                <a:latin typeface="Symbol" pitchFamily="18" charset="2"/>
              </a:defRPr>
            </a:lvl7pPr>
            <a:lvl8pPr marL="3429000" indent="-228600" eaLnBrk="0" fontAlgn="base" hangingPunct="0">
              <a:spcBef>
                <a:spcPct val="0"/>
              </a:spcBef>
              <a:spcAft>
                <a:spcPct val="0"/>
              </a:spcAft>
              <a:defRPr sz="2400">
                <a:solidFill>
                  <a:schemeClr val="tx1"/>
                </a:solidFill>
                <a:latin typeface="Symbol" pitchFamily="18" charset="2"/>
              </a:defRPr>
            </a:lvl8pPr>
            <a:lvl9pPr marL="3886200" indent="-228600" eaLnBrk="0" fontAlgn="base" hangingPunct="0">
              <a:spcBef>
                <a:spcPct val="0"/>
              </a:spcBef>
              <a:spcAft>
                <a:spcPct val="0"/>
              </a:spcAft>
              <a:defRPr sz="2400">
                <a:solidFill>
                  <a:schemeClr val="tx1"/>
                </a:solidFill>
                <a:latin typeface="Symbol" pitchFamily="18" charset="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rPr>
              <a:t>Describing data</a:t>
            </a:r>
          </a:p>
        </p:txBody>
      </p:sp>
      <p:sp>
        <p:nvSpPr>
          <p:cNvPr id="4102" name="Line 6"/>
          <p:cNvSpPr>
            <a:spLocks noChangeShapeType="1"/>
          </p:cNvSpPr>
          <p:nvPr/>
        </p:nvSpPr>
        <p:spPr bwMode="auto">
          <a:xfrm>
            <a:off x="3886200" y="48768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Text Box 5"/>
          <p:cNvSpPr txBox="1">
            <a:spLocks noChangeArrowheads="1"/>
          </p:cNvSpPr>
          <p:nvPr/>
        </p:nvSpPr>
        <p:spPr bwMode="auto">
          <a:xfrm>
            <a:off x="6934201" y="5067301"/>
            <a:ext cx="24663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Symbol" pitchFamily="18" charset="2"/>
              </a:defRPr>
            </a:lvl1pPr>
            <a:lvl2pPr marL="742950" indent="-285750" eaLnBrk="0" hangingPunct="0">
              <a:defRPr sz="2400">
                <a:solidFill>
                  <a:schemeClr val="tx1"/>
                </a:solidFill>
                <a:latin typeface="Symbol" pitchFamily="18" charset="2"/>
              </a:defRPr>
            </a:lvl2pPr>
            <a:lvl3pPr marL="1143000" indent="-228600" eaLnBrk="0" hangingPunct="0">
              <a:defRPr sz="2400">
                <a:solidFill>
                  <a:schemeClr val="tx1"/>
                </a:solidFill>
                <a:latin typeface="Symbol" pitchFamily="18" charset="2"/>
              </a:defRPr>
            </a:lvl3pPr>
            <a:lvl4pPr marL="1600200" indent="-228600" eaLnBrk="0" hangingPunct="0">
              <a:defRPr sz="2400">
                <a:solidFill>
                  <a:schemeClr val="tx1"/>
                </a:solidFill>
                <a:latin typeface="Symbol" pitchFamily="18" charset="2"/>
              </a:defRPr>
            </a:lvl4pPr>
            <a:lvl5pPr marL="2057400" indent="-228600" eaLnBrk="0" hangingPunct="0">
              <a:defRPr sz="2400">
                <a:solidFill>
                  <a:schemeClr val="tx1"/>
                </a:solidFill>
                <a:latin typeface="Symbol" pitchFamily="18" charset="2"/>
              </a:defRPr>
            </a:lvl5pPr>
            <a:lvl6pPr marL="2514600" indent="-228600" eaLnBrk="0" fontAlgn="base" hangingPunct="0">
              <a:spcBef>
                <a:spcPct val="0"/>
              </a:spcBef>
              <a:spcAft>
                <a:spcPct val="0"/>
              </a:spcAft>
              <a:defRPr sz="2400">
                <a:solidFill>
                  <a:schemeClr val="tx1"/>
                </a:solidFill>
                <a:latin typeface="Symbol" pitchFamily="18" charset="2"/>
              </a:defRPr>
            </a:lvl6pPr>
            <a:lvl7pPr marL="2971800" indent="-228600" eaLnBrk="0" fontAlgn="base" hangingPunct="0">
              <a:spcBef>
                <a:spcPct val="0"/>
              </a:spcBef>
              <a:spcAft>
                <a:spcPct val="0"/>
              </a:spcAft>
              <a:defRPr sz="2400">
                <a:solidFill>
                  <a:schemeClr val="tx1"/>
                </a:solidFill>
                <a:latin typeface="Symbol" pitchFamily="18" charset="2"/>
              </a:defRPr>
            </a:lvl7pPr>
            <a:lvl8pPr marL="3429000" indent="-228600" eaLnBrk="0" fontAlgn="base" hangingPunct="0">
              <a:spcBef>
                <a:spcPct val="0"/>
              </a:spcBef>
              <a:spcAft>
                <a:spcPct val="0"/>
              </a:spcAft>
              <a:defRPr sz="2400">
                <a:solidFill>
                  <a:schemeClr val="tx1"/>
                </a:solidFill>
                <a:latin typeface="Symbol" pitchFamily="18" charset="2"/>
              </a:defRPr>
            </a:lvl8pPr>
            <a:lvl9pPr marL="3886200" indent="-228600" eaLnBrk="0" fontAlgn="base" hangingPunct="0">
              <a:spcBef>
                <a:spcPct val="0"/>
              </a:spcBef>
              <a:spcAft>
                <a:spcPct val="0"/>
              </a:spcAft>
              <a:defRPr sz="2400">
                <a:solidFill>
                  <a:schemeClr val="tx1"/>
                </a:solidFill>
                <a:latin typeface="Symbol" pitchFamily="18" charset="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itchFamily="34" charset="0"/>
                <a:ea typeface="+mn-ea"/>
                <a:cs typeface="+mn-cs"/>
              </a:rPr>
              <a:t>Make predictions</a:t>
            </a: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4104" name="Line 6"/>
          <p:cNvSpPr>
            <a:spLocks noChangeShapeType="1"/>
          </p:cNvSpPr>
          <p:nvPr/>
        </p:nvSpPr>
        <p:spPr bwMode="auto">
          <a:xfrm>
            <a:off x="7772400" y="4906963"/>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Rectangle 9"/>
          <p:cNvSpPr/>
          <p:nvPr/>
        </p:nvSpPr>
        <p:spPr>
          <a:xfrm>
            <a:off x="0" y="5567572"/>
            <a:ext cx="6019800" cy="984885"/>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a:ea typeface="+mn-ea"/>
                <a:cs typeface="+mn-cs"/>
              </a:rPr>
              <a:t>Using data gathered on a group to describe or reach conclusions about that same group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a:xfrm>
            <a:off x="6248400" y="5613738"/>
            <a:ext cx="5943600" cy="1015663"/>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a:ea typeface="+mn-ea"/>
                <a:cs typeface="+mn-cs"/>
              </a:rPr>
              <a:t>Using sample data to reach conclusions about the population from which the sample was taken</a:t>
            </a:r>
          </a:p>
        </p:txBody>
      </p:sp>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4274645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09775" y="274638"/>
            <a:ext cx="7042150" cy="411162"/>
          </a:xfrm>
        </p:spPr>
        <p:txBody>
          <a:bodyPr/>
          <a:lstStyle/>
          <a:p>
            <a:pPr eaLnBrk="1" hangingPunct="1"/>
            <a:r>
              <a:rPr lang="en-US" sz="4800" b="1" dirty="0">
                <a:solidFill>
                  <a:srgbClr val="FF0000"/>
                </a:solidFill>
              </a:rPr>
              <a:t>Descriptive Statistics</a:t>
            </a:r>
          </a:p>
        </p:txBody>
      </p:sp>
      <p:sp>
        <p:nvSpPr>
          <p:cNvPr id="17411" name="Rectangle 4"/>
          <p:cNvSpPr>
            <a:spLocks noGrp="1" noChangeArrowheads="1"/>
          </p:cNvSpPr>
          <p:nvPr>
            <p:ph type="body" sz="half" idx="1"/>
          </p:nvPr>
        </p:nvSpPr>
        <p:spPr>
          <a:xfrm>
            <a:off x="0" y="914401"/>
            <a:ext cx="6019800" cy="3810000"/>
          </a:xfrm>
          <a:ln>
            <a:solidFill>
              <a:srgbClr val="FFC000"/>
            </a:solidFill>
          </a:ln>
        </p:spPr>
        <p:txBody>
          <a:bodyPr/>
          <a:lstStyle/>
          <a:p>
            <a:pPr eaLnBrk="1" hangingPunct="1"/>
            <a:r>
              <a:rPr lang="en-US" b="1" dirty="0"/>
              <a:t>Number</a:t>
            </a:r>
          </a:p>
          <a:p>
            <a:pPr eaLnBrk="1" hangingPunct="1"/>
            <a:r>
              <a:rPr lang="en-US" b="1" dirty="0"/>
              <a:t>Frequency Count</a:t>
            </a:r>
          </a:p>
          <a:p>
            <a:pPr eaLnBrk="1" hangingPunct="1"/>
            <a:r>
              <a:rPr lang="en-US" b="1" dirty="0"/>
              <a:t>Percentage</a:t>
            </a:r>
          </a:p>
          <a:p>
            <a:pPr eaLnBrk="1" hangingPunct="1"/>
            <a:r>
              <a:rPr lang="en-US" b="1" dirty="0"/>
              <a:t>Measures of Central Tendency </a:t>
            </a:r>
          </a:p>
          <a:p>
            <a:pPr lvl="1" eaLnBrk="1" hangingPunct="1"/>
            <a:r>
              <a:rPr lang="en-US" b="1" dirty="0"/>
              <a:t>Mean</a:t>
            </a:r>
          </a:p>
          <a:p>
            <a:pPr lvl="1" eaLnBrk="1" hangingPunct="1"/>
            <a:r>
              <a:rPr lang="en-US" b="1" dirty="0"/>
              <a:t>Median</a:t>
            </a:r>
          </a:p>
          <a:p>
            <a:pPr lvl="1" eaLnBrk="1" hangingPunct="1"/>
            <a:r>
              <a:rPr lang="en-US" b="1" dirty="0"/>
              <a:t>Mode</a:t>
            </a:r>
          </a:p>
        </p:txBody>
      </p:sp>
      <p:sp>
        <p:nvSpPr>
          <p:cNvPr id="17412" name="Rectangle 5"/>
          <p:cNvSpPr>
            <a:spLocks noGrp="1" noChangeArrowheads="1"/>
          </p:cNvSpPr>
          <p:nvPr>
            <p:ph type="body" sz="half" idx="2"/>
          </p:nvPr>
        </p:nvSpPr>
        <p:spPr>
          <a:xfrm>
            <a:off x="6324600" y="914401"/>
            <a:ext cx="5751286" cy="3810000"/>
          </a:xfrm>
          <a:ln>
            <a:solidFill>
              <a:srgbClr val="FFC000"/>
            </a:solidFill>
          </a:ln>
        </p:spPr>
        <p:txBody>
          <a:bodyPr/>
          <a:lstStyle/>
          <a:p>
            <a:pPr eaLnBrk="1" hangingPunct="1"/>
            <a:r>
              <a:rPr lang="en-US" b="1" dirty="0"/>
              <a:t>Variability</a:t>
            </a:r>
          </a:p>
          <a:p>
            <a:pPr eaLnBrk="1" hangingPunct="1"/>
            <a:r>
              <a:rPr lang="en-US" b="1" dirty="0"/>
              <a:t>Variance and standard deviation</a:t>
            </a:r>
          </a:p>
          <a:p>
            <a:pPr eaLnBrk="1" hangingPunct="1"/>
            <a:r>
              <a:rPr lang="en-US" b="1" dirty="0"/>
              <a:t>Graphs</a:t>
            </a:r>
          </a:p>
          <a:p>
            <a:pPr eaLnBrk="1" hangingPunct="1"/>
            <a:r>
              <a:rPr lang="en-US" b="1" dirty="0"/>
              <a:t>Normal Curve</a:t>
            </a:r>
          </a:p>
        </p:txBody>
      </p:sp>
      <p:sp>
        <p:nvSpPr>
          <p:cNvPr id="2" name="Rectangle 1"/>
          <p:cNvSpPr/>
          <p:nvPr/>
        </p:nvSpPr>
        <p:spPr>
          <a:xfrm>
            <a:off x="3048000" y="6051435"/>
            <a:ext cx="563808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Describe what's going on in our data.</a:t>
            </a:r>
          </a:p>
        </p:txBody>
      </p:sp>
      <p:sp>
        <p:nvSpPr>
          <p:cNvPr id="3" name="Rectangle 2"/>
          <p:cNvSpPr/>
          <p:nvPr/>
        </p:nvSpPr>
        <p:spPr>
          <a:xfrm>
            <a:off x="0" y="4807004"/>
            <a:ext cx="12192000" cy="1200329"/>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Mode</a:t>
            </a:r>
            <a:r>
              <a:rPr kumimoji="0" lang="en-US" sz="2400" b="0" i="0" u="none" strike="noStrike" kern="1200" cap="none" spc="0" normalizeH="0" baseline="0" noProof="0" dirty="0">
                <a:ln>
                  <a:noFill/>
                </a:ln>
                <a:solidFill>
                  <a:srgbClr val="000000"/>
                </a:solidFill>
                <a:effectLst/>
                <a:uLnTx/>
                <a:uFillTx/>
                <a:latin typeface="Arial"/>
                <a:ea typeface="+mn-ea"/>
                <a:cs typeface="+mn-cs"/>
              </a:rPr>
              <a:t> – the most frequently occurring observation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Median </a:t>
            </a:r>
            <a:r>
              <a:rPr kumimoji="0" lang="en-US" sz="2400" b="0" i="0" u="none" strike="noStrike" kern="1200" cap="none" spc="0" normalizeH="0" baseline="0" noProof="0" dirty="0">
                <a:ln>
                  <a:noFill/>
                </a:ln>
                <a:solidFill>
                  <a:srgbClr val="000000"/>
                </a:solidFill>
                <a:effectLst/>
                <a:uLnTx/>
                <a:uFillTx/>
                <a:latin typeface="Arial"/>
                <a:ea typeface="+mn-ea"/>
                <a:cs typeface="+mn-cs"/>
              </a:rPr>
              <a:t>– the middle value in the data (50 50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Mean</a:t>
            </a:r>
            <a:r>
              <a:rPr kumimoji="0" lang="en-US" sz="2400" b="0" i="0" u="none" strike="noStrike" kern="1200" cap="none" spc="0" normalizeH="0" baseline="0" noProof="0" dirty="0">
                <a:ln>
                  <a:noFill/>
                </a:ln>
                <a:solidFill>
                  <a:srgbClr val="000000"/>
                </a:solidFill>
                <a:effectLst/>
                <a:uLnTx/>
                <a:uFillTx/>
                <a:latin typeface="Arial"/>
                <a:ea typeface="+mn-ea"/>
                <a:cs typeface="+mn-cs"/>
              </a:rPr>
              <a:t> – arithmetic average</a:t>
            </a:r>
          </a:p>
        </p:txBody>
      </p:sp>
      <p:sp>
        <p:nvSpPr>
          <p:cNvPr id="4" name="Footer Placeholder 3"/>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3173471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965430" y="112545"/>
            <a:ext cx="7226549" cy="1802883"/>
          </a:xfrm>
        </p:spPr>
        <p:txBody>
          <a:bodyPr anchor="b">
            <a:normAutofit/>
          </a:bodyPr>
          <a:lstStyle/>
          <a:p>
            <a:pPr>
              <a:lnSpc>
                <a:spcPct val="90000"/>
              </a:lnSpc>
            </a:pPr>
            <a:r>
              <a:rPr lang="en-US" sz="6000" b="1" baseline="30000" dirty="0">
                <a:solidFill>
                  <a:srgbClr val="002060"/>
                </a:solidFill>
                <a:latin typeface="Calibri"/>
                <a:cs typeface="Calibri"/>
              </a:rPr>
              <a:t>Inferential Statistics:</a:t>
            </a:r>
            <a:r>
              <a:rPr lang="en-US" sz="6000" b="1" dirty="0">
                <a:solidFill>
                  <a:srgbClr val="002060"/>
                </a:solidFill>
                <a:latin typeface="Calibri"/>
                <a:cs typeface="Calibri"/>
              </a:rPr>
              <a:t> </a:t>
            </a:r>
            <a:r>
              <a:rPr lang="en-US" sz="6000" b="1" baseline="30000" dirty="0">
                <a:solidFill>
                  <a:srgbClr val="002060"/>
                </a:solidFill>
                <a:latin typeface="Calibri"/>
                <a:cs typeface="Calibri"/>
              </a:rPr>
              <a:t>Examining</a:t>
            </a:r>
            <a:r>
              <a:rPr lang="en-US" sz="6000" b="1" dirty="0">
                <a:solidFill>
                  <a:srgbClr val="002060"/>
                </a:solidFill>
                <a:latin typeface="Calibri"/>
                <a:cs typeface="Calibri"/>
              </a:rPr>
              <a:t> </a:t>
            </a:r>
            <a:r>
              <a:rPr lang="en-US" sz="6000" b="1" baseline="30000" dirty="0">
                <a:solidFill>
                  <a:srgbClr val="002060"/>
                </a:solidFill>
                <a:latin typeface="Calibri"/>
                <a:cs typeface="Calibri"/>
              </a:rPr>
              <a:t>Relationships</a:t>
            </a:r>
            <a:endParaRPr lang="en-US" sz="6000" b="1" dirty="0">
              <a:solidFill>
                <a:srgbClr val="002060"/>
              </a:solidFill>
              <a:latin typeface="Calibri"/>
              <a:cs typeface="Calibri"/>
            </a:endParaRPr>
          </a:p>
        </p:txBody>
      </p:sp>
      <p:sp>
        <p:nvSpPr>
          <p:cNvPr id="3" name="Content Placeholder 2"/>
          <p:cNvSpPr>
            <a:spLocks noGrp="1"/>
          </p:cNvSpPr>
          <p:nvPr>
            <p:ph idx="1"/>
          </p:nvPr>
        </p:nvSpPr>
        <p:spPr>
          <a:xfrm>
            <a:off x="4965431" y="2438400"/>
            <a:ext cx="7226549" cy="3785419"/>
          </a:xfrm>
        </p:spPr>
        <p:txBody>
          <a:bodyPr>
            <a:normAutofit/>
          </a:bodyPr>
          <a:lstStyle/>
          <a:p>
            <a:r>
              <a:rPr lang="en-US" sz="2800" dirty="0">
                <a:latin typeface="Calibri"/>
                <a:cs typeface="Calibri"/>
              </a:rPr>
              <a:t>Popular inferential statistics examining relationships between variables include:</a:t>
            </a:r>
          </a:p>
          <a:p>
            <a:r>
              <a:rPr lang="en-US" sz="2800" dirty="0">
                <a:latin typeface="Calibri"/>
                <a:cs typeface="Calibri"/>
              </a:rPr>
              <a:t>Correlations (Pearson, Spearman, </a:t>
            </a:r>
            <a:r>
              <a:rPr lang="en-US" sz="2800" dirty="0" err="1">
                <a:latin typeface="Calibri"/>
                <a:cs typeface="Calibri"/>
              </a:rPr>
              <a:t>etc</a:t>
            </a:r>
            <a:r>
              <a:rPr lang="en-US" sz="2800" dirty="0">
                <a:latin typeface="Calibri"/>
                <a:cs typeface="Calibri"/>
              </a:rPr>
              <a:t>)</a:t>
            </a:r>
          </a:p>
          <a:p>
            <a:r>
              <a:rPr lang="en-US" sz="2800" dirty="0">
                <a:latin typeface="Calibri"/>
                <a:cs typeface="Calibri"/>
              </a:rPr>
              <a:t>Chi-square test</a:t>
            </a:r>
          </a:p>
          <a:p>
            <a:r>
              <a:rPr lang="en-US" sz="2800" dirty="0">
                <a:latin typeface="Calibri"/>
                <a:cs typeface="Calibri"/>
              </a:rPr>
              <a:t>Simple linear regression and Multiple Regression</a:t>
            </a:r>
          </a:p>
        </p:txBody>
      </p:sp>
      <p:pic>
        <p:nvPicPr>
          <p:cNvPr id="7" name="Picture 6">
            <a:extLst>
              <a:ext uri="{FF2B5EF4-FFF2-40B4-BE49-F238E27FC236}">
                <a16:creationId xmlns:a16="http://schemas.microsoft.com/office/drawing/2014/main" id="{ECE8476D-DBB3-464D-8D55-C73A448C40FD}"/>
              </a:ext>
            </a:extLst>
          </p:cNvPr>
          <p:cNvPicPr>
            <a:picLocks noChangeAspect="1"/>
          </p:cNvPicPr>
          <p:nvPr/>
        </p:nvPicPr>
        <p:blipFill rotWithShape="1">
          <a:blip r:embed="rId2"/>
          <a:srcRect l="12159" r="42722" b="-1"/>
          <a:stretch/>
        </p:blipFill>
        <p:spPr>
          <a:xfrm>
            <a:off x="20" y="10"/>
            <a:ext cx="4635571" cy="6857990"/>
          </a:xfrm>
          <a:prstGeom prst="rect">
            <a:avLst/>
          </a:prstGeom>
          <a:effectLst/>
        </p:spPr>
      </p:pic>
    </p:spTree>
    <p:extLst>
      <p:ext uri="{BB962C8B-B14F-4D97-AF65-F5344CB8AC3E}">
        <p14:creationId xmlns:p14="http://schemas.microsoft.com/office/powerpoint/2010/main" val="3310592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C99D-3968-4435-93F3-7CEADB2178C5}"/>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algn="l">
              <a:lnSpc>
                <a:spcPct val="90000"/>
              </a:lnSpc>
            </a:pPr>
            <a:r>
              <a:rPr lang="en-US" sz="3400" b="1" dirty="0">
                <a:solidFill>
                  <a:srgbClr val="FF0000"/>
                </a:solidFill>
              </a:rPr>
              <a:t>MULTIPLE REGRESSION ANALYSIS</a:t>
            </a:r>
            <a:r>
              <a:rPr lang="en-US" sz="3400" dirty="0">
                <a:solidFill>
                  <a:srgbClr val="FF0000"/>
                </a:solidFill>
              </a:rPr>
              <a:t> </a:t>
            </a:r>
            <a:br>
              <a:rPr lang="en-US" sz="3400" dirty="0"/>
            </a:br>
            <a:endParaRPr lang="en-US" sz="3400" dirty="0"/>
          </a:p>
        </p:txBody>
      </p:sp>
      <p:sp>
        <p:nvSpPr>
          <p:cNvPr id="8" name="TextBox 7">
            <a:extLst>
              <a:ext uri="{FF2B5EF4-FFF2-40B4-BE49-F238E27FC236}">
                <a16:creationId xmlns:a16="http://schemas.microsoft.com/office/drawing/2014/main" id="{39D47ECA-D646-47D0-910F-2941DFD3B38C}"/>
              </a:ext>
            </a:extLst>
          </p:cNvPr>
          <p:cNvSpPr txBox="1"/>
          <p:nvPr/>
        </p:nvSpPr>
        <p:spPr>
          <a:xfrm>
            <a:off x="4635591" y="2115117"/>
            <a:ext cx="7556389" cy="4742871"/>
          </a:xfrm>
          <a:prstGeom prst="rect">
            <a:avLst/>
          </a:prstGeom>
        </p:spPr>
        <p:txBody>
          <a:bodyPr vert="horz" lIns="91440" tIns="45720" rIns="91440" bIns="45720" rtlCol="0">
            <a:normAutofit fontScale="85000" lnSpcReduction="20000"/>
          </a:bodyPr>
          <a:lstStyle/>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Multiple regression is a statistical technique that permits the researcher to </a:t>
            </a:r>
            <a:r>
              <a:rPr kumimoji="0" lang="en-US" sz="2800" b="1" i="0" u="none" strike="noStrike" kern="1200" cap="none" spc="0" normalizeH="0" baseline="0" noProof="0" dirty="0">
                <a:ln>
                  <a:noFill/>
                </a:ln>
                <a:solidFill>
                  <a:srgbClr val="002060"/>
                </a:solidFill>
                <a:effectLst/>
                <a:uLnTx/>
                <a:uFillTx/>
                <a:latin typeface="Calibri"/>
                <a:ea typeface="+mn-ea"/>
                <a:cs typeface="+mn-cs"/>
              </a:rPr>
              <a:t>examine the relationship between a single dependent variable and several independent variables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Tabachnick</a:t>
            </a:r>
            <a:r>
              <a:rPr kumimoji="0" lang="en-US" sz="2800" b="0" i="0" u="none" strike="noStrike" kern="1200" cap="none" spc="0" normalizeH="0" baseline="0" noProof="0" dirty="0">
                <a:ln>
                  <a:noFill/>
                </a:ln>
                <a:solidFill>
                  <a:prstClr val="black"/>
                </a:solidFill>
                <a:effectLst/>
                <a:uLnTx/>
                <a:uFillTx/>
                <a:latin typeface="Calibri"/>
                <a:ea typeface="+mn-ea"/>
                <a:cs typeface="+mn-cs"/>
              </a:rPr>
              <a:t> &amp;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Fidell</a:t>
            </a:r>
            <a:r>
              <a:rPr kumimoji="0" lang="en-US" sz="2800" b="0" i="0" u="none" strike="noStrike" kern="1200" cap="none" spc="0" normalizeH="0" baseline="0" noProof="0" dirty="0">
                <a:ln>
                  <a:noFill/>
                </a:ln>
                <a:solidFill>
                  <a:prstClr val="black"/>
                </a:solidFill>
                <a:effectLst/>
                <a:uLnTx/>
                <a:uFillTx/>
                <a:latin typeface="Calibri"/>
                <a:ea typeface="+mn-ea"/>
                <a:cs typeface="+mn-cs"/>
              </a:rPr>
              <a:t>, 2007; Hair et al., 2006). </a:t>
            </a:r>
          </a:p>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Before conducting the multiple regression analysis, several main assumptions were considered and examined in order to ensure that the multiple regression analysis was appropriate (Hair et al., 2006). </a:t>
            </a: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assumptions to be examined are as follow: </a:t>
            </a:r>
          </a:p>
          <a:p>
            <a:pPr marL="228600" marR="0" lvl="1" indent="0" algn="l" defTabSz="914400" rtl="0" eaLnBrk="1" fontAlgn="auto" latinLnBrk="0" hangingPunct="1">
              <a:lnSpc>
                <a:spcPct val="11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(1) outliers, </a:t>
            </a:r>
          </a:p>
          <a:p>
            <a:pPr marL="228600" marR="0" lvl="1" indent="0" algn="l" defTabSz="914400" rtl="0" eaLnBrk="1" fontAlgn="auto" latinLnBrk="0" hangingPunct="1">
              <a:lnSpc>
                <a:spcPct val="11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 normality linearity and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homoscedascitity</a:t>
            </a:r>
            <a:r>
              <a:rPr kumimoji="0" lang="en-US" sz="2800" b="0" i="0" u="none" strike="noStrike" kern="1200" cap="none" spc="0" normalizeH="0" baseline="0" noProof="0" dirty="0">
                <a:ln>
                  <a:noFill/>
                </a:ln>
                <a:solidFill>
                  <a:prstClr val="black"/>
                </a:solidFill>
                <a:effectLst/>
                <a:uLnTx/>
                <a:uFillTx/>
                <a:latin typeface="Calibri"/>
                <a:ea typeface="+mn-ea"/>
                <a:cs typeface="+mn-cs"/>
              </a:rPr>
              <a:t>, and </a:t>
            </a:r>
          </a:p>
          <a:p>
            <a:pPr marL="228600" marR="0" lvl="1" indent="0" algn="l" defTabSz="914400" rtl="0" eaLnBrk="1" fontAlgn="auto" latinLnBrk="0" hangingPunct="1">
              <a:lnSpc>
                <a:spcPct val="11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(3)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muliticollinearity</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0" name="Picture 9">
            <a:extLst>
              <a:ext uri="{FF2B5EF4-FFF2-40B4-BE49-F238E27FC236}">
                <a16:creationId xmlns:a16="http://schemas.microsoft.com/office/drawing/2014/main" id="{A8EFE4EA-DA11-4005-97AD-AB9AA1DF340A}"/>
              </a:ext>
            </a:extLst>
          </p:cNvPr>
          <p:cNvPicPr>
            <a:picLocks noChangeAspect="1"/>
          </p:cNvPicPr>
          <p:nvPr/>
        </p:nvPicPr>
        <p:blipFill rotWithShape="1">
          <a:blip r:embed="rId2"/>
          <a:srcRect l="20054" r="34826" b="-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681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996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7042150" cy="639762"/>
          </a:xfrm>
        </p:spPr>
        <p:txBody>
          <a:bodyPr/>
          <a:lstStyle/>
          <a:p>
            <a:r>
              <a:rPr lang="en-US" b="1" dirty="0">
                <a:solidFill>
                  <a:srgbClr val="FF0000"/>
                </a:solidFill>
              </a:rPr>
              <a:t>Multiple Regression</a:t>
            </a:r>
          </a:p>
        </p:txBody>
      </p:sp>
      <p:sp>
        <p:nvSpPr>
          <p:cNvPr id="4" name="Rectangle 3"/>
          <p:cNvSpPr/>
          <p:nvPr/>
        </p:nvSpPr>
        <p:spPr>
          <a:xfrm>
            <a:off x="0" y="685800"/>
            <a:ext cx="12192000" cy="397031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I</a:t>
            </a:r>
            <a:r>
              <a:rPr kumimoji="0" lang="en-US" sz="2400" b="1" i="0" u="none" strike="noStrike" kern="1200" cap="none" spc="0" normalizeH="0" baseline="0" noProof="0" dirty="0">
                <a:ln>
                  <a:noFill/>
                </a:ln>
                <a:solidFill>
                  <a:srgbClr val="002060"/>
                </a:solidFill>
                <a:effectLst/>
                <a:uLnTx/>
                <a:uFillTx/>
                <a:latin typeface="Arial"/>
                <a:ea typeface="+mn-ea"/>
                <a:cs typeface="+mn-cs"/>
              </a:rPr>
              <a:t>t is </a:t>
            </a:r>
            <a:r>
              <a:rPr kumimoji="0" lang="en-US" sz="2800" b="0" i="0" u="none" strike="noStrike" kern="1200" cap="none" spc="0" normalizeH="0" baseline="0" noProof="0" dirty="0">
                <a:ln>
                  <a:noFill/>
                </a:ln>
                <a:solidFill>
                  <a:srgbClr val="002060"/>
                </a:solidFill>
                <a:effectLst/>
                <a:uLnTx/>
                <a:uFillTx/>
                <a:latin typeface="Arial"/>
                <a:ea typeface="+mn-ea"/>
                <a:cs typeface="+mn-cs"/>
              </a:rPr>
              <a:t>used when we want to predict the value of a variable based on the value of two or more other variables.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The variables we are using to predict the value of the dependent variable are called the independent variables (or sometimes, the predictor variables).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70C0"/>
                </a:solidFill>
                <a:effectLst/>
                <a:uLnTx/>
                <a:uFillTx/>
                <a:latin typeface="Arial"/>
                <a:ea typeface="+mn-ea"/>
                <a:cs typeface="+mn-cs"/>
              </a:rPr>
              <a:t>You could use multiple regression to understand whether exam performance can be predicted based on revision time, test anxiety and lecture attendance</a:t>
            </a:r>
          </a:p>
        </p:txBody>
      </p:sp>
      <p:sp>
        <p:nvSpPr>
          <p:cNvPr id="5" name="Rectangle 4"/>
          <p:cNvSpPr/>
          <p:nvPr/>
        </p:nvSpPr>
        <p:spPr bwMode="auto">
          <a:xfrm>
            <a:off x="7543800" y="5486400"/>
            <a:ext cx="22860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Exam Performance</a:t>
            </a:r>
          </a:p>
        </p:txBody>
      </p:sp>
      <p:sp>
        <p:nvSpPr>
          <p:cNvPr id="6" name="Rectangle 5"/>
          <p:cNvSpPr/>
          <p:nvPr/>
        </p:nvSpPr>
        <p:spPr bwMode="auto">
          <a:xfrm>
            <a:off x="3609109" y="6019800"/>
            <a:ext cx="22860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Lecture Attendance</a:t>
            </a:r>
          </a:p>
        </p:txBody>
      </p:sp>
      <p:sp>
        <p:nvSpPr>
          <p:cNvPr id="7" name="Rectangle 6"/>
          <p:cNvSpPr/>
          <p:nvPr/>
        </p:nvSpPr>
        <p:spPr bwMode="auto">
          <a:xfrm>
            <a:off x="3581400" y="5403274"/>
            <a:ext cx="2286000" cy="46412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Test Anxiety</a:t>
            </a:r>
          </a:p>
        </p:txBody>
      </p:sp>
      <p:sp>
        <p:nvSpPr>
          <p:cNvPr id="8" name="Rectangle 7"/>
          <p:cNvSpPr/>
          <p:nvPr/>
        </p:nvSpPr>
        <p:spPr bwMode="auto">
          <a:xfrm>
            <a:off x="3581400" y="4724400"/>
            <a:ext cx="22860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Revision Time</a:t>
            </a:r>
          </a:p>
        </p:txBody>
      </p:sp>
      <p:cxnSp>
        <p:nvCxnSpPr>
          <p:cNvPr id="10" name="Straight Arrow Connector 9"/>
          <p:cNvCxnSpPr>
            <a:stCxn id="8" idx="3"/>
          </p:cNvCxnSpPr>
          <p:nvPr/>
        </p:nvCxnSpPr>
        <p:spPr bwMode="auto">
          <a:xfrm>
            <a:off x="5867400" y="5029201"/>
            <a:ext cx="1676400" cy="564573"/>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2" name="Straight Arrow Connector 11"/>
          <p:cNvCxnSpPr>
            <a:stCxn id="7" idx="3"/>
            <a:endCxn id="5" idx="1"/>
          </p:cNvCxnSpPr>
          <p:nvPr/>
        </p:nvCxnSpPr>
        <p:spPr bwMode="auto">
          <a:xfrm>
            <a:off x="5867400" y="5635338"/>
            <a:ext cx="1676400" cy="155863"/>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4" name="Straight Arrow Connector 13"/>
          <p:cNvCxnSpPr>
            <a:stCxn id="6" idx="3"/>
          </p:cNvCxnSpPr>
          <p:nvPr/>
        </p:nvCxnSpPr>
        <p:spPr bwMode="auto">
          <a:xfrm flipV="1">
            <a:off x="5895110" y="5784274"/>
            <a:ext cx="1648691" cy="54032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pitchFamily="34" charset="0"/>
                <a:ea typeface="+mn-ea"/>
                <a:cs typeface="+mn-cs"/>
              </a:rPr>
              <a:t>Dr Jugindar Singh</a:t>
            </a:r>
          </a:p>
        </p:txBody>
      </p:sp>
      <p:sp>
        <p:nvSpPr>
          <p:cNvPr id="9" name="Speech Bubble: Oval 8">
            <a:extLst>
              <a:ext uri="{FF2B5EF4-FFF2-40B4-BE49-F238E27FC236}">
                <a16:creationId xmlns:a16="http://schemas.microsoft.com/office/drawing/2014/main" id="{C564B6D9-7CEF-4A18-B366-D3849B1DE148}"/>
              </a:ext>
            </a:extLst>
          </p:cNvPr>
          <p:cNvSpPr/>
          <p:nvPr/>
        </p:nvSpPr>
        <p:spPr bwMode="auto">
          <a:xfrm>
            <a:off x="10421257" y="4724400"/>
            <a:ext cx="1436914" cy="612648"/>
          </a:xfrm>
          <a:prstGeom prst="wedgeEllipseCallout">
            <a:avLst>
              <a:gd name="adj1" fmla="val -177976"/>
              <a:gd name="adj2" fmla="val 74346"/>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1800" b="0" i="0" u="none" strike="noStrike" kern="1200" cap="none" spc="0" normalizeH="0" baseline="0" noProof="0" dirty="0">
                <a:ln>
                  <a:noFill/>
                </a:ln>
                <a:solidFill>
                  <a:srgbClr val="000000"/>
                </a:solidFill>
                <a:effectLst/>
                <a:uLnTx/>
                <a:uFillTx/>
                <a:latin typeface="Arial" charset="0"/>
                <a:ea typeface="+mn-ea"/>
                <a:cs typeface="+mn-cs"/>
              </a:rPr>
              <a:t>One DV</a:t>
            </a:r>
          </a:p>
        </p:txBody>
      </p:sp>
      <p:sp>
        <p:nvSpPr>
          <p:cNvPr id="13" name="Speech Bubble: Oval 12">
            <a:extLst>
              <a:ext uri="{FF2B5EF4-FFF2-40B4-BE49-F238E27FC236}">
                <a16:creationId xmlns:a16="http://schemas.microsoft.com/office/drawing/2014/main" id="{94CFA6E4-A30A-467B-BD5D-F1C3EF5C9C80}"/>
              </a:ext>
            </a:extLst>
          </p:cNvPr>
          <p:cNvSpPr/>
          <p:nvPr/>
        </p:nvSpPr>
        <p:spPr bwMode="auto">
          <a:xfrm>
            <a:off x="94343" y="4873751"/>
            <a:ext cx="1676400" cy="993649"/>
          </a:xfrm>
          <a:prstGeom prst="wedgeEllipseCallout">
            <a:avLst>
              <a:gd name="adj1" fmla="val 146988"/>
              <a:gd name="adj2" fmla="val -9823"/>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1800" b="0" i="0" u="none" strike="noStrike" kern="1200" cap="none" spc="0" normalizeH="0" baseline="0" noProof="0" dirty="0">
                <a:ln>
                  <a:noFill/>
                </a:ln>
                <a:solidFill>
                  <a:srgbClr val="000000"/>
                </a:solidFill>
                <a:effectLst/>
                <a:uLnTx/>
                <a:uFillTx/>
                <a:latin typeface="Arial" charset="0"/>
                <a:ea typeface="+mn-ea"/>
                <a:cs typeface="+mn-cs"/>
              </a:rPr>
              <a:t>Multiple IVs</a:t>
            </a:r>
          </a:p>
        </p:txBody>
      </p:sp>
    </p:spTree>
    <p:extLst>
      <p:ext uri="{BB962C8B-B14F-4D97-AF65-F5344CB8AC3E}">
        <p14:creationId xmlns:p14="http://schemas.microsoft.com/office/powerpoint/2010/main" val="2967983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0FA6-B48B-2F87-CCDF-EADF7F4AD681}"/>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7499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3234983" cy="1143000"/>
          </a:xfrm>
        </p:spPr>
        <p:txBody>
          <a:bodyPr vert="horz" wrap="square" lIns="91440" tIns="45720" rIns="91440" bIns="45720" numCol="1" anchor="ctr" anchorCtr="0" compatLnSpc="1">
            <a:prstTxWarp prst="textNoShape">
              <a:avLst/>
            </a:prstTxWarp>
            <a:normAutofit/>
          </a:bodyPr>
          <a:lstStyle/>
          <a:p>
            <a:pPr>
              <a:tabLst>
                <a:tab pos="1169988" algn="l"/>
              </a:tabLst>
              <a:defRPr/>
            </a:pPr>
            <a:r>
              <a:rPr lang="en-US" b="1" dirty="0">
                <a:solidFill>
                  <a:srgbClr val="FF0000"/>
                </a:solidFill>
                <a:latin typeface="+mj-lt"/>
                <a:ea typeface="+mj-ea"/>
                <a:cs typeface="+mj-cs"/>
              </a:rPr>
              <a:t>Data Editing</a:t>
            </a:r>
          </a:p>
        </p:txBody>
      </p:sp>
      <p:sp>
        <p:nvSpPr>
          <p:cNvPr id="7171" name="Content Placeholder 2"/>
          <p:cNvSpPr>
            <a:spLocks noGrp="1"/>
          </p:cNvSpPr>
          <p:nvPr>
            <p:ph sz="half" idx="1"/>
          </p:nvPr>
        </p:nvSpPr>
        <p:spPr>
          <a:xfrm>
            <a:off x="649817" y="1697038"/>
            <a:ext cx="5384800" cy="4525962"/>
          </a:xfrm>
        </p:spPr>
        <p:txBody>
          <a:bodyPr vert="horz" wrap="square" lIns="91440" tIns="45720" rIns="91440" bIns="45720" numCol="1" anchor="t" anchorCtr="0" compatLnSpc="1">
            <a:prstTxWarp prst="textNoShape">
              <a:avLst/>
            </a:prstTxWarp>
            <a:normAutofit/>
          </a:bodyPr>
          <a:lstStyle/>
          <a:p>
            <a:pPr eaLnBrk="1" hangingPunct="1"/>
            <a:r>
              <a:rPr lang="en-US" dirty="0"/>
              <a:t>Editing consists of scrutinizing the filled-up survey instrument to identify and minimize errors, incompleteness, misclassification and gaps in the information obtained from the target respondents.</a:t>
            </a:r>
          </a:p>
        </p:txBody>
      </p:sp>
      <p:sp>
        <p:nvSpPr>
          <p:cNvPr id="3" name="Rectangle 2"/>
          <p:cNvSpPr/>
          <p:nvPr/>
        </p:nvSpPr>
        <p:spPr bwMode="auto">
          <a:xfrm>
            <a:off x="6237816" y="126609"/>
            <a:ext cx="5954183" cy="6496441"/>
          </a:xfrm>
          <a:prstGeom prst="rect">
            <a:avLst/>
          </a:prstGeom>
          <a:solidFill>
            <a:schemeClr val="bg1"/>
          </a:solidFill>
          <a:ln>
            <a:solidFill>
              <a:srgbClr val="FF0000"/>
            </a:solidFill>
          </a:ln>
        </p:spPr>
        <p:txBody>
          <a:bodyPr vert="horz" wrap="square" lIns="91440" tIns="45720" rIns="91440" bIns="45720" numCol="1" anchor="t" anchorCtr="0" compatLnSpc="1">
            <a:prstTxWarp prst="textNoShape">
              <a:avLst/>
            </a:prstTxWarp>
            <a:normAutofit lnSpcReduction="10000"/>
          </a:bodyPr>
          <a:lstStyle/>
          <a:p>
            <a:pPr marL="0" marR="0" lvl="0" indent="0" algn="l" defTabSz="914400" rtl="0" eaLnBrk="1" fontAlgn="base" latinLnBrk="0" hangingPunct="1">
              <a:lnSpc>
                <a:spcPct val="11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Omissions</a:t>
            </a:r>
            <a:r>
              <a:rPr kumimoji="0" lang="en-US" sz="2400" b="0" i="0" u="none" strike="noStrike" kern="1200" cap="none" spc="0" normalizeH="0" baseline="0" noProof="0" dirty="0">
                <a:ln>
                  <a:noFill/>
                </a:ln>
                <a:solidFill>
                  <a:srgbClr val="000000"/>
                </a:solidFill>
                <a:effectLst/>
                <a:uLnTx/>
                <a:uFillTx/>
                <a:latin typeface="Arial"/>
                <a:ea typeface="+mn-ea"/>
                <a:cs typeface="+mn-cs"/>
              </a:rPr>
              <a:t>: Respondents often fail to answer a single question or a section of the questionnaire, either deliberately or inadvertently.</a:t>
            </a:r>
          </a:p>
          <a:p>
            <a:pPr marL="0" marR="0" lvl="0" indent="0" algn="l" defTabSz="914400" rtl="0" eaLnBrk="1" fontAlgn="base" latinLnBrk="0" hangingPunct="1">
              <a:lnSpc>
                <a:spcPct val="11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1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Ambiguity</a:t>
            </a:r>
            <a:r>
              <a:rPr kumimoji="0" lang="en-US" sz="2400" b="0" i="0" u="none" strike="noStrike" kern="1200" cap="none" spc="0" normalizeH="0" baseline="0" noProof="0" dirty="0">
                <a:ln>
                  <a:noFill/>
                </a:ln>
                <a:solidFill>
                  <a:srgbClr val="000000"/>
                </a:solidFill>
                <a:effectLst/>
                <a:uLnTx/>
                <a:uFillTx/>
                <a:latin typeface="Arial"/>
                <a:ea typeface="+mn-ea"/>
                <a:cs typeface="+mn-cs"/>
              </a:rPr>
              <a:t>: A response might not be legible, or it might be unclear which of the two boxes is checked in a multiple response system.</a:t>
            </a:r>
          </a:p>
          <a:p>
            <a:pPr marL="0" marR="0" lvl="0" indent="0" algn="l" defTabSz="914400" rtl="0" eaLnBrk="1" fontAlgn="base" latinLnBrk="0" hangingPunct="1">
              <a:lnSpc>
                <a:spcPct val="11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1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Inconsistencies</a:t>
            </a:r>
            <a:r>
              <a:rPr kumimoji="0" lang="en-US" sz="2400" b="0" i="0" u="none" strike="noStrike" kern="1200" cap="none" spc="0" normalizeH="0" baseline="0" noProof="0" dirty="0">
                <a:ln>
                  <a:noFill/>
                </a:ln>
                <a:solidFill>
                  <a:srgbClr val="000000"/>
                </a:solidFill>
                <a:effectLst/>
                <a:uLnTx/>
                <a:uFillTx/>
                <a:latin typeface="Arial"/>
                <a:ea typeface="+mn-ea"/>
                <a:cs typeface="+mn-cs"/>
              </a:rPr>
              <a:t>: Sometimes two responses can be logically inconsistent. </a:t>
            </a:r>
          </a:p>
          <a:p>
            <a:pPr marL="0" marR="0" lvl="0" indent="0" algn="l" defTabSz="914400" rtl="0" eaLnBrk="1" fontAlgn="base" latinLnBrk="0" hangingPunct="1">
              <a:lnSpc>
                <a:spcPct val="11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1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Ineligible respondent</a:t>
            </a:r>
            <a:r>
              <a:rPr kumimoji="0" lang="en-US" sz="2400" b="0" i="0" u="none" strike="noStrike" kern="1200" cap="none" spc="0" normalizeH="0" baseline="0" noProof="0" dirty="0">
                <a:ln>
                  <a:noFill/>
                </a:ln>
                <a:solidFill>
                  <a:srgbClr val="000000"/>
                </a:solidFill>
                <a:effectLst/>
                <a:uLnTx/>
                <a:uFillTx/>
                <a:latin typeface="Arial"/>
                <a:ea typeface="+mn-ea"/>
                <a:cs typeface="+mn-cs"/>
              </a:rPr>
              <a:t>: An inappropriate respondent may be included in the sample.</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Footer Placeholder 4">
            <a:extLst>
              <a:ext uri="{FF2B5EF4-FFF2-40B4-BE49-F238E27FC236}">
                <a16:creationId xmlns:a16="http://schemas.microsoft.com/office/drawing/2014/main" id="{4D2A0710-EDB9-463C-BC97-EFCBB398F9E7}"/>
              </a:ext>
            </a:extLst>
          </p:cNvPr>
          <p:cNvSpPr>
            <a:spLocks noGrp="1"/>
          </p:cNvSpPr>
          <p:nvPr>
            <p:ph type="ftr" sz="quarter" idx="10"/>
          </p:nvPr>
        </p:nvSpPr>
        <p:spPr>
          <a:xfrm>
            <a:off x="8331200" y="6623050"/>
            <a:ext cx="3860800" cy="23495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378373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0"/>
            <a:ext cx="9389533" cy="710100"/>
          </a:xfrm>
        </p:spPr>
        <p:txBody>
          <a:bodyPr vert="horz" wrap="square" lIns="91440" tIns="45720" rIns="91440" bIns="45720" numCol="1" anchor="ctr" anchorCtr="0" compatLnSpc="1">
            <a:prstTxWarp prst="textNoShape">
              <a:avLst/>
            </a:prstTxWarp>
            <a:normAutofit/>
          </a:bodyPr>
          <a:lstStyle/>
          <a:p>
            <a:pPr>
              <a:tabLst>
                <a:tab pos="1169988" algn="l"/>
              </a:tabLst>
              <a:defRPr/>
            </a:pPr>
            <a:r>
              <a:rPr lang="en-US" b="1" dirty="0">
                <a:solidFill>
                  <a:srgbClr val="FF0000"/>
                </a:solidFill>
                <a:latin typeface="+mj-lt"/>
                <a:ea typeface="+mj-ea"/>
                <a:cs typeface="+mj-cs"/>
              </a:rPr>
              <a:t>Data Editing</a:t>
            </a:r>
          </a:p>
        </p:txBody>
      </p:sp>
      <p:sp>
        <p:nvSpPr>
          <p:cNvPr id="72" name="Footer Placeholder 4">
            <a:extLst>
              <a:ext uri="{FF2B5EF4-FFF2-40B4-BE49-F238E27FC236}">
                <a16:creationId xmlns:a16="http://schemas.microsoft.com/office/drawing/2014/main" id="{4D2A0710-EDB9-463C-BC97-EFCBB398F9E7}"/>
              </a:ext>
            </a:extLst>
          </p:cNvPr>
          <p:cNvSpPr>
            <a:spLocks noGrp="1"/>
          </p:cNvSpPr>
          <p:nvPr>
            <p:ph type="ftr" sz="quarter" idx="10"/>
          </p:nvPr>
        </p:nvSpPr>
        <p:spPr>
          <a:xfrm>
            <a:off x="8331200" y="6623050"/>
            <a:ext cx="3860800" cy="23495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7" name="TextBox 6">
            <a:extLst>
              <a:ext uri="{FF2B5EF4-FFF2-40B4-BE49-F238E27FC236}">
                <a16:creationId xmlns:a16="http://schemas.microsoft.com/office/drawing/2014/main" id="{0575189C-4C52-4577-BF56-2266F6F5928C}"/>
              </a:ext>
            </a:extLst>
          </p:cNvPr>
          <p:cNvSpPr txBox="1"/>
          <p:nvPr/>
        </p:nvSpPr>
        <p:spPr>
          <a:xfrm>
            <a:off x="0" y="990739"/>
            <a:ext cx="7160455" cy="5632311"/>
          </a:xfrm>
          <a:prstGeom prst="rect">
            <a:avLst/>
          </a:prstGeom>
          <a:noFill/>
          <a:ln>
            <a:solidFill>
              <a:schemeClr val="accent1"/>
            </a:solidFill>
          </a:ln>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Occasionally, the researcher makes mistake when recording certain responses.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Data editing is the process in which raw data are screened for errors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Field editing </a:t>
            </a:r>
            <a:r>
              <a:rPr kumimoji="0" lang="en-US" sz="2400" b="0" i="0" u="none" strike="noStrike" kern="1200" cap="none" spc="0" normalizeH="0" baseline="0" noProof="0" dirty="0">
                <a:ln>
                  <a:noFill/>
                </a:ln>
                <a:solidFill>
                  <a:srgbClr val="000000"/>
                </a:solidFill>
                <a:effectLst/>
                <a:uLnTx/>
                <a:uFillTx/>
                <a:latin typeface="Arial"/>
                <a:ea typeface="+mn-ea"/>
                <a:cs typeface="+mn-cs"/>
              </a:rPr>
              <a:t>- the editing made by the interviewer on the field during the interview;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In-house editing </a:t>
            </a:r>
            <a:r>
              <a:rPr kumimoji="0" lang="en-US" sz="2400" b="0" i="0" u="none" strike="noStrike" kern="1200" cap="none" spc="0" normalizeH="0" baseline="0" noProof="0" dirty="0">
                <a:ln>
                  <a:noFill/>
                </a:ln>
                <a:solidFill>
                  <a:srgbClr val="000000"/>
                </a:solidFill>
                <a:effectLst/>
                <a:uLnTx/>
                <a:uFillTx/>
                <a:latin typeface="Arial"/>
                <a:ea typeface="+mn-ea"/>
                <a:cs typeface="+mn-cs"/>
              </a:rPr>
              <a:t>- the editing process made by the researcher after the interview.</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researcher can check several areas of concern namely: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 Proper asking of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b) Proper recording of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 Proper screening of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d) Proper recording of open-ended questions</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685A7296-A1C5-4A61-8784-89189696944C}"/>
              </a:ext>
            </a:extLst>
          </p:cNvPr>
          <p:cNvSpPr txBox="1"/>
          <p:nvPr/>
        </p:nvSpPr>
        <p:spPr>
          <a:xfrm>
            <a:off x="7258929" y="990739"/>
            <a:ext cx="4795520" cy="2185214"/>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Editing of a Missing Data</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Go back to the respondent</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MY" sz="2800" b="0" i="0" u="none" strike="noStrike" kern="1200" cap="none" spc="0" normalizeH="0" baseline="0" noProof="0" dirty="0">
                <a:ln>
                  <a:noFill/>
                </a:ln>
                <a:solidFill>
                  <a:srgbClr val="000000"/>
                </a:solidFill>
                <a:effectLst/>
                <a:uLnTx/>
                <a:uFillTx/>
                <a:latin typeface="Arial"/>
                <a:ea typeface="+mn-ea"/>
                <a:cs typeface="+mn-cs"/>
              </a:rPr>
              <a:t>Assigning missing values</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MY" sz="2800" b="0" i="0" u="none" strike="noStrike" kern="1200" cap="none" spc="0" normalizeH="0" baseline="0" noProof="0" dirty="0">
                <a:ln>
                  <a:noFill/>
                </a:ln>
                <a:solidFill>
                  <a:srgbClr val="000000"/>
                </a:solidFill>
                <a:effectLst/>
                <a:uLnTx/>
                <a:uFillTx/>
                <a:latin typeface="Arial"/>
                <a:ea typeface="+mn-ea"/>
                <a:cs typeface="+mn-cs"/>
              </a:rPr>
              <a:t>Excluding missing responses</a:t>
            </a:r>
          </a:p>
        </p:txBody>
      </p:sp>
      <p:pic>
        <p:nvPicPr>
          <p:cNvPr id="8" name="Picture 7">
            <a:extLst>
              <a:ext uri="{FF2B5EF4-FFF2-40B4-BE49-F238E27FC236}">
                <a16:creationId xmlns:a16="http://schemas.microsoft.com/office/drawing/2014/main" id="{0A718511-6F21-4907-848B-1F5C18DAD44E}"/>
              </a:ext>
            </a:extLst>
          </p:cNvPr>
          <p:cNvPicPr>
            <a:picLocks noChangeAspect="1"/>
          </p:cNvPicPr>
          <p:nvPr/>
        </p:nvPicPr>
        <p:blipFill>
          <a:blip r:embed="rId2"/>
          <a:stretch>
            <a:fillRect/>
          </a:stretch>
        </p:blipFill>
        <p:spPr>
          <a:xfrm>
            <a:off x="7258929" y="3175952"/>
            <a:ext cx="4795520" cy="3447097"/>
          </a:xfrm>
          <a:prstGeom prst="rect">
            <a:avLst/>
          </a:prstGeom>
        </p:spPr>
      </p:pic>
    </p:spTree>
    <p:extLst>
      <p:ext uri="{BB962C8B-B14F-4D97-AF65-F5344CB8AC3E}">
        <p14:creationId xmlns:p14="http://schemas.microsoft.com/office/powerpoint/2010/main" val="1779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16756"/>
            <a:ext cx="4572000" cy="411162"/>
          </a:xfrm>
        </p:spPr>
        <p:txBody>
          <a:bodyPr/>
          <a:lstStyle/>
          <a:p>
            <a:pPr eaLnBrk="1" hangingPunct="1"/>
            <a:r>
              <a:rPr lang="en-US" b="1" dirty="0">
                <a:solidFill>
                  <a:srgbClr val="FF0000"/>
                </a:solidFill>
                <a:latin typeface="Arial" charset="0"/>
                <a:ea typeface="ＭＳ Ｐゴシック" pitchFamily="34" charset="-128"/>
                <a:cs typeface="Arial" charset="0"/>
              </a:rPr>
              <a:t>Coding</a:t>
            </a:r>
          </a:p>
        </p:txBody>
      </p:sp>
      <p:sp>
        <p:nvSpPr>
          <p:cNvPr id="10243" name="Content Placeholder 2"/>
          <p:cNvSpPr>
            <a:spLocks noGrp="1"/>
          </p:cNvSpPr>
          <p:nvPr>
            <p:ph idx="1"/>
          </p:nvPr>
        </p:nvSpPr>
        <p:spPr>
          <a:xfrm>
            <a:off x="-1" y="569743"/>
            <a:ext cx="5456479" cy="2961248"/>
          </a:xfrm>
          <a:solidFill>
            <a:schemeClr val="bg1"/>
          </a:solidFill>
          <a:ln>
            <a:solidFill>
              <a:srgbClr val="FF0000"/>
            </a:solidFill>
          </a:ln>
        </p:spPr>
        <p:txBody>
          <a:bodyPr/>
          <a:lstStyle/>
          <a:p>
            <a:pPr marL="0" indent="0" eaLnBrk="1" hangingPunct="1">
              <a:spcBef>
                <a:spcPts val="0"/>
              </a:spcBef>
              <a:buNone/>
            </a:pPr>
            <a:r>
              <a:rPr lang="en-US" sz="2400" dirty="0">
                <a:latin typeface="Arial" charset="0"/>
                <a:ea typeface="ＭＳ Ｐゴシック" pitchFamily="34" charset="-128"/>
                <a:cs typeface="Arial" charset="0"/>
              </a:rPr>
              <a:t>All the information collected from the respondent must be converted into numerical values before we enter the data in the spreadsheet.</a:t>
            </a:r>
          </a:p>
          <a:p>
            <a:pPr eaLnBrk="1" hangingPunct="1">
              <a:spcBef>
                <a:spcPts val="0"/>
              </a:spcBef>
              <a:buFont typeface="Arial" charset="0"/>
              <a:buNone/>
            </a:pPr>
            <a:r>
              <a:rPr lang="en-US" sz="3600" dirty="0">
                <a:latin typeface="Arial" charset="0"/>
                <a:ea typeface="ＭＳ Ｐゴシック" pitchFamily="34" charset="-128"/>
                <a:cs typeface="Arial" charset="0"/>
              </a:rPr>
              <a:t>	</a:t>
            </a:r>
            <a:r>
              <a:rPr lang="en-US" sz="2400" dirty="0">
                <a:latin typeface="Arial" charset="0"/>
                <a:ea typeface="ＭＳ Ｐゴシック" pitchFamily="34" charset="-128"/>
                <a:cs typeface="Arial" charset="0"/>
              </a:rPr>
              <a:t>– Coding for closed</a:t>
            </a:r>
          </a:p>
          <a:p>
            <a:pPr eaLnBrk="1" hangingPunct="1">
              <a:spcBef>
                <a:spcPts val="0"/>
              </a:spcBef>
              <a:buFont typeface="Arial" charset="0"/>
              <a:buNone/>
            </a:pPr>
            <a:r>
              <a:rPr lang="en-US" sz="2400" dirty="0">
                <a:latin typeface="Arial" charset="0"/>
                <a:ea typeface="ＭＳ Ｐゴシック" pitchFamily="34" charset="-128"/>
                <a:cs typeface="Arial" charset="0"/>
              </a:rPr>
              <a:t>       ended questions</a:t>
            </a:r>
          </a:p>
          <a:p>
            <a:pPr eaLnBrk="1" hangingPunct="1">
              <a:spcBef>
                <a:spcPts val="0"/>
              </a:spcBef>
              <a:buFont typeface="Arial" charset="0"/>
              <a:buNone/>
            </a:pPr>
            <a:r>
              <a:rPr lang="en-US" sz="2400" dirty="0">
                <a:latin typeface="Arial" charset="0"/>
                <a:ea typeface="ＭＳ Ｐゴシック" pitchFamily="34" charset="-128"/>
                <a:cs typeface="Arial" charset="0"/>
              </a:rPr>
              <a:t>	– Coding for open-ended questions</a:t>
            </a:r>
          </a:p>
          <a:p>
            <a:pPr eaLnBrk="1" hangingPunct="1">
              <a:buFont typeface="Arial" charset="0"/>
              <a:buNone/>
            </a:pPr>
            <a:r>
              <a:rPr lang="en-US" dirty="0">
                <a:latin typeface="Arial" charset="0"/>
                <a:ea typeface="ＭＳ Ｐゴシック" pitchFamily="34" charset="-128"/>
                <a:cs typeface="Arial" charset="0"/>
              </a:rPr>
              <a:t>	</a:t>
            </a:r>
            <a:r>
              <a:rPr lang="en-US" i="1" dirty="0">
                <a:latin typeface="Arial" charset="0"/>
                <a:ea typeface="ＭＳ Ｐゴシック" pitchFamily="34" charset="-128"/>
                <a:cs typeface="Arial" charset="0"/>
              </a:rPr>
              <a:t>	</a:t>
            </a:r>
            <a:endParaRPr lang="en-US" dirty="0">
              <a:latin typeface="Arial" charset="0"/>
              <a:ea typeface="ＭＳ Ｐゴシック" pitchFamily="34" charset="-128"/>
              <a:cs typeface="Arial" charset="0"/>
            </a:endParaRPr>
          </a:p>
        </p:txBody>
      </p:sp>
      <p:sp>
        <p:nvSpPr>
          <p:cNvPr id="4" name="TextBox 3">
            <a:extLst>
              <a:ext uri="{FF2B5EF4-FFF2-40B4-BE49-F238E27FC236}">
                <a16:creationId xmlns:a16="http://schemas.microsoft.com/office/drawing/2014/main" id="{111B8E3E-9F3E-433B-BE59-8DFCD5B508ED}"/>
              </a:ext>
            </a:extLst>
          </p:cNvPr>
          <p:cNvSpPr txBox="1"/>
          <p:nvPr/>
        </p:nvSpPr>
        <p:spPr>
          <a:xfrm>
            <a:off x="5456479" y="71774"/>
            <a:ext cx="198483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200" b="0" i="0" u="none" strike="noStrike" kern="1200" cap="none" spc="0" normalizeH="0" baseline="0" noProof="0" dirty="0">
                <a:ln>
                  <a:noFill/>
                </a:ln>
                <a:solidFill>
                  <a:srgbClr val="FF0000"/>
                </a:solidFill>
                <a:effectLst/>
                <a:uLnTx/>
                <a:uFillTx/>
                <a:latin typeface="Arial"/>
                <a:ea typeface="+mn-ea"/>
                <a:cs typeface="+mn-cs"/>
              </a:rPr>
              <a:t>Examples</a:t>
            </a:r>
          </a:p>
        </p:txBody>
      </p:sp>
      <p:pic>
        <p:nvPicPr>
          <p:cNvPr id="6" name="Picture 5">
            <a:extLst>
              <a:ext uri="{FF2B5EF4-FFF2-40B4-BE49-F238E27FC236}">
                <a16:creationId xmlns:a16="http://schemas.microsoft.com/office/drawing/2014/main" id="{DC6FC599-80F6-44EE-B672-0CB87B565BD5}"/>
              </a:ext>
            </a:extLst>
          </p:cNvPr>
          <p:cNvPicPr>
            <a:picLocks noChangeAspect="1"/>
          </p:cNvPicPr>
          <p:nvPr/>
        </p:nvPicPr>
        <p:blipFill>
          <a:blip r:embed="rId2"/>
          <a:stretch>
            <a:fillRect/>
          </a:stretch>
        </p:blipFill>
        <p:spPr>
          <a:xfrm>
            <a:off x="5597558" y="569744"/>
            <a:ext cx="6594442" cy="2961248"/>
          </a:xfrm>
          <a:prstGeom prst="rect">
            <a:avLst/>
          </a:prstGeom>
          <a:ln>
            <a:solidFill>
              <a:srgbClr val="FF0000"/>
            </a:solidFill>
          </a:ln>
        </p:spPr>
      </p:pic>
      <p:pic>
        <p:nvPicPr>
          <p:cNvPr id="8" name="Picture 7">
            <a:extLst>
              <a:ext uri="{FF2B5EF4-FFF2-40B4-BE49-F238E27FC236}">
                <a16:creationId xmlns:a16="http://schemas.microsoft.com/office/drawing/2014/main" id="{21E32241-C61A-4B49-8809-F7AB9ACF1728}"/>
              </a:ext>
            </a:extLst>
          </p:cNvPr>
          <p:cNvPicPr>
            <a:picLocks noChangeAspect="1"/>
          </p:cNvPicPr>
          <p:nvPr/>
        </p:nvPicPr>
        <p:blipFill>
          <a:blip r:embed="rId3"/>
          <a:stretch>
            <a:fillRect/>
          </a:stretch>
        </p:blipFill>
        <p:spPr>
          <a:xfrm>
            <a:off x="2728238" y="3614641"/>
            <a:ext cx="9463762" cy="3243359"/>
          </a:xfrm>
          <a:prstGeom prst="rect">
            <a:avLst/>
          </a:prstGeom>
        </p:spPr>
      </p:pic>
      <p:sp>
        <p:nvSpPr>
          <p:cNvPr id="12" name="TextBox 11">
            <a:extLst>
              <a:ext uri="{FF2B5EF4-FFF2-40B4-BE49-F238E27FC236}">
                <a16:creationId xmlns:a16="http://schemas.microsoft.com/office/drawing/2014/main" id="{ADCEA3AF-2380-479E-B026-935863950473}"/>
              </a:ext>
            </a:extLst>
          </p:cNvPr>
          <p:cNvSpPr txBox="1"/>
          <p:nvPr/>
        </p:nvSpPr>
        <p:spPr>
          <a:xfrm>
            <a:off x="0" y="4401401"/>
            <a:ext cx="272823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The Spreadsheet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of Coding Process</a:t>
            </a:r>
            <a:endParaRPr kumimoji="0" lang="en-MY" sz="24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49845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43A61F5-264C-4B0F-A080-238A4BDE6FEC}"/>
              </a:ext>
            </a:extLst>
          </p:cNvPr>
          <p:cNvSpPr>
            <a:spLocks noGrp="1" noChangeArrowheads="1"/>
          </p:cNvSpPr>
          <p:nvPr>
            <p:ph type="title"/>
          </p:nvPr>
        </p:nvSpPr>
        <p:spPr>
          <a:xfrm>
            <a:off x="0" y="70338"/>
            <a:ext cx="9252018" cy="914400"/>
          </a:xfrm>
        </p:spPr>
        <p:txBody>
          <a:bodyPr/>
          <a:lstStyle/>
          <a:p>
            <a:r>
              <a:rPr lang="en-US" altLang="en-US" dirty="0">
                <a:solidFill>
                  <a:srgbClr val="FF0000"/>
                </a:solidFill>
                <a:latin typeface="Arial" panose="020B0604020202020204" pitchFamily="34" charset="0"/>
                <a:ea typeface="ＭＳ Ｐゴシック" panose="020B0600070205080204" pitchFamily="34" charset="-128"/>
              </a:rPr>
              <a:t>Data Entry</a:t>
            </a:r>
          </a:p>
        </p:txBody>
      </p:sp>
      <p:sp>
        <p:nvSpPr>
          <p:cNvPr id="10243" name="Rectangle 3">
            <a:extLst>
              <a:ext uri="{FF2B5EF4-FFF2-40B4-BE49-F238E27FC236}">
                <a16:creationId xmlns:a16="http://schemas.microsoft.com/office/drawing/2014/main" id="{FF7D7E7D-EA29-4843-8E45-1030E31CBE3C}"/>
              </a:ext>
            </a:extLst>
          </p:cNvPr>
          <p:cNvSpPr>
            <a:spLocks noGrp="1" noChangeArrowheads="1"/>
          </p:cNvSpPr>
          <p:nvPr>
            <p:ph type="body" idx="1"/>
          </p:nvPr>
        </p:nvSpPr>
        <p:spPr>
          <a:xfrm>
            <a:off x="7415097" y="659698"/>
            <a:ext cx="4581208" cy="5670764"/>
          </a:xfrm>
          <a:ln>
            <a:solidFill>
              <a:srgbClr val="FF0000"/>
            </a:solidFill>
          </a:ln>
        </p:spPr>
        <p:txBody>
          <a:bodyPr/>
          <a:lstStyle/>
          <a:p>
            <a:r>
              <a:rPr lang="en-US" altLang="en-US" dirty="0">
                <a:latin typeface="Arial" panose="020B0604020202020204" pitchFamily="34" charset="0"/>
                <a:ea typeface="ＭＳ Ｐゴシック" panose="020B0600070205080204" pitchFamily="34" charset="-128"/>
              </a:rPr>
              <a:t>Statistical Package for Social Sciences (SPSS) most popular</a:t>
            </a:r>
          </a:p>
          <a:p>
            <a:r>
              <a:rPr lang="en-US" altLang="en-US" dirty="0">
                <a:latin typeface="Arial" panose="020B0604020202020204" pitchFamily="34" charset="0"/>
                <a:ea typeface="ＭＳ Ｐゴシック" panose="020B0600070205080204" pitchFamily="34" charset="-128"/>
              </a:rPr>
              <a:t>Other programs</a:t>
            </a:r>
          </a:p>
          <a:p>
            <a:pPr lvl="1"/>
            <a:r>
              <a:rPr lang="en-US" altLang="en-US" dirty="0">
                <a:latin typeface="Arial" panose="020B0604020202020204" pitchFamily="34" charset="0"/>
                <a:ea typeface="ＭＳ Ｐゴシック" panose="020B0600070205080204" pitchFamily="34" charset="-128"/>
              </a:rPr>
              <a:t>SEM</a:t>
            </a:r>
          </a:p>
          <a:p>
            <a:pPr lvl="1"/>
            <a:r>
              <a:rPr lang="en-US" altLang="en-US" dirty="0">
                <a:latin typeface="Arial" panose="020B0604020202020204" pitchFamily="34" charset="0"/>
                <a:ea typeface="ＭＳ Ｐゴシック" panose="020B0600070205080204" pitchFamily="34" charset="-128"/>
              </a:rPr>
              <a:t>Minitab</a:t>
            </a:r>
          </a:p>
          <a:p>
            <a:pPr lvl="1"/>
            <a:r>
              <a:rPr lang="en-US" altLang="en-US" dirty="0">
                <a:latin typeface="Arial" panose="020B0604020202020204" pitchFamily="34" charset="0"/>
                <a:ea typeface="ＭＳ Ｐゴシック" panose="020B0600070205080204" pitchFamily="34" charset="-128"/>
              </a:rPr>
              <a:t>JMP</a:t>
            </a:r>
          </a:p>
          <a:p>
            <a:pPr lvl="1"/>
            <a:r>
              <a:rPr lang="en-US" altLang="en-US" dirty="0">
                <a:latin typeface="Arial" panose="020B0604020202020204" pitchFamily="34" charset="0"/>
                <a:ea typeface="ＭＳ Ｐゴシック" panose="020B0600070205080204" pitchFamily="34" charset="-128"/>
              </a:rPr>
              <a:t>SYSTAT</a:t>
            </a:r>
          </a:p>
          <a:p>
            <a:pPr lvl="1"/>
            <a:r>
              <a:rPr lang="en-US" altLang="en-US" dirty="0">
                <a:latin typeface="Arial" panose="020B0604020202020204" pitchFamily="34" charset="0"/>
                <a:ea typeface="ＭＳ Ｐゴシック" panose="020B0600070205080204" pitchFamily="34" charset="-128"/>
              </a:rPr>
              <a:t>SAS</a:t>
            </a:r>
          </a:p>
          <a:p>
            <a:pPr lvl="1">
              <a:buFont typeface="Wingdings" panose="05000000000000000000" pitchFamily="2" charset="2"/>
              <a:buNone/>
            </a:pPr>
            <a:endParaRPr lang="en-US" altLang="en-US" dirty="0">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3757926B-588E-4C1E-B99D-6E964E002E16}"/>
              </a:ext>
            </a:extLst>
          </p:cNvPr>
          <p:cNvSpPr txBox="1"/>
          <p:nvPr/>
        </p:nvSpPr>
        <p:spPr>
          <a:xfrm>
            <a:off x="0" y="828221"/>
            <a:ext cx="7105608" cy="6001643"/>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a:ea typeface="+mn-ea"/>
                <a:cs typeface="+mn-cs"/>
              </a:rPr>
              <a:t>Data entry includes tasks involved with the direct input of the coded data into some specified software package that ultimately allows the research to manipulate and transform the raw data into useful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a:ea typeface="+mn-ea"/>
                <a:cs typeface="+mn-cs"/>
              </a:rPr>
              <a:t>Normally, the software packages employed are SPSS package and Microsoft Excel.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a:ea typeface="+mn-ea"/>
                <a:cs typeface="+mn-cs"/>
              </a:rPr>
              <a:t>For example, the SPSS Data Editor comprises of spreadsheet in which you can enter, edit, and view the contents of the data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a:ea typeface="+mn-ea"/>
                <a:cs typeface="+mn-cs"/>
              </a:rPr>
              <a:t>Each row of the editor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a:ea typeface="+mn-ea"/>
                <a:cs typeface="+mn-cs"/>
              </a:rPr>
              <a:t>represents a case, and each column represents a variable</a:t>
            </a:r>
            <a:endParaRPr kumimoji="0" lang="en-MY" sz="2400" b="0" i="0" u="none" strike="noStrike" kern="1200" cap="none" spc="0" normalizeH="0" baseline="0" noProof="0" dirty="0">
              <a:ln>
                <a:noFill/>
              </a:ln>
              <a:solidFill>
                <a:srgbClr val="000000"/>
              </a:solidFill>
              <a:effectLst/>
              <a:uLnTx/>
              <a:uFillTx/>
              <a:latin typeface="Tahoma"/>
              <a:ea typeface="+mn-ea"/>
              <a:cs typeface="+mn-cs"/>
            </a:endParaRPr>
          </a:p>
        </p:txBody>
      </p:sp>
    </p:spTree>
  </p:cSld>
  <p:clrMapOvr>
    <a:masterClrMapping/>
  </p:clrMapOvr>
  <p:transition/>
</p:sld>
</file>

<file path=ppt/theme/theme1.xml><?xml version="1.0" encoding="utf-8"?>
<a:theme xmlns:a="http://schemas.openxmlformats.org/drawingml/2006/main" name="Dappled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8.xml><?xml version="1.0" encoding="utf-8"?>
<a:theme xmlns:a="http://schemas.openxmlformats.org/drawingml/2006/main" name="1_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4761</Words>
  <Application>Microsoft Office PowerPoint</Application>
  <PresentationFormat>Widescreen</PresentationFormat>
  <Paragraphs>523</Paragraphs>
  <Slides>59</Slides>
  <Notes>8</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59</vt:i4>
      </vt:variant>
    </vt:vector>
  </HeadingPairs>
  <TitlesOfParts>
    <vt:vector size="81" baseType="lpstr">
      <vt:lpstr>Aharoni</vt:lpstr>
      <vt:lpstr>Arial</vt:lpstr>
      <vt:lpstr>Avenir Next LT Pro</vt:lpstr>
      <vt:lpstr>AvenirNext LT Pro Medium</vt:lpstr>
      <vt:lpstr>Calibri</vt:lpstr>
      <vt:lpstr>Calibri Light</vt:lpstr>
      <vt:lpstr>Gill Sans MT</vt:lpstr>
      <vt:lpstr>MinionPro-It</vt:lpstr>
      <vt:lpstr>MinionPro-Regular</vt:lpstr>
      <vt:lpstr>Rockwell</vt:lpstr>
      <vt:lpstr>Sabon Next LT</vt:lpstr>
      <vt:lpstr>Tahoma</vt:lpstr>
      <vt:lpstr>Times New Roman</vt:lpstr>
      <vt:lpstr>Wingdings</vt:lpstr>
      <vt:lpstr>DappledVTI</vt:lpstr>
      <vt:lpstr>UCTI-Template-level-3</vt:lpstr>
      <vt:lpstr>3_Office Theme</vt:lpstr>
      <vt:lpstr>Blends</vt:lpstr>
      <vt:lpstr>Office Theme</vt:lpstr>
      <vt:lpstr>2_Office Theme</vt:lpstr>
      <vt:lpstr>1_Parcel</vt:lpstr>
      <vt:lpstr>1_UCTI-Template-level-3</vt:lpstr>
      <vt:lpstr>Data Analysis Quantitative</vt:lpstr>
      <vt:lpstr>Data Analysis – Uma Sekaran</vt:lpstr>
      <vt:lpstr>Stages of Data Analysis</vt:lpstr>
      <vt:lpstr>Getting Data Ready for  Analysis</vt:lpstr>
      <vt:lpstr>Editing, coding and tabulation</vt:lpstr>
      <vt:lpstr>Data Editing</vt:lpstr>
      <vt:lpstr>Data Editing</vt:lpstr>
      <vt:lpstr>Coding</vt:lpstr>
      <vt:lpstr>Data Entry</vt:lpstr>
      <vt:lpstr>Excel File</vt:lpstr>
      <vt:lpstr>Data Transformation</vt:lpstr>
      <vt:lpstr>Data Analysis</vt:lpstr>
      <vt:lpstr>1. Getting a feel for the data </vt:lpstr>
      <vt:lpstr>Data Analysis – Getting a Feel of Data </vt:lpstr>
      <vt:lpstr>Data distribution and hypothesis</vt:lpstr>
      <vt:lpstr>Normality</vt:lpstr>
      <vt:lpstr>Normality – Kurtosis and Skewness</vt:lpstr>
      <vt:lpstr>Feel of the Data Screening the Data</vt:lpstr>
      <vt:lpstr>Feel of the data</vt:lpstr>
      <vt:lpstr>Missing Data</vt:lpstr>
      <vt:lpstr>Replacing the Missing Value</vt:lpstr>
      <vt:lpstr>GRAPHICAL EXAMINATION OF THE DATA - Histogram  </vt:lpstr>
      <vt:lpstr>PowerPoint Presentation</vt:lpstr>
      <vt:lpstr>  Normal Q-Q Plot  </vt:lpstr>
      <vt:lpstr>PowerPoint Presentation</vt:lpstr>
      <vt:lpstr>MULITICOLLINEARITY  </vt:lpstr>
      <vt:lpstr>PowerPoint Presentation</vt:lpstr>
      <vt:lpstr>Goodness of Data</vt:lpstr>
      <vt:lpstr>The Goodness of Data</vt:lpstr>
      <vt:lpstr>Testing Goodness of data Validity &amp; Reliability</vt:lpstr>
      <vt:lpstr>Reliability Analysis  </vt:lpstr>
      <vt:lpstr>How to Test Reliability</vt:lpstr>
      <vt:lpstr>PowerPoint Presentation</vt:lpstr>
      <vt:lpstr>Types of Experimental Validity</vt:lpstr>
      <vt:lpstr> Validity Description </vt:lpstr>
      <vt:lpstr>Face Validity</vt:lpstr>
      <vt:lpstr>Face Validity</vt:lpstr>
      <vt:lpstr>PowerPoint Presentation</vt:lpstr>
      <vt:lpstr>Content Validity</vt:lpstr>
      <vt:lpstr>PowerPoint Presentation</vt:lpstr>
      <vt:lpstr>PowerPoint Presentation</vt:lpstr>
      <vt:lpstr>Construct Validity</vt:lpstr>
      <vt:lpstr>Discriminant Validity</vt:lpstr>
      <vt:lpstr>Convergent Validity</vt:lpstr>
      <vt:lpstr>Criterion validity: Do the results correspond to a different test of                                        the same thing?</vt:lpstr>
      <vt:lpstr>CRITERION VALIDITY </vt:lpstr>
      <vt:lpstr>Concurrent Validity</vt:lpstr>
      <vt:lpstr>Predictive Validity</vt:lpstr>
      <vt:lpstr>Hypothesis Testing</vt:lpstr>
      <vt:lpstr>Quantitative and qualitative data analysis </vt:lpstr>
      <vt:lpstr>Data Distribution and Hypothesis</vt:lpstr>
      <vt:lpstr>Hypothesis Testing</vt:lpstr>
      <vt:lpstr>Hypothesis Testing </vt:lpstr>
      <vt:lpstr>PowerPoint Presentation</vt:lpstr>
      <vt:lpstr>Descriptive Statistics</vt:lpstr>
      <vt:lpstr>Inferential Statistics: Examining Relationships</vt:lpstr>
      <vt:lpstr>MULTIPLE REGRESSION ANALYSIS  </vt:lpstr>
      <vt:lpstr>Multiple Regression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Collection Quantitative</dc:title>
  <dc:creator>Assoc. Prof. Dr. Jugindar Singh</dc:creator>
  <cp:lastModifiedBy>Assoc. Prof. Dr. Jugindar Singh</cp:lastModifiedBy>
  <cp:revision>2</cp:revision>
  <dcterms:created xsi:type="dcterms:W3CDTF">2022-05-23T02:42:27Z</dcterms:created>
  <dcterms:modified xsi:type="dcterms:W3CDTF">2022-05-23T02:48:42Z</dcterms:modified>
</cp:coreProperties>
</file>