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44"/>
  </p:notesMasterIdLst>
  <p:sldIdLst>
    <p:sldId id="256" r:id="rId3"/>
    <p:sldId id="910" r:id="rId4"/>
    <p:sldId id="479" r:id="rId5"/>
    <p:sldId id="1147" r:id="rId6"/>
    <p:sldId id="950" r:id="rId7"/>
    <p:sldId id="916" r:id="rId8"/>
    <p:sldId id="809" r:id="rId9"/>
    <p:sldId id="817" r:id="rId10"/>
    <p:sldId id="1146" r:id="rId11"/>
    <p:sldId id="1171" r:id="rId12"/>
    <p:sldId id="1173" r:id="rId13"/>
    <p:sldId id="920" r:id="rId14"/>
    <p:sldId id="923" r:id="rId15"/>
    <p:sldId id="924" r:id="rId16"/>
    <p:sldId id="925" r:id="rId17"/>
    <p:sldId id="926" r:id="rId18"/>
    <p:sldId id="927" r:id="rId19"/>
    <p:sldId id="928" r:id="rId20"/>
    <p:sldId id="917" r:id="rId21"/>
    <p:sldId id="918" r:id="rId22"/>
    <p:sldId id="896" r:id="rId23"/>
    <p:sldId id="899" r:id="rId24"/>
    <p:sldId id="900" r:id="rId25"/>
    <p:sldId id="898" r:id="rId26"/>
    <p:sldId id="901" r:id="rId27"/>
    <p:sldId id="819" r:id="rId28"/>
    <p:sldId id="936" r:id="rId29"/>
    <p:sldId id="990" r:id="rId30"/>
    <p:sldId id="937" r:id="rId31"/>
    <p:sldId id="991" r:id="rId32"/>
    <p:sldId id="940" r:id="rId33"/>
    <p:sldId id="992" r:id="rId34"/>
    <p:sldId id="959" r:id="rId35"/>
    <p:sldId id="993" r:id="rId36"/>
    <p:sldId id="960" r:id="rId37"/>
    <p:sldId id="994" r:id="rId38"/>
    <p:sldId id="961" r:id="rId39"/>
    <p:sldId id="995" r:id="rId40"/>
    <p:sldId id="962" r:id="rId41"/>
    <p:sldId id="963" r:id="rId42"/>
    <p:sldId id="9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066E2F-F134-4F15-B1ED-E4DE85AAB9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A11D52-E0B3-4586-9A18-006291379C61}">
      <dgm:prSet custT="1"/>
      <dgm:spPr/>
      <dgm:t>
        <a:bodyPr/>
        <a:lstStyle/>
        <a:p>
          <a:r>
            <a:rPr lang="en-GB" sz="2400" b="1" dirty="0"/>
            <a:t>Explores a central phenomenon (one key concept) </a:t>
          </a:r>
          <a:endParaRPr lang="en-US" sz="2400" dirty="0"/>
        </a:p>
      </dgm:t>
    </dgm:pt>
    <dgm:pt modelId="{92CD20AA-5E14-4F25-9819-D62F9F807F77}" type="parTrans" cxnId="{0F057835-B934-48DD-9A1D-1CC4AC4CA723}">
      <dgm:prSet/>
      <dgm:spPr/>
      <dgm:t>
        <a:bodyPr/>
        <a:lstStyle/>
        <a:p>
          <a:endParaRPr lang="en-US"/>
        </a:p>
      </dgm:t>
    </dgm:pt>
    <dgm:pt modelId="{5B8B31EE-E698-4A6B-83C7-703BDB96D596}" type="sibTrans" cxnId="{0F057835-B934-48DD-9A1D-1CC4AC4CA723}">
      <dgm:prSet/>
      <dgm:spPr/>
      <dgm:t>
        <a:bodyPr/>
        <a:lstStyle/>
        <a:p>
          <a:endParaRPr lang="en-US"/>
        </a:p>
      </dgm:t>
    </dgm:pt>
    <dgm:pt modelId="{ED4C200A-2EB9-4517-B38A-09D925D639CB}">
      <dgm:prSet custT="1"/>
      <dgm:spPr/>
      <dgm:t>
        <a:bodyPr/>
        <a:lstStyle/>
        <a:p>
          <a:r>
            <a:rPr lang="en-GB" sz="2400" b="1" dirty="0"/>
            <a:t>Asks participants broad, general questions</a:t>
          </a:r>
          <a:endParaRPr lang="en-US" sz="2400" dirty="0"/>
        </a:p>
      </dgm:t>
    </dgm:pt>
    <dgm:pt modelId="{3F77F7F2-6960-4277-AB62-80DDBDF5CA8B}" type="parTrans" cxnId="{422D40B2-AF7D-4F82-9AA4-026ACD2C3225}">
      <dgm:prSet/>
      <dgm:spPr/>
      <dgm:t>
        <a:bodyPr/>
        <a:lstStyle/>
        <a:p>
          <a:endParaRPr lang="en-US"/>
        </a:p>
      </dgm:t>
    </dgm:pt>
    <dgm:pt modelId="{F2345353-7E7D-46B1-9567-722055472C50}" type="sibTrans" cxnId="{422D40B2-AF7D-4F82-9AA4-026ACD2C3225}">
      <dgm:prSet/>
      <dgm:spPr/>
      <dgm:t>
        <a:bodyPr/>
        <a:lstStyle/>
        <a:p>
          <a:endParaRPr lang="en-US"/>
        </a:p>
      </dgm:t>
    </dgm:pt>
    <dgm:pt modelId="{F273B1C6-1FF5-439C-B0E4-31F90B44DF39}">
      <dgm:prSet custT="1"/>
      <dgm:spPr/>
      <dgm:t>
        <a:bodyPr/>
        <a:lstStyle/>
        <a:p>
          <a:r>
            <a:rPr lang="en-GB" sz="2400" b="1" dirty="0"/>
            <a:t>Collects detailed views of participants in the form of words or images</a:t>
          </a:r>
          <a:endParaRPr lang="en-US" sz="2400" dirty="0"/>
        </a:p>
      </dgm:t>
    </dgm:pt>
    <dgm:pt modelId="{D177390E-47D9-458A-9FD7-7C0A77446CFC}" type="parTrans" cxnId="{B1C9019B-FE80-4959-993F-964CB4D176B3}">
      <dgm:prSet/>
      <dgm:spPr/>
      <dgm:t>
        <a:bodyPr/>
        <a:lstStyle/>
        <a:p>
          <a:endParaRPr lang="en-US"/>
        </a:p>
      </dgm:t>
    </dgm:pt>
    <dgm:pt modelId="{37274D52-4969-4879-A07B-E03F58FF2C67}" type="sibTrans" cxnId="{B1C9019B-FE80-4959-993F-964CB4D176B3}">
      <dgm:prSet/>
      <dgm:spPr/>
      <dgm:t>
        <a:bodyPr/>
        <a:lstStyle/>
        <a:p>
          <a:endParaRPr lang="en-US"/>
        </a:p>
      </dgm:t>
    </dgm:pt>
    <dgm:pt modelId="{18E241BD-15DF-4FA5-8CD3-089AAD924208}">
      <dgm:prSet custT="1"/>
      <dgm:spPr/>
      <dgm:t>
        <a:bodyPr/>
        <a:lstStyle/>
        <a:p>
          <a:r>
            <a:rPr lang="en-GB" sz="2400" b="1" dirty="0"/>
            <a:t>Analyses and codes the data for description and themes</a:t>
          </a:r>
          <a:endParaRPr lang="en-US" sz="2400" dirty="0"/>
        </a:p>
      </dgm:t>
    </dgm:pt>
    <dgm:pt modelId="{6C209417-B15F-422F-A137-25CE892C0AC0}" type="parTrans" cxnId="{9B26C0D9-6ED8-45F3-ABCE-03AFF8DE001B}">
      <dgm:prSet/>
      <dgm:spPr/>
      <dgm:t>
        <a:bodyPr/>
        <a:lstStyle/>
        <a:p>
          <a:endParaRPr lang="en-MY"/>
        </a:p>
      </dgm:t>
    </dgm:pt>
    <dgm:pt modelId="{51A4BF50-FCA6-4F91-9362-9B1353109182}" type="sibTrans" cxnId="{9B26C0D9-6ED8-45F3-ABCE-03AFF8DE001B}">
      <dgm:prSet/>
      <dgm:spPr/>
      <dgm:t>
        <a:bodyPr/>
        <a:lstStyle/>
        <a:p>
          <a:endParaRPr lang="en-MY"/>
        </a:p>
      </dgm:t>
    </dgm:pt>
    <dgm:pt modelId="{9D40E3AA-8615-4CC4-8EF9-ADFD94792715}">
      <dgm:prSet custT="1"/>
      <dgm:spPr/>
      <dgm:t>
        <a:bodyPr/>
        <a:lstStyle/>
        <a:p>
          <a:r>
            <a:rPr lang="en-GB" sz="2400" b="1" dirty="0"/>
            <a:t>Interprets the meaning of the Information drawing on personal reflections and past research</a:t>
          </a:r>
          <a:endParaRPr lang="en-US" sz="2400" dirty="0"/>
        </a:p>
      </dgm:t>
    </dgm:pt>
    <dgm:pt modelId="{61C51793-4266-443E-A6B0-61ED7A799540}" type="parTrans" cxnId="{BF4993D6-02B1-4CE3-B136-6858D0EB7C3F}">
      <dgm:prSet/>
      <dgm:spPr/>
      <dgm:t>
        <a:bodyPr/>
        <a:lstStyle/>
        <a:p>
          <a:endParaRPr lang="en-MY"/>
        </a:p>
      </dgm:t>
    </dgm:pt>
    <dgm:pt modelId="{496B5DE5-44C1-4DD6-98F1-0D6F527710CA}" type="sibTrans" cxnId="{BF4993D6-02B1-4CE3-B136-6858D0EB7C3F}">
      <dgm:prSet/>
      <dgm:spPr/>
      <dgm:t>
        <a:bodyPr/>
        <a:lstStyle/>
        <a:p>
          <a:endParaRPr lang="en-MY"/>
        </a:p>
      </dgm:t>
    </dgm:pt>
    <dgm:pt modelId="{4EC2D36C-6D60-4B38-96E1-49DBCF87E7B8}">
      <dgm:prSet custT="1"/>
      <dgm:spPr/>
      <dgm:t>
        <a:bodyPr/>
        <a:lstStyle/>
        <a:p>
          <a:r>
            <a:rPr lang="en-GB" sz="2400" b="1" dirty="0"/>
            <a:t>Writes a Final Report</a:t>
          </a:r>
          <a:endParaRPr lang="en-US" sz="2400" dirty="0"/>
        </a:p>
      </dgm:t>
    </dgm:pt>
    <dgm:pt modelId="{942192AF-D4E6-40AE-A78C-15B01C8D0E9C}" type="parTrans" cxnId="{22B247F3-1A20-4F32-926E-ABF8842056DD}">
      <dgm:prSet/>
      <dgm:spPr/>
      <dgm:t>
        <a:bodyPr/>
        <a:lstStyle/>
        <a:p>
          <a:endParaRPr lang="en-MY"/>
        </a:p>
      </dgm:t>
    </dgm:pt>
    <dgm:pt modelId="{F74F358D-06FA-4B60-BBF4-DE6FBE5C009B}" type="sibTrans" cxnId="{22B247F3-1A20-4F32-926E-ABF8842056DD}">
      <dgm:prSet/>
      <dgm:spPr/>
      <dgm:t>
        <a:bodyPr/>
        <a:lstStyle/>
        <a:p>
          <a:endParaRPr lang="en-MY"/>
        </a:p>
      </dgm:t>
    </dgm:pt>
    <dgm:pt modelId="{04C03C62-24A4-418D-8CF3-3122519722D2}" type="pres">
      <dgm:prSet presAssocID="{F3066E2F-F134-4F15-B1ED-E4DE85AAB9D8}" presName="linear" presStyleCnt="0">
        <dgm:presLayoutVars>
          <dgm:animLvl val="lvl"/>
          <dgm:resizeHandles val="exact"/>
        </dgm:presLayoutVars>
      </dgm:prSet>
      <dgm:spPr/>
    </dgm:pt>
    <dgm:pt modelId="{C65356E5-4F07-48C0-B6BC-CE67F1AC0CF0}" type="pres">
      <dgm:prSet presAssocID="{56A11D52-E0B3-4586-9A18-006291379C61}" presName="parentText" presStyleLbl="node1" presStyleIdx="0" presStyleCnt="6" custScaleY="74104">
        <dgm:presLayoutVars>
          <dgm:chMax val="0"/>
          <dgm:bulletEnabled val="1"/>
        </dgm:presLayoutVars>
      </dgm:prSet>
      <dgm:spPr/>
    </dgm:pt>
    <dgm:pt modelId="{F39C5AF0-0943-4D94-9FDD-BA64839A2967}" type="pres">
      <dgm:prSet presAssocID="{5B8B31EE-E698-4A6B-83C7-703BDB96D596}" presName="spacer" presStyleCnt="0"/>
      <dgm:spPr/>
    </dgm:pt>
    <dgm:pt modelId="{4B513EFD-BBD2-4EDD-B94F-9A57817D1521}" type="pres">
      <dgm:prSet presAssocID="{ED4C200A-2EB9-4517-B38A-09D925D639CB}" presName="parentText" presStyleLbl="node1" presStyleIdx="1" presStyleCnt="6" custScaleY="83327" custLinFactNeighborX="0" custLinFactNeighborY="-46125">
        <dgm:presLayoutVars>
          <dgm:chMax val="0"/>
          <dgm:bulletEnabled val="1"/>
        </dgm:presLayoutVars>
      </dgm:prSet>
      <dgm:spPr/>
    </dgm:pt>
    <dgm:pt modelId="{DD1C5066-BF49-40CE-94CF-B14642C0E2A1}" type="pres">
      <dgm:prSet presAssocID="{F2345353-7E7D-46B1-9567-722055472C50}" presName="spacer" presStyleCnt="0"/>
      <dgm:spPr/>
    </dgm:pt>
    <dgm:pt modelId="{F6357047-579D-424E-9497-E2FCB8237CFF}" type="pres">
      <dgm:prSet presAssocID="{F273B1C6-1FF5-439C-B0E4-31F90B44DF39}" presName="parentText" presStyleLbl="node1" presStyleIdx="2" presStyleCnt="6" custScaleY="83148" custLinFactNeighborX="0" custLinFactNeighborY="-48924">
        <dgm:presLayoutVars>
          <dgm:chMax val="0"/>
          <dgm:bulletEnabled val="1"/>
        </dgm:presLayoutVars>
      </dgm:prSet>
      <dgm:spPr/>
    </dgm:pt>
    <dgm:pt modelId="{5AF3CDE9-9580-40A2-908B-B63AF9704F34}" type="pres">
      <dgm:prSet presAssocID="{37274D52-4969-4879-A07B-E03F58FF2C67}" presName="spacer" presStyleCnt="0"/>
      <dgm:spPr/>
    </dgm:pt>
    <dgm:pt modelId="{B3741B1B-F76B-4D09-BE27-42E310436B89}" type="pres">
      <dgm:prSet presAssocID="{18E241BD-15DF-4FA5-8CD3-089AAD924208}" presName="parentText" presStyleLbl="node1" presStyleIdx="3" presStyleCnt="6" custScaleY="102156">
        <dgm:presLayoutVars>
          <dgm:chMax val="0"/>
          <dgm:bulletEnabled val="1"/>
        </dgm:presLayoutVars>
      </dgm:prSet>
      <dgm:spPr/>
    </dgm:pt>
    <dgm:pt modelId="{382EE048-6468-433C-9CA2-0211851F9173}" type="pres">
      <dgm:prSet presAssocID="{51A4BF50-FCA6-4F91-9362-9B1353109182}" presName="spacer" presStyleCnt="0"/>
      <dgm:spPr/>
    </dgm:pt>
    <dgm:pt modelId="{13ED5631-A917-457B-991D-9B1704CA1DFB}" type="pres">
      <dgm:prSet presAssocID="{9D40E3AA-8615-4CC4-8EF9-ADFD94792715}" presName="parentText" presStyleLbl="node1" presStyleIdx="4" presStyleCnt="6" custScaleY="73631">
        <dgm:presLayoutVars>
          <dgm:chMax val="0"/>
          <dgm:bulletEnabled val="1"/>
        </dgm:presLayoutVars>
      </dgm:prSet>
      <dgm:spPr/>
    </dgm:pt>
    <dgm:pt modelId="{A3D89913-D5CB-49AA-8007-5634A2504D21}" type="pres">
      <dgm:prSet presAssocID="{496B5DE5-44C1-4DD6-98F1-0D6F527710CA}" presName="spacer" presStyleCnt="0"/>
      <dgm:spPr/>
    </dgm:pt>
    <dgm:pt modelId="{551F294F-9B58-4A4D-9A5C-783F2FFE03BF}" type="pres">
      <dgm:prSet presAssocID="{4EC2D36C-6D60-4B38-96E1-49DBCF87E7B8}" presName="parentText" presStyleLbl="node1" presStyleIdx="5" presStyleCnt="6" custScaleY="73631">
        <dgm:presLayoutVars>
          <dgm:chMax val="0"/>
          <dgm:bulletEnabled val="1"/>
        </dgm:presLayoutVars>
      </dgm:prSet>
      <dgm:spPr/>
    </dgm:pt>
  </dgm:ptLst>
  <dgm:cxnLst>
    <dgm:cxn modelId="{4854C028-92D3-46F6-B0F0-562131B371A7}" type="presOf" srcId="{F3066E2F-F134-4F15-B1ED-E4DE85AAB9D8}" destId="{04C03C62-24A4-418D-8CF3-3122519722D2}" srcOrd="0" destOrd="0" presId="urn:microsoft.com/office/officeart/2005/8/layout/vList2"/>
    <dgm:cxn modelId="{0F057835-B934-48DD-9A1D-1CC4AC4CA723}" srcId="{F3066E2F-F134-4F15-B1ED-E4DE85AAB9D8}" destId="{56A11D52-E0B3-4586-9A18-006291379C61}" srcOrd="0" destOrd="0" parTransId="{92CD20AA-5E14-4F25-9819-D62F9F807F77}" sibTransId="{5B8B31EE-E698-4A6B-83C7-703BDB96D596}"/>
    <dgm:cxn modelId="{FA883F44-4A39-4D6B-88BC-CA1C07A57410}" type="presOf" srcId="{9D40E3AA-8615-4CC4-8EF9-ADFD94792715}" destId="{13ED5631-A917-457B-991D-9B1704CA1DFB}" srcOrd="0" destOrd="0" presId="urn:microsoft.com/office/officeart/2005/8/layout/vList2"/>
    <dgm:cxn modelId="{6B0D8251-9134-4BEB-8C8B-22823F6AA0CB}" type="presOf" srcId="{18E241BD-15DF-4FA5-8CD3-089AAD924208}" destId="{B3741B1B-F76B-4D09-BE27-42E310436B89}" srcOrd="0" destOrd="0" presId="urn:microsoft.com/office/officeart/2005/8/layout/vList2"/>
    <dgm:cxn modelId="{FEF5E085-9088-4D97-B7FA-0B0D9C907BAB}" type="presOf" srcId="{ED4C200A-2EB9-4517-B38A-09D925D639CB}" destId="{4B513EFD-BBD2-4EDD-B94F-9A57817D1521}" srcOrd="0" destOrd="0" presId="urn:microsoft.com/office/officeart/2005/8/layout/vList2"/>
    <dgm:cxn modelId="{B1C9019B-FE80-4959-993F-964CB4D176B3}" srcId="{F3066E2F-F134-4F15-B1ED-E4DE85AAB9D8}" destId="{F273B1C6-1FF5-439C-B0E4-31F90B44DF39}" srcOrd="2" destOrd="0" parTransId="{D177390E-47D9-458A-9FD7-7C0A77446CFC}" sibTransId="{37274D52-4969-4879-A07B-E03F58FF2C67}"/>
    <dgm:cxn modelId="{4990169B-287A-435B-9D09-AE098A980115}" type="presOf" srcId="{4EC2D36C-6D60-4B38-96E1-49DBCF87E7B8}" destId="{551F294F-9B58-4A4D-9A5C-783F2FFE03BF}" srcOrd="0" destOrd="0" presId="urn:microsoft.com/office/officeart/2005/8/layout/vList2"/>
    <dgm:cxn modelId="{422D40B2-AF7D-4F82-9AA4-026ACD2C3225}" srcId="{F3066E2F-F134-4F15-B1ED-E4DE85AAB9D8}" destId="{ED4C200A-2EB9-4517-B38A-09D925D639CB}" srcOrd="1" destOrd="0" parTransId="{3F77F7F2-6960-4277-AB62-80DDBDF5CA8B}" sibTransId="{F2345353-7E7D-46B1-9567-722055472C50}"/>
    <dgm:cxn modelId="{D8D541C0-D922-4CFF-BED2-1ECE2BC05983}" type="presOf" srcId="{56A11D52-E0B3-4586-9A18-006291379C61}" destId="{C65356E5-4F07-48C0-B6BC-CE67F1AC0CF0}" srcOrd="0" destOrd="0" presId="urn:microsoft.com/office/officeart/2005/8/layout/vList2"/>
    <dgm:cxn modelId="{154F17CB-7F5A-4D8C-A230-9725986B5599}" type="presOf" srcId="{F273B1C6-1FF5-439C-B0E4-31F90B44DF39}" destId="{F6357047-579D-424E-9497-E2FCB8237CFF}" srcOrd="0" destOrd="0" presId="urn:microsoft.com/office/officeart/2005/8/layout/vList2"/>
    <dgm:cxn modelId="{BF4993D6-02B1-4CE3-B136-6858D0EB7C3F}" srcId="{F3066E2F-F134-4F15-B1ED-E4DE85AAB9D8}" destId="{9D40E3AA-8615-4CC4-8EF9-ADFD94792715}" srcOrd="4" destOrd="0" parTransId="{61C51793-4266-443E-A6B0-61ED7A799540}" sibTransId="{496B5DE5-44C1-4DD6-98F1-0D6F527710CA}"/>
    <dgm:cxn modelId="{9B26C0D9-6ED8-45F3-ABCE-03AFF8DE001B}" srcId="{F3066E2F-F134-4F15-B1ED-E4DE85AAB9D8}" destId="{18E241BD-15DF-4FA5-8CD3-089AAD924208}" srcOrd="3" destOrd="0" parTransId="{6C209417-B15F-422F-A137-25CE892C0AC0}" sibTransId="{51A4BF50-FCA6-4F91-9362-9B1353109182}"/>
    <dgm:cxn modelId="{22B247F3-1A20-4F32-926E-ABF8842056DD}" srcId="{F3066E2F-F134-4F15-B1ED-E4DE85AAB9D8}" destId="{4EC2D36C-6D60-4B38-96E1-49DBCF87E7B8}" srcOrd="5" destOrd="0" parTransId="{942192AF-D4E6-40AE-A78C-15B01C8D0E9C}" sibTransId="{F74F358D-06FA-4B60-BBF4-DE6FBE5C009B}"/>
    <dgm:cxn modelId="{7E16FD2B-0DD3-46E1-8FCD-2CC37E99586A}" type="presParOf" srcId="{04C03C62-24A4-418D-8CF3-3122519722D2}" destId="{C65356E5-4F07-48C0-B6BC-CE67F1AC0CF0}" srcOrd="0" destOrd="0" presId="urn:microsoft.com/office/officeart/2005/8/layout/vList2"/>
    <dgm:cxn modelId="{77861BF3-77E9-4763-AE5A-ED4130D891CD}" type="presParOf" srcId="{04C03C62-24A4-418D-8CF3-3122519722D2}" destId="{F39C5AF0-0943-4D94-9FDD-BA64839A2967}" srcOrd="1" destOrd="0" presId="urn:microsoft.com/office/officeart/2005/8/layout/vList2"/>
    <dgm:cxn modelId="{213AB001-2CB3-4A21-9FFB-D4FEBE0CDC1F}" type="presParOf" srcId="{04C03C62-24A4-418D-8CF3-3122519722D2}" destId="{4B513EFD-BBD2-4EDD-B94F-9A57817D1521}" srcOrd="2" destOrd="0" presId="urn:microsoft.com/office/officeart/2005/8/layout/vList2"/>
    <dgm:cxn modelId="{DBFBE840-444D-48A6-B053-F230EC01BAF4}" type="presParOf" srcId="{04C03C62-24A4-418D-8CF3-3122519722D2}" destId="{DD1C5066-BF49-40CE-94CF-B14642C0E2A1}" srcOrd="3" destOrd="0" presId="urn:microsoft.com/office/officeart/2005/8/layout/vList2"/>
    <dgm:cxn modelId="{00524B46-D59B-4ED5-A527-418C4914FE26}" type="presParOf" srcId="{04C03C62-24A4-418D-8CF3-3122519722D2}" destId="{F6357047-579D-424E-9497-E2FCB8237CFF}" srcOrd="4" destOrd="0" presId="urn:microsoft.com/office/officeart/2005/8/layout/vList2"/>
    <dgm:cxn modelId="{CC46EFF9-4EEF-4884-8BC1-AEDBC875E907}" type="presParOf" srcId="{04C03C62-24A4-418D-8CF3-3122519722D2}" destId="{5AF3CDE9-9580-40A2-908B-B63AF9704F34}" srcOrd="5" destOrd="0" presId="urn:microsoft.com/office/officeart/2005/8/layout/vList2"/>
    <dgm:cxn modelId="{A980B2BC-783B-44D6-9958-3A5BC23D06F0}" type="presParOf" srcId="{04C03C62-24A4-418D-8CF3-3122519722D2}" destId="{B3741B1B-F76B-4D09-BE27-42E310436B89}" srcOrd="6" destOrd="0" presId="urn:microsoft.com/office/officeart/2005/8/layout/vList2"/>
    <dgm:cxn modelId="{D6CE2807-8250-4A16-BE02-442F6E884B19}" type="presParOf" srcId="{04C03C62-24A4-418D-8CF3-3122519722D2}" destId="{382EE048-6468-433C-9CA2-0211851F9173}" srcOrd="7" destOrd="0" presId="urn:microsoft.com/office/officeart/2005/8/layout/vList2"/>
    <dgm:cxn modelId="{7D1442A6-15A2-4691-8E47-024FDD00C761}" type="presParOf" srcId="{04C03C62-24A4-418D-8CF3-3122519722D2}" destId="{13ED5631-A917-457B-991D-9B1704CA1DFB}" srcOrd="8" destOrd="0" presId="urn:microsoft.com/office/officeart/2005/8/layout/vList2"/>
    <dgm:cxn modelId="{7D158491-66B5-4E5D-A911-DCBF0101B009}" type="presParOf" srcId="{04C03C62-24A4-418D-8CF3-3122519722D2}" destId="{A3D89913-D5CB-49AA-8007-5634A2504D21}" srcOrd="9" destOrd="0" presId="urn:microsoft.com/office/officeart/2005/8/layout/vList2"/>
    <dgm:cxn modelId="{900434F3-F4EB-407A-A232-F2243B6E9025}" type="presParOf" srcId="{04C03C62-24A4-418D-8CF3-3122519722D2}" destId="{551F294F-9B58-4A4D-9A5C-783F2FFE03B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E5D3E-4BB5-4730-9F6D-7D323F970BC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0314A14-E88F-44E7-A10C-139918BC89F6}">
      <dgm:prSet/>
      <dgm:spPr/>
      <dgm:t>
        <a:bodyPr/>
        <a:lstStyle/>
        <a:p>
          <a:pPr rtl="0"/>
          <a:r>
            <a:rPr lang="en-ID" dirty="0">
              <a:solidFill>
                <a:schemeClr val="accent5">
                  <a:lumMod val="10000"/>
                </a:schemeClr>
              </a:solidFill>
            </a:rPr>
            <a:t>Data source triangulation</a:t>
          </a:r>
          <a:endParaRPr lang="en-US" dirty="0">
            <a:solidFill>
              <a:schemeClr val="accent5">
                <a:lumMod val="10000"/>
              </a:schemeClr>
            </a:solidFill>
          </a:endParaRPr>
        </a:p>
      </dgm:t>
    </dgm:pt>
    <dgm:pt modelId="{3A8279C1-2530-40C2-BB23-E93A2007BB8E}" type="parTrans" cxnId="{08247DDE-3430-47F0-9EA6-2713066C743B}">
      <dgm:prSet/>
      <dgm:spPr/>
      <dgm:t>
        <a:bodyPr/>
        <a:lstStyle/>
        <a:p>
          <a:endParaRPr lang="en-US"/>
        </a:p>
      </dgm:t>
    </dgm:pt>
    <dgm:pt modelId="{7B6FB4EE-7944-4D2E-81EA-28555B28AEC4}" type="sibTrans" cxnId="{08247DDE-3430-47F0-9EA6-2713066C743B}">
      <dgm:prSet/>
      <dgm:spPr/>
      <dgm:t>
        <a:bodyPr/>
        <a:lstStyle/>
        <a:p>
          <a:endParaRPr lang="en-US"/>
        </a:p>
      </dgm:t>
    </dgm:pt>
    <dgm:pt modelId="{17013EF4-00DC-49AC-8A62-05D3F8DA8403}">
      <dgm:prSet/>
      <dgm:spPr/>
      <dgm:t>
        <a:bodyPr/>
        <a:lstStyle/>
        <a:p>
          <a:pPr rtl="0"/>
          <a:r>
            <a:rPr lang="en-ID">
              <a:solidFill>
                <a:schemeClr val="accent5">
                  <a:lumMod val="10000"/>
                </a:schemeClr>
              </a:solidFill>
            </a:rPr>
            <a:t>Methods triangulation</a:t>
          </a:r>
          <a:endParaRPr lang="en-US">
            <a:solidFill>
              <a:schemeClr val="accent5">
                <a:lumMod val="10000"/>
              </a:schemeClr>
            </a:solidFill>
          </a:endParaRPr>
        </a:p>
      </dgm:t>
    </dgm:pt>
    <dgm:pt modelId="{811731A9-D606-42CA-B26F-5B971B82D99B}" type="parTrans" cxnId="{9627CBC9-B608-4788-A26C-3007C90A48FE}">
      <dgm:prSet/>
      <dgm:spPr/>
      <dgm:t>
        <a:bodyPr/>
        <a:lstStyle/>
        <a:p>
          <a:endParaRPr lang="en-US"/>
        </a:p>
      </dgm:t>
    </dgm:pt>
    <dgm:pt modelId="{9E12C3F1-0F7B-4C63-B3D1-CFEBE4A53A7D}" type="sibTrans" cxnId="{9627CBC9-B608-4788-A26C-3007C90A48FE}">
      <dgm:prSet/>
      <dgm:spPr/>
      <dgm:t>
        <a:bodyPr/>
        <a:lstStyle/>
        <a:p>
          <a:endParaRPr lang="en-US"/>
        </a:p>
      </dgm:t>
    </dgm:pt>
    <dgm:pt modelId="{80558F22-9978-4746-896F-B213FAF6AC6E}">
      <dgm:prSet/>
      <dgm:spPr/>
      <dgm:t>
        <a:bodyPr/>
        <a:lstStyle/>
        <a:p>
          <a:pPr rtl="0"/>
          <a:r>
            <a:rPr lang="en-ID">
              <a:solidFill>
                <a:schemeClr val="accent5">
                  <a:lumMod val="10000"/>
                </a:schemeClr>
              </a:solidFill>
            </a:rPr>
            <a:t>Researcher triangulation</a:t>
          </a:r>
          <a:endParaRPr lang="en-US">
            <a:solidFill>
              <a:schemeClr val="accent5">
                <a:lumMod val="10000"/>
              </a:schemeClr>
            </a:solidFill>
          </a:endParaRPr>
        </a:p>
      </dgm:t>
    </dgm:pt>
    <dgm:pt modelId="{470A140F-8BCC-413F-A37B-4731813F8AEF}" type="parTrans" cxnId="{794FB6FE-B006-4042-B523-9565964898F8}">
      <dgm:prSet/>
      <dgm:spPr/>
      <dgm:t>
        <a:bodyPr/>
        <a:lstStyle/>
        <a:p>
          <a:endParaRPr lang="en-US"/>
        </a:p>
      </dgm:t>
    </dgm:pt>
    <dgm:pt modelId="{1620D426-6A9F-4706-BFF4-A816722CA50B}" type="sibTrans" cxnId="{794FB6FE-B006-4042-B523-9565964898F8}">
      <dgm:prSet/>
      <dgm:spPr/>
      <dgm:t>
        <a:bodyPr/>
        <a:lstStyle/>
        <a:p>
          <a:endParaRPr lang="en-US"/>
        </a:p>
      </dgm:t>
    </dgm:pt>
    <dgm:pt modelId="{4EF9E78C-8AC9-43DA-9A54-337A750FC624}">
      <dgm:prSet/>
      <dgm:spPr/>
      <dgm:t>
        <a:bodyPr/>
        <a:lstStyle/>
        <a:p>
          <a:pPr rtl="0"/>
          <a:r>
            <a:rPr lang="en-ID">
              <a:solidFill>
                <a:schemeClr val="accent5">
                  <a:lumMod val="10000"/>
                </a:schemeClr>
              </a:solidFill>
            </a:rPr>
            <a:t>Theory triangulation</a:t>
          </a:r>
          <a:endParaRPr lang="en-US">
            <a:solidFill>
              <a:schemeClr val="accent5">
                <a:lumMod val="10000"/>
              </a:schemeClr>
            </a:solidFill>
          </a:endParaRPr>
        </a:p>
      </dgm:t>
    </dgm:pt>
    <dgm:pt modelId="{EB9A1853-706B-4E3D-875A-58E2402AA3FB}" type="parTrans" cxnId="{98D069CE-603E-4E76-AEAF-59A9E3B41686}">
      <dgm:prSet/>
      <dgm:spPr/>
      <dgm:t>
        <a:bodyPr/>
        <a:lstStyle/>
        <a:p>
          <a:endParaRPr lang="en-US"/>
        </a:p>
      </dgm:t>
    </dgm:pt>
    <dgm:pt modelId="{EB60B3F1-919E-4B1E-86EC-76EAC85EA2D0}" type="sibTrans" cxnId="{98D069CE-603E-4E76-AEAF-59A9E3B41686}">
      <dgm:prSet/>
      <dgm:spPr/>
      <dgm:t>
        <a:bodyPr/>
        <a:lstStyle/>
        <a:p>
          <a:endParaRPr lang="en-US"/>
        </a:p>
      </dgm:t>
    </dgm:pt>
    <dgm:pt modelId="{A75D7381-E61A-400A-8363-36562E64C997}" type="pres">
      <dgm:prSet presAssocID="{DBDE5D3E-4BB5-4730-9F6D-7D323F970BC2}" presName="diagram" presStyleCnt="0">
        <dgm:presLayoutVars>
          <dgm:dir/>
          <dgm:resizeHandles val="exact"/>
        </dgm:presLayoutVars>
      </dgm:prSet>
      <dgm:spPr/>
    </dgm:pt>
    <dgm:pt modelId="{99C62A69-25F2-4723-8886-0BB69A6110BC}" type="pres">
      <dgm:prSet presAssocID="{E0314A14-E88F-44E7-A10C-139918BC89F6}" presName="node" presStyleLbl="node1" presStyleIdx="0" presStyleCnt="4">
        <dgm:presLayoutVars>
          <dgm:bulletEnabled val="1"/>
        </dgm:presLayoutVars>
      </dgm:prSet>
      <dgm:spPr/>
    </dgm:pt>
    <dgm:pt modelId="{EC46E320-A4CA-4003-B92F-86132CFC5F7E}" type="pres">
      <dgm:prSet presAssocID="{7B6FB4EE-7944-4D2E-81EA-28555B28AEC4}" presName="sibTrans" presStyleCnt="0"/>
      <dgm:spPr/>
    </dgm:pt>
    <dgm:pt modelId="{2C861A9C-7DE1-4EF6-BF2E-B3346AD051ED}" type="pres">
      <dgm:prSet presAssocID="{17013EF4-00DC-49AC-8A62-05D3F8DA8403}" presName="node" presStyleLbl="node1" presStyleIdx="1" presStyleCnt="4">
        <dgm:presLayoutVars>
          <dgm:bulletEnabled val="1"/>
        </dgm:presLayoutVars>
      </dgm:prSet>
      <dgm:spPr/>
    </dgm:pt>
    <dgm:pt modelId="{B668C729-C373-410A-B2CB-A737642D9935}" type="pres">
      <dgm:prSet presAssocID="{9E12C3F1-0F7B-4C63-B3D1-CFEBE4A53A7D}" presName="sibTrans" presStyleCnt="0"/>
      <dgm:spPr/>
    </dgm:pt>
    <dgm:pt modelId="{19A0879C-AE33-44D1-ABCC-A08CB220277A}" type="pres">
      <dgm:prSet presAssocID="{80558F22-9978-4746-896F-B213FAF6AC6E}" presName="node" presStyleLbl="node1" presStyleIdx="2" presStyleCnt="4">
        <dgm:presLayoutVars>
          <dgm:bulletEnabled val="1"/>
        </dgm:presLayoutVars>
      </dgm:prSet>
      <dgm:spPr/>
    </dgm:pt>
    <dgm:pt modelId="{4E0714EC-03F4-4ADC-AEC6-29DAD36EBAD6}" type="pres">
      <dgm:prSet presAssocID="{1620D426-6A9F-4706-BFF4-A816722CA50B}" presName="sibTrans" presStyleCnt="0"/>
      <dgm:spPr/>
    </dgm:pt>
    <dgm:pt modelId="{8CB9D013-65AF-468E-9B5E-6AD0F5723FE4}" type="pres">
      <dgm:prSet presAssocID="{4EF9E78C-8AC9-43DA-9A54-337A750FC624}" presName="node" presStyleLbl="node1" presStyleIdx="3" presStyleCnt="4">
        <dgm:presLayoutVars>
          <dgm:bulletEnabled val="1"/>
        </dgm:presLayoutVars>
      </dgm:prSet>
      <dgm:spPr/>
    </dgm:pt>
  </dgm:ptLst>
  <dgm:cxnLst>
    <dgm:cxn modelId="{B3C3334C-DBBC-42D5-B06C-711728686C9B}" type="presOf" srcId="{DBDE5D3E-4BB5-4730-9F6D-7D323F970BC2}" destId="{A75D7381-E61A-400A-8363-36562E64C997}" srcOrd="0" destOrd="0" presId="urn:microsoft.com/office/officeart/2005/8/layout/default"/>
    <dgm:cxn modelId="{16AD4757-76EB-4A3C-B835-200977CF63B8}" type="presOf" srcId="{17013EF4-00DC-49AC-8A62-05D3F8DA8403}" destId="{2C861A9C-7DE1-4EF6-BF2E-B3346AD051ED}" srcOrd="0" destOrd="0" presId="urn:microsoft.com/office/officeart/2005/8/layout/default"/>
    <dgm:cxn modelId="{A79048AD-A757-441B-BADA-B627307B94C0}" type="presOf" srcId="{4EF9E78C-8AC9-43DA-9A54-337A750FC624}" destId="{8CB9D013-65AF-468E-9B5E-6AD0F5723FE4}" srcOrd="0" destOrd="0" presId="urn:microsoft.com/office/officeart/2005/8/layout/default"/>
    <dgm:cxn modelId="{EC526CAE-144A-48E8-88CF-60E702086DE5}" type="presOf" srcId="{80558F22-9978-4746-896F-B213FAF6AC6E}" destId="{19A0879C-AE33-44D1-ABCC-A08CB220277A}" srcOrd="0" destOrd="0" presId="urn:microsoft.com/office/officeart/2005/8/layout/default"/>
    <dgm:cxn modelId="{6439DAB9-8FE6-4BD1-B255-2B33E6C49C20}" type="presOf" srcId="{E0314A14-E88F-44E7-A10C-139918BC89F6}" destId="{99C62A69-25F2-4723-8886-0BB69A6110BC}" srcOrd="0" destOrd="0" presId="urn:microsoft.com/office/officeart/2005/8/layout/default"/>
    <dgm:cxn modelId="{9627CBC9-B608-4788-A26C-3007C90A48FE}" srcId="{DBDE5D3E-4BB5-4730-9F6D-7D323F970BC2}" destId="{17013EF4-00DC-49AC-8A62-05D3F8DA8403}" srcOrd="1" destOrd="0" parTransId="{811731A9-D606-42CA-B26F-5B971B82D99B}" sibTransId="{9E12C3F1-0F7B-4C63-B3D1-CFEBE4A53A7D}"/>
    <dgm:cxn modelId="{98D069CE-603E-4E76-AEAF-59A9E3B41686}" srcId="{DBDE5D3E-4BB5-4730-9F6D-7D323F970BC2}" destId="{4EF9E78C-8AC9-43DA-9A54-337A750FC624}" srcOrd="3" destOrd="0" parTransId="{EB9A1853-706B-4E3D-875A-58E2402AA3FB}" sibTransId="{EB60B3F1-919E-4B1E-86EC-76EAC85EA2D0}"/>
    <dgm:cxn modelId="{08247DDE-3430-47F0-9EA6-2713066C743B}" srcId="{DBDE5D3E-4BB5-4730-9F6D-7D323F970BC2}" destId="{E0314A14-E88F-44E7-A10C-139918BC89F6}" srcOrd="0" destOrd="0" parTransId="{3A8279C1-2530-40C2-BB23-E93A2007BB8E}" sibTransId="{7B6FB4EE-7944-4D2E-81EA-28555B28AEC4}"/>
    <dgm:cxn modelId="{794FB6FE-B006-4042-B523-9565964898F8}" srcId="{DBDE5D3E-4BB5-4730-9F6D-7D323F970BC2}" destId="{80558F22-9978-4746-896F-B213FAF6AC6E}" srcOrd="2" destOrd="0" parTransId="{470A140F-8BCC-413F-A37B-4731813F8AEF}" sibTransId="{1620D426-6A9F-4706-BFF4-A816722CA50B}"/>
    <dgm:cxn modelId="{F95452EE-C7EF-4FE9-9013-B0DF80DD115A}" type="presParOf" srcId="{A75D7381-E61A-400A-8363-36562E64C997}" destId="{99C62A69-25F2-4723-8886-0BB69A6110BC}" srcOrd="0" destOrd="0" presId="urn:microsoft.com/office/officeart/2005/8/layout/default"/>
    <dgm:cxn modelId="{3A792321-5F30-4EB2-85E8-BDA116075939}" type="presParOf" srcId="{A75D7381-E61A-400A-8363-36562E64C997}" destId="{EC46E320-A4CA-4003-B92F-86132CFC5F7E}" srcOrd="1" destOrd="0" presId="urn:microsoft.com/office/officeart/2005/8/layout/default"/>
    <dgm:cxn modelId="{7E2D776F-432E-4774-8DA2-D0C9A741ECAD}" type="presParOf" srcId="{A75D7381-E61A-400A-8363-36562E64C997}" destId="{2C861A9C-7DE1-4EF6-BF2E-B3346AD051ED}" srcOrd="2" destOrd="0" presId="urn:microsoft.com/office/officeart/2005/8/layout/default"/>
    <dgm:cxn modelId="{B18E6ABF-3E0A-47B6-9597-5F00A985F210}" type="presParOf" srcId="{A75D7381-E61A-400A-8363-36562E64C997}" destId="{B668C729-C373-410A-B2CB-A737642D9935}" srcOrd="3" destOrd="0" presId="urn:microsoft.com/office/officeart/2005/8/layout/default"/>
    <dgm:cxn modelId="{05DB24C4-CE0E-4290-8CAB-A654863C4B71}" type="presParOf" srcId="{A75D7381-E61A-400A-8363-36562E64C997}" destId="{19A0879C-AE33-44D1-ABCC-A08CB220277A}" srcOrd="4" destOrd="0" presId="urn:microsoft.com/office/officeart/2005/8/layout/default"/>
    <dgm:cxn modelId="{C22DB57D-4C82-4382-A9FB-984DF0996B93}" type="presParOf" srcId="{A75D7381-E61A-400A-8363-36562E64C997}" destId="{4E0714EC-03F4-4ADC-AEC6-29DAD36EBAD6}" srcOrd="5" destOrd="0" presId="urn:microsoft.com/office/officeart/2005/8/layout/default"/>
    <dgm:cxn modelId="{32DDDF95-5131-47BF-B465-D21B897EA76B}" type="presParOf" srcId="{A75D7381-E61A-400A-8363-36562E64C997}" destId="{8CB9D013-65AF-468E-9B5E-6AD0F5723FE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356E5-4F07-48C0-B6BC-CE67F1AC0CF0}">
      <dsp:nvSpPr>
        <dsp:cNvPr id="0" name=""/>
        <dsp:cNvSpPr/>
      </dsp:nvSpPr>
      <dsp:spPr>
        <a:xfrm>
          <a:off x="0" y="28218"/>
          <a:ext cx="9187543" cy="7022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Explores a central phenomenon (one key concept) </a:t>
          </a:r>
          <a:endParaRPr lang="en-US" sz="2400" kern="1200" dirty="0"/>
        </a:p>
      </dsp:txBody>
      <dsp:txXfrm>
        <a:off x="34283" y="62501"/>
        <a:ext cx="9118977" cy="633717"/>
      </dsp:txXfrm>
    </dsp:sp>
    <dsp:sp modelId="{4B513EFD-BBD2-4EDD-B94F-9A57817D1521}">
      <dsp:nvSpPr>
        <dsp:cNvPr id="0" name=""/>
        <dsp:cNvSpPr/>
      </dsp:nvSpPr>
      <dsp:spPr>
        <a:xfrm>
          <a:off x="0" y="800324"/>
          <a:ext cx="9187543" cy="789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Asks participants broad, general questions</a:t>
          </a:r>
          <a:endParaRPr lang="en-US" sz="2400" kern="1200" dirty="0"/>
        </a:p>
      </dsp:txBody>
      <dsp:txXfrm>
        <a:off x="38549" y="838873"/>
        <a:ext cx="9110445" cy="712591"/>
      </dsp:txXfrm>
    </dsp:sp>
    <dsp:sp modelId="{F6357047-579D-424E-9497-E2FCB8237CFF}">
      <dsp:nvSpPr>
        <dsp:cNvPr id="0" name=""/>
        <dsp:cNvSpPr/>
      </dsp:nvSpPr>
      <dsp:spPr>
        <a:xfrm>
          <a:off x="0" y="1715986"/>
          <a:ext cx="9187543" cy="7879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Collects detailed views of participants in the form of words or images</a:t>
          </a:r>
          <a:endParaRPr lang="en-US" sz="2400" kern="1200" dirty="0"/>
        </a:p>
      </dsp:txBody>
      <dsp:txXfrm>
        <a:off x="38467" y="1754453"/>
        <a:ext cx="9110609" cy="711059"/>
      </dsp:txXfrm>
    </dsp:sp>
    <dsp:sp modelId="{B3741B1B-F76B-4D09-BE27-42E310436B89}">
      <dsp:nvSpPr>
        <dsp:cNvPr id="0" name=""/>
        <dsp:cNvSpPr/>
      </dsp:nvSpPr>
      <dsp:spPr>
        <a:xfrm>
          <a:off x="0" y="2696985"/>
          <a:ext cx="9187543" cy="9681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Analyses and codes the data for description and themes</a:t>
          </a:r>
          <a:endParaRPr lang="en-US" sz="2400" kern="1200" dirty="0"/>
        </a:p>
      </dsp:txBody>
      <dsp:txXfrm>
        <a:off x="47260" y="2744245"/>
        <a:ext cx="9093023" cy="873612"/>
      </dsp:txXfrm>
    </dsp:sp>
    <dsp:sp modelId="{13ED5631-A917-457B-991D-9B1704CA1DFB}">
      <dsp:nvSpPr>
        <dsp:cNvPr id="0" name=""/>
        <dsp:cNvSpPr/>
      </dsp:nvSpPr>
      <dsp:spPr>
        <a:xfrm>
          <a:off x="0" y="3794718"/>
          <a:ext cx="9187543" cy="6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Interprets the meaning of the Information drawing on personal reflections and past research</a:t>
          </a:r>
          <a:endParaRPr lang="en-US" sz="2400" kern="1200" dirty="0"/>
        </a:p>
      </dsp:txBody>
      <dsp:txXfrm>
        <a:off x="34064" y="3828782"/>
        <a:ext cx="9119415" cy="629672"/>
      </dsp:txXfrm>
    </dsp:sp>
    <dsp:sp modelId="{551F294F-9B58-4A4D-9A5C-783F2FFE03BF}">
      <dsp:nvSpPr>
        <dsp:cNvPr id="0" name=""/>
        <dsp:cNvSpPr/>
      </dsp:nvSpPr>
      <dsp:spPr>
        <a:xfrm>
          <a:off x="0" y="4622119"/>
          <a:ext cx="9187543" cy="6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Writes a Final Report</a:t>
          </a:r>
          <a:endParaRPr lang="en-US" sz="2400" kern="1200" dirty="0"/>
        </a:p>
      </dsp:txBody>
      <dsp:txXfrm>
        <a:off x="34064" y="4656183"/>
        <a:ext cx="9119415" cy="629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62A69-25F2-4723-8886-0BB69A6110BC}">
      <dsp:nvSpPr>
        <dsp:cNvPr id="0" name=""/>
        <dsp:cNvSpPr/>
      </dsp:nvSpPr>
      <dsp:spPr>
        <a:xfrm>
          <a:off x="972865" y="1508"/>
          <a:ext cx="2404835" cy="14429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ID" sz="3200" kern="1200" dirty="0">
              <a:solidFill>
                <a:schemeClr val="accent5">
                  <a:lumMod val="10000"/>
                </a:schemeClr>
              </a:solidFill>
            </a:rPr>
            <a:t>Data source triangulation</a:t>
          </a:r>
          <a:endParaRPr lang="en-US" sz="3200" kern="1200" dirty="0">
            <a:solidFill>
              <a:schemeClr val="accent5">
                <a:lumMod val="10000"/>
              </a:schemeClr>
            </a:solidFill>
          </a:endParaRPr>
        </a:p>
      </dsp:txBody>
      <dsp:txXfrm>
        <a:off x="972865" y="1508"/>
        <a:ext cx="2404835" cy="1442901"/>
      </dsp:txXfrm>
    </dsp:sp>
    <dsp:sp modelId="{2C861A9C-7DE1-4EF6-BF2E-B3346AD051ED}">
      <dsp:nvSpPr>
        <dsp:cNvPr id="0" name=""/>
        <dsp:cNvSpPr/>
      </dsp:nvSpPr>
      <dsp:spPr>
        <a:xfrm>
          <a:off x="3618184" y="1508"/>
          <a:ext cx="2404835" cy="14429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ID" sz="3200" kern="1200">
              <a:solidFill>
                <a:schemeClr val="accent5">
                  <a:lumMod val="10000"/>
                </a:schemeClr>
              </a:solidFill>
            </a:rPr>
            <a:t>Methods triangulation</a:t>
          </a:r>
          <a:endParaRPr lang="en-US" sz="3200" kern="1200">
            <a:solidFill>
              <a:schemeClr val="accent5">
                <a:lumMod val="10000"/>
              </a:schemeClr>
            </a:solidFill>
          </a:endParaRPr>
        </a:p>
      </dsp:txBody>
      <dsp:txXfrm>
        <a:off x="3618184" y="1508"/>
        <a:ext cx="2404835" cy="1442901"/>
      </dsp:txXfrm>
    </dsp:sp>
    <dsp:sp modelId="{19A0879C-AE33-44D1-ABCC-A08CB220277A}">
      <dsp:nvSpPr>
        <dsp:cNvPr id="0" name=""/>
        <dsp:cNvSpPr/>
      </dsp:nvSpPr>
      <dsp:spPr>
        <a:xfrm>
          <a:off x="972865" y="1684893"/>
          <a:ext cx="2404835" cy="14429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ID" sz="3200" kern="1200">
              <a:solidFill>
                <a:schemeClr val="accent5">
                  <a:lumMod val="10000"/>
                </a:schemeClr>
              </a:solidFill>
            </a:rPr>
            <a:t>Researcher triangulation</a:t>
          </a:r>
          <a:endParaRPr lang="en-US" sz="3200" kern="1200">
            <a:solidFill>
              <a:schemeClr val="accent5">
                <a:lumMod val="10000"/>
              </a:schemeClr>
            </a:solidFill>
          </a:endParaRPr>
        </a:p>
      </dsp:txBody>
      <dsp:txXfrm>
        <a:off x="972865" y="1684893"/>
        <a:ext cx="2404835" cy="1442901"/>
      </dsp:txXfrm>
    </dsp:sp>
    <dsp:sp modelId="{8CB9D013-65AF-468E-9B5E-6AD0F5723FE4}">
      <dsp:nvSpPr>
        <dsp:cNvPr id="0" name=""/>
        <dsp:cNvSpPr/>
      </dsp:nvSpPr>
      <dsp:spPr>
        <a:xfrm>
          <a:off x="3618184" y="1684893"/>
          <a:ext cx="2404835" cy="14429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ID" sz="3200" kern="1200">
              <a:solidFill>
                <a:schemeClr val="accent5">
                  <a:lumMod val="10000"/>
                </a:schemeClr>
              </a:solidFill>
            </a:rPr>
            <a:t>Theory triangulation</a:t>
          </a:r>
          <a:endParaRPr lang="en-US" sz="3200" kern="1200">
            <a:solidFill>
              <a:schemeClr val="accent5">
                <a:lumMod val="10000"/>
              </a:schemeClr>
            </a:solidFill>
          </a:endParaRPr>
        </a:p>
      </dsp:txBody>
      <dsp:txXfrm>
        <a:off x="3618184" y="1684893"/>
        <a:ext cx="2404835" cy="1442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5938F-14B1-43C6-BCBF-0B41E9330D3C}" type="datetimeFigureOut">
              <a:rPr lang="en-MY" smtClean="0"/>
              <a:t>23/5/2022</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4B394-109E-4671-A35E-0A9A8083D810}" type="slidenum">
              <a:rPr lang="en-MY" smtClean="0"/>
              <a:t>‹#›</a:t>
            </a:fld>
            <a:endParaRPr lang="en-MY"/>
          </a:p>
        </p:txBody>
      </p:sp>
    </p:spTree>
    <p:extLst>
      <p:ext uri="{BB962C8B-B14F-4D97-AF65-F5344CB8AC3E}">
        <p14:creationId xmlns:p14="http://schemas.microsoft.com/office/powerpoint/2010/main" val="161934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9"/>
          <p:cNvSpPr>
            <a:spLocks noGrp="1" noChangeArrowheads="1"/>
          </p:cNvSpPr>
          <p:nvPr>
            <p:ph type="sldNum" sz="quarter" idx="5"/>
          </p:nvPr>
        </p:nvSpPr>
        <p:spPr>
          <a:ln/>
        </p:spPr>
        <p:txBody>
          <a:bodyPr/>
          <a:lstStyle/>
          <a:p>
            <a:fld id="{1E15C85C-EFC6-4DF6-9B54-4DF39ACC3CE2}" type="slidenum">
              <a:rPr lang="en-US"/>
              <a:pPr/>
              <a:t>3</a:t>
            </a:fld>
            <a:endParaRPr lang="en-US"/>
          </a:p>
        </p:txBody>
      </p:sp>
      <p:sp>
        <p:nvSpPr>
          <p:cNvPr id="405506" name="Rectangle 2"/>
          <p:cNvSpPr>
            <a:spLocks noGrp="1" noRot="1" noChangeAspect="1" noChangeArrowheads="1" noTextEdit="1"/>
          </p:cNvSpPr>
          <p:nvPr>
            <p:ph type="sldImg"/>
          </p:nvPr>
        </p:nvSpPr>
        <p:spPr>
          <a:xfrm>
            <a:off x="525463" y="1093788"/>
            <a:ext cx="6662737" cy="3748087"/>
          </a:xfrm>
          <a:solidFill>
            <a:srgbClr val="FFFFFF"/>
          </a:solidFill>
          <a:ln/>
        </p:spPr>
      </p:sp>
      <p:sp>
        <p:nvSpPr>
          <p:cNvPr id="405507" name="Rectangle 3"/>
          <p:cNvSpPr txBox="1">
            <a:spLocks noGrp="1" noChangeArrowheads="1"/>
          </p:cNvSpPr>
          <p:nvPr>
            <p:ph type="body" idx="1"/>
          </p:nvPr>
        </p:nvSpPr>
        <p:spPr>
          <a:xfrm>
            <a:off x="1177337" y="5204538"/>
            <a:ext cx="5366858" cy="4159544"/>
          </a:xfrm>
          <a:ln/>
        </p:spPr>
        <p:txBody>
          <a:bodyPr wrap="none"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385F-1B5C-4D2B-A86B-ED1C00395D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59B4DC51-C3C6-4189-BADB-2AC6365B1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B23CDE3A-5AB1-4347-BEF3-BBC3EA4C7AAB}"/>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5" name="Footer Placeholder 4">
            <a:extLst>
              <a:ext uri="{FF2B5EF4-FFF2-40B4-BE49-F238E27FC236}">
                <a16:creationId xmlns:a16="http://schemas.microsoft.com/office/drawing/2014/main" id="{A12E8EAD-3D9B-4A77-9173-37B787DD658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F7816A1-0E74-4E69-8F66-ADF253FB16E3}"/>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136955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AD43-80BB-4E7F-8BDF-9E1C5178D023}"/>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BC8819F-44BF-44A8-BDC3-B8DA0C5AF4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520B53A-B7E1-4822-8ABD-487051714F25}"/>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5" name="Footer Placeholder 4">
            <a:extLst>
              <a:ext uri="{FF2B5EF4-FFF2-40B4-BE49-F238E27FC236}">
                <a16:creationId xmlns:a16="http://schemas.microsoft.com/office/drawing/2014/main" id="{B267F972-87FD-4F66-897A-2A2788166C1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0B08EDE-9446-4289-B3D1-F143EA21F1D8}"/>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198829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7E39B-B1C9-4B4F-84D7-6F6963A184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94DFE3AE-A2BB-4DCD-9F0E-006D4F64C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B9B47F6-B318-451E-8526-D1EACCEBF711}"/>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5" name="Footer Placeholder 4">
            <a:extLst>
              <a:ext uri="{FF2B5EF4-FFF2-40B4-BE49-F238E27FC236}">
                <a16:creationId xmlns:a16="http://schemas.microsoft.com/office/drawing/2014/main" id="{C218A5FB-7275-4DA2-B507-F909863B241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9BB933B-DD1C-459D-8DED-886A174D2EDC}"/>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143115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4197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597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43599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0258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1099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1772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59965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75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0160-02F5-4DC7-8394-3C96D137A34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9708D613-6696-419E-B380-C0D4EB501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90D6462-36C5-4A60-935A-F4861404A7E7}"/>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5" name="Footer Placeholder 4">
            <a:extLst>
              <a:ext uri="{FF2B5EF4-FFF2-40B4-BE49-F238E27FC236}">
                <a16:creationId xmlns:a16="http://schemas.microsoft.com/office/drawing/2014/main" id="{F124010F-5F9C-417C-BC25-7F4B10CE441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32CDB9C-E50D-4A18-AE11-9D649102C1D8}"/>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3716243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33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6910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675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7394-0883-42E7-9827-BC0F88939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72E2D33D-1F21-4C76-94A1-C5E185F0D8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D3B43-5821-43CE-A6B3-7993A20DF275}"/>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5" name="Footer Placeholder 4">
            <a:extLst>
              <a:ext uri="{FF2B5EF4-FFF2-40B4-BE49-F238E27FC236}">
                <a16:creationId xmlns:a16="http://schemas.microsoft.com/office/drawing/2014/main" id="{5B013C4E-026E-49FD-A133-0EB6490D6DB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49B4593-666E-4592-A4C1-087B2C1B7AA2}"/>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346504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CA07-108D-40DF-B740-6B0759516CF4}"/>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BEAD539-BDE5-43D9-8258-A16502CC3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6B875529-C0DE-4ADE-BB68-50B6A1AECE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AE41CEFB-ADCA-472B-9315-84C6ACDC6238}"/>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6" name="Footer Placeholder 5">
            <a:extLst>
              <a:ext uri="{FF2B5EF4-FFF2-40B4-BE49-F238E27FC236}">
                <a16:creationId xmlns:a16="http://schemas.microsoft.com/office/drawing/2014/main" id="{CB0F7F68-D2B7-418D-A66F-8353874E2D2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67A52A7-5184-445E-88EF-54AF9B8A18AD}"/>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223797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6939-12D7-4A1E-92E6-AD5E1AF0534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3318E6AB-9A55-4EF5-A28F-63676E55C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353609-4094-4947-B409-D2D6D2F1F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5168DD0C-81E9-4E1E-8FF6-F0BAFFDAF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2C1B1-0C74-4917-9A95-EFB948C651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E18F26F-6A25-4DA1-994B-952C889FB1B1}"/>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8" name="Footer Placeholder 7">
            <a:extLst>
              <a:ext uri="{FF2B5EF4-FFF2-40B4-BE49-F238E27FC236}">
                <a16:creationId xmlns:a16="http://schemas.microsoft.com/office/drawing/2014/main" id="{D3C4A4EF-E8B5-4DFE-9E4C-09C84AB2E4EB}"/>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92C7174D-3382-4B3E-8FF0-94285F7A822C}"/>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219674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E6A9-E08B-4475-B5B2-DDBDA7C9ECF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9365A4C6-371D-4AF7-9EF0-8DA2107BE5C7}"/>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4" name="Footer Placeholder 3">
            <a:extLst>
              <a:ext uri="{FF2B5EF4-FFF2-40B4-BE49-F238E27FC236}">
                <a16:creationId xmlns:a16="http://schemas.microsoft.com/office/drawing/2014/main" id="{E55F2EE9-8F77-42C8-AF0E-F250AD8A2E52}"/>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51E5DC03-808B-46AC-852D-AB68B16F1A10}"/>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425447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313BA-875C-4764-AD95-6F7E0C0E7DA0}"/>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3" name="Footer Placeholder 2">
            <a:extLst>
              <a:ext uri="{FF2B5EF4-FFF2-40B4-BE49-F238E27FC236}">
                <a16:creationId xmlns:a16="http://schemas.microsoft.com/office/drawing/2014/main" id="{C7AFEEE6-25AF-43C5-BBAC-D1A3D5CF8768}"/>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F2F5E7A2-3800-4B5B-9996-E5238FD0949C}"/>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298135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D70A-77CF-4D2E-B707-CF685ADC4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EC0891C1-BE39-4710-AE6E-5F4129AF3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28BE47BF-013E-486B-B07B-997589BB7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AC3CD6-C928-4F58-B0DB-6AB426313624}"/>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6" name="Footer Placeholder 5">
            <a:extLst>
              <a:ext uri="{FF2B5EF4-FFF2-40B4-BE49-F238E27FC236}">
                <a16:creationId xmlns:a16="http://schemas.microsoft.com/office/drawing/2014/main" id="{1CA923FF-0021-4977-BCDB-A2D3BFC7315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06E3326-3A7E-4F62-9DFD-6ED3C5F1D556}"/>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142249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E3B3-E01C-47E6-8701-8DABF79427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F4FB023C-B357-4336-A07C-A7CBE2AB8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91EC00FA-1ADB-4008-9867-CC75CCAA9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6D2FB2-AE48-4C4B-9E40-FCE2408DA6B6}"/>
              </a:ext>
            </a:extLst>
          </p:cNvPr>
          <p:cNvSpPr>
            <a:spLocks noGrp="1"/>
          </p:cNvSpPr>
          <p:nvPr>
            <p:ph type="dt" sz="half" idx="10"/>
          </p:nvPr>
        </p:nvSpPr>
        <p:spPr/>
        <p:txBody>
          <a:bodyPr/>
          <a:lstStyle/>
          <a:p>
            <a:fld id="{4A1ED296-E122-40C3-A269-2A819429CA23}" type="datetimeFigureOut">
              <a:rPr lang="en-MY" smtClean="0"/>
              <a:t>23/5/2022</a:t>
            </a:fld>
            <a:endParaRPr lang="en-MY"/>
          </a:p>
        </p:txBody>
      </p:sp>
      <p:sp>
        <p:nvSpPr>
          <p:cNvPr id="6" name="Footer Placeholder 5">
            <a:extLst>
              <a:ext uri="{FF2B5EF4-FFF2-40B4-BE49-F238E27FC236}">
                <a16:creationId xmlns:a16="http://schemas.microsoft.com/office/drawing/2014/main" id="{BF10D1F9-2DB7-4A4E-9689-5C84FF0C5E42}"/>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FEFF588-3397-4E44-B4A9-06A4EF624DF6}"/>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38346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95DFD-68ED-45B9-B960-6FBC621D8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0DFD221-F418-459F-B201-3E1987D65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B1CE2F0-916E-4202-9C25-6A26F4813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ED296-E122-40C3-A269-2A819429CA23}" type="datetimeFigureOut">
              <a:rPr lang="en-MY" smtClean="0"/>
              <a:t>23/5/2022</a:t>
            </a:fld>
            <a:endParaRPr lang="en-MY"/>
          </a:p>
        </p:txBody>
      </p:sp>
      <p:sp>
        <p:nvSpPr>
          <p:cNvPr id="5" name="Footer Placeholder 4">
            <a:extLst>
              <a:ext uri="{FF2B5EF4-FFF2-40B4-BE49-F238E27FC236}">
                <a16:creationId xmlns:a16="http://schemas.microsoft.com/office/drawing/2014/main" id="{D5E8634B-9335-4BCC-AC02-046D3CE436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D8CBE44-DC68-4E63-9D6A-048282BAC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C9D22-4E3E-45BF-82DF-42686DF65625}" type="slidenum">
              <a:rPr lang="en-MY" smtClean="0"/>
              <a:t>‹#›</a:t>
            </a:fld>
            <a:endParaRPr lang="en-MY"/>
          </a:p>
        </p:txBody>
      </p:sp>
    </p:spTree>
    <p:extLst>
      <p:ext uri="{BB962C8B-B14F-4D97-AF65-F5344CB8AC3E}">
        <p14:creationId xmlns:p14="http://schemas.microsoft.com/office/powerpoint/2010/main" val="109147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4671341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ribbr.com/methodology/transcribe-intervie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2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0" y="27432"/>
            <a:ext cx="12003314" cy="4158171"/>
          </a:xfrm>
        </p:spPr>
        <p:txBody>
          <a:bodyPr>
            <a:normAutofit/>
          </a:bodyPr>
          <a:lstStyle/>
          <a:p>
            <a:pPr algn="ctr">
              <a:lnSpc>
                <a:spcPct val="90000"/>
              </a:lnSpc>
            </a:pPr>
            <a:r>
              <a:rPr lang="en-US" sz="10800" dirty="0"/>
              <a:t>Qualitative method</a:t>
            </a:r>
            <a:endParaRPr lang="en-MY" sz="108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fontScale="92500" lnSpcReduction="10000"/>
          </a:bodyPr>
          <a:lstStyle/>
          <a:p>
            <a:pPr algn="ctr"/>
            <a:r>
              <a:rPr lang="en-MY" sz="320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6">
            <a:extLst>
              <a:ext uri="{FF2B5EF4-FFF2-40B4-BE49-F238E27FC236}">
                <a16:creationId xmlns:a16="http://schemas.microsoft.com/office/drawing/2014/main" id="{99109B1D-4AAD-4E4C-AB9A-8E77812DE7CE}"/>
              </a:ext>
            </a:extLst>
          </p:cNvPr>
          <p:cNvPicPr>
            <a:picLocks noChangeAspect="1"/>
          </p:cNvPicPr>
          <p:nvPr/>
        </p:nvPicPr>
        <p:blipFill>
          <a:blip r:embed="rId3"/>
          <a:stretch>
            <a:fillRect/>
          </a:stretch>
        </p:blipFill>
        <p:spPr>
          <a:xfrm>
            <a:off x="10058215" y="4553502"/>
            <a:ext cx="2133785" cy="2304488"/>
          </a:xfrm>
          <a:prstGeom prst="rect">
            <a:avLst/>
          </a:prstGeom>
        </p:spPr>
      </p:pic>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US" sz="4000" b="1" dirty="0">
                <a:solidFill>
                  <a:srgbClr val="FF0000"/>
                </a:solidFill>
              </a:rPr>
              <a:t>Data Analysis</a:t>
            </a:r>
            <a:r>
              <a:rPr lang="en-US" sz="3200" dirty="0"/>
              <a:t>: how will we analyze it? The overall process</a:t>
            </a:r>
          </a:p>
        </p:txBody>
      </p:sp>
      <p:sp>
        <p:nvSpPr>
          <p:cNvPr id="440323" name="Text Box 3"/>
          <p:cNvSpPr txBox="1">
            <a:spLocks noChangeArrowheads="1"/>
          </p:cNvSpPr>
          <p:nvPr/>
        </p:nvSpPr>
        <p:spPr bwMode="auto">
          <a:xfrm>
            <a:off x="2727325" y="1676401"/>
            <a:ext cx="26876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charset="0"/>
                <a:ea typeface="+mn-ea"/>
                <a:cs typeface="+mn-cs"/>
              </a:rPr>
              <a:t>Codes the Text for</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charset="0"/>
                <a:ea typeface="+mn-ea"/>
                <a:cs typeface="+mn-cs"/>
              </a:rPr>
              <a:t>Description to be Used</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charset="0"/>
                <a:ea typeface="+mn-ea"/>
                <a:cs typeface="+mn-cs"/>
              </a:rPr>
              <a:t>in the Research Report</a:t>
            </a:r>
            <a:endParaRPr kumimoji="0" lang="en-US" sz="2400" b="1" i="0" u="none" strike="noStrike" kern="1200" cap="none" spc="0" normalizeH="0" baseline="0" noProof="0" dirty="0">
              <a:ln>
                <a:noFill/>
              </a:ln>
              <a:solidFill>
                <a:srgbClr val="0070C0"/>
              </a:solidFill>
              <a:effectLst/>
              <a:uLnTx/>
              <a:uFillTx/>
              <a:latin typeface="Times New Roman" charset="0"/>
              <a:ea typeface="+mn-ea"/>
              <a:cs typeface="+mn-cs"/>
            </a:endParaRPr>
          </a:p>
        </p:txBody>
      </p:sp>
      <p:sp>
        <p:nvSpPr>
          <p:cNvPr id="440324" name="Text Box 4"/>
          <p:cNvSpPr txBox="1">
            <a:spLocks noChangeArrowheads="1"/>
          </p:cNvSpPr>
          <p:nvPr/>
        </p:nvSpPr>
        <p:spPr bwMode="auto">
          <a:xfrm>
            <a:off x="6464300" y="1676401"/>
            <a:ext cx="26876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563C1"/>
                </a:solidFill>
                <a:effectLst/>
                <a:uLnTx/>
                <a:uFillTx/>
                <a:latin typeface="Times New Roman" charset="0"/>
                <a:ea typeface="+mn-ea"/>
                <a:cs typeface="+mn-cs"/>
              </a:rPr>
              <a:t>Codes the Text for</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563C1"/>
                </a:solidFill>
                <a:effectLst/>
                <a:uLnTx/>
                <a:uFillTx/>
                <a:latin typeface="Times New Roman" charset="0"/>
                <a:ea typeface="+mn-ea"/>
                <a:cs typeface="+mn-cs"/>
              </a:rPr>
              <a:t>Themes to be Used</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563C1"/>
                </a:solidFill>
                <a:effectLst/>
                <a:uLnTx/>
                <a:uFillTx/>
                <a:latin typeface="Times New Roman" charset="0"/>
                <a:ea typeface="+mn-ea"/>
                <a:cs typeface="+mn-cs"/>
              </a:rPr>
              <a:t>in the Research Report</a:t>
            </a:r>
            <a:endParaRPr kumimoji="0" lang="en-US" sz="2400" b="1"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40325" name="Text Box 5"/>
          <p:cNvSpPr txBox="1">
            <a:spLocks noChangeArrowheads="1"/>
          </p:cNvSpPr>
          <p:nvPr/>
        </p:nvSpPr>
        <p:spPr bwMode="auto">
          <a:xfrm>
            <a:off x="3581401" y="2819401"/>
            <a:ext cx="5464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The Researcher </a:t>
            </a:r>
            <a:r>
              <a:rPr kumimoji="0" lang="en-US" sz="2000" b="1" i="0" u="none" strike="noStrike" kern="1200" cap="none" spc="0" normalizeH="0" baseline="0" noProof="0" dirty="0">
                <a:ln>
                  <a:noFill/>
                </a:ln>
                <a:solidFill>
                  <a:srgbClr val="0070C0"/>
                </a:solidFill>
                <a:effectLst/>
                <a:uLnTx/>
                <a:uFillTx/>
                <a:latin typeface="Times New Roman" charset="0"/>
                <a:ea typeface="+mn-ea"/>
                <a:cs typeface="+mn-cs"/>
              </a:rPr>
              <a:t>Codes the Data </a:t>
            </a: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(i.e., locates text </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segments and assigns a code to label them)</a:t>
            </a:r>
            <a:endParaRPr kumimoji="0" lang="en-US" sz="2400" b="1" i="0" u="none" strike="noStrike" kern="1200" cap="none" spc="0" normalizeH="0" baseline="0" noProof="0" dirty="0">
              <a:ln>
                <a:noFill/>
              </a:ln>
              <a:solidFill>
                <a:srgbClr val="44546A"/>
              </a:solidFill>
              <a:effectLst/>
              <a:uLnTx/>
              <a:uFillTx/>
              <a:latin typeface="Times New Roman" charset="0"/>
              <a:ea typeface="+mn-ea"/>
              <a:cs typeface="+mn-cs"/>
            </a:endParaRPr>
          </a:p>
        </p:txBody>
      </p:sp>
      <p:sp>
        <p:nvSpPr>
          <p:cNvPr id="440326" name="Text Box 6"/>
          <p:cNvSpPr txBox="1">
            <a:spLocks noChangeArrowheads="1"/>
          </p:cNvSpPr>
          <p:nvPr/>
        </p:nvSpPr>
        <p:spPr bwMode="auto">
          <a:xfrm>
            <a:off x="3810001" y="4556126"/>
            <a:ext cx="4830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The Researcher </a:t>
            </a:r>
            <a:r>
              <a:rPr kumimoji="0" lang="en-US" sz="2000" b="1" i="0" u="none" strike="noStrike" kern="1200" cap="none" spc="0" normalizeH="0" baseline="0" noProof="0" dirty="0">
                <a:ln>
                  <a:noFill/>
                </a:ln>
                <a:solidFill>
                  <a:srgbClr val="0070C0"/>
                </a:solidFill>
                <a:effectLst/>
                <a:uLnTx/>
                <a:uFillTx/>
                <a:latin typeface="Times New Roman" charset="0"/>
                <a:ea typeface="+mn-ea"/>
                <a:cs typeface="+mn-cs"/>
              </a:rPr>
              <a:t>Prepares Data for analysis</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 e.g., transcribes </a:t>
            </a:r>
            <a:r>
              <a:rPr kumimoji="0" lang="en-US" sz="2000" b="1" i="0" u="none" strike="noStrike" kern="1200" cap="none" spc="0" normalizeH="0" baseline="0" noProof="0" dirty="0" err="1">
                <a:ln>
                  <a:noFill/>
                </a:ln>
                <a:solidFill>
                  <a:srgbClr val="44546A"/>
                </a:solidFill>
                <a:effectLst/>
                <a:uLnTx/>
                <a:uFillTx/>
                <a:latin typeface="Times New Roman" charset="0"/>
                <a:ea typeface="+mn-ea"/>
                <a:cs typeface="+mn-cs"/>
              </a:rPr>
              <a:t>fieldnotes</a:t>
            </a: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a:t>
            </a:r>
            <a:endParaRPr kumimoji="0" lang="en-US" sz="2400" b="1" i="0" u="none" strike="noStrike" kern="1200" cap="none" spc="0" normalizeH="0" baseline="0" noProof="0" dirty="0">
              <a:ln>
                <a:noFill/>
              </a:ln>
              <a:solidFill>
                <a:srgbClr val="44546A"/>
              </a:solidFill>
              <a:effectLst/>
              <a:uLnTx/>
              <a:uFillTx/>
              <a:latin typeface="Times New Roman" charset="0"/>
              <a:ea typeface="+mn-ea"/>
              <a:cs typeface="+mn-cs"/>
            </a:endParaRPr>
          </a:p>
        </p:txBody>
      </p:sp>
      <p:sp>
        <p:nvSpPr>
          <p:cNvPr id="440327" name="Text Box 7"/>
          <p:cNvSpPr txBox="1">
            <a:spLocks noChangeArrowheads="1"/>
          </p:cNvSpPr>
          <p:nvPr/>
        </p:nvSpPr>
        <p:spPr bwMode="auto">
          <a:xfrm>
            <a:off x="3581400" y="5394326"/>
            <a:ext cx="5962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The Researcher </a:t>
            </a:r>
            <a:r>
              <a:rPr kumimoji="0" lang="en-US" sz="2000" b="1" i="0" u="none" strike="noStrike" kern="1200" cap="none" spc="0" normalizeH="0" baseline="0" noProof="0" dirty="0">
                <a:ln>
                  <a:noFill/>
                </a:ln>
                <a:solidFill>
                  <a:srgbClr val="0070C0"/>
                </a:solidFill>
                <a:effectLst/>
                <a:uLnTx/>
                <a:uFillTx/>
                <a:latin typeface="Times New Roman" charset="0"/>
                <a:ea typeface="+mn-ea"/>
                <a:cs typeface="+mn-cs"/>
              </a:rPr>
              <a:t>Collects Data </a:t>
            </a: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(i.e., a text file, such as </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srgbClr val="44546A"/>
                </a:solidFill>
                <a:effectLst/>
                <a:uLnTx/>
                <a:uFillTx/>
                <a:latin typeface="Times New Roman" charset="0"/>
                <a:ea typeface="+mn-ea"/>
                <a:cs typeface="+mn-cs"/>
              </a:rPr>
              <a:t>fieldnotes</a:t>
            </a: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 transcriptions, optically scanned material)</a:t>
            </a:r>
            <a:endParaRPr kumimoji="0" lang="en-US" sz="2400" b="1" i="0" u="none" strike="noStrike" kern="1200" cap="none" spc="0" normalizeH="0" baseline="0" noProof="0" dirty="0">
              <a:ln>
                <a:noFill/>
              </a:ln>
              <a:solidFill>
                <a:srgbClr val="0563C1"/>
              </a:solidFill>
              <a:effectLst/>
              <a:uLnTx/>
              <a:uFillTx/>
              <a:latin typeface="Times New Roman" charset="0"/>
              <a:ea typeface="+mn-ea"/>
              <a:cs typeface="+mn-cs"/>
            </a:endParaRPr>
          </a:p>
        </p:txBody>
      </p:sp>
      <p:sp>
        <p:nvSpPr>
          <p:cNvPr id="440328" name="Text Box 8"/>
          <p:cNvSpPr txBox="1">
            <a:spLocks noChangeArrowheads="1"/>
          </p:cNvSpPr>
          <p:nvPr/>
        </p:nvSpPr>
        <p:spPr bwMode="auto">
          <a:xfrm>
            <a:off x="3903663" y="3733801"/>
            <a:ext cx="4387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The Researcher </a:t>
            </a:r>
            <a:r>
              <a:rPr kumimoji="0" lang="en-US" sz="2000" b="1" i="0" u="none" strike="noStrike" kern="1200" cap="none" spc="0" normalizeH="0" baseline="0" noProof="0" dirty="0">
                <a:ln>
                  <a:noFill/>
                </a:ln>
                <a:solidFill>
                  <a:srgbClr val="0070C0"/>
                </a:solidFill>
                <a:effectLst/>
                <a:uLnTx/>
                <a:uFillTx/>
                <a:latin typeface="Times New Roman" charset="0"/>
                <a:ea typeface="+mn-ea"/>
                <a:cs typeface="+mn-cs"/>
              </a:rPr>
              <a:t>Reads Through Data </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Times New Roman" charset="0"/>
                <a:ea typeface="+mn-ea"/>
                <a:cs typeface="+mn-cs"/>
              </a:rPr>
              <a:t>( i.e., obtains general sense of material)</a:t>
            </a:r>
            <a:endParaRPr kumimoji="0" lang="en-US" sz="2400" b="1" i="0" u="none" strike="noStrike" kern="1200" cap="none" spc="0" normalizeH="0" baseline="0" noProof="0" dirty="0">
              <a:ln>
                <a:noFill/>
              </a:ln>
              <a:solidFill>
                <a:prstClr val="black"/>
              </a:solidFill>
              <a:effectLst/>
              <a:uLnTx/>
              <a:uFillTx/>
              <a:latin typeface="Times New Roman" charset="0"/>
              <a:ea typeface="+mn-ea"/>
              <a:cs typeface="+mn-cs"/>
            </a:endParaRPr>
          </a:p>
        </p:txBody>
      </p:sp>
      <p:sp>
        <p:nvSpPr>
          <p:cNvPr id="440329" name="AutoShape 9"/>
          <p:cNvSpPr>
            <a:spLocks noChangeArrowheads="1"/>
          </p:cNvSpPr>
          <p:nvPr/>
        </p:nvSpPr>
        <p:spPr bwMode="auto">
          <a:xfrm>
            <a:off x="5867400" y="5181600"/>
            <a:ext cx="304800" cy="304800"/>
          </a:xfrm>
          <a:prstGeom prst="up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30" name="AutoShape 10"/>
          <p:cNvSpPr>
            <a:spLocks noChangeArrowheads="1"/>
          </p:cNvSpPr>
          <p:nvPr/>
        </p:nvSpPr>
        <p:spPr bwMode="auto">
          <a:xfrm>
            <a:off x="5867400" y="4343400"/>
            <a:ext cx="304800" cy="304800"/>
          </a:xfrm>
          <a:prstGeom prst="up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31" name="AutoShape 11"/>
          <p:cNvSpPr>
            <a:spLocks noChangeArrowheads="1"/>
          </p:cNvSpPr>
          <p:nvPr/>
        </p:nvSpPr>
        <p:spPr bwMode="auto">
          <a:xfrm>
            <a:off x="5867400" y="3505200"/>
            <a:ext cx="304800" cy="304800"/>
          </a:xfrm>
          <a:prstGeom prst="up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32" name="AutoShape 12"/>
          <p:cNvSpPr>
            <a:spLocks noChangeArrowheads="1"/>
          </p:cNvSpPr>
          <p:nvPr/>
        </p:nvSpPr>
        <p:spPr bwMode="auto">
          <a:xfrm rot="-1677578">
            <a:off x="4343400" y="2590800"/>
            <a:ext cx="152400" cy="304800"/>
          </a:xfrm>
          <a:prstGeom prst="upArrow">
            <a:avLst>
              <a:gd name="adj1" fmla="val 50000"/>
              <a:gd name="adj2" fmla="val 5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33" name="AutoShape 13"/>
          <p:cNvSpPr>
            <a:spLocks noChangeArrowheads="1"/>
          </p:cNvSpPr>
          <p:nvPr/>
        </p:nvSpPr>
        <p:spPr bwMode="auto">
          <a:xfrm rot="2661556">
            <a:off x="7010400" y="2590800"/>
            <a:ext cx="152400" cy="304800"/>
          </a:xfrm>
          <a:prstGeom prst="upArrow">
            <a:avLst>
              <a:gd name="adj1" fmla="val 50000"/>
              <a:gd name="adj2" fmla="val 5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34" name="AutoShape 14"/>
          <p:cNvSpPr>
            <a:spLocks noChangeArrowheads="1"/>
          </p:cNvSpPr>
          <p:nvPr/>
        </p:nvSpPr>
        <p:spPr bwMode="auto">
          <a:xfrm>
            <a:off x="9220200" y="2133600"/>
            <a:ext cx="762000" cy="228600"/>
          </a:xfrm>
          <a:prstGeom prst="leftArrow">
            <a:avLst>
              <a:gd name="adj1" fmla="val 50000"/>
              <a:gd name="adj2" fmla="val 83333"/>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35" name="AutoShape 15"/>
          <p:cNvSpPr>
            <a:spLocks noChangeArrowheads="1"/>
          </p:cNvSpPr>
          <p:nvPr/>
        </p:nvSpPr>
        <p:spPr bwMode="auto">
          <a:xfrm>
            <a:off x="9220200" y="3124200"/>
            <a:ext cx="762000" cy="228600"/>
          </a:xfrm>
          <a:prstGeom prst="leftArrow">
            <a:avLst>
              <a:gd name="adj1" fmla="val 50000"/>
              <a:gd name="adj2" fmla="val 83333"/>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36" name="AutoShape 16"/>
          <p:cNvSpPr>
            <a:spLocks noChangeArrowheads="1"/>
          </p:cNvSpPr>
          <p:nvPr/>
        </p:nvSpPr>
        <p:spPr bwMode="auto">
          <a:xfrm>
            <a:off x="9220200" y="5638800"/>
            <a:ext cx="762000" cy="228600"/>
          </a:xfrm>
          <a:prstGeom prst="leftArrow">
            <a:avLst>
              <a:gd name="adj1" fmla="val 50000"/>
              <a:gd name="adj2" fmla="val 83333"/>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37" name="Line 17"/>
          <p:cNvSpPr>
            <a:spLocks noChangeShapeType="1"/>
          </p:cNvSpPr>
          <p:nvPr/>
        </p:nvSpPr>
        <p:spPr bwMode="auto">
          <a:xfrm>
            <a:off x="9982200" y="2209800"/>
            <a:ext cx="0" cy="35814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38" name="Text Box 18"/>
          <p:cNvSpPr txBox="1">
            <a:spLocks noChangeArrowheads="1"/>
          </p:cNvSpPr>
          <p:nvPr/>
        </p:nvSpPr>
        <p:spPr bwMode="auto">
          <a:xfrm>
            <a:off x="8001001" y="3470275"/>
            <a:ext cx="194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charset="0"/>
                <a:ea typeface="+mn-ea"/>
                <a:cs typeface="+mn-cs"/>
              </a:rPr>
              <a:t>Simultaneous</a:t>
            </a:r>
          </a:p>
        </p:txBody>
      </p:sp>
      <p:sp>
        <p:nvSpPr>
          <p:cNvPr id="440339" name="AutoShape 19"/>
          <p:cNvSpPr>
            <a:spLocks noChangeArrowheads="1"/>
          </p:cNvSpPr>
          <p:nvPr/>
        </p:nvSpPr>
        <p:spPr bwMode="auto">
          <a:xfrm>
            <a:off x="2514600" y="5715000"/>
            <a:ext cx="762000" cy="228600"/>
          </a:xfrm>
          <a:prstGeom prst="rightArrow">
            <a:avLst>
              <a:gd name="adj1" fmla="val 50000"/>
              <a:gd name="adj2" fmla="val 8333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US" sz="2400" b="0" i="0" u="none" strike="noStrike" kern="1200" cap="none" spc="0" normalizeH="0" baseline="0" noProof="0">
              <a:ln>
                <a:noFill/>
              </a:ln>
              <a:solidFill>
                <a:srgbClr val="4472C4"/>
              </a:solidFill>
              <a:effectLst/>
              <a:uLnTx/>
              <a:uFillTx/>
              <a:latin typeface="Times New Roman" charset="0"/>
              <a:ea typeface="+mn-ea"/>
              <a:cs typeface="+mn-cs"/>
            </a:endParaRPr>
          </a:p>
        </p:txBody>
      </p:sp>
      <p:sp>
        <p:nvSpPr>
          <p:cNvPr id="440340" name="AutoShape 20"/>
          <p:cNvSpPr>
            <a:spLocks noChangeArrowheads="1"/>
          </p:cNvSpPr>
          <p:nvPr/>
        </p:nvSpPr>
        <p:spPr bwMode="auto">
          <a:xfrm>
            <a:off x="2514600" y="2743200"/>
            <a:ext cx="762000" cy="228600"/>
          </a:xfrm>
          <a:prstGeom prst="rightArrow">
            <a:avLst>
              <a:gd name="adj1" fmla="val 50000"/>
              <a:gd name="adj2" fmla="val 8333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41" name="Line 21"/>
          <p:cNvSpPr>
            <a:spLocks noChangeShapeType="1"/>
          </p:cNvSpPr>
          <p:nvPr/>
        </p:nvSpPr>
        <p:spPr bwMode="auto">
          <a:xfrm>
            <a:off x="2514600" y="2819400"/>
            <a:ext cx="0" cy="304800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42" name="AutoShape 22"/>
          <p:cNvSpPr>
            <a:spLocks noChangeArrowheads="1"/>
          </p:cNvSpPr>
          <p:nvPr/>
        </p:nvSpPr>
        <p:spPr bwMode="auto">
          <a:xfrm>
            <a:off x="2743200" y="5486400"/>
            <a:ext cx="762000" cy="228600"/>
          </a:xfrm>
          <a:prstGeom prst="rightArrow">
            <a:avLst>
              <a:gd name="adj1" fmla="val 50000"/>
              <a:gd name="adj2" fmla="val 8333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US" sz="2400" b="0" i="0" u="none" strike="noStrike" kern="1200" cap="none" spc="0" normalizeH="0" baseline="0" noProof="0">
              <a:ln>
                <a:noFill/>
              </a:ln>
              <a:solidFill>
                <a:srgbClr val="4472C4"/>
              </a:solidFill>
              <a:effectLst/>
              <a:uLnTx/>
              <a:uFillTx/>
              <a:latin typeface="Times New Roman" charset="0"/>
              <a:ea typeface="+mn-ea"/>
              <a:cs typeface="+mn-cs"/>
            </a:endParaRPr>
          </a:p>
        </p:txBody>
      </p:sp>
      <p:sp>
        <p:nvSpPr>
          <p:cNvPr id="440343" name="Line 23"/>
          <p:cNvSpPr>
            <a:spLocks noChangeShapeType="1"/>
          </p:cNvSpPr>
          <p:nvPr/>
        </p:nvSpPr>
        <p:spPr bwMode="auto">
          <a:xfrm>
            <a:off x="2743200" y="3048000"/>
            <a:ext cx="0" cy="259080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44" name="AutoShape 24"/>
          <p:cNvSpPr>
            <a:spLocks noChangeArrowheads="1"/>
          </p:cNvSpPr>
          <p:nvPr/>
        </p:nvSpPr>
        <p:spPr bwMode="auto">
          <a:xfrm>
            <a:off x="2743200" y="2971800"/>
            <a:ext cx="762000" cy="228600"/>
          </a:xfrm>
          <a:prstGeom prst="rightArrow">
            <a:avLst>
              <a:gd name="adj1" fmla="val 50000"/>
              <a:gd name="adj2" fmla="val 8333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45" name="Text Box 25"/>
          <p:cNvSpPr txBox="1">
            <a:spLocks noChangeArrowheads="1"/>
          </p:cNvSpPr>
          <p:nvPr/>
        </p:nvSpPr>
        <p:spPr bwMode="auto">
          <a:xfrm>
            <a:off x="2738438" y="3429000"/>
            <a:ext cx="1604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charset="0"/>
                <a:ea typeface="+mn-ea"/>
                <a:cs typeface="+mn-cs"/>
              </a:rPr>
              <a:t>Interactive</a:t>
            </a:r>
            <a:endParaRPr kumimoji="0" lang="en-US" sz="2400" b="0" i="0" u="none" strike="noStrike" kern="1200" cap="none" spc="0" normalizeH="0" baseline="0" noProof="0" dirty="0">
              <a:ln>
                <a:noFill/>
              </a:ln>
              <a:solidFill>
                <a:srgbClr val="FF0000"/>
              </a:solidFill>
              <a:effectLst/>
              <a:uLnTx/>
              <a:uFillTx/>
              <a:latin typeface="Times New Roman" charset="0"/>
              <a:ea typeface="+mn-ea"/>
              <a:cs typeface="+mn-cs"/>
            </a:endParaRP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Tree>
    <p:extLst>
      <p:ext uri="{BB962C8B-B14F-4D97-AF65-F5344CB8AC3E}">
        <p14:creationId xmlns:p14="http://schemas.microsoft.com/office/powerpoint/2010/main" val="113094037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27"/>
                                        </p:tgtEl>
                                        <p:attrNameLst>
                                          <p:attrName>style.visibility</p:attrName>
                                        </p:attrNameLst>
                                      </p:cBhvr>
                                      <p:to>
                                        <p:strVal val="visible"/>
                                      </p:to>
                                    </p:set>
                                    <p:anim calcmode="lin" valueType="num">
                                      <p:cBhvr additive="base">
                                        <p:cTn id="7" dur="500" fill="hold"/>
                                        <p:tgtEl>
                                          <p:spTgt spid="440327"/>
                                        </p:tgtEl>
                                        <p:attrNameLst>
                                          <p:attrName>ppt_x</p:attrName>
                                        </p:attrNameLst>
                                      </p:cBhvr>
                                      <p:tavLst>
                                        <p:tav tm="0">
                                          <p:val>
                                            <p:strVal val="#ppt_x"/>
                                          </p:val>
                                        </p:tav>
                                        <p:tav tm="100000">
                                          <p:val>
                                            <p:strVal val="#ppt_x"/>
                                          </p:val>
                                        </p:tav>
                                      </p:tavLst>
                                    </p:anim>
                                    <p:anim calcmode="lin" valueType="num">
                                      <p:cBhvr additive="base">
                                        <p:cTn id="8" dur="500" fill="hold"/>
                                        <p:tgtEl>
                                          <p:spTgt spid="4403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29"/>
                                        </p:tgtEl>
                                        <p:attrNameLst>
                                          <p:attrName>style.visibility</p:attrName>
                                        </p:attrNameLst>
                                      </p:cBhvr>
                                      <p:to>
                                        <p:strVal val="visible"/>
                                      </p:to>
                                    </p:set>
                                    <p:anim calcmode="lin" valueType="num">
                                      <p:cBhvr additive="base">
                                        <p:cTn id="13" dur="500" fill="hold"/>
                                        <p:tgtEl>
                                          <p:spTgt spid="440329"/>
                                        </p:tgtEl>
                                        <p:attrNameLst>
                                          <p:attrName>ppt_x</p:attrName>
                                        </p:attrNameLst>
                                      </p:cBhvr>
                                      <p:tavLst>
                                        <p:tav tm="0">
                                          <p:val>
                                            <p:strVal val="0-#ppt_w/2"/>
                                          </p:val>
                                        </p:tav>
                                        <p:tav tm="100000">
                                          <p:val>
                                            <p:strVal val="#ppt_x"/>
                                          </p:val>
                                        </p:tav>
                                      </p:tavLst>
                                    </p:anim>
                                    <p:anim calcmode="lin" valueType="num">
                                      <p:cBhvr additive="base">
                                        <p:cTn id="14" dur="500" fill="hold"/>
                                        <p:tgtEl>
                                          <p:spTgt spid="4403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40326"/>
                                        </p:tgtEl>
                                        <p:attrNameLst>
                                          <p:attrName>style.visibility</p:attrName>
                                        </p:attrNameLst>
                                      </p:cBhvr>
                                      <p:to>
                                        <p:strVal val="visible"/>
                                      </p:to>
                                    </p:set>
                                    <p:anim calcmode="lin" valueType="num">
                                      <p:cBhvr additive="base">
                                        <p:cTn id="18" dur="500" fill="hold"/>
                                        <p:tgtEl>
                                          <p:spTgt spid="440326"/>
                                        </p:tgtEl>
                                        <p:attrNameLst>
                                          <p:attrName>ppt_x</p:attrName>
                                        </p:attrNameLst>
                                      </p:cBhvr>
                                      <p:tavLst>
                                        <p:tav tm="0">
                                          <p:val>
                                            <p:strVal val="#ppt_x"/>
                                          </p:val>
                                        </p:tav>
                                        <p:tav tm="100000">
                                          <p:val>
                                            <p:strVal val="#ppt_x"/>
                                          </p:val>
                                        </p:tav>
                                      </p:tavLst>
                                    </p:anim>
                                    <p:anim calcmode="lin" valueType="num">
                                      <p:cBhvr additive="base">
                                        <p:cTn id="19" dur="500" fill="hold"/>
                                        <p:tgtEl>
                                          <p:spTgt spid="44032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40330"/>
                                        </p:tgtEl>
                                        <p:attrNameLst>
                                          <p:attrName>style.visibility</p:attrName>
                                        </p:attrNameLst>
                                      </p:cBhvr>
                                      <p:to>
                                        <p:strVal val="visible"/>
                                      </p:to>
                                    </p:set>
                                    <p:anim calcmode="lin" valueType="num">
                                      <p:cBhvr additive="base">
                                        <p:cTn id="24" dur="500" fill="hold"/>
                                        <p:tgtEl>
                                          <p:spTgt spid="440330"/>
                                        </p:tgtEl>
                                        <p:attrNameLst>
                                          <p:attrName>ppt_x</p:attrName>
                                        </p:attrNameLst>
                                      </p:cBhvr>
                                      <p:tavLst>
                                        <p:tav tm="0">
                                          <p:val>
                                            <p:strVal val="#ppt_x"/>
                                          </p:val>
                                        </p:tav>
                                        <p:tav tm="100000">
                                          <p:val>
                                            <p:strVal val="#ppt_x"/>
                                          </p:val>
                                        </p:tav>
                                      </p:tavLst>
                                    </p:anim>
                                    <p:anim calcmode="lin" valueType="num">
                                      <p:cBhvr additive="base">
                                        <p:cTn id="25" dur="500" fill="hold"/>
                                        <p:tgtEl>
                                          <p:spTgt spid="440330"/>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440328"/>
                                        </p:tgtEl>
                                        <p:attrNameLst>
                                          <p:attrName>style.visibility</p:attrName>
                                        </p:attrNameLst>
                                      </p:cBhvr>
                                      <p:to>
                                        <p:strVal val="visible"/>
                                      </p:to>
                                    </p:set>
                                    <p:anim calcmode="lin" valueType="num">
                                      <p:cBhvr additive="base">
                                        <p:cTn id="29" dur="500" fill="hold"/>
                                        <p:tgtEl>
                                          <p:spTgt spid="440328"/>
                                        </p:tgtEl>
                                        <p:attrNameLst>
                                          <p:attrName>ppt_x</p:attrName>
                                        </p:attrNameLst>
                                      </p:cBhvr>
                                      <p:tavLst>
                                        <p:tav tm="0">
                                          <p:val>
                                            <p:strVal val="#ppt_x"/>
                                          </p:val>
                                        </p:tav>
                                        <p:tav tm="100000">
                                          <p:val>
                                            <p:strVal val="#ppt_x"/>
                                          </p:val>
                                        </p:tav>
                                      </p:tavLst>
                                    </p:anim>
                                    <p:anim calcmode="lin" valueType="num">
                                      <p:cBhvr additive="base">
                                        <p:cTn id="30" dur="500" fill="hold"/>
                                        <p:tgtEl>
                                          <p:spTgt spid="44032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0331"/>
                                        </p:tgtEl>
                                        <p:attrNameLst>
                                          <p:attrName>style.visibility</p:attrName>
                                        </p:attrNameLst>
                                      </p:cBhvr>
                                      <p:to>
                                        <p:strVal val="visible"/>
                                      </p:to>
                                    </p:set>
                                    <p:anim calcmode="lin" valueType="num">
                                      <p:cBhvr additive="base">
                                        <p:cTn id="35" dur="500" fill="hold"/>
                                        <p:tgtEl>
                                          <p:spTgt spid="440331"/>
                                        </p:tgtEl>
                                        <p:attrNameLst>
                                          <p:attrName>ppt_x</p:attrName>
                                        </p:attrNameLst>
                                      </p:cBhvr>
                                      <p:tavLst>
                                        <p:tav tm="0">
                                          <p:val>
                                            <p:strVal val="#ppt_x"/>
                                          </p:val>
                                        </p:tav>
                                        <p:tav tm="100000">
                                          <p:val>
                                            <p:strVal val="#ppt_x"/>
                                          </p:val>
                                        </p:tav>
                                      </p:tavLst>
                                    </p:anim>
                                    <p:anim calcmode="lin" valueType="num">
                                      <p:cBhvr additive="base">
                                        <p:cTn id="36" dur="500" fill="hold"/>
                                        <p:tgtEl>
                                          <p:spTgt spid="440331"/>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440325"/>
                                        </p:tgtEl>
                                        <p:attrNameLst>
                                          <p:attrName>style.visibility</p:attrName>
                                        </p:attrNameLst>
                                      </p:cBhvr>
                                      <p:to>
                                        <p:strVal val="visible"/>
                                      </p:to>
                                    </p:set>
                                    <p:anim calcmode="lin" valueType="num">
                                      <p:cBhvr additive="base">
                                        <p:cTn id="40" dur="500" fill="hold"/>
                                        <p:tgtEl>
                                          <p:spTgt spid="440325"/>
                                        </p:tgtEl>
                                        <p:attrNameLst>
                                          <p:attrName>ppt_x</p:attrName>
                                        </p:attrNameLst>
                                      </p:cBhvr>
                                      <p:tavLst>
                                        <p:tav tm="0">
                                          <p:val>
                                            <p:strVal val="#ppt_x"/>
                                          </p:val>
                                        </p:tav>
                                        <p:tav tm="100000">
                                          <p:val>
                                            <p:strVal val="#ppt_x"/>
                                          </p:val>
                                        </p:tav>
                                      </p:tavLst>
                                    </p:anim>
                                    <p:anim calcmode="lin" valueType="num">
                                      <p:cBhvr additive="base">
                                        <p:cTn id="41" dur="500" fill="hold"/>
                                        <p:tgtEl>
                                          <p:spTgt spid="440325"/>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40332"/>
                                        </p:tgtEl>
                                        <p:attrNameLst>
                                          <p:attrName>style.visibility</p:attrName>
                                        </p:attrNameLst>
                                      </p:cBhvr>
                                      <p:to>
                                        <p:strVal val="visible"/>
                                      </p:to>
                                    </p:set>
                                    <p:anim calcmode="lin" valueType="num">
                                      <p:cBhvr additive="base">
                                        <p:cTn id="46" dur="500" fill="hold"/>
                                        <p:tgtEl>
                                          <p:spTgt spid="440332"/>
                                        </p:tgtEl>
                                        <p:attrNameLst>
                                          <p:attrName>ppt_x</p:attrName>
                                        </p:attrNameLst>
                                      </p:cBhvr>
                                      <p:tavLst>
                                        <p:tav tm="0">
                                          <p:val>
                                            <p:strVal val="0-#ppt_w/2"/>
                                          </p:val>
                                        </p:tav>
                                        <p:tav tm="100000">
                                          <p:val>
                                            <p:strVal val="#ppt_x"/>
                                          </p:val>
                                        </p:tav>
                                      </p:tavLst>
                                    </p:anim>
                                    <p:anim calcmode="lin" valueType="num">
                                      <p:cBhvr additive="base">
                                        <p:cTn id="47" dur="500" fill="hold"/>
                                        <p:tgtEl>
                                          <p:spTgt spid="440332"/>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440323"/>
                                        </p:tgtEl>
                                        <p:attrNameLst>
                                          <p:attrName>style.visibility</p:attrName>
                                        </p:attrNameLst>
                                      </p:cBhvr>
                                      <p:to>
                                        <p:strVal val="visible"/>
                                      </p:to>
                                    </p:set>
                                    <p:anim calcmode="lin" valueType="num">
                                      <p:cBhvr additive="base">
                                        <p:cTn id="51" dur="500" fill="hold"/>
                                        <p:tgtEl>
                                          <p:spTgt spid="440323"/>
                                        </p:tgtEl>
                                        <p:attrNameLst>
                                          <p:attrName>ppt_x</p:attrName>
                                        </p:attrNameLst>
                                      </p:cBhvr>
                                      <p:tavLst>
                                        <p:tav tm="0">
                                          <p:val>
                                            <p:strVal val="0-#ppt_w/2"/>
                                          </p:val>
                                        </p:tav>
                                        <p:tav tm="100000">
                                          <p:val>
                                            <p:strVal val="#ppt_x"/>
                                          </p:val>
                                        </p:tav>
                                      </p:tavLst>
                                    </p:anim>
                                    <p:anim calcmode="lin" valueType="num">
                                      <p:cBhvr additive="base">
                                        <p:cTn id="52" dur="500" fill="hold"/>
                                        <p:tgtEl>
                                          <p:spTgt spid="440323"/>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000"/>
                            </p:stCondLst>
                            <p:childTnLst>
                              <p:par>
                                <p:cTn id="54" presetID="2" presetClass="entr" presetSubtype="2" fill="hold" grpId="0" nodeType="afterEffect">
                                  <p:stCondLst>
                                    <p:cond delay="0"/>
                                  </p:stCondLst>
                                  <p:childTnLst>
                                    <p:set>
                                      <p:cBhvr>
                                        <p:cTn id="55" dur="1" fill="hold">
                                          <p:stCondLst>
                                            <p:cond delay="0"/>
                                          </p:stCondLst>
                                        </p:cTn>
                                        <p:tgtEl>
                                          <p:spTgt spid="440333"/>
                                        </p:tgtEl>
                                        <p:attrNameLst>
                                          <p:attrName>style.visibility</p:attrName>
                                        </p:attrNameLst>
                                      </p:cBhvr>
                                      <p:to>
                                        <p:strVal val="visible"/>
                                      </p:to>
                                    </p:set>
                                    <p:anim calcmode="lin" valueType="num">
                                      <p:cBhvr additive="base">
                                        <p:cTn id="56" dur="500" fill="hold"/>
                                        <p:tgtEl>
                                          <p:spTgt spid="440333"/>
                                        </p:tgtEl>
                                        <p:attrNameLst>
                                          <p:attrName>ppt_x</p:attrName>
                                        </p:attrNameLst>
                                      </p:cBhvr>
                                      <p:tavLst>
                                        <p:tav tm="0">
                                          <p:val>
                                            <p:strVal val="1+#ppt_w/2"/>
                                          </p:val>
                                        </p:tav>
                                        <p:tav tm="100000">
                                          <p:val>
                                            <p:strVal val="#ppt_x"/>
                                          </p:val>
                                        </p:tav>
                                      </p:tavLst>
                                    </p:anim>
                                    <p:anim calcmode="lin" valueType="num">
                                      <p:cBhvr additive="base">
                                        <p:cTn id="57" dur="500" fill="hold"/>
                                        <p:tgtEl>
                                          <p:spTgt spid="440333"/>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1500"/>
                            </p:stCondLst>
                            <p:childTnLst>
                              <p:par>
                                <p:cTn id="59" presetID="2" presetClass="entr" presetSubtype="2" fill="hold" grpId="0" nodeType="afterEffect">
                                  <p:stCondLst>
                                    <p:cond delay="0"/>
                                  </p:stCondLst>
                                  <p:childTnLst>
                                    <p:set>
                                      <p:cBhvr>
                                        <p:cTn id="60" dur="1" fill="hold">
                                          <p:stCondLst>
                                            <p:cond delay="0"/>
                                          </p:stCondLst>
                                        </p:cTn>
                                        <p:tgtEl>
                                          <p:spTgt spid="440324"/>
                                        </p:tgtEl>
                                        <p:attrNameLst>
                                          <p:attrName>style.visibility</p:attrName>
                                        </p:attrNameLst>
                                      </p:cBhvr>
                                      <p:to>
                                        <p:strVal val="visible"/>
                                      </p:to>
                                    </p:set>
                                    <p:anim calcmode="lin" valueType="num">
                                      <p:cBhvr additive="base">
                                        <p:cTn id="61" dur="500" fill="hold"/>
                                        <p:tgtEl>
                                          <p:spTgt spid="440324"/>
                                        </p:tgtEl>
                                        <p:attrNameLst>
                                          <p:attrName>ppt_x</p:attrName>
                                        </p:attrNameLst>
                                      </p:cBhvr>
                                      <p:tavLst>
                                        <p:tav tm="0">
                                          <p:val>
                                            <p:strVal val="1+#ppt_w/2"/>
                                          </p:val>
                                        </p:tav>
                                        <p:tav tm="100000">
                                          <p:val>
                                            <p:strVal val="#ppt_x"/>
                                          </p:val>
                                        </p:tav>
                                      </p:tavLst>
                                    </p:anim>
                                    <p:anim calcmode="lin" valueType="num">
                                      <p:cBhvr additive="base">
                                        <p:cTn id="62" dur="500" fill="hold"/>
                                        <p:tgtEl>
                                          <p:spTgt spid="440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autoUpdateAnimBg="0"/>
      <p:bldP spid="440324" grpId="0" autoUpdateAnimBg="0"/>
      <p:bldP spid="440325" grpId="0" autoUpdateAnimBg="0"/>
      <p:bldP spid="440326" grpId="0" autoUpdateAnimBg="0"/>
      <p:bldP spid="440327" grpId="0" autoUpdateAnimBg="0"/>
      <p:bldP spid="440328" grpId="0" autoUpdateAnimBg="0"/>
      <p:bldP spid="440329" grpId="0" animBg="1"/>
      <p:bldP spid="440330" grpId="0" animBg="1"/>
      <p:bldP spid="440331" grpId="0" animBg="1"/>
      <p:bldP spid="440332" grpId="0" animBg="1"/>
      <p:bldP spid="4403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 Jugindar Singh</a:t>
            </a:r>
          </a:p>
        </p:txBody>
      </p:sp>
      <p:sp>
        <p:nvSpPr>
          <p:cNvPr id="7170" name="Rectangle 2"/>
          <p:cNvSpPr>
            <a:spLocks noGrp="1" noChangeArrowheads="1"/>
          </p:cNvSpPr>
          <p:nvPr>
            <p:ph type="title"/>
          </p:nvPr>
        </p:nvSpPr>
        <p:spPr>
          <a:xfrm>
            <a:off x="2046288" y="115529"/>
            <a:ext cx="7042150" cy="1143000"/>
          </a:xfrm>
        </p:spPr>
        <p:txBody>
          <a:bodyPr/>
          <a:lstStyle/>
          <a:p>
            <a:r>
              <a:rPr lang="en-US" sz="3200" b="1" dirty="0">
                <a:solidFill>
                  <a:srgbClr val="FF0000"/>
                </a:solidFill>
              </a:rPr>
              <a:t>A Visual Model of the Coding Process in Qualitative Research</a:t>
            </a:r>
          </a:p>
        </p:txBody>
      </p:sp>
      <p:grpSp>
        <p:nvGrpSpPr>
          <p:cNvPr id="7191" name="Group 23"/>
          <p:cNvGrpSpPr>
            <a:grpSpLocks/>
          </p:cNvGrpSpPr>
          <p:nvPr/>
        </p:nvGrpSpPr>
        <p:grpSpPr bwMode="auto">
          <a:xfrm>
            <a:off x="2057400" y="1295401"/>
            <a:ext cx="8166100" cy="4511675"/>
            <a:chOff x="336" y="816"/>
            <a:chExt cx="5144" cy="2842"/>
          </a:xfrm>
        </p:grpSpPr>
        <p:sp>
          <p:nvSpPr>
            <p:cNvPr id="7173" name="AutoShape 5"/>
            <p:cNvSpPr>
              <a:spLocks noChangeArrowheads="1"/>
            </p:cNvSpPr>
            <p:nvPr/>
          </p:nvSpPr>
          <p:spPr bwMode="auto">
            <a:xfrm rot="-20779666">
              <a:off x="677" y="1982"/>
              <a:ext cx="4555" cy="380"/>
            </a:xfrm>
            <a:prstGeom prst="rightArrow">
              <a:avLst>
                <a:gd name="adj1" fmla="val 50000"/>
                <a:gd name="adj2" fmla="val 29967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Times New Roman" pitchFamily="18" charset="0"/>
                <a:ea typeface="+mn-ea"/>
                <a:cs typeface="+mn-cs"/>
              </a:endParaRPr>
            </a:p>
          </p:txBody>
        </p:sp>
        <p:sp>
          <p:nvSpPr>
            <p:cNvPr id="7174" name="Text Box 6"/>
            <p:cNvSpPr txBox="1">
              <a:spLocks noChangeArrowheads="1"/>
            </p:cNvSpPr>
            <p:nvPr/>
          </p:nvSpPr>
          <p:spPr bwMode="auto">
            <a:xfrm>
              <a:off x="3984" y="2660"/>
              <a:ext cx="149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Reduce Codes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5-7 Themes</a:t>
              </a:r>
              <a:endParaRPr kumimoji="0" lang="en-US" sz="2400" b="0" i="0" u="none" strike="noStrike" kern="1200" cap="none" spc="0" normalizeH="0" baseline="0" noProof="0">
                <a:ln>
                  <a:noFill/>
                </a:ln>
                <a:solidFill>
                  <a:srgbClr val="44546A"/>
                </a:solidFill>
                <a:effectLst/>
                <a:uLnTx/>
                <a:uFillTx/>
                <a:latin typeface="Times New Roman" pitchFamily="18" charset="0"/>
                <a:ea typeface="+mn-ea"/>
                <a:cs typeface="+mn-cs"/>
              </a:endParaRPr>
            </a:p>
          </p:txBody>
        </p:sp>
        <p:sp>
          <p:nvSpPr>
            <p:cNvPr id="7175" name="Text Box 7"/>
            <p:cNvSpPr txBox="1">
              <a:spLocks noChangeArrowheads="1"/>
            </p:cNvSpPr>
            <p:nvPr/>
          </p:nvSpPr>
          <p:spPr bwMode="auto">
            <a:xfrm>
              <a:off x="336" y="912"/>
              <a:ext cx="100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Initially read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through data</a:t>
              </a: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76" name="Text Box 8"/>
            <p:cNvSpPr txBox="1">
              <a:spLocks noChangeArrowheads="1"/>
            </p:cNvSpPr>
            <p:nvPr/>
          </p:nvSpPr>
          <p:spPr bwMode="auto">
            <a:xfrm>
              <a:off x="1392" y="816"/>
              <a:ext cx="110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Divide 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into segments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of information</a:t>
              </a: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77" name="Text Box 9"/>
            <p:cNvSpPr txBox="1">
              <a:spLocks noChangeArrowheads="1"/>
            </p:cNvSpPr>
            <p:nvPr/>
          </p:nvSpPr>
          <p:spPr bwMode="auto">
            <a:xfrm>
              <a:off x="2547" y="826"/>
              <a:ext cx="972"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Label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segments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with codes</a:t>
              </a:r>
            </a:p>
          </p:txBody>
        </p:sp>
        <p:sp>
          <p:nvSpPr>
            <p:cNvPr id="7178" name="Text Box 10"/>
            <p:cNvSpPr txBox="1">
              <a:spLocks noChangeArrowheads="1"/>
            </p:cNvSpPr>
            <p:nvPr/>
          </p:nvSpPr>
          <p:spPr bwMode="auto">
            <a:xfrm>
              <a:off x="3610" y="816"/>
              <a:ext cx="973"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Reduce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Overlap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redundancy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of codes</a:t>
              </a:r>
            </a:p>
          </p:txBody>
        </p:sp>
        <p:sp>
          <p:nvSpPr>
            <p:cNvPr id="7179" name="Text Box 11"/>
            <p:cNvSpPr txBox="1">
              <a:spLocks noChangeArrowheads="1"/>
            </p:cNvSpPr>
            <p:nvPr/>
          </p:nvSpPr>
          <p:spPr bwMode="auto">
            <a:xfrm>
              <a:off x="4657" y="864"/>
              <a:ext cx="79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Collapse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codes into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themes</a:t>
              </a:r>
            </a:p>
          </p:txBody>
        </p:sp>
        <p:sp>
          <p:nvSpPr>
            <p:cNvPr id="7180" name="AutoShape 12"/>
            <p:cNvSpPr>
              <a:spLocks noChangeArrowheads="1"/>
            </p:cNvSpPr>
            <p:nvPr/>
          </p:nvSpPr>
          <p:spPr bwMode="auto">
            <a:xfrm rot="-22086658">
              <a:off x="581" y="3278"/>
              <a:ext cx="4555" cy="380"/>
            </a:xfrm>
            <a:prstGeom prst="rightArrow">
              <a:avLst>
                <a:gd name="adj1" fmla="val 50000"/>
                <a:gd name="adj2" fmla="val 29967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1" name="Text Box 13"/>
            <p:cNvSpPr txBox="1">
              <a:spLocks noChangeArrowheads="1"/>
            </p:cNvSpPr>
            <p:nvPr/>
          </p:nvSpPr>
          <p:spPr bwMode="auto">
            <a:xfrm>
              <a:off x="576" y="2334"/>
              <a:ext cx="682"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Many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Pages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of Text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82" name="Text Box 14"/>
            <p:cNvSpPr txBox="1">
              <a:spLocks noChangeArrowheads="1"/>
            </p:cNvSpPr>
            <p:nvPr/>
          </p:nvSpPr>
          <p:spPr bwMode="auto">
            <a:xfrm>
              <a:off x="1392" y="2362"/>
              <a:ext cx="951"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Many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Segments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of Text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83" name="Text Box 15"/>
            <p:cNvSpPr txBox="1">
              <a:spLocks noChangeArrowheads="1"/>
            </p:cNvSpPr>
            <p:nvPr/>
          </p:nvSpPr>
          <p:spPr bwMode="auto">
            <a:xfrm>
              <a:off x="2364" y="2506"/>
              <a:ext cx="56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30-40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codes</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84" name="Text Box 16"/>
            <p:cNvSpPr txBox="1">
              <a:spLocks noChangeArrowheads="1"/>
            </p:cNvSpPr>
            <p:nvPr/>
          </p:nvSpPr>
          <p:spPr bwMode="auto">
            <a:xfrm>
              <a:off x="3021" y="2362"/>
              <a:ext cx="780"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Codes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reduced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itchFamily="18" charset="0"/>
                  <a:ea typeface="+mn-ea"/>
                  <a:cs typeface="+mn-cs"/>
                </a:rPr>
                <a:t>to 20</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85" name="AutoShape 17"/>
            <p:cNvSpPr>
              <a:spLocks noChangeArrowheads="1"/>
            </p:cNvSpPr>
            <p:nvPr/>
          </p:nvSpPr>
          <p:spPr bwMode="auto">
            <a:xfrm>
              <a:off x="960" y="1306"/>
              <a:ext cx="192" cy="288"/>
            </a:xfrm>
            <a:prstGeom prst="downArrow">
              <a:avLst>
                <a:gd name="adj1" fmla="val 50000"/>
                <a:gd name="adj2" fmla="val 37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6" name="AutoShape 18"/>
            <p:cNvSpPr>
              <a:spLocks noChangeArrowheads="1"/>
            </p:cNvSpPr>
            <p:nvPr/>
          </p:nvSpPr>
          <p:spPr bwMode="auto">
            <a:xfrm>
              <a:off x="1776" y="1450"/>
              <a:ext cx="192" cy="288"/>
            </a:xfrm>
            <a:prstGeom prst="downArrow">
              <a:avLst>
                <a:gd name="adj1" fmla="val 50000"/>
                <a:gd name="adj2" fmla="val 37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7" name="AutoShape 19"/>
            <p:cNvSpPr>
              <a:spLocks noChangeArrowheads="1"/>
            </p:cNvSpPr>
            <p:nvPr/>
          </p:nvSpPr>
          <p:spPr bwMode="auto">
            <a:xfrm>
              <a:off x="2832" y="1690"/>
              <a:ext cx="192" cy="288"/>
            </a:xfrm>
            <a:prstGeom prst="downArrow">
              <a:avLst>
                <a:gd name="adj1" fmla="val 50000"/>
                <a:gd name="adj2" fmla="val 37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8" name="AutoShape 20"/>
            <p:cNvSpPr>
              <a:spLocks noChangeArrowheads="1"/>
            </p:cNvSpPr>
            <p:nvPr/>
          </p:nvSpPr>
          <p:spPr bwMode="auto">
            <a:xfrm>
              <a:off x="3888" y="1834"/>
              <a:ext cx="192" cy="288"/>
            </a:xfrm>
            <a:prstGeom prst="downArrow">
              <a:avLst>
                <a:gd name="adj1" fmla="val 50000"/>
                <a:gd name="adj2" fmla="val 37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9" name="AutoShape 21"/>
            <p:cNvSpPr>
              <a:spLocks noChangeArrowheads="1"/>
            </p:cNvSpPr>
            <p:nvPr/>
          </p:nvSpPr>
          <p:spPr bwMode="auto">
            <a:xfrm>
              <a:off x="4848" y="1690"/>
              <a:ext cx="192" cy="624"/>
            </a:xfrm>
            <a:prstGeom prst="downArrow">
              <a:avLst>
                <a:gd name="adj1" fmla="val 50000"/>
                <a:gd name="adj2" fmla="val 8125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92174285"/>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5FCE9-A748-4137-86EA-2A23B9B6C61D}"/>
              </a:ext>
            </a:extLst>
          </p:cNvPr>
          <p:cNvSpPr>
            <a:spLocks noGrp="1"/>
          </p:cNvSpPr>
          <p:nvPr>
            <p:ph type="title"/>
          </p:nvPr>
        </p:nvSpPr>
        <p:spPr>
          <a:xfrm>
            <a:off x="686834" y="591344"/>
            <a:ext cx="3200400" cy="5585619"/>
          </a:xfrm>
        </p:spPr>
        <p:txBody>
          <a:bodyPr>
            <a:normAutofit/>
          </a:bodyPr>
          <a:lstStyle/>
          <a:p>
            <a:r>
              <a:rPr lang="en-MY">
                <a:solidFill>
                  <a:srgbClr val="FFFFFF"/>
                </a:solidFill>
              </a:rPr>
              <a:t>Thematic Analysis – Braun and Clarke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D146D0-C88D-4E85-B748-81B9563DA7A3}"/>
              </a:ext>
            </a:extLst>
          </p:cNvPr>
          <p:cNvSpPr>
            <a:spLocks noGrp="1"/>
          </p:cNvSpPr>
          <p:nvPr>
            <p:ph idx="1"/>
          </p:nvPr>
        </p:nvSpPr>
        <p:spPr>
          <a:xfrm>
            <a:off x="4447308" y="591344"/>
            <a:ext cx="6906491" cy="5585619"/>
          </a:xfrm>
        </p:spPr>
        <p:txBody>
          <a:bodyPr anchor="ctr">
            <a:normAutofit/>
          </a:bodyPr>
          <a:lstStyle/>
          <a:p>
            <a:pPr marL="0" indent="0">
              <a:buNone/>
            </a:pPr>
            <a:r>
              <a:rPr lang="en-US" dirty="0">
                <a:solidFill>
                  <a:srgbClr val="FF0000"/>
                </a:solidFill>
              </a:rPr>
              <a:t>Six-step process:</a:t>
            </a:r>
          </a:p>
          <a:p>
            <a:pPr marL="0" indent="0">
              <a:buNone/>
            </a:pPr>
            <a:endParaRPr lang="en-US" dirty="0"/>
          </a:p>
          <a:p>
            <a:pPr marL="514350" indent="-514350">
              <a:buFont typeface="+mj-lt"/>
              <a:buAutoNum type="arabicPeriod"/>
            </a:pPr>
            <a:r>
              <a:rPr lang="en-US" dirty="0"/>
              <a:t>Familiarization</a:t>
            </a:r>
          </a:p>
          <a:p>
            <a:pPr marL="514350" indent="-514350">
              <a:buFont typeface="+mj-lt"/>
              <a:buAutoNum type="arabicPeriod"/>
            </a:pPr>
            <a:r>
              <a:rPr lang="en-US" dirty="0"/>
              <a:t>Coding</a:t>
            </a:r>
          </a:p>
          <a:p>
            <a:pPr marL="514350" indent="-514350">
              <a:buFont typeface="+mj-lt"/>
              <a:buAutoNum type="arabicPeriod"/>
            </a:pPr>
            <a:r>
              <a:rPr lang="en-US" dirty="0"/>
              <a:t>Generating themes</a:t>
            </a:r>
          </a:p>
          <a:p>
            <a:pPr marL="514350" indent="-514350">
              <a:buFont typeface="+mj-lt"/>
              <a:buAutoNum type="arabicPeriod"/>
            </a:pPr>
            <a:r>
              <a:rPr lang="en-US" dirty="0"/>
              <a:t>Reviewing themes</a:t>
            </a:r>
          </a:p>
          <a:p>
            <a:pPr marL="514350" indent="-514350">
              <a:buFont typeface="+mj-lt"/>
              <a:buAutoNum type="arabicPeriod"/>
            </a:pPr>
            <a:r>
              <a:rPr lang="en-US" dirty="0"/>
              <a:t>Defining and naming themes</a:t>
            </a:r>
          </a:p>
          <a:p>
            <a:pPr marL="514350" indent="-514350">
              <a:buFont typeface="+mj-lt"/>
              <a:buAutoNum type="arabicPeriod"/>
            </a:pPr>
            <a:r>
              <a:rPr lang="en-US" dirty="0"/>
              <a:t>Writing up</a:t>
            </a:r>
            <a:endParaRPr lang="en-MY" dirty="0"/>
          </a:p>
        </p:txBody>
      </p:sp>
    </p:spTree>
    <p:extLst>
      <p:ext uri="{BB962C8B-B14F-4D97-AF65-F5344CB8AC3E}">
        <p14:creationId xmlns:p14="http://schemas.microsoft.com/office/powerpoint/2010/main" val="19962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5FCE9-A748-4137-86EA-2A23B9B6C61D}"/>
              </a:ext>
            </a:extLst>
          </p:cNvPr>
          <p:cNvSpPr>
            <a:spLocks noGrp="1"/>
          </p:cNvSpPr>
          <p:nvPr>
            <p:ph type="title"/>
          </p:nvPr>
        </p:nvSpPr>
        <p:spPr>
          <a:xfrm>
            <a:off x="686834" y="591344"/>
            <a:ext cx="3200400" cy="5585619"/>
          </a:xfrm>
        </p:spPr>
        <p:txBody>
          <a:bodyPr>
            <a:normAutofit/>
          </a:bodyPr>
          <a:lstStyle/>
          <a:p>
            <a:r>
              <a:rPr lang="en-MY">
                <a:solidFill>
                  <a:srgbClr val="FFFFFF"/>
                </a:solidFill>
              </a:rPr>
              <a:t>Thematic Analysis – Braun and Clarke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D146D0-C88D-4E85-B748-81B9563DA7A3}"/>
              </a:ext>
            </a:extLst>
          </p:cNvPr>
          <p:cNvSpPr>
            <a:spLocks noGrp="1"/>
          </p:cNvSpPr>
          <p:nvPr>
            <p:ph idx="1"/>
          </p:nvPr>
        </p:nvSpPr>
        <p:spPr>
          <a:xfrm>
            <a:off x="4447308" y="591344"/>
            <a:ext cx="6906491" cy="5585619"/>
          </a:xfrm>
        </p:spPr>
        <p:txBody>
          <a:bodyPr anchor="ctr">
            <a:normAutofit/>
          </a:bodyPr>
          <a:lstStyle/>
          <a:p>
            <a:pPr marL="0" indent="0">
              <a:buNone/>
            </a:pPr>
            <a:r>
              <a:rPr lang="en-US" b="1" i="0" dirty="0">
                <a:solidFill>
                  <a:srgbClr val="FF0000"/>
                </a:solidFill>
                <a:effectLst/>
                <a:latin typeface="Circular-Bold"/>
              </a:rPr>
              <a:t>Step 1: Familiarization</a:t>
            </a:r>
          </a:p>
          <a:p>
            <a:r>
              <a:rPr lang="en-US" b="0" i="0" dirty="0">
                <a:effectLst/>
                <a:latin typeface="Arial Narrow" panose="020B0606020202030204" pitchFamily="34" charset="0"/>
              </a:rPr>
              <a:t>The first step is to get to know our data. It’s important to get a thorough overview of all the data we collected before we start analyzing individual items.</a:t>
            </a:r>
          </a:p>
          <a:p>
            <a:endParaRPr lang="en-US" b="0" i="0" dirty="0">
              <a:effectLst/>
              <a:latin typeface="Arial Narrow" panose="020B0606020202030204" pitchFamily="34" charset="0"/>
            </a:endParaRPr>
          </a:p>
          <a:p>
            <a:r>
              <a:rPr lang="en-US" b="0" i="0" dirty="0">
                <a:effectLst/>
                <a:latin typeface="Arial Narrow" panose="020B0606020202030204" pitchFamily="34" charset="0"/>
              </a:rPr>
              <a:t>This might involve </a:t>
            </a:r>
            <a:r>
              <a:rPr lang="en-US" b="0" i="0" u="none" strike="noStrike" dirty="0">
                <a:effectLst/>
                <a:latin typeface="Arial Narrow" panose="020B0606020202030204" pitchFamily="34" charset="0"/>
                <a:hlinkClick r:id="rId2"/>
              </a:rPr>
              <a:t>transcribing audio</a:t>
            </a:r>
            <a:r>
              <a:rPr lang="en-US" b="0" i="0" dirty="0">
                <a:effectLst/>
                <a:latin typeface="Arial Narrow" panose="020B0606020202030204" pitchFamily="34" charset="0"/>
              </a:rPr>
              <a:t>, reading through the text and taking initial notes, and generally looking through the data to get familiar with it.</a:t>
            </a:r>
          </a:p>
          <a:p>
            <a:pPr marL="0" indent="0">
              <a:buNone/>
            </a:pPr>
            <a:endParaRPr lang="en-MY" dirty="0"/>
          </a:p>
        </p:txBody>
      </p:sp>
      <p:sp>
        <p:nvSpPr>
          <p:cNvPr id="7" name="Rectangle 6">
            <a:extLst>
              <a:ext uri="{FF2B5EF4-FFF2-40B4-BE49-F238E27FC236}">
                <a16:creationId xmlns:a16="http://schemas.microsoft.com/office/drawing/2014/main" id="{4D342F6C-105D-4625-B33C-D687F2DEF8C9}"/>
              </a:ext>
            </a:extLst>
          </p:cNvPr>
          <p:cNvSpPr/>
          <p:nvPr/>
        </p:nvSpPr>
        <p:spPr>
          <a:xfrm>
            <a:off x="41302" y="6456791"/>
            <a:ext cx="12188952" cy="369332"/>
          </a:xfrm>
          <a:prstGeom prst="rect">
            <a:avLst/>
          </a:prstGeom>
          <a:ln>
            <a:solidFill>
              <a:schemeClr val="accent1"/>
            </a:solidFill>
          </a:ln>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Braun, V., &amp; Clarke, V. (2006). Using thematic analysis in psychology. Qualitative Research in Psychology, 3, 77–101. </a:t>
            </a:r>
          </a:p>
        </p:txBody>
      </p:sp>
    </p:spTree>
    <p:extLst>
      <p:ext uri="{BB962C8B-B14F-4D97-AF65-F5344CB8AC3E}">
        <p14:creationId xmlns:p14="http://schemas.microsoft.com/office/powerpoint/2010/main" val="218022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FCE9-A748-4137-86EA-2A23B9B6C61D}"/>
              </a:ext>
            </a:extLst>
          </p:cNvPr>
          <p:cNvSpPr>
            <a:spLocks noGrp="1"/>
          </p:cNvSpPr>
          <p:nvPr>
            <p:ph type="title"/>
          </p:nvPr>
        </p:nvSpPr>
        <p:spPr>
          <a:xfrm>
            <a:off x="0" y="0"/>
            <a:ext cx="11353800" cy="562527"/>
          </a:xfrm>
        </p:spPr>
        <p:txBody>
          <a:bodyPr>
            <a:normAutofit fontScale="90000"/>
          </a:bodyPr>
          <a:lstStyle/>
          <a:p>
            <a:r>
              <a:rPr lang="en-MY" dirty="0">
                <a:solidFill>
                  <a:srgbClr val="FF0000"/>
                </a:solidFill>
              </a:rPr>
              <a:t>Thematic Analysis – </a:t>
            </a:r>
            <a:r>
              <a:rPr lang="en-MY" dirty="0">
                <a:solidFill>
                  <a:srgbClr val="002060"/>
                </a:solidFill>
              </a:rPr>
              <a:t>Braun and Clarke</a:t>
            </a:r>
          </a:p>
        </p:txBody>
      </p:sp>
      <p:sp>
        <p:nvSpPr>
          <p:cNvPr id="3" name="Content Placeholder 2">
            <a:extLst>
              <a:ext uri="{FF2B5EF4-FFF2-40B4-BE49-F238E27FC236}">
                <a16:creationId xmlns:a16="http://schemas.microsoft.com/office/drawing/2014/main" id="{3AD146D0-C88D-4E85-B748-81B9563DA7A3}"/>
              </a:ext>
            </a:extLst>
          </p:cNvPr>
          <p:cNvSpPr>
            <a:spLocks noGrp="1"/>
          </p:cNvSpPr>
          <p:nvPr>
            <p:ph idx="1"/>
          </p:nvPr>
        </p:nvSpPr>
        <p:spPr>
          <a:xfrm>
            <a:off x="0" y="562528"/>
            <a:ext cx="3803374" cy="6295472"/>
          </a:xfrm>
          <a:ln>
            <a:solidFill>
              <a:schemeClr val="accent1"/>
            </a:solidFill>
          </a:ln>
        </p:spPr>
        <p:txBody>
          <a:bodyPr>
            <a:normAutofit fontScale="77500" lnSpcReduction="20000"/>
          </a:bodyPr>
          <a:lstStyle/>
          <a:p>
            <a:pPr marL="0" indent="0" algn="l">
              <a:buNone/>
            </a:pPr>
            <a:r>
              <a:rPr lang="en-US" b="1" i="0" dirty="0">
                <a:solidFill>
                  <a:srgbClr val="1B2B68"/>
                </a:solidFill>
                <a:effectLst/>
                <a:latin typeface="Circular-Bold"/>
              </a:rPr>
              <a:t>Step 2: Coding</a:t>
            </a:r>
          </a:p>
          <a:p>
            <a:pPr marL="0" indent="0" algn="l">
              <a:lnSpc>
                <a:spcPct val="120000"/>
              </a:lnSpc>
              <a:buNone/>
            </a:pPr>
            <a:r>
              <a:rPr lang="en-US" sz="3100" b="0" i="0" dirty="0">
                <a:solidFill>
                  <a:srgbClr val="0D405F"/>
                </a:solidFill>
                <a:effectLst/>
                <a:latin typeface="Arial Narrow" panose="020B0606020202030204" pitchFamily="34" charset="0"/>
              </a:rPr>
              <a:t>Coding means highlighting sections of our text – usually phrases or sentences – and coming up with shorthand labels or “codes” to describe their content.</a:t>
            </a:r>
          </a:p>
          <a:p>
            <a:pPr marL="0" indent="0" algn="l">
              <a:lnSpc>
                <a:spcPct val="120000"/>
              </a:lnSpc>
              <a:buNone/>
            </a:pPr>
            <a:endParaRPr lang="en-US" sz="3100" b="0" i="0" dirty="0">
              <a:solidFill>
                <a:srgbClr val="0D405F"/>
              </a:solidFill>
              <a:effectLst/>
              <a:latin typeface="Noto Sans"/>
            </a:endParaRPr>
          </a:p>
          <a:p>
            <a:pPr marL="0" indent="0" algn="l">
              <a:lnSpc>
                <a:spcPct val="120000"/>
              </a:lnSpc>
              <a:buNone/>
            </a:pPr>
            <a:r>
              <a:rPr lang="en-US" sz="3100" b="0" i="0" dirty="0">
                <a:solidFill>
                  <a:srgbClr val="0D405F"/>
                </a:solidFill>
                <a:effectLst/>
                <a:latin typeface="Arial Narrow" panose="020B0606020202030204" pitchFamily="34" charset="0"/>
              </a:rPr>
              <a:t>Let’s take a short example text. Say we’re researching perceptions of climate change among conservative voters aged 50 and up, and we have collected data through a series of interviews. An extract from one interview looks like this:</a:t>
            </a:r>
          </a:p>
          <a:p>
            <a:pPr marL="0" indent="0">
              <a:buNone/>
            </a:pPr>
            <a:endParaRPr lang="en-MY" dirty="0"/>
          </a:p>
        </p:txBody>
      </p:sp>
      <p:pic>
        <p:nvPicPr>
          <p:cNvPr id="4" name="Picture 3">
            <a:extLst>
              <a:ext uri="{FF2B5EF4-FFF2-40B4-BE49-F238E27FC236}">
                <a16:creationId xmlns:a16="http://schemas.microsoft.com/office/drawing/2014/main" id="{6CA92256-BD62-4450-A19B-DE9757BA022C}"/>
              </a:ext>
            </a:extLst>
          </p:cNvPr>
          <p:cNvPicPr>
            <a:picLocks noChangeAspect="1"/>
          </p:cNvPicPr>
          <p:nvPr/>
        </p:nvPicPr>
        <p:blipFill>
          <a:blip r:embed="rId2"/>
          <a:stretch>
            <a:fillRect/>
          </a:stretch>
        </p:blipFill>
        <p:spPr>
          <a:xfrm>
            <a:off x="3803374" y="562526"/>
            <a:ext cx="8388626" cy="2684261"/>
          </a:xfrm>
          <a:prstGeom prst="rect">
            <a:avLst/>
          </a:prstGeom>
          <a:ln>
            <a:solidFill>
              <a:schemeClr val="accent1"/>
            </a:solidFill>
          </a:ln>
        </p:spPr>
      </p:pic>
      <p:sp>
        <p:nvSpPr>
          <p:cNvPr id="6" name="TextBox 5">
            <a:extLst>
              <a:ext uri="{FF2B5EF4-FFF2-40B4-BE49-F238E27FC236}">
                <a16:creationId xmlns:a16="http://schemas.microsoft.com/office/drawing/2014/main" id="{A9B4C002-EAB5-43C7-99B6-2A27921E4BC6}"/>
              </a:ext>
            </a:extLst>
          </p:cNvPr>
          <p:cNvSpPr txBox="1"/>
          <p:nvPr/>
        </p:nvSpPr>
        <p:spPr>
          <a:xfrm>
            <a:off x="3803374" y="3172825"/>
            <a:ext cx="8388626"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this extract, we’ve highlighted various phrases in different colors corresponding to different codes. Each code describes the idea or feeling expressed in that part of the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this stage, we want to be thorough: we go through the transcript of every interview and highlight everything that jumps out as relevant or potentially interesting. As well as highlighting all the phrases and sentences that match these codes, we can keep adding new codes as we go through the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After we’ve been through the text, we collate together all the data into groups identified by code. These codes allow us to gain a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condensed overview of the main points and common meanings that recur throughout the data.</a:t>
            </a:r>
            <a:endPar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73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FCE9-A748-4137-86EA-2A23B9B6C61D}"/>
              </a:ext>
            </a:extLst>
          </p:cNvPr>
          <p:cNvSpPr>
            <a:spLocks noGrp="1"/>
          </p:cNvSpPr>
          <p:nvPr>
            <p:ph type="title"/>
          </p:nvPr>
        </p:nvSpPr>
        <p:spPr>
          <a:xfrm>
            <a:off x="0" y="0"/>
            <a:ext cx="11353800" cy="562527"/>
          </a:xfrm>
        </p:spPr>
        <p:txBody>
          <a:bodyPr>
            <a:normAutofit fontScale="90000"/>
          </a:bodyPr>
          <a:lstStyle/>
          <a:p>
            <a:r>
              <a:rPr lang="en-MY" dirty="0">
                <a:solidFill>
                  <a:srgbClr val="FF0000"/>
                </a:solidFill>
              </a:rPr>
              <a:t>Thematic Analysis – </a:t>
            </a:r>
            <a:r>
              <a:rPr lang="en-MY" dirty="0">
                <a:solidFill>
                  <a:srgbClr val="002060"/>
                </a:solidFill>
              </a:rPr>
              <a:t>Braun and Clarke</a:t>
            </a:r>
          </a:p>
        </p:txBody>
      </p:sp>
      <p:sp>
        <p:nvSpPr>
          <p:cNvPr id="3" name="Content Placeholder 2">
            <a:extLst>
              <a:ext uri="{FF2B5EF4-FFF2-40B4-BE49-F238E27FC236}">
                <a16:creationId xmlns:a16="http://schemas.microsoft.com/office/drawing/2014/main" id="{3AD146D0-C88D-4E85-B748-81B9563DA7A3}"/>
              </a:ext>
            </a:extLst>
          </p:cNvPr>
          <p:cNvSpPr>
            <a:spLocks noGrp="1"/>
          </p:cNvSpPr>
          <p:nvPr>
            <p:ph idx="1"/>
          </p:nvPr>
        </p:nvSpPr>
        <p:spPr>
          <a:xfrm>
            <a:off x="0" y="562528"/>
            <a:ext cx="3803374" cy="6295472"/>
          </a:xfrm>
          <a:ln>
            <a:solidFill>
              <a:schemeClr val="accent1"/>
            </a:solidFill>
          </a:ln>
        </p:spPr>
        <p:txBody>
          <a:bodyPr>
            <a:normAutofit/>
          </a:bodyPr>
          <a:lstStyle/>
          <a:p>
            <a:pPr marL="0" indent="0">
              <a:buNone/>
            </a:pPr>
            <a:r>
              <a:rPr lang="en-US" dirty="0">
                <a:solidFill>
                  <a:srgbClr val="FF0000"/>
                </a:solidFill>
              </a:rPr>
              <a:t>Step 3: Generating themes</a:t>
            </a:r>
          </a:p>
          <a:p>
            <a:pPr marL="0" indent="0">
              <a:buNone/>
            </a:pPr>
            <a:r>
              <a:rPr lang="en-US" sz="2400" dirty="0">
                <a:latin typeface="Arial Narrow" panose="020B0606020202030204" pitchFamily="34" charset="0"/>
              </a:rPr>
              <a:t>Next</a:t>
            </a:r>
            <a:r>
              <a:rPr lang="en-US" sz="2400" dirty="0"/>
              <a:t>, we look over the codes we’ve created, identify patterns among them, and start </a:t>
            </a:r>
            <a:r>
              <a:rPr lang="en-US" sz="2400" dirty="0">
                <a:solidFill>
                  <a:srgbClr val="FF0000"/>
                </a:solidFill>
              </a:rPr>
              <a:t>coming up with themes</a:t>
            </a:r>
            <a:r>
              <a:rPr lang="en-US" sz="2400" dirty="0"/>
              <a:t>.</a:t>
            </a:r>
          </a:p>
          <a:p>
            <a:pPr marL="0" indent="0">
              <a:buNone/>
            </a:pPr>
            <a:endParaRPr lang="en-US" sz="2400" dirty="0"/>
          </a:p>
          <a:p>
            <a:pPr marL="0" indent="0">
              <a:buNone/>
            </a:pPr>
            <a:r>
              <a:rPr lang="en-US" sz="2400" dirty="0"/>
              <a:t>Themes are generally broader than codes. Most of the time, you’ll combine several codes into a single theme. In our example, we might start combining codes into themes like this:</a:t>
            </a:r>
            <a:endParaRPr lang="en-MY" dirty="0"/>
          </a:p>
        </p:txBody>
      </p:sp>
      <p:sp>
        <p:nvSpPr>
          <p:cNvPr id="6" name="TextBox 5">
            <a:extLst>
              <a:ext uri="{FF2B5EF4-FFF2-40B4-BE49-F238E27FC236}">
                <a16:creationId xmlns:a16="http://schemas.microsoft.com/office/drawing/2014/main" id="{A9B4C002-EAB5-43C7-99B6-2A27921E4BC6}"/>
              </a:ext>
            </a:extLst>
          </p:cNvPr>
          <p:cNvSpPr txBox="1"/>
          <p:nvPr/>
        </p:nvSpPr>
        <p:spPr>
          <a:xfrm>
            <a:off x="3803374" y="3172825"/>
            <a:ext cx="83886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BAA35FE-DD05-4EE1-A439-0BA7839C79E0}"/>
              </a:ext>
            </a:extLst>
          </p:cNvPr>
          <p:cNvPicPr>
            <a:picLocks noChangeAspect="1"/>
          </p:cNvPicPr>
          <p:nvPr/>
        </p:nvPicPr>
        <p:blipFill>
          <a:blip r:embed="rId2"/>
          <a:stretch>
            <a:fillRect/>
          </a:stretch>
        </p:blipFill>
        <p:spPr>
          <a:xfrm>
            <a:off x="3803374" y="562527"/>
            <a:ext cx="8388626" cy="3543300"/>
          </a:xfrm>
          <a:prstGeom prst="rect">
            <a:avLst/>
          </a:prstGeom>
          <a:ln>
            <a:solidFill>
              <a:schemeClr val="accent1"/>
            </a:solidFill>
          </a:ln>
        </p:spPr>
      </p:pic>
      <p:sp>
        <p:nvSpPr>
          <p:cNvPr id="8" name="TextBox 7">
            <a:extLst>
              <a:ext uri="{FF2B5EF4-FFF2-40B4-BE49-F238E27FC236}">
                <a16:creationId xmlns:a16="http://schemas.microsoft.com/office/drawing/2014/main" id="{5BC6299A-B58C-46E9-9491-1BD1238CF0B6}"/>
              </a:ext>
            </a:extLst>
          </p:cNvPr>
          <p:cNvSpPr txBox="1"/>
          <p:nvPr/>
        </p:nvSpPr>
        <p:spPr>
          <a:xfrm>
            <a:off x="3803374" y="4027003"/>
            <a:ext cx="838862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this stage, we might decide that some of our codes are too vague or not relevant enough (for example, because they don’t appear very often in the data), so they can be discarded.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Other codes might become themes in their own right. In our example, we decided that the code “uncertainty” made sense as a theme, with some other codes incorporated into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Again, what we decide will vary according to what we’re trying to find out. We want to create potential themes that tell us something helpful about the data for our purposes.</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688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FCE9-A748-4137-86EA-2A23B9B6C61D}"/>
              </a:ext>
            </a:extLst>
          </p:cNvPr>
          <p:cNvSpPr>
            <a:spLocks noGrp="1"/>
          </p:cNvSpPr>
          <p:nvPr>
            <p:ph type="title"/>
          </p:nvPr>
        </p:nvSpPr>
        <p:spPr>
          <a:xfrm>
            <a:off x="4965430" y="629268"/>
            <a:ext cx="6586491" cy="1286160"/>
          </a:xfrm>
        </p:spPr>
        <p:txBody>
          <a:bodyPr anchor="b">
            <a:normAutofit/>
          </a:bodyPr>
          <a:lstStyle/>
          <a:p>
            <a:r>
              <a:rPr lang="en-MY" sz="4100"/>
              <a:t>Thematic Analysis – Braun and Clarke</a:t>
            </a:r>
          </a:p>
        </p:txBody>
      </p:sp>
      <p:sp>
        <p:nvSpPr>
          <p:cNvPr id="3" name="Content Placeholder 2">
            <a:extLst>
              <a:ext uri="{FF2B5EF4-FFF2-40B4-BE49-F238E27FC236}">
                <a16:creationId xmlns:a16="http://schemas.microsoft.com/office/drawing/2014/main" id="{3AD146D0-C88D-4E85-B748-81B9563DA7A3}"/>
              </a:ext>
            </a:extLst>
          </p:cNvPr>
          <p:cNvSpPr>
            <a:spLocks noGrp="1"/>
          </p:cNvSpPr>
          <p:nvPr>
            <p:ph idx="1"/>
          </p:nvPr>
        </p:nvSpPr>
        <p:spPr>
          <a:xfrm>
            <a:off x="4635591" y="2115118"/>
            <a:ext cx="7556389" cy="4742882"/>
          </a:xfrm>
        </p:spPr>
        <p:txBody>
          <a:bodyPr>
            <a:normAutofit/>
          </a:bodyPr>
          <a:lstStyle/>
          <a:p>
            <a:pPr marL="0" indent="0">
              <a:buNone/>
            </a:pPr>
            <a:r>
              <a:rPr lang="en-US" sz="2400" b="1" dirty="0">
                <a:solidFill>
                  <a:srgbClr val="FF0000"/>
                </a:solidFill>
              </a:rPr>
              <a:t>Step 4: Reviewing themes</a:t>
            </a:r>
          </a:p>
          <a:p>
            <a:pPr marL="0" indent="0">
              <a:buNone/>
            </a:pPr>
            <a:r>
              <a:rPr lang="en-US" sz="2000" dirty="0">
                <a:latin typeface="Arial Narrow" panose="020B0606020202030204" pitchFamily="34" charset="0"/>
              </a:rPr>
              <a:t>Now we have to make sure that our themes are useful and accurate representations of the data. Here, we return to the data set and compare our themes against it. Are we missing anything? Are these themes really present in the data? What can we change to make our themes work better?</a:t>
            </a:r>
          </a:p>
          <a:p>
            <a:pPr marL="0" indent="0">
              <a:buNone/>
            </a:pPr>
            <a:endParaRPr lang="en-US" sz="2000" dirty="0">
              <a:latin typeface="Arial Narrow" panose="020B0606020202030204" pitchFamily="34" charset="0"/>
            </a:endParaRPr>
          </a:p>
          <a:p>
            <a:pPr marL="0" indent="0">
              <a:buNone/>
            </a:pPr>
            <a:r>
              <a:rPr lang="en-US" sz="2000" dirty="0">
                <a:latin typeface="Arial Narrow" panose="020B0606020202030204" pitchFamily="34" charset="0"/>
              </a:rPr>
              <a:t>If we encounter problems with our themes, we might split them up, combine them, discard them or create new ones: whatever makes them more useful and accurate.</a:t>
            </a:r>
          </a:p>
          <a:p>
            <a:pPr marL="0" indent="0">
              <a:buNone/>
            </a:pPr>
            <a:endParaRPr lang="en-US" sz="2000" dirty="0">
              <a:latin typeface="Arial Narrow" panose="020B0606020202030204" pitchFamily="34" charset="0"/>
            </a:endParaRPr>
          </a:p>
          <a:p>
            <a:pPr marL="0" indent="0">
              <a:buNone/>
            </a:pPr>
            <a:r>
              <a:rPr lang="en-US" sz="2000" dirty="0">
                <a:latin typeface="Arial Narrow" panose="020B0606020202030204" pitchFamily="34" charset="0"/>
              </a:rPr>
              <a:t>For example, we might decide upon looking through the data that “changing terminology” fits better under the “uncertainty” theme than under “distrust of experts,” since the data labelled with this code involves confusion, not necessarily distrust.</a:t>
            </a:r>
            <a:endParaRPr lang="en-MY" sz="2000" dirty="0">
              <a:latin typeface="Arial Narrow" panose="020B0606020202030204" pitchFamily="34" charset="0"/>
            </a:endParaRPr>
          </a:p>
        </p:txBody>
      </p:sp>
      <p:pic>
        <p:nvPicPr>
          <p:cNvPr id="8" name="Picture 7" descr="Multi-coloured paper-craft art">
            <a:extLst>
              <a:ext uri="{FF2B5EF4-FFF2-40B4-BE49-F238E27FC236}">
                <a16:creationId xmlns:a16="http://schemas.microsoft.com/office/drawing/2014/main" id="{A065A33B-AED7-6402-2CEA-E07CC3B670FE}"/>
              </a:ext>
            </a:extLst>
          </p:cNvPr>
          <p:cNvPicPr>
            <a:picLocks noChangeAspect="1"/>
          </p:cNvPicPr>
          <p:nvPr/>
        </p:nvPicPr>
        <p:blipFill rotWithShape="1">
          <a:blip r:embed="rId2"/>
          <a:srcRect l="28559" r="26322"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FC3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9B4C002-EAB5-43C7-99B6-2A27921E4BC6}"/>
              </a:ext>
            </a:extLst>
          </p:cNvPr>
          <p:cNvSpPr txBox="1"/>
          <p:nvPr/>
        </p:nvSpPr>
        <p:spPr>
          <a:xfrm>
            <a:off x="3803374" y="3172825"/>
            <a:ext cx="83886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6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FCE9-A748-4137-86EA-2A23B9B6C61D}"/>
              </a:ext>
            </a:extLst>
          </p:cNvPr>
          <p:cNvSpPr>
            <a:spLocks noGrp="1"/>
          </p:cNvSpPr>
          <p:nvPr>
            <p:ph type="title"/>
          </p:nvPr>
        </p:nvSpPr>
        <p:spPr>
          <a:xfrm>
            <a:off x="4965430" y="629268"/>
            <a:ext cx="6586491" cy="1286160"/>
          </a:xfrm>
        </p:spPr>
        <p:txBody>
          <a:bodyPr anchor="b">
            <a:normAutofit/>
          </a:bodyPr>
          <a:lstStyle/>
          <a:p>
            <a:r>
              <a:rPr lang="en-MY" sz="4100"/>
              <a:t>Thematic Analysis – Braun and Clarke</a:t>
            </a:r>
          </a:p>
        </p:txBody>
      </p:sp>
      <p:sp>
        <p:nvSpPr>
          <p:cNvPr id="3" name="Content Placeholder 2">
            <a:extLst>
              <a:ext uri="{FF2B5EF4-FFF2-40B4-BE49-F238E27FC236}">
                <a16:creationId xmlns:a16="http://schemas.microsoft.com/office/drawing/2014/main" id="{3AD146D0-C88D-4E85-B748-81B9563DA7A3}"/>
              </a:ext>
            </a:extLst>
          </p:cNvPr>
          <p:cNvSpPr>
            <a:spLocks noGrp="1"/>
          </p:cNvSpPr>
          <p:nvPr>
            <p:ph idx="1"/>
          </p:nvPr>
        </p:nvSpPr>
        <p:spPr>
          <a:xfrm>
            <a:off x="4635591" y="2115118"/>
            <a:ext cx="7556389" cy="4742882"/>
          </a:xfrm>
        </p:spPr>
        <p:txBody>
          <a:bodyPr>
            <a:normAutofit/>
          </a:bodyPr>
          <a:lstStyle/>
          <a:p>
            <a:pPr marL="0" indent="0">
              <a:buNone/>
            </a:pPr>
            <a:r>
              <a:rPr lang="en-US" sz="2400" b="1" dirty="0">
                <a:solidFill>
                  <a:srgbClr val="FF0000"/>
                </a:solidFill>
              </a:rPr>
              <a:t>Step 5: Defining and naming themes</a:t>
            </a:r>
          </a:p>
          <a:p>
            <a:pPr marL="0" indent="0">
              <a:buNone/>
            </a:pPr>
            <a:r>
              <a:rPr lang="en-US" sz="2000" dirty="0">
                <a:latin typeface="Arial Narrow" panose="020B0606020202030204" pitchFamily="34" charset="0"/>
              </a:rPr>
              <a:t>Now that you have a final list of themes, it’s time to name and define each of them.</a:t>
            </a:r>
          </a:p>
          <a:p>
            <a:pPr marL="0" indent="0">
              <a:buNone/>
            </a:pPr>
            <a:endParaRPr lang="en-US" sz="2000" dirty="0">
              <a:latin typeface="Arial Narrow" panose="020B0606020202030204" pitchFamily="34" charset="0"/>
            </a:endParaRPr>
          </a:p>
          <a:p>
            <a:pPr marL="0" indent="0">
              <a:buNone/>
            </a:pPr>
            <a:r>
              <a:rPr lang="en-US" sz="2000" dirty="0">
                <a:latin typeface="Arial Narrow" panose="020B0606020202030204" pitchFamily="34" charset="0"/>
              </a:rPr>
              <a:t>Defining themes involves formulating exactly what we mean by each theme and figuring out how it helps us understand the data.</a:t>
            </a:r>
          </a:p>
          <a:p>
            <a:pPr marL="0" indent="0">
              <a:buNone/>
            </a:pPr>
            <a:endParaRPr lang="en-US" sz="2000" dirty="0">
              <a:latin typeface="Arial Narrow" panose="020B0606020202030204" pitchFamily="34" charset="0"/>
            </a:endParaRPr>
          </a:p>
          <a:p>
            <a:pPr marL="0" indent="0">
              <a:buNone/>
            </a:pPr>
            <a:r>
              <a:rPr lang="en-US" sz="2000" dirty="0">
                <a:latin typeface="Arial Narrow" panose="020B0606020202030204" pitchFamily="34" charset="0"/>
              </a:rPr>
              <a:t>Naming themes involves coming up with a succinct and easily understandable name for each theme.</a:t>
            </a:r>
          </a:p>
          <a:p>
            <a:pPr marL="0" indent="0">
              <a:buNone/>
            </a:pPr>
            <a:endParaRPr lang="en-US" sz="2000" dirty="0">
              <a:latin typeface="Arial Narrow" panose="020B0606020202030204" pitchFamily="34" charset="0"/>
            </a:endParaRPr>
          </a:p>
          <a:p>
            <a:pPr marL="0" indent="0">
              <a:buNone/>
            </a:pPr>
            <a:r>
              <a:rPr lang="en-US" sz="2000" dirty="0">
                <a:latin typeface="Arial Narrow" panose="020B0606020202030204" pitchFamily="34" charset="0"/>
              </a:rPr>
              <a:t>For example, we might look at “distrust of experts” and determine exactly who we mean by “experts” in this theme. We might decide that a better name for the theme is “distrust of authority” or “conspiracy thinking”.</a:t>
            </a:r>
            <a:endParaRPr lang="en-MY" sz="2000" dirty="0">
              <a:latin typeface="Arial Narrow" panose="020B0606020202030204" pitchFamily="34" charset="0"/>
            </a:endParaRPr>
          </a:p>
        </p:txBody>
      </p:sp>
      <p:pic>
        <p:nvPicPr>
          <p:cNvPr id="8" name="Picture 7" descr="An abstract design with lines and financial symbols">
            <a:extLst>
              <a:ext uri="{FF2B5EF4-FFF2-40B4-BE49-F238E27FC236}">
                <a16:creationId xmlns:a16="http://schemas.microsoft.com/office/drawing/2014/main" id="{49E7D5B6-F89D-902B-CEE2-9BE0A4A7A973}"/>
              </a:ext>
            </a:extLst>
          </p:cNvPr>
          <p:cNvPicPr>
            <a:picLocks noChangeAspect="1"/>
          </p:cNvPicPr>
          <p:nvPr/>
        </p:nvPicPr>
        <p:blipFill rotWithShape="1">
          <a:blip r:embed="rId2"/>
          <a:srcRect l="27079" r="2797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FA4E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9B4C002-EAB5-43C7-99B6-2A27921E4BC6}"/>
              </a:ext>
            </a:extLst>
          </p:cNvPr>
          <p:cNvSpPr txBox="1"/>
          <p:nvPr/>
        </p:nvSpPr>
        <p:spPr>
          <a:xfrm>
            <a:off x="3803374" y="3172825"/>
            <a:ext cx="83886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40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5FCE9-A748-4137-86EA-2A23B9B6C61D}"/>
              </a:ext>
            </a:extLst>
          </p:cNvPr>
          <p:cNvSpPr>
            <a:spLocks noGrp="1"/>
          </p:cNvSpPr>
          <p:nvPr>
            <p:ph type="title"/>
          </p:nvPr>
        </p:nvSpPr>
        <p:spPr>
          <a:xfrm>
            <a:off x="838200" y="365125"/>
            <a:ext cx="10515600" cy="1325563"/>
          </a:xfrm>
        </p:spPr>
        <p:txBody>
          <a:bodyPr>
            <a:normAutofit/>
          </a:bodyPr>
          <a:lstStyle/>
          <a:p>
            <a:r>
              <a:rPr lang="en-MY" sz="5400"/>
              <a:t>Thematic Analysis – Braun and Clarke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D146D0-C88D-4E85-B748-81B9563DA7A3}"/>
              </a:ext>
            </a:extLst>
          </p:cNvPr>
          <p:cNvSpPr>
            <a:spLocks noGrp="1"/>
          </p:cNvSpPr>
          <p:nvPr>
            <p:ph idx="1"/>
          </p:nvPr>
        </p:nvSpPr>
        <p:spPr>
          <a:xfrm>
            <a:off x="96012" y="1695660"/>
            <a:ext cx="11979874" cy="5162339"/>
          </a:xfrm>
        </p:spPr>
        <p:txBody>
          <a:bodyPr>
            <a:normAutofit fontScale="92500" lnSpcReduction="10000"/>
          </a:bodyPr>
          <a:lstStyle/>
          <a:p>
            <a:pPr marL="0" indent="0">
              <a:buNone/>
            </a:pPr>
            <a:r>
              <a:rPr lang="en-US" sz="2600" b="1" dirty="0">
                <a:solidFill>
                  <a:srgbClr val="FF0000"/>
                </a:solidFill>
              </a:rPr>
              <a:t>Step 6: Writing up</a:t>
            </a:r>
          </a:p>
          <a:p>
            <a:pPr marL="0" indent="0">
              <a:buNone/>
            </a:pPr>
            <a:r>
              <a:rPr lang="en-US" sz="2400" dirty="0"/>
              <a:t>Writing up a thematic analysis requires an introduction to establish our research question, aims and approach.</a:t>
            </a:r>
          </a:p>
          <a:p>
            <a:pPr marL="0" indent="0">
              <a:buNone/>
            </a:pPr>
            <a:endParaRPr lang="en-US" sz="2400" dirty="0"/>
          </a:p>
          <a:p>
            <a:pPr marL="0" indent="0">
              <a:buNone/>
            </a:pPr>
            <a:r>
              <a:rPr lang="en-US" sz="2400" dirty="0"/>
              <a:t>Include a methodology section, describing how we collected the data (e.g. through semi-structured interviews or open-ended survey questions) and explaining how we conducted the thematic analysis itself.</a:t>
            </a:r>
          </a:p>
          <a:p>
            <a:pPr marL="0" indent="0">
              <a:buNone/>
            </a:pPr>
            <a:endParaRPr lang="en-US" sz="2400" dirty="0"/>
          </a:p>
          <a:p>
            <a:pPr marL="0" indent="0">
              <a:buNone/>
            </a:pPr>
            <a:r>
              <a:rPr lang="en-US" sz="2400" dirty="0"/>
              <a:t>The results or findings section usually addresses each theme in turn. We describe how often the themes come up and what they mean, including examples from the data as evidence. Finally, our conclusion explains the main takeaways and shows how the analysis has answered our research question.</a:t>
            </a:r>
          </a:p>
          <a:p>
            <a:pPr marL="0" indent="0">
              <a:buNone/>
            </a:pPr>
            <a:endParaRPr lang="en-US" sz="2400" dirty="0"/>
          </a:p>
          <a:p>
            <a:pPr marL="0" indent="0">
              <a:buNone/>
            </a:pPr>
            <a:r>
              <a:rPr lang="en-US" sz="2400" dirty="0"/>
              <a:t>In our example, we might argue that conspiracy thinking about climate change is widespread among older conservative voters, point out the uncertainty with which many voters view the issue, and discuss the role of misinformation in respondents’ perceptions.</a:t>
            </a:r>
          </a:p>
          <a:p>
            <a:pPr marL="0" indent="0">
              <a:buNone/>
            </a:pPr>
            <a:endParaRPr lang="en-US" sz="2000" dirty="0"/>
          </a:p>
          <a:p>
            <a:pPr marL="0" indent="0">
              <a:buNone/>
            </a:pPr>
            <a:endParaRPr lang="en-MY" sz="1700" dirty="0"/>
          </a:p>
        </p:txBody>
      </p:sp>
      <p:sp>
        <p:nvSpPr>
          <p:cNvPr id="6" name="TextBox 5">
            <a:extLst>
              <a:ext uri="{FF2B5EF4-FFF2-40B4-BE49-F238E27FC236}">
                <a16:creationId xmlns:a16="http://schemas.microsoft.com/office/drawing/2014/main" id="{A9B4C002-EAB5-43C7-99B6-2A27921E4BC6}"/>
              </a:ext>
            </a:extLst>
          </p:cNvPr>
          <p:cNvSpPr txBox="1"/>
          <p:nvPr/>
        </p:nvSpPr>
        <p:spPr>
          <a:xfrm>
            <a:off x="3803374" y="3172825"/>
            <a:ext cx="83886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34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73655" y="-39141"/>
            <a:ext cx="4818345" cy="4750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Sample</a:t>
            </a:r>
          </a:p>
        </p:txBody>
      </p:sp>
      <p:pic>
        <p:nvPicPr>
          <p:cNvPr id="4" name="Picture 3">
            <a:extLst>
              <a:ext uri="{FF2B5EF4-FFF2-40B4-BE49-F238E27FC236}">
                <a16:creationId xmlns:a16="http://schemas.microsoft.com/office/drawing/2014/main" id="{867A7718-7ACE-4DEE-B010-C01F3703190D}"/>
              </a:ext>
            </a:extLst>
          </p:cNvPr>
          <p:cNvPicPr>
            <a:picLocks noChangeAspect="1"/>
          </p:cNvPicPr>
          <p:nvPr/>
        </p:nvPicPr>
        <p:blipFill>
          <a:blip r:embed="rId2"/>
          <a:stretch>
            <a:fillRect/>
          </a:stretch>
        </p:blipFill>
        <p:spPr>
          <a:xfrm>
            <a:off x="0" y="902728"/>
            <a:ext cx="12284764" cy="5955272"/>
          </a:xfrm>
          <a:prstGeom prst="rect">
            <a:avLst/>
          </a:prstGeom>
        </p:spPr>
      </p:pic>
      <p:sp>
        <p:nvSpPr>
          <p:cNvPr id="2" name="TextBox 1">
            <a:extLst>
              <a:ext uri="{FF2B5EF4-FFF2-40B4-BE49-F238E27FC236}">
                <a16:creationId xmlns:a16="http://schemas.microsoft.com/office/drawing/2014/main" id="{9DF697D0-BBFA-4A77-9284-CF771CC898C2}"/>
              </a:ext>
            </a:extLst>
          </p:cNvPr>
          <p:cNvSpPr txBox="1"/>
          <p:nvPr/>
        </p:nvSpPr>
        <p:spPr>
          <a:xfrm>
            <a:off x="46382" y="502618"/>
            <a:ext cx="12192000" cy="400110"/>
          </a:xfrm>
          <a:prstGeom prst="rect">
            <a:avLst/>
          </a:prstGeom>
          <a:solidFill>
            <a:schemeClr val="bg1">
              <a:lumMod val="95000"/>
            </a:schemeClr>
          </a:solidFill>
          <a:ln>
            <a:solidFill>
              <a:schemeClr val="accent1"/>
            </a:solidFill>
          </a:ln>
        </p:spPr>
        <p:txBody>
          <a:bodyPr wrap="square" rtlCol="0">
            <a:spAutoFit/>
          </a:bodyPr>
          <a:lstStyle/>
          <a:p>
            <a:r>
              <a:rPr lang="en-MY" sz="2000" dirty="0">
                <a:solidFill>
                  <a:srgbClr val="FF0000"/>
                </a:solidFill>
              </a:rPr>
              <a:t>RQ1: How to learn what to do in business</a:t>
            </a:r>
          </a:p>
        </p:txBody>
      </p:sp>
      <p:sp>
        <p:nvSpPr>
          <p:cNvPr id="5" name="Rectangle 4">
            <a:extLst>
              <a:ext uri="{FF2B5EF4-FFF2-40B4-BE49-F238E27FC236}">
                <a16:creationId xmlns:a16="http://schemas.microsoft.com/office/drawing/2014/main" id="{3BCF7AB0-29E9-4BEC-B94A-23B7DE8F41E0}"/>
              </a:ext>
            </a:extLst>
          </p:cNvPr>
          <p:cNvSpPr/>
          <p:nvPr/>
        </p:nvSpPr>
        <p:spPr>
          <a:xfrm>
            <a:off x="11277600" y="1444487"/>
            <a:ext cx="914400" cy="27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Codes</a:t>
            </a:r>
          </a:p>
        </p:txBody>
      </p:sp>
      <p:cxnSp>
        <p:nvCxnSpPr>
          <p:cNvPr id="7" name="Straight Arrow Connector 6">
            <a:extLst>
              <a:ext uri="{FF2B5EF4-FFF2-40B4-BE49-F238E27FC236}">
                <a16:creationId xmlns:a16="http://schemas.microsoft.com/office/drawing/2014/main" id="{391B58A3-315D-46C0-BE54-39CD58F6F51C}"/>
              </a:ext>
            </a:extLst>
          </p:cNvPr>
          <p:cNvCxnSpPr>
            <a:stCxn id="5" idx="2"/>
          </p:cNvCxnSpPr>
          <p:nvPr/>
        </p:nvCxnSpPr>
        <p:spPr>
          <a:xfrm flipH="1">
            <a:off x="11357113" y="1722783"/>
            <a:ext cx="377687"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03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862B-8098-40DD-9170-42E535E0DABC}"/>
              </a:ext>
            </a:extLst>
          </p:cNvPr>
          <p:cNvSpPr>
            <a:spLocks noGrp="1"/>
          </p:cNvSpPr>
          <p:nvPr>
            <p:ph type="title"/>
          </p:nvPr>
        </p:nvSpPr>
        <p:spPr>
          <a:xfrm>
            <a:off x="4965430" y="629268"/>
            <a:ext cx="6586491" cy="1286160"/>
          </a:xfrm>
        </p:spPr>
        <p:txBody>
          <a:bodyPr anchor="b">
            <a:normAutofit/>
          </a:bodyPr>
          <a:lstStyle/>
          <a:p>
            <a:r>
              <a:rPr lang="en-MY" sz="4100" b="1">
                <a:latin typeface="Aharoni" panose="02010803020104030203" pitchFamily="2" charset="-79"/>
                <a:cs typeface="Aharoni" panose="02010803020104030203" pitchFamily="2" charset="-79"/>
              </a:rPr>
              <a:t>Definition of Qualitative : Creswell 2018</a:t>
            </a:r>
          </a:p>
        </p:txBody>
      </p:sp>
      <p:sp>
        <p:nvSpPr>
          <p:cNvPr id="3" name="Content Placeholder 2">
            <a:extLst>
              <a:ext uri="{FF2B5EF4-FFF2-40B4-BE49-F238E27FC236}">
                <a16:creationId xmlns:a16="http://schemas.microsoft.com/office/drawing/2014/main" id="{F8EA0B1A-31AE-4F46-80F5-D5822CD170F4}"/>
              </a:ext>
            </a:extLst>
          </p:cNvPr>
          <p:cNvSpPr>
            <a:spLocks noGrp="1"/>
          </p:cNvSpPr>
          <p:nvPr>
            <p:ph idx="1"/>
          </p:nvPr>
        </p:nvSpPr>
        <p:spPr>
          <a:xfrm>
            <a:off x="4635591" y="2115119"/>
            <a:ext cx="7556409" cy="4113614"/>
          </a:xfrm>
        </p:spPr>
        <p:txBody>
          <a:bodyPr>
            <a:normAutofit fontScale="92500" lnSpcReduction="10000"/>
          </a:bodyPr>
          <a:lstStyle/>
          <a:p>
            <a:pPr marL="0" indent="0">
              <a:buNone/>
            </a:pPr>
            <a:r>
              <a:rPr lang="en-US" b="1" dirty="0">
                <a:solidFill>
                  <a:srgbClr val="002060"/>
                </a:solidFill>
              </a:rPr>
              <a:t>Qualitative research is an approach for </a:t>
            </a:r>
            <a:r>
              <a:rPr lang="en-US" b="1" dirty="0">
                <a:solidFill>
                  <a:schemeClr val="accent4">
                    <a:lumMod val="50000"/>
                  </a:schemeClr>
                </a:solidFill>
              </a:rPr>
              <a:t>exploring and understanding the meaning</a:t>
            </a:r>
            <a:r>
              <a:rPr lang="en-US" b="1" dirty="0">
                <a:solidFill>
                  <a:srgbClr val="002060"/>
                </a:solidFill>
              </a:rPr>
              <a:t> individuals or groups ascribe to a social or human problem. </a:t>
            </a:r>
          </a:p>
          <a:p>
            <a:pPr marL="0" indent="0">
              <a:buNone/>
            </a:pPr>
            <a:r>
              <a:rPr lang="en-US" dirty="0"/>
              <a:t>The process of research involves:</a:t>
            </a:r>
          </a:p>
          <a:p>
            <a:r>
              <a:rPr lang="en-US" dirty="0"/>
              <a:t>Emerging questions and procedures, </a:t>
            </a:r>
          </a:p>
          <a:p>
            <a:r>
              <a:rPr lang="en-US" dirty="0"/>
              <a:t>Data typically collected in the participant’s setting</a:t>
            </a:r>
          </a:p>
          <a:p>
            <a:r>
              <a:rPr lang="en-US" dirty="0"/>
              <a:t>Data analysis inductively building from particulars to general themes, and the researcher making </a:t>
            </a:r>
            <a:r>
              <a:rPr lang="en-US" b="1" dirty="0">
                <a:solidFill>
                  <a:schemeClr val="accent4">
                    <a:lumMod val="50000"/>
                  </a:schemeClr>
                </a:solidFill>
              </a:rPr>
              <a:t>interpretations of the meaning of the data</a:t>
            </a:r>
            <a:r>
              <a:rPr lang="en-US" dirty="0"/>
              <a:t>. </a:t>
            </a:r>
          </a:p>
          <a:p>
            <a:pPr marL="0" indent="0">
              <a:buNone/>
            </a:pPr>
            <a:r>
              <a:rPr lang="en-US" dirty="0"/>
              <a:t>The final written report has a flexible structure</a:t>
            </a:r>
            <a:r>
              <a:rPr lang="en-US" sz="2400" dirty="0"/>
              <a:t>.</a:t>
            </a:r>
            <a:endParaRPr lang="en-MY" sz="2400" dirty="0"/>
          </a:p>
        </p:txBody>
      </p:sp>
      <p:pic>
        <p:nvPicPr>
          <p:cNvPr id="4" name="Picture 3" descr="A person sitting at a desk with books in front of him&#10;&#10;Description automatically generated with medium confidence">
            <a:extLst>
              <a:ext uri="{FF2B5EF4-FFF2-40B4-BE49-F238E27FC236}">
                <a16:creationId xmlns:a16="http://schemas.microsoft.com/office/drawing/2014/main" id="{90FE4FC8-6231-4362-AAAF-C0873863FE83}"/>
              </a:ext>
            </a:extLst>
          </p:cNvPr>
          <p:cNvPicPr>
            <a:picLocks noChangeAspect="1"/>
          </p:cNvPicPr>
          <p:nvPr/>
        </p:nvPicPr>
        <p:blipFill rotWithShape="1">
          <a:blip r:embed="rId2"/>
          <a:srcRect l="9537" r="6056" b="1"/>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F593F"/>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88ED8A9-6BCD-49D7-A167-EC8F89DC0664}"/>
              </a:ext>
            </a:extLst>
          </p:cNvPr>
          <p:cNvSpPr/>
          <p:nvPr/>
        </p:nvSpPr>
        <p:spPr>
          <a:xfrm>
            <a:off x="-20" y="6245350"/>
            <a:ext cx="12192000" cy="629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a:t>Example: Explore the Lived experience of first-time mothers</a:t>
            </a:r>
          </a:p>
        </p:txBody>
      </p:sp>
    </p:spTree>
    <p:extLst>
      <p:ext uri="{BB962C8B-B14F-4D97-AF65-F5344CB8AC3E}">
        <p14:creationId xmlns:p14="http://schemas.microsoft.com/office/powerpoint/2010/main" val="27014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5517B0-160F-4EB3-8AD9-32DBB7652FB9}"/>
              </a:ext>
            </a:extLst>
          </p:cNvPr>
          <p:cNvPicPr>
            <a:picLocks noChangeAspect="1"/>
          </p:cNvPicPr>
          <p:nvPr/>
        </p:nvPicPr>
        <p:blipFill rotWithShape="1">
          <a:blip r:embed="rId2"/>
          <a:srcRect b="8537"/>
          <a:stretch/>
        </p:blipFill>
        <p:spPr>
          <a:xfrm>
            <a:off x="33347" y="211026"/>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37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1959771" cy="563562"/>
          </a:xfrm>
        </p:spPr>
        <p:txBody>
          <a:bodyPr>
            <a:noAutofit/>
          </a:bodyPr>
          <a:lstStyle/>
          <a:p>
            <a:r>
              <a:rPr lang="en-US" sz="4800" b="1" dirty="0">
                <a:solidFill>
                  <a:srgbClr val="FF0000"/>
                </a:solidFill>
              </a:rPr>
              <a:t>Trustworthiness</a:t>
            </a:r>
            <a:r>
              <a:rPr lang="en-US" sz="4800" b="1" dirty="0"/>
              <a:t> </a:t>
            </a:r>
          </a:p>
        </p:txBody>
      </p:sp>
      <p:sp>
        <p:nvSpPr>
          <p:cNvPr id="3" name="Content Placeholder 2"/>
          <p:cNvSpPr>
            <a:spLocks noGrp="1"/>
          </p:cNvSpPr>
          <p:nvPr>
            <p:ph idx="1"/>
          </p:nvPr>
        </p:nvSpPr>
        <p:spPr>
          <a:xfrm>
            <a:off x="119270" y="843456"/>
            <a:ext cx="12072730" cy="4033345"/>
          </a:xfrm>
        </p:spPr>
        <p:txBody>
          <a:bodyPr/>
          <a:lstStyle/>
          <a:p>
            <a:pPr marL="0" indent="0">
              <a:buNone/>
            </a:pPr>
            <a:r>
              <a:rPr lang="en-US" dirty="0"/>
              <a:t>Trustworthiness is important to ensure the findings are worthy of attention (Lincoln &amp; Guba, 1985). </a:t>
            </a:r>
          </a:p>
          <a:p>
            <a:pPr marL="0" indent="0">
              <a:buNone/>
            </a:pPr>
            <a:endParaRPr lang="en-US" dirty="0"/>
          </a:p>
          <a:p>
            <a:pPr marL="0" indent="0">
              <a:buNone/>
            </a:pPr>
            <a:r>
              <a:rPr lang="en-US" dirty="0"/>
              <a:t>Lincoln and </a:t>
            </a:r>
            <a:r>
              <a:rPr lang="en-US" dirty="0" err="1"/>
              <a:t>Guba</a:t>
            </a:r>
            <a:r>
              <a:rPr lang="en-US" dirty="0"/>
              <a:t> (1985) introduced the criteria of:</a:t>
            </a:r>
          </a:p>
          <a:p>
            <a:pPr marL="566928" indent="-457200">
              <a:defRPr/>
            </a:pPr>
            <a:r>
              <a:rPr lang="en-US" dirty="0">
                <a:solidFill>
                  <a:srgbClr val="002060"/>
                </a:solidFill>
              </a:rPr>
              <a:t>a) </a:t>
            </a:r>
            <a:r>
              <a:rPr lang="en-US" b="1" dirty="0">
                <a:solidFill>
                  <a:srgbClr val="002060"/>
                </a:solidFill>
              </a:rPr>
              <a:t>credibility</a:t>
            </a:r>
            <a:r>
              <a:rPr lang="en-US" dirty="0">
                <a:solidFill>
                  <a:srgbClr val="002060"/>
                </a:solidFill>
              </a:rPr>
              <a:t> (in preference to internal validity);</a:t>
            </a:r>
          </a:p>
          <a:p>
            <a:pPr marL="566928" indent="-457200">
              <a:defRPr/>
            </a:pPr>
            <a:r>
              <a:rPr lang="en-US" dirty="0">
                <a:solidFill>
                  <a:srgbClr val="002060"/>
                </a:solidFill>
              </a:rPr>
              <a:t>b) t</a:t>
            </a:r>
            <a:r>
              <a:rPr lang="en-US" b="1" dirty="0">
                <a:solidFill>
                  <a:srgbClr val="002060"/>
                </a:solidFill>
              </a:rPr>
              <a:t>ransferability</a:t>
            </a:r>
            <a:r>
              <a:rPr lang="en-US" dirty="0">
                <a:solidFill>
                  <a:srgbClr val="002060"/>
                </a:solidFill>
              </a:rPr>
              <a:t> (in preference to external validity/</a:t>
            </a:r>
            <a:r>
              <a:rPr lang="en-US" dirty="0" err="1">
                <a:solidFill>
                  <a:srgbClr val="002060"/>
                </a:solidFill>
              </a:rPr>
              <a:t>generalisability</a:t>
            </a:r>
            <a:r>
              <a:rPr lang="en-US" dirty="0">
                <a:solidFill>
                  <a:srgbClr val="002060"/>
                </a:solidFill>
              </a:rPr>
              <a:t>);</a:t>
            </a:r>
          </a:p>
          <a:p>
            <a:pPr marL="566928" indent="-457200">
              <a:defRPr/>
            </a:pPr>
            <a:r>
              <a:rPr lang="en-US" dirty="0">
                <a:solidFill>
                  <a:srgbClr val="002060"/>
                </a:solidFill>
              </a:rPr>
              <a:t>c) </a:t>
            </a:r>
            <a:r>
              <a:rPr lang="en-US" b="1" dirty="0">
                <a:solidFill>
                  <a:srgbClr val="002060"/>
                </a:solidFill>
              </a:rPr>
              <a:t>dependability</a:t>
            </a:r>
            <a:r>
              <a:rPr lang="en-US" dirty="0">
                <a:solidFill>
                  <a:srgbClr val="002060"/>
                </a:solidFill>
              </a:rPr>
              <a:t> (in preference to reliability);</a:t>
            </a:r>
          </a:p>
          <a:p>
            <a:pPr marL="566928" indent="-457200">
              <a:defRPr/>
            </a:pPr>
            <a:r>
              <a:rPr lang="en-US" dirty="0">
                <a:solidFill>
                  <a:srgbClr val="002060"/>
                </a:solidFill>
              </a:rPr>
              <a:t>d) </a:t>
            </a:r>
            <a:r>
              <a:rPr lang="en-US" b="1" dirty="0">
                <a:solidFill>
                  <a:srgbClr val="002060"/>
                </a:solidFill>
              </a:rPr>
              <a:t>conﬁrmability</a:t>
            </a:r>
            <a:r>
              <a:rPr lang="en-US" dirty="0">
                <a:solidFill>
                  <a:srgbClr val="002060"/>
                </a:solidFill>
              </a:rPr>
              <a:t> (in preference to objectivity</a:t>
            </a:r>
            <a:r>
              <a:rPr lang="en-US" sz="3200" dirty="0">
                <a:solidFill>
                  <a:srgbClr val="002060"/>
                </a:solidFill>
              </a:rPr>
              <a:t>). </a:t>
            </a:r>
          </a:p>
          <a:p>
            <a:pPr lvl="1"/>
            <a:endParaRPr lang="en-US" dirty="0">
              <a:solidFill>
                <a:srgbClr val="FF0000"/>
              </a:solidFill>
            </a:endParaRPr>
          </a:p>
          <a:p>
            <a:pPr marL="0" indent="0">
              <a:buNone/>
            </a:pPr>
            <a:endParaRPr lang="en-US" sz="2400" dirty="0"/>
          </a:p>
        </p:txBody>
      </p:sp>
      <p:sp>
        <p:nvSpPr>
          <p:cNvPr id="4" name="Footer Placeholder 3"/>
          <p:cNvSpPr>
            <a:spLocks noGrp="1"/>
          </p:cNvSpPr>
          <p:nvPr>
            <p:ph type="ftr" sz="quarter" idx="10"/>
          </p:nvPr>
        </p:nvSpPr>
        <p:spPr/>
        <p:txBody>
          <a:bodyPr/>
          <a:lstStyle/>
          <a:p>
            <a:r>
              <a:rPr lang="en-US">
                <a:solidFill>
                  <a:srgbClr val="000000"/>
                </a:solidFill>
              </a:rPr>
              <a:t>Dr Jugindar Singh</a:t>
            </a:r>
          </a:p>
        </p:txBody>
      </p:sp>
      <p:sp>
        <p:nvSpPr>
          <p:cNvPr id="5" name="Rectangle 4"/>
          <p:cNvSpPr/>
          <p:nvPr/>
        </p:nvSpPr>
        <p:spPr>
          <a:xfrm>
            <a:off x="-101600" y="6014544"/>
            <a:ext cx="12293600" cy="830997"/>
          </a:xfrm>
          <a:prstGeom prst="rect">
            <a:avLst/>
          </a:prstGeom>
          <a:solidFill>
            <a:schemeClr val="tx2">
              <a:lumMod val="40000"/>
              <a:lumOff val="60000"/>
            </a:schemeClr>
          </a:solidFill>
          <a:ln>
            <a:solidFill>
              <a:schemeClr val="accent1"/>
            </a:solidFill>
          </a:ln>
        </p:spPr>
        <p:txBody>
          <a:bodyPr wrap="square">
            <a:spAutoFit/>
          </a:bodyPr>
          <a:lstStyle/>
          <a:p>
            <a:pPr marL="109728">
              <a:defRPr/>
            </a:pPr>
            <a:r>
              <a:rPr lang="en-US" sz="2400" b="1" dirty="0">
                <a:solidFill>
                  <a:srgbClr val="002060"/>
                </a:solidFill>
              </a:rPr>
              <a:t>The aim of trustworthiness in a qualitative inquiry is to support the argument that the inquiry’s findings are “worth paying attention to” (Lincoln &amp; </a:t>
            </a:r>
            <a:r>
              <a:rPr lang="en-US" sz="2400" b="1" dirty="0" err="1">
                <a:solidFill>
                  <a:srgbClr val="002060"/>
                </a:solidFill>
              </a:rPr>
              <a:t>Guba</a:t>
            </a:r>
            <a:r>
              <a:rPr lang="en-US" sz="2400" b="1" dirty="0">
                <a:solidFill>
                  <a:srgbClr val="002060"/>
                </a:solidFill>
              </a:rPr>
              <a:t>, 1981, p.290). </a:t>
            </a:r>
          </a:p>
        </p:txBody>
      </p:sp>
    </p:spTree>
    <p:extLst>
      <p:ext uri="{BB962C8B-B14F-4D97-AF65-F5344CB8AC3E}">
        <p14:creationId xmlns:p14="http://schemas.microsoft.com/office/powerpoint/2010/main" val="313573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94481"/>
            <a:ext cx="8936421" cy="6105102"/>
          </a:xfrm>
        </p:spPr>
        <p:txBody>
          <a:bodyPr>
            <a:normAutofit lnSpcReduction="10000"/>
          </a:bodyPr>
          <a:lstStyle/>
          <a:p>
            <a:pPr marL="0" indent="0">
              <a:buNone/>
            </a:pPr>
            <a:r>
              <a:rPr lang="en-US" sz="2400" b="1" dirty="0">
                <a:solidFill>
                  <a:srgbClr val="FF0000"/>
                </a:solidFill>
              </a:rPr>
              <a:t>Credibility: </a:t>
            </a:r>
          </a:p>
          <a:p>
            <a:pPr marL="0" indent="0">
              <a:lnSpc>
                <a:spcPct val="100000"/>
              </a:lnSpc>
              <a:buNone/>
            </a:pPr>
            <a:r>
              <a:rPr lang="en-US" dirty="0"/>
              <a:t>Guba and Lincoln (1989), the credibility of this research was addressed through prolonged engagement with the respondents. </a:t>
            </a:r>
          </a:p>
          <a:p>
            <a:pPr marL="0" indent="0">
              <a:lnSpc>
                <a:spcPct val="100000"/>
              </a:lnSpc>
              <a:buNone/>
            </a:pPr>
            <a:r>
              <a:rPr lang="en-US" dirty="0" err="1"/>
              <a:t>Eg</a:t>
            </a:r>
            <a:r>
              <a:rPr lang="en-US" dirty="0"/>
              <a:t>; </a:t>
            </a:r>
            <a:r>
              <a:rPr lang="en-US" b="1" dirty="0">
                <a:solidFill>
                  <a:schemeClr val="accent5">
                    <a:lumMod val="10000"/>
                  </a:schemeClr>
                </a:solidFill>
              </a:rPr>
              <a:t>Member checking </a:t>
            </a:r>
            <a:r>
              <a:rPr lang="en-US" dirty="0"/>
              <a:t>to test the findings and interpretations with the participants (Lincoln and Guba, 1985). </a:t>
            </a:r>
          </a:p>
          <a:p>
            <a:pPr marL="0" indent="0">
              <a:lnSpc>
                <a:spcPct val="100000"/>
              </a:lnSpc>
              <a:buNone/>
            </a:pPr>
            <a:r>
              <a:rPr lang="en-US" b="1" dirty="0">
                <a:solidFill>
                  <a:srgbClr val="002060"/>
                </a:solidFill>
              </a:rPr>
              <a:t>The credibility criteria involves establishing that the results of qualitative research are credible or believable from the perspective of the participant in the research. </a:t>
            </a:r>
          </a:p>
          <a:p>
            <a:pPr marL="0" indent="0">
              <a:lnSpc>
                <a:spcPct val="100000"/>
              </a:lnSpc>
              <a:spcBef>
                <a:spcPts val="0"/>
              </a:spcBef>
              <a:buNone/>
            </a:pPr>
            <a:r>
              <a:rPr lang="en-US" dirty="0">
                <a:solidFill>
                  <a:srgbClr val="002060"/>
                </a:solidFill>
              </a:rPr>
              <a:t>How confident the qualitative researcher is in the truth of the research study’s findings.  </a:t>
            </a:r>
          </a:p>
          <a:p>
            <a:pPr marL="0" indent="0">
              <a:lnSpc>
                <a:spcPct val="100000"/>
              </a:lnSpc>
              <a:spcBef>
                <a:spcPts val="0"/>
              </a:spcBef>
              <a:buNone/>
            </a:pPr>
            <a:r>
              <a:rPr lang="en-US" dirty="0">
                <a:solidFill>
                  <a:srgbClr val="002060"/>
                </a:solidFill>
              </a:rPr>
              <a:t>How do you know that your findings are true and accurate? </a:t>
            </a:r>
          </a:p>
          <a:p>
            <a:pPr marL="0" indent="0">
              <a:lnSpc>
                <a:spcPct val="100000"/>
              </a:lnSpc>
              <a:spcBef>
                <a:spcPts val="0"/>
              </a:spcBef>
              <a:buNone/>
            </a:pPr>
            <a:r>
              <a:rPr lang="en-US" b="1" dirty="0">
                <a:solidFill>
                  <a:srgbClr val="002060"/>
                </a:solidFill>
              </a:rPr>
              <a:t>Use triangulation</a:t>
            </a:r>
          </a:p>
        </p:txBody>
      </p:sp>
      <p:sp>
        <p:nvSpPr>
          <p:cNvPr id="4" name="Footer Placeholder 3"/>
          <p:cNvSpPr>
            <a:spLocks noGrp="1"/>
          </p:cNvSpPr>
          <p:nvPr>
            <p:ph type="ftr" sz="quarter" idx="10"/>
          </p:nvPr>
        </p:nvSpPr>
        <p:spPr/>
        <p:txBody>
          <a:bodyPr/>
          <a:lstStyle/>
          <a:p>
            <a:r>
              <a:rPr lang="en-US">
                <a:solidFill>
                  <a:srgbClr val="000000"/>
                </a:solidFill>
              </a:rPr>
              <a:t>Dr Jugindar Singh</a:t>
            </a:r>
          </a:p>
        </p:txBody>
      </p:sp>
      <p:pic>
        <p:nvPicPr>
          <p:cNvPr id="5" name="Picture 4"/>
          <p:cNvPicPr>
            <a:picLocks noChangeAspect="1"/>
          </p:cNvPicPr>
          <p:nvPr/>
        </p:nvPicPr>
        <p:blipFill>
          <a:blip r:embed="rId2"/>
          <a:stretch>
            <a:fillRect/>
          </a:stretch>
        </p:blipFill>
        <p:spPr>
          <a:xfrm>
            <a:off x="9593771" y="828261"/>
            <a:ext cx="2106416" cy="4450466"/>
          </a:xfrm>
          <a:prstGeom prst="rect">
            <a:avLst/>
          </a:prstGeom>
        </p:spPr>
      </p:pic>
    </p:spTree>
    <p:extLst>
      <p:ext uri="{BB962C8B-B14F-4D97-AF65-F5344CB8AC3E}">
        <p14:creationId xmlns:p14="http://schemas.microsoft.com/office/powerpoint/2010/main" val="151552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35" y="25298"/>
            <a:ext cx="12311270" cy="4525963"/>
          </a:xfrm>
        </p:spPr>
        <p:txBody>
          <a:bodyPr/>
          <a:lstStyle/>
          <a:p>
            <a:pPr marL="0" indent="0">
              <a:buNone/>
            </a:pPr>
            <a:r>
              <a:rPr lang="en-US" b="1" dirty="0">
                <a:solidFill>
                  <a:srgbClr val="FF0000"/>
                </a:solidFill>
              </a:rPr>
              <a:t>Dependability</a:t>
            </a:r>
            <a:r>
              <a:rPr lang="en-US" dirty="0">
                <a:solidFill>
                  <a:srgbClr val="FF0000"/>
                </a:solidFill>
              </a:rPr>
              <a:t>: </a:t>
            </a:r>
          </a:p>
          <a:p>
            <a:pPr marL="0" indent="0">
              <a:buNone/>
            </a:pPr>
            <a:r>
              <a:rPr lang="en-US" dirty="0"/>
              <a:t>To demonstrate the dependability of this study, an audit trail was maintained (Koch, 1994). </a:t>
            </a:r>
          </a:p>
          <a:p>
            <a:pPr marL="0" indent="0">
              <a:buNone/>
            </a:pPr>
            <a:r>
              <a:rPr lang="en-US" dirty="0"/>
              <a:t>To achieve dependability, the researcher kept records of the raw data, field notes, transcripts, and a reflexive journal. </a:t>
            </a:r>
          </a:p>
          <a:p>
            <a:pPr marL="0" indent="0">
              <a:buNone/>
            </a:pPr>
            <a:r>
              <a:rPr lang="en-US" dirty="0"/>
              <a:t>These activities enabled the researcher with ease of reporting and the ability to systemize, relate, and cross reference data (</a:t>
            </a:r>
            <a:r>
              <a:rPr lang="en-US" dirty="0" err="1"/>
              <a:t>Halpren</a:t>
            </a:r>
            <a:r>
              <a:rPr lang="en-US" dirty="0"/>
              <a:t>, 1983). </a:t>
            </a:r>
          </a:p>
          <a:p>
            <a:pPr marL="0" indent="0">
              <a:buNone/>
            </a:pPr>
            <a:endParaRPr lang="en-US" sz="2400" dirty="0"/>
          </a:p>
        </p:txBody>
      </p:sp>
      <p:sp>
        <p:nvSpPr>
          <p:cNvPr id="4" name="Footer Placeholder 3"/>
          <p:cNvSpPr>
            <a:spLocks noGrp="1"/>
          </p:cNvSpPr>
          <p:nvPr>
            <p:ph type="ftr" sz="quarter" idx="10"/>
          </p:nvPr>
        </p:nvSpPr>
        <p:spPr/>
        <p:txBody>
          <a:bodyPr/>
          <a:lstStyle/>
          <a:p>
            <a:r>
              <a:rPr lang="en-US">
                <a:solidFill>
                  <a:srgbClr val="000000"/>
                </a:solidFill>
              </a:rPr>
              <a:t>Dr Jugindar Singh</a:t>
            </a:r>
          </a:p>
        </p:txBody>
      </p:sp>
      <p:sp>
        <p:nvSpPr>
          <p:cNvPr id="5" name="Rectangle 4"/>
          <p:cNvSpPr/>
          <p:nvPr/>
        </p:nvSpPr>
        <p:spPr>
          <a:xfrm>
            <a:off x="-59636" y="3443088"/>
            <a:ext cx="12251635" cy="954107"/>
          </a:xfrm>
          <a:prstGeom prst="rect">
            <a:avLst/>
          </a:prstGeom>
          <a:ln>
            <a:solidFill>
              <a:schemeClr val="accent1"/>
            </a:solidFill>
          </a:ln>
        </p:spPr>
        <p:txBody>
          <a:bodyPr wrap="square">
            <a:spAutoFit/>
          </a:bodyPr>
          <a:lstStyle/>
          <a:p>
            <a:r>
              <a:rPr lang="en-US" sz="2800" b="1" dirty="0">
                <a:solidFill>
                  <a:srgbClr val="002060"/>
                </a:solidFill>
              </a:rPr>
              <a:t>Dependability is the extent that the study could be repeated by other researchers and that the findings would be consistent</a:t>
            </a:r>
          </a:p>
        </p:txBody>
      </p:sp>
      <p:pic>
        <p:nvPicPr>
          <p:cNvPr id="6" name="Picture 5"/>
          <p:cNvPicPr>
            <a:picLocks noChangeAspect="1"/>
          </p:cNvPicPr>
          <p:nvPr/>
        </p:nvPicPr>
        <p:blipFill>
          <a:blip r:embed="rId2"/>
          <a:stretch>
            <a:fillRect/>
          </a:stretch>
        </p:blipFill>
        <p:spPr>
          <a:xfrm>
            <a:off x="1512574" y="4637151"/>
            <a:ext cx="9107214" cy="2084324"/>
          </a:xfrm>
          <a:prstGeom prst="rect">
            <a:avLst/>
          </a:prstGeom>
          <a:solidFill>
            <a:schemeClr val="bg1"/>
          </a:solidFill>
        </p:spPr>
      </p:pic>
    </p:spTree>
    <p:extLst>
      <p:ext uri="{BB962C8B-B14F-4D97-AF65-F5344CB8AC3E}">
        <p14:creationId xmlns:p14="http://schemas.microsoft.com/office/powerpoint/2010/main" val="1966157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81" y="150957"/>
            <a:ext cx="12099235" cy="4525963"/>
          </a:xfrm>
        </p:spPr>
        <p:txBody>
          <a:bodyPr/>
          <a:lstStyle/>
          <a:p>
            <a:pPr marL="0" indent="0">
              <a:buNone/>
            </a:pPr>
            <a:r>
              <a:rPr lang="en-US" sz="3200" b="1" dirty="0">
                <a:solidFill>
                  <a:srgbClr val="FF0000"/>
                </a:solidFill>
              </a:rPr>
              <a:t>Confirmability: </a:t>
            </a:r>
          </a:p>
          <a:p>
            <a:pPr marL="0" indent="0">
              <a:buNone/>
            </a:pPr>
            <a:r>
              <a:rPr lang="en-US" dirty="0"/>
              <a:t>Concerned with establishing that the researcher’s interpretations and findings are clearly derived from the data (</a:t>
            </a:r>
            <a:r>
              <a:rPr lang="en-US" dirty="0" err="1"/>
              <a:t>Guba</a:t>
            </a:r>
            <a:r>
              <a:rPr lang="en-US" dirty="0"/>
              <a:t> and Lincoln, 1989). Throughout the study, the researcher included markers such as reasons analytical of methodological choices to ensure readers can understand why and how decisions were made (Koch, 1994). </a:t>
            </a:r>
          </a:p>
        </p:txBody>
      </p:sp>
      <p:sp>
        <p:nvSpPr>
          <p:cNvPr id="4" name="Footer Placeholder 3"/>
          <p:cNvSpPr>
            <a:spLocks noGrp="1"/>
          </p:cNvSpPr>
          <p:nvPr>
            <p:ph type="ftr" sz="quarter" idx="10"/>
          </p:nvPr>
        </p:nvSpPr>
        <p:spPr/>
        <p:txBody>
          <a:bodyPr/>
          <a:lstStyle/>
          <a:p>
            <a:r>
              <a:rPr lang="en-US">
                <a:solidFill>
                  <a:srgbClr val="000000"/>
                </a:solidFill>
              </a:rPr>
              <a:t>Dr Jugindar Singh</a:t>
            </a:r>
          </a:p>
        </p:txBody>
      </p:sp>
      <p:sp>
        <p:nvSpPr>
          <p:cNvPr id="5" name="Rectangle 4"/>
          <p:cNvSpPr/>
          <p:nvPr/>
        </p:nvSpPr>
        <p:spPr>
          <a:xfrm>
            <a:off x="0" y="3892090"/>
            <a:ext cx="12191999" cy="1569660"/>
          </a:xfrm>
          <a:prstGeom prst="rect">
            <a:avLst/>
          </a:prstGeom>
          <a:ln>
            <a:solidFill>
              <a:schemeClr val="accent1"/>
            </a:solidFill>
          </a:ln>
        </p:spPr>
        <p:txBody>
          <a:bodyPr wrap="square">
            <a:spAutoFit/>
          </a:bodyPr>
          <a:lstStyle/>
          <a:p>
            <a:r>
              <a:rPr lang="en-US" sz="2400" b="1" dirty="0">
                <a:solidFill>
                  <a:srgbClr val="002060"/>
                </a:solidFill>
              </a:rPr>
              <a:t>Degree of neutrality in the research study’s findings. </a:t>
            </a:r>
          </a:p>
          <a:p>
            <a:endParaRPr lang="en-US" sz="2400" b="1" dirty="0">
              <a:solidFill>
                <a:srgbClr val="002060"/>
              </a:solidFill>
            </a:endParaRPr>
          </a:p>
          <a:p>
            <a:r>
              <a:rPr lang="en-US" sz="2400" b="1" dirty="0">
                <a:solidFill>
                  <a:srgbClr val="002060"/>
                </a:solidFill>
              </a:rPr>
              <a:t>The findings are based on participants’ responses and not any potential bias or personal motivations of the researcher</a:t>
            </a:r>
          </a:p>
        </p:txBody>
      </p:sp>
    </p:spTree>
    <p:extLst>
      <p:ext uri="{BB962C8B-B14F-4D97-AF65-F5344CB8AC3E}">
        <p14:creationId xmlns:p14="http://schemas.microsoft.com/office/powerpoint/2010/main" val="365606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Dr Jugindar Singh</a:t>
            </a:r>
          </a:p>
        </p:txBody>
      </p:sp>
      <p:sp>
        <p:nvSpPr>
          <p:cNvPr id="6" name="Rectangle 5"/>
          <p:cNvSpPr/>
          <p:nvPr/>
        </p:nvSpPr>
        <p:spPr>
          <a:xfrm>
            <a:off x="0" y="235803"/>
            <a:ext cx="12046226" cy="4401205"/>
          </a:xfrm>
          <a:prstGeom prst="rect">
            <a:avLst/>
          </a:prstGeom>
          <a:solidFill>
            <a:schemeClr val="bg1"/>
          </a:solidFill>
        </p:spPr>
        <p:txBody>
          <a:bodyPr wrap="square">
            <a:spAutoFit/>
          </a:bodyPr>
          <a:lstStyle/>
          <a:p>
            <a:r>
              <a:rPr lang="en-US" sz="3200" b="1" dirty="0">
                <a:solidFill>
                  <a:srgbClr val="FF0000"/>
                </a:solidFill>
              </a:rPr>
              <a:t>Transferability </a:t>
            </a:r>
          </a:p>
          <a:p>
            <a:endParaRPr lang="en-US" sz="2400" dirty="0">
              <a:solidFill>
                <a:srgbClr val="002060"/>
              </a:solidFill>
            </a:endParaRPr>
          </a:p>
          <a:p>
            <a:r>
              <a:rPr lang="en-US" sz="2800" dirty="0">
                <a:solidFill>
                  <a:srgbClr val="002060"/>
                </a:solidFill>
              </a:rPr>
              <a:t>How the qualitative researcher demonstrates that the research study’s findings are applicable to other contexts. </a:t>
            </a:r>
          </a:p>
          <a:p>
            <a:endParaRPr lang="en-US" sz="2800" dirty="0">
              <a:solidFill>
                <a:srgbClr val="002060"/>
              </a:solidFill>
            </a:endParaRPr>
          </a:p>
          <a:p>
            <a:r>
              <a:rPr lang="en-US" sz="2800" dirty="0">
                <a:solidFill>
                  <a:srgbClr val="002060"/>
                </a:solidFill>
              </a:rPr>
              <a:t> In this case, “other contexts” can mean similar situations, similar populations, and similar phenomena. </a:t>
            </a:r>
          </a:p>
          <a:p>
            <a:endParaRPr lang="en-US" sz="2800" dirty="0">
              <a:solidFill>
                <a:srgbClr val="002060"/>
              </a:solidFill>
            </a:endParaRPr>
          </a:p>
          <a:p>
            <a:r>
              <a:rPr lang="en-US" sz="2800" dirty="0">
                <a:solidFill>
                  <a:srgbClr val="002060"/>
                </a:solidFill>
              </a:rPr>
              <a:t>Qualitative researchers can use thick description to show that the research study’s findings can be applicable to other contexts, circumstances, and situations.</a:t>
            </a:r>
          </a:p>
        </p:txBody>
      </p:sp>
      <p:sp>
        <p:nvSpPr>
          <p:cNvPr id="8" name="Rectangle 7"/>
          <p:cNvSpPr/>
          <p:nvPr/>
        </p:nvSpPr>
        <p:spPr>
          <a:xfrm>
            <a:off x="1676400" y="5450385"/>
            <a:ext cx="8991600" cy="830997"/>
          </a:xfrm>
          <a:prstGeom prst="rect">
            <a:avLst/>
          </a:prstGeom>
        </p:spPr>
        <p:txBody>
          <a:bodyPr wrap="square">
            <a:spAutoFit/>
          </a:bodyPr>
          <a:lstStyle/>
          <a:p>
            <a:r>
              <a:rPr lang="en-US" sz="2400" b="1" dirty="0">
                <a:solidFill>
                  <a:schemeClr val="accent5">
                    <a:lumMod val="10000"/>
                  </a:schemeClr>
                </a:solidFill>
              </a:rPr>
              <a:t>Purposive sampling</a:t>
            </a:r>
          </a:p>
          <a:p>
            <a:r>
              <a:rPr lang="en-US" sz="2400" b="1" dirty="0">
                <a:solidFill>
                  <a:schemeClr val="accent5">
                    <a:lumMod val="10000"/>
                  </a:schemeClr>
                </a:solidFill>
              </a:rPr>
              <a:t>Provide thick description</a:t>
            </a:r>
          </a:p>
        </p:txBody>
      </p:sp>
    </p:spTree>
    <p:extLst>
      <p:ext uri="{BB962C8B-B14F-4D97-AF65-F5344CB8AC3E}">
        <p14:creationId xmlns:p14="http://schemas.microsoft.com/office/powerpoint/2010/main" val="2749872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775" y="274638"/>
            <a:ext cx="8658225" cy="1143000"/>
          </a:xfrm>
          <a:solidFill>
            <a:schemeClr val="bg1"/>
          </a:solidFill>
        </p:spPr>
        <p:txBody>
          <a:bodyPr/>
          <a:lstStyle/>
          <a:p>
            <a:r>
              <a:rPr lang="en-US" sz="3200" b="1" dirty="0">
                <a:solidFill>
                  <a:srgbClr val="FF0000"/>
                </a:solidFill>
              </a:rPr>
              <a:t>Lincoln and </a:t>
            </a:r>
            <a:r>
              <a:rPr lang="en-US" sz="3200" b="1" dirty="0" err="1">
                <a:solidFill>
                  <a:srgbClr val="FF0000"/>
                </a:solidFill>
              </a:rPr>
              <a:t>Guba's</a:t>
            </a:r>
            <a:r>
              <a:rPr lang="en-US" sz="3200" b="1" dirty="0">
                <a:solidFill>
                  <a:srgbClr val="FF0000"/>
                </a:solidFill>
              </a:rPr>
              <a:t> Evaluative Criteria</a:t>
            </a:r>
            <a:br>
              <a:rPr lang="en-US" sz="3200" b="1" dirty="0">
                <a:solidFill>
                  <a:srgbClr val="FF0000"/>
                </a:solidFill>
              </a:rPr>
            </a:br>
            <a:endParaRPr lang="en-US" sz="3200" b="1" dirty="0">
              <a:solidFill>
                <a:srgbClr val="FF0000"/>
              </a:solidFill>
            </a:endParaRPr>
          </a:p>
        </p:txBody>
      </p:sp>
      <p:sp>
        <p:nvSpPr>
          <p:cNvPr id="3" name="Content Placeholder 2"/>
          <p:cNvSpPr>
            <a:spLocks noGrp="1"/>
          </p:cNvSpPr>
          <p:nvPr>
            <p:ph idx="1"/>
          </p:nvPr>
        </p:nvSpPr>
        <p:spPr>
          <a:xfrm>
            <a:off x="119270" y="838199"/>
            <a:ext cx="12072730" cy="6016892"/>
          </a:xfrm>
          <a:solidFill>
            <a:schemeClr val="bg1"/>
          </a:solidFill>
        </p:spPr>
        <p:txBody>
          <a:bodyPr/>
          <a:lstStyle/>
          <a:p>
            <a:pPr marL="0" indent="0">
              <a:buNone/>
            </a:pPr>
            <a:r>
              <a:rPr lang="en-US" sz="2400" dirty="0">
                <a:solidFill>
                  <a:srgbClr val="002060"/>
                </a:solidFill>
                <a:latin typeface="Verdana"/>
              </a:rPr>
              <a:t>Lincoln and </a:t>
            </a:r>
            <a:r>
              <a:rPr lang="en-US" sz="2400" dirty="0" err="1">
                <a:solidFill>
                  <a:srgbClr val="002060"/>
                </a:solidFill>
                <a:latin typeface="Verdana"/>
              </a:rPr>
              <a:t>Guba</a:t>
            </a:r>
            <a:r>
              <a:rPr lang="en-US" sz="2400" dirty="0">
                <a:solidFill>
                  <a:srgbClr val="002060"/>
                </a:solidFill>
                <a:latin typeface="Verdana"/>
              </a:rPr>
              <a:t> posit that trustworthiness of a research study is important to evaluating its worth.  Trustworthiness involves establishing:</a:t>
            </a:r>
          </a:p>
          <a:p>
            <a:pPr marL="0" indent="0">
              <a:buNone/>
            </a:pPr>
            <a:endParaRPr lang="en-US" sz="2400" dirty="0">
              <a:solidFill>
                <a:srgbClr val="002060"/>
              </a:solidFill>
              <a:latin typeface="Verdana"/>
            </a:endParaRPr>
          </a:p>
          <a:p>
            <a:pPr>
              <a:buFont typeface="Arial"/>
              <a:buChar char="•"/>
            </a:pPr>
            <a:r>
              <a:rPr lang="en-US" sz="2400" b="1" dirty="0">
                <a:solidFill>
                  <a:srgbClr val="002060"/>
                </a:solidFill>
                <a:latin typeface="Verdana"/>
              </a:rPr>
              <a:t>Credibility</a:t>
            </a:r>
            <a:r>
              <a:rPr lang="en-US" sz="2400" dirty="0">
                <a:solidFill>
                  <a:srgbClr val="002060"/>
                </a:solidFill>
                <a:latin typeface="Verdana"/>
              </a:rPr>
              <a:t> - confidence in the 'truth' of the findings</a:t>
            </a:r>
          </a:p>
          <a:p>
            <a:pPr>
              <a:buFont typeface="Arial"/>
              <a:buChar char="•"/>
            </a:pPr>
            <a:r>
              <a:rPr lang="en-US" sz="2400" b="1" dirty="0">
                <a:solidFill>
                  <a:srgbClr val="002060"/>
                </a:solidFill>
                <a:latin typeface="Verdana"/>
              </a:rPr>
              <a:t>Transferability</a:t>
            </a:r>
            <a:r>
              <a:rPr lang="en-US" sz="2400" dirty="0">
                <a:solidFill>
                  <a:srgbClr val="002060"/>
                </a:solidFill>
                <a:latin typeface="Verdana"/>
              </a:rPr>
              <a:t> - showing that the findings have applicability in other contexts</a:t>
            </a:r>
          </a:p>
          <a:p>
            <a:pPr>
              <a:buFont typeface="Arial"/>
              <a:buChar char="•"/>
            </a:pPr>
            <a:r>
              <a:rPr lang="en-US" sz="2400" b="1" dirty="0">
                <a:solidFill>
                  <a:srgbClr val="002060"/>
                </a:solidFill>
                <a:latin typeface="Verdana"/>
              </a:rPr>
              <a:t>Dependability</a:t>
            </a:r>
            <a:r>
              <a:rPr lang="en-US" sz="2400" dirty="0">
                <a:solidFill>
                  <a:srgbClr val="002060"/>
                </a:solidFill>
                <a:latin typeface="Verdana"/>
              </a:rPr>
              <a:t> - showing that the findings are consistent and could be repeated</a:t>
            </a:r>
          </a:p>
          <a:p>
            <a:pPr>
              <a:buFont typeface="Arial"/>
              <a:buChar char="•"/>
            </a:pPr>
            <a:r>
              <a:rPr lang="en-US" sz="2400" b="1" dirty="0">
                <a:solidFill>
                  <a:srgbClr val="002060"/>
                </a:solidFill>
                <a:latin typeface="Verdana"/>
              </a:rPr>
              <a:t>Confirmability</a:t>
            </a:r>
            <a:r>
              <a:rPr lang="en-US" sz="2400" dirty="0">
                <a:solidFill>
                  <a:srgbClr val="002060"/>
                </a:solidFill>
                <a:latin typeface="Verdana"/>
              </a:rPr>
              <a:t> - a degree of neutrality or the extent to which the findings of a study are shaped by the respondents and not resear</a:t>
            </a:r>
            <a:r>
              <a:rPr lang="en-US" dirty="0">
                <a:solidFill>
                  <a:srgbClr val="002060"/>
                </a:solidFill>
                <a:latin typeface="Verdana"/>
              </a:rPr>
              <a:t>cher bias, motivation, </a:t>
            </a:r>
            <a:r>
              <a:rPr lang="en-US" sz="2400" dirty="0">
                <a:solidFill>
                  <a:srgbClr val="002060"/>
                </a:solidFill>
                <a:latin typeface="Verdana"/>
              </a:rPr>
              <a:t>or interest.</a:t>
            </a:r>
          </a:p>
          <a:p>
            <a:pPr marL="0" indent="0">
              <a:buNone/>
            </a:pPr>
            <a:endParaRPr lang="en-US" dirty="0"/>
          </a:p>
        </p:txBody>
      </p:sp>
      <p:sp>
        <p:nvSpPr>
          <p:cNvPr id="4" name="Rectangle 3"/>
          <p:cNvSpPr/>
          <p:nvPr/>
        </p:nvSpPr>
        <p:spPr>
          <a:xfrm>
            <a:off x="6096000" y="5931762"/>
            <a:ext cx="4572000" cy="646331"/>
          </a:xfrm>
          <a:prstGeom prst="rect">
            <a:avLst/>
          </a:prstGeom>
        </p:spPr>
        <p:txBody>
          <a:bodyPr>
            <a:spAutoFit/>
          </a:bodyPr>
          <a:lstStyle/>
          <a:p>
            <a:r>
              <a:rPr lang="en-US" dirty="0"/>
              <a:t>Lincoln, YS. &amp; </a:t>
            </a:r>
            <a:r>
              <a:rPr lang="en-US" dirty="0" err="1"/>
              <a:t>Guba</a:t>
            </a:r>
            <a:r>
              <a:rPr lang="en-US" dirty="0"/>
              <a:t>, EG. (1985). Naturalistic Inquiry. Newbury Park, CA: Sage Publications.</a:t>
            </a:r>
          </a:p>
        </p:txBody>
      </p:sp>
      <p:sp>
        <p:nvSpPr>
          <p:cNvPr id="5" name="Footer Placeholder 4"/>
          <p:cNvSpPr>
            <a:spLocks noGrp="1"/>
          </p:cNvSpPr>
          <p:nvPr>
            <p:ph type="ftr" sz="quarter" idx="10"/>
          </p:nvPr>
        </p:nvSpPr>
        <p:spPr/>
        <p:txBody>
          <a:bodyPr/>
          <a:lstStyle/>
          <a:p>
            <a:pPr>
              <a:defRPr/>
            </a:pPr>
            <a:r>
              <a:rPr lang="ms-MY">
                <a:solidFill>
                  <a:srgbClr val="000000"/>
                </a:solidFill>
              </a:rPr>
              <a:t>Dr Jugindar Singh</a:t>
            </a:r>
          </a:p>
        </p:txBody>
      </p:sp>
    </p:spTree>
    <p:extLst>
      <p:ext uri="{BB962C8B-B14F-4D97-AF65-F5344CB8AC3E}">
        <p14:creationId xmlns:p14="http://schemas.microsoft.com/office/powerpoint/2010/main" val="1744145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5400" b="1" kern="1200" dirty="0">
                <a:solidFill>
                  <a:srgbClr val="FFFFFF"/>
                </a:solidFill>
                <a:latin typeface="+mj-lt"/>
                <a:ea typeface="+mj-ea"/>
                <a:cs typeface="+mj-cs"/>
              </a:rPr>
              <a:t>Triangulation</a:t>
            </a:r>
          </a:p>
        </p:txBody>
      </p:sp>
      <p:sp>
        <p:nvSpPr>
          <p:cNvPr id="5" name="Rectangle 4"/>
          <p:cNvSpPr/>
          <p:nvPr/>
        </p:nvSpPr>
        <p:spPr>
          <a:xfrm>
            <a:off x="209862" y="2979373"/>
            <a:ext cx="5681271" cy="356315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What is Triangulation?</a:t>
            </a:r>
          </a:p>
        </p:txBody>
      </p:sp>
      <p:pic>
        <p:nvPicPr>
          <p:cNvPr id="3" name="Picture 2">
            <a:extLst>
              <a:ext uri="{FF2B5EF4-FFF2-40B4-BE49-F238E27FC236}">
                <a16:creationId xmlns:a16="http://schemas.microsoft.com/office/drawing/2014/main" id="{81C61C9C-0C77-4B9C-92E1-D9AFEC1F168D}"/>
              </a:ext>
            </a:extLst>
          </p:cNvPr>
          <p:cNvPicPr>
            <a:picLocks noChangeAspect="1"/>
          </p:cNvPicPr>
          <p:nvPr/>
        </p:nvPicPr>
        <p:blipFill>
          <a:blip r:embed="rId2"/>
          <a:stretch>
            <a:fillRect/>
          </a:stretch>
        </p:blipFill>
        <p:spPr>
          <a:xfrm>
            <a:off x="6090981" y="2502165"/>
            <a:ext cx="5883246" cy="4355835"/>
          </a:xfrm>
          <a:prstGeom prst="rect">
            <a:avLst/>
          </a:prstGeom>
        </p:spPr>
      </p:pic>
      <p:sp>
        <p:nvSpPr>
          <p:cNvPr id="4" name="Footer Placeholder 3"/>
          <p:cNvSpPr>
            <a:spLocks noGrp="1"/>
          </p:cNvSpPr>
          <p:nvPr>
            <p:ph type="ftr" sz="quarter" idx="10"/>
          </p:nvPr>
        </p:nvSpPr>
        <p:spPr>
          <a:xfrm>
            <a:off x="795528" y="6382512"/>
            <a:ext cx="6757416" cy="32004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 Jugindar Singh</a:t>
            </a:r>
          </a:p>
        </p:txBody>
      </p:sp>
    </p:spTree>
    <p:extLst>
      <p:ext uri="{BB962C8B-B14F-4D97-AF65-F5344CB8AC3E}">
        <p14:creationId xmlns:p14="http://schemas.microsoft.com/office/powerpoint/2010/main" val="2438291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rgbClr val="FF0000"/>
                </a:solidFill>
              </a:rPr>
              <a:t>Triangulation</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6" name="Rectangle 5"/>
          <p:cNvSpPr/>
          <p:nvPr/>
        </p:nvSpPr>
        <p:spPr>
          <a:xfrm>
            <a:off x="-2" y="2644170"/>
            <a:ext cx="12191999" cy="1569660"/>
          </a:xfrm>
          <a:prstGeom prst="rect">
            <a:avLst/>
          </a:prstGeom>
          <a:ln>
            <a:solidFill>
              <a:schemeClr val="accent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O’Donoghue and Punch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Triangulation is a “method of cross-checking data from multiple sources to search for regularities in the research data</a:t>
            </a:r>
          </a:p>
        </p:txBody>
      </p:sp>
      <p:sp>
        <p:nvSpPr>
          <p:cNvPr id="7" name="TextBox 6">
            <a:extLst>
              <a:ext uri="{FF2B5EF4-FFF2-40B4-BE49-F238E27FC236}">
                <a16:creationId xmlns:a16="http://schemas.microsoft.com/office/drawing/2014/main" id="{0C0B4F02-029E-4CE1-8172-8347C6DCBB1A}"/>
              </a:ext>
            </a:extLst>
          </p:cNvPr>
          <p:cNvSpPr txBox="1"/>
          <p:nvPr/>
        </p:nvSpPr>
        <p:spPr>
          <a:xfrm>
            <a:off x="0" y="4362411"/>
            <a:ext cx="12192000" cy="2062103"/>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Patton (1999)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Triangulation refers to the use of multiple methods or data sources in qualitative research to develop a comprehensive understanding of phenomena. </a:t>
            </a:r>
            <a:endParaRPr kumimoji="0" lang="en-MY"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4B77E90-B838-44A8-B369-0667348070AE}"/>
              </a:ext>
            </a:extLst>
          </p:cNvPr>
          <p:cNvSpPr/>
          <p:nvPr/>
        </p:nvSpPr>
        <p:spPr>
          <a:xfrm>
            <a:off x="-2" y="1664592"/>
            <a:ext cx="12192000" cy="830997"/>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Triangulation has been viewed as a qualitative research strategy to test validity through the convergence of information from different sources</a:t>
            </a:r>
          </a:p>
        </p:txBody>
      </p:sp>
    </p:spTree>
    <p:extLst>
      <p:ext uri="{BB962C8B-B14F-4D97-AF65-F5344CB8AC3E}">
        <p14:creationId xmlns:p14="http://schemas.microsoft.com/office/powerpoint/2010/main" val="184962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10515600" cy="868589"/>
          </a:xfrm>
        </p:spPr>
        <p:txBody>
          <a:bodyPr/>
          <a:lstStyle/>
          <a:p>
            <a:pPr eaLnBrk="1" hangingPunct="1"/>
            <a:r>
              <a:rPr lang="en-ID" altLang="en-US" b="1" dirty="0">
                <a:solidFill>
                  <a:srgbClr val="FF0000"/>
                </a:solidFill>
              </a:rPr>
              <a:t>Types of triangulation</a:t>
            </a:r>
            <a:endParaRPr lang="en-US" altLang="en-US" b="1" dirty="0">
              <a:solidFill>
                <a:srgbClr val="FF0000"/>
              </a:solidFill>
            </a:endParaRPr>
          </a:p>
        </p:txBody>
      </p:sp>
      <p:graphicFrame>
        <p:nvGraphicFramePr>
          <p:cNvPr id="4" name="Content Placeholder 3"/>
          <p:cNvGraphicFramePr>
            <a:graphicFrameLocks noGrp="1"/>
          </p:cNvGraphicFramePr>
          <p:nvPr>
            <p:ph idx="1"/>
          </p:nvPr>
        </p:nvGraphicFramePr>
        <p:xfrm>
          <a:off x="5196114" y="1631383"/>
          <a:ext cx="6995886" cy="3129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CCD454D-1D54-4930-A006-C983DE7FEB77}"/>
              </a:ext>
            </a:extLst>
          </p:cNvPr>
          <p:cNvSpPr txBox="1"/>
          <p:nvPr/>
        </p:nvSpPr>
        <p:spPr>
          <a:xfrm>
            <a:off x="148771" y="1743892"/>
            <a:ext cx="5947229"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Denzin (1978) and Patton (1999) identified four types of triangulation:</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Method triangulation,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Investigator triangulation,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Theory triangulation,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data source triangulation</a:t>
            </a:r>
            <a:endParaRPr kumimoji="0" lang="en-MY"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59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Dr Jugindar Singh</a:t>
            </a:r>
          </a:p>
        </p:txBody>
      </p:sp>
      <p:sp>
        <p:nvSpPr>
          <p:cNvPr id="404482" name="Rectangle 2"/>
          <p:cNvSpPr>
            <a:spLocks noGrp="1" noChangeArrowheads="1"/>
          </p:cNvSpPr>
          <p:nvPr>
            <p:ph type="title"/>
          </p:nvPr>
        </p:nvSpPr>
        <p:spPr>
          <a:xfrm>
            <a:off x="0" y="0"/>
            <a:ext cx="12192000" cy="762000"/>
          </a:xfrm>
          <a:solidFill>
            <a:schemeClr val="bg1">
              <a:lumMod val="95000"/>
            </a:schemeClr>
          </a:solidFill>
          <a:ln>
            <a:solidFill>
              <a:srgbClr val="FFC000"/>
            </a:solidFill>
          </a:ln>
        </p:spPr>
        <p:txBody>
          <a:bodyPr vert="horz" lIns="90000" tIns="46800" rIns="90000" bIns="46800" rtlCol="0" anchor="b">
            <a:normAutofit fontScale="90000"/>
          </a:bodyPr>
          <a:lstStyle/>
          <a:p>
            <a:pPr>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Lst>
            </a:pPr>
            <a:r>
              <a:rPr lang="en-GB" sz="4800" b="1" dirty="0">
                <a:solidFill>
                  <a:srgbClr val="FF0000"/>
                </a:solidFill>
              </a:rPr>
              <a:t>What is Qualitative Research</a:t>
            </a:r>
          </a:p>
        </p:txBody>
      </p:sp>
      <p:sp>
        <p:nvSpPr>
          <p:cNvPr id="2" name="Rectangle 1"/>
          <p:cNvSpPr/>
          <p:nvPr/>
        </p:nvSpPr>
        <p:spPr>
          <a:xfrm>
            <a:off x="8644875" y="58966"/>
            <a:ext cx="3547125" cy="369332"/>
          </a:xfrm>
          <a:prstGeom prst="rect">
            <a:avLst/>
          </a:prstGeom>
        </p:spPr>
        <p:txBody>
          <a:bodyPr wrap="none">
            <a:spAutoFit/>
          </a:bodyPr>
          <a:lstStyle/>
          <a:p>
            <a:r>
              <a:rPr lang="en-US" dirty="0"/>
              <a:t>(adapted from Creswell 2002, p. 58)</a:t>
            </a:r>
          </a:p>
        </p:txBody>
      </p:sp>
      <p:sp>
        <p:nvSpPr>
          <p:cNvPr id="3" name="TextBox 2"/>
          <p:cNvSpPr txBox="1"/>
          <p:nvPr/>
        </p:nvSpPr>
        <p:spPr>
          <a:xfrm>
            <a:off x="6965471" y="410155"/>
            <a:ext cx="1573188" cy="461665"/>
          </a:xfrm>
          <a:prstGeom prst="rect">
            <a:avLst/>
          </a:prstGeom>
          <a:noFill/>
        </p:spPr>
        <p:txBody>
          <a:bodyPr wrap="none" rtlCol="0">
            <a:spAutoFit/>
          </a:bodyPr>
          <a:lstStyle/>
          <a:p>
            <a:r>
              <a:rPr lang="en-US" sz="2400" b="1" dirty="0">
                <a:solidFill>
                  <a:srgbClr val="0070C0"/>
                </a:solidFill>
              </a:rPr>
              <a:t>Subjective </a:t>
            </a:r>
          </a:p>
        </p:txBody>
      </p:sp>
      <p:graphicFrame>
        <p:nvGraphicFramePr>
          <p:cNvPr id="404486" name="Rectangle 4">
            <a:extLst>
              <a:ext uri="{FF2B5EF4-FFF2-40B4-BE49-F238E27FC236}">
                <a16:creationId xmlns:a16="http://schemas.microsoft.com/office/drawing/2014/main" id="{67045F85-B786-4C38-A7AC-D6390501CB2C}"/>
              </a:ext>
            </a:extLst>
          </p:cNvPr>
          <p:cNvGraphicFramePr/>
          <p:nvPr>
            <p:extLst>
              <p:ext uri="{D42A27DB-BD31-4B8C-83A1-F6EECF244321}">
                <p14:modId xmlns:p14="http://schemas.microsoft.com/office/powerpoint/2010/main" val="2919856258"/>
              </p:ext>
            </p:extLst>
          </p:nvPr>
        </p:nvGraphicFramePr>
        <p:xfrm>
          <a:off x="-1" y="1633231"/>
          <a:ext cx="9187543" cy="5348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1F9D3C1-4B0F-4F26-8EB1-DAE81FB1B53D}"/>
              </a:ext>
            </a:extLst>
          </p:cNvPr>
          <p:cNvSpPr txBox="1"/>
          <p:nvPr/>
        </p:nvSpPr>
        <p:spPr>
          <a:xfrm>
            <a:off x="-2" y="913883"/>
            <a:ext cx="9811659" cy="523220"/>
          </a:xfrm>
          <a:prstGeom prst="rect">
            <a:avLst/>
          </a:prstGeom>
          <a:noFill/>
        </p:spPr>
        <p:txBody>
          <a:bodyPr wrap="square">
            <a:spAutoFit/>
          </a:bodyPr>
          <a:lstStyle/>
          <a:p>
            <a:r>
              <a:rPr lang="en-US" sz="2800" b="1" dirty="0">
                <a:solidFill>
                  <a:srgbClr val="002060"/>
                </a:solidFill>
              </a:rPr>
              <a:t>Qualitative research is an inquiry approach in which the inquirer:</a:t>
            </a:r>
          </a:p>
        </p:txBody>
      </p:sp>
      <p:pic>
        <p:nvPicPr>
          <p:cNvPr id="7" name="Picture 6">
            <a:extLst>
              <a:ext uri="{FF2B5EF4-FFF2-40B4-BE49-F238E27FC236}">
                <a16:creationId xmlns:a16="http://schemas.microsoft.com/office/drawing/2014/main" id="{68DD85A6-C6EB-4CEE-AB52-4B240CF6612B}"/>
              </a:ext>
            </a:extLst>
          </p:cNvPr>
          <p:cNvPicPr>
            <a:picLocks noChangeAspect="1"/>
          </p:cNvPicPr>
          <p:nvPr/>
        </p:nvPicPr>
        <p:blipFill>
          <a:blip r:embed="rId8"/>
          <a:stretch>
            <a:fillRect/>
          </a:stretch>
        </p:blipFill>
        <p:spPr>
          <a:xfrm>
            <a:off x="9289143" y="2002971"/>
            <a:ext cx="2641600" cy="3744686"/>
          </a:xfrm>
          <a:prstGeom prst="rect">
            <a:avLst/>
          </a:prstGeom>
        </p:spPr>
      </p:pic>
    </p:spTree>
    <p:extLst>
      <p:ext uri="{BB962C8B-B14F-4D97-AF65-F5344CB8AC3E}">
        <p14:creationId xmlns:p14="http://schemas.microsoft.com/office/powerpoint/2010/main" val="871778788"/>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3492-C90E-42D9-A1D2-F9A443B9915A}"/>
              </a:ext>
            </a:extLst>
          </p:cNvPr>
          <p:cNvSpPr>
            <a:spLocks noGrp="1"/>
          </p:cNvSpPr>
          <p:nvPr>
            <p:ph type="title"/>
          </p:nvPr>
        </p:nvSpPr>
        <p:spPr>
          <a:xfrm>
            <a:off x="0" y="18256"/>
            <a:ext cx="12192000" cy="968716"/>
          </a:xfrm>
        </p:spPr>
        <p:txBody>
          <a:bodyPr/>
          <a:lstStyle/>
          <a:p>
            <a:r>
              <a:rPr lang="en-MY" b="1" dirty="0">
                <a:solidFill>
                  <a:srgbClr val="FF0000"/>
                </a:solidFill>
              </a:rPr>
              <a:t>Data Source Triangulation</a:t>
            </a:r>
          </a:p>
        </p:txBody>
      </p:sp>
      <p:sp>
        <p:nvSpPr>
          <p:cNvPr id="5" name="TextBox 4">
            <a:extLst>
              <a:ext uri="{FF2B5EF4-FFF2-40B4-BE49-F238E27FC236}">
                <a16:creationId xmlns:a16="http://schemas.microsoft.com/office/drawing/2014/main" id="{FA8033E7-4FE0-416D-A7F2-850CB088AC13}"/>
              </a:ext>
            </a:extLst>
          </p:cNvPr>
          <p:cNvSpPr txBox="1"/>
          <p:nvPr/>
        </p:nvSpPr>
        <p:spPr>
          <a:xfrm>
            <a:off x="0" y="1257664"/>
            <a:ext cx="12192000"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Data source triangulation involves the collection of data from </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different types of people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including individuals, groups, families, and communities, to gain multiple perspectives and validation of data (Patton, 1999)</a:t>
            </a:r>
            <a:endParaRPr kumimoji="0" lang="en-MY"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23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09775" y="152400"/>
            <a:ext cx="7042150" cy="533400"/>
          </a:xfrm>
        </p:spPr>
        <p:txBody>
          <a:bodyPr>
            <a:normAutofit fontScale="90000"/>
          </a:bodyPr>
          <a:lstStyle/>
          <a:p>
            <a:pPr eaLnBrk="1" hangingPunct="1"/>
            <a:r>
              <a:rPr lang="en-US" sz="4000" b="1" dirty="0">
                <a:solidFill>
                  <a:srgbClr val="FF0000"/>
                </a:solidFill>
              </a:rPr>
              <a:t>Data Triangulation</a:t>
            </a:r>
          </a:p>
        </p:txBody>
      </p:sp>
      <p:sp>
        <p:nvSpPr>
          <p:cNvPr id="11267" name="Rectangle 3"/>
          <p:cNvSpPr>
            <a:spLocks noGrp="1" noChangeArrowheads="1"/>
          </p:cNvSpPr>
          <p:nvPr>
            <p:ph type="body" idx="1"/>
          </p:nvPr>
        </p:nvSpPr>
        <p:spPr>
          <a:xfrm>
            <a:off x="-98474" y="685799"/>
            <a:ext cx="4515730" cy="5940087"/>
          </a:xfrm>
          <a:solidFill>
            <a:schemeClr val="bg1"/>
          </a:solidFill>
          <a:ln>
            <a:solidFill>
              <a:schemeClr val="accent1"/>
            </a:solidFill>
          </a:ln>
        </p:spPr>
        <p:txBody>
          <a:bodyPr/>
          <a:lstStyle/>
          <a:p>
            <a:pPr marL="0" indent="0">
              <a:buNone/>
            </a:pPr>
            <a:r>
              <a:rPr lang="en-US" b="1" dirty="0"/>
              <a:t>1) </a:t>
            </a:r>
            <a:r>
              <a:rPr lang="en-US" b="1" dirty="0">
                <a:solidFill>
                  <a:srgbClr val="FF0000"/>
                </a:solidFill>
              </a:rPr>
              <a:t>Data Triangulation </a:t>
            </a:r>
            <a:r>
              <a:rPr lang="en-US" sz="2400" b="1" dirty="0">
                <a:solidFill>
                  <a:srgbClr val="00B0F0"/>
                </a:solidFill>
              </a:rPr>
              <a:t>(different sources of information)</a:t>
            </a:r>
          </a:p>
          <a:p>
            <a:r>
              <a:rPr lang="en-US" dirty="0"/>
              <a:t>Time – e.g., longitudinal</a:t>
            </a:r>
          </a:p>
          <a:p>
            <a:r>
              <a:rPr lang="en-US" dirty="0"/>
              <a:t> Space – more than 1 site</a:t>
            </a:r>
          </a:p>
          <a:p>
            <a:r>
              <a:rPr lang="en-US" dirty="0"/>
              <a:t>Person – more than 1 person</a:t>
            </a:r>
          </a:p>
          <a:p>
            <a:pPr marL="0" indent="0">
              <a:buNone/>
            </a:pPr>
            <a:r>
              <a:rPr lang="en-US" dirty="0" err="1">
                <a:solidFill>
                  <a:srgbClr val="FF0000"/>
                </a:solidFill>
              </a:rPr>
              <a:t>Eg</a:t>
            </a:r>
            <a:r>
              <a:rPr lang="en-US" dirty="0"/>
              <a:t>: In-depth interviews could be conducted with 2 groups to gain insight into their perspectives on the research phenomena outcomes</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C186D847-491F-4D62-8CF2-A591C20CEF06}"/>
              </a:ext>
            </a:extLst>
          </p:cNvPr>
          <p:cNvSpPr txBox="1"/>
          <p:nvPr/>
        </p:nvSpPr>
        <p:spPr>
          <a:xfrm>
            <a:off x="4417257" y="685800"/>
            <a:ext cx="7774743" cy="5940088"/>
          </a:xfrm>
          <a:prstGeom prst="rect">
            <a:avLst/>
          </a:prstGeom>
          <a:noFill/>
          <a:ln>
            <a:solidFill>
              <a:schemeClr val="accent1"/>
            </a:solid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Data triangulation involves the use of different sources of data/information.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key strategy is to categorize each group or type of stakeholder for the program that you are evaluating.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be certain to include a comparable number of people from each stakeholder group in the evaluation study.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Example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Suppose you are evaluating an afterschool program that you are overseeing. You would first identify the stakeholder groups such as youth in the program, their parents, schoolteachers, and school administrators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 decide to conduct in-depth interviews to gain insight on what the stakeholders perceive as outcomes of the program.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 would then interview representatives of each stakeholder group. You would triangulate by looking for outcomes that are agreed upon by all stakeholder groups.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weight of evidence suggests that if every stakeholder, who is looking at the issue from different points of view, sees an outcome then it is more than likely to be a true outcome</a:t>
            </a:r>
            <a:endPar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33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D05F-68A8-4BB3-A579-A5897FBE569E}"/>
              </a:ext>
            </a:extLst>
          </p:cNvPr>
          <p:cNvSpPr>
            <a:spLocks noGrp="1"/>
          </p:cNvSpPr>
          <p:nvPr>
            <p:ph type="title"/>
          </p:nvPr>
        </p:nvSpPr>
        <p:spPr/>
        <p:txBody>
          <a:bodyPr/>
          <a:lstStyle/>
          <a:p>
            <a:r>
              <a:rPr lang="en-MY" b="1" dirty="0">
                <a:solidFill>
                  <a:srgbClr val="FF0000"/>
                </a:solidFill>
              </a:rPr>
              <a:t>Method Triangulation</a:t>
            </a:r>
          </a:p>
        </p:txBody>
      </p:sp>
      <p:sp>
        <p:nvSpPr>
          <p:cNvPr id="3" name="Content Placeholder 2">
            <a:extLst>
              <a:ext uri="{FF2B5EF4-FFF2-40B4-BE49-F238E27FC236}">
                <a16:creationId xmlns:a16="http://schemas.microsoft.com/office/drawing/2014/main" id="{5D098B88-3D20-4BDA-8E0C-28EAC60B25D1}"/>
              </a:ext>
            </a:extLst>
          </p:cNvPr>
          <p:cNvSpPr>
            <a:spLocks noGrp="1"/>
          </p:cNvSpPr>
          <p:nvPr>
            <p:ph idx="1"/>
          </p:nvPr>
        </p:nvSpPr>
        <p:spPr>
          <a:xfrm>
            <a:off x="838200" y="1253330"/>
            <a:ext cx="5591629" cy="5604669"/>
          </a:xfrm>
        </p:spPr>
        <p:txBody>
          <a:bodyPr>
            <a:normAutofit fontScale="92500"/>
          </a:bodyPr>
          <a:lstStyle/>
          <a:p>
            <a:pPr marL="0" indent="0">
              <a:buNone/>
            </a:pPr>
            <a:r>
              <a:rPr lang="en-US" sz="3600" dirty="0"/>
              <a:t>Method triangulation involves the use of </a:t>
            </a:r>
            <a:r>
              <a:rPr lang="en-US" sz="3600" dirty="0">
                <a:solidFill>
                  <a:srgbClr val="FF0000"/>
                </a:solidFill>
              </a:rPr>
              <a:t>multiple methods of data collection</a:t>
            </a:r>
            <a:r>
              <a:rPr lang="en-US" sz="3600" dirty="0"/>
              <a:t> about the same phenomenon (Polit &amp; Beck, 2012). </a:t>
            </a:r>
          </a:p>
          <a:p>
            <a:pPr marL="0" indent="0">
              <a:buNone/>
            </a:pPr>
            <a:endParaRPr lang="en-US" sz="3600" dirty="0"/>
          </a:p>
          <a:p>
            <a:pPr marL="0" indent="0">
              <a:buNone/>
            </a:pPr>
            <a:r>
              <a:rPr lang="en-US" sz="3600" dirty="0"/>
              <a:t>This type of triangulation, frequently used in qualitative studies, may include interviews, observation, and field notes.</a:t>
            </a:r>
            <a:endParaRPr lang="en-MY" sz="3600" dirty="0"/>
          </a:p>
        </p:txBody>
      </p:sp>
      <p:pic>
        <p:nvPicPr>
          <p:cNvPr id="4" name="Picture 3">
            <a:extLst>
              <a:ext uri="{FF2B5EF4-FFF2-40B4-BE49-F238E27FC236}">
                <a16:creationId xmlns:a16="http://schemas.microsoft.com/office/drawing/2014/main" id="{FB91D29F-18B7-4340-911E-844AD101E1B0}"/>
              </a:ext>
            </a:extLst>
          </p:cNvPr>
          <p:cNvPicPr>
            <a:picLocks noChangeAspect="1"/>
          </p:cNvPicPr>
          <p:nvPr/>
        </p:nvPicPr>
        <p:blipFill>
          <a:blip r:embed="rId2"/>
          <a:stretch>
            <a:fillRect/>
          </a:stretch>
        </p:blipFill>
        <p:spPr>
          <a:xfrm>
            <a:off x="6618514" y="957943"/>
            <a:ext cx="5380037" cy="5534931"/>
          </a:xfrm>
          <a:prstGeom prst="rect">
            <a:avLst/>
          </a:prstGeom>
        </p:spPr>
      </p:pic>
    </p:spTree>
    <p:extLst>
      <p:ext uri="{BB962C8B-B14F-4D97-AF65-F5344CB8AC3E}">
        <p14:creationId xmlns:p14="http://schemas.microsoft.com/office/powerpoint/2010/main" val="3414316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09775" y="152400"/>
            <a:ext cx="7042150" cy="533400"/>
          </a:xfrm>
        </p:spPr>
        <p:txBody>
          <a:bodyPr>
            <a:normAutofit fontScale="90000"/>
          </a:bodyPr>
          <a:lstStyle/>
          <a:p>
            <a:pPr eaLnBrk="1" hangingPunct="1"/>
            <a:r>
              <a:rPr lang="en-US" sz="4000" b="1" dirty="0">
                <a:solidFill>
                  <a:srgbClr val="FF0000"/>
                </a:solidFill>
              </a:rPr>
              <a:t>Method Triangulation</a:t>
            </a:r>
          </a:p>
        </p:txBody>
      </p:sp>
      <p:sp>
        <p:nvSpPr>
          <p:cNvPr id="11267" name="Rectangle 3"/>
          <p:cNvSpPr>
            <a:spLocks noGrp="1" noChangeArrowheads="1"/>
          </p:cNvSpPr>
          <p:nvPr>
            <p:ph type="body" idx="1"/>
          </p:nvPr>
        </p:nvSpPr>
        <p:spPr>
          <a:xfrm>
            <a:off x="0" y="838200"/>
            <a:ext cx="4445391" cy="5847754"/>
          </a:xfrm>
          <a:solidFill>
            <a:schemeClr val="bg1"/>
          </a:solidFill>
          <a:ln>
            <a:solidFill>
              <a:schemeClr val="accent1"/>
            </a:solidFill>
          </a:ln>
        </p:spPr>
        <p:txBody>
          <a:bodyPr/>
          <a:lstStyle/>
          <a:p>
            <a:pPr marL="0" indent="0">
              <a:buNone/>
            </a:pPr>
            <a:r>
              <a:rPr lang="en-US" dirty="0"/>
              <a:t>2) </a:t>
            </a:r>
            <a:r>
              <a:rPr lang="en-US" sz="3200" b="1" dirty="0">
                <a:solidFill>
                  <a:srgbClr val="FF0000"/>
                </a:solidFill>
              </a:rPr>
              <a:t>Method Triangulation </a:t>
            </a:r>
            <a:r>
              <a:rPr lang="en-US" sz="2400" b="1" dirty="0">
                <a:solidFill>
                  <a:srgbClr val="00B0F0"/>
                </a:solidFill>
              </a:rPr>
              <a:t>(multiple qualitative and/or quantitative   methods)</a:t>
            </a:r>
          </a:p>
          <a:p>
            <a:r>
              <a:rPr lang="en-US" dirty="0"/>
              <a:t>Design – e.g. Mixed method</a:t>
            </a:r>
          </a:p>
          <a:p>
            <a:r>
              <a:rPr lang="en-US" dirty="0"/>
              <a:t>Data collection – More than 1 collection method</a:t>
            </a:r>
            <a:endParaRPr lang="en-US" sz="3600" dirty="0"/>
          </a:p>
          <a:p>
            <a:pPr marL="0" indent="0">
              <a:buNone/>
            </a:pPr>
            <a:r>
              <a:rPr lang="en-US" dirty="0" err="1">
                <a:solidFill>
                  <a:srgbClr val="FF0000"/>
                </a:solidFill>
              </a:rPr>
              <a:t>Eg</a:t>
            </a:r>
            <a:r>
              <a:rPr lang="en-US" dirty="0">
                <a:solidFill>
                  <a:srgbClr val="FF0000"/>
                </a:solidFill>
              </a:rPr>
              <a:t>:</a:t>
            </a:r>
          </a:p>
          <a:p>
            <a:pPr marL="0" indent="0">
              <a:buNone/>
            </a:pPr>
            <a:r>
              <a:rPr lang="en-US" dirty="0"/>
              <a:t>Results from surveys, focus groups, and interviews could be compared to see if similar results are being found</a:t>
            </a:r>
          </a:p>
        </p:txBody>
      </p:sp>
      <p:sp>
        <p:nvSpPr>
          <p:cNvPr id="5" name="TextBox 4">
            <a:extLst>
              <a:ext uri="{FF2B5EF4-FFF2-40B4-BE49-F238E27FC236}">
                <a16:creationId xmlns:a16="http://schemas.microsoft.com/office/drawing/2014/main" id="{73764D24-6D41-487D-AEB8-F4CA48DCC26C}"/>
              </a:ext>
            </a:extLst>
          </p:cNvPr>
          <p:cNvSpPr txBox="1"/>
          <p:nvPr/>
        </p:nvSpPr>
        <p:spPr>
          <a:xfrm>
            <a:off x="4445390" y="838200"/>
            <a:ext cx="7746609" cy="5847755"/>
          </a:xfrm>
          <a:prstGeom prst="rect">
            <a:avLst/>
          </a:prstGeom>
          <a:noFill/>
          <a:ln>
            <a:solidFill>
              <a:schemeClr val="accent1"/>
            </a:solid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Methodological triangulation involves the use of multiple qualitative and/or quantitative methods to study the program.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If the conclusions from each of the methods are the same, then validity is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For example</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Suppose you are conducting a case study of one of your Welfare-to-Work participants to document changes in her life as a result of participating in your program over a one- year period.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You would not just use one method, but you would use interviewing, observation, document analysis, or any other feasible method to assess the changes.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You could also survey the participant, her family members and case workers (quantitative method).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If the findings from all of the methods draw the same or similar conclusions, then validity in the finding has been established.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23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4A9E-6FF2-4DDB-9102-E967BED49BD3}"/>
              </a:ext>
            </a:extLst>
          </p:cNvPr>
          <p:cNvSpPr>
            <a:spLocks noGrp="1"/>
          </p:cNvSpPr>
          <p:nvPr>
            <p:ph type="title"/>
          </p:nvPr>
        </p:nvSpPr>
        <p:spPr/>
        <p:txBody>
          <a:bodyPr/>
          <a:lstStyle/>
          <a:p>
            <a:r>
              <a:rPr lang="en-MY" b="1" dirty="0">
                <a:solidFill>
                  <a:srgbClr val="FF0000"/>
                </a:solidFill>
              </a:rPr>
              <a:t>Investigator Triangulation</a:t>
            </a:r>
          </a:p>
        </p:txBody>
      </p:sp>
      <p:sp>
        <p:nvSpPr>
          <p:cNvPr id="3" name="Content Placeholder 2">
            <a:extLst>
              <a:ext uri="{FF2B5EF4-FFF2-40B4-BE49-F238E27FC236}">
                <a16:creationId xmlns:a16="http://schemas.microsoft.com/office/drawing/2014/main" id="{D46BDE41-AA97-4E8F-BC82-7509AFF64095}"/>
              </a:ext>
            </a:extLst>
          </p:cNvPr>
          <p:cNvSpPr>
            <a:spLocks noGrp="1"/>
          </p:cNvSpPr>
          <p:nvPr>
            <p:ph idx="1"/>
          </p:nvPr>
        </p:nvSpPr>
        <p:spPr/>
        <p:txBody>
          <a:bodyPr>
            <a:normAutofit/>
          </a:bodyPr>
          <a:lstStyle/>
          <a:p>
            <a:pPr marL="0" indent="0">
              <a:buNone/>
            </a:pPr>
            <a:r>
              <a:rPr lang="en-US" sz="3600" dirty="0"/>
              <a:t>Investigator triangulation involves the p</a:t>
            </a:r>
            <a:r>
              <a:rPr lang="en-US" sz="3600" dirty="0">
                <a:solidFill>
                  <a:srgbClr val="FF0000"/>
                </a:solidFill>
              </a:rPr>
              <a:t>articipation of two or more researchers</a:t>
            </a:r>
            <a:r>
              <a:rPr lang="en-US" sz="3600" dirty="0"/>
              <a:t> in the same study to provide multiple observations and conclusions. </a:t>
            </a:r>
          </a:p>
          <a:p>
            <a:pPr marL="0" indent="0">
              <a:buNone/>
            </a:pPr>
            <a:endParaRPr lang="en-US" sz="3600" dirty="0"/>
          </a:p>
          <a:p>
            <a:pPr marL="0" indent="0">
              <a:buNone/>
            </a:pPr>
            <a:r>
              <a:rPr lang="en-US" sz="3600" dirty="0"/>
              <a:t>This type of triangulation can bring both confirmation of findings and different perspectives, adding breadth to the phenomenon of interest (Denzin, 1978)</a:t>
            </a:r>
            <a:endParaRPr lang="en-MY" sz="3600" dirty="0"/>
          </a:p>
        </p:txBody>
      </p:sp>
    </p:spTree>
    <p:extLst>
      <p:ext uri="{BB962C8B-B14F-4D97-AF65-F5344CB8AC3E}">
        <p14:creationId xmlns:p14="http://schemas.microsoft.com/office/powerpoint/2010/main" val="215233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0"/>
            <a:ext cx="3108960" cy="6858000"/>
          </a:xfrm>
          <a:solidFill>
            <a:schemeClr val="bg1"/>
          </a:solidFill>
          <a:ln>
            <a:solidFill>
              <a:schemeClr val="accent1"/>
            </a:solidFill>
          </a:ln>
        </p:spPr>
        <p:txBody>
          <a:bodyPr>
            <a:normAutofit/>
          </a:bodyPr>
          <a:lstStyle/>
          <a:p>
            <a:pPr marL="0" indent="0">
              <a:buNone/>
            </a:pPr>
            <a:r>
              <a:rPr lang="en-US" sz="2400" dirty="0">
                <a:solidFill>
                  <a:srgbClr val="FF0000"/>
                </a:solidFill>
              </a:rPr>
              <a:t>3</a:t>
            </a:r>
            <a:r>
              <a:rPr lang="en-US" dirty="0">
                <a:solidFill>
                  <a:srgbClr val="FF0000"/>
                </a:solidFill>
              </a:rPr>
              <a:t>) </a:t>
            </a:r>
            <a:r>
              <a:rPr lang="en-US" b="1" dirty="0">
                <a:solidFill>
                  <a:srgbClr val="FF0000"/>
                </a:solidFill>
              </a:rPr>
              <a:t>Investigator Triangulation  </a:t>
            </a:r>
            <a:r>
              <a:rPr lang="en-US" sz="2000" b="1" dirty="0">
                <a:solidFill>
                  <a:srgbClr val="00B0F0"/>
                </a:solidFill>
              </a:rPr>
              <a:t>(several different investigators )    </a:t>
            </a:r>
          </a:p>
          <a:p>
            <a:pPr marL="0" indent="0">
              <a:buNone/>
            </a:pPr>
            <a:r>
              <a:rPr lang="en-US" sz="2400" b="1" dirty="0">
                <a:solidFill>
                  <a:srgbClr val="FF0000"/>
                </a:solidFill>
              </a:rPr>
              <a:t> </a:t>
            </a:r>
            <a:r>
              <a:rPr lang="en-US" sz="2400" dirty="0"/>
              <a:t>Multiple investigators to explain </a:t>
            </a:r>
          </a:p>
          <a:p>
            <a:pPr marL="0" indent="0">
              <a:buNone/>
            </a:pPr>
            <a:r>
              <a:rPr lang="en-US" sz="2400" dirty="0" err="1">
                <a:solidFill>
                  <a:srgbClr val="FF0000"/>
                </a:solidFill>
              </a:rPr>
              <a:t>Eg</a:t>
            </a:r>
            <a:r>
              <a:rPr lang="en-US" sz="2400" dirty="0">
                <a:solidFill>
                  <a:srgbClr val="FF0000"/>
                </a:solidFill>
              </a:rPr>
              <a:t>: </a:t>
            </a:r>
          </a:p>
          <a:p>
            <a:pPr marL="0" indent="0">
              <a:buNone/>
            </a:pPr>
            <a:r>
              <a:rPr lang="en-US" sz="2400" dirty="0"/>
              <a:t>Two investigators observing employees</a:t>
            </a:r>
          </a:p>
          <a:p>
            <a:pPr marL="0" indent="0">
              <a:buNone/>
            </a:pPr>
            <a:endParaRPr lang="en-US" sz="2400" dirty="0"/>
          </a:p>
          <a:p>
            <a:pPr marL="0" indent="0">
              <a:buNone/>
            </a:pPr>
            <a:r>
              <a:rPr lang="en-US" sz="2400" dirty="0"/>
              <a:t>The findings from each evaluator would then be compared to develop a broader and deeper understanding of how the different investigators view the issue</a:t>
            </a:r>
          </a:p>
          <a:p>
            <a:pPr marL="0" indent="0">
              <a:buNone/>
            </a:pPr>
            <a:endParaRPr lang="en-US" sz="2400" dirty="0"/>
          </a:p>
          <a:p>
            <a:pPr marL="0" indent="0">
              <a:buNone/>
            </a:pPr>
            <a:endParaRPr lang="en-US" sz="2400" dirty="0"/>
          </a:p>
          <a:p>
            <a:pPr marL="0" indent="0">
              <a:buNone/>
            </a:pPr>
            <a:endParaRPr lang="en-US" sz="2400" dirty="0"/>
          </a:p>
        </p:txBody>
      </p:sp>
      <p:sp>
        <p:nvSpPr>
          <p:cNvPr id="5" name="TextBox 4">
            <a:extLst>
              <a:ext uri="{FF2B5EF4-FFF2-40B4-BE49-F238E27FC236}">
                <a16:creationId xmlns:a16="http://schemas.microsoft.com/office/drawing/2014/main" id="{26D1959C-1072-4C70-9884-8D7064D1FDB5}"/>
              </a:ext>
            </a:extLst>
          </p:cNvPr>
          <p:cNvSpPr txBox="1"/>
          <p:nvPr/>
        </p:nvSpPr>
        <p:spPr>
          <a:xfrm>
            <a:off x="3108961" y="0"/>
            <a:ext cx="9083040" cy="6863417"/>
          </a:xfrm>
          <a:prstGeom prst="rect">
            <a:avLst/>
          </a:prstGeom>
          <a:noFill/>
          <a:ln>
            <a:solidFill>
              <a:schemeClr val="accent1"/>
            </a:solidFill>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Investigator triangulation involves using several different investigators/evaluators in an evaluation project.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Typically, this would manifest as an evaluation team that consists of your colleagues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within your program area/field of study.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order to triangulate, each different evaluator would study the program using the same qualitative method (interview, observation, case study, or focus groups).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findings from each evaluator would be compared. If the findings from the different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evaluators arrive at the same conclusion, then validity has been established.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the conclusions differ substantially, then further study is warranted to uncover the "true" and "certain" finding.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For example,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Suppose you are conducting pre/post observations of youth in the 4-H public speaking program to assess changes in nonverbal communication and public speaking skills.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order to triangulate, you would line up different colleagues in your disciple/field to serve as evaluators.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Each person would have the same observation check sheet for pre- and post-observations.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the final analysis, validity would be established for those same practice changes and skills that were identified by each different observer (per child). </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041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B1DD-72FE-478A-8983-C8E8A9DAB52F}"/>
              </a:ext>
            </a:extLst>
          </p:cNvPr>
          <p:cNvSpPr>
            <a:spLocks noGrp="1"/>
          </p:cNvSpPr>
          <p:nvPr>
            <p:ph type="title"/>
          </p:nvPr>
        </p:nvSpPr>
        <p:spPr/>
        <p:txBody>
          <a:bodyPr/>
          <a:lstStyle/>
          <a:p>
            <a:r>
              <a:rPr lang="en-MY" b="1" dirty="0">
                <a:solidFill>
                  <a:srgbClr val="FF0000"/>
                </a:solidFill>
              </a:rPr>
              <a:t>Theory Triangulation</a:t>
            </a:r>
          </a:p>
        </p:txBody>
      </p:sp>
      <p:sp>
        <p:nvSpPr>
          <p:cNvPr id="3" name="Content Placeholder 2">
            <a:extLst>
              <a:ext uri="{FF2B5EF4-FFF2-40B4-BE49-F238E27FC236}">
                <a16:creationId xmlns:a16="http://schemas.microsoft.com/office/drawing/2014/main" id="{11956BDC-1881-41B9-841B-5C940F108139}"/>
              </a:ext>
            </a:extLst>
          </p:cNvPr>
          <p:cNvSpPr>
            <a:spLocks noGrp="1"/>
          </p:cNvSpPr>
          <p:nvPr>
            <p:ph idx="1"/>
          </p:nvPr>
        </p:nvSpPr>
        <p:spPr/>
        <p:txBody>
          <a:bodyPr>
            <a:normAutofit/>
          </a:bodyPr>
          <a:lstStyle/>
          <a:p>
            <a:pPr marL="0" indent="0">
              <a:buNone/>
            </a:pPr>
            <a:r>
              <a:rPr lang="en-US" sz="3600" dirty="0"/>
              <a:t>Theory triangulation </a:t>
            </a:r>
            <a:r>
              <a:rPr lang="en-US" sz="3600" dirty="0">
                <a:solidFill>
                  <a:srgbClr val="FF0000"/>
                </a:solidFill>
              </a:rPr>
              <a:t>uses different theories to analyze and interpret data. </a:t>
            </a:r>
          </a:p>
          <a:p>
            <a:pPr marL="0" indent="0">
              <a:buNone/>
            </a:pPr>
            <a:endParaRPr lang="en-US" sz="3600" dirty="0"/>
          </a:p>
          <a:p>
            <a:pPr marL="0" indent="0">
              <a:buNone/>
            </a:pPr>
            <a:r>
              <a:rPr lang="en-US" sz="3600" dirty="0"/>
              <a:t>With this type of triangulation, different theories or hypotheses can assist the researcher in supporting or refuting findings.</a:t>
            </a:r>
            <a:endParaRPr lang="en-MY" sz="3600" dirty="0"/>
          </a:p>
        </p:txBody>
      </p:sp>
    </p:spTree>
    <p:extLst>
      <p:ext uri="{BB962C8B-B14F-4D97-AF65-F5344CB8AC3E}">
        <p14:creationId xmlns:p14="http://schemas.microsoft.com/office/powerpoint/2010/main" val="61960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02275F-B076-4ABC-88C9-36F999047DEC}"/>
              </a:ext>
            </a:extLst>
          </p:cNvPr>
          <p:cNvSpPr txBox="1"/>
          <p:nvPr/>
        </p:nvSpPr>
        <p:spPr>
          <a:xfrm>
            <a:off x="0" y="0"/>
            <a:ext cx="12192000" cy="66787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Theory Triangulation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More than 1 theory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Theory triangulation involves the use of multiple professional perspectives to interpret a single set of data/information.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Unlike investigator triangulation, this method typically entails using professionals outside of your field of study.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One popular approach is to bring together people from different disciplines, however, individuals within disciplines are used if they are in different  status positions.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 theory it is believed that individuals from different disciplines or positions bring different perspectives.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Therefore, if each evaluator from the different disciplines interprets the information in the same way (draws the same       conclusions), then validity is established.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For example,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Suppose you are interviewing participants from your nutrition program to learn what diet or healthy lifestyle practice changes they attribute to participating in your program.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To triangulate the information, you could then share the transcripts with colleagues in different disciplines (i.e. nutrition, nursing, pharmacy, public health education, etc.) to see what their findings and conclusions 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You would compare those and again, as with others methods of triangulation, you would look for congruence to establish validation in your findings. </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033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0AA4-FE35-48ED-8AB9-BC570CAA84CE}"/>
              </a:ext>
            </a:extLst>
          </p:cNvPr>
          <p:cNvSpPr>
            <a:spLocks noGrp="1"/>
          </p:cNvSpPr>
          <p:nvPr>
            <p:ph type="title"/>
          </p:nvPr>
        </p:nvSpPr>
        <p:spPr/>
        <p:txBody>
          <a:bodyPr/>
          <a:lstStyle/>
          <a:p>
            <a:r>
              <a:rPr lang="en-MY" b="1" dirty="0">
                <a:solidFill>
                  <a:srgbClr val="FF0000"/>
                </a:solidFill>
              </a:rPr>
              <a:t>Environment Triangulation</a:t>
            </a:r>
          </a:p>
        </p:txBody>
      </p:sp>
      <p:sp>
        <p:nvSpPr>
          <p:cNvPr id="3" name="Content Placeholder 2">
            <a:extLst>
              <a:ext uri="{FF2B5EF4-FFF2-40B4-BE49-F238E27FC236}">
                <a16:creationId xmlns:a16="http://schemas.microsoft.com/office/drawing/2014/main" id="{02BA4D0C-8B00-48FA-9F63-C16A00EE6481}"/>
              </a:ext>
            </a:extLst>
          </p:cNvPr>
          <p:cNvSpPr>
            <a:spLocks noGrp="1"/>
          </p:cNvSpPr>
          <p:nvPr>
            <p:ph idx="1"/>
          </p:nvPr>
        </p:nvSpPr>
        <p:spPr>
          <a:xfrm>
            <a:off x="0" y="1825625"/>
            <a:ext cx="12192000" cy="4351338"/>
          </a:xfrm>
        </p:spPr>
        <p:txBody>
          <a:bodyPr>
            <a:normAutofit/>
          </a:bodyPr>
          <a:lstStyle/>
          <a:p>
            <a:pPr marL="0" indent="0">
              <a:buNone/>
            </a:pPr>
            <a:r>
              <a:rPr lang="en-US" sz="3200" dirty="0"/>
              <a:t>This type of triangulation involves the use of </a:t>
            </a:r>
            <a:r>
              <a:rPr lang="en-US" sz="3200" dirty="0">
                <a:solidFill>
                  <a:srgbClr val="FF0000"/>
                </a:solidFill>
              </a:rPr>
              <a:t>different locations, settings </a:t>
            </a:r>
            <a:r>
              <a:rPr lang="en-US" sz="3200" dirty="0"/>
              <a:t>and other key factors related to the environment in which the study took place, such as time of the day, day of the week or season of the year</a:t>
            </a:r>
            <a:endParaRPr lang="en-MY" sz="3200" dirty="0"/>
          </a:p>
        </p:txBody>
      </p:sp>
    </p:spTree>
    <p:extLst>
      <p:ext uri="{BB962C8B-B14F-4D97-AF65-F5344CB8AC3E}">
        <p14:creationId xmlns:p14="http://schemas.microsoft.com/office/powerpoint/2010/main" val="3475019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 y="0"/>
            <a:ext cx="12192000" cy="6858000"/>
          </a:xfrm>
          <a:solidFill>
            <a:schemeClr val="bg1"/>
          </a:solidFill>
        </p:spPr>
        <p:txBody>
          <a:bodyPr>
            <a:normAutofit lnSpcReduction="10000"/>
          </a:bodyPr>
          <a:lstStyle/>
          <a:p>
            <a:pPr marL="0" indent="0">
              <a:buNone/>
            </a:pPr>
            <a:r>
              <a:rPr lang="en-US" sz="2400" b="1" dirty="0">
                <a:solidFill>
                  <a:srgbClr val="FF0000"/>
                </a:solidFill>
              </a:rPr>
              <a:t>5</a:t>
            </a:r>
            <a:r>
              <a:rPr lang="en-US" b="1" dirty="0">
                <a:solidFill>
                  <a:srgbClr val="FF0000"/>
                </a:solidFill>
              </a:rPr>
              <a:t>. Environmental Triangulation </a:t>
            </a:r>
            <a:r>
              <a:rPr lang="en-US" sz="2400" b="1" dirty="0">
                <a:solidFill>
                  <a:srgbClr val="FF0000"/>
                </a:solidFill>
              </a:rPr>
              <a:t>- </a:t>
            </a:r>
            <a:r>
              <a:rPr lang="en-US" sz="2400" dirty="0">
                <a:solidFill>
                  <a:srgbClr val="002060"/>
                </a:solidFill>
              </a:rPr>
              <a:t>The use of different locations, settings, and other key factors related to the environment in which the study took place, such as the time, day, or season</a:t>
            </a:r>
          </a:p>
          <a:p>
            <a:pPr marL="457200" indent="-457200">
              <a:buFont typeface="+mj-lt"/>
              <a:buAutoNum type="arabicPeriod"/>
            </a:pPr>
            <a:r>
              <a:rPr lang="en-US" sz="2400" dirty="0"/>
              <a:t>This type of triangulation involves the use of different locations, settings and other key factors related to the environment in which the study took place, such as time of the day, day of the week or season of the year. </a:t>
            </a:r>
          </a:p>
          <a:p>
            <a:pPr marL="457200" indent="-457200">
              <a:buFont typeface="+mj-lt"/>
              <a:buAutoNum type="arabicPeriod"/>
            </a:pPr>
            <a:r>
              <a:rPr lang="en-US" sz="2400" dirty="0"/>
              <a:t>The key is identifying which environmental factor, if any, may influence the information you received during the study. </a:t>
            </a:r>
          </a:p>
          <a:p>
            <a:pPr marL="457200" indent="-457200">
              <a:buFont typeface="+mj-lt"/>
              <a:buAutoNum type="arabicPeriod"/>
            </a:pPr>
            <a:r>
              <a:rPr lang="en-US" sz="2400" dirty="0"/>
              <a:t>The environmental factor is changed to see if the findings are the same. If the findings remain the same under varying environmental conditions, then validity has been established. </a:t>
            </a:r>
          </a:p>
          <a:p>
            <a:pPr marL="0" indent="0">
              <a:buNone/>
            </a:pPr>
            <a:endParaRPr lang="en-US" sz="2400" dirty="0"/>
          </a:p>
          <a:p>
            <a:pPr marL="0" indent="0">
              <a:buNone/>
            </a:pPr>
            <a:r>
              <a:rPr lang="en-US" sz="2400" b="1" dirty="0">
                <a:solidFill>
                  <a:srgbClr val="FF0000"/>
                </a:solidFill>
              </a:rPr>
              <a:t>For example,</a:t>
            </a:r>
          </a:p>
          <a:p>
            <a:r>
              <a:rPr lang="en-US" sz="2400" dirty="0"/>
              <a:t>Suppose you want to evaluate the effectiveness of your money management program. </a:t>
            </a:r>
          </a:p>
          <a:p>
            <a:r>
              <a:rPr lang="en-US" sz="2400" dirty="0"/>
              <a:t>You want to determine if your program helps participants develop budgets to minimize spending and increase savings. If you evaluate during the holiday season, you may get different results because spending is greatly increased during that time of year. </a:t>
            </a:r>
          </a:p>
          <a:p>
            <a:r>
              <a:rPr lang="en-US" sz="2400" dirty="0"/>
              <a:t>In order to triangulate, you would need to evaluate the budgeting, spending and saving habits of your participants throughout the year in order to gather true and certain information on their behavior changes.</a:t>
            </a:r>
            <a:endParaRPr lang="en-US" sz="3600" dirty="0"/>
          </a:p>
        </p:txBody>
      </p:sp>
    </p:spTree>
    <p:extLst>
      <p:ext uri="{BB962C8B-B14F-4D97-AF65-F5344CB8AC3E}">
        <p14:creationId xmlns:p14="http://schemas.microsoft.com/office/powerpoint/2010/main" val="212965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anscription Definition - What Does 'Transcribe' Mean? - Fiverr">
            <a:extLst>
              <a:ext uri="{FF2B5EF4-FFF2-40B4-BE49-F238E27FC236}">
                <a16:creationId xmlns:a16="http://schemas.microsoft.com/office/drawing/2014/main" id="{D5F20D0A-2172-4AE8-9108-D62E352412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47" r="8192"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1BE590-BB8A-436D-A81A-0FD9F6CE6A9A}"/>
              </a:ext>
            </a:extLst>
          </p:cNvPr>
          <p:cNvSpPr>
            <a:spLocks noGrp="1"/>
          </p:cNvSpPr>
          <p:nvPr>
            <p:ph type="title"/>
          </p:nvPr>
        </p:nvSpPr>
        <p:spPr>
          <a:xfrm>
            <a:off x="477981" y="1122363"/>
            <a:ext cx="4023360" cy="1648703"/>
          </a:xfrm>
        </p:spPr>
        <p:txBody>
          <a:bodyPr vert="horz" lIns="91440" tIns="45720" rIns="91440" bIns="45720" rtlCol="0" anchor="b">
            <a:normAutofit/>
          </a:bodyPr>
          <a:lstStyle/>
          <a:p>
            <a:r>
              <a:rPr lang="en-US" sz="4800" dirty="0">
                <a:solidFill>
                  <a:srgbClr val="FF0000"/>
                </a:solidFill>
              </a:rPr>
              <a:t>Data Processing</a:t>
            </a:r>
          </a:p>
        </p:txBody>
      </p:sp>
      <p:sp>
        <p:nvSpPr>
          <p:cNvPr id="3" name="Content Placeholder 2">
            <a:extLst>
              <a:ext uri="{FF2B5EF4-FFF2-40B4-BE49-F238E27FC236}">
                <a16:creationId xmlns:a16="http://schemas.microsoft.com/office/drawing/2014/main" id="{4308AF8E-519F-43DF-8DB3-C802AFE9864C}"/>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4000" dirty="0"/>
              <a:t>Transcribing your data</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65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0"/>
            <a:ext cx="7772400" cy="838200"/>
          </a:xfrm>
        </p:spPr>
        <p:txBody>
          <a:bodyPr/>
          <a:lstStyle/>
          <a:p>
            <a:pPr eaLnBrk="1" hangingPunct="1">
              <a:defRPr/>
            </a:pPr>
            <a:r>
              <a:rPr lang="en-US" sz="4000" b="1" dirty="0">
                <a:solidFill>
                  <a:srgbClr val="FF0000"/>
                </a:solidFill>
              </a:rPr>
              <a:t>Triangulation - Example</a:t>
            </a:r>
          </a:p>
        </p:txBody>
      </p:sp>
      <p:sp>
        <p:nvSpPr>
          <p:cNvPr id="32771" name="Rectangle 3"/>
          <p:cNvSpPr>
            <a:spLocks noGrp="1" noChangeArrowheads="1"/>
          </p:cNvSpPr>
          <p:nvPr>
            <p:ph type="body" sz="half" idx="1"/>
          </p:nvPr>
        </p:nvSpPr>
        <p:spPr>
          <a:xfrm>
            <a:off x="0" y="1600200"/>
            <a:ext cx="5594252" cy="4724400"/>
          </a:xfrm>
          <a:ln>
            <a:solidFill>
              <a:schemeClr val="accent1"/>
            </a:solidFill>
          </a:ln>
        </p:spPr>
        <p:txBody>
          <a:bodyPr/>
          <a:lstStyle/>
          <a:p>
            <a:pPr eaLnBrk="1" hangingPunct="1">
              <a:buClr>
                <a:schemeClr val="hlink"/>
              </a:buClr>
              <a:buFont typeface="Wingdings 3" charset="2"/>
              <a:buChar char=""/>
            </a:pPr>
            <a:r>
              <a:rPr lang="en-US" b="1" dirty="0"/>
              <a:t>Collect data from </a:t>
            </a:r>
            <a:r>
              <a:rPr lang="en-US" b="1" dirty="0">
                <a:solidFill>
                  <a:srgbClr val="FF0000"/>
                </a:solidFill>
              </a:rPr>
              <a:t>multiple sources</a:t>
            </a:r>
          </a:p>
          <a:p>
            <a:pPr eaLnBrk="1" hangingPunct="1">
              <a:buClr>
                <a:schemeClr val="hlink"/>
              </a:buClr>
              <a:buFont typeface="Wingdings 3" charset="2"/>
              <a:buChar char=""/>
            </a:pPr>
            <a:endParaRPr lang="en-US" b="1" dirty="0">
              <a:solidFill>
                <a:srgbClr val="FF0000"/>
              </a:solidFill>
            </a:endParaRPr>
          </a:p>
          <a:p>
            <a:pPr eaLnBrk="1" hangingPunct="1">
              <a:buClr>
                <a:srgbClr val="B76039"/>
              </a:buClr>
              <a:buFont typeface="Wingdings" charset="2"/>
              <a:buChar char="S"/>
            </a:pPr>
            <a:r>
              <a:rPr lang="en-US" b="1" dirty="0"/>
              <a:t>Collect data in </a:t>
            </a:r>
            <a:r>
              <a:rPr lang="en-US" b="1" dirty="0">
                <a:solidFill>
                  <a:srgbClr val="FF0000"/>
                </a:solidFill>
              </a:rPr>
              <a:t>multiple ways</a:t>
            </a:r>
            <a:r>
              <a:rPr lang="en-US" b="1" dirty="0"/>
              <a:t> from subjects</a:t>
            </a:r>
          </a:p>
          <a:p>
            <a:pPr eaLnBrk="1" hangingPunct="1">
              <a:buClr>
                <a:srgbClr val="B76039"/>
              </a:buClr>
              <a:buFont typeface="Wingdings" charset="2"/>
              <a:buChar char="S"/>
            </a:pPr>
            <a:endParaRPr lang="en-US" b="1" dirty="0"/>
          </a:p>
          <a:p>
            <a:pPr eaLnBrk="1" hangingPunct="1">
              <a:buClr>
                <a:schemeClr val="tx2"/>
              </a:buClr>
              <a:buSzPct val="90000"/>
              <a:buFont typeface="Wingdings 3" charset="2"/>
              <a:buChar char="p"/>
            </a:pPr>
            <a:r>
              <a:rPr lang="en-US" b="1" dirty="0"/>
              <a:t>Collect </a:t>
            </a:r>
            <a:r>
              <a:rPr lang="en-US" b="1" dirty="0">
                <a:solidFill>
                  <a:srgbClr val="FF0000"/>
                </a:solidFill>
              </a:rPr>
              <a:t>different kinds</a:t>
            </a:r>
            <a:r>
              <a:rPr lang="en-US" b="1" dirty="0"/>
              <a:t> of data in multiple ways from multiple subjects</a:t>
            </a:r>
          </a:p>
        </p:txBody>
      </p:sp>
      <p:sp>
        <p:nvSpPr>
          <p:cNvPr id="32773" name="Rectangle 5"/>
          <p:cNvSpPr>
            <a:spLocks noGrp="1" noChangeArrowheads="1"/>
          </p:cNvSpPr>
          <p:nvPr>
            <p:ph type="body" sz="half" idx="2"/>
          </p:nvPr>
        </p:nvSpPr>
        <p:spPr>
          <a:xfrm>
            <a:off x="5791200" y="1600200"/>
            <a:ext cx="6203852" cy="4800600"/>
          </a:xfrm>
          <a:noFill/>
          <a:ln>
            <a:solidFill>
              <a:schemeClr val="accent1"/>
            </a:solidFill>
          </a:ln>
        </p:spPr>
        <p:txBody>
          <a:bodyPr/>
          <a:lstStyle/>
          <a:p>
            <a:pPr eaLnBrk="1" hangingPunct="1">
              <a:buFont typeface="Wingdings" charset="2"/>
              <a:buNone/>
            </a:pPr>
            <a:r>
              <a:rPr lang="en-US" b="1" i="1" dirty="0">
                <a:solidFill>
                  <a:srgbClr val="FF0066"/>
                </a:solidFill>
              </a:rPr>
              <a:t>For example:</a:t>
            </a:r>
          </a:p>
          <a:p>
            <a:pPr eaLnBrk="1" hangingPunct="1">
              <a:spcBef>
                <a:spcPct val="25000"/>
              </a:spcBef>
              <a:buClr>
                <a:schemeClr val="hlink"/>
              </a:buClr>
              <a:buFont typeface="Wingdings 3" charset="2"/>
              <a:buChar char=""/>
            </a:pPr>
            <a:r>
              <a:rPr lang="en-US" sz="2400" b="1" dirty="0"/>
              <a:t>May interview teachers, principals &amp; parents</a:t>
            </a:r>
          </a:p>
          <a:p>
            <a:pPr eaLnBrk="1" hangingPunct="1">
              <a:spcBef>
                <a:spcPct val="25000"/>
              </a:spcBef>
              <a:buClr>
                <a:schemeClr val="hlink"/>
              </a:buClr>
              <a:buFont typeface="Wingdings 3" charset="2"/>
              <a:buChar char=""/>
            </a:pPr>
            <a:endParaRPr lang="en-US" sz="2400" b="1" dirty="0"/>
          </a:p>
          <a:p>
            <a:pPr eaLnBrk="1" hangingPunct="1">
              <a:spcBef>
                <a:spcPct val="25000"/>
              </a:spcBef>
              <a:buClr>
                <a:schemeClr val="hlink"/>
              </a:buClr>
              <a:buFont typeface="Wingdings 3" charset="2"/>
              <a:buChar char=""/>
            </a:pPr>
            <a:endParaRPr lang="en-US" sz="2400" b="1" dirty="0"/>
          </a:p>
          <a:p>
            <a:pPr eaLnBrk="1" hangingPunct="1">
              <a:spcBef>
                <a:spcPct val="25000"/>
              </a:spcBef>
              <a:buClr>
                <a:srgbClr val="B76039"/>
              </a:buClr>
              <a:buFont typeface="Wingdings" charset="2"/>
              <a:buChar char="S"/>
            </a:pPr>
            <a:r>
              <a:rPr lang="en-US" sz="2400" b="1" dirty="0"/>
              <a:t>May interview &amp; observe students</a:t>
            </a:r>
          </a:p>
          <a:p>
            <a:pPr eaLnBrk="1" hangingPunct="1">
              <a:spcBef>
                <a:spcPct val="25000"/>
              </a:spcBef>
              <a:buClr>
                <a:srgbClr val="B76039"/>
              </a:buClr>
              <a:buFont typeface="Wingdings" charset="2"/>
              <a:buChar char="S"/>
            </a:pPr>
            <a:endParaRPr lang="en-US" sz="2400" b="1" dirty="0"/>
          </a:p>
          <a:p>
            <a:pPr eaLnBrk="1" hangingPunct="1">
              <a:spcBef>
                <a:spcPct val="110000"/>
              </a:spcBef>
              <a:buClr>
                <a:schemeClr val="tx2"/>
              </a:buClr>
              <a:buSzPct val="90000"/>
              <a:buFont typeface="Wingdings 3" charset="2"/>
              <a:buChar char="p"/>
            </a:pPr>
            <a:r>
              <a:rPr lang="en-US" sz="2400" b="1" dirty="0"/>
              <a:t>May review student records, interview teachers, observe students</a:t>
            </a:r>
          </a:p>
        </p:txBody>
      </p:sp>
      <p:sp>
        <p:nvSpPr>
          <p:cNvPr id="2" name="Rectangle 1"/>
          <p:cNvSpPr/>
          <p:nvPr/>
        </p:nvSpPr>
        <p:spPr>
          <a:xfrm>
            <a:off x="0" y="914401"/>
            <a:ext cx="12192000" cy="461665"/>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THE EFFECTS OF CORPORAL PUNISHMENT ON DISCIPLINE AMONG STUDENTS</a:t>
            </a:r>
          </a:p>
        </p:txBody>
      </p:sp>
      <p:cxnSp>
        <p:nvCxnSpPr>
          <p:cNvPr id="4" name="Straight Arrow Connector 3">
            <a:extLst>
              <a:ext uri="{FF2B5EF4-FFF2-40B4-BE49-F238E27FC236}">
                <a16:creationId xmlns:a16="http://schemas.microsoft.com/office/drawing/2014/main" id="{4F8E7FD7-8FBC-45C3-931A-27C1D586B938}"/>
              </a:ext>
            </a:extLst>
          </p:cNvPr>
          <p:cNvCxnSpPr>
            <a:cxnSpLocks/>
          </p:cNvCxnSpPr>
          <p:nvPr/>
        </p:nvCxnSpPr>
        <p:spPr>
          <a:xfrm>
            <a:off x="4992914" y="1973943"/>
            <a:ext cx="798286" cy="227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ED34DF9-28BD-4FBD-95CE-CC321C024844}"/>
              </a:ext>
            </a:extLst>
          </p:cNvPr>
          <p:cNvCxnSpPr>
            <a:cxnSpLocks/>
          </p:cNvCxnSpPr>
          <p:nvPr/>
        </p:nvCxnSpPr>
        <p:spPr>
          <a:xfrm>
            <a:off x="3468914" y="2989943"/>
            <a:ext cx="2627086" cy="625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F0C0D9F-EBA2-4D28-B0FA-CD3A7C003B38}"/>
              </a:ext>
            </a:extLst>
          </p:cNvPr>
          <p:cNvCxnSpPr>
            <a:cxnSpLocks/>
          </p:cNvCxnSpPr>
          <p:nvPr/>
        </p:nvCxnSpPr>
        <p:spPr>
          <a:xfrm>
            <a:off x="3323771" y="4238171"/>
            <a:ext cx="2772229" cy="643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26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dissolve">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animEffect transition="in" filter="dissolve">
                                      <p:cBhvr>
                                        <p:cTn id="17" dur="500"/>
                                        <p:tgtEl>
                                          <p:spTgt spid="327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3">
                                            <p:txEl>
                                              <p:pRg st="0" end="0"/>
                                            </p:txEl>
                                          </p:spTgt>
                                        </p:tgtEl>
                                        <p:attrNameLst>
                                          <p:attrName>style.visibility</p:attrName>
                                        </p:attrNameLst>
                                      </p:cBhvr>
                                      <p:to>
                                        <p:strVal val="visible"/>
                                      </p:to>
                                    </p:set>
                                    <p:animEffect transition="in" filter="dissolve">
                                      <p:cBhvr>
                                        <p:cTn id="22" dur="500"/>
                                        <p:tgtEl>
                                          <p:spTgt spid="3277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3">
                                            <p:txEl>
                                              <p:pRg st="1" end="1"/>
                                            </p:txEl>
                                          </p:spTgt>
                                        </p:tgtEl>
                                        <p:attrNameLst>
                                          <p:attrName>style.visibility</p:attrName>
                                        </p:attrNameLst>
                                      </p:cBhvr>
                                      <p:to>
                                        <p:strVal val="visible"/>
                                      </p:to>
                                    </p:set>
                                    <p:animEffect transition="in" filter="dissolve">
                                      <p:cBhvr>
                                        <p:cTn id="27" dur="500"/>
                                        <p:tgtEl>
                                          <p:spTgt spid="3277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73">
                                            <p:txEl>
                                              <p:pRg st="4" end="4"/>
                                            </p:txEl>
                                          </p:spTgt>
                                        </p:tgtEl>
                                        <p:attrNameLst>
                                          <p:attrName>style.visibility</p:attrName>
                                        </p:attrNameLst>
                                      </p:cBhvr>
                                      <p:to>
                                        <p:strVal val="visible"/>
                                      </p:to>
                                    </p:set>
                                    <p:animEffect transition="in" filter="dissolve">
                                      <p:cBhvr>
                                        <p:cTn id="32" dur="500"/>
                                        <p:tgtEl>
                                          <p:spTgt spid="3277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773">
                                            <p:txEl>
                                              <p:pRg st="6" end="6"/>
                                            </p:txEl>
                                          </p:spTgt>
                                        </p:tgtEl>
                                        <p:attrNameLst>
                                          <p:attrName>style.visibility</p:attrName>
                                        </p:attrNameLst>
                                      </p:cBhvr>
                                      <p:to>
                                        <p:strVal val="visible"/>
                                      </p:to>
                                    </p:set>
                                    <p:animEffect transition="in" filter="dissolve">
                                      <p:cBhvr>
                                        <p:cTn id="37" dur="500"/>
                                        <p:tgtEl>
                                          <p:spTgt spid="327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EF2539A-9D0C-4054-80DA-2A2CDEC553C9}"/>
              </a:ext>
            </a:extLst>
          </p:cNvPr>
          <p:cNvPicPr>
            <a:picLocks noChangeAspect="1"/>
          </p:cNvPicPr>
          <p:nvPr/>
        </p:nvPicPr>
        <p:blipFill rotWithShape="1">
          <a:blip r:embed="rId2"/>
          <a:srcRect l="4079" t="5868" b="15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81A3E-A006-48B9-A4FB-C7598579F5F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Questions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7C6BECE-3FD0-43F7-9CE0-3249E5E90EE8}"/>
              </a:ext>
            </a:extLst>
          </p:cNvPr>
          <p:cNvSpPr>
            <a:spLocks noGrp="1"/>
          </p:cNvSpPr>
          <p:nvPr>
            <p:ph type="ftr" sz="quarter" idx="10"/>
          </p:nvPr>
        </p:nvSpPr>
        <p:spPr>
          <a:xfrm>
            <a:off x="1692321" y="6356350"/>
            <a:ext cx="2809017" cy="365125"/>
          </a:xfrm>
        </p:spPr>
        <p:txBody>
          <a:bodyPr vert="horz" lIns="91440" tIns="45720" rIns="91440" bIns="45720" rtlCol="0" anchor="ctr">
            <a:normAutofit/>
          </a:bodyPr>
          <a:lstStyle/>
          <a:p>
            <a:pPr algn="r">
              <a:spcAft>
                <a:spcPts val="600"/>
              </a:spcAft>
              <a:defRPr/>
            </a:pPr>
            <a:r>
              <a:rPr lang="en-US" kern="1200">
                <a:solidFill>
                  <a:schemeClr val="tx1"/>
                </a:solidFill>
                <a:latin typeface="Calibri" panose="020F0502020204030204"/>
                <a:ea typeface="+mn-ea"/>
                <a:cs typeface="+mn-cs"/>
              </a:rPr>
              <a:t>Dr Jugindar Singh</a:t>
            </a:r>
          </a:p>
        </p:txBody>
      </p:sp>
    </p:spTree>
    <p:extLst>
      <p:ext uri="{BB962C8B-B14F-4D97-AF65-F5344CB8AC3E}">
        <p14:creationId xmlns:p14="http://schemas.microsoft.com/office/powerpoint/2010/main" val="2486463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5928-6365-4B32-8B93-5041853A2E94}"/>
              </a:ext>
            </a:extLst>
          </p:cNvPr>
          <p:cNvSpPr>
            <a:spLocks noGrp="1"/>
          </p:cNvSpPr>
          <p:nvPr>
            <p:ph type="title"/>
          </p:nvPr>
        </p:nvSpPr>
        <p:spPr>
          <a:xfrm>
            <a:off x="0" y="365126"/>
            <a:ext cx="12192000" cy="509518"/>
          </a:xfrm>
        </p:spPr>
        <p:txBody>
          <a:bodyPr>
            <a:normAutofit fontScale="90000"/>
          </a:bodyPr>
          <a:lstStyle/>
          <a:p>
            <a:r>
              <a:rPr lang="en-MY" sz="4000" b="1" dirty="0">
                <a:solidFill>
                  <a:srgbClr val="FF0000"/>
                </a:solidFill>
              </a:rPr>
              <a:t>Transcribing your data </a:t>
            </a:r>
            <a:r>
              <a:rPr lang="en-US" sz="2700" dirty="0">
                <a:solidFill>
                  <a:srgbClr val="FF0000"/>
                </a:solidFill>
              </a:rPr>
              <a:t>Transcribing is converting speech to text word for word.</a:t>
            </a:r>
            <a:br>
              <a:rPr lang="en-US" dirty="0">
                <a:solidFill>
                  <a:srgbClr val="FF0000"/>
                </a:solidFill>
              </a:rPr>
            </a:br>
            <a:endParaRPr lang="en-MY" dirty="0">
              <a:solidFill>
                <a:srgbClr val="FF0000"/>
              </a:solidFill>
            </a:endParaRPr>
          </a:p>
        </p:txBody>
      </p:sp>
      <p:sp>
        <p:nvSpPr>
          <p:cNvPr id="5" name="TextBox 4">
            <a:extLst>
              <a:ext uri="{FF2B5EF4-FFF2-40B4-BE49-F238E27FC236}">
                <a16:creationId xmlns:a16="http://schemas.microsoft.com/office/drawing/2014/main" id="{1972536B-C340-4E1A-8BCD-8FF1FE47949C}"/>
              </a:ext>
            </a:extLst>
          </p:cNvPr>
          <p:cNvSpPr txBox="1"/>
          <p:nvPr/>
        </p:nvSpPr>
        <p:spPr>
          <a:xfrm>
            <a:off x="0" y="526782"/>
            <a:ext cx="6718852" cy="6740307"/>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Transcription methods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Verbatim transcription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Write down every single word, including pauses, the expression of emotions such as laughter, stuttering, and hesitations such as “uh”.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Intelligent verbatim transcription (most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common)</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Write down every word, but without irrelevant fillers like “uhm”, “yeah”, “you know” etc. To improve readability, you can also fix grammar mistakes, broken sentences and long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Edited transcription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summarized and edited version of an intelligent verbatim transcript. In addition to omitting fillers like “you know”, irrelevant sentences can be omitted if it doesn’t change the meaning of the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0C66996-CF21-49BD-B5C3-7BEA023B5E5F}"/>
              </a:ext>
            </a:extLst>
          </p:cNvPr>
          <p:cNvPicPr>
            <a:picLocks noChangeAspect="1"/>
          </p:cNvPicPr>
          <p:nvPr/>
        </p:nvPicPr>
        <p:blipFill>
          <a:blip r:embed="rId2"/>
          <a:stretch>
            <a:fillRect/>
          </a:stretch>
        </p:blipFill>
        <p:spPr>
          <a:xfrm>
            <a:off x="6718852" y="526782"/>
            <a:ext cx="5473148" cy="6370974"/>
          </a:xfrm>
          <a:prstGeom prst="rect">
            <a:avLst/>
          </a:prstGeom>
          <a:ln>
            <a:solidFill>
              <a:schemeClr val="accent1"/>
            </a:solidFill>
          </a:ln>
        </p:spPr>
      </p:pic>
    </p:spTree>
    <p:extLst>
      <p:ext uri="{BB962C8B-B14F-4D97-AF65-F5344CB8AC3E}">
        <p14:creationId xmlns:p14="http://schemas.microsoft.com/office/powerpoint/2010/main" val="76269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F60C-351B-4CE8-A183-21A528B95FDB}"/>
              </a:ext>
            </a:extLst>
          </p:cNvPr>
          <p:cNvSpPr>
            <a:spLocks noGrp="1"/>
          </p:cNvSpPr>
          <p:nvPr>
            <p:ph type="title"/>
          </p:nvPr>
        </p:nvSpPr>
        <p:spPr>
          <a:xfrm>
            <a:off x="4965430" y="629268"/>
            <a:ext cx="6586491" cy="1286160"/>
          </a:xfrm>
        </p:spPr>
        <p:txBody>
          <a:bodyPr anchor="b">
            <a:normAutofit/>
          </a:bodyPr>
          <a:lstStyle/>
          <a:p>
            <a:r>
              <a:rPr lang="en-MY" b="1" dirty="0">
                <a:solidFill>
                  <a:srgbClr val="FF0000"/>
                </a:solidFill>
              </a:rPr>
              <a:t>Data Analysis</a:t>
            </a:r>
          </a:p>
        </p:txBody>
      </p:sp>
      <p:sp>
        <p:nvSpPr>
          <p:cNvPr id="3" name="Content Placeholder 2">
            <a:extLst>
              <a:ext uri="{FF2B5EF4-FFF2-40B4-BE49-F238E27FC236}">
                <a16:creationId xmlns:a16="http://schemas.microsoft.com/office/drawing/2014/main" id="{9E62E24C-8D88-4716-943A-B370EDFAFF3F}"/>
              </a:ext>
            </a:extLst>
          </p:cNvPr>
          <p:cNvSpPr>
            <a:spLocks noGrp="1"/>
          </p:cNvSpPr>
          <p:nvPr>
            <p:ph idx="1"/>
          </p:nvPr>
        </p:nvSpPr>
        <p:spPr>
          <a:xfrm>
            <a:off x="4965431" y="2115117"/>
            <a:ext cx="7226549" cy="4742883"/>
          </a:xfrm>
        </p:spPr>
        <p:txBody>
          <a:bodyPr>
            <a:normAutofit fontScale="92500" lnSpcReduction="10000"/>
          </a:bodyPr>
          <a:lstStyle/>
          <a:p>
            <a:pPr marL="0" indent="0">
              <a:buNone/>
            </a:pPr>
            <a:r>
              <a:rPr lang="en-US" sz="3000" dirty="0"/>
              <a:t>Data analysis is the process of making sense out of the data. </a:t>
            </a:r>
          </a:p>
          <a:p>
            <a:pPr marL="0" indent="0">
              <a:buNone/>
            </a:pPr>
            <a:r>
              <a:rPr lang="en-US" sz="3000" dirty="0"/>
              <a:t>And making sense out of data involves:</a:t>
            </a:r>
          </a:p>
          <a:p>
            <a:pPr lvl="1"/>
            <a:r>
              <a:rPr lang="en-US" sz="3000" dirty="0"/>
              <a:t> consolidating, </a:t>
            </a:r>
          </a:p>
          <a:p>
            <a:pPr lvl="1"/>
            <a:r>
              <a:rPr lang="en-US" sz="3000" dirty="0"/>
              <a:t>reducing, </a:t>
            </a:r>
          </a:p>
          <a:p>
            <a:pPr lvl="1"/>
            <a:r>
              <a:rPr lang="en-US" sz="3000" dirty="0"/>
              <a:t>interpreting </a:t>
            </a:r>
          </a:p>
          <a:p>
            <a:pPr marL="0" indent="0">
              <a:buNone/>
            </a:pPr>
            <a:r>
              <a:rPr lang="en-US" sz="3000" dirty="0"/>
              <a:t>what people have said and what the researcher has seen and read—it is the process of making meaning</a:t>
            </a:r>
          </a:p>
          <a:p>
            <a:pPr marL="0" indent="0">
              <a:buNone/>
            </a:pPr>
            <a:endParaRPr lang="en-US" dirty="0"/>
          </a:p>
          <a:p>
            <a:pPr marL="0" indent="0">
              <a:buNone/>
            </a:pPr>
            <a:r>
              <a:rPr lang="en-US" sz="2000" i="1" dirty="0"/>
              <a:t>Merriam and </a:t>
            </a:r>
            <a:r>
              <a:rPr lang="en-US" sz="2000" i="1" dirty="0" err="1"/>
              <a:t>Tisdell</a:t>
            </a:r>
            <a:endParaRPr lang="en-MY" sz="2000" i="1" dirty="0"/>
          </a:p>
        </p:txBody>
      </p:sp>
      <p:pic>
        <p:nvPicPr>
          <p:cNvPr id="4" name="Picture 3">
            <a:extLst>
              <a:ext uri="{FF2B5EF4-FFF2-40B4-BE49-F238E27FC236}">
                <a16:creationId xmlns:a16="http://schemas.microsoft.com/office/drawing/2014/main" id="{9855EC9D-0B4C-4117-83A5-E595B79C68C0}"/>
              </a:ext>
            </a:extLst>
          </p:cNvPr>
          <p:cNvPicPr>
            <a:picLocks noChangeAspect="1"/>
          </p:cNvPicPr>
          <p:nvPr/>
        </p:nvPicPr>
        <p:blipFill rotWithShape="1">
          <a:blip r:embed="rId2"/>
          <a:srcRect l="27157" r="27723"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BA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49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042150" cy="1143000"/>
          </a:xfrm>
        </p:spPr>
        <p:txBody>
          <a:bodyPr>
            <a:normAutofit fontScale="90000"/>
          </a:bodyPr>
          <a:lstStyle/>
          <a:p>
            <a:r>
              <a:rPr lang="en-US" sz="8000" b="1" dirty="0">
                <a:solidFill>
                  <a:srgbClr val="FF0000"/>
                </a:solidFill>
              </a:rPr>
              <a:t>Data Analysis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62201"/>
            <a:ext cx="12192001" cy="4181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r>
              <a:rPr lang="en-US">
                <a:solidFill>
                  <a:srgbClr val="000000"/>
                </a:solidFill>
              </a:rPr>
              <a:t>Dr Jugindar Singh</a:t>
            </a:r>
          </a:p>
        </p:txBody>
      </p:sp>
      <p:sp>
        <p:nvSpPr>
          <p:cNvPr id="3" name="Rectangle 2"/>
          <p:cNvSpPr/>
          <p:nvPr/>
        </p:nvSpPr>
        <p:spPr>
          <a:xfrm>
            <a:off x="1491430" y="1230295"/>
            <a:ext cx="9209139" cy="954107"/>
          </a:xfrm>
          <a:prstGeom prst="rect">
            <a:avLst/>
          </a:prstGeom>
        </p:spPr>
        <p:txBody>
          <a:bodyPr wrap="square">
            <a:spAutoFit/>
          </a:bodyPr>
          <a:lstStyle/>
          <a:p>
            <a:r>
              <a:rPr lang="en-US" sz="3200" b="1" dirty="0">
                <a:solidFill>
                  <a:srgbClr val="FF0000"/>
                </a:solidFill>
              </a:rPr>
              <a:t>Coding </a:t>
            </a:r>
            <a:r>
              <a:rPr lang="en-US" sz="2400" b="1" dirty="0"/>
              <a:t>is the analytic process through which the qualitative data</a:t>
            </a:r>
          </a:p>
          <a:p>
            <a:r>
              <a:rPr lang="en-US" sz="2400" b="1" dirty="0"/>
              <a:t>that you have gathered are reduced</a:t>
            </a:r>
          </a:p>
        </p:txBody>
      </p:sp>
    </p:spTree>
    <p:extLst>
      <p:ext uri="{BB962C8B-B14F-4D97-AF65-F5344CB8AC3E}">
        <p14:creationId xmlns:p14="http://schemas.microsoft.com/office/powerpoint/2010/main" val="92270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4070" y="1659554"/>
            <a:ext cx="5077078" cy="4647426"/>
          </a:xfrm>
          <a:prstGeom prst="rect">
            <a:avLst/>
          </a:prstGeom>
          <a:ln>
            <a:solidFill>
              <a:srgbClr val="FFC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A code in qualitative inquiry is most often </a:t>
            </a:r>
            <a:r>
              <a:rPr kumimoji="0" lang="en-US"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a word or short phrase </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that symbolically assigns a summative, salient, essence capturing, and/or evocative attribute for a portion of language-based or visual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Saldaña</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2013)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Rectangle 3"/>
          <p:cNvSpPr/>
          <p:nvPr/>
        </p:nvSpPr>
        <p:spPr>
          <a:xfrm>
            <a:off x="5638799" y="1659553"/>
            <a:ext cx="6301409" cy="4278094"/>
          </a:xfrm>
          <a:prstGeom prst="rect">
            <a:avLst/>
          </a:prstGeom>
          <a:ln>
            <a:solidFill>
              <a:srgbClr val="FFC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‘(Q)</a:t>
            </a:r>
            <a:r>
              <a:rPr kumimoji="0" lang="en-US" sz="2800" b="1" i="0" u="none" strike="noStrike" kern="1200" cap="none" spc="0" normalizeH="0" baseline="0" noProof="0" dirty="0" err="1">
                <a:ln>
                  <a:noFill/>
                </a:ln>
                <a:solidFill>
                  <a:srgbClr val="0070C0"/>
                </a:solidFill>
                <a:effectLst/>
                <a:uLnTx/>
                <a:uFillTx/>
                <a:latin typeface="Calibri" panose="020F0502020204030204"/>
                <a:ea typeface="+mn-ea"/>
                <a:cs typeface="+mn-cs"/>
              </a:rPr>
              <a:t>ualitative</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codes are essence-capturing and essential elements of the research story, that, when </a:t>
            </a:r>
            <a:r>
              <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mn-cs"/>
              </a:rPr>
              <a:t>clustered together according to similarity</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and regularity (a pattern), they actively facilitate the development of categories and thus analysis of their 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n-US" sz="2800" b="1" i="0" u="none" strike="noStrike" kern="1200" cap="none" spc="0" normalizeH="0" baseline="0" noProof="0" dirty="0" err="1">
                <a:ln>
                  <a:noFill/>
                </a:ln>
                <a:solidFill>
                  <a:srgbClr val="0070C0"/>
                </a:solidFill>
                <a:effectLst/>
                <a:uLnTx/>
                <a:uFillTx/>
                <a:latin typeface="Calibri" panose="020F0502020204030204"/>
                <a:ea typeface="+mn-ea"/>
                <a:cs typeface="+mn-cs"/>
              </a:rPr>
              <a:t>Saldaña</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2013: 8)Ñ</a:t>
            </a:r>
            <a:endPar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p:cNvSpPr/>
          <p:nvPr/>
        </p:nvSpPr>
        <p:spPr>
          <a:xfrm>
            <a:off x="0" y="592753"/>
            <a:ext cx="12192000" cy="830997"/>
          </a:xfrm>
          <a:prstGeom prst="rect">
            <a:avLst/>
          </a:prstGeom>
          <a:solidFill>
            <a:schemeClr val="bg1"/>
          </a:solidFill>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Coding is the process perusing data for categories and meanings (themes, ideas, etc.) and then systematically marking similar strings of text with a code label. </a:t>
            </a:r>
          </a:p>
        </p:txBody>
      </p:sp>
      <p:sp>
        <p:nvSpPr>
          <p:cNvPr id="6" name="TextBox 5"/>
          <p:cNvSpPr txBox="1"/>
          <p:nvPr/>
        </p:nvSpPr>
        <p:spPr>
          <a:xfrm>
            <a:off x="1752600" y="69534"/>
            <a:ext cx="175221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CODING</a:t>
            </a: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Tree>
    <p:extLst>
      <p:ext uri="{BB962C8B-B14F-4D97-AF65-F5344CB8AC3E}">
        <p14:creationId xmlns:p14="http://schemas.microsoft.com/office/powerpoint/2010/main" val="286590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 Jugindar Singh</a:t>
            </a:r>
          </a:p>
        </p:txBody>
      </p:sp>
      <p:sp>
        <p:nvSpPr>
          <p:cNvPr id="29698" name="Rectangle 2"/>
          <p:cNvSpPr>
            <a:spLocks noGrp="1" noChangeArrowheads="1"/>
          </p:cNvSpPr>
          <p:nvPr>
            <p:ph type="title"/>
          </p:nvPr>
        </p:nvSpPr>
        <p:spPr>
          <a:xfrm>
            <a:off x="1653253" y="0"/>
            <a:ext cx="7042150" cy="609600"/>
          </a:xfrm>
        </p:spPr>
        <p:txBody>
          <a:bodyPr>
            <a:normAutofit fontScale="90000"/>
          </a:bodyPr>
          <a:lstStyle/>
          <a:p>
            <a:r>
              <a:rPr lang="en-US" b="1" dirty="0">
                <a:solidFill>
                  <a:srgbClr val="FF0000"/>
                </a:solidFill>
              </a:rPr>
              <a:t>Steps in Coding</a:t>
            </a:r>
          </a:p>
        </p:txBody>
      </p:sp>
      <p:sp>
        <p:nvSpPr>
          <p:cNvPr id="29699" name="Rectangle 3"/>
          <p:cNvSpPr>
            <a:spLocks noGrp="1" noChangeArrowheads="1"/>
          </p:cNvSpPr>
          <p:nvPr>
            <p:ph type="body" idx="1"/>
          </p:nvPr>
        </p:nvSpPr>
        <p:spPr>
          <a:xfrm>
            <a:off x="0" y="578069"/>
            <a:ext cx="6553200" cy="5943600"/>
          </a:xfrm>
          <a:solidFill>
            <a:schemeClr val="bg1"/>
          </a:solidFill>
          <a:ln>
            <a:solidFill>
              <a:srgbClr val="FF0000"/>
            </a:solidFill>
          </a:ln>
        </p:spPr>
        <p:txBody>
          <a:bodyPr/>
          <a:lstStyle/>
          <a:p>
            <a:pPr marL="514350" indent="-514350">
              <a:buFont typeface="+mj-lt"/>
              <a:buAutoNum type="arabicPeriod"/>
            </a:pPr>
            <a:r>
              <a:rPr lang="en-US" dirty="0">
                <a:solidFill>
                  <a:srgbClr val="0070C0"/>
                </a:solidFill>
              </a:rPr>
              <a:t>Read through all transcripts</a:t>
            </a:r>
          </a:p>
          <a:p>
            <a:pPr marL="514350" indent="-514350">
              <a:buFont typeface="+mj-lt"/>
              <a:buAutoNum type="arabicPeriod"/>
            </a:pPr>
            <a:r>
              <a:rPr lang="en-US" dirty="0">
                <a:solidFill>
                  <a:srgbClr val="0070C0"/>
                </a:solidFill>
              </a:rPr>
              <a:t>Start with one transcript</a:t>
            </a:r>
          </a:p>
          <a:p>
            <a:pPr marL="514350" indent="-514350">
              <a:buFont typeface="+mj-lt"/>
              <a:buAutoNum type="arabicPeriod"/>
            </a:pPr>
            <a:r>
              <a:rPr lang="en-US" dirty="0">
                <a:solidFill>
                  <a:srgbClr val="0070C0"/>
                </a:solidFill>
              </a:rPr>
              <a:t>Identify text segments – ask “what is this person saying?”</a:t>
            </a:r>
          </a:p>
          <a:p>
            <a:pPr marL="514350" indent="-514350">
              <a:buFont typeface="+mj-lt"/>
              <a:buAutoNum type="arabicPeriod"/>
            </a:pPr>
            <a:r>
              <a:rPr lang="en-US" dirty="0">
                <a:solidFill>
                  <a:srgbClr val="0070C0"/>
                </a:solidFill>
              </a:rPr>
              <a:t>Bracket text segment</a:t>
            </a:r>
          </a:p>
          <a:p>
            <a:pPr marL="514350" indent="-514350">
              <a:buFont typeface="+mj-lt"/>
              <a:buAutoNum type="arabicPeriod"/>
            </a:pPr>
            <a:r>
              <a:rPr lang="en-US" dirty="0">
                <a:solidFill>
                  <a:srgbClr val="0070C0"/>
                </a:solidFill>
              </a:rPr>
              <a:t>Assign code word</a:t>
            </a:r>
          </a:p>
          <a:p>
            <a:pPr marL="514350" indent="-514350">
              <a:buFont typeface="+mj-lt"/>
              <a:buAutoNum type="arabicPeriod"/>
            </a:pPr>
            <a:r>
              <a:rPr lang="en-US" dirty="0">
                <a:solidFill>
                  <a:srgbClr val="0070C0"/>
                </a:solidFill>
              </a:rPr>
              <a:t>Reduce redundancy</a:t>
            </a:r>
          </a:p>
          <a:p>
            <a:pPr marL="514350" indent="-514350">
              <a:buFont typeface="+mj-lt"/>
              <a:buAutoNum type="arabicPeriod"/>
            </a:pPr>
            <a:r>
              <a:rPr lang="en-US" dirty="0">
                <a:solidFill>
                  <a:srgbClr val="0070C0"/>
                </a:solidFill>
              </a:rPr>
              <a:t>Collapse codes into themes</a:t>
            </a:r>
          </a:p>
        </p:txBody>
      </p:sp>
      <p:sp>
        <p:nvSpPr>
          <p:cNvPr id="2" name="Rectangle 1"/>
          <p:cNvSpPr/>
          <p:nvPr/>
        </p:nvSpPr>
        <p:spPr>
          <a:xfrm>
            <a:off x="6553199" y="609600"/>
            <a:ext cx="5493025" cy="1815882"/>
          </a:xfrm>
          <a:prstGeom prst="rect">
            <a:avLst/>
          </a:prstGeom>
          <a:solidFill>
            <a:schemeClr val="bg1">
              <a:lumMod val="95000"/>
            </a:schemeClr>
          </a:solidFill>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 code is a word, phrase, or sentence that represents aspect(s) of a data or captures the essence or feature(s) of a data </a:t>
            </a:r>
          </a:p>
        </p:txBody>
      </p:sp>
      <p:sp>
        <p:nvSpPr>
          <p:cNvPr id="3" name="Rectangle 2"/>
          <p:cNvSpPr/>
          <p:nvPr/>
        </p:nvSpPr>
        <p:spPr bwMode="auto">
          <a:xfrm>
            <a:off x="7543800" y="0"/>
            <a:ext cx="30480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What is a code</a:t>
            </a:r>
          </a:p>
        </p:txBody>
      </p:sp>
      <p:pic>
        <p:nvPicPr>
          <p:cNvPr id="5" name="Picture 4"/>
          <p:cNvPicPr>
            <a:picLocks noChangeAspect="1"/>
          </p:cNvPicPr>
          <p:nvPr/>
        </p:nvPicPr>
        <p:blipFill>
          <a:blip r:embed="rId2"/>
          <a:stretch>
            <a:fillRect/>
          </a:stretch>
        </p:blipFill>
        <p:spPr>
          <a:xfrm>
            <a:off x="6553200" y="3318788"/>
            <a:ext cx="5493026" cy="3304262"/>
          </a:xfrm>
          <a:prstGeom prst="rect">
            <a:avLst/>
          </a:prstGeom>
          <a:ln>
            <a:solidFill>
              <a:schemeClr val="accent1"/>
            </a:solidFill>
          </a:ln>
        </p:spPr>
      </p:pic>
    </p:spTree>
    <p:extLst>
      <p:ext uri="{BB962C8B-B14F-4D97-AF65-F5344CB8AC3E}">
        <p14:creationId xmlns:p14="http://schemas.microsoft.com/office/powerpoint/2010/main" val="2460751724"/>
      </p:ext>
    </p:extLst>
  </p:cSld>
  <p:clrMapOvr>
    <a:masterClrMapping/>
  </p:clrMapOvr>
  <p:transition>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3779</Words>
  <Application>Microsoft Office PowerPoint</Application>
  <PresentationFormat>Widescreen</PresentationFormat>
  <Paragraphs>347</Paragraphs>
  <Slides>41</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41</vt:i4>
      </vt:variant>
    </vt:vector>
  </HeadingPairs>
  <TitlesOfParts>
    <vt:vector size="56" baseType="lpstr">
      <vt:lpstr>Aharoni</vt:lpstr>
      <vt:lpstr>Arial</vt:lpstr>
      <vt:lpstr>Arial Narrow</vt:lpstr>
      <vt:lpstr>Calibri</vt:lpstr>
      <vt:lpstr>Calibri Light</vt:lpstr>
      <vt:lpstr>Circular-Bold</vt:lpstr>
      <vt:lpstr>Noto Sans</vt:lpstr>
      <vt:lpstr>The Hand Bold</vt:lpstr>
      <vt:lpstr>The Serif Hand Black</vt:lpstr>
      <vt:lpstr>Times New Roman</vt:lpstr>
      <vt:lpstr>Verdana</vt:lpstr>
      <vt:lpstr>Wingdings</vt:lpstr>
      <vt:lpstr>Wingdings 3</vt:lpstr>
      <vt:lpstr>Office Theme</vt:lpstr>
      <vt:lpstr>SketchyVTI</vt:lpstr>
      <vt:lpstr>Qualitative method</vt:lpstr>
      <vt:lpstr>Definition of Qualitative : Creswell 2018</vt:lpstr>
      <vt:lpstr>What is Qualitative Research</vt:lpstr>
      <vt:lpstr>Data Processing</vt:lpstr>
      <vt:lpstr>Transcribing your data Transcribing is converting speech to text word for word. </vt:lpstr>
      <vt:lpstr>Data Analysis</vt:lpstr>
      <vt:lpstr>Data Analysis</vt:lpstr>
      <vt:lpstr>PowerPoint Presentation</vt:lpstr>
      <vt:lpstr>Steps in Coding</vt:lpstr>
      <vt:lpstr>Data Analysis: how will we analyze it? The overall process</vt:lpstr>
      <vt:lpstr>A Visual Model of the Coding Process in Qualitative Research</vt:lpstr>
      <vt:lpstr>Thematic Analysis – Braun and Clarke</vt:lpstr>
      <vt:lpstr>Thematic Analysis – Braun and Clarke</vt:lpstr>
      <vt:lpstr>Thematic Analysis – Braun and Clarke</vt:lpstr>
      <vt:lpstr>Thematic Analysis – Braun and Clarke</vt:lpstr>
      <vt:lpstr>Thematic Analysis – Braun and Clarke</vt:lpstr>
      <vt:lpstr>Thematic Analysis – Braun and Clarke</vt:lpstr>
      <vt:lpstr>Thematic Analysis – Braun and Clarke</vt:lpstr>
      <vt:lpstr>PowerPoint Presentation</vt:lpstr>
      <vt:lpstr>PowerPoint Presentation</vt:lpstr>
      <vt:lpstr>Trustworthiness </vt:lpstr>
      <vt:lpstr>PowerPoint Presentation</vt:lpstr>
      <vt:lpstr>PowerPoint Presentation</vt:lpstr>
      <vt:lpstr>PowerPoint Presentation</vt:lpstr>
      <vt:lpstr>PowerPoint Presentation</vt:lpstr>
      <vt:lpstr>Lincoln and Guba's Evaluative Criteria </vt:lpstr>
      <vt:lpstr>Triangulation</vt:lpstr>
      <vt:lpstr>Triangulation</vt:lpstr>
      <vt:lpstr>Types of triangulation</vt:lpstr>
      <vt:lpstr>Data Source Triangulation</vt:lpstr>
      <vt:lpstr>Data Triangulation</vt:lpstr>
      <vt:lpstr>Method Triangulation</vt:lpstr>
      <vt:lpstr>Method Triangulation</vt:lpstr>
      <vt:lpstr>Investigator Triangulation</vt:lpstr>
      <vt:lpstr>PowerPoint Presentation</vt:lpstr>
      <vt:lpstr>Theory Triangulation</vt:lpstr>
      <vt:lpstr>PowerPoint Presentation</vt:lpstr>
      <vt:lpstr>Environment Triangulation</vt:lpstr>
      <vt:lpstr>PowerPoint Presentation</vt:lpstr>
      <vt:lpstr>Triangulation - Example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study</dc:title>
  <dc:creator>jugindar singh</dc:creator>
  <cp:lastModifiedBy>Assoc. Prof. Dr. Jugindar Singh</cp:lastModifiedBy>
  <cp:revision>65</cp:revision>
  <dcterms:created xsi:type="dcterms:W3CDTF">2020-11-26T02:21:04Z</dcterms:created>
  <dcterms:modified xsi:type="dcterms:W3CDTF">2022-05-23T03:14:02Z</dcterms:modified>
</cp:coreProperties>
</file>