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3"/>
  </p:notesMasterIdLst>
  <p:handoutMasterIdLst>
    <p:handoutMasterId r:id="rId14"/>
  </p:handoutMasterIdLst>
  <p:sldIdLst>
    <p:sldId id="257" r:id="rId2"/>
    <p:sldId id="258" r:id="rId3"/>
    <p:sldId id="259" r:id="rId4"/>
    <p:sldId id="260" r:id="rId5"/>
    <p:sldId id="261" r:id="rId6"/>
    <p:sldId id="263" r:id="rId7"/>
    <p:sldId id="264" r:id="rId8"/>
    <p:sldId id="265" r:id="rId9"/>
    <p:sldId id="266" r:id="rId10"/>
    <p:sldId id="267" r:id="rId11"/>
    <p:sldId id="262" r:id="rId12"/>
  </p:sldIdLst>
  <p:sldSz cx="9144000" cy="6858000" type="screen4x3"/>
  <p:notesSz cx="6858000" cy="9777413"/>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B6B53"/>
    <a:srgbClr val="EE6E60"/>
    <a:srgbClr val="E83320"/>
    <a:srgbClr val="EF1928"/>
    <a:srgbClr val="D83048"/>
    <a:srgbClr val="CC0000"/>
    <a:srgbClr val="FF2929"/>
    <a:srgbClr val="A2C1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5" autoAdjust="0"/>
    <p:restoredTop sz="94702" autoAdjust="0"/>
  </p:normalViewPr>
  <p:slideViewPr>
    <p:cSldViewPr snapToGrid="0">
      <p:cViewPr varScale="1">
        <p:scale>
          <a:sx n="74" d="100"/>
          <a:sy n="74" d="100"/>
        </p:scale>
        <p:origin x="17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3500" y="107950"/>
            <a:ext cx="6794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spAutoFit/>
          </a:bodyPr>
          <a:lstStyle/>
          <a:p>
            <a:pPr algn="ctr" eaLnBrk="0" hangingPunct="0"/>
            <a:r>
              <a:rPr lang="en-GB" sz="1400">
                <a:latin typeface="Calibri" pitchFamily="34" charset="0"/>
                <a:cs typeface="Calibri" pitchFamily="34" charset="0"/>
              </a:rPr>
              <a:t>Asia Pacific University of Technology and Innovation</a:t>
            </a:r>
          </a:p>
        </p:txBody>
      </p:sp>
      <p:sp>
        <p:nvSpPr>
          <p:cNvPr id="15363" name="Rectangle 3"/>
          <p:cNvSpPr>
            <a:spLocks noChangeArrowheads="1"/>
          </p:cNvSpPr>
          <p:nvPr/>
        </p:nvSpPr>
        <p:spPr bwMode="auto">
          <a:xfrm>
            <a:off x="6400800" y="9364663"/>
            <a:ext cx="393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fld id="{5396B23D-CAF4-49A7-AA87-1A77B4FD1BCE}" type="slidenum">
              <a:rPr lang="en-GB" sz="1400">
                <a:latin typeface="Calibri" pitchFamily="34" charset="0"/>
                <a:cs typeface="Calibri" pitchFamily="34" charset="0"/>
              </a:rPr>
              <a:pPr algn="r" eaLnBrk="0" hangingPunct="0"/>
              <a:t>‹#›</a:t>
            </a:fld>
            <a:endParaRPr lang="en-GB" sz="1400">
              <a:latin typeface="Calibri" pitchFamily="34" charset="0"/>
              <a:cs typeface="Calibri" pitchFamily="34" charset="0"/>
            </a:endParaRPr>
          </a:p>
        </p:txBody>
      </p:sp>
    </p:spTree>
    <p:extLst>
      <p:ext uri="{BB962C8B-B14F-4D97-AF65-F5344CB8AC3E}">
        <p14:creationId xmlns:p14="http://schemas.microsoft.com/office/powerpoint/2010/main" val="72249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82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dirty="0" smtClean="0"/>
              <a:t>Click to edit Master notes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14339" name="Rectangle 3"/>
          <p:cNvSpPr>
            <a:spLocks noGrp="1" noRot="1" noChangeAspect="1" noChangeArrowheads="1" noTextEdit="1"/>
          </p:cNvSpPr>
          <p:nvPr>
            <p:ph type="sldImg" idx="2"/>
          </p:nvPr>
        </p:nvSpPr>
        <p:spPr bwMode="auto">
          <a:xfrm>
            <a:off x="1144588" y="854075"/>
            <a:ext cx="4568825" cy="34258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4340" name="Rectangle 4"/>
          <p:cNvSpPr>
            <a:spLocks noChangeArrowheads="1"/>
          </p:cNvSpPr>
          <p:nvPr/>
        </p:nvSpPr>
        <p:spPr bwMode="auto">
          <a:xfrm>
            <a:off x="63500" y="107950"/>
            <a:ext cx="6794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spAutoFit/>
          </a:bodyPr>
          <a:lstStyle/>
          <a:p>
            <a:pPr algn="ctr" eaLnBrk="0" hangingPunct="0"/>
            <a:r>
              <a:rPr lang="en-GB" sz="1400">
                <a:latin typeface="Calibri" pitchFamily="34" charset="0"/>
                <a:cs typeface="Calibri" pitchFamily="34" charset="0"/>
              </a:rPr>
              <a:t>Asia Pacific University of Technology and Innovation</a:t>
            </a:r>
          </a:p>
        </p:txBody>
      </p:sp>
      <p:sp>
        <p:nvSpPr>
          <p:cNvPr id="14341" name="Rectangle 5"/>
          <p:cNvSpPr>
            <a:spLocks noChangeArrowheads="1"/>
          </p:cNvSpPr>
          <p:nvPr/>
        </p:nvSpPr>
        <p:spPr bwMode="auto">
          <a:xfrm>
            <a:off x="6400800" y="9364663"/>
            <a:ext cx="393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fld id="{1F7D3F13-289A-43FC-8E8E-26A5F9391CA6}" type="slidenum">
              <a:rPr lang="en-GB" sz="1400">
                <a:latin typeface="Calibri" pitchFamily="34" charset="0"/>
                <a:cs typeface="Calibri" pitchFamily="34" charset="0"/>
              </a:rPr>
              <a:pPr algn="r" eaLnBrk="0" hangingPunct="0"/>
              <a:t>‹#›</a:t>
            </a:fld>
            <a:endParaRPr lang="en-GB" sz="1400">
              <a:latin typeface="Calibri" pitchFamily="34" charset="0"/>
              <a:cs typeface="Calibri" pitchFamily="34" charset="0"/>
            </a:endParaRPr>
          </a:p>
        </p:txBody>
      </p:sp>
    </p:spTree>
    <p:extLst>
      <p:ext uri="{BB962C8B-B14F-4D97-AF65-F5344CB8AC3E}">
        <p14:creationId xmlns:p14="http://schemas.microsoft.com/office/powerpoint/2010/main" val="3969785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Calibri" pitchFamily="34"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Calibri" pitchFamily="34"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Calibri" pitchFamily="34"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Calibr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3429000"/>
          </a:xfrm>
          <a:prstGeom prst="rect">
            <a:avLst/>
          </a:prstGeom>
          <a:solidFill>
            <a:schemeClr val="bg1">
              <a:lumMod val="75000"/>
            </a:schemeClr>
          </a:solidFill>
          <a:ln>
            <a:noFill/>
          </a:ln>
          <a:extLst/>
        </p:spPr>
        <p:txBody>
          <a:bodyPr wrap="none" anchor="ctr"/>
          <a:lstStyle/>
          <a:p>
            <a:pPr algn="ctr"/>
            <a:endParaRPr lang="en-US"/>
          </a:p>
        </p:txBody>
      </p:sp>
      <p:pic>
        <p:nvPicPr>
          <p:cNvPr id="5" name="Picture 10" descr="APU Logo_Final_Vertical_V1_HR1 cop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888" y="2514600"/>
            <a:ext cx="2530476"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 name="Rectangle 2"/>
          <p:cNvSpPr>
            <a:spLocks noGrp="1" noChangeArrowheads="1"/>
          </p:cNvSpPr>
          <p:nvPr>
            <p:ph type="ctrTitle"/>
          </p:nvPr>
        </p:nvSpPr>
        <p:spPr>
          <a:xfrm>
            <a:off x="2389188" y="1952625"/>
            <a:ext cx="6754812" cy="1470025"/>
          </a:xfrm>
        </p:spPr>
        <p:txBody>
          <a:bodyPr/>
          <a:lstStyle>
            <a:lvl1pPr>
              <a:defRPr/>
            </a:lvl1pPr>
          </a:lstStyle>
          <a:p>
            <a:r>
              <a:rPr lang="en-US" smtClean="0"/>
              <a:t>Click to edit Master title style</a:t>
            </a:r>
            <a:endParaRPr lang="en-GB"/>
          </a:p>
        </p:txBody>
      </p:sp>
      <p:sp>
        <p:nvSpPr>
          <p:cNvPr id="87043" name="Rectangle 3"/>
          <p:cNvSpPr>
            <a:spLocks noGrp="1" noChangeArrowheads="1"/>
          </p:cNvSpPr>
          <p:nvPr>
            <p:ph type="subTitle" idx="1"/>
          </p:nvPr>
        </p:nvSpPr>
        <p:spPr>
          <a:xfrm>
            <a:off x="2374900" y="3886200"/>
            <a:ext cx="6769100" cy="1752600"/>
          </a:xfrm>
        </p:spPr>
        <p:txBody>
          <a:bodyPr/>
          <a:lstStyle>
            <a:lvl1pPr marL="0" indent="0" algn="ctr">
              <a:buFontTx/>
              <a:buNone/>
              <a:defRPr/>
            </a:lvl1pPr>
          </a:lstStyle>
          <a:p>
            <a:r>
              <a:rPr lang="en-US" smtClean="0"/>
              <a:t>Click to edit Master subtitle style</a:t>
            </a:r>
            <a:endParaRPr lang="en-GB"/>
          </a:p>
        </p:txBody>
      </p:sp>
    </p:spTree>
    <p:extLst>
      <p:ext uri="{BB962C8B-B14F-4D97-AF65-F5344CB8AC3E}">
        <p14:creationId xmlns:p14="http://schemas.microsoft.com/office/powerpoint/2010/main" val="509289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82003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274638"/>
            <a:ext cx="2057400" cy="59483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85775" y="274638"/>
            <a:ext cx="6021388" cy="594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130290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15669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343923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GB"/>
          </a:p>
        </p:txBody>
      </p:sp>
      <p:sp>
        <p:nvSpPr>
          <p:cNvPr id="3" name="Content Placeholder 2"/>
          <p:cNvSpPr>
            <a:spLocks noGrp="1"/>
          </p:cNvSpPr>
          <p:nvPr>
            <p:ph sz="half" idx="1"/>
          </p:nvPr>
        </p:nvSpPr>
        <p:spPr>
          <a:xfrm>
            <a:off x="487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238796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118092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211111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162124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7126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52215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ucti_globe1_transparent_small"/>
          <p:cNvPicPr>
            <a:picLocks noChangeAspect="1" noChangeArrowheads="1"/>
          </p:cNvPicPr>
          <p:nvPr/>
        </p:nvPicPr>
        <p:blipFill>
          <a:blip r:embed="rId13">
            <a:lum bright="80000" contrast="-90000"/>
            <a:extLst>
              <a:ext uri="{28A0092B-C50C-407E-A947-70E740481C1C}">
                <a14:useLocalDpi xmlns:a14="http://schemas.microsoft.com/office/drawing/2010/main" val="0"/>
              </a:ext>
            </a:extLst>
          </a:blip>
          <a:srcRect/>
          <a:stretch>
            <a:fillRect/>
          </a:stretch>
        </p:blipFill>
        <p:spPr bwMode="auto">
          <a:xfrm>
            <a:off x="-1441450" y="2570163"/>
            <a:ext cx="720725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ChangeArrowheads="1"/>
          </p:cNvSpPr>
          <p:nvPr/>
        </p:nvSpPr>
        <p:spPr bwMode="auto">
          <a:xfrm>
            <a:off x="0" y="6621463"/>
            <a:ext cx="9144000" cy="236537"/>
          </a:xfrm>
          <a:prstGeom prst="rect">
            <a:avLst/>
          </a:prstGeom>
          <a:solidFill>
            <a:srgbClr val="FB6B5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a:p>
        </p:txBody>
      </p:sp>
      <p:sp>
        <p:nvSpPr>
          <p:cNvPr id="1028" name="Rectangle 4"/>
          <p:cNvSpPr>
            <a:spLocks noGrp="1" noChangeArrowheads="1"/>
          </p:cNvSpPr>
          <p:nvPr>
            <p:ph type="body" idx="1"/>
          </p:nvPr>
        </p:nvSpPr>
        <p:spPr bwMode="auto">
          <a:xfrm>
            <a:off x="487363" y="16970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Grp="1" noChangeArrowheads="1"/>
          </p:cNvSpPr>
          <p:nvPr>
            <p:ph type="title"/>
          </p:nvPr>
        </p:nvSpPr>
        <p:spPr bwMode="auto">
          <a:xfrm>
            <a:off x="485775" y="274638"/>
            <a:ext cx="70421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7"/>
          <p:cNvSpPr>
            <a:spLocks noChangeArrowheads="1"/>
          </p:cNvSpPr>
          <p:nvPr/>
        </p:nvSpPr>
        <p:spPr bwMode="auto">
          <a:xfrm>
            <a:off x="0" y="6597650"/>
            <a:ext cx="2711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800">
                <a:latin typeface="Calibri" pitchFamily="34" charset="0"/>
                <a:cs typeface="Calibri" pitchFamily="34" charset="0"/>
              </a:rPr>
              <a:t>Module Code and Module Title</a:t>
            </a:r>
          </a:p>
        </p:txBody>
      </p:sp>
      <p:sp>
        <p:nvSpPr>
          <p:cNvPr id="86024" name="Rectangle 8"/>
          <p:cNvSpPr>
            <a:spLocks noGrp="1" noChangeArrowheads="1"/>
          </p:cNvSpPr>
          <p:nvPr>
            <p:ph type="ftr" sz="quarter" idx="3"/>
          </p:nvPr>
        </p:nvSpPr>
        <p:spPr bwMode="auto">
          <a:xfrm>
            <a:off x="6248400" y="6623050"/>
            <a:ext cx="2895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Calibri" pitchFamily="34" charset="0"/>
                <a:cs typeface="Calibri" pitchFamily="34" charset="0"/>
              </a:defRPr>
            </a:lvl1pPr>
          </a:lstStyle>
          <a:p>
            <a:pPr>
              <a:defRPr/>
            </a:pPr>
            <a:fld id="{68513482-33ED-4FBE-93B3-51984E4E332F}" type="slidenum">
              <a:rPr lang="en-GB"/>
              <a:pPr>
                <a:defRPr/>
              </a:pPr>
              <a:t>‹#›</a:t>
            </a:fld>
            <a:endParaRPr lang="en-GB" dirty="0"/>
          </a:p>
        </p:txBody>
      </p:sp>
      <p:sp>
        <p:nvSpPr>
          <p:cNvPr id="1032" name="Rectangle 9"/>
          <p:cNvSpPr>
            <a:spLocks noChangeArrowheads="1"/>
          </p:cNvSpPr>
          <p:nvPr/>
        </p:nvSpPr>
        <p:spPr bwMode="auto">
          <a:xfrm>
            <a:off x="3175000" y="6597650"/>
            <a:ext cx="2711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GB" sz="800">
                <a:latin typeface="Calibri" pitchFamily="34" charset="0"/>
                <a:cs typeface="Calibri" pitchFamily="34" charset="0"/>
              </a:rPr>
              <a:t>Title of Slides</a:t>
            </a:r>
          </a:p>
        </p:txBody>
      </p:sp>
      <p:pic>
        <p:nvPicPr>
          <p:cNvPr id="1033" name="Picture 10" descr="APU Logo Final-medium.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Strategies in Emerging Markets</a:t>
            </a:r>
            <a:br>
              <a:rPr lang="en-US" b="1" dirty="0" smtClean="0"/>
            </a:br>
            <a:r>
              <a:rPr lang="en-US" b="1" dirty="0" smtClean="0"/>
              <a:t/>
            </a:r>
            <a:br>
              <a:rPr lang="en-US" b="1" dirty="0" smtClean="0"/>
            </a:br>
            <a:r>
              <a:rPr lang="en-US" b="1" dirty="0" smtClean="0"/>
              <a:t> </a:t>
            </a:r>
            <a:endParaRPr lang="en-US" b="1" dirty="0"/>
          </a:p>
        </p:txBody>
      </p:sp>
      <p:sp>
        <p:nvSpPr>
          <p:cNvPr id="3" name="Subtitle 2"/>
          <p:cNvSpPr>
            <a:spLocks noGrp="1"/>
          </p:cNvSpPr>
          <p:nvPr>
            <p:ph type="subTitle" idx="1"/>
          </p:nvPr>
        </p:nvSpPr>
        <p:spPr/>
        <p:txBody>
          <a:bodyPr/>
          <a:lstStyle/>
          <a:p>
            <a:r>
              <a:rPr lang="en-US" b="1" dirty="0" smtClean="0"/>
              <a:t>CULTURE</a:t>
            </a:r>
            <a:endParaRPr lang="en-US" b="1" dirty="0"/>
          </a:p>
        </p:txBody>
      </p:sp>
    </p:spTree>
    <p:extLst>
      <p:ext uri="{BB962C8B-B14F-4D97-AF65-F5344CB8AC3E}">
        <p14:creationId xmlns:p14="http://schemas.microsoft.com/office/powerpoint/2010/main" val="295173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t>Time Orientation</a:t>
            </a:r>
          </a:p>
        </p:txBody>
      </p:sp>
      <p:sp>
        <p:nvSpPr>
          <p:cNvPr id="25603" name="Rectangle 3"/>
          <p:cNvSpPr>
            <a:spLocks noGrp="1" noChangeArrowheads="1"/>
          </p:cNvSpPr>
          <p:nvPr>
            <p:ph type="body" idx="1"/>
          </p:nvPr>
        </p:nvSpPr>
        <p:spPr/>
        <p:txBody>
          <a:bodyPr/>
          <a:lstStyle/>
          <a:p>
            <a:pPr eaLnBrk="1" hangingPunct="1">
              <a:lnSpc>
                <a:spcPct val="90000"/>
              </a:lnSpc>
            </a:pPr>
            <a:r>
              <a:rPr lang="en-US" sz="2800" b="1" dirty="0" smtClean="0"/>
              <a:t>Short term vs long term orientation</a:t>
            </a:r>
            <a:r>
              <a:rPr lang="en-US" sz="2800" dirty="0" smtClean="0"/>
              <a:t>.</a:t>
            </a:r>
          </a:p>
          <a:p>
            <a:pPr eaLnBrk="1" hangingPunct="1">
              <a:lnSpc>
                <a:spcPct val="90000"/>
              </a:lnSpc>
            </a:pPr>
            <a:r>
              <a:rPr lang="en-US" sz="2800" dirty="0" smtClean="0"/>
              <a:t>This emphasize on values oriented towards the future such as savings, thrift or persistence.</a:t>
            </a:r>
          </a:p>
          <a:p>
            <a:pPr eaLnBrk="1" hangingPunct="1">
              <a:lnSpc>
                <a:spcPct val="90000"/>
              </a:lnSpc>
            </a:pPr>
            <a:r>
              <a:rPr lang="en-US" sz="2800" dirty="0" smtClean="0"/>
              <a:t>Short term objective or long term objective in any </a:t>
            </a:r>
            <a:r>
              <a:rPr lang="en-US" sz="2800" dirty="0" err="1" smtClean="0"/>
              <a:t>organisation</a:t>
            </a:r>
            <a:endParaRPr lang="en-US" sz="2800" dirty="0" smtClean="0"/>
          </a:p>
          <a:p>
            <a:pPr eaLnBrk="1" hangingPunct="1">
              <a:lnSpc>
                <a:spcPct val="90000"/>
              </a:lnSpc>
            </a:pPr>
            <a:endParaRPr lang="en-US" sz="2800" dirty="0" smtClean="0"/>
          </a:p>
        </p:txBody>
      </p:sp>
    </p:spTree>
    <p:extLst>
      <p:ext uri="{BB962C8B-B14F-4D97-AF65-F5344CB8AC3E}">
        <p14:creationId xmlns:p14="http://schemas.microsoft.com/office/powerpoint/2010/main" val="3621968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dirty="0" smtClean="0"/>
              <a:t>Culture</a:t>
            </a:r>
          </a:p>
        </p:txBody>
      </p:sp>
      <p:sp>
        <p:nvSpPr>
          <p:cNvPr id="27651" name="Rectangle 3"/>
          <p:cNvSpPr>
            <a:spLocks noGrp="1" noChangeArrowheads="1"/>
          </p:cNvSpPr>
          <p:nvPr>
            <p:ph type="body" idx="1"/>
          </p:nvPr>
        </p:nvSpPr>
        <p:spPr>
          <a:xfrm>
            <a:off x="762000" y="1295400"/>
            <a:ext cx="7696200" cy="5029200"/>
          </a:xfrm>
        </p:spPr>
        <p:txBody>
          <a:bodyPr/>
          <a:lstStyle/>
          <a:p>
            <a:pPr eaLnBrk="1" hangingPunct="1"/>
            <a:r>
              <a:rPr lang="en-US" sz="3600" b="1" dirty="0" smtClean="0"/>
              <a:t>Concept of culture borrowing</a:t>
            </a:r>
          </a:p>
          <a:p>
            <a:pPr lvl="1"/>
            <a:r>
              <a:rPr lang="en-US" dirty="0" smtClean="0"/>
              <a:t>When one nation adopt and adapt the </a:t>
            </a:r>
            <a:r>
              <a:rPr lang="en-US" dirty="0" err="1" smtClean="0"/>
              <a:t>practise</a:t>
            </a:r>
            <a:r>
              <a:rPr lang="en-US" dirty="0" smtClean="0"/>
              <a:t> or culture of others into their culture.</a:t>
            </a:r>
          </a:p>
          <a:p>
            <a:pPr lvl="1"/>
            <a:r>
              <a:rPr lang="en-US" dirty="0" err="1" smtClean="0"/>
              <a:t>Eg</a:t>
            </a:r>
            <a:r>
              <a:rPr lang="en-US" dirty="0" smtClean="0"/>
              <a:t>; American with coffee from Brazil and Pancake from Sweden.</a:t>
            </a:r>
          </a:p>
          <a:p>
            <a:pPr eaLnBrk="1" hangingPunct="1"/>
            <a:endParaRPr lang="en-US" sz="3600" dirty="0" smtClean="0"/>
          </a:p>
          <a:p>
            <a:pPr eaLnBrk="1" hangingPunct="1">
              <a:buFontTx/>
              <a:buNone/>
            </a:pPr>
            <a:endParaRPr lang="en-US" sz="3600" dirty="0" smtClean="0"/>
          </a:p>
        </p:txBody>
      </p:sp>
    </p:spTree>
    <p:extLst>
      <p:ext uri="{BB962C8B-B14F-4D97-AF65-F5344CB8AC3E}">
        <p14:creationId xmlns:p14="http://schemas.microsoft.com/office/powerpoint/2010/main" val="276446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b="1" dirty="0" smtClean="0"/>
              <a:t>Culture</a:t>
            </a:r>
          </a:p>
        </p:txBody>
      </p:sp>
      <p:sp>
        <p:nvSpPr>
          <p:cNvPr id="6147" name="Rectangle 3"/>
          <p:cNvSpPr>
            <a:spLocks noChangeArrowheads="1"/>
          </p:cNvSpPr>
          <p:nvPr/>
        </p:nvSpPr>
        <p:spPr bwMode="auto">
          <a:xfrm>
            <a:off x="1322388" y="2236788"/>
            <a:ext cx="6789737" cy="3554412"/>
          </a:xfrm>
          <a:prstGeom prst="rect">
            <a:avLst/>
          </a:prstGeom>
          <a:solidFill>
            <a:srgbClr val="F1474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sz="2400" b="0">
              <a:latin typeface="Times New Roman" pitchFamily="18" charset="0"/>
            </a:endParaRPr>
          </a:p>
        </p:txBody>
      </p:sp>
      <p:sp>
        <p:nvSpPr>
          <p:cNvPr id="6148" name="Text Box 4"/>
          <p:cNvSpPr txBox="1">
            <a:spLocks noChangeArrowheads="1"/>
          </p:cNvSpPr>
          <p:nvPr/>
        </p:nvSpPr>
        <p:spPr bwMode="auto">
          <a:xfrm>
            <a:off x="1366838" y="2344738"/>
            <a:ext cx="670242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4000" b="0">
                <a:solidFill>
                  <a:srgbClr val="00009A"/>
                </a:solidFill>
              </a:rPr>
              <a:t>Culture</a:t>
            </a:r>
            <a:r>
              <a:rPr lang="en-US" sz="4000" b="0"/>
              <a:t> is the collection of values, beliefs, behaviors, customs, and attitudes that distinguish one society from another.</a:t>
            </a:r>
          </a:p>
        </p:txBody>
      </p:sp>
    </p:spTree>
    <p:extLst>
      <p:ext uri="{BB962C8B-B14F-4D97-AF65-F5344CB8AC3E}">
        <p14:creationId xmlns:p14="http://schemas.microsoft.com/office/powerpoint/2010/main" val="850176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b="1" dirty="0" smtClean="0"/>
              <a:t>E-Culture</a:t>
            </a:r>
          </a:p>
        </p:txBody>
      </p:sp>
      <p:sp>
        <p:nvSpPr>
          <p:cNvPr id="7171" name="Rectangle 3"/>
          <p:cNvSpPr>
            <a:spLocks noGrp="1" noChangeArrowheads="1"/>
          </p:cNvSpPr>
          <p:nvPr>
            <p:ph type="body" idx="1"/>
          </p:nvPr>
        </p:nvSpPr>
        <p:spPr/>
        <p:txBody>
          <a:bodyPr/>
          <a:lstStyle/>
          <a:p>
            <a:pPr eaLnBrk="1" hangingPunct="1">
              <a:lnSpc>
                <a:spcPct val="90000"/>
              </a:lnSpc>
            </a:pPr>
            <a:r>
              <a:rPr lang="en-US" sz="2800" dirty="0" smtClean="0"/>
              <a:t>The </a:t>
            </a:r>
            <a:r>
              <a:rPr lang="en-US" sz="2800" b="1" dirty="0" smtClean="0"/>
              <a:t>rise of the Internet is altering </a:t>
            </a:r>
            <a:r>
              <a:rPr lang="en-US" sz="2800" dirty="0" smtClean="0"/>
              <a:t>the world’s </a:t>
            </a:r>
            <a:r>
              <a:rPr lang="en-US" sz="2800" b="1" dirty="0" smtClean="0"/>
              <a:t>business cultures</a:t>
            </a:r>
            <a:r>
              <a:rPr lang="en-US" sz="2800" dirty="0" smtClean="0"/>
              <a:t>. It is </a:t>
            </a:r>
            <a:r>
              <a:rPr lang="en-US" sz="2800" b="1" dirty="0" smtClean="0"/>
              <a:t>affecting attitudes toward risk taking, decision making, organizational hierarchy, compensation, and education.</a:t>
            </a:r>
          </a:p>
          <a:p>
            <a:pPr eaLnBrk="1" hangingPunct="1">
              <a:lnSpc>
                <a:spcPct val="90000"/>
              </a:lnSpc>
            </a:pPr>
            <a:r>
              <a:rPr lang="en-US" sz="2800" dirty="0" smtClean="0"/>
              <a:t>Many European and Asian firms have structures that may not serve them well in the Internet economy. Conversely, the culture of many U.S. companies seems better adapted to the Internet’s quick pace.</a:t>
            </a:r>
          </a:p>
        </p:txBody>
      </p:sp>
    </p:spTree>
    <p:extLst>
      <p:ext uri="{BB962C8B-B14F-4D97-AF65-F5344CB8AC3E}">
        <p14:creationId xmlns:p14="http://schemas.microsoft.com/office/powerpoint/2010/main" val="1178169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dirty="0" smtClean="0"/>
              <a:t>Characteristics of Culture</a:t>
            </a:r>
          </a:p>
        </p:txBody>
      </p:sp>
      <p:sp>
        <p:nvSpPr>
          <p:cNvPr id="8195" name="Rectangle 3"/>
          <p:cNvSpPr>
            <a:spLocks noGrp="1" noChangeArrowheads="1"/>
          </p:cNvSpPr>
          <p:nvPr>
            <p:ph type="body" idx="1"/>
          </p:nvPr>
        </p:nvSpPr>
        <p:spPr/>
        <p:txBody>
          <a:bodyPr/>
          <a:lstStyle/>
          <a:p>
            <a:pPr eaLnBrk="1" hangingPunct="1">
              <a:lnSpc>
                <a:spcPct val="90000"/>
              </a:lnSpc>
            </a:pPr>
            <a:r>
              <a:rPr lang="en-US" sz="2800" dirty="0" smtClean="0"/>
              <a:t>Culture reflects </a:t>
            </a:r>
            <a:r>
              <a:rPr lang="en-US" sz="2800" b="1" i="1" dirty="0" smtClean="0"/>
              <a:t>learned behavior</a:t>
            </a:r>
            <a:r>
              <a:rPr lang="en-US" sz="2800" b="1" dirty="0" smtClean="0"/>
              <a:t> </a:t>
            </a:r>
            <a:r>
              <a:rPr lang="en-US" sz="2800" dirty="0" smtClean="0"/>
              <a:t>that is transmitted from one member of society to another.</a:t>
            </a:r>
          </a:p>
          <a:p>
            <a:pPr eaLnBrk="1" hangingPunct="1">
              <a:lnSpc>
                <a:spcPct val="90000"/>
              </a:lnSpc>
            </a:pPr>
            <a:r>
              <a:rPr lang="en-US" sz="2800" dirty="0" smtClean="0"/>
              <a:t>The elements of culture are </a:t>
            </a:r>
            <a:r>
              <a:rPr lang="en-US" sz="2800" b="1" i="1" dirty="0" smtClean="0"/>
              <a:t>interrelated</a:t>
            </a:r>
            <a:r>
              <a:rPr lang="en-US" sz="2800" dirty="0" smtClean="0"/>
              <a:t>.</a:t>
            </a:r>
          </a:p>
          <a:p>
            <a:pPr eaLnBrk="1" hangingPunct="1">
              <a:lnSpc>
                <a:spcPct val="90000"/>
              </a:lnSpc>
            </a:pPr>
            <a:r>
              <a:rPr lang="en-US" sz="2800" dirty="0" smtClean="0"/>
              <a:t>Because culture is learned behavior, it is </a:t>
            </a:r>
            <a:r>
              <a:rPr lang="en-US" sz="2800" b="1" i="1" dirty="0" smtClean="0"/>
              <a:t>adaptive</a:t>
            </a:r>
            <a:r>
              <a:rPr lang="en-US" sz="2800" b="1" dirty="0" smtClean="0"/>
              <a:t>;</a:t>
            </a:r>
            <a:r>
              <a:rPr lang="en-US" sz="2800" dirty="0" smtClean="0"/>
              <a:t> that is, the culture changes in response to external forces that affect the society.</a:t>
            </a:r>
          </a:p>
          <a:p>
            <a:pPr eaLnBrk="1" hangingPunct="1">
              <a:lnSpc>
                <a:spcPct val="90000"/>
              </a:lnSpc>
            </a:pPr>
            <a:r>
              <a:rPr lang="en-US" sz="2800" dirty="0" smtClean="0"/>
              <a:t>Culture is </a:t>
            </a:r>
            <a:r>
              <a:rPr lang="en-US" sz="2800" b="1" i="1" dirty="0" smtClean="0"/>
              <a:t>shared</a:t>
            </a:r>
            <a:r>
              <a:rPr lang="en-US" sz="2800" dirty="0" smtClean="0"/>
              <a:t> by members of the society and indeed defines the membership of the society.</a:t>
            </a:r>
          </a:p>
        </p:txBody>
      </p:sp>
    </p:spTree>
    <p:extLst>
      <p:ext uri="{BB962C8B-B14F-4D97-AF65-F5344CB8AC3E}">
        <p14:creationId xmlns:p14="http://schemas.microsoft.com/office/powerpoint/2010/main" val="3844155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dirty="0" smtClean="0"/>
              <a:t>Hofstede’s Five Dimensions</a:t>
            </a:r>
          </a:p>
        </p:txBody>
      </p:sp>
      <p:sp>
        <p:nvSpPr>
          <p:cNvPr id="4" name="Rectangle 3"/>
          <p:cNvSpPr txBox="1">
            <a:spLocks noChangeArrowheads="1"/>
          </p:cNvSpPr>
          <p:nvPr/>
        </p:nvSpPr>
        <p:spPr bwMode="auto">
          <a:xfrm>
            <a:off x="1006698" y="1679619"/>
            <a:ext cx="6934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3600" dirty="0" smtClean="0"/>
              <a:t>Social orientation</a:t>
            </a:r>
          </a:p>
          <a:p>
            <a:r>
              <a:rPr lang="en-US" sz="3600" dirty="0" smtClean="0"/>
              <a:t>Power orientation</a:t>
            </a:r>
          </a:p>
          <a:p>
            <a:r>
              <a:rPr lang="en-US" sz="3600" dirty="0" smtClean="0"/>
              <a:t>Uncertainty orientation</a:t>
            </a:r>
          </a:p>
          <a:p>
            <a:r>
              <a:rPr lang="en-US" sz="3600" dirty="0" smtClean="0"/>
              <a:t>Masculinity </a:t>
            </a:r>
            <a:r>
              <a:rPr lang="en-US" sz="3600" dirty="0" err="1" smtClean="0"/>
              <a:t>vs</a:t>
            </a:r>
            <a:r>
              <a:rPr lang="en-US" sz="3600" dirty="0" smtClean="0"/>
              <a:t> Femininity</a:t>
            </a:r>
          </a:p>
          <a:p>
            <a:r>
              <a:rPr lang="en-US" sz="3600" dirty="0" smtClean="0"/>
              <a:t>Time orientation</a:t>
            </a:r>
          </a:p>
          <a:p>
            <a:pPr>
              <a:buFontTx/>
              <a:buNone/>
            </a:pPr>
            <a:endParaRPr lang="en-US" sz="3600" dirty="0" smtClean="0"/>
          </a:p>
        </p:txBody>
      </p:sp>
    </p:spTree>
    <p:extLst>
      <p:ext uri="{BB962C8B-B14F-4D97-AF65-F5344CB8AC3E}">
        <p14:creationId xmlns:p14="http://schemas.microsoft.com/office/powerpoint/2010/main" val="201007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smtClean="0"/>
              <a:t>Social Orientation</a:t>
            </a:r>
          </a:p>
        </p:txBody>
      </p:sp>
      <p:sp>
        <p:nvSpPr>
          <p:cNvPr id="21507" name="Rectangle 3"/>
          <p:cNvSpPr>
            <a:spLocks noGrp="1" noChangeArrowheads="1"/>
          </p:cNvSpPr>
          <p:nvPr>
            <p:ph type="body" idx="1"/>
          </p:nvPr>
        </p:nvSpPr>
        <p:spPr/>
        <p:txBody>
          <a:bodyPr/>
          <a:lstStyle/>
          <a:p>
            <a:pPr eaLnBrk="1" hangingPunct="1"/>
            <a:r>
              <a:rPr lang="en-US" dirty="0" smtClean="0"/>
              <a:t>Social orientation is a </a:t>
            </a:r>
            <a:r>
              <a:rPr lang="en-US" b="1" dirty="0" smtClean="0"/>
              <a:t>person’s beliefs about the relative importance </a:t>
            </a:r>
            <a:r>
              <a:rPr lang="en-US" dirty="0" smtClean="0"/>
              <a:t>of the individual and the groups to which that person belongs.</a:t>
            </a:r>
          </a:p>
          <a:p>
            <a:pPr eaLnBrk="1" hangingPunct="1"/>
            <a:r>
              <a:rPr lang="en-US" dirty="0" smtClean="0"/>
              <a:t>The two extremes of social orientation are </a:t>
            </a:r>
            <a:r>
              <a:rPr lang="en-US" b="1" dirty="0" smtClean="0"/>
              <a:t>individualism</a:t>
            </a:r>
            <a:r>
              <a:rPr lang="en-US" dirty="0" smtClean="0"/>
              <a:t> and </a:t>
            </a:r>
            <a:r>
              <a:rPr lang="en-US" b="1" dirty="0" smtClean="0"/>
              <a:t>collectivism</a:t>
            </a:r>
            <a:r>
              <a:rPr lang="en-US" dirty="0" smtClean="0"/>
              <a:t>.</a:t>
            </a:r>
          </a:p>
        </p:txBody>
      </p:sp>
    </p:spTree>
    <p:extLst>
      <p:ext uri="{BB962C8B-B14F-4D97-AF65-F5344CB8AC3E}">
        <p14:creationId xmlns:p14="http://schemas.microsoft.com/office/powerpoint/2010/main" val="328002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t>Power Orientation</a:t>
            </a:r>
          </a:p>
        </p:txBody>
      </p:sp>
      <p:sp>
        <p:nvSpPr>
          <p:cNvPr id="22531" name="Rectangle 3"/>
          <p:cNvSpPr>
            <a:spLocks noGrp="1" noChangeArrowheads="1"/>
          </p:cNvSpPr>
          <p:nvPr>
            <p:ph type="body" idx="1"/>
          </p:nvPr>
        </p:nvSpPr>
        <p:spPr/>
        <p:txBody>
          <a:bodyPr/>
          <a:lstStyle/>
          <a:p>
            <a:pPr eaLnBrk="1" hangingPunct="1"/>
            <a:r>
              <a:rPr lang="en-US" dirty="0" smtClean="0"/>
              <a:t>Power orientation refers to the beliefs that people in a culture hold about the appropriateness of power and authority differences in hierarchies such as business organizations.</a:t>
            </a:r>
          </a:p>
          <a:p>
            <a:pPr eaLnBrk="1" hangingPunct="1"/>
            <a:r>
              <a:rPr lang="en-US" dirty="0" smtClean="0"/>
              <a:t>The extremes of the dimension of power are </a:t>
            </a:r>
            <a:r>
              <a:rPr lang="en-US" b="1" dirty="0" smtClean="0"/>
              <a:t>power respect</a:t>
            </a:r>
            <a:r>
              <a:rPr lang="en-US" dirty="0" smtClean="0"/>
              <a:t>, and </a:t>
            </a:r>
            <a:r>
              <a:rPr lang="en-US" b="1" dirty="0" smtClean="0"/>
              <a:t>power tolerance</a:t>
            </a:r>
            <a:r>
              <a:rPr lang="en-US" dirty="0" smtClean="0"/>
              <a:t>.</a:t>
            </a:r>
          </a:p>
        </p:txBody>
      </p:sp>
    </p:spTree>
    <p:extLst>
      <p:ext uri="{BB962C8B-B14F-4D97-AF65-F5344CB8AC3E}">
        <p14:creationId xmlns:p14="http://schemas.microsoft.com/office/powerpoint/2010/main" val="1811177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t>Uncertainty Orientation</a:t>
            </a:r>
          </a:p>
        </p:txBody>
      </p:sp>
      <p:sp>
        <p:nvSpPr>
          <p:cNvPr id="23555" name="Rectangle 3"/>
          <p:cNvSpPr>
            <a:spLocks noGrp="1" noChangeArrowheads="1"/>
          </p:cNvSpPr>
          <p:nvPr>
            <p:ph type="body" idx="1"/>
          </p:nvPr>
        </p:nvSpPr>
        <p:spPr/>
        <p:txBody>
          <a:bodyPr/>
          <a:lstStyle/>
          <a:p>
            <a:pPr eaLnBrk="1" hangingPunct="1"/>
            <a:r>
              <a:rPr lang="en-US" dirty="0" smtClean="0"/>
              <a:t>Uncertainty orientation is the feeling people have regarding uncertain and ambiguous situations.</a:t>
            </a:r>
          </a:p>
          <a:p>
            <a:pPr eaLnBrk="1" hangingPunct="1"/>
            <a:r>
              <a:rPr lang="en-US" dirty="0" smtClean="0"/>
              <a:t>The extremes of the uncertainty dimension are </a:t>
            </a:r>
            <a:r>
              <a:rPr lang="en-US" b="1" dirty="0" smtClean="0"/>
              <a:t>uncertainty acceptance, and uncertainty avoidance</a:t>
            </a:r>
            <a:r>
              <a:rPr lang="en-US" dirty="0" smtClean="0"/>
              <a:t>.</a:t>
            </a:r>
          </a:p>
        </p:txBody>
      </p:sp>
    </p:spTree>
    <p:extLst>
      <p:ext uri="{BB962C8B-B14F-4D97-AF65-F5344CB8AC3E}">
        <p14:creationId xmlns:p14="http://schemas.microsoft.com/office/powerpoint/2010/main" val="3823254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solidFill>
                  <a:schemeClr val="tx1"/>
                </a:solidFill>
              </a:rPr>
              <a:t>Masculinity vs Femininity</a:t>
            </a:r>
          </a:p>
        </p:txBody>
      </p:sp>
      <p:sp>
        <p:nvSpPr>
          <p:cNvPr id="24579" name="Rectangle 3"/>
          <p:cNvSpPr>
            <a:spLocks noGrp="1" noChangeArrowheads="1"/>
          </p:cNvSpPr>
          <p:nvPr>
            <p:ph type="body" idx="1"/>
          </p:nvPr>
        </p:nvSpPr>
        <p:spPr/>
        <p:txBody>
          <a:bodyPr/>
          <a:lstStyle/>
          <a:p>
            <a:pPr eaLnBrk="1" hangingPunct="1"/>
            <a:r>
              <a:rPr lang="en-US" dirty="0" smtClean="0"/>
              <a:t>The degree to which </a:t>
            </a:r>
            <a:r>
              <a:rPr lang="en-US" b="1" dirty="0" smtClean="0"/>
              <a:t>values are usually associated</a:t>
            </a:r>
            <a:r>
              <a:rPr lang="en-US" dirty="0" smtClean="0"/>
              <a:t> with men, such as assertiveness, performance, success and competition, prevail over “feminine” values, such as quality of life, relationships, service and care.</a:t>
            </a:r>
          </a:p>
        </p:txBody>
      </p:sp>
    </p:spTree>
    <p:extLst>
      <p:ext uri="{BB962C8B-B14F-4D97-AF65-F5344CB8AC3E}">
        <p14:creationId xmlns:p14="http://schemas.microsoft.com/office/powerpoint/2010/main" val="1945574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APUtemplate-Level_3">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APUtemplate-Level_3</Template>
  <TotalTime>6</TotalTime>
  <Pages>11</Pages>
  <Words>397</Words>
  <Application>Microsoft Office PowerPoint</Application>
  <PresentationFormat>On-screen Show (4:3)</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APUtemplate-Level_3</vt:lpstr>
      <vt:lpstr>Strategies in Emerging Markets   </vt:lpstr>
      <vt:lpstr>Culture</vt:lpstr>
      <vt:lpstr>E-Culture</vt:lpstr>
      <vt:lpstr>Characteristics of Culture</vt:lpstr>
      <vt:lpstr>Hofstede’s Five Dimensions</vt:lpstr>
      <vt:lpstr>Social Orientation</vt:lpstr>
      <vt:lpstr>Power Orientation</vt:lpstr>
      <vt:lpstr>Uncertainty Orientation</vt:lpstr>
      <vt:lpstr>Masculinity vs Femininity</vt:lpstr>
      <vt:lpstr>Time Orientation</vt:lpstr>
      <vt:lpstr>Culture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in Emerging Markets   </dc:title>
  <dc:subject>MSc</dc:subject>
  <dc:creator>Ibiwani Alisa Binti Hussain</dc:creator>
  <cp:lastModifiedBy>Dr. Ibiwani Alisa Binti Hussain</cp:lastModifiedBy>
  <cp:revision>9</cp:revision>
  <cp:lastPrinted>1995-11-02T09:23:42Z</cp:lastPrinted>
  <dcterms:created xsi:type="dcterms:W3CDTF">2015-04-16T07:32:48Z</dcterms:created>
  <dcterms:modified xsi:type="dcterms:W3CDTF">2018-02-07T01:49:03Z</dcterms:modified>
</cp:coreProperties>
</file>