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0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3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5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6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7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8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9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0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21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2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23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24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25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26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27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28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29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30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3"/>
  </p:notesMasterIdLst>
  <p:handoutMasterIdLst>
    <p:handoutMasterId r:id="rId34"/>
  </p:handoutMasterIdLst>
  <p:sldIdLst>
    <p:sldId id="256" r:id="rId2"/>
    <p:sldId id="313" r:id="rId3"/>
    <p:sldId id="412" r:id="rId4"/>
    <p:sldId id="435" r:id="rId5"/>
    <p:sldId id="436" r:id="rId6"/>
    <p:sldId id="437" r:id="rId7"/>
    <p:sldId id="391" r:id="rId8"/>
    <p:sldId id="400" r:id="rId9"/>
    <p:sldId id="454" r:id="rId10"/>
    <p:sldId id="455" r:id="rId11"/>
    <p:sldId id="486" r:id="rId12"/>
    <p:sldId id="485" r:id="rId13"/>
    <p:sldId id="458" r:id="rId14"/>
    <p:sldId id="401" r:id="rId15"/>
    <p:sldId id="423" r:id="rId16"/>
    <p:sldId id="394" r:id="rId17"/>
    <p:sldId id="424" r:id="rId18"/>
    <p:sldId id="459" r:id="rId19"/>
    <p:sldId id="460" r:id="rId20"/>
    <p:sldId id="461" r:id="rId21"/>
    <p:sldId id="487" r:id="rId22"/>
    <p:sldId id="463" r:id="rId23"/>
    <p:sldId id="464" r:id="rId24"/>
    <p:sldId id="467" r:id="rId25"/>
    <p:sldId id="468" r:id="rId26"/>
    <p:sldId id="469" r:id="rId27"/>
    <p:sldId id="470" r:id="rId28"/>
    <p:sldId id="471" r:id="rId29"/>
    <p:sldId id="472" r:id="rId30"/>
    <p:sldId id="473" r:id="rId31"/>
    <p:sldId id="31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5" autoAdjust="0"/>
    <p:restoredTop sz="89610" autoAdjust="0"/>
  </p:normalViewPr>
  <p:slideViewPr>
    <p:cSldViewPr snapToGrid="0">
      <p:cViewPr varScale="1">
        <p:scale>
          <a:sx n="64" d="100"/>
          <a:sy n="64" d="100"/>
        </p:scale>
        <p:origin x="177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62B48D-90F3-411D-90E9-5489CAE9A2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FBF546-987B-406C-9769-1F90C53E19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B56FF-B983-4E3D-B12D-D5A21FE86C61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0F36D5-B278-43BD-972B-6F0953540A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FCECF8-190B-4113-9882-7DB3ED9773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D12BB-86A8-483E-88D8-4C49BACF6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40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2C304-BC1F-4C23-9430-3AB8486588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B0DAE-1295-4BE1-AA0C-C27DEDEDA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4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6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8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0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2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4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8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0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2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4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6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8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0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2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4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6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8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B0DAE-1295-4BE1-AA0C-C27DEDEDAB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91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Cloud Infrastructure and Services</a:t>
            </a:r>
            <a:endParaRPr lang="en-US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9389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Cloud Infrastructure and Services</a:t>
            </a:r>
            <a:endParaRPr lang="en-US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0289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Cloud Infrastructure and Services</a:t>
            </a:r>
            <a:endParaRPr lang="en-US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1019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Cloud Infrastructure and Services</a:t>
            </a:r>
            <a:endParaRPr lang="en-US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3224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Cloud Infrastructure and Services</a:t>
            </a:r>
            <a:endParaRPr lang="en-US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2866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Cloud Infrastructure and Services</a:t>
            </a:r>
            <a:endParaRPr lang="en-US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73532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Cloud Infrastructure and Services</a:t>
            </a:r>
            <a:endParaRPr lang="en-US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i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93125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Cloud Infrastructure and Services</a:t>
            </a:r>
            <a:endParaRPr lang="en-US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35353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444444"/>
                </a:solidFill>
              </a:rPr>
              <a:t>Cloud Infrastructure and Services</a:t>
            </a:r>
            <a:endParaRPr lang="en-US" dirty="0">
              <a:solidFill>
                <a:srgbClr val="444444"/>
              </a:solidFill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9435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444444"/>
                </a:solidFill>
              </a:rPr>
              <a:t>Cloud Infrastructure and Services</a:t>
            </a:r>
            <a:endParaRPr lang="en-US" dirty="0">
              <a:solidFill>
                <a:srgbClr val="444444"/>
              </a:solidFill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3354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51000" y="685800"/>
            <a:ext cx="3556000" cy="266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This lesson covers security controls deployed in the cloud</a:t>
            </a:r>
            <a:r>
              <a:rPr lang="en-US" baseline="0" dirty="0"/>
              <a:t> </a:t>
            </a:r>
            <a:r>
              <a:rPr lang="en-US" dirty="0"/>
              <a:t>environment</a:t>
            </a:r>
            <a:r>
              <a:rPr lang="en-US" baseline="0" dirty="0"/>
              <a:t> and various security mechanisms to fight against the threats. It also covers</a:t>
            </a:r>
            <a:r>
              <a:rPr lang="en-US" dirty="0"/>
              <a:t> the areas of cloud governance, key steps of risk management, compliance that control IT operations,</a:t>
            </a:r>
            <a:r>
              <a:rPr lang="en-US" baseline="0" dirty="0"/>
              <a:t> </a:t>
            </a:r>
            <a:r>
              <a:rPr lang="en-US" dirty="0"/>
              <a:t>and key auditing activities in </a:t>
            </a:r>
            <a:r>
              <a:rPr lang="en-US" dirty="0">
                <a:solidFill>
                  <a:srgbClr val="444444"/>
                </a:solidFill>
              </a:rPr>
              <a:t>cloud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209800" y="8984259"/>
            <a:ext cx="4210202" cy="15974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/>
              <a:t>Module: Introduction to Cloud Computing</a:t>
            </a:r>
          </a:p>
        </p:txBody>
      </p:sp>
    </p:spTree>
    <p:extLst>
      <p:ext uri="{BB962C8B-B14F-4D97-AF65-F5344CB8AC3E}">
        <p14:creationId xmlns:p14="http://schemas.microsoft.com/office/powerpoint/2010/main" val="12775455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444444"/>
                </a:solidFill>
              </a:rPr>
              <a:t>Cloud Infrastructure and Services</a:t>
            </a:r>
            <a:endParaRPr lang="en-US" dirty="0">
              <a:solidFill>
                <a:srgbClr val="444444"/>
              </a:solidFill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46506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444444"/>
                </a:solidFill>
              </a:rPr>
              <a:t>Cloud Infrastructure and Services</a:t>
            </a:r>
            <a:endParaRPr lang="en-US" dirty="0">
              <a:solidFill>
                <a:srgbClr val="444444"/>
              </a:solidFill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53456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444444"/>
                </a:solidFill>
              </a:rPr>
              <a:t>Cloud Infrastructure and Services</a:t>
            </a:r>
            <a:endParaRPr lang="en-US" dirty="0">
              <a:solidFill>
                <a:srgbClr val="444444"/>
              </a:solidFill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6414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444444"/>
                </a:solidFill>
              </a:rPr>
              <a:t>Cloud Infrastructure and Services</a:t>
            </a:r>
            <a:endParaRPr lang="en-US" dirty="0">
              <a:solidFill>
                <a:srgbClr val="444444"/>
              </a:solidFill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66947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444444"/>
                </a:solidFill>
              </a:rPr>
              <a:t>Cloud Infrastructure and Services</a:t>
            </a:r>
            <a:endParaRPr lang="en-US" dirty="0">
              <a:solidFill>
                <a:srgbClr val="444444"/>
              </a:solidFill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3953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444444"/>
                </a:solidFill>
              </a:rPr>
              <a:t>Cloud Infrastructure and Services</a:t>
            </a:r>
            <a:endParaRPr lang="en-US" dirty="0">
              <a:solidFill>
                <a:srgbClr val="444444"/>
              </a:solidFill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08083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444444"/>
                </a:solidFill>
              </a:rPr>
              <a:t>Cloud Infrastructure and Services</a:t>
            </a:r>
            <a:endParaRPr lang="en-US" dirty="0">
              <a:solidFill>
                <a:srgbClr val="444444"/>
              </a:solidFill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74378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444444"/>
                </a:solidFill>
              </a:rPr>
              <a:t>Cloud Infrastructure and Services</a:t>
            </a:r>
            <a:endParaRPr lang="en-US" dirty="0">
              <a:solidFill>
                <a:srgbClr val="444444"/>
              </a:solidFill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22732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444444"/>
                </a:solidFill>
              </a:rPr>
              <a:t>Cloud Infrastructure and Services</a:t>
            </a:r>
            <a:endParaRPr lang="en-US" dirty="0">
              <a:solidFill>
                <a:srgbClr val="444444"/>
              </a:solidFill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81342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444444"/>
                </a:solidFill>
              </a:rPr>
              <a:t>Cloud Infrastructure and Services</a:t>
            </a:r>
            <a:endParaRPr lang="en-US" dirty="0">
              <a:solidFill>
                <a:srgbClr val="444444"/>
              </a:solidFill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7784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Cloud Infrastructure and Services</a:t>
            </a:r>
            <a:endParaRPr lang="en-US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09877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444444"/>
                </a:solidFill>
              </a:rPr>
              <a:t>Cloud Infrastructure and Services</a:t>
            </a:r>
            <a:endParaRPr lang="en-US" dirty="0">
              <a:solidFill>
                <a:srgbClr val="444444"/>
              </a:solidFill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65996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51000" y="685800"/>
            <a:ext cx="3556000" cy="2667000"/>
          </a:xfrm>
        </p:spPr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209800" y="8984259"/>
            <a:ext cx="4210202" cy="15974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/>
              <a:t>Module: Introduction to Cloud Computing</a:t>
            </a: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A7300B-54D2-4B6E-BFDD-A399FFCA06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module covered the security</a:t>
            </a:r>
            <a:r>
              <a:rPr lang="en-US" baseline="0" dirty="0"/>
              <a:t> </a:t>
            </a:r>
            <a:r>
              <a:rPr lang="en-US" dirty="0"/>
              <a:t>measures</a:t>
            </a:r>
            <a:r>
              <a:rPr lang="en-US" baseline="0" dirty="0"/>
              <a:t> that </a:t>
            </a:r>
            <a:r>
              <a:rPr lang="en-US" dirty="0"/>
              <a:t>the cloud provider,</a:t>
            </a:r>
            <a:r>
              <a:rPr lang="en-US" baseline="0" dirty="0"/>
              <a:t> and consumer should take to address the </a:t>
            </a:r>
            <a:r>
              <a:rPr lang="en-US" baseline="0" dirty="0">
                <a:solidFill>
                  <a:srgbClr val="444444"/>
                </a:solidFill>
              </a:rPr>
              <a:t>threats</a:t>
            </a:r>
            <a:r>
              <a:rPr lang="en-US" baseline="0" dirty="0"/>
              <a:t>. Security mechanism was classified into physical, administrative and technical. More focus was given on technical mechanism. It also covered how governance, risk management, </a:t>
            </a:r>
            <a:r>
              <a:rPr lang="en-US" dirty="0">
                <a:solidFill>
                  <a:srgbClr val="444444"/>
                </a:solidFill>
              </a:rPr>
              <a:t>compliance,</a:t>
            </a:r>
            <a:r>
              <a:rPr lang="en-US" baseline="0" dirty="0">
                <a:solidFill>
                  <a:srgbClr val="444444"/>
                </a:solidFill>
              </a:rPr>
              <a:t> and</a:t>
            </a:r>
            <a:r>
              <a:rPr lang="en-US" baseline="0" dirty="0"/>
              <a:t> audit activities are important to strengthen the security in cloud computing.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591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Cloud Infrastructure and Services</a:t>
            </a:r>
            <a:endParaRPr lang="en-US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1769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Cloud Infrastructure and Services</a:t>
            </a:r>
            <a:endParaRPr lang="en-US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5558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Cloud Infrastructure and Services</a:t>
            </a:r>
            <a:endParaRPr lang="en-US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kern="1200" baseline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8033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Cloud Infrastructure and Services</a:t>
            </a:r>
            <a:endParaRPr lang="en-US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SHA 256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8336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Cloud Infrastructure and Services</a:t>
            </a:r>
            <a:endParaRPr lang="en-US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4952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Cloud Infrastructure and Services</a:t>
            </a:r>
            <a:endParaRPr lang="en-US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Client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Interface </a:t>
            </a:r>
            <a:r>
              <a:rPr lang="en-US" dirty="0" err="1"/>
              <a:t>HotelBooking</a:t>
            </a:r>
            <a:endParaRPr lang="en-US" dirty="0"/>
          </a:p>
          <a:p>
            <a:r>
              <a:rPr lang="en-US" dirty="0"/>
              <a:t>Construction logic: which class/method will be called based on client’s request</a:t>
            </a:r>
          </a:p>
          <a:p>
            <a:endParaRPr lang="en-US" dirty="0"/>
          </a:p>
          <a:p>
            <a:r>
              <a:rPr lang="en-US" dirty="0"/>
              <a:t>Client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Interface </a:t>
            </a:r>
            <a:r>
              <a:rPr lang="en-US" dirty="0" err="1"/>
              <a:t>HotelBooking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ConstructionLogic</a:t>
            </a:r>
            <a:r>
              <a:rPr lang="en-US" dirty="0">
                <a:sym typeface="Wingdings" panose="05000000000000000000" pitchFamily="2" charset="2"/>
              </a:rPr>
              <a:t> </a:t>
            </a:r>
            <a:endParaRPr lang="en-US" dirty="0"/>
          </a:p>
          <a:p>
            <a:r>
              <a:rPr lang="en-US" dirty="0"/>
              <a:t>Construction logic: which class/method will be called based on client’s request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3330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  <p:pic>
        <p:nvPicPr>
          <p:cNvPr id="5" name="Picture 10" descr="APU Logo_Final_Vertical_V1_HR1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2514600"/>
            <a:ext cx="2530476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89188" y="1952625"/>
            <a:ext cx="67548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74900" y="3886200"/>
            <a:ext cx="67691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64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01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274638"/>
            <a:ext cx="2057400" cy="594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5" y="274638"/>
            <a:ext cx="6021388" cy="594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44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117F3E7-0AD9-42A5-B67D-1D5B53E16364}" type="datetime1">
              <a:rPr lang="en-US" smtClean="0"/>
              <a:t>8/26/2020</a:t>
            </a:fld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0CF104-8B6A-4D27-B4FC-F96AD0B1E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6450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sson Topics and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1" y="685800"/>
            <a:ext cx="8077200" cy="6096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33400" y="1498600"/>
            <a:ext cx="8077200" cy="3962400"/>
          </a:xfrm>
          <a:prstGeom prst="rect">
            <a:avLst/>
          </a:prstGeom>
        </p:spPr>
        <p:txBody>
          <a:bodyPr vert="horz" lIns="0" tIns="0" rIns="0" bIns="0"/>
          <a:lstStyle>
            <a:lvl1pPr marL="228600" indent="-228600">
              <a:spcBef>
                <a:spcPts val="1200"/>
              </a:spcBef>
              <a:buClr>
                <a:schemeClr val="tx2"/>
              </a:buClr>
              <a:defRPr sz="20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buClr>
                <a:schemeClr val="tx2"/>
              </a:buClr>
              <a:defRPr sz="1800">
                <a:solidFill>
                  <a:schemeClr val="tx1"/>
                </a:solidFill>
              </a:defRPr>
            </a:lvl2pPr>
            <a:lvl3pPr marL="1084263" indent="-169863">
              <a:spcBef>
                <a:spcPts val="300"/>
              </a:spcBef>
              <a:buClr>
                <a:schemeClr val="tx2"/>
              </a:buClr>
              <a:defRPr sz="1600">
                <a:solidFill>
                  <a:schemeClr val="tx1"/>
                </a:solidFill>
              </a:defRPr>
            </a:lvl3pPr>
            <a:lvl4pPr marL="1430338" indent="-168275">
              <a:spcBef>
                <a:spcPts val="300"/>
              </a:spcBef>
              <a:buClr>
                <a:schemeClr val="tx2"/>
              </a:buClr>
              <a:defRPr sz="1400">
                <a:solidFill>
                  <a:schemeClr val="tx1"/>
                </a:solidFill>
              </a:defRPr>
            </a:lvl4pPr>
            <a:lvl5pPr marL="1770063" indent="-169863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604000"/>
            <a:ext cx="5181600" cy="177800"/>
          </a:xfrm>
          <a:prstGeom prst="rect">
            <a:avLst/>
          </a:prstGeom>
        </p:spPr>
        <p:txBody>
          <a:bodyPr/>
          <a:lstStyle>
            <a:lvl1pPr>
              <a:defRPr sz="600" b="0">
                <a:solidFill>
                  <a:schemeClr val="bg2"/>
                </a:solidFill>
              </a:defRPr>
            </a:lvl1pPr>
          </a:lstStyle>
          <a:p>
            <a:pPr algn="r"/>
            <a:r>
              <a:rPr lang="en-US"/>
              <a:t>Module: Introduction to Cloud Computing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7687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30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6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363" y="16970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6970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4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58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58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66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95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ucti_globe1_transparent_small"/>
          <p:cNvPicPr>
            <a:picLocks noChangeAspect="1" noChangeArrowheads="1"/>
          </p:cNvPicPr>
          <p:nvPr/>
        </p:nvPicPr>
        <p:blipFill>
          <a:blip r:embed="rId15">
            <a:lum bright="80000" contrast="-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1450" y="2570163"/>
            <a:ext cx="7207250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0" y="6621463"/>
            <a:ext cx="9144000" cy="23653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363" y="16970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274638"/>
            <a:ext cx="7042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0" y="6597650"/>
            <a:ext cx="27114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GB" sz="800" dirty="0">
                <a:latin typeface="Calibri" pitchFamily="34" charset="0"/>
                <a:cs typeface="Calibri" pitchFamily="34" charset="0"/>
              </a:rPr>
              <a:t>Module Code and Module Title</a:t>
            </a:r>
          </a:p>
        </p:txBody>
      </p:sp>
      <p:sp>
        <p:nvSpPr>
          <p:cNvPr id="860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623050"/>
            <a:ext cx="28956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3175000" y="6597650"/>
            <a:ext cx="27114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GB" sz="800" dirty="0">
                <a:latin typeface="Calibri" pitchFamily="34" charset="0"/>
                <a:cs typeface="Calibri" pitchFamily="34" charset="0"/>
              </a:rPr>
              <a:t>Title of Slides</a:t>
            </a:r>
          </a:p>
        </p:txBody>
      </p:sp>
      <p:pic>
        <p:nvPicPr>
          <p:cNvPr id="1033" name="Picture 10" descr="APU Logo Final-medium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0"/>
            <a:ext cx="15144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17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90" r:id="rId13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15.png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6" Type="http://schemas.openxmlformats.org/officeDocument/2006/relationships/image" Target="../media/image28.png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5" Type="http://schemas.openxmlformats.org/officeDocument/2006/relationships/image" Target="../media/image9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1736"/>
            <a:ext cx="7772400" cy="2387600"/>
          </a:xfrm>
        </p:spPr>
        <p:txBody>
          <a:bodyPr>
            <a:normAutofit/>
          </a:bodyPr>
          <a:lstStyle/>
          <a:p>
            <a:r>
              <a:rPr lang="en-US" sz="4400" dirty="0"/>
              <a:t>CT105-3-M Cloud Infrastructure and Services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4109216"/>
            <a:ext cx="4572000" cy="1187355"/>
          </a:xfrm>
        </p:spPr>
        <p:txBody>
          <a:bodyPr/>
          <a:lstStyle/>
          <a:p>
            <a:r>
              <a:rPr lang="en-US" dirty="0"/>
              <a:t>Cloud Security – Control Mechanisms</a:t>
            </a:r>
          </a:p>
        </p:txBody>
      </p:sp>
    </p:spTree>
    <p:extLst>
      <p:ext uri="{BB962C8B-B14F-4D97-AF65-F5344CB8AC3E}">
        <p14:creationId xmlns:p14="http://schemas.microsoft.com/office/powerpoint/2010/main" val="2926893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DB8"/>
                </a:solidFill>
              </a:rPr>
              <a:t>Sandboxing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1000" y="2057400"/>
            <a:ext cx="8686800" cy="914400"/>
            <a:chOff x="381000" y="895350"/>
            <a:chExt cx="8686800" cy="914400"/>
          </a:xfrm>
        </p:grpSpPr>
        <p:sp>
          <p:nvSpPr>
            <p:cNvPr id="3" name="Rounded Rectangle 2"/>
            <p:cNvSpPr/>
            <p:nvPr/>
          </p:nvSpPr>
          <p:spPr>
            <a:xfrm>
              <a:off x="381000" y="895350"/>
              <a:ext cx="8382000" cy="91440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 dirty="0" err="1">
                <a:solidFill>
                  <a:schemeClr val="tx2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57200" y="1090940"/>
              <a:ext cx="8610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2"/>
                  </a:solidFill>
                </a:rPr>
                <a:t>Sandboxing mechanism provides the isolation capability by packaging the application and data with the infrastructure that it runs on along with the security policies. </a:t>
              </a: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061" y="3471271"/>
            <a:ext cx="929176" cy="10386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1944" y="3243590"/>
            <a:ext cx="2368540" cy="2014210"/>
          </a:xfrm>
          <a:prstGeom prst="rect">
            <a:avLst/>
          </a:prstGeom>
          <a:noFill/>
          <a:ln w="7620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dirty="0" err="1">
              <a:solidFill>
                <a:schemeClr val="tx2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387730" y="3248424"/>
            <a:ext cx="2368540" cy="2014210"/>
          </a:xfrm>
          <a:prstGeom prst="rect">
            <a:avLst/>
          </a:prstGeom>
          <a:noFill/>
          <a:ln w="7620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dirty="0" err="1">
              <a:solidFill>
                <a:schemeClr val="tx2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353516" y="3243590"/>
            <a:ext cx="2368540" cy="2014210"/>
          </a:xfrm>
          <a:prstGeom prst="rect">
            <a:avLst/>
          </a:prstGeom>
          <a:noFill/>
          <a:ln w="7620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dirty="0" err="1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9904" y="4572000"/>
            <a:ext cx="23332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To test and verify the untrusted applications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448007" y="4572000"/>
            <a:ext cx="23332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To analyze the threats in the environment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353516" y="4573422"/>
            <a:ext cx="23332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/>
              <a:t>To create a </a:t>
            </a:r>
            <a:r>
              <a:rPr lang="en-US" sz="1400" dirty="0"/>
              <a:t>uniform environment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628" y="3402225"/>
            <a:ext cx="1049837" cy="110889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040420" y="3431230"/>
            <a:ext cx="857250" cy="1100601"/>
            <a:chOff x="7086600" y="2573979"/>
            <a:chExt cx="857250" cy="110060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3447016">
              <a:off x="7086600" y="2960205"/>
              <a:ext cx="857250" cy="71437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6600" y="2573979"/>
              <a:ext cx="857250" cy="71437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66586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7DB8"/>
                </a:solidFill>
              </a:rPr>
              <a:t>Operating system hardening</a:t>
            </a:r>
            <a:endParaRPr lang="en-US" dirty="0">
              <a:solidFill>
                <a:srgbClr val="007DB8"/>
              </a:solidFill>
            </a:endParaRPr>
          </a:p>
        </p:txBody>
      </p:sp>
      <p:pic>
        <p:nvPicPr>
          <p:cNvPr id="22" name="Picture 21" descr="Monitor_Blank.png">
            <a:extLst>
              <a:ext uri="{FF2B5EF4-FFF2-40B4-BE49-F238E27FC236}">
                <a16:creationId xmlns:a16="http://schemas.microsoft.com/office/drawing/2014/main" id="{EBCA882F-15D3-434A-844F-41B6500AC0E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4307" y="2776904"/>
            <a:ext cx="2247355" cy="19411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D788EC4-A9E4-4427-A53F-0A3ED68249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84" y="2833008"/>
            <a:ext cx="1371600" cy="1371600"/>
          </a:xfrm>
          <a:prstGeom prst="rect">
            <a:avLst/>
          </a:prstGeom>
        </p:spPr>
      </p:pic>
      <p:pic>
        <p:nvPicPr>
          <p:cNvPr id="25" name="Picture 24" descr="42.png">
            <a:extLst>
              <a:ext uri="{FF2B5EF4-FFF2-40B4-BE49-F238E27FC236}">
                <a16:creationId xmlns:a16="http://schemas.microsoft.com/office/drawing/2014/main" id="{4667E11E-FCBC-4F14-A314-3F4A859C65D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36307" y="3272209"/>
            <a:ext cx="571495" cy="57149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8EEEAE7-5121-442E-8F42-FF2044C40BE3}"/>
              </a:ext>
            </a:extLst>
          </p:cNvPr>
          <p:cNvSpPr txBox="1"/>
          <p:nvPr/>
        </p:nvSpPr>
        <p:spPr>
          <a:xfrm>
            <a:off x="5515330" y="4920776"/>
            <a:ext cx="2421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C3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Operating system hardening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FDBC540-BA62-4380-896D-0B73541EA483}"/>
              </a:ext>
            </a:extLst>
          </p:cNvPr>
          <p:cNvGrpSpPr/>
          <p:nvPr/>
        </p:nvGrpSpPr>
        <p:grpSpPr>
          <a:xfrm>
            <a:off x="932578" y="2261976"/>
            <a:ext cx="3873257" cy="3334328"/>
            <a:chOff x="1149471" y="1262895"/>
            <a:chExt cx="3873257" cy="333432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E4E7DD7-2233-42FD-B316-A98519E0C6B8}"/>
                </a:ext>
              </a:extLst>
            </p:cNvPr>
            <p:cNvSpPr/>
            <p:nvPr/>
          </p:nvSpPr>
          <p:spPr>
            <a:xfrm>
              <a:off x="1202076" y="1262895"/>
              <a:ext cx="3733800" cy="533400"/>
            </a:xfrm>
            <a:prstGeom prst="rect">
              <a:avLst/>
            </a:prstGeom>
            <a:solidFill>
              <a:srgbClr val="0085C3"/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52FF29C-6093-4E74-8E37-977BD8E9029F}"/>
                </a:ext>
              </a:extLst>
            </p:cNvPr>
            <p:cNvSpPr/>
            <p:nvPr/>
          </p:nvSpPr>
          <p:spPr>
            <a:xfrm>
              <a:off x="1211494" y="2204906"/>
              <a:ext cx="3733800" cy="533400"/>
            </a:xfrm>
            <a:prstGeom prst="rect">
              <a:avLst/>
            </a:prstGeom>
            <a:solidFill>
              <a:srgbClr val="0085C3"/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B686B0F-4D5F-41BB-AAED-6C578020D042}"/>
                </a:ext>
              </a:extLst>
            </p:cNvPr>
            <p:cNvSpPr/>
            <p:nvPr/>
          </p:nvSpPr>
          <p:spPr>
            <a:xfrm>
              <a:off x="1219200" y="3184161"/>
              <a:ext cx="3733800" cy="533400"/>
            </a:xfrm>
            <a:prstGeom prst="rect">
              <a:avLst/>
            </a:prstGeom>
            <a:solidFill>
              <a:srgbClr val="0085C3"/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A06A76F-465B-4C10-833B-0A0C79BEAF0A}"/>
                </a:ext>
              </a:extLst>
            </p:cNvPr>
            <p:cNvSpPr/>
            <p:nvPr/>
          </p:nvSpPr>
          <p:spPr>
            <a:xfrm>
              <a:off x="1202076" y="4063823"/>
              <a:ext cx="3733800" cy="533400"/>
            </a:xfrm>
            <a:prstGeom prst="rect">
              <a:avLst/>
            </a:prstGeom>
            <a:solidFill>
              <a:srgbClr val="0085C3"/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9967D4C-1575-48C8-A990-ADFD984AECC3}"/>
                </a:ext>
              </a:extLst>
            </p:cNvPr>
            <p:cNvSpPr/>
            <p:nvPr/>
          </p:nvSpPr>
          <p:spPr>
            <a:xfrm>
              <a:off x="1526089" y="1366886"/>
              <a:ext cx="31983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Deletion of unused files and programs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537B1F9-6605-4929-A45B-89D01645A130}"/>
                </a:ext>
              </a:extLst>
            </p:cNvPr>
            <p:cNvSpPr/>
            <p:nvPr/>
          </p:nvSpPr>
          <p:spPr>
            <a:xfrm>
              <a:off x="1219200" y="2990665"/>
              <a:ext cx="37338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Configuration of the components following the hardening checklist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4C4D1FB-C784-4350-AD69-40E23C96F470}"/>
                </a:ext>
              </a:extLst>
            </p:cNvPr>
            <p:cNvSpPr/>
            <p:nvPr/>
          </p:nvSpPr>
          <p:spPr>
            <a:xfrm>
              <a:off x="1149471" y="4063823"/>
              <a:ext cx="387325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Performing vulnerability scanning and penetration testing 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7DFB2F44-C99D-43F6-8B26-A75B29E8B65C}"/>
              </a:ext>
            </a:extLst>
          </p:cNvPr>
          <p:cNvSpPr/>
          <p:nvPr/>
        </p:nvSpPr>
        <p:spPr>
          <a:xfrm>
            <a:off x="1078507" y="3329373"/>
            <a:ext cx="42202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Installation of current OS updates—patches</a:t>
            </a:r>
          </a:p>
        </p:txBody>
      </p:sp>
      <p:cxnSp>
        <p:nvCxnSpPr>
          <p:cNvPr id="41" name="Elbow Connector 26">
            <a:extLst>
              <a:ext uri="{FF2B5EF4-FFF2-40B4-BE49-F238E27FC236}">
                <a16:creationId xmlns:a16="http://schemas.microsoft.com/office/drawing/2014/main" id="{3AC3EBEC-4CE7-4922-ACC6-58222E52975F}"/>
              </a:ext>
            </a:extLst>
          </p:cNvPr>
          <p:cNvCxnSpPr/>
          <p:nvPr/>
        </p:nvCxnSpPr>
        <p:spPr>
          <a:xfrm rot="16200000" flipH="1">
            <a:off x="717202" y="2270930"/>
            <a:ext cx="416885" cy="131778"/>
          </a:xfrm>
          <a:prstGeom prst="bentConnector2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42" name="Elbow Connector 27">
            <a:extLst>
              <a:ext uri="{FF2B5EF4-FFF2-40B4-BE49-F238E27FC236}">
                <a16:creationId xmlns:a16="http://schemas.microsoft.com/office/drawing/2014/main" id="{28FFD143-CE0F-471E-BE16-B6DFA0347208}"/>
              </a:ext>
            </a:extLst>
          </p:cNvPr>
          <p:cNvCxnSpPr/>
          <p:nvPr/>
        </p:nvCxnSpPr>
        <p:spPr>
          <a:xfrm rot="16200000" flipH="1">
            <a:off x="468727" y="2934998"/>
            <a:ext cx="912669" cy="133307"/>
          </a:xfrm>
          <a:prstGeom prst="bentConnector2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43" name="Elbow Connector 29">
            <a:extLst>
              <a:ext uri="{FF2B5EF4-FFF2-40B4-BE49-F238E27FC236}">
                <a16:creationId xmlns:a16="http://schemas.microsoft.com/office/drawing/2014/main" id="{44930246-BDD7-4C59-B279-72F0BC5EF187}"/>
              </a:ext>
            </a:extLst>
          </p:cNvPr>
          <p:cNvCxnSpPr/>
          <p:nvPr/>
        </p:nvCxnSpPr>
        <p:spPr>
          <a:xfrm rot="16200000" flipH="1">
            <a:off x="468191" y="3836090"/>
            <a:ext cx="912669" cy="133307"/>
          </a:xfrm>
          <a:prstGeom prst="bentConnector2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44" name="Elbow Connector 30">
            <a:extLst>
              <a:ext uri="{FF2B5EF4-FFF2-40B4-BE49-F238E27FC236}">
                <a16:creationId xmlns:a16="http://schemas.microsoft.com/office/drawing/2014/main" id="{2F0ED6EB-5633-4774-B42A-B20942552AD4}"/>
              </a:ext>
            </a:extLst>
          </p:cNvPr>
          <p:cNvCxnSpPr/>
          <p:nvPr/>
        </p:nvCxnSpPr>
        <p:spPr>
          <a:xfrm rot="16200000" flipH="1">
            <a:off x="468545" y="4753158"/>
            <a:ext cx="912669" cy="133307"/>
          </a:xfrm>
          <a:prstGeom prst="bentConnector2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A2BAAE5-4CF5-47C5-A914-9B50BDEC86DA}"/>
              </a:ext>
            </a:extLst>
          </p:cNvPr>
          <p:cNvSpPr txBox="1"/>
          <p:nvPr/>
        </p:nvSpPr>
        <p:spPr>
          <a:xfrm>
            <a:off x="1383307" y="1767363"/>
            <a:ext cx="3188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C3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Operating system hardening includes: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5B45A78-6973-47BD-AFE2-2E8765B03A4A}"/>
              </a:ext>
            </a:extLst>
          </p:cNvPr>
          <p:cNvCxnSpPr/>
          <p:nvPr/>
        </p:nvCxnSpPr>
        <p:spPr>
          <a:xfrm>
            <a:off x="697507" y="2110982"/>
            <a:ext cx="4267200" cy="0"/>
          </a:xfrm>
          <a:prstGeom prst="line">
            <a:avLst/>
          </a:prstGeom>
          <a:noFill/>
          <a:ln w="38100" cap="flat" cmpd="sng" algn="ctr">
            <a:solidFill>
              <a:srgbClr val="444444">
                <a:lumMod val="60000"/>
                <a:lumOff val="40000"/>
              </a:srgbClr>
            </a:solidFill>
            <a:prstDash val="soli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740304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7DB8"/>
                </a:solidFill>
              </a:rPr>
              <a:t>Hypervisor hardening</a:t>
            </a:r>
            <a:endParaRPr lang="en-US" dirty="0">
              <a:solidFill>
                <a:srgbClr val="007DB8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7CD7A6-E3EE-4B0E-90F1-C4F57110FA03}"/>
              </a:ext>
            </a:extLst>
          </p:cNvPr>
          <p:cNvSpPr/>
          <p:nvPr/>
        </p:nvSpPr>
        <p:spPr>
          <a:xfrm>
            <a:off x="1117670" y="2039411"/>
            <a:ext cx="3733800" cy="533400"/>
          </a:xfrm>
          <a:prstGeom prst="rect">
            <a:avLst/>
          </a:prstGeom>
          <a:solidFill>
            <a:srgbClr val="0085C3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799A7E3-14D0-4CDB-82D6-AD937128C8DA}"/>
              </a:ext>
            </a:extLst>
          </p:cNvPr>
          <p:cNvSpPr/>
          <p:nvPr/>
        </p:nvSpPr>
        <p:spPr>
          <a:xfrm>
            <a:off x="1127088" y="2852781"/>
            <a:ext cx="3733800" cy="533400"/>
          </a:xfrm>
          <a:prstGeom prst="rect">
            <a:avLst/>
          </a:prstGeom>
          <a:solidFill>
            <a:srgbClr val="0085C3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Installation of security critical hypervisor updates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E164E4B-B1A9-4852-B8AF-7BBBB85DAEDA}"/>
              </a:ext>
            </a:extLst>
          </p:cNvPr>
          <p:cNvSpPr/>
          <p:nvPr/>
        </p:nvSpPr>
        <p:spPr>
          <a:xfrm>
            <a:off x="1134794" y="3649885"/>
            <a:ext cx="3733800" cy="533400"/>
          </a:xfrm>
          <a:prstGeom prst="rect">
            <a:avLst/>
          </a:prstGeom>
          <a:solidFill>
            <a:srgbClr val="0085C3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B79C877-FAE1-48E8-8097-D0B5E82A98CF}"/>
              </a:ext>
            </a:extLst>
          </p:cNvPr>
          <p:cNvSpPr/>
          <p:nvPr/>
        </p:nvSpPr>
        <p:spPr>
          <a:xfrm>
            <a:off x="1117670" y="4452981"/>
            <a:ext cx="3733800" cy="533400"/>
          </a:xfrm>
          <a:prstGeom prst="rect">
            <a:avLst/>
          </a:prstGeom>
          <a:solidFill>
            <a:srgbClr val="0085C3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0A13616-1195-4908-AA57-355CC8993086}"/>
              </a:ext>
            </a:extLst>
          </p:cNvPr>
          <p:cNvSpPr/>
          <p:nvPr/>
        </p:nvSpPr>
        <p:spPr>
          <a:xfrm>
            <a:off x="1120877" y="2042098"/>
            <a:ext cx="36952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Separation of management network from the VM network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3B59242-2FB2-40C5-BD70-5642B34FC5EE}"/>
              </a:ext>
            </a:extLst>
          </p:cNvPr>
          <p:cNvSpPr/>
          <p:nvPr/>
        </p:nvSpPr>
        <p:spPr>
          <a:xfrm>
            <a:off x="1134794" y="3667817"/>
            <a:ext cx="373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Accessing the management server be restricted to authorized administrators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A6B4624-621D-4BCE-B751-44E4388991D4}"/>
              </a:ext>
            </a:extLst>
          </p:cNvPr>
          <p:cNvSpPr/>
          <p:nvPr/>
        </p:nvSpPr>
        <p:spPr>
          <a:xfrm>
            <a:off x="1057249" y="4441077"/>
            <a:ext cx="38732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Given least privileges to service accounts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90C9070-57BD-4988-8022-70F279266B4D}"/>
              </a:ext>
            </a:extLst>
          </p:cNvPr>
          <p:cNvSpPr/>
          <p:nvPr/>
        </p:nvSpPr>
        <p:spPr>
          <a:xfrm>
            <a:off x="1134794" y="5258812"/>
            <a:ext cx="3733800" cy="533400"/>
          </a:xfrm>
          <a:prstGeom prst="rect">
            <a:avLst/>
          </a:prstGeom>
          <a:solidFill>
            <a:srgbClr val="0085C3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8C35488-E15F-4CE8-988E-B9BF56DFF0A5}"/>
              </a:ext>
            </a:extLst>
          </p:cNvPr>
          <p:cNvSpPr/>
          <p:nvPr/>
        </p:nvSpPr>
        <p:spPr>
          <a:xfrm>
            <a:off x="1074373" y="5246908"/>
            <a:ext cx="38732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Disabling the services which are not used in everyday operations.</a:t>
            </a:r>
          </a:p>
        </p:txBody>
      </p:sp>
      <p:pic>
        <p:nvPicPr>
          <p:cNvPr id="38" name="Picture 37" descr="Hypervisor Stack.png">
            <a:extLst>
              <a:ext uri="{FF2B5EF4-FFF2-40B4-BE49-F238E27FC236}">
                <a16:creationId xmlns:a16="http://schemas.microsoft.com/office/drawing/2014/main" id="{74513EF2-523D-49CE-A90B-5DE77E76817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13911" y="2820607"/>
            <a:ext cx="2700305" cy="1566543"/>
          </a:xfrm>
          <a:prstGeom prst="rect">
            <a:avLst/>
          </a:prstGeom>
        </p:spPr>
      </p:pic>
      <p:pic>
        <p:nvPicPr>
          <p:cNvPr id="39" name="Picture 38" descr="42.png">
            <a:extLst>
              <a:ext uri="{FF2B5EF4-FFF2-40B4-BE49-F238E27FC236}">
                <a16:creationId xmlns:a16="http://schemas.microsoft.com/office/drawing/2014/main" id="{6F9BFB51-B826-4FB8-AB5C-8196E35B517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65615" y="3040288"/>
            <a:ext cx="571495" cy="57149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246F9396-4273-4502-A520-9974D962264A}"/>
              </a:ext>
            </a:extLst>
          </p:cNvPr>
          <p:cNvSpPr txBox="1"/>
          <p:nvPr/>
        </p:nvSpPr>
        <p:spPr>
          <a:xfrm>
            <a:off x="5876417" y="4499235"/>
            <a:ext cx="2421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C3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Hypervisor hardening</a:t>
            </a:r>
          </a:p>
        </p:txBody>
      </p:sp>
      <p:cxnSp>
        <p:nvCxnSpPr>
          <p:cNvPr id="41" name="Elbow Connector 4">
            <a:extLst>
              <a:ext uri="{FF2B5EF4-FFF2-40B4-BE49-F238E27FC236}">
                <a16:creationId xmlns:a16="http://schemas.microsoft.com/office/drawing/2014/main" id="{45F38DE6-9BEB-4503-A249-EEC5D5FCEAAA}"/>
              </a:ext>
            </a:extLst>
          </p:cNvPr>
          <p:cNvCxnSpPr/>
          <p:nvPr/>
        </p:nvCxnSpPr>
        <p:spPr>
          <a:xfrm rot="16200000" flipH="1">
            <a:off x="851023" y="2031779"/>
            <a:ext cx="416885" cy="131778"/>
          </a:xfrm>
          <a:prstGeom prst="bentConnector2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49" name="Elbow Connector 27">
            <a:extLst>
              <a:ext uri="{FF2B5EF4-FFF2-40B4-BE49-F238E27FC236}">
                <a16:creationId xmlns:a16="http://schemas.microsoft.com/office/drawing/2014/main" id="{A23CC87E-D3FB-4B05-B009-BCAE3AD31523}"/>
              </a:ext>
            </a:extLst>
          </p:cNvPr>
          <p:cNvCxnSpPr>
            <a:endCxn id="26" idx="1"/>
          </p:cNvCxnSpPr>
          <p:nvPr/>
        </p:nvCxnSpPr>
        <p:spPr>
          <a:xfrm rot="16200000" flipH="1">
            <a:off x="647499" y="2639892"/>
            <a:ext cx="821700" cy="137477"/>
          </a:xfrm>
          <a:prstGeom prst="bentConnector2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51" name="Elbow Connector 29">
            <a:extLst>
              <a:ext uri="{FF2B5EF4-FFF2-40B4-BE49-F238E27FC236}">
                <a16:creationId xmlns:a16="http://schemas.microsoft.com/office/drawing/2014/main" id="{27E917C8-C9ED-4CD4-A91F-8A4CC8CA726B}"/>
              </a:ext>
            </a:extLst>
          </p:cNvPr>
          <p:cNvCxnSpPr/>
          <p:nvPr/>
        </p:nvCxnSpPr>
        <p:spPr>
          <a:xfrm rot="16200000" flipH="1">
            <a:off x="649518" y="3466556"/>
            <a:ext cx="821700" cy="137477"/>
          </a:xfrm>
          <a:prstGeom prst="bentConnector2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57" name="Elbow Connector 30">
            <a:extLst>
              <a:ext uri="{FF2B5EF4-FFF2-40B4-BE49-F238E27FC236}">
                <a16:creationId xmlns:a16="http://schemas.microsoft.com/office/drawing/2014/main" id="{B73D8639-9482-4F19-B28A-2F1FCE368719}"/>
              </a:ext>
            </a:extLst>
          </p:cNvPr>
          <p:cNvCxnSpPr/>
          <p:nvPr/>
        </p:nvCxnSpPr>
        <p:spPr>
          <a:xfrm rot="16200000" flipH="1">
            <a:off x="644474" y="4288257"/>
            <a:ext cx="821700" cy="137477"/>
          </a:xfrm>
          <a:prstGeom prst="bentConnector2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58" name="Elbow Connector 31">
            <a:extLst>
              <a:ext uri="{FF2B5EF4-FFF2-40B4-BE49-F238E27FC236}">
                <a16:creationId xmlns:a16="http://schemas.microsoft.com/office/drawing/2014/main" id="{0D268316-9E8E-46CF-B602-6FADB7B17DE5}"/>
              </a:ext>
            </a:extLst>
          </p:cNvPr>
          <p:cNvCxnSpPr/>
          <p:nvPr/>
        </p:nvCxnSpPr>
        <p:spPr>
          <a:xfrm rot="16200000" flipH="1">
            <a:off x="643781" y="5113366"/>
            <a:ext cx="821700" cy="137477"/>
          </a:xfrm>
          <a:prstGeom prst="bentConnector2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40334B4A-1B0A-4B2E-91A2-DD75367F61CF}"/>
              </a:ext>
            </a:extLst>
          </p:cNvPr>
          <p:cNvSpPr txBox="1"/>
          <p:nvPr/>
        </p:nvSpPr>
        <p:spPr>
          <a:xfrm>
            <a:off x="1788561" y="1528212"/>
            <a:ext cx="26420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C3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Hypervisor hardening includes: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C7C7B17-A93E-40DA-955D-00842212339A}"/>
              </a:ext>
            </a:extLst>
          </p:cNvPr>
          <p:cNvCxnSpPr/>
          <p:nvPr/>
        </p:nvCxnSpPr>
        <p:spPr>
          <a:xfrm>
            <a:off x="829994" y="1871831"/>
            <a:ext cx="4267200" cy="0"/>
          </a:xfrm>
          <a:prstGeom prst="line">
            <a:avLst/>
          </a:prstGeom>
          <a:noFill/>
          <a:ln w="38100" cap="flat" cmpd="sng" algn="ctr">
            <a:solidFill>
              <a:srgbClr val="444444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61" name="Elbow Connector 53">
            <a:extLst>
              <a:ext uri="{FF2B5EF4-FFF2-40B4-BE49-F238E27FC236}">
                <a16:creationId xmlns:a16="http://schemas.microsoft.com/office/drawing/2014/main" id="{27369D73-4D8D-42BA-91BB-39F6CE2D6236}"/>
              </a:ext>
            </a:extLst>
          </p:cNvPr>
          <p:cNvCxnSpPr/>
          <p:nvPr/>
        </p:nvCxnSpPr>
        <p:spPr>
          <a:xfrm rot="16200000" flipH="1">
            <a:off x="647500" y="2639893"/>
            <a:ext cx="821700" cy="137477"/>
          </a:xfrm>
          <a:prstGeom prst="bentConnector2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62" name="Elbow Connector 54">
            <a:extLst>
              <a:ext uri="{FF2B5EF4-FFF2-40B4-BE49-F238E27FC236}">
                <a16:creationId xmlns:a16="http://schemas.microsoft.com/office/drawing/2014/main" id="{C78D3C65-4DA2-4F7D-A20B-70981319C3E3}"/>
              </a:ext>
            </a:extLst>
          </p:cNvPr>
          <p:cNvCxnSpPr/>
          <p:nvPr/>
        </p:nvCxnSpPr>
        <p:spPr>
          <a:xfrm rot="16200000" flipH="1">
            <a:off x="649519" y="3466557"/>
            <a:ext cx="821700" cy="137477"/>
          </a:xfrm>
          <a:prstGeom prst="bentConnector2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63" name="Elbow Connector 55">
            <a:extLst>
              <a:ext uri="{FF2B5EF4-FFF2-40B4-BE49-F238E27FC236}">
                <a16:creationId xmlns:a16="http://schemas.microsoft.com/office/drawing/2014/main" id="{AF7FD0FF-8AC6-4AE8-BA03-F2E33527E624}"/>
              </a:ext>
            </a:extLst>
          </p:cNvPr>
          <p:cNvCxnSpPr/>
          <p:nvPr/>
        </p:nvCxnSpPr>
        <p:spPr>
          <a:xfrm rot="16200000" flipH="1">
            <a:off x="644475" y="4288258"/>
            <a:ext cx="821700" cy="137477"/>
          </a:xfrm>
          <a:prstGeom prst="bentConnector2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064727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7DB8"/>
                </a:solidFill>
              </a:rPr>
              <a:t>Virtual machine hardening</a:t>
            </a:r>
            <a:endParaRPr lang="en-US" dirty="0">
              <a:solidFill>
                <a:srgbClr val="007DB8"/>
              </a:solidFill>
            </a:endParaRPr>
          </a:p>
        </p:txBody>
      </p:sp>
      <p:pic>
        <p:nvPicPr>
          <p:cNvPr id="29" name="Picture 28" descr="Hypervisor Stack.png">
            <a:extLst>
              <a:ext uri="{FF2B5EF4-FFF2-40B4-BE49-F238E27FC236}">
                <a16:creationId xmlns:a16="http://schemas.microsoft.com/office/drawing/2014/main" id="{F5ADF2C7-F647-4C59-ACA4-D362F822A95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22117" y="2933148"/>
            <a:ext cx="2700305" cy="1566543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9ADFFD5E-8995-4DCF-9564-D01E6B010CB1}"/>
              </a:ext>
            </a:extLst>
          </p:cNvPr>
          <p:cNvSpPr/>
          <p:nvPr/>
        </p:nvSpPr>
        <p:spPr>
          <a:xfrm>
            <a:off x="1125876" y="2157726"/>
            <a:ext cx="3733800" cy="533400"/>
          </a:xfrm>
          <a:prstGeom prst="rect">
            <a:avLst/>
          </a:prstGeom>
          <a:solidFill>
            <a:srgbClr val="0085C3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Change the default configuration of the VM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476221F-DEE3-4405-9DBE-AA11151CA471}"/>
              </a:ext>
            </a:extLst>
          </p:cNvPr>
          <p:cNvSpPr/>
          <p:nvPr/>
        </p:nvSpPr>
        <p:spPr>
          <a:xfrm>
            <a:off x="1135294" y="3025563"/>
            <a:ext cx="3733800" cy="533400"/>
          </a:xfrm>
          <a:prstGeom prst="rect">
            <a:avLst/>
          </a:prstGeom>
          <a:solidFill>
            <a:srgbClr val="0085C3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Disconnection of the virtual components that are not required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BDCD5CD-17DC-463B-9B9A-06F7D76E8985}"/>
              </a:ext>
            </a:extLst>
          </p:cNvPr>
          <p:cNvSpPr/>
          <p:nvPr/>
        </p:nvSpPr>
        <p:spPr>
          <a:xfrm>
            <a:off x="1143000" y="3822667"/>
            <a:ext cx="3733800" cy="533400"/>
          </a:xfrm>
          <a:prstGeom prst="rect">
            <a:avLst/>
          </a:prstGeom>
          <a:solidFill>
            <a:srgbClr val="0085C3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Ensuring that the security mechanisms are enabled, and are up-to-date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7D454E4-C5F7-447C-9E89-93C57DBD0D73}"/>
              </a:ext>
            </a:extLst>
          </p:cNvPr>
          <p:cNvSpPr/>
          <p:nvPr/>
        </p:nvSpPr>
        <p:spPr>
          <a:xfrm>
            <a:off x="1125876" y="4625763"/>
            <a:ext cx="3733800" cy="533400"/>
          </a:xfrm>
          <a:prstGeom prst="rect">
            <a:avLst/>
          </a:prstGeom>
          <a:solidFill>
            <a:srgbClr val="0085C3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Isolation of the VM network using VLANs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AFE42F6-B8B1-4510-BD1C-E3D3FA580F74}"/>
              </a:ext>
            </a:extLst>
          </p:cNvPr>
          <p:cNvSpPr/>
          <p:nvPr/>
        </p:nvSpPr>
        <p:spPr>
          <a:xfrm>
            <a:off x="1129083" y="2249943"/>
            <a:ext cx="36952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D2F3501-720C-4F7B-AEBF-E2C9EFD9E3A5}"/>
              </a:ext>
            </a:extLst>
          </p:cNvPr>
          <p:cNvSpPr/>
          <p:nvPr/>
        </p:nvSpPr>
        <p:spPr>
          <a:xfrm>
            <a:off x="1143000" y="3826311"/>
            <a:ext cx="3733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7E2CEEC-B404-4F6A-8477-076C3348F640}"/>
              </a:ext>
            </a:extLst>
          </p:cNvPr>
          <p:cNvSpPr/>
          <p:nvPr/>
        </p:nvSpPr>
        <p:spPr>
          <a:xfrm>
            <a:off x="1143000" y="5431594"/>
            <a:ext cx="3733800" cy="533400"/>
          </a:xfrm>
          <a:prstGeom prst="rect">
            <a:avLst/>
          </a:prstGeom>
          <a:solidFill>
            <a:srgbClr val="0085C3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Creation of the virtual machine from the VM template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3E5A57A-2FFA-416B-8DF5-F40D31C90962}"/>
              </a:ext>
            </a:extLst>
          </p:cNvPr>
          <p:cNvSpPr txBox="1"/>
          <p:nvPr/>
        </p:nvSpPr>
        <p:spPr>
          <a:xfrm>
            <a:off x="5515182" y="2721100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C3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85C3"/>
                </a:solidFill>
                <a:effectLst/>
                <a:uLnTx/>
                <a:uFillTx/>
              </a:rPr>
              <a:t>VM1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36F2632-80D6-4015-A5FC-7CD106A801B5}"/>
              </a:ext>
            </a:extLst>
          </p:cNvPr>
          <p:cNvSpPr txBox="1"/>
          <p:nvPr/>
        </p:nvSpPr>
        <p:spPr>
          <a:xfrm>
            <a:off x="6056878" y="2720051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C3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85C3"/>
                </a:solidFill>
                <a:effectLst/>
                <a:uLnTx/>
                <a:uFillTx/>
              </a:rPr>
              <a:t>VM2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D36BF51-2CF4-452F-B098-9DA3DA491050}"/>
              </a:ext>
            </a:extLst>
          </p:cNvPr>
          <p:cNvSpPr txBox="1"/>
          <p:nvPr/>
        </p:nvSpPr>
        <p:spPr>
          <a:xfrm>
            <a:off x="6631187" y="2720050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C3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85C3"/>
                </a:solidFill>
                <a:effectLst/>
                <a:uLnTx/>
                <a:uFillTx/>
              </a:rPr>
              <a:t>VM3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FFFAD85-5ABA-4404-B923-1D36062EECED}"/>
              </a:ext>
            </a:extLst>
          </p:cNvPr>
          <p:cNvSpPr txBox="1"/>
          <p:nvPr/>
        </p:nvSpPr>
        <p:spPr>
          <a:xfrm>
            <a:off x="7214592" y="2720049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C3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85C3"/>
                </a:solidFill>
                <a:effectLst/>
                <a:uLnTx/>
                <a:uFillTx/>
              </a:rPr>
              <a:t>VM4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5FC1C4E-E885-4868-8C9B-44EE18131D73}"/>
              </a:ext>
            </a:extLst>
          </p:cNvPr>
          <p:cNvSpPr txBox="1"/>
          <p:nvPr/>
        </p:nvSpPr>
        <p:spPr>
          <a:xfrm>
            <a:off x="7774864" y="2720049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C3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85C3"/>
                </a:solidFill>
                <a:effectLst/>
                <a:uLnTx/>
                <a:uFillTx/>
              </a:rPr>
              <a:t>VM5</a:t>
            </a:r>
          </a:p>
        </p:txBody>
      </p:sp>
      <p:pic>
        <p:nvPicPr>
          <p:cNvPr id="67" name="Picture 66" descr="42.png">
            <a:extLst>
              <a:ext uri="{FF2B5EF4-FFF2-40B4-BE49-F238E27FC236}">
                <a16:creationId xmlns:a16="http://schemas.microsoft.com/office/drawing/2014/main" id="{7045AD1A-6FC6-4AAF-816E-81A53A15101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98977" y="3220262"/>
            <a:ext cx="268232" cy="268232"/>
          </a:xfrm>
          <a:prstGeom prst="rect">
            <a:avLst/>
          </a:prstGeom>
        </p:spPr>
      </p:pic>
      <p:pic>
        <p:nvPicPr>
          <p:cNvPr id="68" name="Picture 67" descr="42.png">
            <a:extLst>
              <a:ext uri="{FF2B5EF4-FFF2-40B4-BE49-F238E27FC236}">
                <a16:creationId xmlns:a16="http://schemas.microsoft.com/office/drawing/2014/main" id="{024E6B62-25C4-4A2C-8FCB-E641514F4C6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69948" y="3223460"/>
            <a:ext cx="268232" cy="268232"/>
          </a:xfrm>
          <a:prstGeom prst="rect">
            <a:avLst/>
          </a:prstGeom>
        </p:spPr>
      </p:pic>
      <p:pic>
        <p:nvPicPr>
          <p:cNvPr id="69" name="Picture 68" descr="42.png">
            <a:extLst>
              <a:ext uri="{FF2B5EF4-FFF2-40B4-BE49-F238E27FC236}">
                <a16:creationId xmlns:a16="http://schemas.microsoft.com/office/drawing/2014/main" id="{6BF7985B-4E90-4B50-ACCB-5A410FF969F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40636" y="3223460"/>
            <a:ext cx="268232" cy="268232"/>
          </a:xfrm>
          <a:prstGeom prst="rect">
            <a:avLst/>
          </a:prstGeom>
        </p:spPr>
      </p:pic>
      <p:pic>
        <p:nvPicPr>
          <p:cNvPr id="70" name="Picture 69" descr="42.png">
            <a:extLst>
              <a:ext uri="{FF2B5EF4-FFF2-40B4-BE49-F238E27FC236}">
                <a16:creationId xmlns:a16="http://schemas.microsoft.com/office/drawing/2014/main" id="{33F8EDF7-9107-4F5F-B6CB-8BBA1390B6E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11324" y="3223460"/>
            <a:ext cx="268232" cy="268232"/>
          </a:xfrm>
          <a:prstGeom prst="rect">
            <a:avLst/>
          </a:prstGeom>
        </p:spPr>
      </p:pic>
      <p:pic>
        <p:nvPicPr>
          <p:cNvPr id="71" name="Picture 70" descr="42.png">
            <a:extLst>
              <a:ext uri="{FF2B5EF4-FFF2-40B4-BE49-F238E27FC236}">
                <a16:creationId xmlns:a16="http://schemas.microsoft.com/office/drawing/2014/main" id="{5B6C729A-6F19-4B49-8A57-D70EE07C03B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2012" y="3223460"/>
            <a:ext cx="268232" cy="268232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19A30578-F4DE-4885-BCB0-8393EB5F667A}"/>
              </a:ext>
            </a:extLst>
          </p:cNvPr>
          <p:cNvSpPr txBox="1"/>
          <p:nvPr/>
        </p:nvSpPr>
        <p:spPr>
          <a:xfrm>
            <a:off x="5743576" y="4611776"/>
            <a:ext cx="2421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C3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Virtual machine hardening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215CAD9-BFF3-4F9C-9B7E-4A7CCE1496F8}"/>
              </a:ext>
            </a:extLst>
          </p:cNvPr>
          <p:cNvCxnSpPr/>
          <p:nvPr/>
        </p:nvCxnSpPr>
        <p:spPr>
          <a:xfrm>
            <a:off x="838200" y="1984372"/>
            <a:ext cx="4267200" cy="0"/>
          </a:xfrm>
          <a:prstGeom prst="line">
            <a:avLst/>
          </a:prstGeom>
          <a:noFill/>
          <a:ln w="38100" cap="flat" cmpd="sng" algn="ctr">
            <a:solidFill>
              <a:srgbClr val="444444">
                <a:lumMod val="60000"/>
                <a:lumOff val="40000"/>
              </a:srgbClr>
            </a:solidFill>
            <a:prstDash val="solid"/>
          </a:ln>
          <a:effectLst/>
        </p:spPr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05CCE2A8-4B70-4A48-9BCB-0875DDA43A75}"/>
              </a:ext>
            </a:extLst>
          </p:cNvPr>
          <p:cNvSpPr txBox="1"/>
          <p:nvPr/>
        </p:nvSpPr>
        <p:spPr>
          <a:xfrm>
            <a:off x="1554892" y="1640753"/>
            <a:ext cx="30171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C3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Virtual machine hardening includes:</a:t>
            </a:r>
          </a:p>
        </p:txBody>
      </p:sp>
      <p:cxnSp>
        <p:nvCxnSpPr>
          <p:cNvPr id="75" name="Elbow Connector 34">
            <a:extLst>
              <a:ext uri="{FF2B5EF4-FFF2-40B4-BE49-F238E27FC236}">
                <a16:creationId xmlns:a16="http://schemas.microsoft.com/office/drawing/2014/main" id="{E5BCF3AC-EF1A-43D0-9D61-E3B127D2E8F0}"/>
              </a:ext>
            </a:extLst>
          </p:cNvPr>
          <p:cNvCxnSpPr/>
          <p:nvPr/>
        </p:nvCxnSpPr>
        <p:spPr>
          <a:xfrm rot="16200000" flipH="1">
            <a:off x="857895" y="2144320"/>
            <a:ext cx="416885" cy="131778"/>
          </a:xfrm>
          <a:prstGeom prst="bentConnector2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76" name="Elbow Connector 35">
            <a:extLst>
              <a:ext uri="{FF2B5EF4-FFF2-40B4-BE49-F238E27FC236}">
                <a16:creationId xmlns:a16="http://schemas.microsoft.com/office/drawing/2014/main" id="{C0956895-F1C9-4CD2-9540-34E547C3FBAF}"/>
              </a:ext>
            </a:extLst>
          </p:cNvPr>
          <p:cNvCxnSpPr/>
          <p:nvPr/>
        </p:nvCxnSpPr>
        <p:spPr>
          <a:xfrm rot="16200000" flipH="1">
            <a:off x="658337" y="5225907"/>
            <a:ext cx="821700" cy="137477"/>
          </a:xfrm>
          <a:prstGeom prst="bentConnector2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77" name="Elbow Connector 36">
            <a:extLst>
              <a:ext uri="{FF2B5EF4-FFF2-40B4-BE49-F238E27FC236}">
                <a16:creationId xmlns:a16="http://schemas.microsoft.com/office/drawing/2014/main" id="{6B45FC0E-E44A-4065-897F-BF2F6A765075}"/>
              </a:ext>
            </a:extLst>
          </p:cNvPr>
          <p:cNvCxnSpPr/>
          <p:nvPr/>
        </p:nvCxnSpPr>
        <p:spPr>
          <a:xfrm rot="16200000" flipH="1">
            <a:off x="655706" y="2752434"/>
            <a:ext cx="821700" cy="137477"/>
          </a:xfrm>
          <a:prstGeom prst="bentConnector2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78" name="Elbow Connector 53">
            <a:extLst>
              <a:ext uri="{FF2B5EF4-FFF2-40B4-BE49-F238E27FC236}">
                <a16:creationId xmlns:a16="http://schemas.microsoft.com/office/drawing/2014/main" id="{8596F076-F275-4CCE-80DA-2A609662DC61}"/>
              </a:ext>
            </a:extLst>
          </p:cNvPr>
          <p:cNvCxnSpPr/>
          <p:nvPr/>
        </p:nvCxnSpPr>
        <p:spPr>
          <a:xfrm rot="16200000" flipH="1">
            <a:off x="657725" y="3579098"/>
            <a:ext cx="821700" cy="137477"/>
          </a:xfrm>
          <a:prstGeom prst="bentConnector2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79" name="Elbow Connector 65">
            <a:extLst>
              <a:ext uri="{FF2B5EF4-FFF2-40B4-BE49-F238E27FC236}">
                <a16:creationId xmlns:a16="http://schemas.microsoft.com/office/drawing/2014/main" id="{AD5F3F46-0DD0-4F2C-8E4A-8897C968F8AF}"/>
              </a:ext>
            </a:extLst>
          </p:cNvPr>
          <p:cNvCxnSpPr/>
          <p:nvPr/>
        </p:nvCxnSpPr>
        <p:spPr>
          <a:xfrm rot="16200000" flipH="1">
            <a:off x="659031" y="4400799"/>
            <a:ext cx="821700" cy="137477"/>
          </a:xfrm>
          <a:prstGeom prst="bentConnector2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604272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DB8"/>
                </a:solidFill>
              </a:rPr>
              <a:t>Firewall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3C39171-CAA0-46C8-B5E3-8E3E63E67808}"/>
              </a:ext>
            </a:extLst>
          </p:cNvPr>
          <p:cNvGrpSpPr/>
          <p:nvPr/>
        </p:nvGrpSpPr>
        <p:grpSpPr>
          <a:xfrm>
            <a:off x="3216795" y="2037178"/>
            <a:ext cx="5841150" cy="3087354"/>
            <a:chOff x="3150450" y="932196"/>
            <a:chExt cx="5841150" cy="308735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ECE0114-D02E-44F9-8E09-1E0B1ABB6C5E}"/>
                </a:ext>
              </a:extLst>
            </p:cNvPr>
            <p:cNvCxnSpPr/>
            <p:nvPr/>
          </p:nvCxnSpPr>
          <p:spPr>
            <a:xfrm>
              <a:off x="7710286" y="1566996"/>
              <a:ext cx="0" cy="547553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C4028C0-BF20-4C79-8BFA-7E9399F5B3D8}"/>
                </a:ext>
              </a:extLst>
            </p:cNvPr>
            <p:cNvCxnSpPr/>
            <p:nvPr/>
          </p:nvCxnSpPr>
          <p:spPr>
            <a:xfrm>
              <a:off x="4357486" y="1566997"/>
              <a:ext cx="0" cy="547553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7A47F2B-355C-4DC4-801A-6CEA5E1393D9}"/>
                </a:ext>
              </a:extLst>
            </p:cNvPr>
            <p:cNvSpPr/>
            <p:nvPr/>
          </p:nvSpPr>
          <p:spPr>
            <a:xfrm>
              <a:off x="3150450" y="2038350"/>
              <a:ext cx="2514600" cy="609600"/>
            </a:xfrm>
            <a:prstGeom prst="rect">
              <a:avLst/>
            </a:prstGeom>
            <a:solidFill>
              <a:srgbClr val="0085C3"/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C03C94B-C916-4E8B-9E1C-55D7C191E321}"/>
                </a:ext>
              </a:extLst>
            </p:cNvPr>
            <p:cNvSpPr/>
            <p:nvPr/>
          </p:nvSpPr>
          <p:spPr>
            <a:xfrm>
              <a:off x="3150450" y="2724150"/>
              <a:ext cx="2514600" cy="609600"/>
            </a:xfrm>
            <a:prstGeom prst="rect">
              <a:avLst/>
            </a:prstGeom>
            <a:solidFill>
              <a:srgbClr val="0085C3"/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C25A1D8-6367-4D8F-8413-ABD6444B2BAA}"/>
                </a:ext>
              </a:extLst>
            </p:cNvPr>
            <p:cNvSpPr/>
            <p:nvPr/>
          </p:nvSpPr>
          <p:spPr>
            <a:xfrm>
              <a:off x="3153654" y="3409950"/>
              <a:ext cx="2514600" cy="609600"/>
            </a:xfrm>
            <a:prstGeom prst="rect">
              <a:avLst/>
            </a:prstGeom>
            <a:solidFill>
              <a:srgbClr val="0085C3"/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68F1ED1-8542-47EA-82FB-786D5602A3AA}"/>
                </a:ext>
              </a:extLst>
            </p:cNvPr>
            <p:cNvSpPr/>
            <p:nvPr/>
          </p:nvSpPr>
          <p:spPr>
            <a:xfrm>
              <a:off x="6466114" y="2038350"/>
              <a:ext cx="2514600" cy="609600"/>
            </a:xfrm>
            <a:prstGeom prst="rect">
              <a:avLst/>
            </a:prstGeom>
            <a:solidFill>
              <a:srgbClr val="0085C3"/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458F52C-88E3-4DF9-8E19-348385AA5D8A}"/>
                </a:ext>
              </a:extLst>
            </p:cNvPr>
            <p:cNvSpPr/>
            <p:nvPr/>
          </p:nvSpPr>
          <p:spPr>
            <a:xfrm>
              <a:off x="6469315" y="2724150"/>
              <a:ext cx="2514600" cy="609600"/>
            </a:xfrm>
            <a:prstGeom prst="rect">
              <a:avLst/>
            </a:prstGeom>
            <a:solidFill>
              <a:srgbClr val="0085C3"/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3A75AD5-0596-4BD5-A8A7-F5AF0FD40BAE}"/>
                </a:ext>
              </a:extLst>
            </p:cNvPr>
            <p:cNvSpPr/>
            <p:nvPr/>
          </p:nvSpPr>
          <p:spPr>
            <a:xfrm>
              <a:off x="6477000" y="3409950"/>
              <a:ext cx="2514600" cy="609600"/>
            </a:xfrm>
            <a:prstGeom prst="rect">
              <a:avLst/>
            </a:prstGeom>
            <a:solidFill>
              <a:srgbClr val="0085C3"/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10DD1B1-D6C6-4878-B095-366680276BB8}"/>
                </a:ext>
              </a:extLst>
            </p:cNvPr>
            <p:cNvSpPr/>
            <p:nvPr/>
          </p:nvSpPr>
          <p:spPr>
            <a:xfrm>
              <a:off x="4967086" y="932196"/>
              <a:ext cx="2209800" cy="381000"/>
            </a:xfrm>
            <a:prstGeom prst="rect">
              <a:avLst/>
            </a:prstGeom>
            <a:solidFill>
              <a:srgbClr val="444444"/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Cloud-based firewall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FAF70B8-7790-4D4B-8E37-7EF0499D3295}"/>
                </a:ext>
              </a:extLst>
            </p:cNvPr>
            <p:cNvSpPr txBox="1"/>
            <p:nvPr/>
          </p:nvSpPr>
          <p:spPr>
            <a:xfrm>
              <a:off x="3150450" y="2218035"/>
              <a:ext cx="25122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5C3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Implemented at network level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5BF360E-96AD-4B69-8997-2F8A47AFA116}"/>
                </a:ext>
              </a:extLst>
            </p:cNvPr>
            <p:cNvSpPr txBox="1"/>
            <p:nvPr/>
          </p:nvSpPr>
          <p:spPr>
            <a:xfrm>
              <a:off x="3214486" y="2902347"/>
              <a:ext cx="24128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5C3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Protects cloud infrastructure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3CAE67D-28EC-49BB-A5B8-D5E30F688055}"/>
                </a:ext>
              </a:extLst>
            </p:cNvPr>
            <p:cNvCxnSpPr/>
            <p:nvPr/>
          </p:nvCxnSpPr>
          <p:spPr>
            <a:xfrm>
              <a:off x="5805286" y="1313196"/>
              <a:ext cx="0" cy="253801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ACE239E-E5CB-4DC6-8239-0F23B3BD2289}"/>
                </a:ext>
              </a:extLst>
            </p:cNvPr>
            <p:cNvCxnSpPr/>
            <p:nvPr/>
          </p:nvCxnSpPr>
          <p:spPr>
            <a:xfrm>
              <a:off x="6262486" y="1313196"/>
              <a:ext cx="0" cy="253801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2A67318-8B44-468E-AD5D-86B1663588A8}"/>
                </a:ext>
              </a:extLst>
            </p:cNvPr>
            <p:cNvCxnSpPr/>
            <p:nvPr/>
          </p:nvCxnSpPr>
          <p:spPr>
            <a:xfrm flipH="1">
              <a:off x="4357486" y="1566997"/>
              <a:ext cx="1447800" cy="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02D6900-F69B-4081-9AF6-8496FA636AE5}"/>
                </a:ext>
              </a:extLst>
            </p:cNvPr>
            <p:cNvCxnSpPr/>
            <p:nvPr/>
          </p:nvCxnSpPr>
          <p:spPr>
            <a:xfrm flipH="1">
              <a:off x="6262486" y="1566997"/>
              <a:ext cx="1447800" cy="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62AC93E-DB00-466F-A250-3C32AC439D65}"/>
                </a:ext>
              </a:extLst>
            </p:cNvPr>
            <p:cNvSpPr txBox="1"/>
            <p:nvPr/>
          </p:nvSpPr>
          <p:spPr>
            <a:xfrm>
              <a:off x="3295553" y="3560861"/>
              <a:ext cx="22220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5C3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Offered in IaaS </a:t>
              </a: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and PaaS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79C1430-07C0-417E-9FD9-15DD6DEC2A2B}"/>
                </a:ext>
              </a:extLst>
            </p:cNvPr>
            <p:cNvSpPr txBox="1"/>
            <p:nvPr/>
          </p:nvSpPr>
          <p:spPr>
            <a:xfrm>
              <a:off x="6529266" y="3453140"/>
              <a:ext cx="2291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5C3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Offered in </a:t>
              </a: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FWaaS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, SaaS, and SECaaS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BB8B528-BB1A-45F8-9C3E-3A6F9D185F5E}"/>
                </a:ext>
              </a:extLst>
            </p:cNvPr>
            <p:cNvSpPr txBox="1"/>
            <p:nvPr/>
          </p:nvSpPr>
          <p:spPr>
            <a:xfrm>
              <a:off x="6572142" y="2211576"/>
              <a:ext cx="22236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5C3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Implemented at host level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0E60E46-A0E7-41AC-B960-342E06C2E283}"/>
                </a:ext>
              </a:extLst>
            </p:cNvPr>
            <p:cNvSpPr txBox="1"/>
            <p:nvPr/>
          </p:nvSpPr>
          <p:spPr>
            <a:xfrm>
              <a:off x="6503866" y="2769870"/>
              <a:ext cx="24877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5C3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Protects consumers infrastructure</a:t>
              </a: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B755338C-613C-4D50-9EEC-B3D7D73A534D}"/>
              </a:ext>
            </a:extLst>
          </p:cNvPr>
          <p:cNvSpPr/>
          <p:nvPr/>
        </p:nvSpPr>
        <p:spPr>
          <a:xfrm>
            <a:off x="323426" y="1902362"/>
            <a:ext cx="2585297" cy="3581400"/>
          </a:xfrm>
          <a:prstGeom prst="rect">
            <a:avLst/>
          </a:prstGeom>
          <a:solidFill>
            <a:srgbClr val="0085C3">
              <a:lumMod val="20000"/>
              <a:lumOff val="80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26AFAFC-C1E2-46CA-A44C-7EF208750DE4}"/>
              </a:ext>
            </a:extLst>
          </p:cNvPr>
          <p:cNvSpPr/>
          <p:nvPr/>
        </p:nvSpPr>
        <p:spPr>
          <a:xfrm>
            <a:off x="416866" y="2125344"/>
            <a:ext cx="2209800" cy="381000"/>
          </a:xfrm>
          <a:prstGeom prst="rect">
            <a:avLst/>
          </a:prstGeom>
          <a:solidFill>
            <a:srgbClr val="0085C3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Traditional firewall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89EACAA-E601-4D8D-8717-7CF2A1077A15}"/>
              </a:ext>
            </a:extLst>
          </p:cNvPr>
          <p:cNvSpPr/>
          <p:nvPr/>
        </p:nvSpPr>
        <p:spPr>
          <a:xfrm>
            <a:off x="326817" y="2638862"/>
            <a:ext cx="2528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</a:rPr>
              <a:t>Monitors the network traffic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53F66B3-B4E1-4FC5-8C54-34D5AFE2184B}"/>
              </a:ext>
            </a:extLst>
          </p:cNvPr>
          <p:cNvSpPr/>
          <p:nvPr/>
        </p:nvSpPr>
        <p:spPr>
          <a:xfrm>
            <a:off x="315741" y="4416962"/>
            <a:ext cx="25929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</a:rPr>
              <a:t>Establishes a barrier between the internal network and Internet 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01EDCE0-48D6-449B-8A0C-F09164D53A65}"/>
              </a:ext>
            </a:extLst>
          </p:cNvPr>
          <p:cNvSpPr/>
          <p:nvPr/>
        </p:nvSpPr>
        <p:spPr>
          <a:xfrm>
            <a:off x="339755" y="3525898"/>
            <a:ext cx="25284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</a:rPr>
              <a:t>Filters the traffic based on the defined set of security rules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0206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DB8"/>
                </a:solidFill>
              </a:rPr>
              <a:t>Firewall use case: Demilitarized zones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786E030-D76E-4787-B937-171E61E3E977}"/>
              </a:ext>
            </a:extLst>
          </p:cNvPr>
          <p:cNvGrpSpPr/>
          <p:nvPr/>
        </p:nvGrpSpPr>
        <p:grpSpPr>
          <a:xfrm>
            <a:off x="99687" y="3694821"/>
            <a:ext cx="9006490" cy="1678342"/>
            <a:chOff x="35910" y="1962150"/>
            <a:chExt cx="9006490" cy="1678342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17DCCC3-EE15-4C05-9292-3CBA81B5BCE8}"/>
                </a:ext>
              </a:extLst>
            </p:cNvPr>
            <p:cNvSpPr/>
            <p:nvPr/>
          </p:nvSpPr>
          <p:spPr>
            <a:xfrm>
              <a:off x="2828967" y="1962150"/>
              <a:ext cx="3502654" cy="1678342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12700" cmpd="sng">
              <a:solidFill>
                <a:srgbClr val="444444"/>
              </a:solidFill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pic>
          <p:nvPicPr>
            <p:cNvPr id="69" name="Picture 68" descr="Hypervisor Stack.png">
              <a:extLst>
                <a:ext uri="{FF2B5EF4-FFF2-40B4-BE49-F238E27FC236}">
                  <a16:creationId xmlns:a16="http://schemas.microsoft.com/office/drawing/2014/main" id="{528D6003-58A1-4900-9C95-D6FD6E714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97341" y="2343150"/>
              <a:ext cx="1299010" cy="753602"/>
            </a:xfrm>
            <a:prstGeom prst="rect">
              <a:avLst/>
            </a:prstGeom>
          </p:spPr>
        </p:pic>
        <p:pic>
          <p:nvPicPr>
            <p:cNvPr id="70" name="Picture 19" descr="C:\Users\patils1\Desktop\2013 Projects\CIS v2\CIS Slide Deck_Based on Book\Colored Graphics\Firewall.png">
              <a:extLst>
                <a:ext uri="{FF2B5EF4-FFF2-40B4-BE49-F238E27FC236}">
                  <a16:creationId xmlns:a16="http://schemas.microsoft.com/office/drawing/2014/main" id="{EF605FE9-589A-418E-B2D6-634377D34F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0497" y="2349325"/>
              <a:ext cx="759454" cy="779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19" descr="C:\Users\patils1\Desktop\2013 Projects\CIS v2\CIS Slide Deck_Based on Book\Colored Graphics\Firewall.png">
              <a:extLst>
                <a:ext uri="{FF2B5EF4-FFF2-40B4-BE49-F238E27FC236}">
                  <a16:creationId xmlns:a16="http://schemas.microsoft.com/office/drawing/2014/main" id="{007D7091-CF84-490E-AFCE-7125C9C510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7977" y="2347526"/>
              <a:ext cx="759454" cy="779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7E08D9F6-748B-4BDB-9B95-FDBD1A8E7D2E}"/>
                </a:ext>
              </a:extLst>
            </p:cNvPr>
            <p:cNvGrpSpPr/>
            <p:nvPr/>
          </p:nvGrpSpPr>
          <p:grpSpPr>
            <a:xfrm>
              <a:off x="6744151" y="2454681"/>
              <a:ext cx="876751" cy="565396"/>
              <a:chOff x="6993670" y="2454681"/>
              <a:chExt cx="876751" cy="565396"/>
            </a:xfrm>
          </p:grpSpPr>
          <p:pic>
            <p:nvPicPr>
              <p:cNvPr id="92" name="Picture 3" descr="C:\Users\patils1\Desktop\2013 Projects\CIS v2\CIS Slide Deck_Based on Book\Colored Graphics\LAN-WAN.png">
                <a:extLst>
                  <a:ext uri="{FF2B5EF4-FFF2-40B4-BE49-F238E27FC236}">
                    <a16:creationId xmlns:a16="http://schemas.microsoft.com/office/drawing/2014/main" id="{4EC10DEE-D7B5-4163-B7FF-90EB09B843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93670" y="2454681"/>
                <a:ext cx="876751" cy="5653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F3CC7F63-78DC-4FD6-9E32-DF9E754730D5}"/>
                  </a:ext>
                </a:extLst>
              </p:cNvPr>
              <p:cNvSpPr txBox="1"/>
              <p:nvPr/>
            </p:nvSpPr>
            <p:spPr>
              <a:xfrm>
                <a:off x="7002570" y="2583490"/>
                <a:ext cx="8402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85C3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Intranet</a:t>
                </a: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49FB1270-71AA-415E-AB74-AB188C4E5BAB}"/>
                </a:ext>
              </a:extLst>
            </p:cNvPr>
            <p:cNvGrpSpPr/>
            <p:nvPr/>
          </p:nvGrpSpPr>
          <p:grpSpPr>
            <a:xfrm>
              <a:off x="1555530" y="2437253"/>
              <a:ext cx="876751" cy="565396"/>
              <a:chOff x="1226154" y="2437253"/>
              <a:chExt cx="876751" cy="565396"/>
            </a:xfrm>
          </p:grpSpPr>
          <p:pic>
            <p:nvPicPr>
              <p:cNvPr id="90" name="Picture 3" descr="C:\Users\patils1\Desktop\2013 Projects\CIS v2\CIS Slide Deck_Based on Book\Colored Graphics\LAN-WAN.png">
                <a:extLst>
                  <a:ext uri="{FF2B5EF4-FFF2-40B4-BE49-F238E27FC236}">
                    <a16:creationId xmlns:a16="http://schemas.microsoft.com/office/drawing/2014/main" id="{9F011972-7470-4789-9186-8FCE687C9E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6154" y="2437253"/>
                <a:ext cx="876751" cy="5653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D3E1226F-9EC6-4CF2-923D-B78418E225DA}"/>
                  </a:ext>
                </a:extLst>
              </p:cNvPr>
              <p:cNvSpPr txBox="1"/>
              <p:nvPr/>
            </p:nvSpPr>
            <p:spPr>
              <a:xfrm>
                <a:off x="1238440" y="2572059"/>
                <a:ext cx="8402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85C3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Internet</a:t>
                </a:r>
              </a:p>
            </p:txBody>
          </p:sp>
        </p:grp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C776A9C6-469D-416A-A6C2-9ECE7DA32D72}"/>
                </a:ext>
              </a:extLst>
            </p:cNvPr>
            <p:cNvCxnSpPr/>
            <p:nvPr/>
          </p:nvCxnSpPr>
          <p:spPr>
            <a:xfrm>
              <a:off x="6363151" y="2748808"/>
              <a:ext cx="304800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5D6C7743-8ECE-4687-B6AE-DE3C151CF8F9}"/>
                </a:ext>
              </a:extLst>
            </p:cNvPr>
            <p:cNvCxnSpPr/>
            <p:nvPr/>
          </p:nvCxnSpPr>
          <p:spPr>
            <a:xfrm>
              <a:off x="5296351" y="2737378"/>
              <a:ext cx="304800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7B77CFD3-A61D-4E68-B94F-B836D78ADD37}"/>
                </a:ext>
              </a:extLst>
            </p:cNvPr>
            <p:cNvCxnSpPr/>
            <p:nvPr/>
          </p:nvCxnSpPr>
          <p:spPr>
            <a:xfrm>
              <a:off x="3642811" y="2737378"/>
              <a:ext cx="304800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E85B16A9-C00D-493C-AC6E-836D6012001D}"/>
                </a:ext>
              </a:extLst>
            </p:cNvPr>
            <p:cNvCxnSpPr/>
            <p:nvPr/>
          </p:nvCxnSpPr>
          <p:spPr>
            <a:xfrm>
              <a:off x="2469930" y="2748808"/>
              <a:ext cx="304800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A5A36F2-8D44-4E36-BD8E-49A7F4C59805}"/>
                </a:ext>
              </a:extLst>
            </p:cNvPr>
            <p:cNvSpPr txBox="1"/>
            <p:nvPr/>
          </p:nvSpPr>
          <p:spPr>
            <a:xfrm>
              <a:off x="3868877" y="2123380"/>
              <a:ext cx="42191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5C3"/>
                </a:buClr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444444"/>
                  </a:solidFill>
                  <a:effectLst/>
                  <a:uLnTx/>
                  <a:uFillTx/>
                </a:rPr>
                <a:t>VM1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9D4A52D-D0E1-40D6-8A10-B5DA4CFA0E36}"/>
                </a:ext>
              </a:extLst>
            </p:cNvPr>
            <p:cNvSpPr txBox="1"/>
            <p:nvPr/>
          </p:nvSpPr>
          <p:spPr>
            <a:xfrm>
              <a:off x="4143203" y="2123241"/>
              <a:ext cx="42191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5C3"/>
                </a:buClr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444444"/>
                  </a:solidFill>
                  <a:effectLst/>
                  <a:uLnTx/>
                  <a:uFillTx/>
                </a:rPr>
                <a:t>VM2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5D72971-4025-4189-92EC-B73E651D75BD}"/>
                </a:ext>
              </a:extLst>
            </p:cNvPr>
            <p:cNvSpPr txBox="1"/>
            <p:nvPr/>
          </p:nvSpPr>
          <p:spPr>
            <a:xfrm>
              <a:off x="4421946" y="2125452"/>
              <a:ext cx="42191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5C3"/>
                </a:buClr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444444"/>
                  </a:solidFill>
                  <a:effectLst/>
                  <a:uLnTx/>
                  <a:uFillTx/>
                </a:rPr>
                <a:t>VM3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CAD0652D-6AB8-41C2-8ACB-B2F6BC607511}"/>
                </a:ext>
              </a:extLst>
            </p:cNvPr>
            <p:cNvSpPr txBox="1"/>
            <p:nvPr/>
          </p:nvSpPr>
          <p:spPr>
            <a:xfrm>
              <a:off x="4689110" y="2125452"/>
              <a:ext cx="42191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5C3"/>
                </a:buClr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444444"/>
                  </a:solidFill>
                  <a:effectLst/>
                  <a:uLnTx/>
                  <a:uFillTx/>
                </a:rPr>
                <a:t>VM4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4D5219A-15B6-4FDA-B673-29FFB5932BD2}"/>
                </a:ext>
              </a:extLst>
            </p:cNvPr>
            <p:cNvSpPr txBox="1"/>
            <p:nvPr/>
          </p:nvSpPr>
          <p:spPr>
            <a:xfrm>
              <a:off x="4975590" y="2127250"/>
              <a:ext cx="42191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5C3"/>
                </a:buClr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444444"/>
                  </a:solidFill>
                  <a:effectLst/>
                  <a:uLnTx/>
                  <a:uFillTx/>
                </a:rPr>
                <a:t>VM5</a:t>
              </a:r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467C3A78-253A-40B2-993A-46486CFC7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2100" y="2375107"/>
              <a:ext cx="1140630" cy="769861"/>
            </a:xfrm>
            <a:prstGeom prst="rect">
              <a:avLst/>
            </a:prstGeom>
          </p:spPr>
        </p:pic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776300BF-57EC-4B40-BA5D-C030AA2CD88B}"/>
                </a:ext>
              </a:extLst>
            </p:cNvPr>
            <p:cNvCxnSpPr/>
            <p:nvPr/>
          </p:nvCxnSpPr>
          <p:spPr>
            <a:xfrm>
              <a:off x="7631412" y="2748808"/>
              <a:ext cx="304800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headEnd type="triangle"/>
              <a:tailEnd type="triangle"/>
            </a:ln>
            <a:effectLst/>
          </p:spPr>
        </p:cxnSp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71302373-6D05-4802-8AB1-1914F4C2E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0" y="2250216"/>
              <a:ext cx="1140630" cy="769861"/>
            </a:xfrm>
            <a:prstGeom prst="rect">
              <a:avLst/>
            </a:prstGeom>
          </p:spPr>
        </p:pic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86221DE0-2F4F-4A45-9D13-11BA183E9EAF}"/>
                </a:ext>
              </a:extLst>
            </p:cNvPr>
            <p:cNvCxnSpPr/>
            <p:nvPr/>
          </p:nvCxnSpPr>
          <p:spPr>
            <a:xfrm>
              <a:off x="1187050" y="2730461"/>
              <a:ext cx="304800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056F213-9D1B-4855-8101-DAA1205162FF}"/>
                </a:ext>
              </a:extLst>
            </p:cNvPr>
            <p:cNvSpPr txBox="1"/>
            <p:nvPr/>
          </p:nvSpPr>
          <p:spPr>
            <a:xfrm>
              <a:off x="3727023" y="3181350"/>
              <a:ext cx="17572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5C3"/>
                </a:buClr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Demilitarized zone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C97E9B1-576D-48C5-A701-13452F037731}"/>
                </a:ext>
              </a:extLst>
            </p:cNvPr>
            <p:cNvSpPr txBox="1"/>
            <p:nvPr/>
          </p:nvSpPr>
          <p:spPr>
            <a:xfrm>
              <a:off x="7945160" y="2617710"/>
              <a:ext cx="1097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5C3"/>
                </a:buClr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Private cloud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4EA3141-AA89-44D6-96B9-A6F895C3F215}"/>
                </a:ext>
              </a:extLst>
            </p:cNvPr>
            <p:cNvSpPr txBox="1"/>
            <p:nvPr/>
          </p:nvSpPr>
          <p:spPr>
            <a:xfrm>
              <a:off x="95250" y="2487901"/>
              <a:ext cx="9971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5C3"/>
                </a:buClr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Public cloud</a:t>
              </a:r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9571F05E-822A-44AB-B653-C388F3ED6B44}"/>
              </a:ext>
            </a:extLst>
          </p:cNvPr>
          <p:cNvSpPr txBox="1"/>
          <p:nvPr/>
        </p:nvSpPr>
        <p:spPr>
          <a:xfrm>
            <a:off x="2764834" y="5656561"/>
            <a:ext cx="3736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C3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Demilitarized zone in a hybrid cloud scenario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515B2CFC-7B54-4074-B7D2-50EEFC2E4187}"/>
              </a:ext>
            </a:extLst>
          </p:cNvPr>
          <p:cNvSpPr/>
          <p:nvPr/>
        </p:nvSpPr>
        <p:spPr>
          <a:xfrm>
            <a:off x="189503" y="1836195"/>
            <a:ext cx="2795899" cy="1219200"/>
          </a:xfrm>
          <a:prstGeom prst="rect">
            <a:avLst/>
          </a:prstGeom>
          <a:solidFill>
            <a:srgbClr val="0085C3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1A7A34C-B0AA-4DBA-9710-3094422BBC6A}"/>
              </a:ext>
            </a:extLst>
          </p:cNvPr>
          <p:cNvSpPr/>
          <p:nvPr/>
        </p:nvSpPr>
        <p:spPr>
          <a:xfrm>
            <a:off x="3261004" y="1836195"/>
            <a:ext cx="2795899" cy="1219200"/>
          </a:xfrm>
          <a:prstGeom prst="rect">
            <a:avLst/>
          </a:prstGeom>
          <a:solidFill>
            <a:srgbClr val="0085C3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984ACD9-C899-4F69-BAC7-7A80F484AE95}"/>
              </a:ext>
            </a:extLst>
          </p:cNvPr>
          <p:cNvSpPr/>
          <p:nvPr/>
        </p:nvSpPr>
        <p:spPr>
          <a:xfrm>
            <a:off x="6298223" y="1846437"/>
            <a:ext cx="2795899" cy="1219200"/>
          </a:xfrm>
          <a:prstGeom prst="rect">
            <a:avLst/>
          </a:prstGeom>
          <a:solidFill>
            <a:srgbClr val="0085C3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0BD9403-A433-4ECD-B0A6-ED000EB0D5AE}"/>
              </a:ext>
            </a:extLst>
          </p:cNvPr>
          <p:cNvSpPr/>
          <p:nvPr/>
        </p:nvSpPr>
        <p:spPr>
          <a:xfrm>
            <a:off x="200806" y="2030296"/>
            <a:ext cx="2775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Secures all the internal resources while still allowing Internet-based access only to the selected resources. 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7F9DCC83-8558-4434-9C50-492C146D35B0}"/>
              </a:ext>
            </a:extLst>
          </p:cNvPr>
          <p:cNvSpPr/>
          <p:nvPr/>
        </p:nvSpPr>
        <p:spPr>
          <a:xfrm>
            <a:off x="3353917" y="2013670"/>
            <a:ext cx="2781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VMs that need the Internet access to use the public cloud are placed between two sets of firewalls.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3345E1AA-2431-4ECE-A33D-18E450D0537E}"/>
              </a:ext>
            </a:extLst>
          </p:cNvPr>
          <p:cNvSpPr/>
          <p:nvPr/>
        </p:nvSpPr>
        <p:spPr>
          <a:xfrm>
            <a:off x="6369823" y="2013670"/>
            <a:ext cx="27741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Exposed compute systems or VMs may or may not be allowed to communicate with internal resources.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6707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7DB8"/>
                </a:solidFill>
              </a:rPr>
              <a:t>Intrusion detection and prevention systems</a:t>
            </a:r>
            <a:endParaRPr lang="en-US" dirty="0">
              <a:solidFill>
                <a:srgbClr val="007DB8"/>
              </a:solidFill>
            </a:endParaRPr>
          </a:p>
        </p:txBody>
      </p:sp>
      <p:sp>
        <p:nvSpPr>
          <p:cNvPr id="24" name="Pentagon 4">
            <a:extLst>
              <a:ext uri="{FF2B5EF4-FFF2-40B4-BE49-F238E27FC236}">
                <a16:creationId xmlns:a16="http://schemas.microsoft.com/office/drawing/2014/main" id="{3D9BCAE1-C90E-489A-AD12-8B34B99F3AE0}"/>
              </a:ext>
            </a:extLst>
          </p:cNvPr>
          <p:cNvSpPr/>
          <p:nvPr/>
        </p:nvSpPr>
        <p:spPr>
          <a:xfrm>
            <a:off x="226305" y="3894113"/>
            <a:ext cx="2689860" cy="533400"/>
          </a:xfrm>
          <a:prstGeom prst="homePlate">
            <a:avLst>
              <a:gd name="adj" fmla="val 30682"/>
            </a:avLst>
          </a:prstGeom>
          <a:solidFill>
            <a:srgbClr val="0085C3"/>
          </a:solidFill>
          <a:effectLst/>
        </p:spPr>
        <p:txBody>
          <a:bodyPr wrap="square" rtlCol="0" anchor="ctr">
            <a:normAutofit/>
          </a:bodyPr>
          <a:lstStyle/>
          <a:p>
            <a:pPr marL="341313" marR="0" lvl="0" indent="0" defTabSz="457200" eaLnBrk="1" fontAlgn="auto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Signature-based</a:t>
            </a:r>
          </a:p>
        </p:txBody>
      </p:sp>
      <p:sp>
        <p:nvSpPr>
          <p:cNvPr id="25" name="Pentagon 5">
            <a:extLst>
              <a:ext uri="{FF2B5EF4-FFF2-40B4-BE49-F238E27FC236}">
                <a16:creationId xmlns:a16="http://schemas.microsoft.com/office/drawing/2014/main" id="{7BEA7309-9AE5-4CDE-810E-2052406DC2FF}"/>
              </a:ext>
            </a:extLst>
          </p:cNvPr>
          <p:cNvSpPr/>
          <p:nvPr/>
        </p:nvSpPr>
        <p:spPr>
          <a:xfrm>
            <a:off x="3292931" y="3894113"/>
            <a:ext cx="2689860" cy="533400"/>
          </a:xfrm>
          <a:prstGeom prst="homePlate">
            <a:avLst>
              <a:gd name="adj" fmla="val 30682"/>
            </a:avLst>
          </a:prstGeom>
          <a:solidFill>
            <a:srgbClr val="444444"/>
          </a:solidFill>
          <a:effectLst/>
        </p:spPr>
        <p:txBody>
          <a:bodyPr wrap="square" rtlCol="0" anchor="ctr">
            <a:normAutofit/>
          </a:bodyPr>
          <a:lstStyle/>
          <a:p>
            <a:pPr marL="341313" marR="0" lvl="0" indent="0" defTabSz="457200" eaLnBrk="1" fontAlgn="auto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Anomaly-based</a:t>
            </a:r>
          </a:p>
        </p:txBody>
      </p:sp>
      <p:sp>
        <p:nvSpPr>
          <p:cNvPr id="26" name="Pentagon 6">
            <a:extLst>
              <a:ext uri="{FF2B5EF4-FFF2-40B4-BE49-F238E27FC236}">
                <a16:creationId xmlns:a16="http://schemas.microsoft.com/office/drawing/2014/main" id="{2358A3AF-29FD-47B7-8C17-FC56FA54B8F9}"/>
              </a:ext>
            </a:extLst>
          </p:cNvPr>
          <p:cNvSpPr/>
          <p:nvPr/>
        </p:nvSpPr>
        <p:spPr>
          <a:xfrm>
            <a:off x="6368024" y="3894113"/>
            <a:ext cx="2689860" cy="533400"/>
          </a:xfrm>
          <a:prstGeom prst="homePlate">
            <a:avLst>
              <a:gd name="adj" fmla="val 30682"/>
            </a:avLst>
          </a:prstGeom>
          <a:solidFill>
            <a:srgbClr val="5482AB">
              <a:lumMod val="75000"/>
            </a:srgbClr>
          </a:solidFill>
          <a:effectLst/>
        </p:spPr>
        <p:txBody>
          <a:bodyPr wrap="square" rtlCol="0" anchor="ctr">
            <a:normAutofit/>
          </a:bodyPr>
          <a:lstStyle/>
          <a:p>
            <a:pPr marL="341313" marR="0" lvl="0" indent="0" defTabSz="457200" eaLnBrk="1" fontAlgn="auto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Laser-based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BB454A1-BCB9-40AE-BA16-E7592AAE3809}"/>
              </a:ext>
            </a:extLst>
          </p:cNvPr>
          <p:cNvSpPr/>
          <p:nvPr/>
        </p:nvSpPr>
        <p:spPr>
          <a:xfrm>
            <a:off x="226305" y="4427513"/>
            <a:ext cx="2517988" cy="1524000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F4F0603-F13F-4480-97B8-485BE8346CEA}"/>
              </a:ext>
            </a:extLst>
          </p:cNvPr>
          <p:cNvSpPr/>
          <p:nvPr/>
        </p:nvSpPr>
        <p:spPr>
          <a:xfrm>
            <a:off x="3292931" y="4427513"/>
            <a:ext cx="2517988" cy="1524000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43CC919-EA4D-44DA-8E08-8BE7E8B52A84}"/>
              </a:ext>
            </a:extLst>
          </p:cNvPr>
          <p:cNvSpPr/>
          <p:nvPr/>
        </p:nvSpPr>
        <p:spPr>
          <a:xfrm>
            <a:off x="6376491" y="4427513"/>
            <a:ext cx="2517988" cy="1524000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72FBC84-589D-4BD7-AE93-09083A703814}"/>
              </a:ext>
            </a:extLst>
          </p:cNvPr>
          <p:cNvSpPr/>
          <p:nvPr/>
        </p:nvSpPr>
        <p:spPr>
          <a:xfrm>
            <a:off x="308008" y="4594154"/>
            <a:ext cx="25179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</a:rPr>
              <a:t>Compares the signature against observed events by relying on a database that contains known attack patterns, or signature.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8E79BBC-653D-4B81-A3B1-92B0D3DD6DBB}"/>
              </a:ext>
            </a:extLst>
          </p:cNvPr>
          <p:cNvSpPr/>
          <p:nvPr/>
        </p:nvSpPr>
        <p:spPr>
          <a:xfrm>
            <a:off x="3536772" y="4701875"/>
            <a:ext cx="2552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</a:rPr>
              <a:t>Compares the observed events with the normal activities to identify the abnormal patterns.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DE42418-116B-4ADE-AA4B-4811757C08AB}"/>
              </a:ext>
            </a:extLst>
          </p:cNvPr>
          <p:cNvSpPr/>
          <p:nvPr/>
        </p:nvSpPr>
        <p:spPr>
          <a:xfrm>
            <a:off x="6421575" y="4712459"/>
            <a:ext cx="25827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</a:rPr>
              <a:t>Uses laser light source 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</a:rPr>
              <a:t>that produces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</a:rPr>
              <a:t>narrow and invisible light beam to guard the physical premises.</a:t>
            </a:r>
          </a:p>
        </p:txBody>
      </p:sp>
      <p:sp>
        <p:nvSpPr>
          <p:cNvPr id="33" name="Pentagon 14">
            <a:extLst>
              <a:ext uri="{FF2B5EF4-FFF2-40B4-BE49-F238E27FC236}">
                <a16:creationId xmlns:a16="http://schemas.microsoft.com/office/drawing/2014/main" id="{0D363300-D4E3-4171-B3A8-3DF111EEF830}"/>
              </a:ext>
            </a:extLst>
          </p:cNvPr>
          <p:cNvSpPr/>
          <p:nvPr/>
        </p:nvSpPr>
        <p:spPr>
          <a:xfrm>
            <a:off x="226305" y="3272632"/>
            <a:ext cx="8668174" cy="469081"/>
          </a:xfrm>
          <a:prstGeom prst="homePlate">
            <a:avLst>
              <a:gd name="adj" fmla="val 30682"/>
            </a:avLst>
          </a:prstGeom>
          <a:solidFill>
            <a:srgbClr val="5482AB">
              <a:lumMod val="50000"/>
            </a:srgbClr>
          </a:solidFill>
          <a:effectLst/>
        </p:spPr>
        <p:txBody>
          <a:bodyPr wrap="square" rtlCol="0" anchor="ctr">
            <a:normAutofit/>
          </a:bodyPr>
          <a:lstStyle/>
          <a:p>
            <a:pPr marL="341313" marR="0" lvl="0" indent="0" algn="ctr" defTabSz="457200" eaLnBrk="1" fontAlgn="auto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Intrusion detection classification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C788631-2DD2-41CC-9E44-F56BD3B49F84}"/>
              </a:ext>
            </a:extLst>
          </p:cNvPr>
          <p:cNvSpPr/>
          <p:nvPr/>
        </p:nvSpPr>
        <p:spPr>
          <a:xfrm>
            <a:off x="302505" y="2065313"/>
            <a:ext cx="4008120" cy="1054919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D8B8521-FFCE-42F7-830F-4E300E7F427F}"/>
              </a:ext>
            </a:extLst>
          </p:cNvPr>
          <p:cNvSpPr/>
          <p:nvPr/>
        </p:nvSpPr>
        <p:spPr>
          <a:xfrm>
            <a:off x="4789931" y="2065313"/>
            <a:ext cx="4008120" cy="1054919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B1FFABA-F8C5-4AC4-93A5-6953569A9F79}"/>
              </a:ext>
            </a:extLst>
          </p:cNvPr>
          <p:cNvSpPr/>
          <p:nvPr/>
        </p:nvSpPr>
        <p:spPr>
          <a:xfrm>
            <a:off x="769556" y="2072767"/>
            <a:ext cx="33345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</a:rPr>
              <a:t>Intrusion detection system </a:t>
            </a:r>
            <a:r>
              <a:rPr lang="en-US" sz="1600" b="1" kern="0" dirty="0">
                <a:solidFill>
                  <a:srgbClr val="444444"/>
                </a:solidFill>
              </a:rPr>
              <a:t>(IDS)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6AF992C-4907-4099-A526-7F7C0DA62E76}"/>
              </a:ext>
            </a:extLst>
          </p:cNvPr>
          <p:cNvSpPr/>
          <p:nvPr/>
        </p:nvSpPr>
        <p:spPr>
          <a:xfrm>
            <a:off x="5281500" y="2072767"/>
            <a:ext cx="35173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</a:rPr>
              <a:t>Intrusion prevention system (IPS)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09F1742-26B3-41FC-8729-EF20F1C02C38}"/>
              </a:ext>
            </a:extLst>
          </p:cNvPr>
          <p:cNvSpPr/>
          <p:nvPr/>
        </p:nvSpPr>
        <p:spPr>
          <a:xfrm>
            <a:off x="434364" y="2446482"/>
            <a:ext cx="3993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</a:rPr>
              <a:t>A security tool, that detects the events that can cause exploitation of vulnerabilities in the cloud provider’s network or server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66A808E-49C2-4F2A-B4FA-8B8DB119E2EB}"/>
              </a:ext>
            </a:extLst>
          </p:cNvPr>
          <p:cNvSpPr/>
          <p:nvPr/>
        </p:nvSpPr>
        <p:spPr>
          <a:xfrm>
            <a:off x="4959411" y="2511601"/>
            <a:ext cx="39205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</a:rPr>
              <a:t>A security tool that prevents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</a:rPr>
              <a:t>the events after they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</a:rPr>
              <a:t>have been detected by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</a:rPr>
              <a:t>the IDS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7940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0800000">
            <a:off x="769119" y="4138190"/>
            <a:ext cx="3200400" cy="1295400"/>
          </a:xfrm>
          <a:prstGeom prst="wedgeRectCallout">
            <a:avLst>
              <a:gd name="adj1" fmla="val -19390"/>
              <a:gd name="adj2" fmla="val 46796"/>
            </a:avLst>
          </a:prstGeom>
          <a:solidFill>
            <a:schemeClr val="bg1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dirty="0" err="1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7DB8"/>
                </a:solidFill>
              </a:rPr>
              <a:t>Network segmentation</a:t>
            </a:r>
            <a:endParaRPr lang="en-US" dirty="0">
              <a:solidFill>
                <a:srgbClr val="007DB8"/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3976640" cy="22860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459" y="1600200"/>
            <a:ext cx="4046436" cy="2316874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1844168" y="3535937"/>
            <a:ext cx="16289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Remote-site VPN</a:t>
            </a:r>
            <a:endParaRPr lang="en-US" sz="1400" dirty="0"/>
          </a:p>
        </p:txBody>
      </p:sp>
      <p:sp>
        <p:nvSpPr>
          <p:cNvPr id="52" name="Rectangle 51"/>
          <p:cNvSpPr/>
          <p:nvPr/>
        </p:nvSpPr>
        <p:spPr>
          <a:xfrm>
            <a:off x="6050536" y="3578424"/>
            <a:ext cx="15279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Site-to-site VPN</a:t>
            </a:r>
            <a:endParaRPr lang="en-US" sz="1400" dirty="0"/>
          </a:p>
        </p:txBody>
      </p:sp>
      <p:sp>
        <p:nvSpPr>
          <p:cNvPr id="16" name="Rectangular Callout 15"/>
          <p:cNvSpPr/>
          <p:nvPr/>
        </p:nvSpPr>
        <p:spPr>
          <a:xfrm rot="10800000">
            <a:off x="4964774" y="4161242"/>
            <a:ext cx="3200400" cy="1295400"/>
          </a:xfrm>
          <a:prstGeom prst="wedgeRectCallout">
            <a:avLst>
              <a:gd name="adj1" fmla="val -21122"/>
              <a:gd name="adj2" fmla="val 48222"/>
            </a:avLst>
          </a:prstGeom>
          <a:solidFill>
            <a:schemeClr val="bg1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dirty="0" err="1">
              <a:solidFill>
                <a:schemeClr val="tx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2901" y="4381820"/>
            <a:ext cx="34418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A remote customer initiates a remote VPN connection request using a VPN client software installed on their system.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060993" y="4378138"/>
            <a:ext cx="32671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IPsec protocol creates an encrypted tunnel from provider’s site to the customer’s site.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8425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DB8"/>
                </a:solidFill>
              </a:rPr>
              <a:t>Network segmentation(Cont’d.)</a:t>
            </a:r>
          </a:p>
        </p:txBody>
      </p:sp>
      <p:sp>
        <p:nvSpPr>
          <p:cNvPr id="14" name="Pentagon 20">
            <a:extLst>
              <a:ext uri="{FF2B5EF4-FFF2-40B4-BE49-F238E27FC236}">
                <a16:creationId xmlns:a16="http://schemas.microsoft.com/office/drawing/2014/main" id="{9A20B66D-BB46-4C76-9C53-A455848C9D55}"/>
              </a:ext>
            </a:extLst>
          </p:cNvPr>
          <p:cNvSpPr/>
          <p:nvPr/>
        </p:nvSpPr>
        <p:spPr>
          <a:xfrm>
            <a:off x="1470025" y="2497927"/>
            <a:ext cx="6019800" cy="322210"/>
          </a:xfrm>
          <a:prstGeom prst="homePlate">
            <a:avLst>
              <a:gd name="adj" fmla="val 30682"/>
            </a:avLst>
          </a:prstGeom>
          <a:solidFill>
            <a:srgbClr val="0085C3"/>
          </a:solidFill>
          <a:effectLst/>
        </p:spPr>
        <p:txBody>
          <a:bodyPr wrap="square" rtlCol="0" anchor="ctr">
            <a:normAutofit/>
          </a:bodyPr>
          <a:lstStyle/>
          <a:p>
            <a:pPr marL="341305" marR="0" lvl="0" indent="0" algn="ctr" defTabSz="457189" eaLnBrk="1" fontAlgn="auto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Network virtualization implementation methods</a:t>
            </a:r>
          </a:p>
        </p:txBody>
      </p:sp>
      <p:sp>
        <p:nvSpPr>
          <p:cNvPr id="15" name="Rounded Rectangle 21">
            <a:extLst>
              <a:ext uri="{FF2B5EF4-FFF2-40B4-BE49-F238E27FC236}">
                <a16:creationId xmlns:a16="http://schemas.microsoft.com/office/drawing/2014/main" id="{172EBFF6-EE81-4938-8152-9CA3AA177734}"/>
              </a:ext>
            </a:extLst>
          </p:cNvPr>
          <p:cNvSpPr/>
          <p:nvPr/>
        </p:nvSpPr>
        <p:spPr>
          <a:xfrm>
            <a:off x="1470025" y="3005331"/>
            <a:ext cx="2971800" cy="2573390"/>
          </a:xfrm>
          <a:prstGeom prst="roundRect">
            <a:avLst>
              <a:gd name="adj" fmla="val 193"/>
            </a:avLst>
          </a:prstGeom>
          <a:solidFill>
            <a:srgbClr val="444444">
              <a:lumMod val="20000"/>
              <a:lumOff val="80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457189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6" name="Rounded Rectangle 22">
            <a:extLst>
              <a:ext uri="{FF2B5EF4-FFF2-40B4-BE49-F238E27FC236}">
                <a16:creationId xmlns:a16="http://schemas.microsoft.com/office/drawing/2014/main" id="{2073FBC6-EDD2-49FD-AE29-B6B631EF69DC}"/>
              </a:ext>
            </a:extLst>
          </p:cNvPr>
          <p:cNvSpPr/>
          <p:nvPr/>
        </p:nvSpPr>
        <p:spPr>
          <a:xfrm>
            <a:off x="4556125" y="3005331"/>
            <a:ext cx="2971800" cy="2573390"/>
          </a:xfrm>
          <a:prstGeom prst="roundRect">
            <a:avLst>
              <a:gd name="adj" fmla="val 193"/>
            </a:avLst>
          </a:prstGeom>
          <a:solidFill>
            <a:srgbClr val="444444">
              <a:lumMod val="20000"/>
              <a:lumOff val="80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457189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EF236-DCE2-45BB-A478-B73340871A2C}"/>
              </a:ext>
            </a:extLst>
          </p:cNvPr>
          <p:cNvSpPr/>
          <p:nvPr/>
        </p:nvSpPr>
        <p:spPr>
          <a:xfrm>
            <a:off x="1470026" y="3012605"/>
            <a:ext cx="2998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</a:rPr>
              <a:t>Virtual Local Area Network (VLAN)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3F78FD7-0E74-4533-887F-E3CD4064F4E8}"/>
              </a:ext>
            </a:extLst>
          </p:cNvPr>
          <p:cNvSpPr/>
          <p:nvPr/>
        </p:nvSpPr>
        <p:spPr>
          <a:xfrm>
            <a:off x="4786095" y="3012605"/>
            <a:ext cx="2654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</a:rPr>
              <a:t>Virtual Storage Area Network (VSAN)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9FB1852-22AD-4F8C-9245-558FB4CB9CCB}"/>
              </a:ext>
            </a:extLst>
          </p:cNvPr>
          <p:cNvCxnSpPr>
            <a:cxnSpLocks/>
          </p:cNvCxnSpPr>
          <p:nvPr/>
        </p:nvCxnSpPr>
        <p:spPr>
          <a:xfrm>
            <a:off x="1470025" y="3500262"/>
            <a:ext cx="29718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A161872-3A0D-4568-9B28-291E738A1C5F}"/>
              </a:ext>
            </a:extLst>
          </p:cNvPr>
          <p:cNvCxnSpPr>
            <a:cxnSpLocks/>
          </p:cNvCxnSpPr>
          <p:nvPr/>
        </p:nvCxnSpPr>
        <p:spPr>
          <a:xfrm>
            <a:off x="4556125" y="3500262"/>
            <a:ext cx="29718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E86BDA07-5768-42EB-9B38-0E03C892D9EF}"/>
              </a:ext>
            </a:extLst>
          </p:cNvPr>
          <p:cNvSpPr/>
          <p:nvPr/>
        </p:nvSpPr>
        <p:spPr>
          <a:xfrm>
            <a:off x="1440765" y="3454289"/>
            <a:ext cx="3086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3" marR="0" lvl="0" indent="-285743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</a:rPr>
              <a:t>Virtual network created on a physical LAN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4E548C9-2052-4BE9-A92D-A240736EAF9C}"/>
              </a:ext>
            </a:extLst>
          </p:cNvPr>
          <p:cNvSpPr/>
          <p:nvPr/>
        </p:nvSpPr>
        <p:spPr>
          <a:xfrm>
            <a:off x="1470025" y="3978521"/>
            <a:ext cx="2971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3" marR="0" lvl="0" indent="-285743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</a:rPr>
              <a:t>Divide a large LAN into smaller virtual LANs or combine separate LANs into one or more virtual LANs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4D1D28E-6F6F-4CD7-80EC-A84CDB92CE70}"/>
              </a:ext>
            </a:extLst>
          </p:cNvPr>
          <p:cNvSpPr/>
          <p:nvPr/>
        </p:nvSpPr>
        <p:spPr>
          <a:xfrm>
            <a:off x="4556125" y="3440433"/>
            <a:ext cx="297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3" marR="0" lvl="0" indent="-285743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</a:rPr>
              <a:t>Virtual network created on a physical SAN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A639AE3-EF30-4D23-A7B1-FBB29CA9F958}"/>
              </a:ext>
            </a:extLst>
          </p:cNvPr>
          <p:cNvSpPr/>
          <p:nvPr/>
        </p:nvSpPr>
        <p:spPr>
          <a:xfrm>
            <a:off x="4568317" y="3948501"/>
            <a:ext cx="29361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3" marR="0" lvl="0" indent="-285743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</a:rPr>
              <a:t>Builds larger consolidated fabrics and still maintain the required security and isolation between them.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4634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7DB8"/>
                </a:solidFill>
              </a:rPr>
              <a:t>VLAN extension in hybrid cloud</a:t>
            </a:r>
            <a:endParaRPr lang="en-US" dirty="0">
              <a:solidFill>
                <a:srgbClr val="007DB8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C558C9-68E8-4547-B8F2-088511917A19}"/>
              </a:ext>
            </a:extLst>
          </p:cNvPr>
          <p:cNvSpPr txBox="1"/>
          <p:nvPr/>
        </p:nvSpPr>
        <p:spPr>
          <a:xfrm>
            <a:off x="577612" y="5068830"/>
            <a:ext cx="4237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C3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VLAN extension from enterprise data center to public cloud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4FF2A4-BAB5-4AF6-BD58-BFB164CFDB7C}"/>
              </a:ext>
            </a:extLst>
          </p:cNvPr>
          <p:cNvSpPr/>
          <p:nvPr/>
        </p:nvSpPr>
        <p:spPr>
          <a:xfrm>
            <a:off x="5226148" y="2255227"/>
            <a:ext cx="3657600" cy="3048000"/>
          </a:xfrm>
          <a:prstGeom prst="rect">
            <a:avLst/>
          </a:prstGeom>
          <a:solidFill>
            <a:srgbClr val="0085C3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457189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979DA5-F9E4-4798-9228-A8F9A267D82F}"/>
              </a:ext>
            </a:extLst>
          </p:cNvPr>
          <p:cNvSpPr/>
          <p:nvPr/>
        </p:nvSpPr>
        <p:spPr>
          <a:xfrm>
            <a:off x="5257693" y="3894683"/>
            <a:ext cx="35561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3" marR="0" lvl="0" indent="-285743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Same IP address, subnet mask, and default gateway, as the once used in their own private data centers.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AC84603-45BE-4DBA-98B1-B0D60C9EC9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68" y="2445400"/>
            <a:ext cx="4798782" cy="255302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9BA13B4-F781-43CD-A989-49D30B49DE9D}"/>
              </a:ext>
            </a:extLst>
          </p:cNvPr>
          <p:cNvSpPr/>
          <p:nvPr/>
        </p:nvSpPr>
        <p:spPr>
          <a:xfrm>
            <a:off x="5257692" y="2470433"/>
            <a:ext cx="3657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3" marR="0" lvl="0" indent="-285743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Hybrid cloud use case:</a:t>
            </a:r>
          </a:p>
          <a:p>
            <a:pPr marL="742931" marR="0" lvl="1" indent="-285743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Workload migration</a:t>
            </a:r>
          </a:p>
          <a:p>
            <a:pPr marL="742931" marR="0" lvl="1" indent="-285743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Web application hosting </a:t>
            </a:r>
          </a:p>
          <a:p>
            <a:pPr marL="742931" marR="0" lvl="1" indent="-285743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Application development and testing</a:t>
            </a:r>
          </a:p>
          <a:p>
            <a:pPr marL="742931" marR="0" lvl="1" indent="-285743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Disaster recovery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5582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Lesson: Cloud Security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/>
              <a:t>This lesson covers the following topics:</a:t>
            </a:r>
          </a:p>
          <a:p>
            <a:pPr>
              <a:defRPr/>
            </a:pPr>
            <a:r>
              <a:rPr lang="en-US" dirty="0"/>
              <a:t>Classification of information security controls</a:t>
            </a:r>
          </a:p>
          <a:p>
            <a:pPr>
              <a:defRPr/>
            </a:pPr>
            <a:r>
              <a:rPr lang="en-US" dirty="0"/>
              <a:t>Administrative, physical and technical security mechanism</a:t>
            </a:r>
          </a:p>
          <a:p>
            <a:pPr>
              <a:defRPr/>
            </a:pPr>
            <a:r>
              <a:rPr lang="en-US" dirty="0"/>
              <a:t>Governance, risk management, and compliance</a:t>
            </a:r>
          </a:p>
          <a:p>
            <a:pPr>
              <a:defRPr/>
            </a:pPr>
            <a:r>
              <a:rPr lang="en-US" dirty="0"/>
              <a:t>Key activities for audits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r>
              <a:rPr lang="en-US" dirty="0"/>
              <a:t>Module: Introduction to Cloud Computing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5615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DB8"/>
                </a:solidFill>
              </a:rPr>
              <a:t>Encryption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F0982D2-5FCC-49B4-8ABF-188C40F56F09}"/>
              </a:ext>
            </a:extLst>
          </p:cNvPr>
          <p:cNvSpPr/>
          <p:nvPr/>
        </p:nvSpPr>
        <p:spPr>
          <a:xfrm>
            <a:off x="950742" y="2977368"/>
            <a:ext cx="3886200" cy="3102102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457189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E802DE4-1F42-448A-B1E0-50599D219DB1}"/>
              </a:ext>
            </a:extLst>
          </p:cNvPr>
          <p:cNvSpPr/>
          <p:nvPr/>
        </p:nvSpPr>
        <p:spPr>
          <a:xfrm rot="16200000">
            <a:off x="512567" y="3721562"/>
            <a:ext cx="1393030" cy="152399"/>
          </a:xfrm>
          <a:prstGeom prst="rect">
            <a:avLst/>
          </a:prstGeom>
          <a:solidFill>
            <a:srgbClr val="444444">
              <a:lumMod val="60000"/>
              <a:lumOff val="40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457189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C0A4C384-A790-4FA6-ADE3-2B8431CB7EFE}"/>
              </a:ext>
            </a:extLst>
          </p:cNvPr>
          <p:cNvSpPr/>
          <p:nvPr/>
        </p:nvSpPr>
        <p:spPr>
          <a:xfrm rot="5400000">
            <a:off x="1268348" y="3792922"/>
            <a:ext cx="152398" cy="118531"/>
          </a:xfrm>
          <a:prstGeom prst="triangle">
            <a:avLst/>
          </a:prstGeom>
          <a:solidFill>
            <a:srgbClr val="444444">
              <a:lumMod val="60000"/>
              <a:lumOff val="40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457189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A313C125-E904-4FA8-8B2D-A40E5459607D}"/>
              </a:ext>
            </a:extLst>
          </p:cNvPr>
          <p:cNvSpPr/>
          <p:nvPr/>
        </p:nvSpPr>
        <p:spPr>
          <a:xfrm rot="5400000">
            <a:off x="1253480" y="5099380"/>
            <a:ext cx="152398" cy="118531"/>
          </a:xfrm>
          <a:prstGeom prst="triangle">
            <a:avLst/>
          </a:prstGeom>
          <a:solidFill>
            <a:srgbClr val="444444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457189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FEF4FF0-7510-4B21-B0D4-334233F261F6}"/>
              </a:ext>
            </a:extLst>
          </p:cNvPr>
          <p:cNvSpPr/>
          <p:nvPr/>
        </p:nvSpPr>
        <p:spPr>
          <a:xfrm rot="16200000">
            <a:off x="512564" y="5100254"/>
            <a:ext cx="1393030" cy="152399"/>
          </a:xfrm>
          <a:prstGeom prst="rect">
            <a:avLst/>
          </a:prstGeom>
          <a:solidFill>
            <a:srgbClr val="444444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457189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3" name="Rounded Rectangle 4">
            <a:extLst>
              <a:ext uri="{FF2B5EF4-FFF2-40B4-BE49-F238E27FC236}">
                <a16:creationId xmlns:a16="http://schemas.microsoft.com/office/drawing/2014/main" id="{A1FE21F1-D0DD-4187-8CB1-1D7D379843F7}"/>
              </a:ext>
            </a:extLst>
          </p:cNvPr>
          <p:cNvSpPr/>
          <p:nvPr/>
        </p:nvSpPr>
        <p:spPr>
          <a:xfrm>
            <a:off x="950741" y="1823042"/>
            <a:ext cx="7481671" cy="749258"/>
          </a:xfrm>
          <a:prstGeom prst="roundRect">
            <a:avLst/>
          </a:prstGeom>
          <a:solidFill>
            <a:srgbClr val="5482AB">
              <a:lumMod val="60000"/>
              <a:lumOff val="40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457189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7469A59-7B6E-491C-9321-CC76AF4136B2}"/>
              </a:ext>
            </a:extLst>
          </p:cNvPr>
          <p:cNvSpPr/>
          <p:nvPr/>
        </p:nvSpPr>
        <p:spPr>
          <a:xfrm>
            <a:off x="950742" y="1920882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Data encryption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is a cryptographic technique in which data is encoded and made unreadable to eavesdroppers.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A48603B-74D9-4FE2-941A-A3BBBB79E30C}"/>
              </a:ext>
            </a:extLst>
          </p:cNvPr>
          <p:cNvSpPr/>
          <p:nvPr/>
        </p:nvSpPr>
        <p:spPr>
          <a:xfrm>
            <a:off x="1403296" y="3433086"/>
            <a:ext cx="3200400" cy="838200"/>
          </a:xfrm>
          <a:prstGeom prst="rect">
            <a:avLst/>
          </a:prstGeom>
          <a:solidFill>
            <a:srgbClr val="444444">
              <a:lumMod val="20000"/>
              <a:lumOff val="80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457189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6D2FBF8-4260-4176-B52C-9F67CF84F33D}"/>
              </a:ext>
            </a:extLst>
          </p:cNvPr>
          <p:cNvSpPr/>
          <p:nvPr/>
        </p:nvSpPr>
        <p:spPr>
          <a:xfrm>
            <a:off x="1388944" y="4757352"/>
            <a:ext cx="3200400" cy="838200"/>
          </a:xfrm>
          <a:prstGeom prst="rect">
            <a:avLst/>
          </a:prstGeom>
          <a:solidFill>
            <a:srgbClr val="444444">
              <a:lumMod val="20000"/>
              <a:lumOff val="80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457189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C736C04-DD18-4682-BA7C-391007B38B75}"/>
              </a:ext>
            </a:extLst>
          </p:cNvPr>
          <p:cNvSpPr/>
          <p:nvPr/>
        </p:nvSpPr>
        <p:spPr>
          <a:xfrm>
            <a:off x="1894878" y="3150954"/>
            <a:ext cx="20008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</a:rPr>
              <a:t>Data in-flight encryption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DC854CC-7F9E-4BB9-9A8D-7128572D293F}"/>
              </a:ext>
            </a:extLst>
          </p:cNvPr>
          <p:cNvSpPr/>
          <p:nvPr/>
        </p:nvSpPr>
        <p:spPr>
          <a:xfrm>
            <a:off x="1388944" y="3434569"/>
            <a:ext cx="3214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6" marR="0" lvl="0" indent="-171446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</a:rPr>
              <a:t>Process of encrypting the data that is being transferred over a network.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E66D7A9-D33E-44E5-8C39-0E008392AC62}"/>
              </a:ext>
            </a:extLst>
          </p:cNvPr>
          <p:cNvSpPr/>
          <p:nvPr/>
        </p:nvSpPr>
        <p:spPr>
          <a:xfrm>
            <a:off x="1403296" y="3967969"/>
            <a:ext cx="32147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6" marR="0" lvl="0" indent="-171446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</a:rPr>
              <a:t>Performed at network level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8E4301B-60E8-4597-88B1-8A65A5145B4B}"/>
              </a:ext>
            </a:extLst>
          </p:cNvPr>
          <p:cNvSpPr/>
          <p:nvPr/>
        </p:nvSpPr>
        <p:spPr>
          <a:xfrm>
            <a:off x="1958844" y="4482770"/>
            <a:ext cx="19014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</a:rPr>
              <a:t>Data at-rest encryption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79FBFBA-5385-498E-864C-F9EA62E8D90F}"/>
              </a:ext>
            </a:extLst>
          </p:cNvPr>
          <p:cNvSpPr/>
          <p:nvPr/>
        </p:nvSpPr>
        <p:spPr>
          <a:xfrm>
            <a:off x="1387500" y="4785716"/>
            <a:ext cx="3214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6" marR="0" lvl="0" indent="-171446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</a:rPr>
              <a:t>Process of encrypting the data that is stored on a storage device.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7D4A97E-739A-4FB5-ADAB-08F534066F71}"/>
              </a:ext>
            </a:extLst>
          </p:cNvPr>
          <p:cNvSpPr/>
          <p:nvPr/>
        </p:nvSpPr>
        <p:spPr>
          <a:xfrm>
            <a:off x="1387500" y="5308544"/>
            <a:ext cx="32147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6" marR="0" lvl="0" indent="-171446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</a:rPr>
              <a:t>Performed at storage level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5A79E68-80C2-435B-926B-FED4A36A9EAA}"/>
              </a:ext>
            </a:extLst>
          </p:cNvPr>
          <p:cNvGrpSpPr/>
          <p:nvPr/>
        </p:nvGrpSpPr>
        <p:grpSpPr>
          <a:xfrm>
            <a:off x="5823862" y="2668841"/>
            <a:ext cx="2513830" cy="3472709"/>
            <a:chOff x="5863720" y="1062276"/>
            <a:chExt cx="2513830" cy="347270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F42B409-5A11-4067-B227-5E4877DABFE9}"/>
                </a:ext>
              </a:extLst>
            </p:cNvPr>
            <p:cNvGrpSpPr/>
            <p:nvPr/>
          </p:nvGrpSpPr>
          <p:grpSpPr>
            <a:xfrm>
              <a:off x="5867400" y="1065717"/>
              <a:ext cx="2438400" cy="3469268"/>
              <a:chOff x="434629" y="1200150"/>
              <a:chExt cx="2209800" cy="3116108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1D4C1AE-C087-4579-BDF4-FBE448C663B4}"/>
                  </a:ext>
                </a:extLst>
              </p:cNvPr>
              <p:cNvSpPr/>
              <p:nvPr/>
            </p:nvSpPr>
            <p:spPr>
              <a:xfrm>
                <a:off x="434629" y="1200150"/>
                <a:ext cx="2209800" cy="2658908"/>
              </a:xfrm>
              <a:prstGeom prst="rect">
                <a:avLst/>
              </a:prstGeom>
              <a:solidFill>
                <a:srgbClr val="0085C3"/>
              </a:solidFill>
              <a:ln w="12700" cmpd="sng">
                <a:noFill/>
              </a:ln>
              <a:effectLst/>
            </p:spPr>
            <p:txBody>
              <a:bodyPr wrap="square" lIns="182880" tIns="137160" rIns="137160" bIns="137160" rtlCol="0" anchor="ctr">
                <a:noAutofit/>
              </a:bodyPr>
              <a:lstStyle/>
              <a:p>
                <a:pPr marL="0" marR="0" lvl="0" indent="0" algn="ctr" defTabSz="457189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Isosceles Triangle 48">
                <a:extLst>
                  <a:ext uri="{FF2B5EF4-FFF2-40B4-BE49-F238E27FC236}">
                    <a16:creationId xmlns:a16="http://schemas.microsoft.com/office/drawing/2014/main" id="{2AAA00B2-E498-4C54-A8CC-32B6217CB9F6}"/>
                  </a:ext>
                </a:extLst>
              </p:cNvPr>
              <p:cNvSpPr/>
              <p:nvPr/>
            </p:nvSpPr>
            <p:spPr>
              <a:xfrm rot="10800000">
                <a:off x="434629" y="3859058"/>
                <a:ext cx="2209800" cy="457200"/>
              </a:xfrm>
              <a:prstGeom prst="triangle">
                <a:avLst/>
              </a:prstGeom>
              <a:solidFill>
                <a:srgbClr val="0085C3"/>
              </a:solidFill>
              <a:ln w="12700" cmpd="sng">
                <a:noFill/>
              </a:ln>
              <a:effectLst/>
            </p:spPr>
            <p:txBody>
              <a:bodyPr wrap="square" lIns="182880" tIns="137160" rIns="137160" bIns="137160" rtlCol="0" anchor="ctr">
                <a:noAutofit/>
              </a:bodyPr>
              <a:lstStyle/>
              <a:p>
                <a:pPr marL="0" marR="0" lvl="0" indent="0" algn="ctr" defTabSz="457189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8D81A52-6420-4870-A693-9FC0E801241A}"/>
                </a:ext>
              </a:extLst>
            </p:cNvPr>
            <p:cNvCxnSpPr/>
            <p:nvPr/>
          </p:nvCxnSpPr>
          <p:spPr>
            <a:xfrm>
              <a:off x="5867400" y="1373494"/>
              <a:ext cx="2438401" cy="1"/>
            </a:xfrm>
            <a:prstGeom prst="line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</a:ln>
            <a:effectLst/>
          </p:spPr>
        </p:cxn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00C1B5B-C7B2-4785-A03A-F1772C1FBF16}"/>
                </a:ext>
              </a:extLst>
            </p:cNvPr>
            <p:cNvSpPr/>
            <p:nvPr/>
          </p:nvSpPr>
          <p:spPr>
            <a:xfrm>
              <a:off x="5863720" y="1062276"/>
              <a:ext cx="25138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45718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Secure Socket Layer (SSL) 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739AAF8-D529-4589-9CE0-6C00FB935C65}"/>
                </a:ext>
              </a:extLst>
            </p:cNvPr>
            <p:cNvSpPr/>
            <p:nvPr/>
          </p:nvSpPr>
          <p:spPr>
            <a:xfrm>
              <a:off x="6096001" y="1683425"/>
              <a:ext cx="2002927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457189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A standard security technology that uses data in-flight encryption to establish a secure connection between a provider’s web server and customer’s browser through Internet.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36805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7DB8"/>
                </a:solidFill>
              </a:rPr>
              <a:t>Data shredding</a:t>
            </a:r>
            <a:endParaRPr lang="en-US" dirty="0">
              <a:solidFill>
                <a:srgbClr val="007DB8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B45BD1-A90C-4464-B681-5DDF545998F2}"/>
              </a:ext>
            </a:extLst>
          </p:cNvPr>
          <p:cNvSpPr/>
          <p:nvPr/>
        </p:nvSpPr>
        <p:spPr>
          <a:xfrm>
            <a:off x="5029200" y="2187233"/>
            <a:ext cx="3962400" cy="3276600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86BC398-8165-4B63-8E76-CBDE3692FFBA}"/>
              </a:ext>
            </a:extLst>
          </p:cNvPr>
          <p:cNvGrpSpPr/>
          <p:nvPr/>
        </p:nvGrpSpPr>
        <p:grpSpPr>
          <a:xfrm>
            <a:off x="182880" y="2187233"/>
            <a:ext cx="4846320" cy="3276600"/>
            <a:chOff x="182880" y="971550"/>
            <a:chExt cx="4846320" cy="32766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3F17333-F273-467F-8DE6-162E459B522F}"/>
                </a:ext>
              </a:extLst>
            </p:cNvPr>
            <p:cNvSpPr/>
            <p:nvPr/>
          </p:nvSpPr>
          <p:spPr>
            <a:xfrm>
              <a:off x="182880" y="971550"/>
              <a:ext cx="4846320" cy="3276600"/>
            </a:xfrm>
            <a:prstGeom prst="rect">
              <a:avLst/>
            </a:prstGeom>
            <a:solidFill>
              <a:srgbClr val="0085C3"/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8EF0AA4-26F4-44B9-B7BC-A3BC7F9AD88A}"/>
                </a:ext>
              </a:extLst>
            </p:cNvPr>
            <p:cNvSpPr txBox="1"/>
            <p:nvPr/>
          </p:nvSpPr>
          <p:spPr>
            <a:xfrm>
              <a:off x="314654" y="1768993"/>
              <a:ext cx="46830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defTabSz="45718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Deletes data or residual representations of data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8BC83C7-5846-4EEE-BDE5-E40F5A93A0CB}"/>
                </a:ext>
              </a:extLst>
            </p:cNvPr>
            <p:cNvSpPr txBox="1"/>
            <p:nvPr/>
          </p:nvSpPr>
          <p:spPr>
            <a:xfrm>
              <a:off x="329894" y="2190750"/>
              <a:ext cx="4667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defTabSz="45718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An attacker may perform unauthorized recovery of consumers’ data 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2E44629-7812-44CE-9BAF-50FFFAA936F6}"/>
                </a:ext>
              </a:extLst>
            </p:cNvPr>
            <p:cNvSpPr txBox="1"/>
            <p:nvPr/>
          </p:nvSpPr>
          <p:spPr>
            <a:xfrm>
              <a:off x="337183" y="2784982"/>
              <a:ext cx="46605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defTabSz="45718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Providers may create multiple copies of consumers data at multiple locations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C3BEC9-5905-45D7-A13C-555B7FC12C6D}"/>
                </a:ext>
              </a:extLst>
            </p:cNvPr>
            <p:cNvSpPr txBox="1"/>
            <p:nvPr/>
          </p:nvSpPr>
          <p:spPr>
            <a:xfrm>
              <a:off x="352423" y="3333750"/>
              <a:ext cx="46767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defTabSz="45718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Data shredding mechanism should be deployed at all location where the data is stored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6D8DC47-A9D3-4B8F-8F32-8107503C789C}"/>
                </a:ext>
              </a:extLst>
            </p:cNvPr>
            <p:cNvSpPr txBox="1"/>
            <p:nvPr/>
          </p:nvSpPr>
          <p:spPr>
            <a:xfrm>
              <a:off x="191312" y="1119795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2E72C43-3DE6-4BB1-A8F6-9D36AE6575CF}"/>
                </a:ext>
              </a:extLst>
            </p:cNvPr>
            <p:cNvSpPr txBox="1"/>
            <p:nvPr/>
          </p:nvSpPr>
          <p:spPr>
            <a:xfrm>
              <a:off x="329894" y="1268746"/>
              <a:ext cx="45469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defTabSz="45718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Data deleted by the customer or a process leaves traces on the system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69981290-1185-4A3F-85E4-B06F9509F2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090" y="2393185"/>
            <a:ext cx="1752897" cy="252578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FDA1B98-D9CF-43CB-991C-BAFD14801BA9}"/>
              </a:ext>
            </a:extLst>
          </p:cNvPr>
          <p:cNvSpPr txBox="1"/>
          <p:nvPr/>
        </p:nvSpPr>
        <p:spPr>
          <a:xfrm>
            <a:off x="6400800" y="5032865"/>
            <a:ext cx="1398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C3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Data shredding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5602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DB8"/>
                </a:solidFill>
              </a:rPr>
              <a:t>Mobile device management</a:t>
            </a:r>
          </a:p>
        </p:txBody>
      </p:sp>
      <p:pic>
        <p:nvPicPr>
          <p:cNvPr id="3" name="Picture 2" descr="ipad_min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2818" y="2791915"/>
            <a:ext cx="379417" cy="483146"/>
          </a:xfrm>
          <a:prstGeom prst="rect">
            <a:avLst/>
          </a:prstGeom>
        </p:spPr>
      </p:pic>
      <p:pic>
        <p:nvPicPr>
          <p:cNvPr id="4" name="Picture 3" descr="iphon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03779" y="2993487"/>
            <a:ext cx="287059" cy="601990"/>
          </a:xfrm>
          <a:prstGeom prst="rect">
            <a:avLst/>
          </a:prstGeom>
        </p:spPr>
      </p:pic>
      <p:pic>
        <p:nvPicPr>
          <p:cNvPr id="6" name="Picture 5" descr="Lapto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7075" y="3046050"/>
            <a:ext cx="810003" cy="52014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101909" y="1828801"/>
            <a:ext cx="2743199" cy="2706968"/>
            <a:chOff x="3430251" y="1227763"/>
            <a:chExt cx="2189162" cy="2301875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430251" y="1803232"/>
              <a:ext cx="1094581" cy="1726406"/>
            </a:xfrm>
            <a:custGeom>
              <a:avLst/>
              <a:gdLst>
                <a:gd name="T0" fmla="*/ 1277 w 1348"/>
                <a:gd name="T1" fmla="*/ 2023 h 2025"/>
                <a:gd name="T2" fmla="*/ 1183 w 1348"/>
                <a:gd name="T3" fmla="*/ 2015 h 2025"/>
                <a:gd name="T4" fmla="*/ 1091 w 1348"/>
                <a:gd name="T5" fmla="*/ 2000 h 2025"/>
                <a:gd name="T6" fmla="*/ 999 w 1348"/>
                <a:gd name="T7" fmla="*/ 1979 h 2025"/>
                <a:gd name="T8" fmla="*/ 909 w 1348"/>
                <a:gd name="T9" fmla="*/ 1951 h 2025"/>
                <a:gd name="T10" fmla="*/ 822 w 1348"/>
                <a:gd name="T11" fmla="*/ 1917 h 2025"/>
                <a:gd name="T12" fmla="*/ 736 w 1348"/>
                <a:gd name="T13" fmla="*/ 1877 h 2025"/>
                <a:gd name="T14" fmla="*/ 653 w 1348"/>
                <a:gd name="T15" fmla="*/ 1832 h 2025"/>
                <a:gd name="T16" fmla="*/ 574 w 1348"/>
                <a:gd name="T17" fmla="*/ 1781 h 2025"/>
                <a:gd name="T18" fmla="*/ 500 w 1348"/>
                <a:gd name="T19" fmla="*/ 1724 h 2025"/>
                <a:gd name="T20" fmla="*/ 429 w 1348"/>
                <a:gd name="T21" fmla="*/ 1662 h 2025"/>
                <a:gd name="T22" fmla="*/ 362 w 1348"/>
                <a:gd name="T23" fmla="*/ 1595 h 2025"/>
                <a:gd name="T24" fmla="*/ 300 w 1348"/>
                <a:gd name="T25" fmla="*/ 1525 h 2025"/>
                <a:gd name="T26" fmla="*/ 244 w 1348"/>
                <a:gd name="T27" fmla="*/ 1449 h 2025"/>
                <a:gd name="T28" fmla="*/ 193 w 1348"/>
                <a:gd name="T29" fmla="*/ 1370 h 2025"/>
                <a:gd name="T30" fmla="*/ 147 w 1348"/>
                <a:gd name="T31" fmla="*/ 1287 h 2025"/>
                <a:gd name="T32" fmla="*/ 107 w 1348"/>
                <a:gd name="T33" fmla="*/ 1203 h 2025"/>
                <a:gd name="T34" fmla="*/ 73 w 1348"/>
                <a:gd name="T35" fmla="*/ 1114 h 2025"/>
                <a:gd name="T36" fmla="*/ 46 w 1348"/>
                <a:gd name="T37" fmla="*/ 1024 h 2025"/>
                <a:gd name="T38" fmla="*/ 24 w 1348"/>
                <a:gd name="T39" fmla="*/ 933 h 2025"/>
                <a:gd name="T40" fmla="*/ 9 w 1348"/>
                <a:gd name="T41" fmla="*/ 840 h 2025"/>
                <a:gd name="T42" fmla="*/ 2 w 1348"/>
                <a:gd name="T43" fmla="*/ 746 h 2025"/>
                <a:gd name="T44" fmla="*/ 0 w 1348"/>
                <a:gd name="T45" fmla="*/ 651 h 2025"/>
                <a:gd name="T46" fmla="*/ 5 w 1348"/>
                <a:gd name="T47" fmla="*/ 557 h 2025"/>
                <a:gd name="T48" fmla="*/ 17 w 1348"/>
                <a:gd name="T49" fmla="*/ 464 h 2025"/>
                <a:gd name="T50" fmla="*/ 35 w 1348"/>
                <a:gd name="T51" fmla="*/ 371 h 2025"/>
                <a:gd name="T52" fmla="*/ 59 w 1348"/>
                <a:gd name="T53" fmla="*/ 281 h 2025"/>
                <a:gd name="T54" fmla="*/ 89 w 1348"/>
                <a:gd name="T55" fmla="*/ 191 h 2025"/>
                <a:gd name="T56" fmla="*/ 126 w 1348"/>
                <a:gd name="T57" fmla="*/ 104 h 2025"/>
                <a:gd name="T58" fmla="*/ 169 w 1348"/>
                <a:gd name="T59" fmla="*/ 21 h 2025"/>
                <a:gd name="T60" fmla="*/ 641 w 1348"/>
                <a:gd name="T61" fmla="*/ 282 h 2025"/>
                <a:gd name="T62" fmla="*/ 615 w 1348"/>
                <a:gd name="T63" fmla="*/ 333 h 2025"/>
                <a:gd name="T64" fmla="*/ 594 w 1348"/>
                <a:gd name="T65" fmla="*/ 385 h 2025"/>
                <a:gd name="T66" fmla="*/ 574 w 1348"/>
                <a:gd name="T67" fmla="*/ 438 h 2025"/>
                <a:gd name="T68" fmla="*/ 561 w 1348"/>
                <a:gd name="T69" fmla="*/ 492 h 2025"/>
                <a:gd name="T70" fmla="*/ 549 w 1348"/>
                <a:gd name="T71" fmla="*/ 548 h 2025"/>
                <a:gd name="T72" fmla="*/ 542 w 1348"/>
                <a:gd name="T73" fmla="*/ 604 h 2025"/>
                <a:gd name="T74" fmla="*/ 540 w 1348"/>
                <a:gd name="T75" fmla="*/ 661 h 2025"/>
                <a:gd name="T76" fmla="*/ 541 w 1348"/>
                <a:gd name="T77" fmla="*/ 717 h 2025"/>
                <a:gd name="T78" fmla="*/ 546 w 1348"/>
                <a:gd name="T79" fmla="*/ 774 h 2025"/>
                <a:gd name="T80" fmla="*/ 554 w 1348"/>
                <a:gd name="T81" fmla="*/ 829 h 2025"/>
                <a:gd name="T82" fmla="*/ 567 w 1348"/>
                <a:gd name="T83" fmla="*/ 885 h 2025"/>
                <a:gd name="T84" fmla="*/ 584 w 1348"/>
                <a:gd name="T85" fmla="*/ 939 h 2025"/>
                <a:gd name="T86" fmla="*/ 604 w 1348"/>
                <a:gd name="T87" fmla="*/ 991 h 2025"/>
                <a:gd name="T88" fmla="*/ 627 w 1348"/>
                <a:gd name="T89" fmla="*/ 1043 h 2025"/>
                <a:gd name="T90" fmla="*/ 655 w 1348"/>
                <a:gd name="T91" fmla="*/ 1092 h 2025"/>
                <a:gd name="T92" fmla="*/ 685 w 1348"/>
                <a:gd name="T93" fmla="*/ 1139 h 2025"/>
                <a:gd name="T94" fmla="*/ 719 w 1348"/>
                <a:gd name="T95" fmla="*/ 1184 h 2025"/>
                <a:gd name="T96" fmla="*/ 757 w 1348"/>
                <a:gd name="T97" fmla="*/ 1227 h 2025"/>
                <a:gd name="T98" fmla="*/ 796 w 1348"/>
                <a:gd name="T99" fmla="*/ 1267 h 2025"/>
                <a:gd name="T100" fmla="*/ 839 w 1348"/>
                <a:gd name="T101" fmla="*/ 1304 h 2025"/>
                <a:gd name="T102" fmla="*/ 884 w 1348"/>
                <a:gd name="T103" fmla="*/ 1338 h 2025"/>
                <a:gd name="T104" fmla="*/ 932 w 1348"/>
                <a:gd name="T105" fmla="*/ 1369 h 2025"/>
                <a:gd name="T106" fmla="*/ 981 w 1348"/>
                <a:gd name="T107" fmla="*/ 1396 h 2025"/>
                <a:gd name="T108" fmla="*/ 1032 w 1348"/>
                <a:gd name="T109" fmla="*/ 1420 h 2025"/>
                <a:gd name="T110" fmla="*/ 1084 w 1348"/>
                <a:gd name="T111" fmla="*/ 1441 h 2025"/>
                <a:gd name="T112" fmla="*/ 1139 w 1348"/>
                <a:gd name="T113" fmla="*/ 1457 h 2025"/>
                <a:gd name="T114" fmla="*/ 1194 w 1348"/>
                <a:gd name="T115" fmla="*/ 1470 h 2025"/>
                <a:gd name="T116" fmla="*/ 1249 w 1348"/>
                <a:gd name="T117" fmla="*/ 1479 h 2025"/>
                <a:gd name="T118" fmla="*/ 1306 w 1348"/>
                <a:gd name="T119" fmla="*/ 1483 h 2025"/>
                <a:gd name="T120" fmla="*/ 1228 w 1348"/>
                <a:gd name="T121" fmla="*/ 1755 h 2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8" h="2025">
                  <a:moveTo>
                    <a:pt x="1348" y="2025"/>
                  </a:moveTo>
                  <a:lnTo>
                    <a:pt x="1325" y="2025"/>
                  </a:lnTo>
                  <a:lnTo>
                    <a:pt x="1301" y="2024"/>
                  </a:lnTo>
                  <a:lnTo>
                    <a:pt x="1277" y="2023"/>
                  </a:lnTo>
                  <a:lnTo>
                    <a:pt x="1254" y="2021"/>
                  </a:lnTo>
                  <a:lnTo>
                    <a:pt x="1230" y="2020"/>
                  </a:lnTo>
                  <a:lnTo>
                    <a:pt x="1207" y="2017"/>
                  </a:lnTo>
                  <a:lnTo>
                    <a:pt x="1183" y="2015"/>
                  </a:lnTo>
                  <a:lnTo>
                    <a:pt x="1160" y="2012"/>
                  </a:lnTo>
                  <a:lnTo>
                    <a:pt x="1137" y="2008"/>
                  </a:lnTo>
                  <a:lnTo>
                    <a:pt x="1114" y="2004"/>
                  </a:lnTo>
                  <a:lnTo>
                    <a:pt x="1091" y="2000"/>
                  </a:lnTo>
                  <a:lnTo>
                    <a:pt x="1068" y="1996"/>
                  </a:lnTo>
                  <a:lnTo>
                    <a:pt x="1044" y="1990"/>
                  </a:lnTo>
                  <a:lnTo>
                    <a:pt x="1022" y="1985"/>
                  </a:lnTo>
                  <a:lnTo>
                    <a:pt x="999" y="1979"/>
                  </a:lnTo>
                  <a:lnTo>
                    <a:pt x="976" y="1973"/>
                  </a:lnTo>
                  <a:lnTo>
                    <a:pt x="954" y="1966"/>
                  </a:lnTo>
                  <a:lnTo>
                    <a:pt x="932" y="1959"/>
                  </a:lnTo>
                  <a:lnTo>
                    <a:pt x="909" y="1951"/>
                  </a:lnTo>
                  <a:lnTo>
                    <a:pt x="887" y="1943"/>
                  </a:lnTo>
                  <a:lnTo>
                    <a:pt x="865" y="1936"/>
                  </a:lnTo>
                  <a:lnTo>
                    <a:pt x="843" y="1927"/>
                  </a:lnTo>
                  <a:lnTo>
                    <a:pt x="822" y="1917"/>
                  </a:lnTo>
                  <a:lnTo>
                    <a:pt x="800" y="1908"/>
                  </a:lnTo>
                  <a:lnTo>
                    <a:pt x="778" y="1898"/>
                  </a:lnTo>
                  <a:lnTo>
                    <a:pt x="758" y="1888"/>
                  </a:lnTo>
                  <a:lnTo>
                    <a:pt x="736" y="1877"/>
                  </a:lnTo>
                  <a:lnTo>
                    <a:pt x="715" y="1867"/>
                  </a:lnTo>
                  <a:lnTo>
                    <a:pt x="694" y="1856"/>
                  </a:lnTo>
                  <a:lnTo>
                    <a:pt x="674" y="1843"/>
                  </a:lnTo>
                  <a:lnTo>
                    <a:pt x="653" y="1832"/>
                  </a:lnTo>
                  <a:lnTo>
                    <a:pt x="633" y="1820"/>
                  </a:lnTo>
                  <a:lnTo>
                    <a:pt x="613" y="1807"/>
                  </a:lnTo>
                  <a:lnTo>
                    <a:pt x="594" y="1794"/>
                  </a:lnTo>
                  <a:lnTo>
                    <a:pt x="574" y="1781"/>
                  </a:lnTo>
                  <a:lnTo>
                    <a:pt x="555" y="1767"/>
                  </a:lnTo>
                  <a:lnTo>
                    <a:pt x="537" y="1753"/>
                  </a:lnTo>
                  <a:lnTo>
                    <a:pt x="518" y="1738"/>
                  </a:lnTo>
                  <a:lnTo>
                    <a:pt x="500" y="1724"/>
                  </a:lnTo>
                  <a:lnTo>
                    <a:pt x="482" y="1709"/>
                  </a:lnTo>
                  <a:lnTo>
                    <a:pt x="463" y="1693"/>
                  </a:lnTo>
                  <a:lnTo>
                    <a:pt x="446" y="1677"/>
                  </a:lnTo>
                  <a:lnTo>
                    <a:pt x="429" y="1662"/>
                  </a:lnTo>
                  <a:lnTo>
                    <a:pt x="411" y="1645"/>
                  </a:lnTo>
                  <a:lnTo>
                    <a:pt x="395" y="1629"/>
                  </a:lnTo>
                  <a:lnTo>
                    <a:pt x="378" y="1612"/>
                  </a:lnTo>
                  <a:lnTo>
                    <a:pt x="362" y="1595"/>
                  </a:lnTo>
                  <a:lnTo>
                    <a:pt x="346" y="1578"/>
                  </a:lnTo>
                  <a:lnTo>
                    <a:pt x="331" y="1560"/>
                  </a:lnTo>
                  <a:lnTo>
                    <a:pt x="315" y="1542"/>
                  </a:lnTo>
                  <a:lnTo>
                    <a:pt x="300" y="1525"/>
                  </a:lnTo>
                  <a:lnTo>
                    <a:pt x="286" y="1506"/>
                  </a:lnTo>
                  <a:lnTo>
                    <a:pt x="271" y="1487"/>
                  </a:lnTo>
                  <a:lnTo>
                    <a:pt x="258" y="1468"/>
                  </a:lnTo>
                  <a:lnTo>
                    <a:pt x="244" y="1449"/>
                  </a:lnTo>
                  <a:lnTo>
                    <a:pt x="230" y="1430"/>
                  </a:lnTo>
                  <a:lnTo>
                    <a:pt x="217" y="1410"/>
                  </a:lnTo>
                  <a:lnTo>
                    <a:pt x="205" y="1390"/>
                  </a:lnTo>
                  <a:lnTo>
                    <a:pt x="193" y="1370"/>
                  </a:lnTo>
                  <a:lnTo>
                    <a:pt x="181" y="1350"/>
                  </a:lnTo>
                  <a:lnTo>
                    <a:pt x="169" y="1330"/>
                  </a:lnTo>
                  <a:lnTo>
                    <a:pt x="158" y="1309"/>
                  </a:lnTo>
                  <a:lnTo>
                    <a:pt x="147" y="1287"/>
                  </a:lnTo>
                  <a:lnTo>
                    <a:pt x="136" y="1267"/>
                  </a:lnTo>
                  <a:lnTo>
                    <a:pt x="126" y="1245"/>
                  </a:lnTo>
                  <a:lnTo>
                    <a:pt x="117" y="1224"/>
                  </a:lnTo>
                  <a:lnTo>
                    <a:pt x="107" y="1203"/>
                  </a:lnTo>
                  <a:lnTo>
                    <a:pt x="98" y="1181"/>
                  </a:lnTo>
                  <a:lnTo>
                    <a:pt x="89" y="1158"/>
                  </a:lnTo>
                  <a:lnTo>
                    <a:pt x="81" y="1137"/>
                  </a:lnTo>
                  <a:lnTo>
                    <a:pt x="73" y="1114"/>
                  </a:lnTo>
                  <a:lnTo>
                    <a:pt x="66" y="1092"/>
                  </a:lnTo>
                  <a:lnTo>
                    <a:pt x="59" y="1070"/>
                  </a:lnTo>
                  <a:lnTo>
                    <a:pt x="52" y="1047"/>
                  </a:lnTo>
                  <a:lnTo>
                    <a:pt x="46" y="1024"/>
                  </a:lnTo>
                  <a:lnTo>
                    <a:pt x="40" y="1001"/>
                  </a:lnTo>
                  <a:lnTo>
                    <a:pt x="35" y="978"/>
                  </a:lnTo>
                  <a:lnTo>
                    <a:pt x="30" y="955"/>
                  </a:lnTo>
                  <a:lnTo>
                    <a:pt x="24" y="933"/>
                  </a:lnTo>
                  <a:lnTo>
                    <a:pt x="20" y="909"/>
                  </a:lnTo>
                  <a:lnTo>
                    <a:pt x="17" y="886"/>
                  </a:lnTo>
                  <a:lnTo>
                    <a:pt x="13" y="863"/>
                  </a:lnTo>
                  <a:lnTo>
                    <a:pt x="9" y="840"/>
                  </a:lnTo>
                  <a:lnTo>
                    <a:pt x="7" y="816"/>
                  </a:lnTo>
                  <a:lnTo>
                    <a:pt x="5" y="793"/>
                  </a:lnTo>
                  <a:lnTo>
                    <a:pt x="4" y="769"/>
                  </a:lnTo>
                  <a:lnTo>
                    <a:pt x="2" y="746"/>
                  </a:lnTo>
                  <a:lnTo>
                    <a:pt x="1" y="723"/>
                  </a:lnTo>
                  <a:lnTo>
                    <a:pt x="0" y="698"/>
                  </a:lnTo>
                  <a:lnTo>
                    <a:pt x="0" y="675"/>
                  </a:lnTo>
                  <a:lnTo>
                    <a:pt x="0" y="651"/>
                  </a:lnTo>
                  <a:lnTo>
                    <a:pt x="1" y="628"/>
                  </a:lnTo>
                  <a:lnTo>
                    <a:pt x="2" y="604"/>
                  </a:lnTo>
                  <a:lnTo>
                    <a:pt x="4" y="581"/>
                  </a:lnTo>
                  <a:lnTo>
                    <a:pt x="5" y="557"/>
                  </a:lnTo>
                  <a:lnTo>
                    <a:pt x="7" y="534"/>
                  </a:lnTo>
                  <a:lnTo>
                    <a:pt x="9" y="511"/>
                  </a:lnTo>
                  <a:lnTo>
                    <a:pt x="13" y="487"/>
                  </a:lnTo>
                  <a:lnTo>
                    <a:pt x="17" y="464"/>
                  </a:lnTo>
                  <a:lnTo>
                    <a:pt x="20" y="440"/>
                  </a:lnTo>
                  <a:lnTo>
                    <a:pt x="24" y="418"/>
                  </a:lnTo>
                  <a:lnTo>
                    <a:pt x="30" y="394"/>
                  </a:lnTo>
                  <a:lnTo>
                    <a:pt x="35" y="371"/>
                  </a:lnTo>
                  <a:lnTo>
                    <a:pt x="40" y="348"/>
                  </a:lnTo>
                  <a:lnTo>
                    <a:pt x="46" y="325"/>
                  </a:lnTo>
                  <a:lnTo>
                    <a:pt x="52" y="303"/>
                  </a:lnTo>
                  <a:lnTo>
                    <a:pt x="59" y="281"/>
                  </a:lnTo>
                  <a:lnTo>
                    <a:pt x="66" y="258"/>
                  </a:lnTo>
                  <a:lnTo>
                    <a:pt x="73" y="235"/>
                  </a:lnTo>
                  <a:lnTo>
                    <a:pt x="81" y="214"/>
                  </a:lnTo>
                  <a:lnTo>
                    <a:pt x="89" y="191"/>
                  </a:lnTo>
                  <a:lnTo>
                    <a:pt x="98" y="169"/>
                  </a:lnTo>
                  <a:lnTo>
                    <a:pt x="107" y="148"/>
                  </a:lnTo>
                  <a:lnTo>
                    <a:pt x="117" y="126"/>
                  </a:lnTo>
                  <a:lnTo>
                    <a:pt x="126" y="104"/>
                  </a:lnTo>
                  <a:lnTo>
                    <a:pt x="136" y="83"/>
                  </a:lnTo>
                  <a:lnTo>
                    <a:pt x="147" y="62"/>
                  </a:lnTo>
                  <a:lnTo>
                    <a:pt x="158" y="41"/>
                  </a:lnTo>
                  <a:lnTo>
                    <a:pt x="169" y="21"/>
                  </a:lnTo>
                  <a:lnTo>
                    <a:pt x="181" y="0"/>
                  </a:lnTo>
                  <a:lnTo>
                    <a:pt x="490" y="15"/>
                  </a:lnTo>
                  <a:lnTo>
                    <a:pt x="648" y="270"/>
                  </a:lnTo>
                  <a:lnTo>
                    <a:pt x="641" y="282"/>
                  </a:lnTo>
                  <a:lnTo>
                    <a:pt x="634" y="294"/>
                  </a:lnTo>
                  <a:lnTo>
                    <a:pt x="627" y="307"/>
                  </a:lnTo>
                  <a:lnTo>
                    <a:pt x="621" y="319"/>
                  </a:lnTo>
                  <a:lnTo>
                    <a:pt x="615" y="333"/>
                  </a:lnTo>
                  <a:lnTo>
                    <a:pt x="609" y="346"/>
                  </a:lnTo>
                  <a:lnTo>
                    <a:pt x="604" y="358"/>
                  </a:lnTo>
                  <a:lnTo>
                    <a:pt x="599" y="371"/>
                  </a:lnTo>
                  <a:lnTo>
                    <a:pt x="594" y="385"/>
                  </a:lnTo>
                  <a:lnTo>
                    <a:pt x="588" y="398"/>
                  </a:lnTo>
                  <a:lnTo>
                    <a:pt x="584" y="412"/>
                  </a:lnTo>
                  <a:lnTo>
                    <a:pt x="579" y="424"/>
                  </a:lnTo>
                  <a:lnTo>
                    <a:pt x="574" y="438"/>
                  </a:lnTo>
                  <a:lnTo>
                    <a:pt x="571" y="451"/>
                  </a:lnTo>
                  <a:lnTo>
                    <a:pt x="567" y="465"/>
                  </a:lnTo>
                  <a:lnTo>
                    <a:pt x="563" y="479"/>
                  </a:lnTo>
                  <a:lnTo>
                    <a:pt x="561" y="492"/>
                  </a:lnTo>
                  <a:lnTo>
                    <a:pt x="557" y="506"/>
                  </a:lnTo>
                  <a:lnTo>
                    <a:pt x="554" y="520"/>
                  </a:lnTo>
                  <a:lnTo>
                    <a:pt x="552" y="534"/>
                  </a:lnTo>
                  <a:lnTo>
                    <a:pt x="549" y="548"/>
                  </a:lnTo>
                  <a:lnTo>
                    <a:pt x="548" y="562"/>
                  </a:lnTo>
                  <a:lnTo>
                    <a:pt x="546" y="577"/>
                  </a:lnTo>
                  <a:lnTo>
                    <a:pt x="544" y="590"/>
                  </a:lnTo>
                  <a:lnTo>
                    <a:pt x="542" y="604"/>
                  </a:lnTo>
                  <a:lnTo>
                    <a:pt x="541" y="618"/>
                  </a:lnTo>
                  <a:lnTo>
                    <a:pt x="541" y="632"/>
                  </a:lnTo>
                  <a:lnTo>
                    <a:pt x="540" y="647"/>
                  </a:lnTo>
                  <a:lnTo>
                    <a:pt x="540" y="661"/>
                  </a:lnTo>
                  <a:lnTo>
                    <a:pt x="540" y="675"/>
                  </a:lnTo>
                  <a:lnTo>
                    <a:pt x="540" y="690"/>
                  </a:lnTo>
                  <a:lnTo>
                    <a:pt x="540" y="703"/>
                  </a:lnTo>
                  <a:lnTo>
                    <a:pt x="541" y="717"/>
                  </a:lnTo>
                  <a:lnTo>
                    <a:pt x="541" y="731"/>
                  </a:lnTo>
                  <a:lnTo>
                    <a:pt x="542" y="746"/>
                  </a:lnTo>
                  <a:lnTo>
                    <a:pt x="544" y="760"/>
                  </a:lnTo>
                  <a:lnTo>
                    <a:pt x="546" y="774"/>
                  </a:lnTo>
                  <a:lnTo>
                    <a:pt x="548" y="788"/>
                  </a:lnTo>
                  <a:lnTo>
                    <a:pt x="549" y="801"/>
                  </a:lnTo>
                  <a:lnTo>
                    <a:pt x="552" y="815"/>
                  </a:lnTo>
                  <a:lnTo>
                    <a:pt x="554" y="829"/>
                  </a:lnTo>
                  <a:lnTo>
                    <a:pt x="557" y="843"/>
                  </a:lnTo>
                  <a:lnTo>
                    <a:pt x="561" y="857"/>
                  </a:lnTo>
                  <a:lnTo>
                    <a:pt x="563" y="871"/>
                  </a:lnTo>
                  <a:lnTo>
                    <a:pt x="567" y="885"/>
                  </a:lnTo>
                  <a:lnTo>
                    <a:pt x="571" y="898"/>
                  </a:lnTo>
                  <a:lnTo>
                    <a:pt x="574" y="911"/>
                  </a:lnTo>
                  <a:lnTo>
                    <a:pt x="579" y="925"/>
                  </a:lnTo>
                  <a:lnTo>
                    <a:pt x="584" y="939"/>
                  </a:lnTo>
                  <a:lnTo>
                    <a:pt x="588" y="952"/>
                  </a:lnTo>
                  <a:lnTo>
                    <a:pt x="594" y="965"/>
                  </a:lnTo>
                  <a:lnTo>
                    <a:pt x="599" y="978"/>
                  </a:lnTo>
                  <a:lnTo>
                    <a:pt x="604" y="991"/>
                  </a:lnTo>
                  <a:lnTo>
                    <a:pt x="609" y="1005"/>
                  </a:lnTo>
                  <a:lnTo>
                    <a:pt x="615" y="1017"/>
                  </a:lnTo>
                  <a:lnTo>
                    <a:pt x="621" y="1030"/>
                  </a:lnTo>
                  <a:lnTo>
                    <a:pt x="627" y="1043"/>
                  </a:lnTo>
                  <a:lnTo>
                    <a:pt x="634" y="1055"/>
                  </a:lnTo>
                  <a:lnTo>
                    <a:pt x="641" y="1067"/>
                  </a:lnTo>
                  <a:lnTo>
                    <a:pt x="648" y="1080"/>
                  </a:lnTo>
                  <a:lnTo>
                    <a:pt x="655" y="1092"/>
                  </a:lnTo>
                  <a:lnTo>
                    <a:pt x="662" y="1104"/>
                  </a:lnTo>
                  <a:lnTo>
                    <a:pt x="670" y="1116"/>
                  </a:lnTo>
                  <a:lnTo>
                    <a:pt x="678" y="1128"/>
                  </a:lnTo>
                  <a:lnTo>
                    <a:pt x="685" y="1139"/>
                  </a:lnTo>
                  <a:lnTo>
                    <a:pt x="694" y="1151"/>
                  </a:lnTo>
                  <a:lnTo>
                    <a:pt x="702" y="1162"/>
                  </a:lnTo>
                  <a:lnTo>
                    <a:pt x="711" y="1173"/>
                  </a:lnTo>
                  <a:lnTo>
                    <a:pt x="719" y="1184"/>
                  </a:lnTo>
                  <a:lnTo>
                    <a:pt x="729" y="1196"/>
                  </a:lnTo>
                  <a:lnTo>
                    <a:pt x="737" y="1206"/>
                  </a:lnTo>
                  <a:lnTo>
                    <a:pt x="747" y="1217"/>
                  </a:lnTo>
                  <a:lnTo>
                    <a:pt x="757" y="1227"/>
                  </a:lnTo>
                  <a:lnTo>
                    <a:pt x="766" y="1237"/>
                  </a:lnTo>
                  <a:lnTo>
                    <a:pt x="777" y="1248"/>
                  </a:lnTo>
                  <a:lnTo>
                    <a:pt x="786" y="1257"/>
                  </a:lnTo>
                  <a:lnTo>
                    <a:pt x="796" y="1267"/>
                  </a:lnTo>
                  <a:lnTo>
                    <a:pt x="807" y="1277"/>
                  </a:lnTo>
                  <a:lnTo>
                    <a:pt x="817" y="1286"/>
                  </a:lnTo>
                  <a:lnTo>
                    <a:pt x="828" y="1296"/>
                  </a:lnTo>
                  <a:lnTo>
                    <a:pt x="839" y="1304"/>
                  </a:lnTo>
                  <a:lnTo>
                    <a:pt x="850" y="1313"/>
                  </a:lnTo>
                  <a:lnTo>
                    <a:pt x="861" y="1321"/>
                  </a:lnTo>
                  <a:lnTo>
                    <a:pt x="873" y="1330"/>
                  </a:lnTo>
                  <a:lnTo>
                    <a:pt x="884" y="1338"/>
                  </a:lnTo>
                  <a:lnTo>
                    <a:pt x="896" y="1346"/>
                  </a:lnTo>
                  <a:lnTo>
                    <a:pt x="908" y="1354"/>
                  </a:lnTo>
                  <a:lnTo>
                    <a:pt x="920" y="1362"/>
                  </a:lnTo>
                  <a:lnTo>
                    <a:pt x="932" y="1369"/>
                  </a:lnTo>
                  <a:lnTo>
                    <a:pt x="944" y="1376"/>
                  </a:lnTo>
                  <a:lnTo>
                    <a:pt x="956" y="1383"/>
                  </a:lnTo>
                  <a:lnTo>
                    <a:pt x="968" y="1390"/>
                  </a:lnTo>
                  <a:lnTo>
                    <a:pt x="981" y="1396"/>
                  </a:lnTo>
                  <a:lnTo>
                    <a:pt x="993" y="1402"/>
                  </a:lnTo>
                  <a:lnTo>
                    <a:pt x="1006" y="1409"/>
                  </a:lnTo>
                  <a:lnTo>
                    <a:pt x="1019" y="1414"/>
                  </a:lnTo>
                  <a:lnTo>
                    <a:pt x="1032" y="1420"/>
                  </a:lnTo>
                  <a:lnTo>
                    <a:pt x="1045" y="1426"/>
                  </a:lnTo>
                  <a:lnTo>
                    <a:pt x="1058" y="1431"/>
                  </a:lnTo>
                  <a:lnTo>
                    <a:pt x="1072" y="1436"/>
                  </a:lnTo>
                  <a:lnTo>
                    <a:pt x="1084" y="1441"/>
                  </a:lnTo>
                  <a:lnTo>
                    <a:pt x="1098" y="1445"/>
                  </a:lnTo>
                  <a:lnTo>
                    <a:pt x="1111" y="1449"/>
                  </a:lnTo>
                  <a:lnTo>
                    <a:pt x="1125" y="1454"/>
                  </a:lnTo>
                  <a:lnTo>
                    <a:pt x="1139" y="1457"/>
                  </a:lnTo>
                  <a:lnTo>
                    <a:pt x="1152" y="1461"/>
                  </a:lnTo>
                  <a:lnTo>
                    <a:pt x="1166" y="1464"/>
                  </a:lnTo>
                  <a:lnTo>
                    <a:pt x="1180" y="1466"/>
                  </a:lnTo>
                  <a:lnTo>
                    <a:pt x="1194" y="1470"/>
                  </a:lnTo>
                  <a:lnTo>
                    <a:pt x="1208" y="1473"/>
                  </a:lnTo>
                  <a:lnTo>
                    <a:pt x="1222" y="1475"/>
                  </a:lnTo>
                  <a:lnTo>
                    <a:pt x="1236" y="1477"/>
                  </a:lnTo>
                  <a:lnTo>
                    <a:pt x="1249" y="1479"/>
                  </a:lnTo>
                  <a:lnTo>
                    <a:pt x="1263" y="1480"/>
                  </a:lnTo>
                  <a:lnTo>
                    <a:pt x="1278" y="1481"/>
                  </a:lnTo>
                  <a:lnTo>
                    <a:pt x="1292" y="1482"/>
                  </a:lnTo>
                  <a:lnTo>
                    <a:pt x="1306" y="1483"/>
                  </a:lnTo>
                  <a:lnTo>
                    <a:pt x="1320" y="1484"/>
                  </a:lnTo>
                  <a:lnTo>
                    <a:pt x="1334" y="1485"/>
                  </a:lnTo>
                  <a:lnTo>
                    <a:pt x="1348" y="1485"/>
                  </a:lnTo>
                  <a:lnTo>
                    <a:pt x="1228" y="1755"/>
                  </a:lnTo>
                  <a:lnTo>
                    <a:pt x="1348" y="2025"/>
                  </a:lnTo>
                  <a:close/>
                </a:path>
              </a:pathLst>
            </a:custGeom>
            <a:solidFill>
              <a:srgbClr val="EEEEEE"/>
            </a:solidFill>
            <a:ln w="9525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189"/>
              <a:endParaRPr lang="en-US" dirty="0">
                <a:solidFill>
                  <a:srgbClr val="444444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577224" y="1227763"/>
              <a:ext cx="1895217" cy="805656"/>
            </a:xfrm>
            <a:custGeom>
              <a:avLst/>
              <a:gdLst>
                <a:gd name="T0" fmla="*/ 36 w 2334"/>
                <a:gd name="T1" fmla="*/ 615 h 945"/>
                <a:gd name="T2" fmla="*/ 91 w 2334"/>
                <a:gd name="T3" fmla="*/ 538 h 945"/>
                <a:gd name="T4" fmla="*/ 150 w 2334"/>
                <a:gd name="T5" fmla="*/ 464 h 945"/>
                <a:gd name="T6" fmla="*/ 214 w 2334"/>
                <a:gd name="T7" fmla="*/ 395 h 945"/>
                <a:gd name="T8" fmla="*/ 283 w 2334"/>
                <a:gd name="T9" fmla="*/ 331 h 945"/>
                <a:gd name="T10" fmla="*/ 356 w 2334"/>
                <a:gd name="T11" fmla="*/ 272 h 945"/>
                <a:gd name="T12" fmla="*/ 433 w 2334"/>
                <a:gd name="T13" fmla="*/ 218 h 945"/>
                <a:gd name="T14" fmla="*/ 513 w 2334"/>
                <a:gd name="T15" fmla="*/ 170 h 945"/>
                <a:gd name="T16" fmla="*/ 597 w 2334"/>
                <a:gd name="T17" fmla="*/ 126 h 945"/>
                <a:gd name="T18" fmla="*/ 684 w 2334"/>
                <a:gd name="T19" fmla="*/ 90 h 945"/>
                <a:gd name="T20" fmla="*/ 773 w 2334"/>
                <a:gd name="T21" fmla="*/ 59 h 945"/>
                <a:gd name="T22" fmla="*/ 863 w 2334"/>
                <a:gd name="T23" fmla="*/ 35 h 945"/>
                <a:gd name="T24" fmla="*/ 956 w 2334"/>
                <a:gd name="T25" fmla="*/ 16 h 945"/>
                <a:gd name="T26" fmla="*/ 1049 w 2334"/>
                <a:gd name="T27" fmla="*/ 5 h 945"/>
                <a:gd name="T28" fmla="*/ 1143 w 2334"/>
                <a:gd name="T29" fmla="*/ 0 h 945"/>
                <a:gd name="T30" fmla="*/ 1237 w 2334"/>
                <a:gd name="T31" fmla="*/ 2 h 945"/>
                <a:gd name="T32" fmla="*/ 1331 w 2334"/>
                <a:gd name="T33" fmla="*/ 9 h 945"/>
                <a:gd name="T34" fmla="*/ 1424 w 2334"/>
                <a:gd name="T35" fmla="*/ 24 h 945"/>
                <a:gd name="T36" fmla="*/ 1515 w 2334"/>
                <a:gd name="T37" fmla="*/ 46 h 945"/>
                <a:gd name="T38" fmla="*/ 1606 w 2334"/>
                <a:gd name="T39" fmla="*/ 73 h 945"/>
                <a:gd name="T40" fmla="*/ 1693 w 2334"/>
                <a:gd name="T41" fmla="*/ 107 h 945"/>
                <a:gd name="T42" fmla="*/ 1778 w 2334"/>
                <a:gd name="T43" fmla="*/ 147 h 945"/>
                <a:gd name="T44" fmla="*/ 1860 w 2334"/>
                <a:gd name="T45" fmla="*/ 193 h 945"/>
                <a:gd name="T46" fmla="*/ 1939 w 2334"/>
                <a:gd name="T47" fmla="*/ 244 h 945"/>
                <a:gd name="T48" fmla="*/ 2015 w 2334"/>
                <a:gd name="T49" fmla="*/ 301 h 945"/>
                <a:gd name="T50" fmla="*/ 2086 w 2334"/>
                <a:gd name="T51" fmla="*/ 362 h 945"/>
                <a:gd name="T52" fmla="*/ 2152 w 2334"/>
                <a:gd name="T53" fmla="*/ 429 h 945"/>
                <a:gd name="T54" fmla="*/ 2213 w 2334"/>
                <a:gd name="T55" fmla="*/ 501 h 945"/>
                <a:gd name="T56" fmla="*/ 2271 w 2334"/>
                <a:gd name="T57" fmla="*/ 576 h 945"/>
                <a:gd name="T58" fmla="*/ 2322 w 2334"/>
                <a:gd name="T59" fmla="*/ 655 h 945"/>
                <a:gd name="T60" fmla="*/ 1859 w 2334"/>
                <a:gd name="T61" fmla="*/ 933 h 945"/>
                <a:gd name="T62" fmla="*/ 1828 w 2334"/>
                <a:gd name="T63" fmla="*/ 885 h 945"/>
                <a:gd name="T64" fmla="*/ 1794 w 2334"/>
                <a:gd name="T65" fmla="*/ 840 h 945"/>
                <a:gd name="T66" fmla="*/ 1757 w 2334"/>
                <a:gd name="T67" fmla="*/ 798 h 945"/>
                <a:gd name="T68" fmla="*/ 1717 w 2334"/>
                <a:gd name="T69" fmla="*/ 757 h 945"/>
                <a:gd name="T70" fmla="*/ 1675 w 2334"/>
                <a:gd name="T71" fmla="*/ 721 h 945"/>
                <a:gd name="T72" fmla="*/ 1630 w 2334"/>
                <a:gd name="T73" fmla="*/ 686 h 945"/>
                <a:gd name="T74" fmla="*/ 1583 w 2334"/>
                <a:gd name="T75" fmla="*/ 656 h 945"/>
                <a:gd name="T76" fmla="*/ 1533 w 2334"/>
                <a:gd name="T77" fmla="*/ 628 h 945"/>
                <a:gd name="T78" fmla="*/ 1482 w 2334"/>
                <a:gd name="T79" fmla="*/ 605 h 945"/>
                <a:gd name="T80" fmla="*/ 1430 w 2334"/>
                <a:gd name="T81" fmla="*/ 585 h 945"/>
                <a:gd name="T82" fmla="*/ 1376 w 2334"/>
                <a:gd name="T83" fmla="*/ 568 h 945"/>
                <a:gd name="T84" fmla="*/ 1321 w 2334"/>
                <a:gd name="T85" fmla="*/ 555 h 945"/>
                <a:gd name="T86" fmla="*/ 1265 w 2334"/>
                <a:gd name="T87" fmla="*/ 546 h 945"/>
                <a:gd name="T88" fmla="*/ 1209 w 2334"/>
                <a:gd name="T89" fmla="*/ 541 h 945"/>
                <a:gd name="T90" fmla="*/ 1152 w 2334"/>
                <a:gd name="T91" fmla="*/ 540 h 945"/>
                <a:gd name="T92" fmla="*/ 1097 w 2334"/>
                <a:gd name="T93" fmla="*/ 543 h 945"/>
                <a:gd name="T94" fmla="*/ 1040 w 2334"/>
                <a:gd name="T95" fmla="*/ 550 h 945"/>
                <a:gd name="T96" fmla="*/ 985 w 2334"/>
                <a:gd name="T97" fmla="*/ 561 h 945"/>
                <a:gd name="T98" fmla="*/ 930 w 2334"/>
                <a:gd name="T99" fmla="*/ 576 h 945"/>
                <a:gd name="T100" fmla="*/ 877 w 2334"/>
                <a:gd name="T101" fmla="*/ 594 h 945"/>
                <a:gd name="T102" fmla="*/ 825 w 2334"/>
                <a:gd name="T103" fmla="*/ 616 h 945"/>
                <a:gd name="T104" fmla="*/ 775 w 2334"/>
                <a:gd name="T105" fmla="*/ 642 h 945"/>
                <a:gd name="T106" fmla="*/ 727 w 2334"/>
                <a:gd name="T107" fmla="*/ 671 h 945"/>
                <a:gd name="T108" fmla="*/ 680 w 2334"/>
                <a:gd name="T109" fmla="*/ 704 h 945"/>
                <a:gd name="T110" fmla="*/ 636 w 2334"/>
                <a:gd name="T111" fmla="*/ 738 h 945"/>
                <a:gd name="T112" fmla="*/ 596 w 2334"/>
                <a:gd name="T113" fmla="*/ 778 h 945"/>
                <a:gd name="T114" fmla="*/ 556 w 2334"/>
                <a:gd name="T115" fmla="*/ 818 h 945"/>
                <a:gd name="T116" fmla="*/ 521 w 2334"/>
                <a:gd name="T117" fmla="*/ 863 h 945"/>
                <a:gd name="T118" fmla="*/ 489 w 2334"/>
                <a:gd name="T119" fmla="*/ 909 h 945"/>
                <a:gd name="T120" fmla="*/ 306 w 2334"/>
                <a:gd name="T121" fmla="*/ 69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34" h="945">
                  <a:moveTo>
                    <a:pt x="0" y="675"/>
                  </a:moveTo>
                  <a:lnTo>
                    <a:pt x="12" y="655"/>
                  </a:lnTo>
                  <a:lnTo>
                    <a:pt x="24" y="634"/>
                  </a:lnTo>
                  <a:lnTo>
                    <a:pt x="36" y="615"/>
                  </a:lnTo>
                  <a:lnTo>
                    <a:pt x="49" y="595"/>
                  </a:lnTo>
                  <a:lnTo>
                    <a:pt x="63" y="576"/>
                  </a:lnTo>
                  <a:lnTo>
                    <a:pt x="77" y="557"/>
                  </a:lnTo>
                  <a:lnTo>
                    <a:pt x="91" y="538"/>
                  </a:lnTo>
                  <a:lnTo>
                    <a:pt x="105" y="519"/>
                  </a:lnTo>
                  <a:lnTo>
                    <a:pt x="120" y="501"/>
                  </a:lnTo>
                  <a:lnTo>
                    <a:pt x="134" y="482"/>
                  </a:lnTo>
                  <a:lnTo>
                    <a:pt x="150" y="464"/>
                  </a:lnTo>
                  <a:lnTo>
                    <a:pt x="165" y="446"/>
                  </a:lnTo>
                  <a:lnTo>
                    <a:pt x="181" y="429"/>
                  </a:lnTo>
                  <a:lnTo>
                    <a:pt x="197" y="412"/>
                  </a:lnTo>
                  <a:lnTo>
                    <a:pt x="214" y="395"/>
                  </a:lnTo>
                  <a:lnTo>
                    <a:pt x="230" y="379"/>
                  </a:lnTo>
                  <a:lnTo>
                    <a:pt x="248" y="362"/>
                  </a:lnTo>
                  <a:lnTo>
                    <a:pt x="265" y="347"/>
                  </a:lnTo>
                  <a:lnTo>
                    <a:pt x="283" y="331"/>
                  </a:lnTo>
                  <a:lnTo>
                    <a:pt x="301" y="315"/>
                  </a:lnTo>
                  <a:lnTo>
                    <a:pt x="319" y="301"/>
                  </a:lnTo>
                  <a:lnTo>
                    <a:pt x="337" y="286"/>
                  </a:lnTo>
                  <a:lnTo>
                    <a:pt x="356" y="272"/>
                  </a:lnTo>
                  <a:lnTo>
                    <a:pt x="374" y="258"/>
                  </a:lnTo>
                  <a:lnTo>
                    <a:pt x="393" y="244"/>
                  </a:lnTo>
                  <a:lnTo>
                    <a:pt x="414" y="231"/>
                  </a:lnTo>
                  <a:lnTo>
                    <a:pt x="433" y="218"/>
                  </a:lnTo>
                  <a:lnTo>
                    <a:pt x="452" y="205"/>
                  </a:lnTo>
                  <a:lnTo>
                    <a:pt x="472" y="193"/>
                  </a:lnTo>
                  <a:lnTo>
                    <a:pt x="493" y="180"/>
                  </a:lnTo>
                  <a:lnTo>
                    <a:pt x="513" y="170"/>
                  </a:lnTo>
                  <a:lnTo>
                    <a:pt x="534" y="158"/>
                  </a:lnTo>
                  <a:lnTo>
                    <a:pt x="555" y="147"/>
                  </a:lnTo>
                  <a:lnTo>
                    <a:pt x="577" y="136"/>
                  </a:lnTo>
                  <a:lnTo>
                    <a:pt x="597" y="126"/>
                  </a:lnTo>
                  <a:lnTo>
                    <a:pt x="619" y="116"/>
                  </a:lnTo>
                  <a:lnTo>
                    <a:pt x="641" y="107"/>
                  </a:lnTo>
                  <a:lnTo>
                    <a:pt x="662" y="98"/>
                  </a:lnTo>
                  <a:lnTo>
                    <a:pt x="684" y="90"/>
                  </a:lnTo>
                  <a:lnTo>
                    <a:pt x="706" y="81"/>
                  </a:lnTo>
                  <a:lnTo>
                    <a:pt x="728" y="73"/>
                  </a:lnTo>
                  <a:lnTo>
                    <a:pt x="751" y="66"/>
                  </a:lnTo>
                  <a:lnTo>
                    <a:pt x="773" y="59"/>
                  </a:lnTo>
                  <a:lnTo>
                    <a:pt x="795" y="52"/>
                  </a:lnTo>
                  <a:lnTo>
                    <a:pt x="818" y="46"/>
                  </a:lnTo>
                  <a:lnTo>
                    <a:pt x="841" y="40"/>
                  </a:lnTo>
                  <a:lnTo>
                    <a:pt x="863" y="35"/>
                  </a:lnTo>
                  <a:lnTo>
                    <a:pt x="887" y="29"/>
                  </a:lnTo>
                  <a:lnTo>
                    <a:pt x="909" y="24"/>
                  </a:lnTo>
                  <a:lnTo>
                    <a:pt x="933" y="20"/>
                  </a:lnTo>
                  <a:lnTo>
                    <a:pt x="956" y="16"/>
                  </a:lnTo>
                  <a:lnTo>
                    <a:pt x="979" y="13"/>
                  </a:lnTo>
                  <a:lnTo>
                    <a:pt x="1002" y="9"/>
                  </a:lnTo>
                  <a:lnTo>
                    <a:pt x="1025" y="7"/>
                  </a:lnTo>
                  <a:lnTo>
                    <a:pt x="1049" y="5"/>
                  </a:lnTo>
                  <a:lnTo>
                    <a:pt x="1072" y="3"/>
                  </a:lnTo>
                  <a:lnTo>
                    <a:pt x="1096" y="2"/>
                  </a:lnTo>
                  <a:lnTo>
                    <a:pt x="1119" y="1"/>
                  </a:lnTo>
                  <a:lnTo>
                    <a:pt x="1143" y="0"/>
                  </a:lnTo>
                  <a:lnTo>
                    <a:pt x="1167" y="0"/>
                  </a:lnTo>
                  <a:lnTo>
                    <a:pt x="1190" y="0"/>
                  </a:lnTo>
                  <a:lnTo>
                    <a:pt x="1214" y="1"/>
                  </a:lnTo>
                  <a:lnTo>
                    <a:pt x="1237" y="2"/>
                  </a:lnTo>
                  <a:lnTo>
                    <a:pt x="1261" y="3"/>
                  </a:lnTo>
                  <a:lnTo>
                    <a:pt x="1284" y="5"/>
                  </a:lnTo>
                  <a:lnTo>
                    <a:pt x="1307" y="7"/>
                  </a:lnTo>
                  <a:lnTo>
                    <a:pt x="1331" y="9"/>
                  </a:lnTo>
                  <a:lnTo>
                    <a:pt x="1354" y="13"/>
                  </a:lnTo>
                  <a:lnTo>
                    <a:pt x="1378" y="16"/>
                  </a:lnTo>
                  <a:lnTo>
                    <a:pt x="1401" y="20"/>
                  </a:lnTo>
                  <a:lnTo>
                    <a:pt x="1424" y="24"/>
                  </a:lnTo>
                  <a:lnTo>
                    <a:pt x="1447" y="29"/>
                  </a:lnTo>
                  <a:lnTo>
                    <a:pt x="1469" y="35"/>
                  </a:lnTo>
                  <a:lnTo>
                    <a:pt x="1493" y="40"/>
                  </a:lnTo>
                  <a:lnTo>
                    <a:pt x="1515" y="46"/>
                  </a:lnTo>
                  <a:lnTo>
                    <a:pt x="1538" y="52"/>
                  </a:lnTo>
                  <a:lnTo>
                    <a:pt x="1561" y="59"/>
                  </a:lnTo>
                  <a:lnTo>
                    <a:pt x="1583" y="66"/>
                  </a:lnTo>
                  <a:lnTo>
                    <a:pt x="1606" y="73"/>
                  </a:lnTo>
                  <a:lnTo>
                    <a:pt x="1627" y="81"/>
                  </a:lnTo>
                  <a:lnTo>
                    <a:pt x="1650" y="90"/>
                  </a:lnTo>
                  <a:lnTo>
                    <a:pt x="1672" y="98"/>
                  </a:lnTo>
                  <a:lnTo>
                    <a:pt x="1693" y="107"/>
                  </a:lnTo>
                  <a:lnTo>
                    <a:pt x="1715" y="116"/>
                  </a:lnTo>
                  <a:lnTo>
                    <a:pt x="1737" y="126"/>
                  </a:lnTo>
                  <a:lnTo>
                    <a:pt x="1757" y="136"/>
                  </a:lnTo>
                  <a:lnTo>
                    <a:pt x="1778" y="147"/>
                  </a:lnTo>
                  <a:lnTo>
                    <a:pt x="1799" y="158"/>
                  </a:lnTo>
                  <a:lnTo>
                    <a:pt x="1820" y="170"/>
                  </a:lnTo>
                  <a:lnTo>
                    <a:pt x="1840" y="180"/>
                  </a:lnTo>
                  <a:lnTo>
                    <a:pt x="1860" y="193"/>
                  </a:lnTo>
                  <a:lnTo>
                    <a:pt x="1880" y="205"/>
                  </a:lnTo>
                  <a:lnTo>
                    <a:pt x="1901" y="218"/>
                  </a:lnTo>
                  <a:lnTo>
                    <a:pt x="1920" y="231"/>
                  </a:lnTo>
                  <a:lnTo>
                    <a:pt x="1939" y="244"/>
                  </a:lnTo>
                  <a:lnTo>
                    <a:pt x="1958" y="258"/>
                  </a:lnTo>
                  <a:lnTo>
                    <a:pt x="1978" y="272"/>
                  </a:lnTo>
                  <a:lnTo>
                    <a:pt x="1996" y="286"/>
                  </a:lnTo>
                  <a:lnTo>
                    <a:pt x="2015" y="301"/>
                  </a:lnTo>
                  <a:lnTo>
                    <a:pt x="2033" y="315"/>
                  </a:lnTo>
                  <a:lnTo>
                    <a:pt x="2050" y="331"/>
                  </a:lnTo>
                  <a:lnTo>
                    <a:pt x="2068" y="347"/>
                  </a:lnTo>
                  <a:lnTo>
                    <a:pt x="2086" y="362"/>
                  </a:lnTo>
                  <a:lnTo>
                    <a:pt x="2102" y="379"/>
                  </a:lnTo>
                  <a:lnTo>
                    <a:pt x="2120" y="395"/>
                  </a:lnTo>
                  <a:lnTo>
                    <a:pt x="2136" y="412"/>
                  </a:lnTo>
                  <a:lnTo>
                    <a:pt x="2152" y="429"/>
                  </a:lnTo>
                  <a:lnTo>
                    <a:pt x="2168" y="446"/>
                  </a:lnTo>
                  <a:lnTo>
                    <a:pt x="2184" y="464"/>
                  </a:lnTo>
                  <a:lnTo>
                    <a:pt x="2199" y="482"/>
                  </a:lnTo>
                  <a:lnTo>
                    <a:pt x="2213" y="501"/>
                  </a:lnTo>
                  <a:lnTo>
                    <a:pt x="2228" y="519"/>
                  </a:lnTo>
                  <a:lnTo>
                    <a:pt x="2243" y="538"/>
                  </a:lnTo>
                  <a:lnTo>
                    <a:pt x="2257" y="557"/>
                  </a:lnTo>
                  <a:lnTo>
                    <a:pt x="2271" y="576"/>
                  </a:lnTo>
                  <a:lnTo>
                    <a:pt x="2283" y="595"/>
                  </a:lnTo>
                  <a:lnTo>
                    <a:pt x="2297" y="615"/>
                  </a:lnTo>
                  <a:lnTo>
                    <a:pt x="2310" y="634"/>
                  </a:lnTo>
                  <a:lnTo>
                    <a:pt x="2322" y="655"/>
                  </a:lnTo>
                  <a:lnTo>
                    <a:pt x="2334" y="675"/>
                  </a:lnTo>
                  <a:lnTo>
                    <a:pt x="2169" y="924"/>
                  </a:lnTo>
                  <a:lnTo>
                    <a:pt x="1867" y="945"/>
                  </a:lnTo>
                  <a:lnTo>
                    <a:pt x="1859" y="933"/>
                  </a:lnTo>
                  <a:lnTo>
                    <a:pt x="1852" y="921"/>
                  </a:lnTo>
                  <a:lnTo>
                    <a:pt x="1844" y="909"/>
                  </a:lnTo>
                  <a:lnTo>
                    <a:pt x="1836" y="898"/>
                  </a:lnTo>
                  <a:lnTo>
                    <a:pt x="1828" y="885"/>
                  </a:lnTo>
                  <a:lnTo>
                    <a:pt x="1821" y="874"/>
                  </a:lnTo>
                  <a:lnTo>
                    <a:pt x="1812" y="863"/>
                  </a:lnTo>
                  <a:lnTo>
                    <a:pt x="1803" y="851"/>
                  </a:lnTo>
                  <a:lnTo>
                    <a:pt x="1794" y="840"/>
                  </a:lnTo>
                  <a:lnTo>
                    <a:pt x="1786" y="830"/>
                  </a:lnTo>
                  <a:lnTo>
                    <a:pt x="1776" y="818"/>
                  </a:lnTo>
                  <a:lnTo>
                    <a:pt x="1767" y="808"/>
                  </a:lnTo>
                  <a:lnTo>
                    <a:pt x="1757" y="798"/>
                  </a:lnTo>
                  <a:lnTo>
                    <a:pt x="1748" y="787"/>
                  </a:lnTo>
                  <a:lnTo>
                    <a:pt x="1738" y="778"/>
                  </a:lnTo>
                  <a:lnTo>
                    <a:pt x="1728" y="767"/>
                  </a:lnTo>
                  <a:lnTo>
                    <a:pt x="1717" y="757"/>
                  </a:lnTo>
                  <a:lnTo>
                    <a:pt x="1707" y="748"/>
                  </a:lnTo>
                  <a:lnTo>
                    <a:pt x="1696" y="738"/>
                  </a:lnTo>
                  <a:lnTo>
                    <a:pt x="1686" y="730"/>
                  </a:lnTo>
                  <a:lnTo>
                    <a:pt x="1675" y="721"/>
                  </a:lnTo>
                  <a:lnTo>
                    <a:pt x="1664" y="712"/>
                  </a:lnTo>
                  <a:lnTo>
                    <a:pt x="1653" y="704"/>
                  </a:lnTo>
                  <a:lnTo>
                    <a:pt x="1642" y="695"/>
                  </a:lnTo>
                  <a:lnTo>
                    <a:pt x="1630" y="686"/>
                  </a:lnTo>
                  <a:lnTo>
                    <a:pt x="1619" y="679"/>
                  </a:lnTo>
                  <a:lnTo>
                    <a:pt x="1607" y="671"/>
                  </a:lnTo>
                  <a:lnTo>
                    <a:pt x="1595" y="663"/>
                  </a:lnTo>
                  <a:lnTo>
                    <a:pt x="1583" y="656"/>
                  </a:lnTo>
                  <a:lnTo>
                    <a:pt x="1571" y="649"/>
                  </a:lnTo>
                  <a:lnTo>
                    <a:pt x="1559" y="642"/>
                  </a:lnTo>
                  <a:lnTo>
                    <a:pt x="1546" y="635"/>
                  </a:lnTo>
                  <a:lnTo>
                    <a:pt x="1533" y="628"/>
                  </a:lnTo>
                  <a:lnTo>
                    <a:pt x="1521" y="622"/>
                  </a:lnTo>
                  <a:lnTo>
                    <a:pt x="1509" y="616"/>
                  </a:lnTo>
                  <a:lnTo>
                    <a:pt x="1495" y="610"/>
                  </a:lnTo>
                  <a:lnTo>
                    <a:pt x="1482" y="605"/>
                  </a:lnTo>
                  <a:lnTo>
                    <a:pt x="1469" y="600"/>
                  </a:lnTo>
                  <a:lnTo>
                    <a:pt x="1457" y="594"/>
                  </a:lnTo>
                  <a:lnTo>
                    <a:pt x="1444" y="589"/>
                  </a:lnTo>
                  <a:lnTo>
                    <a:pt x="1430" y="585"/>
                  </a:lnTo>
                  <a:lnTo>
                    <a:pt x="1416" y="579"/>
                  </a:lnTo>
                  <a:lnTo>
                    <a:pt x="1402" y="576"/>
                  </a:lnTo>
                  <a:lnTo>
                    <a:pt x="1390" y="572"/>
                  </a:lnTo>
                  <a:lnTo>
                    <a:pt x="1376" y="568"/>
                  </a:lnTo>
                  <a:lnTo>
                    <a:pt x="1362" y="564"/>
                  </a:lnTo>
                  <a:lnTo>
                    <a:pt x="1348" y="561"/>
                  </a:lnTo>
                  <a:lnTo>
                    <a:pt x="1335" y="558"/>
                  </a:lnTo>
                  <a:lnTo>
                    <a:pt x="1321" y="555"/>
                  </a:lnTo>
                  <a:lnTo>
                    <a:pt x="1307" y="553"/>
                  </a:lnTo>
                  <a:lnTo>
                    <a:pt x="1294" y="550"/>
                  </a:lnTo>
                  <a:lnTo>
                    <a:pt x="1279" y="548"/>
                  </a:lnTo>
                  <a:lnTo>
                    <a:pt x="1265" y="546"/>
                  </a:lnTo>
                  <a:lnTo>
                    <a:pt x="1251" y="545"/>
                  </a:lnTo>
                  <a:lnTo>
                    <a:pt x="1237" y="543"/>
                  </a:lnTo>
                  <a:lnTo>
                    <a:pt x="1223" y="542"/>
                  </a:lnTo>
                  <a:lnTo>
                    <a:pt x="1209" y="541"/>
                  </a:lnTo>
                  <a:lnTo>
                    <a:pt x="1195" y="540"/>
                  </a:lnTo>
                  <a:lnTo>
                    <a:pt x="1181" y="540"/>
                  </a:lnTo>
                  <a:lnTo>
                    <a:pt x="1167" y="540"/>
                  </a:lnTo>
                  <a:lnTo>
                    <a:pt x="1152" y="540"/>
                  </a:lnTo>
                  <a:lnTo>
                    <a:pt x="1138" y="540"/>
                  </a:lnTo>
                  <a:lnTo>
                    <a:pt x="1124" y="541"/>
                  </a:lnTo>
                  <a:lnTo>
                    <a:pt x="1110" y="542"/>
                  </a:lnTo>
                  <a:lnTo>
                    <a:pt x="1097" y="543"/>
                  </a:lnTo>
                  <a:lnTo>
                    <a:pt x="1082" y="545"/>
                  </a:lnTo>
                  <a:lnTo>
                    <a:pt x="1068" y="546"/>
                  </a:lnTo>
                  <a:lnTo>
                    <a:pt x="1054" y="548"/>
                  </a:lnTo>
                  <a:lnTo>
                    <a:pt x="1040" y="550"/>
                  </a:lnTo>
                  <a:lnTo>
                    <a:pt x="1026" y="553"/>
                  </a:lnTo>
                  <a:lnTo>
                    <a:pt x="1012" y="555"/>
                  </a:lnTo>
                  <a:lnTo>
                    <a:pt x="999" y="558"/>
                  </a:lnTo>
                  <a:lnTo>
                    <a:pt x="985" y="561"/>
                  </a:lnTo>
                  <a:lnTo>
                    <a:pt x="971" y="564"/>
                  </a:lnTo>
                  <a:lnTo>
                    <a:pt x="958" y="568"/>
                  </a:lnTo>
                  <a:lnTo>
                    <a:pt x="944" y="572"/>
                  </a:lnTo>
                  <a:lnTo>
                    <a:pt x="930" y="576"/>
                  </a:lnTo>
                  <a:lnTo>
                    <a:pt x="917" y="579"/>
                  </a:lnTo>
                  <a:lnTo>
                    <a:pt x="903" y="585"/>
                  </a:lnTo>
                  <a:lnTo>
                    <a:pt x="890" y="589"/>
                  </a:lnTo>
                  <a:lnTo>
                    <a:pt x="877" y="594"/>
                  </a:lnTo>
                  <a:lnTo>
                    <a:pt x="864" y="600"/>
                  </a:lnTo>
                  <a:lnTo>
                    <a:pt x="851" y="605"/>
                  </a:lnTo>
                  <a:lnTo>
                    <a:pt x="838" y="610"/>
                  </a:lnTo>
                  <a:lnTo>
                    <a:pt x="825" y="616"/>
                  </a:lnTo>
                  <a:lnTo>
                    <a:pt x="812" y="622"/>
                  </a:lnTo>
                  <a:lnTo>
                    <a:pt x="800" y="628"/>
                  </a:lnTo>
                  <a:lnTo>
                    <a:pt x="787" y="635"/>
                  </a:lnTo>
                  <a:lnTo>
                    <a:pt x="775" y="642"/>
                  </a:lnTo>
                  <a:lnTo>
                    <a:pt x="763" y="649"/>
                  </a:lnTo>
                  <a:lnTo>
                    <a:pt x="751" y="656"/>
                  </a:lnTo>
                  <a:lnTo>
                    <a:pt x="739" y="663"/>
                  </a:lnTo>
                  <a:lnTo>
                    <a:pt x="727" y="671"/>
                  </a:lnTo>
                  <a:lnTo>
                    <a:pt x="715" y="679"/>
                  </a:lnTo>
                  <a:lnTo>
                    <a:pt x="703" y="686"/>
                  </a:lnTo>
                  <a:lnTo>
                    <a:pt x="692" y="695"/>
                  </a:lnTo>
                  <a:lnTo>
                    <a:pt x="680" y="704"/>
                  </a:lnTo>
                  <a:lnTo>
                    <a:pt x="669" y="712"/>
                  </a:lnTo>
                  <a:lnTo>
                    <a:pt x="658" y="721"/>
                  </a:lnTo>
                  <a:lnTo>
                    <a:pt x="648" y="730"/>
                  </a:lnTo>
                  <a:lnTo>
                    <a:pt x="636" y="738"/>
                  </a:lnTo>
                  <a:lnTo>
                    <a:pt x="626" y="748"/>
                  </a:lnTo>
                  <a:lnTo>
                    <a:pt x="615" y="757"/>
                  </a:lnTo>
                  <a:lnTo>
                    <a:pt x="605" y="767"/>
                  </a:lnTo>
                  <a:lnTo>
                    <a:pt x="596" y="778"/>
                  </a:lnTo>
                  <a:lnTo>
                    <a:pt x="585" y="787"/>
                  </a:lnTo>
                  <a:lnTo>
                    <a:pt x="576" y="798"/>
                  </a:lnTo>
                  <a:lnTo>
                    <a:pt x="566" y="808"/>
                  </a:lnTo>
                  <a:lnTo>
                    <a:pt x="556" y="818"/>
                  </a:lnTo>
                  <a:lnTo>
                    <a:pt x="548" y="830"/>
                  </a:lnTo>
                  <a:lnTo>
                    <a:pt x="538" y="840"/>
                  </a:lnTo>
                  <a:lnTo>
                    <a:pt x="530" y="851"/>
                  </a:lnTo>
                  <a:lnTo>
                    <a:pt x="521" y="863"/>
                  </a:lnTo>
                  <a:lnTo>
                    <a:pt x="513" y="874"/>
                  </a:lnTo>
                  <a:lnTo>
                    <a:pt x="504" y="885"/>
                  </a:lnTo>
                  <a:lnTo>
                    <a:pt x="497" y="898"/>
                  </a:lnTo>
                  <a:lnTo>
                    <a:pt x="489" y="909"/>
                  </a:lnTo>
                  <a:lnTo>
                    <a:pt x="481" y="921"/>
                  </a:lnTo>
                  <a:lnTo>
                    <a:pt x="474" y="933"/>
                  </a:lnTo>
                  <a:lnTo>
                    <a:pt x="467" y="945"/>
                  </a:lnTo>
                  <a:lnTo>
                    <a:pt x="306" y="690"/>
                  </a:lnTo>
                  <a:lnTo>
                    <a:pt x="0" y="675"/>
                  </a:lnTo>
                  <a:close/>
                </a:path>
              </a:pathLst>
            </a:custGeom>
            <a:solidFill>
              <a:srgbClr val="007DB8"/>
            </a:solidFill>
            <a:ln w="9525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189"/>
              <a:endParaRPr lang="en-US" dirty="0">
                <a:solidFill>
                  <a:srgbClr val="444444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427392" y="1803232"/>
              <a:ext cx="1192021" cy="1726406"/>
            </a:xfrm>
            <a:custGeom>
              <a:avLst/>
              <a:gdLst>
                <a:gd name="T0" fmla="*/ 1321 w 1468"/>
                <a:gd name="T1" fmla="*/ 62 h 2025"/>
                <a:gd name="T2" fmla="*/ 1360 w 1468"/>
                <a:gd name="T3" fmla="*/ 148 h 2025"/>
                <a:gd name="T4" fmla="*/ 1394 w 1468"/>
                <a:gd name="T5" fmla="*/ 235 h 2025"/>
                <a:gd name="T6" fmla="*/ 1422 w 1468"/>
                <a:gd name="T7" fmla="*/ 325 h 2025"/>
                <a:gd name="T8" fmla="*/ 1443 w 1468"/>
                <a:gd name="T9" fmla="*/ 418 h 2025"/>
                <a:gd name="T10" fmla="*/ 1458 w 1468"/>
                <a:gd name="T11" fmla="*/ 511 h 2025"/>
                <a:gd name="T12" fmla="*/ 1466 w 1468"/>
                <a:gd name="T13" fmla="*/ 604 h 2025"/>
                <a:gd name="T14" fmla="*/ 1468 w 1468"/>
                <a:gd name="T15" fmla="*/ 698 h 2025"/>
                <a:gd name="T16" fmla="*/ 1463 w 1468"/>
                <a:gd name="T17" fmla="*/ 793 h 2025"/>
                <a:gd name="T18" fmla="*/ 1452 w 1468"/>
                <a:gd name="T19" fmla="*/ 886 h 2025"/>
                <a:gd name="T20" fmla="*/ 1433 w 1468"/>
                <a:gd name="T21" fmla="*/ 978 h 2025"/>
                <a:gd name="T22" fmla="*/ 1409 w 1468"/>
                <a:gd name="T23" fmla="*/ 1070 h 2025"/>
                <a:gd name="T24" fmla="*/ 1379 w 1468"/>
                <a:gd name="T25" fmla="*/ 1158 h 2025"/>
                <a:gd name="T26" fmla="*/ 1342 w 1468"/>
                <a:gd name="T27" fmla="*/ 1245 h 2025"/>
                <a:gd name="T28" fmla="*/ 1299 w 1468"/>
                <a:gd name="T29" fmla="*/ 1330 h 2025"/>
                <a:gd name="T30" fmla="*/ 1250 w 1468"/>
                <a:gd name="T31" fmla="*/ 1410 h 2025"/>
                <a:gd name="T32" fmla="*/ 1197 w 1468"/>
                <a:gd name="T33" fmla="*/ 1487 h 2025"/>
                <a:gd name="T34" fmla="*/ 1138 w 1468"/>
                <a:gd name="T35" fmla="*/ 1560 h 2025"/>
                <a:gd name="T36" fmla="*/ 1073 w 1468"/>
                <a:gd name="T37" fmla="*/ 1629 h 2025"/>
                <a:gd name="T38" fmla="*/ 1004 w 1468"/>
                <a:gd name="T39" fmla="*/ 1693 h 2025"/>
                <a:gd name="T40" fmla="*/ 931 w 1468"/>
                <a:gd name="T41" fmla="*/ 1753 h 2025"/>
                <a:gd name="T42" fmla="*/ 854 w 1468"/>
                <a:gd name="T43" fmla="*/ 1807 h 2025"/>
                <a:gd name="T44" fmla="*/ 773 w 1468"/>
                <a:gd name="T45" fmla="*/ 1856 h 2025"/>
                <a:gd name="T46" fmla="*/ 690 w 1468"/>
                <a:gd name="T47" fmla="*/ 1898 h 2025"/>
                <a:gd name="T48" fmla="*/ 603 w 1468"/>
                <a:gd name="T49" fmla="*/ 1936 h 2025"/>
                <a:gd name="T50" fmla="*/ 514 w 1468"/>
                <a:gd name="T51" fmla="*/ 1966 h 2025"/>
                <a:gd name="T52" fmla="*/ 423 w 1468"/>
                <a:gd name="T53" fmla="*/ 1990 h 2025"/>
                <a:gd name="T54" fmla="*/ 331 w 1468"/>
                <a:gd name="T55" fmla="*/ 2008 h 2025"/>
                <a:gd name="T56" fmla="*/ 237 w 1468"/>
                <a:gd name="T57" fmla="*/ 2020 h 2025"/>
                <a:gd name="T58" fmla="*/ 143 w 1468"/>
                <a:gd name="T59" fmla="*/ 2025 h 2025"/>
                <a:gd name="T60" fmla="*/ 134 w 1468"/>
                <a:gd name="T61" fmla="*/ 1485 h 2025"/>
                <a:gd name="T62" fmla="*/ 190 w 1468"/>
                <a:gd name="T63" fmla="*/ 1481 h 2025"/>
                <a:gd name="T64" fmla="*/ 247 w 1468"/>
                <a:gd name="T65" fmla="*/ 1475 h 2025"/>
                <a:gd name="T66" fmla="*/ 302 w 1468"/>
                <a:gd name="T67" fmla="*/ 1464 h 2025"/>
                <a:gd name="T68" fmla="*/ 356 w 1468"/>
                <a:gd name="T69" fmla="*/ 1449 h 2025"/>
                <a:gd name="T70" fmla="*/ 410 w 1468"/>
                <a:gd name="T71" fmla="*/ 1431 h 2025"/>
                <a:gd name="T72" fmla="*/ 462 w 1468"/>
                <a:gd name="T73" fmla="*/ 1409 h 2025"/>
                <a:gd name="T74" fmla="*/ 512 w 1468"/>
                <a:gd name="T75" fmla="*/ 1383 h 2025"/>
                <a:gd name="T76" fmla="*/ 560 w 1468"/>
                <a:gd name="T77" fmla="*/ 1354 h 2025"/>
                <a:gd name="T78" fmla="*/ 607 w 1468"/>
                <a:gd name="T79" fmla="*/ 1321 h 2025"/>
                <a:gd name="T80" fmla="*/ 650 w 1468"/>
                <a:gd name="T81" fmla="*/ 1286 h 2025"/>
                <a:gd name="T82" fmla="*/ 692 w 1468"/>
                <a:gd name="T83" fmla="*/ 1248 h 2025"/>
                <a:gd name="T84" fmla="*/ 730 w 1468"/>
                <a:gd name="T85" fmla="*/ 1206 h 2025"/>
                <a:gd name="T86" fmla="*/ 766 w 1468"/>
                <a:gd name="T87" fmla="*/ 1162 h 2025"/>
                <a:gd name="T88" fmla="*/ 798 w 1468"/>
                <a:gd name="T89" fmla="*/ 1116 h 2025"/>
                <a:gd name="T90" fmla="*/ 827 w 1468"/>
                <a:gd name="T91" fmla="*/ 1067 h 2025"/>
                <a:gd name="T92" fmla="*/ 852 w 1468"/>
                <a:gd name="T93" fmla="*/ 1017 h 2025"/>
                <a:gd name="T94" fmla="*/ 875 w 1468"/>
                <a:gd name="T95" fmla="*/ 965 h 2025"/>
                <a:gd name="T96" fmla="*/ 893 w 1468"/>
                <a:gd name="T97" fmla="*/ 911 h 2025"/>
                <a:gd name="T98" fmla="*/ 908 w 1468"/>
                <a:gd name="T99" fmla="*/ 857 h 2025"/>
                <a:gd name="T100" fmla="*/ 918 w 1468"/>
                <a:gd name="T101" fmla="*/ 801 h 2025"/>
                <a:gd name="T102" fmla="*/ 925 w 1468"/>
                <a:gd name="T103" fmla="*/ 746 h 2025"/>
                <a:gd name="T104" fmla="*/ 929 w 1468"/>
                <a:gd name="T105" fmla="*/ 690 h 2025"/>
                <a:gd name="T106" fmla="*/ 927 w 1468"/>
                <a:gd name="T107" fmla="*/ 632 h 2025"/>
                <a:gd name="T108" fmla="*/ 922 w 1468"/>
                <a:gd name="T109" fmla="*/ 577 h 2025"/>
                <a:gd name="T110" fmla="*/ 914 w 1468"/>
                <a:gd name="T111" fmla="*/ 520 h 2025"/>
                <a:gd name="T112" fmla="*/ 901 w 1468"/>
                <a:gd name="T113" fmla="*/ 465 h 2025"/>
                <a:gd name="T114" fmla="*/ 884 w 1468"/>
                <a:gd name="T115" fmla="*/ 412 h 2025"/>
                <a:gd name="T116" fmla="*/ 864 w 1468"/>
                <a:gd name="T117" fmla="*/ 358 h 2025"/>
                <a:gd name="T118" fmla="*/ 840 w 1468"/>
                <a:gd name="T119" fmla="*/ 307 h 2025"/>
                <a:gd name="T120" fmla="*/ 1122 w 1468"/>
                <a:gd name="T121" fmla="*/ 249 h 2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68" h="2025">
                  <a:moveTo>
                    <a:pt x="1288" y="0"/>
                  </a:moveTo>
                  <a:lnTo>
                    <a:pt x="1299" y="21"/>
                  </a:lnTo>
                  <a:lnTo>
                    <a:pt x="1310" y="41"/>
                  </a:lnTo>
                  <a:lnTo>
                    <a:pt x="1321" y="62"/>
                  </a:lnTo>
                  <a:lnTo>
                    <a:pt x="1331" y="83"/>
                  </a:lnTo>
                  <a:lnTo>
                    <a:pt x="1342" y="104"/>
                  </a:lnTo>
                  <a:lnTo>
                    <a:pt x="1351" y="126"/>
                  </a:lnTo>
                  <a:lnTo>
                    <a:pt x="1360" y="148"/>
                  </a:lnTo>
                  <a:lnTo>
                    <a:pt x="1370" y="169"/>
                  </a:lnTo>
                  <a:lnTo>
                    <a:pt x="1379" y="191"/>
                  </a:lnTo>
                  <a:lnTo>
                    <a:pt x="1387" y="214"/>
                  </a:lnTo>
                  <a:lnTo>
                    <a:pt x="1394" y="235"/>
                  </a:lnTo>
                  <a:lnTo>
                    <a:pt x="1402" y="258"/>
                  </a:lnTo>
                  <a:lnTo>
                    <a:pt x="1409" y="281"/>
                  </a:lnTo>
                  <a:lnTo>
                    <a:pt x="1416" y="303"/>
                  </a:lnTo>
                  <a:lnTo>
                    <a:pt x="1422" y="325"/>
                  </a:lnTo>
                  <a:lnTo>
                    <a:pt x="1428" y="348"/>
                  </a:lnTo>
                  <a:lnTo>
                    <a:pt x="1433" y="371"/>
                  </a:lnTo>
                  <a:lnTo>
                    <a:pt x="1439" y="394"/>
                  </a:lnTo>
                  <a:lnTo>
                    <a:pt x="1443" y="418"/>
                  </a:lnTo>
                  <a:lnTo>
                    <a:pt x="1447" y="440"/>
                  </a:lnTo>
                  <a:lnTo>
                    <a:pt x="1452" y="464"/>
                  </a:lnTo>
                  <a:lnTo>
                    <a:pt x="1455" y="487"/>
                  </a:lnTo>
                  <a:lnTo>
                    <a:pt x="1458" y="511"/>
                  </a:lnTo>
                  <a:lnTo>
                    <a:pt x="1460" y="534"/>
                  </a:lnTo>
                  <a:lnTo>
                    <a:pt x="1463" y="557"/>
                  </a:lnTo>
                  <a:lnTo>
                    <a:pt x="1464" y="581"/>
                  </a:lnTo>
                  <a:lnTo>
                    <a:pt x="1466" y="604"/>
                  </a:lnTo>
                  <a:lnTo>
                    <a:pt x="1467" y="628"/>
                  </a:lnTo>
                  <a:lnTo>
                    <a:pt x="1468" y="651"/>
                  </a:lnTo>
                  <a:lnTo>
                    <a:pt x="1468" y="675"/>
                  </a:lnTo>
                  <a:lnTo>
                    <a:pt x="1468" y="698"/>
                  </a:lnTo>
                  <a:lnTo>
                    <a:pt x="1467" y="723"/>
                  </a:lnTo>
                  <a:lnTo>
                    <a:pt x="1466" y="746"/>
                  </a:lnTo>
                  <a:lnTo>
                    <a:pt x="1464" y="769"/>
                  </a:lnTo>
                  <a:lnTo>
                    <a:pt x="1463" y="793"/>
                  </a:lnTo>
                  <a:lnTo>
                    <a:pt x="1460" y="816"/>
                  </a:lnTo>
                  <a:lnTo>
                    <a:pt x="1458" y="840"/>
                  </a:lnTo>
                  <a:lnTo>
                    <a:pt x="1455" y="863"/>
                  </a:lnTo>
                  <a:lnTo>
                    <a:pt x="1452" y="886"/>
                  </a:lnTo>
                  <a:lnTo>
                    <a:pt x="1447" y="909"/>
                  </a:lnTo>
                  <a:lnTo>
                    <a:pt x="1443" y="933"/>
                  </a:lnTo>
                  <a:lnTo>
                    <a:pt x="1439" y="955"/>
                  </a:lnTo>
                  <a:lnTo>
                    <a:pt x="1433" y="978"/>
                  </a:lnTo>
                  <a:lnTo>
                    <a:pt x="1428" y="1001"/>
                  </a:lnTo>
                  <a:lnTo>
                    <a:pt x="1422" y="1024"/>
                  </a:lnTo>
                  <a:lnTo>
                    <a:pt x="1416" y="1047"/>
                  </a:lnTo>
                  <a:lnTo>
                    <a:pt x="1409" y="1070"/>
                  </a:lnTo>
                  <a:lnTo>
                    <a:pt x="1402" y="1092"/>
                  </a:lnTo>
                  <a:lnTo>
                    <a:pt x="1394" y="1114"/>
                  </a:lnTo>
                  <a:lnTo>
                    <a:pt x="1387" y="1137"/>
                  </a:lnTo>
                  <a:lnTo>
                    <a:pt x="1379" y="1158"/>
                  </a:lnTo>
                  <a:lnTo>
                    <a:pt x="1370" y="1181"/>
                  </a:lnTo>
                  <a:lnTo>
                    <a:pt x="1360" y="1203"/>
                  </a:lnTo>
                  <a:lnTo>
                    <a:pt x="1351" y="1224"/>
                  </a:lnTo>
                  <a:lnTo>
                    <a:pt x="1342" y="1245"/>
                  </a:lnTo>
                  <a:lnTo>
                    <a:pt x="1331" y="1267"/>
                  </a:lnTo>
                  <a:lnTo>
                    <a:pt x="1321" y="1287"/>
                  </a:lnTo>
                  <a:lnTo>
                    <a:pt x="1310" y="1309"/>
                  </a:lnTo>
                  <a:lnTo>
                    <a:pt x="1299" y="1330"/>
                  </a:lnTo>
                  <a:lnTo>
                    <a:pt x="1288" y="1350"/>
                  </a:lnTo>
                  <a:lnTo>
                    <a:pt x="1276" y="1370"/>
                  </a:lnTo>
                  <a:lnTo>
                    <a:pt x="1263" y="1390"/>
                  </a:lnTo>
                  <a:lnTo>
                    <a:pt x="1250" y="1410"/>
                  </a:lnTo>
                  <a:lnTo>
                    <a:pt x="1237" y="1430"/>
                  </a:lnTo>
                  <a:lnTo>
                    <a:pt x="1225" y="1449"/>
                  </a:lnTo>
                  <a:lnTo>
                    <a:pt x="1211" y="1468"/>
                  </a:lnTo>
                  <a:lnTo>
                    <a:pt x="1197" y="1487"/>
                  </a:lnTo>
                  <a:lnTo>
                    <a:pt x="1182" y="1506"/>
                  </a:lnTo>
                  <a:lnTo>
                    <a:pt x="1167" y="1525"/>
                  </a:lnTo>
                  <a:lnTo>
                    <a:pt x="1152" y="1542"/>
                  </a:lnTo>
                  <a:lnTo>
                    <a:pt x="1138" y="1560"/>
                  </a:lnTo>
                  <a:lnTo>
                    <a:pt x="1122" y="1578"/>
                  </a:lnTo>
                  <a:lnTo>
                    <a:pt x="1105" y="1595"/>
                  </a:lnTo>
                  <a:lnTo>
                    <a:pt x="1090" y="1612"/>
                  </a:lnTo>
                  <a:lnTo>
                    <a:pt x="1073" y="1629"/>
                  </a:lnTo>
                  <a:lnTo>
                    <a:pt x="1056" y="1645"/>
                  </a:lnTo>
                  <a:lnTo>
                    <a:pt x="1040" y="1662"/>
                  </a:lnTo>
                  <a:lnTo>
                    <a:pt x="1022" y="1677"/>
                  </a:lnTo>
                  <a:lnTo>
                    <a:pt x="1004" y="1693"/>
                  </a:lnTo>
                  <a:lnTo>
                    <a:pt x="986" y="1709"/>
                  </a:lnTo>
                  <a:lnTo>
                    <a:pt x="968" y="1724"/>
                  </a:lnTo>
                  <a:lnTo>
                    <a:pt x="949" y="1738"/>
                  </a:lnTo>
                  <a:lnTo>
                    <a:pt x="931" y="1753"/>
                  </a:lnTo>
                  <a:lnTo>
                    <a:pt x="912" y="1767"/>
                  </a:lnTo>
                  <a:lnTo>
                    <a:pt x="893" y="1781"/>
                  </a:lnTo>
                  <a:lnTo>
                    <a:pt x="874" y="1794"/>
                  </a:lnTo>
                  <a:lnTo>
                    <a:pt x="854" y="1807"/>
                  </a:lnTo>
                  <a:lnTo>
                    <a:pt x="834" y="1820"/>
                  </a:lnTo>
                  <a:lnTo>
                    <a:pt x="814" y="1832"/>
                  </a:lnTo>
                  <a:lnTo>
                    <a:pt x="794" y="1843"/>
                  </a:lnTo>
                  <a:lnTo>
                    <a:pt x="773" y="1856"/>
                  </a:lnTo>
                  <a:lnTo>
                    <a:pt x="752" y="1867"/>
                  </a:lnTo>
                  <a:lnTo>
                    <a:pt x="732" y="1877"/>
                  </a:lnTo>
                  <a:lnTo>
                    <a:pt x="711" y="1888"/>
                  </a:lnTo>
                  <a:lnTo>
                    <a:pt x="690" y="1898"/>
                  </a:lnTo>
                  <a:lnTo>
                    <a:pt x="668" y="1908"/>
                  </a:lnTo>
                  <a:lnTo>
                    <a:pt x="647" y="1917"/>
                  </a:lnTo>
                  <a:lnTo>
                    <a:pt x="625" y="1927"/>
                  </a:lnTo>
                  <a:lnTo>
                    <a:pt x="603" y="1936"/>
                  </a:lnTo>
                  <a:lnTo>
                    <a:pt x="581" y="1943"/>
                  </a:lnTo>
                  <a:lnTo>
                    <a:pt x="559" y="1951"/>
                  </a:lnTo>
                  <a:lnTo>
                    <a:pt x="537" y="1959"/>
                  </a:lnTo>
                  <a:lnTo>
                    <a:pt x="514" y="1966"/>
                  </a:lnTo>
                  <a:lnTo>
                    <a:pt x="491" y="1973"/>
                  </a:lnTo>
                  <a:lnTo>
                    <a:pt x="469" y="1979"/>
                  </a:lnTo>
                  <a:lnTo>
                    <a:pt x="446" y="1985"/>
                  </a:lnTo>
                  <a:lnTo>
                    <a:pt x="423" y="1990"/>
                  </a:lnTo>
                  <a:lnTo>
                    <a:pt x="400" y="1996"/>
                  </a:lnTo>
                  <a:lnTo>
                    <a:pt x="377" y="2000"/>
                  </a:lnTo>
                  <a:lnTo>
                    <a:pt x="354" y="2004"/>
                  </a:lnTo>
                  <a:lnTo>
                    <a:pt x="331" y="2008"/>
                  </a:lnTo>
                  <a:lnTo>
                    <a:pt x="307" y="2012"/>
                  </a:lnTo>
                  <a:lnTo>
                    <a:pt x="284" y="2015"/>
                  </a:lnTo>
                  <a:lnTo>
                    <a:pt x="260" y="2017"/>
                  </a:lnTo>
                  <a:lnTo>
                    <a:pt x="237" y="2020"/>
                  </a:lnTo>
                  <a:lnTo>
                    <a:pt x="214" y="2021"/>
                  </a:lnTo>
                  <a:lnTo>
                    <a:pt x="190" y="2023"/>
                  </a:lnTo>
                  <a:lnTo>
                    <a:pt x="167" y="2024"/>
                  </a:lnTo>
                  <a:lnTo>
                    <a:pt x="143" y="2025"/>
                  </a:lnTo>
                  <a:lnTo>
                    <a:pt x="120" y="2025"/>
                  </a:lnTo>
                  <a:lnTo>
                    <a:pt x="0" y="1755"/>
                  </a:lnTo>
                  <a:lnTo>
                    <a:pt x="120" y="1485"/>
                  </a:lnTo>
                  <a:lnTo>
                    <a:pt x="134" y="1485"/>
                  </a:lnTo>
                  <a:lnTo>
                    <a:pt x="148" y="1484"/>
                  </a:lnTo>
                  <a:lnTo>
                    <a:pt x="162" y="1483"/>
                  </a:lnTo>
                  <a:lnTo>
                    <a:pt x="176" y="1482"/>
                  </a:lnTo>
                  <a:lnTo>
                    <a:pt x="190" y="1481"/>
                  </a:lnTo>
                  <a:lnTo>
                    <a:pt x="204" y="1480"/>
                  </a:lnTo>
                  <a:lnTo>
                    <a:pt x="218" y="1479"/>
                  </a:lnTo>
                  <a:lnTo>
                    <a:pt x="232" y="1477"/>
                  </a:lnTo>
                  <a:lnTo>
                    <a:pt x="247" y="1475"/>
                  </a:lnTo>
                  <a:lnTo>
                    <a:pt x="260" y="1473"/>
                  </a:lnTo>
                  <a:lnTo>
                    <a:pt x="274" y="1470"/>
                  </a:lnTo>
                  <a:lnTo>
                    <a:pt x="289" y="1466"/>
                  </a:lnTo>
                  <a:lnTo>
                    <a:pt x="302" y="1464"/>
                  </a:lnTo>
                  <a:lnTo>
                    <a:pt x="315" y="1461"/>
                  </a:lnTo>
                  <a:lnTo>
                    <a:pt x="329" y="1457"/>
                  </a:lnTo>
                  <a:lnTo>
                    <a:pt x="343" y="1454"/>
                  </a:lnTo>
                  <a:lnTo>
                    <a:pt x="356" y="1449"/>
                  </a:lnTo>
                  <a:lnTo>
                    <a:pt x="370" y="1445"/>
                  </a:lnTo>
                  <a:lnTo>
                    <a:pt x="383" y="1441"/>
                  </a:lnTo>
                  <a:lnTo>
                    <a:pt x="397" y="1436"/>
                  </a:lnTo>
                  <a:lnTo>
                    <a:pt x="410" y="1431"/>
                  </a:lnTo>
                  <a:lnTo>
                    <a:pt x="423" y="1426"/>
                  </a:lnTo>
                  <a:lnTo>
                    <a:pt x="436" y="1420"/>
                  </a:lnTo>
                  <a:lnTo>
                    <a:pt x="449" y="1414"/>
                  </a:lnTo>
                  <a:lnTo>
                    <a:pt x="462" y="1409"/>
                  </a:lnTo>
                  <a:lnTo>
                    <a:pt x="474" y="1402"/>
                  </a:lnTo>
                  <a:lnTo>
                    <a:pt x="487" y="1396"/>
                  </a:lnTo>
                  <a:lnTo>
                    <a:pt x="499" y="1390"/>
                  </a:lnTo>
                  <a:lnTo>
                    <a:pt x="512" y="1383"/>
                  </a:lnTo>
                  <a:lnTo>
                    <a:pt x="524" y="1376"/>
                  </a:lnTo>
                  <a:lnTo>
                    <a:pt x="537" y="1369"/>
                  </a:lnTo>
                  <a:lnTo>
                    <a:pt x="549" y="1362"/>
                  </a:lnTo>
                  <a:lnTo>
                    <a:pt x="560" y="1354"/>
                  </a:lnTo>
                  <a:lnTo>
                    <a:pt x="572" y="1346"/>
                  </a:lnTo>
                  <a:lnTo>
                    <a:pt x="583" y="1338"/>
                  </a:lnTo>
                  <a:lnTo>
                    <a:pt x="595" y="1330"/>
                  </a:lnTo>
                  <a:lnTo>
                    <a:pt x="607" y="1321"/>
                  </a:lnTo>
                  <a:lnTo>
                    <a:pt x="618" y="1313"/>
                  </a:lnTo>
                  <a:lnTo>
                    <a:pt x="628" y="1304"/>
                  </a:lnTo>
                  <a:lnTo>
                    <a:pt x="640" y="1296"/>
                  </a:lnTo>
                  <a:lnTo>
                    <a:pt x="650" y="1286"/>
                  </a:lnTo>
                  <a:lnTo>
                    <a:pt x="660" y="1277"/>
                  </a:lnTo>
                  <a:lnTo>
                    <a:pt x="671" y="1267"/>
                  </a:lnTo>
                  <a:lnTo>
                    <a:pt x="682" y="1257"/>
                  </a:lnTo>
                  <a:lnTo>
                    <a:pt x="692" y="1248"/>
                  </a:lnTo>
                  <a:lnTo>
                    <a:pt x="701" y="1237"/>
                  </a:lnTo>
                  <a:lnTo>
                    <a:pt x="711" y="1227"/>
                  </a:lnTo>
                  <a:lnTo>
                    <a:pt x="720" y="1217"/>
                  </a:lnTo>
                  <a:lnTo>
                    <a:pt x="730" y="1206"/>
                  </a:lnTo>
                  <a:lnTo>
                    <a:pt x="739" y="1196"/>
                  </a:lnTo>
                  <a:lnTo>
                    <a:pt x="748" y="1184"/>
                  </a:lnTo>
                  <a:lnTo>
                    <a:pt x="757" y="1173"/>
                  </a:lnTo>
                  <a:lnTo>
                    <a:pt x="766" y="1162"/>
                  </a:lnTo>
                  <a:lnTo>
                    <a:pt x="774" y="1151"/>
                  </a:lnTo>
                  <a:lnTo>
                    <a:pt x="782" y="1139"/>
                  </a:lnTo>
                  <a:lnTo>
                    <a:pt x="790" y="1128"/>
                  </a:lnTo>
                  <a:lnTo>
                    <a:pt x="798" y="1116"/>
                  </a:lnTo>
                  <a:lnTo>
                    <a:pt x="805" y="1104"/>
                  </a:lnTo>
                  <a:lnTo>
                    <a:pt x="813" y="1092"/>
                  </a:lnTo>
                  <a:lnTo>
                    <a:pt x="820" y="1080"/>
                  </a:lnTo>
                  <a:lnTo>
                    <a:pt x="827" y="1067"/>
                  </a:lnTo>
                  <a:lnTo>
                    <a:pt x="834" y="1055"/>
                  </a:lnTo>
                  <a:lnTo>
                    <a:pt x="840" y="1043"/>
                  </a:lnTo>
                  <a:lnTo>
                    <a:pt x="846" y="1030"/>
                  </a:lnTo>
                  <a:lnTo>
                    <a:pt x="852" y="1017"/>
                  </a:lnTo>
                  <a:lnTo>
                    <a:pt x="858" y="1005"/>
                  </a:lnTo>
                  <a:lnTo>
                    <a:pt x="864" y="991"/>
                  </a:lnTo>
                  <a:lnTo>
                    <a:pt x="869" y="978"/>
                  </a:lnTo>
                  <a:lnTo>
                    <a:pt x="875" y="965"/>
                  </a:lnTo>
                  <a:lnTo>
                    <a:pt x="880" y="952"/>
                  </a:lnTo>
                  <a:lnTo>
                    <a:pt x="884" y="939"/>
                  </a:lnTo>
                  <a:lnTo>
                    <a:pt x="888" y="925"/>
                  </a:lnTo>
                  <a:lnTo>
                    <a:pt x="893" y="911"/>
                  </a:lnTo>
                  <a:lnTo>
                    <a:pt x="897" y="898"/>
                  </a:lnTo>
                  <a:lnTo>
                    <a:pt x="901" y="885"/>
                  </a:lnTo>
                  <a:lnTo>
                    <a:pt x="904" y="871"/>
                  </a:lnTo>
                  <a:lnTo>
                    <a:pt x="908" y="857"/>
                  </a:lnTo>
                  <a:lnTo>
                    <a:pt x="910" y="843"/>
                  </a:lnTo>
                  <a:lnTo>
                    <a:pt x="914" y="829"/>
                  </a:lnTo>
                  <a:lnTo>
                    <a:pt x="916" y="815"/>
                  </a:lnTo>
                  <a:lnTo>
                    <a:pt x="918" y="801"/>
                  </a:lnTo>
                  <a:lnTo>
                    <a:pt x="920" y="788"/>
                  </a:lnTo>
                  <a:lnTo>
                    <a:pt x="922" y="774"/>
                  </a:lnTo>
                  <a:lnTo>
                    <a:pt x="924" y="760"/>
                  </a:lnTo>
                  <a:lnTo>
                    <a:pt x="925" y="746"/>
                  </a:lnTo>
                  <a:lnTo>
                    <a:pt x="926" y="731"/>
                  </a:lnTo>
                  <a:lnTo>
                    <a:pt x="927" y="717"/>
                  </a:lnTo>
                  <a:lnTo>
                    <a:pt x="928" y="703"/>
                  </a:lnTo>
                  <a:lnTo>
                    <a:pt x="929" y="690"/>
                  </a:lnTo>
                  <a:lnTo>
                    <a:pt x="929" y="675"/>
                  </a:lnTo>
                  <a:lnTo>
                    <a:pt x="929" y="661"/>
                  </a:lnTo>
                  <a:lnTo>
                    <a:pt x="928" y="647"/>
                  </a:lnTo>
                  <a:lnTo>
                    <a:pt x="927" y="632"/>
                  </a:lnTo>
                  <a:lnTo>
                    <a:pt x="926" y="618"/>
                  </a:lnTo>
                  <a:lnTo>
                    <a:pt x="925" y="604"/>
                  </a:lnTo>
                  <a:lnTo>
                    <a:pt x="924" y="590"/>
                  </a:lnTo>
                  <a:lnTo>
                    <a:pt x="922" y="577"/>
                  </a:lnTo>
                  <a:lnTo>
                    <a:pt x="920" y="562"/>
                  </a:lnTo>
                  <a:lnTo>
                    <a:pt x="918" y="548"/>
                  </a:lnTo>
                  <a:lnTo>
                    <a:pt x="916" y="534"/>
                  </a:lnTo>
                  <a:lnTo>
                    <a:pt x="914" y="520"/>
                  </a:lnTo>
                  <a:lnTo>
                    <a:pt x="910" y="506"/>
                  </a:lnTo>
                  <a:lnTo>
                    <a:pt x="908" y="492"/>
                  </a:lnTo>
                  <a:lnTo>
                    <a:pt x="904" y="479"/>
                  </a:lnTo>
                  <a:lnTo>
                    <a:pt x="901" y="465"/>
                  </a:lnTo>
                  <a:lnTo>
                    <a:pt x="897" y="451"/>
                  </a:lnTo>
                  <a:lnTo>
                    <a:pt x="893" y="438"/>
                  </a:lnTo>
                  <a:lnTo>
                    <a:pt x="888" y="424"/>
                  </a:lnTo>
                  <a:lnTo>
                    <a:pt x="884" y="412"/>
                  </a:lnTo>
                  <a:lnTo>
                    <a:pt x="880" y="398"/>
                  </a:lnTo>
                  <a:lnTo>
                    <a:pt x="875" y="385"/>
                  </a:lnTo>
                  <a:lnTo>
                    <a:pt x="869" y="371"/>
                  </a:lnTo>
                  <a:lnTo>
                    <a:pt x="864" y="358"/>
                  </a:lnTo>
                  <a:lnTo>
                    <a:pt x="858" y="346"/>
                  </a:lnTo>
                  <a:lnTo>
                    <a:pt x="852" y="333"/>
                  </a:lnTo>
                  <a:lnTo>
                    <a:pt x="846" y="319"/>
                  </a:lnTo>
                  <a:lnTo>
                    <a:pt x="840" y="307"/>
                  </a:lnTo>
                  <a:lnTo>
                    <a:pt x="834" y="294"/>
                  </a:lnTo>
                  <a:lnTo>
                    <a:pt x="827" y="282"/>
                  </a:lnTo>
                  <a:lnTo>
                    <a:pt x="820" y="270"/>
                  </a:lnTo>
                  <a:lnTo>
                    <a:pt x="1122" y="249"/>
                  </a:lnTo>
                  <a:lnTo>
                    <a:pt x="1288" y="0"/>
                  </a:lnTo>
                  <a:close/>
                </a:path>
              </a:pathLst>
            </a:custGeom>
            <a:solidFill>
              <a:srgbClr val="3DC6EF"/>
            </a:solidFill>
            <a:ln w="9525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189"/>
              <a:endParaRPr lang="en-US" dirty="0">
                <a:solidFill>
                  <a:srgbClr val="444444"/>
                </a:solidFill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3475791" y="2619533"/>
              <a:ext cx="615590" cy="23554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45720" rIns="45720" anchor="ctr">
              <a:spAutoFit/>
            </a:bodyPr>
            <a:lstStyle/>
            <a:p>
              <a:pPr defTabSz="457189"/>
              <a:r>
                <a:rPr lang="en-US" sz="1200" b="1" dirty="0">
                  <a:solidFill>
                    <a:srgbClr val="000000"/>
                  </a:solidFill>
                </a:rPr>
                <a:t>Manage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5015090" y="2743449"/>
              <a:ext cx="604323" cy="23554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45720" rIns="45720" anchor="ctr">
              <a:spAutoFit/>
            </a:bodyPr>
            <a:lstStyle/>
            <a:p>
              <a:pPr defTabSz="457189"/>
              <a:r>
                <a:rPr lang="en-US" sz="1200" b="1" dirty="0">
                  <a:solidFill>
                    <a:srgbClr val="000000"/>
                  </a:solidFill>
                </a:rPr>
                <a:t>Monitor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4264657" y="1360204"/>
              <a:ext cx="637771" cy="23554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45720" rIns="45720" anchor="ctr">
              <a:spAutoFit/>
            </a:bodyPr>
            <a:lstStyle/>
            <a:p>
              <a:pPr defTabSz="457189"/>
              <a:r>
                <a:rPr lang="en-US" sz="1200" b="1" dirty="0">
                  <a:solidFill>
                    <a:srgbClr val="000000"/>
                  </a:solidFill>
                </a:rPr>
                <a:t>Secure</a:t>
              </a:r>
              <a:endParaRPr lang="en-US" sz="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395160" y="4753016"/>
            <a:ext cx="2372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>
              <a:buClr>
                <a:srgbClr val="0085C3"/>
              </a:buClr>
            </a:pPr>
            <a:r>
              <a:rPr lang="en-US" sz="1400" dirty="0">
                <a:solidFill>
                  <a:srgbClr val="000000"/>
                </a:solidFill>
              </a:rPr>
              <a:t>Mobile device management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0707" y="2095159"/>
            <a:ext cx="2743200" cy="285099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 defTabSz="457189">
              <a:lnSpc>
                <a:spcPct val="90000"/>
              </a:lnSpc>
              <a:spcBef>
                <a:spcPts val="600"/>
              </a:spcBef>
            </a:pPr>
            <a:endParaRPr lang="en-US" sz="2000" dirty="0" err="1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51541" y="2097157"/>
            <a:ext cx="2743200" cy="2850992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 defTabSz="457189">
              <a:lnSpc>
                <a:spcPct val="90000"/>
              </a:lnSpc>
              <a:spcBef>
                <a:spcPts val="600"/>
              </a:spcBef>
            </a:pPr>
            <a:endParaRPr lang="en-US" sz="2000" dirty="0" err="1">
              <a:solidFill>
                <a:srgbClr val="FFFFFF"/>
              </a:solidFill>
            </a:endParaRPr>
          </a:p>
        </p:txBody>
      </p:sp>
      <p:sp>
        <p:nvSpPr>
          <p:cNvPr id="18" name="Isosceles Triangle 17"/>
          <p:cNvSpPr/>
          <p:nvPr/>
        </p:nvSpPr>
        <p:spPr bwMode="auto">
          <a:xfrm rot="5400000">
            <a:off x="1976772" y="3170302"/>
            <a:ext cx="2857839" cy="709255"/>
          </a:xfrm>
          <a:prstGeom prst="triangle">
            <a:avLst/>
          </a:prstGeom>
          <a:solidFill>
            <a:srgbClr val="3DC6E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44444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9718" y="2107661"/>
            <a:ext cx="1080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>
              <a:buClr>
                <a:srgbClr val="0085C3"/>
              </a:buClr>
            </a:pPr>
            <a:r>
              <a:rPr lang="en-US" sz="1400" dirty="0">
                <a:solidFill>
                  <a:srgbClr val="000000"/>
                </a:solidFill>
              </a:rPr>
              <a:t>Challenges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07629" y="2148631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>
              <a:buClr>
                <a:srgbClr val="0085C3"/>
              </a:buClr>
            </a:pPr>
            <a:r>
              <a:rPr lang="en-US" sz="1400" dirty="0">
                <a:solidFill>
                  <a:srgbClr val="FFFFFF"/>
                </a:solidFill>
              </a:rPr>
              <a:t>Solution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93307" y="2658308"/>
            <a:ext cx="275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457189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44444"/>
                </a:solidFill>
              </a:rPr>
              <a:t>BYOD policy at workplaces has created considerations for security and data privacy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2882" y="3316070"/>
            <a:ext cx="2788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457189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44444"/>
                </a:solidFill>
              </a:rPr>
              <a:t>Mobile devices may have varied mobile service providers and varied operating systems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757726" y="2743201"/>
            <a:ext cx="19572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89">
              <a:spcBef>
                <a:spcPts val="1200"/>
              </a:spcBef>
              <a:defRPr/>
            </a:pPr>
            <a:r>
              <a:rPr lang="en-US" sz="1200" dirty="0">
                <a:solidFill>
                  <a:srgbClr val="FFFFFF"/>
                </a:solidFill>
              </a:rPr>
              <a:t>MDM is a security solution to monitor, manage, and secure the employees mobile devices that are being used in the workplace.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8440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DB8"/>
                </a:solidFill>
              </a:rPr>
              <a:t>Security-as-a-Service</a:t>
            </a:r>
          </a:p>
        </p:txBody>
      </p:sp>
      <p:sp>
        <p:nvSpPr>
          <p:cNvPr id="71" name="Rectangle 37"/>
          <p:cNvSpPr>
            <a:spLocks noChangeArrowheads="1"/>
          </p:cNvSpPr>
          <p:nvPr/>
        </p:nvSpPr>
        <p:spPr bwMode="auto">
          <a:xfrm>
            <a:off x="77362" y="1609883"/>
            <a:ext cx="9066638" cy="576029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txBody>
          <a:bodyPr lIns="182880" tIns="137160" rIns="137160" bIns="137160" anchor="ctr"/>
          <a:lstStyle/>
          <a:p>
            <a:pPr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endParaRPr lang="en-US" altLang="en-US" sz="2000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72" name="Right Triangle 1"/>
          <p:cNvSpPr>
            <a:spLocks/>
          </p:cNvSpPr>
          <p:nvPr/>
        </p:nvSpPr>
        <p:spPr bwMode="auto">
          <a:xfrm rot="5400000">
            <a:off x="268599" y="1332447"/>
            <a:ext cx="576029" cy="1130898"/>
          </a:xfrm>
          <a:custGeom>
            <a:avLst/>
            <a:gdLst>
              <a:gd name="T0" fmla="*/ 10 w 4103457"/>
              <a:gd name="T1" fmla="*/ 36434 h 3554479"/>
              <a:gd name="T2" fmla="*/ 10 w 4103457"/>
              <a:gd name="T3" fmla="*/ 0 h 3554479"/>
              <a:gd name="T4" fmla="*/ 35651 w 4103457"/>
              <a:gd name="T5" fmla="*/ 21775 h 3554479"/>
              <a:gd name="T6" fmla="*/ 35649 w 4103457"/>
              <a:gd name="T7" fmla="*/ 36421 h 3554479"/>
              <a:gd name="T8" fmla="*/ 10 w 4103457"/>
              <a:gd name="T9" fmla="*/ 36434 h 3554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03457" h="3554479">
                <a:moveTo>
                  <a:pt x="1170" y="3554479"/>
                </a:moveTo>
                <a:cubicBezTo>
                  <a:pt x="5221" y="2495239"/>
                  <a:pt x="-2881" y="1059240"/>
                  <a:pt x="1170" y="0"/>
                </a:cubicBezTo>
                <a:lnTo>
                  <a:pt x="4103456" y="2124410"/>
                </a:lnTo>
                <a:cubicBezTo>
                  <a:pt x="4103380" y="2600701"/>
                  <a:pt x="4103305" y="3076991"/>
                  <a:pt x="4103229" y="3553282"/>
                </a:cubicBezTo>
                <a:lnTo>
                  <a:pt x="1170" y="3554479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txBody>
          <a:bodyPr lIns="182880" tIns="137160" rIns="137160" bIns="137160" anchor="ctr"/>
          <a:lstStyle/>
          <a:p>
            <a:pPr defTabSz="457189"/>
            <a:endParaRPr lang="en-US" dirty="0">
              <a:solidFill>
                <a:srgbClr val="444444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59140" y="1728795"/>
            <a:ext cx="8038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buClr>
                <a:srgbClr val="0085C3"/>
              </a:buClr>
            </a:pPr>
            <a:r>
              <a:rPr 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Gartner estimates that the cloud-based security services market reaches close to $9 billion by 2020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697" y="2303656"/>
            <a:ext cx="5943181" cy="2841763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773491" y="5206115"/>
            <a:ext cx="75055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189">
              <a:buClr>
                <a:srgbClr val="0085C3"/>
              </a:buClr>
            </a:pPr>
            <a:r>
              <a:rPr lang="en-US" sz="1400" b="1" dirty="0">
                <a:solidFill>
                  <a:srgbClr val="000000"/>
                </a:solidFill>
              </a:rPr>
              <a:t>Cloud service provider delivers various security mechanisms through cloud - SECaaS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5335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DB8"/>
                </a:solidFill>
              </a:rPr>
              <a:t>Governance, risk, and compliance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19703" y="1752600"/>
            <a:ext cx="7162800" cy="685800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defTabSz="457189"/>
            <a:r>
              <a:rPr lang="en-US" sz="1400" dirty="0">
                <a:solidFill>
                  <a:srgbClr val="FFFFFF"/>
                </a:solidFill>
              </a:rPr>
              <a:t>GRC is a term encompassing processes that help an organization to ensure that their acts are ethically correct and in accordance with their risk appetite.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401103" y="2438400"/>
            <a:ext cx="0" cy="76200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429303" y="3200400"/>
            <a:ext cx="297180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401103" y="3200400"/>
            <a:ext cx="327660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429303" y="3200400"/>
            <a:ext cx="0" cy="45720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391566" y="3200400"/>
            <a:ext cx="0" cy="45720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677703" y="3200400"/>
            <a:ext cx="0" cy="45720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55591" y="3657601"/>
            <a:ext cx="1905000" cy="1703659"/>
          </a:xfrm>
          <a:prstGeom prst="rect">
            <a:avLst/>
          </a:prstGeom>
          <a:noFill/>
          <a:ln w="5715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 defTabSz="457189">
              <a:lnSpc>
                <a:spcPct val="90000"/>
              </a:lnSpc>
              <a:spcBef>
                <a:spcPts val="600"/>
              </a:spcBef>
            </a:pPr>
            <a:endParaRPr lang="en-US" sz="2000" dirty="0" err="1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73780" y="3657601"/>
            <a:ext cx="1905000" cy="1703659"/>
          </a:xfrm>
          <a:prstGeom prst="rect">
            <a:avLst/>
          </a:prstGeom>
          <a:noFill/>
          <a:ln w="5715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 defTabSz="457189">
              <a:lnSpc>
                <a:spcPct val="90000"/>
              </a:lnSpc>
              <a:spcBef>
                <a:spcPts val="600"/>
              </a:spcBef>
            </a:pPr>
            <a:endParaRPr lang="en-US" sz="2000" dirty="0" err="1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591969" y="3657601"/>
            <a:ext cx="1905000" cy="1703659"/>
          </a:xfrm>
          <a:prstGeom prst="rect">
            <a:avLst/>
          </a:prstGeom>
          <a:noFill/>
          <a:ln w="5715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 defTabSz="457189">
              <a:lnSpc>
                <a:spcPct val="90000"/>
              </a:lnSpc>
              <a:spcBef>
                <a:spcPts val="600"/>
              </a:spcBef>
            </a:pPr>
            <a:endParaRPr lang="en-US" sz="2000" dirty="0" err="1">
              <a:solidFill>
                <a:srgbClr val="FFFF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9704" y="3679633"/>
            <a:ext cx="1159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>
              <a:buClr>
                <a:srgbClr val="0085C3"/>
              </a:buClr>
            </a:pPr>
            <a:r>
              <a:rPr lang="en-US" sz="1400" dirty="0">
                <a:solidFill>
                  <a:schemeClr val="bg2"/>
                </a:solidFill>
              </a:rPr>
              <a:t>Governance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10002" y="3679633"/>
            <a:ext cx="1627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>
              <a:buClr>
                <a:srgbClr val="0085C3"/>
              </a:buClr>
            </a:pPr>
            <a:r>
              <a:rPr lang="en-US" sz="1400" dirty="0">
                <a:solidFill>
                  <a:srgbClr val="000000"/>
                </a:solidFill>
              </a:rPr>
              <a:t>Risk management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22962" y="3679631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>
              <a:buClr>
                <a:srgbClr val="0085C3"/>
              </a:buClr>
            </a:pPr>
            <a:r>
              <a:rPr lang="en-US" sz="1400" dirty="0">
                <a:solidFill>
                  <a:srgbClr val="000000"/>
                </a:solidFill>
              </a:rPr>
              <a:t>Compliance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01092" y="4820223"/>
            <a:ext cx="19590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/>
            <a:r>
              <a:rPr lang="en-US" sz="1400" dirty="0">
                <a:solidFill>
                  <a:schemeClr val="bg2"/>
                </a:solidFill>
              </a:rPr>
              <a:t>Authority for making policies 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951833" y="4056864"/>
            <a:ext cx="953169" cy="798449"/>
            <a:chOff x="-76443" y="311938"/>
            <a:chExt cx="1776159" cy="1487850"/>
          </a:xfrm>
        </p:grpSpPr>
        <p:grpSp>
          <p:nvGrpSpPr>
            <p:cNvPr id="35" name="Group 34"/>
            <p:cNvGrpSpPr/>
            <p:nvPr/>
          </p:nvGrpSpPr>
          <p:grpSpPr>
            <a:xfrm>
              <a:off x="193656" y="311938"/>
              <a:ext cx="1506060" cy="1472220"/>
              <a:chOff x="193656" y="311938"/>
              <a:chExt cx="1506060" cy="147222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93656" y="311938"/>
                <a:ext cx="1506060" cy="1472220"/>
              </a:xfrm>
              <a:prstGeom prst="ellipse">
                <a:avLst/>
              </a:prstGeom>
              <a:solidFill>
                <a:schemeClr val="tx2"/>
              </a:solidFill>
              <a:ln w="12700" cmpd="sng">
                <a:solidFill>
                  <a:srgbClr val="002060"/>
                </a:solidFill>
              </a:ln>
              <a:effectLst/>
            </p:spPr>
            <p:txBody>
              <a:bodyPr wrap="square" lIns="182880" tIns="137160" rIns="137160" bIns="137160" rtlCol="0" anchor="ctr">
                <a:noAutofit/>
              </a:bodyPr>
              <a:lstStyle/>
              <a:p>
                <a:pPr algn="ctr" defTabSz="457189">
                  <a:lnSpc>
                    <a:spcPct val="90000"/>
                  </a:lnSpc>
                  <a:spcBef>
                    <a:spcPts val="600"/>
                  </a:spcBef>
                </a:pPr>
                <a:endParaRPr lang="en-US" sz="2000" dirty="0" err="1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 rot="20780079">
                <a:off x="1163183" y="618032"/>
                <a:ext cx="362289" cy="529851"/>
                <a:chOff x="6005815" y="1263159"/>
                <a:chExt cx="901032" cy="1318605"/>
              </a:xfrm>
            </p:grpSpPr>
            <p:sp>
              <p:nvSpPr>
                <p:cNvPr id="43" name="Can 42"/>
                <p:cNvSpPr/>
                <p:nvPr/>
              </p:nvSpPr>
              <p:spPr>
                <a:xfrm rot="19131587">
                  <a:off x="6744862" y="1764863"/>
                  <a:ext cx="133580" cy="816901"/>
                </a:xfrm>
                <a:prstGeom prst="can">
                  <a:avLst/>
                </a:prstGeom>
                <a:solidFill>
                  <a:schemeClr val="bg2"/>
                </a:solidFill>
                <a:ln w="12700" cmpd="sng">
                  <a:noFill/>
                </a:ln>
                <a:effectLst/>
              </p:spPr>
              <p:txBody>
                <a:bodyPr wrap="square" lIns="182880" tIns="137160" rIns="137160" bIns="137160" rtlCol="0" anchor="ctr">
                  <a:noAutofit/>
                </a:bodyPr>
                <a:lstStyle/>
                <a:p>
                  <a:pPr algn="ctr" defTabSz="457189">
                    <a:lnSpc>
                      <a:spcPct val="90000"/>
                    </a:lnSpc>
                    <a:spcBef>
                      <a:spcPts val="600"/>
                    </a:spcBef>
                  </a:pPr>
                  <a:endParaRPr lang="en-US" sz="2000" dirty="0" err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" name="Can 43"/>
                <p:cNvSpPr/>
                <p:nvPr/>
              </p:nvSpPr>
              <p:spPr>
                <a:xfrm rot="3115508">
                  <a:off x="6299735" y="1348227"/>
                  <a:ext cx="311195" cy="899035"/>
                </a:xfrm>
                <a:prstGeom prst="can">
                  <a:avLst/>
                </a:prstGeom>
                <a:solidFill>
                  <a:schemeClr val="bg2"/>
                </a:solidFill>
                <a:ln w="12700" cmpd="sng">
                  <a:noFill/>
                </a:ln>
                <a:effectLst/>
              </p:spPr>
              <p:txBody>
                <a:bodyPr wrap="square" lIns="182880" tIns="137160" rIns="137160" bIns="137160" rtlCol="0" anchor="ctr">
                  <a:noAutofit/>
                </a:bodyPr>
                <a:lstStyle/>
                <a:p>
                  <a:pPr algn="ctr" defTabSz="457189">
                    <a:lnSpc>
                      <a:spcPct val="90000"/>
                    </a:lnSpc>
                    <a:spcBef>
                      <a:spcPts val="600"/>
                    </a:spcBef>
                  </a:pPr>
                  <a:endParaRPr lang="en-US" sz="2000" dirty="0" err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" name="Flowchart: Delay 44"/>
                <p:cNvSpPr/>
                <p:nvPr/>
              </p:nvSpPr>
              <p:spPr>
                <a:xfrm rot="8546108">
                  <a:off x="6047006" y="1761613"/>
                  <a:ext cx="179904" cy="532920"/>
                </a:xfrm>
                <a:prstGeom prst="flowChartDelay">
                  <a:avLst/>
                </a:prstGeom>
                <a:solidFill>
                  <a:schemeClr val="accent3">
                    <a:lumMod val="50000"/>
                  </a:schemeClr>
                </a:solidFill>
                <a:ln w="12700" cmpd="sng">
                  <a:noFill/>
                </a:ln>
                <a:effectLst/>
              </p:spPr>
              <p:txBody>
                <a:bodyPr wrap="square" lIns="182880" tIns="137160" rIns="137160" bIns="137160" rtlCol="0" anchor="ctr">
                  <a:noAutofit/>
                </a:bodyPr>
                <a:lstStyle/>
                <a:p>
                  <a:pPr algn="ctr" defTabSz="457189">
                    <a:lnSpc>
                      <a:spcPct val="90000"/>
                    </a:lnSpc>
                    <a:spcBef>
                      <a:spcPts val="600"/>
                    </a:spcBef>
                  </a:pPr>
                  <a:endParaRPr lang="en-US" sz="2000" dirty="0" err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6" name="Flowchart: Delay 45"/>
                <p:cNvSpPr/>
                <p:nvPr/>
              </p:nvSpPr>
              <p:spPr>
                <a:xfrm rot="19347931">
                  <a:off x="6715224" y="1263159"/>
                  <a:ext cx="191623" cy="532920"/>
                </a:xfrm>
                <a:prstGeom prst="flowChartDelay">
                  <a:avLst/>
                </a:prstGeom>
                <a:solidFill>
                  <a:schemeClr val="accent3">
                    <a:lumMod val="50000"/>
                  </a:schemeClr>
                </a:solidFill>
                <a:ln w="12700" cmpd="sng">
                  <a:noFill/>
                </a:ln>
                <a:effectLst/>
              </p:spPr>
              <p:txBody>
                <a:bodyPr wrap="square" lIns="182880" tIns="137160" rIns="137160" bIns="137160" rtlCol="0" anchor="ctr">
                  <a:noAutofit/>
                </a:bodyPr>
                <a:lstStyle/>
                <a:p>
                  <a:pPr algn="ctr" defTabSz="457189">
                    <a:lnSpc>
                      <a:spcPct val="90000"/>
                    </a:lnSpc>
                    <a:spcBef>
                      <a:spcPts val="600"/>
                    </a:spcBef>
                  </a:pPr>
                  <a:endParaRPr lang="en-US" sz="2000" dirty="0" err="1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1036775" y="1055211"/>
                <a:ext cx="470190" cy="172513"/>
                <a:chOff x="5504530" y="2398395"/>
                <a:chExt cx="1259594" cy="319455"/>
              </a:xfrm>
              <a:solidFill>
                <a:schemeClr val="accent3">
                  <a:lumMod val="50000"/>
                </a:schemeClr>
              </a:solidFill>
            </p:grpSpPr>
            <p:sp>
              <p:nvSpPr>
                <p:cNvPr id="41" name="Can 40"/>
                <p:cNvSpPr/>
                <p:nvPr/>
              </p:nvSpPr>
              <p:spPr>
                <a:xfrm>
                  <a:off x="5504530" y="2489250"/>
                  <a:ext cx="1259594" cy="228600"/>
                </a:xfrm>
                <a:prstGeom prst="can">
                  <a:avLst/>
                </a:prstGeom>
                <a:grpFill/>
                <a:ln w="12700" cmpd="sng">
                  <a:noFill/>
                </a:ln>
                <a:effectLst/>
              </p:spPr>
              <p:txBody>
                <a:bodyPr wrap="square" lIns="182880" tIns="137160" rIns="137160" bIns="137160" rtlCol="0" anchor="ctr">
                  <a:noAutofit/>
                </a:bodyPr>
                <a:lstStyle/>
                <a:p>
                  <a:pPr algn="ctr" defTabSz="457189">
                    <a:lnSpc>
                      <a:spcPct val="90000"/>
                    </a:lnSpc>
                    <a:spcBef>
                      <a:spcPts val="600"/>
                    </a:spcBef>
                  </a:pPr>
                  <a:endParaRPr lang="en-US" sz="2000" dirty="0" err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2" name="Can 41"/>
                <p:cNvSpPr/>
                <p:nvPr/>
              </p:nvSpPr>
              <p:spPr>
                <a:xfrm>
                  <a:off x="5619853" y="2398395"/>
                  <a:ext cx="1013318" cy="228600"/>
                </a:xfrm>
                <a:prstGeom prst="can">
                  <a:avLst/>
                </a:prstGeom>
                <a:grpFill/>
                <a:ln w="12700" cmpd="sng">
                  <a:noFill/>
                </a:ln>
                <a:effectLst/>
              </p:spPr>
              <p:txBody>
                <a:bodyPr wrap="square" lIns="182880" tIns="137160" rIns="137160" bIns="137160" rtlCol="0" anchor="ctr">
                  <a:noAutofit/>
                </a:bodyPr>
                <a:lstStyle/>
                <a:p>
                  <a:pPr algn="ctr" defTabSz="457189">
                    <a:lnSpc>
                      <a:spcPct val="90000"/>
                    </a:lnSpc>
                    <a:spcBef>
                      <a:spcPts val="600"/>
                    </a:spcBef>
                  </a:pPr>
                  <a:endParaRPr lang="en-US" sz="2000" dirty="0" err="1">
                    <a:solidFill>
                      <a:srgbClr val="FFFFFF"/>
                    </a:solidFill>
                  </a:endParaRPr>
                </a:p>
              </p:txBody>
            </p:sp>
          </p:grpSp>
        </p:grpSp>
        <p:pic>
          <p:nvPicPr>
            <p:cNvPr id="36" name="Picture 35" descr="Tenant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76443" y="726084"/>
              <a:ext cx="1713797" cy="1073704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4094116" y="3992847"/>
            <a:ext cx="864331" cy="839059"/>
            <a:chOff x="4299191" y="491033"/>
            <a:chExt cx="1653652" cy="1605301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9191" y="491033"/>
              <a:ext cx="1653652" cy="1605301"/>
            </a:xfrm>
            <a:prstGeom prst="rect">
              <a:avLst/>
            </a:prstGeom>
          </p:spPr>
        </p:pic>
        <p:sp>
          <p:nvSpPr>
            <p:cNvPr id="49" name="Oval 48"/>
            <p:cNvSpPr/>
            <p:nvPr/>
          </p:nvSpPr>
          <p:spPr>
            <a:xfrm>
              <a:off x="4658488" y="818379"/>
              <a:ext cx="964682" cy="952641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 w="12700" cmpd="sng"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ctr" defTabSz="457189">
                <a:lnSpc>
                  <a:spcPct val="90000"/>
                </a:lnSpc>
                <a:spcBef>
                  <a:spcPts val="600"/>
                </a:spcBef>
              </a:pPr>
              <a:endParaRPr lang="en-US" sz="2000" dirty="0" err="1">
                <a:solidFill>
                  <a:srgbClr val="FFFFFF"/>
                </a:solidFill>
              </a:endParaRPr>
            </a:p>
          </p:txBody>
        </p:sp>
        <p:sp>
          <p:nvSpPr>
            <p:cNvPr id="50" name="Isosceles Triangle 49"/>
            <p:cNvSpPr/>
            <p:nvPr/>
          </p:nvSpPr>
          <p:spPr>
            <a:xfrm>
              <a:off x="4761804" y="991549"/>
              <a:ext cx="601749" cy="487045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r>
                <a:rPr lang="en-US" sz="2000" dirty="0">
                  <a:solidFill>
                    <a:srgbClr val="000000"/>
                  </a:solidFill>
                </a:rPr>
                <a:t>!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pic>
          <p:nvPicPr>
            <p:cNvPr id="51" name="Picture 50" descr="Shield_Green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52144" y="1106743"/>
              <a:ext cx="496191" cy="496191"/>
            </a:xfrm>
            <a:prstGeom prst="rect">
              <a:avLst/>
            </a:prstGeom>
          </p:spPr>
        </p:pic>
      </p:grpSp>
      <p:sp>
        <p:nvSpPr>
          <p:cNvPr id="52" name="Rectangle 51"/>
          <p:cNvSpPr/>
          <p:nvPr/>
        </p:nvSpPr>
        <p:spPr>
          <a:xfrm>
            <a:off x="3528300" y="4834971"/>
            <a:ext cx="19590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/>
            <a:r>
              <a:rPr lang="en-US" sz="1400" dirty="0">
                <a:solidFill>
                  <a:schemeClr val="bg2"/>
                </a:solidFill>
              </a:rPr>
              <a:t>Restricting access to certain users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516678" y="4643974"/>
            <a:ext cx="20555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/>
            <a:r>
              <a:rPr lang="en-US" sz="1400" dirty="0">
                <a:solidFill>
                  <a:schemeClr val="bg2"/>
                </a:solidFill>
              </a:rPr>
              <a:t>Assures that the policies are being enforced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7147528" y="3945063"/>
            <a:ext cx="711089" cy="698913"/>
            <a:chOff x="6248400" y="1541484"/>
            <a:chExt cx="793880" cy="780286"/>
          </a:xfrm>
        </p:grpSpPr>
        <p:grpSp>
          <p:nvGrpSpPr>
            <p:cNvPr id="54" name="Group 53"/>
            <p:cNvGrpSpPr/>
            <p:nvPr/>
          </p:nvGrpSpPr>
          <p:grpSpPr>
            <a:xfrm>
              <a:off x="6248400" y="1541484"/>
              <a:ext cx="793880" cy="780286"/>
              <a:chOff x="1934106" y="177828"/>
              <a:chExt cx="2010771" cy="1976341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1934106" y="177828"/>
                <a:ext cx="2010771" cy="1976341"/>
                <a:chOff x="4587547" y="2127164"/>
                <a:chExt cx="2010771" cy="1976341"/>
              </a:xfrm>
            </p:grpSpPr>
            <p:sp>
              <p:nvSpPr>
                <p:cNvPr id="57" name="Oval 56"/>
                <p:cNvSpPr/>
                <p:nvPr/>
              </p:nvSpPr>
              <p:spPr>
                <a:xfrm>
                  <a:off x="4587547" y="2127164"/>
                  <a:ext cx="2010771" cy="1976341"/>
                </a:xfrm>
                <a:prstGeom prst="ellipse">
                  <a:avLst/>
                </a:prstGeom>
                <a:solidFill>
                  <a:schemeClr val="tx1"/>
                </a:solidFill>
                <a:ln w="19050" cmpd="sng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 wrap="square" lIns="182880" tIns="137160" rIns="137160" bIns="137160" rtlCol="0" anchor="ctr">
                  <a:noAutofit/>
                </a:bodyPr>
                <a:lstStyle/>
                <a:p>
                  <a:pPr algn="ctr" defTabSz="457189">
                    <a:lnSpc>
                      <a:spcPct val="90000"/>
                    </a:lnSpc>
                    <a:spcBef>
                      <a:spcPts val="600"/>
                    </a:spcBef>
                  </a:pPr>
                  <a:endParaRPr lang="en-US" sz="2000" dirty="0" err="1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58" name="Group 57"/>
                <p:cNvGrpSpPr/>
                <p:nvPr/>
              </p:nvGrpSpPr>
              <p:grpSpPr>
                <a:xfrm>
                  <a:off x="4886755" y="2429490"/>
                  <a:ext cx="1409537" cy="1375156"/>
                  <a:chOff x="4894570" y="2445120"/>
                  <a:chExt cx="1409537" cy="1375156"/>
                </a:xfrm>
              </p:grpSpPr>
              <p:sp>
                <p:nvSpPr>
                  <p:cNvPr id="60" name="Oval 59"/>
                  <p:cNvSpPr/>
                  <p:nvPr/>
                </p:nvSpPr>
                <p:spPr>
                  <a:xfrm>
                    <a:off x="4894570" y="2445120"/>
                    <a:ext cx="1409537" cy="1375156"/>
                  </a:xfrm>
                  <a:prstGeom prst="ellipse">
                    <a:avLst/>
                  </a:prstGeom>
                  <a:solidFill>
                    <a:srgbClr val="92D050"/>
                  </a:solidFill>
                  <a:ln w="12700" cmpd="sng">
                    <a:solidFill>
                      <a:srgbClr val="00B050"/>
                    </a:solidFill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</p:spPr>
                <p:txBody>
                  <a:bodyPr wrap="square" lIns="182880" tIns="137160" rIns="137160" bIns="137160" rtlCol="0" anchor="ctr">
                    <a:noAutofit/>
                  </a:bodyPr>
                  <a:lstStyle/>
                  <a:p>
                    <a:pPr algn="ctr" defTabSz="457189">
                      <a:lnSpc>
                        <a:spcPct val="90000"/>
                      </a:lnSpc>
                      <a:spcBef>
                        <a:spcPts val="600"/>
                      </a:spcBef>
                    </a:pPr>
                    <a:endParaRPr lang="en-US" sz="2000" dirty="0" err="1">
                      <a:solidFill>
                        <a:srgbClr val="FFFFFF"/>
                      </a:solidFill>
                    </a:endParaRPr>
                  </a:p>
                </p:txBody>
              </p:sp>
              <p:pic>
                <p:nvPicPr>
                  <p:cNvPr id="61" name="Picture 60" descr="Peep_Formal_Male.png"/>
                  <p:cNvPicPr>
                    <a:picLocks noChangeAspect="1"/>
                  </p:cNvPicPr>
                  <p:nvPr/>
                </p:nvPicPr>
                <p:blipFill>
                  <a:blip r:embed="rId7" cstate="print"/>
                  <a:stretch>
                    <a:fillRect/>
                  </a:stretch>
                </p:blipFill>
                <p:spPr>
                  <a:xfrm>
                    <a:off x="4946427" y="2662137"/>
                    <a:ext cx="680234" cy="769608"/>
                  </a:xfrm>
                  <a:prstGeom prst="rect">
                    <a:avLst/>
                  </a:prstGeom>
                </p:spPr>
              </p:pic>
              <p:grpSp>
                <p:nvGrpSpPr>
                  <p:cNvPr id="62" name="Group 61"/>
                  <p:cNvGrpSpPr/>
                  <p:nvPr/>
                </p:nvGrpSpPr>
                <p:grpSpPr>
                  <a:xfrm rot="20780079">
                    <a:off x="5677072" y="2607047"/>
                    <a:ext cx="362289" cy="529851"/>
                    <a:chOff x="6005815" y="1263159"/>
                    <a:chExt cx="901032" cy="1318605"/>
                  </a:xfrm>
                </p:grpSpPr>
                <p:sp>
                  <p:nvSpPr>
                    <p:cNvPr id="66" name="Can 65"/>
                    <p:cNvSpPr/>
                    <p:nvPr/>
                  </p:nvSpPr>
                  <p:spPr>
                    <a:xfrm rot="19131587">
                      <a:off x="6744862" y="1764863"/>
                      <a:ext cx="133580" cy="816901"/>
                    </a:xfrm>
                    <a:prstGeom prst="can">
                      <a:avLst/>
                    </a:prstGeom>
                    <a:solidFill>
                      <a:schemeClr val="bg2"/>
                    </a:solidFill>
                    <a:ln w="12700" cmpd="sng">
                      <a:noFill/>
                    </a:ln>
                    <a:effectLst/>
                  </p:spPr>
                  <p:txBody>
                    <a:bodyPr wrap="square" lIns="182880" tIns="137160" rIns="137160" bIns="137160" rtlCol="0" anchor="ctr">
                      <a:noAutofit/>
                    </a:bodyPr>
                    <a:lstStyle/>
                    <a:p>
                      <a:pPr algn="ctr" defTabSz="457189">
                        <a:lnSpc>
                          <a:spcPct val="90000"/>
                        </a:lnSpc>
                        <a:spcBef>
                          <a:spcPts val="600"/>
                        </a:spcBef>
                      </a:pPr>
                      <a:endParaRPr lang="en-US" sz="2000" dirty="0" err="1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67" name="Can 66"/>
                    <p:cNvSpPr/>
                    <p:nvPr/>
                  </p:nvSpPr>
                  <p:spPr>
                    <a:xfrm rot="3115508">
                      <a:off x="6299735" y="1348227"/>
                      <a:ext cx="311195" cy="899035"/>
                    </a:xfrm>
                    <a:prstGeom prst="can">
                      <a:avLst/>
                    </a:prstGeom>
                    <a:solidFill>
                      <a:schemeClr val="bg2"/>
                    </a:solidFill>
                    <a:ln w="12700" cmpd="sng">
                      <a:noFill/>
                    </a:ln>
                    <a:effectLst/>
                  </p:spPr>
                  <p:txBody>
                    <a:bodyPr wrap="square" lIns="182880" tIns="137160" rIns="137160" bIns="137160" rtlCol="0" anchor="ctr">
                      <a:noAutofit/>
                    </a:bodyPr>
                    <a:lstStyle/>
                    <a:p>
                      <a:pPr algn="ctr" defTabSz="457189">
                        <a:lnSpc>
                          <a:spcPct val="90000"/>
                        </a:lnSpc>
                        <a:spcBef>
                          <a:spcPts val="600"/>
                        </a:spcBef>
                      </a:pPr>
                      <a:endParaRPr lang="en-US" sz="2000" dirty="0" err="1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68" name="Flowchart: Delay 67"/>
                    <p:cNvSpPr/>
                    <p:nvPr/>
                  </p:nvSpPr>
                  <p:spPr>
                    <a:xfrm rot="8546108">
                      <a:off x="6047006" y="1761613"/>
                      <a:ext cx="179904" cy="532920"/>
                    </a:xfrm>
                    <a:prstGeom prst="flowChartDelay">
                      <a:avLst/>
                    </a:prstGeom>
                    <a:solidFill>
                      <a:schemeClr val="accent3">
                        <a:lumMod val="50000"/>
                      </a:schemeClr>
                    </a:solidFill>
                    <a:ln w="12700" cmpd="sng">
                      <a:noFill/>
                    </a:ln>
                    <a:effectLst/>
                  </p:spPr>
                  <p:txBody>
                    <a:bodyPr wrap="square" lIns="182880" tIns="137160" rIns="137160" bIns="137160" rtlCol="0" anchor="ctr">
                      <a:noAutofit/>
                    </a:bodyPr>
                    <a:lstStyle/>
                    <a:p>
                      <a:pPr algn="ctr" defTabSz="457189">
                        <a:lnSpc>
                          <a:spcPct val="90000"/>
                        </a:lnSpc>
                        <a:spcBef>
                          <a:spcPts val="600"/>
                        </a:spcBef>
                      </a:pPr>
                      <a:endParaRPr lang="en-US" sz="2000" dirty="0" err="1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69" name="Flowchart: Delay 68"/>
                    <p:cNvSpPr/>
                    <p:nvPr/>
                  </p:nvSpPr>
                  <p:spPr>
                    <a:xfrm rot="19347931">
                      <a:off x="6715224" y="1263159"/>
                      <a:ext cx="191623" cy="532920"/>
                    </a:xfrm>
                    <a:prstGeom prst="flowChartDelay">
                      <a:avLst/>
                    </a:prstGeom>
                    <a:solidFill>
                      <a:schemeClr val="accent3">
                        <a:lumMod val="50000"/>
                      </a:schemeClr>
                    </a:solidFill>
                    <a:ln w="12700" cmpd="sng">
                      <a:noFill/>
                    </a:ln>
                    <a:effectLst/>
                  </p:spPr>
                  <p:txBody>
                    <a:bodyPr wrap="square" lIns="182880" tIns="137160" rIns="137160" bIns="137160" rtlCol="0" anchor="ctr">
                      <a:noAutofit/>
                    </a:bodyPr>
                    <a:lstStyle/>
                    <a:p>
                      <a:pPr algn="ctr" defTabSz="457189">
                        <a:lnSpc>
                          <a:spcPct val="90000"/>
                        </a:lnSpc>
                        <a:spcBef>
                          <a:spcPts val="600"/>
                        </a:spcBef>
                      </a:pPr>
                      <a:endParaRPr lang="en-US" sz="2000" dirty="0" err="1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grpSp>
                <p:nvGrpSpPr>
                  <p:cNvPr id="63" name="Group 62"/>
                  <p:cNvGrpSpPr/>
                  <p:nvPr/>
                </p:nvGrpSpPr>
                <p:grpSpPr>
                  <a:xfrm>
                    <a:off x="5486400" y="3026617"/>
                    <a:ext cx="470190" cy="172513"/>
                    <a:chOff x="5504530" y="2398395"/>
                    <a:chExt cx="1259594" cy="319455"/>
                  </a:xfrm>
                  <a:solidFill>
                    <a:schemeClr val="accent3">
                      <a:lumMod val="50000"/>
                    </a:schemeClr>
                  </a:solidFill>
                </p:grpSpPr>
                <p:sp>
                  <p:nvSpPr>
                    <p:cNvPr id="64" name="Can 63"/>
                    <p:cNvSpPr/>
                    <p:nvPr/>
                  </p:nvSpPr>
                  <p:spPr>
                    <a:xfrm>
                      <a:off x="5504530" y="2489250"/>
                      <a:ext cx="1259594" cy="228600"/>
                    </a:xfrm>
                    <a:prstGeom prst="can">
                      <a:avLst/>
                    </a:prstGeom>
                    <a:grpFill/>
                    <a:ln w="12700" cmpd="sng">
                      <a:noFill/>
                    </a:ln>
                    <a:effectLst/>
                  </p:spPr>
                  <p:txBody>
                    <a:bodyPr wrap="square" lIns="182880" tIns="137160" rIns="137160" bIns="137160" rtlCol="0" anchor="ctr">
                      <a:noAutofit/>
                    </a:bodyPr>
                    <a:lstStyle/>
                    <a:p>
                      <a:pPr algn="ctr" defTabSz="457189">
                        <a:lnSpc>
                          <a:spcPct val="90000"/>
                        </a:lnSpc>
                        <a:spcBef>
                          <a:spcPts val="600"/>
                        </a:spcBef>
                      </a:pPr>
                      <a:endParaRPr lang="en-US" sz="2000" dirty="0" err="1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65" name="Can 64"/>
                    <p:cNvSpPr/>
                    <p:nvPr/>
                  </p:nvSpPr>
                  <p:spPr>
                    <a:xfrm>
                      <a:off x="5619853" y="2398395"/>
                      <a:ext cx="1013318" cy="228600"/>
                    </a:xfrm>
                    <a:prstGeom prst="can">
                      <a:avLst/>
                    </a:prstGeom>
                    <a:grpFill/>
                    <a:ln w="12700" cmpd="sng">
                      <a:noFill/>
                    </a:ln>
                    <a:effectLst/>
                  </p:spPr>
                  <p:txBody>
                    <a:bodyPr wrap="square" lIns="182880" tIns="137160" rIns="137160" bIns="137160" rtlCol="0" anchor="ctr">
                      <a:noAutofit/>
                    </a:bodyPr>
                    <a:lstStyle/>
                    <a:p>
                      <a:pPr algn="ctr" defTabSz="457189">
                        <a:lnSpc>
                          <a:spcPct val="90000"/>
                        </a:lnSpc>
                        <a:spcBef>
                          <a:spcPts val="600"/>
                        </a:spcBef>
                      </a:pPr>
                      <a:endParaRPr lang="en-US" sz="2000" dirty="0" err="1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59" name="Rectangle 58"/>
                <p:cNvSpPr/>
                <p:nvPr/>
              </p:nvSpPr>
              <p:spPr>
                <a:xfrm>
                  <a:off x="4847490" y="3305604"/>
                  <a:ext cx="1465767" cy="257301"/>
                </a:xfrm>
                <a:prstGeom prst="rect">
                  <a:avLst/>
                </a:prstGeom>
                <a:solidFill>
                  <a:schemeClr val="tx1"/>
                </a:solidFill>
                <a:ln w="12700" cmpd="sng">
                  <a:noFill/>
                </a:ln>
                <a:effectLst/>
              </p:spPr>
              <p:txBody>
                <a:bodyPr wrap="square" lIns="182880" tIns="137160" rIns="137160" bIns="137160" rtlCol="0" anchor="ctr">
                  <a:noAutofit/>
                </a:bodyPr>
                <a:lstStyle/>
                <a:p>
                  <a:pPr algn="ctr" defTabSz="457189">
                    <a:lnSpc>
                      <a:spcPct val="90000"/>
                    </a:lnSpc>
                    <a:spcBef>
                      <a:spcPts val="600"/>
                    </a:spcBef>
                  </a:pPr>
                  <a:endParaRPr lang="en-US" sz="400" b="1" dirty="0">
                    <a:solidFill>
                      <a:srgbClr val="7AB800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</p:grpSp>
          <p:pic>
            <p:nvPicPr>
              <p:cNvPr id="56" name="Picture 55" descr="Check Mark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697300" y="1551242"/>
                <a:ext cx="549151" cy="419311"/>
              </a:xfrm>
              <a:prstGeom prst="rect">
                <a:avLst/>
              </a:prstGeom>
            </p:spPr>
          </p:pic>
        </p:grpSp>
        <p:sp>
          <p:nvSpPr>
            <p:cNvPr id="70" name="TextBox 69"/>
            <p:cNvSpPr txBox="1"/>
            <p:nvPr/>
          </p:nvSpPr>
          <p:spPr>
            <a:xfrm>
              <a:off x="6394067" y="1966631"/>
              <a:ext cx="581991" cy="1889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189">
                <a:buClr>
                  <a:srgbClr val="0085C3"/>
                </a:buClr>
              </a:pPr>
              <a:r>
                <a:rPr lang="en-US" sz="500" dirty="0">
                  <a:solidFill>
                    <a:srgbClr val="7AB800">
                      <a:lumMod val="60000"/>
                      <a:lumOff val="40000"/>
                    </a:srgbClr>
                  </a:solidFill>
                </a:rPr>
                <a:t>Compliance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72785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DB8"/>
                </a:solidFill>
              </a:rPr>
              <a:t>Governance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10B05A6-F481-4DE0-938C-B5171BE104E7}"/>
              </a:ext>
            </a:extLst>
          </p:cNvPr>
          <p:cNvSpPr/>
          <p:nvPr/>
        </p:nvSpPr>
        <p:spPr>
          <a:xfrm>
            <a:off x="1005129" y="1874778"/>
            <a:ext cx="3733800" cy="533400"/>
          </a:xfrm>
          <a:prstGeom prst="rect">
            <a:avLst/>
          </a:prstGeom>
          <a:solidFill>
            <a:srgbClr val="0085C3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defTabSz="457189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The security mechanisms of the provider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9954561-9350-497A-881B-AE0E0EB3F142}"/>
              </a:ext>
            </a:extLst>
          </p:cNvPr>
          <p:cNvSpPr/>
          <p:nvPr/>
        </p:nvSpPr>
        <p:spPr>
          <a:xfrm>
            <a:off x="1022253" y="2655779"/>
            <a:ext cx="3716676" cy="533400"/>
          </a:xfrm>
          <a:prstGeom prst="rect">
            <a:avLst/>
          </a:prstGeom>
          <a:solidFill>
            <a:srgbClr val="0085C3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Redundancy and failover procedure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0BC721C-5D22-4541-8478-928FD97E4A7D}"/>
              </a:ext>
            </a:extLst>
          </p:cNvPr>
          <p:cNvSpPr/>
          <p:nvPr/>
        </p:nvSpPr>
        <p:spPr>
          <a:xfrm>
            <a:off x="1022253" y="3485252"/>
            <a:ext cx="3716676" cy="533400"/>
          </a:xfrm>
          <a:prstGeom prst="rect">
            <a:avLst/>
          </a:prstGeom>
          <a:solidFill>
            <a:srgbClr val="0085C3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457189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C19806F-D502-41D3-AFF6-C97E7EBF8A74}"/>
              </a:ext>
            </a:extLst>
          </p:cNvPr>
          <p:cNvSpPr/>
          <p:nvPr/>
        </p:nvSpPr>
        <p:spPr>
          <a:xfrm>
            <a:off x="1005129" y="4288348"/>
            <a:ext cx="3733800" cy="533400"/>
          </a:xfrm>
          <a:prstGeom prst="rect">
            <a:avLst/>
          </a:prstGeom>
          <a:solidFill>
            <a:srgbClr val="0085C3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Accountability and notifying the customers if there is a data breach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168F53B-DB97-4CBB-8236-DEA28947A4AC}"/>
              </a:ext>
            </a:extLst>
          </p:cNvPr>
          <p:cNvSpPr/>
          <p:nvPr/>
        </p:nvSpPr>
        <p:spPr>
          <a:xfrm>
            <a:off x="1022253" y="3488897"/>
            <a:ext cx="373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Location of provider’s data center and the data retention policies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16553B9-9006-4AB3-B6F8-E7691AB11F48}"/>
              </a:ext>
            </a:extLst>
          </p:cNvPr>
          <p:cNvSpPr/>
          <p:nvPr/>
        </p:nvSpPr>
        <p:spPr>
          <a:xfrm>
            <a:off x="1022253" y="5094179"/>
            <a:ext cx="3733800" cy="533400"/>
          </a:xfrm>
          <a:prstGeom prst="rect">
            <a:avLst/>
          </a:prstGeom>
          <a:solidFill>
            <a:srgbClr val="0085C3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Financial stability of the provider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63365F0-DFEA-49BD-A5C9-9DA40354AB9D}"/>
              </a:ext>
            </a:extLst>
          </p:cNvPr>
          <p:cNvGrpSpPr/>
          <p:nvPr/>
        </p:nvGrpSpPr>
        <p:grpSpPr>
          <a:xfrm>
            <a:off x="5441853" y="2351349"/>
            <a:ext cx="2514600" cy="2484205"/>
            <a:chOff x="-76443" y="311938"/>
            <a:chExt cx="1776159" cy="175469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81437D9-1BC2-44C3-BFE9-6F616183A66C}"/>
                </a:ext>
              </a:extLst>
            </p:cNvPr>
            <p:cNvGrpSpPr/>
            <p:nvPr/>
          </p:nvGrpSpPr>
          <p:grpSpPr>
            <a:xfrm>
              <a:off x="193656" y="311938"/>
              <a:ext cx="1506060" cy="1754690"/>
              <a:chOff x="193656" y="311938"/>
              <a:chExt cx="1506060" cy="1754690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37E204D3-F605-46B7-AFDF-6FEED6362ED0}"/>
                  </a:ext>
                </a:extLst>
              </p:cNvPr>
              <p:cNvSpPr/>
              <p:nvPr/>
            </p:nvSpPr>
            <p:spPr>
              <a:xfrm>
                <a:off x="193656" y="311938"/>
                <a:ext cx="1506060" cy="1472220"/>
              </a:xfrm>
              <a:prstGeom prst="ellipse">
                <a:avLst/>
              </a:prstGeom>
              <a:solidFill>
                <a:srgbClr val="FFFFFF"/>
              </a:solidFill>
              <a:ln w="12700" cmpd="sng">
                <a:solidFill>
                  <a:srgbClr val="002060"/>
                </a:solidFill>
              </a:ln>
              <a:effectLst/>
            </p:spPr>
            <p:txBody>
              <a:bodyPr wrap="square" lIns="182880" tIns="137160" rIns="137160" bIns="137160" rtlCol="0" anchor="ctr">
                <a:noAutofit/>
              </a:bodyPr>
              <a:lstStyle/>
              <a:p>
                <a:pPr marL="0" marR="0" lvl="0" indent="0" algn="ctr" defTabSz="457189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560F3130-F0D5-4D10-A835-62EF24FE011B}"/>
                  </a:ext>
                </a:extLst>
              </p:cNvPr>
              <p:cNvGrpSpPr/>
              <p:nvPr/>
            </p:nvGrpSpPr>
            <p:grpSpPr>
              <a:xfrm rot="20780079">
                <a:off x="1163183" y="618032"/>
                <a:ext cx="362289" cy="529851"/>
                <a:chOff x="6005815" y="1263159"/>
                <a:chExt cx="901032" cy="1318605"/>
              </a:xfrm>
            </p:grpSpPr>
            <p:sp>
              <p:nvSpPr>
                <p:cNvPr id="50" name="Can 118">
                  <a:extLst>
                    <a:ext uri="{FF2B5EF4-FFF2-40B4-BE49-F238E27FC236}">
                      <a16:creationId xmlns:a16="http://schemas.microsoft.com/office/drawing/2014/main" id="{1DC5A969-921F-4949-8DA9-4106CA83A74E}"/>
                    </a:ext>
                  </a:extLst>
                </p:cNvPr>
                <p:cNvSpPr/>
                <p:nvPr/>
              </p:nvSpPr>
              <p:spPr>
                <a:xfrm rot="19131587">
                  <a:off x="6744862" y="1764863"/>
                  <a:ext cx="133580" cy="816901"/>
                </a:xfrm>
                <a:prstGeom prst="can">
                  <a:avLst/>
                </a:prstGeom>
                <a:solidFill>
                  <a:srgbClr val="000000"/>
                </a:solidFill>
                <a:ln w="12700" cmpd="sng">
                  <a:noFill/>
                </a:ln>
                <a:effectLst/>
              </p:spPr>
              <p:txBody>
                <a:bodyPr wrap="square" lIns="182880" tIns="137160" rIns="137160" bIns="137160" rtlCol="0" anchor="ctr">
                  <a:noAutofit/>
                </a:bodyPr>
                <a:lstStyle/>
                <a:p>
                  <a:pPr marL="0" marR="0" lvl="0" indent="0" algn="ctr" defTabSz="457189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" name="Can 119">
                  <a:extLst>
                    <a:ext uri="{FF2B5EF4-FFF2-40B4-BE49-F238E27FC236}">
                      <a16:creationId xmlns:a16="http://schemas.microsoft.com/office/drawing/2014/main" id="{82290882-8DB7-4020-9D96-F85E063421BA}"/>
                    </a:ext>
                  </a:extLst>
                </p:cNvPr>
                <p:cNvSpPr/>
                <p:nvPr/>
              </p:nvSpPr>
              <p:spPr>
                <a:xfrm rot="3115508">
                  <a:off x="6299735" y="1348227"/>
                  <a:ext cx="311195" cy="899035"/>
                </a:xfrm>
                <a:prstGeom prst="can">
                  <a:avLst/>
                </a:prstGeom>
                <a:solidFill>
                  <a:srgbClr val="000000"/>
                </a:solidFill>
                <a:ln w="12700" cmpd="sng">
                  <a:noFill/>
                </a:ln>
                <a:effectLst/>
              </p:spPr>
              <p:txBody>
                <a:bodyPr wrap="square" lIns="182880" tIns="137160" rIns="137160" bIns="137160" rtlCol="0" anchor="ctr">
                  <a:noAutofit/>
                </a:bodyPr>
                <a:lstStyle/>
                <a:p>
                  <a:pPr marL="0" marR="0" lvl="0" indent="0" algn="ctr" defTabSz="457189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" name="Flowchart: Delay 51">
                  <a:extLst>
                    <a:ext uri="{FF2B5EF4-FFF2-40B4-BE49-F238E27FC236}">
                      <a16:creationId xmlns:a16="http://schemas.microsoft.com/office/drawing/2014/main" id="{6CF3EB7B-AD25-41BF-8D5F-BFC347C90668}"/>
                    </a:ext>
                  </a:extLst>
                </p:cNvPr>
                <p:cNvSpPr/>
                <p:nvPr/>
              </p:nvSpPr>
              <p:spPr>
                <a:xfrm rot="8546108">
                  <a:off x="6047006" y="1761613"/>
                  <a:ext cx="179904" cy="532920"/>
                </a:xfrm>
                <a:prstGeom prst="flowChartDelay">
                  <a:avLst/>
                </a:prstGeom>
                <a:solidFill>
                  <a:srgbClr val="F2AF00">
                    <a:lumMod val="50000"/>
                  </a:srgbClr>
                </a:solidFill>
                <a:ln w="12700" cmpd="sng">
                  <a:noFill/>
                </a:ln>
                <a:effectLst/>
              </p:spPr>
              <p:txBody>
                <a:bodyPr wrap="square" lIns="182880" tIns="137160" rIns="137160" bIns="137160" rtlCol="0" anchor="ctr">
                  <a:noAutofit/>
                </a:bodyPr>
                <a:lstStyle/>
                <a:p>
                  <a:pPr marL="0" marR="0" lvl="0" indent="0" algn="ctr" defTabSz="457189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" name="Flowchart: Delay 52">
                  <a:extLst>
                    <a:ext uri="{FF2B5EF4-FFF2-40B4-BE49-F238E27FC236}">
                      <a16:creationId xmlns:a16="http://schemas.microsoft.com/office/drawing/2014/main" id="{A55FD85B-D717-4194-B275-DB05C15BFCF5}"/>
                    </a:ext>
                  </a:extLst>
                </p:cNvPr>
                <p:cNvSpPr/>
                <p:nvPr/>
              </p:nvSpPr>
              <p:spPr>
                <a:xfrm rot="19347931">
                  <a:off x="6715224" y="1263159"/>
                  <a:ext cx="191623" cy="532920"/>
                </a:xfrm>
                <a:prstGeom prst="flowChartDelay">
                  <a:avLst/>
                </a:prstGeom>
                <a:solidFill>
                  <a:srgbClr val="F2AF00">
                    <a:lumMod val="50000"/>
                  </a:srgbClr>
                </a:solidFill>
                <a:ln w="12700" cmpd="sng">
                  <a:noFill/>
                </a:ln>
                <a:effectLst/>
              </p:spPr>
              <p:txBody>
                <a:bodyPr wrap="square" lIns="182880" tIns="137160" rIns="137160" bIns="137160" rtlCol="0" anchor="ctr">
                  <a:noAutofit/>
                </a:bodyPr>
                <a:lstStyle/>
                <a:p>
                  <a:pPr marL="0" marR="0" lvl="0" indent="0" algn="ctr" defTabSz="457189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7E6666E4-2091-4919-BB87-585CF57B961B}"/>
                  </a:ext>
                </a:extLst>
              </p:cNvPr>
              <p:cNvGrpSpPr/>
              <p:nvPr/>
            </p:nvGrpSpPr>
            <p:grpSpPr>
              <a:xfrm>
                <a:off x="1036775" y="1055211"/>
                <a:ext cx="470190" cy="172513"/>
                <a:chOff x="5504530" y="2398395"/>
                <a:chExt cx="1259594" cy="319455"/>
              </a:xfrm>
              <a:solidFill>
                <a:srgbClr val="F2AF00">
                  <a:lumMod val="50000"/>
                </a:srgbClr>
              </a:solidFill>
            </p:grpSpPr>
            <p:sp>
              <p:nvSpPr>
                <p:cNvPr id="48" name="Can 116">
                  <a:extLst>
                    <a:ext uri="{FF2B5EF4-FFF2-40B4-BE49-F238E27FC236}">
                      <a16:creationId xmlns:a16="http://schemas.microsoft.com/office/drawing/2014/main" id="{B0A09F62-8A7B-4B3B-B28C-0749610FE17D}"/>
                    </a:ext>
                  </a:extLst>
                </p:cNvPr>
                <p:cNvSpPr/>
                <p:nvPr/>
              </p:nvSpPr>
              <p:spPr>
                <a:xfrm>
                  <a:off x="5504530" y="2489250"/>
                  <a:ext cx="1259594" cy="228600"/>
                </a:xfrm>
                <a:prstGeom prst="can">
                  <a:avLst/>
                </a:prstGeom>
                <a:grpFill/>
                <a:ln w="12700" cmpd="sng">
                  <a:noFill/>
                </a:ln>
                <a:effectLst/>
              </p:spPr>
              <p:txBody>
                <a:bodyPr wrap="square" lIns="182880" tIns="137160" rIns="137160" bIns="137160" rtlCol="0" anchor="ctr">
                  <a:noAutofit/>
                </a:bodyPr>
                <a:lstStyle/>
                <a:p>
                  <a:pPr marL="0" marR="0" lvl="0" indent="0" algn="ctr" defTabSz="457189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" name="Can 117">
                  <a:extLst>
                    <a:ext uri="{FF2B5EF4-FFF2-40B4-BE49-F238E27FC236}">
                      <a16:creationId xmlns:a16="http://schemas.microsoft.com/office/drawing/2014/main" id="{5F0EF2A2-6A83-4084-B554-60F2296FEE91}"/>
                    </a:ext>
                  </a:extLst>
                </p:cNvPr>
                <p:cNvSpPr/>
                <p:nvPr/>
              </p:nvSpPr>
              <p:spPr>
                <a:xfrm>
                  <a:off x="5619853" y="2398395"/>
                  <a:ext cx="1013318" cy="228600"/>
                </a:xfrm>
                <a:prstGeom prst="can">
                  <a:avLst/>
                </a:prstGeom>
                <a:grpFill/>
                <a:ln w="12700" cmpd="sng">
                  <a:noFill/>
                </a:ln>
                <a:effectLst/>
              </p:spPr>
              <p:txBody>
                <a:bodyPr wrap="square" lIns="182880" tIns="137160" rIns="137160" bIns="137160" rtlCol="0" anchor="ctr">
                  <a:noAutofit/>
                </a:bodyPr>
                <a:lstStyle/>
                <a:p>
                  <a:pPr marL="0" marR="0" lvl="0" indent="0" algn="ctr" defTabSz="457189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2B8476F-8D55-4E76-979D-6FC4CAD193C4}"/>
                  </a:ext>
                </a:extLst>
              </p:cNvPr>
              <p:cNvSpPr txBox="1"/>
              <p:nvPr/>
            </p:nvSpPr>
            <p:spPr>
              <a:xfrm>
                <a:off x="591436" y="1849233"/>
                <a:ext cx="818853" cy="217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18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85C3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Governance</a:t>
                </a:r>
              </a:p>
            </p:txBody>
          </p:sp>
        </p:grpSp>
        <p:pic>
          <p:nvPicPr>
            <p:cNvPr id="43" name="Picture 42" descr="Tenants.png">
              <a:extLst>
                <a:ext uri="{FF2B5EF4-FFF2-40B4-BE49-F238E27FC236}">
                  <a16:creationId xmlns:a16="http://schemas.microsoft.com/office/drawing/2014/main" id="{98F5170C-811C-4D27-A666-DEA94438E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76443" y="726084"/>
              <a:ext cx="1713797" cy="1073704"/>
            </a:xfrm>
            <a:prstGeom prst="rect">
              <a:avLst/>
            </a:prstGeom>
          </p:spPr>
        </p:pic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83ABA63-DEAA-4FE9-9287-F47E509A808B}"/>
              </a:ext>
            </a:extLst>
          </p:cNvPr>
          <p:cNvCxnSpPr/>
          <p:nvPr/>
        </p:nvCxnSpPr>
        <p:spPr>
          <a:xfrm>
            <a:off x="655981" y="1761257"/>
            <a:ext cx="4267200" cy="0"/>
          </a:xfrm>
          <a:prstGeom prst="line">
            <a:avLst/>
          </a:prstGeom>
          <a:noFill/>
          <a:ln w="38100" cap="flat" cmpd="sng" algn="ctr">
            <a:solidFill>
              <a:srgbClr val="444444">
                <a:lumMod val="60000"/>
                <a:lumOff val="40000"/>
              </a:srgbClr>
            </a:solidFill>
            <a:prstDash val="solid"/>
          </a:ln>
          <a:effectLst/>
        </p:spPr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EB13DAB1-3F66-4AF4-BE5E-E70667D02FF6}"/>
              </a:ext>
            </a:extLst>
          </p:cNvPr>
          <p:cNvSpPr txBox="1"/>
          <p:nvPr/>
        </p:nvSpPr>
        <p:spPr>
          <a:xfrm>
            <a:off x="793653" y="1417638"/>
            <a:ext cx="3993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C3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Governance policies and procedures determine:</a:t>
            </a:r>
          </a:p>
        </p:txBody>
      </p:sp>
      <p:cxnSp>
        <p:nvCxnSpPr>
          <p:cNvPr id="56" name="Elbow Connector 3">
            <a:extLst>
              <a:ext uri="{FF2B5EF4-FFF2-40B4-BE49-F238E27FC236}">
                <a16:creationId xmlns:a16="http://schemas.microsoft.com/office/drawing/2014/main" id="{B1014391-8017-40E9-B39D-B72DE4643801}"/>
              </a:ext>
            </a:extLst>
          </p:cNvPr>
          <p:cNvCxnSpPr>
            <a:endCxn id="31" idx="1"/>
          </p:cNvCxnSpPr>
          <p:nvPr/>
        </p:nvCxnSpPr>
        <p:spPr>
          <a:xfrm rot="16200000" flipH="1">
            <a:off x="720806" y="1857155"/>
            <a:ext cx="357170" cy="211475"/>
          </a:xfrm>
          <a:prstGeom prst="bentConnector2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57" name="Elbow Connector 33">
            <a:extLst>
              <a:ext uri="{FF2B5EF4-FFF2-40B4-BE49-F238E27FC236}">
                <a16:creationId xmlns:a16="http://schemas.microsoft.com/office/drawing/2014/main" id="{2169DC6A-01A9-4430-99B9-843749426FDE}"/>
              </a:ext>
            </a:extLst>
          </p:cNvPr>
          <p:cNvCxnSpPr>
            <a:endCxn id="32" idx="1"/>
          </p:cNvCxnSpPr>
          <p:nvPr/>
        </p:nvCxnSpPr>
        <p:spPr>
          <a:xfrm rot="16200000" flipH="1">
            <a:off x="501280" y="2401506"/>
            <a:ext cx="813368" cy="228578"/>
          </a:xfrm>
          <a:prstGeom prst="bentConnector2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58" name="Elbow Connector 36">
            <a:extLst>
              <a:ext uri="{FF2B5EF4-FFF2-40B4-BE49-F238E27FC236}">
                <a16:creationId xmlns:a16="http://schemas.microsoft.com/office/drawing/2014/main" id="{C1A19491-D565-4D56-BA5C-B4B3685EE7BF}"/>
              </a:ext>
            </a:extLst>
          </p:cNvPr>
          <p:cNvCxnSpPr/>
          <p:nvPr/>
        </p:nvCxnSpPr>
        <p:spPr>
          <a:xfrm rot="16200000" flipH="1">
            <a:off x="502638" y="3205969"/>
            <a:ext cx="813368" cy="228578"/>
          </a:xfrm>
          <a:prstGeom prst="bentConnector2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59" name="Elbow Connector 37">
            <a:extLst>
              <a:ext uri="{FF2B5EF4-FFF2-40B4-BE49-F238E27FC236}">
                <a16:creationId xmlns:a16="http://schemas.microsoft.com/office/drawing/2014/main" id="{AFD8BBA6-A050-43A4-A2E6-77E7BCA603A7}"/>
              </a:ext>
            </a:extLst>
          </p:cNvPr>
          <p:cNvCxnSpPr/>
          <p:nvPr/>
        </p:nvCxnSpPr>
        <p:spPr>
          <a:xfrm rot="16200000" flipH="1">
            <a:off x="501280" y="4019337"/>
            <a:ext cx="813368" cy="228578"/>
          </a:xfrm>
          <a:prstGeom prst="bentConnector2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60" name="Elbow Connector 38">
            <a:extLst>
              <a:ext uri="{FF2B5EF4-FFF2-40B4-BE49-F238E27FC236}">
                <a16:creationId xmlns:a16="http://schemas.microsoft.com/office/drawing/2014/main" id="{4B3BC268-C4A5-4DAE-A314-ECE497AD78C6}"/>
              </a:ext>
            </a:extLst>
          </p:cNvPr>
          <p:cNvCxnSpPr/>
          <p:nvPr/>
        </p:nvCxnSpPr>
        <p:spPr>
          <a:xfrm rot="16200000" flipH="1">
            <a:off x="500498" y="4832705"/>
            <a:ext cx="813368" cy="228578"/>
          </a:xfrm>
          <a:prstGeom prst="bentConnector2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207019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DB8"/>
                </a:solidFill>
              </a:rPr>
              <a:t>Risk management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0CFAEBA-7A10-4C11-BEB0-0D68687C0FE5}"/>
              </a:ext>
            </a:extLst>
          </p:cNvPr>
          <p:cNvSpPr/>
          <p:nvPr/>
        </p:nvSpPr>
        <p:spPr>
          <a:xfrm>
            <a:off x="290733" y="5573428"/>
            <a:ext cx="85648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</a:rPr>
              <a:t>Note: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</a:rPr>
              <a:t>Cloud insurance is a new risk management approach which provides a financial compensation or   data backup facility to the customers on behalf of the providers.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0E2E2D9-9A81-4D1C-B67E-36CEC79368F6}"/>
              </a:ext>
            </a:extLst>
          </p:cNvPr>
          <p:cNvGrpSpPr/>
          <p:nvPr/>
        </p:nvGrpSpPr>
        <p:grpSpPr>
          <a:xfrm>
            <a:off x="2020623" y="2073124"/>
            <a:ext cx="5356709" cy="3355777"/>
            <a:chOff x="3101490" y="1047750"/>
            <a:chExt cx="5356709" cy="3355777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EF2843F-361D-4DC9-9540-11F053D252FC}"/>
                </a:ext>
              </a:extLst>
            </p:cNvPr>
            <p:cNvGrpSpPr/>
            <p:nvPr/>
          </p:nvGrpSpPr>
          <p:grpSpPr>
            <a:xfrm>
              <a:off x="3101490" y="1047750"/>
              <a:ext cx="5356709" cy="2895600"/>
              <a:chOff x="1729890" y="1809750"/>
              <a:chExt cx="5356709" cy="28956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6B73F20D-A061-43A6-9F8A-4B08550C00BE}"/>
                  </a:ext>
                </a:extLst>
              </p:cNvPr>
              <p:cNvGrpSpPr/>
              <p:nvPr/>
            </p:nvGrpSpPr>
            <p:grpSpPr>
              <a:xfrm>
                <a:off x="1752600" y="1809750"/>
                <a:ext cx="5333999" cy="2895600"/>
                <a:chOff x="1752600" y="1809750"/>
                <a:chExt cx="5333999" cy="2895600"/>
              </a:xfrm>
            </p:grpSpPr>
            <p:sp>
              <p:nvSpPr>
                <p:cNvPr id="50" name="Freeform 5">
                  <a:extLst>
                    <a:ext uri="{FF2B5EF4-FFF2-40B4-BE49-F238E27FC236}">
                      <a16:creationId xmlns:a16="http://schemas.microsoft.com/office/drawing/2014/main" id="{5AA8B056-0216-4D75-BD8F-82619118DA9C}"/>
                    </a:ext>
                  </a:extLst>
                </p:cNvPr>
                <p:cNvSpPr/>
                <p:nvPr/>
              </p:nvSpPr>
              <p:spPr>
                <a:xfrm>
                  <a:off x="4833213" y="3778758"/>
                  <a:ext cx="2253386" cy="926592"/>
                </a:xfrm>
                <a:custGeom>
                  <a:avLst/>
                  <a:gdLst>
                    <a:gd name="connsiteX0" fmla="*/ 0 w 1430426"/>
                    <a:gd name="connsiteY0" fmla="*/ 92659 h 926592"/>
                    <a:gd name="connsiteX1" fmla="*/ 92659 w 1430426"/>
                    <a:gd name="connsiteY1" fmla="*/ 0 h 926592"/>
                    <a:gd name="connsiteX2" fmla="*/ 1337767 w 1430426"/>
                    <a:gd name="connsiteY2" fmla="*/ 0 h 926592"/>
                    <a:gd name="connsiteX3" fmla="*/ 1430426 w 1430426"/>
                    <a:gd name="connsiteY3" fmla="*/ 92659 h 926592"/>
                    <a:gd name="connsiteX4" fmla="*/ 1430426 w 1430426"/>
                    <a:gd name="connsiteY4" fmla="*/ 833933 h 926592"/>
                    <a:gd name="connsiteX5" fmla="*/ 1337767 w 1430426"/>
                    <a:gd name="connsiteY5" fmla="*/ 926592 h 926592"/>
                    <a:gd name="connsiteX6" fmla="*/ 92659 w 1430426"/>
                    <a:gd name="connsiteY6" fmla="*/ 926592 h 926592"/>
                    <a:gd name="connsiteX7" fmla="*/ 0 w 1430426"/>
                    <a:gd name="connsiteY7" fmla="*/ 833933 h 926592"/>
                    <a:gd name="connsiteX8" fmla="*/ 0 w 1430426"/>
                    <a:gd name="connsiteY8" fmla="*/ 92659 h 926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30426" h="926592">
                      <a:moveTo>
                        <a:pt x="0" y="92659"/>
                      </a:moveTo>
                      <a:cubicBezTo>
                        <a:pt x="0" y="41485"/>
                        <a:pt x="41485" y="0"/>
                        <a:pt x="92659" y="0"/>
                      </a:cubicBezTo>
                      <a:lnTo>
                        <a:pt x="1337767" y="0"/>
                      </a:lnTo>
                      <a:cubicBezTo>
                        <a:pt x="1388941" y="0"/>
                        <a:pt x="1430426" y="41485"/>
                        <a:pt x="1430426" y="92659"/>
                      </a:cubicBezTo>
                      <a:lnTo>
                        <a:pt x="1430426" y="833933"/>
                      </a:lnTo>
                      <a:cubicBezTo>
                        <a:pt x="1430426" y="885107"/>
                        <a:pt x="1388941" y="926592"/>
                        <a:pt x="1337767" y="926592"/>
                      </a:cubicBezTo>
                      <a:lnTo>
                        <a:pt x="92659" y="926592"/>
                      </a:lnTo>
                      <a:cubicBezTo>
                        <a:pt x="41485" y="926592"/>
                        <a:pt x="0" y="885107"/>
                        <a:pt x="0" y="833933"/>
                      </a:cubicBezTo>
                      <a:lnTo>
                        <a:pt x="0" y="92659"/>
                      </a:lnTo>
                      <a:close/>
                    </a:path>
                  </a:pathLst>
                </a:custGeom>
                <a:solidFill>
                  <a:srgbClr val="444444">
                    <a:lumMod val="20000"/>
                    <a:lumOff val="80000"/>
                    <a:alpha val="9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spcFirstLastPara="0" vert="horz" wrap="square" lIns="540922" tIns="343441" rIns="111794" bIns="111795" numCol="1" spcCol="1270" anchor="t" anchorCtr="0">
                  <a:noAutofit/>
                </a:bodyPr>
                <a:lstStyle/>
                <a:p>
                  <a:pPr marL="171446" marR="0" lvl="1" indent="-171446" defTabSz="844529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lrTx/>
                    <a:buSzTx/>
                    <a:buFontTx/>
                    <a:buChar char="••"/>
                    <a:tabLst/>
                    <a:defRPr/>
                  </a:pPr>
                  <a:endParaRPr kumimoji="0" lang="en-US" sz="1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Freeform 6">
                  <a:extLst>
                    <a:ext uri="{FF2B5EF4-FFF2-40B4-BE49-F238E27FC236}">
                      <a16:creationId xmlns:a16="http://schemas.microsoft.com/office/drawing/2014/main" id="{41DA0986-E8C7-461A-80C6-FD0CADD096E6}"/>
                    </a:ext>
                  </a:extLst>
                </p:cNvPr>
                <p:cNvSpPr/>
                <p:nvPr/>
              </p:nvSpPr>
              <p:spPr>
                <a:xfrm>
                  <a:off x="1752600" y="3778758"/>
                  <a:ext cx="2177185" cy="926592"/>
                </a:xfrm>
                <a:custGeom>
                  <a:avLst/>
                  <a:gdLst>
                    <a:gd name="connsiteX0" fmla="*/ 0 w 1430426"/>
                    <a:gd name="connsiteY0" fmla="*/ 92659 h 926592"/>
                    <a:gd name="connsiteX1" fmla="*/ 92659 w 1430426"/>
                    <a:gd name="connsiteY1" fmla="*/ 0 h 926592"/>
                    <a:gd name="connsiteX2" fmla="*/ 1337767 w 1430426"/>
                    <a:gd name="connsiteY2" fmla="*/ 0 h 926592"/>
                    <a:gd name="connsiteX3" fmla="*/ 1430426 w 1430426"/>
                    <a:gd name="connsiteY3" fmla="*/ 92659 h 926592"/>
                    <a:gd name="connsiteX4" fmla="*/ 1430426 w 1430426"/>
                    <a:gd name="connsiteY4" fmla="*/ 833933 h 926592"/>
                    <a:gd name="connsiteX5" fmla="*/ 1337767 w 1430426"/>
                    <a:gd name="connsiteY5" fmla="*/ 926592 h 926592"/>
                    <a:gd name="connsiteX6" fmla="*/ 92659 w 1430426"/>
                    <a:gd name="connsiteY6" fmla="*/ 926592 h 926592"/>
                    <a:gd name="connsiteX7" fmla="*/ 0 w 1430426"/>
                    <a:gd name="connsiteY7" fmla="*/ 833933 h 926592"/>
                    <a:gd name="connsiteX8" fmla="*/ 0 w 1430426"/>
                    <a:gd name="connsiteY8" fmla="*/ 92659 h 926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30426" h="926592">
                      <a:moveTo>
                        <a:pt x="0" y="92659"/>
                      </a:moveTo>
                      <a:cubicBezTo>
                        <a:pt x="0" y="41485"/>
                        <a:pt x="41485" y="0"/>
                        <a:pt x="92659" y="0"/>
                      </a:cubicBezTo>
                      <a:lnTo>
                        <a:pt x="1337767" y="0"/>
                      </a:lnTo>
                      <a:cubicBezTo>
                        <a:pt x="1388941" y="0"/>
                        <a:pt x="1430426" y="41485"/>
                        <a:pt x="1430426" y="92659"/>
                      </a:cubicBezTo>
                      <a:lnTo>
                        <a:pt x="1430426" y="833933"/>
                      </a:lnTo>
                      <a:cubicBezTo>
                        <a:pt x="1430426" y="885107"/>
                        <a:pt x="1388941" y="926592"/>
                        <a:pt x="1337767" y="926592"/>
                      </a:cubicBezTo>
                      <a:lnTo>
                        <a:pt x="92659" y="926592"/>
                      </a:lnTo>
                      <a:cubicBezTo>
                        <a:pt x="41485" y="926592"/>
                        <a:pt x="0" y="885107"/>
                        <a:pt x="0" y="833933"/>
                      </a:cubicBezTo>
                      <a:lnTo>
                        <a:pt x="0" y="92659"/>
                      </a:lnTo>
                      <a:close/>
                    </a:path>
                  </a:pathLst>
                </a:custGeom>
                <a:solidFill>
                  <a:srgbClr val="444444">
                    <a:lumMod val="20000"/>
                    <a:lumOff val="80000"/>
                    <a:alpha val="9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spcFirstLastPara="0" vert="horz" wrap="square" lIns="111794" tIns="343441" rIns="540922" bIns="111795" numCol="1" spcCol="1270" anchor="t" anchorCtr="0">
                  <a:noAutofit/>
                </a:bodyPr>
                <a:lstStyle/>
                <a:p>
                  <a:pPr marL="171446" marR="0" lvl="1" indent="-171446" defTabSz="844529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lrTx/>
                    <a:buSzTx/>
                    <a:buFontTx/>
                    <a:buChar char="••"/>
                    <a:tabLst/>
                    <a:defRPr/>
                  </a:pPr>
                  <a:endParaRPr kumimoji="0" lang="en-US" sz="1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Freeform 7">
                  <a:extLst>
                    <a:ext uri="{FF2B5EF4-FFF2-40B4-BE49-F238E27FC236}">
                      <a16:creationId xmlns:a16="http://schemas.microsoft.com/office/drawing/2014/main" id="{8751DFF7-842E-46BF-A81E-528391066AFA}"/>
                    </a:ext>
                  </a:extLst>
                </p:cNvPr>
                <p:cNvSpPr/>
                <p:nvPr/>
              </p:nvSpPr>
              <p:spPr>
                <a:xfrm>
                  <a:off x="4833212" y="1809750"/>
                  <a:ext cx="2253387" cy="926592"/>
                </a:xfrm>
                <a:custGeom>
                  <a:avLst/>
                  <a:gdLst>
                    <a:gd name="connsiteX0" fmla="*/ 0 w 1430426"/>
                    <a:gd name="connsiteY0" fmla="*/ 92659 h 926592"/>
                    <a:gd name="connsiteX1" fmla="*/ 92659 w 1430426"/>
                    <a:gd name="connsiteY1" fmla="*/ 0 h 926592"/>
                    <a:gd name="connsiteX2" fmla="*/ 1337767 w 1430426"/>
                    <a:gd name="connsiteY2" fmla="*/ 0 h 926592"/>
                    <a:gd name="connsiteX3" fmla="*/ 1430426 w 1430426"/>
                    <a:gd name="connsiteY3" fmla="*/ 92659 h 926592"/>
                    <a:gd name="connsiteX4" fmla="*/ 1430426 w 1430426"/>
                    <a:gd name="connsiteY4" fmla="*/ 833933 h 926592"/>
                    <a:gd name="connsiteX5" fmla="*/ 1337767 w 1430426"/>
                    <a:gd name="connsiteY5" fmla="*/ 926592 h 926592"/>
                    <a:gd name="connsiteX6" fmla="*/ 92659 w 1430426"/>
                    <a:gd name="connsiteY6" fmla="*/ 926592 h 926592"/>
                    <a:gd name="connsiteX7" fmla="*/ 0 w 1430426"/>
                    <a:gd name="connsiteY7" fmla="*/ 833933 h 926592"/>
                    <a:gd name="connsiteX8" fmla="*/ 0 w 1430426"/>
                    <a:gd name="connsiteY8" fmla="*/ 92659 h 926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30426" h="926592">
                      <a:moveTo>
                        <a:pt x="0" y="92659"/>
                      </a:moveTo>
                      <a:cubicBezTo>
                        <a:pt x="0" y="41485"/>
                        <a:pt x="41485" y="0"/>
                        <a:pt x="92659" y="0"/>
                      </a:cubicBezTo>
                      <a:lnTo>
                        <a:pt x="1337767" y="0"/>
                      </a:lnTo>
                      <a:cubicBezTo>
                        <a:pt x="1388941" y="0"/>
                        <a:pt x="1430426" y="41485"/>
                        <a:pt x="1430426" y="92659"/>
                      </a:cubicBezTo>
                      <a:lnTo>
                        <a:pt x="1430426" y="833933"/>
                      </a:lnTo>
                      <a:cubicBezTo>
                        <a:pt x="1430426" y="885107"/>
                        <a:pt x="1388941" y="926592"/>
                        <a:pt x="1337767" y="926592"/>
                      </a:cubicBezTo>
                      <a:lnTo>
                        <a:pt x="92659" y="926592"/>
                      </a:lnTo>
                      <a:cubicBezTo>
                        <a:pt x="41485" y="926592"/>
                        <a:pt x="0" y="885107"/>
                        <a:pt x="0" y="833933"/>
                      </a:cubicBezTo>
                      <a:lnTo>
                        <a:pt x="0" y="92659"/>
                      </a:lnTo>
                      <a:close/>
                    </a:path>
                  </a:pathLst>
                </a:custGeom>
                <a:solidFill>
                  <a:srgbClr val="444444">
                    <a:lumMod val="20000"/>
                    <a:lumOff val="80000"/>
                    <a:alpha val="9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spcFirstLastPara="0" vert="horz" wrap="square" lIns="540922" tIns="111794" rIns="111794" bIns="343442" numCol="1" spcCol="1270" anchor="t" anchorCtr="0">
                  <a:noAutofit/>
                </a:bodyPr>
                <a:lstStyle/>
                <a:p>
                  <a:pPr marL="171446" marR="0" lvl="1" indent="-171446" defTabSz="844529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lrTx/>
                    <a:buSzTx/>
                    <a:buFontTx/>
                    <a:buChar char="••"/>
                    <a:tabLst/>
                    <a:defRPr/>
                  </a:pPr>
                  <a:endParaRPr kumimoji="0" lang="en-US" sz="1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 8">
                  <a:extLst>
                    <a:ext uri="{FF2B5EF4-FFF2-40B4-BE49-F238E27FC236}">
                      <a16:creationId xmlns:a16="http://schemas.microsoft.com/office/drawing/2014/main" id="{6EE12EA0-221F-4BC1-807D-F0F2C99EA48D}"/>
                    </a:ext>
                  </a:extLst>
                </p:cNvPr>
                <p:cNvSpPr/>
                <p:nvPr/>
              </p:nvSpPr>
              <p:spPr>
                <a:xfrm>
                  <a:off x="1752600" y="1809750"/>
                  <a:ext cx="2177185" cy="926592"/>
                </a:xfrm>
                <a:custGeom>
                  <a:avLst/>
                  <a:gdLst>
                    <a:gd name="connsiteX0" fmla="*/ 0 w 1430426"/>
                    <a:gd name="connsiteY0" fmla="*/ 92659 h 926592"/>
                    <a:gd name="connsiteX1" fmla="*/ 92659 w 1430426"/>
                    <a:gd name="connsiteY1" fmla="*/ 0 h 926592"/>
                    <a:gd name="connsiteX2" fmla="*/ 1337767 w 1430426"/>
                    <a:gd name="connsiteY2" fmla="*/ 0 h 926592"/>
                    <a:gd name="connsiteX3" fmla="*/ 1430426 w 1430426"/>
                    <a:gd name="connsiteY3" fmla="*/ 92659 h 926592"/>
                    <a:gd name="connsiteX4" fmla="*/ 1430426 w 1430426"/>
                    <a:gd name="connsiteY4" fmla="*/ 833933 h 926592"/>
                    <a:gd name="connsiteX5" fmla="*/ 1337767 w 1430426"/>
                    <a:gd name="connsiteY5" fmla="*/ 926592 h 926592"/>
                    <a:gd name="connsiteX6" fmla="*/ 92659 w 1430426"/>
                    <a:gd name="connsiteY6" fmla="*/ 926592 h 926592"/>
                    <a:gd name="connsiteX7" fmla="*/ 0 w 1430426"/>
                    <a:gd name="connsiteY7" fmla="*/ 833933 h 926592"/>
                    <a:gd name="connsiteX8" fmla="*/ 0 w 1430426"/>
                    <a:gd name="connsiteY8" fmla="*/ 92659 h 926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30426" h="926592">
                      <a:moveTo>
                        <a:pt x="0" y="92659"/>
                      </a:moveTo>
                      <a:cubicBezTo>
                        <a:pt x="0" y="41485"/>
                        <a:pt x="41485" y="0"/>
                        <a:pt x="92659" y="0"/>
                      </a:cubicBezTo>
                      <a:lnTo>
                        <a:pt x="1337767" y="0"/>
                      </a:lnTo>
                      <a:cubicBezTo>
                        <a:pt x="1388941" y="0"/>
                        <a:pt x="1430426" y="41485"/>
                        <a:pt x="1430426" y="92659"/>
                      </a:cubicBezTo>
                      <a:lnTo>
                        <a:pt x="1430426" y="833933"/>
                      </a:lnTo>
                      <a:cubicBezTo>
                        <a:pt x="1430426" y="885107"/>
                        <a:pt x="1388941" y="926592"/>
                        <a:pt x="1337767" y="926592"/>
                      </a:cubicBezTo>
                      <a:lnTo>
                        <a:pt x="92659" y="926592"/>
                      </a:lnTo>
                      <a:cubicBezTo>
                        <a:pt x="41485" y="926592"/>
                        <a:pt x="0" y="885107"/>
                        <a:pt x="0" y="833933"/>
                      </a:cubicBezTo>
                      <a:lnTo>
                        <a:pt x="0" y="92659"/>
                      </a:lnTo>
                      <a:close/>
                    </a:path>
                  </a:pathLst>
                </a:custGeom>
                <a:solidFill>
                  <a:srgbClr val="444444">
                    <a:lumMod val="20000"/>
                    <a:lumOff val="80000"/>
                    <a:alpha val="9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spcFirstLastPara="0" vert="horz" wrap="square" lIns="111794" tIns="111794" rIns="540922" bIns="343442" numCol="1" spcCol="1270" anchor="t" anchorCtr="0">
                  <a:noAutofit/>
                </a:bodyPr>
                <a:lstStyle/>
                <a:p>
                  <a:pPr marL="171446" marR="0" lvl="1" indent="-171446" defTabSz="844529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lrTx/>
                    <a:buSzTx/>
                    <a:buFontTx/>
                    <a:buChar char="••"/>
                    <a:tabLst/>
                    <a:defRPr/>
                  </a:pPr>
                  <a:endParaRPr kumimoji="0" lang="en-US" sz="1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 9">
                  <a:extLst>
                    <a:ext uri="{FF2B5EF4-FFF2-40B4-BE49-F238E27FC236}">
                      <a16:creationId xmlns:a16="http://schemas.microsoft.com/office/drawing/2014/main" id="{8D309655-2126-4252-8A33-24FBF0134C60}"/>
                    </a:ext>
                  </a:extLst>
                </p:cNvPr>
                <p:cNvSpPr/>
                <p:nvPr/>
              </p:nvSpPr>
              <p:spPr>
                <a:xfrm>
                  <a:off x="3098749" y="1974799"/>
                  <a:ext cx="1253794" cy="1253794"/>
                </a:xfrm>
                <a:custGeom>
                  <a:avLst/>
                  <a:gdLst>
                    <a:gd name="connsiteX0" fmla="*/ 0 w 1253794"/>
                    <a:gd name="connsiteY0" fmla="*/ 1253794 h 1253794"/>
                    <a:gd name="connsiteX1" fmla="*/ 1253794 w 1253794"/>
                    <a:gd name="connsiteY1" fmla="*/ 0 h 1253794"/>
                    <a:gd name="connsiteX2" fmla="*/ 1253794 w 1253794"/>
                    <a:gd name="connsiteY2" fmla="*/ 1253794 h 1253794"/>
                    <a:gd name="connsiteX3" fmla="*/ 0 w 1253794"/>
                    <a:gd name="connsiteY3" fmla="*/ 1253794 h 1253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3794" h="1253794">
                      <a:moveTo>
                        <a:pt x="0" y="1253794"/>
                      </a:moveTo>
                      <a:cubicBezTo>
                        <a:pt x="0" y="561343"/>
                        <a:pt x="561343" y="0"/>
                        <a:pt x="1253794" y="0"/>
                      </a:cubicBezTo>
                      <a:lnTo>
                        <a:pt x="1253794" y="1253794"/>
                      </a:lnTo>
                      <a:lnTo>
                        <a:pt x="0" y="1253794"/>
                      </a:lnTo>
                      <a:close/>
                    </a:path>
                  </a:pathLst>
                </a:custGeom>
                <a:solidFill>
                  <a:srgbClr val="0085C3">
                    <a:hueOff val="0"/>
                    <a:satOff val="0"/>
                    <a:lumOff val="0"/>
                    <a:alphaOff val="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spcFirstLastPara="0" vert="horz" wrap="square" lIns="502356" tIns="502356" rIns="135128" bIns="135128" numCol="1" spcCol="1270" anchor="ctr" anchorCtr="0">
                  <a:noAutofit/>
                </a:bodyPr>
                <a:lstStyle/>
                <a:p>
                  <a:pPr marL="0" marR="0" lvl="0" indent="0" algn="ctr" defTabSz="844529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444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 10">
                  <a:extLst>
                    <a:ext uri="{FF2B5EF4-FFF2-40B4-BE49-F238E27FC236}">
                      <a16:creationId xmlns:a16="http://schemas.microsoft.com/office/drawing/2014/main" id="{CA5C1331-F981-4780-8791-EB085C226336}"/>
                    </a:ext>
                  </a:extLst>
                </p:cNvPr>
                <p:cNvSpPr/>
                <p:nvPr/>
              </p:nvSpPr>
              <p:spPr>
                <a:xfrm>
                  <a:off x="4410456" y="1974799"/>
                  <a:ext cx="1253794" cy="1253794"/>
                </a:xfrm>
                <a:custGeom>
                  <a:avLst/>
                  <a:gdLst>
                    <a:gd name="connsiteX0" fmla="*/ 0 w 1253794"/>
                    <a:gd name="connsiteY0" fmla="*/ 1253794 h 1253794"/>
                    <a:gd name="connsiteX1" fmla="*/ 1253794 w 1253794"/>
                    <a:gd name="connsiteY1" fmla="*/ 0 h 1253794"/>
                    <a:gd name="connsiteX2" fmla="*/ 1253794 w 1253794"/>
                    <a:gd name="connsiteY2" fmla="*/ 1253794 h 1253794"/>
                    <a:gd name="connsiteX3" fmla="*/ 0 w 1253794"/>
                    <a:gd name="connsiteY3" fmla="*/ 1253794 h 1253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3794" h="1253794">
                      <a:moveTo>
                        <a:pt x="0" y="0"/>
                      </a:moveTo>
                      <a:cubicBezTo>
                        <a:pt x="692451" y="0"/>
                        <a:pt x="1253794" y="561343"/>
                        <a:pt x="1253794" y="1253794"/>
                      </a:cubicBezTo>
                      <a:lnTo>
                        <a:pt x="0" y="125379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5C3">
                    <a:hueOff val="0"/>
                    <a:satOff val="0"/>
                    <a:lumOff val="0"/>
                    <a:alphaOff val="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spcFirstLastPara="0" vert="horz" wrap="square" lIns="135128" tIns="502356" rIns="502356" bIns="135128" numCol="1" spcCol="1270" anchor="ctr" anchorCtr="0">
                  <a:noAutofit/>
                </a:bodyPr>
                <a:lstStyle/>
                <a:p>
                  <a:pPr marL="0" marR="0" lvl="0" indent="0" algn="ctr" defTabSz="844529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0" cap="none" spc="0" normalizeH="0" baseline="0" noProof="0">
                    <a:ln>
                      <a:noFill/>
                    </a:ln>
                    <a:solidFill>
                      <a:srgbClr val="44444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 11">
                  <a:extLst>
                    <a:ext uri="{FF2B5EF4-FFF2-40B4-BE49-F238E27FC236}">
                      <a16:creationId xmlns:a16="http://schemas.microsoft.com/office/drawing/2014/main" id="{3457C7F0-65DD-4F29-819B-61C968C1BD71}"/>
                    </a:ext>
                  </a:extLst>
                </p:cNvPr>
                <p:cNvSpPr/>
                <p:nvPr/>
              </p:nvSpPr>
              <p:spPr>
                <a:xfrm rot="21600000">
                  <a:off x="4410456" y="3286505"/>
                  <a:ext cx="1253795" cy="1253795"/>
                </a:xfrm>
                <a:custGeom>
                  <a:avLst/>
                  <a:gdLst>
                    <a:gd name="connsiteX0" fmla="*/ 0 w 1253794"/>
                    <a:gd name="connsiteY0" fmla="*/ 1253794 h 1253794"/>
                    <a:gd name="connsiteX1" fmla="*/ 1253794 w 1253794"/>
                    <a:gd name="connsiteY1" fmla="*/ 0 h 1253794"/>
                    <a:gd name="connsiteX2" fmla="*/ 1253794 w 1253794"/>
                    <a:gd name="connsiteY2" fmla="*/ 1253794 h 1253794"/>
                    <a:gd name="connsiteX3" fmla="*/ 0 w 1253794"/>
                    <a:gd name="connsiteY3" fmla="*/ 1253794 h 1253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3794" h="1253794">
                      <a:moveTo>
                        <a:pt x="1253794" y="0"/>
                      </a:moveTo>
                      <a:cubicBezTo>
                        <a:pt x="1253794" y="692451"/>
                        <a:pt x="692451" y="1253794"/>
                        <a:pt x="0" y="1253794"/>
                      </a:cubicBezTo>
                      <a:lnTo>
                        <a:pt x="0" y="0"/>
                      </a:lnTo>
                      <a:lnTo>
                        <a:pt x="1253794" y="0"/>
                      </a:lnTo>
                      <a:close/>
                    </a:path>
                  </a:pathLst>
                </a:custGeom>
                <a:solidFill>
                  <a:srgbClr val="0085C3">
                    <a:hueOff val="0"/>
                    <a:satOff val="0"/>
                    <a:lumOff val="0"/>
                    <a:alphaOff val="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spcFirstLastPara="0" vert="horz" wrap="square" lIns="135128" tIns="135128" rIns="502357" bIns="502356" numCol="1" spcCol="1270" anchor="ctr" anchorCtr="0">
                  <a:noAutofit/>
                </a:bodyPr>
                <a:lstStyle/>
                <a:p>
                  <a:pPr marL="0" marR="0" lvl="0" indent="0" algn="ctr" defTabSz="844529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0" cap="none" spc="0" normalizeH="0" baseline="0" noProof="0">
                    <a:ln>
                      <a:noFill/>
                    </a:ln>
                    <a:solidFill>
                      <a:srgbClr val="44444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 12">
                  <a:extLst>
                    <a:ext uri="{FF2B5EF4-FFF2-40B4-BE49-F238E27FC236}">
                      <a16:creationId xmlns:a16="http://schemas.microsoft.com/office/drawing/2014/main" id="{86AEC306-211D-4EB2-8F5F-26D3A678F949}"/>
                    </a:ext>
                  </a:extLst>
                </p:cNvPr>
                <p:cNvSpPr/>
                <p:nvPr/>
              </p:nvSpPr>
              <p:spPr>
                <a:xfrm rot="21600000">
                  <a:off x="3098749" y="3286506"/>
                  <a:ext cx="1253794" cy="1253794"/>
                </a:xfrm>
                <a:custGeom>
                  <a:avLst/>
                  <a:gdLst>
                    <a:gd name="connsiteX0" fmla="*/ 0 w 1253794"/>
                    <a:gd name="connsiteY0" fmla="*/ 1253794 h 1253794"/>
                    <a:gd name="connsiteX1" fmla="*/ 1253794 w 1253794"/>
                    <a:gd name="connsiteY1" fmla="*/ 0 h 1253794"/>
                    <a:gd name="connsiteX2" fmla="*/ 1253794 w 1253794"/>
                    <a:gd name="connsiteY2" fmla="*/ 1253794 h 1253794"/>
                    <a:gd name="connsiteX3" fmla="*/ 0 w 1253794"/>
                    <a:gd name="connsiteY3" fmla="*/ 1253794 h 1253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3794" h="1253794">
                      <a:moveTo>
                        <a:pt x="1253794" y="1253794"/>
                      </a:moveTo>
                      <a:cubicBezTo>
                        <a:pt x="561343" y="1253794"/>
                        <a:pt x="0" y="692451"/>
                        <a:pt x="0" y="0"/>
                      </a:cubicBezTo>
                      <a:lnTo>
                        <a:pt x="1253794" y="0"/>
                      </a:lnTo>
                      <a:lnTo>
                        <a:pt x="1253794" y="1253794"/>
                      </a:lnTo>
                      <a:close/>
                    </a:path>
                  </a:pathLst>
                </a:custGeom>
                <a:solidFill>
                  <a:srgbClr val="0085C3">
                    <a:hueOff val="0"/>
                    <a:satOff val="0"/>
                    <a:lumOff val="0"/>
                    <a:alphaOff val="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spcFirstLastPara="0" vert="horz" wrap="square" lIns="502356" tIns="135128" rIns="135128" bIns="502356" numCol="1" spcCol="1270" anchor="ctr" anchorCtr="0">
                  <a:noAutofit/>
                </a:bodyPr>
                <a:lstStyle/>
                <a:p>
                  <a:pPr marL="0" marR="0" lvl="0" indent="0" algn="ctr" defTabSz="844529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0" cap="none" spc="0" normalizeH="0" baseline="0" noProof="0">
                    <a:ln>
                      <a:noFill/>
                    </a:ln>
                    <a:solidFill>
                      <a:srgbClr val="44444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Circular Arrow 13">
                  <a:extLst>
                    <a:ext uri="{FF2B5EF4-FFF2-40B4-BE49-F238E27FC236}">
                      <a16:creationId xmlns:a16="http://schemas.microsoft.com/office/drawing/2014/main" id="{34EA7FE9-C1E7-4856-A29F-2FF12B1E079B}"/>
                    </a:ext>
                  </a:extLst>
                </p:cNvPr>
                <p:cNvSpPr/>
                <p:nvPr/>
              </p:nvSpPr>
              <p:spPr>
                <a:xfrm>
                  <a:off x="4165053" y="2996946"/>
                  <a:ext cx="432892" cy="376428"/>
                </a:xfrm>
                <a:prstGeom prst="circularArrow">
                  <a:avLst/>
                </a:prstGeom>
                <a:solidFill>
                  <a:srgbClr val="0085C3">
                    <a:tint val="60000"/>
                    <a:hueOff val="0"/>
                    <a:satOff val="0"/>
                    <a:lumOff val="0"/>
                    <a:alphaOff val="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pPr marL="0" marR="0" lvl="0" indent="0" defTabSz="45718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Circular Arrow 14">
                  <a:extLst>
                    <a:ext uri="{FF2B5EF4-FFF2-40B4-BE49-F238E27FC236}">
                      <a16:creationId xmlns:a16="http://schemas.microsoft.com/office/drawing/2014/main" id="{7273D1A9-1F82-4EC1-A03A-69F87B1472D2}"/>
                    </a:ext>
                  </a:extLst>
                </p:cNvPr>
                <p:cNvSpPr/>
                <p:nvPr/>
              </p:nvSpPr>
              <p:spPr>
                <a:xfrm rot="10800000">
                  <a:off x="4165053" y="3141726"/>
                  <a:ext cx="432892" cy="376428"/>
                </a:xfrm>
                <a:prstGeom prst="circularArrow">
                  <a:avLst/>
                </a:prstGeom>
                <a:solidFill>
                  <a:srgbClr val="0085C3">
                    <a:tint val="60000"/>
                    <a:hueOff val="0"/>
                    <a:satOff val="0"/>
                    <a:lumOff val="0"/>
                    <a:alphaOff val="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pPr marL="0" marR="0" lvl="0" indent="0" defTabSz="45718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BFD2B6-D800-4849-939C-23CD73CE5B49}"/>
                  </a:ext>
                </a:extLst>
              </p:cNvPr>
              <p:cNvSpPr txBox="1"/>
              <p:nvPr/>
            </p:nvSpPr>
            <p:spPr>
              <a:xfrm>
                <a:off x="3316681" y="2477368"/>
                <a:ext cx="10508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18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85C3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    Risk identification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6A05DEB-7375-46B3-9BD1-1D20EF6615C2}"/>
                  </a:ext>
                </a:extLst>
              </p:cNvPr>
              <p:cNvSpPr txBox="1"/>
              <p:nvPr/>
            </p:nvSpPr>
            <p:spPr>
              <a:xfrm>
                <a:off x="4495800" y="2495550"/>
                <a:ext cx="12263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18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85C3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    Risk assessment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8C8D929-F713-4D32-8F53-DFA0938F2ED4}"/>
                  </a:ext>
                </a:extLst>
              </p:cNvPr>
              <p:cNvSpPr txBox="1"/>
              <p:nvPr/>
            </p:nvSpPr>
            <p:spPr>
              <a:xfrm>
                <a:off x="4572000" y="3525553"/>
                <a:ext cx="10695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18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85C3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    Risk mitigation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844B6C9-1D90-45DB-BB8E-FE845EF0F4BD}"/>
                  </a:ext>
                </a:extLst>
              </p:cNvPr>
              <p:cNvSpPr txBox="1"/>
              <p:nvPr/>
            </p:nvSpPr>
            <p:spPr>
              <a:xfrm>
                <a:off x="3200400" y="3562350"/>
                <a:ext cx="107273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18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85C3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    Monitoring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DD48A09-E64F-4527-BDEC-4E2FD227AED9}"/>
                  </a:ext>
                </a:extLst>
              </p:cNvPr>
              <p:cNvSpPr/>
              <p:nvPr/>
            </p:nvSpPr>
            <p:spPr>
              <a:xfrm>
                <a:off x="1920240" y="1980438"/>
                <a:ext cx="1600200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45718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4444"/>
                    </a:solidFill>
                    <a:effectLst/>
                    <a:uLnTx/>
                    <a:uFillTx/>
                  </a:rPr>
                  <a:t>Points to the various sources of threats 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444444"/>
                    </a:solidFill>
                    <a:effectLst/>
                    <a:uLnTx/>
                    <a:uFillTx/>
                  </a:rPr>
                  <a:t>that cause risk. 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444444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F696FED-37F4-4DBF-823C-26298EE9AF88}"/>
                  </a:ext>
                </a:extLst>
              </p:cNvPr>
              <p:cNvSpPr/>
              <p:nvPr/>
            </p:nvSpPr>
            <p:spPr>
              <a:xfrm>
                <a:off x="5421439" y="1915085"/>
                <a:ext cx="16002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45718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4444"/>
                    </a:solidFill>
                    <a:effectLst/>
                    <a:uLnTx/>
                    <a:uFillTx/>
                  </a:rPr>
                  <a:t>Determines the extent of potential threat and the risks associated with cloud resources. 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39A189C-9468-446E-8490-ABE945B72166}"/>
                  </a:ext>
                </a:extLst>
              </p:cNvPr>
              <p:cNvSpPr/>
              <p:nvPr/>
            </p:nvSpPr>
            <p:spPr>
              <a:xfrm>
                <a:off x="5386895" y="3943350"/>
                <a:ext cx="1699704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45718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4444"/>
                    </a:solidFill>
                    <a:effectLst/>
                    <a:uLnTx/>
                    <a:uFillTx/>
                  </a:rPr>
                  <a:t>Involves planning and deploying various security mechanisms 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E2D8B7E0-EA79-4B71-9E54-676BD521ED60}"/>
                  </a:ext>
                </a:extLst>
              </p:cNvPr>
              <p:cNvSpPr/>
              <p:nvPr/>
            </p:nvSpPr>
            <p:spPr>
              <a:xfrm>
                <a:off x="1729890" y="3897733"/>
                <a:ext cx="207074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45718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4444"/>
                    </a:solidFill>
                    <a:effectLst/>
                    <a:uLnTx/>
                    <a:uFillTx/>
                  </a:rPr>
                  <a:t>Involves continuous observation of existing risks and security mechanisms to ensure their proper control</a:t>
                </a: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8B14177-01EE-4F52-9A11-F8754554B1A4}"/>
                </a:ext>
              </a:extLst>
            </p:cNvPr>
            <p:cNvSpPr txBox="1"/>
            <p:nvPr/>
          </p:nvSpPr>
          <p:spPr>
            <a:xfrm>
              <a:off x="4648200" y="4095750"/>
              <a:ext cx="23326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18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5C3"/>
                </a:buClr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Risks management steps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0178F1B-FB18-4242-961E-078255A25589}"/>
                </a:ext>
              </a:extLst>
            </p:cNvPr>
            <p:cNvSpPr txBox="1"/>
            <p:nvPr/>
          </p:nvSpPr>
          <p:spPr>
            <a:xfrm>
              <a:off x="6126638" y="147116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18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5C3"/>
                </a:buClr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5B85504-CDC3-4944-B8E9-AB8F15AB5004}"/>
                </a:ext>
              </a:extLst>
            </p:cNvPr>
            <p:cNvSpPr txBox="1"/>
            <p:nvPr/>
          </p:nvSpPr>
          <p:spPr>
            <a:xfrm>
              <a:off x="5017333" y="148055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18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5C3"/>
                </a:buClr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F1EF964-C910-44FC-A22A-DDD010879655}"/>
                </a:ext>
              </a:extLst>
            </p:cNvPr>
            <p:cNvSpPr txBox="1"/>
            <p:nvPr/>
          </p:nvSpPr>
          <p:spPr>
            <a:xfrm>
              <a:off x="5029147" y="253727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18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5C3"/>
                </a:buClr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64D2E1B-B345-4FAF-94CF-D82E5F89DE7B}"/>
                </a:ext>
              </a:extLst>
            </p:cNvPr>
            <p:cNvSpPr txBox="1"/>
            <p:nvPr/>
          </p:nvSpPr>
          <p:spPr>
            <a:xfrm>
              <a:off x="6203528" y="2520843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18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5C3"/>
                </a:buClr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74895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DB8"/>
                </a:solidFill>
              </a:rPr>
              <a:t>Compliance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E217EE7-53D0-44A3-A569-E6B5BD7EC206}"/>
              </a:ext>
            </a:extLst>
          </p:cNvPr>
          <p:cNvSpPr/>
          <p:nvPr/>
        </p:nvSpPr>
        <p:spPr>
          <a:xfrm>
            <a:off x="962465" y="2544787"/>
            <a:ext cx="4055724" cy="759268"/>
          </a:xfrm>
          <a:prstGeom prst="rect">
            <a:avLst/>
          </a:prstGeom>
          <a:solidFill>
            <a:srgbClr val="0085C3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Ensure adherence to the security demands that are expressed in contracts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DF88538-9A3D-49FB-A5C3-1FF0305F5D55}"/>
              </a:ext>
            </a:extLst>
          </p:cNvPr>
          <p:cNvSpPr/>
          <p:nvPr/>
        </p:nvSpPr>
        <p:spPr>
          <a:xfrm>
            <a:off x="962465" y="3687787"/>
            <a:ext cx="4055724" cy="759268"/>
          </a:xfrm>
          <a:prstGeom prst="rect">
            <a:avLst/>
          </a:prstGeom>
          <a:solidFill>
            <a:srgbClr val="0085C3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Review the security and privacy controls that are in place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1234884-D85C-4DB2-982F-70F93E624DA1}"/>
              </a:ext>
            </a:extLst>
          </p:cNvPr>
          <p:cNvSpPr/>
          <p:nvPr/>
        </p:nvSpPr>
        <p:spPr>
          <a:xfrm>
            <a:off x="962465" y="4909719"/>
            <a:ext cx="4055724" cy="759268"/>
          </a:xfrm>
          <a:prstGeom prst="rect">
            <a:avLst/>
          </a:prstGeom>
          <a:solidFill>
            <a:srgbClr val="0085C3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Ensure adherence to the industry regulations related to the flow of data out of an organization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7E36798-5144-4357-8D3E-793A44908293}"/>
              </a:ext>
            </a:extLst>
          </p:cNvPr>
          <p:cNvSpPr txBox="1"/>
          <p:nvPr/>
        </p:nvSpPr>
        <p:spPr>
          <a:xfrm rot="5400000">
            <a:off x="2728242" y="880369"/>
            <a:ext cx="400110" cy="253210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C3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Compliance checklist includes: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9A0A877-3D3D-4332-ADF0-E756A859A48E}"/>
              </a:ext>
            </a:extLst>
          </p:cNvPr>
          <p:cNvGrpSpPr/>
          <p:nvPr/>
        </p:nvGrpSpPr>
        <p:grpSpPr>
          <a:xfrm>
            <a:off x="6220265" y="2962321"/>
            <a:ext cx="2133600" cy="2097067"/>
            <a:chOff x="1934106" y="177828"/>
            <a:chExt cx="2010771" cy="1976341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D0B55420-C30B-4366-825A-2A3531C97C5D}"/>
                </a:ext>
              </a:extLst>
            </p:cNvPr>
            <p:cNvGrpSpPr/>
            <p:nvPr/>
          </p:nvGrpSpPr>
          <p:grpSpPr>
            <a:xfrm>
              <a:off x="1934106" y="177828"/>
              <a:ext cx="2010771" cy="1976341"/>
              <a:chOff x="4587547" y="2127164"/>
              <a:chExt cx="2010771" cy="1976341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DA1D06E5-4B1B-4846-AEB1-B3010239A19E}"/>
                  </a:ext>
                </a:extLst>
              </p:cNvPr>
              <p:cNvSpPr/>
              <p:nvPr/>
            </p:nvSpPr>
            <p:spPr>
              <a:xfrm>
                <a:off x="4587547" y="2127164"/>
                <a:ext cx="2010771" cy="1976341"/>
              </a:xfrm>
              <a:prstGeom prst="ellipse">
                <a:avLst/>
              </a:prstGeom>
              <a:solidFill>
                <a:srgbClr val="444444"/>
              </a:solidFill>
              <a:ln w="19050" cmpd="sng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wrap="square" lIns="182880" tIns="137160" rIns="137160" bIns="137160" rtlCol="0" anchor="ctr">
                <a:noAutofit/>
              </a:bodyPr>
              <a:lstStyle/>
              <a:p>
                <a:pPr marL="0" marR="0" lvl="0" indent="0" algn="ctr" defTabSz="457189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B62385B1-C933-4210-9AD3-9446F2628DB9}"/>
                  </a:ext>
                </a:extLst>
              </p:cNvPr>
              <p:cNvGrpSpPr/>
              <p:nvPr/>
            </p:nvGrpSpPr>
            <p:grpSpPr>
              <a:xfrm>
                <a:off x="4886755" y="2429490"/>
                <a:ext cx="1409537" cy="1375156"/>
                <a:chOff x="4894570" y="2445120"/>
                <a:chExt cx="1409537" cy="1375156"/>
              </a:xfrm>
            </p:grpSpPr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C07DE87E-3F2C-4C5D-B7F3-9AFA20A8981E}"/>
                    </a:ext>
                  </a:extLst>
                </p:cNvPr>
                <p:cNvSpPr/>
                <p:nvPr/>
              </p:nvSpPr>
              <p:spPr>
                <a:xfrm>
                  <a:off x="4894570" y="2445120"/>
                  <a:ext cx="1409537" cy="1375156"/>
                </a:xfrm>
                <a:prstGeom prst="ellipse">
                  <a:avLst/>
                </a:prstGeom>
                <a:solidFill>
                  <a:srgbClr val="92D050"/>
                </a:solidFill>
                <a:ln w="12700" cmpd="sng">
                  <a:solidFill>
                    <a:srgbClr val="00B050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 wrap="square" lIns="182880" tIns="137160" rIns="137160" bIns="137160" rtlCol="0" anchor="ctr">
                  <a:noAutofit/>
                </a:bodyPr>
                <a:lstStyle/>
                <a:p>
                  <a:pPr marL="0" marR="0" lvl="0" indent="0" algn="ctr" defTabSz="457189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pic>
              <p:nvPicPr>
                <p:cNvPr id="85" name="Picture 84" descr="Peep_Formal_Male.png">
                  <a:extLst>
                    <a:ext uri="{FF2B5EF4-FFF2-40B4-BE49-F238E27FC236}">
                      <a16:creationId xmlns:a16="http://schemas.microsoft.com/office/drawing/2014/main" id="{637132ED-25EC-471F-91F5-080448D3BB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4946427" y="2662137"/>
                  <a:ext cx="680234" cy="769608"/>
                </a:xfrm>
                <a:prstGeom prst="rect">
                  <a:avLst/>
                </a:prstGeom>
              </p:spPr>
            </p:pic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id="{88E4E201-93D2-40FC-A7BD-C04E66BB3F60}"/>
                    </a:ext>
                  </a:extLst>
                </p:cNvPr>
                <p:cNvGrpSpPr/>
                <p:nvPr/>
              </p:nvGrpSpPr>
              <p:grpSpPr>
                <a:xfrm rot="20780079">
                  <a:off x="5677072" y="2607047"/>
                  <a:ext cx="362289" cy="529851"/>
                  <a:chOff x="6005815" y="1263159"/>
                  <a:chExt cx="901032" cy="1318605"/>
                </a:xfrm>
              </p:grpSpPr>
              <p:sp>
                <p:nvSpPr>
                  <p:cNvPr id="90" name="Can 49">
                    <a:extLst>
                      <a:ext uri="{FF2B5EF4-FFF2-40B4-BE49-F238E27FC236}">
                        <a16:creationId xmlns:a16="http://schemas.microsoft.com/office/drawing/2014/main" id="{690615A5-97F6-4BB9-A711-6ECDE61655BB}"/>
                      </a:ext>
                    </a:extLst>
                  </p:cNvPr>
                  <p:cNvSpPr/>
                  <p:nvPr/>
                </p:nvSpPr>
                <p:spPr>
                  <a:xfrm rot="19131587">
                    <a:off x="6744862" y="1764863"/>
                    <a:ext cx="133580" cy="816901"/>
                  </a:xfrm>
                  <a:prstGeom prst="can">
                    <a:avLst/>
                  </a:prstGeom>
                  <a:solidFill>
                    <a:srgbClr val="000000"/>
                  </a:solidFill>
                  <a:ln w="12700" cmpd="sng">
                    <a:noFill/>
                  </a:ln>
                  <a:effectLst/>
                </p:spPr>
                <p:txBody>
                  <a:bodyPr wrap="square" lIns="182880" tIns="137160" rIns="137160" bIns="137160" rtlCol="0" anchor="ctr">
                    <a:noAutofit/>
                  </a:bodyPr>
                  <a:lstStyle/>
                  <a:p>
                    <a:pPr marL="0" marR="0" lvl="0" indent="0" algn="ctr" defTabSz="457189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1" name="Can 50">
                    <a:extLst>
                      <a:ext uri="{FF2B5EF4-FFF2-40B4-BE49-F238E27FC236}">
                        <a16:creationId xmlns:a16="http://schemas.microsoft.com/office/drawing/2014/main" id="{4BD16F01-1557-413E-B1CA-15C5E56F2F80}"/>
                      </a:ext>
                    </a:extLst>
                  </p:cNvPr>
                  <p:cNvSpPr/>
                  <p:nvPr/>
                </p:nvSpPr>
                <p:spPr>
                  <a:xfrm rot="3115508">
                    <a:off x="6299735" y="1348227"/>
                    <a:ext cx="311195" cy="899035"/>
                  </a:xfrm>
                  <a:prstGeom prst="can">
                    <a:avLst/>
                  </a:prstGeom>
                  <a:solidFill>
                    <a:srgbClr val="000000"/>
                  </a:solidFill>
                  <a:ln w="12700" cmpd="sng">
                    <a:noFill/>
                  </a:ln>
                  <a:effectLst/>
                </p:spPr>
                <p:txBody>
                  <a:bodyPr wrap="square" lIns="182880" tIns="137160" rIns="137160" bIns="137160" rtlCol="0" anchor="ctr">
                    <a:noAutofit/>
                  </a:bodyPr>
                  <a:lstStyle/>
                  <a:p>
                    <a:pPr marL="0" marR="0" lvl="0" indent="0" algn="ctr" defTabSz="457189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2" name="Flowchart: Delay 91">
                    <a:extLst>
                      <a:ext uri="{FF2B5EF4-FFF2-40B4-BE49-F238E27FC236}">
                        <a16:creationId xmlns:a16="http://schemas.microsoft.com/office/drawing/2014/main" id="{C0E594E5-7E71-432F-B6E1-A5E554D0B704}"/>
                      </a:ext>
                    </a:extLst>
                  </p:cNvPr>
                  <p:cNvSpPr/>
                  <p:nvPr/>
                </p:nvSpPr>
                <p:spPr>
                  <a:xfrm rot="8546108">
                    <a:off x="6047006" y="1761613"/>
                    <a:ext cx="179904" cy="532920"/>
                  </a:xfrm>
                  <a:prstGeom prst="flowChartDelay">
                    <a:avLst/>
                  </a:prstGeom>
                  <a:solidFill>
                    <a:srgbClr val="F2AF00">
                      <a:lumMod val="50000"/>
                    </a:srgbClr>
                  </a:solidFill>
                  <a:ln w="12700" cmpd="sng">
                    <a:noFill/>
                  </a:ln>
                  <a:effectLst/>
                </p:spPr>
                <p:txBody>
                  <a:bodyPr wrap="square" lIns="182880" tIns="137160" rIns="137160" bIns="137160" rtlCol="0" anchor="ctr">
                    <a:noAutofit/>
                  </a:bodyPr>
                  <a:lstStyle/>
                  <a:p>
                    <a:pPr marL="0" marR="0" lvl="0" indent="0" algn="ctr" defTabSz="457189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3" name="Flowchart: Delay 92">
                    <a:extLst>
                      <a:ext uri="{FF2B5EF4-FFF2-40B4-BE49-F238E27FC236}">
                        <a16:creationId xmlns:a16="http://schemas.microsoft.com/office/drawing/2014/main" id="{A933D76E-6A41-45BE-9DFB-5696164EE283}"/>
                      </a:ext>
                    </a:extLst>
                  </p:cNvPr>
                  <p:cNvSpPr/>
                  <p:nvPr/>
                </p:nvSpPr>
                <p:spPr>
                  <a:xfrm rot="19347931">
                    <a:off x="6715224" y="1263159"/>
                    <a:ext cx="191623" cy="532920"/>
                  </a:xfrm>
                  <a:prstGeom prst="flowChartDelay">
                    <a:avLst/>
                  </a:prstGeom>
                  <a:solidFill>
                    <a:srgbClr val="F2AF00">
                      <a:lumMod val="50000"/>
                    </a:srgbClr>
                  </a:solidFill>
                  <a:ln w="12700" cmpd="sng">
                    <a:noFill/>
                  </a:ln>
                  <a:effectLst/>
                </p:spPr>
                <p:txBody>
                  <a:bodyPr wrap="square" lIns="182880" tIns="137160" rIns="137160" bIns="137160" rtlCol="0" anchor="ctr">
                    <a:noAutofit/>
                  </a:bodyPr>
                  <a:lstStyle/>
                  <a:p>
                    <a:pPr marL="0" marR="0" lvl="0" indent="0" algn="ctr" defTabSz="457189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4E1BF13E-AA89-4A31-9422-91C965BD7343}"/>
                    </a:ext>
                  </a:extLst>
                </p:cNvPr>
                <p:cNvGrpSpPr/>
                <p:nvPr/>
              </p:nvGrpSpPr>
              <p:grpSpPr>
                <a:xfrm>
                  <a:off x="5486400" y="3026617"/>
                  <a:ext cx="470190" cy="172513"/>
                  <a:chOff x="5504530" y="2398395"/>
                  <a:chExt cx="1259594" cy="319455"/>
                </a:xfrm>
                <a:solidFill>
                  <a:srgbClr val="F2AF00">
                    <a:lumMod val="50000"/>
                  </a:srgbClr>
                </a:solidFill>
              </p:grpSpPr>
              <p:sp>
                <p:nvSpPr>
                  <p:cNvPr id="88" name="Can 47">
                    <a:extLst>
                      <a:ext uri="{FF2B5EF4-FFF2-40B4-BE49-F238E27FC236}">
                        <a16:creationId xmlns:a16="http://schemas.microsoft.com/office/drawing/2014/main" id="{C957957D-1693-43B6-9D2D-4066971C624B}"/>
                      </a:ext>
                    </a:extLst>
                  </p:cNvPr>
                  <p:cNvSpPr/>
                  <p:nvPr/>
                </p:nvSpPr>
                <p:spPr>
                  <a:xfrm>
                    <a:off x="5504530" y="2489250"/>
                    <a:ext cx="1259594" cy="228600"/>
                  </a:xfrm>
                  <a:prstGeom prst="can">
                    <a:avLst/>
                  </a:prstGeom>
                  <a:grpFill/>
                  <a:ln w="12700" cmpd="sng">
                    <a:noFill/>
                  </a:ln>
                  <a:effectLst/>
                </p:spPr>
                <p:txBody>
                  <a:bodyPr wrap="square" lIns="182880" tIns="137160" rIns="137160" bIns="137160" rtlCol="0" anchor="ctr">
                    <a:noAutofit/>
                  </a:bodyPr>
                  <a:lstStyle/>
                  <a:p>
                    <a:pPr marL="0" marR="0" lvl="0" indent="0" algn="ctr" defTabSz="457189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9" name="Can 48">
                    <a:extLst>
                      <a:ext uri="{FF2B5EF4-FFF2-40B4-BE49-F238E27FC236}">
                        <a16:creationId xmlns:a16="http://schemas.microsoft.com/office/drawing/2014/main" id="{0FC87D85-ACA3-4E2E-B1E3-3736ABC856CD}"/>
                      </a:ext>
                    </a:extLst>
                  </p:cNvPr>
                  <p:cNvSpPr/>
                  <p:nvPr/>
                </p:nvSpPr>
                <p:spPr>
                  <a:xfrm>
                    <a:off x="5619853" y="2398395"/>
                    <a:ext cx="1013318" cy="228600"/>
                  </a:xfrm>
                  <a:prstGeom prst="can">
                    <a:avLst/>
                  </a:prstGeom>
                  <a:grpFill/>
                  <a:ln w="12700" cmpd="sng">
                    <a:noFill/>
                  </a:ln>
                  <a:effectLst/>
                </p:spPr>
                <p:txBody>
                  <a:bodyPr wrap="square" lIns="182880" tIns="137160" rIns="137160" bIns="137160" rtlCol="0" anchor="ctr">
                    <a:noAutofit/>
                  </a:bodyPr>
                  <a:lstStyle/>
                  <a:p>
                    <a:pPr marL="0" marR="0" lvl="0" indent="0" algn="ctr" defTabSz="457189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6BE24D3A-261C-4895-83B3-483A5B3F1954}"/>
                  </a:ext>
                </a:extLst>
              </p:cNvPr>
              <p:cNvSpPr/>
              <p:nvPr/>
            </p:nvSpPr>
            <p:spPr>
              <a:xfrm>
                <a:off x="4847490" y="3327559"/>
                <a:ext cx="1465767" cy="257301"/>
              </a:xfrm>
              <a:prstGeom prst="rect">
                <a:avLst/>
              </a:prstGeom>
              <a:solidFill>
                <a:srgbClr val="444444"/>
              </a:solidFill>
              <a:ln w="12700" cmpd="sng">
                <a:noFill/>
              </a:ln>
              <a:effectLst/>
            </p:spPr>
            <p:txBody>
              <a:bodyPr wrap="square" lIns="182880" tIns="137160" rIns="137160" bIns="137160" rtlCol="0" anchor="ctr">
                <a:noAutofit/>
              </a:bodyPr>
              <a:lstStyle/>
              <a:p>
                <a:pPr marL="0" marR="0" lvl="0" indent="0" algn="ctr" defTabSz="457189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AB800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</a:rPr>
                  <a:t>Compliance</a:t>
                </a:r>
              </a:p>
            </p:txBody>
          </p:sp>
        </p:grpSp>
        <p:pic>
          <p:nvPicPr>
            <p:cNvPr id="80" name="Picture 79" descr="Check Mark.png">
              <a:extLst>
                <a:ext uri="{FF2B5EF4-FFF2-40B4-BE49-F238E27FC236}">
                  <a16:creationId xmlns:a16="http://schemas.microsoft.com/office/drawing/2014/main" id="{6CF50B60-3C06-44BF-8E9F-23FB6D269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97300" y="1551242"/>
              <a:ext cx="549151" cy="419311"/>
            </a:xfrm>
            <a:prstGeom prst="rect">
              <a:avLst/>
            </a:prstGeom>
          </p:spPr>
        </p:pic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E427EF1-A1C0-42AB-B3E0-8590F9B00644}"/>
              </a:ext>
            </a:extLst>
          </p:cNvPr>
          <p:cNvCxnSpPr/>
          <p:nvPr/>
        </p:nvCxnSpPr>
        <p:spPr>
          <a:xfrm>
            <a:off x="657665" y="2343749"/>
            <a:ext cx="4480432" cy="0"/>
          </a:xfrm>
          <a:prstGeom prst="line">
            <a:avLst/>
          </a:prstGeom>
          <a:noFill/>
          <a:ln w="38100" cap="flat" cmpd="sng" algn="ctr">
            <a:solidFill>
              <a:srgbClr val="444444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95" name="Elbow Connector 5">
            <a:extLst>
              <a:ext uri="{FF2B5EF4-FFF2-40B4-BE49-F238E27FC236}">
                <a16:creationId xmlns:a16="http://schemas.microsoft.com/office/drawing/2014/main" id="{71B81B20-C1AE-457B-BCF2-22F6861C597A}"/>
              </a:ext>
            </a:extLst>
          </p:cNvPr>
          <p:cNvCxnSpPr/>
          <p:nvPr/>
        </p:nvCxnSpPr>
        <p:spPr>
          <a:xfrm rot="16200000" flipH="1">
            <a:off x="592087" y="2577095"/>
            <a:ext cx="588356" cy="152400"/>
          </a:xfrm>
          <a:prstGeom prst="bentConnector2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96" name="Elbow Connector 53">
            <a:extLst>
              <a:ext uri="{FF2B5EF4-FFF2-40B4-BE49-F238E27FC236}">
                <a16:creationId xmlns:a16="http://schemas.microsoft.com/office/drawing/2014/main" id="{1C5706D9-E352-4C5C-AFC8-00CC8E2798C7}"/>
              </a:ext>
            </a:extLst>
          </p:cNvPr>
          <p:cNvCxnSpPr>
            <a:endCxn id="75" idx="1"/>
          </p:cNvCxnSpPr>
          <p:nvPr/>
        </p:nvCxnSpPr>
        <p:spPr>
          <a:xfrm rot="16200000" flipH="1">
            <a:off x="212130" y="3317086"/>
            <a:ext cx="1348268" cy="152401"/>
          </a:xfrm>
          <a:prstGeom prst="bentConnector2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97" name="Elbow Connector 54">
            <a:extLst>
              <a:ext uri="{FF2B5EF4-FFF2-40B4-BE49-F238E27FC236}">
                <a16:creationId xmlns:a16="http://schemas.microsoft.com/office/drawing/2014/main" id="{88143DF9-BB3E-4324-8341-03FB82349BA3}"/>
              </a:ext>
            </a:extLst>
          </p:cNvPr>
          <p:cNvCxnSpPr>
            <a:endCxn id="76" idx="1"/>
          </p:cNvCxnSpPr>
          <p:nvPr/>
        </p:nvCxnSpPr>
        <p:spPr>
          <a:xfrm rot="16200000" flipH="1">
            <a:off x="275187" y="4602074"/>
            <a:ext cx="1220565" cy="153991"/>
          </a:xfrm>
          <a:prstGeom prst="bentConnector2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917554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DB8"/>
                </a:solidFill>
              </a:rPr>
              <a:t>Compliance standards: Examples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AE969C-A4BF-46B0-81CC-BFAC15665FD4}"/>
              </a:ext>
            </a:extLst>
          </p:cNvPr>
          <p:cNvSpPr/>
          <p:nvPr/>
        </p:nvSpPr>
        <p:spPr>
          <a:xfrm>
            <a:off x="514650" y="2612780"/>
            <a:ext cx="3810000" cy="457200"/>
          </a:xfrm>
          <a:prstGeom prst="rect">
            <a:avLst/>
          </a:prstGeom>
          <a:solidFill>
            <a:srgbClr val="0085C3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457189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B9201E-B2E7-4083-BC5F-99338D136491}"/>
              </a:ext>
            </a:extLst>
          </p:cNvPr>
          <p:cNvSpPr/>
          <p:nvPr/>
        </p:nvSpPr>
        <p:spPr>
          <a:xfrm>
            <a:off x="4644690" y="2612780"/>
            <a:ext cx="3810000" cy="457200"/>
          </a:xfrm>
          <a:prstGeom prst="rect">
            <a:avLst/>
          </a:prstGeom>
          <a:solidFill>
            <a:srgbClr val="0085C3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457189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2617688-D70D-4639-B29C-1D4B4C3BF198}"/>
              </a:ext>
            </a:extLst>
          </p:cNvPr>
          <p:cNvSpPr/>
          <p:nvPr/>
        </p:nvSpPr>
        <p:spPr>
          <a:xfrm>
            <a:off x="514650" y="3069980"/>
            <a:ext cx="3810000" cy="2667000"/>
          </a:xfrm>
          <a:prstGeom prst="rect">
            <a:avLst/>
          </a:prstGeom>
          <a:solidFill>
            <a:srgbClr val="444444">
              <a:lumMod val="20000"/>
              <a:lumOff val="80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457189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5F7FD0-69B8-4DBC-89D7-860A2C32471E}"/>
              </a:ext>
            </a:extLst>
          </p:cNvPr>
          <p:cNvSpPr/>
          <p:nvPr/>
        </p:nvSpPr>
        <p:spPr>
          <a:xfrm>
            <a:off x="4640679" y="3069980"/>
            <a:ext cx="3810000" cy="2667000"/>
          </a:xfrm>
          <a:prstGeom prst="rect">
            <a:avLst/>
          </a:prstGeom>
          <a:solidFill>
            <a:srgbClr val="444444">
              <a:lumMod val="20000"/>
              <a:lumOff val="80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457189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2B1966-B793-49CB-8138-9082D10E48F4}"/>
              </a:ext>
            </a:extLst>
          </p:cNvPr>
          <p:cNvSpPr/>
          <p:nvPr/>
        </p:nvSpPr>
        <p:spPr>
          <a:xfrm>
            <a:off x="485775" y="272393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anose="020B0604020202020204" pitchFamily="34" charset="0"/>
              </a:rPr>
              <a:t>Health Insurance Portability and Accountability Act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730152-DD1A-410F-811D-E5DA42210217}"/>
              </a:ext>
            </a:extLst>
          </p:cNvPr>
          <p:cNvSpPr/>
          <p:nvPr/>
        </p:nvSpPr>
        <p:spPr>
          <a:xfrm>
            <a:off x="4705650" y="272895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anose="020B0604020202020204" pitchFamily="34" charset="0"/>
              </a:rPr>
              <a:t>Payment Card Industry Data Security Standards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AE0662A-986B-4289-B8AD-742D338ECCD8}"/>
              </a:ext>
            </a:extLst>
          </p:cNvPr>
          <p:cNvSpPr/>
          <p:nvPr/>
        </p:nvSpPr>
        <p:spPr>
          <a:xfrm>
            <a:off x="514650" y="3238736"/>
            <a:ext cx="381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3" marR="0" lvl="0" indent="-285743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cs typeface="Arial" panose="020B0604020202020204" pitchFamily="34" charset="0"/>
              </a:rPr>
              <a:t>U.S. law that regulates an individual’s healthcare information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55C3583-9542-4CE4-90F4-A0F4D2D1DE16}"/>
              </a:ext>
            </a:extLst>
          </p:cNvPr>
          <p:cNvSpPr/>
          <p:nvPr/>
        </p:nvSpPr>
        <p:spPr>
          <a:xfrm>
            <a:off x="514650" y="3782936"/>
            <a:ext cx="381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3" indent="-285743" defTabSz="457189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44444"/>
                </a:solidFill>
                <a:cs typeface="Arial" panose="020B0604020202020204" pitchFamily="34" charset="0"/>
              </a:rPr>
              <a:t>Privacy rule: requires that data is kept encrypted when in transit and at rest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0F2806A-0775-4DBD-86D7-1C31740B93F3}"/>
              </a:ext>
            </a:extLst>
          </p:cNvPr>
          <p:cNvSpPr/>
          <p:nvPr/>
        </p:nvSpPr>
        <p:spPr>
          <a:xfrm>
            <a:off x="514650" y="4308651"/>
            <a:ext cx="381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3" indent="-285743" defTabSz="457189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44444"/>
                </a:solidFill>
                <a:cs typeface="Arial" panose="020B0604020202020204" pitchFamily="34" charset="0"/>
              </a:rPr>
              <a:t>Security rule: requires that stringent controls are in place for access to data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0C47365-5287-4C78-A3F3-B45BBA71649D}"/>
              </a:ext>
            </a:extLst>
          </p:cNvPr>
          <p:cNvSpPr/>
          <p:nvPr/>
        </p:nvSpPr>
        <p:spPr>
          <a:xfrm>
            <a:off x="4607797" y="3222380"/>
            <a:ext cx="38428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3" marR="0" lvl="0" indent="-285743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cs typeface="Arial" panose="020B0604020202020204" pitchFamily="34" charset="0"/>
              </a:rPr>
              <a:t>An information security standard for the organizations that handle credit card data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79E4561-BEF3-435B-9CC0-811BF09B63BD}"/>
              </a:ext>
            </a:extLst>
          </p:cNvPr>
          <p:cNvSpPr/>
          <p:nvPr/>
        </p:nvSpPr>
        <p:spPr>
          <a:xfrm>
            <a:off x="4629455" y="3736753"/>
            <a:ext cx="38212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3" marR="0" lvl="0" indent="-285743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cs typeface="Arial" panose="020B0604020202020204" pitchFamily="34" charset="0"/>
              </a:rPr>
              <a:t>This standard was introduced to reduce the credit card fraud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40471B2-ED19-4CD6-9D08-B2142BC9C6BD}"/>
              </a:ext>
            </a:extLst>
          </p:cNvPr>
          <p:cNvSpPr/>
          <p:nvPr/>
        </p:nvSpPr>
        <p:spPr>
          <a:xfrm>
            <a:off x="4659931" y="4248972"/>
            <a:ext cx="37907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3" marR="0" lvl="0" indent="-285743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cs typeface="Arial" panose="020B0604020202020204" pitchFamily="34" charset="0"/>
              </a:rPr>
              <a:t>The validation of compliance is provided by Self-Assessment Questionnaire (SAQ)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9951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DB8"/>
                </a:solidFill>
              </a:rPr>
              <a:t>Cloud security standards: Examples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7D205A-6527-4EF0-95BE-9F03A54D9134}"/>
              </a:ext>
            </a:extLst>
          </p:cNvPr>
          <p:cNvSpPr/>
          <p:nvPr/>
        </p:nvSpPr>
        <p:spPr>
          <a:xfrm>
            <a:off x="485775" y="2288052"/>
            <a:ext cx="3810000" cy="457200"/>
          </a:xfrm>
          <a:prstGeom prst="rect">
            <a:avLst/>
          </a:prstGeom>
          <a:solidFill>
            <a:srgbClr val="0085C3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457189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EFC3EE-43E1-4E50-BB3D-F3A47BA6CD8B}"/>
              </a:ext>
            </a:extLst>
          </p:cNvPr>
          <p:cNvSpPr/>
          <p:nvPr/>
        </p:nvSpPr>
        <p:spPr>
          <a:xfrm>
            <a:off x="4615815" y="2288052"/>
            <a:ext cx="3810000" cy="457200"/>
          </a:xfrm>
          <a:prstGeom prst="rect">
            <a:avLst/>
          </a:prstGeom>
          <a:solidFill>
            <a:srgbClr val="0085C3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457189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7E123C-2A7E-403B-95B7-DB7A5876FEB2}"/>
              </a:ext>
            </a:extLst>
          </p:cNvPr>
          <p:cNvSpPr/>
          <p:nvPr/>
        </p:nvSpPr>
        <p:spPr>
          <a:xfrm>
            <a:off x="485775" y="2745252"/>
            <a:ext cx="3810000" cy="3124200"/>
          </a:xfrm>
          <a:prstGeom prst="rect">
            <a:avLst/>
          </a:prstGeom>
          <a:solidFill>
            <a:srgbClr val="444444">
              <a:lumMod val="20000"/>
              <a:lumOff val="80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457189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0DF983-7489-4022-B177-0E30A225D3E4}"/>
              </a:ext>
            </a:extLst>
          </p:cNvPr>
          <p:cNvSpPr/>
          <p:nvPr/>
        </p:nvSpPr>
        <p:spPr>
          <a:xfrm>
            <a:off x="4611804" y="2745252"/>
            <a:ext cx="3810000" cy="3124200"/>
          </a:xfrm>
          <a:prstGeom prst="rect">
            <a:avLst/>
          </a:prstGeom>
          <a:solidFill>
            <a:srgbClr val="444444">
              <a:lumMod val="20000"/>
              <a:lumOff val="80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457189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B94E57-0A9C-40F8-92B2-E9CAD6F34B41}"/>
              </a:ext>
            </a:extLst>
          </p:cNvPr>
          <p:cNvSpPr/>
          <p:nvPr/>
        </p:nvSpPr>
        <p:spPr>
          <a:xfrm>
            <a:off x="561975" y="239920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anose="020B0604020202020204" pitchFamily="34" charset="0"/>
              </a:rPr>
              <a:t>Cloud Control Matrix of Cloud Service Alliance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CF560A-5D06-4E20-9A8C-25516C8CDC6D}"/>
              </a:ext>
            </a:extLst>
          </p:cNvPr>
          <p:cNvSpPr/>
          <p:nvPr/>
        </p:nvSpPr>
        <p:spPr>
          <a:xfrm>
            <a:off x="4543625" y="240422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anose="020B0604020202020204" pitchFamily="34" charset="0"/>
              </a:rPr>
              <a:t>European Network and Information Security Agency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EEA37D-1C5C-45D6-86EF-56383C27A8D6}"/>
              </a:ext>
            </a:extLst>
          </p:cNvPr>
          <p:cNvSpPr/>
          <p:nvPr/>
        </p:nvSpPr>
        <p:spPr>
          <a:xfrm>
            <a:off x="485775" y="2914009"/>
            <a:ext cx="381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3" marR="0" lvl="0" indent="-285743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cs typeface="Arial" panose="020B0604020202020204" pitchFamily="34" charset="0"/>
              </a:rPr>
              <a:t>Provides detailed understanding of security concepts and principles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626C43-BE54-4F95-A4C0-B8063D624883}"/>
              </a:ext>
            </a:extLst>
          </p:cNvPr>
          <p:cNvSpPr/>
          <p:nvPr/>
        </p:nvSpPr>
        <p:spPr>
          <a:xfrm>
            <a:off x="485775" y="3431052"/>
            <a:ext cx="381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3" indent="-285743" defTabSz="457189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44444"/>
                </a:solidFill>
                <a:cs typeface="Arial" panose="020B0604020202020204" pitchFamily="34" charset="0"/>
              </a:rPr>
              <a:t>Provides organizations with the detail related to information security, personalized to the cloud industry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9FB75BD-74D6-4EFD-82CD-15FE44EF1189}"/>
              </a:ext>
            </a:extLst>
          </p:cNvPr>
          <p:cNvSpPr/>
          <p:nvPr/>
        </p:nvSpPr>
        <p:spPr>
          <a:xfrm>
            <a:off x="485775" y="4203232"/>
            <a:ext cx="381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3" indent="-285743" defTabSz="457189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44444"/>
                </a:solidFill>
                <a:cs typeface="Arial" panose="020B0604020202020204" pitchFamily="34" charset="0"/>
              </a:rPr>
              <a:t>Provides standardized security and operational risk management measures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690743-6AF1-4732-B5D9-6D6873564B7E}"/>
              </a:ext>
            </a:extLst>
          </p:cNvPr>
          <p:cNvSpPr/>
          <p:nvPr/>
        </p:nvSpPr>
        <p:spPr>
          <a:xfrm>
            <a:off x="4643894" y="2897652"/>
            <a:ext cx="38428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3" marR="0" lvl="0" indent="-285743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cs typeface="Arial" panose="020B0604020202020204" pitchFamily="34" charset="0"/>
              </a:rPr>
              <a:t>Provides standards related to network and information security issues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6221DC-88B6-4327-8387-9FA925760FEE}"/>
              </a:ext>
            </a:extLst>
          </p:cNvPr>
          <p:cNvSpPr/>
          <p:nvPr/>
        </p:nvSpPr>
        <p:spPr>
          <a:xfrm>
            <a:off x="4651537" y="3431052"/>
            <a:ext cx="38212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3" indent="-285743" defTabSz="457189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44444"/>
                </a:solidFill>
                <a:cs typeface="Arial" panose="020B0604020202020204" pitchFamily="34" charset="0"/>
              </a:rPr>
              <a:t>Contributes to the development of a culture of network and information security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3047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DB8"/>
                </a:solidFill>
              </a:rPr>
              <a:t>Security mechanisms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AB1D7D9-B178-4D8C-8897-C617A7037A2C}"/>
              </a:ext>
            </a:extLst>
          </p:cNvPr>
          <p:cNvSpPr/>
          <p:nvPr/>
        </p:nvSpPr>
        <p:spPr>
          <a:xfrm>
            <a:off x="342900" y="2912715"/>
            <a:ext cx="2689860" cy="2999357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7" name="Pentagon 12">
            <a:extLst>
              <a:ext uri="{FF2B5EF4-FFF2-40B4-BE49-F238E27FC236}">
                <a16:creationId xmlns:a16="http://schemas.microsoft.com/office/drawing/2014/main" id="{5CFE7CA2-A18B-4854-92C8-4A7AE592C7AC}"/>
              </a:ext>
            </a:extLst>
          </p:cNvPr>
          <p:cNvSpPr/>
          <p:nvPr/>
        </p:nvSpPr>
        <p:spPr>
          <a:xfrm>
            <a:off x="342900" y="2008532"/>
            <a:ext cx="8458200" cy="469081"/>
          </a:xfrm>
          <a:prstGeom prst="homePlate">
            <a:avLst>
              <a:gd name="adj" fmla="val 30682"/>
            </a:avLst>
          </a:prstGeom>
          <a:solidFill>
            <a:srgbClr val="5482AB">
              <a:lumMod val="50000"/>
            </a:srgbClr>
          </a:solidFill>
          <a:effectLst/>
        </p:spPr>
        <p:txBody>
          <a:bodyPr wrap="square" rtlCol="0" anchor="ctr">
            <a:normAutofit/>
          </a:bodyPr>
          <a:lstStyle/>
          <a:p>
            <a:pPr marL="341313" marR="0" lvl="0" indent="0" algn="ctr" defTabSz="457200" eaLnBrk="1" fontAlgn="auto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Information security controls</a:t>
            </a:r>
          </a:p>
        </p:txBody>
      </p:sp>
      <p:sp>
        <p:nvSpPr>
          <p:cNvPr id="58" name="Pentagon 13">
            <a:extLst>
              <a:ext uri="{FF2B5EF4-FFF2-40B4-BE49-F238E27FC236}">
                <a16:creationId xmlns:a16="http://schemas.microsoft.com/office/drawing/2014/main" id="{BEEE1E56-01BF-41B5-A731-510F49B2D2A2}"/>
              </a:ext>
            </a:extLst>
          </p:cNvPr>
          <p:cNvSpPr/>
          <p:nvPr/>
        </p:nvSpPr>
        <p:spPr>
          <a:xfrm>
            <a:off x="342900" y="2694332"/>
            <a:ext cx="2689860" cy="533400"/>
          </a:xfrm>
          <a:prstGeom prst="homePlate">
            <a:avLst>
              <a:gd name="adj" fmla="val 30682"/>
            </a:avLst>
          </a:prstGeom>
          <a:solidFill>
            <a:srgbClr val="0085C3"/>
          </a:solidFill>
          <a:effectLst/>
        </p:spPr>
        <p:txBody>
          <a:bodyPr wrap="square" rtlCol="0" anchor="ctr">
            <a:normAutofit/>
          </a:bodyPr>
          <a:lstStyle/>
          <a:p>
            <a:pPr marL="341313" marR="0" lvl="0" indent="0" defTabSz="457200" eaLnBrk="1" fontAlgn="auto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595202C-127B-4A48-B6AB-998C81A3B88B}"/>
              </a:ext>
            </a:extLst>
          </p:cNvPr>
          <p:cNvSpPr/>
          <p:nvPr/>
        </p:nvSpPr>
        <p:spPr>
          <a:xfrm>
            <a:off x="3238500" y="2912715"/>
            <a:ext cx="2689860" cy="2999357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0" name="Pentagon 16">
            <a:extLst>
              <a:ext uri="{FF2B5EF4-FFF2-40B4-BE49-F238E27FC236}">
                <a16:creationId xmlns:a16="http://schemas.microsoft.com/office/drawing/2014/main" id="{C8B4FE48-58F6-4CCD-A410-91DB727F32FD}"/>
              </a:ext>
            </a:extLst>
          </p:cNvPr>
          <p:cNvSpPr/>
          <p:nvPr/>
        </p:nvSpPr>
        <p:spPr>
          <a:xfrm>
            <a:off x="3238500" y="2694332"/>
            <a:ext cx="2689860" cy="533400"/>
          </a:xfrm>
          <a:prstGeom prst="homePlate">
            <a:avLst>
              <a:gd name="adj" fmla="val 30682"/>
            </a:avLst>
          </a:prstGeom>
          <a:solidFill>
            <a:srgbClr val="444444"/>
          </a:solidFill>
          <a:effectLst/>
        </p:spPr>
        <p:txBody>
          <a:bodyPr wrap="square" rtlCol="0" anchor="ctr">
            <a:normAutofit/>
          </a:bodyPr>
          <a:lstStyle/>
          <a:p>
            <a:pPr marL="341313" marR="0" lvl="0" indent="0" defTabSz="457200" eaLnBrk="1" fontAlgn="auto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FC1BEEB-FDEC-453E-9BB6-1344C007922C}"/>
              </a:ext>
            </a:extLst>
          </p:cNvPr>
          <p:cNvSpPr/>
          <p:nvPr/>
        </p:nvSpPr>
        <p:spPr>
          <a:xfrm>
            <a:off x="6111240" y="2880965"/>
            <a:ext cx="2689860" cy="3031107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2" name="Pentagon 18">
            <a:extLst>
              <a:ext uri="{FF2B5EF4-FFF2-40B4-BE49-F238E27FC236}">
                <a16:creationId xmlns:a16="http://schemas.microsoft.com/office/drawing/2014/main" id="{FB917D54-C319-4503-892A-98DCEF66838C}"/>
              </a:ext>
            </a:extLst>
          </p:cNvPr>
          <p:cNvSpPr/>
          <p:nvPr/>
        </p:nvSpPr>
        <p:spPr>
          <a:xfrm>
            <a:off x="6111240" y="2662582"/>
            <a:ext cx="2689860" cy="533400"/>
          </a:xfrm>
          <a:prstGeom prst="homePlate">
            <a:avLst>
              <a:gd name="adj" fmla="val 30682"/>
            </a:avLst>
          </a:prstGeom>
          <a:solidFill>
            <a:srgbClr val="5482AB">
              <a:lumMod val="75000"/>
            </a:srgbClr>
          </a:solidFill>
          <a:effectLst/>
        </p:spPr>
        <p:txBody>
          <a:bodyPr wrap="square" rtlCol="0" anchor="ctr">
            <a:normAutofit/>
          </a:bodyPr>
          <a:lstStyle/>
          <a:p>
            <a:pPr marL="341313" marR="0" lvl="0" indent="0" defTabSz="457200" eaLnBrk="1" fontAlgn="auto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296803E-392C-4478-97BF-4BBD0F5F567F}"/>
              </a:ext>
            </a:extLst>
          </p:cNvPr>
          <p:cNvSpPr txBox="1"/>
          <p:nvPr/>
        </p:nvSpPr>
        <p:spPr>
          <a:xfrm>
            <a:off x="782549" y="2814982"/>
            <a:ext cx="1745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C3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Preventive control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1FEBD66-9723-47B6-AC73-F4624EA36DFA}"/>
              </a:ext>
            </a:extLst>
          </p:cNvPr>
          <p:cNvSpPr txBox="1"/>
          <p:nvPr/>
        </p:nvSpPr>
        <p:spPr>
          <a:xfrm>
            <a:off x="3709729" y="2810805"/>
            <a:ext cx="1685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C3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Detective control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43103A0-F9E3-4791-83B6-E1D06FDE4720}"/>
              </a:ext>
            </a:extLst>
          </p:cNvPr>
          <p:cNvSpPr txBox="1"/>
          <p:nvPr/>
        </p:nvSpPr>
        <p:spPr>
          <a:xfrm>
            <a:off x="6457950" y="2779055"/>
            <a:ext cx="1776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C3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Corrective control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3D58BE1-E64B-4D96-B770-59CBF0BA8A5C}"/>
              </a:ext>
            </a:extLst>
          </p:cNvPr>
          <p:cNvSpPr/>
          <p:nvPr/>
        </p:nvSpPr>
        <p:spPr>
          <a:xfrm>
            <a:off x="311150" y="3259347"/>
            <a:ext cx="2698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cs typeface="Arial" panose="020B0604020202020204" pitchFamily="34" charset="0"/>
              </a:rPr>
              <a:t>The goal is to avoid a vulnerability being exploited in the cloud environment.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</a:endParaRPr>
          </a:p>
        </p:txBody>
      </p:sp>
      <p:sp>
        <p:nvSpPr>
          <p:cNvPr id="67" name="Pentagon 23">
            <a:extLst>
              <a:ext uri="{FF2B5EF4-FFF2-40B4-BE49-F238E27FC236}">
                <a16:creationId xmlns:a16="http://schemas.microsoft.com/office/drawing/2014/main" id="{5E4B5A58-EA11-4198-B5A5-728AE905160A}"/>
              </a:ext>
            </a:extLst>
          </p:cNvPr>
          <p:cNvSpPr/>
          <p:nvPr/>
        </p:nvSpPr>
        <p:spPr>
          <a:xfrm>
            <a:off x="461010" y="4077605"/>
            <a:ext cx="2391410" cy="315208"/>
          </a:xfrm>
          <a:prstGeom prst="homePlate">
            <a:avLst>
              <a:gd name="adj" fmla="val 30682"/>
            </a:avLst>
          </a:prstGeom>
          <a:solidFill>
            <a:srgbClr val="0085C3">
              <a:lumMod val="20000"/>
              <a:lumOff val="80000"/>
            </a:srgbClr>
          </a:solidFill>
          <a:effectLst/>
        </p:spPr>
        <p:txBody>
          <a:bodyPr wrap="square" rtlCol="0" anchor="ctr">
            <a:normAutofit lnSpcReduction="10000"/>
          </a:bodyPr>
          <a:lstStyle/>
          <a:p>
            <a:pPr marL="341313" marR="0" lvl="0" indent="0" defTabSz="457200" eaLnBrk="1" fontAlgn="auto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52333CA-736F-4DD4-8905-2EE8FBCE9578}"/>
              </a:ext>
            </a:extLst>
          </p:cNvPr>
          <p:cNvSpPr txBox="1"/>
          <p:nvPr/>
        </p:nvSpPr>
        <p:spPr>
          <a:xfrm>
            <a:off x="689610" y="4065932"/>
            <a:ext cx="1516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C3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</a:rPr>
              <a:t>Deterrent control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06DCB47-B6ED-4EFF-B7BD-E299C5314C04}"/>
              </a:ext>
            </a:extLst>
          </p:cNvPr>
          <p:cNvSpPr/>
          <p:nvPr/>
        </p:nvSpPr>
        <p:spPr>
          <a:xfrm>
            <a:off x="384810" y="4424237"/>
            <a:ext cx="274447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cs typeface="Arial" panose="020B0604020202020204" pitchFamily="34" charset="0"/>
              </a:rPr>
              <a:t>Aim is to reduce the likelihood of a vulnerability being exploited in a cloud environment by warning the attackers.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BAEC03F-30A2-4E21-B9C6-97009007C8F3}"/>
              </a:ext>
            </a:extLst>
          </p:cNvPr>
          <p:cNvCxnSpPr/>
          <p:nvPr/>
        </p:nvCxnSpPr>
        <p:spPr>
          <a:xfrm>
            <a:off x="342900" y="5285132"/>
            <a:ext cx="2689860" cy="0"/>
          </a:xfrm>
          <a:prstGeom prst="line">
            <a:avLst/>
          </a:prstGeom>
          <a:noFill/>
          <a:ln w="19050" cap="flat" cmpd="sng" algn="ctr">
            <a:solidFill>
              <a:srgbClr val="0085C3"/>
            </a:solidFill>
            <a:prstDash val="solid"/>
          </a:ln>
          <a:effectLst/>
        </p:spPr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4E47DEF7-FFDA-401B-9C5F-FD49C2334B16}"/>
              </a:ext>
            </a:extLst>
          </p:cNvPr>
          <p:cNvSpPr/>
          <p:nvPr/>
        </p:nvSpPr>
        <p:spPr>
          <a:xfrm>
            <a:off x="294640" y="5311908"/>
            <a:ext cx="274447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cs typeface="Arial" panose="020B0604020202020204" pitchFamily="34" charset="0"/>
              </a:rPr>
              <a:t>Example: </a:t>
            </a: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cs typeface="Arial" panose="020B0604020202020204" pitchFamily="34" charset="0"/>
              </a:rPr>
              <a:t>Physical security for the data center, firewall, hardening, and authentication mechanism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095A9FA-4A4B-4ADB-A424-B831BC659521}"/>
              </a:ext>
            </a:extLst>
          </p:cNvPr>
          <p:cNvCxnSpPr/>
          <p:nvPr/>
        </p:nvCxnSpPr>
        <p:spPr>
          <a:xfrm>
            <a:off x="3238500" y="5285132"/>
            <a:ext cx="2689860" cy="0"/>
          </a:xfrm>
          <a:prstGeom prst="line">
            <a:avLst/>
          </a:prstGeom>
          <a:noFill/>
          <a:ln w="19050" cap="flat" cmpd="sng" algn="ctr">
            <a:solidFill>
              <a:srgbClr val="444444"/>
            </a:solidFill>
            <a:prstDash val="solid"/>
          </a:ln>
          <a:effectLst/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57290DF-7875-4857-834B-EA8E0CC2EDEF}"/>
              </a:ext>
            </a:extLst>
          </p:cNvPr>
          <p:cNvCxnSpPr/>
          <p:nvPr/>
        </p:nvCxnSpPr>
        <p:spPr>
          <a:xfrm>
            <a:off x="6101442" y="5285132"/>
            <a:ext cx="2689860" cy="0"/>
          </a:xfrm>
          <a:prstGeom prst="line">
            <a:avLst/>
          </a:prstGeom>
          <a:noFill/>
          <a:ln w="19050" cap="flat" cmpd="sng" algn="ctr">
            <a:solidFill>
              <a:srgbClr val="5482AB">
                <a:lumMod val="75000"/>
              </a:srgbClr>
            </a:solidFill>
            <a:prstDash val="solid"/>
          </a:ln>
          <a:effectLst/>
        </p:spPr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1CA7CE30-7358-4B83-B04A-B09639945791}"/>
              </a:ext>
            </a:extLst>
          </p:cNvPr>
          <p:cNvSpPr/>
          <p:nvPr/>
        </p:nvSpPr>
        <p:spPr>
          <a:xfrm>
            <a:off x="6057900" y="3259347"/>
            <a:ext cx="2735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cs typeface="Arial" panose="020B0604020202020204" pitchFamily="34" charset="0"/>
              </a:rPr>
              <a:t>The goal is to reduce the after-effects of an attack by restoring the system to its expected state.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E14DE3F-D222-48CE-B8A6-0A454FE87651}"/>
              </a:ext>
            </a:extLst>
          </p:cNvPr>
          <p:cNvSpPr/>
          <p:nvPr/>
        </p:nvSpPr>
        <p:spPr>
          <a:xfrm>
            <a:off x="6101442" y="3989732"/>
            <a:ext cx="26950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cs typeface="Arial" panose="020B0604020202020204" pitchFamily="34" charset="0"/>
              </a:rPr>
              <a:t>They are used during or after an attack has been detected.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0C0CC27-2470-404C-87D7-0CD088DAF594}"/>
              </a:ext>
            </a:extLst>
          </p:cNvPr>
          <p:cNvSpPr/>
          <p:nvPr/>
        </p:nvSpPr>
        <p:spPr>
          <a:xfrm>
            <a:off x="6064250" y="5310843"/>
            <a:ext cx="237917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cs typeface="Arial" panose="020B0604020202020204" pitchFamily="34" charset="0"/>
              </a:rPr>
              <a:t>Example: </a:t>
            </a: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cs typeface="Arial" panose="020B0604020202020204" pitchFamily="34" charset="0"/>
              </a:rPr>
              <a:t>Data restore from backup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5DFD8C1-9C27-4934-8185-B6132C850633}"/>
              </a:ext>
            </a:extLst>
          </p:cNvPr>
          <p:cNvSpPr/>
          <p:nvPr/>
        </p:nvSpPr>
        <p:spPr>
          <a:xfrm>
            <a:off x="3187700" y="5317890"/>
            <a:ext cx="203613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050" b="1" dirty="0">
                <a:solidFill>
                  <a:srgbClr val="444444"/>
                </a:solidFill>
                <a:cs typeface="Arial" panose="020B0604020202020204" pitchFamily="34" charset="0"/>
              </a:rPr>
              <a:t>Example: </a:t>
            </a:r>
            <a:r>
              <a:rPr lang="en-US" sz="1050" dirty="0">
                <a:solidFill>
                  <a:srgbClr val="444444"/>
                </a:solidFill>
                <a:cs typeface="Arial" panose="020B0604020202020204" pitchFamily="34" charset="0"/>
              </a:rPr>
              <a:t>Audit trails and logs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2175CA8-6914-463F-A3B5-DC9575B648B3}"/>
              </a:ext>
            </a:extLst>
          </p:cNvPr>
          <p:cNvSpPr/>
          <p:nvPr/>
        </p:nvSpPr>
        <p:spPr>
          <a:xfrm>
            <a:off x="3230880" y="3253286"/>
            <a:ext cx="2735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cs typeface="Arial" panose="020B0604020202020204" pitchFamily="34" charset="0"/>
              </a:rPr>
              <a:t>The goal is to detect an attack that has occurred in the cloud environment.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CA1A39D-FF34-4F6E-92D2-2D2476CD65F2}"/>
              </a:ext>
            </a:extLst>
          </p:cNvPr>
          <p:cNvSpPr/>
          <p:nvPr/>
        </p:nvSpPr>
        <p:spPr>
          <a:xfrm>
            <a:off x="3267710" y="3985267"/>
            <a:ext cx="266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cs typeface="Arial" panose="020B0604020202020204" pitchFamily="34" charset="0"/>
              </a:rPr>
              <a:t>They are used when the preventive controls are failed.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74068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DB8"/>
                </a:solidFill>
              </a:rPr>
              <a:t>Audits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70B115F-2026-4063-961A-F3113F67A395}"/>
              </a:ext>
            </a:extLst>
          </p:cNvPr>
          <p:cNvGrpSpPr/>
          <p:nvPr/>
        </p:nvGrpSpPr>
        <p:grpSpPr>
          <a:xfrm>
            <a:off x="5904833" y="2412491"/>
            <a:ext cx="2319304" cy="2021794"/>
            <a:chOff x="6192487" y="513014"/>
            <a:chExt cx="2445804" cy="2132067"/>
          </a:xfrm>
        </p:grpSpPr>
        <p:pic>
          <p:nvPicPr>
            <p:cNvPr id="29" name="Picture 28" descr="Monitor_Blank.png">
              <a:extLst>
                <a:ext uri="{FF2B5EF4-FFF2-40B4-BE49-F238E27FC236}">
                  <a16:creationId xmlns:a16="http://schemas.microsoft.com/office/drawing/2014/main" id="{87541F0E-61ED-4119-8DEC-93853D7EE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44736" y="513014"/>
              <a:ext cx="2393555" cy="2132067"/>
            </a:xfrm>
            <a:prstGeom prst="rect">
              <a:avLst/>
            </a:prstGeom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D1E6A80-4C03-4990-BDC4-33B14D12C2A8}"/>
                </a:ext>
              </a:extLst>
            </p:cNvPr>
            <p:cNvGrpSpPr/>
            <p:nvPr/>
          </p:nvGrpSpPr>
          <p:grpSpPr>
            <a:xfrm>
              <a:off x="6192487" y="585200"/>
              <a:ext cx="2425244" cy="1965950"/>
              <a:chOff x="6192487" y="585200"/>
              <a:chExt cx="2425244" cy="196595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0F58A89-77A6-41E8-A8EA-C4F9E0AF1914}"/>
                  </a:ext>
                </a:extLst>
              </p:cNvPr>
              <p:cNvSpPr/>
              <p:nvPr/>
            </p:nvSpPr>
            <p:spPr>
              <a:xfrm>
                <a:off x="7791664" y="1770334"/>
                <a:ext cx="816818" cy="38947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marL="0" marR="0" lvl="0" indent="0" algn="ctr" defTabSz="45718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/>
                    <a:solidFill>
                      <a:srgbClr val="7AB800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</a:rPr>
                  <a:t>100%</a:t>
                </a:r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6E5793D2-13C7-4265-9AC3-10032219EC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150979">
                <a:off x="7692034" y="585200"/>
                <a:ext cx="925697" cy="925697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DCF95585-C861-4FCA-A197-06344FA5C0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26500">
                <a:off x="6286098" y="692744"/>
                <a:ext cx="1304338" cy="1548068"/>
              </a:xfrm>
              <a:prstGeom prst="rect">
                <a:avLst/>
              </a:prstGeom>
            </p:spPr>
          </p:pic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70763ED2-9BCB-4202-BE39-364AFCA96C0B}"/>
                  </a:ext>
                </a:extLst>
              </p:cNvPr>
              <p:cNvGrpSpPr/>
              <p:nvPr/>
            </p:nvGrpSpPr>
            <p:grpSpPr>
              <a:xfrm rot="5400000">
                <a:off x="5976704" y="1089838"/>
                <a:ext cx="1677095" cy="1245530"/>
                <a:chOff x="4460330" y="2736343"/>
                <a:chExt cx="1587393" cy="1188039"/>
              </a:xfrm>
            </p:grpSpPr>
            <p:sp>
              <p:nvSpPr>
                <p:cNvPr id="46" name="Flowchart: Terminator 45">
                  <a:extLst>
                    <a:ext uri="{FF2B5EF4-FFF2-40B4-BE49-F238E27FC236}">
                      <a16:creationId xmlns:a16="http://schemas.microsoft.com/office/drawing/2014/main" id="{F2E486D9-0F48-4F60-9442-756DC6FD4E0E}"/>
                    </a:ext>
                  </a:extLst>
                </p:cNvPr>
                <p:cNvSpPr/>
                <p:nvPr/>
              </p:nvSpPr>
              <p:spPr>
                <a:xfrm rot="2443263">
                  <a:off x="5133323" y="3705945"/>
                  <a:ext cx="914400" cy="218437"/>
                </a:xfrm>
                <a:prstGeom prst="flowChartTerminator">
                  <a:avLst/>
                </a:prstGeom>
                <a:solidFill>
                  <a:srgbClr val="0085C3"/>
                </a:solidFill>
                <a:ln w="12700" cmpd="sng">
                  <a:noFill/>
                </a:ln>
                <a:effectLst/>
              </p:spPr>
              <p:txBody>
                <a:bodyPr wrap="square" lIns="182880" tIns="137160" rIns="137160" bIns="137160" rtlCol="0" anchor="ctr">
                  <a:noAutofit/>
                </a:bodyPr>
                <a:lstStyle/>
                <a:p>
                  <a:pPr marL="0" marR="0" lvl="0" indent="0" algn="ctr" defTabSz="457189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3BE26941-50F1-49F8-AF1B-448BA1160398}"/>
                    </a:ext>
                  </a:extLst>
                </p:cNvPr>
                <p:cNvSpPr/>
                <p:nvPr/>
              </p:nvSpPr>
              <p:spPr>
                <a:xfrm>
                  <a:off x="4460330" y="2736343"/>
                  <a:ext cx="906585" cy="916843"/>
                </a:xfrm>
                <a:prstGeom prst="ellipse">
                  <a:avLst/>
                </a:prstGeom>
                <a:noFill/>
                <a:ln w="76200" cmpd="sng">
                  <a:solidFill>
                    <a:srgbClr val="444444">
                      <a:lumMod val="60000"/>
                      <a:lumOff val="40000"/>
                    </a:srgbClr>
                  </a:solidFill>
                </a:ln>
                <a:effectLst/>
              </p:spPr>
              <p:txBody>
                <a:bodyPr wrap="square" lIns="182880" tIns="137160" rIns="137160" bIns="137160" rtlCol="0" anchor="ctr">
                  <a:noAutofit/>
                </a:bodyPr>
                <a:lstStyle/>
                <a:p>
                  <a:pPr marL="0" marR="0" lvl="0" indent="0" algn="ctr" defTabSz="457189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F08C45F9-2BE3-4D8B-9E07-DE172CF1BFCB}"/>
                  </a:ext>
                </a:extLst>
              </p:cNvPr>
              <p:cNvGrpSpPr/>
              <p:nvPr/>
            </p:nvGrpSpPr>
            <p:grpSpPr>
              <a:xfrm>
                <a:off x="7898559" y="1385382"/>
                <a:ext cx="529112" cy="377823"/>
                <a:chOff x="7817689" y="1346438"/>
                <a:chExt cx="567236" cy="409608"/>
              </a:xfrm>
            </p:grpSpPr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6CBA98BC-D23B-4D41-9978-C16796F587B2}"/>
                    </a:ext>
                  </a:extLst>
                </p:cNvPr>
                <p:cNvCxnSpPr/>
                <p:nvPr/>
              </p:nvCxnSpPr>
              <p:spPr>
                <a:xfrm>
                  <a:off x="7817689" y="1543594"/>
                  <a:ext cx="168347" cy="192208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7AB800">
                      <a:lumMod val="60000"/>
                      <a:lumOff val="4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BF7EB124-A648-4DD6-AC47-F233C5A5D415}"/>
                    </a:ext>
                  </a:extLst>
                </p:cNvPr>
                <p:cNvCxnSpPr/>
                <p:nvPr/>
              </p:nvCxnSpPr>
              <p:spPr>
                <a:xfrm flipH="1">
                  <a:off x="7965699" y="1346438"/>
                  <a:ext cx="419226" cy="409608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7AB800">
                      <a:lumMod val="60000"/>
                      <a:lumOff val="40000"/>
                    </a:srgbClr>
                  </a:solidFill>
                  <a:prstDash val="solid"/>
                </a:ln>
                <a:effectLst/>
              </p:spPr>
            </p:cxnSp>
          </p:grpSp>
        </p:grp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E37BC22B-F9B8-42C5-AD85-0A673C100567}"/>
              </a:ext>
            </a:extLst>
          </p:cNvPr>
          <p:cNvSpPr/>
          <p:nvPr/>
        </p:nvSpPr>
        <p:spPr>
          <a:xfrm>
            <a:off x="976993" y="2073684"/>
            <a:ext cx="4055724" cy="759268"/>
          </a:xfrm>
          <a:prstGeom prst="rect">
            <a:avLst/>
          </a:prstGeom>
          <a:solidFill>
            <a:srgbClr val="0085C3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Calibri" panose="020F0502020204030204" pitchFamily="34" charset="0"/>
              </a:rPr>
              <a:t>Determines the validity and reliability about the enforcement of control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9BBE034-33EB-4F09-9CC4-BB2D34DB4834}"/>
              </a:ext>
            </a:extLst>
          </p:cNvPr>
          <p:cNvSpPr/>
          <p:nvPr/>
        </p:nvSpPr>
        <p:spPr>
          <a:xfrm>
            <a:off x="976993" y="3061551"/>
            <a:ext cx="4055724" cy="759268"/>
          </a:xfrm>
          <a:prstGeom prst="rect">
            <a:avLst/>
          </a:prstGeom>
          <a:solidFill>
            <a:srgbClr val="0085C3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Calibri" panose="020F0502020204030204" pitchFamily="34" charset="0"/>
              </a:rPr>
              <a:t>Assess the cloud provider’s control mechanisms and their ability to provide the logs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90CA3D7-EE75-46E2-9137-684C21149DCD}"/>
              </a:ext>
            </a:extLst>
          </p:cNvPr>
          <p:cNvSpPr/>
          <p:nvPr/>
        </p:nvSpPr>
        <p:spPr>
          <a:xfrm>
            <a:off x="976993" y="4052151"/>
            <a:ext cx="4055724" cy="759268"/>
          </a:xfrm>
          <a:prstGeom prst="rect">
            <a:avLst/>
          </a:prstGeom>
          <a:solidFill>
            <a:srgbClr val="0085C3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In security audit, cloud auditor makes an independent assessment of security controls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A5FDD8A-E815-4BD4-A618-20474514E10D}"/>
              </a:ext>
            </a:extLst>
          </p:cNvPr>
          <p:cNvSpPr txBox="1"/>
          <p:nvPr/>
        </p:nvSpPr>
        <p:spPr>
          <a:xfrm rot="5400000">
            <a:off x="2671776" y="959179"/>
            <a:ext cx="400110" cy="131702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C3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Audits function: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D6B06FF-E4FE-4D9E-8F71-74DC2BF70B16}"/>
              </a:ext>
            </a:extLst>
          </p:cNvPr>
          <p:cNvSpPr/>
          <p:nvPr/>
        </p:nvSpPr>
        <p:spPr>
          <a:xfrm>
            <a:off x="978749" y="5021258"/>
            <a:ext cx="4055724" cy="759268"/>
          </a:xfrm>
          <a:prstGeom prst="rect">
            <a:avLst/>
          </a:prstGeom>
          <a:solidFill>
            <a:srgbClr val="0085C3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Calibri" panose="020F0502020204030204" pitchFamily="34" charset="0"/>
              </a:rPr>
              <a:t>In a privacy audit, the cloud auditor assesses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Calibri" panose="020F0502020204030204" pitchFamily="34" charset="0"/>
              </a:rPr>
              <a:t>the processes and mechanisms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8CB59BB-9810-49AB-90EC-D7F21270C0AB}"/>
              </a:ext>
            </a:extLst>
          </p:cNvPr>
          <p:cNvSpPr txBox="1"/>
          <p:nvPr/>
        </p:nvSpPr>
        <p:spPr>
          <a:xfrm>
            <a:off x="6744338" y="4690420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C3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Audits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D097A99-36D7-4DC2-9385-086C3EB3DC2D}"/>
              </a:ext>
            </a:extLst>
          </p:cNvPr>
          <p:cNvCxnSpPr/>
          <p:nvPr/>
        </p:nvCxnSpPr>
        <p:spPr>
          <a:xfrm>
            <a:off x="613117" y="1830320"/>
            <a:ext cx="4572000" cy="0"/>
          </a:xfrm>
          <a:prstGeom prst="line">
            <a:avLst/>
          </a:prstGeom>
          <a:noFill/>
          <a:ln w="38100" cap="flat" cmpd="sng" algn="ctr">
            <a:solidFill>
              <a:srgbClr val="444444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55" name="Elbow Connector 3">
            <a:extLst>
              <a:ext uri="{FF2B5EF4-FFF2-40B4-BE49-F238E27FC236}">
                <a16:creationId xmlns:a16="http://schemas.microsoft.com/office/drawing/2014/main" id="{F587E31B-B4DA-404C-8C6D-771DE9675676}"/>
              </a:ext>
            </a:extLst>
          </p:cNvPr>
          <p:cNvCxnSpPr>
            <a:endCxn id="48" idx="1"/>
          </p:cNvCxnSpPr>
          <p:nvPr/>
        </p:nvCxnSpPr>
        <p:spPr>
          <a:xfrm rot="16200000" flipH="1">
            <a:off x="567440" y="2043765"/>
            <a:ext cx="607630" cy="211476"/>
          </a:xfrm>
          <a:prstGeom prst="bentConnector2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56" name="Elbow Connector 36">
            <a:extLst>
              <a:ext uri="{FF2B5EF4-FFF2-40B4-BE49-F238E27FC236}">
                <a16:creationId xmlns:a16="http://schemas.microsoft.com/office/drawing/2014/main" id="{60137C1F-3D5D-498F-920B-04199F91D627}"/>
              </a:ext>
            </a:extLst>
          </p:cNvPr>
          <p:cNvCxnSpPr>
            <a:endCxn id="49" idx="1"/>
          </p:cNvCxnSpPr>
          <p:nvPr/>
        </p:nvCxnSpPr>
        <p:spPr>
          <a:xfrm rot="16200000" flipH="1">
            <a:off x="364421" y="2828612"/>
            <a:ext cx="1013669" cy="211476"/>
          </a:xfrm>
          <a:prstGeom prst="bentConnector2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57" name="Elbow Connector 38">
            <a:extLst>
              <a:ext uri="{FF2B5EF4-FFF2-40B4-BE49-F238E27FC236}">
                <a16:creationId xmlns:a16="http://schemas.microsoft.com/office/drawing/2014/main" id="{DD5C3520-1A69-4472-AB00-CBE064AF3595}"/>
              </a:ext>
            </a:extLst>
          </p:cNvPr>
          <p:cNvCxnSpPr/>
          <p:nvPr/>
        </p:nvCxnSpPr>
        <p:spPr>
          <a:xfrm rot="16200000" flipH="1">
            <a:off x="363187" y="3828195"/>
            <a:ext cx="1013669" cy="211476"/>
          </a:xfrm>
          <a:prstGeom prst="bentConnector2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58" name="Elbow Connector 39">
            <a:extLst>
              <a:ext uri="{FF2B5EF4-FFF2-40B4-BE49-F238E27FC236}">
                <a16:creationId xmlns:a16="http://schemas.microsoft.com/office/drawing/2014/main" id="{30A1B15B-D27B-45C4-AF7D-107BC069E49E}"/>
              </a:ext>
            </a:extLst>
          </p:cNvPr>
          <p:cNvCxnSpPr>
            <a:endCxn id="52" idx="1"/>
          </p:cNvCxnSpPr>
          <p:nvPr/>
        </p:nvCxnSpPr>
        <p:spPr>
          <a:xfrm rot="16200000" flipH="1">
            <a:off x="390542" y="4812685"/>
            <a:ext cx="960652" cy="215762"/>
          </a:xfrm>
          <a:prstGeom prst="bentConnector2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4235203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Lesson Summary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During this lesson, the following topics were covered:</a:t>
            </a:r>
          </a:p>
          <a:p>
            <a:r>
              <a:rPr lang="en-US" dirty="0"/>
              <a:t>Various technical security mechanism to address the threats</a:t>
            </a:r>
          </a:p>
          <a:p>
            <a:r>
              <a:rPr lang="en-US" dirty="0"/>
              <a:t>Governance, risk, compliance, and auditing to boost the cloud security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r>
              <a:rPr lang="en-US" dirty="0"/>
              <a:t>Module: Introduction to Cloud Computing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9658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36" y="274638"/>
            <a:ext cx="7566985" cy="1143000"/>
          </a:xfrm>
        </p:spPr>
        <p:txBody>
          <a:bodyPr/>
          <a:lstStyle/>
          <a:p>
            <a:r>
              <a:rPr lang="en-US" dirty="0">
                <a:solidFill>
                  <a:srgbClr val="007DB8"/>
                </a:solidFill>
              </a:rPr>
              <a:t>Security mechanisms classification: Administrative security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CBE9AD-133C-42FF-B615-3B34BA3372AB}"/>
              </a:ext>
            </a:extLst>
          </p:cNvPr>
          <p:cNvSpPr/>
          <p:nvPr/>
        </p:nvSpPr>
        <p:spPr>
          <a:xfrm>
            <a:off x="557079" y="2187437"/>
            <a:ext cx="8101146" cy="533400"/>
          </a:xfrm>
          <a:prstGeom prst="rect">
            <a:avLst/>
          </a:prstGeom>
          <a:solidFill>
            <a:srgbClr val="0085C3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Security mechanisms can be broadly classified into three types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A93C76-DDF0-42AB-9A83-6E7A8E53E0CB}"/>
              </a:ext>
            </a:extLst>
          </p:cNvPr>
          <p:cNvSpPr/>
          <p:nvPr/>
        </p:nvSpPr>
        <p:spPr>
          <a:xfrm>
            <a:off x="557079" y="3025637"/>
            <a:ext cx="2407920" cy="533400"/>
          </a:xfrm>
          <a:prstGeom prst="rect">
            <a:avLst/>
          </a:prstGeom>
          <a:solidFill>
            <a:srgbClr val="444444">
              <a:lumMod val="60000"/>
              <a:lumOff val="40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1.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Administrative security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3FC5F0-4F34-43AB-97FE-20DFB7FDE06E}"/>
              </a:ext>
            </a:extLst>
          </p:cNvPr>
          <p:cNvSpPr/>
          <p:nvPr/>
        </p:nvSpPr>
        <p:spPr>
          <a:xfrm>
            <a:off x="557079" y="3863837"/>
            <a:ext cx="2407920" cy="533400"/>
          </a:xfrm>
          <a:prstGeom prst="rect">
            <a:avLst/>
          </a:prstGeom>
          <a:solidFill>
            <a:srgbClr val="0085C3">
              <a:lumMod val="20000"/>
              <a:lumOff val="80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</a:rPr>
              <a:t>2. Physical security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2C5BB4-4A78-4B2B-86ED-55E9B893ECD7}"/>
              </a:ext>
            </a:extLst>
          </p:cNvPr>
          <p:cNvSpPr/>
          <p:nvPr/>
        </p:nvSpPr>
        <p:spPr>
          <a:xfrm>
            <a:off x="557079" y="4702037"/>
            <a:ext cx="2407920" cy="533400"/>
          </a:xfrm>
          <a:prstGeom prst="rect">
            <a:avLst/>
          </a:prstGeom>
          <a:solidFill>
            <a:srgbClr val="444444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3. Technical security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C84157C-9FD7-4938-9805-924EB3EAE7CC}"/>
              </a:ext>
            </a:extLst>
          </p:cNvPr>
          <p:cNvCxnSpPr/>
          <p:nvPr/>
        </p:nvCxnSpPr>
        <p:spPr>
          <a:xfrm>
            <a:off x="504825" y="2966855"/>
            <a:ext cx="8153400" cy="0"/>
          </a:xfrm>
          <a:prstGeom prst="line">
            <a:avLst/>
          </a:prstGeom>
          <a:noFill/>
          <a:ln w="19050" cap="flat" cmpd="sng" algn="ctr">
            <a:solidFill>
              <a:srgbClr val="444444"/>
            </a:solidFill>
            <a:prstDash val="soli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B1D4B8D-1CA7-4109-8DDE-D54850D74844}"/>
              </a:ext>
            </a:extLst>
          </p:cNvPr>
          <p:cNvCxnSpPr/>
          <p:nvPr/>
        </p:nvCxnSpPr>
        <p:spPr>
          <a:xfrm>
            <a:off x="504825" y="3609110"/>
            <a:ext cx="2529230" cy="0"/>
          </a:xfrm>
          <a:prstGeom prst="line">
            <a:avLst/>
          </a:prstGeom>
          <a:noFill/>
          <a:ln w="19050" cap="flat" cmpd="sng" algn="ctr">
            <a:solidFill>
              <a:srgbClr val="444444"/>
            </a:solidFill>
            <a:prstDash val="soli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D52477F-AD51-4261-9C23-B59FF6EE49BD}"/>
              </a:ext>
            </a:extLst>
          </p:cNvPr>
          <p:cNvCxnSpPr/>
          <p:nvPr/>
        </p:nvCxnSpPr>
        <p:spPr>
          <a:xfrm>
            <a:off x="504825" y="2966855"/>
            <a:ext cx="0" cy="642255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03646AD-DE7F-4E95-9175-EA42953BCBC2}"/>
              </a:ext>
            </a:extLst>
          </p:cNvPr>
          <p:cNvCxnSpPr/>
          <p:nvPr/>
        </p:nvCxnSpPr>
        <p:spPr>
          <a:xfrm>
            <a:off x="3034055" y="3601966"/>
            <a:ext cx="0" cy="1633471"/>
          </a:xfrm>
          <a:prstGeom prst="line">
            <a:avLst/>
          </a:prstGeom>
          <a:noFill/>
          <a:ln w="19050" cap="flat" cmpd="sng" algn="ctr">
            <a:solidFill>
              <a:srgbClr val="444444"/>
            </a:solidFill>
            <a:prstDash val="soli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F62A702-2DE5-4820-A142-21C7E232D92E}"/>
              </a:ext>
            </a:extLst>
          </p:cNvPr>
          <p:cNvCxnSpPr/>
          <p:nvPr/>
        </p:nvCxnSpPr>
        <p:spPr>
          <a:xfrm>
            <a:off x="3034055" y="5235437"/>
            <a:ext cx="5624170" cy="0"/>
          </a:xfrm>
          <a:prstGeom prst="line">
            <a:avLst/>
          </a:prstGeom>
          <a:noFill/>
          <a:ln w="19050" cap="flat" cmpd="sng" algn="ctr">
            <a:solidFill>
              <a:srgbClr val="444444"/>
            </a:solidFill>
            <a:prstDash val="soli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10D1751-47EF-4BCE-932F-7E0466092AE3}"/>
              </a:ext>
            </a:extLst>
          </p:cNvPr>
          <p:cNvCxnSpPr/>
          <p:nvPr/>
        </p:nvCxnSpPr>
        <p:spPr>
          <a:xfrm>
            <a:off x="8658225" y="2963725"/>
            <a:ext cx="0" cy="2268582"/>
          </a:xfrm>
          <a:prstGeom prst="line">
            <a:avLst/>
          </a:prstGeom>
          <a:noFill/>
          <a:ln w="19050" cap="flat" cmpd="sng" algn="ctr">
            <a:solidFill>
              <a:srgbClr val="444444"/>
            </a:solidFill>
            <a:prstDash val="solid"/>
          </a:ln>
          <a:effectLst/>
        </p:spPr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21D41EA8-A274-4CA4-9511-95B2F77B0FF2}"/>
              </a:ext>
            </a:extLst>
          </p:cNvPr>
          <p:cNvSpPr/>
          <p:nvPr/>
        </p:nvSpPr>
        <p:spPr>
          <a:xfrm>
            <a:off x="3116922" y="3025637"/>
            <a:ext cx="5472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</a:rPr>
              <a:t>Includes security and personnel policies or standard procedures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1B2D6F3-45D4-40FA-9911-42BFC8FEA0ED}"/>
              </a:ext>
            </a:extLst>
          </p:cNvPr>
          <p:cNvSpPr/>
          <p:nvPr/>
        </p:nvSpPr>
        <p:spPr>
          <a:xfrm>
            <a:off x="3116920" y="3595530"/>
            <a:ext cx="54722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</a:rPr>
              <a:t>Includes regulatory compliance, policies, and procedures, contracts and SLAs, background verification of the employees, and trainings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025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DB8"/>
                </a:solidFill>
              </a:rPr>
              <a:t>Security mechanisms classification: Physical security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8E7DD21-A158-4AAA-93A9-A229FEFD7BE5}"/>
              </a:ext>
            </a:extLst>
          </p:cNvPr>
          <p:cNvSpPr/>
          <p:nvPr/>
        </p:nvSpPr>
        <p:spPr>
          <a:xfrm>
            <a:off x="521427" y="2359715"/>
            <a:ext cx="8101146" cy="533400"/>
          </a:xfrm>
          <a:prstGeom prst="rect">
            <a:avLst/>
          </a:prstGeom>
          <a:solidFill>
            <a:srgbClr val="0085C3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Security mechanisms can be broadly classified into three types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D6102A3-A364-406B-BEF1-BB1FC8E37494}"/>
              </a:ext>
            </a:extLst>
          </p:cNvPr>
          <p:cNvSpPr/>
          <p:nvPr/>
        </p:nvSpPr>
        <p:spPr>
          <a:xfrm>
            <a:off x="521427" y="3197915"/>
            <a:ext cx="2407920" cy="533400"/>
          </a:xfrm>
          <a:prstGeom prst="rect">
            <a:avLst/>
          </a:prstGeom>
          <a:solidFill>
            <a:srgbClr val="444444">
              <a:lumMod val="60000"/>
              <a:lumOff val="40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1.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Administrative security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DF89275-7E57-4ADA-BBB4-C585769F94BB}"/>
              </a:ext>
            </a:extLst>
          </p:cNvPr>
          <p:cNvSpPr/>
          <p:nvPr/>
        </p:nvSpPr>
        <p:spPr>
          <a:xfrm>
            <a:off x="521427" y="4036115"/>
            <a:ext cx="2407920" cy="533400"/>
          </a:xfrm>
          <a:prstGeom prst="rect">
            <a:avLst/>
          </a:prstGeom>
          <a:solidFill>
            <a:srgbClr val="0085C3">
              <a:lumMod val="20000"/>
              <a:lumOff val="80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</a:rPr>
              <a:t>2. Physical security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B6798C8-2206-4E24-AF32-383311413B25}"/>
              </a:ext>
            </a:extLst>
          </p:cNvPr>
          <p:cNvSpPr/>
          <p:nvPr/>
        </p:nvSpPr>
        <p:spPr>
          <a:xfrm>
            <a:off x="521427" y="4874315"/>
            <a:ext cx="2407920" cy="533400"/>
          </a:xfrm>
          <a:prstGeom prst="rect">
            <a:avLst/>
          </a:prstGeom>
          <a:solidFill>
            <a:srgbClr val="444444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3. Technical security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52D1766-4F39-4A9D-B0D3-C9451BDD295E}"/>
              </a:ext>
            </a:extLst>
          </p:cNvPr>
          <p:cNvCxnSpPr/>
          <p:nvPr/>
        </p:nvCxnSpPr>
        <p:spPr>
          <a:xfrm>
            <a:off x="2998403" y="3139133"/>
            <a:ext cx="5624170" cy="0"/>
          </a:xfrm>
          <a:prstGeom prst="line">
            <a:avLst/>
          </a:prstGeom>
          <a:noFill/>
          <a:ln w="19050" cap="flat" cmpd="sng" algn="ctr">
            <a:solidFill>
              <a:srgbClr val="444444"/>
            </a:solidFill>
            <a:prstDash val="soli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73B4A97-32AE-415B-BF8A-B0819A346CF9}"/>
              </a:ext>
            </a:extLst>
          </p:cNvPr>
          <p:cNvCxnSpPr/>
          <p:nvPr/>
        </p:nvCxnSpPr>
        <p:spPr>
          <a:xfrm>
            <a:off x="469173" y="4645715"/>
            <a:ext cx="2529230" cy="0"/>
          </a:xfrm>
          <a:prstGeom prst="line">
            <a:avLst/>
          </a:prstGeom>
          <a:noFill/>
          <a:ln w="19050" cap="flat" cmpd="sng" algn="ctr">
            <a:solidFill>
              <a:srgbClr val="444444"/>
            </a:solidFill>
            <a:prstDash val="soli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B72F238-D92C-450F-A24E-135553A94657}"/>
              </a:ext>
            </a:extLst>
          </p:cNvPr>
          <p:cNvCxnSpPr/>
          <p:nvPr/>
        </p:nvCxnSpPr>
        <p:spPr>
          <a:xfrm>
            <a:off x="469173" y="3959915"/>
            <a:ext cx="0" cy="68580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22B477F-1398-4A05-B08A-ECF2A1BAE896}"/>
              </a:ext>
            </a:extLst>
          </p:cNvPr>
          <p:cNvCxnSpPr/>
          <p:nvPr/>
        </p:nvCxnSpPr>
        <p:spPr>
          <a:xfrm>
            <a:off x="2998403" y="5407715"/>
            <a:ext cx="5624170" cy="0"/>
          </a:xfrm>
          <a:prstGeom prst="line">
            <a:avLst/>
          </a:prstGeom>
          <a:noFill/>
          <a:ln w="19050" cap="flat" cmpd="sng" algn="ctr">
            <a:solidFill>
              <a:srgbClr val="444444"/>
            </a:solidFill>
            <a:prstDash val="soli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938A8B9-8668-4E16-ADBA-DBC06A54A149}"/>
              </a:ext>
            </a:extLst>
          </p:cNvPr>
          <p:cNvCxnSpPr/>
          <p:nvPr/>
        </p:nvCxnSpPr>
        <p:spPr>
          <a:xfrm>
            <a:off x="8622573" y="3136003"/>
            <a:ext cx="0" cy="2268582"/>
          </a:xfrm>
          <a:prstGeom prst="line">
            <a:avLst/>
          </a:prstGeom>
          <a:noFill/>
          <a:ln w="19050" cap="flat" cmpd="sng" algn="ctr">
            <a:solidFill>
              <a:srgbClr val="444444"/>
            </a:solidFill>
            <a:prstDash val="solid"/>
          </a:ln>
          <a:effectLst/>
        </p:spPr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47079170-CAEE-402D-8E79-CE916ACAA220}"/>
              </a:ext>
            </a:extLst>
          </p:cNvPr>
          <p:cNvSpPr/>
          <p:nvPr/>
        </p:nvSpPr>
        <p:spPr>
          <a:xfrm>
            <a:off x="3072881" y="3197915"/>
            <a:ext cx="54722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</a:rPr>
              <a:t>24/7/365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</a:rPr>
              <a:t>onsite security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416C58-39B8-40C9-B937-0DEC4A625D6F}"/>
              </a:ext>
            </a:extLst>
          </p:cNvPr>
          <p:cNvCxnSpPr/>
          <p:nvPr/>
        </p:nvCxnSpPr>
        <p:spPr>
          <a:xfrm>
            <a:off x="469173" y="3959915"/>
            <a:ext cx="2538267" cy="0"/>
          </a:xfrm>
          <a:prstGeom prst="line">
            <a:avLst/>
          </a:prstGeom>
          <a:noFill/>
          <a:ln w="19050" cap="flat" cmpd="sng" algn="ctr">
            <a:solidFill>
              <a:srgbClr val="444444"/>
            </a:solidFill>
            <a:prstDash val="soli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C0056F1-5AD1-493C-9D7B-1C331B7F7729}"/>
              </a:ext>
            </a:extLst>
          </p:cNvPr>
          <p:cNvCxnSpPr/>
          <p:nvPr/>
        </p:nvCxnSpPr>
        <p:spPr>
          <a:xfrm>
            <a:off x="2998403" y="4645715"/>
            <a:ext cx="0" cy="75887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3FEECCE-7571-4B6D-9BC1-495840A9A446}"/>
              </a:ext>
            </a:extLst>
          </p:cNvPr>
          <p:cNvCxnSpPr/>
          <p:nvPr/>
        </p:nvCxnSpPr>
        <p:spPr>
          <a:xfrm>
            <a:off x="3007440" y="3136003"/>
            <a:ext cx="0" cy="823912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7BCA0773-BD79-456D-B073-B7648CD11118}"/>
              </a:ext>
            </a:extLst>
          </p:cNvPr>
          <p:cNvSpPr/>
          <p:nvPr/>
        </p:nvSpPr>
        <p:spPr>
          <a:xfrm>
            <a:off x="3070252" y="3545293"/>
            <a:ext cx="54722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</a:rPr>
              <a:t>Biometric or security badge-based authentication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98B2D7E-E07E-4E47-981B-6D766E8A14D8}"/>
              </a:ext>
            </a:extLst>
          </p:cNvPr>
          <p:cNvSpPr/>
          <p:nvPr/>
        </p:nvSpPr>
        <p:spPr>
          <a:xfrm>
            <a:off x="3076013" y="3933767"/>
            <a:ext cx="54722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</a:rPr>
              <a:t>Video surveillance cameras to monitor the activity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7E91B98-2C25-4742-B759-22E2E3F68DF8}"/>
              </a:ext>
            </a:extLst>
          </p:cNvPr>
          <p:cNvSpPr/>
          <p:nvPr/>
        </p:nvSpPr>
        <p:spPr>
          <a:xfrm>
            <a:off x="3075887" y="4306759"/>
            <a:ext cx="54722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</a:rPr>
              <a:t>Redundant utilities for HVAC systems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94DCE00-75EF-4312-B99C-4F63B99BA3DE}"/>
              </a:ext>
            </a:extLst>
          </p:cNvPr>
          <p:cNvSpPr/>
          <p:nvPr/>
        </p:nvSpPr>
        <p:spPr>
          <a:xfrm>
            <a:off x="3075887" y="4680638"/>
            <a:ext cx="54722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</a:rPr>
              <a:t>Sensors and alarms to detect unusual activities and fire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C56ECCD-9B6C-4201-AC70-9A0286A309F6}"/>
              </a:ext>
            </a:extLst>
          </p:cNvPr>
          <p:cNvSpPr/>
          <p:nvPr/>
        </p:nvSpPr>
        <p:spPr>
          <a:xfrm>
            <a:off x="3073133" y="5024657"/>
            <a:ext cx="54722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</a:rPr>
              <a:t>Use metal detection to screen the visitors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5538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7DB8"/>
                </a:solidFill>
              </a:rPr>
              <a:t>Security mechanisms classification- Technical security </a:t>
            </a:r>
            <a:endParaRPr lang="en-US" dirty="0">
              <a:solidFill>
                <a:srgbClr val="007DB8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F3975F1-4705-45C7-B452-23C33E012C76}"/>
              </a:ext>
            </a:extLst>
          </p:cNvPr>
          <p:cNvCxnSpPr>
            <a:cxnSpLocks/>
          </p:cNvCxnSpPr>
          <p:nvPr/>
        </p:nvCxnSpPr>
        <p:spPr>
          <a:xfrm>
            <a:off x="2962751" y="2794577"/>
            <a:ext cx="61145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B2C3D5B-DD2C-42BA-828B-E049C8B0D4B4}"/>
              </a:ext>
            </a:extLst>
          </p:cNvPr>
          <p:cNvCxnSpPr>
            <a:cxnSpLocks/>
          </p:cNvCxnSpPr>
          <p:nvPr/>
        </p:nvCxnSpPr>
        <p:spPr>
          <a:xfrm>
            <a:off x="433521" y="5139359"/>
            <a:ext cx="252923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7E63319-5B09-4AD9-B47F-A094E945A355}"/>
              </a:ext>
            </a:extLst>
          </p:cNvPr>
          <p:cNvCxnSpPr>
            <a:cxnSpLocks/>
          </p:cNvCxnSpPr>
          <p:nvPr/>
        </p:nvCxnSpPr>
        <p:spPr>
          <a:xfrm>
            <a:off x="424777" y="4468549"/>
            <a:ext cx="0" cy="685800"/>
          </a:xfrm>
          <a:prstGeom prst="line">
            <a:avLst/>
          </a:prstGeom>
          <a:ln w="190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34D2257-BAD2-41F9-8969-F0C4138AD726}"/>
              </a:ext>
            </a:extLst>
          </p:cNvPr>
          <p:cNvCxnSpPr>
            <a:cxnSpLocks/>
          </p:cNvCxnSpPr>
          <p:nvPr/>
        </p:nvCxnSpPr>
        <p:spPr>
          <a:xfrm>
            <a:off x="2971788" y="6441445"/>
            <a:ext cx="6105463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6E7BBAB-0B5E-4B11-B498-343AEEB11758}"/>
              </a:ext>
            </a:extLst>
          </p:cNvPr>
          <p:cNvCxnSpPr>
            <a:cxnSpLocks/>
          </p:cNvCxnSpPr>
          <p:nvPr/>
        </p:nvCxnSpPr>
        <p:spPr>
          <a:xfrm>
            <a:off x="9077251" y="2791447"/>
            <a:ext cx="0" cy="3649998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169B98D-7D2E-43ED-9120-C794B371A409}"/>
              </a:ext>
            </a:extLst>
          </p:cNvPr>
          <p:cNvCxnSpPr>
            <a:cxnSpLocks/>
          </p:cNvCxnSpPr>
          <p:nvPr/>
        </p:nvCxnSpPr>
        <p:spPr>
          <a:xfrm>
            <a:off x="418531" y="4461054"/>
            <a:ext cx="254422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008F5CB-4321-496C-BF0C-700900EFA670}"/>
              </a:ext>
            </a:extLst>
          </p:cNvPr>
          <p:cNvCxnSpPr>
            <a:cxnSpLocks/>
          </p:cNvCxnSpPr>
          <p:nvPr/>
        </p:nvCxnSpPr>
        <p:spPr>
          <a:xfrm>
            <a:off x="2971788" y="2791447"/>
            <a:ext cx="0" cy="1677102"/>
          </a:xfrm>
          <a:prstGeom prst="line">
            <a:avLst/>
          </a:prstGeom>
          <a:ln w="190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82D5F4F7-530D-475B-9707-87ECD37F13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51" y="2850919"/>
            <a:ext cx="6021861" cy="3534184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A8A3E42-CBA1-48EE-B5C6-FBD9CA571DF7}"/>
              </a:ext>
            </a:extLst>
          </p:cNvPr>
          <p:cNvCxnSpPr>
            <a:cxnSpLocks/>
          </p:cNvCxnSpPr>
          <p:nvPr/>
        </p:nvCxnSpPr>
        <p:spPr>
          <a:xfrm flipH="1">
            <a:off x="2962751" y="5143707"/>
            <a:ext cx="2413" cy="1297738"/>
          </a:xfrm>
          <a:prstGeom prst="line">
            <a:avLst/>
          </a:prstGeom>
          <a:ln w="190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ECF28132-9378-4062-90FF-FB043D12E2C8}"/>
              </a:ext>
            </a:extLst>
          </p:cNvPr>
          <p:cNvSpPr/>
          <p:nvPr/>
        </p:nvSpPr>
        <p:spPr>
          <a:xfrm>
            <a:off x="510704" y="4544749"/>
            <a:ext cx="2407920" cy="533400"/>
          </a:xfrm>
          <a:prstGeom prst="rect">
            <a:avLst/>
          </a:prstGeom>
          <a:solidFill>
            <a:srgbClr val="444444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3. Technical security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6BF1537-3676-495D-B764-6EEC8D79AB28}"/>
              </a:ext>
            </a:extLst>
          </p:cNvPr>
          <p:cNvSpPr/>
          <p:nvPr/>
        </p:nvSpPr>
        <p:spPr>
          <a:xfrm>
            <a:off x="493291" y="3670353"/>
            <a:ext cx="2407920" cy="533400"/>
          </a:xfrm>
          <a:prstGeom prst="rect">
            <a:avLst/>
          </a:prstGeom>
          <a:solidFill>
            <a:srgbClr val="0085C3">
              <a:lumMod val="20000"/>
              <a:lumOff val="80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</a:rPr>
              <a:t>2. Physical security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9B2E65A-8902-4F02-9625-15E30EC575B1}"/>
              </a:ext>
            </a:extLst>
          </p:cNvPr>
          <p:cNvSpPr/>
          <p:nvPr/>
        </p:nvSpPr>
        <p:spPr>
          <a:xfrm>
            <a:off x="493291" y="2846220"/>
            <a:ext cx="2407920" cy="533400"/>
          </a:xfrm>
          <a:prstGeom prst="rect">
            <a:avLst/>
          </a:prstGeom>
          <a:solidFill>
            <a:srgbClr val="444444">
              <a:lumMod val="60000"/>
              <a:lumOff val="40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1.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Administrative security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FF29C9C-8127-4BCF-819C-228FF52AEB58}"/>
              </a:ext>
            </a:extLst>
          </p:cNvPr>
          <p:cNvSpPr/>
          <p:nvPr/>
        </p:nvSpPr>
        <p:spPr>
          <a:xfrm>
            <a:off x="493290" y="1881945"/>
            <a:ext cx="8583959" cy="533400"/>
          </a:xfrm>
          <a:prstGeom prst="rect">
            <a:avLst/>
          </a:prstGeom>
          <a:solidFill>
            <a:srgbClr val="0085C3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Security mechanisms can be broadly classified into three types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7952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1" y="685800"/>
            <a:ext cx="8077200" cy="609600"/>
          </a:xfrm>
        </p:spPr>
        <p:txBody>
          <a:bodyPr wrap="square" anchor="t">
            <a:normAutofit/>
          </a:bodyPr>
          <a:lstStyle/>
          <a:p>
            <a:r>
              <a:rPr lang="en-US"/>
              <a:t>Identity and access management</a:t>
            </a:r>
          </a:p>
        </p:txBody>
      </p:sp>
      <p:pic>
        <p:nvPicPr>
          <p:cNvPr id="3" name="Picture 2" descr="A screen shot of a smart phone&#10;&#10;Description automatically generated">
            <a:extLst>
              <a:ext uri="{FF2B5EF4-FFF2-40B4-BE49-F238E27FC236}">
                <a16:creationId xmlns:a16="http://schemas.microsoft.com/office/drawing/2014/main" id="{19497F20-AD79-418E-8DCC-F16DF30E3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914842"/>
            <a:ext cx="8077200" cy="312991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2581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DB8"/>
                </a:solidFill>
              </a:rPr>
              <a:t>Identity and access management(Cont’d.)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FDDDABBC-6D5E-48A3-BC47-ED5205830A77}"/>
              </a:ext>
            </a:extLst>
          </p:cNvPr>
          <p:cNvSpPr/>
          <p:nvPr/>
        </p:nvSpPr>
        <p:spPr>
          <a:xfrm>
            <a:off x="508101" y="3639332"/>
            <a:ext cx="5836920" cy="2319039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D72CB194-5467-4DA8-BBE1-FCBDD139C02F}"/>
              </a:ext>
            </a:extLst>
          </p:cNvPr>
          <p:cNvSpPr/>
          <p:nvPr/>
        </p:nvSpPr>
        <p:spPr>
          <a:xfrm>
            <a:off x="485775" y="1564168"/>
            <a:ext cx="5836920" cy="1966808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201AB551-668A-4D9A-94D1-4035F41333A6}"/>
              </a:ext>
            </a:extLst>
          </p:cNvPr>
          <p:cNvGrpSpPr/>
          <p:nvPr/>
        </p:nvGrpSpPr>
        <p:grpSpPr>
          <a:xfrm>
            <a:off x="595816" y="1845329"/>
            <a:ext cx="5649341" cy="1493855"/>
            <a:chOff x="313245" y="971550"/>
            <a:chExt cx="5649341" cy="1493855"/>
          </a:xfrm>
        </p:grpSpPr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067B9793-27A6-4094-B382-6B8B5439CC63}"/>
                </a:ext>
              </a:extLst>
            </p:cNvPr>
            <p:cNvGrpSpPr/>
            <p:nvPr/>
          </p:nvGrpSpPr>
          <p:grpSpPr>
            <a:xfrm>
              <a:off x="313245" y="971550"/>
              <a:ext cx="5649341" cy="1493855"/>
              <a:chOff x="541845" y="1709267"/>
              <a:chExt cx="5649341" cy="1493855"/>
            </a:xfrm>
          </p:grpSpPr>
          <p:pic>
            <p:nvPicPr>
              <p:cNvPr id="182" name="Picture 181">
                <a:extLst>
                  <a:ext uri="{FF2B5EF4-FFF2-40B4-BE49-F238E27FC236}">
                    <a16:creationId xmlns:a16="http://schemas.microsoft.com/office/drawing/2014/main" id="{26DB3023-B5CD-4BEC-A53F-6212E35807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93578" y="1709267"/>
                <a:ext cx="1697608" cy="1469572"/>
              </a:xfrm>
              <a:prstGeom prst="rect">
                <a:avLst/>
              </a:prstGeom>
            </p:spPr>
          </p:pic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7DB31911-1B6E-44CF-918B-019E720E22FB}"/>
                  </a:ext>
                </a:extLst>
              </p:cNvPr>
              <p:cNvSpPr/>
              <p:nvPr/>
            </p:nvSpPr>
            <p:spPr>
              <a:xfrm>
                <a:off x="5079805" y="1853471"/>
                <a:ext cx="457200" cy="457200"/>
              </a:xfrm>
              <a:prstGeom prst="ellipse">
                <a:avLst/>
              </a:prstGeom>
              <a:solidFill>
                <a:srgbClr val="FFFFFF"/>
              </a:solidFill>
              <a:ln w="12700" cmpd="sng">
                <a:noFill/>
              </a:ln>
              <a:effectLst/>
            </p:spPr>
            <p:txBody>
              <a:bodyPr wrap="square" lIns="182880" tIns="137160" rIns="137160" bIns="137160" rtlCol="0" anchor="ctr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2CA8610F-B18A-45C4-83FC-9F196FBB669D}"/>
                  </a:ext>
                </a:extLst>
              </p:cNvPr>
              <p:cNvGrpSpPr/>
              <p:nvPr/>
            </p:nvGrpSpPr>
            <p:grpSpPr>
              <a:xfrm>
                <a:off x="541845" y="1733550"/>
                <a:ext cx="1697608" cy="1469572"/>
                <a:chOff x="541845" y="1733550"/>
                <a:chExt cx="1697608" cy="1469572"/>
              </a:xfrm>
            </p:grpSpPr>
            <p:pic>
              <p:nvPicPr>
                <p:cNvPr id="197" name="Picture 196">
                  <a:extLst>
                    <a:ext uri="{FF2B5EF4-FFF2-40B4-BE49-F238E27FC236}">
                      <a16:creationId xmlns:a16="http://schemas.microsoft.com/office/drawing/2014/main" id="{2DBF0660-FA7F-4585-AD50-34C3BE980B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1845" y="1733550"/>
                  <a:ext cx="1697608" cy="1469572"/>
                </a:xfrm>
                <a:prstGeom prst="rect">
                  <a:avLst/>
                </a:prstGeom>
              </p:spPr>
            </p:pic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5BB8E2B3-FAC6-438B-91B3-86378A08D345}"/>
                    </a:ext>
                  </a:extLst>
                </p:cNvPr>
                <p:cNvSpPr/>
                <p:nvPr/>
              </p:nvSpPr>
              <p:spPr>
                <a:xfrm>
                  <a:off x="1410199" y="1964301"/>
                  <a:ext cx="644235" cy="1524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noFill/>
                </a:ln>
                <a:effectLst/>
              </p:spPr>
              <p:txBody>
                <a:bodyPr wrap="square" lIns="182880" tIns="137160" rIns="137160" bIns="137160" rtlCol="0" anchor="ctr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940407B9-3BC7-4E51-871B-F5795E9820EA}"/>
                    </a:ext>
                  </a:extLst>
                </p:cNvPr>
                <p:cNvSpPr/>
                <p:nvPr/>
              </p:nvSpPr>
              <p:spPr>
                <a:xfrm>
                  <a:off x="1107620" y="2496288"/>
                  <a:ext cx="438151" cy="158887"/>
                </a:xfrm>
                <a:prstGeom prst="rect">
                  <a:avLst/>
                </a:prstGeom>
                <a:solidFill>
                  <a:srgbClr val="444444"/>
                </a:solidFill>
                <a:ln w="12700" cmpd="sng">
                  <a:noFill/>
                </a:ln>
                <a:effectLst/>
              </p:spPr>
              <p:txBody>
                <a:bodyPr wrap="square" lIns="182880" tIns="137160" rIns="137160" bIns="137160" rtlCol="0" anchor="ctr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0" name="TextBox 199">
                  <a:extLst>
                    <a:ext uri="{FF2B5EF4-FFF2-40B4-BE49-F238E27FC236}">
                      <a16:creationId xmlns:a16="http://schemas.microsoft.com/office/drawing/2014/main" id="{1BAB6B86-3DB7-4436-B0C8-3B33551A25F1}"/>
                    </a:ext>
                  </a:extLst>
                </p:cNvPr>
                <p:cNvSpPr txBox="1"/>
                <p:nvPr/>
              </p:nvSpPr>
              <p:spPr>
                <a:xfrm>
                  <a:off x="588654" y="1908885"/>
                  <a:ext cx="835485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85C3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rPr>
                    <a:t>Username</a:t>
                  </a:r>
                </a:p>
              </p:txBody>
            </p:sp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47281BD6-118D-47FF-A8D6-B2B00310354A}"/>
                    </a:ext>
                  </a:extLst>
                </p:cNvPr>
                <p:cNvSpPr/>
                <p:nvPr/>
              </p:nvSpPr>
              <p:spPr>
                <a:xfrm>
                  <a:off x="1407230" y="2152996"/>
                  <a:ext cx="644235" cy="1524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noFill/>
                </a:ln>
                <a:effectLst/>
              </p:spPr>
              <p:txBody>
                <a:bodyPr wrap="square" lIns="182880" tIns="137160" rIns="137160" bIns="137160" rtlCol="0" anchor="ctr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7506F30B-C0A3-470F-A6F8-B8C444CD4A42}"/>
                    </a:ext>
                  </a:extLst>
                </p:cNvPr>
                <p:cNvSpPr txBox="1"/>
                <p:nvPr/>
              </p:nvSpPr>
              <p:spPr>
                <a:xfrm>
                  <a:off x="596949" y="2071781"/>
                  <a:ext cx="805029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85C3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rPr>
                    <a:t>Password</a:t>
                  </a:r>
                </a:p>
              </p:txBody>
            </p:sp>
            <p:sp>
              <p:nvSpPr>
                <p:cNvPr id="203" name="TextBox 202">
                  <a:extLst>
                    <a:ext uri="{FF2B5EF4-FFF2-40B4-BE49-F238E27FC236}">
                      <a16:creationId xmlns:a16="http://schemas.microsoft.com/office/drawing/2014/main" id="{6652B675-CFB0-493C-B17B-A9F8CCCCE2D6}"/>
                    </a:ext>
                  </a:extLst>
                </p:cNvPr>
                <p:cNvSpPr txBox="1"/>
                <p:nvPr/>
              </p:nvSpPr>
              <p:spPr>
                <a:xfrm>
                  <a:off x="1076785" y="2446226"/>
                  <a:ext cx="495649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85C3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rPr>
                    <a:t>Login</a:t>
                  </a:r>
                </a:p>
              </p:txBody>
            </p:sp>
          </p:grpSp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A0CFD51E-F81B-4FE9-A424-B88375893589}"/>
                  </a:ext>
                </a:extLst>
              </p:cNvPr>
              <p:cNvGrpSpPr/>
              <p:nvPr/>
            </p:nvGrpSpPr>
            <p:grpSpPr>
              <a:xfrm>
                <a:off x="2971800" y="1733550"/>
                <a:ext cx="700766" cy="1469572"/>
                <a:chOff x="3069444" y="1761502"/>
                <a:chExt cx="700766" cy="1469572"/>
              </a:xfrm>
            </p:grpSpPr>
            <p:pic>
              <p:nvPicPr>
                <p:cNvPr id="193" name="Picture 192" descr="iphone.png">
                  <a:extLst>
                    <a:ext uri="{FF2B5EF4-FFF2-40B4-BE49-F238E27FC236}">
                      <a16:creationId xmlns:a16="http://schemas.microsoft.com/office/drawing/2014/main" id="{F4121F19-58F2-4A5B-920C-86ADFEAE9F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3069444" y="1761502"/>
                  <a:ext cx="700766" cy="1469572"/>
                </a:xfrm>
                <a:prstGeom prst="rect">
                  <a:avLst/>
                </a:prstGeom>
              </p:spPr>
            </p:pic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A5BCA92F-DC14-426F-AABE-2EDB0C5E5FE9}"/>
                    </a:ext>
                  </a:extLst>
                </p:cNvPr>
                <p:cNvSpPr/>
                <p:nvPr/>
              </p:nvSpPr>
              <p:spPr>
                <a:xfrm>
                  <a:off x="3154014" y="2496288"/>
                  <a:ext cx="531625" cy="125761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noFill/>
                </a:ln>
                <a:effectLst/>
              </p:spPr>
              <p:txBody>
                <a:bodyPr wrap="square" lIns="182880" tIns="137160" rIns="137160" bIns="137160" rtlCol="0" anchor="ctr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8E25A465-47AC-4AEC-87B8-04CD6BA17A71}"/>
                    </a:ext>
                  </a:extLst>
                </p:cNvPr>
                <p:cNvSpPr txBox="1"/>
                <p:nvPr/>
              </p:nvSpPr>
              <p:spPr>
                <a:xfrm>
                  <a:off x="3074640" y="2203856"/>
                  <a:ext cx="577402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85C3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rPr>
                    <a:t>Token</a:t>
                  </a:r>
                </a:p>
              </p:txBody>
            </p:sp>
            <p:pic>
              <p:nvPicPr>
                <p:cNvPr id="196" name="Picture 195">
                  <a:extLst>
                    <a:ext uri="{FF2B5EF4-FFF2-40B4-BE49-F238E27FC236}">
                      <a16:creationId xmlns:a16="http://schemas.microsoft.com/office/drawing/2014/main" id="{B731B3A2-A990-4CD5-907B-DAE033B775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 flipV="1">
                  <a:off x="3472418" y="2194791"/>
                  <a:ext cx="340540" cy="162330"/>
                </a:xfrm>
                <a:prstGeom prst="rect">
                  <a:avLst/>
                </a:prstGeom>
              </p:spPr>
            </p:pic>
          </p:grp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1C4142C3-025B-4084-A0CF-2C7A22E53270}"/>
                  </a:ext>
                </a:extLst>
              </p:cNvPr>
              <p:cNvGrpSpPr/>
              <p:nvPr/>
            </p:nvGrpSpPr>
            <p:grpSpPr>
              <a:xfrm>
                <a:off x="2365175" y="2066009"/>
                <a:ext cx="477396" cy="477396"/>
                <a:chOff x="4021926" y="2116701"/>
                <a:chExt cx="477396" cy="477396"/>
              </a:xfrm>
            </p:grpSpPr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id="{65F77B6A-7B2A-462A-BDA4-9922179D00ED}"/>
                    </a:ext>
                  </a:extLst>
                </p:cNvPr>
                <p:cNvSpPr/>
                <p:nvPr/>
              </p:nvSpPr>
              <p:spPr>
                <a:xfrm>
                  <a:off x="4191000" y="2116701"/>
                  <a:ext cx="152400" cy="477396"/>
                </a:xfrm>
                <a:prstGeom prst="rect">
                  <a:avLst/>
                </a:prstGeom>
                <a:solidFill>
                  <a:srgbClr val="0085C3"/>
                </a:solidFill>
                <a:ln w="12700" cmpd="sng">
                  <a:noFill/>
                </a:ln>
                <a:effectLst/>
              </p:spPr>
              <p:txBody>
                <a:bodyPr wrap="square" lIns="182880" tIns="137160" rIns="137160" bIns="137160" rtlCol="0" anchor="ctr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D01C85F7-6E79-480E-891E-9E294B8484C9}"/>
                    </a:ext>
                  </a:extLst>
                </p:cNvPr>
                <p:cNvSpPr/>
                <p:nvPr/>
              </p:nvSpPr>
              <p:spPr>
                <a:xfrm rot="16200000">
                  <a:off x="4184424" y="2120810"/>
                  <a:ext cx="152400" cy="477396"/>
                </a:xfrm>
                <a:prstGeom prst="rect">
                  <a:avLst/>
                </a:prstGeom>
                <a:solidFill>
                  <a:srgbClr val="0085C3"/>
                </a:solidFill>
                <a:ln w="12700" cmpd="sng">
                  <a:noFill/>
                </a:ln>
                <a:effectLst/>
              </p:spPr>
              <p:txBody>
                <a:bodyPr wrap="square" lIns="182880" tIns="137160" rIns="137160" bIns="137160" rtlCol="0" anchor="ctr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DFADC6E3-CC9F-4690-8CAB-FD1E1113C361}"/>
                  </a:ext>
                </a:extLst>
              </p:cNvPr>
              <p:cNvSpPr/>
              <p:nvPr/>
            </p:nvSpPr>
            <p:spPr>
              <a:xfrm rot="16200000">
                <a:off x="4045830" y="1989877"/>
                <a:ext cx="134523" cy="439731"/>
              </a:xfrm>
              <a:prstGeom prst="rect">
                <a:avLst/>
              </a:prstGeom>
              <a:solidFill>
                <a:srgbClr val="0085C3"/>
              </a:solidFill>
              <a:ln w="12700" cmpd="sng">
                <a:noFill/>
              </a:ln>
              <a:effectLst/>
            </p:spPr>
            <p:txBody>
              <a:bodyPr wrap="square" lIns="182880" tIns="137160" rIns="137160" bIns="137160" rtlCol="0" anchor="ctr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F5DB776C-17B4-4221-A8BF-283A03680A3F}"/>
                  </a:ext>
                </a:extLst>
              </p:cNvPr>
              <p:cNvSpPr/>
              <p:nvPr/>
            </p:nvSpPr>
            <p:spPr>
              <a:xfrm rot="16200000">
                <a:off x="4045829" y="2224188"/>
                <a:ext cx="134523" cy="439731"/>
              </a:xfrm>
              <a:prstGeom prst="rect">
                <a:avLst/>
              </a:prstGeom>
              <a:solidFill>
                <a:srgbClr val="0085C3"/>
              </a:solidFill>
              <a:ln w="12700" cmpd="sng">
                <a:noFill/>
              </a:ln>
              <a:effectLst/>
            </p:spPr>
            <p:txBody>
              <a:bodyPr wrap="square" lIns="182880" tIns="137160" rIns="137160" bIns="137160" rtlCol="0" anchor="ctr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89" name="Picture 188" descr="Check Mark.png">
                <a:extLst>
                  <a:ext uri="{FF2B5EF4-FFF2-40B4-BE49-F238E27FC236}">
                    <a16:creationId xmlns:a16="http://schemas.microsoft.com/office/drawing/2014/main" id="{7A195436-7F8B-4CB1-BF22-D1FF2D5540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112571" y="1943204"/>
                <a:ext cx="448818" cy="346431"/>
              </a:xfrm>
              <a:prstGeom prst="rect">
                <a:avLst/>
              </a:prstGeom>
            </p:spPr>
          </p:pic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ACC40931-519B-4909-ABEC-E24A8F0EF988}"/>
                  </a:ext>
                </a:extLst>
              </p:cNvPr>
              <p:cNvSpPr txBox="1"/>
              <p:nvPr/>
            </p:nvSpPr>
            <p:spPr>
              <a:xfrm>
                <a:off x="4806949" y="2307682"/>
                <a:ext cx="11224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85C3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Successfully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85C3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Authenticated</a:t>
                </a:r>
              </a:p>
            </p:txBody>
          </p:sp>
        </p:grp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73D24CA1-D771-432B-B5D5-FFA9FC6123B8}"/>
                </a:ext>
              </a:extLst>
            </p:cNvPr>
            <p:cNvSpPr txBox="1"/>
            <p:nvPr/>
          </p:nvSpPr>
          <p:spPr>
            <a:xfrm>
              <a:off x="1169007" y="1200568"/>
              <a:ext cx="57900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5C3"/>
                </a:buClr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Abc@123</a:t>
              </a: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B038E260-8E01-49DC-8197-5BE6C109B935}"/>
                </a:ext>
              </a:extLst>
            </p:cNvPr>
            <p:cNvSpPr/>
            <p:nvPr/>
          </p:nvSpPr>
          <p:spPr>
            <a:xfrm>
              <a:off x="1229339" y="1451851"/>
              <a:ext cx="70855" cy="70855"/>
            </a:xfrm>
            <a:prstGeom prst="ellipse">
              <a:avLst/>
            </a:prstGeom>
            <a:solidFill>
              <a:srgbClr val="444444"/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11A1561A-ACB7-45CD-A853-7B9B7251919A}"/>
                </a:ext>
              </a:extLst>
            </p:cNvPr>
            <p:cNvSpPr/>
            <p:nvPr/>
          </p:nvSpPr>
          <p:spPr>
            <a:xfrm>
              <a:off x="1312479" y="1452642"/>
              <a:ext cx="70855" cy="70855"/>
            </a:xfrm>
            <a:prstGeom prst="ellipse">
              <a:avLst/>
            </a:prstGeom>
            <a:solidFill>
              <a:srgbClr val="444444"/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2D632D18-0D36-499E-9A9D-5C6B3FDB4EC1}"/>
                </a:ext>
              </a:extLst>
            </p:cNvPr>
            <p:cNvSpPr/>
            <p:nvPr/>
          </p:nvSpPr>
          <p:spPr>
            <a:xfrm>
              <a:off x="1400301" y="1451701"/>
              <a:ext cx="70855" cy="70855"/>
            </a:xfrm>
            <a:prstGeom prst="ellipse">
              <a:avLst/>
            </a:prstGeom>
            <a:solidFill>
              <a:srgbClr val="444444"/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9B355647-D5AA-45A7-AC11-A72C0E65EE6E}"/>
                </a:ext>
              </a:extLst>
            </p:cNvPr>
            <p:cNvSpPr/>
            <p:nvPr/>
          </p:nvSpPr>
          <p:spPr>
            <a:xfrm>
              <a:off x="1485426" y="1451700"/>
              <a:ext cx="70855" cy="70855"/>
            </a:xfrm>
            <a:prstGeom prst="ellipse">
              <a:avLst/>
            </a:prstGeom>
            <a:solidFill>
              <a:srgbClr val="444444"/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79E2B0F1-9B0B-41E4-9C6B-34804226D2BE}"/>
                </a:ext>
              </a:extLst>
            </p:cNvPr>
            <p:cNvSpPr/>
            <p:nvPr/>
          </p:nvSpPr>
          <p:spPr>
            <a:xfrm>
              <a:off x="1567672" y="1451699"/>
              <a:ext cx="70855" cy="70855"/>
            </a:xfrm>
            <a:prstGeom prst="ellipse">
              <a:avLst/>
            </a:prstGeom>
            <a:solidFill>
              <a:srgbClr val="444444"/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E5F829B1-AAA9-45A7-A27C-9B98CD46394C}"/>
                </a:ext>
              </a:extLst>
            </p:cNvPr>
            <p:cNvSpPr/>
            <p:nvPr/>
          </p:nvSpPr>
          <p:spPr>
            <a:xfrm>
              <a:off x="1652759" y="1451237"/>
              <a:ext cx="70855" cy="70855"/>
            </a:xfrm>
            <a:prstGeom prst="ellipse">
              <a:avLst/>
            </a:prstGeom>
            <a:solidFill>
              <a:srgbClr val="444444"/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272BB585-7FEE-4E96-B531-25F7B96B593B}"/>
                </a:ext>
              </a:extLst>
            </p:cNvPr>
            <p:cNvSpPr txBox="1"/>
            <p:nvPr/>
          </p:nvSpPr>
          <p:spPr>
            <a:xfrm>
              <a:off x="2811777" y="1686677"/>
              <a:ext cx="53091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5C3"/>
                </a:buClr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513862</a:t>
              </a:r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15323DD2-AD1A-4356-853D-53B0D87ED652}"/>
              </a:ext>
            </a:extLst>
          </p:cNvPr>
          <p:cNvGrpSpPr/>
          <p:nvPr/>
        </p:nvGrpSpPr>
        <p:grpSpPr>
          <a:xfrm>
            <a:off x="547651" y="3674412"/>
            <a:ext cx="5638800" cy="2230435"/>
            <a:chOff x="457200" y="2670774"/>
            <a:chExt cx="5638800" cy="2230435"/>
          </a:xfrm>
        </p:grpSpPr>
        <p:pic>
          <p:nvPicPr>
            <p:cNvPr id="205" name="Picture 204" descr="Peep_Service.png">
              <a:extLst>
                <a:ext uri="{FF2B5EF4-FFF2-40B4-BE49-F238E27FC236}">
                  <a16:creationId xmlns:a16="http://schemas.microsoft.com/office/drawing/2014/main" id="{F84D63C9-EC68-4B79-9080-F1DA0DA93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8608" y="3333750"/>
              <a:ext cx="875563" cy="990600"/>
            </a:xfrm>
            <a:prstGeom prst="rect">
              <a:avLst/>
            </a:prstGeom>
          </p:spPr>
        </p:pic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29EC9B95-6EEF-49AD-97ED-20FCD7D9768C}"/>
                </a:ext>
              </a:extLst>
            </p:cNvPr>
            <p:cNvSpPr txBox="1"/>
            <p:nvPr/>
          </p:nvSpPr>
          <p:spPr>
            <a:xfrm>
              <a:off x="457200" y="4095750"/>
              <a:ext cx="12170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5C3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Customer/User</a:t>
              </a:r>
            </a:p>
          </p:txBody>
        </p: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9B0F71A3-6BEF-442B-B728-B6E65146A1C8}"/>
                </a:ext>
              </a:extLst>
            </p:cNvPr>
            <p:cNvCxnSpPr/>
            <p:nvPr/>
          </p:nvCxnSpPr>
          <p:spPr>
            <a:xfrm>
              <a:off x="1464171" y="3790950"/>
              <a:ext cx="791106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pic>
          <p:nvPicPr>
            <p:cNvPr id="208" name="Picture 207">
              <a:extLst>
                <a:ext uri="{FF2B5EF4-FFF2-40B4-BE49-F238E27FC236}">
                  <a16:creationId xmlns:a16="http://schemas.microsoft.com/office/drawing/2014/main" id="{3794725A-E9B6-47D9-AC4D-09556520E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1404" y="3347656"/>
              <a:ext cx="1232372" cy="1066830"/>
            </a:xfrm>
            <a:prstGeom prst="rect">
              <a:avLst/>
            </a:prstGeom>
          </p:spPr>
        </p:pic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98A5F7E2-68D7-41FE-9DB4-E029D5DD273A}"/>
                </a:ext>
              </a:extLst>
            </p:cNvPr>
            <p:cNvSpPr/>
            <p:nvPr/>
          </p:nvSpPr>
          <p:spPr>
            <a:xfrm>
              <a:off x="2895600" y="3556737"/>
              <a:ext cx="576405" cy="152400"/>
            </a:xfrm>
            <a:prstGeom prst="rect">
              <a:avLst/>
            </a:prstGeom>
            <a:solidFill>
              <a:srgbClr val="FFFFFF"/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778009DD-A457-4532-B497-531AB9197EE4}"/>
                </a:ext>
              </a:extLst>
            </p:cNvPr>
            <p:cNvSpPr/>
            <p:nvPr/>
          </p:nvSpPr>
          <p:spPr>
            <a:xfrm>
              <a:off x="2895600" y="3781820"/>
              <a:ext cx="576405" cy="152400"/>
            </a:xfrm>
            <a:prstGeom prst="rect">
              <a:avLst/>
            </a:prstGeom>
            <a:solidFill>
              <a:srgbClr val="FFFFFF"/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C7A0E85F-33F7-4370-A987-3CCC3EE2B6F8}"/>
                </a:ext>
              </a:extLst>
            </p:cNvPr>
            <p:cNvSpPr txBox="1"/>
            <p:nvPr/>
          </p:nvSpPr>
          <p:spPr>
            <a:xfrm>
              <a:off x="2413871" y="3535145"/>
              <a:ext cx="54213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5C3"/>
                </a:buClr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Username</a:t>
              </a: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CE41021B-F8D4-493D-B605-57512B4CE7C5}"/>
                </a:ext>
              </a:extLst>
            </p:cNvPr>
            <p:cNvSpPr txBox="1"/>
            <p:nvPr/>
          </p:nvSpPr>
          <p:spPr>
            <a:xfrm>
              <a:off x="2413871" y="3765687"/>
              <a:ext cx="52450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5C3"/>
                </a:buClr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Password</a:t>
              </a: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A27E7CC8-FB27-47E5-9747-3585FB1E9297}"/>
                </a:ext>
              </a:extLst>
            </p:cNvPr>
            <p:cNvSpPr txBox="1"/>
            <p:nvPr/>
          </p:nvSpPr>
          <p:spPr>
            <a:xfrm>
              <a:off x="2862212" y="3542505"/>
              <a:ext cx="52610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5C3"/>
                </a:buClr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Abc@123</a:t>
              </a: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BFADDBD3-AB17-41F5-9298-8C54BC997AC9}"/>
                </a:ext>
              </a:extLst>
            </p:cNvPr>
            <p:cNvSpPr/>
            <p:nvPr/>
          </p:nvSpPr>
          <p:spPr>
            <a:xfrm>
              <a:off x="2765197" y="3992452"/>
              <a:ext cx="374778" cy="99090"/>
            </a:xfrm>
            <a:prstGeom prst="rect">
              <a:avLst/>
            </a:prstGeom>
            <a:solidFill>
              <a:srgbClr val="444444"/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4D18B78C-5A7D-4BB1-BE93-068A4370BA46}"/>
                </a:ext>
              </a:extLst>
            </p:cNvPr>
            <p:cNvSpPr txBox="1"/>
            <p:nvPr/>
          </p:nvSpPr>
          <p:spPr>
            <a:xfrm>
              <a:off x="2762250" y="3943946"/>
              <a:ext cx="37542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5C3"/>
                </a:buClr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Login</a:t>
              </a:r>
            </a:p>
          </p:txBody>
        </p:sp>
        <p:pic>
          <p:nvPicPr>
            <p:cNvPr id="216" name="Picture 215">
              <a:extLst>
                <a:ext uri="{FF2B5EF4-FFF2-40B4-BE49-F238E27FC236}">
                  <a16:creationId xmlns:a16="http://schemas.microsoft.com/office/drawing/2014/main" id="{FC77165C-1D5F-4597-8A32-005972303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2139" y="2670774"/>
              <a:ext cx="1513861" cy="1021771"/>
            </a:xfrm>
            <a:prstGeom prst="rect">
              <a:avLst/>
            </a:prstGeom>
          </p:spPr>
        </p:pic>
        <p:pic>
          <p:nvPicPr>
            <p:cNvPr id="217" name="Picture 216">
              <a:extLst>
                <a:ext uri="{FF2B5EF4-FFF2-40B4-BE49-F238E27FC236}">
                  <a16:creationId xmlns:a16="http://schemas.microsoft.com/office/drawing/2014/main" id="{26C00D9D-D1FB-45A8-B380-7E2FF26BE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2139" y="3878823"/>
              <a:ext cx="1513861" cy="1021771"/>
            </a:xfrm>
            <a:prstGeom prst="rect">
              <a:avLst/>
            </a:prstGeom>
          </p:spPr>
        </p:pic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0FF9D809-2929-4E12-B5C6-BCB3160328A8}"/>
                </a:ext>
              </a:extLst>
            </p:cNvPr>
            <p:cNvSpPr txBox="1"/>
            <p:nvPr/>
          </p:nvSpPr>
          <p:spPr>
            <a:xfrm>
              <a:off x="4851205" y="3404005"/>
              <a:ext cx="1010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5C3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Public cloud</a:t>
              </a: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A1F80704-6C05-489E-B707-24D0E7DFA0D2}"/>
                </a:ext>
              </a:extLst>
            </p:cNvPr>
            <p:cNvSpPr txBox="1"/>
            <p:nvPr/>
          </p:nvSpPr>
          <p:spPr>
            <a:xfrm>
              <a:off x="4827682" y="4624210"/>
              <a:ext cx="10711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5C3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Private cloud</a:t>
              </a:r>
            </a:p>
          </p:txBody>
        </p: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7781186D-1DFD-4BB1-8403-98E0F8ECD50B}"/>
                </a:ext>
              </a:extLst>
            </p:cNvPr>
            <p:cNvGrpSpPr/>
            <p:nvPr/>
          </p:nvGrpSpPr>
          <p:grpSpPr>
            <a:xfrm>
              <a:off x="5102332" y="3940960"/>
              <a:ext cx="612668" cy="702643"/>
              <a:chOff x="6783599" y="1048578"/>
              <a:chExt cx="612668" cy="702643"/>
            </a:xfrm>
          </p:grpSpPr>
          <p:pic>
            <p:nvPicPr>
              <p:cNvPr id="236" name="Picture 235">
                <a:extLst>
                  <a:ext uri="{FF2B5EF4-FFF2-40B4-BE49-F238E27FC236}">
                    <a16:creationId xmlns:a16="http://schemas.microsoft.com/office/drawing/2014/main" id="{68E6C0C1-8BBE-46D5-93FF-B98587F260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83599" y="1048578"/>
                <a:ext cx="539711" cy="702643"/>
              </a:xfrm>
              <a:prstGeom prst="rect">
                <a:avLst/>
              </a:prstGeom>
            </p:spPr>
          </p:pic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85B587A5-A926-473C-BE2E-83D2A163F1C0}"/>
                  </a:ext>
                </a:extLst>
              </p:cNvPr>
              <p:cNvSpPr txBox="1"/>
              <p:nvPr/>
            </p:nvSpPr>
            <p:spPr>
              <a:xfrm>
                <a:off x="6783599" y="1320748"/>
                <a:ext cx="61266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85C3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App 2</a:t>
                </a:r>
              </a:p>
            </p:txBody>
          </p: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D6E86BC2-CD49-424F-8552-E0B6F09B5C96}"/>
                </a:ext>
              </a:extLst>
            </p:cNvPr>
            <p:cNvGrpSpPr/>
            <p:nvPr/>
          </p:nvGrpSpPr>
          <p:grpSpPr>
            <a:xfrm>
              <a:off x="5088104" y="2763580"/>
              <a:ext cx="612668" cy="702643"/>
              <a:chOff x="6783599" y="1048578"/>
              <a:chExt cx="612668" cy="702643"/>
            </a:xfrm>
          </p:grpSpPr>
          <p:pic>
            <p:nvPicPr>
              <p:cNvPr id="234" name="Picture 233">
                <a:extLst>
                  <a:ext uri="{FF2B5EF4-FFF2-40B4-BE49-F238E27FC236}">
                    <a16:creationId xmlns:a16="http://schemas.microsoft.com/office/drawing/2014/main" id="{97BE3BC7-0358-4847-B783-0DB24590DA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83599" y="1048578"/>
                <a:ext cx="539711" cy="702643"/>
              </a:xfrm>
              <a:prstGeom prst="rect">
                <a:avLst/>
              </a:prstGeom>
            </p:spPr>
          </p:pic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6A09688A-B892-4ED1-B53C-CE141DFE2045}"/>
                  </a:ext>
                </a:extLst>
              </p:cNvPr>
              <p:cNvSpPr txBox="1"/>
              <p:nvPr/>
            </p:nvSpPr>
            <p:spPr>
              <a:xfrm>
                <a:off x="6783599" y="1281422"/>
                <a:ext cx="61266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85C3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App 1</a:t>
                </a:r>
              </a:p>
            </p:txBody>
          </p:sp>
        </p:grp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70CF1FA5-1B2E-4692-9C25-E9BF866D83EF}"/>
                </a:ext>
              </a:extLst>
            </p:cNvPr>
            <p:cNvCxnSpPr/>
            <p:nvPr/>
          </p:nvCxnSpPr>
          <p:spPr>
            <a:xfrm>
              <a:off x="3619907" y="3765687"/>
              <a:ext cx="418693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0D1A9F92-282D-45B4-A638-5A807F378FCE}"/>
                </a:ext>
              </a:extLst>
            </p:cNvPr>
            <p:cNvCxnSpPr/>
            <p:nvPr/>
          </p:nvCxnSpPr>
          <p:spPr>
            <a:xfrm>
              <a:off x="4038600" y="3386984"/>
              <a:ext cx="0" cy="379515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CE0B7A42-35D9-43F1-A8E9-2E6102D6FB34}"/>
                </a:ext>
              </a:extLst>
            </p:cNvPr>
            <p:cNvCxnSpPr/>
            <p:nvPr/>
          </p:nvCxnSpPr>
          <p:spPr>
            <a:xfrm>
              <a:off x="4047186" y="3386984"/>
              <a:ext cx="1066596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471ADCD1-BF09-48B3-957C-78C68B601F31}"/>
                </a:ext>
              </a:extLst>
            </p:cNvPr>
            <p:cNvCxnSpPr/>
            <p:nvPr/>
          </p:nvCxnSpPr>
          <p:spPr>
            <a:xfrm>
              <a:off x="4038172" y="3765687"/>
              <a:ext cx="0" cy="379515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8E50BE9E-3758-47E2-BEC9-5A70DADF55CA}"/>
                </a:ext>
              </a:extLst>
            </p:cNvPr>
            <p:cNvCxnSpPr/>
            <p:nvPr/>
          </p:nvCxnSpPr>
          <p:spPr>
            <a:xfrm>
              <a:off x="4038600" y="4138444"/>
              <a:ext cx="1100960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</p:spPr>
        </p:cxn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1723D254-B3FB-4869-A31F-CDDA4046A0C0}"/>
                </a:ext>
              </a:extLst>
            </p:cNvPr>
            <p:cNvGrpSpPr/>
            <p:nvPr/>
          </p:nvGrpSpPr>
          <p:grpSpPr>
            <a:xfrm>
              <a:off x="2953140" y="3831467"/>
              <a:ext cx="438150" cy="61105"/>
              <a:chOff x="6324600" y="3729951"/>
              <a:chExt cx="438150" cy="61105"/>
            </a:xfrm>
          </p:grpSpPr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CB87BE94-F2CC-481F-B850-44895871BF6A}"/>
                  </a:ext>
                </a:extLst>
              </p:cNvPr>
              <p:cNvSpPr/>
              <p:nvPr/>
            </p:nvSpPr>
            <p:spPr>
              <a:xfrm>
                <a:off x="6324600" y="3736407"/>
                <a:ext cx="45719" cy="54649"/>
              </a:xfrm>
              <a:prstGeom prst="ellipse">
                <a:avLst/>
              </a:prstGeom>
              <a:solidFill>
                <a:srgbClr val="444444"/>
              </a:solidFill>
              <a:ln w="12700" cmpd="sng">
                <a:noFill/>
              </a:ln>
              <a:effectLst/>
            </p:spPr>
            <p:txBody>
              <a:bodyPr wrap="square" lIns="182880" tIns="137160" rIns="137160" bIns="137160" rtlCol="0" anchor="ctr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45AC03A6-4C9D-4512-8CAE-6D19E230E0C3}"/>
                  </a:ext>
                </a:extLst>
              </p:cNvPr>
              <p:cNvSpPr/>
              <p:nvPr/>
            </p:nvSpPr>
            <p:spPr>
              <a:xfrm>
                <a:off x="6399531" y="3736301"/>
                <a:ext cx="45719" cy="54649"/>
              </a:xfrm>
              <a:prstGeom prst="ellipse">
                <a:avLst/>
              </a:prstGeom>
              <a:solidFill>
                <a:srgbClr val="444444"/>
              </a:solidFill>
              <a:ln w="12700" cmpd="sng">
                <a:noFill/>
              </a:ln>
              <a:effectLst/>
            </p:spPr>
            <p:txBody>
              <a:bodyPr wrap="square" lIns="182880" tIns="137160" rIns="137160" bIns="137160" rtlCol="0" anchor="ctr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id="{7C28E648-1515-446D-B82A-65E47B6C48BF}"/>
                  </a:ext>
                </a:extLst>
              </p:cNvPr>
              <p:cNvSpPr/>
              <p:nvPr/>
            </p:nvSpPr>
            <p:spPr>
              <a:xfrm>
                <a:off x="6482081" y="3736301"/>
                <a:ext cx="45719" cy="54649"/>
              </a:xfrm>
              <a:prstGeom prst="ellipse">
                <a:avLst/>
              </a:prstGeom>
              <a:solidFill>
                <a:srgbClr val="444444"/>
              </a:solidFill>
              <a:ln w="12700" cmpd="sng">
                <a:noFill/>
              </a:ln>
              <a:effectLst/>
            </p:spPr>
            <p:txBody>
              <a:bodyPr wrap="square" lIns="182880" tIns="137160" rIns="137160" bIns="137160" rtlCol="0" anchor="ctr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56DB0A51-EDDA-45C9-BCD7-E04028343066}"/>
                  </a:ext>
                </a:extLst>
              </p:cNvPr>
              <p:cNvSpPr/>
              <p:nvPr/>
            </p:nvSpPr>
            <p:spPr>
              <a:xfrm>
                <a:off x="6564631" y="3729951"/>
                <a:ext cx="45719" cy="54649"/>
              </a:xfrm>
              <a:prstGeom prst="ellipse">
                <a:avLst/>
              </a:prstGeom>
              <a:solidFill>
                <a:srgbClr val="444444"/>
              </a:solidFill>
              <a:ln w="12700" cmpd="sng">
                <a:noFill/>
              </a:ln>
              <a:effectLst/>
            </p:spPr>
            <p:txBody>
              <a:bodyPr wrap="square" lIns="182880" tIns="137160" rIns="137160" bIns="137160" rtlCol="0" anchor="ctr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D770EE65-D8D8-41B8-AE93-4F995D5FFB8B}"/>
                  </a:ext>
                </a:extLst>
              </p:cNvPr>
              <p:cNvSpPr/>
              <p:nvPr/>
            </p:nvSpPr>
            <p:spPr>
              <a:xfrm>
                <a:off x="6640831" y="3729951"/>
                <a:ext cx="45719" cy="54649"/>
              </a:xfrm>
              <a:prstGeom prst="ellipse">
                <a:avLst/>
              </a:prstGeom>
              <a:solidFill>
                <a:srgbClr val="444444"/>
              </a:solidFill>
              <a:ln w="12700" cmpd="sng">
                <a:noFill/>
              </a:ln>
              <a:effectLst/>
            </p:spPr>
            <p:txBody>
              <a:bodyPr wrap="square" lIns="182880" tIns="137160" rIns="137160" bIns="137160" rtlCol="0" anchor="ctr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3" name="Oval 232">
                <a:extLst>
                  <a:ext uri="{FF2B5EF4-FFF2-40B4-BE49-F238E27FC236}">
                    <a16:creationId xmlns:a16="http://schemas.microsoft.com/office/drawing/2014/main" id="{66148B2C-23FC-48E1-8FD7-9DC90E6D0ACD}"/>
                  </a:ext>
                </a:extLst>
              </p:cNvPr>
              <p:cNvSpPr/>
              <p:nvPr/>
            </p:nvSpPr>
            <p:spPr>
              <a:xfrm>
                <a:off x="6717031" y="3729951"/>
                <a:ext cx="45719" cy="54649"/>
              </a:xfrm>
              <a:prstGeom prst="ellipse">
                <a:avLst/>
              </a:prstGeom>
              <a:solidFill>
                <a:srgbClr val="444444"/>
              </a:solidFill>
              <a:ln w="12700" cmpd="sng">
                <a:noFill/>
              </a:ln>
              <a:effectLst/>
            </p:spPr>
            <p:txBody>
              <a:bodyPr wrap="square" lIns="182880" tIns="137160" rIns="137160" bIns="137160" rtlCol="0" anchor="ctr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38" name="TextBox 237">
            <a:extLst>
              <a:ext uri="{FF2B5EF4-FFF2-40B4-BE49-F238E27FC236}">
                <a16:creationId xmlns:a16="http://schemas.microsoft.com/office/drawing/2014/main" id="{68AE93F5-9D78-45F8-B4C7-74AFB37EB9DA}"/>
              </a:ext>
            </a:extLst>
          </p:cNvPr>
          <p:cNvSpPr txBox="1"/>
          <p:nvPr/>
        </p:nvSpPr>
        <p:spPr>
          <a:xfrm>
            <a:off x="2379859" y="3231425"/>
            <a:ext cx="20681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C3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Multifactor authentication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AC3E665D-143D-48F6-9B37-822526FEA31C}"/>
              </a:ext>
            </a:extLst>
          </p:cNvPr>
          <p:cNvSpPr txBox="1"/>
          <p:nvPr/>
        </p:nvSpPr>
        <p:spPr>
          <a:xfrm>
            <a:off x="2539090" y="5618934"/>
            <a:ext cx="1266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C3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Single Sign-on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50DB22A9-2509-429E-BBE4-D80328DB85D8}"/>
              </a:ext>
            </a:extLst>
          </p:cNvPr>
          <p:cNvSpPr/>
          <p:nvPr/>
        </p:nvSpPr>
        <p:spPr>
          <a:xfrm>
            <a:off x="6763703" y="2386713"/>
            <a:ext cx="2319978" cy="261569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0085C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241" name="Pentagon 104">
            <a:extLst>
              <a:ext uri="{FF2B5EF4-FFF2-40B4-BE49-F238E27FC236}">
                <a16:creationId xmlns:a16="http://schemas.microsoft.com/office/drawing/2014/main" id="{E4E42574-72AF-437B-97D1-8CA21B7889B5}"/>
              </a:ext>
            </a:extLst>
          </p:cNvPr>
          <p:cNvSpPr/>
          <p:nvPr/>
        </p:nvSpPr>
        <p:spPr>
          <a:xfrm>
            <a:off x="6702816" y="2556662"/>
            <a:ext cx="2077100" cy="294529"/>
          </a:xfrm>
          <a:prstGeom prst="homePlate">
            <a:avLst/>
          </a:prstGeom>
          <a:solidFill>
            <a:srgbClr val="0085C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Role-based access control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FE4F4BC1-A21F-410B-B9DA-99BF2388E2E7}"/>
              </a:ext>
            </a:extLst>
          </p:cNvPr>
          <p:cNvSpPr/>
          <p:nvPr/>
        </p:nvSpPr>
        <p:spPr>
          <a:xfrm>
            <a:off x="6748996" y="2932207"/>
            <a:ext cx="23697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</a:rPr>
              <a:t>A secure method of restricting access to the user based on their respective roles. 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4D20DA1E-E1B1-4330-A3F7-05E0D37FC0C9}"/>
              </a:ext>
            </a:extLst>
          </p:cNvPr>
          <p:cNvSpPr/>
          <p:nvPr/>
        </p:nvSpPr>
        <p:spPr>
          <a:xfrm>
            <a:off x="6733516" y="4055924"/>
            <a:ext cx="23419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</a:rPr>
              <a:t>Provides a greater degree of control over cloud resources.         </a:t>
            </a:r>
          </a:p>
        </p:txBody>
      </p:sp>
      <p:sp>
        <p:nvSpPr>
          <p:cNvPr id="244" name="Isosceles Triangle 243">
            <a:extLst>
              <a:ext uri="{FF2B5EF4-FFF2-40B4-BE49-F238E27FC236}">
                <a16:creationId xmlns:a16="http://schemas.microsoft.com/office/drawing/2014/main" id="{80914434-013B-4F07-B2D5-ECF452038EF4}"/>
              </a:ext>
            </a:extLst>
          </p:cNvPr>
          <p:cNvSpPr/>
          <p:nvPr/>
        </p:nvSpPr>
        <p:spPr>
          <a:xfrm rot="2623375" flipH="1">
            <a:off x="6706679" y="2836607"/>
            <a:ext cx="76293" cy="49774"/>
          </a:xfrm>
          <a:prstGeom prst="triangle">
            <a:avLst/>
          </a:prstGeom>
          <a:solidFill>
            <a:srgbClr val="AAAAA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2867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7DB8"/>
                </a:solidFill>
              </a:rPr>
              <a:t>Application hardening</a:t>
            </a:r>
            <a:endParaRPr lang="en-US" dirty="0">
              <a:solidFill>
                <a:srgbClr val="007DB8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4D31E7C-5DF2-4EEA-AFD5-C8BEFB8E46F8}"/>
              </a:ext>
            </a:extLst>
          </p:cNvPr>
          <p:cNvSpPr/>
          <p:nvPr/>
        </p:nvSpPr>
        <p:spPr>
          <a:xfrm>
            <a:off x="5015132" y="2130962"/>
            <a:ext cx="3962400" cy="3276600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DA32CD8-0809-4AA4-A21A-CFF05339D7A2}"/>
              </a:ext>
            </a:extLst>
          </p:cNvPr>
          <p:cNvGrpSpPr/>
          <p:nvPr/>
        </p:nvGrpSpPr>
        <p:grpSpPr>
          <a:xfrm>
            <a:off x="5657829" y="2588162"/>
            <a:ext cx="2633903" cy="1706229"/>
            <a:chOff x="4935517" y="2674070"/>
            <a:chExt cx="2633903" cy="1706229"/>
          </a:xfrm>
        </p:grpSpPr>
        <p:pic>
          <p:nvPicPr>
            <p:cNvPr id="33" name="Picture 32" descr="Monitor_Blank.png">
              <a:extLst>
                <a:ext uri="{FF2B5EF4-FFF2-40B4-BE49-F238E27FC236}">
                  <a16:creationId xmlns:a16="http://schemas.microsoft.com/office/drawing/2014/main" id="{5F3B2369-2BF0-45D4-ACE2-D5003B383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14081" y="2674070"/>
              <a:ext cx="1762171" cy="152208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4" name="Picture 33" descr="iphone.png">
              <a:extLst>
                <a:ext uri="{FF2B5EF4-FFF2-40B4-BE49-F238E27FC236}">
                  <a16:creationId xmlns:a16="http://schemas.microsoft.com/office/drawing/2014/main" id="{78AFC540-A2B1-404C-9202-FA2BE3051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97700" y="3181350"/>
              <a:ext cx="571720" cy="1198949"/>
            </a:xfrm>
            <a:prstGeom prst="rect">
              <a:avLst/>
            </a:prstGeom>
          </p:spPr>
        </p:pic>
        <p:pic>
          <p:nvPicPr>
            <p:cNvPr id="35" name="Picture 34" descr="ipad_mini.png">
              <a:extLst>
                <a:ext uri="{FF2B5EF4-FFF2-40B4-BE49-F238E27FC236}">
                  <a16:creationId xmlns:a16="http://schemas.microsoft.com/office/drawing/2014/main" id="{F5C17F96-7EE9-4A31-8414-598746ED2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35517" y="3181350"/>
              <a:ext cx="880249" cy="112090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6" name="Picture 35" descr="42.png">
              <a:extLst>
                <a:ext uri="{FF2B5EF4-FFF2-40B4-BE49-F238E27FC236}">
                  <a16:creationId xmlns:a16="http://schemas.microsoft.com/office/drawing/2014/main" id="{89EE1F21-1F8D-453A-B777-4F590954C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88006" y="2975026"/>
              <a:ext cx="412648" cy="412648"/>
            </a:xfrm>
            <a:prstGeom prst="rect">
              <a:avLst/>
            </a:prstGeom>
          </p:spPr>
        </p:pic>
        <p:pic>
          <p:nvPicPr>
            <p:cNvPr id="37" name="Picture 36" descr="42.png">
              <a:extLst>
                <a:ext uri="{FF2B5EF4-FFF2-40B4-BE49-F238E27FC236}">
                  <a16:creationId xmlns:a16="http://schemas.microsoft.com/office/drawing/2014/main" id="{E4843D0E-4BFC-40A2-8AE4-888C4C61D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77236" y="3535477"/>
              <a:ext cx="412648" cy="412648"/>
            </a:xfrm>
            <a:prstGeom prst="rect">
              <a:avLst/>
            </a:prstGeom>
          </p:spPr>
        </p:pic>
        <p:pic>
          <p:nvPicPr>
            <p:cNvPr id="38" name="Picture 37" descr="42.png">
              <a:extLst>
                <a:ext uri="{FF2B5EF4-FFF2-40B4-BE49-F238E27FC236}">
                  <a16:creationId xmlns:a16="http://schemas.microsoft.com/office/drawing/2014/main" id="{65A443CE-D6DD-450D-ACC9-B07DE25DA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24583" y="3551350"/>
              <a:ext cx="412648" cy="412648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5524B5D0-C4B6-4E78-AFFB-EEE1F7921E4F}"/>
              </a:ext>
            </a:extLst>
          </p:cNvPr>
          <p:cNvSpPr txBox="1"/>
          <p:nvPr/>
        </p:nvSpPr>
        <p:spPr>
          <a:xfrm>
            <a:off x="6236393" y="4720007"/>
            <a:ext cx="19062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C3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Application hardening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F79068B-1F86-4F32-A20B-ADBBBAA801CD}"/>
              </a:ext>
            </a:extLst>
          </p:cNvPr>
          <p:cNvGrpSpPr/>
          <p:nvPr/>
        </p:nvGrpSpPr>
        <p:grpSpPr>
          <a:xfrm>
            <a:off x="168812" y="2130962"/>
            <a:ext cx="4877796" cy="3276600"/>
            <a:chOff x="182880" y="971550"/>
            <a:chExt cx="4877796" cy="327660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F73FFBE-F02C-4289-BD6F-2D526DD0AC47}"/>
                </a:ext>
              </a:extLst>
            </p:cNvPr>
            <p:cNvSpPr/>
            <p:nvPr/>
          </p:nvSpPr>
          <p:spPr>
            <a:xfrm>
              <a:off x="182880" y="971550"/>
              <a:ext cx="4846320" cy="3276600"/>
            </a:xfrm>
            <a:prstGeom prst="rect">
              <a:avLst/>
            </a:prstGeom>
            <a:solidFill>
              <a:srgbClr val="0085C3"/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8BAAEDF-DA67-429A-9AD2-9ECA4A7A43A5}"/>
                </a:ext>
              </a:extLst>
            </p:cNvPr>
            <p:cNvSpPr txBox="1"/>
            <p:nvPr/>
          </p:nvSpPr>
          <p:spPr>
            <a:xfrm>
              <a:off x="314654" y="1575817"/>
              <a:ext cx="36567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marR="0" lvl="0" indent="-28575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Identify security policies and procedures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71F24A7-0996-489B-B1EE-35EC3CDFF07F}"/>
                </a:ext>
              </a:extLst>
            </p:cNvPr>
            <p:cNvSpPr txBox="1"/>
            <p:nvPr/>
          </p:nvSpPr>
          <p:spPr>
            <a:xfrm>
              <a:off x="329894" y="1892255"/>
              <a:ext cx="47307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marR="0" lvl="0" indent="-28575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Consider transmission of credentials over the network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95C0E07-B234-4782-BE57-563F1CC367C1}"/>
                </a:ext>
              </a:extLst>
            </p:cNvPr>
            <p:cNvSpPr txBox="1"/>
            <p:nvPr/>
          </p:nvSpPr>
          <p:spPr>
            <a:xfrm>
              <a:off x="337183" y="2185645"/>
              <a:ext cx="16479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marR="0" lvl="0" indent="-28575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Implement ACI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271AC1C-2E12-4E09-9013-B6E67D3677B5}"/>
                </a:ext>
              </a:extLst>
            </p:cNvPr>
            <p:cNvSpPr txBox="1"/>
            <p:nvPr/>
          </p:nvSpPr>
          <p:spPr>
            <a:xfrm>
              <a:off x="352423" y="2486995"/>
              <a:ext cx="36663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marR="0" lvl="0" indent="-28575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Secure third party applications and tools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D42CA5D-5081-45B9-B3AB-576D946101BF}"/>
                </a:ext>
              </a:extLst>
            </p:cNvPr>
            <p:cNvSpPr txBox="1"/>
            <p:nvPr/>
          </p:nvSpPr>
          <p:spPr>
            <a:xfrm>
              <a:off x="360374" y="2797373"/>
              <a:ext cx="40238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marR="0" lvl="0" indent="-28575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Install current application updates or patches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7CA770C-8730-4721-BE4F-F96F222922CD}"/>
                </a:ext>
              </a:extLst>
            </p:cNvPr>
            <p:cNvSpPr txBox="1"/>
            <p:nvPr/>
          </p:nvSpPr>
          <p:spPr>
            <a:xfrm>
              <a:off x="191312" y="1119795"/>
              <a:ext cx="26436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Application hardening checklist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286622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4"/>
  <p:tag name="ARTICULATE_USED_LAYOUT" val="2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4"/>
  <p:tag name="ARTICULATE_USED_LAYOUT" val="2"/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4"/>
  <p:tag name="ARTICULATE_USED_LAYOUT" val="2"/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4"/>
  <p:tag name="ARTICULATE_USED_LAYOUT" val="2"/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4"/>
  <p:tag name="ARTICULATE_USED_LAYOUT" val="2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4"/>
  <p:tag name="ARTICULATE_USED_LAYOUT" val="2"/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4"/>
  <p:tag name="ARTICULATE_USED_LAYOUT" val="2"/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4"/>
  <p:tag name="ARTICULATE_USED_LAYOUT" val="2"/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4"/>
  <p:tag name="ARTICULATE_USED_LAYOUT" val="2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4"/>
  <p:tag name="ARTICULATE_USED_LAYOUT" val="2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4"/>
  <p:tag name="ARTICULATE_USED_LAYOUT" val="2"/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4"/>
  <p:tag name="ARTICULATE_USED_LAYOUT" val="2"/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4"/>
  <p:tag name="ARTICULATE_USED_LAYOUT" val="2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4"/>
  <p:tag name="ARTICULATE_USED_LAYOUT" val="2"/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4"/>
  <p:tag name="ARTICULATE_USED_LAYOUT" val="2"/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4"/>
  <p:tag name="ARTICULATE_USED_LAYOUT" val="2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4"/>
  <p:tag name="ARTICULATE_USED_LAYOUT" val="2"/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4"/>
  <p:tag name="ARTICULATE_USED_LAYOUT" val="2"/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4"/>
  <p:tag name="ARTICULATE_USED_LAYOUT" val="2"/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4"/>
  <p:tag name="ARTICULATE_USED_LAYOUT" val="2"/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4"/>
  <p:tag name="ARTICULATE_USED_LAYOUT" val="2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4"/>
  <p:tag name="ARTICULATE_USED_LAYOUT" val="2"/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4"/>
  <p:tag name="ARTICULATE_USED_LAYOUT" val="2"/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4"/>
  <p:tag name="ARTICULATE_USED_LAYOUT" val="2"/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4"/>
  <p:tag name="ARTICULATE_USED_LAYOUT" val="2"/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4"/>
  <p:tag name="ARTICULATE_USED_LAYOUT" val="2"/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4"/>
  <p:tag name="ARTICULATE_USED_LAYOUT" val="2"/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4"/>
  <p:tag name="ARTICULATE_USED_LAYOUT" val="2"/>
  <p:tag name="ARTICULATE_SLIDE_THUMBNAIL_REFRESH" val="1"/>
</p:tagLst>
</file>

<file path=ppt/theme/theme1.xml><?xml version="1.0" encoding="utf-8"?>
<a:theme xmlns:a="http://schemas.openxmlformats.org/drawingml/2006/main" name="UCTI-Template-foundation-level">
  <a:themeElements>
    <a:clrScheme name="UCTI-Template-foundation-lev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CTI-Template-foundation-l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CTI-Template-foundation-lev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-Presentation1" id="{056D3B58-78C5-4792-9A15-3976C5F26F37}" vid="{CABCEE13-F20D-4B07-A546-C80DB163D7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1-Presentation1</Template>
  <TotalTime>39374</TotalTime>
  <Words>2027</Words>
  <Application>Microsoft Office PowerPoint</Application>
  <PresentationFormat>On-screen Show (4:3)</PresentationFormat>
  <Paragraphs>311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UCTI-Template-foundation-level</vt:lpstr>
      <vt:lpstr>CT105-3-M Cloud Infrastructure and Services</vt:lpstr>
      <vt:lpstr>Lesson: Cloud Security</vt:lpstr>
      <vt:lpstr>Security mechanisms</vt:lpstr>
      <vt:lpstr>Security mechanisms classification: Administrative security </vt:lpstr>
      <vt:lpstr>Security mechanisms classification: Physical security </vt:lpstr>
      <vt:lpstr>Security mechanisms classification- Technical security </vt:lpstr>
      <vt:lpstr>Identity and access management</vt:lpstr>
      <vt:lpstr>Identity and access management(Cont’d.)</vt:lpstr>
      <vt:lpstr>Application hardening</vt:lpstr>
      <vt:lpstr>Sandboxing</vt:lpstr>
      <vt:lpstr>Operating system hardening</vt:lpstr>
      <vt:lpstr>Hypervisor hardening</vt:lpstr>
      <vt:lpstr>Virtual machine hardening</vt:lpstr>
      <vt:lpstr>Firewall</vt:lpstr>
      <vt:lpstr>Firewall use case: Demilitarized zones</vt:lpstr>
      <vt:lpstr>Intrusion detection and prevention systems</vt:lpstr>
      <vt:lpstr>Network segmentation</vt:lpstr>
      <vt:lpstr>Network segmentation(Cont’d.)</vt:lpstr>
      <vt:lpstr>VLAN extension in hybrid cloud</vt:lpstr>
      <vt:lpstr>Encryption</vt:lpstr>
      <vt:lpstr>Data shredding</vt:lpstr>
      <vt:lpstr>Mobile device management</vt:lpstr>
      <vt:lpstr>Security-as-a-Service</vt:lpstr>
      <vt:lpstr>Governance, risk, and compliance</vt:lpstr>
      <vt:lpstr>Governance</vt:lpstr>
      <vt:lpstr>Risk management</vt:lpstr>
      <vt:lpstr>Compliance</vt:lpstr>
      <vt:lpstr>Compliance standards: Examples</vt:lpstr>
      <vt:lpstr>Cloud security standards: Examples</vt:lpstr>
      <vt:lpstr>Audits</vt:lpstr>
      <vt:lpstr>Lesson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CT102-3-M-FL-Fuzzy Logic</dc:title>
  <dc:creator>Dr. Vazeerudeen Hameed</dc:creator>
  <cp:lastModifiedBy>Muhammad Ehsan Rana</cp:lastModifiedBy>
  <cp:revision>123</cp:revision>
  <dcterms:created xsi:type="dcterms:W3CDTF">2020-05-07T07:59:44Z</dcterms:created>
  <dcterms:modified xsi:type="dcterms:W3CDTF">2020-08-26T10:29:30Z</dcterms:modified>
</cp:coreProperties>
</file>